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34525D4-BA83-4334-BCA3-F4BAF23DBC48}">
  <a:tblStyle styleId="{334525D4-BA83-4334-BCA3-F4BAF23DBC48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F0"/>
          </a:solidFill>
        </a:fill>
      </a:tcStyle>
    </a:wholeTbl>
    <a:band1H>
      <a:tcTxStyle/>
      <a:tcStyle>
        <a:fill>
          <a:solidFill>
            <a:srgbClr val="CBCFE0"/>
          </a:solidFill>
        </a:fill>
      </a:tcStyle>
    </a:band1H>
    <a:band2H>
      <a:tcTxStyle/>
    </a:band2H>
    <a:band1V>
      <a:tcTxStyle/>
      <a:tcStyle>
        <a:fill>
          <a:solidFill>
            <a:srgbClr val="CBCFE0"/>
          </a:solidFill>
        </a:fill>
      </a:tcStyle>
    </a:band1V>
    <a:band2V>
      <a:tcTxStyle/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81" name="Google Shape;8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1"/>
          <p:cNvSpPr txBox="1"/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/>
          <p:nvPr>
            <p:ph idx="2" type="pic"/>
          </p:nvPr>
        </p:nvSpPr>
        <p:spPr>
          <a:xfrm>
            <a:off x="7424803" y="609601"/>
            <a:ext cx="3255358" cy="5181600"/>
          </a:xfrm>
          <a:prstGeom prst="roundRect">
            <a:avLst>
              <a:gd fmla="val 4943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5" name="Google Shape;85;p11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89" name="Google Shape;8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2"/>
          <p:cNvSpPr txBox="1"/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/>
          <p:nvPr>
            <p:ph idx="2" type="pic"/>
          </p:nvPr>
        </p:nvSpPr>
        <p:spPr>
          <a:xfrm>
            <a:off x="1184744" y="698261"/>
            <a:ext cx="9822532" cy="3214136"/>
          </a:xfrm>
          <a:prstGeom prst="roundRect">
            <a:avLst>
              <a:gd fmla="val 4944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3" name="Google Shape;93;p1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97" name="Google Shape;9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/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" type="body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0" name="Google Shape;100;p1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04" name="Google Shape;10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" type="body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14"/>
          <p:cNvSpPr txBox="1"/>
          <p:nvPr>
            <p:ph idx="2" type="body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8" name="Google Shape;108;p1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b="0" lang="en-US" sz="800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b="0" lang="en-US" sz="800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14" name="Google Shape;11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5"/>
          <p:cNvSpPr txBox="1"/>
          <p:nvPr>
            <p:ph idx="1" type="body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7" name="Google Shape;117;p1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21" name="Google Shape;12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6"/>
          <p:cNvSpPr txBox="1"/>
          <p:nvPr>
            <p:ph idx="1" type="body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4" name="Google Shape;124;p16"/>
          <p:cNvSpPr txBox="1"/>
          <p:nvPr>
            <p:ph idx="2" type="body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5" name="Google Shape;125;p16"/>
          <p:cNvSpPr txBox="1"/>
          <p:nvPr>
            <p:ph idx="3" type="body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6" name="Google Shape;126;p16"/>
          <p:cNvSpPr txBox="1"/>
          <p:nvPr>
            <p:ph idx="4" type="body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7" name="Google Shape;127;p16"/>
          <p:cNvSpPr txBox="1"/>
          <p:nvPr>
            <p:ph idx="5" type="body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8" name="Google Shape;128;p16"/>
          <p:cNvSpPr txBox="1"/>
          <p:nvPr>
            <p:ph idx="6" type="body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9" name="Google Shape;129;p1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 Column">
  <p:cSld name="3 Picture Column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33" name="Google Shape;13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/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6" name="Google Shape;136;p17"/>
          <p:cNvSpPr/>
          <p:nvPr>
            <p:ph idx="2" type="pic"/>
          </p:nvPr>
        </p:nvSpPr>
        <p:spPr>
          <a:xfrm>
            <a:off x="913774" y="2367093"/>
            <a:ext cx="3296409" cy="1524000"/>
          </a:xfrm>
          <a:prstGeom prst="roundRect">
            <a:avLst>
              <a:gd fmla="val 9363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7" name="Google Shape;137;p17"/>
          <p:cNvSpPr txBox="1"/>
          <p:nvPr>
            <p:ph idx="3" type="body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8" name="Google Shape;138;p17"/>
          <p:cNvSpPr txBox="1"/>
          <p:nvPr>
            <p:ph idx="4" type="body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9" name="Google Shape;139;p17"/>
          <p:cNvSpPr/>
          <p:nvPr>
            <p:ph idx="5" type="pic"/>
          </p:nvPr>
        </p:nvSpPr>
        <p:spPr>
          <a:xfrm>
            <a:off x="4441348" y="2367093"/>
            <a:ext cx="3303352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40" name="Google Shape;140;p17"/>
          <p:cNvSpPr txBox="1"/>
          <p:nvPr>
            <p:ph idx="6" type="body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41" name="Google Shape;141;p17"/>
          <p:cNvSpPr txBox="1"/>
          <p:nvPr>
            <p:ph idx="7" type="body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42" name="Google Shape;142;p17"/>
          <p:cNvSpPr/>
          <p:nvPr>
            <p:ph idx="8" type="pic"/>
          </p:nvPr>
        </p:nvSpPr>
        <p:spPr>
          <a:xfrm>
            <a:off x="7973298" y="2367093"/>
            <a:ext cx="3304928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43" name="Google Shape;143;p17"/>
          <p:cNvSpPr txBox="1"/>
          <p:nvPr>
            <p:ph idx="9" type="body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44" name="Google Shape;144;p1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48" name="Google Shape;14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8"/>
          <p:cNvSpPr txBox="1"/>
          <p:nvPr>
            <p:ph idx="1" type="body"/>
          </p:nvPr>
        </p:nvSpPr>
        <p:spPr>
          <a:xfrm rot="5400000">
            <a:off x="4383948" y="-1103079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1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55" name="Google Shape;15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 txBox="1"/>
          <p:nvPr>
            <p:ph type="title"/>
          </p:nvPr>
        </p:nvSpPr>
        <p:spPr>
          <a:xfrm rot="5400000">
            <a:off x="7410763" y="1923737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9"/>
          <p:cNvSpPr txBox="1"/>
          <p:nvPr>
            <p:ph idx="1" type="body"/>
          </p:nvPr>
        </p:nvSpPr>
        <p:spPr>
          <a:xfrm rot="5400000">
            <a:off x="2152338" y="-628961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19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9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9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22" name="Google Shape;2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35" name="Google Shape;3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Title-R1d.png" id="41" name="Google Shape;4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 txBox="1"/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subTitle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48" name="Google Shape;4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 txBox="1"/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55" name="Google Shape;5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2" type="body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63" name="Google Shape;6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9"/>
          <p:cNvSpPr txBox="1"/>
          <p:nvPr>
            <p:ph idx="2" type="body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3" type="body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9"/>
          <p:cNvSpPr txBox="1"/>
          <p:nvPr>
            <p:ph idx="4" type="body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73" name="Google Shape;7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0"/>
          <p:cNvSpPr txBox="1"/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" type="body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2" type="body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7" name="Google Shape;77;p10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CAEBF5"/>
            </a:gs>
            <a:gs pos="100000">
              <a:srgbClr val="72AADB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0" name="Google Shape;10;p1"/>
          <p:cNvPicPr preferRelativeResize="0"/>
          <p:nvPr/>
        </p:nvPicPr>
        <p:blipFill rotWithShape="1">
          <a:blip r:embed="rId1">
            <a:alphaModFix amt="70000"/>
          </a:blip>
          <a:srcRect b="0" l="0" r="0" t="0"/>
          <a:stretch/>
        </p:blipFill>
        <p:spPr>
          <a:xfrm>
            <a:off x="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Relationship Id="rId4" Type="http://schemas.openxmlformats.org/officeDocument/2006/relationships/image" Target="../media/image26.jpg"/><Relationship Id="rId5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3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gif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2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Relationship Id="rId4" Type="http://schemas.openxmlformats.org/officeDocument/2006/relationships/image" Target="../media/image3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jpg"/><Relationship Id="rId4" Type="http://schemas.openxmlformats.org/officeDocument/2006/relationships/image" Target="../media/image18.jpg"/><Relationship Id="rId5" Type="http://schemas.openxmlformats.org/officeDocument/2006/relationships/image" Target="../media/image2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6" name="Google Shape;16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 txBox="1"/>
          <p:nvPr/>
        </p:nvSpPr>
        <p:spPr>
          <a:xfrm>
            <a:off x="3842951" y="222421"/>
            <a:ext cx="65120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GOOD MORNING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PHYSIOLOGY OF SALIVARY SECRETION INCLUDES</a:t>
            </a:r>
            <a:endParaRPr/>
          </a:p>
        </p:txBody>
      </p:sp>
      <p:grpSp>
        <p:nvGrpSpPr>
          <p:cNvPr id="249" name="Google Shape;249;p29"/>
          <p:cNvGrpSpPr/>
          <p:nvPr/>
        </p:nvGrpSpPr>
        <p:grpSpPr>
          <a:xfrm>
            <a:off x="-3292043" y="1591543"/>
            <a:ext cx="14616450" cy="4898878"/>
            <a:chOff x="-4111193" y="-630957"/>
            <a:chExt cx="14616450" cy="4898878"/>
          </a:xfrm>
        </p:grpSpPr>
        <p:sp>
          <p:nvSpPr>
            <p:cNvPr id="250" name="Google Shape;250;p29"/>
            <p:cNvSpPr/>
            <p:nvPr/>
          </p:nvSpPr>
          <p:spPr>
            <a:xfrm>
              <a:off x="-4111193" y="-630957"/>
              <a:ext cx="4898878" cy="4898878"/>
            </a:xfrm>
            <a:prstGeom prst="blockArc">
              <a:avLst>
                <a:gd fmla="val 18900000" name="adj1"/>
                <a:gd fmla="val 2700000" name="adj2"/>
                <a:gd fmla="val 441" name="adj3"/>
              </a:avLst>
            </a:prstGeom>
            <a:noFill/>
            <a:ln cap="flat" cmpd="sng" w="15875">
              <a:solidFill>
                <a:srgbClr val="AD51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412724" y="279609"/>
              <a:ext cx="10092533" cy="559510"/>
            </a:xfrm>
            <a:prstGeom prst="rect">
              <a:avLst/>
            </a:prstGeom>
            <a:gradFill>
              <a:gsLst>
                <a:gs pos="0">
                  <a:srgbClr val="C56975"/>
                </a:gs>
                <a:gs pos="50000">
                  <a:srgbClr val="BC4658"/>
                </a:gs>
                <a:gs pos="100000">
                  <a:srgbClr val="AA273D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9"/>
            <p:cNvSpPr txBox="1"/>
            <p:nvPr/>
          </p:nvSpPr>
          <p:spPr>
            <a:xfrm>
              <a:off x="412724" y="279609"/>
              <a:ext cx="10092533" cy="5595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175" lIns="444100" spcFirstLastPara="1" rIns="43175" wrap="square" tIns="431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Twentieth Century"/>
                <a:buNone/>
              </a:pPr>
              <a:r>
                <a:rPr lang="en-US" sz="17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Salivary gland cells associated with ANS</a:t>
              </a:r>
              <a:endParaRPr sz="1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63030" y="209670"/>
              <a:ext cx="699387" cy="699387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BA3C5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733505" y="1119020"/>
              <a:ext cx="9771752" cy="559510"/>
            </a:xfrm>
            <a:prstGeom prst="rect">
              <a:avLst/>
            </a:prstGeom>
            <a:gradFill>
              <a:gsLst>
                <a:gs pos="0">
                  <a:srgbClr val="D06C9E"/>
                </a:gs>
                <a:gs pos="50000">
                  <a:srgbClr val="C8498D"/>
                </a:gs>
                <a:gs pos="100000">
                  <a:srgbClr val="B72974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9"/>
            <p:cNvSpPr txBox="1"/>
            <p:nvPr/>
          </p:nvSpPr>
          <p:spPr>
            <a:xfrm>
              <a:off x="733505" y="1119020"/>
              <a:ext cx="9771752" cy="5595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175" lIns="444100" spcFirstLastPara="1" rIns="43175" wrap="square" tIns="431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Twentieth Century"/>
                <a:buNone/>
              </a:pPr>
              <a:r>
                <a:rPr lang="en-US" sz="17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0.5 – 1.0l of saliva secreted per day</a:t>
              </a:r>
              <a:endParaRPr sz="1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383811" y="1049081"/>
              <a:ext cx="699387" cy="699387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C83F8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733505" y="1958431"/>
              <a:ext cx="9771752" cy="559510"/>
            </a:xfrm>
            <a:prstGeom prst="rect">
              <a:avLst/>
            </a:prstGeom>
            <a:gradFill>
              <a:gsLst>
                <a:gs pos="0">
                  <a:srgbClr val="D872D1"/>
                </a:gs>
                <a:gs pos="50000">
                  <a:srgbClr val="D24EC8"/>
                </a:gs>
                <a:gs pos="100000">
                  <a:srgbClr val="C02EB5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9"/>
            <p:cNvSpPr txBox="1"/>
            <p:nvPr/>
          </p:nvSpPr>
          <p:spPr>
            <a:xfrm>
              <a:off x="733505" y="1958431"/>
              <a:ext cx="9771752" cy="5595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175" lIns="444100" spcFirstLastPara="1" rIns="43175" wrap="square" tIns="431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Twentieth Century"/>
                <a:buNone/>
              </a:pPr>
              <a:r>
                <a:rPr lang="en-US" sz="17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Salivation stimulated/inhibited by release of neurotransmitters</a:t>
              </a:r>
              <a:endParaRPr sz="1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9" name="Google Shape;259;p29"/>
            <p:cNvSpPr/>
            <p:nvPr/>
          </p:nvSpPr>
          <p:spPr>
            <a:xfrm>
              <a:off x="383811" y="1888493"/>
              <a:ext cx="699387" cy="699387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D146C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412724" y="2797842"/>
              <a:ext cx="10092533" cy="559510"/>
            </a:xfrm>
            <a:prstGeom prst="rect">
              <a:avLst/>
            </a:prstGeom>
            <a:gradFill>
              <a:gsLst>
                <a:gs pos="0">
                  <a:srgbClr val="BD79DF"/>
                </a:gs>
                <a:gs pos="50000">
                  <a:srgbClr val="AF57D9"/>
                </a:gs>
                <a:gs pos="100000">
                  <a:srgbClr val="9937C5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9"/>
            <p:cNvSpPr txBox="1"/>
            <p:nvPr/>
          </p:nvSpPr>
          <p:spPr>
            <a:xfrm>
              <a:off x="412724" y="2797842"/>
              <a:ext cx="10092533" cy="5595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175" lIns="444100" spcFirstLastPara="1" rIns="43175" wrap="square" tIns="431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Twentieth Century"/>
                <a:buNone/>
              </a:pPr>
              <a:r>
                <a:rPr lang="en-US" sz="17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Cholinergic parasympathetic &amp; adrenergic sympathetic autonomic nerve evoke salivary secretion, signaling through muscarinic M3 &amp; adrenoceptors on salivary acinar cells leading to secretion of fluid &amp; salivary proteins</a:t>
              </a:r>
              <a:endParaRPr sz="1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63030" y="2727904"/>
              <a:ext cx="699387" cy="699387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AD4FD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3" name="Google Shape;263;p29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4" name="Google Shape;264;p29"/>
          <p:cNvSpPr/>
          <p:nvPr/>
        </p:nvSpPr>
        <p:spPr>
          <a:xfrm>
            <a:off x="2032000" y="719666"/>
            <a:ext cx="8128000" cy="54186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"/>
          <p:cNvSpPr txBox="1"/>
          <p:nvPr>
            <p:ph type="title"/>
          </p:nvPr>
        </p:nvSpPr>
        <p:spPr>
          <a:xfrm>
            <a:off x="810000" y="0"/>
            <a:ext cx="10571998" cy="1037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MECHANISM OF FORMATION OF SALIVA</a:t>
            </a:r>
            <a:endParaRPr/>
          </a:p>
        </p:txBody>
      </p:sp>
      <p:pic>
        <p:nvPicPr>
          <p:cNvPr id="271" name="Google Shape;271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37968"/>
            <a:ext cx="12192000" cy="582003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72" name="Google Shape;272;p3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t/>
            </a:r>
            <a:endParaRPr/>
          </a:p>
        </p:txBody>
      </p:sp>
      <p:sp>
        <p:nvSpPr>
          <p:cNvPr id="278" name="Google Shape;278;p31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800" cap="none">
                <a:latin typeface="Arial"/>
                <a:ea typeface="Arial"/>
                <a:cs typeface="Arial"/>
                <a:sym typeface="Arial"/>
              </a:rPr>
              <a:t>Stimulation of beta-adrenoreceptors – increase CAMP- which is primary second messenger for amylase secretion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800" cap="none">
                <a:latin typeface="Arial"/>
                <a:ea typeface="Arial"/>
                <a:cs typeface="Arial"/>
                <a:sym typeface="Arial"/>
              </a:rPr>
              <a:t>CAMP – activates protein kinase – release of proteins from secretory granules (which have biological functions)</a:t>
            </a:r>
            <a:endParaRPr/>
          </a:p>
        </p:txBody>
      </p:sp>
      <p:sp>
        <p:nvSpPr>
          <p:cNvPr id="279" name="Google Shape;279;p3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2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COMPOSITION OF SALIVA</a:t>
            </a:r>
            <a:endParaRPr/>
          </a:p>
        </p:txBody>
      </p:sp>
      <p:sp>
        <p:nvSpPr>
          <p:cNvPr id="285" name="Google Shape;285;p32"/>
          <p:cNvSpPr txBox="1"/>
          <p:nvPr>
            <p:ph idx="12" type="sldNum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wentieth Century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6" name="Google Shape;28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550" y="447200"/>
            <a:ext cx="11655050" cy="580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3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t/>
            </a:r>
            <a:endParaRPr/>
          </a:p>
        </p:txBody>
      </p:sp>
      <p:sp>
        <p:nvSpPr>
          <p:cNvPr id="292" name="Google Shape;292;p33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93" name="Google Shape;293;p3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00" name="Google Shape;300;p34"/>
          <p:cNvGrpSpPr/>
          <p:nvPr/>
        </p:nvGrpSpPr>
        <p:grpSpPr>
          <a:xfrm>
            <a:off x="1468648" y="1552"/>
            <a:ext cx="7294141" cy="6854894"/>
            <a:chOff x="1468648" y="1552"/>
            <a:chExt cx="7294141" cy="6854894"/>
          </a:xfrm>
        </p:grpSpPr>
        <p:sp>
          <p:nvSpPr>
            <p:cNvPr id="301" name="Google Shape;301;p34"/>
            <p:cNvSpPr/>
            <p:nvPr/>
          </p:nvSpPr>
          <p:spPr>
            <a:xfrm>
              <a:off x="4578668" y="1552"/>
              <a:ext cx="1074101" cy="69816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56975"/>
                </a:gs>
                <a:gs pos="50000">
                  <a:srgbClr val="BC4658"/>
                </a:gs>
                <a:gs pos="100000">
                  <a:srgbClr val="AA273D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4"/>
            <p:cNvSpPr txBox="1"/>
            <p:nvPr/>
          </p:nvSpPr>
          <p:spPr>
            <a:xfrm>
              <a:off x="4612750" y="35634"/>
              <a:ext cx="1005937" cy="630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Taste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4"/>
            <p:cNvSpPr/>
            <p:nvPr/>
          </p:nvSpPr>
          <p:spPr>
            <a:xfrm>
              <a:off x="1973718" y="350635"/>
              <a:ext cx="6284001" cy="6284001"/>
            </a:xfrm>
            <a:custGeom>
              <a:rect b="b" l="l" r="r" t="t"/>
              <a:pathLst>
                <a:path extrusionOk="0" h="120000" w="120000">
                  <a:moveTo>
                    <a:pt x="70378" y="904"/>
                  </a:moveTo>
                  <a:lnTo>
                    <a:pt x="70378" y="904"/>
                  </a:lnTo>
                  <a:cubicBezTo>
                    <a:pt x="74376" y="1606"/>
                    <a:pt x="78293" y="2712"/>
                    <a:pt x="82068" y="4205"/>
                  </a:cubicBezTo>
                </a:path>
              </a:pathLst>
            </a:custGeom>
            <a:noFill/>
            <a:ln cap="flat" cmpd="sng" w="9525">
              <a:solidFill>
                <a:srgbClr val="BA3C5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4"/>
            <p:cNvSpPr/>
            <p:nvPr/>
          </p:nvSpPr>
          <p:spPr>
            <a:xfrm>
              <a:off x="6277362" y="500334"/>
              <a:ext cx="1074101" cy="69816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86A7E"/>
                </a:gs>
                <a:gs pos="50000">
                  <a:srgbClr val="BF4765"/>
                </a:gs>
                <a:gs pos="100000">
                  <a:srgbClr val="AE274B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4"/>
            <p:cNvSpPr txBox="1"/>
            <p:nvPr/>
          </p:nvSpPr>
          <p:spPr>
            <a:xfrm>
              <a:off x="6311444" y="534416"/>
              <a:ext cx="1005937" cy="630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Protection &amp; lubrication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4"/>
            <p:cNvSpPr/>
            <p:nvPr/>
          </p:nvSpPr>
          <p:spPr>
            <a:xfrm>
              <a:off x="1973718" y="350635"/>
              <a:ext cx="6284001" cy="6284001"/>
            </a:xfrm>
            <a:custGeom>
              <a:rect b="b" l="l" r="r" t="t"/>
              <a:pathLst>
                <a:path extrusionOk="0" h="120000" w="120000">
                  <a:moveTo>
                    <a:pt x="101112" y="16299"/>
                  </a:moveTo>
                  <a:lnTo>
                    <a:pt x="101112" y="16299"/>
                  </a:lnTo>
                  <a:cubicBezTo>
                    <a:pt x="104887" y="19850"/>
                    <a:pt x="108186" y="23876"/>
                    <a:pt x="110926" y="28275"/>
                  </a:cubicBezTo>
                </a:path>
              </a:pathLst>
            </a:custGeom>
            <a:noFill/>
            <a:ln cap="flat" cmpd="sng" w="9525">
              <a:solidFill>
                <a:srgbClr val="BE3D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4"/>
            <p:cNvSpPr/>
            <p:nvPr/>
          </p:nvSpPr>
          <p:spPr>
            <a:xfrm>
              <a:off x="7436732" y="1838319"/>
              <a:ext cx="1074101" cy="69816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B6B8B"/>
                </a:gs>
                <a:gs pos="50000">
                  <a:srgbClr val="C24875"/>
                </a:gs>
                <a:gs pos="100000">
                  <a:srgbClr val="B2275D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4"/>
            <p:cNvSpPr txBox="1"/>
            <p:nvPr/>
          </p:nvSpPr>
          <p:spPr>
            <a:xfrm>
              <a:off x="7470814" y="1872401"/>
              <a:ext cx="1005937" cy="630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Dilution &amp; cleaning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4"/>
            <p:cNvSpPr/>
            <p:nvPr/>
          </p:nvSpPr>
          <p:spPr>
            <a:xfrm>
              <a:off x="1973718" y="350635"/>
              <a:ext cx="6284001" cy="6284001"/>
            </a:xfrm>
            <a:custGeom>
              <a:rect b="b" l="l" r="r" t="t"/>
              <a:pathLst>
                <a:path extrusionOk="0" h="120000" w="120000">
                  <a:moveTo>
                    <a:pt x="117216" y="41935"/>
                  </a:moveTo>
                  <a:lnTo>
                    <a:pt x="117216" y="41935"/>
                  </a:lnTo>
                  <a:cubicBezTo>
                    <a:pt x="119230" y="48313"/>
                    <a:pt x="120163" y="54984"/>
                    <a:pt x="119977" y="61670"/>
                  </a:cubicBezTo>
                </a:path>
              </a:pathLst>
            </a:custGeom>
            <a:noFill/>
            <a:ln cap="flat" cmpd="sng" w="9525">
              <a:solidFill>
                <a:srgbClr val="C33D7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4"/>
            <p:cNvSpPr/>
            <p:nvPr/>
          </p:nvSpPr>
          <p:spPr>
            <a:xfrm>
              <a:off x="7688688" y="3590706"/>
              <a:ext cx="1074101" cy="69816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F6B99"/>
                </a:gs>
                <a:gs pos="50000">
                  <a:srgbClr val="C64985"/>
                </a:gs>
                <a:gs pos="100000">
                  <a:srgbClr val="B5296E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4"/>
            <p:cNvSpPr txBox="1"/>
            <p:nvPr/>
          </p:nvSpPr>
          <p:spPr>
            <a:xfrm>
              <a:off x="7722770" y="3624788"/>
              <a:ext cx="1005937" cy="630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Buffer capacity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4"/>
            <p:cNvSpPr/>
            <p:nvPr/>
          </p:nvSpPr>
          <p:spPr>
            <a:xfrm>
              <a:off x="1973718" y="350635"/>
              <a:ext cx="6284001" cy="6284001"/>
            </a:xfrm>
            <a:custGeom>
              <a:rect b="b" l="l" r="r" t="t"/>
              <a:pathLst>
                <a:path extrusionOk="0" h="120000" w="120000">
                  <a:moveTo>
                    <a:pt x="118003" y="75350"/>
                  </a:moveTo>
                  <a:cubicBezTo>
                    <a:pt x="116747" y="80096"/>
                    <a:pt x="114913" y="84670"/>
                    <a:pt x="112543" y="88970"/>
                  </a:cubicBezTo>
                </a:path>
              </a:pathLst>
            </a:custGeom>
            <a:noFill/>
            <a:ln cap="flat" cmpd="sng" w="9525">
              <a:solidFill>
                <a:srgbClr val="C63F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4"/>
            <p:cNvSpPr/>
            <p:nvPr/>
          </p:nvSpPr>
          <p:spPr>
            <a:xfrm>
              <a:off x="6780996" y="5016535"/>
              <a:ext cx="1418576" cy="106734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D26DA6"/>
                </a:gs>
                <a:gs pos="50000">
                  <a:srgbClr val="CA4A97"/>
                </a:gs>
                <a:gs pos="100000">
                  <a:srgbClr val="B82A80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4"/>
            <p:cNvSpPr txBox="1"/>
            <p:nvPr/>
          </p:nvSpPr>
          <p:spPr>
            <a:xfrm>
              <a:off x="6833100" y="5068639"/>
              <a:ext cx="1314368" cy="963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Integrity of tooth enamel, mucous membrane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4"/>
            <p:cNvSpPr/>
            <p:nvPr/>
          </p:nvSpPr>
          <p:spPr>
            <a:xfrm>
              <a:off x="1973718" y="350635"/>
              <a:ext cx="6284001" cy="6284001"/>
            </a:xfrm>
            <a:custGeom>
              <a:rect b="b" l="l" r="r" t="t"/>
              <a:pathLst>
                <a:path extrusionOk="0" h="120000" w="120000">
                  <a:moveTo>
                    <a:pt x="93868" y="109527"/>
                  </a:moveTo>
                  <a:cubicBezTo>
                    <a:pt x="91742" y="110981"/>
                    <a:pt x="89525" y="112296"/>
                    <a:pt x="87230" y="113465"/>
                  </a:cubicBezTo>
                </a:path>
              </a:pathLst>
            </a:custGeom>
            <a:noFill/>
            <a:ln cap="flat" cmpd="sng" w="9525">
              <a:solidFill>
                <a:srgbClr val="C941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4"/>
            <p:cNvSpPr/>
            <p:nvPr/>
          </p:nvSpPr>
          <p:spPr>
            <a:xfrm>
              <a:off x="5463872" y="6158281"/>
              <a:ext cx="1074101" cy="69816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D46EB8"/>
                </a:gs>
                <a:gs pos="50000">
                  <a:srgbClr val="CD4DAA"/>
                </a:gs>
                <a:gs pos="100000">
                  <a:srgbClr val="BA2C95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4"/>
            <p:cNvSpPr txBox="1"/>
            <p:nvPr/>
          </p:nvSpPr>
          <p:spPr>
            <a:xfrm>
              <a:off x="5497954" y="6192363"/>
              <a:ext cx="1005937" cy="630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Digestion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4"/>
            <p:cNvSpPr/>
            <p:nvPr/>
          </p:nvSpPr>
          <p:spPr>
            <a:xfrm>
              <a:off x="1973718" y="350635"/>
              <a:ext cx="6284001" cy="6284001"/>
            </a:xfrm>
            <a:custGeom>
              <a:rect b="b" l="l" r="r" t="t"/>
              <a:pathLst>
                <a:path extrusionOk="0" h="120000" w="120000">
                  <a:moveTo>
                    <a:pt x="66516" y="119645"/>
                  </a:moveTo>
                  <a:cubicBezTo>
                    <a:pt x="62185" y="120118"/>
                    <a:pt x="57815" y="120118"/>
                    <a:pt x="53484" y="119645"/>
                  </a:cubicBezTo>
                </a:path>
              </a:pathLst>
            </a:custGeom>
            <a:noFill/>
            <a:ln cap="flat" cmpd="sng" w="9525">
              <a:solidFill>
                <a:srgbClr val="CC43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4"/>
            <p:cNvSpPr/>
            <p:nvPr/>
          </p:nvSpPr>
          <p:spPr>
            <a:xfrm>
              <a:off x="3693464" y="6158281"/>
              <a:ext cx="1074101" cy="69816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D671C6"/>
                </a:gs>
                <a:gs pos="50000">
                  <a:srgbClr val="CD50BA"/>
                </a:gs>
                <a:gs pos="100000">
                  <a:srgbClr val="BC2FA7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4"/>
            <p:cNvSpPr txBox="1"/>
            <p:nvPr/>
          </p:nvSpPr>
          <p:spPr>
            <a:xfrm>
              <a:off x="3727546" y="6192363"/>
              <a:ext cx="1005937" cy="630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Tissue repair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973718" y="350635"/>
              <a:ext cx="6284001" cy="6284001"/>
            </a:xfrm>
            <a:custGeom>
              <a:rect b="b" l="l" r="r" t="t"/>
              <a:pathLst>
                <a:path extrusionOk="0" h="120000" w="120000">
                  <a:moveTo>
                    <a:pt x="32719" y="113439"/>
                  </a:moveTo>
                  <a:lnTo>
                    <a:pt x="32719" y="113439"/>
                  </a:lnTo>
                  <a:cubicBezTo>
                    <a:pt x="28726" y="111400"/>
                    <a:pt x="24973" y="108920"/>
                    <a:pt x="21532" y="106046"/>
                  </a:cubicBezTo>
                </a:path>
              </a:pathLst>
            </a:custGeom>
            <a:noFill/>
            <a:ln cap="flat" cmpd="sng" w="9525">
              <a:solidFill>
                <a:srgbClr val="CE46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2204102" y="5201126"/>
              <a:ext cx="1074101" cy="69816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D973D4"/>
                </a:gs>
                <a:gs pos="50000">
                  <a:srgbClr val="D24FCD"/>
                </a:gs>
                <a:gs pos="100000">
                  <a:srgbClr val="BF31B9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4"/>
            <p:cNvSpPr txBox="1"/>
            <p:nvPr/>
          </p:nvSpPr>
          <p:spPr>
            <a:xfrm>
              <a:off x="2238184" y="5235208"/>
              <a:ext cx="1005937" cy="630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Ecological balance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4"/>
            <p:cNvSpPr/>
            <p:nvPr/>
          </p:nvSpPr>
          <p:spPr>
            <a:xfrm>
              <a:off x="1973718" y="350635"/>
              <a:ext cx="6284001" cy="6284001"/>
            </a:xfrm>
            <a:custGeom>
              <a:rect b="b" l="l" r="r" t="t"/>
              <a:pathLst>
                <a:path extrusionOk="0" h="120000" w="120000">
                  <a:moveTo>
                    <a:pt x="9542" y="92466"/>
                  </a:moveTo>
                  <a:lnTo>
                    <a:pt x="9542" y="92466"/>
                  </a:lnTo>
                  <a:cubicBezTo>
                    <a:pt x="6155" y="87202"/>
                    <a:pt x="3612" y="81440"/>
                    <a:pt x="2007" y="75390"/>
                  </a:cubicBezTo>
                </a:path>
              </a:pathLst>
            </a:custGeom>
            <a:noFill/>
            <a:ln cap="flat" cmpd="sng" w="9525">
              <a:solidFill>
                <a:srgbClr val="D148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4"/>
            <p:cNvSpPr/>
            <p:nvPr/>
          </p:nvSpPr>
          <p:spPr>
            <a:xfrm>
              <a:off x="1468648" y="3590706"/>
              <a:ext cx="1074101" cy="69816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D174DC"/>
                </a:gs>
                <a:gs pos="50000">
                  <a:srgbClr val="C753D5"/>
                </a:gs>
                <a:gs pos="100000">
                  <a:srgbClr val="B332C1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4"/>
            <p:cNvSpPr txBox="1"/>
            <p:nvPr/>
          </p:nvSpPr>
          <p:spPr>
            <a:xfrm>
              <a:off x="1502730" y="3624788"/>
              <a:ext cx="1005937" cy="630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Antibacterial properties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4"/>
            <p:cNvSpPr/>
            <p:nvPr/>
          </p:nvSpPr>
          <p:spPr>
            <a:xfrm>
              <a:off x="1973718" y="350635"/>
              <a:ext cx="6284001" cy="6284001"/>
            </a:xfrm>
            <a:custGeom>
              <a:rect b="b" l="l" r="r" t="t"/>
              <a:pathLst>
                <a:path extrusionOk="0" h="120000" w="120000">
                  <a:moveTo>
                    <a:pt x="23" y="61670"/>
                  </a:moveTo>
                  <a:lnTo>
                    <a:pt x="23" y="61670"/>
                  </a:lnTo>
                  <a:cubicBezTo>
                    <a:pt x="-163" y="54984"/>
                    <a:pt x="770" y="48314"/>
                    <a:pt x="2784" y="41935"/>
                  </a:cubicBezTo>
                </a:path>
              </a:pathLst>
            </a:custGeom>
            <a:noFill/>
            <a:ln cap="flat" cmpd="sng" w="9525">
              <a:solidFill>
                <a:srgbClr val="C74A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4"/>
            <p:cNvSpPr/>
            <p:nvPr/>
          </p:nvSpPr>
          <p:spPr>
            <a:xfrm>
              <a:off x="1720604" y="1838319"/>
              <a:ext cx="1074101" cy="69816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876DE"/>
                </a:gs>
                <a:gs pos="50000">
                  <a:srgbClr val="BC54D7"/>
                </a:gs>
                <a:gs pos="100000">
                  <a:srgbClr val="A734C5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4"/>
            <p:cNvSpPr txBox="1"/>
            <p:nvPr/>
          </p:nvSpPr>
          <p:spPr>
            <a:xfrm>
              <a:off x="1754686" y="1872401"/>
              <a:ext cx="1005937" cy="630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excretory functions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4"/>
            <p:cNvSpPr/>
            <p:nvPr/>
          </p:nvSpPr>
          <p:spPr>
            <a:xfrm>
              <a:off x="1973718" y="350635"/>
              <a:ext cx="6284001" cy="6284001"/>
            </a:xfrm>
            <a:custGeom>
              <a:rect b="b" l="l" r="r" t="t"/>
              <a:pathLst>
                <a:path extrusionOk="0" h="120000" w="120000">
                  <a:moveTo>
                    <a:pt x="9073" y="28275"/>
                  </a:moveTo>
                  <a:lnTo>
                    <a:pt x="9073" y="28275"/>
                  </a:lnTo>
                  <a:cubicBezTo>
                    <a:pt x="11813" y="23876"/>
                    <a:pt x="15112" y="19851"/>
                    <a:pt x="18887" y="16299"/>
                  </a:cubicBezTo>
                </a:path>
              </a:pathLst>
            </a:custGeom>
            <a:noFill/>
            <a:ln cap="flat" cmpd="sng" w="9525">
              <a:solidFill>
                <a:srgbClr val="BB4CD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4"/>
            <p:cNvSpPr/>
            <p:nvPr/>
          </p:nvSpPr>
          <p:spPr>
            <a:xfrm>
              <a:off x="2879974" y="500334"/>
              <a:ext cx="1074101" cy="69816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D79DF"/>
                </a:gs>
                <a:gs pos="50000">
                  <a:srgbClr val="AF57D9"/>
                </a:gs>
                <a:gs pos="100000">
                  <a:srgbClr val="9937C5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4"/>
            <p:cNvSpPr txBox="1"/>
            <p:nvPr/>
          </p:nvSpPr>
          <p:spPr>
            <a:xfrm>
              <a:off x="2914056" y="534416"/>
              <a:ext cx="1005937" cy="630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water balance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4"/>
            <p:cNvSpPr/>
            <p:nvPr/>
          </p:nvSpPr>
          <p:spPr>
            <a:xfrm>
              <a:off x="1973718" y="350635"/>
              <a:ext cx="6284001" cy="6284001"/>
            </a:xfrm>
            <a:custGeom>
              <a:rect b="b" l="l" r="r" t="t"/>
              <a:pathLst>
                <a:path extrusionOk="0" h="120000" w="120000">
                  <a:moveTo>
                    <a:pt x="37932" y="4206"/>
                  </a:moveTo>
                  <a:lnTo>
                    <a:pt x="37932" y="4206"/>
                  </a:lnTo>
                  <a:cubicBezTo>
                    <a:pt x="41707" y="2713"/>
                    <a:pt x="45624" y="1607"/>
                    <a:pt x="49622" y="905"/>
                  </a:cubicBezTo>
                </a:path>
              </a:pathLst>
            </a:custGeom>
            <a:noFill/>
            <a:ln cap="flat" cmpd="sng" w="9525">
              <a:solidFill>
                <a:srgbClr val="AD4F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4" name="Google Shape;334;p34"/>
          <p:cNvSpPr txBox="1"/>
          <p:nvPr/>
        </p:nvSpPr>
        <p:spPr>
          <a:xfrm>
            <a:off x="9187245" y="5883275"/>
            <a:ext cx="2656703" cy="369332"/>
          </a:xfrm>
          <a:prstGeom prst="rect">
            <a:avLst/>
          </a:prstGeom>
          <a:gradFill>
            <a:gsLst>
              <a:gs pos="0">
                <a:srgbClr val="596FB3"/>
              </a:gs>
              <a:gs pos="50000">
                <a:srgbClr val="3657A6"/>
              </a:gs>
              <a:gs pos="100000">
                <a:srgbClr val="154097"/>
              </a:gs>
            </a:gsLst>
            <a:lin ang="5400000" scaled="0"/>
          </a:gradFill>
          <a:ln>
            <a:noFill/>
          </a:ln>
          <a:effectLst>
            <a:outerShdw blurRad="63500" rotWithShape="0" algn="ctr" dir="5400000" dist="25400">
              <a:srgbClr val="000000">
                <a:alpha val="6862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FUNCTIONS OF SALIVA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0" name="Google Shape;34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6"/>
          <p:cNvSpPr txBox="1"/>
          <p:nvPr>
            <p:ph type="title"/>
          </p:nvPr>
        </p:nvSpPr>
        <p:spPr>
          <a:xfrm>
            <a:off x="838200" y="365125"/>
            <a:ext cx="10515600" cy="53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FLOWRATE OF SALIVA INTO THE MOUTH</a:t>
            </a:r>
            <a:endParaRPr/>
          </a:p>
        </p:txBody>
      </p:sp>
      <p:sp>
        <p:nvSpPr>
          <p:cNvPr id="346" name="Google Shape;346;p36"/>
          <p:cNvSpPr txBox="1"/>
          <p:nvPr>
            <p:ph idx="1" type="body"/>
          </p:nvPr>
        </p:nvSpPr>
        <p:spPr>
          <a:xfrm>
            <a:off x="653143" y="1001486"/>
            <a:ext cx="10700657" cy="51754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sz="2000" cap="none">
                <a:latin typeface="Arial"/>
                <a:ea typeface="Arial"/>
                <a:cs typeface="Arial"/>
                <a:sym typeface="Arial"/>
              </a:rPr>
              <a:t>500 – 1500 ml/day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sz="2000" cap="none">
                <a:latin typeface="Arial"/>
                <a:ea typeface="Arial"/>
                <a:cs typeface="Arial"/>
                <a:sym typeface="Arial"/>
              </a:rPr>
              <a:t>Regional variations ”salivary highways” &amp; byways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48" name="Google Shape;348;p36"/>
          <p:cNvGraphicFramePr/>
          <p:nvPr/>
        </p:nvGraphicFramePr>
        <p:xfrm>
          <a:off x="2035629" y="230777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{334525D4-BA83-4334-BCA3-F4BAF23DBC48}</a:tableStyleId>
              </a:tblPr>
              <a:tblGrid>
                <a:gridCol w="1639400"/>
                <a:gridCol w="1639400"/>
                <a:gridCol w="1639400"/>
                <a:gridCol w="1639400"/>
                <a:gridCol w="1639400"/>
              </a:tblGrid>
              <a:tr h="762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Origin of saliva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Resting ml/min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Resting (%)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Stimulated(ml/min)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Stimulated (%)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62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Whole mouth saliva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0.35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2.0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62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Parotid glands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1.05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915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Submandibular/sublingual glands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0.24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0.92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62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Minor glands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&lt;0.05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&lt;0.1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7"/>
          <p:cNvSpPr txBox="1"/>
          <p:nvPr>
            <p:ph type="title"/>
          </p:nvPr>
        </p:nvSpPr>
        <p:spPr>
          <a:xfrm>
            <a:off x="838200" y="365126"/>
            <a:ext cx="10515600" cy="603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FACTORS  INFLUENCING SALIVARY FLOW</a:t>
            </a:r>
            <a:endParaRPr/>
          </a:p>
        </p:txBody>
      </p:sp>
      <p:grpSp>
        <p:nvGrpSpPr>
          <p:cNvPr id="354" name="Google Shape;354;p37"/>
          <p:cNvGrpSpPr/>
          <p:nvPr/>
        </p:nvGrpSpPr>
        <p:grpSpPr>
          <a:xfrm>
            <a:off x="1626531" y="968830"/>
            <a:ext cx="9087959" cy="5681329"/>
            <a:chOff x="788331" y="0"/>
            <a:chExt cx="9087959" cy="5681329"/>
          </a:xfrm>
        </p:grpSpPr>
        <p:sp>
          <p:nvSpPr>
            <p:cNvPr id="355" name="Google Shape;355;p37"/>
            <p:cNvSpPr/>
            <p:nvPr/>
          </p:nvSpPr>
          <p:spPr>
            <a:xfrm>
              <a:off x="788331" y="0"/>
              <a:ext cx="4049554" cy="5165247"/>
            </a:xfrm>
            <a:prstGeom prst="roundRect">
              <a:avLst>
                <a:gd fmla="val 16667" name="adj"/>
              </a:avLst>
            </a:prstGeom>
            <a:solidFill>
              <a:srgbClr val="BBC0D7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7"/>
            <p:cNvSpPr/>
            <p:nvPr/>
          </p:nvSpPr>
          <p:spPr>
            <a:xfrm>
              <a:off x="988703" y="2381797"/>
              <a:ext cx="3118156" cy="145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7"/>
            <p:cNvSpPr txBox="1"/>
            <p:nvPr/>
          </p:nvSpPr>
          <p:spPr>
            <a:xfrm>
              <a:off x="988703" y="2381797"/>
              <a:ext cx="3118156" cy="145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Individual hydration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Twentieth Century"/>
                <a:buNone/>
              </a:pPr>
              <a:r>
                <a:t/>
              </a:r>
              <a:endParaRPr sz="5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8" name="Google Shape;358;p37"/>
            <p:cNvSpPr/>
            <p:nvPr/>
          </p:nvSpPr>
          <p:spPr>
            <a:xfrm>
              <a:off x="4702459" y="1010"/>
              <a:ext cx="347632" cy="347632"/>
            </a:xfrm>
            <a:prstGeom prst="ellipse">
              <a:avLst/>
            </a:prstGeom>
            <a:solidFill>
              <a:srgbClr val="BBC0D7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7"/>
            <p:cNvSpPr/>
            <p:nvPr/>
          </p:nvSpPr>
          <p:spPr>
            <a:xfrm>
              <a:off x="5050092" y="1010"/>
              <a:ext cx="4826198" cy="347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7"/>
            <p:cNvSpPr txBox="1"/>
            <p:nvPr/>
          </p:nvSpPr>
          <p:spPr>
            <a:xfrm>
              <a:off x="5050092" y="1010"/>
              <a:ext cx="4826198" cy="347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58400" spcFirstLastPara="1" rIns="58400" wrap="square" tIns="29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Twentieth Century"/>
                <a:buNone/>
              </a:pPr>
              <a:r>
                <a:rPr lang="en-US" sz="23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Body posture, lighting and smoking</a:t>
              </a:r>
              <a:endParaRPr sz="23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1" name="Google Shape;361;p37"/>
            <p:cNvSpPr/>
            <p:nvPr/>
          </p:nvSpPr>
          <p:spPr>
            <a:xfrm>
              <a:off x="4702459" y="411217"/>
              <a:ext cx="347632" cy="347632"/>
            </a:xfrm>
            <a:prstGeom prst="ellipse">
              <a:avLst/>
            </a:prstGeom>
            <a:solidFill>
              <a:srgbClr val="BBC0D7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7"/>
            <p:cNvSpPr/>
            <p:nvPr/>
          </p:nvSpPr>
          <p:spPr>
            <a:xfrm>
              <a:off x="5050092" y="411217"/>
              <a:ext cx="4826198" cy="347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7"/>
            <p:cNvSpPr txBox="1"/>
            <p:nvPr/>
          </p:nvSpPr>
          <p:spPr>
            <a:xfrm>
              <a:off x="5050092" y="411217"/>
              <a:ext cx="4826198" cy="347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58400" spcFirstLastPara="1" rIns="58400" wrap="square" tIns="29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Twentieth Century"/>
                <a:buNone/>
              </a:pPr>
              <a:r>
                <a:rPr lang="en-US" sz="23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Circadian &amp; circannual cycle</a:t>
              </a:r>
              <a:endParaRPr sz="23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4702459" y="821423"/>
              <a:ext cx="347632" cy="347632"/>
            </a:xfrm>
            <a:prstGeom prst="ellipse">
              <a:avLst/>
            </a:prstGeom>
            <a:solidFill>
              <a:srgbClr val="BBC0D7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5050092" y="821423"/>
              <a:ext cx="4826198" cy="347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7"/>
            <p:cNvSpPr txBox="1"/>
            <p:nvPr/>
          </p:nvSpPr>
          <p:spPr>
            <a:xfrm>
              <a:off x="5050092" y="821423"/>
              <a:ext cx="4826198" cy="347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58400" spcFirstLastPara="1" rIns="58400" wrap="square" tIns="29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Twentieth Century"/>
                <a:buNone/>
              </a:pPr>
              <a:r>
                <a:rPr lang="en-US" sz="23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Medications</a:t>
              </a:r>
              <a:endParaRPr sz="23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4702459" y="1231630"/>
              <a:ext cx="347632" cy="347632"/>
            </a:xfrm>
            <a:prstGeom prst="ellipse">
              <a:avLst/>
            </a:prstGeom>
            <a:solidFill>
              <a:srgbClr val="BBC0D7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5050092" y="1231630"/>
              <a:ext cx="4826198" cy="347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7"/>
            <p:cNvSpPr txBox="1"/>
            <p:nvPr/>
          </p:nvSpPr>
          <p:spPr>
            <a:xfrm>
              <a:off x="5050092" y="1231630"/>
              <a:ext cx="4826198" cy="347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58400" spcFirstLastPara="1" rIns="58400" wrap="square" tIns="29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Twentieth Century"/>
                <a:buNone/>
              </a:pPr>
              <a:r>
                <a:rPr lang="en-US" sz="23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Thinking of food &amp; visual stimulation</a:t>
              </a:r>
              <a:endParaRPr sz="23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4702459" y="1641837"/>
              <a:ext cx="347632" cy="347632"/>
            </a:xfrm>
            <a:prstGeom prst="ellipse">
              <a:avLst/>
            </a:prstGeom>
            <a:solidFill>
              <a:srgbClr val="BBC0D7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5050092" y="1641837"/>
              <a:ext cx="4826198" cy="347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7"/>
            <p:cNvSpPr txBox="1"/>
            <p:nvPr/>
          </p:nvSpPr>
          <p:spPr>
            <a:xfrm>
              <a:off x="5050092" y="1641837"/>
              <a:ext cx="4826198" cy="347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58400" spcFirstLastPara="1" rIns="58400" wrap="square" tIns="29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Twentieth Century"/>
                <a:buNone/>
              </a:pPr>
              <a:r>
                <a:rPr lang="en-US" sz="23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Regular stimulation of salivary flow</a:t>
              </a:r>
              <a:endParaRPr sz="23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4702459" y="2052044"/>
              <a:ext cx="347632" cy="347632"/>
            </a:xfrm>
            <a:prstGeom prst="ellipse">
              <a:avLst/>
            </a:prstGeom>
            <a:solidFill>
              <a:srgbClr val="BBC0D7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5050092" y="2052044"/>
              <a:ext cx="4826198" cy="347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7"/>
            <p:cNvSpPr txBox="1"/>
            <p:nvPr/>
          </p:nvSpPr>
          <p:spPr>
            <a:xfrm>
              <a:off x="5050092" y="2052044"/>
              <a:ext cx="4826198" cy="347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58400" spcFirstLastPara="1" rIns="58400" wrap="square" tIns="29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Twentieth Century"/>
                <a:buNone/>
              </a:pPr>
              <a:r>
                <a:rPr lang="en-US" sz="23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Size of salivary gland and body weight</a:t>
              </a:r>
              <a:endParaRPr sz="23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4702459" y="2462250"/>
              <a:ext cx="347632" cy="347632"/>
            </a:xfrm>
            <a:prstGeom prst="ellipse">
              <a:avLst/>
            </a:prstGeom>
            <a:solidFill>
              <a:srgbClr val="BBC0D7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5050092" y="2462250"/>
              <a:ext cx="4826198" cy="347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7"/>
            <p:cNvSpPr txBox="1"/>
            <p:nvPr/>
          </p:nvSpPr>
          <p:spPr>
            <a:xfrm>
              <a:off x="5050092" y="2462250"/>
              <a:ext cx="4826198" cy="347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58400" spcFirstLastPara="1" rIns="58400" wrap="square" tIns="29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Twentieth Century"/>
                <a:buNone/>
              </a:pPr>
              <a:r>
                <a:rPr lang="en-US" sz="23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Salivary flow index</a:t>
              </a:r>
              <a:endParaRPr sz="23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4702459" y="2872457"/>
              <a:ext cx="347632" cy="347632"/>
            </a:xfrm>
            <a:prstGeom prst="ellipse">
              <a:avLst/>
            </a:prstGeom>
            <a:solidFill>
              <a:srgbClr val="BBC0D7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5050092" y="2872457"/>
              <a:ext cx="4826198" cy="347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7"/>
            <p:cNvSpPr txBox="1"/>
            <p:nvPr/>
          </p:nvSpPr>
          <p:spPr>
            <a:xfrm>
              <a:off x="5050092" y="2872457"/>
              <a:ext cx="4826198" cy="347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58400" spcFirstLastPara="1" rIns="58400" wrap="square" tIns="29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Twentieth Century"/>
                <a:buNone/>
              </a:pPr>
              <a:r>
                <a:rPr lang="en-US" sz="23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Contribution of different salivary glands</a:t>
              </a:r>
              <a:endParaRPr sz="23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4702459" y="3282664"/>
              <a:ext cx="347632" cy="347632"/>
            </a:xfrm>
            <a:prstGeom prst="ellipse">
              <a:avLst/>
            </a:prstGeom>
            <a:solidFill>
              <a:srgbClr val="BBC0D7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7"/>
            <p:cNvSpPr/>
            <p:nvPr/>
          </p:nvSpPr>
          <p:spPr>
            <a:xfrm>
              <a:off x="5050092" y="3282664"/>
              <a:ext cx="4826198" cy="347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7"/>
            <p:cNvSpPr txBox="1"/>
            <p:nvPr/>
          </p:nvSpPr>
          <p:spPr>
            <a:xfrm>
              <a:off x="5050092" y="3282664"/>
              <a:ext cx="4826198" cy="347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58400" spcFirstLastPara="1" rIns="58400" wrap="square" tIns="29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Twentieth Century"/>
                <a:buNone/>
              </a:pPr>
              <a:r>
                <a:rPr lang="en-US" sz="23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Physical exercise</a:t>
              </a:r>
              <a:endParaRPr sz="23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4702459" y="3692870"/>
              <a:ext cx="347632" cy="347632"/>
            </a:xfrm>
            <a:prstGeom prst="ellipse">
              <a:avLst/>
            </a:prstGeom>
            <a:solidFill>
              <a:srgbClr val="BBC0D7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7"/>
            <p:cNvSpPr/>
            <p:nvPr/>
          </p:nvSpPr>
          <p:spPr>
            <a:xfrm>
              <a:off x="5050092" y="3692870"/>
              <a:ext cx="4826198" cy="347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7"/>
            <p:cNvSpPr txBox="1"/>
            <p:nvPr/>
          </p:nvSpPr>
          <p:spPr>
            <a:xfrm>
              <a:off x="5050092" y="3692870"/>
              <a:ext cx="4826198" cy="347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58400" spcFirstLastPara="1" rIns="58400" wrap="square" tIns="29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Twentieth Century"/>
                <a:buNone/>
              </a:pPr>
              <a:r>
                <a:rPr lang="en-US" sz="23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Alcohol</a:t>
              </a:r>
              <a:endParaRPr sz="23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8" name="Google Shape;388;p37"/>
            <p:cNvSpPr/>
            <p:nvPr/>
          </p:nvSpPr>
          <p:spPr>
            <a:xfrm>
              <a:off x="4702459" y="4103077"/>
              <a:ext cx="347632" cy="347632"/>
            </a:xfrm>
            <a:prstGeom prst="ellipse">
              <a:avLst/>
            </a:prstGeom>
            <a:solidFill>
              <a:srgbClr val="BBC0D7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5050092" y="4103077"/>
              <a:ext cx="4826198" cy="347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7"/>
            <p:cNvSpPr txBox="1"/>
            <p:nvPr/>
          </p:nvSpPr>
          <p:spPr>
            <a:xfrm>
              <a:off x="5050092" y="4103077"/>
              <a:ext cx="4826198" cy="347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58400" spcFirstLastPara="1" rIns="58400" wrap="square" tIns="29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Twentieth Century"/>
                <a:buNone/>
              </a:pPr>
              <a:r>
                <a:rPr lang="en-US" sz="23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Systemic diseases &amp; nutrition</a:t>
              </a:r>
              <a:endParaRPr sz="23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4702459" y="4513284"/>
              <a:ext cx="347632" cy="347632"/>
            </a:xfrm>
            <a:prstGeom prst="ellipse">
              <a:avLst/>
            </a:prstGeom>
            <a:solidFill>
              <a:srgbClr val="BBC0D7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7"/>
            <p:cNvSpPr/>
            <p:nvPr/>
          </p:nvSpPr>
          <p:spPr>
            <a:xfrm>
              <a:off x="5050092" y="4513284"/>
              <a:ext cx="4826198" cy="347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7"/>
            <p:cNvSpPr txBox="1"/>
            <p:nvPr/>
          </p:nvSpPr>
          <p:spPr>
            <a:xfrm>
              <a:off x="5050092" y="4513284"/>
              <a:ext cx="4826198" cy="347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58400" spcFirstLastPara="1" rIns="58400" wrap="square" tIns="29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Twentieth Century"/>
                <a:buNone/>
              </a:pPr>
              <a:r>
                <a:rPr lang="en-US" sz="23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Fasting and nausea</a:t>
              </a:r>
              <a:endParaRPr sz="23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4" name="Google Shape;394;p37"/>
            <p:cNvSpPr/>
            <p:nvPr/>
          </p:nvSpPr>
          <p:spPr>
            <a:xfrm>
              <a:off x="4702459" y="4923490"/>
              <a:ext cx="347632" cy="347632"/>
            </a:xfrm>
            <a:prstGeom prst="ellipse">
              <a:avLst/>
            </a:prstGeom>
            <a:solidFill>
              <a:srgbClr val="BBC0D7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7"/>
            <p:cNvSpPr/>
            <p:nvPr/>
          </p:nvSpPr>
          <p:spPr>
            <a:xfrm>
              <a:off x="5050092" y="4923490"/>
              <a:ext cx="4826198" cy="347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7"/>
            <p:cNvSpPr txBox="1"/>
            <p:nvPr/>
          </p:nvSpPr>
          <p:spPr>
            <a:xfrm>
              <a:off x="5050092" y="4923490"/>
              <a:ext cx="4826198" cy="347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58400" spcFirstLastPara="1" rIns="58400" wrap="square" tIns="29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Twentieth Century"/>
                <a:buNone/>
              </a:pPr>
              <a:r>
                <a:rPr lang="en-US" sz="23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Age</a:t>
              </a:r>
              <a:endParaRPr sz="23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7" name="Google Shape;397;p37"/>
            <p:cNvSpPr/>
            <p:nvPr/>
          </p:nvSpPr>
          <p:spPr>
            <a:xfrm>
              <a:off x="4702459" y="5333697"/>
              <a:ext cx="347632" cy="347632"/>
            </a:xfrm>
            <a:prstGeom prst="ellipse">
              <a:avLst/>
            </a:prstGeom>
            <a:solidFill>
              <a:srgbClr val="BBC0D7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>
              <a:off x="5050092" y="5333697"/>
              <a:ext cx="4826198" cy="347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7"/>
            <p:cNvSpPr txBox="1"/>
            <p:nvPr/>
          </p:nvSpPr>
          <p:spPr>
            <a:xfrm>
              <a:off x="5050092" y="5333697"/>
              <a:ext cx="4826198" cy="347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58400" spcFirstLastPara="1" rIns="58400" wrap="square" tIns="29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Twentieth Century"/>
                <a:buNone/>
              </a:pPr>
              <a:r>
                <a:rPr lang="en-US" sz="23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Gender </a:t>
              </a:r>
              <a:endParaRPr sz="23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00" name="Google Shape;400;p3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1" name="Google Shape;40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5446" y="2647008"/>
            <a:ext cx="3925095" cy="4004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8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CHANGES IN SALIVA COMPOSITION IN SALIVARY GLAND DISEASES</a:t>
            </a:r>
            <a:endParaRPr/>
          </a:p>
        </p:txBody>
      </p:sp>
      <p:sp>
        <p:nvSpPr>
          <p:cNvPr id="407" name="Google Shape;407;p3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8" name="Google Shape;40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32789" y="2546349"/>
            <a:ext cx="2100649" cy="159617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409" name="Google Shape;40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2607" y="2324100"/>
            <a:ext cx="2529642" cy="195133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410" name="Google Shape;410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5024" y="2546350"/>
            <a:ext cx="3028522" cy="172908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11" name="Google Shape;411;p38"/>
          <p:cNvSpPr txBox="1"/>
          <p:nvPr/>
        </p:nvSpPr>
        <p:spPr>
          <a:xfrm>
            <a:off x="1433383" y="4643307"/>
            <a:ext cx="20388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Sialadenitis</a:t>
            </a:r>
            <a:endParaRPr/>
          </a:p>
        </p:txBody>
      </p:sp>
      <p:sp>
        <p:nvSpPr>
          <p:cNvPr id="412" name="Google Shape;412;p38"/>
          <p:cNvSpPr txBox="1"/>
          <p:nvPr/>
        </p:nvSpPr>
        <p:spPr>
          <a:xfrm>
            <a:off x="5128054" y="4643307"/>
            <a:ext cx="20882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Sjogren’s syndrome</a:t>
            </a:r>
            <a:endParaRPr/>
          </a:p>
        </p:txBody>
      </p:sp>
      <p:sp>
        <p:nvSpPr>
          <p:cNvPr id="413" name="Google Shape;413;p38"/>
          <p:cNvSpPr txBox="1"/>
          <p:nvPr/>
        </p:nvSpPr>
        <p:spPr>
          <a:xfrm>
            <a:off x="9119286" y="4534930"/>
            <a:ext cx="23972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Xerostomia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3" name="Google Shape;17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662322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 txBox="1"/>
          <p:nvPr/>
        </p:nvSpPr>
        <p:spPr>
          <a:xfrm>
            <a:off x="6623223" y="2792627"/>
            <a:ext cx="5568778" cy="523220"/>
          </a:xfrm>
          <a:prstGeom prst="rect">
            <a:avLst/>
          </a:prstGeom>
          <a:gradFill>
            <a:gsLst>
              <a:gs pos="0">
                <a:srgbClr val="596FB3"/>
              </a:gs>
              <a:gs pos="50000">
                <a:srgbClr val="3657A6"/>
              </a:gs>
              <a:gs pos="100000">
                <a:srgbClr val="154097"/>
              </a:gs>
            </a:gsLst>
            <a:lin ang="5400000" scaled="0"/>
          </a:gradFill>
          <a:ln>
            <a:noFill/>
          </a:ln>
          <a:effectLst>
            <a:outerShdw blurRad="63500" rotWithShape="0" algn="ctr" dir="5400000" dist="25400">
              <a:srgbClr val="000000">
                <a:alpha val="6862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SALIVA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9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CAUSES OF REDUCED SALIVARY FLOW</a:t>
            </a:r>
            <a:endParaRPr/>
          </a:p>
        </p:txBody>
      </p:sp>
      <p:sp>
        <p:nvSpPr>
          <p:cNvPr id="419" name="Google Shape;419;p39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cap="none">
                <a:latin typeface="Arial"/>
                <a:ea typeface="Arial"/>
                <a:cs typeface="Arial"/>
                <a:sym typeface="Arial"/>
              </a:rPr>
              <a:t>Local causes of gland and duct damage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cap="none">
                <a:latin typeface="Arial"/>
                <a:ea typeface="Arial"/>
                <a:cs typeface="Arial"/>
                <a:sym typeface="Arial"/>
              </a:rPr>
              <a:t>Systemic causes of gland damage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cap="none">
                <a:latin typeface="Arial"/>
                <a:ea typeface="Arial"/>
                <a:cs typeface="Arial"/>
                <a:sym typeface="Arial"/>
              </a:rPr>
              <a:t>Systemic factors affecting normal gland function </a:t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420" name="Google Shape;420;p39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6" name="Google Shape;426;p40"/>
          <p:cNvSpPr txBox="1"/>
          <p:nvPr>
            <p:ph idx="4294967295" type="title"/>
          </p:nvPr>
        </p:nvSpPr>
        <p:spPr>
          <a:xfrm>
            <a:off x="0" y="447675"/>
            <a:ext cx="10572750" cy="969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               HYPOSALIVATION </a:t>
            </a:r>
            <a:endParaRPr/>
          </a:p>
        </p:txBody>
      </p:sp>
      <p:pic>
        <p:nvPicPr>
          <p:cNvPr id="427" name="Google Shape;42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8320" y="1809235"/>
            <a:ext cx="5016500" cy="407404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1"/>
          <p:cNvSpPr txBox="1"/>
          <p:nvPr>
            <p:ph type="title"/>
          </p:nvPr>
        </p:nvSpPr>
        <p:spPr>
          <a:xfrm>
            <a:off x="838200" y="130630"/>
            <a:ext cx="10515600" cy="827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ROLE OF SALIVA IN PERIODONTAL HEALTH</a:t>
            </a:r>
            <a:endParaRPr/>
          </a:p>
        </p:txBody>
      </p:sp>
      <p:grpSp>
        <p:nvGrpSpPr>
          <p:cNvPr id="433" name="Google Shape;433;p41"/>
          <p:cNvGrpSpPr/>
          <p:nvPr/>
        </p:nvGrpSpPr>
        <p:grpSpPr>
          <a:xfrm>
            <a:off x="838200" y="1266886"/>
            <a:ext cx="10515600" cy="5064456"/>
            <a:chOff x="0" y="308942"/>
            <a:chExt cx="10515600" cy="5064456"/>
          </a:xfrm>
        </p:grpSpPr>
        <p:sp>
          <p:nvSpPr>
            <p:cNvPr id="434" name="Google Shape;434;p41"/>
            <p:cNvSpPr/>
            <p:nvPr/>
          </p:nvSpPr>
          <p:spPr>
            <a:xfrm>
              <a:off x="0" y="5195701"/>
              <a:ext cx="10515600" cy="177697"/>
            </a:xfrm>
            <a:prstGeom prst="roundRect">
              <a:avLst>
                <a:gd fmla="val 10000" name="adj"/>
              </a:avLst>
            </a:prstGeom>
            <a:solidFill>
              <a:srgbClr val="CDE1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41"/>
            <p:cNvSpPr txBox="1"/>
            <p:nvPr/>
          </p:nvSpPr>
          <p:spPr>
            <a:xfrm>
              <a:off x="0" y="5195701"/>
              <a:ext cx="3154680" cy="177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Cathelicidins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1"/>
            <p:cNvSpPr/>
            <p:nvPr/>
          </p:nvSpPr>
          <p:spPr>
            <a:xfrm>
              <a:off x="0" y="4751450"/>
              <a:ext cx="10515600" cy="177697"/>
            </a:xfrm>
            <a:prstGeom prst="roundRect">
              <a:avLst>
                <a:gd fmla="val 10000" name="adj"/>
              </a:avLst>
            </a:prstGeom>
            <a:solidFill>
              <a:srgbClr val="CDE1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41"/>
            <p:cNvSpPr txBox="1"/>
            <p:nvPr/>
          </p:nvSpPr>
          <p:spPr>
            <a:xfrm>
              <a:off x="0" y="4751450"/>
              <a:ext cx="3154680" cy="177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Sailin (a tetrapeptide) 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41"/>
            <p:cNvSpPr/>
            <p:nvPr/>
          </p:nvSpPr>
          <p:spPr>
            <a:xfrm>
              <a:off x="0" y="4307200"/>
              <a:ext cx="10515600" cy="177697"/>
            </a:xfrm>
            <a:prstGeom prst="roundRect">
              <a:avLst>
                <a:gd fmla="val 10000" name="adj"/>
              </a:avLst>
            </a:prstGeom>
            <a:solidFill>
              <a:srgbClr val="CDE1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1"/>
            <p:cNvSpPr txBox="1"/>
            <p:nvPr/>
          </p:nvSpPr>
          <p:spPr>
            <a:xfrm>
              <a:off x="0" y="4307200"/>
              <a:ext cx="3154680" cy="177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Cystatine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41"/>
            <p:cNvSpPr/>
            <p:nvPr/>
          </p:nvSpPr>
          <p:spPr>
            <a:xfrm>
              <a:off x="0" y="3862949"/>
              <a:ext cx="10515600" cy="177697"/>
            </a:xfrm>
            <a:prstGeom prst="roundRect">
              <a:avLst>
                <a:gd fmla="val 10000" name="adj"/>
              </a:avLst>
            </a:prstGeom>
            <a:solidFill>
              <a:srgbClr val="CDE1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41"/>
            <p:cNvSpPr txBox="1"/>
            <p:nvPr/>
          </p:nvSpPr>
          <p:spPr>
            <a:xfrm>
              <a:off x="0" y="3862949"/>
              <a:ext cx="3154680" cy="177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Statherins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41"/>
            <p:cNvSpPr/>
            <p:nvPr/>
          </p:nvSpPr>
          <p:spPr>
            <a:xfrm>
              <a:off x="0" y="3418698"/>
              <a:ext cx="10515600" cy="177697"/>
            </a:xfrm>
            <a:prstGeom prst="roundRect">
              <a:avLst>
                <a:gd fmla="val 10000" name="adj"/>
              </a:avLst>
            </a:prstGeom>
            <a:solidFill>
              <a:srgbClr val="CDE1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41"/>
            <p:cNvSpPr txBox="1"/>
            <p:nvPr/>
          </p:nvSpPr>
          <p:spPr>
            <a:xfrm>
              <a:off x="0" y="3418698"/>
              <a:ext cx="3154680" cy="177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Proline- rich proteins 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41"/>
            <p:cNvSpPr/>
            <p:nvPr/>
          </p:nvSpPr>
          <p:spPr>
            <a:xfrm>
              <a:off x="0" y="2974447"/>
              <a:ext cx="10515600" cy="177697"/>
            </a:xfrm>
            <a:prstGeom prst="roundRect">
              <a:avLst>
                <a:gd fmla="val 10000" name="adj"/>
              </a:avLst>
            </a:prstGeom>
            <a:solidFill>
              <a:srgbClr val="CDE1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41"/>
            <p:cNvSpPr txBox="1"/>
            <p:nvPr/>
          </p:nvSpPr>
          <p:spPr>
            <a:xfrm>
              <a:off x="0" y="2974447"/>
              <a:ext cx="3154680" cy="177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Histatins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41"/>
            <p:cNvSpPr/>
            <p:nvPr/>
          </p:nvSpPr>
          <p:spPr>
            <a:xfrm>
              <a:off x="0" y="2530196"/>
              <a:ext cx="10515600" cy="177697"/>
            </a:xfrm>
            <a:prstGeom prst="roundRect">
              <a:avLst>
                <a:gd fmla="val 10000" name="adj"/>
              </a:avLst>
            </a:prstGeom>
            <a:solidFill>
              <a:srgbClr val="CDE1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41"/>
            <p:cNvSpPr txBox="1"/>
            <p:nvPr/>
          </p:nvSpPr>
          <p:spPr>
            <a:xfrm>
              <a:off x="0" y="2530196"/>
              <a:ext cx="3154680" cy="177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Agglutinins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1"/>
            <p:cNvSpPr/>
            <p:nvPr/>
          </p:nvSpPr>
          <p:spPr>
            <a:xfrm>
              <a:off x="0" y="2085945"/>
              <a:ext cx="10515600" cy="177697"/>
            </a:xfrm>
            <a:prstGeom prst="roundRect">
              <a:avLst>
                <a:gd fmla="val 10000" name="adj"/>
              </a:avLst>
            </a:prstGeom>
            <a:solidFill>
              <a:srgbClr val="CDE1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41"/>
            <p:cNvSpPr txBox="1"/>
            <p:nvPr/>
          </p:nvSpPr>
          <p:spPr>
            <a:xfrm>
              <a:off x="0" y="2085945"/>
              <a:ext cx="3154680" cy="177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Mucin glycoproteins 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1"/>
            <p:cNvSpPr/>
            <p:nvPr/>
          </p:nvSpPr>
          <p:spPr>
            <a:xfrm>
              <a:off x="0" y="1641695"/>
              <a:ext cx="10515600" cy="177697"/>
            </a:xfrm>
            <a:prstGeom prst="roundRect">
              <a:avLst>
                <a:gd fmla="val 10000" name="adj"/>
              </a:avLst>
            </a:prstGeom>
            <a:solidFill>
              <a:srgbClr val="CDE1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41"/>
            <p:cNvSpPr txBox="1"/>
            <p:nvPr/>
          </p:nvSpPr>
          <p:spPr>
            <a:xfrm>
              <a:off x="0" y="1641695"/>
              <a:ext cx="3154680" cy="177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Peroxidase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41"/>
            <p:cNvSpPr/>
            <p:nvPr/>
          </p:nvSpPr>
          <p:spPr>
            <a:xfrm>
              <a:off x="0" y="1197444"/>
              <a:ext cx="10515600" cy="177697"/>
            </a:xfrm>
            <a:prstGeom prst="roundRect">
              <a:avLst>
                <a:gd fmla="val 10000" name="adj"/>
              </a:avLst>
            </a:prstGeom>
            <a:solidFill>
              <a:srgbClr val="CDE1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41"/>
            <p:cNvSpPr txBox="1"/>
            <p:nvPr/>
          </p:nvSpPr>
          <p:spPr>
            <a:xfrm>
              <a:off x="0" y="1197444"/>
              <a:ext cx="3154680" cy="177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Lactoferrin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41"/>
            <p:cNvSpPr/>
            <p:nvPr/>
          </p:nvSpPr>
          <p:spPr>
            <a:xfrm>
              <a:off x="0" y="753193"/>
              <a:ext cx="10515600" cy="177697"/>
            </a:xfrm>
            <a:prstGeom prst="roundRect">
              <a:avLst>
                <a:gd fmla="val 10000" name="adj"/>
              </a:avLst>
            </a:prstGeom>
            <a:solidFill>
              <a:srgbClr val="CDE1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41"/>
            <p:cNvSpPr txBox="1"/>
            <p:nvPr/>
          </p:nvSpPr>
          <p:spPr>
            <a:xfrm>
              <a:off x="0" y="753193"/>
              <a:ext cx="3154680" cy="177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Lysozyme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41"/>
            <p:cNvSpPr/>
            <p:nvPr/>
          </p:nvSpPr>
          <p:spPr>
            <a:xfrm>
              <a:off x="0" y="308942"/>
              <a:ext cx="10515600" cy="177697"/>
            </a:xfrm>
            <a:prstGeom prst="roundRect">
              <a:avLst>
                <a:gd fmla="val 10000" name="adj"/>
              </a:avLst>
            </a:prstGeom>
            <a:solidFill>
              <a:srgbClr val="CDE1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41"/>
            <p:cNvSpPr txBox="1"/>
            <p:nvPr/>
          </p:nvSpPr>
          <p:spPr>
            <a:xfrm>
              <a:off x="0" y="308942"/>
              <a:ext cx="3154680" cy="177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Enzymes: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41"/>
            <p:cNvSpPr/>
            <p:nvPr/>
          </p:nvSpPr>
          <p:spPr>
            <a:xfrm>
              <a:off x="5730410" y="442219"/>
              <a:ext cx="1999147" cy="1332765"/>
            </a:xfrm>
            <a:prstGeom prst="roundRect">
              <a:avLst>
                <a:gd fmla="val 10000" name="adj"/>
              </a:avLst>
            </a:prstGeom>
            <a:solidFill>
              <a:srgbClr val="244FA4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41"/>
            <p:cNvSpPr txBox="1"/>
            <p:nvPr/>
          </p:nvSpPr>
          <p:spPr>
            <a:xfrm>
              <a:off x="5769445" y="481254"/>
              <a:ext cx="1921077" cy="12546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Antibacterial properties of saliva 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41"/>
            <p:cNvSpPr/>
            <p:nvPr/>
          </p:nvSpPr>
          <p:spPr>
            <a:xfrm>
              <a:off x="6729984" y="1774984"/>
              <a:ext cx="1678544" cy="69607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5875">
              <a:solidFill>
                <a:srgbClr val="47A8C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1" name="Google Shape;461;p41"/>
            <p:cNvSpPr/>
            <p:nvPr/>
          </p:nvSpPr>
          <p:spPr>
            <a:xfrm>
              <a:off x="7408954" y="2471061"/>
              <a:ext cx="1999147" cy="1332765"/>
            </a:xfrm>
            <a:prstGeom prst="roundRect">
              <a:avLst>
                <a:gd fmla="val 10000" name="adj"/>
              </a:avLst>
            </a:prstGeom>
            <a:solidFill>
              <a:srgbClr val="47A8CF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41"/>
            <p:cNvSpPr txBox="1"/>
            <p:nvPr/>
          </p:nvSpPr>
          <p:spPr>
            <a:xfrm>
              <a:off x="7447989" y="2510096"/>
              <a:ext cx="1921077" cy="12546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Secretory IGA – largest immunologic component of saliva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41"/>
            <p:cNvSpPr/>
            <p:nvPr/>
          </p:nvSpPr>
          <p:spPr>
            <a:xfrm>
              <a:off x="4791969" y="1774984"/>
              <a:ext cx="1938014" cy="69607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5875">
              <a:solidFill>
                <a:srgbClr val="47A8C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4" name="Google Shape;464;p41"/>
            <p:cNvSpPr/>
            <p:nvPr/>
          </p:nvSpPr>
          <p:spPr>
            <a:xfrm>
              <a:off x="3792396" y="2471061"/>
              <a:ext cx="1999147" cy="1332765"/>
            </a:xfrm>
            <a:prstGeom prst="roundRect">
              <a:avLst>
                <a:gd fmla="val 10000" name="adj"/>
              </a:avLst>
            </a:prstGeom>
            <a:solidFill>
              <a:srgbClr val="47A8CF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41"/>
            <p:cNvSpPr txBox="1"/>
            <p:nvPr/>
          </p:nvSpPr>
          <p:spPr>
            <a:xfrm>
              <a:off x="3831431" y="2510096"/>
              <a:ext cx="1921077" cy="12546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Non – immunologic salivary protein components includes 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6" name="Google Shape;466;p4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2"/>
          <p:cNvSpPr txBox="1"/>
          <p:nvPr>
            <p:ph type="title"/>
          </p:nvPr>
        </p:nvSpPr>
        <p:spPr>
          <a:xfrm>
            <a:off x="810001" y="53546"/>
            <a:ext cx="10571998" cy="9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ROLE OF SALIVA IN PERIODONTAL DISEASE</a:t>
            </a:r>
            <a:br>
              <a:rPr lang="en-US" sz="2400">
                <a:latin typeface="Arial"/>
                <a:ea typeface="Arial"/>
                <a:cs typeface="Arial"/>
                <a:sym typeface="Arial"/>
              </a:rPr>
            </a:br>
            <a:r>
              <a:rPr lang="en-US" sz="2400" cap="none">
                <a:latin typeface="Arial"/>
                <a:ea typeface="Arial"/>
                <a:cs typeface="Arial"/>
                <a:sym typeface="Arial"/>
              </a:rPr>
              <a:t>Saliva in bacterial plaque formation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4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3" name="Google Shape;473;p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5373" y="1023996"/>
            <a:ext cx="9910745" cy="583400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3"/>
          <p:cNvSpPr txBox="1"/>
          <p:nvPr>
            <p:ph type="title"/>
          </p:nvPr>
        </p:nvSpPr>
        <p:spPr>
          <a:xfrm>
            <a:off x="810000" y="447188"/>
            <a:ext cx="10571998" cy="454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METHODS OF COLLECTION OF SALIVA</a:t>
            </a:r>
            <a:endParaRPr/>
          </a:p>
        </p:txBody>
      </p:sp>
      <p:grpSp>
        <p:nvGrpSpPr>
          <p:cNvPr id="479" name="Google Shape;479;p43"/>
          <p:cNvGrpSpPr/>
          <p:nvPr/>
        </p:nvGrpSpPr>
        <p:grpSpPr>
          <a:xfrm>
            <a:off x="1145424" y="1297459"/>
            <a:ext cx="9812654" cy="3544860"/>
            <a:chOff x="326712" y="0"/>
            <a:chExt cx="9812654" cy="3544860"/>
          </a:xfrm>
        </p:grpSpPr>
        <p:sp>
          <p:nvSpPr>
            <p:cNvPr id="480" name="Google Shape;480;p43"/>
            <p:cNvSpPr/>
            <p:nvPr/>
          </p:nvSpPr>
          <p:spPr>
            <a:xfrm>
              <a:off x="2141207" y="0"/>
              <a:ext cx="986819" cy="510931"/>
            </a:xfrm>
            <a:prstGeom prst="rect">
              <a:avLst/>
            </a:prstGeom>
            <a:gradFill>
              <a:gsLst>
                <a:gs pos="0">
                  <a:srgbClr val="6CA9C6"/>
                </a:gs>
                <a:gs pos="50000">
                  <a:srgbClr val="4B9ABD"/>
                </a:gs>
                <a:gs pos="100000">
                  <a:srgbClr val="2B86AB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3"/>
            <p:cNvSpPr txBox="1"/>
            <p:nvPr/>
          </p:nvSpPr>
          <p:spPr>
            <a:xfrm>
              <a:off x="2141207" y="0"/>
              <a:ext cx="986819" cy="510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0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wentieth Century"/>
                <a:buNone/>
              </a:pPr>
              <a:r>
                <a:rPr lang="en-US" sz="14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Unstimulated</a:t>
              </a:r>
              <a:endParaRPr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82" name="Google Shape;482;p43"/>
            <p:cNvSpPr/>
            <p:nvPr/>
          </p:nvSpPr>
          <p:spPr>
            <a:xfrm>
              <a:off x="2616430" y="458981"/>
              <a:ext cx="888137" cy="17031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4197B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43"/>
            <p:cNvSpPr txBox="1"/>
            <p:nvPr/>
          </p:nvSpPr>
          <p:spPr>
            <a:xfrm>
              <a:off x="2616430" y="458981"/>
              <a:ext cx="888137" cy="170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30475" spcFirstLastPara="1" rIns="30475" wrap="square" tIns="76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wentieth Century"/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84" name="Google Shape;484;p43"/>
            <p:cNvSpPr/>
            <p:nvPr/>
          </p:nvSpPr>
          <p:spPr>
            <a:xfrm>
              <a:off x="365870" y="1635117"/>
              <a:ext cx="986819" cy="510931"/>
            </a:xfrm>
            <a:prstGeom prst="rect">
              <a:avLst/>
            </a:prstGeom>
            <a:gradFill>
              <a:gsLst>
                <a:gs pos="0">
                  <a:srgbClr val="6CA9C6"/>
                </a:gs>
                <a:gs pos="50000">
                  <a:srgbClr val="4B9ABD"/>
                </a:gs>
                <a:gs pos="100000">
                  <a:srgbClr val="2B86AB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3"/>
            <p:cNvSpPr txBox="1"/>
            <p:nvPr/>
          </p:nvSpPr>
          <p:spPr>
            <a:xfrm>
              <a:off x="365870" y="1635117"/>
              <a:ext cx="986819" cy="510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0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wentieth Century"/>
                <a:buNone/>
              </a:pPr>
              <a:r>
                <a:rPr lang="en-US" sz="14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1.Draining method</a:t>
              </a:r>
              <a:endParaRPr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86" name="Google Shape;486;p43"/>
            <p:cNvSpPr/>
            <p:nvPr/>
          </p:nvSpPr>
          <p:spPr>
            <a:xfrm>
              <a:off x="522307" y="2017863"/>
              <a:ext cx="888137" cy="17031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4197B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3"/>
            <p:cNvSpPr txBox="1"/>
            <p:nvPr/>
          </p:nvSpPr>
          <p:spPr>
            <a:xfrm>
              <a:off x="522307" y="2017863"/>
              <a:ext cx="888137" cy="170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30475" spcFirstLastPara="1" rIns="30475" wrap="square" tIns="76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wentieth Century"/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88" name="Google Shape;488;p43"/>
            <p:cNvSpPr/>
            <p:nvPr/>
          </p:nvSpPr>
          <p:spPr>
            <a:xfrm>
              <a:off x="326712" y="2890664"/>
              <a:ext cx="986819" cy="510931"/>
            </a:xfrm>
            <a:prstGeom prst="rect">
              <a:avLst/>
            </a:prstGeom>
            <a:gradFill>
              <a:gsLst>
                <a:gs pos="0">
                  <a:srgbClr val="6CA9C6"/>
                </a:gs>
                <a:gs pos="50000">
                  <a:srgbClr val="4B9ABD"/>
                </a:gs>
                <a:gs pos="100000">
                  <a:srgbClr val="2B86AB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3"/>
            <p:cNvSpPr txBox="1"/>
            <p:nvPr/>
          </p:nvSpPr>
          <p:spPr>
            <a:xfrm>
              <a:off x="326712" y="2890664"/>
              <a:ext cx="986819" cy="510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0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wentieth Century"/>
                <a:buNone/>
              </a:pPr>
              <a:r>
                <a:rPr lang="en-US" sz="14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2.Spitting</a:t>
              </a:r>
              <a:endParaRPr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90" name="Google Shape;490;p43"/>
            <p:cNvSpPr/>
            <p:nvPr/>
          </p:nvSpPr>
          <p:spPr>
            <a:xfrm>
              <a:off x="511710" y="3374550"/>
              <a:ext cx="888137" cy="17031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4197B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3"/>
            <p:cNvSpPr txBox="1"/>
            <p:nvPr/>
          </p:nvSpPr>
          <p:spPr>
            <a:xfrm>
              <a:off x="511710" y="3374550"/>
              <a:ext cx="888137" cy="170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30475" spcFirstLastPara="1" rIns="30475" wrap="square" tIns="76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wentieth Century"/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92" name="Google Shape;492;p43"/>
            <p:cNvSpPr/>
            <p:nvPr/>
          </p:nvSpPr>
          <p:spPr>
            <a:xfrm>
              <a:off x="4196138" y="1541540"/>
              <a:ext cx="986819" cy="510931"/>
            </a:xfrm>
            <a:prstGeom prst="rect">
              <a:avLst/>
            </a:prstGeom>
            <a:gradFill>
              <a:gsLst>
                <a:gs pos="0">
                  <a:srgbClr val="6CA9C6"/>
                </a:gs>
                <a:gs pos="50000">
                  <a:srgbClr val="4B9ABD"/>
                </a:gs>
                <a:gs pos="100000">
                  <a:srgbClr val="2B86AB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3"/>
            <p:cNvSpPr txBox="1"/>
            <p:nvPr/>
          </p:nvSpPr>
          <p:spPr>
            <a:xfrm>
              <a:off x="4196138" y="1541540"/>
              <a:ext cx="986819" cy="510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0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wentieth Century"/>
                <a:buNone/>
              </a:pPr>
              <a:r>
                <a:rPr lang="en-US" sz="14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3.Suction</a:t>
              </a:r>
              <a:endParaRPr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94" name="Google Shape;494;p43"/>
            <p:cNvSpPr/>
            <p:nvPr/>
          </p:nvSpPr>
          <p:spPr>
            <a:xfrm>
              <a:off x="4389147" y="1953525"/>
              <a:ext cx="888137" cy="17031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4197B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3"/>
            <p:cNvSpPr txBox="1"/>
            <p:nvPr/>
          </p:nvSpPr>
          <p:spPr>
            <a:xfrm>
              <a:off x="4389147" y="1953525"/>
              <a:ext cx="888137" cy="170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30475" spcFirstLastPara="1" rIns="30475" wrap="square" tIns="76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wentieth Century"/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96" name="Google Shape;496;p43"/>
            <p:cNvSpPr/>
            <p:nvPr/>
          </p:nvSpPr>
          <p:spPr>
            <a:xfrm>
              <a:off x="4290467" y="2816523"/>
              <a:ext cx="986819" cy="510931"/>
            </a:xfrm>
            <a:prstGeom prst="rect">
              <a:avLst/>
            </a:prstGeom>
            <a:gradFill>
              <a:gsLst>
                <a:gs pos="0">
                  <a:srgbClr val="6CA9C6"/>
                </a:gs>
                <a:gs pos="50000">
                  <a:srgbClr val="4B9ABD"/>
                </a:gs>
                <a:gs pos="100000">
                  <a:srgbClr val="2B86AB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3"/>
            <p:cNvSpPr txBox="1"/>
            <p:nvPr/>
          </p:nvSpPr>
          <p:spPr>
            <a:xfrm>
              <a:off x="4290467" y="2816523"/>
              <a:ext cx="986819" cy="510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0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wentieth Century"/>
                <a:buNone/>
              </a:pPr>
              <a:r>
                <a:rPr lang="en-US" sz="14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4.Swab</a:t>
              </a:r>
              <a:endParaRPr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98" name="Google Shape;498;p43"/>
            <p:cNvSpPr/>
            <p:nvPr/>
          </p:nvSpPr>
          <p:spPr>
            <a:xfrm>
              <a:off x="4543539" y="3263341"/>
              <a:ext cx="888137" cy="17031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4197B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3"/>
            <p:cNvSpPr txBox="1"/>
            <p:nvPr/>
          </p:nvSpPr>
          <p:spPr>
            <a:xfrm>
              <a:off x="4543539" y="3263341"/>
              <a:ext cx="888137" cy="170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30475" spcFirstLastPara="1" rIns="30475" wrap="square" tIns="76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wentieth Century"/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00" name="Google Shape;500;p43"/>
            <p:cNvSpPr/>
            <p:nvPr/>
          </p:nvSpPr>
          <p:spPr>
            <a:xfrm>
              <a:off x="8326823" y="120180"/>
              <a:ext cx="986819" cy="510931"/>
            </a:xfrm>
            <a:prstGeom prst="rect">
              <a:avLst/>
            </a:prstGeom>
            <a:gradFill>
              <a:gsLst>
                <a:gs pos="0">
                  <a:srgbClr val="6CA9C6"/>
                </a:gs>
                <a:gs pos="50000">
                  <a:srgbClr val="4B9ABD"/>
                </a:gs>
                <a:gs pos="100000">
                  <a:srgbClr val="2B86AB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3"/>
            <p:cNvSpPr txBox="1"/>
            <p:nvPr/>
          </p:nvSpPr>
          <p:spPr>
            <a:xfrm>
              <a:off x="8326823" y="120180"/>
              <a:ext cx="986819" cy="510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0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wentieth Century"/>
                <a:buNone/>
              </a:pPr>
              <a:r>
                <a:rPr lang="en-US" sz="14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Stimulated</a:t>
              </a:r>
              <a:endParaRPr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02" name="Google Shape;502;p43"/>
            <p:cNvSpPr/>
            <p:nvPr/>
          </p:nvSpPr>
          <p:spPr>
            <a:xfrm>
              <a:off x="8598319" y="613992"/>
              <a:ext cx="888137" cy="17031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4197B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3"/>
            <p:cNvSpPr txBox="1"/>
            <p:nvPr/>
          </p:nvSpPr>
          <p:spPr>
            <a:xfrm>
              <a:off x="8598319" y="613992"/>
              <a:ext cx="888137" cy="170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30475" spcFirstLastPara="1" rIns="30475" wrap="square" tIns="76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wentieth Century"/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04" name="Google Shape;504;p43"/>
            <p:cNvSpPr/>
            <p:nvPr/>
          </p:nvSpPr>
          <p:spPr>
            <a:xfrm>
              <a:off x="7112433" y="1107805"/>
              <a:ext cx="986819" cy="510931"/>
            </a:xfrm>
            <a:prstGeom prst="rect">
              <a:avLst/>
            </a:prstGeom>
            <a:gradFill>
              <a:gsLst>
                <a:gs pos="0">
                  <a:srgbClr val="6CA9C6"/>
                </a:gs>
                <a:gs pos="50000">
                  <a:srgbClr val="4B9ABD"/>
                </a:gs>
                <a:gs pos="100000">
                  <a:srgbClr val="2B86AB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3"/>
            <p:cNvSpPr txBox="1"/>
            <p:nvPr/>
          </p:nvSpPr>
          <p:spPr>
            <a:xfrm>
              <a:off x="7112433" y="1107805"/>
              <a:ext cx="986819" cy="510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0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wentieth Century"/>
                <a:buNone/>
              </a:pPr>
              <a:r>
                <a:rPr lang="en-US" sz="14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Masticatory</a:t>
              </a:r>
              <a:endParaRPr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06" name="Google Shape;506;p43"/>
            <p:cNvSpPr/>
            <p:nvPr/>
          </p:nvSpPr>
          <p:spPr>
            <a:xfrm>
              <a:off x="7364410" y="1544241"/>
              <a:ext cx="888137" cy="17031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4197B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3"/>
            <p:cNvSpPr txBox="1"/>
            <p:nvPr/>
          </p:nvSpPr>
          <p:spPr>
            <a:xfrm>
              <a:off x="7364410" y="1544241"/>
              <a:ext cx="888137" cy="170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30475" spcFirstLastPara="1" rIns="30475" wrap="square" tIns="76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wentieth Century"/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08" name="Google Shape;508;p43"/>
            <p:cNvSpPr/>
            <p:nvPr/>
          </p:nvSpPr>
          <p:spPr>
            <a:xfrm>
              <a:off x="9098011" y="1118468"/>
              <a:ext cx="986819" cy="510931"/>
            </a:xfrm>
            <a:prstGeom prst="rect">
              <a:avLst/>
            </a:prstGeom>
            <a:gradFill>
              <a:gsLst>
                <a:gs pos="0">
                  <a:srgbClr val="6CA9C6"/>
                </a:gs>
                <a:gs pos="50000">
                  <a:srgbClr val="4B9ABD"/>
                </a:gs>
                <a:gs pos="100000">
                  <a:srgbClr val="2B86AB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43"/>
            <p:cNvSpPr txBox="1"/>
            <p:nvPr/>
          </p:nvSpPr>
          <p:spPr>
            <a:xfrm>
              <a:off x="9098011" y="1118468"/>
              <a:ext cx="986819" cy="510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0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wentieth Century"/>
                <a:buNone/>
              </a:pPr>
              <a:r>
                <a:rPr lang="en-US" sz="14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Gustatory </a:t>
              </a:r>
              <a:endParaRPr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10" name="Google Shape;510;p43"/>
            <p:cNvSpPr/>
            <p:nvPr/>
          </p:nvSpPr>
          <p:spPr>
            <a:xfrm>
              <a:off x="9251229" y="1544243"/>
              <a:ext cx="888137" cy="17031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4197B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43"/>
            <p:cNvSpPr txBox="1"/>
            <p:nvPr/>
          </p:nvSpPr>
          <p:spPr>
            <a:xfrm>
              <a:off x="9251229" y="1544243"/>
              <a:ext cx="888137" cy="170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30475" spcFirstLastPara="1" rIns="30475" wrap="square" tIns="76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wentieth Century"/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512" name="Google Shape;512;p4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page2image4183140784" id="513" name="Google Shape;51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0317" y="4481041"/>
            <a:ext cx="1739900" cy="21590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page2image4183103664" id="514" name="Google Shape;514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492" y="1627226"/>
            <a:ext cx="1727200" cy="128136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515" name="Google Shape;515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22153" y="1627226"/>
            <a:ext cx="1689100" cy="11938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516" name="Google Shape;516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83550" y="4745681"/>
            <a:ext cx="1739900" cy="189436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22" name="Google Shape;522;p44"/>
          <p:cNvGrpSpPr/>
          <p:nvPr/>
        </p:nvGrpSpPr>
        <p:grpSpPr>
          <a:xfrm>
            <a:off x="2349975" y="969644"/>
            <a:ext cx="3158945" cy="5555298"/>
            <a:chOff x="2349975" y="2856"/>
            <a:chExt cx="3158945" cy="5555298"/>
          </a:xfrm>
        </p:grpSpPr>
        <p:sp>
          <p:nvSpPr>
            <p:cNvPr id="523" name="Google Shape;523;p44"/>
            <p:cNvSpPr/>
            <p:nvPr/>
          </p:nvSpPr>
          <p:spPr>
            <a:xfrm>
              <a:off x="2349975" y="2856"/>
              <a:ext cx="2624937" cy="1292417"/>
            </a:xfrm>
            <a:prstGeom prst="roundRect">
              <a:avLst>
                <a:gd fmla="val 10000" name="adj"/>
              </a:avLst>
            </a:prstGeom>
            <a:solidFill>
              <a:srgbClr val="47A8CF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44"/>
            <p:cNvSpPr txBox="1"/>
            <p:nvPr/>
          </p:nvSpPr>
          <p:spPr>
            <a:xfrm>
              <a:off x="2387829" y="40710"/>
              <a:ext cx="2549229" cy="12167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GLAND SPECIFIC SALIVA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4"/>
            <p:cNvSpPr/>
            <p:nvPr/>
          </p:nvSpPr>
          <p:spPr>
            <a:xfrm>
              <a:off x="2612469" y="1295274"/>
              <a:ext cx="262493" cy="89790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5875">
              <a:solidFill>
                <a:srgbClr val="47A8C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26" name="Google Shape;526;p44"/>
            <p:cNvSpPr/>
            <p:nvPr/>
          </p:nvSpPr>
          <p:spPr>
            <a:xfrm>
              <a:off x="2874962" y="1706830"/>
              <a:ext cx="2633958" cy="97270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5875">
              <a:solidFill>
                <a:srgbClr val="47A8C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44"/>
            <p:cNvSpPr txBox="1"/>
            <p:nvPr/>
          </p:nvSpPr>
          <p:spPr>
            <a:xfrm>
              <a:off x="2903452" y="1735320"/>
              <a:ext cx="2576978" cy="9157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32375" spcFirstLastPara="1" rIns="323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wentieth Century"/>
                <a:buNone/>
              </a:pPr>
              <a:r>
                <a:rPr lang="en-US"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PAROTID SALIVA</a:t>
              </a:r>
              <a:endParaRPr sz="17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28" name="Google Shape;528;p44"/>
            <p:cNvSpPr/>
            <p:nvPr/>
          </p:nvSpPr>
          <p:spPr>
            <a:xfrm>
              <a:off x="2612469" y="1295274"/>
              <a:ext cx="262493" cy="237373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5875">
              <a:solidFill>
                <a:srgbClr val="47A8C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29" name="Google Shape;529;p44"/>
            <p:cNvSpPr/>
            <p:nvPr/>
          </p:nvSpPr>
          <p:spPr>
            <a:xfrm>
              <a:off x="2874962" y="3091090"/>
              <a:ext cx="2633958" cy="115584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58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44"/>
            <p:cNvSpPr txBox="1"/>
            <p:nvPr/>
          </p:nvSpPr>
          <p:spPr>
            <a:xfrm>
              <a:off x="2908816" y="3124944"/>
              <a:ext cx="2566250" cy="10881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1575" lIns="32375" spcFirstLastPara="1" rIns="32375" wrap="square" tIns="21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wentieth Century"/>
                <a:buNone/>
              </a:pPr>
              <a:r>
                <a:rPr lang="en-US"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SUB-MANDIBULAR/ SUB- LINGUAL GLAND SALIVA</a:t>
              </a:r>
              <a:endParaRPr sz="17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Twentieth Century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Suction</a:t>
              </a:r>
              <a:endParaRPr b="0" i="0" sz="1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Twentieth Century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Cannulation</a:t>
              </a:r>
              <a:endParaRPr b="0" i="0" sz="1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Twentieth Century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Segregator method</a:t>
              </a:r>
              <a:endParaRPr b="0" i="0" sz="1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31" name="Google Shape;531;p44"/>
            <p:cNvSpPr/>
            <p:nvPr/>
          </p:nvSpPr>
          <p:spPr>
            <a:xfrm>
              <a:off x="2612469" y="1295274"/>
              <a:ext cx="262493" cy="381304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5875">
              <a:solidFill>
                <a:srgbClr val="47A8C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32" name="Google Shape;532;p44"/>
            <p:cNvSpPr/>
            <p:nvPr/>
          </p:nvSpPr>
          <p:spPr>
            <a:xfrm>
              <a:off x="2874962" y="4658493"/>
              <a:ext cx="2633958" cy="89966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5875">
              <a:solidFill>
                <a:srgbClr val="D78D3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4"/>
            <p:cNvSpPr txBox="1"/>
            <p:nvPr/>
          </p:nvSpPr>
          <p:spPr>
            <a:xfrm>
              <a:off x="2901312" y="4684843"/>
              <a:ext cx="2581258" cy="846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32375" spcFirstLastPara="1" rIns="323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wentieth Century"/>
                <a:buNone/>
              </a:pPr>
              <a:r>
                <a:rPr lang="en-US"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MINOR SALIVARY GLAND SALIVA</a:t>
              </a:r>
              <a:endParaRPr/>
            </a:p>
          </p:txBody>
        </p:sp>
      </p:grpSp>
      <p:pic>
        <p:nvPicPr>
          <p:cNvPr descr="Image result for Schneyer SALIVA COLLECTION" id="534" name="Google Shape;534;p44"/>
          <p:cNvPicPr preferRelativeResize="0"/>
          <p:nvPr/>
        </p:nvPicPr>
        <p:blipFill rotWithShape="1">
          <a:blip r:embed="rId3">
            <a:alphaModFix/>
          </a:blip>
          <a:srcRect b="9917" l="2775" r="2622" t="4693"/>
          <a:stretch/>
        </p:blipFill>
        <p:spPr>
          <a:xfrm>
            <a:off x="6624324" y="1044135"/>
            <a:ext cx="5124261" cy="238486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535" name="Google Shape;535;p44"/>
          <p:cNvSpPr txBox="1"/>
          <p:nvPr/>
        </p:nvSpPr>
        <p:spPr>
          <a:xfrm>
            <a:off x="7724314" y="3547239"/>
            <a:ext cx="407772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Carlson Crittenden cannula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5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SALIVA </a:t>
            </a:r>
            <a:endParaRPr/>
          </a:p>
        </p:txBody>
      </p:sp>
      <p:sp>
        <p:nvSpPr>
          <p:cNvPr id="541" name="Google Shape;541;p45"/>
          <p:cNvSpPr txBox="1"/>
          <p:nvPr>
            <p:ph idx="1" type="body"/>
          </p:nvPr>
        </p:nvSpPr>
        <p:spPr>
          <a:xfrm>
            <a:off x="818712" y="1198605"/>
            <a:ext cx="10554574" cy="4660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cap="none">
                <a:latin typeface="Arial"/>
                <a:ea typeface="Arial"/>
                <a:cs typeface="Arial"/>
                <a:sym typeface="Arial"/>
              </a:rPr>
              <a:t>                                                    A diagnostic biomarker of periodontal disease</a:t>
            </a:r>
            <a:endParaRPr/>
          </a:p>
        </p:txBody>
      </p:sp>
      <p:sp>
        <p:nvSpPr>
          <p:cNvPr id="542" name="Google Shape;542;p4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3" name="Google Shape;54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198" y="1853514"/>
            <a:ext cx="7968051" cy="500448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49" name="Google Shape;549;p46"/>
          <p:cNvGrpSpPr/>
          <p:nvPr/>
        </p:nvGrpSpPr>
        <p:grpSpPr>
          <a:xfrm>
            <a:off x="0" y="1884711"/>
            <a:ext cx="11207421" cy="2979726"/>
            <a:chOff x="0" y="995025"/>
            <a:chExt cx="11207421" cy="2979726"/>
          </a:xfrm>
        </p:grpSpPr>
        <p:sp>
          <p:nvSpPr>
            <p:cNvPr id="550" name="Google Shape;550;p46"/>
            <p:cNvSpPr/>
            <p:nvPr/>
          </p:nvSpPr>
          <p:spPr>
            <a:xfrm>
              <a:off x="211130" y="2064670"/>
              <a:ext cx="3001555" cy="9891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46"/>
            <p:cNvSpPr txBox="1"/>
            <p:nvPr/>
          </p:nvSpPr>
          <p:spPr>
            <a:xfrm>
              <a:off x="211130" y="2064670"/>
              <a:ext cx="3001555" cy="9891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Markers in saliva via GCF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207719" y="1763832"/>
              <a:ext cx="238760" cy="238760"/>
            </a:xfrm>
            <a:prstGeom prst="ellipse">
              <a:avLst/>
            </a:prstGeom>
            <a:solidFill>
              <a:srgbClr val="D78D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374851" y="1429568"/>
              <a:ext cx="238760" cy="238760"/>
            </a:xfrm>
            <a:prstGeom prst="ellipse">
              <a:avLst/>
            </a:prstGeom>
            <a:solidFill>
              <a:srgbClr val="D4B9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775968" y="1496421"/>
              <a:ext cx="375194" cy="375194"/>
            </a:xfrm>
            <a:prstGeom prst="ellipse">
              <a:avLst/>
            </a:prstGeom>
            <a:solidFill>
              <a:srgbClr val="C0D3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110232" y="1128730"/>
              <a:ext cx="238760" cy="238760"/>
            </a:xfrm>
            <a:prstGeom prst="ellipse">
              <a:avLst/>
            </a:prstGeom>
            <a:solidFill>
              <a:srgbClr val="91D2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44776" y="995025"/>
              <a:ext cx="238760" cy="238760"/>
            </a:xfrm>
            <a:prstGeom prst="ellipse">
              <a:avLst/>
            </a:prstGeom>
            <a:solidFill>
              <a:srgbClr val="62D1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2079598" y="1229010"/>
              <a:ext cx="238760" cy="238760"/>
            </a:xfrm>
            <a:prstGeom prst="ellipse">
              <a:avLst/>
            </a:prstGeom>
            <a:solidFill>
              <a:srgbClr val="37CF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2413863" y="1396142"/>
              <a:ext cx="375194" cy="375194"/>
            </a:xfrm>
            <a:prstGeom prst="ellipse">
              <a:avLst/>
            </a:prstGeom>
            <a:solidFill>
              <a:srgbClr val="37CE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2881832" y="1763832"/>
              <a:ext cx="238760" cy="238760"/>
            </a:xfrm>
            <a:prstGeom prst="ellipse">
              <a:avLst/>
            </a:prstGeom>
            <a:solidFill>
              <a:srgbClr val="37CD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3082391" y="2131523"/>
              <a:ext cx="238760" cy="238760"/>
            </a:xfrm>
            <a:prstGeom prst="ellipse">
              <a:avLst/>
            </a:prstGeom>
            <a:solidFill>
              <a:srgbClr val="38CA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6"/>
            <p:cNvSpPr/>
            <p:nvPr/>
          </p:nvSpPr>
          <p:spPr>
            <a:xfrm>
              <a:off x="1344217" y="1429568"/>
              <a:ext cx="613954" cy="613954"/>
            </a:xfrm>
            <a:prstGeom prst="ellipse">
              <a:avLst/>
            </a:prstGeom>
            <a:solidFill>
              <a:srgbClr val="38AD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6"/>
            <p:cNvSpPr/>
            <p:nvPr/>
          </p:nvSpPr>
          <p:spPr>
            <a:xfrm>
              <a:off x="0" y="2885998"/>
              <a:ext cx="238760" cy="238760"/>
            </a:xfrm>
            <a:prstGeom prst="ellipse">
              <a:avLst/>
            </a:prstGeom>
            <a:solidFill>
              <a:srgbClr val="388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6"/>
            <p:cNvSpPr/>
            <p:nvPr/>
          </p:nvSpPr>
          <p:spPr>
            <a:xfrm>
              <a:off x="294352" y="3133628"/>
              <a:ext cx="375194" cy="375194"/>
            </a:xfrm>
            <a:prstGeom prst="ellipse">
              <a:avLst/>
            </a:prstGeom>
            <a:solidFill>
              <a:srgbClr val="3858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6"/>
            <p:cNvSpPr/>
            <p:nvPr/>
          </p:nvSpPr>
          <p:spPr>
            <a:xfrm>
              <a:off x="769146" y="3374435"/>
              <a:ext cx="545737" cy="545737"/>
            </a:xfrm>
            <a:prstGeom prst="ellipse">
              <a:avLst/>
            </a:prstGeom>
            <a:solidFill>
              <a:srgbClr val="4438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6"/>
            <p:cNvSpPr/>
            <p:nvPr/>
          </p:nvSpPr>
          <p:spPr>
            <a:xfrm>
              <a:off x="1444497" y="3702565"/>
              <a:ext cx="238760" cy="238760"/>
            </a:xfrm>
            <a:prstGeom prst="ellipse">
              <a:avLst/>
            </a:prstGeom>
            <a:solidFill>
              <a:srgbClr val="6D3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6"/>
            <p:cNvSpPr/>
            <p:nvPr/>
          </p:nvSpPr>
          <p:spPr>
            <a:xfrm>
              <a:off x="1578202" y="3268021"/>
              <a:ext cx="375194" cy="375194"/>
            </a:xfrm>
            <a:prstGeom prst="ellipse">
              <a:avLst/>
            </a:prstGeom>
            <a:solidFill>
              <a:srgbClr val="943A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6"/>
            <p:cNvSpPr/>
            <p:nvPr/>
          </p:nvSpPr>
          <p:spPr>
            <a:xfrm>
              <a:off x="1912466" y="3735991"/>
              <a:ext cx="238760" cy="238760"/>
            </a:xfrm>
            <a:prstGeom prst="ellipse">
              <a:avLst/>
            </a:prstGeom>
            <a:solidFill>
              <a:srgbClr val="BA3C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6"/>
            <p:cNvSpPr/>
            <p:nvPr/>
          </p:nvSpPr>
          <p:spPr>
            <a:xfrm>
              <a:off x="2213304" y="3201168"/>
              <a:ext cx="545737" cy="545737"/>
            </a:xfrm>
            <a:prstGeom prst="ellipse">
              <a:avLst/>
            </a:prstGeom>
            <a:solidFill>
              <a:srgbClr val="BC3D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6"/>
            <p:cNvSpPr/>
            <p:nvPr/>
          </p:nvSpPr>
          <p:spPr>
            <a:xfrm>
              <a:off x="2948685" y="3067463"/>
              <a:ext cx="375194" cy="375194"/>
            </a:xfrm>
            <a:prstGeom prst="ellipse">
              <a:avLst/>
            </a:prstGeom>
            <a:solidFill>
              <a:srgbClr val="BA3D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6"/>
            <p:cNvSpPr/>
            <p:nvPr/>
          </p:nvSpPr>
          <p:spPr>
            <a:xfrm>
              <a:off x="3323880" y="1495865"/>
              <a:ext cx="1101892" cy="2103633"/>
            </a:xfrm>
            <a:prstGeom prst="chevron">
              <a:avLst>
                <a:gd fmla="val 62310" name="adj"/>
              </a:avLst>
            </a:prstGeom>
            <a:solidFill>
              <a:srgbClr val="D78D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6"/>
            <p:cNvSpPr/>
            <p:nvPr/>
          </p:nvSpPr>
          <p:spPr>
            <a:xfrm>
              <a:off x="4425773" y="1496887"/>
              <a:ext cx="3005162" cy="21036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6"/>
            <p:cNvSpPr txBox="1"/>
            <p:nvPr/>
          </p:nvSpPr>
          <p:spPr>
            <a:xfrm>
              <a:off x="4425773" y="1496887"/>
              <a:ext cx="3005162" cy="21036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Markers of periodontal soft tissue inflammation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46"/>
            <p:cNvSpPr/>
            <p:nvPr/>
          </p:nvSpPr>
          <p:spPr>
            <a:xfrm>
              <a:off x="7430935" y="1495865"/>
              <a:ext cx="1101892" cy="2103633"/>
            </a:xfrm>
            <a:prstGeom prst="chevron">
              <a:avLst>
                <a:gd fmla="val 62310" name="adj"/>
              </a:avLst>
            </a:prstGeom>
            <a:solidFill>
              <a:srgbClr val="B83E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6"/>
            <p:cNvSpPr/>
            <p:nvPr/>
          </p:nvSpPr>
          <p:spPr>
            <a:xfrm>
              <a:off x="8653034" y="1322017"/>
              <a:ext cx="2554387" cy="2554387"/>
            </a:xfrm>
            <a:prstGeom prst="ellipse">
              <a:avLst/>
            </a:prstGeom>
            <a:solidFill>
              <a:srgbClr val="B83E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6"/>
            <p:cNvSpPr txBox="1"/>
            <p:nvPr/>
          </p:nvSpPr>
          <p:spPr>
            <a:xfrm>
              <a:off x="9027115" y="1696098"/>
              <a:ext cx="1806225" cy="1806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Markers of alveolar bone loss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81" name="Google Shape;581;p47"/>
          <p:cNvGrpSpPr/>
          <p:nvPr/>
        </p:nvGrpSpPr>
        <p:grpSpPr>
          <a:xfrm>
            <a:off x="2373033" y="610119"/>
            <a:ext cx="2912033" cy="5248823"/>
            <a:chOff x="2373033" y="519"/>
            <a:chExt cx="2912033" cy="5248823"/>
          </a:xfrm>
        </p:grpSpPr>
        <p:sp>
          <p:nvSpPr>
            <p:cNvPr id="582" name="Google Shape;582;p47"/>
            <p:cNvSpPr/>
            <p:nvPr/>
          </p:nvSpPr>
          <p:spPr>
            <a:xfrm>
              <a:off x="2373033" y="1168914"/>
              <a:ext cx="2912033" cy="2912033"/>
            </a:xfrm>
            <a:prstGeom prst="ellipse">
              <a:avLst/>
            </a:prstGeom>
            <a:solidFill>
              <a:schemeClr val="accent3">
                <a:alpha val="4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7"/>
            <p:cNvSpPr txBox="1"/>
            <p:nvPr/>
          </p:nvSpPr>
          <p:spPr>
            <a:xfrm>
              <a:off x="2799490" y="1595371"/>
              <a:ext cx="2059119" cy="20591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00"/>
                <a:buFont typeface="Twentieth Century"/>
                <a:buNone/>
              </a:pPr>
              <a:r>
                <a:rPr lang="en-US" sz="45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Systemic markers</a:t>
              </a:r>
              <a:endParaRPr sz="4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84" name="Google Shape;584;p47"/>
            <p:cNvSpPr/>
            <p:nvPr/>
          </p:nvSpPr>
          <p:spPr>
            <a:xfrm>
              <a:off x="3101041" y="519"/>
              <a:ext cx="1456016" cy="1456016"/>
            </a:xfrm>
            <a:prstGeom prst="ellipse">
              <a:avLst/>
            </a:prstGeom>
            <a:solidFill>
              <a:srgbClr val="78C444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7"/>
            <p:cNvSpPr txBox="1"/>
            <p:nvPr/>
          </p:nvSpPr>
          <p:spPr>
            <a:xfrm>
              <a:off x="3314270" y="213748"/>
              <a:ext cx="1029558" cy="10295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25" lIns="24125" spcFirstLastPara="1" rIns="24125" wrap="square" tIns="24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Twentieth Century"/>
                <a:buNone/>
              </a:pPr>
              <a:r>
                <a:rPr lang="en-US" sz="19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C-Reactive protein</a:t>
              </a:r>
              <a:endParaRPr sz="19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86" name="Google Shape;586;p47"/>
            <p:cNvSpPr/>
            <p:nvPr/>
          </p:nvSpPr>
          <p:spPr>
            <a:xfrm>
              <a:off x="3101041" y="3793326"/>
              <a:ext cx="1456016" cy="1456016"/>
            </a:xfrm>
            <a:prstGeom prst="ellipse">
              <a:avLst/>
            </a:prstGeom>
            <a:solidFill>
              <a:srgbClr val="D68C37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47"/>
            <p:cNvSpPr txBox="1"/>
            <p:nvPr/>
          </p:nvSpPr>
          <p:spPr>
            <a:xfrm>
              <a:off x="3314270" y="4006555"/>
              <a:ext cx="1029558" cy="10295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25" lIns="24125" spcFirstLastPara="1" rIns="24125" wrap="square" tIns="24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Twentieth Century"/>
                <a:buNone/>
              </a:pPr>
              <a:r>
                <a:rPr lang="en-US" sz="19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Oxidative stress marker</a:t>
              </a:r>
              <a:endParaRPr sz="19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588" name="Google Shape;588;p47"/>
          <p:cNvSpPr/>
          <p:nvPr/>
        </p:nvSpPr>
        <p:spPr>
          <a:xfrm>
            <a:off x="5951837" y="4915668"/>
            <a:ext cx="6096000" cy="646331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Anti-oxidative capacity of saliva- uric acid, albumin, ascorbic acid, glutathione etc,.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8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EMERGING SALIVARY DIAGNOSTIC TOOLS</a:t>
            </a:r>
            <a:endParaRPr/>
          </a:p>
        </p:txBody>
      </p:sp>
      <p:sp>
        <p:nvSpPr>
          <p:cNvPr id="594" name="Google Shape;594;p48"/>
          <p:cNvSpPr txBox="1"/>
          <p:nvPr>
            <p:ph idx="1" type="body"/>
          </p:nvPr>
        </p:nvSpPr>
        <p:spPr>
          <a:xfrm>
            <a:off x="810000" y="1844558"/>
            <a:ext cx="10554574" cy="4873399"/>
          </a:xfrm>
          <a:prstGeom prst="rect">
            <a:avLst/>
          </a:prstGeom>
          <a:gradFill>
            <a:gsLst>
              <a:gs pos="0">
                <a:srgbClr val="596FB3"/>
              </a:gs>
              <a:gs pos="50000">
                <a:srgbClr val="3657A6"/>
              </a:gs>
              <a:gs pos="100000">
                <a:srgbClr val="154097"/>
              </a:gs>
            </a:gsLst>
            <a:lin ang="5400000" scaled="0"/>
          </a:gradFill>
          <a:ln cap="flat" cmpd="sng" w="9525">
            <a:solidFill>
              <a:srgbClr val="1E3E8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1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Salivary proteome- </a:t>
            </a:r>
            <a:r>
              <a:rPr lang="en-US" sz="1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 et al. identified 309 distinct proteins. Studies also detected S100 calcium binding protein P, plastin-2 and neutrophil defensin – chronic periodontitis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Interleukin-8, interleukin-1b, MAC-2 binding protein – oral cancer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b="1" lang="en-US" sz="1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Salivary transcriptome </a:t>
            </a:r>
            <a:r>
              <a:rPr lang="en-US" sz="1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Hu et al. reported three mRNA biomarkers : myeloid cell nuclear differentiation antigen, guanylate binding protein 2 and low affinity IIIb receptor for Fc fragment of IgG- elevated in primary Sjogren’s syndrome.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Gomes et al. reported – increase expression mRNA for interferon gamma in saliva of patients with chronic periodontitis and type-2 DM.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b="1" lang="en-US" sz="1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Genetic biomarkers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1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Interleukin polymorphisms – Korman et al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1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Cathepsin C polymorphisms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1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TNF- a gene polymorphism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1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CD14 gene polymorphism</a:t>
            </a:r>
            <a:endParaRPr/>
          </a:p>
        </p:txBody>
      </p:sp>
      <p:sp>
        <p:nvSpPr>
          <p:cNvPr id="595" name="Google Shape;595;p4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/>
          <p:nvPr>
            <p:ph type="title"/>
          </p:nvPr>
        </p:nvSpPr>
        <p:spPr>
          <a:xfrm>
            <a:off x="913775" y="1"/>
            <a:ext cx="10364451" cy="729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CONTENTS</a:t>
            </a:r>
            <a:endParaRPr/>
          </a:p>
        </p:txBody>
      </p:sp>
      <p:sp>
        <p:nvSpPr>
          <p:cNvPr id="180" name="Google Shape;180;p22"/>
          <p:cNvSpPr txBox="1"/>
          <p:nvPr>
            <p:ph idx="1" type="body"/>
          </p:nvPr>
        </p:nvSpPr>
        <p:spPr>
          <a:xfrm>
            <a:off x="913774" y="729050"/>
            <a:ext cx="10363826" cy="5733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 cap="none">
                <a:latin typeface="Arial"/>
                <a:ea typeface="Arial"/>
                <a:cs typeface="Arial"/>
                <a:sym typeface="Arial"/>
              </a:rPr>
              <a:t>History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en-US" sz="1700" cap="none">
                <a:latin typeface="Arial"/>
                <a:ea typeface="Arial"/>
                <a:cs typeface="Arial"/>
                <a:sym typeface="Arial"/>
              </a:rPr>
              <a:t>Anatomy of salivary glands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en-US" sz="1700" cap="none">
                <a:latin typeface="Arial"/>
                <a:ea typeface="Arial"/>
                <a:cs typeface="Arial"/>
                <a:sym typeface="Arial"/>
              </a:rPr>
              <a:t>Salivary reflex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en-US" sz="1700" cap="none">
                <a:latin typeface="Arial"/>
                <a:ea typeface="Arial"/>
                <a:cs typeface="Arial"/>
                <a:sym typeface="Arial"/>
              </a:rPr>
              <a:t>Mechanism of saliva secretion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en-US" sz="1700" cap="none">
                <a:latin typeface="Arial"/>
                <a:ea typeface="Arial"/>
                <a:cs typeface="Arial"/>
                <a:sym typeface="Arial"/>
              </a:rPr>
              <a:t>Composition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en-US" sz="1700" cap="none">
                <a:latin typeface="Arial"/>
                <a:ea typeface="Arial"/>
                <a:cs typeface="Arial"/>
                <a:sym typeface="Arial"/>
              </a:rPr>
              <a:t>Functions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en-US" sz="1700" cap="none">
                <a:latin typeface="Arial"/>
                <a:ea typeface="Arial"/>
                <a:cs typeface="Arial"/>
                <a:sym typeface="Arial"/>
              </a:rPr>
              <a:t>Factors influencing salivary flow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en-US" sz="1700" cap="none">
                <a:latin typeface="Arial"/>
                <a:ea typeface="Arial"/>
                <a:cs typeface="Arial"/>
                <a:sym typeface="Arial"/>
              </a:rPr>
              <a:t>Role of saliva in periodontal health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en-US" sz="1700" cap="none">
                <a:latin typeface="Arial"/>
                <a:ea typeface="Arial"/>
                <a:cs typeface="Arial"/>
                <a:sym typeface="Arial"/>
              </a:rPr>
              <a:t>Role of saliva in periodontal disease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en-US" sz="1700" cap="none">
                <a:latin typeface="Arial"/>
                <a:ea typeface="Arial"/>
                <a:cs typeface="Arial"/>
                <a:sym typeface="Arial"/>
              </a:rPr>
              <a:t>Methods of collection of saliva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en-US" sz="1700" cap="none">
                <a:latin typeface="Arial"/>
                <a:ea typeface="Arial"/>
                <a:cs typeface="Arial"/>
                <a:sym typeface="Arial"/>
              </a:rPr>
              <a:t>Diagnostic biomarker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en-US" sz="1700" cap="none">
                <a:latin typeface="Arial"/>
                <a:ea typeface="Arial"/>
                <a:cs typeface="Arial"/>
                <a:sym typeface="Arial"/>
              </a:rPr>
              <a:t>Emerging salivary diagnostics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en-US" sz="1700" cap="none">
                <a:latin typeface="Arial"/>
                <a:ea typeface="Arial"/>
                <a:cs typeface="Arial"/>
                <a:sym typeface="Arial"/>
              </a:rPr>
              <a:t>Chair side tests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en-US" sz="1700" cap="none">
                <a:latin typeface="Arial"/>
                <a:ea typeface="Arial"/>
                <a:cs typeface="Arial"/>
                <a:sym typeface="Arial"/>
              </a:rPr>
              <a:t>Artificial saliva</a:t>
            </a:r>
            <a:endParaRPr/>
          </a:p>
          <a:p>
            <a:pPr indent="-12065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9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CHAIRSIDE/CARE TEST</a:t>
            </a:r>
            <a:endParaRPr/>
          </a:p>
        </p:txBody>
      </p:sp>
      <p:sp>
        <p:nvSpPr>
          <p:cNvPr id="601" name="Google Shape;601;p49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cap="none">
                <a:latin typeface="Arial"/>
                <a:ea typeface="Arial"/>
                <a:cs typeface="Arial"/>
                <a:sym typeface="Arial"/>
              </a:rPr>
              <a:t>Periosafe</a:t>
            </a:r>
            <a:endParaRPr sz="2000" cap="non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 cap="none">
                <a:latin typeface="Arial"/>
                <a:ea typeface="Arial"/>
                <a:cs typeface="Arial"/>
                <a:sym typeface="Arial"/>
              </a:rPr>
              <a:t>Oral fluid nanosensor test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cap="none">
                <a:latin typeface="Arial"/>
                <a:ea typeface="Arial"/>
                <a:cs typeface="Arial"/>
                <a:sym typeface="Arial"/>
              </a:rPr>
              <a:t>Ora quick</a:t>
            </a:r>
            <a:endParaRPr sz="2000" cap="non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 cap="none">
                <a:latin typeface="Arial"/>
                <a:ea typeface="Arial"/>
                <a:cs typeface="Arial"/>
                <a:sym typeface="Arial"/>
              </a:rPr>
              <a:t>IMPOD ( integrated microfluidic platform for oral diagnostics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 cap="none">
                <a:latin typeface="Arial"/>
                <a:ea typeface="Arial"/>
                <a:cs typeface="Arial"/>
                <a:sym typeface="Arial"/>
              </a:rPr>
              <a:t>Myperio path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 cap="none">
                <a:latin typeface="Arial"/>
                <a:ea typeface="Arial"/>
                <a:cs typeface="Arial"/>
                <a:sym typeface="Arial"/>
              </a:rPr>
              <a:t>Omnigene</a:t>
            </a:r>
            <a:endParaRPr sz="2000" cap="non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 cap="none">
                <a:latin typeface="Arial"/>
                <a:ea typeface="Arial"/>
                <a:cs typeface="Arial"/>
                <a:sym typeface="Arial"/>
              </a:rPr>
              <a:t>Myperio ID</a:t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49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mage result for Oral fluid nanosensor test" id="603" name="Google Shape;60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0415" y="1320409"/>
            <a:ext cx="3124023" cy="223382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Related image" id="604" name="Google Shape;604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35488" y="1320409"/>
            <a:ext cx="2585995" cy="233105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mage result for Genetic Test-MyperioID SALIVA" id="610" name="Google Shape;610;p50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1538" y="1382713"/>
            <a:ext cx="3700462" cy="26130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Image result for Omnigene SALIVA" id="611" name="Google Shape;611;p50"/>
          <p:cNvPicPr preferRelativeResize="0"/>
          <p:nvPr/>
        </p:nvPicPr>
        <p:blipFill rotWithShape="1">
          <a:blip r:embed="rId4">
            <a:alphaModFix/>
          </a:blip>
          <a:srcRect b="15492" l="0" r="0" t="14921"/>
          <a:stretch/>
        </p:blipFill>
        <p:spPr>
          <a:xfrm>
            <a:off x="1230085" y="1023259"/>
            <a:ext cx="3521204" cy="33316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Image result for My PerioPath" id="612" name="Google Shape;612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68544" y="1313935"/>
            <a:ext cx="2585995" cy="249606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613" name="Google Shape;613;p50"/>
          <p:cNvSpPr txBox="1"/>
          <p:nvPr/>
        </p:nvSpPr>
        <p:spPr>
          <a:xfrm>
            <a:off x="1360714" y="4648200"/>
            <a:ext cx="303711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Omnigene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50"/>
          <p:cNvSpPr txBox="1"/>
          <p:nvPr/>
        </p:nvSpPr>
        <p:spPr>
          <a:xfrm>
            <a:off x="5268544" y="4354934"/>
            <a:ext cx="26780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Perio path</a:t>
            </a:r>
            <a:endParaRPr/>
          </a:p>
        </p:txBody>
      </p:sp>
      <p:sp>
        <p:nvSpPr>
          <p:cNvPr id="615" name="Google Shape;615;p50"/>
          <p:cNvSpPr txBox="1"/>
          <p:nvPr/>
        </p:nvSpPr>
        <p:spPr>
          <a:xfrm>
            <a:off x="8730343" y="4517571"/>
            <a:ext cx="318951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Perio ID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1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ARTIFICIAL SALIVA</a:t>
            </a:r>
            <a:endParaRPr/>
          </a:p>
        </p:txBody>
      </p:sp>
      <p:sp>
        <p:nvSpPr>
          <p:cNvPr id="621" name="Google Shape;621;p51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cap="none">
                <a:latin typeface="Arial"/>
                <a:ea typeface="Arial"/>
                <a:cs typeface="Arial"/>
                <a:sym typeface="Arial"/>
              </a:rPr>
              <a:t>Carboxymethyl cellulose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 cap="none">
                <a:latin typeface="Arial"/>
                <a:ea typeface="Arial"/>
                <a:cs typeface="Arial"/>
                <a:sym typeface="Arial"/>
              </a:rPr>
              <a:t>Glycerin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 cap="none">
                <a:latin typeface="Arial"/>
                <a:ea typeface="Arial"/>
                <a:cs typeface="Arial"/>
                <a:sym typeface="Arial"/>
              </a:rPr>
              <a:t>Minerals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 cap="none">
                <a:latin typeface="Arial"/>
                <a:ea typeface="Arial"/>
                <a:cs typeface="Arial"/>
                <a:sym typeface="Arial"/>
              </a:rPr>
              <a:t>Xylitol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 cap="none">
                <a:latin typeface="Arial"/>
                <a:ea typeface="Arial"/>
                <a:cs typeface="Arial"/>
                <a:sym typeface="Arial"/>
              </a:rPr>
              <a:t>Flavoring agents </a:t>
            </a:r>
            <a:endParaRPr/>
          </a:p>
        </p:txBody>
      </p:sp>
      <p:sp>
        <p:nvSpPr>
          <p:cNvPr id="622" name="Google Shape;622;p5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3" name="Google Shape;62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0674" y="1442115"/>
            <a:ext cx="3682612" cy="270421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5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9" name="Google Shape;629;p52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5966" l="1557" r="1858" t="19570"/>
          <a:stretch/>
        </p:blipFill>
        <p:spPr>
          <a:xfrm>
            <a:off x="2286000" y="1163523"/>
            <a:ext cx="7424057" cy="4530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3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CONCLUSION</a:t>
            </a:r>
            <a:endParaRPr/>
          </a:p>
        </p:txBody>
      </p:sp>
      <p:sp>
        <p:nvSpPr>
          <p:cNvPr id="635" name="Google Shape;635;p53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cap="none">
                <a:latin typeface="Arial"/>
                <a:ea typeface="Arial"/>
                <a:cs typeface="Arial"/>
                <a:sym typeface="Arial"/>
              </a:rPr>
              <a:t>The contributions it makes to the preservation and maintenance of oral and systemic health shows that saliva a valuable fluid.</a:t>
            </a:r>
            <a:endParaRPr cap="non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cap="none">
                <a:latin typeface="Arial"/>
                <a:ea typeface="Arial"/>
                <a:cs typeface="Arial"/>
                <a:sym typeface="Arial"/>
              </a:rPr>
              <a:t>The necessity for new markers of periodontal disease activity and the discovery of some of them in saliva has strengthened the periodontists trust in</a:t>
            </a:r>
            <a:r>
              <a:rPr b="1" lang="en-US" cap="non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cap="none">
                <a:latin typeface="Arial"/>
                <a:ea typeface="Arial"/>
                <a:cs typeface="Arial"/>
                <a:sym typeface="Arial"/>
              </a:rPr>
              <a:t>the fluid.</a:t>
            </a:r>
            <a:endParaRPr cap="none">
              <a:latin typeface="Arial"/>
              <a:ea typeface="Arial"/>
              <a:cs typeface="Arial"/>
              <a:sym typeface="Arial"/>
            </a:endParaRPr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5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7" name="Google Shape;637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8584" y="181964"/>
            <a:ext cx="2275068" cy="214110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4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REFERENCES</a:t>
            </a:r>
            <a:endParaRPr/>
          </a:p>
        </p:txBody>
      </p:sp>
      <p:sp>
        <p:nvSpPr>
          <p:cNvPr id="643" name="Google Shape;643;p54"/>
          <p:cNvSpPr txBox="1"/>
          <p:nvPr>
            <p:ph idx="1" type="body"/>
          </p:nvPr>
        </p:nvSpPr>
        <p:spPr>
          <a:xfrm>
            <a:off x="818712" y="1417639"/>
            <a:ext cx="10554574" cy="4441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cap="none">
                <a:latin typeface="Arial"/>
                <a:ea typeface="Arial"/>
                <a:cs typeface="Arial"/>
                <a:sym typeface="Arial"/>
              </a:rPr>
              <a:t>Caranzas text book of periodontology- 10</a:t>
            </a:r>
            <a:r>
              <a:rPr baseline="30000" lang="en-US" sz="1800" cap="none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800" cap="none">
                <a:latin typeface="Arial"/>
                <a:ea typeface="Arial"/>
                <a:cs typeface="Arial"/>
                <a:sym typeface="Arial"/>
              </a:rPr>
              <a:t> edition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cap="none">
                <a:latin typeface="Arial"/>
                <a:ea typeface="Arial"/>
                <a:cs typeface="Arial"/>
                <a:sym typeface="Arial"/>
              </a:rPr>
              <a:t>Salivary secretion in health and disease -A. M. L. Pedersen-j oral rehabil. 2018;1–17.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cap="none">
                <a:latin typeface="Arial"/>
                <a:ea typeface="Arial"/>
                <a:cs typeface="Arial"/>
                <a:sym typeface="Arial"/>
              </a:rPr>
              <a:t>The salivary gland fluid secretion mechanism -Marcelo a catalán- the journal of medical investigation vol. 56 supplement 2009.</a:t>
            </a:r>
            <a:endParaRPr sz="1800" cap="non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cap="none">
                <a:latin typeface="Arial"/>
                <a:ea typeface="Arial"/>
                <a:cs typeface="Arial"/>
                <a:sym typeface="Arial"/>
              </a:rPr>
              <a:t>The physiology of salivary secretion Gordon b. Proctor-periodontology 2000, vol. 70, 2016, 11–25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cap="none">
                <a:latin typeface="Arial"/>
                <a:ea typeface="Arial"/>
                <a:cs typeface="Arial"/>
                <a:sym typeface="Arial"/>
              </a:rPr>
              <a:t>Methods of collection of saliva - A review - Yamuna Priya K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cap="none">
                <a:latin typeface="Arial"/>
                <a:ea typeface="Arial"/>
                <a:cs typeface="Arial"/>
                <a:sym typeface="Arial"/>
              </a:rPr>
              <a:t>Personalized medicine: an update of salivary biomarkers for periodontal diseases DINA L. KORTE &amp; JANET kinney-periodontology 2000, vol. 70, 2016, 26–37.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cap="none">
                <a:latin typeface="Arial"/>
                <a:ea typeface="Arial"/>
                <a:cs typeface="Arial"/>
                <a:sym typeface="Arial"/>
              </a:rPr>
              <a:t>The emerging landscape of salivary diagnostics Yong zhang, Jie sun, Chien-chung lin-periodontology 2000, vol. 70, 2016, 38–52.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cap="none">
                <a:latin typeface="Arial"/>
                <a:ea typeface="Arial"/>
                <a:cs typeface="Arial"/>
                <a:sym typeface="Arial"/>
              </a:rPr>
              <a:t>Saliva as a diagnostic tool for periodontal disease: current state and future directions William v. Giannobile, periodontology 2000, vol. 50, 2009, 52–64.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 cap="none">
              <a:latin typeface="Arial"/>
              <a:ea typeface="Arial"/>
              <a:cs typeface="Arial"/>
              <a:sym typeface="Arial"/>
            </a:endParaRPr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644" name="Google Shape;644;p5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5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50" name="Google Shape;65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/>
          <p:nvPr>
            <p:ph type="title"/>
          </p:nvPr>
        </p:nvSpPr>
        <p:spPr>
          <a:xfrm>
            <a:off x="838200" y="365125"/>
            <a:ext cx="10515600" cy="743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3"/>
          <p:cNvSpPr txBox="1"/>
          <p:nvPr>
            <p:ph idx="1" type="body"/>
          </p:nvPr>
        </p:nvSpPr>
        <p:spPr>
          <a:xfrm>
            <a:off x="793843" y="5496457"/>
            <a:ext cx="10554574" cy="743585"/>
          </a:xfrm>
          <a:prstGeom prst="rect">
            <a:avLst/>
          </a:prstGeom>
          <a:gradFill>
            <a:gsLst>
              <a:gs pos="0">
                <a:srgbClr val="C56B76"/>
              </a:gs>
              <a:gs pos="50000">
                <a:srgbClr val="BC4A57"/>
              </a:gs>
              <a:gs pos="100000">
                <a:srgbClr val="AA2A3D"/>
              </a:gs>
            </a:gsLst>
            <a:lin ang="5400000" scaled="0"/>
          </a:gradFill>
          <a:ln>
            <a:noFill/>
          </a:ln>
          <a:effectLst>
            <a:outerShdw blurRad="63500" rotWithShape="0" algn="ctr" dir="5400000" dist="25400">
              <a:srgbClr val="000000">
                <a:alpha val="6862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r>
              <a:rPr lang="en-US" sz="1850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STEDMAN</a:t>
            </a:r>
            <a:r>
              <a:rPr lang="en-US" sz="185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clean, tasteless, odorless, slightly acidic viscous fluid, consisting of secretions from parotid, SM and SL salivary glands &amp; the mucous glands of oral cavity </a:t>
            </a:r>
            <a:endParaRPr sz="1850" cap="non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50"/>
              <a:buNone/>
            </a:pPr>
            <a:r>
              <a:t/>
            </a:r>
            <a:endParaRPr sz="185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9" name="Google Shape;189;p23"/>
          <p:cNvPicPr preferRelativeResize="0"/>
          <p:nvPr/>
        </p:nvPicPr>
        <p:blipFill rotWithShape="1">
          <a:blip r:embed="rId3">
            <a:alphaModFix/>
          </a:blip>
          <a:srcRect b="29001" l="0" r="0" t="0"/>
          <a:stretch/>
        </p:blipFill>
        <p:spPr>
          <a:xfrm>
            <a:off x="1111554" y="1869804"/>
            <a:ext cx="9968892" cy="311839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95" name="Google Shape;195;p24"/>
          <p:cNvGrpSpPr/>
          <p:nvPr/>
        </p:nvGrpSpPr>
        <p:grpSpPr>
          <a:xfrm>
            <a:off x="2059570" y="-1"/>
            <a:ext cx="3032772" cy="4951037"/>
            <a:chOff x="2059570" y="0"/>
            <a:chExt cx="3032772" cy="4951037"/>
          </a:xfrm>
        </p:grpSpPr>
        <p:sp>
          <p:nvSpPr>
            <p:cNvPr id="196" name="Google Shape;196;p24"/>
            <p:cNvSpPr/>
            <p:nvPr/>
          </p:nvSpPr>
          <p:spPr>
            <a:xfrm>
              <a:off x="2718810" y="0"/>
              <a:ext cx="2373532" cy="2373893"/>
            </a:xfrm>
            <a:custGeom>
              <a:rect b="b" l="l" r="r" t="t"/>
              <a:pathLst>
                <a:path extrusionOk="0" h="120000" w="12000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3"/>
                    <a:pt x="107126" y="25773"/>
                    <a:pt x="111044" y="52526"/>
                  </a:cubicBezTo>
                  <a:cubicBezTo>
                    <a:pt x="114961" y="79279"/>
                    <a:pt x="97559" y="104517"/>
                    <a:pt x="71162" y="110367"/>
                  </a:cubicBezTo>
                  <a:lnTo>
                    <a:pt x="70593" y="118429"/>
                  </a:lnTo>
                  <a:lnTo>
                    <a:pt x="56830" y="104890"/>
                  </a:lnTo>
                  <a:lnTo>
                    <a:pt x="72706" y="88508"/>
                  </a:lnTo>
                  <a:lnTo>
                    <a:pt x="72145" y="96445"/>
                  </a:lnTo>
                  <a:cubicBezTo>
                    <a:pt x="90761" y="90240"/>
                    <a:pt x="101708" y="70999"/>
                    <a:pt x="97532" y="51824"/>
                  </a:cubicBezTo>
                  <a:cubicBezTo>
                    <a:pt x="93356" y="32649"/>
                    <a:pt x="75399" y="19705"/>
                    <a:pt x="55889" y="21805"/>
                  </a:cubicBezTo>
                  <a:cubicBezTo>
                    <a:pt x="36379" y="23906"/>
                    <a:pt x="21588" y="40375"/>
                    <a:pt x="21588" y="60000"/>
                  </a:cubicBezTo>
                  <a:close/>
                </a:path>
              </a:pathLst>
            </a:custGeom>
            <a:solidFill>
              <a:srgbClr val="47A8CF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3243439" y="857047"/>
              <a:ext cx="1318926" cy="6593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4"/>
            <p:cNvSpPr txBox="1"/>
            <p:nvPr/>
          </p:nvSpPr>
          <p:spPr>
            <a:xfrm>
              <a:off x="3243439" y="857047"/>
              <a:ext cx="1318926" cy="6593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Greeks 2000 years ago</a:t>
              </a:r>
              <a:endParaRPr/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2059570" y="1363977"/>
              <a:ext cx="2373532" cy="2373893"/>
            </a:xfrm>
            <a:custGeom>
              <a:rect b="b" l="l" r="r" t="t"/>
              <a:pathLst>
                <a:path extrusionOk="0" h="120000" w="120000">
                  <a:moveTo>
                    <a:pt x="96481" y="23524"/>
                  </a:moveTo>
                  <a:lnTo>
                    <a:pt x="87165" y="32840"/>
                  </a:lnTo>
                  <a:cubicBezTo>
                    <a:pt x="75945" y="21617"/>
                    <a:pt x="58981" y="18448"/>
                    <a:pt x="44467" y="24866"/>
                  </a:cubicBezTo>
                  <a:cubicBezTo>
                    <a:pt x="29954" y="31283"/>
                    <a:pt x="20881" y="45964"/>
                    <a:pt x="21631" y="61816"/>
                  </a:cubicBezTo>
                  <a:cubicBezTo>
                    <a:pt x="22381" y="77668"/>
                    <a:pt x="32801" y="91427"/>
                    <a:pt x="47855" y="96445"/>
                  </a:cubicBezTo>
                  <a:lnTo>
                    <a:pt x="47294" y="88508"/>
                  </a:lnTo>
                  <a:lnTo>
                    <a:pt x="63170" y="104890"/>
                  </a:lnTo>
                  <a:lnTo>
                    <a:pt x="49407" y="118429"/>
                  </a:lnTo>
                  <a:lnTo>
                    <a:pt x="48838" y="110367"/>
                  </a:lnTo>
                  <a:lnTo>
                    <a:pt x="48838" y="110367"/>
                  </a:lnTo>
                  <a:cubicBezTo>
                    <a:pt x="27395" y="105615"/>
                    <a:pt x="11311" y="87806"/>
                    <a:pt x="8761" y="65990"/>
                  </a:cubicBezTo>
                  <a:cubicBezTo>
                    <a:pt x="6211" y="44174"/>
                    <a:pt x="17753" y="23136"/>
                    <a:pt x="37522" y="13566"/>
                  </a:cubicBezTo>
                  <a:cubicBezTo>
                    <a:pt x="57291" y="3995"/>
                    <a:pt x="80952" y="7992"/>
                    <a:pt x="96481" y="23524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2586873" y="2228915"/>
              <a:ext cx="1318926" cy="6593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4"/>
            <p:cNvSpPr txBox="1"/>
            <p:nvPr/>
          </p:nvSpPr>
          <p:spPr>
            <a:xfrm>
              <a:off x="2586873" y="2228915"/>
              <a:ext cx="1318926" cy="6593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1898, Chittenden et al</a:t>
              </a:r>
              <a:endParaRPr/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2907564" y="2910988"/>
              <a:ext cx="2039232" cy="2040049"/>
            </a:xfrm>
            <a:prstGeom prst="blockArc">
              <a:avLst>
                <a:gd fmla="val 13500000" name="adj1"/>
                <a:gd fmla="val 10800000" name="adj2"/>
                <a:gd fmla="val 12740" name="adj3"/>
              </a:avLst>
            </a:prstGeom>
            <a:solidFill>
              <a:srgbClr val="D78D35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3246559" y="3602755"/>
              <a:ext cx="1318926" cy="6593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4"/>
            <p:cNvSpPr txBox="1"/>
            <p:nvPr/>
          </p:nvSpPr>
          <p:spPr>
            <a:xfrm>
              <a:off x="3246559" y="3602755"/>
              <a:ext cx="1318926" cy="6593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19</a:t>
              </a:r>
              <a:r>
                <a:rPr baseline="30000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</a:t>
              </a: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century</a:t>
              </a:r>
              <a:endParaRPr/>
            </a:p>
          </p:txBody>
        </p:sp>
      </p:grpSp>
      <p:grpSp>
        <p:nvGrpSpPr>
          <p:cNvPr id="205" name="Google Shape;205;p24"/>
          <p:cNvGrpSpPr/>
          <p:nvPr/>
        </p:nvGrpSpPr>
        <p:grpSpPr>
          <a:xfrm>
            <a:off x="4142261" y="2688770"/>
            <a:ext cx="3352303" cy="4169228"/>
            <a:chOff x="1747405" y="0"/>
            <a:chExt cx="3352303" cy="4169228"/>
          </a:xfrm>
        </p:grpSpPr>
        <p:sp>
          <p:nvSpPr>
            <p:cNvPr id="206" name="Google Shape;206;p24"/>
            <p:cNvSpPr/>
            <p:nvPr/>
          </p:nvSpPr>
          <p:spPr>
            <a:xfrm>
              <a:off x="2320997" y="0"/>
              <a:ext cx="2778711" cy="2778791"/>
            </a:xfrm>
            <a:custGeom>
              <a:rect b="b" l="l" r="r" t="t"/>
              <a:pathLst>
                <a:path extrusionOk="0" h="120000" w="12000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4" y="8548"/>
                  </a:cubicBezTo>
                  <a:cubicBezTo>
                    <a:pt x="83220" y="6584"/>
                    <a:pt x="107127" y="25774"/>
                    <a:pt x="111044" y="52527"/>
                  </a:cubicBezTo>
                  <a:cubicBezTo>
                    <a:pt x="114961" y="79280"/>
                    <a:pt x="97558" y="104517"/>
                    <a:pt x="71160" y="110367"/>
                  </a:cubicBezTo>
                  <a:lnTo>
                    <a:pt x="70591" y="118429"/>
                  </a:lnTo>
                  <a:lnTo>
                    <a:pt x="56831" y="104889"/>
                  </a:lnTo>
                  <a:lnTo>
                    <a:pt x="72704" y="88505"/>
                  </a:lnTo>
                  <a:lnTo>
                    <a:pt x="72143" y="96443"/>
                  </a:lnTo>
                  <a:lnTo>
                    <a:pt x="72143" y="96443"/>
                  </a:lnTo>
                  <a:cubicBezTo>
                    <a:pt x="90760" y="90239"/>
                    <a:pt x="101708" y="71000"/>
                    <a:pt x="97532" y="51826"/>
                  </a:cubicBezTo>
                  <a:cubicBezTo>
                    <a:pt x="93357" y="32652"/>
                    <a:pt x="75400" y="19708"/>
                    <a:pt x="55889" y="21808"/>
                  </a:cubicBezTo>
                  <a:cubicBezTo>
                    <a:pt x="36379" y="23908"/>
                    <a:pt x="21588" y="40376"/>
                    <a:pt x="21588" y="60000"/>
                  </a:cubicBezTo>
                  <a:close/>
                </a:path>
              </a:pathLst>
            </a:custGeom>
            <a:solidFill>
              <a:srgbClr val="BA3C51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2934700" y="1006034"/>
              <a:ext cx="1550302" cy="775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4"/>
            <p:cNvSpPr txBox="1"/>
            <p:nvPr/>
          </p:nvSpPr>
          <p:spPr>
            <a:xfrm>
              <a:off x="2934700" y="1006034"/>
              <a:ext cx="1550302" cy="775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</a:t>
              </a:r>
              <a:r>
                <a:rPr baseline="30000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</a:t>
              </a: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century</a:t>
              </a:r>
              <a:endParaRPr/>
            </a:p>
          </p:txBody>
        </p:sp>
        <p:sp>
          <p:nvSpPr>
            <p:cNvPr id="209" name="Google Shape;209;p24"/>
            <p:cNvSpPr/>
            <p:nvPr/>
          </p:nvSpPr>
          <p:spPr>
            <a:xfrm>
              <a:off x="1747405" y="1781094"/>
              <a:ext cx="2387124" cy="2388134"/>
            </a:xfrm>
            <a:prstGeom prst="blockArc">
              <a:avLst>
                <a:gd fmla="val 0" name="adj1"/>
                <a:gd fmla="val 18900000" name="adj2"/>
                <a:gd fmla="val 12740" name="adj3"/>
              </a:avLst>
            </a:prstGeom>
            <a:solidFill>
              <a:srgbClr val="AD4FD9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4"/>
            <p:cNvSpPr/>
            <p:nvPr/>
          </p:nvSpPr>
          <p:spPr>
            <a:xfrm>
              <a:off x="1961707" y="2605768"/>
              <a:ext cx="1945986" cy="775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4"/>
            <p:cNvSpPr txBox="1"/>
            <p:nvPr/>
          </p:nvSpPr>
          <p:spPr>
            <a:xfrm>
              <a:off x="1961707" y="2605768"/>
              <a:ext cx="1945986" cy="775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Sialochemical studies- Micheals and Kirk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 txBox="1"/>
          <p:nvPr>
            <p:ph type="title"/>
          </p:nvPr>
        </p:nvSpPr>
        <p:spPr>
          <a:xfrm>
            <a:off x="913775" y="135925"/>
            <a:ext cx="10364451" cy="10379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ANATOMY &amp; STRUCTURE OF SALIVARY GLANDS</a:t>
            </a:r>
            <a:endParaRPr/>
          </a:p>
        </p:txBody>
      </p:sp>
      <p:sp>
        <p:nvSpPr>
          <p:cNvPr id="217" name="Google Shape;217;p2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8" name="Google Shape;21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1255" y="1517017"/>
            <a:ext cx="6688096" cy="520505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4" name="Google Shape;22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THE SALIVARY REFLEX</a:t>
            </a:r>
            <a:endParaRPr/>
          </a:p>
        </p:txBody>
      </p:sp>
      <p:grpSp>
        <p:nvGrpSpPr>
          <p:cNvPr id="230" name="Google Shape;230;p27"/>
          <p:cNvGrpSpPr/>
          <p:nvPr/>
        </p:nvGrpSpPr>
        <p:grpSpPr>
          <a:xfrm>
            <a:off x="818712" y="1260389"/>
            <a:ext cx="10554574" cy="3559403"/>
            <a:chOff x="0" y="0"/>
            <a:chExt cx="10554574" cy="3559403"/>
          </a:xfrm>
        </p:grpSpPr>
        <p:sp>
          <p:nvSpPr>
            <p:cNvPr id="231" name="Google Shape;231;p27"/>
            <p:cNvSpPr/>
            <p:nvPr/>
          </p:nvSpPr>
          <p:spPr>
            <a:xfrm>
              <a:off x="0" y="0"/>
              <a:ext cx="10554574" cy="1083600"/>
            </a:xfrm>
            <a:prstGeom prst="rect">
              <a:avLst/>
            </a:prstGeom>
            <a:solidFill>
              <a:srgbClr val="E5CDCF">
                <a:alpha val="89803"/>
              </a:srgbClr>
            </a:solidFill>
            <a:ln cap="flat" cmpd="sng" w="15875">
              <a:solidFill>
                <a:srgbClr val="BA3C5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1034353" y="0"/>
              <a:ext cx="7388201" cy="140904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5875">
              <a:solidFill>
                <a:srgbClr val="A8354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7"/>
            <p:cNvSpPr txBox="1"/>
            <p:nvPr/>
          </p:nvSpPr>
          <p:spPr>
            <a:xfrm>
              <a:off x="1103137" y="68784"/>
              <a:ext cx="7250633" cy="1271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79250" spcFirstLastPara="1" rIns="2792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Secretions from Major SG evoked by interaction of tastants with different receptors on taste buds located in epithelium on dorsum of tongue &amp; following activation of mechanoreceptors in PDL  and mucosa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0" y="2475803"/>
              <a:ext cx="10554574" cy="1083600"/>
            </a:xfrm>
            <a:prstGeom prst="rect">
              <a:avLst/>
            </a:prstGeom>
            <a:solidFill>
              <a:srgbClr val="E5CDCF">
                <a:alpha val="89803"/>
              </a:srgbClr>
            </a:solidFill>
            <a:ln cap="flat" cmpd="sng" w="15875">
              <a:solidFill>
                <a:srgbClr val="BA3C5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1182608" y="1688781"/>
              <a:ext cx="7388201" cy="1402579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5875">
              <a:solidFill>
                <a:srgbClr val="A8354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7"/>
            <p:cNvSpPr txBox="1"/>
            <p:nvPr/>
          </p:nvSpPr>
          <p:spPr>
            <a:xfrm>
              <a:off x="1251076" y="1757249"/>
              <a:ext cx="7251265" cy="12656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79250" spcFirstLastPara="1" rIns="2792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Secretions from Minor SG may also be increased in response to taste stimulation but movement &amp; tactile stimulation of mucosa play a more important role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" name="Google Shape;237;p2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3" name="Google Shape;243;p28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roplet">
  <a:themeElements>
    <a:clrScheme name="Droplet">
      <a:dk1>
        <a:srgbClr val="000000"/>
      </a:dk1>
      <a:lt1>
        <a:srgbClr val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