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8363" y="3073907"/>
            <a:ext cx="6553200" cy="521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99032" y="2909316"/>
            <a:ext cx="6480048" cy="259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5632" y="2594610"/>
            <a:ext cx="6288659" cy="498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44692" y="2695067"/>
            <a:ext cx="136525" cy="205104"/>
          </a:xfrm>
          <a:custGeom>
            <a:avLst/>
            <a:gdLst/>
            <a:ahLst/>
            <a:cxnLst/>
            <a:rect l="l" t="t" r="r" b="b"/>
            <a:pathLst>
              <a:path w="136525" h="205105">
                <a:moveTo>
                  <a:pt x="68072" y="0"/>
                </a:moveTo>
                <a:lnTo>
                  <a:pt x="0" y="204597"/>
                </a:lnTo>
                <a:lnTo>
                  <a:pt x="136525" y="204597"/>
                </a:lnTo>
                <a:lnTo>
                  <a:pt x="68453" y="0"/>
                </a:lnTo>
                <a:lnTo>
                  <a:pt x="6807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40989" y="2695067"/>
            <a:ext cx="136525" cy="205104"/>
          </a:xfrm>
          <a:custGeom>
            <a:avLst/>
            <a:gdLst/>
            <a:ahLst/>
            <a:cxnLst/>
            <a:rect l="l" t="t" r="r" b="b"/>
            <a:pathLst>
              <a:path w="136525" h="205105">
                <a:moveTo>
                  <a:pt x="68072" y="0"/>
                </a:moveTo>
                <a:lnTo>
                  <a:pt x="0" y="204597"/>
                </a:lnTo>
                <a:lnTo>
                  <a:pt x="136525" y="204597"/>
                </a:lnTo>
                <a:lnTo>
                  <a:pt x="68452" y="0"/>
                </a:lnTo>
                <a:lnTo>
                  <a:pt x="6807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12965" y="2603119"/>
            <a:ext cx="368935" cy="483870"/>
          </a:xfrm>
          <a:custGeom>
            <a:avLst/>
            <a:gdLst/>
            <a:ahLst/>
            <a:cxnLst/>
            <a:rect l="l" t="t" r="r" b="b"/>
            <a:pathLst>
              <a:path w="368934" h="483869">
                <a:moveTo>
                  <a:pt x="14477" y="0"/>
                </a:moveTo>
                <a:lnTo>
                  <a:pt x="353821" y="0"/>
                </a:lnTo>
                <a:lnTo>
                  <a:pt x="356107" y="0"/>
                </a:lnTo>
                <a:lnTo>
                  <a:pt x="358139" y="634"/>
                </a:lnTo>
                <a:lnTo>
                  <a:pt x="360044" y="2031"/>
                </a:lnTo>
                <a:lnTo>
                  <a:pt x="361823" y="3428"/>
                </a:lnTo>
                <a:lnTo>
                  <a:pt x="363346" y="5587"/>
                </a:lnTo>
                <a:lnTo>
                  <a:pt x="364616" y="8762"/>
                </a:lnTo>
                <a:lnTo>
                  <a:pt x="365886" y="11810"/>
                </a:lnTo>
                <a:lnTo>
                  <a:pt x="366775" y="16001"/>
                </a:lnTo>
                <a:lnTo>
                  <a:pt x="367410" y="21208"/>
                </a:lnTo>
                <a:lnTo>
                  <a:pt x="368045" y="26415"/>
                </a:lnTo>
                <a:lnTo>
                  <a:pt x="368426" y="32765"/>
                </a:lnTo>
                <a:lnTo>
                  <a:pt x="368426" y="40131"/>
                </a:lnTo>
                <a:lnTo>
                  <a:pt x="368426" y="47370"/>
                </a:lnTo>
                <a:lnTo>
                  <a:pt x="368045" y="53466"/>
                </a:lnTo>
                <a:lnTo>
                  <a:pt x="367410" y="58546"/>
                </a:lnTo>
                <a:lnTo>
                  <a:pt x="366775" y="63626"/>
                </a:lnTo>
                <a:lnTo>
                  <a:pt x="365886" y="67817"/>
                </a:lnTo>
                <a:lnTo>
                  <a:pt x="364616" y="70865"/>
                </a:lnTo>
                <a:lnTo>
                  <a:pt x="363346" y="74040"/>
                </a:lnTo>
                <a:lnTo>
                  <a:pt x="361823" y="76326"/>
                </a:lnTo>
                <a:lnTo>
                  <a:pt x="360044" y="77723"/>
                </a:lnTo>
                <a:lnTo>
                  <a:pt x="358139" y="79247"/>
                </a:lnTo>
                <a:lnTo>
                  <a:pt x="356107" y="80009"/>
                </a:lnTo>
                <a:lnTo>
                  <a:pt x="353821" y="80009"/>
                </a:lnTo>
                <a:lnTo>
                  <a:pt x="233299" y="80009"/>
                </a:lnTo>
                <a:lnTo>
                  <a:pt x="233299" y="468121"/>
                </a:lnTo>
                <a:lnTo>
                  <a:pt x="233299" y="470534"/>
                </a:lnTo>
                <a:lnTo>
                  <a:pt x="232536" y="472820"/>
                </a:lnTo>
                <a:lnTo>
                  <a:pt x="230885" y="474725"/>
                </a:lnTo>
                <a:lnTo>
                  <a:pt x="229234" y="476757"/>
                </a:lnTo>
                <a:lnTo>
                  <a:pt x="226567" y="478408"/>
                </a:lnTo>
                <a:lnTo>
                  <a:pt x="222884" y="479551"/>
                </a:lnTo>
                <a:lnTo>
                  <a:pt x="219201" y="480821"/>
                </a:lnTo>
                <a:lnTo>
                  <a:pt x="214121" y="481838"/>
                </a:lnTo>
                <a:lnTo>
                  <a:pt x="207771" y="482600"/>
                </a:lnTo>
                <a:lnTo>
                  <a:pt x="201549" y="483361"/>
                </a:lnTo>
                <a:lnTo>
                  <a:pt x="193675" y="483742"/>
                </a:lnTo>
                <a:lnTo>
                  <a:pt x="184150" y="483742"/>
                </a:lnTo>
                <a:lnTo>
                  <a:pt x="174751" y="483742"/>
                </a:lnTo>
                <a:lnTo>
                  <a:pt x="166877" y="483361"/>
                </a:lnTo>
                <a:lnTo>
                  <a:pt x="160527" y="482600"/>
                </a:lnTo>
                <a:lnTo>
                  <a:pt x="154304" y="481838"/>
                </a:lnTo>
                <a:lnTo>
                  <a:pt x="149225" y="480821"/>
                </a:lnTo>
                <a:lnTo>
                  <a:pt x="145541" y="479551"/>
                </a:lnTo>
                <a:lnTo>
                  <a:pt x="141731" y="478408"/>
                </a:lnTo>
                <a:lnTo>
                  <a:pt x="139064" y="476757"/>
                </a:lnTo>
                <a:lnTo>
                  <a:pt x="137540" y="474725"/>
                </a:lnTo>
                <a:lnTo>
                  <a:pt x="135889" y="472820"/>
                </a:lnTo>
                <a:lnTo>
                  <a:pt x="135127" y="470534"/>
                </a:lnTo>
                <a:lnTo>
                  <a:pt x="135127" y="468121"/>
                </a:lnTo>
                <a:lnTo>
                  <a:pt x="135127" y="80009"/>
                </a:lnTo>
                <a:lnTo>
                  <a:pt x="14477" y="80009"/>
                </a:lnTo>
                <a:lnTo>
                  <a:pt x="12064" y="80009"/>
                </a:lnTo>
                <a:lnTo>
                  <a:pt x="9905" y="79247"/>
                </a:lnTo>
                <a:lnTo>
                  <a:pt x="8254" y="77723"/>
                </a:lnTo>
                <a:lnTo>
                  <a:pt x="6476" y="76326"/>
                </a:lnTo>
                <a:lnTo>
                  <a:pt x="4952" y="74040"/>
                </a:lnTo>
                <a:lnTo>
                  <a:pt x="0" y="47370"/>
                </a:lnTo>
                <a:lnTo>
                  <a:pt x="0" y="40131"/>
                </a:lnTo>
                <a:lnTo>
                  <a:pt x="0" y="32765"/>
                </a:lnTo>
                <a:lnTo>
                  <a:pt x="8254" y="2031"/>
                </a:lnTo>
                <a:lnTo>
                  <a:pt x="9905" y="634"/>
                </a:lnTo>
                <a:lnTo>
                  <a:pt x="12064" y="0"/>
                </a:lnTo>
                <a:lnTo>
                  <a:pt x="1447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87719" y="2603119"/>
            <a:ext cx="285750" cy="481965"/>
          </a:xfrm>
          <a:custGeom>
            <a:avLst/>
            <a:gdLst/>
            <a:ahLst/>
            <a:cxnLst/>
            <a:rect l="l" t="t" r="r" b="b"/>
            <a:pathLst>
              <a:path w="285750" h="481964">
                <a:moveTo>
                  <a:pt x="29082" y="0"/>
                </a:moveTo>
                <a:lnTo>
                  <a:pt x="269366" y="0"/>
                </a:lnTo>
                <a:lnTo>
                  <a:pt x="271652" y="0"/>
                </a:lnTo>
                <a:lnTo>
                  <a:pt x="273557" y="634"/>
                </a:lnTo>
                <a:lnTo>
                  <a:pt x="275335" y="1904"/>
                </a:lnTo>
                <a:lnTo>
                  <a:pt x="277113" y="3047"/>
                </a:lnTo>
                <a:lnTo>
                  <a:pt x="278510" y="5206"/>
                </a:lnTo>
                <a:lnTo>
                  <a:pt x="279780" y="8381"/>
                </a:lnTo>
                <a:lnTo>
                  <a:pt x="281050" y="11429"/>
                </a:lnTo>
                <a:lnTo>
                  <a:pt x="281939" y="15493"/>
                </a:lnTo>
                <a:lnTo>
                  <a:pt x="282575" y="20319"/>
                </a:lnTo>
                <a:lnTo>
                  <a:pt x="283209" y="25145"/>
                </a:lnTo>
                <a:lnTo>
                  <a:pt x="283590" y="31241"/>
                </a:lnTo>
                <a:lnTo>
                  <a:pt x="283590" y="38734"/>
                </a:lnTo>
                <a:lnTo>
                  <a:pt x="283590" y="45592"/>
                </a:lnTo>
                <a:lnTo>
                  <a:pt x="279780" y="68071"/>
                </a:lnTo>
                <a:lnTo>
                  <a:pt x="278510" y="71119"/>
                </a:lnTo>
                <a:lnTo>
                  <a:pt x="277113" y="73278"/>
                </a:lnTo>
                <a:lnTo>
                  <a:pt x="275335" y="74548"/>
                </a:lnTo>
                <a:lnTo>
                  <a:pt x="273557" y="75945"/>
                </a:lnTo>
                <a:lnTo>
                  <a:pt x="271652" y="76580"/>
                </a:lnTo>
                <a:lnTo>
                  <a:pt x="269366" y="76580"/>
                </a:lnTo>
                <a:lnTo>
                  <a:pt x="97535" y="76580"/>
                </a:lnTo>
                <a:lnTo>
                  <a:pt x="97535" y="194182"/>
                </a:lnTo>
                <a:lnTo>
                  <a:pt x="242950" y="194182"/>
                </a:lnTo>
                <a:lnTo>
                  <a:pt x="245236" y="194182"/>
                </a:lnTo>
                <a:lnTo>
                  <a:pt x="256539" y="214121"/>
                </a:lnTo>
                <a:lnTo>
                  <a:pt x="257175" y="218947"/>
                </a:lnTo>
                <a:lnTo>
                  <a:pt x="257428" y="224789"/>
                </a:lnTo>
                <a:lnTo>
                  <a:pt x="257428" y="231775"/>
                </a:lnTo>
                <a:lnTo>
                  <a:pt x="257428" y="239013"/>
                </a:lnTo>
                <a:lnTo>
                  <a:pt x="257175" y="244982"/>
                </a:lnTo>
                <a:lnTo>
                  <a:pt x="256539" y="249681"/>
                </a:lnTo>
                <a:lnTo>
                  <a:pt x="255904" y="254380"/>
                </a:lnTo>
                <a:lnTo>
                  <a:pt x="255015" y="258190"/>
                </a:lnTo>
                <a:lnTo>
                  <a:pt x="253746" y="260984"/>
                </a:lnTo>
                <a:lnTo>
                  <a:pt x="252475" y="263905"/>
                </a:lnTo>
                <a:lnTo>
                  <a:pt x="250951" y="265938"/>
                </a:lnTo>
                <a:lnTo>
                  <a:pt x="249174" y="267080"/>
                </a:lnTo>
                <a:lnTo>
                  <a:pt x="247269" y="268350"/>
                </a:lnTo>
                <a:lnTo>
                  <a:pt x="245236" y="268985"/>
                </a:lnTo>
                <a:lnTo>
                  <a:pt x="242950" y="268985"/>
                </a:lnTo>
                <a:lnTo>
                  <a:pt x="97535" y="268985"/>
                </a:lnTo>
                <a:lnTo>
                  <a:pt x="97535" y="404748"/>
                </a:lnTo>
                <a:lnTo>
                  <a:pt x="270890" y="404748"/>
                </a:lnTo>
                <a:lnTo>
                  <a:pt x="273050" y="404748"/>
                </a:lnTo>
                <a:lnTo>
                  <a:pt x="275208" y="405510"/>
                </a:lnTo>
                <a:lnTo>
                  <a:pt x="276986" y="406907"/>
                </a:lnTo>
                <a:lnTo>
                  <a:pt x="278891" y="408177"/>
                </a:lnTo>
                <a:lnTo>
                  <a:pt x="280415" y="410336"/>
                </a:lnTo>
                <a:lnTo>
                  <a:pt x="281685" y="413384"/>
                </a:lnTo>
                <a:lnTo>
                  <a:pt x="282955" y="416305"/>
                </a:lnTo>
                <a:lnTo>
                  <a:pt x="283845" y="420242"/>
                </a:lnTo>
                <a:lnTo>
                  <a:pt x="284479" y="425068"/>
                </a:lnTo>
                <a:lnTo>
                  <a:pt x="285114" y="429894"/>
                </a:lnTo>
                <a:lnTo>
                  <a:pt x="285369" y="435990"/>
                </a:lnTo>
                <a:lnTo>
                  <a:pt x="285369" y="443102"/>
                </a:lnTo>
                <a:lnTo>
                  <a:pt x="285369" y="450341"/>
                </a:lnTo>
                <a:lnTo>
                  <a:pt x="285114" y="456310"/>
                </a:lnTo>
                <a:lnTo>
                  <a:pt x="284479" y="461136"/>
                </a:lnTo>
                <a:lnTo>
                  <a:pt x="283845" y="465963"/>
                </a:lnTo>
                <a:lnTo>
                  <a:pt x="276986" y="479425"/>
                </a:lnTo>
                <a:lnTo>
                  <a:pt x="275208" y="480821"/>
                </a:lnTo>
                <a:lnTo>
                  <a:pt x="273050" y="481456"/>
                </a:lnTo>
                <a:lnTo>
                  <a:pt x="270890" y="481456"/>
                </a:lnTo>
                <a:lnTo>
                  <a:pt x="29082" y="481456"/>
                </a:lnTo>
                <a:lnTo>
                  <a:pt x="20827" y="481456"/>
                </a:lnTo>
                <a:lnTo>
                  <a:pt x="13969" y="479043"/>
                </a:lnTo>
                <a:lnTo>
                  <a:pt x="8381" y="474217"/>
                </a:lnTo>
                <a:lnTo>
                  <a:pt x="2793" y="469391"/>
                </a:lnTo>
                <a:lnTo>
                  <a:pt x="0" y="461517"/>
                </a:lnTo>
                <a:lnTo>
                  <a:pt x="0" y="450595"/>
                </a:lnTo>
                <a:lnTo>
                  <a:pt x="0" y="30860"/>
                </a:lnTo>
                <a:lnTo>
                  <a:pt x="0" y="19938"/>
                </a:lnTo>
                <a:lnTo>
                  <a:pt x="2793" y="12064"/>
                </a:lnTo>
                <a:lnTo>
                  <a:pt x="8381" y="7238"/>
                </a:lnTo>
                <a:lnTo>
                  <a:pt x="13969" y="2412"/>
                </a:lnTo>
                <a:lnTo>
                  <a:pt x="20827" y="0"/>
                </a:lnTo>
                <a:lnTo>
                  <a:pt x="2908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49853" y="2603119"/>
            <a:ext cx="368935" cy="483870"/>
          </a:xfrm>
          <a:custGeom>
            <a:avLst/>
            <a:gdLst/>
            <a:ahLst/>
            <a:cxnLst/>
            <a:rect l="l" t="t" r="r" b="b"/>
            <a:pathLst>
              <a:path w="368935" h="483869">
                <a:moveTo>
                  <a:pt x="14477" y="0"/>
                </a:moveTo>
                <a:lnTo>
                  <a:pt x="353822" y="0"/>
                </a:lnTo>
                <a:lnTo>
                  <a:pt x="356108" y="0"/>
                </a:lnTo>
                <a:lnTo>
                  <a:pt x="358139" y="634"/>
                </a:lnTo>
                <a:lnTo>
                  <a:pt x="360045" y="2031"/>
                </a:lnTo>
                <a:lnTo>
                  <a:pt x="361823" y="3428"/>
                </a:lnTo>
                <a:lnTo>
                  <a:pt x="363347" y="5587"/>
                </a:lnTo>
                <a:lnTo>
                  <a:pt x="364617" y="8762"/>
                </a:lnTo>
                <a:lnTo>
                  <a:pt x="365887" y="11810"/>
                </a:lnTo>
                <a:lnTo>
                  <a:pt x="366775" y="16001"/>
                </a:lnTo>
                <a:lnTo>
                  <a:pt x="367411" y="21208"/>
                </a:lnTo>
                <a:lnTo>
                  <a:pt x="368046" y="26415"/>
                </a:lnTo>
                <a:lnTo>
                  <a:pt x="368426" y="32765"/>
                </a:lnTo>
                <a:lnTo>
                  <a:pt x="368426" y="40131"/>
                </a:lnTo>
                <a:lnTo>
                  <a:pt x="368426" y="47370"/>
                </a:lnTo>
                <a:lnTo>
                  <a:pt x="368046" y="53466"/>
                </a:lnTo>
                <a:lnTo>
                  <a:pt x="367411" y="58546"/>
                </a:lnTo>
                <a:lnTo>
                  <a:pt x="366775" y="63626"/>
                </a:lnTo>
                <a:lnTo>
                  <a:pt x="365887" y="67817"/>
                </a:lnTo>
                <a:lnTo>
                  <a:pt x="364617" y="70865"/>
                </a:lnTo>
                <a:lnTo>
                  <a:pt x="363347" y="74040"/>
                </a:lnTo>
                <a:lnTo>
                  <a:pt x="361823" y="76326"/>
                </a:lnTo>
                <a:lnTo>
                  <a:pt x="360045" y="77723"/>
                </a:lnTo>
                <a:lnTo>
                  <a:pt x="358139" y="79247"/>
                </a:lnTo>
                <a:lnTo>
                  <a:pt x="356108" y="80009"/>
                </a:lnTo>
                <a:lnTo>
                  <a:pt x="353822" y="80009"/>
                </a:lnTo>
                <a:lnTo>
                  <a:pt x="233299" y="80009"/>
                </a:lnTo>
                <a:lnTo>
                  <a:pt x="233299" y="468121"/>
                </a:lnTo>
                <a:lnTo>
                  <a:pt x="233299" y="470534"/>
                </a:lnTo>
                <a:lnTo>
                  <a:pt x="232537" y="472820"/>
                </a:lnTo>
                <a:lnTo>
                  <a:pt x="230886" y="474725"/>
                </a:lnTo>
                <a:lnTo>
                  <a:pt x="229235" y="476757"/>
                </a:lnTo>
                <a:lnTo>
                  <a:pt x="226568" y="478408"/>
                </a:lnTo>
                <a:lnTo>
                  <a:pt x="222885" y="479551"/>
                </a:lnTo>
                <a:lnTo>
                  <a:pt x="219201" y="480821"/>
                </a:lnTo>
                <a:lnTo>
                  <a:pt x="214122" y="481838"/>
                </a:lnTo>
                <a:lnTo>
                  <a:pt x="207772" y="482600"/>
                </a:lnTo>
                <a:lnTo>
                  <a:pt x="201549" y="483361"/>
                </a:lnTo>
                <a:lnTo>
                  <a:pt x="193675" y="483742"/>
                </a:lnTo>
                <a:lnTo>
                  <a:pt x="184150" y="483742"/>
                </a:lnTo>
                <a:lnTo>
                  <a:pt x="174751" y="483742"/>
                </a:lnTo>
                <a:lnTo>
                  <a:pt x="166877" y="483361"/>
                </a:lnTo>
                <a:lnTo>
                  <a:pt x="160527" y="482600"/>
                </a:lnTo>
                <a:lnTo>
                  <a:pt x="154305" y="481838"/>
                </a:lnTo>
                <a:lnTo>
                  <a:pt x="149225" y="480821"/>
                </a:lnTo>
                <a:lnTo>
                  <a:pt x="145542" y="479551"/>
                </a:lnTo>
                <a:lnTo>
                  <a:pt x="141732" y="478408"/>
                </a:lnTo>
                <a:lnTo>
                  <a:pt x="139064" y="476757"/>
                </a:lnTo>
                <a:lnTo>
                  <a:pt x="137541" y="474725"/>
                </a:lnTo>
                <a:lnTo>
                  <a:pt x="135889" y="472820"/>
                </a:lnTo>
                <a:lnTo>
                  <a:pt x="135127" y="470534"/>
                </a:lnTo>
                <a:lnTo>
                  <a:pt x="135127" y="468121"/>
                </a:lnTo>
                <a:lnTo>
                  <a:pt x="135127" y="80009"/>
                </a:lnTo>
                <a:lnTo>
                  <a:pt x="14477" y="80009"/>
                </a:lnTo>
                <a:lnTo>
                  <a:pt x="12064" y="80009"/>
                </a:lnTo>
                <a:lnTo>
                  <a:pt x="9906" y="79247"/>
                </a:lnTo>
                <a:lnTo>
                  <a:pt x="8255" y="77723"/>
                </a:lnTo>
                <a:lnTo>
                  <a:pt x="6476" y="76326"/>
                </a:lnTo>
                <a:lnTo>
                  <a:pt x="4952" y="74040"/>
                </a:lnTo>
                <a:lnTo>
                  <a:pt x="0" y="47370"/>
                </a:lnTo>
                <a:lnTo>
                  <a:pt x="0" y="40131"/>
                </a:lnTo>
                <a:lnTo>
                  <a:pt x="0" y="32765"/>
                </a:lnTo>
                <a:lnTo>
                  <a:pt x="8255" y="2031"/>
                </a:lnTo>
                <a:lnTo>
                  <a:pt x="9906" y="634"/>
                </a:lnTo>
                <a:lnTo>
                  <a:pt x="12064" y="0"/>
                </a:lnTo>
                <a:lnTo>
                  <a:pt x="1447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42667" y="2603119"/>
            <a:ext cx="285750" cy="481965"/>
          </a:xfrm>
          <a:custGeom>
            <a:avLst/>
            <a:gdLst/>
            <a:ahLst/>
            <a:cxnLst/>
            <a:rect l="l" t="t" r="r" b="b"/>
            <a:pathLst>
              <a:path w="285750" h="481964">
                <a:moveTo>
                  <a:pt x="29082" y="0"/>
                </a:moveTo>
                <a:lnTo>
                  <a:pt x="269366" y="0"/>
                </a:lnTo>
                <a:lnTo>
                  <a:pt x="271652" y="0"/>
                </a:lnTo>
                <a:lnTo>
                  <a:pt x="273557" y="634"/>
                </a:lnTo>
                <a:lnTo>
                  <a:pt x="275335" y="1904"/>
                </a:lnTo>
                <a:lnTo>
                  <a:pt x="277113" y="3047"/>
                </a:lnTo>
                <a:lnTo>
                  <a:pt x="278510" y="5206"/>
                </a:lnTo>
                <a:lnTo>
                  <a:pt x="279781" y="8381"/>
                </a:lnTo>
                <a:lnTo>
                  <a:pt x="281050" y="11429"/>
                </a:lnTo>
                <a:lnTo>
                  <a:pt x="281939" y="15493"/>
                </a:lnTo>
                <a:lnTo>
                  <a:pt x="282575" y="20319"/>
                </a:lnTo>
                <a:lnTo>
                  <a:pt x="283209" y="25145"/>
                </a:lnTo>
                <a:lnTo>
                  <a:pt x="283590" y="31241"/>
                </a:lnTo>
                <a:lnTo>
                  <a:pt x="283590" y="38734"/>
                </a:lnTo>
                <a:lnTo>
                  <a:pt x="283590" y="45592"/>
                </a:lnTo>
                <a:lnTo>
                  <a:pt x="279781" y="68071"/>
                </a:lnTo>
                <a:lnTo>
                  <a:pt x="278510" y="71119"/>
                </a:lnTo>
                <a:lnTo>
                  <a:pt x="277113" y="73278"/>
                </a:lnTo>
                <a:lnTo>
                  <a:pt x="275335" y="74548"/>
                </a:lnTo>
                <a:lnTo>
                  <a:pt x="273557" y="75945"/>
                </a:lnTo>
                <a:lnTo>
                  <a:pt x="271652" y="76580"/>
                </a:lnTo>
                <a:lnTo>
                  <a:pt x="269366" y="76580"/>
                </a:lnTo>
                <a:lnTo>
                  <a:pt x="97535" y="76580"/>
                </a:lnTo>
                <a:lnTo>
                  <a:pt x="97535" y="194182"/>
                </a:lnTo>
                <a:lnTo>
                  <a:pt x="242950" y="194182"/>
                </a:lnTo>
                <a:lnTo>
                  <a:pt x="245237" y="194182"/>
                </a:lnTo>
                <a:lnTo>
                  <a:pt x="256539" y="214121"/>
                </a:lnTo>
                <a:lnTo>
                  <a:pt x="257175" y="218947"/>
                </a:lnTo>
                <a:lnTo>
                  <a:pt x="257428" y="224789"/>
                </a:lnTo>
                <a:lnTo>
                  <a:pt x="257428" y="231775"/>
                </a:lnTo>
                <a:lnTo>
                  <a:pt x="257428" y="239013"/>
                </a:lnTo>
                <a:lnTo>
                  <a:pt x="257175" y="244982"/>
                </a:lnTo>
                <a:lnTo>
                  <a:pt x="256539" y="249681"/>
                </a:lnTo>
                <a:lnTo>
                  <a:pt x="255905" y="254380"/>
                </a:lnTo>
                <a:lnTo>
                  <a:pt x="255015" y="258190"/>
                </a:lnTo>
                <a:lnTo>
                  <a:pt x="253745" y="260984"/>
                </a:lnTo>
                <a:lnTo>
                  <a:pt x="252475" y="263905"/>
                </a:lnTo>
                <a:lnTo>
                  <a:pt x="250951" y="265938"/>
                </a:lnTo>
                <a:lnTo>
                  <a:pt x="249174" y="267080"/>
                </a:lnTo>
                <a:lnTo>
                  <a:pt x="247269" y="268350"/>
                </a:lnTo>
                <a:lnTo>
                  <a:pt x="245237" y="268985"/>
                </a:lnTo>
                <a:lnTo>
                  <a:pt x="242950" y="268985"/>
                </a:lnTo>
                <a:lnTo>
                  <a:pt x="97535" y="268985"/>
                </a:lnTo>
                <a:lnTo>
                  <a:pt x="97535" y="404748"/>
                </a:lnTo>
                <a:lnTo>
                  <a:pt x="270890" y="404748"/>
                </a:lnTo>
                <a:lnTo>
                  <a:pt x="273050" y="404748"/>
                </a:lnTo>
                <a:lnTo>
                  <a:pt x="275208" y="405510"/>
                </a:lnTo>
                <a:lnTo>
                  <a:pt x="276987" y="406907"/>
                </a:lnTo>
                <a:lnTo>
                  <a:pt x="278891" y="408177"/>
                </a:lnTo>
                <a:lnTo>
                  <a:pt x="280415" y="410336"/>
                </a:lnTo>
                <a:lnTo>
                  <a:pt x="281685" y="413384"/>
                </a:lnTo>
                <a:lnTo>
                  <a:pt x="282956" y="416305"/>
                </a:lnTo>
                <a:lnTo>
                  <a:pt x="283844" y="420242"/>
                </a:lnTo>
                <a:lnTo>
                  <a:pt x="284480" y="425068"/>
                </a:lnTo>
                <a:lnTo>
                  <a:pt x="285114" y="429894"/>
                </a:lnTo>
                <a:lnTo>
                  <a:pt x="285369" y="435990"/>
                </a:lnTo>
                <a:lnTo>
                  <a:pt x="285369" y="443102"/>
                </a:lnTo>
                <a:lnTo>
                  <a:pt x="285369" y="450341"/>
                </a:lnTo>
                <a:lnTo>
                  <a:pt x="276987" y="479425"/>
                </a:lnTo>
                <a:lnTo>
                  <a:pt x="275208" y="480821"/>
                </a:lnTo>
                <a:lnTo>
                  <a:pt x="273050" y="481456"/>
                </a:lnTo>
                <a:lnTo>
                  <a:pt x="270890" y="481456"/>
                </a:lnTo>
                <a:lnTo>
                  <a:pt x="29082" y="481456"/>
                </a:lnTo>
                <a:lnTo>
                  <a:pt x="20827" y="481456"/>
                </a:lnTo>
                <a:lnTo>
                  <a:pt x="13969" y="479043"/>
                </a:lnTo>
                <a:lnTo>
                  <a:pt x="8381" y="474217"/>
                </a:lnTo>
                <a:lnTo>
                  <a:pt x="2793" y="469391"/>
                </a:lnTo>
                <a:lnTo>
                  <a:pt x="0" y="461517"/>
                </a:lnTo>
                <a:lnTo>
                  <a:pt x="0" y="450595"/>
                </a:lnTo>
                <a:lnTo>
                  <a:pt x="0" y="30860"/>
                </a:lnTo>
                <a:lnTo>
                  <a:pt x="0" y="19938"/>
                </a:lnTo>
                <a:lnTo>
                  <a:pt x="2793" y="12064"/>
                </a:lnTo>
                <a:lnTo>
                  <a:pt x="8381" y="7238"/>
                </a:lnTo>
                <a:lnTo>
                  <a:pt x="13969" y="2412"/>
                </a:lnTo>
                <a:lnTo>
                  <a:pt x="20827" y="0"/>
                </a:lnTo>
                <a:lnTo>
                  <a:pt x="2908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59575" y="2601595"/>
            <a:ext cx="397510" cy="485775"/>
          </a:xfrm>
          <a:custGeom>
            <a:avLst/>
            <a:gdLst/>
            <a:ahLst/>
            <a:cxnLst/>
            <a:rect l="l" t="t" r="r" b="b"/>
            <a:pathLst>
              <a:path w="397509" h="485775">
                <a:moveTo>
                  <a:pt x="354202" y="0"/>
                </a:moveTo>
                <a:lnTo>
                  <a:pt x="362711" y="0"/>
                </a:lnTo>
                <a:lnTo>
                  <a:pt x="369697" y="380"/>
                </a:lnTo>
                <a:lnTo>
                  <a:pt x="375411" y="1015"/>
                </a:lnTo>
                <a:lnTo>
                  <a:pt x="381126" y="1524"/>
                </a:lnTo>
                <a:lnTo>
                  <a:pt x="395097" y="9397"/>
                </a:lnTo>
                <a:lnTo>
                  <a:pt x="396367" y="11302"/>
                </a:lnTo>
                <a:lnTo>
                  <a:pt x="397001" y="13588"/>
                </a:lnTo>
                <a:lnTo>
                  <a:pt x="397001" y="16001"/>
                </a:lnTo>
                <a:lnTo>
                  <a:pt x="397001" y="448690"/>
                </a:lnTo>
                <a:lnTo>
                  <a:pt x="397001" y="454405"/>
                </a:lnTo>
                <a:lnTo>
                  <a:pt x="395985" y="459485"/>
                </a:lnTo>
                <a:lnTo>
                  <a:pt x="394080" y="464057"/>
                </a:lnTo>
                <a:lnTo>
                  <a:pt x="392049" y="468502"/>
                </a:lnTo>
                <a:lnTo>
                  <a:pt x="389381" y="472185"/>
                </a:lnTo>
                <a:lnTo>
                  <a:pt x="386079" y="475106"/>
                </a:lnTo>
                <a:lnTo>
                  <a:pt x="382650" y="478154"/>
                </a:lnTo>
                <a:lnTo>
                  <a:pt x="378714" y="480313"/>
                </a:lnTo>
                <a:lnTo>
                  <a:pt x="374142" y="481710"/>
                </a:lnTo>
                <a:lnTo>
                  <a:pt x="369570" y="482980"/>
                </a:lnTo>
                <a:lnTo>
                  <a:pt x="364871" y="483742"/>
                </a:lnTo>
                <a:lnTo>
                  <a:pt x="360172" y="483742"/>
                </a:lnTo>
                <a:lnTo>
                  <a:pt x="318516" y="483742"/>
                </a:lnTo>
                <a:lnTo>
                  <a:pt x="309879" y="483742"/>
                </a:lnTo>
                <a:lnTo>
                  <a:pt x="302259" y="482853"/>
                </a:lnTo>
                <a:lnTo>
                  <a:pt x="296036" y="481075"/>
                </a:lnTo>
                <a:lnTo>
                  <a:pt x="289686" y="479425"/>
                </a:lnTo>
                <a:lnTo>
                  <a:pt x="259185" y="446748"/>
                </a:lnTo>
                <a:lnTo>
                  <a:pt x="246379" y="422655"/>
                </a:lnTo>
                <a:lnTo>
                  <a:pt x="126492" y="197612"/>
                </a:lnTo>
                <a:lnTo>
                  <a:pt x="105282" y="154304"/>
                </a:lnTo>
                <a:lnTo>
                  <a:pt x="85978" y="109092"/>
                </a:lnTo>
                <a:lnTo>
                  <a:pt x="85217" y="109092"/>
                </a:lnTo>
                <a:lnTo>
                  <a:pt x="87074" y="149098"/>
                </a:lnTo>
                <a:lnTo>
                  <a:pt x="87963" y="189483"/>
                </a:lnTo>
                <a:lnTo>
                  <a:pt x="88138" y="217296"/>
                </a:lnTo>
                <a:lnTo>
                  <a:pt x="88138" y="469264"/>
                </a:lnTo>
                <a:lnTo>
                  <a:pt x="88138" y="471677"/>
                </a:lnTo>
                <a:lnTo>
                  <a:pt x="87502" y="473963"/>
                </a:lnTo>
                <a:lnTo>
                  <a:pt x="86105" y="475868"/>
                </a:lnTo>
                <a:lnTo>
                  <a:pt x="84835" y="477900"/>
                </a:lnTo>
                <a:lnTo>
                  <a:pt x="52450" y="485266"/>
                </a:lnTo>
                <a:lnTo>
                  <a:pt x="43560" y="485266"/>
                </a:lnTo>
                <a:lnTo>
                  <a:pt x="34798" y="485266"/>
                </a:lnTo>
                <a:lnTo>
                  <a:pt x="1904" y="475868"/>
                </a:lnTo>
                <a:lnTo>
                  <a:pt x="634" y="473963"/>
                </a:lnTo>
                <a:lnTo>
                  <a:pt x="0" y="471677"/>
                </a:lnTo>
                <a:lnTo>
                  <a:pt x="0" y="469264"/>
                </a:lnTo>
                <a:lnTo>
                  <a:pt x="0" y="36449"/>
                </a:lnTo>
                <a:lnTo>
                  <a:pt x="21605" y="3714"/>
                </a:lnTo>
                <a:lnTo>
                  <a:pt x="35305" y="1524"/>
                </a:lnTo>
                <a:lnTo>
                  <a:pt x="87756" y="1524"/>
                </a:lnTo>
                <a:lnTo>
                  <a:pt x="97281" y="1524"/>
                </a:lnTo>
                <a:lnTo>
                  <a:pt x="105155" y="2285"/>
                </a:lnTo>
                <a:lnTo>
                  <a:pt x="111632" y="3937"/>
                </a:lnTo>
                <a:lnTo>
                  <a:pt x="118109" y="5587"/>
                </a:lnTo>
                <a:lnTo>
                  <a:pt x="123825" y="8254"/>
                </a:lnTo>
                <a:lnTo>
                  <a:pt x="128904" y="11937"/>
                </a:lnTo>
                <a:lnTo>
                  <a:pt x="133984" y="15620"/>
                </a:lnTo>
                <a:lnTo>
                  <a:pt x="156972" y="51688"/>
                </a:lnTo>
                <a:lnTo>
                  <a:pt x="250825" y="227710"/>
                </a:lnTo>
                <a:lnTo>
                  <a:pt x="254898" y="235686"/>
                </a:lnTo>
                <a:lnTo>
                  <a:pt x="258937" y="243601"/>
                </a:lnTo>
                <a:lnTo>
                  <a:pt x="262951" y="251446"/>
                </a:lnTo>
                <a:lnTo>
                  <a:pt x="282448" y="290067"/>
                </a:lnTo>
                <a:lnTo>
                  <a:pt x="300426" y="327850"/>
                </a:lnTo>
                <a:lnTo>
                  <a:pt x="310642" y="350138"/>
                </a:lnTo>
                <a:lnTo>
                  <a:pt x="311023" y="350138"/>
                </a:lnTo>
                <a:lnTo>
                  <a:pt x="309683" y="309812"/>
                </a:lnTo>
                <a:lnTo>
                  <a:pt x="308975" y="268192"/>
                </a:lnTo>
                <a:lnTo>
                  <a:pt x="308864" y="241934"/>
                </a:lnTo>
                <a:lnTo>
                  <a:pt x="308864" y="16001"/>
                </a:lnTo>
                <a:lnTo>
                  <a:pt x="308864" y="13588"/>
                </a:lnTo>
                <a:lnTo>
                  <a:pt x="332231" y="1015"/>
                </a:lnTo>
                <a:lnTo>
                  <a:pt x="337947" y="380"/>
                </a:lnTo>
                <a:lnTo>
                  <a:pt x="345313" y="0"/>
                </a:lnTo>
                <a:lnTo>
                  <a:pt x="35420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78503" y="2601595"/>
            <a:ext cx="397510" cy="485775"/>
          </a:xfrm>
          <a:custGeom>
            <a:avLst/>
            <a:gdLst/>
            <a:ahLst/>
            <a:cxnLst/>
            <a:rect l="l" t="t" r="r" b="b"/>
            <a:pathLst>
              <a:path w="397510" h="485775">
                <a:moveTo>
                  <a:pt x="354202" y="0"/>
                </a:moveTo>
                <a:lnTo>
                  <a:pt x="362712" y="0"/>
                </a:lnTo>
                <a:lnTo>
                  <a:pt x="369697" y="380"/>
                </a:lnTo>
                <a:lnTo>
                  <a:pt x="375412" y="1015"/>
                </a:lnTo>
                <a:lnTo>
                  <a:pt x="381126" y="1524"/>
                </a:lnTo>
                <a:lnTo>
                  <a:pt x="395097" y="9397"/>
                </a:lnTo>
                <a:lnTo>
                  <a:pt x="396367" y="11302"/>
                </a:lnTo>
                <a:lnTo>
                  <a:pt x="397001" y="13588"/>
                </a:lnTo>
                <a:lnTo>
                  <a:pt x="397001" y="16001"/>
                </a:lnTo>
                <a:lnTo>
                  <a:pt x="397001" y="448690"/>
                </a:lnTo>
                <a:lnTo>
                  <a:pt x="397001" y="454405"/>
                </a:lnTo>
                <a:lnTo>
                  <a:pt x="395986" y="459485"/>
                </a:lnTo>
                <a:lnTo>
                  <a:pt x="394081" y="464057"/>
                </a:lnTo>
                <a:lnTo>
                  <a:pt x="392049" y="468502"/>
                </a:lnTo>
                <a:lnTo>
                  <a:pt x="389382" y="472185"/>
                </a:lnTo>
                <a:lnTo>
                  <a:pt x="386080" y="475106"/>
                </a:lnTo>
                <a:lnTo>
                  <a:pt x="382650" y="478154"/>
                </a:lnTo>
                <a:lnTo>
                  <a:pt x="378713" y="480313"/>
                </a:lnTo>
                <a:lnTo>
                  <a:pt x="374142" y="481710"/>
                </a:lnTo>
                <a:lnTo>
                  <a:pt x="369570" y="482980"/>
                </a:lnTo>
                <a:lnTo>
                  <a:pt x="364871" y="483742"/>
                </a:lnTo>
                <a:lnTo>
                  <a:pt x="360172" y="483742"/>
                </a:lnTo>
                <a:lnTo>
                  <a:pt x="318516" y="483742"/>
                </a:lnTo>
                <a:lnTo>
                  <a:pt x="309880" y="483742"/>
                </a:lnTo>
                <a:lnTo>
                  <a:pt x="302260" y="482853"/>
                </a:lnTo>
                <a:lnTo>
                  <a:pt x="296037" y="481075"/>
                </a:lnTo>
                <a:lnTo>
                  <a:pt x="289687" y="479425"/>
                </a:lnTo>
                <a:lnTo>
                  <a:pt x="283845" y="476250"/>
                </a:lnTo>
                <a:lnTo>
                  <a:pt x="278511" y="471677"/>
                </a:lnTo>
                <a:lnTo>
                  <a:pt x="273176" y="467105"/>
                </a:lnTo>
                <a:lnTo>
                  <a:pt x="250854" y="431559"/>
                </a:lnTo>
                <a:lnTo>
                  <a:pt x="246380" y="422655"/>
                </a:lnTo>
                <a:lnTo>
                  <a:pt x="126492" y="197612"/>
                </a:lnTo>
                <a:lnTo>
                  <a:pt x="105283" y="154304"/>
                </a:lnTo>
                <a:lnTo>
                  <a:pt x="85979" y="109092"/>
                </a:lnTo>
                <a:lnTo>
                  <a:pt x="85217" y="109092"/>
                </a:lnTo>
                <a:lnTo>
                  <a:pt x="87074" y="149098"/>
                </a:lnTo>
                <a:lnTo>
                  <a:pt x="87963" y="189483"/>
                </a:lnTo>
                <a:lnTo>
                  <a:pt x="88137" y="217296"/>
                </a:lnTo>
                <a:lnTo>
                  <a:pt x="88137" y="469264"/>
                </a:lnTo>
                <a:lnTo>
                  <a:pt x="88137" y="471677"/>
                </a:lnTo>
                <a:lnTo>
                  <a:pt x="87502" y="473963"/>
                </a:lnTo>
                <a:lnTo>
                  <a:pt x="86106" y="475868"/>
                </a:lnTo>
                <a:lnTo>
                  <a:pt x="84836" y="477900"/>
                </a:lnTo>
                <a:lnTo>
                  <a:pt x="52450" y="485266"/>
                </a:lnTo>
                <a:lnTo>
                  <a:pt x="43561" y="485266"/>
                </a:lnTo>
                <a:lnTo>
                  <a:pt x="34798" y="485266"/>
                </a:lnTo>
                <a:lnTo>
                  <a:pt x="1905" y="475868"/>
                </a:lnTo>
                <a:lnTo>
                  <a:pt x="635" y="473963"/>
                </a:lnTo>
                <a:lnTo>
                  <a:pt x="0" y="471677"/>
                </a:lnTo>
                <a:lnTo>
                  <a:pt x="0" y="469264"/>
                </a:lnTo>
                <a:lnTo>
                  <a:pt x="0" y="36449"/>
                </a:lnTo>
                <a:lnTo>
                  <a:pt x="21605" y="3714"/>
                </a:lnTo>
                <a:lnTo>
                  <a:pt x="35306" y="1524"/>
                </a:lnTo>
                <a:lnTo>
                  <a:pt x="87757" y="1524"/>
                </a:lnTo>
                <a:lnTo>
                  <a:pt x="97282" y="1524"/>
                </a:lnTo>
                <a:lnTo>
                  <a:pt x="105156" y="2285"/>
                </a:lnTo>
                <a:lnTo>
                  <a:pt x="111633" y="3937"/>
                </a:lnTo>
                <a:lnTo>
                  <a:pt x="118110" y="5587"/>
                </a:lnTo>
                <a:lnTo>
                  <a:pt x="123825" y="8254"/>
                </a:lnTo>
                <a:lnTo>
                  <a:pt x="128905" y="11937"/>
                </a:lnTo>
                <a:lnTo>
                  <a:pt x="133985" y="15620"/>
                </a:lnTo>
                <a:lnTo>
                  <a:pt x="156972" y="51688"/>
                </a:lnTo>
                <a:lnTo>
                  <a:pt x="250825" y="227710"/>
                </a:lnTo>
                <a:lnTo>
                  <a:pt x="254898" y="235686"/>
                </a:lnTo>
                <a:lnTo>
                  <a:pt x="258937" y="243601"/>
                </a:lnTo>
                <a:lnTo>
                  <a:pt x="262951" y="251446"/>
                </a:lnTo>
                <a:lnTo>
                  <a:pt x="282448" y="290067"/>
                </a:lnTo>
                <a:lnTo>
                  <a:pt x="300426" y="327850"/>
                </a:lnTo>
                <a:lnTo>
                  <a:pt x="310642" y="350138"/>
                </a:lnTo>
                <a:lnTo>
                  <a:pt x="311023" y="350138"/>
                </a:lnTo>
                <a:lnTo>
                  <a:pt x="309683" y="309812"/>
                </a:lnTo>
                <a:lnTo>
                  <a:pt x="308975" y="268192"/>
                </a:lnTo>
                <a:lnTo>
                  <a:pt x="308863" y="241934"/>
                </a:lnTo>
                <a:lnTo>
                  <a:pt x="308863" y="16001"/>
                </a:lnTo>
                <a:lnTo>
                  <a:pt x="308863" y="13588"/>
                </a:lnTo>
                <a:lnTo>
                  <a:pt x="332232" y="1015"/>
                </a:lnTo>
                <a:lnTo>
                  <a:pt x="337947" y="380"/>
                </a:lnTo>
                <a:lnTo>
                  <a:pt x="345313" y="0"/>
                </a:lnTo>
                <a:lnTo>
                  <a:pt x="35420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96229" y="2600832"/>
            <a:ext cx="444500" cy="486409"/>
          </a:xfrm>
          <a:custGeom>
            <a:avLst/>
            <a:gdLst/>
            <a:ahLst/>
            <a:cxnLst/>
            <a:rect l="l" t="t" r="r" b="b"/>
            <a:pathLst>
              <a:path w="444500" h="486410">
                <a:moveTo>
                  <a:pt x="218059" y="0"/>
                </a:moveTo>
                <a:lnTo>
                  <a:pt x="261747" y="1015"/>
                </a:lnTo>
                <a:lnTo>
                  <a:pt x="283718" y="9397"/>
                </a:lnTo>
                <a:lnTo>
                  <a:pt x="285877" y="12064"/>
                </a:lnTo>
                <a:lnTo>
                  <a:pt x="287655" y="15747"/>
                </a:lnTo>
                <a:lnTo>
                  <a:pt x="289179" y="20574"/>
                </a:lnTo>
                <a:lnTo>
                  <a:pt x="438023" y="447293"/>
                </a:lnTo>
                <a:lnTo>
                  <a:pt x="440944" y="456183"/>
                </a:lnTo>
                <a:lnTo>
                  <a:pt x="442849" y="463295"/>
                </a:lnTo>
                <a:lnTo>
                  <a:pt x="443484" y="468502"/>
                </a:lnTo>
                <a:lnTo>
                  <a:pt x="444246" y="473709"/>
                </a:lnTo>
                <a:lnTo>
                  <a:pt x="443357" y="477646"/>
                </a:lnTo>
                <a:lnTo>
                  <a:pt x="440563" y="480187"/>
                </a:lnTo>
                <a:lnTo>
                  <a:pt x="437896" y="482853"/>
                </a:lnTo>
                <a:lnTo>
                  <a:pt x="397383" y="486028"/>
                </a:lnTo>
                <a:lnTo>
                  <a:pt x="388455" y="485983"/>
                </a:lnTo>
                <a:lnTo>
                  <a:pt x="347980" y="482091"/>
                </a:lnTo>
                <a:lnTo>
                  <a:pt x="340106" y="470662"/>
                </a:lnTo>
                <a:lnTo>
                  <a:pt x="307721" y="374014"/>
                </a:lnTo>
                <a:lnTo>
                  <a:pt x="126873" y="374014"/>
                </a:lnTo>
                <a:lnTo>
                  <a:pt x="96393" y="468121"/>
                </a:lnTo>
                <a:lnTo>
                  <a:pt x="95377" y="471550"/>
                </a:lnTo>
                <a:lnTo>
                  <a:pt x="94107" y="474471"/>
                </a:lnTo>
                <a:lnTo>
                  <a:pt x="92456" y="476884"/>
                </a:lnTo>
                <a:lnTo>
                  <a:pt x="90932" y="479170"/>
                </a:lnTo>
                <a:lnTo>
                  <a:pt x="88265" y="481075"/>
                </a:lnTo>
                <a:lnTo>
                  <a:pt x="43561" y="486028"/>
                </a:lnTo>
                <a:lnTo>
                  <a:pt x="35462" y="485957"/>
                </a:lnTo>
                <a:lnTo>
                  <a:pt x="3429" y="479425"/>
                </a:lnTo>
                <a:lnTo>
                  <a:pt x="889" y="476630"/>
                </a:lnTo>
                <a:lnTo>
                  <a:pt x="0" y="472566"/>
                </a:lnTo>
                <a:lnTo>
                  <a:pt x="762" y="467359"/>
                </a:lnTo>
                <a:lnTo>
                  <a:pt x="1524" y="462152"/>
                </a:lnTo>
                <a:lnTo>
                  <a:pt x="154812" y="19430"/>
                </a:lnTo>
                <a:lnTo>
                  <a:pt x="193770" y="375"/>
                </a:lnTo>
                <a:lnTo>
                  <a:pt x="209010" y="45"/>
                </a:lnTo>
                <a:lnTo>
                  <a:pt x="218059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75810" y="2600832"/>
            <a:ext cx="98425" cy="486409"/>
          </a:xfrm>
          <a:custGeom>
            <a:avLst/>
            <a:gdLst/>
            <a:ahLst/>
            <a:cxnLst/>
            <a:rect l="l" t="t" r="r" b="b"/>
            <a:pathLst>
              <a:path w="98425" h="486410">
                <a:moveTo>
                  <a:pt x="49149" y="0"/>
                </a:moveTo>
                <a:lnTo>
                  <a:pt x="58800" y="0"/>
                </a:lnTo>
                <a:lnTo>
                  <a:pt x="66675" y="380"/>
                </a:lnTo>
                <a:lnTo>
                  <a:pt x="72898" y="1142"/>
                </a:lnTo>
                <a:lnTo>
                  <a:pt x="79121" y="1904"/>
                </a:lnTo>
                <a:lnTo>
                  <a:pt x="84074" y="2920"/>
                </a:lnTo>
                <a:lnTo>
                  <a:pt x="87756" y="4190"/>
                </a:lnTo>
                <a:lnTo>
                  <a:pt x="91566" y="5333"/>
                </a:lnTo>
                <a:lnTo>
                  <a:pt x="94234" y="6984"/>
                </a:lnTo>
                <a:lnTo>
                  <a:pt x="95758" y="9016"/>
                </a:lnTo>
                <a:lnTo>
                  <a:pt x="97409" y="10921"/>
                </a:lnTo>
                <a:lnTo>
                  <a:pt x="98298" y="13207"/>
                </a:lnTo>
                <a:lnTo>
                  <a:pt x="98298" y="15620"/>
                </a:lnTo>
                <a:lnTo>
                  <a:pt x="98298" y="470407"/>
                </a:lnTo>
                <a:lnTo>
                  <a:pt x="98298" y="472820"/>
                </a:lnTo>
                <a:lnTo>
                  <a:pt x="97409" y="475106"/>
                </a:lnTo>
                <a:lnTo>
                  <a:pt x="95758" y="477012"/>
                </a:lnTo>
                <a:lnTo>
                  <a:pt x="94234" y="479043"/>
                </a:lnTo>
                <a:lnTo>
                  <a:pt x="91566" y="480694"/>
                </a:lnTo>
                <a:lnTo>
                  <a:pt x="87756" y="481838"/>
                </a:lnTo>
                <a:lnTo>
                  <a:pt x="84074" y="483107"/>
                </a:lnTo>
                <a:lnTo>
                  <a:pt x="79121" y="484124"/>
                </a:lnTo>
                <a:lnTo>
                  <a:pt x="72898" y="484886"/>
                </a:lnTo>
                <a:lnTo>
                  <a:pt x="66675" y="485647"/>
                </a:lnTo>
                <a:lnTo>
                  <a:pt x="58800" y="486028"/>
                </a:lnTo>
                <a:lnTo>
                  <a:pt x="49149" y="486028"/>
                </a:lnTo>
                <a:lnTo>
                  <a:pt x="39750" y="486028"/>
                </a:lnTo>
                <a:lnTo>
                  <a:pt x="10413" y="481838"/>
                </a:lnTo>
                <a:lnTo>
                  <a:pt x="6730" y="480694"/>
                </a:lnTo>
                <a:lnTo>
                  <a:pt x="4063" y="479043"/>
                </a:lnTo>
                <a:lnTo>
                  <a:pt x="2412" y="477012"/>
                </a:lnTo>
                <a:lnTo>
                  <a:pt x="762" y="475106"/>
                </a:lnTo>
                <a:lnTo>
                  <a:pt x="0" y="472820"/>
                </a:lnTo>
                <a:lnTo>
                  <a:pt x="0" y="470407"/>
                </a:lnTo>
                <a:lnTo>
                  <a:pt x="0" y="15620"/>
                </a:lnTo>
                <a:lnTo>
                  <a:pt x="0" y="13207"/>
                </a:lnTo>
                <a:lnTo>
                  <a:pt x="762" y="10921"/>
                </a:lnTo>
                <a:lnTo>
                  <a:pt x="2412" y="9016"/>
                </a:lnTo>
                <a:lnTo>
                  <a:pt x="4063" y="6984"/>
                </a:lnTo>
                <a:lnTo>
                  <a:pt x="6730" y="5333"/>
                </a:lnTo>
                <a:lnTo>
                  <a:pt x="10667" y="4190"/>
                </a:lnTo>
                <a:lnTo>
                  <a:pt x="14477" y="2920"/>
                </a:lnTo>
                <a:lnTo>
                  <a:pt x="19430" y="1904"/>
                </a:lnTo>
                <a:lnTo>
                  <a:pt x="25653" y="1142"/>
                </a:lnTo>
                <a:lnTo>
                  <a:pt x="31876" y="380"/>
                </a:lnTo>
                <a:lnTo>
                  <a:pt x="39750" y="0"/>
                </a:lnTo>
                <a:lnTo>
                  <a:pt x="49149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92526" y="2600832"/>
            <a:ext cx="444500" cy="486409"/>
          </a:xfrm>
          <a:custGeom>
            <a:avLst/>
            <a:gdLst/>
            <a:ahLst/>
            <a:cxnLst/>
            <a:rect l="l" t="t" r="r" b="b"/>
            <a:pathLst>
              <a:path w="444500" h="486410">
                <a:moveTo>
                  <a:pt x="218059" y="0"/>
                </a:moveTo>
                <a:lnTo>
                  <a:pt x="261747" y="1015"/>
                </a:lnTo>
                <a:lnTo>
                  <a:pt x="283718" y="9397"/>
                </a:lnTo>
                <a:lnTo>
                  <a:pt x="285876" y="12064"/>
                </a:lnTo>
                <a:lnTo>
                  <a:pt x="287654" y="15747"/>
                </a:lnTo>
                <a:lnTo>
                  <a:pt x="289178" y="20574"/>
                </a:lnTo>
                <a:lnTo>
                  <a:pt x="438023" y="447293"/>
                </a:lnTo>
                <a:lnTo>
                  <a:pt x="440944" y="456183"/>
                </a:lnTo>
                <a:lnTo>
                  <a:pt x="442849" y="463295"/>
                </a:lnTo>
                <a:lnTo>
                  <a:pt x="443484" y="468502"/>
                </a:lnTo>
                <a:lnTo>
                  <a:pt x="444246" y="473709"/>
                </a:lnTo>
                <a:lnTo>
                  <a:pt x="443357" y="477646"/>
                </a:lnTo>
                <a:lnTo>
                  <a:pt x="440563" y="480187"/>
                </a:lnTo>
                <a:lnTo>
                  <a:pt x="437896" y="482853"/>
                </a:lnTo>
                <a:lnTo>
                  <a:pt x="397383" y="486028"/>
                </a:lnTo>
                <a:lnTo>
                  <a:pt x="388455" y="485983"/>
                </a:lnTo>
                <a:lnTo>
                  <a:pt x="347979" y="482091"/>
                </a:lnTo>
                <a:lnTo>
                  <a:pt x="340106" y="470662"/>
                </a:lnTo>
                <a:lnTo>
                  <a:pt x="307721" y="374014"/>
                </a:lnTo>
                <a:lnTo>
                  <a:pt x="126873" y="374014"/>
                </a:lnTo>
                <a:lnTo>
                  <a:pt x="96393" y="468121"/>
                </a:lnTo>
                <a:lnTo>
                  <a:pt x="95376" y="471550"/>
                </a:lnTo>
                <a:lnTo>
                  <a:pt x="94107" y="474471"/>
                </a:lnTo>
                <a:lnTo>
                  <a:pt x="92456" y="476884"/>
                </a:lnTo>
                <a:lnTo>
                  <a:pt x="90932" y="479170"/>
                </a:lnTo>
                <a:lnTo>
                  <a:pt x="88264" y="481075"/>
                </a:lnTo>
                <a:lnTo>
                  <a:pt x="43561" y="486028"/>
                </a:lnTo>
                <a:lnTo>
                  <a:pt x="35462" y="485957"/>
                </a:lnTo>
                <a:lnTo>
                  <a:pt x="3429" y="479425"/>
                </a:lnTo>
                <a:lnTo>
                  <a:pt x="888" y="476630"/>
                </a:lnTo>
                <a:lnTo>
                  <a:pt x="0" y="472566"/>
                </a:lnTo>
                <a:lnTo>
                  <a:pt x="762" y="467359"/>
                </a:lnTo>
                <a:lnTo>
                  <a:pt x="1524" y="462152"/>
                </a:lnTo>
                <a:lnTo>
                  <a:pt x="154812" y="19430"/>
                </a:lnTo>
                <a:lnTo>
                  <a:pt x="193770" y="375"/>
                </a:lnTo>
                <a:lnTo>
                  <a:pt x="209010" y="45"/>
                </a:lnTo>
                <a:lnTo>
                  <a:pt x="218059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14523" y="2600832"/>
            <a:ext cx="264795" cy="483870"/>
          </a:xfrm>
          <a:custGeom>
            <a:avLst/>
            <a:gdLst/>
            <a:ahLst/>
            <a:cxnLst/>
            <a:rect l="l" t="t" r="r" b="b"/>
            <a:pathLst>
              <a:path w="264794" h="483869">
                <a:moveTo>
                  <a:pt x="49149" y="0"/>
                </a:moveTo>
                <a:lnTo>
                  <a:pt x="58800" y="0"/>
                </a:lnTo>
                <a:lnTo>
                  <a:pt x="66675" y="380"/>
                </a:lnTo>
                <a:lnTo>
                  <a:pt x="72897" y="1142"/>
                </a:lnTo>
                <a:lnTo>
                  <a:pt x="79120" y="1904"/>
                </a:lnTo>
                <a:lnTo>
                  <a:pt x="84074" y="2920"/>
                </a:lnTo>
                <a:lnTo>
                  <a:pt x="87756" y="4190"/>
                </a:lnTo>
                <a:lnTo>
                  <a:pt x="91566" y="5333"/>
                </a:lnTo>
                <a:lnTo>
                  <a:pt x="94233" y="6984"/>
                </a:lnTo>
                <a:lnTo>
                  <a:pt x="95757" y="9016"/>
                </a:lnTo>
                <a:lnTo>
                  <a:pt x="97408" y="10921"/>
                </a:lnTo>
                <a:lnTo>
                  <a:pt x="98297" y="13207"/>
                </a:lnTo>
                <a:lnTo>
                  <a:pt x="98297" y="15620"/>
                </a:lnTo>
                <a:lnTo>
                  <a:pt x="98297" y="402970"/>
                </a:lnTo>
                <a:lnTo>
                  <a:pt x="249681" y="402970"/>
                </a:lnTo>
                <a:lnTo>
                  <a:pt x="252094" y="402970"/>
                </a:lnTo>
                <a:lnTo>
                  <a:pt x="254381" y="403732"/>
                </a:lnTo>
                <a:lnTo>
                  <a:pt x="263651" y="424052"/>
                </a:lnTo>
                <a:lnTo>
                  <a:pt x="264287" y="429132"/>
                </a:lnTo>
                <a:lnTo>
                  <a:pt x="264540" y="435355"/>
                </a:lnTo>
                <a:lnTo>
                  <a:pt x="264540" y="442849"/>
                </a:lnTo>
                <a:lnTo>
                  <a:pt x="264540" y="450214"/>
                </a:lnTo>
                <a:lnTo>
                  <a:pt x="264287" y="456564"/>
                </a:lnTo>
                <a:lnTo>
                  <a:pt x="263651" y="461644"/>
                </a:lnTo>
                <a:lnTo>
                  <a:pt x="263016" y="466725"/>
                </a:lnTo>
                <a:lnTo>
                  <a:pt x="262127" y="470915"/>
                </a:lnTo>
                <a:lnTo>
                  <a:pt x="260857" y="474217"/>
                </a:lnTo>
                <a:lnTo>
                  <a:pt x="259587" y="477646"/>
                </a:lnTo>
                <a:lnTo>
                  <a:pt x="258063" y="480059"/>
                </a:lnTo>
                <a:lnTo>
                  <a:pt x="256158" y="481456"/>
                </a:lnTo>
                <a:lnTo>
                  <a:pt x="254381" y="482980"/>
                </a:lnTo>
                <a:lnTo>
                  <a:pt x="252094" y="483742"/>
                </a:lnTo>
                <a:lnTo>
                  <a:pt x="249681" y="483742"/>
                </a:lnTo>
                <a:lnTo>
                  <a:pt x="29082" y="483742"/>
                </a:lnTo>
                <a:lnTo>
                  <a:pt x="20827" y="483742"/>
                </a:lnTo>
                <a:lnTo>
                  <a:pt x="13969" y="481329"/>
                </a:lnTo>
                <a:lnTo>
                  <a:pt x="8381" y="476503"/>
                </a:lnTo>
                <a:lnTo>
                  <a:pt x="2793" y="471677"/>
                </a:lnTo>
                <a:lnTo>
                  <a:pt x="0" y="463803"/>
                </a:lnTo>
                <a:lnTo>
                  <a:pt x="0" y="452881"/>
                </a:lnTo>
                <a:lnTo>
                  <a:pt x="0" y="15620"/>
                </a:lnTo>
                <a:lnTo>
                  <a:pt x="0" y="13207"/>
                </a:lnTo>
                <a:lnTo>
                  <a:pt x="762" y="10921"/>
                </a:lnTo>
                <a:lnTo>
                  <a:pt x="2412" y="9016"/>
                </a:lnTo>
                <a:lnTo>
                  <a:pt x="4063" y="6984"/>
                </a:lnTo>
                <a:lnTo>
                  <a:pt x="6731" y="5333"/>
                </a:lnTo>
                <a:lnTo>
                  <a:pt x="10413" y="4190"/>
                </a:lnTo>
                <a:lnTo>
                  <a:pt x="14096" y="2920"/>
                </a:lnTo>
                <a:lnTo>
                  <a:pt x="19176" y="1904"/>
                </a:lnTo>
                <a:lnTo>
                  <a:pt x="25526" y="1142"/>
                </a:lnTo>
                <a:lnTo>
                  <a:pt x="31876" y="380"/>
                </a:lnTo>
                <a:lnTo>
                  <a:pt x="39750" y="0"/>
                </a:lnTo>
                <a:lnTo>
                  <a:pt x="49149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62607" y="2600832"/>
            <a:ext cx="375920" cy="486409"/>
          </a:xfrm>
          <a:custGeom>
            <a:avLst/>
            <a:gdLst/>
            <a:ahLst/>
            <a:cxnLst/>
            <a:rect l="l" t="t" r="r" b="b"/>
            <a:pathLst>
              <a:path w="375919" h="486410">
                <a:moveTo>
                  <a:pt x="49149" y="0"/>
                </a:moveTo>
                <a:lnTo>
                  <a:pt x="58800" y="0"/>
                </a:lnTo>
                <a:lnTo>
                  <a:pt x="66675" y="380"/>
                </a:lnTo>
                <a:lnTo>
                  <a:pt x="72898" y="1142"/>
                </a:lnTo>
                <a:lnTo>
                  <a:pt x="79120" y="1904"/>
                </a:lnTo>
                <a:lnTo>
                  <a:pt x="84074" y="2920"/>
                </a:lnTo>
                <a:lnTo>
                  <a:pt x="87756" y="4190"/>
                </a:lnTo>
                <a:lnTo>
                  <a:pt x="91567" y="5333"/>
                </a:lnTo>
                <a:lnTo>
                  <a:pt x="94106" y="6984"/>
                </a:lnTo>
                <a:lnTo>
                  <a:pt x="95631" y="9016"/>
                </a:lnTo>
                <a:lnTo>
                  <a:pt x="97155" y="10921"/>
                </a:lnTo>
                <a:lnTo>
                  <a:pt x="97917" y="13207"/>
                </a:lnTo>
                <a:lnTo>
                  <a:pt x="97917" y="15620"/>
                </a:lnTo>
                <a:lnTo>
                  <a:pt x="97917" y="192404"/>
                </a:lnTo>
                <a:lnTo>
                  <a:pt x="278003" y="192404"/>
                </a:lnTo>
                <a:lnTo>
                  <a:pt x="278003" y="15620"/>
                </a:lnTo>
                <a:lnTo>
                  <a:pt x="278003" y="13207"/>
                </a:lnTo>
                <a:lnTo>
                  <a:pt x="278765" y="10921"/>
                </a:lnTo>
                <a:lnTo>
                  <a:pt x="280416" y="9016"/>
                </a:lnTo>
                <a:lnTo>
                  <a:pt x="281940" y="6984"/>
                </a:lnTo>
                <a:lnTo>
                  <a:pt x="284606" y="5333"/>
                </a:lnTo>
                <a:lnTo>
                  <a:pt x="288163" y="4190"/>
                </a:lnTo>
                <a:lnTo>
                  <a:pt x="291719" y="2920"/>
                </a:lnTo>
                <a:lnTo>
                  <a:pt x="296799" y="1904"/>
                </a:lnTo>
                <a:lnTo>
                  <a:pt x="303022" y="1142"/>
                </a:lnTo>
                <a:lnTo>
                  <a:pt x="309372" y="380"/>
                </a:lnTo>
                <a:lnTo>
                  <a:pt x="317373" y="0"/>
                </a:lnTo>
                <a:lnTo>
                  <a:pt x="327025" y="0"/>
                </a:lnTo>
                <a:lnTo>
                  <a:pt x="336550" y="0"/>
                </a:lnTo>
                <a:lnTo>
                  <a:pt x="344297" y="380"/>
                </a:lnTo>
                <a:lnTo>
                  <a:pt x="350519" y="1142"/>
                </a:lnTo>
                <a:lnTo>
                  <a:pt x="356743" y="1904"/>
                </a:lnTo>
                <a:lnTo>
                  <a:pt x="361695" y="2920"/>
                </a:lnTo>
                <a:lnTo>
                  <a:pt x="365379" y="4190"/>
                </a:lnTo>
                <a:lnTo>
                  <a:pt x="369062" y="5333"/>
                </a:lnTo>
                <a:lnTo>
                  <a:pt x="371729" y="6984"/>
                </a:lnTo>
                <a:lnTo>
                  <a:pt x="373380" y="9016"/>
                </a:lnTo>
                <a:lnTo>
                  <a:pt x="375031" y="10921"/>
                </a:lnTo>
                <a:lnTo>
                  <a:pt x="375793" y="13207"/>
                </a:lnTo>
                <a:lnTo>
                  <a:pt x="375793" y="15620"/>
                </a:lnTo>
                <a:lnTo>
                  <a:pt x="375793" y="470407"/>
                </a:lnTo>
                <a:lnTo>
                  <a:pt x="375793" y="472820"/>
                </a:lnTo>
                <a:lnTo>
                  <a:pt x="375031" y="475106"/>
                </a:lnTo>
                <a:lnTo>
                  <a:pt x="373380" y="477012"/>
                </a:lnTo>
                <a:lnTo>
                  <a:pt x="371729" y="479043"/>
                </a:lnTo>
                <a:lnTo>
                  <a:pt x="369062" y="480694"/>
                </a:lnTo>
                <a:lnTo>
                  <a:pt x="365379" y="481838"/>
                </a:lnTo>
                <a:lnTo>
                  <a:pt x="361695" y="483107"/>
                </a:lnTo>
                <a:lnTo>
                  <a:pt x="356743" y="484124"/>
                </a:lnTo>
                <a:lnTo>
                  <a:pt x="350519" y="484886"/>
                </a:lnTo>
                <a:lnTo>
                  <a:pt x="344297" y="485647"/>
                </a:lnTo>
                <a:lnTo>
                  <a:pt x="336550" y="486028"/>
                </a:lnTo>
                <a:lnTo>
                  <a:pt x="327025" y="486028"/>
                </a:lnTo>
                <a:lnTo>
                  <a:pt x="317373" y="486028"/>
                </a:lnTo>
                <a:lnTo>
                  <a:pt x="288163" y="481838"/>
                </a:lnTo>
                <a:lnTo>
                  <a:pt x="284606" y="480694"/>
                </a:lnTo>
                <a:lnTo>
                  <a:pt x="281940" y="479043"/>
                </a:lnTo>
                <a:lnTo>
                  <a:pt x="280416" y="477012"/>
                </a:lnTo>
                <a:lnTo>
                  <a:pt x="278765" y="475106"/>
                </a:lnTo>
                <a:lnTo>
                  <a:pt x="278003" y="472820"/>
                </a:lnTo>
                <a:lnTo>
                  <a:pt x="278003" y="470407"/>
                </a:lnTo>
                <a:lnTo>
                  <a:pt x="278003" y="275716"/>
                </a:lnTo>
                <a:lnTo>
                  <a:pt x="97917" y="275716"/>
                </a:lnTo>
                <a:lnTo>
                  <a:pt x="97917" y="470407"/>
                </a:lnTo>
                <a:lnTo>
                  <a:pt x="97917" y="472820"/>
                </a:lnTo>
                <a:lnTo>
                  <a:pt x="97155" y="475106"/>
                </a:lnTo>
                <a:lnTo>
                  <a:pt x="95631" y="477012"/>
                </a:lnTo>
                <a:lnTo>
                  <a:pt x="94106" y="479043"/>
                </a:lnTo>
                <a:lnTo>
                  <a:pt x="91567" y="480694"/>
                </a:lnTo>
                <a:lnTo>
                  <a:pt x="87756" y="481838"/>
                </a:lnTo>
                <a:lnTo>
                  <a:pt x="84074" y="483107"/>
                </a:lnTo>
                <a:lnTo>
                  <a:pt x="79120" y="484124"/>
                </a:lnTo>
                <a:lnTo>
                  <a:pt x="72898" y="484886"/>
                </a:lnTo>
                <a:lnTo>
                  <a:pt x="66675" y="485647"/>
                </a:lnTo>
                <a:lnTo>
                  <a:pt x="58800" y="486028"/>
                </a:lnTo>
                <a:lnTo>
                  <a:pt x="49149" y="486028"/>
                </a:lnTo>
                <a:lnTo>
                  <a:pt x="39750" y="486028"/>
                </a:lnTo>
                <a:lnTo>
                  <a:pt x="10413" y="481838"/>
                </a:lnTo>
                <a:lnTo>
                  <a:pt x="6731" y="480694"/>
                </a:lnTo>
                <a:lnTo>
                  <a:pt x="4063" y="479043"/>
                </a:lnTo>
                <a:lnTo>
                  <a:pt x="2412" y="477012"/>
                </a:lnTo>
                <a:lnTo>
                  <a:pt x="762" y="475106"/>
                </a:lnTo>
                <a:lnTo>
                  <a:pt x="0" y="472820"/>
                </a:lnTo>
                <a:lnTo>
                  <a:pt x="0" y="470407"/>
                </a:lnTo>
                <a:lnTo>
                  <a:pt x="0" y="15620"/>
                </a:lnTo>
                <a:lnTo>
                  <a:pt x="0" y="13207"/>
                </a:lnTo>
                <a:lnTo>
                  <a:pt x="762" y="10921"/>
                </a:lnTo>
                <a:lnTo>
                  <a:pt x="2412" y="9016"/>
                </a:lnTo>
                <a:lnTo>
                  <a:pt x="4063" y="6984"/>
                </a:lnTo>
                <a:lnTo>
                  <a:pt x="6731" y="5333"/>
                </a:lnTo>
                <a:lnTo>
                  <a:pt x="10413" y="4190"/>
                </a:lnTo>
                <a:lnTo>
                  <a:pt x="14097" y="2920"/>
                </a:lnTo>
                <a:lnTo>
                  <a:pt x="19176" y="1904"/>
                </a:lnTo>
                <a:lnTo>
                  <a:pt x="25526" y="1142"/>
                </a:lnTo>
                <a:lnTo>
                  <a:pt x="31876" y="380"/>
                </a:lnTo>
                <a:lnTo>
                  <a:pt x="39750" y="0"/>
                </a:lnTo>
                <a:lnTo>
                  <a:pt x="49149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5632" y="2595245"/>
            <a:ext cx="356235" cy="497205"/>
          </a:xfrm>
          <a:custGeom>
            <a:avLst/>
            <a:gdLst/>
            <a:ahLst/>
            <a:cxnLst/>
            <a:rect l="l" t="t" r="r" b="b"/>
            <a:pathLst>
              <a:path w="356235" h="497205">
                <a:moveTo>
                  <a:pt x="223266" y="0"/>
                </a:moveTo>
                <a:lnTo>
                  <a:pt x="262000" y="3428"/>
                </a:lnTo>
                <a:lnTo>
                  <a:pt x="304131" y="14976"/>
                </a:lnTo>
                <a:lnTo>
                  <a:pt x="339217" y="33400"/>
                </a:lnTo>
                <a:lnTo>
                  <a:pt x="342519" y="36702"/>
                </a:lnTo>
                <a:lnTo>
                  <a:pt x="345948" y="40004"/>
                </a:lnTo>
                <a:lnTo>
                  <a:pt x="348234" y="42799"/>
                </a:lnTo>
                <a:lnTo>
                  <a:pt x="349377" y="45084"/>
                </a:lnTo>
                <a:lnTo>
                  <a:pt x="350647" y="47370"/>
                </a:lnTo>
                <a:lnTo>
                  <a:pt x="354075" y="65912"/>
                </a:lnTo>
                <a:lnTo>
                  <a:pt x="354456" y="70612"/>
                </a:lnTo>
                <a:lnTo>
                  <a:pt x="354584" y="76453"/>
                </a:lnTo>
                <a:lnTo>
                  <a:pt x="354584" y="83438"/>
                </a:lnTo>
                <a:lnTo>
                  <a:pt x="354584" y="90804"/>
                </a:lnTo>
                <a:lnTo>
                  <a:pt x="346837" y="122046"/>
                </a:lnTo>
                <a:lnTo>
                  <a:pt x="345059" y="123570"/>
                </a:lnTo>
                <a:lnTo>
                  <a:pt x="343154" y="124332"/>
                </a:lnTo>
                <a:lnTo>
                  <a:pt x="340868" y="124332"/>
                </a:lnTo>
                <a:lnTo>
                  <a:pt x="337185" y="124332"/>
                </a:lnTo>
                <a:lnTo>
                  <a:pt x="332486" y="122174"/>
                </a:lnTo>
                <a:lnTo>
                  <a:pt x="326771" y="117855"/>
                </a:lnTo>
                <a:lnTo>
                  <a:pt x="322173" y="114502"/>
                </a:lnTo>
                <a:lnTo>
                  <a:pt x="281310" y="92106"/>
                </a:lnTo>
                <a:lnTo>
                  <a:pt x="239926" y="82700"/>
                </a:lnTo>
                <a:lnTo>
                  <a:pt x="227330" y="82295"/>
                </a:lnTo>
                <a:lnTo>
                  <a:pt x="213423" y="83032"/>
                </a:lnTo>
                <a:lnTo>
                  <a:pt x="176275" y="93979"/>
                </a:lnTo>
                <a:lnTo>
                  <a:pt x="137922" y="127507"/>
                </a:lnTo>
                <a:lnTo>
                  <a:pt x="118491" y="165226"/>
                </a:lnTo>
                <a:lnTo>
                  <a:pt x="107743" y="212978"/>
                </a:lnTo>
                <a:lnTo>
                  <a:pt x="105664" y="249681"/>
                </a:lnTo>
                <a:lnTo>
                  <a:pt x="106211" y="270208"/>
                </a:lnTo>
                <a:lnTo>
                  <a:pt x="114427" y="323214"/>
                </a:lnTo>
                <a:lnTo>
                  <a:pt x="131804" y="363630"/>
                </a:lnTo>
                <a:lnTo>
                  <a:pt x="167431" y="398774"/>
                </a:lnTo>
                <a:lnTo>
                  <a:pt x="216046" y="413529"/>
                </a:lnTo>
                <a:lnTo>
                  <a:pt x="229997" y="414146"/>
                </a:lnTo>
                <a:lnTo>
                  <a:pt x="242593" y="413765"/>
                </a:lnTo>
                <a:lnTo>
                  <a:pt x="284144" y="404909"/>
                </a:lnTo>
                <a:lnTo>
                  <a:pt x="319960" y="387397"/>
                </a:lnTo>
                <a:lnTo>
                  <a:pt x="335788" y="377063"/>
                </a:lnTo>
                <a:lnTo>
                  <a:pt x="340233" y="375157"/>
                </a:lnTo>
                <a:lnTo>
                  <a:pt x="343535" y="375157"/>
                </a:lnTo>
                <a:lnTo>
                  <a:pt x="345948" y="375157"/>
                </a:lnTo>
                <a:lnTo>
                  <a:pt x="347980" y="375538"/>
                </a:lnTo>
                <a:lnTo>
                  <a:pt x="349377" y="376554"/>
                </a:lnTo>
                <a:lnTo>
                  <a:pt x="350900" y="377570"/>
                </a:lnTo>
                <a:lnTo>
                  <a:pt x="352171" y="379602"/>
                </a:lnTo>
                <a:lnTo>
                  <a:pt x="356108" y="407415"/>
                </a:lnTo>
                <a:lnTo>
                  <a:pt x="356108" y="416432"/>
                </a:lnTo>
                <a:lnTo>
                  <a:pt x="356108" y="422655"/>
                </a:lnTo>
                <a:lnTo>
                  <a:pt x="355981" y="427863"/>
                </a:lnTo>
                <a:lnTo>
                  <a:pt x="355600" y="432180"/>
                </a:lnTo>
                <a:lnTo>
                  <a:pt x="355219" y="436499"/>
                </a:lnTo>
                <a:lnTo>
                  <a:pt x="350900" y="451357"/>
                </a:lnTo>
                <a:lnTo>
                  <a:pt x="349631" y="453643"/>
                </a:lnTo>
                <a:lnTo>
                  <a:pt x="347725" y="456183"/>
                </a:lnTo>
                <a:lnTo>
                  <a:pt x="344931" y="458977"/>
                </a:lnTo>
                <a:lnTo>
                  <a:pt x="342265" y="461899"/>
                </a:lnTo>
                <a:lnTo>
                  <a:pt x="300481" y="482853"/>
                </a:lnTo>
                <a:lnTo>
                  <a:pt x="261747" y="493013"/>
                </a:lnTo>
                <a:lnTo>
                  <a:pt x="214756" y="497204"/>
                </a:lnTo>
                <a:lnTo>
                  <a:pt x="190609" y="496232"/>
                </a:lnTo>
                <a:lnTo>
                  <a:pt x="145980" y="488525"/>
                </a:lnTo>
                <a:lnTo>
                  <a:pt x="106308" y="473287"/>
                </a:lnTo>
                <a:lnTo>
                  <a:pt x="72451" y="450566"/>
                </a:lnTo>
                <a:lnTo>
                  <a:pt x="44614" y="420221"/>
                </a:lnTo>
                <a:lnTo>
                  <a:pt x="23227" y="382347"/>
                </a:lnTo>
                <a:lnTo>
                  <a:pt x="8465" y="336952"/>
                </a:lnTo>
                <a:lnTo>
                  <a:pt x="948" y="284132"/>
                </a:lnTo>
                <a:lnTo>
                  <a:pt x="0" y="254888"/>
                </a:lnTo>
                <a:lnTo>
                  <a:pt x="1023" y="225075"/>
                </a:lnTo>
                <a:lnTo>
                  <a:pt x="9215" y="170592"/>
                </a:lnTo>
                <a:lnTo>
                  <a:pt x="25386" y="123062"/>
                </a:lnTo>
                <a:lnTo>
                  <a:pt x="48297" y="83057"/>
                </a:lnTo>
                <a:lnTo>
                  <a:pt x="77636" y="50696"/>
                </a:lnTo>
                <a:lnTo>
                  <a:pt x="112879" y="26122"/>
                </a:lnTo>
                <a:lnTo>
                  <a:pt x="153793" y="9429"/>
                </a:lnTo>
                <a:lnTo>
                  <a:pt x="199044" y="1047"/>
                </a:lnTo>
                <a:lnTo>
                  <a:pt x="223266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76290" y="2594991"/>
            <a:ext cx="411480" cy="497840"/>
          </a:xfrm>
          <a:custGeom>
            <a:avLst/>
            <a:gdLst/>
            <a:ahLst/>
            <a:cxnLst/>
            <a:rect l="l" t="t" r="r" b="b"/>
            <a:pathLst>
              <a:path w="411479" h="497839">
                <a:moveTo>
                  <a:pt x="250698" y="0"/>
                </a:moveTo>
                <a:lnTo>
                  <a:pt x="294524" y="2357"/>
                </a:lnTo>
                <a:lnTo>
                  <a:pt x="342528" y="11674"/>
                </a:lnTo>
                <a:lnTo>
                  <a:pt x="384301" y="27812"/>
                </a:lnTo>
                <a:lnTo>
                  <a:pt x="401955" y="40132"/>
                </a:lnTo>
                <a:lnTo>
                  <a:pt x="405384" y="43561"/>
                </a:lnTo>
                <a:lnTo>
                  <a:pt x="411480" y="82931"/>
                </a:lnTo>
                <a:lnTo>
                  <a:pt x="411480" y="90043"/>
                </a:lnTo>
                <a:lnTo>
                  <a:pt x="411225" y="96266"/>
                </a:lnTo>
                <a:lnTo>
                  <a:pt x="410590" y="101473"/>
                </a:lnTo>
                <a:lnTo>
                  <a:pt x="409956" y="106680"/>
                </a:lnTo>
                <a:lnTo>
                  <a:pt x="409067" y="110871"/>
                </a:lnTo>
                <a:lnTo>
                  <a:pt x="407924" y="113919"/>
                </a:lnTo>
                <a:lnTo>
                  <a:pt x="406781" y="117094"/>
                </a:lnTo>
                <a:lnTo>
                  <a:pt x="405511" y="119253"/>
                </a:lnTo>
                <a:lnTo>
                  <a:pt x="403860" y="120523"/>
                </a:lnTo>
                <a:lnTo>
                  <a:pt x="402209" y="121793"/>
                </a:lnTo>
                <a:lnTo>
                  <a:pt x="400304" y="122300"/>
                </a:lnTo>
                <a:lnTo>
                  <a:pt x="398145" y="122300"/>
                </a:lnTo>
                <a:lnTo>
                  <a:pt x="394843" y="122300"/>
                </a:lnTo>
                <a:lnTo>
                  <a:pt x="389636" y="120142"/>
                </a:lnTo>
                <a:lnTo>
                  <a:pt x="382524" y="115697"/>
                </a:lnTo>
                <a:lnTo>
                  <a:pt x="376664" y="112271"/>
                </a:lnTo>
                <a:lnTo>
                  <a:pt x="334216" y="93567"/>
                </a:lnTo>
                <a:lnTo>
                  <a:pt x="284511" y="81581"/>
                </a:lnTo>
                <a:lnTo>
                  <a:pt x="253746" y="79883"/>
                </a:lnTo>
                <a:lnTo>
                  <a:pt x="236648" y="80645"/>
                </a:lnTo>
                <a:lnTo>
                  <a:pt x="190500" y="92075"/>
                </a:lnTo>
                <a:lnTo>
                  <a:pt x="152638" y="115810"/>
                </a:lnTo>
                <a:lnTo>
                  <a:pt x="124348" y="150606"/>
                </a:lnTo>
                <a:lnTo>
                  <a:pt x="106511" y="195383"/>
                </a:lnTo>
                <a:lnTo>
                  <a:pt x="100457" y="248158"/>
                </a:lnTo>
                <a:lnTo>
                  <a:pt x="101145" y="268134"/>
                </a:lnTo>
                <a:lnTo>
                  <a:pt x="111379" y="320801"/>
                </a:lnTo>
                <a:lnTo>
                  <a:pt x="132774" y="362271"/>
                </a:lnTo>
                <a:lnTo>
                  <a:pt x="163861" y="392080"/>
                </a:lnTo>
                <a:lnTo>
                  <a:pt x="203799" y="410251"/>
                </a:lnTo>
                <a:lnTo>
                  <a:pt x="250698" y="416306"/>
                </a:lnTo>
                <a:lnTo>
                  <a:pt x="258865" y="416069"/>
                </a:lnTo>
                <a:lnTo>
                  <a:pt x="298529" y="407939"/>
                </a:lnTo>
                <a:lnTo>
                  <a:pt x="312927" y="289813"/>
                </a:lnTo>
                <a:lnTo>
                  <a:pt x="221742" y="289813"/>
                </a:lnTo>
                <a:lnTo>
                  <a:pt x="217297" y="289813"/>
                </a:lnTo>
                <a:lnTo>
                  <a:pt x="207645" y="252984"/>
                </a:lnTo>
                <a:lnTo>
                  <a:pt x="207645" y="245999"/>
                </a:lnTo>
                <a:lnTo>
                  <a:pt x="207899" y="240157"/>
                </a:lnTo>
                <a:lnTo>
                  <a:pt x="208534" y="235458"/>
                </a:lnTo>
                <a:lnTo>
                  <a:pt x="209169" y="230759"/>
                </a:lnTo>
                <a:lnTo>
                  <a:pt x="210058" y="226949"/>
                </a:lnTo>
                <a:lnTo>
                  <a:pt x="211327" y="224155"/>
                </a:lnTo>
                <a:lnTo>
                  <a:pt x="212598" y="221234"/>
                </a:lnTo>
                <a:lnTo>
                  <a:pt x="213995" y="219201"/>
                </a:lnTo>
                <a:lnTo>
                  <a:pt x="215773" y="217805"/>
                </a:lnTo>
                <a:lnTo>
                  <a:pt x="217550" y="216408"/>
                </a:lnTo>
                <a:lnTo>
                  <a:pt x="219456" y="215773"/>
                </a:lnTo>
                <a:lnTo>
                  <a:pt x="221742" y="215773"/>
                </a:lnTo>
                <a:lnTo>
                  <a:pt x="384301" y="215773"/>
                </a:lnTo>
                <a:lnTo>
                  <a:pt x="388238" y="215773"/>
                </a:lnTo>
                <a:lnTo>
                  <a:pt x="391795" y="216408"/>
                </a:lnTo>
                <a:lnTo>
                  <a:pt x="394970" y="217805"/>
                </a:lnTo>
                <a:lnTo>
                  <a:pt x="398018" y="219201"/>
                </a:lnTo>
                <a:lnTo>
                  <a:pt x="400812" y="221234"/>
                </a:lnTo>
                <a:lnTo>
                  <a:pt x="403098" y="223900"/>
                </a:lnTo>
                <a:lnTo>
                  <a:pt x="405511" y="226695"/>
                </a:lnTo>
                <a:lnTo>
                  <a:pt x="407288" y="229997"/>
                </a:lnTo>
                <a:lnTo>
                  <a:pt x="408559" y="233807"/>
                </a:lnTo>
                <a:lnTo>
                  <a:pt x="409701" y="237617"/>
                </a:lnTo>
                <a:lnTo>
                  <a:pt x="410337" y="242062"/>
                </a:lnTo>
                <a:lnTo>
                  <a:pt x="410337" y="247014"/>
                </a:lnTo>
                <a:lnTo>
                  <a:pt x="410337" y="438658"/>
                </a:lnTo>
                <a:lnTo>
                  <a:pt x="410337" y="446024"/>
                </a:lnTo>
                <a:lnTo>
                  <a:pt x="409067" y="452500"/>
                </a:lnTo>
                <a:lnTo>
                  <a:pt x="376920" y="476281"/>
                </a:lnTo>
                <a:lnTo>
                  <a:pt x="332995" y="488368"/>
                </a:lnTo>
                <a:lnTo>
                  <a:pt x="294572" y="494865"/>
                </a:lnTo>
                <a:lnTo>
                  <a:pt x="255375" y="497613"/>
                </a:lnTo>
                <a:lnTo>
                  <a:pt x="245490" y="497713"/>
                </a:lnTo>
                <a:lnTo>
                  <a:pt x="217463" y="496687"/>
                </a:lnTo>
                <a:lnTo>
                  <a:pt x="165838" y="488443"/>
                </a:lnTo>
                <a:lnTo>
                  <a:pt x="120354" y="471987"/>
                </a:lnTo>
                <a:lnTo>
                  <a:pt x="81821" y="447984"/>
                </a:lnTo>
                <a:lnTo>
                  <a:pt x="50268" y="416623"/>
                </a:lnTo>
                <a:lnTo>
                  <a:pt x="26074" y="378333"/>
                </a:lnTo>
                <a:lnTo>
                  <a:pt x="9429" y="333208"/>
                </a:lnTo>
                <a:lnTo>
                  <a:pt x="1047" y="281963"/>
                </a:lnTo>
                <a:lnTo>
                  <a:pt x="0" y="254126"/>
                </a:lnTo>
                <a:lnTo>
                  <a:pt x="1117" y="225266"/>
                </a:lnTo>
                <a:lnTo>
                  <a:pt x="10019" y="172116"/>
                </a:lnTo>
                <a:lnTo>
                  <a:pt x="27662" y="125182"/>
                </a:lnTo>
                <a:lnTo>
                  <a:pt x="52998" y="85177"/>
                </a:lnTo>
                <a:lnTo>
                  <a:pt x="85671" y="52314"/>
                </a:lnTo>
                <a:lnTo>
                  <a:pt x="125156" y="27116"/>
                </a:lnTo>
                <a:lnTo>
                  <a:pt x="171330" y="9751"/>
                </a:lnTo>
                <a:lnTo>
                  <a:pt x="222956" y="1075"/>
                </a:lnTo>
                <a:lnTo>
                  <a:pt x="25069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54626" y="2594991"/>
            <a:ext cx="411480" cy="497840"/>
          </a:xfrm>
          <a:custGeom>
            <a:avLst/>
            <a:gdLst/>
            <a:ahLst/>
            <a:cxnLst/>
            <a:rect l="l" t="t" r="r" b="b"/>
            <a:pathLst>
              <a:path w="411479" h="497839">
                <a:moveTo>
                  <a:pt x="250698" y="0"/>
                </a:moveTo>
                <a:lnTo>
                  <a:pt x="294524" y="2357"/>
                </a:lnTo>
                <a:lnTo>
                  <a:pt x="342528" y="11674"/>
                </a:lnTo>
                <a:lnTo>
                  <a:pt x="384301" y="27812"/>
                </a:lnTo>
                <a:lnTo>
                  <a:pt x="401954" y="40132"/>
                </a:lnTo>
                <a:lnTo>
                  <a:pt x="405384" y="43561"/>
                </a:lnTo>
                <a:lnTo>
                  <a:pt x="411479" y="82931"/>
                </a:lnTo>
                <a:lnTo>
                  <a:pt x="411479" y="90043"/>
                </a:lnTo>
                <a:lnTo>
                  <a:pt x="411225" y="96266"/>
                </a:lnTo>
                <a:lnTo>
                  <a:pt x="410590" y="101473"/>
                </a:lnTo>
                <a:lnTo>
                  <a:pt x="409956" y="106680"/>
                </a:lnTo>
                <a:lnTo>
                  <a:pt x="409066" y="110871"/>
                </a:lnTo>
                <a:lnTo>
                  <a:pt x="407924" y="113919"/>
                </a:lnTo>
                <a:lnTo>
                  <a:pt x="406781" y="117094"/>
                </a:lnTo>
                <a:lnTo>
                  <a:pt x="405511" y="119253"/>
                </a:lnTo>
                <a:lnTo>
                  <a:pt x="403860" y="120523"/>
                </a:lnTo>
                <a:lnTo>
                  <a:pt x="402209" y="121793"/>
                </a:lnTo>
                <a:lnTo>
                  <a:pt x="400303" y="122300"/>
                </a:lnTo>
                <a:lnTo>
                  <a:pt x="398145" y="122300"/>
                </a:lnTo>
                <a:lnTo>
                  <a:pt x="394843" y="122300"/>
                </a:lnTo>
                <a:lnTo>
                  <a:pt x="389636" y="120142"/>
                </a:lnTo>
                <a:lnTo>
                  <a:pt x="382524" y="115697"/>
                </a:lnTo>
                <a:lnTo>
                  <a:pt x="376664" y="112271"/>
                </a:lnTo>
                <a:lnTo>
                  <a:pt x="334216" y="93567"/>
                </a:lnTo>
                <a:lnTo>
                  <a:pt x="284511" y="81581"/>
                </a:lnTo>
                <a:lnTo>
                  <a:pt x="253746" y="79883"/>
                </a:lnTo>
                <a:lnTo>
                  <a:pt x="236648" y="80645"/>
                </a:lnTo>
                <a:lnTo>
                  <a:pt x="190500" y="92075"/>
                </a:lnTo>
                <a:lnTo>
                  <a:pt x="152638" y="115810"/>
                </a:lnTo>
                <a:lnTo>
                  <a:pt x="124348" y="150606"/>
                </a:lnTo>
                <a:lnTo>
                  <a:pt x="106511" y="195383"/>
                </a:lnTo>
                <a:lnTo>
                  <a:pt x="100457" y="248158"/>
                </a:lnTo>
                <a:lnTo>
                  <a:pt x="101145" y="268134"/>
                </a:lnTo>
                <a:lnTo>
                  <a:pt x="111378" y="320801"/>
                </a:lnTo>
                <a:lnTo>
                  <a:pt x="132774" y="362271"/>
                </a:lnTo>
                <a:lnTo>
                  <a:pt x="163861" y="392080"/>
                </a:lnTo>
                <a:lnTo>
                  <a:pt x="203799" y="410251"/>
                </a:lnTo>
                <a:lnTo>
                  <a:pt x="250698" y="416306"/>
                </a:lnTo>
                <a:lnTo>
                  <a:pt x="258865" y="416069"/>
                </a:lnTo>
                <a:lnTo>
                  <a:pt x="298529" y="407939"/>
                </a:lnTo>
                <a:lnTo>
                  <a:pt x="312927" y="289813"/>
                </a:lnTo>
                <a:lnTo>
                  <a:pt x="221741" y="289813"/>
                </a:lnTo>
                <a:lnTo>
                  <a:pt x="217297" y="289813"/>
                </a:lnTo>
                <a:lnTo>
                  <a:pt x="207645" y="252984"/>
                </a:lnTo>
                <a:lnTo>
                  <a:pt x="207645" y="245999"/>
                </a:lnTo>
                <a:lnTo>
                  <a:pt x="207899" y="240157"/>
                </a:lnTo>
                <a:lnTo>
                  <a:pt x="208534" y="235458"/>
                </a:lnTo>
                <a:lnTo>
                  <a:pt x="209169" y="230759"/>
                </a:lnTo>
                <a:lnTo>
                  <a:pt x="210058" y="226949"/>
                </a:lnTo>
                <a:lnTo>
                  <a:pt x="211327" y="224155"/>
                </a:lnTo>
                <a:lnTo>
                  <a:pt x="212598" y="221234"/>
                </a:lnTo>
                <a:lnTo>
                  <a:pt x="213995" y="219201"/>
                </a:lnTo>
                <a:lnTo>
                  <a:pt x="215773" y="217805"/>
                </a:lnTo>
                <a:lnTo>
                  <a:pt x="217550" y="216408"/>
                </a:lnTo>
                <a:lnTo>
                  <a:pt x="219456" y="215773"/>
                </a:lnTo>
                <a:lnTo>
                  <a:pt x="221741" y="215773"/>
                </a:lnTo>
                <a:lnTo>
                  <a:pt x="384301" y="215773"/>
                </a:lnTo>
                <a:lnTo>
                  <a:pt x="388238" y="215773"/>
                </a:lnTo>
                <a:lnTo>
                  <a:pt x="391795" y="216408"/>
                </a:lnTo>
                <a:lnTo>
                  <a:pt x="394970" y="217805"/>
                </a:lnTo>
                <a:lnTo>
                  <a:pt x="398018" y="219201"/>
                </a:lnTo>
                <a:lnTo>
                  <a:pt x="400812" y="221234"/>
                </a:lnTo>
                <a:lnTo>
                  <a:pt x="403098" y="223900"/>
                </a:lnTo>
                <a:lnTo>
                  <a:pt x="405511" y="226695"/>
                </a:lnTo>
                <a:lnTo>
                  <a:pt x="407288" y="229997"/>
                </a:lnTo>
                <a:lnTo>
                  <a:pt x="408559" y="233807"/>
                </a:lnTo>
                <a:lnTo>
                  <a:pt x="409701" y="237617"/>
                </a:lnTo>
                <a:lnTo>
                  <a:pt x="410337" y="242062"/>
                </a:lnTo>
                <a:lnTo>
                  <a:pt x="410337" y="247014"/>
                </a:lnTo>
                <a:lnTo>
                  <a:pt x="410337" y="438658"/>
                </a:lnTo>
                <a:lnTo>
                  <a:pt x="410337" y="446024"/>
                </a:lnTo>
                <a:lnTo>
                  <a:pt x="409066" y="452500"/>
                </a:lnTo>
                <a:lnTo>
                  <a:pt x="376920" y="476281"/>
                </a:lnTo>
                <a:lnTo>
                  <a:pt x="332995" y="488368"/>
                </a:lnTo>
                <a:lnTo>
                  <a:pt x="294572" y="494865"/>
                </a:lnTo>
                <a:lnTo>
                  <a:pt x="255375" y="497613"/>
                </a:lnTo>
                <a:lnTo>
                  <a:pt x="245490" y="497713"/>
                </a:lnTo>
                <a:lnTo>
                  <a:pt x="217463" y="496687"/>
                </a:lnTo>
                <a:lnTo>
                  <a:pt x="165838" y="488443"/>
                </a:lnTo>
                <a:lnTo>
                  <a:pt x="120354" y="471987"/>
                </a:lnTo>
                <a:lnTo>
                  <a:pt x="81821" y="447984"/>
                </a:lnTo>
                <a:lnTo>
                  <a:pt x="50268" y="416623"/>
                </a:lnTo>
                <a:lnTo>
                  <a:pt x="26074" y="378333"/>
                </a:lnTo>
                <a:lnTo>
                  <a:pt x="9429" y="333208"/>
                </a:lnTo>
                <a:lnTo>
                  <a:pt x="1047" y="281963"/>
                </a:lnTo>
                <a:lnTo>
                  <a:pt x="0" y="254126"/>
                </a:lnTo>
                <a:lnTo>
                  <a:pt x="1117" y="225266"/>
                </a:lnTo>
                <a:lnTo>
                  <a:pt x="10019" y="172116"/>
                </a:lnTo>
                <a:lnTo>
                  <a:pt x="27662" y="125182"/>
                </a:lnTo>
                <a:lnTo>
                  <a:pt x="52998" y="85177"/>
                </a:lnTo>
                <a:lnTo>
                  <a:pt x="85671" y="52314"/>
                </a:lnTo>
                <a:lnTo>
                  <a:pt x="125156" y="27116"/>
                </a:lnTo>
                <a:lnTo>
                  <a:pt x="171330" y="9751"/>
                </a:lnTo>
                <a:lnTo>
                  <a:pt x="222956" y="1075"/>
                </a:lnTo>
                <a:lnTo>
                  <a:pt x="25069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09967" y="2594610"/>
            <a:ext cx="314325" cy="498475"/>
          </a:xfrm>
          <a:custGeom>
            <a:avLst/>
            <a:gdLst/>
            <a:ahLst/>
            <a:cxnLst/>
            <a:rect l="l" t="t" r="r" b="b"/>
            <a:pathLst>
              <a:path w="314325" h="498475">
                <a:moveTo>
                  <a:pt x="169672" y="0"/>
                </a:moveTo>
                <a:lnTo>
                  <a:pt x="212264" y="3972"/>
                </a:lnTo>
                <a:lnTo>
                  <a:pt x="249856" y="14382"/>
                </a:lnTo>
                <a:lnTo>
                  <a:pt x="277494" y="28955"/>
                </a:lnTo>
                <a:lnTo>
                  <a:pt x="280034" y="31495"/>
                </a:lnTo>
                <a:lnTo>
                  <a:pt x="286003" y="52959"/>
                </a:lnTo>
                <a:lnTo>
                  <a:pt x="286257" y="57276"/>
                </a:lnTo>
                <a:lnTo>
                  <a:pt x="286384" y="62737"/>
                </a:lnTo>
                <a:lnTo>
                  <a:pt x="286384" y="69214"/>
                </a:lnTo>
                <a:lnTo>
                  <a:pt x="286384" y="76326"/>
                </a:lnTo>
                <a:lnTo>
                  <a:pt x="286257" y="82423"/>
                </a:lnTo>
                <a:lnTo>
                  <a:pt x="285876" y="87375"/>
                </a:lnTo>
                <a:lnTo>
                  <a:pt x="285496" y="92328"/>
                </a:lnTo>
                <a:lnTo>
                  <a:pt x="284860" y="96392"/>
                </a:lnTo>
                <a:lnTo>
                  <a:pt x="283972" y="99694"/>
                </a:lnTo>
                <a:lnTo>
                  <a:pt x="283209" y="102869"/>
                </a:lnTo>
                <a:lnTo>
                  <a:pt x="281939" y="105282"/>
                </a:lnTo>
                <a:lnTo>
                  <a:pt x="280288" y="106679"/>
                </a:lnTo>
                <a:lnTo>
                  <a:pt x="278637" y="108203"/>
                </a:lnTo>
                <a:lnTo>
                  <a:pt x="276478" y="108965"/>
                </a:lnTo>
                <a:lnTo>
                  <a:pt x="273811" y="108965"/>
                </a:lnTo>
                <a:lnTo>
                  <a:pt x="271017" y="108965"/>
                </a:lnTo>
                <a:lnTo>
                  <a:pt x="266700" y="107187"/>
                </a:lnTo>
                <a:lnTo>
                  <a:pt x="260730" y="103759"/>
                </a:lnTo>
                <a:lnTo>
                  <a:pt x="254761" y="100329"/>
                </a:lnTo>
                <a:lnTo>
                  <a:pt x="247523" y="96519"/>
                </a:lnTo>
                <a:lnTo>
                  <a:pt x="208660" y="81279"/>
                </a:lnTo>
                <a:lnTo>
                  <a:pt x="171068" y="76200"/>
                </a:lnTo>
                <a:lnTo>
                  <a:pt x="163327" y="76440"/>
                </a:lnTo>
                <a:lnTo>
                  <a:pt x="123316" y="90931"/>
                </a:lnTo>
                <a:lnTo>
                  <a:pt x="111378" y="107441"/>
                </a:lnTo>
                <a:lnTo>
                  <a:pt x="108711" y="113918"/>
                </a:lnTo>
                <a:lnTo>
                  <a:pt x="107441" y="120776"/>
                </a:lnTo>
                <a:lnTo>
                  <a:pt x="107441" y="127888"/>
                </a:lnTo>
                <a:lnTo>
                  <a:pt x="126476" y="166735"/>
                </a:lnTo>
                <a:lnTo>
                  <a:pt x="163899" y="189603"/>
                </a:lnTo>
                <a:lnTo>
                  <a:pt x="182336" y="197671"/>
                </a:lnTo>
                <a:lnTo>
                  <a:pt x="191770" y="201834"/>
                </a:lnTo>
                <a:lnTo>
                  <a:pt x="230076" y="220091"/>
                </a:lnTo>
                <a:lnTo>
                  <a:pt x="266430" y="243252"/>
                </a:lnTo>
                <a:lnTo>
                  <a:pt x="295068" y="275161"/>
                </a:lnTo>
                <a:lnTo>
                  <a:pt x="312118" y="318500"/>
                </a:lnTo>
                <a:lnTo>
                  <a:pt x="314325" y="345566"/>
                </a:lnTo>
                <a:lnTo>
                  <a:pt x="313443" y="363950"/>
                </a:lnTo>
                <a:lnTo>
                  <a:pt x="300227" y="412241"/>
                </a:lnTo>
                <a:lnTo>
                  <a:pt x="273349" y="449853"/>
                </a:lnTo>
                <a:lnTo>
                  <a:pt x="235664" y="476789"/>
                </a:lnTo>
                <a:lnTo>
                  <a:pt x="188882" y="493063"/>
                </a:lnTo>
                <a:lnTo>
                  <a:pt x="136143" y="498475"/>
                </a:lnTo>
                <a:lnTo>
                  <a:pt x="123882" y="498232"/>
                </a:lnTo>
                <a:lnTo>
                  <a:pt x="79430" y="492293"/>
                </a:lnTo>
                <a:lnTo>
                  <a:pt x="37020" y="478678"/>
                </a:lnTo>
                <a:lnTo>
                  <a:pt x="8889" y="461263"/>
                </a:lnTo>
                <a:lnTo>
                  <a:pt x="5587" y="458088"/>
                </a:lnTo>
                <a:lnTo>
                  <a:pt x="0" y="421131"/>
                </a:lnTo>
                <a:lnTo>
                  <a:pt x="0" y="413385"/>
                </a:lnTo>
                <a:lnTo>
                  <a:pt x="7619" y="382269"/>
                </a:lnTo>
                <a:lnTo>
                  <a:pt x="9398" y="380873"/>
                </a:lnTo>
                <a:lnTo>
                  <a:pt x="11556" y="380238"/>
                </a:lnTo>
                <a:lnTo>
                  <a:pt x="14097" y="380238"/>
                </a:lnTo>
                <a:lnTo>
                  <a:pt x="17525" y="380238"/>
                </a:lnTo>
                <a:lnTo>
                  <a:pt x="22478" y="382269"/>
                </a:lnTo>
                <a:lnTo>
                  <a:pt x="28828" y="386334"/>
                </a:lnTo>
                <a:lnTo>
                  <a:pt x="33853" y="389475"/>
                </a:lnTo>
                <a:lnTo>
                  <a:pt x="69500" y="407050"/>
                </a:lnTo>
                <a:lnTo>
                  <a:pt x="110966" y="418083"/>
                </a:lnTo>
                <a:lnTo>
                  <a:pt x="136525" y="419607"/>
                </a:lnTo>
                <a:lnTo>
                  <a:pt x="145222" y="419346"/>
                </a:lnTo>
                <a:lnTo>
                  <a:pt x="187317" y="406915"/>
                </a:lnTo>
                <a:lnTo>
                  <a:pt x="211454" y="371713"/>
                </a:lnTo>
                <a:lnTo>
                  <a:pt x="212725" y="358266"/>
                </a:lnTo>
                <a:lnTo>
                  <a:pt x="212175" y="350363"/>
                </a:lnTo>
                <a:lnTo>
                  <a:pt x="187404" y="314037"/>
                </a:lnTo>
                <a:lnTo>
                  <a:pt x="148081" y="292226"/>
                </a:lnTo>
                <a:lnTo>
                  <a:pt x="138868" y="288159"/>
                </a:lnTo>
                <a:lnTo>
                  <a:pt x="129524" y="283972"/>
                </a:lnTo>
                <a:lnTo>
                  <a:pt x="91360" y="265747"/>
                </a:lnTo>
                <a:lnTo>
                  <a:pt x="55625" y="242522"/>
                </a:lnTo>
                <a:lnTo>
                  <a:pt x="27304" y="210597"/>
                </a:lnTo>
                <a:lnTo>
                  <a:pt x="10334" y="166735"/>
                </a:lnTo>
                <a:lnTo>
                  <a:pt x="8127" y="138684"/>
                </a:lnTo>
                <a:lnTo>
                  <a:pt x="8935" y="121945"/>
                </a:lnTo>
                <a:lnTo>
                  <a:pt x="20954" y="77850"/>
                </a:lnTo>
                <a:lnTo>
                  <a:pt x="45243" y="43578"/>
                </a:lnTo>
                <a:lnTo>
                  <a:pt x="79327" y="19272"/>
                </a:lnTo>
                <a:lnTo>
                  <a:pt x="121933" y="4768"/>
                </a:lnTo>
                <a:lnTo>
                  <a:pt x="153314" y="525"/>
                </a:lnTo>
                <a:lnTo>
                  <a:pt x="16967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312667" y="3886200"/>
            <a:ext cx="3164333" cy="1342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 algn="ctr">
              <a:lnSpc>
                <a:spcPct val="120000"/>
              </a:lnSpc>
              <a:spcBef>
                <a:spcPts val="100"/>
              </a:spcBef>
            </a:pPr>
            <a:r>
              <a:rPr sz="2400" u="none" spc="-75" dirty="0" smtClean="0">
                <a:solidFill>
                  <a:srgbClr val="FFFFFF"/>
                </a:solidFill>
              </a:rPr>
              <a:t>  </a:t>
            </a:r>
            <a:r>
              <a:rPr lang="en-IN" sz="2400" u="none" spc="5" dirty="0" smtClean="0">
                <a:solidFill>
                  <a:srgbClr val="FFFFFF"/>
                </a:solidFill>
              </a:rPr>
              <a:t>Manohar y</a:t>
            </a:r>
            <a:br>
              <a:rPr lang="en-IN" sz="2400" u="none" spc="5" dirty="0" smtClean="0">
                <a:solidFill>
                  <a:srgbClr val="FFFFFF"/>
                </a:solidFill>
              </a:rPr>
            </a:br>
            <a:r>
              <a:rPr lang="en-IN" sz="2400" u="none" spc="5" dirty="0" smtClean="0">
                <a:solidFill>
                  <a:srgbClr val="FFFFFF"/>
                </a:solidFill>
              </a:rPr>
              <a:t>Assitant.Professor</a:t>
            </a:r>
            <a:r>
              <a:rPr lang="en-IN" sz="2400" u="none" spc="5" dirty="0">
                <a:solidFill>
                  <a:srgbClr val="FFFFFF"/>
                </a:solidFill>
              </a:rPr>
              <a:t/>
            </a:r>
            <a:br>
              <a:rPr lang="en-IN" sz="2400" u="none" spc="5" dirty="0">
                <a:solidFill>
                  <a:srgbClr val="FFFFFF"/>
                </a:solidFill>
              </a:rPr>
            </a:br>
            <a:r>
              <a:rPr lang="en-IN" sz="2400" u="none" spc="5" dirty="0" smtClean="0">
                <a:solidFill>
                  <a:srgbClr val="FFFFFF"/>
                </a:solidFill>
              </a:rPr>
              <a:t>RMCH,Bareilly</a:t>
            </a: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38260"/>
            <a:ext cx="322199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none" spc="-75" dirty="0"/>
              <a:t>A/E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173226"/>
            <a:ext cx="6443980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0" dirty="0">
                <a:latin typeface="Arial"/>
                <a:cs typeface="Arial"/>
              </a:rPr>
              <a:t>Injection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50" dirty="0">
                <a:latin typeface="Arial"/>
                <a:cs typeface="Arial"/>
              </a:rPr>
              <a:t>painful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200" dirty="0">
                <a:latin typeface="Arial"/>
                <a:cs typeface="Arial"/>
              </a:rPr>
              <a:t>Chances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50" dirty="0">
                <a:latin typeface="Arial"/>
                <a:cs typeface="Arial"/>
              </a:rPr>
              <a:t>sterile</a:t>
            </a:r>
            <a:r>
              <a:rPr sz="2400" spc="-370" dirty="0">
                <a:latin typeface="Arial"/>
                <a:cs typeface="Arial"/>
              </a:rPr>
              <a:t> </a:t>
            </a:r>
            <a:r>
              <a:rPr sz="2400" spc="-200" dirty="0">
                <a:latin typeface="Arial"/>
                <a:cs typeface="Arial"/>
              </a:rPr>
              <a:t>abscess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85" dirty="0">
                <a:latin typeface="Arial"/>
                <a:cs typeface="Arial"/>
              </a:rPr>
              <a:t>Allergic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reaction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60" dirty="0">
                <a:latin typeface="Arial"/>
                <a:cs typeface="Arial"/>
              </a:rPr>
              <a:t>Nausea, </a:t>
            </a:r>
            <a:r>
              <a:rPr sz="2400" spc="-55" dirty="0">
                <a:latin typeface="Arial"/>
                <a:cs typeface="Arial"/>
              </a:rPr>
              <a:t>vomiting,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headache</a:t>
            </a:r>
            <a:endParaRPr sz="2400" dirty="0">
              <a:latin typeface="Arial"/>
              <a:cs typeface="Arial"/>
            </a:endParaRPr>
          </a:p>
          <a:p>
            <a:pPr marL="424180" indent="-41148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424180" algn="l"/>
                <a:tab pos="424815" algn="l"/>
              </a:tabLst>
            </a:pPr>
            <a:r>
              <a:rPr sz="2400" spc="-95" dirty="0" err="1" smtClean="0">
                <a:latin typeface="Arial"/>
                <a:cs typeface="Arial"/>
              </a:rPr>
              <a:t>Lacrimation,Conjuctivitis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10" dirty="0">
                <a:latin typeface="Arial"/>
                <a:cs typeface="Arial"/>
              </a:rPr>
              <a:t>Sialorrhoea,paresthesia,muscle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pain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30" dirty="0">
                <a:latin typeface="Arial"/>
                <a:cs typeface="Arial"/>
              </a:rPr>
              <a:t>Hemolysis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235" dirty="0">
                <a:latin typeface="Arial"/>
                <a:cs typeface="Arial"/>
              </a:rPr>
              <a:t>G-6PD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deficiency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5" dirty="0">
                <a:latin typeface="Arial"/>
                <a:cs typeface="Arial"/>
              </a:rPr>
              <a:t>Anginal </a:t>
            </a:r>
            <a:r>
              <a:rPr sz="2400" spc="-80" dirty="0">
                <a:latin typeface="Arial"/>
                <a:cs typeface="Arial"/>
              </a:rPr>
              <a:t>pain, </a:t>
            </a:r>
            <a:r>
              <a:rPr sz="2400" spc="-125" dirty="0">
                <a:latin typeface="Arial"/>
                <a:cs typeface="Arial"/>
              </a:rPr>
              <a:t>Tachycardia,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Hypertension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540765"/>
            <a:ext cx="81807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 </a:t>
            </a:r>
            <a:r>
              <a:rPr spc="-110" dirty="0"/>
              <a:t>DMSA(2,3 </a:t>
            </a:r>
            <a:r>
              <a:rPr spc="-190" dirty="0"/>
              <a:t>Dimercaptosuccinic </a:t>
            </a:r>
            <a:r>
              <a:rPr spc="-185" dirty="0"/>
              <a:t>acid </a:t>
            </a:r>
            <a:r>
              <a:rPr spc="-160" dirty="0"/>
              <a:t>or</a:t>
            </a:r>
            <a:r>
              <a:rPr spc="-530" dirty="0"/>
              <a:t> </a:t>
            </a:r>
            <a:r>
              <a:rPr spc="-204" dirty="0"/>
              <a:t>Succimer)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460500"/>
            <a:ext cx="7541260" cy="433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40" dirty="0">
                <a:latin typeface="Arial"/>
                <a:cs typeface="Arial"/>
              </a:rPr>
              <a:t>Synthesized </a:t>
            </a:r>
            <a:r>
              <a:rPr sz="2400" spc="-114" dirty="0">
                <a:latin typeface="Arial"/>
                <a:cs typeface="Arial"/>
              </a:rPr>
              <a:t>1940’s </a:t>
            </a:r>
            <a:r>
              <a:rPr sz="2400" spc="-95" dirty="0">
                <a:latin typeface="Arial"/>
                <a:cs typeface="Arial"/>
              </a:rPr>
              <a:t>by </a:t>
            </a:r>
            <a:r>
              <a:rPr sz="2400" spc="-65" dirty="0">
                <a:latin typeface="Arial"/>
                <a:cs typeface="Arial"/>
              </a:rPr>
              <a:t>British </a:t>
            </a:r>
            <a:r>
              <a:rPr sz="2400" spc="-85" dirty="0">
                <a:latin typeface="Arial"/>
                <a:cs typeface="Arial"/>
              </a:rPr>
              <a:t>chemist </a:t>
            </a:r>
            <a:r>
              <a:rPr sz="2400" spc="-165" dirty="0">
                <a:latin typeface="Arial"/>
                <a:cs typeface="Arial"/>
              </a:rPr>
              <a:t>L.N.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Owen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5" dirty="0">
                <a:latin typeface="Arial"/>
                <a:cs typeface="Arial"/>
              </a:rPr>
              <a:t>Water </a:t>
            </a:r>
            <a:r>
              <a:rPr sz="2400" spc="-85" dirty="0">
                <a:latin typeface="Arial"/>
                <a:cs typeface="Arial"/>
              </a:rPr>
              <a:t>soluble </a:t>
            </a:r>
            <a:r>
              <a:rPr sz="2400" spc="-114" dirty="0">
                <a:latin typeface="Arial"/>
                <a:cs typeface="Arial"/>
              </a:rPr>
              <a:t>analogue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dimercaprol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"/>
            </a:pPr>
            <a:endParaRPr sz="2150" dirty="0">
              <a:latin typeface="Times New Roman"/>
              <a:cs typeface="Times New Roman"/>
            </a:endParaRPr>
          </a:p>
          <a:p>
            <a:pPr marL="216535">
              <a:lnSpc>
                <a:spcPct val="100000"/>
              </a:lnSpc>
              <a:spcBef>
                <a:spcPts val="5"/>
              </a:spcBef>
            </a:pPr>
            <a:r>
              <a:rPr sz="3200" b="1" spc="-95" dirty="0">
                <a:latin typeface="Trebuchet MS"/>
                <a:cs typeface="Trebuchet MS"/>
              </a:rPr>
              <a:t>P/K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21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90" dirty="0">
                <a:latin typeface="Arial"/>
                <a:cs typeface="Arial"/>
              </a:rPr>
              <a:t>Orally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administered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65" dirty="0">
                <a:latin typeface="Arial"/>
                <a:cs typeface="Arial"/>
              </a:rPr>
              <a:t>Absorption </a:t>
            </a:r>
            <a:r>
              <a:rPr sz="2400" spc="-60" dirty="0">
                <a:latin typeface="Arial"/>
                <a:cs typeface="Arial"/>
              </a:rPr>
              <a:t>rapid </a:t>
            </a:r>
            <a:r>
              <a:rPr sz="2400" spc="-10" dirty="0">
                <a:latin typeface="Arial"/>
                <a:cs typeface="Arial"/>
              </a:rPr>
              <a:t>but</a:t>
            </a:r>
            <a:r>
              <a:rPr sz="2400" spc="-28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variable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55" dirty="0">
                <a:latin typeface="Arial"/>
                <a:cs typeface="Arial"/>
              </a:rPr>
              <a:t>Rapid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100" dirty="0">
                <a:latin typeface="Arial"/>
                <a:cs typeface="Arial"/>
              </a:rPr>
              <a:t>extensive </a:t>
            </a:r>
            <a:r>
              <a:rPr sz="2400" spc="-80" dirty="0">
                <a:latin typeface="Arial"/>
                <a:cs typeface="Arial"/>
              </a:rPr>
              <a:t>hepatic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metabolism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225" dirty="0">
                <a:latin typeface="Arial"/>
                <a:cs typeface="Arial"/>
              </a:rPr>
              <a:t>90% </a:t>
            </a:r>
            <a:r>
              <a:rPr sz="2400" spc="-100" dirty="0">
                <a:latin typeface="Arial"/>
                <a:cs typeface="Arial"/>
              </a:rPr>
              <a:t>cysteine </a:t>
            </a:r>
            <a:r>
              <a:rPr sz="2400" spc="-85" dirty="0">
                <a:latin typeface="Arial"/>
                <a:cs typeface="Arial"/>
              </a:rPr>
              <a:t>disulfides, </a:t>
            </a:r>
            <a:r>
              <a:rPr sz="2400" spc="-225" dirty="0">
                <a:latin typeface="Arial"/>
                <a:cs typeface="Arial"/>
              </a:rPr>
              <a:t>10%</a:t>
            </a:r>
            <a:r>
              <a:rPr sz="2400" spc="-125" dirty="0">
                <a:latin typeface="Arial"/>
                <a:cs typeface="Arial"/>
              </a:rPr>
              <a:t> unchanged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652" y="338260"/>
            <a:ext cx="2219148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173226"/>
            <a:ext cx="7020559" cy="370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85" dirty="0">
                <a:latin typeface="Arial"/>
                <a:cs typeface="Arial"/>
              </a:rPr>
              <a:t>Lead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poisoning</a:t>
            </a:r>
            <a:endParaRPr sz="2400" dirty="0">
              <a:latin typeface="Arial"/>
              <a:cs typeface="Arial"/>
            </a:endParaRPr>
          </a:p>
          <a:p>
            <a:pPr marL="424180" indent="-41148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424180" algn="l"/>
                <a:tab pos="424815" algn="l"/>
              </a:tabLst>
            </a:pPr>
            <a:r>
              <a:rPr sz="2400" spc="-180" dirty="0">
                <a:latin typeface="Arial"/>
                <a:cs typeface="Arial"/>
              </a:rPr>
              <a:t>As, </a:t>
            </a:r>
            <a:r>
              <a:rPr sz="2400" spc="-204" dirty="0">
                <a:latin typeface="Arial"/>
                <a:cs typeface="Arial"/>
              </a:rPr>
              <a:t>Cd, </a:t>
            </a:r>
            <a:r>
              <a:rPr sz="2400" spc="-70" dirty="0">
                <a:latin typeface="Arial"/>
                <a:cs typeface="Arial"/>
              </a:rPr>
              <a:t>,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229" dirty="0">
                <a:latin typeface="Arial"/>
                <a:cs typeface="Arial"/>
              </a:rPr>
              <a:t>Hg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"/>
            </a:pPr>
            <a:endParaRPr sz="2150" dirty="0">
              <a:latin typeface="Times New Roman"/>
              <a:cs typeface="Times New Roman"/>
            </a:endParaRPr>
          </a:p>
          <a:p>
            <a:pPr marL="288290">
              <a:lnSpc>
                <a:spcPct val="100000"/>
              </a:lnSpc>
              <a:spcBef>
                <a:spcPts val="5"/>
              </a:spcBef>
            </a:pPr>
            <a:r>
              <a:rPr sz="3200" b="1" u="heavy" spc="-165" dirty="0"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Side</a:t>
            </a:r>
            <a:r>
              <a:rPr sz="3200" b="1" u="heavy" spc="-330" dirty="0"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 </a:t>
            </a:r>
            <a:r>
              <a:rPr sz="3200" b="1" u="heavy" spc="-204" dirty="0"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Effects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21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210" dirty="0">
                <a:latin typeface="Arial"/>
                <a:cs typeface="Arial"/>
              </a:rPr>
              <a:t>GI </a:t>
            </a:r>
            <a:r>
              <a:rPr sz="2400" spc="-65" dirty="0">
                <a:latin typeface="Arial"/>
                <a:cs typeface="Arial"/>
              </a:rPr>
              <a:t>- </a:t>
            </a:r>
            <a:r>
              <a:rPr sz="2400" spc="-145" dirty="0">
                <a:latin typeface="Arial"/>
                <a:cs typeface="Arial"/>
              </a:rPr>
              <a:t>nausea, </a:t>
            </a:r>
            <a:r>
              <a:rPr sz="2400" spc="-95" dirty="0">
                <a:latin typeface="Arial"/>
                <a:cs typeface="Arial"/>
              </a:rPr>
              <a:t>anorexia, </a:t>
            </a:r>
            <a:r>
              <a:rPr sz="2400" spc="-50" dirty="0">
                <a:latin typeface="Arial"/>
                <a:cs typeface="Arial"/>
              </a:rPr>
              <a:t>vomiting,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diarrhea</a:t>
            </a:r>
            <a:endParaRPr sz="2400" dirty="0">
              <a:latin typeface="Arial"/>
              <a:cs typeface="Arial"/>
            </a:endParaRPr>
          </a:p>
          <a:p>
            <a:pPr marL="424180" indent="-41148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424180" algn="l"/>
                <a:tab pos="424815" algn="l"/>
              </a:tabLst>
            </a:pPr>
            <a:r>
              <a:rPr sz="2400" spc="-155" dirty="0">
                <a:latin typeface="Arial"/>
                <a:cs typeface="Arial"/>
              </a:rPr>
              <a:t>Weakness, </a:t>
            </a:r>
            <a:r>
              <a:rPr sz="2400" spc="-140" dirty="0">
                <a:latin typeface="Arial"/>
                <a:cs typeface="Arial"/>
              </a:rPr>
              <a:t>dizziness,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rash</a:t>
            </a:r>
            <a:endParaRPr sz="2400" dirty="0">
              <a:latin typeface="Arial"/>
              <a:cs typeface="Arial"/>
            </a:endParaRPr>
          </a:p>
          <a:p>
            <a:pPr marL="424180" indent="-41148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424180" algn="l"/>
                <a:tab pos="424815" algn="l"/>
              </a:tabLst>
            </a:pPr>
            <a:r>
              <a:rPr sz="2400" spc="-100" dirty="0">
                <a:latin typeface="Arial"/>
                <a:cs typeface="Arial"/>
              </a:rPr>
              <a:t>Transient </a:t>
            </a:r>
            <a:r>
              <a:rPr sz="2400" spc="-65" dirty="0">
                <a:latin typeface="Arial"/>
                <a:cs typeface="Arial"/>
              </a:rPr>
              <a:t>elevation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75" dirty="0">
                <a:latin typeface="Arial"/>
                <a:cs typeface="Arial"/>
              </a:rPr>
              <a:t>hepatic </a:t>
            </a:r>
            <a:r>
              <a:rPr sz="2400" spc="-105" dirty="0">
                <a:latin typeface="Arial"/>
                <a:cs typeface="Arial"/>
              </a:rPr>
              <a:t>transaminase</a:t>
            </a:r>
            <a:r>
              <a:rPr sz="2400" spc="-42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enzymes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795460"/>
            <a:ext cx="58648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Unithiol(DMPS)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630426"/>
            <a:ext cx="6200140" cy="350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85" dirty="0">
                <a:latin typeface="Arial"/>
                <a:cs typeface="Arial"/>
              </a:rPr>
              <a:t>Dimercaptopropane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sulphonate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60" dirty="0">
                <a:latin typeface="Arial"/>
                <a:cs typeface="Arial"/>
              </a:rPr>
              <a:t>Water </a:t>
            </a:r>
            <a:r>
              <a:rPr sz="2400" spc="-90" dirty="0">
                <a:latin typeface="Arial"/>
                <a:cs typeface="Arial"/>
              </a:rPr>
              <a:t>soluble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analogue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70" dirty="0">
                <a:latin typeface="Arial"/>
                <a:cs typeface="Arial"/>
              </a:rPr>
              <a:t>Used </a:t>
            </a:r>
            <a:r>
              <a:rPr sz="2400" spc="-55" dirty="0">
                <a:latin typeface="Arial"/>
                <a:cs typeface="Arial"/>
              </a:rPr>
              <a:t>orally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IV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  <a:tab pos="5853430" algn="l"/>
              </a:tabLst>
            </a:pPr>
            <a:r>
              <a:rPr sz="2400" spc="-270" dirty="0">
                <a:latin typeface="Arial"/>
                <a:cs typeface="Arial"/>
              </a:rPr>
              <a:t>U</a:t>
            </a:r>
            <a:r>
              <a:rPr sz="2400" spc="-195" dirty="0">
                <a:latin typeface="Arial"/>
                <a:cs typeface="Arial"/>
              </a:rPr>
              <a:t>s</a:t>
            </a:r>
            <a:r>
              <a:rPr sz="2400" spc="-110" dirty="0">
                <a:latin typeface="Arial"/>
                <a:cs typeface="Arial"/>
              </a:rPr>
              <a:t>ed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275" dirty="0">
                <a:latin typeface="Arial"/>
                <a:cs typeface="Arial"/>
              </a:rPr>
              <a:t>s</a:t>
            </a:r>
            <a:r>
              <a:rPr sz="2400" spc="-100" dirty="0">
                <a:latin typeface="Arial"/>
                <a:cs typeface="Arial"/>
              </a:rPr>
              <a:t>evere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95" dirty="0">
                <a:latin typeface="Arial"/>
                <a:cs typeface="Arial"/>
              </a:rPr>
              <a:t>a</a:t>
            </a:r>
            <a:r>
              <a:rPr sz="2400" spc="-170" dirty="0">
                <a:latin typeface="Arial"/>
                <a:cs typeface="Arial"/>
              </a:rPr>
              <a:t>c</a:t>
            </a:r>
            <a:r>
              <a:rPr sz="2400" spc="-30" dirty="0">
                <a:latin typeface="Arial"/>
                <a:cs typeface="Arial"/>
              </a:rPr>
              <a:t>ute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p</a:t>
            </a:r>
            <a:r>
              <a:rPr sz="2400" spc="-85" dirty="0">
                <a:latin typeface="Arial"/>
                <a:cs typeface="Arial"/>
              </a:rPr>
              <a:t>o</a:t>
            </a:r>
            <a:r>
              <a:rPr sz="2400" spc="-90" dirty="0">
                <a:latin typeface="Arial"/>
                <a:cs typeface="Arial"/>
              </a:rPr>
              <a:t>is</a:t>
            </a:r>
            <a:r>
              <a:rPr sz="2400" spc="-145" dirty="0">
                <a:latin typeface="Arial"/>
                <a:cs typeface="Arial"/>
              </a:rPr>
              <a:t>o</a:t>
            </a:r>
            <a:r>
              <a:rPr sz="2400" spc="-85" dirty="0">
                <a:latin typeface="Arial"/>
                <a:cs typeface="Arial"/>
              </a:rPr>
              <a:t>nin</a:t>
            </a:r>
            <a:r>
              <a:rPr sz="2400" spc="-100" dirty="0">
                <a:latin typeface="Arial"/>
                <a:cs typeface="Arial"/>
              </a:rPr>
              <a:t>g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with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240" dirty="0">
                <a:latin typeface="Arial"/>
                <a:cs typeface="Arial"/>
              </a:rPr>
              <a:t>As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and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29" dirty="0">
                <a:latin typeface="Arial"/>
                <a:cs typeface="Arial"/>
              </a:rPr>
              <a:t>Hg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b="1" spc="-60" dirty="0">
                <a:latin typeface="Trebuchet MS"/>
                <a:cs typeface="Trebuchet MS"/>
              </a:rPr>
              <a:t>A/E</a:t>
            </a:r>
            <a:endParaRPr sz="2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70" dirty="0">
                <a:latin typeface="Arial"/>
                <a:cs typeface="Arial"/>
              </a:rPr>
              <a:t>Skin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reaction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391854"/>
            <a:ext cx="640080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D-Penicillamine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25626"/>
            <a:ext cx="5921375" cy="42498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95" dirty="0" smtClean="0">
                <a:latin typeface="Arial"/>
                <a:cs typeface="Arial"/>
              </a:rPr>
              <a:t>Degradation </a:t>
            </a:r>
            <a:r>
              <a:rPr sz="2400" spc="-50" dirty="0">
                <a:latin typeface="Arial"/>
                <a:cs typeface="Arial"/>
              </a:rPr>
              <a:t>product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27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penicillin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5" dirty="0">
                <a:latin typeface="Arial"/>
                <a:cs typeface="Arial"/>
              </a:rPr>
              <a:t>D-isomer </a:t>
            </a:r>
            <a:r>
              <a:rPr sz="2400" spc="-55" dirty="0">
                <a:latin typeface="Arial"/>
                <a:cs typeface="Arial"/>
              </a:rPr>
              <a:t>–More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potent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0"/>
              </a:spcBef>
            </a:pPr>
            <a:r>
              <a:rPr sz="2800" b="1" spc="-90" dirty="0">
                <a:latin typeface="Trebuchet MS"/>
                <a:cs typeface="Trebuchet MS"/>
              </a:rPr>
              <a:t>P/K</a:t>
            </a:r>
            <a:endParaRPr sz="28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1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60" dirty="0">
                <a:latin typeface="Arial"/>
                <a:cs typeface="Arial"/>
              </a:rPr>
              <a:t>Well </a:t>
            </a:r>
            <a:r>
              <a:rPr sz="2400" spc="-105" dirty="0">
                <a:latin typeface="Arial"/>
                <a:cs typeface="Arial"/>
              </a:rPr>
              <a:t>absorbed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orally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65" dirty="0">
                <a:latin typeface="Arial"/>
                <a:cs typeface="Arial"/>
              </a:rPr>
              <a:t>Absorption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30" dirty="0">
                <a:latin typeface="Arial"/>
                <a:cs typeface="Arial"/>
              </a:rPr>
              <a:t>inhibited </a:t>
            </a:r>
            <a:r>
              <a:rPr sz="2400" spc="-100" dirty="0">
                <a:latin typeface="Arial"/>
                <a:cs typeface="Arial"/>
              </a:rPr>
              <a:t>by </a:t>
            </a:r>
            <a:r>
              <a:rPr sz="2400" spc="-85" dirty="0">
                <a:latin typeface="Arial"/>
                <a:cs typeface="Arial"/>
              </a:rPr>
              <a:t>foods, </a:t>
            </a:r>
            <a:r>
              <a:rPr sz="2400" spc="-195" dirty="0">
                <a:latin typeface="Arial"/>
                <a:cs typeface="Arial"/>
              </a:rPr>
              <a:t>Fe,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antacids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200" dirty="0">
                <a:latin typeface="Arial"/>
                <a:cs typeface="Arial"/>
              </a:rPr>
              <a:t>Peak </a:t>
            </a:r>
            <a:r>
              <a:rPr sz="2400" spc="-135" dirty="0">
                <a:latin typeface="Arial"/>
                <a:cs typeface="Arial"/>
              </a:rPr>
              <a:t>plasma </a:t>
            </a:r>
            <a:r>
              <a:rPr sz="2400" spc="-114" dirty="0">
                <a:latin typeface="Arial"/>
                <a:cs typeface="Arial"/>
              </a:rPr>
              <a:t>conc. </a:t>
            </a:r>
            <a:r>
              <a:rPr sz="2400" spc="-70" dirty="0">
                <a:latin typeface="Arial"/>
                <a:cs typeface="Arial"/>
              </a:rPr>
              <a:t>In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1-3hr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70" dirty="0">
                <a:latin typeface="Arial"/>
                <a:cs typeface="Arial"/>
              </a:rPr>
              <a:t>Metabolized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liver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643060"/>
            <a:ext cx="28930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78026"/>
            <a:ext cx="6423025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indent="-68580">
              <a:lnSpc>
                <a:spcPct val="100000"/>
              </a:lnSpc>
              <a:spcBef>
                <a:spcPts val="100"/>
              </a:spcBef>
              <a:buSzPct val="95833"/>
              <a:buAutoNum type="arabicPeriod"/>
              <a:tabLst>
                <a:tab pos="245110" algn="l"/>
              </a:tabLst>
            </a:pPr>
            <a:r>
              <a:rPr sz="2400" spc="-135" dirty="0">
                <a:latin typeface="Arial"/>
                <a:cs typeface="Arial"/>
              </a:rPr>
              <a:t>For </a:t>
            </a:r>
            <a:r>
              <a:rPr sz="2400" spc="-204" dirty="0">
                <a:latin typeface="Arial"/>
                <a:cs typeface="Arial"/>
              </a:rPr>
              <a:t>Cu, </a:t>
            </a:r>
            <a:r>
              <a:rPr sz="2400" spc="-175" dirty="0">
                <a:latin typeface="Arial"/>
                <a:cs typeface="Arial"/>
              </a:rPr>
              <a:t>Hg, </a:t>
            </a:r>
            <a:r>
              <a:rPr sz="2400" spc="-220" dirty="0">
                <a:latin typeface="Arial"/>
                <a:cs typeface="Arial"/>
              </a:rPr>
              <a:t>Pb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poisoning</a:t>
            </a:r>
            <a:endParaRPr sz="2400" dirty="0">
              <a:latin typeface="Arial"/>
              <a:cs typeface="Arial"/>
            </a:endParaRPr>
          </a:p>
          <a:p>
            <a:pPr marL="81280" marR="5080" indent="-68580">
              <a:lnSpc>
                <a:spcPct val="170000"/>
              </a:lnSpc>
              <a:buSzPct val="95833"/>
              <a:buAutoNum type="arabicPeriod"/>
              <a:tabLst>
                <a:tab pos="245110" algn="l"/>
                <a:tab pos="836930" algn="l"/>
              </a:tabLst>
            </a:pPr>
            <a:r>
              <a:rPr sz="2400" spc="-90" dirty="0">
                <a:latin typeface="Arial"/>
                <a:cs typeface="Arial"/>
              </a:rPr>
              <a:t>Wilson’s </a:t>
            </a:r>
            <a:r>
              <a:rPr sz="2400" spc="-145" dirty="0">
                <a:latin typeface="Arial"/>
                <a:cs typeface="Arial"/>
              </a:rPr>
              <a:t>disease( </a:t>
            </a:r>
            <a:r>
              <a:rPr sz="2400" spc="-100" dirty="0">
                <a:latin typeface="Arial"/>
                <a:cs typeface="Arial"/>
              </a:rPr>
              <a:t>Hepato </a:t>
            </a:r>
            <a:r>
              <a:rPr sz="2400" spc="-45" dirty="0">
                <a:latin typeface="Arial"/>
                <a:cs typeface="Arial"/>
              </a:rPr>
              <a:t>lenticular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degeneration)  </a:t>
            </a:r>
            <a:r>
              <a:rPr sz="2400" spc="-190" dirty="0">
                <a:latin typeface="Arial"/>
                <a:cs typeface="Arial"/>
              </a:rPr>
              <a:t>Dose	</a:t>
            </a:r>
            <a:r>
              <a:rPr sz="2400" spc="-85" dirty="0">
                <a:latin typeface="Arial"/>
                <a:cs typeface="Arial"/>
              </a:rPr>
              <a:t>1-2gm/day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5" dirty="0">
                <a:latin typeface="Arial"/>
                <a:cs typeface="Arial"/>
              </a:rPr>
              <a:t>four </a:t>
            </a:r>
            <a:r>
              <a:rPr sz="2400" spc="-70" dirty="0">
                <a:latin typeface="Arial"/>
                <a:cs typeface="Arial"/>
              </a:rPr>
              <a:t>divided</a:t>
            </a:r>
            <a:r>
              <a:rPr sz="2400" spc="-380" dirty="0">
                <a:latin typeface="Arial"/>
                <a:cs typeface="Arial"/>
              </a:rPr>
              <a:t> </a:t>
            </a:r>
            <a:r>
              <a:rPr sz="2400" spc="-170" dirty="0">
                <a:latin typeface="Arial"/>
                <a:cs typeface="Arial"/>
              </a:rPr>
              <a:t>odses</a:t>
            </a:r>
            <a:endParaRPr sz="2400" dirty="0">
              <a:latin typeface="Arial"/>
              <a:cs typeface="Arial"/>
            </a:endParaRPr>
          </a:p>
          <a:p>
            <a:pPr marL="248920" indent="-236220">
              <a:lnSpc>
                <a:spcPct val="100000"/>
              </a:lnSpc>
              <a:spcBef>
                <a:spcPts val="2014"/>
              </a:spcBef>
              <a:buSzPct val="95833"/>
              <a:buAutoNum type="arabicPeriod"/>
              <a:tabLst>
                <a:tab pos="249554" algn="l"/>
              </a:tabLst>
            </a:pPr>
            <a:r>
              <a:rPr sz="2400" b="1" spc="-140" dirty="0">
                <a:latin typeface="Trebuchet MS"/>
                <a:cs typeface="Trebuchet MS"/>
              </a:rPr>
              <a:t>Other</a:t>
            </a:r>
            <a:r>
              <a:rPr sz="2400" b="1" spc="-185" dirty="0">
                <a:latin typeface="Trebuchet MS"/>
                <a:cs typeface="Trebuchet MS"/>
              </a:rPr>
              <a:t> </a:t>
            </a:r>
            <a:r>
              <a:rPr sz="2400" b="1" spc="-114" dirty="0">
                <a:latin typeface="Trebuchet MS"/>
                <a:cs typeface="Trebuchet MS"/>
              </a:rPr>
              <a:t>uses</a:t>
            </a:r>
            <a:endParaRPr sz="2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00" dirty="0">
                <a:latin typeface="Arial"/>
                <a:cs typeface="Arial"/>
              </a:rPr>
              <a:t>Rheumatoid </a:t>
            </a:r>
            <a:r>
              <a:rPr sz="2400" spc="-25" dirty="0">
                <a:latin typeface="Arial"/>
                <a:cs typeface="Arial"/>
              </a:rPr>
              <a:t>arthritis(</a:t>
            </a:r>
            <a:r>
              <a:rPr sz="2400" spc="-200" dirty="0">
                <a:latin typeface="Arial"/>
                <a:cs typeface="Arial"/>
              </a:rPr>
              <a:t> DMARD)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00" dirty="0">
                <a:latin typeface="Arial"/>
                <a:cs typeface="Arial"/>
              </a:rPr>
              <a:t>Cystinuria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95" dirty="0">
                <a:latin typeface="Arial"/>
                <a:cs typeface="Arial"/>
              </a:rPr>
              <a:t>Primary </a:t>
            </a:r>
            <a:r>
              <a:rPr sz="2400" spc="-45" dirty="0">
                <a:latin typeface="Arial"/>
                <a:cs typeface="Arial"/>
              </a:rPr>
              <a:t>biliary </a:t>
            </a:r>
            <a:r>
              <a:rPr sz="2400" spc="-85" dirty="0">
                <a:latin typeface="Arial"/>
                <a:cs typeface="Arial"/>
              </a:rPr>
              <a:t>cirrhosis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scleroderma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566860"/>
            <a:ext cx="21310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5" dirty="0"/>
              <a:t>A/E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432305"/>
            <a:ext cx="7465060" cy="4818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65" dirty="0">
                <a:latin typeface="Trebuchet MS"/>
                <a:cs typeface="Trebuchet MS"/>
              </a:rPr>
              <a:t>General</a:t>
            </a:r>
            <a:r>
              <a:rPr sz="2800" b="1" spc="-175" dirty="0">
                <a:latin typeface="Trebuchet MS"/>
                <a:cs typeface="Trebuchet MS"/>
              </a:rPr>
              <a:t> </a:t>
            </a:r>
            <a:r>
              <a:rPr sz="2800" b="1" spc="-165" dirty="0">
                <a:latin typeface="Trebuchet MS"/>
                <a:cs typeface="Trebuchet MS"/>
              </a:rPr>
              <a:t>toxicities</a:t>
            </a:r>
            <a:endParaRPr sz="28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1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45" dirty="0">
                <a:latin typeface="Arial"/>
                <a:cs typeface="Arial"/>
              </a:rPr>
              <a:t>Headache, </a:t>
            </a:r>
            <a:r>
              <a:rPr sz="2400" spc="-114" dirty="0">
                <a:latin typeface="Arial"/>
                <a:cs typeface="Arial"/>
              </a:rPr>
              <a:t>rash, </a:t>
            </a:r>
            <a:r>
              <a:rPr sz="2400" spc="-80" dirty="0">
                <a:latin typeface="Arial"/>
                <a:cs typeface="Arial"/>
              </a:rPr>
              <a:t>fever,lymphadenopathy,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50" dirty="0" err="1" smtClean="0">
                <a:latin typeface="Arial"/>
                <a:cs typeface="Arial"/>
              </a:rPr>
              <a:t>dysguesia</a:t>
            </a:r>
            <a:r>
              <a:rPr lang="en-IN" sz="2400" spc="-150" dirty="0" smtClean="0">
                <a:latin typeface="Arial"/>
                <a:cs typeface="Arial"/>
              </a:rPr>
              <a:t>(taste)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b="1" spc="-114" dirty="0">
                <a:latin typeface="Trebuchet MS"/>
                <a:cs typeface="Trebuchet MS"/>
              </a:rPr>
              <a:t>Hematological</a:t>
            </a:r>
            <a:r>
              <a:rPr sz="2400" b="1" spc="-210" dirty="0">
                <a:latin typeface="Trebuchet MS"/>
                <a:cs typeface="Trebuchet MS"/>
              </a:rPr>
              <a:t> </a:t>
            </a:r>
            <a:r>
              <a:rPr sz="2400" b="1" spc="-140" dirty="0">
                <a:latin typeface="Trebuchet MS"/>
                <a:cs typeface="Trebuchet MS"/>
              </a:rPr>
              <a:t>toxicities</a:t>
            </a:r>
            <a:endParaRPr sz="2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95" dirty="0">
                <a:latin typeface="Arial"/>
                <a:cs typeface="Arial"/>
              </a:rPr>
              <a:t>Aplastic </a:t>
            </a:r>
            <a:r>
              <a:rPr sz="2400" spc="-105" dirty="0">
                <a:latin typeface="Arial"/>
                <a:cs typeface="Arial"/>
              </a:rPr>
              <a:t>anemia, </a:t>
            </a:r>
            <a:r>
              <a:rPr sz="2400" spc="-100" dirty="0">
                <a:latin typeface="Arial"/>
                <a:cs typeface="Arial"/>
              </a:rPr>
              <a:t>agranulocytosis,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thrombocytopenia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spc="-120" dirty="0">
                <a:latin typeface="Trebuchet MS"/>
                <a:cs typeface="Trebuchet MS"/>
              </a:rPr>
              <a:t>Autoimmune</a:t>
            </a:r>
            <a:r>
              <a:rPr sz="2400" b="1" spc="-190" dirty="0">
                <a:latin typeface="Trebuchet MS"/>
                <a:cs typeface="Trebuchet MS"/>
              </a:rPr>
              <a:t> </a:t>
            </a:r>
            <a:r>
              <a:rPr sz="2400" b="1" spc="-125" dirty="0">
                <a:latin typeface="Trebuchet MS"/>
                <a:cs typeface="Trebuchet MS"/>
              </a:rPr>
              <a:t>syndrome</a:t>
            </a:r>
            <a:endParaRPr sz="2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45" dirty="0">
                <a:latin typeface="Arial"/>
                <a:cs typeface="Arial"/>
              </a:rPr>
              <a:t>Good </a:t>
            </a:r>
            <a:r>
              <a:rPr sz="2400" spc="-90" dirty="0">
                <a:latin typeface="Arial"/>
                <a:cs typeface="Arial"/>
              </a:rPr>
              <a:t>pasture's </a:t>
            </a:r>
            <a:r>
              <a:rPr sz="2400" spc="-125" dirty="0">
                <a:latin typeface="Arial"/>
                <a:cs typeface="Arial"/>
              </a:rPr>
              <a:t>Syndrome, </a:t>
            </a:r>
            <a:r>
              <a:rPr sz="2400" spc="-90" dirty="0">
                <a:latin typeface="Arial"/>
                <a:cs typeface="Arial"/>
              </a:rPr>
              <a:t>Myasthenia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Gravis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spc="-130" dirty="0">
                <a:latin typeface="Trebuchet MS"/>
                <a:cs typeface="Trebuchet MS"/>
              </a:rPr>
              <a:t>Others</a:t>
            </a:r>
            <a:endParaRPr sz="2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30" dirty="0">
                <a:latin typeface="Arial"/>
                <a:cs typeface="Arial"/>
              </a:rPr>
              <a:t>Drug </a:t>
            </a:r>
            <a:r>
              <a:rPr sz="2400" spc="-65" dirty="0">
                <a:latin typeface="Arial"/>
                <a:cs typeface="Arial"/>
              </a:rPr>
              <a:t>fever, </a:t>
            </a:r>
            <a:r>
              <a:rPr sz="2400" spc="-40" dirty="0">
                <a:latin typeface="Arial"/>
                <a:cs typeface="Arial"/>
              </a:rPr>
              <a:t>polyarthritis, </a:t>
            </a:r>
            <a:r>
              <a:rPr sz="2400" spc="-55" dirty="0">
                <a:latin typeface="Arial"/>
                <a:cs typeface="Arial"/>
              </a:rPr>
              <a:t>exfoliative</a:t>
            </a:r>
            <a:r>
              <a:rPr sz="2400" spc="-30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dermatitis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09600"/>
            <a:ext cx="31978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25" dirty="0"/>
              <a:t>Trientene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858721"/>
            <a:ext cx="7007860" cy="35112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75" dirty="0">
                <a:latin typeface="Arial"/>
                <a:cs typeface="Arial"/>
              </a:rPr>
              <a:t>Cupriuretic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agent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0" dirty="0">
                <a:latin typeface="Arial"/>
                <a:cs typeface="Arial"/>
              </a:rPr>
              <a:t>Useful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80" dirty="0">
                <a:latin typeface="Arial"/>
                <a:cs typeface="Arial"/>
              </a:rPr>
              <a:t>wilson’s</a:t>
            </a:r>
            <a:r>
              <a:rPr sz="2400" spc="-26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disease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  <a:tab pos="3090545" algn="l"/>
              </a:tabLst>
            </a:pPr>
            <a:r>
              <a:rPr sz="2400" spc="-254" dirty="0">
                <a:latin typeface="Arial"/>
                <a:cs typeface="Arial"/>
              </a:rPr>
              <a:t>Less  </a:t>
            </a:r>
            <a:r>
              <a:rPr sz="2400" spc="-20" dirty="0">
                <a:latin typeface="Arial"/>
                <a:cs typeface="Arial"/>
              </a:rPr>
              <a:t>potent</a:t>
            </a:r>
            <a:r>
              <a:rPr sz="2400" spc="-370" dirty="0">
                <a:latin typeface="Arial"/>
                <a:cs typeface="Arial"/>
              </a:rPr>
              <a:t> </a:t>
            </a:r>
            <a:r>
              <a:rPr lang="en-IN" sz="2400" spc="-370" dirty="0" smtClean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but</a:t>
            </a:r>
            <a:r>
              <a:rPr sz="2400" spc="-105" dirty="0" smtClean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safer	</a:t>
            </a:r>
            <a:r>
              <a:rPr sz="2400" spc="-40" dirty="0" err="1" smtClean="0">
                <a:latin typeface="Arial"/>
                <a:cs typeface="Arial"/>
              </a:rPr>
              <a:t>th</a:t>
            </a:r>
            <a:r>
              <a:rPr lang="en-IN" sz="2400" spc="-40" dirty="0" smtClean="0">
                <a:latin typeface="Arial"/>
                <a:cs typeface="Arial"/>
              </a:rPr>
              <a:t>an </a:t>
            </a:r>
            <a:r>
              <a:rPr sz="2400" spc="-165" dirty="0" smtClean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d-penicillamine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spc="-60" dirty="0">
                <a:latin typeface="Trebuchet MS"/>
                <a:cs typeface="Trebuchet MS"/>
              </a:rPr>
              <a:t>A/E</a:t>
            </a:r>
            <a:endParaRPr sz="2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14" dirty="0">
                <a:latin typeface="Arial"/>
                <a:cs typeface="Arial"/>
              </a:rPr>
              <a:t>Anemia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90" dirty="0">
                <a:latin typeface="Arial"/>
                <a:cs typeface="Arial"/>
              </a:rPr>
              <a:t>Dose </a:t>
            </a:r>
            <a:r>
              <a:rPr sz="2400" spc="-140" dirty="0">
                <a:latin typeface="Arial"/>
                <a:cs typeface="Arial"/>
              </a:rPr>
              <a:t>2gm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35" dirty="0">
                <a:latin typeface="Arial"/>
                <a:cs typeface="Arial"/>
              </a:rPr>
              <a:t>adult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10" dirty="0">
                <a:latin typeface="Arial"/>
                <a:cs typeface="Arial"/>
              </a:rPr>
              <a:t>2-4 </a:t>
            </a:r>
            <a:r>
              <a:rPr sz="2400" spc="-70" dirty="0">
                <a:latin typeface="Arial"/>
                <a:cs typeface="Arial"/>
              </a:rPr>
              <a:t>divided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sz="2400" spc="-170" dirty="0">
                <a:latin typeface="Arial"/>
                <a:cs typeface="Arial"/>
              </a:rPr>
              <a:t>doses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228600"/>
            <a:ext cx="43408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Desferioxamine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944626"/>
            <a:ext cx="7844790" cy="5501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90" dirty="0">
                <a:latin typeface="Arial"/>
                <a:cs typeface="Arial"/>
              </a:rPr>
              <a:t>Obtained </a:t>
            </a:r>
            <a:r>
              <a:rPr sz="2400" spc="-20" dirty="0">
                <a:latin typeface="Arial"/>
                <a:cs typeface="Arial"/>
              </a:rPr>
              <a:t>from </a:t>
            </a:r>
            <a:r>
              <a:rPr sz="2400" spc="-85" dirty="0">
                <a:latin typeface="Arial"/>
                <a:cs typeface="Arial"/>
              </a:rPr>
              <a:t>streptomyces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pilocus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95" dirty="0">
                <a:latin typeface="Arial"/>
                <a:cs typeface="Arial"/>
              </a:rPr>
              <a:t>Chelator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iron</a:t>
            </a:r>
            <a:endParaRPr sz="2400" dirty="0">
              <a:latin typeface="Arial"/>
              <a:cs typeface="Arial"/>
            </a:endParaRPr>
          </a:p>
          <a:p>
            <a:pPr marL="355600" marR="375285" indent="-342900">
              <a:lnSpc>
                <a:spcPct val="15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80" dirty="0">
                <a:latin typeface="Arial"/>
                <a:cs typeface="Arial"/>
              </a:rPr>
              <a:t>Removes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iron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from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hemosiderin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ferritin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but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not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from  </a:t>
            </a:r>
            <a:r>
              <a:rPr sz="2400" spc="-80" dirty="0">
                <a:latin typeface="Arial"/>
                <a:cs typeface="Arial"/>
              </a:rPr>
              <a:t>hemoglobin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cytochrome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"/>
            </a:pP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80" dirty="0">
                <a:latin typeface="Trebuchet MS"/>
                <a:cs typeface="Trebuchet MS"/>
              </a:rPr>
              <a:t>M.O.A</a:t>
            </a:r>
            <a:endParaRPr sz="28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11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10" dirty="0">
                <a:latin typeface="Arial"/>
                <a:cs typeface="Arial"/>
              </a:rPr>
              <a:t>Bind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ferric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iron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to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form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ferrioxamine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(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stable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,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water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soluble)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5"/>
              </a:spcBef>
            </a:pPr>
            <a:r>
              <a:rPr sz="2800" b="1" spc="-90" dirty="0">
                <a:latin typeface="Trebuchet MS"/>
                <a:cs typeface="Trebuchet MS"/>
              </a:rPr>
              <a:t>P/K</a:t>
            </a:r>
            <a:endParaRPr sz="28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11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0" dirty="0">
                <a:latin typeface="Arial"/>
                <a:cs typeface="Arial"/>
              </a:rPr>
              <a:t>Poorly </a:t>
            </a:r>
            <a:r>
              <a:rPr sz="2400" spc="-105" dirty="0">
                <a:latin typeface="Arial"/>
                <a:cs typeface="Arial"/>
              </a:rPr>
              <a:t>absorbed </a:t>
            </a:r>
            <a:r>
              <a:rPr sz="2400" spc="-20" dirty="0">
                <a:latin typeface="Arial"/>
                <a:cs typeface="Arial"/>
              </a:rPr>
              <a:t>after </a:t>
            </a:r>
            <a:r>
              <a:rPr sz="2400" spc="-55" dirty="0">
                <a:latin typeface="Arial"/>
                <a:cs typeface="Arial"/>
              </a:rPr>
              <a:t>oral </a:t>
            </a:r>
            <a:r>
              <a:rPr sz="2400" spc="-50" dirty="0">
                <a:latin typeface="Arial"/>
                <a:cs typeface="Arial"/>
              </a:rPr>
              <a:t>administration </a:t>
            </a:r>
            <a:r>
              <a:rPr sz="2400" spc="-150" dirty="0">
                <a:latin typeface="Arial"/>
                <a:cs typeface="Arial"/>
              </a:rPr>
              <a:t>,Used</a:t>
            </a:r>
            <a:r>
              <a:rPr sz="2400" spc="-41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parenterally</a:t>
            </a:r>
            <a:endParaRPr sz="2400" dirty="0">
              <a:latin typeface="Arial"/>
              <a:cs typeface="Arial"/>
            </a:endParaRPr>
          </a:p>
          <a:p>
            <a:pPr marL="1727200" lvl="3" indent="-342900"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70" dirty="0">
                <a:latin typeface="Arial"/>
                <a:cs typeface="Arial"/>
              </a:rPr>
              <a:t>Metabolized </a:t>
            </a:r>
            <a:r>
              <a:rPr sz="2400" spc="-100" dirty="0">
                <a:latin typeface="Arial"/>
                <a:cs typeface="Arial"/>
              </a:rPr>
              <a:t>by </a:t>
            </a:r>
            <a:r>
              <a:rPr sz="2400" spc="-135" dirty="0">
                <a:latin typeface="Arial"/>
                <a:cs typeface="Arial"/>
              </a:rPr>
              <a:t>enzyme </a:t>
            </a:r>
            <a:r>
              <a:rPr sz="2400" spc="-80" dirty="0">
                <a:latin typeface="Arial"/>
                <a:cs typeface="Arial"/>
              </a:rPr>
              <a:t>present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275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plasma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719260"/>
            <a:ext cx="22072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554226"/>
            <a:ext cx="5923915" cy="350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0" dirty="0">
                <a:latin typeface="Arial"/>
                <a:cs typeface="Arial"/>
              </a:rPr>
              <a:t>Acute </a:t>
            </a:r>
            <a:r>
              <a:rPr sz="2400" spc="-45" dirty="0">
                <a:latin typeface="Arial"/>
                <a:cs typeface="Arial"/>
              </a:rPr>
              <a:t>Iron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toxicity</a:t>
            </a:r>
            <a:endParaRPr sz="2400" dirty="0">
              <a:latin typeface="Arial"/>
              <a:cs typeface="Arial"/>
            </a:endParaRPr>
          </a:p>
          <a:p>
            <a:pPr marL="285750" marR="1610995" indent="-68580">
              <a:lnSpc>
                <a:spcPct val="170000"/>
              </a:lnSpc>
              <a:tabLst>
                <a:tab pos="1515745" algn="l"/>
              </a:tabLst>
            </a:pPr>
            <a:r>
              <a:rPr sz="2400" spc="-55" dirty="0">
                <a:latin typeface="Arial"/>
                <a:cs typeface="Arial"/>
              </a:rPr>
              <a:t>10-15mg/kg/hr </a:t>
            </a:r>
            <a:r>
              <a:rPr sz="2400" spc="-75" dirty="0">
                <a:latin typeface="Arial"/>
                <a:cs typeface="Arial"/>
              </a:rPr>
              <a:t>constant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infusion  </a:t>
            </a:r>
            <a:r>
              <a:rPr sz="2400" spc="-85" dirty="0">
                <a:latin typeface="Arial"/>
                <a:cs typeface="Arial"/>
              </a:rPr>
              <a:t>50mg/kg	</a:t>
            </a:r>
            <a:r>
              <a:rPr sz="2400" spc="-5" dirty="0">
                <a:latin typeface="Arial"/>
                <a:cs typeface="Arial"/>
              </a:rPr>
              <a:t>IM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35" dirty="0">
                <a:latin typeface="Arial"/>
                <a:cs typeface="Arial"/>
              </a:rPr>
              <a:t>For </a:t>
            </a:r>
            <a:r>
              <a:rPr sz="2400" spc="-75" dirty="0">
                <a:latin typeface="Arial"/>
                <a:cs typeface="Arial"/>
              </a:rPr>
              <a:t>chronic </a:t>
            </a:r>
            <a:r>
              <a:rPr sz="2400" spc="-25" dirty="0">
                <a:latin typeface="Arial"/>
                <a:cs typeface="Arial"/>
              </a:rPr>
              <a:t>iron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intoxication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75" dirty="0">
                <a:latin typeface="Arial"/>
                <a:cs typeface="Arial"/>
              </a:rPr>
              <a:t>( </a:t>
            </a:r>
            <a:r>
              <a:rPr sz="2400" spc="-105" dirty="0">
                <a:latin typeface="Arial"/>
                <a:cs typeface="Arial"/>
              </a:rPr>
              <a:t>0.5 </a:t>
            </a:r>
            <a:r>
              <a:rPr sz="2400" spc="30" dirty="0">
                <a:latin typeface="Arial"/>
                <a:cs typeface="Arial"/>
              </a:rPr>
              <a:t>to </a:t>
            </a:r>
            <a:r>
              <a:rPr sz="2400" spc="-80" dirty="0">
                <a:latin typeface="Arial"/>
                <a:cs typeface="Arial"/>
              </a:rPr>
              <a:t>1gm/day,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IM)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  <a:tab pos="3763010" algn="l"/>
              </a:tabLst>
            </a:pPr>
            <a:r>
              <a:rPr sz="2400" spc="-135" dirty="0">
                <a:latin typeface="Arial"/>
                <a:cs typeface="Arial"/>
              </a:rPr>
              <a:t>For </a:t>
            </a:r>
            <a:r>
              <a:rPr sz="2400" spc="-65" dirty="0">
                <a:latin typeface="Arial"/>
                <a:cs typeface="Arial"/>
              </a:rPr>
              <a:t>chelation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aluminum	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10" dirty="0">
                <a:latin typeface="Arial"/>
                <a:cs typeface="Arial"/>
              </a:rPr>
              <a:t>dialysis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patient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9383" y="490660"/>
            <a:ext cx="4522217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60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325626"/>
            <a:ext cx="7833359" cy="280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  <a:tab pos="800735" algn="l"/>
              </a:tabLst>
            </a:pPr>
            <a:r>
              <a:rPr sz="2400" spc="-120" dirty="0">
                <a:latin typeface="Arial"/>
                <a:cs typeface="Arial"/>
              </a:rPr>
              <a:t>80	</a:t>
            </a:r>
            <a:r>
              <a:rPr sz="2400" spc="-90" dirty="0">
                <a:latin typeface="Arial"/>
                <a:cs typeface="Arial"/>
              </a:rPr>
              <a:t>metals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65" dirty="0">
                <a:latin typeface="Arial"/>
                <a:cs typeface="Arial"/>
              </a:rPr>
              <a:t>periodic</a:t>
            </a:r>
            <a:r>
              <a:rPr sz="2400" spc="-30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table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60" dirty="0">
                <a:latin typeface="Arial"/>
                <a:cs typeface="Arial"/>
              </a:rPr>
              <a:t>They </a:t>
            </a:r>
            <a:r>
              <a:rPr sz="2400" spc="-135" dirty="0">
                <a:latin typeface="Arial"/>
                <a:cs typeface="Arial"/>
              </a:rPr>
              <a:t>have </a:t>
            </a:r>
            <a:r>
              <a:rPr sz="2400" spc="-85" dirty="0">
                <a:latin typeface="Arial"/>
                <a:cs typeface="Arial"/>
              </a:rPr>
              <a:t>corrosive </a:t>
            </a:r>
            <a:r>
              <a:rPr sz="2400" spc="35" dirty="0">
                <a:latin typeface="Arial"/>
                <a:cs typeface="Arial"/>
              </a:rPr>
              <a:t>&amp; </a:t>
            </a:r>
            <a:r>
              <a:rPr sz="2400" spc="-65" dirty="0">
                <a:latin typeface="Arial"/>
                <a:cs typeface="Arial"/>
              </a:rPr>
              <a:t>astringent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properties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90" dirty="0">
                <a:latin typeface="Arial"/>
                <a:cs typeface="Arial"/>
              </a:rPr>
              <a:t>Act </a:t>
            </a:r>
            <a:r>
              <a:rPr sz="2400" spc="-225" dirty="0">
                <a:latin typeface="Arial"/>
                <a:cs typeface="Arial"/>
              </a:rPr>
              <a:t>as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75" dirty="0">
                <a:latin typeface="Arial"/>
                <a:cs typeface="Arial"/>
              </a:rPr>
              <a:t>protoplasmic </a:t>
            </a:r>
            <a:r>
              <a:rPr sz="2400" spc="-95" dirty="0">
                <a:latin typeface="Arial"/>
                <a:cs typeface="Arial"/>
              </a:rPr>
              <a:t>poison </a:t>
            </a:r>
            <a:r>
              <a:rPr sz="2400" spc="-100" dirty="0">
                <a:latin typeface="Arial"/>
                <a:cs typeface="Arial"/>
              </a:rPr>
              <a:t>by </a:t>
            </a:r>
            <a:r>
              <a:rPr sz="2400" spc="-30" dirty="0">
                <a:latin typeface="Arial"/>
                <a:cs typeface="Arial"/>
              </a:rPr>
              <a:t>inhibiting </a:t>
            </a:r>
            <a:r>
              <a:rPr sz="2400" spc="-100" dirty="0">
                <a:latin typeface="Arial"/>
                <a:cs typeface="Arial"/>
              </a:rPr>
              <a:t>essential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enzymes</a:t>
            </a:r>
            <a:endParaRPr sz="2400" dirty="0">
              <a:latin typeface="Arial"/>
              <a:cs typeface="Arial"/>
            </a:endParaRPr>
          </a:p>
          <a:p>
            <a:pPr marL="355600" marR="798195" indent="-342900">
              <a:lnSpc>
                <a:spcPct val="150100"/>
              </a:lnSpc>
              <a:spcBef>
                <a:spcPts val="570"/>
              </a:spcBef>
              <a:buFont typeface="Wingdings"/>
              <a:buChar char=""/>
              <a:tabLst>
                <a:tab pos="355600" algn="l"/>
                <a:tab pos="4017645" algn="l"/>
                <a:tab pos="5051425" algn="l"/>
              </a:tabLst>
            </a:pPr>
            <a:r>
              <a:rPr sz="2400" spc="-114" dirty="0">
                <a:latin typeface="Arial"/>
                <a:cs typeface="Arial"/>
              </a:rPr>
              <a:t>Exert </a:t>
            </a:r>
            <a:r>
              <a:rPr sz="2400" spc="-55" dirty="0">
                <a:latin typeface="Arial"/>
                <a:cs typeface="Arial"/>
              </a:rPr>
              <a:t>toxic </a:t>
            </a:r>
            <a:r>
              <a:rPr sz="2400" spc="-65" dirty="0">
                <a:latin typeface="Arial"/>
                <a:cs typeface="Arial"/>
              </a:rPr>
              <a:t>effects </a:t>
            </a:r>
            <a:r>
              <a:rPr sz="2400" spc="-100" dirty="0">
                <a:latin typeface="Arial"/>
                <a:cs typeface="Arial"/>
              </a:rPr>
              <a:t>by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combining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with	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inactivating  </a:t>
            </a:r>
            <a:r>
              <a:rPr sz="2400" spc="-50" dirty="0">
                <a:latin typeface="Arial"/>
                <a:cs typeface="Arial"/>
              </a:rPr>
              <a:t>functional </a:t>
            </a:r>
            <a:r>
              <a:rPr sz="2400" spc="-110" dirty="0">
                <a:latin typeface="Arial"/>
                <a:cs typeface="Arial"/>
              </a:rPr>
              <a:t>groups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enzyme	</a:t>
            </a:r>
            <a:r>
              <a:rPr sz="2400" spc="-55" dirty="0">
                <a:latin typeface="Arial"/>
                <a:cs typeface="Arial"/>
              </a:rPr>
              <a:t>like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215" dirty="0">
                <a:latin typeface="Arial"/>
                <a:cs typeface="Arial"/>
              </a:rPr>
              <a:t>SH</a:t>
            </a:r>
            <a:r>
              <a:rPr sz="2400" spc="-215" dirty="0" smtClean="0">
                <a:latin typeface="Arial"/>
                <a:cs typeface="Arial"/>
              </a:rPr>
              <a:t>,</a:t>
            </a:r>
            <a:r>
              <a:rPr lang="en-IN" sz="2400" spc="-215" dirty="0" smtClean="0">
                <a:latin typeface="Arial"/>
                <a:cs typeface="Arial"/>
              </a:rPr>
              <a:t> </a:t>
            </a:r>
            <a:r>
              <a:rPr sz="2400" spc="-215" dirty="0" smtClean="0">
                <a:latin typeface="Arial"/>
                <a:cs typeface="Arial"/>
              </a:rPr>
              <a:t>NH2,</a:t>
            </a:r>
            <a:r>
              <a:rPr lang="en-IN" sz="2400" spc="-215" dirty="0" smtClean="0">
                <a:latin typeface="Arial"/>
                <a:cs typeface="Arial"/>
              </a:rPr>
              <a:t> </a:t>
            </a:r>
            <a:r>
              <a:rPr sz="2400" spc="-215" dirty="0" smtClean="0">
                <a:latin typeface="Arial"/>
                <a:cs typeface="Arial"/>
              </a:rPr>
              <a:t>OH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719260"/>
            <a:ext cx="15976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5" dirty="0"/>
              <a:t>A/E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554226"/>
            <a:ext cx="5354955" cy="433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85" dirty="0">
                <a:latin typeface="Arial"/>
                <a:cs typeface="Arial"/>
              </a:rPr>
              <a:t>Allergic </a:t>
            </a:r>
            <a:r>
              <a:rPr sz="2400" spc="-65" dirty="0">
                <a:latin typeface="Arial"/>
                <a:cs typeface="Arial"/>
              </a:rPr>
              <a:t>reactions(pruritus, </a:t>
            </a:r>
            <a:r>
              <a:rPr sz="2400" spc="-80" dirty="0">
                <a:latin typeface="Arial"/>
                <a:cs typeface="Arial"/>
              </a:rPr>
              <a:t>wheal,</a:t>
            </a:r>
            <a:r>
              <a:rPr sz="2400" spc="-26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rash)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20" dirty="0">
                <a:latin typeface="Arial"/>
                <a:cs typeface="Arial"/>
              </a:rPr>
              <a:t>Dysuria, </a:t>
            </a:r>
            <a:r>
              <a:rPr sz="2400" spc="-80" dirty="0">
                <a:latin typeface="Arial"/>
                <a:cs typeface="Arial"/>
              </a:rPr>
              <a:t>abdominal </a:t>
            </a:r>
            <a:r>
              <a:rPr sz="2400" spc="-55" dirty="0">
                <a:latin typeface="Arial"/>
                <a:cs typeface="Arial"/>
              </a:rPr>
              <a:t>discomfort,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diarrhea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10" dirty="0">
                <a:latin typeface="Arial"/>
                <a:cs typeface="Arial"/>
              </a:rPr>
              <a:t>Cataract,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neurotoxicity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5" dirty="0">
                <a:latin typeface="Arial"/>
                <a:cs typeface="Arial"/>
              </a:rPr>
              <a:t>Pulmonary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syndrome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"/>
            </a:pPr>
            <a:endParaRPr sz="2150" dirty="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sz="3200" b="1" u="heavy" spc="-215" dirty="0"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C.I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2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65" dirty="0">
                <a:latin typeface="Arial"/>
                <a:cs typeface="Arial"/>
              </a:rPr>
              <a:t>Renal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disease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10" dirty="0">
                <a:latin typeface="Arial"/>
                <a:cs typeface="Arial"/>
              </a:rPr>
              <a:t>Pregnant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women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43060"/>
            <a:ext cx="35026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De</a:t>
            </a:r>
            <a:r>
              <a:rPr spc="-120" dirty="0"/>
              <a:t>f</a:t>
            </a:r>
            <a:r>
              <a:rPr spc="-190" dirty="0"/>
              <a:t>eriprone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478026"/>
            <a:ext cx="7287895" cy="4411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90" dirty="0">
                <a:latin typeface="Arial"/>
                <a:cs typeface="Arial"/>
              </a:rPr>
              <a:t>Orally </a:t>
            </a:r>
            <a:r>
              <a:rPr sz="2400" spc="-50" dirty="0">
                <a:latin typeface="Arial"/>
                <a:cs typeface="Arial"/>
              </a:rPr>
              <a:t>effective </a:t>
            </a:r>
            <a:r>
              <a:rPr sz="2400" spc="-10" dirty="0">
                <a:latin typeface="Arial"/>
                <a:cs typeface="Arial"/>
              </a:rPr>
              <a:t>but </a:t>
            </a:r>
            <a:r>
              <a:rPr sz="2400" spc="-165" dirty="0">
                <a:latin typeface="Arial"/>
                <a:cs typeface="Arial"/>
              </a:rPr>
              <a:t>less </a:t>
            </a:r>
            <a:r>
              <a:rPr sz="2400" spc="-50" dirty="0">
                <a:latin typeface="Arial"/>
                <a:cs typeface="Arial"/>
              </a:rPr>
              <a:t>effective </a:t>
            </a:r>
            <a:r>
              <a:rPr sz="2400" spc="-40" dirty="0">
                <a:latin typeface="Arial"/>
                <a:cs typeface="Arial"/>
              </a:rPr>
              <a:t>then</a:t>
            </a:r>
            <a:r>
              <a:rPr sz="2400" spc="-38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desferrioxamine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"/>
            </a:pP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u="heavy" spc="-135" dirty="0"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Use</a:t>
            </a:r>
            <a:endParaRPr sz="32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50000"/>
              </a:lnSpc>
              <a:spcBef>
                <a:spcPts val="780"/>
              </a:spcBef>
              <a:buFont typeface="Wingdings"/>
              <a:buChar char=""/>
              <a:tabLst>
                <a:tab pos="356235" algn="l"/>
                <a:tab pos="759460" algn="l"/>
              </a:tabLst>
            </a:pPr>
            <a:r>
              <a:rPr sz="2400" spc="-70" dirty="0">
                <a:latin typeface="Arial"/>
                <a:cs typeface="Arial"/>
              </a:rPr>
              <a:t>In </a:t>
            </a:r>
            <a:r>
              <a:rPr sz="2400" spc="-35" dirty="0">
                <a:latin typeface="Arial"/>
                <a:cs typeface="Arial"/>
              </a:rPr>
              <a:t>patient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65" dirty="0">
                <a:latin typeface="Arial"/>
                <a:cs typeface="Arial"/>
              </a:rPr>
              <a:t>whom </a:t>
            </a:r>
            <a:r>
              <a:rPr sz="2400" spc="-90" dirty="0">
                <a:latin typeface="Arial"/>
                <a:cs typeface="Arial"/>
              </a:rPr>
              <a:t>desferioxamine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455" dirty="0">
                <a:latin typeface="Arial"/>
                <a:cs typeface="Arial"/>
              </a:rPr>
              <a:t>C </a:t>
            </a:r>
            <a:r>
              <a:rPr sz="2400" spc="-65" dirty="0">
                <a:latin typeface="Arial"/>
                <a:cs typeface="Arial"/>
              </a:rPr>
              <a:t>.I </a:t>
            </a:r>
            <a:r>
              <a:rPr sz="2400" spc="-70" dirty="0">
                <a:latin typeface="Arial"/>
                <a:cs typeface="Arial"/>
              </a:rPr>
              <a:t>,</a:t>
            </a:r>
            <a:r>
              <a:rPr sz="2400" spc="-40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unacceptable  </a:t>
            </a:r>
            <a:r>
              <a:rPr sz="2400" spc="-20" dirty="0">
                <a:latin typeface="Arial"/>
                <a:cs typeface="Arial"/>
              </a:rPr>
              <a:t>or	</a:t>
            </a:r>
            <a:r>
              <a:rPr sz="2400" spc="-10" dirty="0">
                <a:latin typeface="Arial"/>
                <a:cs typeface="Arial"/>
              </a:rPr>
              <a:t>not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tolerated.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"/>
            </a:pP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75" dirty="0">
                <a:latin typeface="Trebuchet MS"/>
                <a:cs typeface="Trebuchet MS"/>
              </a:rPr>
              <a:t>A/E</a:t>
            </a:r>
            <a:endParaRPr sz="2800" dirty="0">
              <a:latin typeface="Trebuchet MS"/>
              <a:cs typeface="Trebuchet MS"/>
            </a:endParaRPr>
          </a:p>
          <a:p>
            <a:pPr marL="424180" indent="-411480">
              <a:lnSpc>
                <a:spcPct val="100000"/>
              </a:lnSpc>
              <a:spcBef>
                <a:spcPts val="2115"/>
              </a:spcBef>
              <a:buFont typeface="Wingdings"/>
              <a:buChar char=""/>
              <a:tabLst>
                <a:tab pos="424180" algn="l"/>
                <a:tab pos="424815" algn="l"/>
              </a:tabLst>
            </a:pPr>
            <a:r>
              <a:rPr sz="2400" spc="-85" dirty="0">
                <a:latin typeface="Arial"/>
                <a:cs typeface="Arial"/>
              </a:rPr>
              <a:t>Anorexia,Vomiting,Joint </a:t>
            </a:r>
            <a:r>
              <a:rPr sz="2400" spc="-80" dirty="0">
                <a:latin typeface="Arial"/>
                <a:cs typeface="Arial"/>
              </a:rPr>
              <a:t>pain, </a:t>
            </a:r>
            <a:r>
              <a:rPr sz="2400" spc="-105" dirty="0">
                <a:latin typeface="Arial"/>
                <a:cs typeface="Arial"/>
              </a:rPr>
              <a:t>Blood</a:t>
            </a:r>
            <a:r>
              <a:rPr sz="2400" spc="-260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dyscrasia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  <a:tab pos="2827655" algn="l"/>
              </a:tabLst>
            </a:pPr>
            <a:r>
              <a:rPr sz="2400" spc="-190" dirty="0">
                <a:latin typeface="Arial"/>
                <a:cs typeface="Arial"/>
              </a:rPr>
              <a:t>Dose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50-100mg/kg	</a:t>
            </a:r>
            <a:r>
              <a:rPr sz="2400" spc="-75" dirty="0">
                <a:latin typeface="Arial"/>
                <a:cs typeface="Arial"/>
              </a:rPr>
              <a:t>daily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05" dirty="0">
                <a:latin typeface="Arial"/>
                <a:cs typeface="Arial"/>
              </a:rPr>
              <a:t>2-4 </a:t>
            </a:r>
            <a:r>
              <a:rPr sz="2400" spc="-70" dirty="0">
                <a:latin typeface="Arial"/>
                <a:cs typeface="Arial"/>
              </a:rPr>
              <a:t>divided</a:t>
            </a:r>
            <a:r>
              <a:rPr sz="2400" spc="-315" dirty="0">
                <a:latin typeface="Arial"/>
                <a:cs typeface="Arial"/>
              </a:rPr>
              <a:t> </a:t>
            </a:r>
            <a:r>
              <a:rPr sz="2400" spc="-170" dirty="0">
                <a:latin typeface="Arial"/>
                <a:cs typeface="Arial"/>
              </a:rPr>
              <a:t>doses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43060"/>
            <a:ext cx="31216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Defrasirox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3340" y="1478026"/>
            <a:ext cx="5864860" cy="505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90" dirty="0">
                <a:latin typeface="Arial"/>
                <a:cs typeface="Arial"/>
              </a:rPr>
              <a:t>Orally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effective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"/>
            </a:pP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135" dirty="0">
                <a:latin typeface="Trebuchet MS"/>
                <a:cs typeface="Trebuchet MS"/>
              </a:rPr>
              <a:t>Use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2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204" dirty="0">
                <a:latin typeface="Arial"/>
                <a:cs typeface="Arial"/>
              </a:rPr>
              <a:t>Use </a:t>
            </a:r>
            <a:r>
              <a:rPr sz="2400" spc="-80" dirty="0">
                <a:latin typeface="Arial"/>
                <a:cs typeface="Arial"/>
              </a:rPr>
              <a:t>when desferrioxamine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455" dirty="0">
                <a:latin typeface="Arial"/>
                <a:cs typeface="Arial"/>
              </a:rPr>
              <a:t>C 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I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45" dirty="0">
                <a:latin typeface="Arial"/>
                <a:cs typeface="Arial"/>
              </a:rPr>
              <a:t>Iron </a:t>
            </a:r>
            <a:r>
              <a:rPr sz="2400" spc="-75" dirty="0">
                <a:latin typeface="Arial"/>
                <a:cs typeface="Arial"/>
              </a:rPr>
              <a:t>over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load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5"/>
              </a:spcBef>
            </a:pPr>
            <a:r>
              <a:rPr sz="2800" b="1" spc="-75" dirty="0">
                <a:latin typeface="Trebuchet MS"/>
                <a:cs typeface="Trebuchet MS"/>
              </a:rPr>
              <a:t>A/E</a:t>
            </a:r>
            <a:endParaRPr sz="28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11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210" dirty="0">
                <a:latin typeface="Arial"/>
                <a:cs typeface="Arial"/>
              </a:rPr>
              <a:t>GI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ulceration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40" dirty="0">
                <a:latin typeface="Arial"/>
                <a:cs typeface="Arial"/>
              </a:rPr>
              <a:t>Fanconi </a:t>
            </a:r>
            <a:r>
              <a:rPr sz="2400" spc="-55" dirty="0">
                <a:latin typeface="Arial"/>
                <a:cs typeface="Arial"/>
              </a:rPr>
              <a:t>like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syndrome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90" dirty="0">
                <a:latin typeface="Arial"/>
                <a:cs typeface="Arial"/>
              </a:rPr>
              <a:t>Dose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20-30mg/kg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39" y="256092"/>
            <a:ext cx="799845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95" dirty="0"/>
              <a:t>EDTA(Ethylene </a:t>
            </a:r>
            <a:r>
              <a:rPr sz="3200" spc="-155" dirty="0"/>
              <a:t>Diamine </a:t>
            </a:r>
            <a:r>
              <a:rPr sz="3200" spc="-225" dirty="0"/>
              <a:t>Tetra </a:t>
            </a:r>
            <a:r>
              <a:rPr sz="3200" spc="-204" dirty="0"/>
              <a:t>Acetic</a:t>
            </a:r>
            <a:r>
              <a:rPr sz="3200" spc="-484" dirty="0"/>
              <a:t> </a:t>
            </a:r>
            <a:r>
              <a:rPr sz="3200" spc="-180" dirty="0"/>
              <a:t>acid)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868426"/>
            <a:ext cx="7394575" cy="4775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b="1" spc="-155" dirty="0">
                <a:latin typeface="Trebuchet MS"/>
                <a:cs typeface="Trebuchet MS"/>
              </a:rPr>
              <a:t>EDTA,Calcium EDTA,Edetate </a:t>
            </a:r>
            <a:r>
              <a:rPr sz="2400" b="1" spc="-150" dirty="0">
                <a:latin typeface="Trebuchet MS"/>
                <a:cs typeface="Trebuchet MS"/>
              </a:rPr>
              <a:t>calcium</a:t>
            </a:r>
            <a:r>
              <a:rPr sz="2400" b="1" spc="-260" dirty="0">
                <a:latin typeface="Trebuchet MS"/>
                <a:cs typeface="Trebuchet MS"/>
              </a:rPr>
              <a:t> </a:t>
            </a:r>
            <a:r>
              <a:rPr sz="2400" b="1" spc="-110" dirty="0">
                <a:latin typeface="Trebuchet MS"/>
                <a:cs typeface="Trebuchet MS"/>
              </a:rPr>
              <a:t>disodium</a:t>
            </a:r>
            <a:endParaRPr sz="2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  <a:tab pos="1557655" algn="l"/>
              </a:tabLst>
            </a:pPr>
            <a:r>
              <a:rPr sz="2400" spc="-140" dirty="0">
                <a:latin typeface="Arial"/>
                <a:cs typeface="Arial"/>
              </a:rPr>
              <a:t>Chelates	</a:t>
            </a:r>
            <a:r>
              <a:rPr sz="2400" spc="-60" dirty="0">
                <a:latin typeface="Arial"/>
                <a:cs typeface="Arial"/>
              </a:rPr>
              <a:t>divalent </a:t>
            </a:r>
            <a:r>
              <a:rPr sz="2400" spc="-25" dirty="0">
                <a:latin typeface="Arial"/>
                <a:cs typeface="Arial"/>
              </a:rPr>
              <a:t>or </a:t>
            </a:r>
            <a:r>
              <a:rPr sz="2400" spc="-20" dirty="0">
                <a:latin typeface="Arial"/>
                <a:cs typeface="Arial"/>
              </a:rPr>
              <a:t>trivalent</a:t>
            </a:r>
            <a:r>
              <a:rPr sz="2400" spc="-31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metals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  <a:tab pos="3946525" algn="l"/>
              </a:tabLst>
            </a:pPr>
            <a:r>
              <a:rPr sz="2400" spc="-140" dirty="0">
                <a:latin typeface="Arial"/>
                <a:cs typeface="Arial"/>
              </a:rPr>
              <a:t>Chelates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extracellular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metal	</a:t>
            </a:r>
            <a:r>
              <a:rPr sz="2400" spc="-105" dirty="0">
                <a:latin typeface="Arial"/>
                <a:cs typeface="Arial"/>
              </a:rPr>
              <a:t>ions </a:t>
            </a:r>
            <a:r>
              <a:rPr sz="2400" spc="-65" dirty="0">
                <a:latin typeface="Arial"/>
                <a:cs typeface="Arial"/>
              </a:rPr>
              <a:t>more </a:t>
            </a:r>
            <a:r>
              <a:rPr sz="2400" spc="-50" dirty="0">
                <a:latin typeface="Arial"/>
                <a:cs typeface="Arial"/>
              </a:rPr>
              <a:t>than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intracellular  </a:t>
            </a:r>
            <a:r>
              <a:rPr sz="2400" spc="-100" dirty="0">
                <a:latin typeface="Arial"/>
                <a:cs typeface="Arial"/>
              </a:rPr>
              <a:t>ions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"/>
            </a:pP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90" dirty="0">
                <a:latin typeface="Trebuchet MS"/>
                <a:cs typeface="Trebuchet MS"/>
              </a:rPr>
              <a:t>P/K</a:t>
            </a:r>
            <a:endParaRPr sz="28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11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45" dirty="0">
                <a:latin typeface="Arial"/>
                <a:cs typeface="Arial"/>
              </a:rPr>
              <a:t>Not </a:t>
            </a:r>
            <a:r>
              <a:rPr sz="2400" spc="-110" dirty="0">
                <a:latin typeface="Arial"/>
                <a:cs typeface="Arial"/>
              </a:rPr>
              <a:t>absorbed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orally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90" dirty="0">
                <a:latin typeface="Arial"/>
                <a:cs typeface="Arial"/>
              </a:rPr>
              <a:t>Doesn’t </a:t>
            </a:r>
            <a:r>
              <a:rPr sz="2400" spc="-150" dirty="0">
                <a:latin typeface="Arial"/>
                <a:cs typeface="Arial"/>
              </a:rPr>
              <a:t>cross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300" dirty="0">
                <a:latin typeface="Arial"/>
                <a:cs typeface="Arial"/>
              </a:rPr>
              <a:t>BBB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IM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injection-Painful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50408" y="3962400"/>
            <a:ext cx="3060191" cy="2526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780219"/>
            <a:ext cx="30454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4" dirty="0"/>
              <a:t>T/U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538985"/>
            <a:ext cx="6984365" cy="2885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85" dirty="0">
                <a:latin typeface="Arial"/>
                <a:cs typeface="Arial"/>
              </a:rPr>
              <a:t>Lead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poisoning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0" dirty="0">
                <a:latin typeface="Arial"/>
                <a:cs typeface="Arial"/>
              </a:rPr>
              <a:t>Acute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poisoning</a:t>
            </a:r>
            <a:endParaRPr sz="2400" dirty="0">
              <a:latin typeface="Arial"/>
              <a:cs typeface="Arial"/>
            </a:endParaRPr>
          </a:p>
          <a:p>
            <a:pPr marL="217170">
              <a:lnSpc>
                <a:spcPct val="100000"/>
              </a:lnSpc>
              <a:spcBef>
                <a:spcPts val="2014"/>
              </a:spcBef>
              <a:tabLst>
                <a:tab pos="3436620" algn="l"/>
              </a:tabLst>
            </a:pPr>
            <a:r>
              <a:rPr sz="2400" spc="-150" dirty="0">
                <a:latin typeface="Arial"/>
                <a:cs typeface="Arial"/>
              </a:rPr>
              <a:t>Slow </a:t>
            </a:r>
            <a:r>
              <a:rPr sz="2400" spc="-50" dirty="0">
                <a:latin typeface="Arial"/>
                <a:cs typeface="Arial"/>
              </a:rPr>
              <a:t>iv </a:t>
            </a:r>
            <a:r>
              <a:rPr sz="2400" spc="-70" dirty="0">
                <a:latin typeface="Arial"/>
                <a:cs typeface="Arial"/>
              </a:rPr>
              <a:t>, </a:t>
            </a:r>
            <a:r>
              <a:rPr sz="2400" spc="-135" dirty="0">
                <a:latin typeface="Arial"/>
                <a:cs typeface="Arial"/>
              </a:rPr>
              <a:t>40mg </a:t>
            </a:r>
            <a:r>
              <a:rPr sz="2400" spc="-25" dirty="0">
                <a:latin typeface="Arial"/>
                <a:cs typeface="Arial"/>
              </a:rPr>
              <a:t>/kg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two	</a:t>
            </a:r>
            <a:r>
              <a:rPr sz="2400" spc="-70" dirty="0">
                <a:latin typeface="Arial"/>
                <a:cs typeface="Arial"/>
              </a:rPr>
              <a:t>divided </a:t>
            </a:r>
            <a:r>
              <a:rPr sz="2400" spc="-170" dirty="0">
                <a:latin typeface="Arial"/>
                <a:cs typeface="Arial"/>
              </a:rPr>
              <a:t>doses </a:t>
            </a:r>
            <a:r>
              <a:rPr sz="2400" spc="-35" dirty="0">
                <a:latin typeface="Arial"/>
                <a:cs typeface="Arial"/>
              </a:rPr>
              <a:t>/day </a:t>
            </a:r>
            <a:r>
              <a:rPr sz="2400" spc="5" dirty="0">
                <a:latin typeface="Arial"/>
                <a:cs typeface="Arial"/>
              </a:rPr>
              <a:t>for</a:t>
            </a:r>
            <a:r>
              <a:rPr sz="2400" spc="-26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5days</a:t>
            </a:r>
            <a:endParaRPr sz="2400" dirty="0">
              <a:latin typeface="Arial"/>
              <a:cs typeface="Arial"/>
            </a:endParaRPr>
          </a:p>
          <a:p>
            <a:pPr marL="424180" indent="-41148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424180" algn="l"/>
                <a:tab pos="424815" algn="l"/>
              </a:tabLst>
            </a:pPr>
            <a:r>
              <a:rPr sz="2400" spc="-150" dirty="0">
                <a:latin typeface="Arial"/>
                <a:cs typeface="Arial"/>
              </a:rPr>
              <a:t>Fe,Zn,Cu,Mn, </a:t>
            </a:r>
            <a:r>
              <a:rPr sz="2400" spc="-204" dirty="0">
                <a:latin typeface="Arial"/>
                <a:cs typeface="Arial"/>
              </a:rPr>
              <a:t>Cd,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poisoning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45" dirty="0" smtClean="0">
                <a:latin typeface="Arial"/>
                <a:cs typeface="Arial"/>
              </a:rPr>
              <a:t>Not </a:t>
            </a:r>
            <a:r>
              <a:rPr sz="2400" spc="-85" dirty="0">
                <a:latin typeface="Arial"/>
                <a:cs typeface="Arial"/>
              </a:rPr>
              <a:t>useful </a:t>
            </a:r>
            <a:r>
              <a:rPr sz="2400" spc="5" dirty="0">
                <a:latin typeface="Arial"/>
                <a:cs typeface="Arial"/>
              </a:rPr>
              <a:t>for </a:t>
            </a:r>
            <a:r>
              <a:rPr sz="2400" spc="-225" dirty="0">
                <a:latin typeface="Arial"/>
                <a:cs typeface="Arial"/>
              </a:rPr>
              <a:t>Hg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lang="en-IN" sz="2400" spc="-390" dirty="0">
                <a:latin typeface="Arial"/>
                <a:cs typeface="Arial"/>
              </a:rPr>
              <a:t> </a:t>
            </a:r>
            <a:r>
              <a:rPr lang="en-IN" sz="2400" spc="-390" dirty="0" smtClean="0">
                <a:latin typeface="Arial"/>
                <a:cs typeface="Arial"/>
              </a:rPr>
              <a:t> </a:t>
            </a:r>
            <a:r>
              <a:rPr sz="2400" spc="-95" dirty="0" smtClean="0">
                <a:latin typeface="Arial"/>
                <a:cs typeface="Arial"/>
              </a:rPr>
              <a:t>poisoning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516381"/>
            <a:ext cx="19786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10" dirty="0"/>
              <a:t>S/E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32305"/>
            <a:ext cx="5304790" cy="350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70" dirty="0">
                <a:latin typeface="Arial"/>
                <a:cs typeface="Arial"/>
              </a:rPr>
              <a:t>Thromboplebitis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60" dirty="0">
                <a:latin typeface="Arial"/>
                <a:cs typeface="Arial"/>
              </a:rPr>
              <a:t>Nausea,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diarrhea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90" dirty="0">
                <a:latin typeface="Arial"/>
                <a:cs typeface="Arial"/>
              </a:rPr>
              <a:t>Oliguric </a:t>
            </a:r>
            <a:r>
              <a:rPr sz="2400" spc="-70" dirty="0">
                <a:latin typeface="Arial"/>
                <a:cs typeface="Arial"/>
              </a:rPr>
              <a:t>renal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failure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0" dirty="0">
                <a:latin typeface="Arial"/>
                <a:cs typeface="Arial"/>
              </a:rPr>
              <a:t>Febrile </a:t>
            </a:r>
            <a:r>
              <a:rPr sz="2400" spc="-60" dirty="0">
                <a:latin typeface="Arial"/>
                <a:cs typeface="Arial"/>
              </a:rPr>
              <a:t>reaction, </a:t>
            </a:r>
            <a:r>
              <a:rPr sz="2400" spc="-100" dirty="0">
                <a:latin typeface="Arial"/>
                <a:cs typeface="Arial"/>
              </a:rPr>
              <a:t>myalgia, </a:t>
            </a:r>
            <a:r>
              <a:rPr sz="2400" spc="-35" dirty="0">
                <a:latin typeface="Arial"/>
                <a:cs typeface="Arial"/>
              </a:rPr>
              <a:t>rhino</a:t>
            </a:r>
            <a:r>
              <a:rPr sz="2400" spc="-32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rhea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65" dirty="0">
                <a:latin typeface="Arial"/>
                <a:cs typeface="Arial"/>
              </a:rPr>
              <a:t>Lacrimation,dermatitis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30" dirty="0">
                <a:latin typeface="Arial"/>
                <a:cs typeface="Arial"/>
              </a:rPr>
              <a:t>Hypocalcaemic </a:t>
            </a:r>
            <a:r>
              <a:rPr sz="2400" spc="-55" dirty="0">
                <a:latin typeface="Arial"/>
                <a:cs typeface="Arial"/>
              </a:rPr>
              <a:t>tetany(rapid </a:t>
            </a:r>
            <a:r>
              <a:rPr sz="2400" spc="-155" dirty="0">
                <a:latin typeface="Arial"/>
                <a:cs typeface="Arial"/>
              </a:rPr>
              <a:t>IV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infusion)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767842"/>
            <a:ext cx="37312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40" dirty="0"/>
              <a:t>Dicobalt</a:t>
            </a:r>
            <a:r>
              <a:rPr sz="2800" spc="-254" dirty="0"/>
              <a:t> </a:t>
            </a:r>
            <a:r>
              <a:rPr sz="2800" spc="-170" dirty="0"/>
              <a:t>EDTA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62785"/>
            <a:ext cx="3589654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70" dirty="0">
                <a:latin typeface="Arial"/>
                <a:cs typeface="Arial"/>
              </a:rPr>
              <a:t>Used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10" dirty="0">
                <a:latin typeface="Arial"/>
                <a:cs typeface="Arial"/>
              </a:rPr>
              <a:t>cyanide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poisoning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50" dirty="0">
                <a:latin typeface="Arial"/>
                <a:cs typeface="Arial"/>
              </a:rPr>
              <a:t>Diagnosis </a:t>
            </a:r>
            <a:r>
              <a:rPr sz="2400" spc="-70" dirty="0">
                <a:latin typeface="Arial"/>
                <a:cs typeface="Arial"/>
              </a:rPr>
              <a:t>must </a:t>
            </a:r>
            <a:r>
              <a:rPr sz="2400" spc="-110" dirty="0">
                <a:latin typeface="Arial"/>
                <a:cs typeface="Arial"/>
              </a:rPr>
              <a:t>be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correct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10" dirty="0">
                <a:latin typeface="Arial"/>
                <a:cs typeface="Arial"/>
              </a:rPr>
              <a:t>Cobalt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toxicity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9450" y="847089"/>
          <a:ext cx="7772400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35" dirty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Chelating</a:t>
                      </a:r>
                      <a:r>
                        <a:rPr sz="2400" b="1" spc="-180" dirty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spc="-130" dirty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agent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05" dirty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Use </a:t>
                      </a:r>
                      <a:r>
                        <a:rPr sz="2400" b="1" spc="-130" dirty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in</a:t>
                      </a:r>
                      <a:r>
                        <a:rPr sz="2400" b="1" spc="-285" dirty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spc="-105" dirty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poisoning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325" dirty="0">
                          <a:latin typeface="Arial"/>
                          <a:cs typeface="Arial"/>
                        </a:rPr>
                        <a:t>Ca </a:t>
                      </a:r>
                      <a:r>
                        <a:rPr sz="2400" spc="-185" dirty="0">
                          <a:latin typeface="Arial"/>
                          <a:cs typeface="Arial"/>
                        </a:rPr>
                        <a:t>Na</a:t>
                      </a:r>
                      <a:r>
                        <a:rPr sz="2400" spc="-2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360" dirty="0">
                          <a:latin typeface="Arial"/>
                          <a:cs typeface="Arial"/>
                        </a:rPr>
                        <a:t>EDTA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185" dirty="0">
                          <a:latin typeface="Arial"/>
                          <a:cs typeface="Arial"/>
                        </a:rPr>
                        <a:t>Lead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114" dirty="0">
                          <a:latin typeface="Arial"/>
                          <a:cs typeface="Arial"/>
                        </a:rPr>
                        <a:t>Desferioxamine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60" dirty="0">
                          <a:latin typeface="Arial"/>
                          <a:cs typeface="Arial"/>
                        </a:rPr>
                        <a:t>Iron,Aluminium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80" dirty="0">
                          <a:latin typeface="Arial"/>
                          <a:cs typeface="Arial"/>
                        </a:rPr>
                        <a:t>Deferiprone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5" dirty="0">
                          <a:latin typeface="Arial"/>
                          <a:cs typeface="Arial"/>
                        </a:rPr>
                        <a:t>Iron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85" dirty="0">
                          <a:latin typeface="Arial"/>
                          <a:cs typeface="Arial"/>
                        </a:rPr>
                        <a:t>Dicobalt</a:t>
                      </a:r>
                      <a:r>
                        <a:rPr sz="2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355" dirty="0">
                          <a:latin typeface="Arial"/>
                          <a:cs typeface="Arial"/>
                        </a:rPr>
                        <a:t>EDTA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155" dirty="0">
                          <a:latin typeface="Arial"/>
                          <a:cs typeface="Arial"/>
                        </a:rPr>
                        <a:t>Cyanide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125" dirty="0">
                          <a:latin typeface="Arial"/>
                          <a:cs typeface="Arial"/>
                        </a:rPr>
                        <a:t>Dimercarpol(BAL)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130" dirty="0">
                          <a:latin typeface="Arial"/>
                          <a:cs typeface="Arial"/>
                        </a:rPr>
                        <a:t>Arsenic,Mercury,Lead,Cu,Au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40" dirty="0">
                          <a:latin typeface="Arial"/>
                          <a:cs typeface="Arial"/>
                        </a:rPr>
                        <a:t>Succimer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95" dirty="0">
                          <a:latin typeface="Arial"/>
                          <a:cs typeface="Arial"/>
                        </a:rPr>
                        <a:t>Cu,Hg,Pb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5" dirty="0">
                          <a:latin typeface="Arial"/>
                          <a:cs typeface="Arial"/>
                        </a:rPr>
                        <a:t>D-Penicillamine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265" dirty="0">
                          <a:latin typeface="Arial"/>
                          <a:cs typeface="Arial"/>
                        </a:rPr>
                        <a:t>Cu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12140" y="1538985"/>
            <a:ext cx="3977640" cy="287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25" dirty="0">
                <a:latin typeface="Arial"/>
                <a:cs typeface="Arial"/>
              </a:rPr>
              <a:t>Commonly </a:t>
            </a:r>
            <a:r>
              <a:rPr sz="2400" spc="-55" dirty="0">
                <a:latin typeface="Arial"/>
                <a:cs typeface="Arial"/>
              </a:rPr>
              <a:t>implicated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metals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85" dirty="0">
                <a:latin typeface="Arial"/>
                <a:cs typeface="Arial"/>
              </a:rPr>
              <a:t>Lead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5" dirty="0">
                <a:latin typeface="Arial"/>
                <a:cs typeface="Arial"/>
              </a:rPr>
              <a:t>Mercury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20" dirty="0">
                <a:latin typeface="Arial"/>
                <a:cs typeface="Arial"/>
              </a:rPr>
              <a:t>Arsenic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40" dirty="0">
                <a:latin typeface="Arial"/>
                <a:cs typeface="Arial"/>
              </a:rPr>
              <a:t>Cadmium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853372"/>
            <a:ext cx="5943599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Chelation</a:t>
            </a:r>
            <a:r>
              <a:rPr u="none" spc="-175" dirty="0"/>
              <a:t> </a:t>
            </a:r>
            <a:r>
              <a:rPr u="none" spc="-210" dirty="0"/>
              <a:t>(Chele-</a:t>
            </a:r>
            <a:r>
              <a:rPr u="none" spc="-355" dirty="0"/>
              <a:t> </a:t>
            </a:r>
            <a:r>
              <a:rPr u="none" spc="-175" dirty="0"/>
              <a:t>Claw)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648714"/>
            <a:ext cx="8490585" cy="4098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80" dirty="0">
                <a:latin typeface="Arial"/>
                <a:cs typeface="Arial"/>
              </a:rPr>
              <a:t>Process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30" dirty="0">
                <a:latin typeface="Arial"/>
                <a:cs typeface="Arial"/>
              </a:rPr>
              <a:t>an </a:t>
            </a:r>
            <a:r>
              <a:rPr sz="2400" spc="-45" dirty="0">
                <a:latin typeface="Arial"/>
                <a:cs typeface="Arial"/>
              </a:rPr>
              <a:t>equilibrium </a:t>
            </a:r>
            <a:r>
              <a:rPr sz="2400" spc="-60" dirty="0">
                <a:latin typeface="Arial"/>
                <a:cs typeface="Arial"/>
              </a:rPr>
              <a:t>reaction </a:t>
            </a:r>
            <a:r>
              <a:rPr sz="2400" spc="-70" dirty="0">
                <a:latin typeface="Arial"/>
                <a:cs typeface="Arial"/>
              </a:rPr>
              <a:t>between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50" dirty="0">
                <a:latin typeface="Arial"/>
                <a:cs typeface="Arial"/>
              </a:rPr>
              <a:t>metal </a:t>
            </a:r>
            <a:r>
              <a:rPr sz="2400" spc="-45" dirty="0">
                <a:latin typeface="Arial"/>
                <a:cs typeface="Arial"/>
              </a:rPr>
              <a:t>ion</a:t>
            </a:r>
            <a:r>
              <a:rPr sz="2400" spc="-47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  <a:p>
            <a:pPr marL="285115">
              <a:lnSpc>
                <a:spcPct val="100000"/>
              </a:lnSpc>
              <a:spcBef>
                <a:spcPts val="1730"/>
              </a:spcBef>
              <a:tabLst>
                <a:tab pos="3404870" algn="l"/>
              </a:tabLst>
            </a:pP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100" dirty="0">
                <a:latin typeface="Arial"/>
                <a:cs typeface="Arial"/>
              </a:rPr>
              <a:t>complexing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agent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	</a:t>
            </a:r>
            <a:r>
              <a:rPr sz="2400" spc="-90" dirty="0">
                <a:latin typeface="Arial"/>
                <a:cs typeface="Arial"/>
              </a:rPr>
              <a:t>produce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90" dirty="0">
                <a:latin typeface="Arial"/>
                <a:cs typeface="Arial"/>
              </a:rPr>
              <a:t>stable, </a:t>
            </a:r>
            <a:r>
              <a:rPr sz="2400" spc="-85" dirty="0">
                <a:latin typeface="Arial"/>
                <a:cs typeface="Arial"/>
              </a:rPr>
              <a:t>nonionized,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non</a:t>
            </a:r>
            <a:endParaRPr sz="2400" dirty="0">
              <a:latin typeface="Arial"/>
              <a:cs typeface="Arial"/>
            </a:endParaRPr>
          </a:p>
          <a:p>
            <a:pPr marL="285115">
              <a:lnSpc>
                <a:spcPct val="100000"/>
              </a:lnSpc>
              <a:spcBef>
                <a:spcPts val="1730"/>
              </a:spcBef>
              <a:tabLst>
                <a:tab pos="1014094" algn="l"/>
                <a:tab pos="7581265" algn="l"/>
              </a:tabLst>
            </a:pPr>
            <a:r>
              <a:rPr sz="2400" spc="-55" dirty="0">
                <a:latin typeface="Arial"/>
                <a:cs typeface="Arial"/>
              </a:rPr>
              <a:t>toxic	</a:t>
            </a:r>
            <a:r>
              <a:rPr sz="2400" spc="35" dirty="0">
                <a:latin typeface="Arial"/>
                <a:cs typeface="Arial"/>
              </a:rPr>
              <a:t>&amp; </a:t>
            </a:r>
            <a:r>
              <a:rPr sz="2400" spc="-35" dirty="0">
                <a:latin typeface="Arial"/>
                <a:cs typeface="Arial"/>
              </a:rPr>
              <a:t>water </a:t>
            </a:r>
            <a:r>
              <a:rPr sz="2400" spc="-90" dirty="0">
                <a:latin typeface="Arial"/>
                <a:cs typeface="Arial"/>
              </a:rPr>
              <a:t>soluble </a:t>
            </a:r>
            <a:r>
              <a:rPr sz="2400" spc="-125" dirty="0">
                <a:latin typeface="Arial"/>
                <a:cs typeface="Arial"/>
              </a:rPr>
              <a:t>complexes </a:t>
            </a:r>
            <a:r>
              <a:rPr sz="2400" spc="-70" dirty="0">
                <a:latin typeface="Arial"/>
                <a:cs typeface="Arial"/>
              </a:rPr>
              <a:t>which </a:t>
            </a:r>
            <a:r>
              <a:rPr sz="2400" spc="-150" dirty="0">
                <a:latin typeface="Arial"/>
                <a:cs typeface="Arial"/>
              </a:rPr>
              <a:t>can</a:t>
            </a:r>
            <a:r>
              <a:rPr sz="2400" spc="-459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be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eliminated	</a:t>
            </a:r>
            <a:r>
              <a:rPr sz="2400" spc="-105" dirty="0">
                <a:latin typeface="Arial"/>
                <a:cs typeface="Arial"/>
              </a:rPr>
              <a:t>easily.</a:t>
            </a:r>
            <a:endParaRPr sz="2400" dirty="0">
              <a:latin typeface="Arial"/>
              <a:cs typeface="Arial"/>
            </a:endParaRPr>
          </a:p>
          <a:p>
            <a:pPr marL="71120" algn="ctr">
              <a:lnSpc>
                <a:spcPct val="100000"/>
              </a:lnSpc>
              <a:spcBef>
                <a:spcPts val="2125"/>
              </a:spcBef>
            </a:pPr>
            <a:r>
              <a:rPr sz="3200" b="1" spc="-175" dirty="0"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Chelating</a:t>
            </a:r>
            <a:r>
              <a:rPr sz="3200" b="1" spc="-275" dirty="0"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 </a:t>
            </a:r>
            <a:r>
              <a:rPr sz="3200" b="1" spc="-145" dirty="0"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agents</a:t>
            </a:r>
            <a:endParaRPr sz="3200" dirty="0">
              <a:latin typeface="Trebuchet MS"/>
              <a:cs typeface="Trebuchet MS"/>
            </a:endParaRPr>
          </a:p>
          <a:p>
            <a:pPr marL="353695" marR="5080" indent="-340995">
              <a:lnSpc>
                <a:spcPct val="160000"/>
              </a:lnSpc>
              <a:spcBef>
                <a:spcPts val="180"/>
              </a:spcBef>
              <a:buFont typeface="Wingdings"/>
              <a:buChar char=""/>
              <a:tabLst>
                <a:tab pos="355600" algn="l"/>
                <a:tab pos="1345565" algn="l"/>
                <a:tab pos="4124960" algn="l"/>
                <a:tab pos="5637530" algn="l"/>
              </a:tabLst>
            </a:pPr>
            <a:r>
              <a:rPr sz="2400" spc="-130" dirty="0">
                <a:latin typeface="Arial"/>
                <a:cs typeface="Arial"/>
              </a:rPr>
              <a:t>Agents	</a:t>
            </a:r>
            <a:r>
              <a:rPr sz="2400" spc="-114" dirty="0">
                <a:latin typeface="Arial"/>
                <a:cs typeface="Arial"/>
              </a:rPr>
              <a:t>having </a:t>
            </a:r>
            <a:r>
              <a:rPr sz="2400" spc="-30" dirty="0">
                <a:latin typeface="Arial"/>
                <a:cs typeface="Arial"/>
              </a:rPr>
              <a:t>ability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to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form	</a:t>
            </a:r>
            <a:r>
              <a:rPr sz="2400" spc="-125" dirty="0">
                <a:latin typeface="Arial"/>
                <a:cs typeface="Arial"/>
              </a:rPr>
              <a:t>complexes </a:t>
            </a:r>
            <a:r>
              <a:rPr sz="2400" spc="15" dirty="0">
                <a:latin typeface="Arial"/>
                <a:cs typeface="Arial"/>
              </a:rPr>
              <a:t>with </a:t>
            </a:r>
            <a:r>
              <a:rPr sz="2400" spc="-130" dirty="0">
                <a:latin typeface="Arial"/>
                <a:cs typeface="Arial"/>
              </a:rPr>
              <a:t>heavy </a:t>
            </a:r>
            <a:r>
              <a:rPr sz="2400" spc="-50" dirty="0">
                <a:latin typeface="Arial"/>
                <a:cs typeface="Arial"/>
              </a:rPr>
              <a:t>metal </a:t>
            </a:r>
            <a:r>
              <a:rPr sz="2400" spc="-114" dirty="0">
                <a:latin typeface="Arial"/>
                <a:cs typeface="Arial"/>
              </a:rPr>
              <a:t>and  </a:t>
            </a:r>
            <a:r>
              <a:rPr sz="2400" spc="-55" dirty="0">
                <a:latin typeface="Arial"/>
                <a:cs typeface="Arial"/>
              </a:rPr>
              <a:t>prevent </a:t>
            </a:r>
            <a:r>
              <a:rPr sz="2400" spc="-25" dirty="0">
                <a:latin typeface="Arial"/>
                <a:cs typeface="Arial"/>
              </a:rPr>
              <a:t>or </a:t>
            </a:r>
            <a:r>
              <a:rPr sz="2400" spc="-105" dirty="0">
                <a:latin typeface="Arial"/>
                <a:cs typeface="Arial"/>
              </a:rPr>
              <a:t>reverse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75" dirty="0">
                <a:latin typeface="Arial"/>
                <a:cs typeface="Arial"/>
              </a:rPr>
              <a:t>binding</a:t>
            </a:r>
            <a:r>
              <a:rPr sz="2400" spc="-3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50" dirty="0" smtClean="0">
                <a:latin typeface="Arial"/>
                <a:cs typeface="Arial"/>
              </a:rPr>
              <a:t>metallic</a:t>
            </a:r>
            <a:r>
              <a:rPr lang="en-IN" sz="2400" spc="-50" dirty="0" smtClean="0">
                <a:latin typeface="Arial"/>
                <a:cs typeface="Arial"/>
              </a:rPr>
              <a:t> </a:t>
            </a:r>
            <a:r>
              <a:rPr sz="2400" spc="-60" dirty="0" err="1" smtClean="0">
                <a:latin typeface="Arial"/>
                <a:cs typeface="Arial"/>
              </a:rPr>
              <a:t>cation</a:t>
            </a:r>
            <a:r>
              <a:rPr sz="2400" spc="-60" dirty="0" smtClean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to </a:t>
            </a:r>
            <a:r>
              <a:rPr sz="2400" spc="-110" dirty="0">
                <a:latin typeface="Arial"/>
                <a:cs typeface="Arial"/>
              </a:rPr>
              <a:t>ligands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47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  </a:t>
            </a:r>
            <a:r>
              <a:rPr sz="2400" spc="-90" dirty="0">
                <a:latin typeface="Arial"/>
                <a:cs typeface="Arial"/>
              </a:rPr>
              <a:t>body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6083" y="338260"/>
            <a:ext cx="5474717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210" dirty="0"/>
              <a:t> </a:t>
            </a:r>
            <a:r>
              <a:rPr sz="2800" spc="-140" dirty="0"/>
              <a:t>I</a:t>
            </a:r>
            <a:r>
              <a:rPr spc="-140" dirty="0"/>
              <a:t>deal </a:t>
            </a:r>
            <a:r>
              <a:rPr spc="-175" dirty="0"/>
              <a:t>Chelating</a:t>
            </a:r>
            <a:r>
              <a:rPr spc="-395" dirty="0"/>
              <a:t> </a:t>
            </a:r>
            <a:r>
              <a:rPr spc="-140" dirty="0"/>
              <a:t>Agents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173226"/>
            <a:ext cx="6994525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30" dirty="0">
                <a:latin typeface="Arial"/>
                <a:cs typeface="Arial"/>
              </a:rPr>
              <a:t>More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affinity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for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metals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than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endogenous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ligand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30" dirty="0">
                <a:latin typeface="Arial"/>
                <a:cs typeface="Arial"/>
              </a:rPr>
              <a:t>High </a:t>
            </a:r>
            <a:r>
              <a:rPr sz="2400" spc="-45" dirty="0">
                <a:latin typeface="Arial"/>
                <a:cs typeface="Arial"/>
              </a:rPr>
              <a:t>solubility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water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60" dirty="0">
                <a:latin typeface="Arial"/>
                <a:cs typeface="Arial"/>
              </a:rPr>
              <a:t>Resistance </a:t>
            </a:r>
            <a:r>
              <a:rPr sz="2400" spc="30" dirty="0">
                <a:latin typeface="Arial"/>
                <a:cs typeface="Arial"/>
              </a:rPr>
              <a:t>to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biotransformation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25" dirty="0">
                <a:latin typeface="Arial"/>
                <a:cs typeface="Arial"/>
              </a:rPr>
              <a:t>Form </a:t>
            </a:r>
            <a:r>
              <a:rPr sz="2400" spc="-80" dirty="0">
                <a:latin typeface="Arial"/>
                <a:cs typeface="Arial"/>
              </a:rPr>
              <a:t>non </a:t>
            </a:r>
            <a:r>
              <a:rPr sz="2400" spc="-55" dirty="0">
                <a:latin typeface="Arial"/>
                <a:cs typeface="Arial"/>
              </a:rPr>
              <a:t>toxic </a:t>
            </a:r>
            <a:r>
              <a:rPr sz="2400" spc="-125" dirty="0">
                <a:latin typeface="Arial"/>
                <a:cs typeface="Arial"/>
              </a:rPr>
              <a:t>complexes </a:t>
            </a:r>
            <a:r>
              <a:rPr sz="2400" spc="15" dirty="0">
                <a:latin typeface="Arial"/>
                <a:cs typeface="Arial"/>
              </a:rPr>
              <a:t>with </a:t>
            </a:r>
            <a:r>
              <a:rPr sz="2400" spc="-55" dirty="0">
                <a:latin typeface="Arial"/>
                <a:cs typeface="Arial"/>
              </a:rPr>
              <a:t>toxic</a:t>
            </a:r>
            <a:r>
              <a:rPr sz="2400" spc="-47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metal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0" dirty="0">
                <a:latin typeface="Arial"/>
                <a:cs typeface="Arial"/>
              </a:rPr>
              <a:t>Accelerate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mobilization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and/or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removal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metals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90" dirty="0">
                <a:latin typeface="Arial"/>
                <a:cs typeface="Arial"/>
              </a:rPr>
              <a:t>Cheap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180" dirty="0">
                <a:latin typeface="Arial"/>
                <a:cs typeface="Arial"/>
              </a:rPr>
              <a:t>easy </a:t>
            </a:r>
            <a:r>
              <a:rPr sz="2400" spc="30" dirty="0">
                <a:latin typeface="Arial"/>
                <a:cs typeface="Arial"/>
              </a:rPr>
              <a:t>to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administer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250" dirty="0">
                <a:latin typeface="Arial"/>
                <a:cs typeface="Arial"/>
              </a:rPr>
              <a:t>Easy </a:t>
            </a:r>
            <a:r>
              <a:rPr sz="2400" spc="-65" dirty="0">
                <a:latin typeface="Arial"/>
                <a:cs typeface="Arial"/>
              </a:rPr>
              <a:t>excretion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80" dirty="0">
                <a:latin typeface="Arial"/>
                <a:cs typeface="Arial"/>
              </a:rPr>
              <a:t>chelating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complex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8400" y="4343400"/>
            <a:ext cx="26670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56189"/>
            <a:ext cx="7696200" cy="12753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65" dirty="0"/>
              <a:t>Classification </a:t>
            </a:r>
            <a:r>
              <a:rPr spc="-130" dirty="0"/>
              <a:t>of </a:t>
            </a:r>
            <a:r>
              <a:rPr spc="-180" dirty="0"/>
              <a:t>Chelating</a:t>
            </a:r>
            <a:r>
              <a:rPr spc="-484" dirty="0"/>
              <a:t> </a:t>
            </a:r>
            <a:r>
              <a:rPr spc="-140" dirty="0"/>
              <a:t>Agents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044" y="2149475"/>
            <a:ext cx="5788660" cy="2879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5465" indent="-5327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85" dirty="0">
                <a:latin typeface="Arial"/>
                <a:cs typeface="Arial"/>
              </a:rPr>
              <a:t>Dimercaprol(</a:t>
            </a:r>
            <a:r>
              <a:rPr sz="2400" spc="-180" dirty="0">
                <a:latin typeface="Arial"/>
                <a:cs typeface="Arial"/>
              </a:rPr>
              <a:t> BAL),Succimer(DMSA),DMPS</a:t>
            </a:r>
            <a:endParaRPr sz="2400" dirty="0">
              <a:latin typeface="Arial"/>
              <a:cs typeface="Arial"/>
            </a:endParaRPr>
          </a:p>
          <a:p>
            <a:pPr marL="545465" indent="-532765">
              <a:lnSpc>
                <a:spcPct val="100000"/>
              </a:lnSpc>
              <a:spcBef>
                <a:spcPts val="202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100" dirty="0">
                <a:latin typeface="Arial"/>
                <a:cs typeface="Arial"/>
              </a:rPr>
              <a:t>D-Penicillamine </a:t>
            </a:r>
            <a:r>
              <a:rPr sz="2400" spc="35" dirty="0">
                <a:latin typeface="Arial"/>
                <a:cs typeface="Arial"/>
              </a:rPr>
              <a:t>&amp;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N-acetylpenicillamine</a:t>
            </a:r>
            <a:endParaRPr sz="2400" dirty="0">
              <a:latin typeface="Arial"/>
              <a:cs typeface="Arial"/>
            </a:endParaRPr>
          </a:p>
          <a:p>
            <a:pPr marL="545465" indent="-532765">
              <a:lnSpc>
                <a:spcPct val="100000"/>
              </a:lnSpc>
              <a:spcBef>
                <a:spcPts val="2014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305" dirty="0">
                <a:latin typeface="Arial"/>
                <a:cs typeface="Arial"/>
              </a:rPr>
              <a:t>EDTA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derivatives</a:t>
            </a:r>
            <a:endParaRPr sz="2400" dirty="0">
              <a:latin typeface="Arial"/>
              <a:cs typeface="Arial"/>
            </a:endParaRPr>
          </a:p>
          <a:p>
            <a:pPr marL="545465" indent="-532765">
              <a:lnSpc>
                <a:spcPct val="100000"/>
              </a:lnSpc>
              <a:spcBef>
                <a:spcPts val="202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85" dirty="0">
                <a:latin typeface="Arial"/>
                <a:cs typeface="Arial"/>
              </a:rPr>
              <a:t>Desferrioxamine,Deferiprone,Defrasirox</a:t>
            </a:r>
            <a:endParaRPr sz="2400" dirty="0">
              <a:latin typeface="Arial"/>
              <a:cs typeface="Arial"/>
            </a:endParaRPr>
          </a:p>
          <a:p>
            <a:pPr marL="545465" indent="-532765">
              <a:lnSpc>
                <a:spcPct val="100000"/>
              </a:lnSpc>
              <a:spcBef>
                <a:spcPts val="2014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80" dirty="0">
                <a:latin typeface="Arial"/>
                <a:cs typeface="Arial"/>
              </a:rPr>
              <a:t>Trientene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8728" y="1293113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Dimercaprol(BAL)</a:t>
            </a:r>
            <a:r>
              <a:rPr u="none" spc="-180" dirty="0"/>
              <a:t> </a:t>
            </a:r>
            <a:r>
              <a:rPr spc="-225" dirty="0"/>
              <a:t>(2-3</a:t>
            </a:r>
            <a:r>
              <a:rPr spc="-345" dirty="0"/>
              <a:t> </a:t>
            </a:r>
            <a:r>
              <a:rPr spc="-130" dirty="0"/>
              <a:t>DIMERCAPTOPROPANOL)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782521"/>
            <a:ext cx="7592695" cy="2875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40" dirty="0">
                <a:latin typeface="Arial"/>
                <a:cs typeface="Arial"/>
              </a:rPr>
              <a:t>Synthesized </a:t>
            </a:r>
            <a:r>
              <a:rPr sz="2400" spc="-100" dirty="0">
                <a:latin typeface="Arial"/>
                <a:cs typeface="Arial"/>
              </a:rPr>
              <a:t>by </a:t>
            </a:r>
            <a:r>
              <a:rPr sz="2400" spc="-140" dirty="0">
                <a:latin typeface="Arial"/>
                <a:cs typeface="Arial"/>
              </a:rPr>
              <a:t>Stocken </a:t>
            </a:r>
            <a:r>
              <a:rPr sz="2400" spc="-110" dirty="0">
                <a:latin typeface="Arial"/>
                <a:cs typeface="Arial"/>
              </a:rPr>
              <a:t>and </a:t>
            </a:r>
            <a:r>
              <a:rPr sz="2400" spc="-130" dirty="0">
                <a:latin typeface="Arial"/>
                <a:cs typeface="Arial"/>
              </a:rPr>
              <a:t>Thompson </a:t>
            </a:r>
            <a:r>
              <a:rPr sz="2400" spc="-65" dirty="0">
                <a:latin typeface="Arial"/>
                <a:cs typeface="Arial"/>
              </a:rPr>
              <a:t>during </a:t>
            </a:r>
            <a:r>
              <a:rPr sz="2400" spc="-20" dirty="0">
                <a:latin typeface="Arial"/>
                <a:cs typeface="Arial"/>
              </a:rPr>
              <a:t>world </a:t>
            </a:r>
            <a:r>
              <a:rPr sz="2400" spc="-55" dirty="0">
                <a:latin typeface="Arial"/>
                <a:cs typeface="Arial"/>
              </a:rPr>
              <a:t>war</a:t>
            </a:r>
            <a:r>
              <a:rPr sz="2400" spc="-34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II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"/>
            </a:pPr>
            <a:endParaRPr sz="3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sz="2400" spc="-110" dirty="0">
                <a:latin typeface="Arial"/>
                <a:cs typeface="Arial"/>
              </a:rPr>
              <a:t>Developed </a:t>
            </a:r>
            <a:r>
              <a:rPr sz="2400" spc="-225" dirty="0">
                <a:latin typeface="Arial"/>
                <a:cs typeface="Arial"/>
              </a:rPr>
              <a:t>as </a:t>
            </a:r>
            <a:r>
              <a:rPr sz="2400" spc="-35" dirty="0">
                <a:latin typeface="Arial"/>
                <a:cs typeface="Arial"/>
              </a:rPr>
              <a:t>antidote </a:t>
            </a:r>
            <a:r>
              <a:rPr sz="2400" spc="30" dirty="0">
                <a:latin typeface="Arial"/>
                <a:cs typeface="Arial"/>
              </a:rPr>
              <a:t>to </a:t>
            </a:r>
            <a:r>
              <a:rPr sz="2400" spc="-50" dirty="0" smtClean="0">
                <a:latin typeface="Arial"/>
                <a:cs typeface="Arial"/>
              </a:rPr>
              <a:t>lewisite</a:t>
            </a:r>
            <a:r>
              <a:rPr lang="en-IN" sz="2400" spc="-50" dirty="0" smtClean="0">
                <a:latin typeface="Arial"/>
                <a:cs typeface="Arial"/>
              </a:rPr>
              <a:t> </a:t>
            </a:r>
            <a:r>
              <a:rPr sz="2400" spc="-50" dirty="0" smtClean="0">
                <a:latin typeface="Arial"/>
                <a:cs typeface="Arial"/>
              </a:rPr>
              <a:t>( </a:t>
            </a:r>
            <a:r>
              <a:rPr sz="2400" spc="-110" dirty="0">
                <a:latin typeface="Arial"/>
                <a:cs typeface="Arial"/>
              </a:rPr>
              <a:t>arsenical </a:t>
            </a:r>
            <a:r>
              <a:rPr sz="2400" spc="-55" dirty="0">
                <a:latin typeface="Arial"/>
                <a:cs typeface="Arial"/>
              </a:rPr>
              <a:t>war</a:t>
            </a:r>
            <a:r>
              <a:rPr sz="2400" spc="-430" dirty="0">
                <a:latin typeface="Arial"/>
                <a:cs typeface="Arial"/>
              </a:rPr>
              <a:t> </a:t>
            </a:r>
            <a:r>
              <a:rPr sz="2400" spc="-185" dirty="0">
                <a:latin typeface="Arial"/>
                <a:cs typeface="Arial"/>
              </a:rPr>
              <a:t>gas)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"/>
            </a:pPr>
            <a:endParaRPr sz="3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sz="2400" b="1" spc="-90" dirty="0">
                <a:latin typeface="Trebuchet MS"/>
                <a:cs typeface="Trebuchet MS"/>
              </a:rPr>
              <a:t>BAL</a:t>
            </a:r>
            <a:r>
              <a:rPr sz="2400" spc="-90" dirty="0">
                <a:latin typeface="Arial"/>
                <a:cs typeface="Arial"/>
              </a:rPr>
              <a:t>-British </a:t>
            </a:r>
            <a:r>
              <a:rPr sz="2400" spc="-30" dirty="0">
                <a:latin typeface="Arial"/>
                <a:cs typeface="Arial"/>
              </a:rPr>
              <a:t>anti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lewisite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"/>
            </a:pPr>
            <a:endParaRPr sz="3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sz="2400" spc="-90" dirty="0">
                <a:latin typeface="Arial"/>
                <a:cs typeface="Arial"/>
              </a:rPr>
              <a:t>Oily, </a:t>
            </a:r>
            <a:r>
              <a:rPr sz="2400" spc="-114" dirty="0">
                <a:latin typeface="Arial"/>
                <a:cs typeface="Arial"/>
              </a:rPr>
              <a:t>Pungent </a:t>
            </a:r>
            <a:r>
              <a:rPr sz="2400" spc="-90" dirty="0">
                <a:latin typeface="Arial"/>
                <a:cs typeface="Arial"/>
              </a:rPr>
              <a:t>smelling, </a:t>
            </a:r>
            <a:r>
              <a:rPr sz="2400" spc="-160" dirty="0">
                <a:latin typeface="Arial"/>
                <a:cs typeface="Arial"/>
              </a:rPr>
              <a:t>Viscous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liquid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78668"/>
            <a:ext cx="32740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40" dirty="0"/>
              <a:t>  </a:t>
            </a:r>
            <a:r>
              <a:rPr sz="3200" spc="60" dirty="0"/>
              <a:t>M</a:t>
            </a:r>
            <a:r>
              <a:rPr sz="3200" spc="20" dirty="0"/>
              <a:t>.</a:t>
            </a:r>
            <a:r>
              <a:rPr sz="3200" spc="-170" dirty="0"/>
              <a:t>O.A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533400"/>
            <a:ext cx="7555230" cy="557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25" dirty="0">
                <a:latin typeface="Arial"/>
                <a:cs typeface="Arial"/>
              </a:rPr>
              <a:t>Form </a:t>
            </a:r>
            <a:r>
              <a:rPr sz="2400" spc="-50" dirty="0">
                <a:latin typeface="Arial"/>
                <a:cs typeface="Arial"/>
              </a:rPr>
              <a:t>poorly </a:t>
            </a:r>
            <a:r>
              <a:rPr sz="2400" spc="-114" dirty="0">
                <a:latin typeface="Arial"/>
                <a:cs typeface="Arial"/>
              </a:rPr>
              <a:t>dissociable </a:t>
            </a:r>
            <a:r>
              <a:rPr sz="2400" spc="-100" dirty="0">
                <a:latin typeface="Arial"/>
                <a:cs typeface="Arial"/>
              </a:rPr>
              <a:t>complex </a:t>
            </a:r>
            <a:r>
              <a:rPr sz="2400" spc="15" dirty="0">
                <a:latin typeface="Arial"/>
                <a:cs typeface="Arial"/>
              </a:rPr>
              <a:t>with </a:t>
            </a:r>
            <a:r>
              <a:rPr sz="2400" spc="-50" dirty="0">
                <a:latin typeface="Arial"/>
                <a:cs typeface="Arial"/>
              </a:rPr>
              <a:t>metal</a:t>
            </a:r>
            <a:r>
              <a:rPr sz="2400" spc="-47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ions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65" dirty="0">
                <a:latin typeface="Arial"/>
                <a:cs typeface="Arial"/>
              </a:rPr>
              <a:t>Protect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375" dirty="0">
                <a:latin typeface="Arial"/>
                <a:cs typeface="Arial"/>
              </a:rPr>
              <a:t>SH</a:t>
            </a:r>
            <a:r>
              <a:rPr sz="2400" spc="-31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enzymes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5600" algn="l"/>
                <a:tab pos="1461770" algn="l"/>
              </a:tabLst>
            </a:pPr>
            <a:r>
              <a:rPr sz="2400" spc="-95" dirty="0">
                <a:latin typeface="Arial"/>
                <a:cs typeface="Arial"/>
              </a:rPr>
              <a:t>Prevent	</a:t>
            </a:r>
            <a:r>
              <a:rPr sz="2400" spc="-20" dirty="0">
                <a:latin typeface="Arial"/>
                <a:cs typeface="Arial"/>
              </a:rPr>
              <a:t>inhibition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enzyme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25" dirty="0">
                <a:latin typeface="Arial"/>
                <a:cs typeface="Arial"/>
              </a:rPr>
              <a:t>Reactivates </a:t>
            </a:r>
            <a:r>
              <a:rPr sz="2400" spc="-30" dirty="0">
                <a:latin typeface="Arial"/>
                <a:cs typeface="Arial"/>
              </a:rPr>
              <a:t>the inhibiting </a:t>
            </a:r>
            <a:r>
              <a:rPr sz="2400" spc="-145" dirty="0">
                <a:latin typeface="Arial"/>
                <a:cs typeface="Arial"/>
              </a:rPr>
              <a:t>enzymes( </a:t>
            </a:r>
            <a:r>
              <a:rPr sz="2400" spc="-60" dirty="0">
                <a:latin typeface="Arial"/>
                <a:cs typeface="Arial"/>
              </a:rPr>
              <a:t>amount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duration)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"/>
            </a:pP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u="heavy" spc="-95" dirty="0"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P/K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22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05" dirty="0">
                <a:latin typeface="Arial"/>
                <a:cs typeface="Arial"/>
              </a:rPr>
              <a:t>Can’t </a:t>
            </a:r>
            <a:r>
              <a:rPr sz="2400" spc="-110" dirty="0">
                <a:latin typeface="Arial"/>
                <a:cs typeface="Arial"/>
              </a:rPr>
              <a:t>be </a:t>
            </a:r>
            <a:r>
              <a:rPr sz="2400" spc="-105" dirty="0">
                <a:latin typeface="Arial"/>
                <a:cs typeface="Arial"/>
              </a:rPr>
              <a:t>given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orally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5600" algn="l"/>
                <a:tab pos="2670175" algn="l"/>
              </a:tabLst>
            </a:pPr>
            <a:r>
              <a:rPr sz="2400" spc="-135" dirty="0">
                <a:latin typeface="Arial"/>
                <a:cs typeface="Arial"/>
              </a:rPr>
              <a:t>Given </a:t>
            </a:r>
            <a:r>
              <a:rPr sz="2400" spc="-100" dirty="0">
                <a:latin typeface="Arial"/>
                <a:cs typeface="Arial"/>
              </a:rPr>
              <a:t>by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deep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	</a:t>
            </a:r>
            <a:r>
              <a:rPr sz="2400" spc="-40" dirty="0">
                <a:latin typeface="Arial"/>
                <a:cs typeface="Arial"/>
              </a:rPr>
              <a:t>injection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00" dirty="0">
                <a:latin typeface="Arial"/>
                <a:cs typeface="Arial"/>
              </a:rPr>
              <a:t>Short </a:t>
            </a:r>
            <a:r>
              <a:rPr sz="2400" spc="-80" dirty="0">
                <a:latin typeface="Arial"/>
                <a:cs typeface="Arial"/>
              </a:rPr>
              <a:t>t1/2,Peak </a:t>
            </a:r>
            <a:r>
              <a:rPr sz="2400" spc="-135" dirty="0">
                <a:latin typeface="Arial"/>
                <a:cs typeface="Arial"/>
              </a:rPr>
              <a:t>plasma </a:t>
            </a:r>
            <a:r>
              <a:rPr sz="2400" spc="-75" dirty="0">
                <a:latin typeface="Arial"/>
                <a:cs typeface="Arial"/>
              </a:rPr>
              <a:t>level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50" dirty="0">
                <a:latin typeface="Arial"/>
                <a:cs typeface="Arial"/>
              </a:rPr>
              <a:t>1/2hrs </a:t>
            </a:r>
            <a:r>
              <a:rPr sz="2400" spc="-95" dirty="0">
                <a:latin typeface="Arial"/>
                <a:cs typeface="Arial"/>
              </a:rPr>
              <a:t>-1 </a:t>
            </a:r>
            <a:r>
              <a:rPr sz="2400" spc="-40" dirty="0">
                <a:latin typeface="Arial"/>
                <a:cs typeface="Arial"/>
              </a:rPr>
              <a:t>hr(</a:t>
            </a:r>
            <a:r>
              <a:rPr sz="2400" spc="-49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IM)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70" dirty="0">
                <a:latin typeface="Arial"/>
                <a:cs typeface="Arial"/>
              </a:rPr>
              <a:t>Metabolized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05" dirty="0">
                <a:latin typeface="Arial"/>
                <a:cs typeface="Arial"/>
              </a:rPr>
              <a:t>6hrs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85" dirty="0">
                <a:latin typeface="Arial"/>
                <a:cs typeface="Arial"/>
              </a:rPr>
              <a:t>excreted </a:t>
            </a:r>
            <a:r>
              <a:rPr sz="2400" spc="-225" dirty="0">
                <a:latin typeface="Arial"/>
                <a:cs typeface="Arial"/>
              </a:rPr>
              <a:t>as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glucuronide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4460"/>
            <a:ext cx="350266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49426"/>
            <a:ext cx="7488555" cy="4879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25" dirty="0">
                <a:latin typeface="Arial"/>
                <a:cs typeface="Arial"/>
              </a:rPr>
              <a:t>Poisoning </a:t>
            </a:r>
            <a:r>
              <a:rPr sz="2400" spc="-100" dirty="0">
                <a:latin typeface="Arial"/>
                <a:cs typeface="Arial"/>
              </a:rPr>
              <a:t>by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65" dirty="0" err="1" smtClean="0">
                <a:latin typeface="Arial"/>
                <a:cs typeface="Arial"/>
              </a:rPr>
              <a:t>As,Hg,Pb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90" dirty="0">
                <a:latin typeface="Arial"/>
                <a:cs typeface="Arial"/>
              </a:rPr>
              <a:t>Dose </a:t>
            </a:r>
            <a:r>
              <a:rPr sz="2400" spc="-80" dirty="0">
                <a:latin typeface="Arial"/>
                <a:cs typeface="Arial"/>
              </a:rPr>
              <a:t>5mg/kg </a:t>
            </a:r>
            <a:r>
              <a:rPr sz="2400" spc="-55" dirty="0">
                <a:latin typeface="Arial"/>
                <a:cs typeface="Arial"/>
              </a:rPr>
              <a:t>stat, </a:t>
            </a:r>
            <a:r>
              <a:rPr sz="2400" spc="-40" dirty="0">
                <a:latin typeface="Arial"/>
                <a:cs typeface="Arial"/>
              </a:rPr>
              <a:t>followed </a:t>
            </a:r>
            <a:r>
              <a:rPr sz="2400" spc="-100" dirty="0">
                <a:latin typeface="Arial"/>
                <a:cs typeface="Arial"/>
              </a:rPr>
              <a:t>by </a:t>
            </a:r>
            <a:r>
              <a:rPr sz="2400" spc="-105" dirty="0">
                <a:latin typeface="Arial"/>
                <a:cs typeface="Arial"/>
              </a:rPr>
              <a:t>2-3 </a:t>
            </a:r>
            <a:r>
              <a:rPr sz="2400" spc="-70" dirty="0">
                <a:latin typeface="Arial"/>
                <a:cs typeface="Arial"/>
              </a:rPr>
              <a:t>mg/kg </a:t>
            </a:r>
            <a:r>
              <a:rPr sz="2400" spc="-95" dirty="0">
                <a:latin typeface="Arial"/>
                <a:cs typeface="Arial"/>
              </a:rPr>
              <a:t>every </a:t>
            </a:r>
            <a:r>
              <a:rPr sz="2400" spc="-105" dirty="0">
                <a:latin typeface="Arial"/>
                <a:cs typeface="Arial"/>
              </a:rPr>
              <a:t>4-8hrs</a:t>
            </a:r>
            <a:r>
              <a:rPr sz="2400" spc="-45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for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445"/>
              </a:spcBef>
            </a:pPr>
            <a:r>
              <a:rPr sz="2400" spc="-120" dirty="0">
                <a:latin typeface="Arial"/>
                <a:cs typeface="Arial"/>
              </a:rPr>
              <a:t>2 </a:t>
            </a:r>
            <a:r>
              <a:rPr sz="2400" spc="-165" dirty="0">
                <a:latin typeface="Arial"/>
                <a:cs typeface="Arial"/>
              </a:rPr>
              <a:t>days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40" dirty="0">
                <a:latin typeface="Arial"/>
                <a:cs typeface="Arial"/>
              </a:rPr>
              <a:t>then twice </a:t>
            </a:r>
            <a:r>
              <a:rPr sz="2400" spc="-75" dirty="0">
                <a:latin typeface="Arial"/>
                <a:cs typeface="Arial"/>
              </a:rPr>
              <a:t>daily </a:t>
            </a:r>
            <a:r>
              <a:rPr sz="2400" spc="5" dirty="0">
                <a:latin typeface="Arial"/>
                <a:cs typeface="Arial"/>
              </a:rPr>
              <a:t>for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10 </a:t>
            </a:r>
            <a:r>
              <a:rPr sz="2400" spc="-165" dirty="0">
                <a:latin typeface="Arial"/>
                <a:cs typeface="Arial"/>
              </a:rPr>
              <a:t>days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240" dirty="0">
                <a:latin typeface="Arial"/>
                <a:cs typeface="Arial"/>
              </a:rPr>
              <a:t>As </a:t>
            </a:r>
            <a:r>
              <a:rPr sz="2400" spc="-130" dirty="0">
                <a:latin typeface="Arial"/>
                <a:cs typeface="Arial"/>
              </a:rPr>
              <a:t>an </a:t>
            </a:r>
            <a:r>
              <a:rPr sz="2400" spc="-70" dirty="0">
                <a:latin typeface="Arial"/>
                <a:cs typeface="Arial"/>
              </a:rPr>
              <a:t>adjuvant </a:t>
            </a:r>
            <a:r>
              <a:rPr sz="2400" spc="30" dirty="0">
                <a:latin typeface="Arial"/>
                <a:cs typeface="Arial"/>
              </a:rPr>
              <a:t>to </a:t>
            </a:r>
            <a:r>
              <a:rPr sz="2400" spc="-60" dirty="0">
                <a:latin typeface="Arial"/>
                <a:cs typeface="Arial"/>
              </a:rPr>
              <a:t>edetate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85" dirty="0">
                <a:latin typeface="Arial"/>
                <a:cs typeface="Arial"/>
              </a:rPr>
              <a:t>Lead</a:t>
            </a:r>
            <a:r>
              <a:rPr sz="2400" spc="-409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poisoning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240" dirty="0">
                <a:latin typeface="Arial"/>
                <a:cs typeface="Arial"/>
              </a:rPr>
              <a:t>As </a:t>
            </a:r>
            <a:r>
              <a:rPr sz="2400" spc="-130" dirty="0">
                <a:latin typeface="Arial"/>
                <a:cs typeface="Arial"/>
              </a:rPr>
              <a:t>an </a:t>
            </a:r>
            <a:r>
              <a:rPr sz="2400" spc="-70" dirty="0">
                <a:latin typeface="Arial"/>
                <a:cs typeface="Arial"/>
              </a:rPr>
              <a:t>adjuvant </a:t>
            </a:r>
            <a:r>
              <a:rPr sz="2400" spc="30" dirty="0">
                <a:latin typeface="Arial"/>
                <a:cs typeface="Arial"/>
              </a:rPr>
              <a:t>to </a:t>
            </a:r>
            <a:r>
              <a:rPr sz="2400" spc="-70" dirty="0">
                <a:latin typeface="Arial"/>
                <a:cs typeface="Arial"/>
              </a:rPr>
              <a:t>penicillamine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90" dirty="0">
                <a:latin typeface="Arial"/>
                <a:cs typeface="Arial"/>
              </a:rPr>
              <a:t>Wilson’s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disease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"/>
            </a:pP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65" dirty="0">
                <a:latin typeface="Trebuchet MS"/>
                <a:cs typeface="Trebuchet MS"/>
              </a:rPr>
              <a:t>C/I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22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0" dirty="0">
                <a:latin typeface="Arial"/>
                <a:cs typeface="Arial"/>
              </a:rPr>
              <a:t>Hepatic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disease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45" dirty="0">
                <a:latin typeface="Arial"/>
                <a:cs typeface="Arial"/>
              </a:rPr>
              <a:t>Iron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95" dirty="0">
                <a:latin typeface="Arial"/>
                <a:cs typeface="Arial"/>
              </a:rPr>
              <a:t>cadmium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poisoning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602</Words>
  <Application>Microsoft Office PowerPoint</Application>
  <PresentationFormat>On-screen Show (4:3)</PresentationFormat>
  <Paragraphs>209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  Manohar y Assitant.Professor RMCH,Bareilly</vt:lpstr>
      <vt:lpstr>Introduction</vt:lpstr>
      <vt:lpstr>PowerPoint Presentation</vt:lpstr>
      <vt:lpstr>Chelation (Chele- Claw)</vt:lpstr>
      <vt:lpstr> Ideal Chelating Agents</vt:lpstr>
      <vt:lpstr>Classification of Chelating Agents</vt:lpstr>
      <vt:lpstr>Dimercaprol(BAL) (2-3 DIMERCAPTOPROPANOL)</vt:lpstr>
      <vt:lpstr>  M.O.A</vt:lpstr>
      <vt:lpstr>Uses</vt:lpstr>
      <vt:lpstr>A/E</vt:lpstr>
      <vt:lpstr> DMSA(2,3 Dimercaptosuccinic acid or Succimer)</vt:lpstr>
      <vt:lpstr>Uses</vt:lpstr>
      <vt:lpstr>Unithiol(DMPS)</vt:lpstr>
      <vt:lpstr>D-Penicillamine</vt:lpstr>
      <vt:lpstr>Uses</vt:lpstr>
      <vt:lpstr>A/E</vt:lpstr>
      <vt:lpstr>Trientene</vt:lpstr>
      <vt:lpstr>Desferioxamine</vt:lpstr>
      <vt:lpstr>Uses</vt:lpstr>
      <vt:lpstr>A/E</vt:lpstr>
      <vt:lpstr>Deferiprone</vt:lpstr>
      <vt:lpstr>Defrasirox</vt:lpstr>
      <vt:lpstr>EDTA(Ethylene Diamine Tetra Acetic acid)</vt:lpstr>
      <vt:lpstr>T/U</vt:lpstr>
      <vt:lpstr>S/E</vt:lpstr>
      <vt:lpstr>Dicobalt EDTA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Manohar y Assitant.Professor PMCH,Udaipur</dc:title>
  <dc:creator>MANOHAR Y</dc:creator>
  <cp:lastModifiedBy>MANOHAR Y</cp:lastModifiedBy>
  <cp:revision>11</cp:revision>
  <dcterms:created xsi:type="dcterms:W3CDTF">2018-10-23T09:11:07Z</dcterms:created>
  <dcterms:modified xsi:type="dcterms:W3CDTF">2020-05-17T13:22:18Z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2018-10-23T00:00:00Z</vt:filetime>
  </property>
</Properties>
</file>