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p:cViewPr varScale="1">
        <p:scale>
          <a:sx n="64" d="100"/>
          <a:sy n="64" d="100"/>
        </p:scale>
        <p:origin x="-1482" y="-10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1750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67E3BF-A923-4DA3-9721-754262501634}" type="datetimeFigureOut">
              <a:rPr lang="en-US" smtClean="0"/>
              <a:pPr/>
              <a:t>5/8/2020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56979A-D91B-42B1-83A0-7792B1606C39}"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DFE7187-FA69-4F23-8559-F2B222E60A4B}" type="slidenum">
              <a:rPr lang="en-IN" smtClean="0"/>
              <a:pPr/>
              <a:t>7</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baseline="0" dirty="0" smtClean="0"/>
              <a:t>1, 2, 3, 4</a:t>
            </a:r>
          </a:p>
          <a:p>
            <a:r>
              <a:rPr lang="en-IN" dirty="0" smtClean="0"/>
              <a:t>5 missing</a:t>
            </a:r>
            <a:endParaRPr lang="en-IN" dirty="0"/>
          </a:p>
        </p:txBody>
      </p:sp>
      <p:sp>
        <p:nvSpPr>
          <p:cNvPr id="4" name="Slide Number Placeholder 3"/>
          <p:cNvSpPr>
            <a:spLocks noGrp="1"/>
          </p:cNvSpPr>
          <p:nvPr>
            <p:ph type="sldNum" sz="quarter" idx="10"/>
          </p:nvPr>
        </p:nvSpPr>
        <p:spPr/>
        <p:txBody>
          <a:bodyPr/>
          <a:lstStyle/>
          <a:p>
            <a:fld id="{2DFE7187-FA69-4F23-8559-F2B222E60A4B}" type="slidenum">
              <a:rPr lang="en-IN" smtClean="0"/>
              <a:pPr/>
              <a:t>22</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To make ANTE'S law a mathematical calculation, average values for root surface area of permanent teeth were given by Jepson.</a:t>
            </a:r>
          </a:p>
          <a:p>
            <a:endParaRPr lang="en-IN" dirty="0"/>
          </a:p>
        </p:txBody>
      </p:sp>
      <p:sp>
        <p:nvSpPr>
          <p:cNvPr id="4" name="Slide Number Placeholder 3"/>
          <p:cNvSpPr>
            <a:spLocks noGrp="1"/>
          </p:cNvSpPr>
          <p:nvPr>
            <p:ph type="sldNum" sz="quarter" idx="10"/>
          </p:nvPr>
        </p:nvSpPr>
        <p:spPr/>
        <p:txBody>
          <a:bodyPr/>
          <a:lstStyle/>
          <a:p>
            <a:fld id="{2DFE7187-FA69-4F23-8559-F2B222E60A4B}" type="slidenum">
              <a:rPr lang="en-IN" smtClean="0"/>
              <a:pPr/>
              <a:t>35</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DFE7187-FA69-4F23-8559-F2B222E60A4B}" type="slidenum">
              <a:rPr lang="en-IN" smtClean="0"/>
              <a:pPr/>
              <a:t>60</a:t>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DFE7187-FA69-4F23-8559-F2B222E60A4B}" type="slidenum">
              <a:rPr lang="en-IN" smtClean="0"/>
              <a:pPr/>
              <a:t>95</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6"/>
          <p:cNvGrpSpPr/>
          <p:nvPr/>
        </p:nvGrpSpPr>
        <p:grpSpPr>
          <a:xfrm>
            <a:off x="0" y="0"/>
            <a:ext cx="9144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2099733"/>
            <a:ext cx="6619244"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866216" y="4777380"/>
            <a:ext cx="6619244"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7495414" y="1830325"/>
            <a:ext cx="990599" cy="228599"/>
          </a:xfrm>
        </p:spPr>
        <p:txBody>
          <a:bodyPr anchor="t"/>
          <a:lstStyle>
            <a:lvl1pPr algn="l">
              <a:defRPr b="0" i="0">
                <a:solidFill>
                  <a:schemeClr val="bg1">
                    <a:alpha val="60000"/>
                  </a:schemeClr>
                </a:solidFill>
              </a:defRPr>
            </a:lvl1pPr>
          </a:lstStyle>
          <a:p>
            <a:fld id="{6ACFC51C-D7E0-4411-99A1-BC0A6F9C9D6E}" type="datetimeFigureOut">
              <a:rPr lang="en-US" smtClean="0"/>
              <a:pPr/>
              <a:t>5/8/2020</a:t>
            </a:fld>
            <a:endParaRPr lang="en-IN"/>
          </a:p>
        </p:txBody>
      </p:sp>
      <p:sp>
        <p:nvSpPr>
          <p:cNvPr id="5" name="Footer Placeholder 4"/>
          <p:cNvSpPr>
            <a:spLocks noGrp="1"/>
          </p:cNvSpPr>
          <p:nvPr>
            <p:ph type="ftr" sz="quarter" idx="11"/>
          </p:nvPr>
        </p:nvSpPr>
        <p:spPr bwMode="gray">
          <a:xfrm rot="5400000">
            <a:off x="6231508" y="3265933"/>
            <a:ext cx="3859795" cy="228601"/>
          </a:xfrm>
        </p:spPr>
        <p:txBody>
          <a:bodyPr/>
          <a:lstStyle>
            <a:lvl1pPr>
              <a:defRPr b="0" i="0">
                <a:solidFill>
                  <a:schemeClr val="bg1">
                    <a:alpha val="60000"/>
                  </a:schemeClr>
                </a:solidFill>
              </a:defRPr>
            </a:lvl1pPr>
          </a:lstStyle>
          <a:p>
            <a:endParaRPr lang="en-IN"/>
          </a:p>
        </p:txBody>
      </p:sp>
      <p:sp>
        <p:nvSpPr>
          <p:cNvPr id="11" name="Rectangle 1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764406" y="295730"/>
            <a:ext cx="628649" cy="767687"/>
          </a:xfrm>
        </p:spPr>
        <p:txBody>
          <a:bodyPr/>
          <a:lstStyle/>
          <a:p>
            <a:fld id="{76DA8F37-E564-4921-A9BF-7611832D7A21}"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8" name="Group 8"/>
          <p:cNvGrpSpPr/>
          <p:nvPr/>
        </p:nvGrpSpPr>
        <p:grpSpPr>
          <a:xfrm>
            <a:off x="0" y="0"/>
            <a:ext cx="9144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4969927"/>
            <a:ext cx="661924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685800"/>
            <a:ext cx="661924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215" y="5536665"/>
            <a:ext cx="661924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CFC51C-D7E0-4411-99A1-BC0A6F9C9D6E}" type="datetimeFigureOut">
              <a:rPr lang="en-US" smtClean="0"/>
              <a:pPr/>
              <a:t>5/8/2020</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6DA8F37-E564-4921-A9BF-7611832D7A21}"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6"/>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1598" y="1063417"/>
            <a:ext cx="6623862"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6" y="3543300"/>
            <a:ext cx="6619244"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CFC51C-D7E0-4411-99A1-BC0A6F9C9D6E}" type="datetimeFigureOut">
              <a:rPr lang="en-US" smtClean="0"/>
              <a:pPr/>
              <a:t>5/8/2020</a:t>
            </a:fld>
            <a:endParaRPr lang="en-IN"/>
          </a:p>
        </p:txBody>
      </p:sp>
      <p:sp>
        <p:nvSpPr>
          <p:cNvPr id="5" name="Footer Placeholder 4"/>
          <p:cNvSpPr>
            <a:spLocks noGrp="1"/>
          </p:cNvSpPr>
          <p:nvPr>
            <p:ph type="ftr" sz="quarter" idx="11"/>
          </p:nvPr>
        </p:nvSpPr>
        <p:spPr/>
        <p:txBody>
          <a:bodyPr/>
          <a:lstStyle/>
          <a:p>
            <a:endParaRPr lang="en-IN"/>
          </a:p>
        </p:txBody>
      </p:sp>
      <p:sp>
        <p:nvSpPr>
          <p:cNvPr id="13" name="Rectangle 12"/>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6DA8F37-E564-4921-A9BF-7611832D7A21}"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661175" y="607336"/>
            <a:ext cx="601434"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7413344" y="2613787"/>
            <a:ext cx="48957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86408" y="982134"/>
            <a:ext cx="6340430"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459459" y="3678766"/>
            <a:ext cx="5798414"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216" y="5029200"/>
            <a:ext cx="6933673"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CFC51C-D7E0-4411-99A1-BC0A6F9C9D6E}" type="datetimeFigureOut">
              <a:rPr lang="en-US" smtClean="0"/>
              <a:pPr/>
              <a:t>5/8/2020</a:t>
            </a:fld>
            <a:endParaRPr lang="en-IN"/>
          </a:p>
        </p:txBody>
      </p:sp>
      <p:sp>
        <p:nvSpPr>
          <p:cNvPr id="5" name="Footer Placeholder 4"/>
          <p:cNvSpPr>
            <a:spLocks noGrp="1"/>
          </p:cNvSpPr>
          <p:nvPr>
            <p:ph type="ftr" sz="quarter" idx="11"/>
          </p:nvPr>
        </p:nvSpPr>
        <p:spPr/>
        <p:txBody>
          <a:bodyPr/>
          <a:lstStyle/>
          <a:p>
            <a:endParaRPr lang="en-IN"/>
          </a:p>
        </p:txBody>
      </p:sp>
      <p:sp>
        <p:nvSpPr>
          <p:cNvPr id="19" name="Rectangle 18"/>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6DA8F37-E564-4921-A9BF-7611832D7A21}" type="slidenum">
              <a:rPr lang="en-IN" smtClean="0"/>
              <a:pPr/>
              <a:t>‹#›</a:t>
            </a:fld>
            <a:endParaRPr lang="en-I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7" name="Group 8"/>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370667"/>
            <a:ext cx="6619245"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5024967"/>
            <a:ext cx="6619244"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CFC51C-D7E0-4411-99A1-BC0A6F9C9D6E}" type="datetimeFigureOut">
              <a:rPr lang="en-US" smtClean="0"/>
              <a:pPr/>
              <a:t>5/8/2020</a:t>
            </a:fld>
            <a:endParaRPr lang="en-IN"/>
          </a:p>
        </p:txBody>
      </p:sp>
      <p:sp>
        <p:nvSpPr>
          <p:cNvPr id="5" name="Footer Placeholder 4"/>
          <p:cNvSpPr>
            <a:spLocks noGrp="1"/>
          </p:cNvSpPr>
          <p:nvPr>
            <p:ph type="ftr" sz="quarter" idx="11"/>
          </p:nvPr>
        </p:nvSpPr>
        <p:spPr/>
        <p:txBody>
          <a:bodyPr/>
          <a:lstStyle/>
          <a:p>
            <a:endParaRPr lang="en-IN"/>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6DA8F37-E564-4921-A9BF-7611832D7A21}" type="slidenum">
              <a:rPr lang="en-IN" smtClean="0"/>
              <a:pPr/>
              <a:t>‹#›</a:t>
            </a:fld>
            <a:endParaRPr lang="en-I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866215" y="2603502"/>
            <a:ext cx="23564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866215" y="3179765"/>
            <a:ext cx="23564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384541" y="2603500"/>
            <a:ext cx="2360257"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384541" y="3179764"/>
            <a:ext cx="2360257"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16101" y="2603501"/>
            <a:ext cx="235929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916247" y="3179763"/>
            <a:ext cx="2359152"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302978"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29301"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ACFC51C-D7E0-4411-99A1-BC0A6F9C9D6E}" type="datetimeFigureOut">
              <a:rPr lang="en-US" smtClean="0"/>
              <a:pPr/>
              <a:t>5/8/2020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6DA8F37-E564-4921-A9BF-7611832D7A21}" type="slidenum">
              <a:rPr lang="en-IN" smtClean="0"/>
              <a:pPr/>
              <a:t>‹#›</a:t>
            </a:fld>
            <a:endParaRPr lang="en-I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866215" y="4532844"/>
            <a:ext cx="228782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000915"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866215" y="5109106"/>
            <a:ext cx="2287829"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26649" y="4532845"/>
            <a:ext cx="2287829"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3561347"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427629" y="5109105"/>
            <a:ext cx="2287829"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87082" y="4532845"/>
            <a:ext cx="228832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6122273"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987081" y="5109104"/>
            <a:ext cx="2288322"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3304373"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48352"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ACFC51C-D7E0-4411-99A1-BC0A6F9C9D6E}" type="datetimeFigureOut">
              <a:rPr lang="en-US" smtClean="0"/>
              <a:pPr/>
              <a:t>5/8/2020</a:t>
            </a:fld>
            <a:endParaRPr lang="en-IN"/>
          </a:p>
        </p:txBody>
      </p:sp>
      <p:sp>
        <p:nvSpPr>
          <p:cNvPr id="8" name="Footer Placeholder 7"/>
          <p:cNvSpPr>
            <a:spLocks noGrp="1"/>
          </p:cNvSpPr>
          <p:nvPr>
            <p:ph type="ftr" sz="quarter" idx="11"/>
          </p:nvPr>
        </p:nvSpPr>
        <p:spPr>
          <a:xfrm>
            <a:off x="420833" y="6391839"/>
            <a:ext cx="2733212" cy="304801"/>
          </a:xfrm>
        </p:spPr>
        <p:txBody>
          <a:bodyPr/>
          <a:lstStyle/>
          <a:p>
            <a:endParaRPr lang="en-IN"/>
          </a:p>
        </p:txBody>
      </p:sp>
      <p:sp>
        <p:nvSpPr>
          <p:cNvPr id="9" name="Slide Number Placeholder 8"/>
          <p:cNvSpPr>
            <a:spLocks noGrp="1"/>
          </p:cNvSpPr>
          <p:nvPr>
            <p:ph type="sldNum" sz="quarter" idx="12"/>
          </p:nvPr>
        </p:nvSpPr>
        <p:spPr/>
        <p:txBody>
          <a:bodyPr/>
          <a:lstStyle/>
          <a:p>
            <a:fld id="{76DA8F37-E564-4921-A9BF-7611832D7A21}" type="slidenum">
              <a:rPr lang="en-IN" smtClean="0"/>
              <a:pPr/>
              <a:t>‹#›</a:t>
            </a:fld>
            <a:endParaRPr lang="en-I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216" y="2603500"/>
            <a:ext cx="6619244"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021580" y="6391839"/>
            <a:ext cx="742949" cy="304799"/>
          </a:xfrm>
        </p:spPr>
        <p:txBody>
          <a:bodyPr/>
          <a:lstStyle/>
          <a:p>
            <a:fld id="{6ACFC51C-D7E0-4411-99A1-BC0A6F9C9D6E}" type="datetimeFigureOut">
              <a:rPr lang="en-US" smtClean="0"/>
              <a:pPr/>
              <a:t>5/8/2020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6DA8F37-E564-4921-A9BF-7611832D7A21}" type="slidenum">
              <a:rPr lang="en-IN" smtClean="0"/>
              <a:pPr/>
              <a:t>‹#›</a:t>
            </a:fld>
            <a:endParaRPr lang="en-I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8"/>
          <p:cNvGrpSpPr/>
          <p:nvPr/>
        </p:nvGrpSpPr>
        <p:grpSpPr>
          <a:xfrm>
            <a:off x="0" y="0"/>
            <a:ext cx="9144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8927" y="1278467"/>
            <a:ext cx="1057474"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216" y="1278467"/>
            <a:ext cx="4692019"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989829" y="6391839"/>
            <a:ext cx="744101" cy="304799"/>
          </a:xfrm>
        </p:spPr>
        <p:txBody>
          <a:bodyPr/>
          <a:lstStyle/>
          <a:p>
            <a:fld id="{6ACFC51C-D7E0-4411-99A1-BC0A6F9C9D6E}" type="datetimeFigureOut">
              <a:rPr lang="en-US" smtClean="0"/>
              <a:pPr/>
              <a:t>5/8/2020</a:t>
            </a:fld>
            <a:endParaRPr lang="en-IN"/>
          </a:p>
        </p:txBody>
      </p:sp>
      <p:sp>
        <p:nvSpPr>
          <p:cNvPr id="5" name="Footer Placeholder 4"/>
          <p:cNvSpPr>
            <a:spLocks noGrp="1"/>
          </p:cNvSpPr>
          <p:nvPr>
            <p:ph type="ftr" sz="quarter" idx="11"/>
          </p:nvPr>
        </p:nvSpPr>
        <p:spPr/>
        <p:txBody>
          <a:bodyPr/>
          <a:lstStyle/>
          <a:p>
            <a:endParaRPr lang="en-IN"/>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6DA8F37-E564-4921-A9BF-7611832D7A21}"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866216" y="2603500"/>
            <a:ext cx="6619244"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CFC51C-D7E0-4411-99A1-BC0A6F9C9D6E}" type="datetimeFigureOut">
              <a:rPr lang="en-US" smtClean="0"/>
              <a:pPr/>
              <a:t>5/8/2020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6DA8F37-E564-4921-A9BF-7611832D7A21}"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7"/>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677645"/>
            <a:ext cx="3263269"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71670" y="2677644"/>
            <a:ext cx="2818159"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CFC51C-D7E0-4411-99A1-BC0A6F9C9D6E}" type="datetimeFigureOut">
              <a:rPr lang="en-US" smtClean="0"/>
              <a:pPr/>
              <a:t>5/8/2020</a:t>
            </a:fld>
            <a:endParaRPr lang="en-IN"/>
          </a:p>
        </p:txBody>
      </p:sp>
      <p:sp>
        <p:nvSpPr>
          <p:cNvPr id="5" name="Footer Placeholder 4"/>
          <p:cNvSpPr>
            <a:spLocks noGrp="1"/>
          </p:cNvSpPr>
          <p:nvPr>
            <p:ph type="ftr" sz="quarter" idx="11"/>
          </p:nvPr>
        </p:nvSpPr>
        <p:spPr/>
        <p:txBody>
          <a:bodyPr/>
          <a:lstStyle/>
          <a:p>
            <a:endParaRPr lang="en-IN"/>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6DA8F37-E564-4921-A9BF-7611832D7A21}"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66215" y="2603501"/>
            <a:ext cx="3618869"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6535" y="2603500"/>
            <a:ext cx="361886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ACFC51C-D7E0-4411-99A1-BC0A6F9C9D6E}" type="datetimeFigureOut">
              <a:rPr lang="en-US" smtClean="0"/>
              <a:pPr/>
              <a:t>5/8/2020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6DA8F37-E564-4921-A9BF-7611832D7A21}"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66216" y="2603500"/>
            <a:ext cx="36188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66215" y="3179763"/>
            <a:ext cx="361886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6535" y="2603500"/>
            <a:ext cx="361886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6535" y="3179763"/>
            <a:ext cx="361886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CFC51C-D7E0-4411-99A1-BC0A6F9C9D6E}" type="datetimeFigureOut">
              <a:rPr lang="en-US" smtClean="0"/>
              <a:pPr/>
              <a:t>5/8/2020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6DA8F37-E564-4921-A9BF-7611832D7A21}"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6216" y="973668"/>
            <a:ext cx="6571060"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ACFC51C-D7E0-4411-99A1-BC0A6F9C9D6E}" type="datetimeFigureOut">
              <a:rPr lang="en-US" smtClean="0"/>
              <a:pPr/>
              <a:t>5/8/2020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6DA8F37-E564-4921-A9BF-7611832D7A21}"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FC51C-D7E0-4411-99A1-BC0A6F9C9D6E}" type="datetimeFigureOut">
              <a:rPr lang="en-US" smtClean="0"/>
              <a:pPr/>
              <a:t>5/8/2020</a:t>
            </a:fld>
            <a:endParaRPr lang="en-IN"/>
          </a:p>
        </p:txBody>
      </p:sp>
      <p:sp>
        <p:nvSpPr>
          <p:cNvPr id="3" name="Footer Placeholder 2"/>
          <p:cNvSpPr>
            <a:spLocks noGrp="1"/>
          </p:cNvSpPr>
          <p:nvPr>
            <p:ph type="ftr" sz="quarter" idx="11"/>
          </p:nvPr>
        </p:nvSpPr>
        <p:spPr/>
        <p:txBody>
          <a:bodyPr/>
          <a:lstStyle/>
          <a:p>
            <a:endParaRPr lang="en-IN"/>
          </a:p>
        </p:txBody>
      </p:sp>
      <p:sp>
        <p:nvSpPr>
          <p:cNvPr id="7" name="Rectangle 6"/>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76DA8F37-E564-4921-A9BF-7611832D7A21}"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95400"/>
            <a:ext cx="209486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335859" y="1447800"/>
            <a:ext cx="3892550"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866215" y="3129281"/>
            <a:ext cx="2094869"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CFC51C-D7E0-4411-99A1-BC0A6F9C9D6E}" type="datetimeFigureOut">
              <a:rPr lang="en-US" smtClean="0"/>
              <a:pPr/>
              <a:t>5/8/2020</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6DA8F37-E564-4921-A9BF-7611832D7A21}"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693334"/>
            <a:ext cx="2898851"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910903" y="1143000"/>
            <a:ext cx="242039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866216" y="3657600"/>
            <a:ext cx="2894409"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CFC51C-D7E0-4411-99A1-BC0A6F9C9D6E}" type="datetimeFigureOut">
              <a:rPr lang="en-US" smtClean="0"/>
              <a:pPr/>
              <a:t>5/8/2020</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6DA8F37-E564-4921-A9BF-7611832D7A21}"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866216" y="973668"/>
            <a:ext cx="6571060"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66216" y="2603500"/>
            <a:ext cx="6571060"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89829" y="6391839"/>
            <a:ext cx="742949" cy="304799"/>
          </a:xfrm>
          <a:prstGeom prst="rect">
            <a:avLst/>
          </a:prstGeom>
        </p:spPr>
        <p:txBody>
          <a:bodyPr vert="horz" lIns="91440" tIns="45720" rIns="91440" bIns="45720" rtlCol="0" anchor="ctr"/>
          <a:lstStyle>
            <a:lvl1pPr algn="r">
              <a:defRPr sz="1000" b="1" i="0">
                <a:solidFill>
                  <a:schemeClr val="accent1"/>
                </a:solidFill>
              </a:defRPr>
            </a:lvl1pPr>
          </a:lstStyle>
          <a:p>
            <a:fld id="{6ACFC51C-D7E0-4411-99A1-BC0A6F9C9D6E}" type="datetimeFigureOut">
              <a:rPr lang="en-US" smtClean="0"/>
              <a:pPr/>
              <a:t>5/8/2020</a:t>
            </a:fld>
            <a:endParaRPr lang="en-IN"/>
          </a:p>
        </p:txBody>
      </p:sp>
      <p:sp>
        <p:nvSpPr>
          <p:cNvPr id="5" name="Footer Placeholder 4"/>
          <p:cNvSpPr>
            <a:spLocks noGrp="1"/>
          </p:cNvSpPr>
          <p:nvPr>
            <p:ph type="ftr" sz="quarter" idx="3"/>
          </p:nvPr>
        </p:nvSpPr>
        <p:spPr>
          <a:xfrm>
            <a:off x="420833" y="6391839"/>
            <a:ext cx="2894846" cy="304801"/>
          </a:xfrm>
          <a:prstGeom prst="rect">
            <a:avLst/>
          </a:prstGeom>
        </p:spPr>
        <p:txBody>
          <a:bodyPr vert="horz" lIns="91440" tIns="45720" rIns="91440" bIns="45720" rtlCol="0" anchor="ctr"/>
          <a:lstStyle>
            <a:lvl1pPr algn="l">
              <a:defRPr sz="1000" b="1" i="0">
                <a:solidFill>
                  <a:schemeClr val="accent1"/>
                </a:solidFill>
              </a:defRPr>
            </a:lvl1pPr>
          </a:lstStyle>
          <a:p>
            <a:endParaRPr lang="en-IN"/>
          </a:p>
        </p:txBody>
      </p:sp>
      <p:sp>
        <p:nvSpPr>
          <p:cNvPr id="21" name="Rectangle 2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800" b="0" i="0">
                <a:solidFill>
                  <a:schemeClr val="bg1"/>
                </a:solidFill>
              </a:defRPr>
            </a:lvl1pPr>
          </a:lstStyle>
          <a:p>
            <a:fld id="{76DA8F37-E564-4921-A9BF-7611832D7A21}"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Basics of arthroscopy ppt"/>
          <p:cNvPicPr>
            <a:picLocks noChangeAspect="1" noChangeArrowheads="1"/>
          </p:cNvPicPr>
          <p:nvPr/>
        </p:nvPicPr>
        <p:blipFill>
          <a:blip r:embed="rId2"/>
          <a:srcRect/>
          <a:stretch>
            <a:fillRect/>
          </a:stretch>
        </p:blipFill>
        <p:spPr bwMode="auto">
          <a:xfrm>
            <a:off x="214282" y="142852"/>
            <a:ext cx="8786874" cy="659704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TYPES OF FPD</a:t>
            </a:r>
            <a:endParaRPr lang="en-IN" dirty="0"/>
          </a:p>
        </p:txBody>
      </p:sp>
      <p:sp>
        <p:nvSpPr>
          <p:cNvPr id="3" name="Content Placeholder 2"/>
          <p:cNvSpPr>
            <a:spLocks noGrp="1"/>
          </p:cNvSpPr>
          <p:nvPr>
            <p:ph idx="1"/>
          </p:nvPr>
        </p:nvSpPr>
        <p:spPr>
          <a:xfrm>
            <a:off x="285752" y="2214554"/>
            <a:ext cx="8001024" cy="4643470"/>
          </a:xfrm>
        </p:spPr>
        <p:txBody>
          <a:bodyPr numCol="2">
            <a:normAutofit/>
          </a:bodyPr>
          <a:lstStyle/>
          <a:p>
            <a:pPr marL="514350" indent="-514350">
              <a:lnSpc>
                <a:spcPct val="150000"/>
              </a:lnSpc>
            </a:pPr>
            <a:r>
              <a:rPr lang="en-IN" sz="2600" dirty="0" smtClean="0">
                <a:solidFill>
                  <a:schemeClr val="tx1"/>
                </a:solidFill>
                <a:latin typeface="Times New Roman" pitchFamily="18" charset="0"/>
                <a:cs typeface="Times New Roman" pitchFamily="18" charset="0"/>
              </a:rPr>
              <a:t>Simple fixed bridge</a:t>
            </a:r>
          </a:p>
          <a:p>
            <a:pPr marL="514350" indent="-514350">
              <a:lnSpc>
                <a:spcPct val="150000"/>
              </a:lnSpc>
              <a:buFont typeface="Arial" pitchFamily="34" charset="0"/>
              <a:buChar char="•"/>
            </a:pPr>
            <a:r>
              <a:rPr lang="en-IN" sz="2600" dirty="0" smtClean="0">
                <a:solidFill>
                  <a:schemeClr val="tx1"/>
                </a:solidFill>
                <a:latin typeface="Times New Roman" pitchFamily="18" charset="0"/>
                <a:cs typeface="Times New Roman" pitchFamily="18" charset="0"/>
              </a:rPr>
              <a:t>Traditional FPD</a:t>
            </a:r>
          </a:p>
          <a:p>
            <a:pPr marL="514350" indent="-514350">
              <a:lnSpc>
                <a:spcPct val="150000"/>
              </a:lnSpc>
              <a:buFont typeface="Arial" pitchFamily="34" charset="0"/>
              <a:buChar char="•"/>
            </a:pPr>
            <a:r>
              <a:rPr lang="en-IN" sz="2600" dirty="0" smtClean="0">
                <a:solidFill>
                  <a:schemeClr val="tx1"/>
                </a:solidFill>
                <a:latin typeface="Times New Roman" pitchFamily="18" charset="0"/>
                <a:cs typeface="Times New Roman" pitchFamily="18" charset="0"/>
              </a:rPr>
              <a:t>FPD with stress breaker</a:t>
            </a:r>
          </a:p>
          <a:p>
            <a:pPr marL="514350" indent="-514350">
              <a:lnSpc>
                <a:spcPct val="150000"/>
              </a:lnSpc>
              <a:buFont typeface="Arial" pitchFamily="34" charset="0"/>
              <a:buChar char="•"/>
            </a:pPr>
            <a:r>
              <a:rPr lang="en-IN" sz="2600" dirty="0" smtClean="0">
                <a:solidFill>
                  <a:schemeClr val="tx1"/>
                </a:solidFill>
                <a:latin typeface="Times New Roman" pitchFamily="18" charset="0"/>
                <a:cs typeface="Times New Roman" pitchFamily="18" charset="0"/>
              </a:rPr>
              <a:t>Cantilever </a:t>
            </a:r>
          </a:p>
          <a:p>
            <a:pPr marL="514350" indent="-514350">
              <a:lnSpc>
                <a:spcPct val="150000"/>
              </a:lnSpc>
              <a:buFont typeface="Arial" pitchFamily="34" charset="0"/>
              <a:buChar char="•"/>
            </a:pPr>
            <a:r>
              <a:rPr lang="en-IN" sz="2600" dirty="0" smtClean="0">
                <a:solidFill>
                  <a:schemeClr val="tx1"/>
                </a:solidFill>
                <a:latin typeface="Times New Roman" pitchFamily="18" charset="0"/>
                <a:cs typeface="Times New Roman" pitchFamily="18" charset="0"/>
              </a:rPr>
              <a:t>Maryland bridge </a:t>
            </a:r>
          </a:p>
          <a:p>
            <a:pPr marL="514350" indent="-514350">
              <a:lnSpc>
                <a:spcPct val="150000"/>
              </a:lnSpc>
              <a:buFont typeface="Arial" pitchFamily="34" charset="0"/>
              <a:buChar char="•"/>
            </a:pPr>
            <a:r>
              <a:rPr lang="en-IN" sz="2600" dirty="0" err="1" smtClean="0">
                <a:solidFill>
                  <a:schemeClr val="tx1"/>
                </a:solidFill>
                <a:latin typeface="Times New Roman" pitchFamily="18" charset="0"/>
                <a:cs typeface="Times New Roman" pitchFamily="18" charset="0"/>
              </a:rPr>
              <a:t>Rochette</a:t>
            </a:r>
            <a:r>
              <a:rPr lang="en-IN" sz="2600" dirty="0" smtClean="0">
                <a:solidFill>
                  <a:schemeClr val="tx1"/>
                </a:solidFill>
                <a:latin typeface="Times New Roman" pitchFamily="18" charset="0"/>
                <a:cs typeface="Times New Roman" pitchFamily="18" charset="0"/>
              </a:rPr>
              <a:t> bridge</a:t>
            </a:r>
          </a:p>
          <a:p>
            <a:pPr marL="514350" indent="-514350">
              <a:lnSpc>
                <a:spcPct val="150000"/>
              </a:lnSpc>
              <a:buFont typeface="Arial" pitchFamily="34" charset="0"/>
              <a:buChar char="•"/>
            </a:pPr>
            <a:r>
              <a:rPr lang="en-IN" sz="2600" dirty="0" smtClean="0">
                <a:solidFill>
                  <a:schemeClr val="tx1"/>
                </a:solidFill>
                <a:latin typeface="Times New Roman" pitchFamily="18" charset="0"/>
                <a:cs typeface="Times New Roman" pitchFamily="18" charset="0"/>
              </a:rPr>
              <a:t>Virginia bridge</a:t>
            </a:r>
          </a:p>
          <a:p>
            <a:pPr marL="514350" indent="-514350">
              <a:lnSpc>
                <a:spcPct val="150000"/>
              </a:lnSpc>
            </a:pPr>
            <a:r>
              <a:rPr lang="en-IN" sz="2600" dirty="0" smtClean="0">
                <a:solidFill>
                  <a:schemeClr val="tx1"/>
                </a:solidFill>
                <a:latin typeface="Times New Roman" pitchFamily="18" charset="0"/>
                <a:cs typeface="Times New Roman" pitchFamily="18" charset="0"/>
              </a:rPr>
              <a:t>Compound fixed bridge</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27452" t="16483" r="29722" b="1099"/>
          <a:stretch>
            <a:fillRect/>
          </a:stretch>
        </p:blipFill>
        <p:spPr bwMode="auto">
          <a:xfrm>
            <a:off x="928662" y="-1"/>
            <a:ext cx="6686540" cy="6858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32" y="2143116"/>
            <a:ext cx="9144000" cy="4572008"/>
          </a:xfrm>
        </p:spPr>
        <p:txBody>
          <a:bodyPr>
            <a:normAutofit/>
          </a:bodyPr>
          <a:lstStyle/>
          <a:p>
            <a:pPr>
              <a:lnSpc>
                <a:spcPct val="150000"/>
              </a:lnSpc>
            </a:pPr>
            <a:r>
              <a:rPr lang="en-IN" sz="2600" dirty="0" err="1" smtClean="0">
                <a:solidFill>
                  <a:schemeClr val="tx1"/>
                </a:solidFill>
              </a:rPr>
              <a:t>Nonarcon</a:t>
            </a:r>
            <a:r>
              <a:rPr lang="en-IN" sz="2600" dirty="0" smtClean="0">
                <a:solidFill>
                  <a:schemeClr val="tx1"/>
                </a:solidFill>
              </a:rPr>
              <a:t> instruments gained considerable popularity in complete denture prosthodontics because the upper and lower members are rigidly attached, permitting easier control when positioning artificial teeth.</a:t>
            </a:r>
          </a:p>
          <a:p>
            <a:pPr>
              <a:lnSpc>
                <a:spcPct val="150000"/>
              </a:lnSpc>
            </a:pPr>
            <a:r>
              <a:rPr lang="en-IN" sz="2600" dirty="0" smtClean="0">
                <a:solidFill>
                  <a:schemeClr val="tx1"/>
                </a:solidFill>
              </a:rPr>
              <a:t>In an </a:t>
            </a:r>
            <a:r>
              <a:rPr lang="en-IN" sz="2600" dirty="0" err="1" smtClean="0">
                <a:solidFill>
                  <a:schemeClr val="tx1"/>
                </a:solidFill>
              </a:rPr>
              <a:t>arcon</a:t>
            </a:r>
            <a:r>
              <a:rPr lang="en-IN" sz="2600" dirty="0" smtClean="0">
                <a:solidFill>
                  <a:schemeClr val="tx1"/>
                </a:solidFill>
              </a:rPr>
              <a:t> articulator, the condylar spheres are attached to the lower component of the articulator, and the mechanical </a:t>
            </a:r>
            <a:r>
              <a:rPr lang="en-IN" sz="2600" dirty="0" err="1" smtClean="0">
                <a:solidFill>
                  <a:schemeClr val="tx1"/>
                </a:solidFill>
              </a:rPr>
              <a:t>fossae</a:t>
            </a:r>
            <a:r>
              <a:rPr lang="en-IN" sz="2600" dirty="0" smtClean="0">
                <a:solidFill>
                  <a:schemeClr val="tx1"/>
                </a:solidFill>
              </a:rPr>
              <a:t> are attached to the upper member of the instrument.</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973668"/>
            <a:ext cx="6722928" cy="706964"/>
          </a:xfrm>
        </p:spPr>
        <p:txBody>
          <a:bodyPr/>
          <a:lstStyle/>
          <a:p>
            <a:r>
              <a:rPr lang="en-IN" dirty="0" smtClean="0"/>
              <a:t>Fully adjustable articulators</a:t>
            </a:r>
            <a:endParaRPr lang="en-IN" dirty="0"/>
          </a:p>
        </p:txBody>
      </p:sp>
      <p:sp>
        <p:nvSpPr>
          <p:cNvPr id="3" name="Content Placeholder 2"/>
          <p:cNvSpPr>
            <a:spLocks noGrp="1"/>
          </p:cNvSpPr>
          <p:nvPr>
            <p:ph idx="1"/>
          </p:nvPr>
        </p:nvSpPr>
        <p:spPr>
          <a:xfrm>
            <a:off x="571504" y="2500330"/>
            <a:ext cx="4786314" cy="3286124"/>
          </a:xfrm>
        </p:spPr>
        <p:txBody>
          <a:bodyPr>
            <a:normAutofit/>
          </a:bodyPr>
          <a:lstStyle/>
          <a:p>
            <a:pPr>
              <a:lnSpc>
                <a:spcPct val="150000"/>
              </a:lnSpc>
            </a:pPr>
            <a:r>
              <a:rPr lang="en-IN" sz="2600" dirty="0" smtClean="0">
                <a:solidFill>
                  <a:schemeClr val="tx1"/>
                </a:solidFill>
              </a:rPr>
              <a:t>A fully (or highly) adjustable articulator has a wide range of positions and can be set to follow a patient's border movements. </a:t>
            </a:r>
          </a:p>
        </p:txBody>
      </p:sp>
      <p:pic>
        <p:nvPicPr>
          <p:cNvPr id="3074" name="Picture 2"/>
          <p:cNvPicPr>
            <a:picLocks noChangeAspect="1" noChangeArrowheads="1"/>
          </p:cNvPicPr>
          <p:nvPr/>
        </p:nvPicPr>
        <p:blipFill>
          <a:blip r:embed="rId2"/>
          <a:srcRect l="23060" t="19574" r="50586" b="1099"/>
          <a:stretch>
            <a:fillRect/>
          </a:stretch>
        </p:blipFill>
        <p:spPr bwMode="auto">
          <a:xfrm>
            <a:off x="5614813" y="2285992"/>
            <a:ext cx="2814839" cy="45154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214282" y="2428868"/>
            <a:ext cx="8501122" cy="3929090"/>
          </a:xfrm>
        </p:spPr>
        <p:txBody>
          <a:bodyPr>
            <a:normAutofit/>
          </a:bodyPr>
          <a:lstStyle/>
          <a:p>
            <a:pPr>
              <a:lnSpc>
                <a:spcPct val="150000"/>
              </a:lnSpc>
            </a:pPr>
            <a:r>
              <a:rPr lang="en-IN" sz="2600" dirty="0" smtClean="0">
                <a:solidFill>
                  <a:schemeClr val="tx1"/>
                </a:solidFill>
              </a:rPr>
              <a:t>The accuracy of reproduction of movement depends on the care and skill of the operator, the errors inherent in the articulator and recording device, and any </a:t>
            </a:r>
            <a:r>
              <a:rPr lang="en-IN" sz="2600" dirty="0" err="1" smtClean="0">
                <a:solidFill>
                  <a:schemeClr val="tx1"/>
                </a:solidFill>
              </a:rPr>
              <a:t>malalignments</a:t>
            </a:r>
            <a:r>
              <a:rPr lang="en-IN" sz="2600" dirty="0" smtClean="0">
                <a:solidFill>
                  <a:schemeClr val="tx1"/>
                </a:solidFill>
              </a:rPr>
              <a:t> due to slight flexing of the mandible and the </a:t>
            </a:r>
            <a:r>
              <a:rPr lang="en-IN" sz="2600" dirty="0" err="1" smtClean="0">
                <a:solidFill>
                  <a:schemeClr val="tx1"/>
                </a:solidFill>
              </a:rPr>
              <a:t>nonrigid</a:t>
            </a:r>
            <a:r>
              <a:rPr lang="en-IN" sz="2600" dirty="0" smtClean="0">
                <a:solidFill>
                  <a:schemeClr val="tx1"/>
                </a:solidFill>
              </a:rPr>
              <a:t> nature of the TMJs.</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3294" t="22665" r="23133" b="9340"/>
          <a:stretch>
            <a:fillRect/>
          </a:stretch>
        </p:blipFill>
        <p:spPr bwMode="auto">
          <a:xfrm>
            <a:off x="-64" y="1282661"/>
            <a:ext cx="9144064" cy="45037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Whip Mix articulators</a:t>
            </a:r>
            <a:endParaRPr lang="en-IN" dirty="0"/>
          </a:p>
        </p:txBody>
      </p:sp>
      <p:sp>
        <p:nvSpPr>
          <p:cNvPr id="3" name="Content Placeholder 2"/>
          <p:cNvSpPr>
            <a:spLocks noGrp="1"/>
          </p:cNvSpPr>
          <p:nvPr>
            <p:ph idx="1"/>
          </p:nvPr>
        </p:nvSpPr>
        <p:spPr>
          <a:xfrm>
            <a:off x="285720" y="2357430"/>
            <a:ext cx="8501122" cy="3857652"/>
          </a:xfrm>
        </p:spPr>
        <p:txBody>
          <a:bodyPr>
            <a:normAutofit/>
          </a:bodyPr>
          <a:lstStyle/>
          <a:p>
            <a:pPr>
              <a:lnSpc>
                <a:spcPct val="150000"/>
              </a:lnSpc>
            </a:pPr>
            <a:r>
              <a:rPr lang="en-IN" sz="2600" dirty="0" smtClean="0">
                <a:solidFill>
                  <a:schemeClr val="tx1"/>
                </a:solidFill>
              </a:rPr>
              <a:t>are designed to enable the user to quickly and easily mount casts of a patient’s dentition on a mechanical device that will reproduce their natural relationship and movements with an acceptable degree of accuracy.</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071702"/>
            <a:ext cx="5929322" cy="4929198"/>
          </a:xfrm>
        </p:spPr>
        <p:txBody>
          <a:bodyPr>
            <a:normAutofit lnSpcReduction="10000"/>
          </a:bodyPr>
          <a:lstStyle/>
          <a:p>
            <a:pPr>
              <a:lnSpc>
                <a:spcPct val="150000"/>
              </a:lnSpc>
            </a:pPr>
            <a:r>
              <a:rPr lang="en-IN" sz="2600" dirty="0" smtClean="0">
                <a:solidFill>
                  <a:schemeClr val="tx1"/>
                </a:solidFill>
              </a:rPr>
              <a:t>Articulator Manipulations</a:t>
            </a:r>
          </a:p>
          <a:p>
            <a:pPr>
              <a:lnSpc>
                <a:spcPct val="150000"/>
              </a:lnSpc>
              <a:buFont typeface="Arial" pitchFamily="34" charset="0"/>
              <a:buChar char="•"/>
            </a:pPr>
            <a:r>
              <a:rPr lang="en-IN" sz="2600" dirty="0" smtClean="0">
                <a:solidFill>
                  <a:schemeClr val="tx1"/>
                </a:solidFill>
              </a:rPr>
              <a:t>To attach or remove the incisal guide pin, loosen or tighten the incisal guide pin screw.</a:t>
            </a:r>
          </a:p>
          <a:p>
            <a:pPr>
              <a:lnSpc>
                <a:spcPct val="150000"/>
              </a:lnSpc>
              <a:buFont typeface="Arial" pitchFamily="34" charset="0"/>
              <a:buChar char="•"/>
            </a:pPr>
            <a:r>
              <a:rPr lang="en-IN" sz="2600" dirty="0" smtClean="0">
                <a:solidFill>
                  <a:schemeClr val="tx1"/>
                </a:solidFill>
              </a:rPr>
              <a:t>The upper and lower frames are made parallel by aligning the top of the pin with the dark line which completely encircles the pin.</a:t>
            </a:r>
            <a:endParaRPr lang="en-IN" sz="2600" dirty="0">
              <a:solidFill>
                <a:schemeClr val="tx1"/>
              </a:solidFill>
            </a:endParaRPr>
          </a:p>
        </p:txBody>
      </p:sp>
      <p:pic>
        <p:nvPicPr>
          <p:cNvPr id="183298" name="Picture 2"/>
          <p:cNvPicPr>
            <a:picLocks noChangeAspect="1" noChangeArrowheads="1"/>
          </p:cNvPicPr>
          <p:nvPr/>
        </p:nvPicPr>
        <p:blipFill>
          <a:blip r:embed="rId2"/>
          <a:srcRect l="20315" t="23695" r="54429" b="6250"/>
          <a:stretch>
            <a:fillRect/>
          </a:stretch>
        </p:blipFill>
        <p:spPr bwMode="auto">
          <a:xfrm>
            <a:off x="5626777" y="2428868"/>
            <a:ext cx="2802875" cy="41433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1" y="2285992"/>
            <a:ext cx="4934607" cy="4572008"/>
          </a:xfrm>
        </p:spPr>
        <p:txBody>
          <a:bodyPr>
            <a:normAutofit/>
          </a:bodyPr>
          <a:lstStyle/>
          <a:p>
            <a:pPr>
              <a:lnSpc>
                <a:spcPct val="150000"/>
              </a:lnSpc>
            </a:pPr>
            <a:r>
              <a:rPr lang="en-IN" sz="2600" dirty="0" smtClean="0">
                <a:solidFill>
                  <a:schemeClr val="tx1"/>
                </a:solidFill>
              </a:rPr>
              <a:t>Spring Latch Operation </a:t>
            </a:r>
          </a:p>
          <a:p>
            <a:pPr>
              <a:lnSpc>
                <a:spcPct val="150000"/>
              </a:lnSpc>
              <a:buFont typeface="Arial" pitchFamily="34" charset="0"/>
              <a:buChar char="•"/>
            </a:pPr>
            <a:r>
              <a:rPr lang="en-IN" sz="2600" dirty="0" smtClean="0">
                <a:solidFill>
                  <a:schemeClr val="tx1"/>
                </a:solidFill>
              </a:rPr>
              <a:t>To engage the spring latch, pull down on the spring and slide into the latch bracket. To remove the upper member, slide the spring latch out of the latch bracket.</a:t>
            </a:r>
            <a:endParaRPr lang="en-IN" sz="2600" dirty="0">
              <a:solidFill>
                <a:schemeClr val="tx1"/>
              </a:solidFill>
            </a:endParaRPr>
          </a:p>
        </p:txBody>
      </p:sp>
      <p:pic>
        <p:nvPicPr>
          <p:cNvPr id="184322" name="Picture 2"/>
          <p:cNvPicPr>
            <a:picLocks noChangeAspect="1" noChangeArrowheads="1"/>
          </p:cNvPicPr>
          <p:nvPr/>
        </p:nvPicPr>
        <p:blipFill>
          <a:blip r:embed="rId2"/>
          <a:srcRect l="21413" t="18544" r="54978" b="47459"/>
          <a:stretch>
            <a:fillRect/>
          </a:stretch>
        </p:blipFill>
        <p:spPr bwMode="auto">
          <a:xfrm>
            <a:off x="5143504" y="2847528"/>
            <a:ext cx="3643338" cy="2796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071678"/>
            <a:ext cx="6215074" cy="4786322"/>
          </a:xfrm>
        </p:spPr>
        <p:txBody>
          <a:bodyPr>
            <a:normAutofit lnSpcReduction="10000"/>
          </a:bodyPr>
          <a:lstStyle/>
          <a:p>
            <a:pPr>
              <a:lnSpc>
                <a:spcPct val="150000"/>
              </a:lnSpc>
            </a:pPr>
            <a:r>
              <a:rPr lang="en-IN" sz="2600" dirty="0" smtClean="0">
                <a:solidFill>
                  <a:schemeClr val="tx1"/>
                </a:solidFill>
              </a:rPr>
              <a:t>Adjust </a:t>
            </a:r>
            <a:r>
              <a:rPr lang="en-IN" sz="2600" dirty="0" err="1" smtClean="0">
                <a:solidFill>
                  <a:schemeClr val="tx1"/>
                </a:solidFill>
              </a:rPr>
              <a:t>Intercondylar</a:t>
            </a:r>
            <a:r>
              <a:rPr lang="en-IN" sz="2600" dirty="0" smtClean="0">
                <a:solidFill>
                  <a:schemeClr val="tx1"/>
                </a:solidFill>
              </a:rPr>
              <a:t> Distance </a:t>
            </a:r>
          </a:p>
          <a:p>
            <a:pPr>
              <a:lnSpc>
                <a:spcPct val="150000"/>
              </a:lnSpc>
              <a:buFont typeface="Arial" pitchFamily="34" charset="0"/>
              <a:buChar char="•"/>
            </a:pPr>
            <a:r>
              <a:rPr lang="en-IN" sz="2600" dirty="0" smtClean="0">
                <a:solidFill>
                  <a:schemeClr val="tx1"/>
                </a:solidFill>
              </a:rPr>
              <a:t>The lower frame of the articulator has the letters L, M, and S engraved on each of its top corners. </a:t>
            </a:r>
          </a:p>
          <a:p>
            <a:pPr>
              <a:lnSpc>
                <a:spcPct val="150000"/>
              </a:lnSpc>
              <a:buFont typeface="Arial" pitchFamily="34" charset="0"/>
              <a:buChar char="•"/>
            </a:pPr>
            <a:r>
              <a:rPr lang="en-IN" sz="2600" dirty="0" smtClean="0">
                <a:solidFill>
                  <a:schemeClr val="tx1"/>
                </a:solidFill>
              </a:rPr>
              <a:t>Each of the two condylar elements should slide to one of the settings to correspond with the patient’s </a:t>
            </a:r>
            <a:r>
              <a:rPr lang="en-IN" sz="2600" dirty="0" err="1" smtClean="0">
                <a:solidFill>
                  <a:schemeClr val="tx1"/>
                </a:solidFill>
              </a:rPr>
              <a:t>intercondylar</a:t>
            </a:r>
            <a:r>
              <a:rPr lang="en-IN" sz="2600" dirty="0" smtClean="0">
                <a:solidFill>
                  <a:schemeClr val="tx1"/>
                </a:solidFill>
              </a:rPr>
              <a:t> width as recorded on the </a:t>
            </a:r>
            <a:r>
              <a:rPr lang="en-IN" sz="2600" dirty="0" err="1" smtClean="0">
                <a:solidFill>
                  <a:schemeClr val="tx1"/>
                </a:solidFill>
              </a:rPr>
              <a:t>facebow</a:t>
            </a:r>
            <a:r>
              <a:rPr lang="en-IN" sz="2600" dirty="0" smtClean="0">
                <a:solidFill>
                  <a:schemeClr val="tx1"/>
                </a:solidFill>
              </a:rPr>
              <a:t>.</a:t>
            </a:r>
            <a:endParaRPr lang="en-IN" sz="2600" dirty="0">
              <a:solidFill>
                <a:schemeClr val="tx1"/>
              </a:solidFill>
            </a:endParaRPr>
          </a:p>
        </p:txBody>
      </p:sp>
      <p:pic>
        <p:nvPicPr>
          <p:cNvPr id="185346" name="Picture 2"/>
          <p:cNvPicPr>
            <a:picLocks noChangeAspect="1" noChangeArrowheads="1"/>
          </p:cNvPicPr>
          <p:nvPr/>
        </p:nvPicPr>
        <p:blipFill>
          <a:blip r:embed="rId2"/>
          <a:srcRect l="20864" t="55632" r="54978" b="11401"/>
          <a:stretch>
            <a:fillRect/>
          </a:stretch>
        </p:blipFill>
        <p:spPr bwMode="auto">
          <a:xfrm>
            <a:off x="6224004" y="3214686"/>
            <a:ext cx="2848590" cy="20717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14282" y="2143116"/>
            <a:ext cx="5500726" cy="4500594"/>
          </a:xfrm>
        </p:spPr>
        <p:txBody>
          <a:bodyPr>
            <a:normAutofit/>
          </a:bodyPr>
          <a:lstStyle/>
          <a:p>
            <a:pPr>
              <a:lnSpc>
                <a:spcPct val="150000"/>
              </a:lnSpc>
            </a:pPr>
            <a:r>
              <a:rPr lang="en-IN" sz="2600" dirty="0" smtClean="0">
                <a:solidFill>
                  <a:schemeClr val="tx1"/>
                </a:solidFill>
              </a:rPr>
              <a:t>Maxillary Fork Support </a:t>
            </a:r>
          </a:p>
          <a:p>
            <a:pPr>
              <a:lnSpc>
                <a:spcPct val="150000"/>
              </a:lnSpc>
              <a:buFont typeface="Arial" pitchFamily="34" charset="0"/>
              <a:buChar char="•"/>
            </a:pPr>
            <a:r>
              <a:rPr lang="en-IN" sz="2600" dirty="0" smtClean="0">
                <a:solidFill>
                  <a:schemeClr val="tx1"/>
                </a:solidFill>
              </a:rPr>
              <a:t>The adjustable “T” supports the </a:t>
            </a:r>
            <a:r>
              <a:rPr lang="en-IN" sz="2600" dirty="0" err="1" smtClean="0">
                <a:solidFill>
                  <a:schemeClr val="tx1"/>
                </a:solidFill>
              </a:rPr>
              <a:t>bitefork</a:t>
            </a:r>
            <a:r>
              <a:rPr lang="en-IN" sz="2600" dirty="0" smtClean="0">
                <a:solidFill>
                  <a:schemeClr val="tx1"/>
                </a:solidFill>
              </a:rPr>
              <a:t> and maxillary cast when mounting the </a:t>
            </a:r>
            <a:r>
              <a:rPr lang="en-IN" sz="2600" dirty="0" err="1" smtClean="0">
                <a:solidFill>
                  <a:schemeClr val="tx1"/>
                </a:solidFill>
              </a:rPr>
              <a:t>facebow</a:t>
            </a:r>
            <a:r>
              <a:rPr lang="en-IN" sz="2600" dirty="0" smtClean="0">
                <a:solidFill>
                  <a:schemeClr val="tx1"/>
                </a:solidFill>
              </a:rPr>
              <a:t> record on the articulator. </a:t>
            </a:r>
            <a:endParaRPr lang="en-IN" sz="2600" dirty="0">
              <a:solidFill>
                <a:schemeClr val="tx1"/>
              </a:solidFill>
            </a:endParaRPr>
          </a:p>
        </p:txBody>
      </p:sp>
      <p:pic>
        <p:nvPicPr>
          <p:cNvPr id="186370" name="Picture 2"/>
          <p:cNvPicPr>
            <a:picLocks noChangeAspect="1" noChangeArrowheads="1"/>
          </p:cNvPicPr>
          <p:nvPr/>
        </p:nvPicPr>
        <p:blipFill>
          <a:blip r:embed="rId2"/>
          <a:srcRect l="21413" t="19574" r="54978" b="47459"/>
          <a:stretch>
            <a:fillRect/>
          </a:stretch>
        </p:blipFill>
        <p:spPr bwMode="auto">
          <a:xfrm>
            <a:off x="5643570" y="2928934"/>
            <a:ext cx="3071834" cy="22860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Traditional FPD</a:t>
            </a:r>
            <a:endParaRPr lang="en-IN" dirty="0"/>
          </a:p>
        </p:txBody>
      </p:sp>
      <p:pic>
        <p:nvPicPr>
          <p:cNvPr id="4" name="Picture 3" descr="bridge-animation.gif"/>
          <p:cNvPicPr>
            <a:picLocks noChangeAspect="1"/>
          </p:cNvPicPr>
          <p:nvPr/>
        </p:nvPicPr>
        <p:blipFill>
          <a:blip r:embed="rId2"/>
          <a:stretch>
            <a:fillRect/>
          </a:stretch>
        </p:blipFill>
        <p:spPr>
          <a:xfrm>
            <a:off x="1462094" y="2500306"/>
            <a:ext cx="6038864" cy="4037959"/>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214554"/>
            <a:ext cx="4929190" cy="4429156"/>
          </a:xfrm>
        </p:spPr>
        <p:txBody>
          <a:bodyPr>
            <a:normAutofit/>
          </a:bodyPr>
          <a:lstStyle/>
          <a:p>
            <a:pPr>
              <a:lnSpc>
                <a:spcPct val="150000"/>
              </a:lnSpc>
            </a:pPr>
            <a:r>
              <a:rPr lang="en-IN" sz="2600" dirty="0" smtClean="0">
                <a:solidFill>
                  <a:schemeClr val="tx1"/>
                </a:solidFill>
              </a:rPr>
              <a:t>Dual-End Incisal Pin </a:t>
            </a:r>
          </a:p>
          <a:p>
            <a:pPr>
              <a:lnSpc>
                <a:spcPct val="150000"/>
              </a:lnSpc>
              <a:buFont typeface="Arial" pitchFamily="34" charset="0"/>
              <a:buChar char="•"/>
            </a:pPr>
            <a:r>
              <a:rPr lang="en-IN" sz="2600" dirty="0" smtClean="0">
                <a:solidFill>
                  <a:schemeClr val="tx1"/>
                </a:solidFill>
              </a:rPr>
              <a:t>Has a chisel end for use with an adjustable incisal guide table and a spherical end for use with a flat anterior guide table. Both ends are calibrated for vertical adjustments.</a:t>
            </a:r>
            <a:endParaRPr lang="en-IN" sz="2600" dirty="0">
              <a:solidFill>
                <a:schemeClr val="tx1"/>
              </a:solidFill>
            </a:endParaRPr>
          </a:p>
        </p:txBody>
      </p:sp>
      <p:pic>
        <p:nvPicPr>
          <p:cNvPr id="187394" name="Picture 2"/>
          <p:cNvPicPr>
            <a:picLocks noChangeAspect="1" noChangeArrowheads="1"/>
          </p:cNvPicPr>
          <p:nvPr/>
        </p:nvPicPr>
        <p:blipFill>
          <a:blip r:embed="rId2"/>
          <a:srcRect l="21962" t="55632" r="54978" b="5219"/>
          <a:stretch>
            <a:fillRect/>
          </a:stretch>
        </p:blipFill>
        <p:spPr bwMode="auto">
          <a:xfrm>
            <a:off x="5429256" y="2928934"/>
            <a:ext cx="3000396" cy="27146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smtClean="0"/>
              <a:t>Facebow</a:t>
            </a:r>
            <a:r>
              <a:rPr lang="en-IN" dirty="0" smtClean="0"/>
              <a:t> transfer</a:t>
            </a:r>
            <a:endParaRPr lang="en-IN" dirty="0"/>
          </a:p>
        </p:txBody>
      </p:sp>
      <p:pic>
        <p:nvPicPr>
          <p:cNvPr id="166914" name="Picture 2"/>
          <p:cNvPicPr>
            <a:picLocks noGrp="1" noChangeAspect="1" noChangeArrowheads="1"/>
          </p:cNvPicPr>
          <p:nvPr>
            <p:ph idx="1"/>
          </p:nvPr>
        </p:nvPicPr>
        <p:blipFill>
          <a:blip r:embed="rId2"/>
          <a:srcRect l="44261" t="32308" r="22235" b="23076"/>
          <a:stretch>
            <a:fillRect/>
          </a:stretch>
        </p:blipFill>
        <p:spPr bwMode="auto">
          <a:xfrm>
            <a:off x="2071670" y="2285992"/>
            <a:ext cx="4429156" cy="3143273"/>
          </a:xfrm>
          <a:prstGeom prst="rect">
            <a:avLst/>
          </a:prstGeom>
          <a:noFill/>
          <a:ln w="9525">
            <a:noFill/>
            <a:miter lim="800000"/>
            <a:headEnd/>
            <a:tailEnd/>
          </a:ln>
          <a:effectLst/>
        </p:spPr>
      </p:pic>
      <p:sp>
        <p:nvSpPr>
          <p:cNvPr id="5" name="TextBox 4"/>
          <p:cNvSpPr txBox="1"/>
          <p:nvPr/>
        </p:nvSpPr>
        <p:spPr>
          <a:xfrm>
            <a:off x="500034" y="5497313"/>
            <a:ext cx="8358246" cy="892552"/>
          </a:xfrm>
          <a:prstGeom prst="rect">
            <a:avLst/>
          </a:prstGeom>
          <a:noFill/>
        </p:spPr>
        <p:txBody>
          <a:bodyPr wrap="square" rtlCol="0">
            <a:spAutoFit/>
          </a:bodyPr>
          <a:lstStyle/>
          <a:p>
            <a:r>
              <a:rPr lang="en-IN" sz="2600" dirty="0" smtClean="0"/>
              <a:t>Whip Mix Quick Mount arbitrary hinge axis </a:t>
            </a:r>
            <a:r>
              <a:rPr lang="en-IN" sz="2600" dirty="0" err="1" smtClean="0"/>
              <a:t>facebows</a:t>
            </a:r>
            <a:r>
              <a:rPr lang="en-IN" sz="2600" dirty="0" smtClean="0"/>
              <a:t>. </a:t>
            </a:r>
          </a:p>
          <a:p>
            <a:r>
              <a:rPr lang="en-IN" sz="2600" dirty="0" smtClean="0"/>
              <a:t>Note the </a:t>
            </a:r>
            <a:r>
              <a:rPr lang="en-IN" sz="2600" dirty="0" err="1" smtClean="0"/>
              <a:t>nasion</a:t>
            </a:r>
            <a:r>
              <a:rPr lang="en-IN" sz="2600" dirty="0" smtClean="0"/>
              <a:t> </a:t>
            </a:r>
            <a:r>
              <a:rPr lang="en-IN" sz="2600" dirty="0" err="1" smtClean="0"/>
              <a:t>relator</a:t>
            </a:r>
            <a:r>
              <a:rPr lang="en-IN" sz="2600" dirty="0" smtClean="0"/>
              <a:t> as the third reference point.</a:t>
            </a:r>
            <a:endParaRPr lang="en-IN" sz="2600"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smtClean="0"/>
              <a:t>Facebow</a:t>
            </a:r>
            <a:r>
              <a:rPr lang="en-IN" dirty="0" smtClean="0"/>
              <a:t> Registration</a:t>
            </a:r>
            <a:endParaRPr lang="en-IN" dirty="0"/>
          </a:p>
        </p:txBody>
      </p:sp>
      <p:sp>
        <p:nvSpPr>
          <p:cNvPr id="3" name="Content Placeholder 2"/>
          <p:cNvSpPr>
            <a:spLocks noGrp="1"/>
          </p:cNvSpPr>
          <p:nvPr>
            <p:ph idx="1"/>
          </p:nvPr>
        </p:nvSpPr>
        <p:spPr>
          <a:xfrm>
            <a:off x="0" y="2285992"/>
            <a:ext cx="5572132" cy="4357718"/>
          </a:xfrm>
        </p:spPr>
        <p:txBody>
          <a:bodyPr>
            <a:normAutofit/>
          </a:bodyPr>
          <a:lstStyle/>
          <a:p>
            <a:pPr>
              <a:lnSpc>
                <a:spcPct val="150000"/>
              </a:lnSpc>
            </a:pPr>
            <a:r>
              <a:rPr lang="en-IN" sz="2600" dirty="0" smtClean="0">
                <a:solidFill>
                  <a:schemeClr val="tx1"/>
                </a:solidFill>
              </a:rPr>
              <a:t>Items needed for a </a:t>
            </a:r>
            <a:r>
              <a:rPr lang="en-IN" sz="2600" dirty="0" err="1" smtClean="0">
                <a:solidFill>
                  <a:schemeClr val="tx1"/>
                </a:solidFill>
              </a:rPr>
              <a:t>facebow</a:t>
            </a:r>
            <a:r>
              <a:rPr lang="en-IN" sz="2600" dirty="0" smtClean="0">
                <a:solidFill>
                  <a:schemeClr val="tx1"/>
                </a:solidFill>
              </a:rPr>
              <a:t> registration </a:t>
            </a:r>
          </a:p>
          <a:p>
            <a:pPr>
              <a:lnSpc>
                <a:spcPct val="150000"/>
              </a:lnSpc>
              <a:buFont typeface="Arial" pitchFamily="34" charset="0"/>
              <a:buChar char="•"/>
            </a:pPr>
            <a:r>
              <a:rPr lang="en-IN" sz="2600" dirty="0" smtClean="0">
                <a:solidFill>
                  <a:schemeClr val="tx1"/>
                </a:solidFill>
              </a:rPr>
              <a:t>1. </a:t>
            </a:r>
            <a:r>
              <a:rPr lang="en-IN" sz="2600" dirty="0" err="1" smtClean="0">
                <a:solidFill>
                  <a:schemeClr val="tx1"/>
                </a:solidFill>
              </a:rPr>
              <a:t>Facebow</a:t>
            </a:r>
            <a:r>
              <a:rPr lang="en-IN" sz="2600" dirty="0" smtClean="0">
                <a:solidFill>
                  <a:schemeClr val="tx1"/>
                </a:solidFill>
              </a:rPr>
              <a:t> with </a:t>
            </a:r>
            <a:r>
              <a:rPr lang="en-IN" sz="2600" dirty="0" err="1" smtClean="0">
                <a:solidFill>
                  <a:schemeClr val="tx1"/>
                </a:solidFill>
              </a:rPr>
              <a:t>nasion</a:t>
            </a:r>
            <a:r>
              <a:rPr lang="en-IN" sz="2600" dirty="0" smtClean="0">
                <a:solidFill>
                  <a:schemeClr val="tx1"/>
                </a:solidFill>
              </a:rPr>
              <a:t> </a:t>
            </a:r>
            <a:r>
              <a:rPr lang="en-IN" sz="2600" dirty="0" err="1" smtClean="0">
                <a:solidFill>
                  <a:schemeClr val="tx1"/>
                </a:solidFill>
              </a:rPr>
              <a:t>relator</a:t>
            </a:r>
            <a:r>
              <a:rPr lang="en-IN" sz="2600" dirty="0" smtClean="0">
                <a:solidFill>
                  <a:schemeClr val="tx1"/>
                </a:solidFill>
              </a:rPr>
              <a:t> assembly, transfer jig, and </a:t>
            </a:r>
            <a:r>
              <a:rPr lang="en-IN" sz="2600" dirty="0" err="1" smtClean="0">
                <a:solidFill>
                  <a:schemeClr val="tx1"/>
                </a:solidFill>
              </a:rPr>
              <a:t>bitefork</a:t>
            </a:r>
            <a:endParaRPr lang="en-IN" sz="2600" dirty="0" smtClean="0">
              <a:solidFill>
                <a:schemeClr val="tx1"/>
              </a:solidFill>
            </a:endParaRPr>
          </a:p>
          <a:p>
            <a:pPr>
              <a:lnSpc>
                <a:spcPct val="150000"/>
              </a:lnSpc>
              <a:buFont typeface="Arial" pitchFamily="34" charset="0"/>
              <a:buChar char="•"/>
            </a:pPr>
            <a:r>
              <a:rPr lang="en-IN" sz="2600" dirty="0" smtClean="0">
                <a:solidFill>
                  <a:schemeClr val="tx1"/>
                </a:solidFill>
              </a:rPr>
              <a:t> 2. Wax or bite registration material </a:t>
            </a:r>
          </a:p>
          <a:p>
            <a:pPr>
              <a:lnSpc>
                <a:spcPct val="150000"/>
              </a:lnSpc>
              <a:buFont typeface="Arial" pitchFamily="34" charset="0"/>
              <a:buChar char="•"/>
            </a:pPr>
            <a:r>
              <a:rPr lang="en-IN" sz="2600" dirty="0" smtClean="0">
                <a:solidFill>
                  <a:schemeClr val="tx1"/>
                </a:solidFill>
              </a:rPr>
              <a:t>3. Rubber band (optional)</a:t>
            </a:r>
            <a:endParaRPr lang="en-IN" sz="2600" dirty="0">
              <a:solidFill>
                <a:schemeClr val="tx1"/>
              </a:solidFill>
            </a:endParaRPr>
          </a:p>
        </p:txBody>
      </p:sp>
      <p:pic>
        <p:nvPicPr>
          <p:cNvPr id="167938" name="Picture 2"/>
          <p:cNvPicPr>
            <a:picLocks noChangeAspect="1" noChangeArrowheads="1"/>
          </p:cNvPicPr>
          <p:nvPr/>
        </p:nvPicPr>
        <p:blipFill>
          <a:blip r:embed="rId2"/>
          <a:srcRect l="19766" t="39148" r="53331" b="15522"/>
          <a:stretch>
            <a:fillRect/>
          </a:stretch>
        </p:blipFill>
        <p:spPr bwMode="auto">
          <a:xfrm>
            <a:off x="5357817" y="2571744"/>
            <a:ext cx="3579985" cy="32147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71438" y="2928934"/>
            <a:ext cx="5357818" cy="2428892"/>
          </a:xfrm>
        </p:spPr>
        <p:txBody>
          <a:bodyPr>
            <a:normAutofit/>
          </a:bodyPr>
          <a:lstStyle/>
          <a:p>
            <a:pPr>
              <a:lnSpc>
                <a:spcPct val="150000"/>
              </a:lnSpc>
              <a:buAutoNum type="arabicPeriod"/>
            </a:pPr>
            <a:r>
              <a:rPr lang="en-IN" sz="2600" u="sng" dirty="0" smtClean="0">
                <a:solidFill>
                  <a:schemeClr val="tx1"/>
                </a:solidFill>
              </a:rPr>
              <a:t>Preparing the Face-Bow</a:t>
            </a:r>
          </a:p>
          <a:p>
            <a:pPr>
              <a:lnSpc>
                <a:spcPct val="150000"/>
              </a:lnSpc>
              <a:buFont typeface="Arial" pitchFamily="34" charset="0"/>
              <a:buChar char="•"/>
            </a:pPr>
            <a:r>
              <a:rPr lang="en-IN" sz="2600" dirty="0" smtClean="0">
                <a:solidFill>
                  <a:schemeClr val="tx1"/>
                </a:solidFill>
              </a:rPr>
              <a:t>Cleanse the plastic ear pieces thoroughly</a:t>
            </a:r>
          </a:p>
          <a:p>
            <a:pPr>
              <a:lnSpc>
                <a:spcPct val="150000"/>
              </a:lnSpc>
              <a:buFont typeface="Arial" pitchFamily="34" charset="0"/>
              <a:buChar char="•"/>
            </a:pPr>
            <a:endParaRPr lang="en-IN" sz="2600" dirty="0">
              <a:solidFill>
                <a:schemeClr val="tx1"/>
              </a:solidFill>
            </a:endParaRPr>
          </a:p>
        </p:txBody>
      </p:sp>
      <p:pic>
        <p:nvPicPr>
          <p:cNvPr id="168962" name="Picture 2"/>
          <p:cNvPicPr>
            <a:picLocks noChangeAspect="1" noChangeArrowheads="1"/>
          </p:cNvPicPr>
          <p:nvPr/>
        </p:nvPicPr>
        <p:blipFill>
          <a:blip r:embed="rId2"/>
          <a:srcRect l="24158" t="19574" r="51684" b="45398"/>
          <a:stretch>
            <a:fillRect/>
          </a:stretch>
        </p:blipFill>
        <p:spPr bwMode="auto">
          <a:xfrm>
            <a:off x="5357818" y="2786058"/>
            <a:ext cx="3235721" cy="2500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142844" y="2143116"/>
            <a:ext cx="6215106" cy="4572008"/>
          </a:xfrm>
        </p:spPr>
        <p:txBody>
          <a:bodyPr>
            <a:noAutofit/>
          </a:bodyPr>
          <a:lstStyle/>
          <a:p>
            <a:pPr>
              <a:buNone/>
            </a:pPr>
            <a:r>
              <a:rPr lang="en-IN" sz="2400" dirty="0" smtClean="0">
                <a:solidFill>
                  <a:schemeClr val="tx1"/>
                </a:solidFill>
              </a:rPr>
              <a:t>2. </a:t>
            </a:r>
            <a:r>
              <a:rPr lang="en-IN" sz="2400" u="sng" dirty="0" smtClean="0">
                <a:solidFill>
                  <a:schemeClr val="tx1"/>
                </a:solidFill>
              </a:rPr>
              <a:t>Preparing Face-Bow Fork</a:t>
            </a:r>
          </a:p>
          <a:p>
            <a:pPr>
              <a:buFont typeface="Arial" pitchFamily="34" charset="0"/>
              <a:buChar char="•"/>
            </a:pPr>
            <a:r>
              <a:rPr lang="en-IN" sz="2400" dirty="0" smtClean="0">
                <a:solidFill>
                  <a:schemeClr val="tx1"/>
                </a:solidFill>
              </a:rPr>
              <a:t>Apply an elastomeric registration material to the top surface of the bite fork (capture the cusp tips of the maxillary teeth) </a:t>
            </a:r>
          </a:p>
          <a:p>
            <a:pPr>
              <a:buFont typeface="Arial" pitchFamily="34" charset="0"/>
              <a:buChar char="•"/>
            </a:pPr>
            <a:r>
              <a:rPr lang="en-IN" sz="2400" dirty="0" smtClean="0">
                <a:solidFill>
                  <a:schemeClr val="tx1"/>
                </a:solidFill>
              </a:rPr>
              <a:t>Remove the fork from the mouth and trim away any excess compound or wax. </a:t>
            </a:r>
          </a:p>
          <a:p>
            <a:pPr>
              <a:buFont typeface="Arial" pitchFamily="34" charset="0"/>
              <a:buChar char="•"/>
            </a:pPr>
            <a:r>
              <a:rPr lang="en-IN" sz="2400" dirty="0" smtClean="0">
                <a:solidFill>
                  <a:schemeClr val="tx1"/>
                </a:solidFill>
              </a:rPr>
              <a:t> Cover the lower surface of the fork with firm wax to provide more comfort for the patient. </a:t>
            </a:r>
          </a:p>
          <a:p>
            <a:pPr>
              <a:buFont typeface="Arial" pitchFamily="34" charset="0"/>
              <a:buChar char="•"/>
            </a:pPr>
            <a:r>
              <a:rPr lang="en-IN" sz="2400" dirty="0" smtClean="0">
                <a:solidFill>
                  <a:schemeClr val="tx1"/>
                </a:solidFill>
              </a:rPr>
              <a:t>It is now positioned in the patient’s mouth and held in place by closing the mandible against it.</a:t>
            </a:r>
            <a:endParaRPr lang="en-IN" sz="2400" dirty="0">
              <a:solidFill>
                <a:schemeClr val="tx1"/>
              </a:solidFill>
            </a:endParaRPr>
          </a:p>
        </p:txBody>
      </p:sp>
      <p:pic>
        <p:nvPicPr>
          <p:cNvPr id="169986" name="Picture 2"/>
          <p:cNvPicPr>
            <a:picLocks noChangeAspect="1" noChangeArrowheads="1"/>
          </p:cNvPicPr>
          <p:nvPr/>
        </p:nvPicPr>
        <p:blipFill>
          <a:blip r:embed="rId2"/>
          <a:srcRect l="39531" t="36058" r="41252" b="36126"/>
          <a:stretch>
            <a:fillRect/>
          </a:stretch>
        </p:blipFill>
        <p:spPr bwMode="auto">
          <a:xfrm>
            <a:off x="6643702" y="2285992"/>
            <a:ext cx="1857388" cy="1432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9987" name="Picture 3"/>
          <p:cNvPicPr>
            <a:picLocks noChangeAspect="1" noChangeArrowheads="1"/>
          </p:cNvPicPr>
          <p:nvPr/>
        </p:nvPicPr>
        <p:blipFill>
          <a:blip r:embed="rId2"/>
          <a:srcRect l="58748" t="37156" r="22584" b="35028"/>
          <a:stretch>
            <a:fillRect/>
          </a:stretch>
        </p:blipFill>
        <p:spPr bwMode="auto">
          <a:xfrm>
            <a:off x="6715140" y="3857627"/>
            <a:ext cx="1714512" cy="1361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9988" name="Picture 4"/>
          <p:cNvPicPr>
            <a:picLocks noChangeAspect="1" noChangeArrowheads="1"/>
          </p:cNvPicPr>
          <p:nvPr/>
        </p:nvPicPr>
        <p:blipFill>
          <a:blip r:embed="rId2"/>
          <a:srcRect l="19802" t="64423" r="60981" b="8791"/>
          <a:stretch>
            <a:fillRect/>
          </a:stretch>
        </p:blipFill>
        <p:spPr bwMode="auto">
          <a:xfrm>
            <a:off x="6715140" y="5339456"/>
            <a:ext cx="1785950" cy="1326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143116"/>
            <a:ext cx="6000760" cy="4714884"/>
          </a:xfrm>
        </p:spPr>
        <p:txBody>
          <a:bodyPr>
            <a:normAutofit/>
          </a:bodyPr>
          <a:lstStyle/>
          <a:p>
            <a:pPr>
              <a:lnSpc>
                <a:spcPct val="150000"/>
              </a:lnSpc>
              <a:buNone/>
            </a:pPr>
            <a:r>
              <a:rPr lang="en-IN" sz="2600" dirty="0" smtClean="0">
                <a:solidFill>
                  <a:schemeClr val="tx1"/>
                </a:solidFill>
              </a:rPr>
              <a:t>3. </a:t>
            </a:r>
            <a:r>
              <a:rPr lang="en-IN" sz="2600" u="sng" dirty="0" smtClean="0">
                <a:solidFill>
                  <a:schemeClr val="tx1"/>
                </a:solidFill>
              </a:rPr>
              <a:t>Positioning the Face-Bow on the Patient</a:t>
            </a:r>
          </a:p>
          <a:p>
            <a:pPr>
              <a:lnSpc>
                <a:spcPct val="150000"/>
              </a:lnSpc>
              <a:buFont typeface="Arial" pitchFamily="34" charset="0"/>
              <a:buChar char="•"/>
            </a:pPr>
            <a:r>
              <a:rPr lang="en-IN" sz="2400" dirty="0" smtClean="0">
                <a:solidFill>
                  <a:schemeClr val="tx1"/>
                </a:solidFill>
              </a:rPr>
              <a:t>Ask the patient to grasp both arms of the face-bow and help guide the plastic ear pieces into the external auditory </a:t>
            </a:r>
            <a:r>
              <a:rPr lang="en-IN" sz="2400" dirty="0" err="1" smtClean="0">
                <a:solidFill>
                  <a:schemeClr val="tx1"/>
                </a:solidFill>
              </a:rPr>
              <a:t>meatus</a:t>
            </a:r>
            <a:r>
              <a:rPr lang="en-IN" sz="2400" dirty="0" smtClean="0">
                <a:solidFill>
                  <a:schemeClr val="tx1"/>
                </a:solidFill>
              </a:rPr>
              <a:t>.</a:t>
            </a:r>
          </a:p>
          <a:p>
            <a:pPr>
              <a:lnSpc>
                <a:spcPct val="150000"/>
              </a:lnSpc>
              <a:buFont typeface="Arial" pitchFamily="34" charset="0"/>
              <a:buChar char="•"/>
            </a:pPr>
            <a:r>
              <a:rPr lang="en-IN" sz="2400" dirty="0" smtClean="0">
                <a:solidFill>
                  <a:schemeClr val="tx1"/>
                </a:solidFill>
              </a:rPr>
              <a:t>Tighten the 3 thumb screws and </a:t>
            </a:r>
            <a:r>
              <a:rPr lang="en-IN" sz="2400" dirty="0" err="1" smtClean="0">
                <a:solidFill>
                  <a:schemeClr val="tx1"/>
                </a:solidFill>
              </a:rPr>
              <a:t>center</a:t>
            </a:r>
            <a:r>
              <a:rPr lang="en-IN" sz="2400" dirty="0" smtClean="0">
                <a:solidFill>
                  <a:schemeClr val="tx1"/>
                </a:solidFill>
              </a:rPr>
              <a:t> the nose piece on the </a:t>
            </a:r>
            <a:r>
              <a:rPr lang="en-IN" sz="2400" dirty="0" err="1" smtClean="0">
                <a:solidFill>
                  <a:schemeClr val="tx1"/>
                </a:solidFill>
              </a:rPr>
              <a:t>nasion</a:t>
            </a:r>
            <a:r>
              <a:rPr lang="en-IN" sz="2400" dirty="0" smtClean="0">
                <a:solidFill>
                  <a:schemeClr val="tx1"/>
                </a:solidFill>
              </a:rPr>
              <a:t> and tighten it into place.</a:t>
            </a:r>
            <a:endParaRPr lang="en-IN" sz="2400" dirty="0">
              <a:solidFill>
                <a:schemeClr val="tx1"/>
              </a:solidFill>
            </a:endParaRPr>
          </a:p>
        </p:txBody>
      </p:sp>
      <p:pic>
        <p:nvPicPr>
          <p:cNvPr id="171010" name="Picture 2"/>
          <p:cNvPicPr>
            <a:picLocks noChangeAspect="1" noChangeArrowheads="1"/>
          </p:cNvPicPr>
          <p:nvPr/>
        </p:nvPicPr>
        <p:blipFill>
          <a:blip r:embed="rId2"/>
          <a:srcRect l="25805" t="29876" r="50586" b="32005"/>
          <a:stretch>
            <a:fillRect/>
          </a:stretch>
        </p:blipFill>
        <p:spPr bwMode="auto">
          <a:xfrm>
            <a:off x="6000760" y="2714620"/>
            <a:ext cx="3071834" cy="26432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071702"/>
            <a:ext cx="5929322" cy="4857760"/>
          </a:xfrm>
        </p:spPr>
        <p:txBody>
          <a:bodyPr>
            <a:normAutofit/>
          </a:bodyPr>
          <a:lstStyle/>
          <a:p>
            <a:pPr>
              <a:lnSpc>
                <a:spcPct val="150000"/>
              </a:lnSpc>
            </a:pPr>
            <a:r>
              <a:rPr lang="en-IN" sz="2600" dirty="0" smtClean="0">
                <a:solidFill>
                  <a:schemeClr val="tx1"/>
                </a:solidFill>
              </a:rPr>
              <a:t>The patient’s condylar width is determined by referring to the markings on the front of the face-bow. Three graduations are marked (S,M,L) on the upper arm corresponding to condylar widths of Small, Medium and Large. The single line on the lower arm is the indicator.</a:t>
            </a:r>
            <a:endParaRPr lang="en-IN" sz="2600" dirty="0">
              <a:solidFill>
                <a:schemeClr val="tx1"/>
              </a:solidFill>
            </a:endParaRPr>
          </a:p>
        </p:txBody>
      </p:sp>
      <p:pic>
        <p:nvPicPr>
          <p:cNvPr id="172034" name="Picture 2"/>
          <p:cNvPicPr>
            <a:picLocks noChangeAspect="1" noChangeArrowheads="1"/>
          </p:cNvPicPr>
          <p:nvPr/>
        </p:nvPicPr>
        <p:blipFill>
          <a:blip r:embed="rId2"/>
          <a:srcRect l="25256" t="32967" r="50586" b="27884"/>
          <a:stretch>
            <a:fillRect/>
          </a:stretch>
        </p:blipFill>
        <p:spPr bwMode="auto">
          <a:xfrm>
            <a:off x="5857884" y="2928934"/>
            <a:ext cx="3143272" cy="27146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285992"/>
            <a:ext cx="5429256" cy="4572008"/>
          </a:xfrm>
        </p:spPr>
        <p:txBody>
          <a:bodyPr>
            <a:normAutofit/>
          </a:bodyPr>
          <a:lstStyle/>
          <a:p>
            <a:pPr>
              <a:lnSpc>
                <a:spcPct val="150000"/>
              </a:lnSpc>
              <a:buNone/>
            </a:pPr>
            <a:r>
              <a:rPr lang="en-IN" sz="2600" dirty="0" smtClean="0">
                <a:solidFill>
                  <a:schemeClr val="tx1"/>
                </a:solidFill>
              </a:rPr>
              <a:t>4. </a:t>
            </a:r>
            <a:r>
              <a:rPr lang="en-IN" sz="2600" u="sng" dirty="0" smtClean="0">
                <a:solidFill>
                  <a:schemeClr val="tx1"/>
                </a:solidFill>
              </a:rPr>
              <a:t>Preparing Articulator for Mounting Casts</a:t>
            </a:r>
          </a:p>
          <a:p>
            <a:pPr>
              <a:lnSpc>
                <a:spcPct val="150000"/>
              </a:lnSpc>
              <a:buFont typeface="Arial" pitchFamily="34" charset="0"/>
              <a:buChar char="•"/>
            </a:pPr>
            <a:r>
              <a:rPr lang="en-IN" sz="2600" dirty="0" smtClean="0">
                <a:solidFill>
                  <a:schemeClr val="tx1"/>
                </a:solidFill>
              </a:rPr>
              <a:t>The lower frame of the articulator has the letters L,M and S engraved on each of its corners on the back side.</a:t>
            </a:r>
            <a:endParaRPr lang="en-IN" sz="2600" dirty="0">
              <a:solidFill>
                <a:schemeClr val="tx1"/>
              </a:solidFill>
            </a:endParaRPr>
          </a:p>
        </p:txBody>
      </p:sp>
      <p:pic>
        <p:nvPicPr>
          <p:cNvPr id="173058" name="Picture 2"/>
          <p:cNvPicPr>
            <a:picLocks noChangeAspect="1" noChangeArrowheads="1"/>
          </p:cNvPicPr>
          <p:nvPr/>
        </p:nvPicPr>
        <p:blipFill>
          <a:blip r:embed="rId2"/>
          <a:srcRect l="15373" t="23695" r="52233" b="30975"/>
          <a:stretch>
            <a:fillRect/>
          </a:stretch>
        </p:blipFill>
        <p:spPr bwMode="auto">
          <a:xfrm>
            <a:off x="5286348" y="2873213"/>
            <a:ext cx="3714808" cy="27703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000240"/>
            <a:ext cx="5572132" cy="4643446"/>
          </a:xfrm>
        </p:spPr>
        <p:txBody>
          <a:bodyPr>
            <a:noAutofit/>
          </a:bodyPr>
          <a:lstStyle/>
          <a:p>
            <a:pPr>
              <a:lnSpc>
                <a:spcPct val="150000"/>
              </a:lnSpc>
            </a:pPr>
            <a:r>
              <a:rPr lang="en-IN" sz="2600" dirty="0" smtClean="0">
                <a:solidFill>
                  <a:schemeClr val="tx1"/>
                </a:solidFill>
              </a:rPr>
              <a:t>Then set the upper frame of the articulator to the same width by removing or adding the correct number of spacers on the shafts of the condylar guides. </a:t>
            </a:r>
          </a:p>
          <a:p>
            <a:pPr>
              <a:lnSpc>
                <a:spcPct val="150000"/>
              </a:lnSpc>
            </a:pPr>
            <a:r>
              <a:rPr lang="en-IN" sz="2600" dirty="0" smtClean="0">
                <a:solidFill>
                  <a:schemeClr val="tx1"/>
                </a:solidFill>
              </a:rPr>
              <a:t>Use two spacers on each shaft for Large, one on each shaft for Medium and none for Small.</a:t>
            </a:r>
            <a:endParaRPr lang="en-IN" sz="2600" dirty="0">
              <a:solidFill>
                <a:schemeClr val="tx1"/>
              </a:solidFill>
            </a:endParaRPr>
          </a:p>
        </p:txBody>
      </p:sp>
      <p:pic>
        <p:nvPicPr>
          <p:cNvPr id="174082" name="Picture 2"/>
          <p:cNvPicPr>
            <a:picLocks noChangeAspect="1" noChangeArrowheads="1"/>
          </p:cNvPicPr>
          <p:nvPr/>
        </p:nvPicPr>
        <p:blipFill>
          <a:blip r:embed="rId2"/>
          <a:srcRect l="15373" t="47390" r="52233" b="13461"/>
          <a:stretch>
            <a:fillRect/>
          </a:stretch>
        </p:blipFill>
        <p:spPr bwMode="auto">
          <a:xfrm>
            <a:off x="5572132" y="3143248"/>
            <a:ext cx="3571868" cy="2300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285992"/>
            <a:ext cx="5572132" cy="4572008"/>
          </a:xfrm>
        </p:spPr>
        <p:txBody>
          <a:bodyPr>
            <a:noAutofit/>
          </a:bodyPr>
          <a:lstStyle/>
          <a:p>
            <a:pPr>
              <a:lnSpc>
                <a:spcPct val="150000"/>
              </a:lnSpc>
            </a:pPr>
            <a:r>
              <a:rPr lang="en-IN" sz="2600" dirty="0" smtClean="0">
                <a:solidFill>
                  <a:schemeClr val="tx1"/>
                </a:solidFill>
              </a:rPr>
              <a:t>Be sure that the horizontal line on each spacer aligns with that on the back of the condylar guide.</a:t>
            </a:r>
          </a:p>
          <a:p>
            <a:pPr>
              <a:lnSpc>
                <a:spcPct val="150000"/>
              </a:lnSpc>
            </a:pPr>
            <a:r>
              <a:rPr lang="en-IN" sz="2600" dirty="0" smtClean="0">
                <a:solidFill>
                  <a:schemeClr val="tx1"/>
                </a:solidFill>
              </a:rPr>
              <a:t>The condylar guides should now be set at 30° angulation in preparation for attaching the face-bow assembly.</a:t>
            </a:r>
            <a:endParaRPr lang="en-IN" sz="2600" dirty="0">
              <a:solidFill>
                <a:schemeClr val="tx1"/>
              </a:solidFill>
            </a:endParaRPr>
          </a:p>
        </p:txBody>
      </p:sp>
      <p:pic>
        <p:nvPicPr>
          <p:cNvPr id="175106" name="Picture 2"/>
          <p:cNvPicPr>
            <a:picLocks noChangeAspect="1" noChangeArrowheads="1"/>
          </p:cNvPicPr>
          <p:nvPr/>
        </p:nvPicPr>
        <p:blipFill>
          <a:blip r:embed="rId2"/>
          <a:srcRect l="15373" t="39148" r="52233" b="16552"/>
          <a:stretch>
            <a:fillRect/>
          </a:stretch>
        </p:blipFill>
        <p:spPr bwMode="auto">
          <a:xfrm>
            <a:off x="5641908" y="3071810"/>
            <a:ext cx="3430685" cy="2500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FPD with stress breaker</a:t>
            </a:r>
            <a:endParaRPr lang="en-IN" dirty="0"/>
          </a:p>
        </p:txBody>
      </p:sp>
      <p:pic>
        <p:nvPicPr>
          <p:cNvPr id="4" name="Content Placeholder 5" descr="maxresdefault.jpg"/>
          <p:cNvPicPr>
            <a:picLocks noGrp="1" noChangeAspect="1"/>
          </p:cNvPicPr>
          <p:nvPr>
            <p:ph idx="1"/>
          </p:nvPr>
        </p:nvPicPr>
        <p:blipFill>
          <a:blip r:embed="rId2"/>
          <a:stretch>
            <a:fillRect/>
          </a:stretch>
        </p:blipFill>
        <p:spPr>
          <a:xfrm>
            <a:off x="2951365" y="2617797"/>
            <a:ext cx="4692469" cy="3382971"/>
          </a:xfrm>
        </p:spPr>
      </p:pic>
      <p:pic>
        <p:nvPicPr>
          <p:cNvPr id="5" name="Picture 4" descr="tenjnt1.gif"/>
          <p:cNvPicPr>
            <a:picLocks noChangeAspect="1"/>
          </p:cNvPicPr>
          <p:nvPr/>
        </p:nvPicPr>
        <p:blipFill>
          <a:blip r:embed="rId3"/>
          <a:stretch>
            <a:fillRect/>
          </a:stretch>
        </p:blipFill>
        <p:spPr>
          <a:xfrm>
            <a:off x="428596" y="2786058"/>
            <a:ext cx="2438400" cy="3094892"/>
          </a:xfrm>
          <a:prstGeom prst="rect">
            <a:avLst/>
          </a:prstGeo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71470" y="2143116"/>
            <a:ext cx="6357982" cy="4643446"/>
          </a:xfrm>
        </p:spPr>
        <p:txBody>
          <a:bodyPr>
            <a:noAutofit/>
          </a:bodyPr>
          <a:lstStyle/>
          <a:p>
            <a:pPr>
              <a:lnSpc>
                <a:spcPct val="150000"/>
              </a:lnSpc>
              <a:buNone/>
            </a:pPr>
            <a:r>
              <a:rPr lang="en-IN" sz="2500" dirty="0" smtClean="0">
                <a:solidFill>
                  <a:schemeClr val="tx1"/>
                </a:solidFill>
              </a:rPr>
              <a:t>5. </a:t>
            </a:r>
            <a:r>
              <a:rPr lang="en-IN" sz="2500" u="sng" dirty="0" smtClean="0">
                <a:solidFill>
                  <a:schemeClr val="tx1"/>
                </a:solidFill>
              </a:rPr>
              <a:t>Placing Face-Bow Registration on Articulator</a:t>
            </a:r>
          </a:p>
          <a:p>
            <a:pPr>
              <a:lnSpc>
                <a:spcPct val="150000"/>
              </a:lnSpc>
              <a:buFont typeface="Arial" pitchFamily="34" charset="0"/>
              <a:buChar char="•"/>
            </a:pPr>
            <a:r>
              <a:rPr lang="en-IN" sz="2500" dirty="0" smtClean="0">
                <a:solidFill>
                  <a:schemeClr val="tx1"/>
                </a:solidFill>
              </a:rPr>
              <a:t>Slide the </a:t>
            </a:r>
            <a:r>
              <a:rPr lang="en-IN" sz="2500" dirty="0" err="1" smtClean="0">
                <a:solidFill>
                  <a:schemeClr val="tx1"/>
                </a:solidFill>
              </a:rPr>
              <a:t>nasion</a:t>
            </a:r>
            <a:r>
              <a:rPr lang="en-IN" sz="2500" dirty="0" smtClean="0">
                <a:solidFill>
                  <a:schemeClr val="tx1"/>
                </a:solidFill>
              </a:rPr>
              <a:t> </a:t>
            </a:r>
            <a:r>
              <a:rPr lang="en-IN" sz="2500" dirty="0" err="1" smtClean="0">
                <a:solidFill>
                  <a:schemeClr val="tx1"/>
                </a:solidFill>
              </a:rPr>
              <a:t>relator</a:t>
            </a:r>
            <a:r>
              <a:rPr lang="en-IN" sz="2500" dirty="0" smtClean="0">
                <a:solidFill>
                  <a:schemeClr val="tx1"/>
                </a:solidFill>
              </a:rPr>
              <a:t> assembly away from the </a:t>
            </a:r>
            <a:r>
              <a:rPr lang="en-IN" sz="2500" dirty="0" err="1" smtClean="0">
                <a:solidFill>
                  <a:schemeClr val="tx1"/>
                </a:solidFill>
              </a:rPr>
              <a:t>center</a:t>
            </a:r>
            <a:r>
              <a:rPr lang="en-IN" sz="2500" dirty="0" smtClean="0">
                <a:solidFill>
                  <a:schemeClr val="tx1"/>
                </a:solidFill>
              </a:rPr>
              <a:t> of the cross bar of the face-bow and loosen the 3 thumb screws slightly. </a:t>
            </a:r>
          </a:p>
          <a:p>
            <a:pPr>
              <a:lnSpc>
                <a:spcPct val="150000"/>
              </a:lnSpc>
              <a:buFont typeface="Arial" pitchFamily="34" charset="0"/>
              <a:buChar char="•"/>
            </a:pPr>
            <a:r>
              <a:rPr lang="en-IN" sz="2500" dirty="0" smtClean="0">
                <a:solidFill>
                  <a:schemeClr val="tx1"/>
                </a:solidFill>
              </a:rPr>
              <a:t>To secure the face-bow in place, hold it in one hand and with the other lift off the upper member of the articulator.</a:t>
            </a:r>
            <a:endParaRPr lang="en-IN" sz="2500" dirty="0">
              <a:solidFill>
                <a:schemeClr val="tx1"/>
              </a:solidFill>
            </a:endParaRPr>
          </a:p>
        </p:txBody>
      </p:sp>
      <p:pic>
        <p:nvPicPr>
          <p:cNvPr id="176130" name="Picture 2"/>
          <p:cNvPicPr>
            <a:picLocks noChangeAspect="1" noChangeArrowheads="1"/>
          </p:cNvPicPr>
          <p:nvPr/>
        </p:nvPicPr>
        <p:blipFill>
          <a:blip r:embed="rId2"/>
          <a:srcRect l="25805" t="22665" r="51135" b="45398"/>
          <a:stretch>
            <a:fillRect/>
          </a:stretch>
        </p:blipFill>
        <p:spPr bwMode="auto">
          <a:xfrm>
            <a:off x="6143604" y="3143248"/>
            <a:ext cx="3000396" cy="22145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71406" y="2428868"/>
            <a:ext cx="5429288" cy="4214842"/>
          </a:xfrm>
        </p:spPr>
        <p:txBody>
          <a:bodyPr>
            <a:normAutofit/>
          </a:bodyPr>
          <a:lstStyle/>
          <a:p>
            <a:pPr>
              <a:lnSpc>
                <a:spcPct val="150000"/>
              </a:lnSpc>
            </a:pPr>
            <a:r>
              <a:rPr lang="en-IN" sz="2600" dirty="0" smtClean="0">
                <a:solidFill>
                  <a:schemeClr val="tx1"/>
                </a:solidFill>
              </a:rPr>
              <a:t>Allow the anterior end of the upper frame of the articulator to rest on the cross bar of the face-bow, then tighten the 3 thumb screws</a:t>
            </a:r>
            <a:endParaRPr lang="en-IN" sz="2600" dirty="0">
              <a:solidFill>
                <a:schemeClr val="tx1"/>
              </a:solidFill>
            </a:endParaRPr>
          </a:p>
        </p:txBody>
      </p:sp>
      <p:pic>
        <p:nvPicPr>
          <p:cNvPr id="177154" name="Picture 2"/>
          <p:cNvPicPr>
            <a:picLocks noChangeAspect="1" noChangeArrowheads="1"/>
          </p:cNvPicPr>
          <p:nvPr/>
        </p:nvPicPr>
        <p:blipFill>
          <a:blip r:embed="rId2"/>
          <a:srcRect l="25805" t="60783" r="50586" b="7280"/>
          <a:stretch>
            <a:fillRect/>
          </a:stretch>
        </p:blipFill>
        <p:spPr bwMode="auto">
          <a:xfrm>
            <a:off x="5786446" y="2571744"/>
            <a:ext cx="3071834" cy="22145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85720" y="2357430"/>
            <a:ext cx="4429156" cy="4143404"/>
          </a:xfrm>
        </p:spPr>
        <p:txBody>
          <a:bodyPr>
            <a:normAutofit/>
          </a:bodyPr>
          <a:lstStyle/>
          <a:p>
            <a:pPr>
              <a:lnSpc>
                <a:spcPct val="150000"/>
              </a:lnSpc>
            </a:pPr>
            <a:r>
              <a:rPr lang="en-IN" sz="2600" dirty="0" smtClean="0">
                <a:solidFill>
                  <a:schemeClr val="tx1"/>
                </a:solidFill>
              </a:rPr>
              <a:t>Now replace the upper frame with the attached face-bow onto the lower frame allowing the fork toggle of the face-bow to rest on the plastic incisal guide block.</a:t>
            </a:r>
            <a:endParaRPr lang="en-IN" sz="2600" dirty="0">
              <a:solidFill>
                <a:schemeClr val="tx1"/>
              </a:solidFill>
            </a:endParaRPr>
          </a:p>
        </p:txBody>
      </p:sp>
      <p:pic>
        <p:nvPicPr>
          <p:cNvPr id="178178" name="Picture 2"/>
          <p:cNvPicPr>
            <a:picLocks noChangeAspect="1" noChangeArrowheads="1"/>
          </p:cNvPicPr>
          <p:nvPr/>
        </p:nvPicPr>
        <p:blipFill>
          <a:blip r:embed="rId2"/>
          <a:srcRect l="25805" t="52541" r="51135" b="15522"/>
          <a:stretch>
            <a:fillRect/>
          </a:stretch>
        </p:blipFill>
        <p:spPr bwMode="auto">
          <a:xfrm>
            <a:off x="5286379" y="2786058"/>
            <a:ext cx="3677905" cy="27146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0" y="2143116"/>
            <a:ext cx="4214810" cy="428628"/>
          </a:xfrm>
        </p:spPr>
        <p:txBody>
          <a:bodyPr>
            <a:noAutofit/>
          </a:bodyPr>
          <a:lstStyle/>
          <a:p>
            <a:pPr>
              <a:buNone/>
            </a:pPr>
            <a:r>
              <a:rPr lang="en-IN" sz="2600" dirty="0" smtClean="0">
                <a:solidFill>
                  <a:schemeClr val="tx1"/>
                </a:solidFill>
              </a:rPr>
              <a:t>6. Mounting Maxillary Cast</a:t>
            </a:r>
            <a:endParaRPr lang="en-IN" sz="2600" dirty="0">
              <a:solidFill>
                <a:schemeClr val="tx1"/>
              </a:solidFill>
            </a:endParaRPr>
          </a:p>
        </p:txBody>
      </p:sp>
      <p:pic>
        <p:nvPicPr>
          <p:cNvPr id="179202" name="Picture 2"/>
          <p:cNvPicPr>
            <a:picLocks noChangeAspect="1" noChangeArrowheads="1"/>
          </p:cNvPicPr>
          <p:nvPr/>
        </p:nvPicPr>
        <p:blipFill>
          <a:blip r:embed="rId2"/>
          <a:srcRect l="35688" t="18544" r="11603" b="44368"/>
          <a:stretch>
            <a:fillRect/>
          </a:stretch>
        </p:blipFill>
        <p:spPr bwMode="auto">
          <a:xfrm>
            <a:off x="-31" y="3000372"/>
            <a:ext cx="6143668" cy="2428892"/>
          </a:xfrm>
          <a:prstGeom prst="rect">
            <a:avLst/>
          </a:prstGeom>
          <a:noFill/>
          <a:ln w="9525">
            <a:noFill/>
            <a:miter lim="800000"/>
            <a:headEnd/>
            <a:tailEnd/>
          </a:ln>
          <a:effectLst/>
        </p:spPr>
      </p:pic>
      <p:pic>
        <p:nvPicPr>
          <p:cNvPr id="179203" name="Picture 3"/>
          <p:cNvPicPr>
            <a:picLocks noChangeAspect="1" noChangeArrowheads="1"/>
          </p:cNvPicPr>
          <p:nvPr/>
        </p:nvPicPr>
        <p:blipFill>
          <a:blip r:embed="rId2"/>
          <a:srcRect l="35725" t="56181" r="37921" b="11882"/>
          <a:stretch>
            <a:fillRect/>
          </a:stretch>
        </p:blipFill>
        <p:spPr bwMode="auto">
          <a:xfrm>
            <a:off x="6143572" y="3000372"/>
            <a:ext cx="3000428" cy="24288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285992"/>
            <a:ext cx="4214810" cy="500066"/>
          </a:xfrm>
        </p:spPr>
        <p:txBody>
          <a:bodyPr>
            <a:noAutofit/>
          </a:bodyPr>
          <a:lstStyle/>
          <a:p>
            <a:pPr>
              <a:buNone/>
            </a:pPr>
            <a:r>
              <a:rPr lang="en-IN" sz="2600" dirty="0" smtClean="0">
                <a:solidFill>
                  <a:schemeClr val="tx1"/>
                </a:solidFill>
              </a:rPr>
              <a:t>7. Mounting Mandibular Cast</a:t>
            </a:r>
            <a:endParaRPr lang="en-IN" sz="2600" dirty="0">
              <a:solidFill>
                <a:schemeClr val="tx1"/>
              </a:solidFill>
            </a:endParaRPr>
          </a:p>
        </p:txBody>
      </p:sp>
      <p:pic>
        <p:nvPicPr>
          <p:cNvPr id="180226" name="Picture 2"/>
          <p:cNvPicPr>
            <a:picLocks noChangeAspect="1" noChangeArrowheads="1"/>
          </p:cNvPicPr>
          <p:nvPr/>
        </p:nvPicPr>
        <p:blipFill>
          <a:blip r:embed="rId2"/>
          <a:srcRect l="27453" t="19574" r="28074" b="8310"/>
          <a:stretch>
            <a:fillRect/>
          </a:stretch>
        </p:blipFill>
        <p:spPr bwMode="auto">
          <a:xfrm>
            <a:off x="2571736" y="2731377"/>
            <a:ext cx="4692456" cy="405520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Custom Acrylic Anterior Guidance Table</a:t>
            </a:r>
            <a:endParaRPr lang="en-IN" dirty="0"/>
          </a:p>
        </p:txBody>
      </p:sp>
      <p:sp>
        <p:nvSpPr>
          <p:cNvPr id="3" name="Content Placeholder 2"/>
          <p:cNvSpPr>
            <a:spLocks noGrp="1"/>
          </p:cNvSpPr>
          <p:nvPr>
            <p:ph idx="1"/>
          </p:nvPr>
        </p:nvSpPr>
        <p:spPr>
          <a:xfrm>
            <a:off x="0" y="2143116"/>
            <a:ext cx="9144000" cy="4714884"/>
          </a:xfrm>
        </p:spPr>
        <p:txBody>
          <a:bodyPr>
            <a:normAutofit/>
          </a:bodyPr>
          <a:lstStyle/>
          <a:p>
            <a:pPr>
              <a:lnSpc>
                <a:spcPct val="150000"/>
              </a:lnSpc>
            </a:pPr>
            <a:r>
              <a:rPr lang="en-IN" sz="2600" dirty="0" smtClean="0">
                <a:solidFill>
                  <a:schemeClr val="tx1"/>
                </a:solidFill>
              </a:rPr>
              <a:t>This simple device is used for accurately transferring to an articulator the contacts of anterior teeth when determining their influence on border movements of the mandible. </a:t>
            </a:r>
          </a:p>
          <a:p>
            <a:pPr>
              <a:lnSpc>
                <a:spcPct val="150000"/>
              </a:lnSpc>
            </a:pPr>
            <a:r>
              <a:rPr lang="en-IN" sz="2600" dirty="0" smtClean="0">
                <a:solidFill>
                  <a:schemeClr val="tx1"/>
                </a:solidFill>
              </a:rPr>
              <a:t>Acrylic resin is used to record and preserve this information, even after the natural lingual contours of the teeth have been altered during preparation for complete coverage restorations.</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a:srcRect l="18118" t="23695" r="22035" b="9340"/>
          <a:stretch>
            <a:fillRect/>
          </a:stretch>
        </p:blipFill>
        <p:spPr bwMode="auto">
          <a:xfrm>
            <a:off x="357158" y="1285860"/>
            <a:ext cx="8505518" cy="50720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a:srcRect l="18118" t="25755" r="21486" b="5219"/>
          <a:stretch>
            <a:fillRect/>
          </a:stretch>
        </p:blipFill>
        <p:spPr bwMode="auto">
          <a:xfrm>
            <a:off x="500034" y="1285860"/>
            <a:ext cx="8327325" cy="50720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Cantilever bridge</a:t>
            </a:r>
            <a:endParaRPr lang="en-IN" dirty="0"/>
          </a:p>
        </p:txBody>
      </p:sp>
      <p:pic>
        <p:nvPicPr>
          <p:cNvPr id="4" name="Content Placeholder 3" descr="cantilever_bridge.jpg"/>
          <p:cNvPicPr>
            <a:picLocks noGrp="1" noChangeAspect="1"/>
          </p:cNvPicPr>
          <p:nvPr>
            <p:ph idx="1"/>
          </p:nvPr>
        </p:nvPicPr>
        <p:blipFill>
          <a:blip r:embed="rId2"/>
          <a:stretch>
            <a:fillRect/>
          </a:stretch>
        </p:blipFill>
        <p:spPr>
          <a:xfrm>
            <a:off x="1857356" y="2692617"/>
            <a:ext cx="5429288" cy="3665341"/>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Maryland Bridge</a:t>
            </a:r>
            <a:endParaRPr lang="en-IN" dirty="0"/>
          </a:p>
        </p:txBody>
      </p:sp>
      <p:pic>
        <p:nvPicPr>
          <p:cNvPr id="4" name="Content Placeholder 3" descr="maryland-dental-bridge-300x158.jpg"/>
          <p:cNvPicPr>
            <a:picLocks noGrp="1" noChangeAspect="1"/>
          </p:cNvPicPr>
          <p:nvPr>
            <p:ph idx="1"/>
          </p:nvPr>
        </p:nvPicPr>
        <p:blipFill>
          <a:blip r:embed="rId2"/>
          <a:stretch>
            <a:fillRect/>
          </a:stretch>
        </p:blipFill>
        <p:spPr>
          <a:xfrm>
            <a:off x="214282" y="3143248"/>
            <a:ext cx="4643470" cy="2445561"/>
          </a:xfrm>
        </p:spPr>
      </p:pic>
      <p:pic>
        <p:nvPicPr>
          <p:cNvPr id="5" name="Picture 4" descr="3a83f48c54c44100fbe9efb09170c429_f127.png"/>
          <p:cNvPicPr>
            <a:picLocks noChangeAspect="1"/>
          </p:cNvPicPr>
          <p:nvPr/>
        </p:nvPicPr>
        <p:blipFill>
          <a:blip r:embed="rId3"/>
          <a:stretch>
            <a:fillRect/>
          </a:stretch>
        </p:blipFill>
        <p:spPr>
          <a:xfrm>
            <a:off x="5214942" y="2643182"/>
            <a:ext cx="3429000" cy="28956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smtClean="0"/>
              <a:t>Rochette</a:t>
            </a:r>
            <a:r>
              <a:rPr lang="en-IN" dirty="0" smtClean="0"/>
              <a:t> bridge</a:t>
            </a:r>
            <a:endParaRPr lang="en-IN" dirty="0"/>
          </a:p>
        </p:txBody>
      </p:sp>
      <p:pic>
        <p:nvPicPr>
          <p:cNvPr id="4" name="Picture 3" descr="download.jpg"/>
          <p:cNvPicPr>
            <a:picLocks noChangeAspect="1"/>
          </p:cNvPicPr>
          <p:nvPr/>
        </p:nvPicPr>
        <p:blipFill>
          <a:blip r:embed="rId2"/>
          <a:stretch>
            <a:fillRect/>
          </a:stretch>
        </p:blipFill>
        <p:spPr>
          <a:xfrm>
            <a:off x="1357290" y="2857496"/>
            <a:ext cx="6143668" cy="344045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Virginia bridge</a:t>
            </a:r>
            <a:endParaRPr lang="en-IN" dirty="0"/>
          </a:p>
        </p:txBody>
      </p:sp>
      <p:pic>
        <p:nvPicPr>
          <p:cNvPr id="4" name="Content Placeholder 3" descr="virginia.png"/>
          <p:cNvPicPr>
            <a:picLocks noGrp="1" noChangeAspect="1"/>
          </p:cNvPicPr>
          <p:nvPr>
            <p:ph idx="1"/>
          </p:nvPr>
        </p:nvPicPr>
        <p:blipFill>
          <a:blip r:embed="rId2"/>
          <a:stretch>
            <a:fillRect/>
          </a:stretch>
        </p:blipFill>
        <p:spPr>
          <a:xfrm>
            <a:off x="1071538" y="2571744"/>
            <a:ext cx="6786610" cy="3828344"/>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Compound PFD</a:t>
            </a:r>
            <a:endParaRPr lang="en-IN" dirty="0"/>
          </a:p>
        </p:txBody>
      </p:sp>
      <p:pic>
        <p:nvPicPr>
          <p:cNvPr id="4" name="Content Placeholder 3" descr="ice_screenshot_20190519-094952.png"/>
          <p:cNvPicPr>
            <a:picLocks noGrp="1" noChangeAspect="1"/>
          </p:cNvPicPr>
          <p:nvPr>
            <p:ph idx="1"/>
          </p:nvPr>
        </p:nvPicPr>
        <p:blipFill>
          <a:blip r:embed="rId2"/>
          <a:srcRect l="3217" b="3503"/>
          <a:stretch>
            <a:fillRect/>
          </a:stretch>
        </p:blipFill>
        <p:spPr>
          <a:xfrm>
            <a:off x="1428728" y="2428868"/>
            <a:ext cx="6286544" cy="4023551"/>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1285860"/>
            <a:ext cx="7643866" cy="857256"/>
          </a:xfrm>
        </p:spPr>
        <p:txBody>
          <a:bodyPr/>
          <a:lstStyle/>
          <a:p>
            <a:pPr algn="ctr"/>
            <a:r>
              <a:rPr lang="en-US" dirty="0" smtClean="0">
                <a:solidFill>
                  <a:schemeClr val="bg1"/>
                </a:solidFill>
              </a:rPr>
              <a:t>PERIODONTAL CONSIDERATIONS</a:t>
            </a:r>
            <a:br>
              <a:rPr lang="en-US" dirty="0" smtClean="0">
                <a:solidFill>
                  <a:schemeClr val="bg1"/>
                </a:solidFill>
              </a:rPr>
            </a:br>
            <a:endParaRPr lang="en-IN" dirty="0">
              <a:solidFill>
                <a:schemeClr val="bg1"/>
              </a:solidFill>
            </a:endParaRPr>
          </a:p>
        </p:txBody>
      </p:sp>
      <p:sp>
        <p:nvSpPr>
          <p:cNvPr id="3" name="Content Placeholder 2"/>
          <p:cNvSpPr>
            <a:spLocks noGrp="1"/>
          </p:cNvSpPr>
          <p:nvPr>
            <p:ph idx="1"/>
          </p:nvPr>
        </p:nvSpPr>
        <p:spPr>
          <a:xfrm>
            <a:off x="71470" y="2571768"/>
            <a:ext cx="9144000" cy="4429132"/>
          </a:xfrm>
        </p:spPr>
        <p:txBody>
          <a:bodyPr>
            <a:noAutofit/>
          </a:bodyPr>
          <a:lstStyle/>
          <a:p>
            <a:r>
              <a:rPr lang="en-IN" sz="2400" dirty="0" smtClean="0"/>
              <a:t>In the fabrication of any fixed prosthesis, the practitioner must determine the periodontal status of the involved abutment teeth. This allows a reliable and accurate prognosis for the restoration.</a:t>
            </a:r>
          </a:p>
          <a:p>
            <a:pPr marL="971550" lvl="1" indent="-514350">
              <a:buFont typeface="+mj-lt"/>
              <a:buAutoNum type="arabicPeriod"/>
            </a:pPr>
            <a:r>
              <a:rPr lang="en-US" sz="2400" dirty="0" smtClean="0">
                <a:cs typeface="Times New Roman" pitchFamily="18" charset="0"/>
              </a:rPr>
              <a:t>Peri = around, </a:t>
            </a:r>
            <a:r>
              <a:rPr lang="en-US" sz="2400" dirty="0" err="1" smtClean="0">
                <a:cs typeface="Times New Roman" pitchFamily="18" charset="0"/>
              </a:rPr>
              <a:t>odontos</a:t>
            </a:r>
            <a:r>
              <a:rPr lang="en-US" sz="2400" dirty="0" smtClean="0">
                <a:cs typeface="Times New Roman" pitchFamily="18" charset="0"/>
              </a:rPr>
              <a:t> = tooth</a:t>
            </a:r>
          </a:p>
          <a:p>
            <a:pPr marL="971550" lvl="1" indent="-514350">
              <a:buFont typeface="+mj-lt"/>
              <a:buAutoNum type="arabicPeriod"/>
            </a:pPr>
            <a:r>
              <a:rPr lang="en-US" sz="2400" dirty="0" smtClean="0">
                <a:cs typeface="Times New Roman" pitchFamily="18" charset="0"/>
              </a:rPr>
              <a:t>Functional unit of tissues supporting the tooth </a:t>
            </a:r>
          </a:p>
          <a:p>
            <a:pPr marL="971550" lvl="1" indent="-514350">
              <a:buFont typeface="+mj-lt"/>
              <a:buAutoNum type="arabicPeriod"/>
            </a:pPr>
            <a:r>
              <a:rPr lang="en-US" sz="2400" dirty="0" smtClean="0">
                <a:cs typeface="Times New Roman" pitchFamily="18" charset="0"/>
              </a:rPr>
              <a:t>Tooth + periodontium = DENTOPERIODONTAL UNIT</a:t>
            </a:r>
          </a:p>
          <a:p>
            <a:pPr marL="971550" lvl="1" indent="-514350">
              <a:buFont typeface="+mj-lt"/>
              <a:buAutoNum type="arabicPeriod"/>
            </a:pPr>
            <a:r>
              <a:rPr lang="en-US" sz="2400" dirty="0" smtClean="0">
                <a:cs typeface="Times New Roman" pitchFamily="18" charset="0"/>
              </a:rPr>
              <a:t>Comprises of </a:t>
            </a:r>
          </a:p>
          <a:p>
            <a:pPr marL="971550" lvl="1" indent="-514350">
              <a:buFont typeface="Arial" pitchFamily="34" charset="0"/>
              <a:buChar char="•"/>
            </a:pPr>
            <a:r>
              <a:rPr lang="en-US" sz="2400" dirty="0" smtClean="0">
                <a:cs typeface="Times New Roman" pitchFamily="18" charset="0"/>
              </a:rPr>
              <a:t>Gingiva, </a:t>
            </a:r>
            <a:r>
              <a:rPr lang="en-US" sz="2400" dirty="0" err="1" smtClean="0">
                <a:cs typeface="Times New Roman" pitchFamily="18" charset="0"/>
              </a:rPr>
              <a:t>PDL,Alveolar</a:t>
            </a:r>
            <a:r>
              <a:rPr lang="en-US" sz="2400" dirty="0" smtClean="0">
                <a:cs typeface="Times New Roman" pitchFamily="18" charset="0"/>
              </a:rPr>
              <a:t> </a:t>
            </a:r>
            <a:r>
              <a:rPr lang="en-US" sz="2400" dirty="0" err="1" smtClean="0">
                <a:cs typeface="Times New Roman" pitchFamily="18" charset="0"/>
              </a:rPr>
              <a:t>bone,Root</a:t>
            </a:r>
            <a:r>
              <a:rPr lang="en-US" sz="2400" dirty="0" smtClean="0">
                <a:cs typeface="Times New Roman" pitchFamily="18" charset="0"/>
              </a:rPr>
              <a:t> </a:t>
            </a:r>
            <a:r>
              <a:rPr lang="en-US" sz="2400" dirty="0" err="1" smtClean="0">
                <a:cs typeface="Times New Roman" pitchFamily="18" charset="0"/>
              </a:rPr>
              <a:t>Cementum</a:t>
            </a:r>
            <a:endParaRPr lang="en-US" sz="2400" dirty="0" smtClean="0">
              <a:cs typeface="Times New Roman" pitchFamily="18" charset="0"/>
            </a:endParaRPr>
          </a:p>
          <a:p>
            <a:endParaRPr lang="en-IN"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973668"/>
            <a:ext cx="8429684" cy="706964"/>
          </a:xfrm>
        </p:spPr>
        <p:txBody>
          <a:bodyPr/>
          <a:lstStyle/>
          <a:p>
            <a:pPr algn="ctr"/>
            <a:r>
              <a:rPr lang="en-US" b="1" dirty="0" smtClean="0">
                <a:solidFill>
                  <a:schemeClr val="bg1"/>
                </a:solidFill>
                <a:latin typeface="Times New Roman" pitchFamily="18" charset="0"/>
                <a:cs typeface="Times New Roman" pitchFamily="18" charset="0"/>
              </a:rPr>
              <a:t>CLINICAL LANDMARKS</a:t>
            </a:r>
            <a:endParaRPr lang="en-IN" dirty="0">
              <a:solidFill>
                <a:schemeClr val="bg1"/>
              </a:solidFill>
            </a:endParaRPr>
          </a:p>
        </p:txBody>
      </p:sp>
      <p:sp>
        <p:nvSpPr>
          <p:cNvPr id="3" name="Content Placeholder 2"/>
          <p:cNvSpPr>
            <a:spLocks noGrp="1"/>
          </p:cNvSpPr>
          <p:nvPr>
            <p:ph idx="1"/>
          </p:nvPr>
        </p:nvSpPr>
        <p:spPr>
          <a:xfrm>
            <a:off x="357190" y="2285992"/>
            <a:ext cx="4643438" cy="4214842"/>
          </a:xfrm>
        </p:spPr>
        <p:txBody>
          <a:bodyPr>
            <a:normAutofit lnSpcReduction="10000"/>
          </a:bodyPr>
          <a:lstStyle/>
          <a:p>
            <a:pPr>
              <a:lnSpc>
                <a:spcPct val="150000"/>
              </a:lnSpc>
            </a:pPr>
            <a:r>
              <a:rPr lang="en-IN" sz="2600" b="1" dirty="0" smtClean="0">
                <a:solidFill>
                  <a:schemeClr val="accent2">
                    <a:lumMod val="75000"/>
                  </a:schemeClr>
                </a:solidFill>
                <a:latin typeface="Times New Roman" pitchFamily="18" charset="0"/>
                <a:cs typeface="Times New Roman" pitchFamily="18" charset="0"/>
              </a:rPr>
              <a:t>ALVEOLAR BONE</a:t>
            </a:r>
          </a:p>
          <a:p>
            <a:pPr>
              <a:lnSpc>
                <a:spcPct val="150000"/>
              </a:lnSpc>
              <a:buFont typeface="Arial" pitchFamily="34" charset="0"/>
              <a:buChar char="•"/>
            </a:pPr>
            <a:r>
              <a:rPr lang="en-US" sz="2600" dirty="0" smtClean="0">
                <a:latin typeface="Times New Roman" pitchFamily="18" charset="0"/>
                <a:cs typeface="Times New Roman" pitchFamily="18" charset="0"/>
              </a:rPr>
              <a:t>The bony portion of the mandible or the maxillae in which the roots of the teeth are held by the </a:t>
            </a:r>
            <a:r>
              <a:rPr lang="en-US" sz="2600" dirty="0" err="1" smtClean="0">
                <a:latin typeface="Times New Roman" pitchFamily="18" charset="0"/>
                <a:cs typeface="Times New Roman" pitchFamily="18" charset="0"/>
              </a:rPr>
              <a:t>fibres</a:t>
            </a:r>
            <a:r>
              <a:rPr lang="en-US" sz="2600" dirty="0" smtClean="0">
                <a:latin typeface="Times New Roman" pitchFamily="18" charset="0"/>
                <a:cs typeface="Times New Roman" pitchFamily="18" charset="0"/>
              </a:rPr>
              <a:t> of the periodontal ligament, also called as dental alveolus</a:t>
            </a:r>
          </a:p>
          <a:p>
            <a:pPr>
              <a:lnSpc>
                <a:spcPct val="150000"/>
              </a:lnSpc>
              <a:buFont typeface="Arial" pitchFamily="34" charset="0"/>
              <a:buChar char="•"/>
            </a:pPr>
            <a:endParaRPr lang="en-IN" sz="2600" b="1" dirty="0" smtClean="0">
              <a:solidFill>
                <a:schemeClr val="accent2">
                  <a:lumMod val="75000"/>
                </a:schemeClr>
              </a:solidFill>
              <a:latin typeface="Times New Roman" pitchFamily="18" charset="0"/>
              <a:cs typeface="Times New Roman" pitchFamily="18" charset="0"/>
            </a:endParaRPr>
          </a:p>
          <a:p>
            <a:pPr>
              <a:lnSpc>
                <a:spcPct val="150000"/>
              </a:lnSpc>
              <a:buFont typeface="Arial" pitchFamily="34" charset="0"/>
              <a:buChar char="•"/>
            </a:pPr>
            <a:endParaRPr lang="en-IN" sz="2600" dirty="0"/>
          </a:p>
        </p:txBody>
      </p:sp>
      <p:pic>
        <p:nvPicPr>
          <p:cNvPr id="4" name="Picture 3" descr="3-s2.0-B9780081024782000015-f01-04-9780081024782.jpg"/>
          <p:cNvPicPr>
            <a:picLocks noChangeAspect="1"/>
          </p:cNvPicPr>
          <p:nvPr/>
        </p:nvPicPr>
        <p:blipFill>
          <a:blip r:embed="rId2"/>
          <a:srcRect t="-769" r="44482"/>
          <a:stretch>
            <a:fillRect/>
          </a:stretch>
        </p:blipFill>
        <p:spPr>
          <a:xfrm>
            <a:off x="4857752" y="2337064"/>
            <a:ext cx="3643338" cy="431220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1142984"/>
            <a:ext cx="6929486" cy="3857652"/>
          </a:xfrm>
        </p:spPr>
        <p:txBody>
          <a:bodyPr/>
          <a:lstStyle/>
          <a:p>
            <a:r>
              <a:rPr lang="en-US" sz="3200" b="1" dirty="0" smtClean="0">
                <a:solidFill>
                  <a:schemeClr val="bg1"/>
                </a:solidFill>
                <a:effectLst>
                  <a:outerShdw blurRad="38100" dist="38100" dir="2700000" algn="tl">
                    <a:srgbClr val="000000">
                      <a:alpha val="43137"/>
                    </a:srgbClr>
                  </a:outerShdw>
                </a:effectLst>
              </a:rPr>
              <a:t>PERIODONTAL CONSIDERATION, BIOLOGICAL WIDTH,</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ANTE’</a:t>
            </a:r>
            <a:r>
              <a:rPr lang="en-US" sz="3200" b="1" baseline="30000" dirty="0" smtClean="0">
                <a:solidFill>
                  <a:schemeClr val="bg1"/>
                </a:solidFill>
                <a:effectLst>
                  <a:outerShdw blurRad="38100" dist="38100" dir="2700000" algn="tl">
                    <a:srgbClr val="000000">
                      <a:alpha val="43137"/>
                    </a:srgbClr>
                  </a:outerShdw>
                </a:effectLst>
              </a:rPr>
              <a:t>S</a:t>
            </a:r>
            <a:r>
              <a:rPr lang="en-US" sz="3200" b="1" dirty="0" smtClean="0">
                <a:solidFill>
                  <a:schemeClr val="bg1"/>
                </a:solidFill>
                <a:effectLst>
                  <a:outerShdw blurRad="38100" dist="38100" dir="2700000" algn="tl">
                    <a:srgbClr val="000000">
                      <a:alpha val="43137"/>
                    </a:srgbClr>
                  </a:outerShdw>
                </a:effectLst>
              </a:rPr>
              <a:t> LAW &amp; JAPSEN RULE IN FPD ALONG WITH  CASE SELECTION FOR FPD (DIAGNOSIS AND TREATMENT PLANNING).</a:t>
            </a:r>
            <a:r>
              <a:rPr lang="en-IN" sz="3200" b="1" dirty="0" smtClean="0">
                <a:solidFill>
                  <a:schemeClr val="bg1"/>
                </a:solidFill>
                <a:effectLst>
                  <a:outerShdw blurRad="38100" dist="38100" dir="2700000" algn="tl">
                    <a:srgbClr val="000000">
                      <a:alpha val="43137"/>
                    </a:srgbClr>
                  </a:outerShdw>
                </a:effectLst>
              </a:rPr>
              <a:t/>
            </a:r>
            <a:br>
              <a:rPr lang="en-IN" sz="3200" b="1" dirty="0" smtClean="0">
                <a:solidFill>
                  <a:schemeClr val="bg1"/>
                </a:solidFill>
                <a:effectLst>
                  <a:outerShdw blurRad="38100" dist="38100" dir="2700000" algn="tl">
                    <a:srgbClr val="000000">
                      <a:alpha val="43137"/>
                    </a:srgbClr>
                  </a:outerShdw>
                </a:effectLst>
              </a:rPr>
            </a:br>
            <a:endParaRPr lang="en-IN" sz="3200" b="1"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5857884" y="5357826"/>
            <a:ext cx="2848528" cy="861420"/>
          </a:xfrm>
        </p:spPr>
        <p:txBody>
          <a:bodyPr/>
          <a:lstStyle/>
          <a:p>
            <a:r>
              <a:rPr lang="en-IN" dirty="0" smtClean="0"/>
              <a:t>Presented by:</a:t>
            </a:r>
          </a:p>
          <a:p>
            <a:r>
              <a:rPr lang="en-IN" dirty="0" smtClean="0"/>
              <a:t>DR. Astha Khurana</a:t>
            </a:r>
            <a:endParaRPr lang="en-IN"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71726"/>
            <a:ext cx="5715008" cy="4929174"/>
          </a:xfrm>
        </p:spPr>
        <p:txBody>
          <a:bodyPr>
            <a:noAutofit/>
          </a:bodyPr>
          <a:lstStyle/>
          <a:p>
            <a:pPr>
              <a:lnSpc>
                <a:spcPct val="150000"/>
              </a:lnSpc>
            </a:pPr>
            <a:r>
              <a:rPr lang="en-IN" sz="2600" b="1" dirty="0" smtClean="0">
                <a:solidFill>
                  <a:schemeClr val="accent2">
                    <a:lumMod val="75000"/>
                  </a:schemeClr>
                </a:solidFill>
                <a:latin typeface="Times New Roman" pitchFamily="18" charset="0"/>
                <a:cs typeface="Times New Roman" pitchFamily="18" charset="0"/>
              </a:rPr>
              <a:t>GINGIVA</a:t>
            </a:r>
          </a:p>
          <a:p>
            <a:pPr>
              <a:lnSpc>
                <a:spcPct val="150000"/>
              </a:lnSpc>
              <a:buFont typeface="Arial" pitchFamily="34" charset="0"/>
              <a:buChar char="•"/>
            </a:pPr>
            <a:r>
              <a:rPr lang="en-US" sz="2600" dirty="0" smtClean="0">
                <a:latin typeface="Times New Roman" pitchFamily="18" charset="0"/>
                <a:cs typeface="Times New Roman" pitchFamily="18" charset="0"/>
              </a:rPr>
              <a:t>The gingiva or gums, consists of the mucosal tissue that lays over the jawbone.</a:t>
            </a:r>
          </a:p>
          <a:p>
            <a:pPr>
              <a:lnSpc>
                <a:spcPct val="150000"/>
              </a:lnSpc>
              <a:buFont typeface="Arial" pitchFamily="34" charset="0"/>
              <a:buChar char="•"/>
            </a:pPr>
            <a:r>
              <a:rPr lang="en-IN" sz="2600" dirty="0" smtClean="0"/>
              <a:t>Normal gingiva exhibiting no fluid exudates or inflammation due to bacterial plaque-is pink and stippled</a:t>
            </a:r>
            <a:endParaRPr lang="en-IN" sz="2600" dirty="0"/>
          </a:p>
        </p:txBody>
      </p:sp>
      <p:pic>
        <p:nvPicPr>
          <p:cNvPr id="4" name="Picture 15" descr="New Image"/>
          <p:cNvPicPr>
            <a:picLocks noChangeAspect="1" noChangeArrowheads="1"/>
          </p:cNvPicPr>
          <p:nvPr/>
        </p:nvPicPr>
        <p:blipFill>
          <a:blip r:embed="rId2"/>
          <a:srcRect b="5637"/>
          <a:stretch>
            <a:fillRect/>
          </a:stretch>
        </p:blipFill>
        <p:spPr bwMode="auto">
          <a:xfrm>
            <a:off x="5357818" y="2498818"/>
            <a:ext cx="3555014" cy="4073454"/>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Gingival </a:t>
            </a:r>
            <a:r>
              <a:rPr lang="en-IN" dirty="0" err="1" smtClean="0"/>
              <a:t>sulcus</a:t>
            </a:r>
            <a:endParaRPr lang="en-IN" dirty="0"/>
          </a:p>
        </p:txBody>
      </p:sp>
      <p:sp>
        <p:nvSpPr>
          <p:cNvPr id="3" name="Content Placeholder 2"/>
          <p:cNvSpPr>
            <a:spLocks noGrp="1"/>
          </p:cNvSpPr>
          <p:nvPr>
            <p:ph idx="1"/>
          </p:nvPr>
        </p:nvSpPr>
        <p:spPr>
          <a:xfrm>
            <a:off x="0" y="2143116"/>
            <a:ext cx="9144000" cy="4714884"/>
          </a:xfrm>
        </p:spPr>
        <p:txBody>
          <a:bodyPr>
            <a:noAutofit/>
          </a:bodyPr>
          <a:lstStyle/>
          <a:p>
            <a:pPr>
              <a:lnSpc>
                <a:spcPct val="150000"/>
              </a:lnSpc>
            </a:pPr>
            <a:r>
              <a:rPr lang="en-IN" sz="2500" dirty="0" smtClean="0">
                <a:solidFill>
                  <a:schemeClr val="tx1"/>
                </a:solidFill>
              </a:rPr>
              <a:t>It is defined as the space or shallow crevice between the tooth and the free gingiva, which extends apical to the </a:t>
            </a:r>
            <a:r>
              <a:rPr lang="en-IN" sz="2500" dirty="0" err="1" smtClean="0">
                <a:solidFill>
                  <a:schemeClr val="tx1"/>
                </a:solidFill>
              </a:rPr>
              <a:t>junctional</a:t>
            </a:r>
            <a:r>
              <a:rPr lang="en-IN" sz="2500" dirty="0" smtClean="0">
                <a:solidFill>
                  <a:schemeClr val="tx1"/>
                </a:solidFill>
              </a:rPr>
              <a:t> epithelium.</a:t>
            </a:r>
          </a:p>
          <a:p>
            <a:pPr>
              <a:lnSpc>
                <a:spcPct val="150000"/>
              </a:lnSpc>
            </a:pPr>
            <a:r>
              <a:rPr lang="en-IN" sz="2500" dirty="0" smtClean="0">
                <a:solidFill>
                  <a:schemeClr val="tx1"/>
                </a:solidFill>
              </a:rPr>
              <a:t>It is V- shaped and barely permits the </a:t>
            </a:r>
            <a:r>
              <a:rPr lang="en-IN" sz="2500" dirty="0" err="1" smtClean="0">
                <a:solidFill>
                  <a:schemeClr val="tx1"/>
                </a:solidFill>
              </a:rPr>
              <a:t>enterance</a:t>
            </a:r>
            <a:r>
              <a:rPr lang="en-IN" sz="2500" dirty="0" smtClean="0">
                <a:solidFill>
                  <a:schemeClr val="tx1"/>
                </a:solidFill>
              </a:rPr>
              <a:t> of </a:t>
            </a:r>
            <a:r>
              <a:rPr lang="en-IN" sz="2500" dirty="0" err="1" smtClean="0">
                <a:solidFill>
                  <a:schemeClr val="tx1"/>
                </a:solidFill>
              </a:rPr>
              <a:t>periodental</a:t>
            </a:r>
            <a:r>
              <a:rPr lang="en-IN" sz="2500" dirty="0" smtClean="0">
                <a:solidFill>
                  <a:schemeClr val="tx1"/>
                </a:solidFill>
              </a:rPr>
              <a:t> probe</a:t>
            </a:r>
          </a:p>
          <a:p>
            <a:pPr>
              <a:lnSpc>
                <a:spcPct val="150000"/>
              </a:lnSpc>
            </a:pPr>
            <a:r>
              <a:rPr lang="en-IN" sz="2500" dirty="0" smtClean="0">
                <a:solidFill>
                  <a:schemeClr val="tx1"/>
                </a:solidFill>
              </a:rPr>
              <a:t>Under normal or ideal conditions it is about 0 mm (very rare)</a:t>
            </a:r>
          </a:p>
          <a:p>
            <a:pPr>
              <a:lnSpc>
                <a:spcPct val="150000"/>
              </a:lnSpc>
            </a:pPr>
            <a:r>
              <a:rPr lang="en-IN" sz="2500" dirty="0" smtClean="0">
                <a:solidFill>
                  <a:schemeClr val="tx1"/>
                </a:solidFill>
              </a:rPr>
              <a:t>The so-called probing depth of a clinically-normal </a:t>
            </a:r>
            <a:r>
              <a:rPr lang="en-IN" sz="2500" dirty="0" err="1" smtClean="0">
                <a:solidFill>
                  <a:schemeClr val="tx1"/>
                </a:solidFill>
              </a:rPr>
              <a:t>gingical</a:t>
            </a:r>
            <a:r>
              <a:rPr lang="en-IN" sz="2500" dirty="0" smtClean="0">
                <a:solidFill>
                  <a:schemeClr val="tx1"/>
                </a:solidFill>
              </a:rPr>
              <a:t> </a:t>
            </a:r>
            <a:r>
              <a:rPr lang="en-IN" sz="2500" dirty="0" err="1" smtClean="0">
                <a:solidFill>
                  <a:schemeClr val="tx1"/>
                </a:solidFill>
              </a:rPr>
              <a:t>sulcus</a:t>
            </a:r>
            <a:r>
              <a:rPr lang="en-IN" sz="2500" dirty="0" smtClean="0">
                <a:solidFill>
                  <a:schemeClr val="tx1"/>
                </a:solidFill>
              </a:rPr>
              <a:t> in humans is about 2-3 mm.</a:t>
            </a:r>
            <a:endParaRPr lang="en-IN" sz="2500"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43116"/>
            <a:ext cx="6072198" cy="4714884"/>
          </a:xfrm>
        </p:spPr>
        <p:txBody>
          <a:bodyPr>
            <a:normAutofit/>
          </a:bodyPr>
          <a:lstStyle/>
          <a:p>
            <a:pPr>
              <a:lnSpc>
                <a:spcPct val="150000"/>
              </a:lnSpc>
            </a:pPr>
            <a:r>
              <a:rPr lang="en-IN" sz="2600" dirty="0" smtClean="0">
                <a:solidFill>
                  <a:schemeClr val="tx1"/>
                </a:solidFill>
              </a:rPr>
              <a:t>Measurement of gingival </a:t>
            </a:r>
            <a:r>
              <a:rPr lang="en-IN" sz="2600" dirty="0" err="1" smtClean="0">
                <a:solidFill>
                  <a:schemeClr val="tx1"/>
                </a:solidFill>
              </a:rPr>
              <a:t>sulcus</a:t>
            </a:r>
            <a:r>
              <a:rPr lang="en-IN" sz="2600" dirty="0" smtClean="0">
                <a:solidFill>
                  <a:schemeClr val="tx1"/>
                </a:solidFill>
              </a:rPr>
              <a:t> depth : </a:t>
            </a:r>
          </a:p>
          <a:p>
            <a:pPr>
              <a:lnSpc>
                <a:spcPct val="150000"/>
              </a:lnSpc>
              <a:buFont typeface="Arial" pitchFamily="34" charset="0"/>
              <a:buChar char="•"/>
            </a:pPr>
            <a:r>
              <a:rPr lang="en-IN" sz="2600" dirty="0" smtClean="0">
                <a:solidFill>
                  <a:schemeClr val="tx1"/>
                </a:solidFill>
              </a:rPr>
              <a:t>UNC-15 periodontal probe.</a:t>
            </a:r>
          </a:p>
          <a:p>
            <a:pPr>
              <a:lnSpc>
                <a:spcPct val="150000"/>
              </a:lnSpc>
              <a:buFont typeface="Arial" pitchFamily="34" charset="0"/>
              <a:buChar char="•"/>
            </a:pPr>
            <a:r>
              <a:rPr lang="en-IN" sz="2600" dirty="0" smtClean="0">
                <a:solidFill>
                  <a:schemeClr val="tx1"/>
                </a:solidFill>
              </a:rPr>
              <a:t>The probe is inserted parallel to the long axis to the tooth and walked along the tooth. The probing depth is measured from the free gingival margin to the deepest penetration of periodontal probe.</a:t>
            </a:r>
          </a:p>
        </p:txBody>
      </p:sp>
      <p:pic>
        <p:nvPicPr>
          <p:cNvPr id="188418" name="Picture 2"/>
          <p:cNvPicPr>
            <a:picLocks noChangeAspect="1" noChangeArrowheads="1"/>
          </p:cNvPicPr>
          <p:nvPr/>
        </p:nvPicPr>
        <p:blipFill>
          <a:blip r:embed="rId3"/>
          <a:srcRect l="39532" t="45330" r="35761" b="5219"/>
          <a:stretch>
            <a:fillRect/>
          </a:stretch>
        </p:blipFill>
        <p:spPr bwMode="auto">
          <a:xfrm>
            <a:off x="5996295" y="2786058"/>
            <a:ext cx="3147737" cy="33575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89442" name="Picture 2"/>
          <p:cNvPicPr>
            <a:picLocks noChangeAspect="1" noChangeArrowheads="1"/>
          </p:cNvPicPr>
          <p:nvPr/>
        </p:nvPicPr>
        <p:blipFill>
          <a:blip r:embed="rId2"/>
          <a:srcRect l="19766" t="39148" r="45644" b="21703"/>
          <a:stretch>
            <a:fillRect/>
          </a:stretch>
        </p:blipFill>
        <p:spPr bwMode="auto">
          <a:xfrm>
            <a:off x="1285852" y="2428868"/>
            <a:ext cx="6715172" cy="405042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908" y="2214578"/>
            <a:ext cx="9144000" cy="4929198"/>
          </a:xfrm>
        </p:spPr>
        <p:txBody>
          <a:bodyPr>
            <a:normAutofit/>
          </a:bodyPr>
          <a:lstStyle/>
          <a:p>
            <a:pPr>
              <a:lnSpc>
                <a:spcPct val="150000"/>
              </a:lnSpc>
            </a:pPr>
            <a:r>
              <a:rPr lang="en-IN" sz="2600" b="1" dirty="0" smtClean="0">
                <a:solidFill>
                  <a:schemeClr val="accent1"/>
                </a:solidFill>
                <a:latin typeface="Times New Roman" pitchFamily="18" charset="0"/>
                <a:cs typeface="Times New Roman" pitchFamily="18" charset="0"/>
              </a:rPr>
              <a:t>CEMENTUM</a:t>
            </a:r>
          </a:p>
          <a:p>
            <a:pPr>
              <a:lnSpc>
                <a:spcPct val="150000"/>
              </a:lnSpc>
              <a:buFont typeface="Arial" pitchFamily="34" charset="0"/>
              <a:buChar char="•"/>
            </a:pPr>
            <a:r>
              <a:rPr lang="en-US" sz="2600" dirty="0" err="1" smtClean="0">
                <a:latin typeface="Times New Roman" pitchFamily="18" charset="0"/>
                <a:cs typeface="Times New Roman" pitchFamily="18" charset="0"/>
              </a:rPr>
              <a:t>Cementum</a:t>
            </a:r>
            <a:r>
              <a:rPr lang="en-US" sz="2600" dirty="0" smtClean="0">
                <a:latin typeface="Times New Roman" pitchFamily="18" charset="0"/>
                <a:cs typeface="Times New Roman" pitchFamily="18" charset="0"/>
              </a:rPr>
              <a:t> is the calcified  </a:t>
            </a:r>
            <a:r>
              <a:rPr lang="en-US" sz="2600" dirty="0" err="1" smtClean="0">
                <a:latin typeface="Times New Roman" pitchFamily="18" charset="0"/>
                <a:cs typeface="Times New Roman" pitchFamily="18" charset="0"/>
              </a:rPr>
              <a:t>mesenchymal</a:t>
            </a:r>
            <a:r>
              <a:rPr lang="en-US" sz="2600" dirty="0" smtClean="0">
                <a:latin typeface="Times New Roman" pitchFamily="18" charset="0"/>
                <a:cs typeface="Times New Roman" pitchFamily="18" charset="0"/>
              </a:rPr>
              <a:t> tissue that forms the outer covering of the anatomical root.</a:t>
            </a:r>
          </a:p>
          <a:p>
            <a:pPr>
              <a:lnSpc>
                <a:spcPct val="150000"/>
              </a:lnSpc>
            </a:pPr>
            <a:r>
              <a:rPr lang="en-US" sz="2600" b="1" dirty="0" smtClean="0">
                <a:solidFill>
                  <a:schemeClr val="accent2">
                    <a:lumMod val="75000"/>
                  </a:schemeClr>
                </a:solidFill>
                <a:latin typeface="Times New Roman" pitchFamily="18" charset="0"/>
                <a:cs typeface="Times New Roman" pitchFamily="18" charset="0"/>
              </a:rPr>
              <a:t>PERIODONTAL LIGAMENT</a:t>
            </a:r>
          </a:p>
          <a:p>
            <a:pPr>
              <a:buFont typeface="Arial" pitchFamily="34" charset="0"/>
              <a:buChar char="•"/>
            </a:pPr>
            <a:r>
              <a:rPr lang="en-US" sz="2600" dirty="0" smtClean="0">
                <a:latin typeface="Times New Roman" pitchFamily="18" charset="0"/>
                <a:cs typeface="Times New Roman" pitchFamily="18" charset="0"/>
              </a:rPr>
              <a:t>It’s the connective tissue that surrounds the root and connects it to the bone</a:t>
            </a:r>
          </a:p>
          <a:p>
            <a:pPr>
              <a:buFont typeface="Arial" pitchFamily="34" charset="0"/>
              <a:buChar char="•"/>
            </a:pPr>
            <a:r>
              <a:rPr lang="en-US" sz="2600" dirty="0" smtClean="0">
                <a:latin typeface="Times New Roman" pitchFamily="18" charset="0"/>
                <a:cs typeface="Times New Roman" pitchFamily="18" charset="0"/>
              </a:rPr>
              <a:t>Its mainly made of collagen fibers - principle fibers  </a:t>
            </a:r>
          </a:p>
          <a:p>
            <a:pPr>
              <a:lnSpc>
                <a:spcPct val="150000"/>
              </a:lnSpc>
              <a:buFont typeface="Arial" pitchFamily="34" charset="0"/>
              <a:buChar char="•"/>
            </a:pPr>
            <a:endParaRPr lang="en-US" sz="2600" b="1" dirty="0" smtClean="0">
              <a:solidFill>
                <a:schemeClr val="accent2">
                  <a:lumMod val="75000"/>
                </a:schemeClr>
              </a:solidFill>
              <a:latin typeface="Times New Roman" pitchFamily="18" charset="0"/>
              <a:cs typeface="Times New Roman" pitchFamily="18" charset="0"/>
            </a:endParaRPr>
          </a:p>
          <a:p>
            <a:pPr>
              <a:lnSpc>
                <a:spcPct val="150000"/>
              </a:lnSpc>
            </a:pPr>
            <a:endParaRPr lang="en-US" sz="2600" dirty="0" smtClean="0">
              <a:latin typeface="Times New Roman" pitchFamily="18" charset="0"/>
              <a:cs typeface="Times New Roman" pitchFamily="18" charset="0"/>
            </a:endParaRPr>
          </a:p>
          <a:p>
            <a:pPr>
              <a:lnSpc>
                <a:spcPct val="150000"/>
              </a:lnSpc>
              <a:buFont typeface="Arial" pitchFamily="34" charset="0"/>
              <a:buChar char="•"/>
            </a:pPr>
            <a:endParaRPr lang="en-IN" sz="2600" dirty="0">
              <a:solidFill>
                <a:schemeClr val="accent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ntistry - A Novel Approach: Understanding our Mouth -- The ..."/>
          <p:cNvPicPr>
            <a:picLocks noChangeAspect="1" noChangeArrowheads="1"/>
          </p:cNvPicPr>
          <p:nvPr/>
        </p:nvPicPr>
        <p:blipFill>
          <a:blip r:embed="rId2"/>
          <a:srcRect/>
          <a:stretch>
            <a:fillRect/>
          </a:stretch>
        </p:blipFill>
        <p:spPr bwMode="auto">
          <a:xfrm>
            <a:off x="500034" y="2312311"/>
            <a:ext cx="7786742" cy="4098287"/>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solidFill>
                  <a:schemeClr val="bg1"/>
                </a:solidFill>
              </a:rPr>
              <a:t>Margin placement </a:t>
            </a:r>
            <a:br>
              <a:rPr lang="en-IN" b="1" dirty="0" smtClean="0">
                <a:solidFill>
                  <a:schemeClr val="bg1"/>
                </a:solidFill>
              </a:rPr>
            </a:br>
            <a:endParaRPr lang="en-IN" dirty="0">
              <a:solidFill>
                <a:schemeClr val="bg1"/>
              </a:solidFill>
            </a:endParaRPr>
          </a:p>
        </p:txBody>
      </p:sp>
      <p:sp>
        <p:nvSpPr>
          <p:cNvPr id="3" name="Content Placeholder 2"/>
          <p:cNvSpPr>
            <a:spLocks noGrp="1"/>
          </p:cNvSpPr>
          <p:nvPr>
            <p:ph idx="1"/>
          </p:nvPr>
        </p:nvSpPr>
        <p:spPr>
          <a:xfrm>
            <a:off x="0" y="2214578"/>
            <a:ext cx="9144000" cy="4786322"/>
          </a:xfrm>
        </p:spPr>
        <p:txBody>
          <a:bodyPr>
            <a:noAutofit/>
          </a:bodyPr>
          <a:lstStyle/>
          <a:p>
            <a:pPr>
              <a:lnSpc>
                <a:spcPct val="150000"/>
              </a:lnSpc>
            </a:pPr>
            <a:r>
              <a:rPr lang="en-IN" sz="2400" dirty="0" smtClean="0">
                <a:solidFill>
                  <a:schemeClr val="tx1"/>
                </a:solidFill>
              </a:rPr>
              <a:t>Preparation margin can be </a:t>
            </a:r>
            <a:r>
              <a:rPr lang="en-IN" sz="2400" dirty="0" err="1" smtClean="0">
                <a:solidFill>
                  <a:schemeClr val="tx1"/>
                </a:solidFill>
              </a:rPr>
              <a:t>supragingival</a:t>
            </a:r>
            <a:r>
              <a:rPr lang="en-IN" sz="2400" dirty="0" smtClean="0">
                <a:solidFill>
                  <a:schemeClr val="tx1"/>
                </a:solidFill>
              </a:rPr>
              <a:t>, at the crest, or </a:t>
            </a:r>
            <a:r>
              <a:rPr lang="en-IN" sz="2400" dirty="0" err="1" smtClean="0">
                <a:solidFill>
                  <a:schemeClr val="tx1"/>
                </a:solidFill>
              </a:rPr>
              <a:t>subgingival</a:t>
            </a:r>
            <a:r>
              <a:rPr lang="en-IN" sz="2400" dirty="0" smtClean="0">
                <a:solidFill>
                  <a:schemeClr val="tx1"/>
                </a:solidFill>
              </a:rPr>
              <a:t>.</a:t>
            </a:r>
          </a:p>
          <a:p>
            <a:pPr>
              <a:lnSpc>
                <a:spcPct val="150000"/>
              </a:lnSpc>
            </a:pPr>
            <a:r>
              <a:rPr lang="en-IN" sz="2400" dirty="0" smtClean="0">
                <a:solidFill>
                  <a:schemeClr val="tx1"/>
                </a:solidFill>
              </a:rPr>
              <a:t>A </a:t>
            </a:r>
            <a:r>
              <a:rPr lang="en-IN" sz="2400" dirty="0" err="1" smtClean="0">
                <a:solidFill>
                  <a:schemeClr val="tx1"/>
                </a:solidFill>
              </a:rPr>
              <a:t>supragingival</a:t>
            </a:r>
            <a:r>
              <a:rPr lang="en-IN" sz="2400" dirty="0" smtClean="0">
                <a:solidFill>
                  <a:schemeClr val="tx1"/>
                </a:solidFill>
              </a:rPr>
              <a:t> margin location allows healthiest gingival response.</a:t>
            </a:r>
          </a:p>
          <a:p>
            <a:pPr>
              <a:lnSpc>
                <a:spcPct val="150000"/>
              </a:lnSpc>
            </a:pPr>
            <a:r>
              <a:rPr lang="en-IN" sz="2400" dirty="0" smtClean="0">
                <a:solidFill>
                  <a:schemeClr val="tx1"/>
                </a:solidFill>
              </a:rPr>
              <a:t>Periodontally, </a:t>
            </a:r>
            <a:r>
              <a:rPr lang="en-IN" sz="2400" dirty="0" err="1" smtClean="0">
                <a:solidFill>
                  <a:schemeClr val="tx1"/>
                </a:solidFill>
              </a:rPr>
              <a:t>subgingival</a:t>
            </a:r>
            <a:r>
              <a:rPr lang="en-IN" sz="2400" dirty="0" smtClean="0">
                <a:solidFill>
                  <a:schemeClr val="tx1"/>
                </a:solidFill>
              </a:rPr>
              <a:t> margins results in a gingival inflammatory response.</a:t>
            </a:r>
          </a:p>
          <a:p>
            <a:pPr>
              <a:lnSpc>
                <a:spcPct val="150000"/>
              </a:lnSpc>
            </a:pPr>
            <a:r>
              <a:rPr lang="en-IN" sz="2400" dirty="0" smtClean="0">
                <a:solidFill>
                  <a:schemeClr val="tx1"/>
                </a:solidFill>
              </a:rPr>
              <a:t>Inflammatory response may range from subclinical inflammation to an overt inflammatory response with swelling, redness, tenderness, bleeding, and possibly bone loss. </a:t>
            </a:r>
          </a:p>
          <a:p>
            <a:pPr>
              <a:lnSpc>
                <a:spcPct val="150000"/>
              </a:lnSpc>
            </a:pPr>
            <a:endParaRPr lang="en-IN" sz="2400" dirty="0" smtClean="0">
              <a:solidFill>
                <a:schemeClr val="tx1"/>
              </a:solidFill>
            </a:endParaRPr>
          </a:p>
          <a:p>
            <a:pPr>
              <a:lnSpc>
                <a:spcPct val="150000"/>
              </a:lnSpc>
            </a:pP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28736"/>
            <a:ext cx="9144000" cy="5500678"/>
          </a:xfrm>
        </p:spPr>
        <p:txBody>
          <a:bodyPr>
            <a:normAutofit lnSpcReduction="10000"/>
          </a:bodyPr>
          <a:lstStyle/>
          <a:p>
            <a:pPr>
              <a:lnSpc>
                <a:spcPct val="150000"/>
              </a:lnSpc>
              <a:buNone/>
            </a:pPr>
            <a:r>
              <a:rPr lang="en-IN" sz="2400" u="sng" dirty="0" smtClean="0">
                <a:solidFill>
                  <a:schemeClr val="bg1"/>
                </a:solidFill>
              </a:rPr>
              <a:t>       GUIDELINES FOR SUBGINGIVAL MARGIN PLACEMENT:</a:t>
            </a:r>
          </a:p>
          <a:p>
            <a:pPr>
              <a:lnSpc>
                <a:spcPct val="150000"/>
              </a:lnSpc>
              <a:buFont typeface="Arial" pitchFamily="34" charset="0"/>
              <a:buChar char="•"/>
            </a:pPr>
            <a:r>
              <a:rPr lang="en-IN" sz="2400" dirty="0" smtClean="0">
                <a:solidFill>
                  <a:schemeClr val="tx1"/>
                </a:solidFill>
              </a:rPr>
              <a:t>A general guideline is that </a:t>
            </a:r>
            <a:r>
              <a:rPr lang="en-IN" sz="2400" dirty="0" err="1" smtClean="0">
                <a:solidFill>
                  <a:schemeClr val="tx1"/>
                </a:solidFill>
              </a:rPr>
              <a:t>subgingival</a:t>
            </a:r>
            <a:r>
              <a:rPr lang="en-IN" sz="2400" dirty="0" smtClean="0">
                <a:solidFill>
                  <a:schemeClr val="tx1"/>
                </a:solidFill>
              </a:rPr>
              <a:t> margins should be placed not more than half the depth of </a:t>
            </a:r>
            <a:r>
              <a:rPr lang="en-IN" sz="2400" dirty="0" err="1" smtClean="0">
                <a:solidFill>
                  <a:schemeClr val="tx1"/>
                </a:solidFill>
              </a:rPr>
              <a:t>sulcus</a:t>
            </a:r>
            <a:r>
              <a:rPr lang="en-IN" sz="2400" dirty="0" smtClean="0">
                <a:solidFill>
                  <a:schemeClr val="tx1"/>
                </a:solidFill>
              </a:rPr>
              <a:t>.</a:t>
            </a:r>
          </a:p>
          <a:p>
            <a:pPr>
              <a:lnSpc>
                <a:spcPct val="150000"/>
              </a:lnSpc>
              <a:buFont typeface="Arial" pitchFamily="34" charset="0"/>
              <a:buChar char="•"/>
            </a:pPr>
            <a:r>
              <a:rPr lang="en-IN" sz="2400" dirty="0" smtClean="0">
                <a:solidFill>
                  <a:schemeClr val="tx1"/>
                </a:solidFill>
              </a:rPr>
              <a:t>Restorative considerations that dictate the placement of margins below the gingiva include:</a:t>
            </a:r>
          </a:p>
          <a:p>
            <a:pPr>
              <a:lnSpc>
                <a:spcPct val="150000"/>
              </a:lnSpc>
              <a:buFont typeface="Wingdings" pitchFamily="2" charset="2"/>
              <a:buChar char="v"/>
            </a:pPr>
            <a:r>
              <a:rPr lang="en-IN" sz="2400" dirty="0" smtClean="0">
                <a:solidFill>
                  <a:schemeClr val="tx1"/>
                </a:solidFill>
              </a:rPr>
              <a:t>Creating adequate resistance and retention form</a:t>
            </a:r>
          </a:p>
          <a:p>
            <a:pPr>
              <a:lnSpc>
                <a:spcPct val="150000"/>
              </a:lnSpc>
              <a:buFont typeface="Wingdings" pitchFamily="2" charset="2"/>
              <a:buChar char="v"/>
            </a:pPr>
            <a:r>
              <a:rPr lang="en-IN" sz="2400" dirty="0" smtClean="0">
                <a:solidFill>
                  <a:schemeClr val="tx1"/>
                </a:solidFill>
              </a:rPr>
              <a:t>Allowing the margin to be placed on sound tooth structure below any decay or existing restoration </a:t>
            </a:r>
          </a:p>
          <a:p>
            <a:pPr>
              <a:lnSpc>
                <a:spcPct val="150000"/>
              </a:lnSpc>
              <a:buFont typeface="Wingdings" pitchFamily="2" charset="2"/>
              <a:buChar char="v"/>
            </a:pPr>
            <a:r>
              <a:rPr lang="en-IN" sz="2400" dirty="0" smtClean="0">
                <a:solidFill>
                  <a:schemeClr val="tx1"/>
                </a:solidFill>
              </a:rPr>
              <a:t>Esthetics in anterior region</a:t>
            </a:r>
          </a:p>
          <a:p>
            <a:pPr>
              <a:lnSpc>
                <a:spcPct val="150000"/>
              </a:lnSpc>
              <a:buFont typeface="Arial" pitchFamily="34" charset="0"/>
              <a:buChar char="•"/>
            </a:pP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dirty="0" smtClean="0">
                <a:solidFill>
                  <a:schemeClr val="bg1"/>
                </a:solidFill>
              </a:rPr>
              <a:t>BIOLOGIC WIDTH</a:t>
            </a:r>
            <a:endParaRPr lang="en-IN" dirty="0">
              <a:solidFill>
                <a:schemeClr val="bg1"/>
              </a:solidFill>
            </a:endParaRPr>
          </a:p>
        </p:txBody>
      </p:sp>
      <p:sp>
        <p:nvSpPr>
          <p:cNvPr id="3" name="Content Placeholder 2"/>
          <p:cNvSpPr>
            <a:spLocks noGrp="1"/>
          </p:cNvSpPr>
          <p:nvPr>
            <p:ph idx="1"/>
          </p:nvPr>
        </p:nvSpPr>
        <p:spPr>
          <a:xfrm>
            <a:off x="285720" y="2428868"/>
            <a:ext cx="8643998" cy="4286280"/>
          </a:xfrm>
        </p:spPr>
        <p:txBody>
          <a:bodyPr>
            <a:noAutofit/>
          </a:bodyPr>
          <a:lstStyle/>
          <a:p>
            <a:pPr algn="just">
              <a:defRPr/>
            </a:pPr>
            <a:r>
              <a:rPr lang="en-US" sz="2600" dirty="0" smtClean="0">
                <a:solidFill>
                  <a:schemeClr val="tx1"/>
                </a:solidFill>
                <a:latin typeface="Times New Roman" panose="02020603050405020304" pitchFamily="18" charset="0"/>
                <a:cs typeface="Times New Roman" panose="02020603050405020304" pitchFamily="18" charset="0"/>
              </a:rPr>
              <a:t>Biological width is the natural distance between the base of the gingival </a:t>
            </a:r>
            <a:r>
              <a:rPr lang="en-US" sz="2600" dirty="0" err="1" smtClean="0">
                <a:solidFill>
                  <a:schemeClr val="tx1"/>
                </a:solidFill>
                <a:latin typeface="Times New Roman" panose="02020603050405020304" pitchFamily="18" charset="0"/>
                <a:cs typeface="Times New Roman" panose="02020603050405020304" pitchFamily="18" charset="0"/>
              </a:rPr>
              <a:t>sulcus</a:t>
            </a:r>
            <a:r>
              <a:rPr lang="en-US" sz="2600" dirty="0" smtClean="0">
                <a:solidFill>
                  <a:schemeClr val="tx1"/>
                </a:solidFill>
                <a:latin typeface="Times New Roman" panose="02020603050405020304" pitchFamily="18" charset="0"/>
                <a:cs typeface="Times New Roman" panose="02020603050405020304" pitchFamily="18" charset="0"/>
              </a:rPr>
              <a:t> and the height of the alveolar bone. The gingival </a:t>
            </a:r>
            <a:r>
              <a:rPr lang="en-US" sz="2600" dirty="0" err="1" smtClean="0">
                <a:solidFill>
                  <a:schemeClr val="tx1"/>
                </a:solidFill>
                <a:latin typeface="Times New Roman" panose="02020603050405020304" pitchFamily="18" charset="0"/>
                <a:cs typeface="Times New Roman" panose="02020603050405020304" pitchFamily="18" charset="0"/>
              </a:rPr>
              <a:t>sulcus</a:t>
            </a:r>
            <a:r>
              <a:rPr lang="en-US" sz="2600" dirty="0" smtClean="0">
                <a:solidFill>
                  <a:schemeClr val="tx1"/>
                </a:solidFill>
                <a:latin typeface="Times New Roman" panose="02020603050405020304" pitchFamily="18" charset="0"/>
                <a:cs typeface="Times New Roman" panose="02020603050405020304" pitchFamily="18" charset="0"/>
              </a:rPr>
              <a:t> is a little crevice that lies between the enamel of the tooth crown and the </a:t>
            </a:r>
            <a:r>
              <a:rPr lang="en-US" sz="2600" dirty="0" err="1" smtClean="0">
                <a:solidFill>
                  <a:schemeClr val="tx1"/>
                </a:solidFill>
                <a:latin typeface="Times New Roman" panose="02020603050405020304" pitchFamily="18" charset="0"/>
                <a:cs typeface="Times New Roman" panose="02020603050405020304" pitchFamily="18" charset="0"/>
              </a:rPr>
              <a:t>sulcular</a:t>
            </a:r>
            <a:r>
              <a:rPr lang="en-US" sz="2600" dirty="0" smtClean="0">
                <a:solidFill>
                  <a:schemeClr val="tx1"/>
                </a:solidFill>
                <a:latin typeface="Times New Roman" panose="02020603050405020304" pitchFamily="18" charset="0"/>
                <a:cs typeface="Times New Roman" panose="02020603050405020304" pitchFamily="18" charset="0"/>
              </a:rPr>
              <a:t> epithelium.</a:t>
            </a:r>
          </a:p>
          <a:p>
            <a:pPr algn="just">
              <a:defRPr/>
            </a:pPr>
            <a:r>
              <a:rPr lang="en-US" sz="2600" b="1" dirty="0" smtClean="0">
                <a:solidFill>
                  <a:schemeClr val="tx1"/>
                </a:solidFill>
                <a:latin typeface="Times New Roman" panose="02020603050405020304" pitchFamily="18" charset="0"/>
                <a:cs typeface="Times New Roman" panose="02020603050405020304" pitchFamily="18" charset="0"/>
              </a:rPr>
              <a:t>Mean values </a:t>
            </a:r>
          </a:p>
          <a:p>
            <a:pPr marL="119062" indent="0" algn="just">
              <a:buFont typeface="Wingdings 2" pitchFamily="18" charset="2"/>
              <a:buNone/>
              <a:defRPr/>
            </a:pP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junctional</a:t>
            </a:r>
            <a:r>
              <a:rPr lang="en-US" sz="2600" dirty="0" smtClean="0">
                <a:solidFill>
                  <a:schemeClr val="tx1"/>
                </a:solidFill>
                <a:latin typeface="Times New Roman" panose="02020603050405020304" pitchFamily="18" charset="0"/>
                <a:cs typeface="Times New Roman" panose="02020603050405020304" pitchFamily="18" charset="0"/>
              </a:rPr>
              <a:t> epithelium: 0.97mm</a:t>
            </a:r>
          </a:p>
          <a:p>
            <a:pPr marL="119062" indent="0" algn="just">
              <a:buFont typeface="Wingdings 2" pitchFamily="18" charset="2"/>
              <a:buNone/>
              <a:defRPr/>
            </a:pPr>
            <a:r>
              <a:rPr lang="en-US" sz="2600" dirty="0" smtClean="0">
                <a:solidFill>
                  <a:schemeClr val="tx1"/>
                </a:solidFill>
                <a:latin typeface="Times New Roman" panose="02020603050405020304" pitchFamily="18" charset="0"/>
                <a:cs typeface="Times New Roman" panose="02020603050405020304" pitchFamily="18" charset="0"/>
              </a:rPr>
              <a:t>   connective tissue attachment: 1.07mm</a:t>
            </a:r>
          </a:p>
          <a:p>
            <a:pPr marL="119062" indent="0" algn="just">
              <a:buFont typeface="Wingdings 2" pitchFamily="18" charset="2"/>
              <a:buNone/>
              <a:defRPr/>
            </a:pPr>
            <a:r>
              <a:rPr lang="en-US" sz="2600" dirty="0" smtClean="0">
                <a:solidFill>
                  <a:schemeClr val="tx1"/>
                </a:solidFill>
                <a:latin typeface="Times New Roman" panose="02020603050405020304" pitchFamily="18" charset="0"/>
                <a:cs typeface="Times New Roman" panose="02020603050405020304" pitchFamily="18" charset="0"/>
              </a:rPr>
              <a:t>   biological width: 0.97mm+1.07mm = 2.04mm</a:t>
            </a:r>
          </a:p>
          <a:p>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gure 1 from Periodontal Restorative InterRelationship : A Review ..."/>
          <p:cNvPicPr>
            <a:picLocks noChangeAspect="1" noChangeArrowheads="1"/>
          </p:cNvPicPr>
          <p:nvPr/>
        </p:nvPicPr>
        <p:blipFill>
          <a:blip r:embed="rId2"/>
          <a:srcRect l="21621" t="27114" r="2703" b="8650"/>
          <a:stretch>
            <a:fillRect/>
          </a:stretch>
        </p:blipFill>
        <p:spPr bwMode="auto">
          <a:xfrm>
            <a:off x="1948797" y="2357430"/>
            <a:ext cx="4909219" cy="438323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dirty="0" smtClean="0">
                <a:solidFill>
                  <a:schemeClr val="bg1"/>
                </a:solidFill>
              </a:rPr>
              <a:t>CONTENT</a:t>
            </a:r>
            <a:endParaRPr lang="en-IN" dirty="0">
              <a:solidFill>
                <a:schemeClr val="bg1"/>
              </a:solidFill>
            </a:endParaRPr>
          </a:p>
        </p:txBody>
      </p:sp>
      <p:sp>
        <p:nvSpPr>
          <p:cNvPr id="3" name="Content Placeholder 2"/>
          <p:cNvSpPr>
            <a:spLocks noGrp="1"/>
          </p:cNvSpPr>
          <p:nvPr>
            <p:ph idx="1"/>
          </p:nvPr>
        </p:nvSpPr>
        <p:spPr>
          <a:xfrm>
            <a:off x="142908" y="2428892"/>
            <a:ext cx="9144000" cy="4143380"/>
          </a:xfrm>
        </p:spPr>
        <p:txBody>
          <a:bodyPr numCol="2">
            <a:noAutofit/>
          </a:bodyPr>
          <a:lstStyle/>
          <a:p>
            <a:r>
              <a:rPr lang="en-US" sz="2200" dirty="0" smtClean="0">
                <a:solidFill>
                  <a:prstClr val="black"/>
                </a:solidFill>
                <a:latin typeface="+mj-lt"/>
              </a:rPr>
              <a:t>Introduction</a:t>
            </a:r>
          </a:p>
          <a:p>
            <a:r>
              <a:rPr lang="en-US" sz="2200" dirty="0" smtClean="0">
                <a:solidFill>
                  <a:prstClr val="black"/>
                </a:solidFill>
                <a:latin typeface="+mj-lt"/>
              </a:rPr>
              <a:t>Periodontal considerations</a:t>
            </a:r>
          </a:p>
          <a:p>
            <a:pPr>
              <a:buFont typeface="Arial" pitchFamily="34" charset="0"/>
              <a:buChar char="•"/>
            </a:pPr>
            <a:r>
              <a:rPr lang="en-US" sz="2200" dirty="0" smtClean="0">
                <a:solidFill>
                  <a:prstClr val="black"/>
                </a:solidFill>
                <a:latin typeface="+mj-lt"/>
              </a:rPr>
              <a:t>Biologic width</a:t>
            </a:r>
          </a:p>
          <a:p>
            <a:pPr>
              <a:buFont typeface="Arial" pitchFamily="34" charset="0"/>
              <a:buChar char="•"/>
            </a:pPr>
            <a:r>
              <a:rPr lang="en-US" sz="2200" dirty="0" smtClean="0">
                <a:solidFill>
                  <a:prstClr val="black"/>
                </a:solidFill>
                <a:latin typeface="+mj-lt"/>
              </a:rPr>
              <a:t>Ante’s law</a:t>
            </a:r>
          </a:p>
          <a:p>
            <a:pPr>
              <a:buFont typeface="Arial" pitchFamily="34" charset="0"/>
              <a:buChar char="•"/>
            </a:pPr>
            <a:r>
              <a:rPr lang="en-US" sz="2200" dirty="0" err="1" smtClean="0">
                <a:solidFill>
                  <a:prstClr val="black"/>
                </a:solidFill>
                <a:latin typeface="+mj-lt"/>
              </a:rPr>
              <a:t>Japsen’s</a:t>
            </a:r>
            <a:r>
              <a:rPr lang="en-US" sz="2200" dirty="0" smtClean="0">
                <a:solidFill>
                  <a:prstClr val="black"/>
                </a:solidFill>
                <a:latin typeface="+mj-lt"/>
              </a:rPr>
              <a:t> rule in FPD</a:t>
            </a:r>
          </a:p>
          <a:p>
            <a:r>
              <a:rPr lang="en-US" sz="2200" dirty="0" smtClean="0">
                <a:solidFill>
                  <a:prstClr val="black"/>
                </a:solidFill>
                <a:latin typeface="+mj-lt"/>
              </a:rPr>
              <a:t>Introduction to FPD </a:t>
            </a:r>
          </a:p>
          <a:p>
            <a:pPr>
              <a:buFont typeface="Arial" pitchFamily="34" charset="0"/>
              <a:buChar char="•"/>
            </a:pPr>
            <a:r>
              <a:rPr lang="en-US" sz="2200" dirty="0" smtClean="0">
                <a:solidFill>
                  <a:prstClr val="black"/>
                </a:solidFill>
                <a:latin typeface="+mj-lt"/>
              </a:rPr>
              <a:t>Components of FPD </a:t>
            </a:r>
          </a:p>
          <a:p>
            <a:r>
              <a:rPr lang="en-US" sz="2200" dirty="0" smtClean="0">
                <a:solidFill>
                  <a:prstClr val="black"/>
                </a:solidFill>
                <a:latin typeface="+mj-lt"/>
              </a:rPr>
              <a:t>Diagnosis and treatment planning</a:t>
            </a:r>
          </a:p>
          <a:p>
            <a:pPr>
              <a:spcBef>
                <a:spcPct val="20000"/>
              </a:spcBef>
              <a:buClrTx/>
              <a:buSzTx/>
              <a:buFont typeface="Arial" pitchFamily="34" charset="0"/>
              <a:buChar char="•"/>
              <a:defRPr/>
            </a:pPr>
            <a:r>
              <a:rPr lang="en-US" sz="2200" dirty="0" smtClean="0">
                <a:solidFill>
                  <a:prstClr val="black"/>
                </a:solidFill>
                <a:latin typeface="+mj-lt"/>
              </a:rPr>
              <a:t>Diagnostic aids</a:t>
            </a:r>
          </a:p>
          <a:p>
            <a:pPr lvl="1">
              <a:buClrTx/>
              <a:buSzTx/>
              <a:buFont typeface="Arial" pitchFamily="34" charset="0"/>
              <a:buChar char="–"/>
              <a:defRPr/>
            </a:pPr>
            <a:endParaRPr lang="en-US" sz="2200" dirty="0" smtClean="0">
              <a:solidFill>
                <a:prstClr val="black"/>
              </a:solidFill>
              <a:latin typeface="+mj-lt"/>
            </a:endParaRPr>
          </a:p>
          <a:p>
            <a:pPr lvl="1">
              <a:buClrTx/>
              <a:buSzTx/>
              <a:buFont typeface="Arial" pitchFamily="34" charset="0"/>
              <a:buChar char="–"/>
              <a:defRPr/>
            </a:pPr>
            <a:endParaRPr lang="en-US" sz="2200" dirty="0" smtClean="0">
              <a:solidFill>
                <a:prstClr val="black"/>
              </a:solidFill>
              <a:latin typeface="+mj-lt"/>
            </a:endParaRPr>
          </a:p>
          <a:p>
            <a:pPr lvl="1">
              <a:buClrTx/>
              <a:buSzTx/>
              <a:buFont typeface="Arial" pitchFamily="34" charset="0"/>
              <a:buChar char="–"/>
              <a:defRPr/>
            </a:pPr>
            <a:r>
              <a:rPr lang="en-US" sz="2200" dirty="0" smtClean="0">
                <a:solidFill>
                  <a:prstClr val="black"/>
                </a:solidFill>
                <a:latin typeface="+mj-lt"/>
              </a:rPr>
              <a:t>Personal information</a:t>
            </a:r>
          </a:p>
          <a:p>
            <a:pPr lvl="1">
              <a:buClrTx/>
              <a:buSzTx/>
              <a:buFont typeface="Arial" pitchFamily="34" charset="0"/>
              <a:buChar char="–"/>
              <a:defRPr/>
            </a:pPr>
            <a:r>
              <a:rPr lang="en-US" sz="2200" dirty="0" smtClean="0">
                <a:solidFill>
                  <a:prstClr val="black"/>
                </a:solidFill>
                <a:latin typeface="+mj-lt"/>
              </a:rPr>
              <a:t>Patient evaluation</a:t>
            </a:r>
          </a:p>
          <a:p>
            <a:pPr lvl="1">
              <a:buClrTx/>
              <a:buSzTx/>
              <a:buFont typeface="Arial" pitchFamily="34" charset="0"/>
              <a:buChar char="•"/>
              <a:defRPr/>
            </a:pPr>
            <a:r>
              <a:rPr lang="en-US" sz="2200" dirty="0" smtClean="0">
                <a:solidFill>
                  <a:prstClr val="black"/>
                </a:solidFill>
                <a:latin typeface="+mj-lt"/>
              </a:rPr>
              <a:t>Medical history</a:t>
            </a:r>
          </a:p>
          <a:p>
            <a:pPr lvl="1">
              <a:buClrTx/>
              <a:buSzTx/>
              <a:buFont typeface="Arial" pitchFamily="34" charset="0"/>
              <a:buChar char="•"/>
              <a:defRPr/>
            </a:pPr>
            <a:r>
              <a:rPr lang="en-US" sz="2200" dirty="0" smtClean="0">
                <a:solidFill>
                  <a:prstClr val="black"/>
                </a:solidFill>
                <a:latin typeface="+mj-lt"/>
              </a:rPr>
              <a:t>Past dental history</a:t>
            </a:r>
          </a:p>
          <a:p>
            <a:pPr lvl="1">
              <a:buClrTx/>
              <a:buSzTx/>
              <a:buNone/>
              <a:defRPr/>
            </a:pPr>
            <a:r>
              <a:rPr lang="en-US" sz="2200" dirty="0" smtClean="0">
                <a:solidFill>
                  <a:prstClr val="black"/>
                </a:solidFill>
                <a:latin typeface="+mj-lt"/>
              </a:rPr>
              <a:t>--Clinical examination</a:t>
            </a:r>
          </a:p>
          <a:p>
            <a:pPr lvl="2">
              <a:buClrTx/>
              <a:buFont typeface="Arial" panose="020B0604020202020204" pitchFamily="34" charset="0"/>
              <a:buChar char="•"/>
              <a:defRPr/>
            </a:pPr>
            <a:r>
              <a:rPr lang="en-US" sz="2200" dirty="0" smtClean="0">
                <a:solidFill>
                  <a:prstClr val="black"/>
                </a:solidFill>
                <a:latin typeface="+mj-lt"/>
              </a:rPr>
              <a:t>Extra oral examination</a:t>
            </a:r>
          </a:p>
          <a:p>
            <a:pPr lvl="2">
              <a:buClrTx/>
              <a:buFont typeface="Arial" panose="020B0604020202020204" pitchFamily="34" charset="0"/>
              <a:buChar char="•"/>
              <a:defRPr/>
            </a:pPr>
            <a:r>
              <a:rPr lang="en-US" sz="2200" dirty="0" smtClean="0">
                <a:solidFill>
                  <a:prstClr val="black"/>
                </a:solidFill>
                <a:latin typeface="+mj-lt"/>
              </a:rPr>
              <a:t>Intraoral examination</a:t>
            </a:r>
          </a:p>
          <a:p>
            <a:pPr lvl="1">
              <a:buClrTx/>
              <a:buSzTx/>
              <a:buFont typeface="Arial" pitchFamily="34" charset="0"/>
              <a:buChar char="–"/>
              <a:defRPr/>
            </a:pPr>
            <a:r>
              <a:rPr lang="en-US" sz="2200" dirty="0" smtClean="0">
                <a:solidFill>
                  <a:prstClr val="black"/>
                </a:solidFill>
                <a:latin typeface="+mj-lt"/>
              </a:rPr>
              <a:t>Radiographic examination</a:t>
            </a:r>
          </a:p>
          <a:p>
            <a:pPr>
              <a:spcBef>
                <a:spcPct val="20000"/>
              </a:spcBef>
              <a:buClrTx/>
              <a:buSzTx/>
              <a:buNone/>
              <a:defRPr/>
            </a:pPr>
            <a:endParaRPr lang="en-US" sz="2200" dirty="0" smtClean="0">
              <a:solidFill>
                <a:prstClr val="black"/>
              </a:solidFill>
              <a:latin typeface="+mj-lt"/>
            </a:endParaRPr>
          </a:p>
          <a:p>
            <a:endParaRPr lang="en-IN" sz="2200" dirty="0">
              <a:latin typeface="+mj-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71702"/>
            <a:ext cx="9144000" cy="5000636"/>
          </a:xfrm>
        </p:spPr>
        <p:txBody>
          <a:bodyPr>
            <a:normAutofit lnSpcReduction="10000"/>
          </a:bodyPr>
          <a:lstStyle/>
          <a:p>
            <a:pPr>
              <a:lnSpc>
                <a:spcPct val="150000"/>
              </a:lnSpc>
            </a:pPr>
            <a:r>
              <a:rPr lang="en-IN" sz="2600" dirty="0" smtClean="0">
                <a:solidFill>
                  <a:schemeClr val="tx1"/>
                </a:solidFill>
                <a:cs typeface="Times New Roman" pitchFamily="18" charset="0"/>
              </a:rPr>
              <a:t>The </a:t>
            </a:r>
            <a:r>
              <a:rPr lang="en-IN" sz="2600" b="1" dirty="0" smtClean="0">
                <a:solidFill>
                  <a:schemeClr val="tx1"/>
                </a:solidFill>
                <a:cs typeface="Times New Roman" pitchFamily="18" charset="0"/>
              </a:rPr>
              <a:t>biologic width</a:t>
            </a:r>
            <a:r>
              <a:rPr lang="en-IN" sz="2600" dirty="0" smtClean="0">
                <a:solidFill>
                  <a:schemeClr val="tx1"/>
                </a:solidFill>
                <a:cs typeface="Times New Roman" pitchFamily="18" charset="0"/>
              </a:rPr>
              <a:t> can be identified by probing under local </a:t>
            </a:r>
            <a:r>
              <a:rPr lang="en-IN" sz="2600" dirty="0" err="1" smtClean="0">
                <a:solidFill>
                  <a:schemeClr val="tx1"/>
                </a:solidFill>
                <a:cs typeface="Times New Roman" pitchFamily="18" charset="0"/>
              </a:rPr>
              <a:t>anesthesia</a:t>
            </a:r>
            <a:r>
              <a:rPr lang="en-IN" sz="2600" dirty="0" smtClean="0">
                <a:solidFill>
                  <a:schemeClr val="tx1"/>
                </a:solidFill>
                <a:cs typeface="Times New Roman" pitchFamily="18" charset="0"/>
              </a:rPr>
              <a:t> to the bone level (referred to as "sounding to bone") and subtracting the </a:t>
            </a:r>
            <a:r>
              <a:rPr lang="en-IN" sz="2600" dirty="0" err="1" smtClean="0">
                <a:solidFill>
                  <a:schemeClr val="tx1"/>
                </a:solidFill>
                <a:cs typeface="Times New Roman" pitchFamily="18" charset="0"/>
              </a:rPr>
              <a:t>sulcus</a:t>
            </a:r>
            <a:r>
              <a:rPr lang="en-IN" sz="2600" dirty="0" smtClean="0">
                <a:solidFill>
                  <a:schemeClr val="tx1"/>
                </a:solidFill>
                <a:cs typeface="Times New Roman" pitchFamily="18" charset="0"/>
              </a:rPr>
              <a:t> depth from the resulting </a:t>
            </a:r>
            <a:r>
              <a:rPr lang="en-IN" sz="2600" b="1" dirty="0" smtClean="0">
                <a:solidFill>
                  <a:schemeClr val="tx1"/>
                </a:solidFill>
                <a:cs typeface="Times New Roman" pitchFamily="18" charset="0"/>
              </a:rPr>
              <a:t>measurement</a:t>
            </a:r>
            <a:r>
              <a:rPr lang="en-IN" sz="2600" dirty="0" smtClean="0">
                <a:solidFill>
                  <a:schemeClr val="tx1"/>
                </a:solidFill>
                <a:cs typeface="Times New Roman" pitchFamily="18" charset="0"/>
              </a:rPr>
              <a:t>.</a:t>
            </a:r>
          </a:p>
          <a:p>
            <a:pPr>
              <a:lnSpc>
                <a:spcPct val="150000"/>
              </a:lnSpc>
            </a:pPr>
            <a:r>
              <a:rPr lang="en-IN" sz="2600" dirty="0" smtClean="0">
                <a:solidFill>
                  <a:schemeClr val="tx1"/>
                </a:solidFill>
                <a:cs typeface="Times New Roman" pitchFamily="18" charset="0"/>
              </a:rPr>
              <a:t> If this distance is less than 2 mm at one or more locations, a diagnosis of </a:t>
            </a:r>
            <a:r>
              <a:rPr lang="en-IN" sz="2600" b="1" dirty="0" smtClean="0">
                <a:solidFill>
                  <a:schemeClr val="tx1"/>
                </a:solidFill>
                <a:cs typeface="Times New Roman" pitchFamily="18" charset="0"/>
              </a:rPr>
              <a:t>biologic width</a:t>
            </a:r>
            <a:r>
              <a:rPr lang="en-IN" sz="2600" dirty="0" smtClean="0">
                <a:solidFill>
                  <a:schemeClr val="tx1"/>
                </a:solidFill>
                <a:cs typeface="Times New Roman" pitchFamily="18" charset="0"/>
              </a:rPr>
              <a:t> violation can be confirmed</a:t>
            </a:r>
          </a:p>
          <a:p>
            <a:pPr>
              <a:lnSpc>
                <a:spcPct val="150000"/>
              </a:lnSpc>
            </a:pPr>
            <a:r>
              <a:rPr lang="en-IN" sz="2600" dirty="0" smtClean="0">
                <a:solidFill>
                  <a:schemeClr val="tx1"/>
                </a:solidFill>
              </a:rPr>
              <a:t>Tooth preparation margins that are within the attachment create a </a:t>
            </a:r>
            <a:r>
              <a:rPr lang="en-IN" sz="2600" b="1" u="sng" dirty="0" smtClean="0">
                <a:solidFill>
                  <a:schemeClr val="tx1"/>
                </a:solidFill>
              </a:rPr>
              <a:t>biologic width violation</a:t>
            </a:r>
            <a:r>
              <a:rPr lang="en-IN" sz="2600" dirty="0" smtClean="0">
                <a:solidFill>
                  <a:schemeClr val="tx1"/>
                </a:solidFill>
              </a:rPr>
              <a:t>.</a:t>
            </a:r>
          </a:p>
          <a:p>
            <a:pPr>
              <a:lnSpc>
                <a:spcPct val="150000"/>
              </a:lnSpc>
            </a:pPr>
            <a:endParaRPr lang="en-IN" sz="2600" dirty="0" smtClean="0">
              <a:solidFill>
                <a:schemeClr val="tx1"/>
              </a:solidFill>
              <a:cs typeface="Times New Roman" pitchFamily="18" charset="0"/>
            </a:endParaRPr>
          </a:p>
          <a:p>
            <a:pPr>
              <a:lnSpc>
                <a:spcPct val="150000"/>
              </a:lnSpc>
            </a:pPr>
            <a:endParaRPr lang="en-IN" sz="2600" dirty="0" smtClean="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85720" y="2357430"/>
            <a:ext cx="8572560" cy="4071966"/>
          </a:xfrm>
        </p:spPr>
        <p:txBody>
          <a:bodyPr>
            <a:noAutofit/>
          </a:bodyPr>
          <a:lstStyle/>
          <a:p>
            <a:pPr>
              <a:lnSpc>
                <a:spcPct val="150000"/>
              </a:lnSpc>
            </a:pPr>
            <a:r>
              <a:rPr lang="en-IN" sz="2600" dirty="0" smtClean="0">
                <a:solidFill>
                  <a:schemeClr val="tx1"/>
                </a:solidFill>
              </a:rPr>
              <a:t>It frequently occur at the </a:t>
            </a:r>
            <a:r>
              <a:rPr lang="en-IN" sz="2600" dirty="0" err="1" smtClean="0">
                <a:solidFill>
                  <a:schemeClr val="tx1"/>
                </a:solidFill>
              </a:rPr>
              <a:t>Mesiofacial</a:t>
            </a:r>
            <a:r>
              <a:rPr lang="en-IN" sz="2600" dirty="0" smtClean="0">
                <a:solidFill>
                  <a:schemeClr val="tx1"/>
                </a:solidFill>
              </a:rPr>
              <a:t> or the </a:t>
            </a:r>
            <a:r>
              <a:rPr lang="en-IN" sz="2600" dirty="0" err="1" smtClean="0">
                <a:solidFill>
                  <a:schemeClr val="tx1"/>
                </a:solidFill>
              </a:rPr>
              <a:t>distofacial</a:t>
            </a:r>
            <a:r>
              <a:rPr lang="en-IN" sz="2600" dirty="0" smtClean="0">
                <a:solidFill>
                  <a:schemeClr val="tx1"/>
                </a:solidFill>
              </a:rPr>
              <a:t> line angles of maxillary anterior teeth treated with fixed restoration.</a:t>
            </a:r>
          </a:p>
          <a:p>
            <a:pPr>
              <a:lnSpc>
                <a:spcPct val="150000"/>
              </a:lnSpc>
            </a:pPr>
            <a:r>
              <a:rPr lang="en-IN" sz="2600" dirty="0" smtClean="0">
                <a:solidFill>
                  <a:schemeClr val="tx1"/>
                </a:solidFill>
              </a:rPr>
              <a:t>It can be corrected either by surgical removal of bone from below the restorative margin and movement of attachment apically, or by orthodontic movement of the coronally away from the attachment.</a:t>
            </a:r>
          </a:p>
          <a:p>
            <a:endParaRPr lang="en-IN" sz="2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latin typeface="Times New Roman" pitchFamily="18" charset="0"/>
                <a:cs typeface="Times New Roman" pitchFamily="18" charset="0"/>
              </a:rPr>
              <a:t>ANTE’S LAW</a:t>
            </a:r>
            <a:endParaRPr lang="en-IN" dirty="0">
              <a:solidFill>
                <a:schemeClr val="bg1"/>
              </a:solidFill>
            </a:endParaRPr>
          </a:p>
        </p:txBody>
      </p:sp>
      <p:sp>
        <p:nvSpPr>
          <p:cNvPr id="3" name="Content Placeholder 2"/>
          <p:cNvSpPr>
            <a:spLocks noGrp="1"/>
          </p:cNvSpPr>
          <p:nvPr>
            <p:ph idx="1"/>
          </p:nvPr>
        </p:nvSpPr>
        <p:spPr>
          <a:xfrm>
            <a:off x="285752" y="2500306"/>
            <a:ext cx="8643966" cy="3500462"/>
          </a:xfrm>
        </p:spPr>
        <p:txBody>
          <a:bodyPr>
            <a:normAutofit lnSpcReduction="10000"/>
          </a:bodyPr>
          <a:lstStyle/>
          <a:p>
            <a:pPr>
              <a:lnSpc>
                <a:spcPct val="150000"/>
              </a:lnSpc>
            </a:pPr>
            <a:r>
              <a:rPr lang="en-US" sz="2600" dirty="0" smtClean="0">
                <a:solidFill>
                  <a:schemeClr val="tx1"/>
                </a:solidFill>
                <a:latin typeface="Times New Roman" pitchFamily="18" charset="0"/>
                <a:cs typeface="Times New Roman" pitchFamily="18" charset="0"/>
              </a:rPr>
              <a:t>The root surface area of potential abutment teeth must be assessed when planning treatment for fixed prosthodontics. ‘Ante suggested in 1926’ that it was unwise to provide a fixed partial denture when the root surface area of the abutment was less than the root surface area of the teeth being replaced.</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6216" y="2603500"/>
            <a:ext cx="7420560" cy="3611582"/>
          </a:xfrm>
        </p:spPr>
        <p:txBody>
          <a:bodyPr>
            <a:normAutofit/>
          </a:bodyPr>
          <a:lstStyle/>
          <a:p>
            <a:pPr>
              <a:lnSpc>
                <a:spcPct val="150000"/>
              </a:lnSpc>
            </a:pPr>
            <a:r>
              <a:rPr lang="en-US" sz="2600" dirty="0" smtClean="0">
                <a:solidFill>
                  <a:schemeClr val="tx1"/>
                </a:solidFill>
                <a:latin typeface="Times New Roman" pitchFamily="18" charset="0"/>
                <a:cs typeface="Times New Roman" pitchFamily="18" charset="0"/>
              </a:rPr>
              <a:t>ANTE'S law sated that ‘ the combined root surface area of the abutment teeth should be equal to or greater than the root surface area of the tooth or teeth to be replaced.</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1026" name="Picture 2"/>
          <p:cNvPicPr>
            <a:picLocks noChangeAspect="1" noChangeArrowheads="1"/>
          </p:cNvPicPr>
          <p:nvPr/>
        </p:nvPicPr>
        <p:blipFill>
          <a:blip r:embed="rId2"/>
          <a:srcRect l="47218" t="23695" r="8309" b="11401"/>
          <a:stretch>
            <a:fillRect/>
          </a:stretch>
        </p:blipFill>
        <p:spPr bwMode="auto">
          <a:xfrm>
            <a:off x="285720" y="428604"/>
            <a:ext cx="7572428" cy="57785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71480"/>
            <a:ext cx="7215238" cy="1071570"/>
          </a:xfrm>
        </p:spPr>
        <p:txBody>
          <a:bodyPr/>
          <a:lstStyle/>
          <a:p>
            <a:pPr algn="ctr"/>
            <a:r>
              <a:rPr lang="en-US" u="sng" dirty="0" smtClean="0">
                <a:latin typeface="Times New Roman" pitchFamily="18" charset="0"/>
                <a:cs typeface="Times New Roman" pitchFamily="18" charset="0"/>
              </a:rPr>
              <a:t>Jepsen table</a:t>
            </a:r>
            <a:r>
              <a:rPr lang="en-US" dirty="0" smtClean="0">
                <a:latin typeface="Times New Roman" pitchFamily="18" charset="0"/>
                <a:cs typeface="Times New Roman" pitchFamily="18" charset="0"/>
              </a:rPr>
              <a:t>: root surface area for abutment teeth </a:t>
            </a:r>
            <a:endParaRPr lang="en-IN" dirty="0"/>
          </a:p>
        </p:txBody>
      </p:sp>
      <p:pic>
        <p:nvPicPr>
          <p:cNvPr id="2050" name="Picture 2"/>
          <p:cNvPicPr>
            <a:picLocks noGrp="1" noChangeAspect="1" noChangeArrowheads="1"/>
          </p:cNvPicPr>
          <p:nvPr>
            <p:ph idx="1"/>
          </p:nvPr>
        </p:nvPicPr>
        <p:blipFill>
          <a:blip r:embed="rId3"/>
          <a:srcRect l="19315" t="19697" r="19315" b="15151"/>
          <a:stretch>
            <a:fillRect/>
          </a:stretch>
        </p:blipFill>
        <p:spPr bwMode="auto">
          <a:xfrm>
            <a:off x="0" y="1785926"/>
            <a:ext cx="9143999" cy="50720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dirty="0" smtClean="0"/>
              <a:t>DIAGNOSIS</a:t>
            </a:r>
            <a:endParaRPr lang="en-IN" dirty="0"/>
          </a:p>
        </p:txBody>
      </p:sp>
      <p:sp>
        <p:nvSpPr>
          <p:cNvPr id="3" name="Subtitle 2"/>
          <p:cNvSpPr>
            <a:spLocks noGrp="1"/>
          </p:cNvSpPr>
          <p:nvPr>
            <p:ph type="subTitle" idx="1"/>
          </p:nvPr>
        </p:nvSpPr>
        <p:spPr/>
        <p:txBody>
          <a:bodyPr/>
          <a:lstStyle/>
          <a:p>
            <a:endParaRPr lang="en-IN"/>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714356"/>
            <a:ext cx="7429552" cy="1071570"/>
          </a:xfrm>
        </p:spPr>
        <p:txBody>
          <a:bodyPr/>
          <a:lstStyle/>
          <a:p>
            <a:pPr algn="ctr"/>
            <a:r>
              <a:rPr lang="en-IN" dirty="0" smtClean="0">
                <a:solidFill>
                  <a:schemeClr val="bg1"/>
                </a:solidFill>
                <a:latin typeface="Times New Roman" pitchFamily="18" charset="0"/>
                <a:cs typeface="Times New Roman" pitchFamily="18" charset="0"/>
              </a:rPr>
              <a:t>DIAGNOSIS AND TREATMENT PLANNING</a:t>
            </a:r>
            <a:endParaRPr lang="en-IN" dirty="0">
              <a:solidFill>
                <a:schemeClr val="bg1"/>
              </a:solidFill>
            </a:endParaRPr>
          </a:p>
        </p:txBody>
      </p:sp>
      <p:sp>
        <p:nvSpPr>
          <p:cNvPr id="3" name="Content Placeholder 2"/>
          <p:cNvSpPr>
            <a:spLocks noGrp="1"/>
          </p:cNvSpPr>
          <p:nvPr>
            <p:ph idx="1"/>
          </p:nvPr>
        </p:nvSpPr>
        <p:spPr>
          <a:xfrm>
            <a:off x="0" y="2143116"/>
            <a:ext cx="9144000" cy="4714884"/>
          </a:xfrm>
        </p:spPr>
        <p:txBody>
          <a:bodyPr>
            <a:noAutofit/>
          </a:bodyPr>
          <a:lstStyle/>
          <a:p>
            <a:pPr marL="438912" indent="-320040">
              <a:lnSpc>
                <a:spcPct val="150000"/>
              </a:lnSpc>
              <a:spcBef>
                <a:spcPts val="0"/>
              </a:spcBef>
              <a:defRPr/>
            </a:pPr>
            <a:r>
              <a:rPr lang="en-US" sz="2600" cap="all" dirty="0" smtClean="0">
                <a:solidFill>
                  <a:schemeClr val="accent1"/>
                </a:solidFill>
                <a:cs typeface="Times New Roman" pitchFamily="18" charset="0"/>
              </a:rPr>
              <a:t>Diagnosis </a:t>
            </a:r>
          </a:p>
          <a:p>
            <a:pPr marL="448056" lvl="1" indent="-384048" algn="just">
              <a:lnSpc>
                <a:spcPct val="150000"/>
              </a:lnSpc>
              <a:buFont typeface="Arial" pitchFamily="34" charset="0"/>
              <a:buChar char="•"/>
              <a:defRPr/>
            </a:pPr>
            <a:r>
              <a:rPr lang="en-US" sz="2600" dirty="0" smtClean="0">
                <a:solidFill>
                  <a:schemeClr val="tx1"/>
                </a:solidFill>
                <a:cs typeface="Times New Roman" pitchFamily="18" charset="0"/>
              </a:rPr>
              <a:t>The determination of the nature of a disease.</a:t>
            </a:r>
            <a:endParaRPr lang="en-US" sz="2600" cap="all" dirty="0" smtClean="0">
              <a:solidFill>
                <a:schemeClr val="tx1"/>
              </a:solidFill>
              <a:cs typeface="Times New Roman" pitchFamily="18" charset="0"/>
            </a:endParaRPr>
          </a:p>
          <a:p>
            <a:pPr marL="438912" indent="-320040">
              <a:lnSpc>
                <a:spcPct val="150000"/>
              </a:lnSpc>
              <a:spcBef>
                <a:spcPts val="0"/>
              </a:spcBef>
              <a:defRPr/>
            </a:pPr>
            <a:r>
              <a:rPr lang="en-US" sz="2600" cap="all" dirty="0" smtClean="0">
                <a:solidFill>
                  <a:schemeClr val="accent1"/>
                </a:solidFill>
                <a:cs typeface="Times New Roman" pitchFamily="18" charset="0"/>
              </a:rPr>
              <a:t>Treatment plan</a:t>
            </a:r>
          </a:p>
          <a:p>
            <a:pPr marL="448056" lvl="1" indent="-384048" algn="just">
              <a:lnSpc>
                <a:spcPct val="150000"/>
              </a:lnSpc>
              <a:buFont typeface="Arial" pitchFamily="34" charset="0"/>
              <a:buChar char="•"/>
              <a:defRPr/>
            </a:pPr>
            <a:r>
              <a:rPr lang="en-US" sz="2600" dirty="0" smtClean="0">
                <a:solidFill>
                  <a:schemeClr val="tx1"/>
                </a:solidFill>
                <a:cs typeface="Times New Roman" pitchFamily="18" charset="0"/>
              </a:rPr>
              <a:t>The sequence of procedures planned for the treatment of a patient after diagnosis</a:t>
            </a:r>
            <a:r>
              <a:rPr lang="en-US" sz="2600" dirty="0" smtClean="0">
                <a:cs typeface="Times New Roman" pitchFamily="18" charset="0"/>
              </a:rPr>
              <a:t>.</a:t>
            </a:r>
          </a:p>
          <a:p>
            <a:pPr marL="448056" lvl="1" indent="-384048" algn="just">
              <a:lnSpc>
                <a:spcPct val="150000"/>
              </a:lnSpc>
              <a:buFont typeface="Wingdings" pitchFamily="2" charset="2"/>
              <a:buChar char="v"/>
              <a:defRPr/>
            </a:pPr>
            <a:r>
              <a:rPr lang="en-IN" sz="2600" dirty="0" smtClean="0">
                <a:solidFill>
                  <a:schemeClr val="tx1"/>
                </a:solidFill>
              </a:rPr>
              <a:t>Making the correct diagnosis is prerequisite to formulating an appropriate treatment plan.</a:t>
            </a:r>
            <a:endParaRPr lang="en-US" altLang="en-US" sz="2600" dirty="0" smtClean="0">
              <a:cs typeface="Times New Roman" pitchFamily="18" charset="0"/>
            </a:endParaRPr>
          </a:p>
          <a:p>
            <a:pPr>
              <a:lnSpc>
                <a:spcPct val="150000"/>
              </a:lnSpc>
            </a:pPr>
            <a:endParaRPr lang="en-IN" sz="2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mtClean="0">
                <a:solidFill>
                  <a:schemeClr val="bg1"/>
                </a:solidFill>
              </a:rPr>
              <a:t>HISTORY</a:t>
            </a:r>
            <a:endParaRPr lang="en-IN" dirty="0">
              <a:solidFill>
                <a:schemeClr val="bg1"/>
              </a:solidFill>
            </a:endParaRPr>
          </a:p>
        </p:txBody>
      </p:sp>
      <p:sp>
        <p:nvSpPr>
          <p:cNvPr id="3" name="Content Placeholder 2"/>
          <p:cNvSpPr>
            <a:spLocks noGrp="1"/>
          </p:cNvSpPr>
          <p:nvPr>
            <p:ph idx="1"/>
          </p:nvPr>
        </p:nvSpPr>
        <p:spPr>
          <a:xfrm>
            <a:off x="285720" y="2357430"/>
            <a:ext cx="8715436" cy="4286280"/>
          </a:xfrm>
        </p:spPr>
        <p:txBody>
          <a:bodyPr>
            <a:normAutofit/>
          </a:bodyPr>
          <a:lstStyle/>
          <a:p>
            <a:pPr algn="just">
              <a:lnSpc>
                <a:spcPct val="150000"/>
              </a:lnSpc>
            </a:pPr>
            <a:r>
              <a:rPr lang="en-US" altLang="en-US" sz="2600" dirty="0" smtClean="0">
                <a:solidFill>
                  <a:schemeClr val="tx1"/>
                </a:solidFill>
                <a:latin typeface="Times New Roman" pitchFamily="18" charset="0"/>
                <a:cs typeface="Times New Roman" pitchFamily="18" charset="0"/>
              </a:rPr>
              <a:t> All pertinent information concerning the reasons seeking treatment, along with any personal information, including relevant medical and dental experiences.</a:t>
            </a:r>
          </a:p>
          <a:p>
            <a:pPr algn="just">
              <a:lnSpc>
                <a:spcPct val="150000"/>
              </a:lnSpc>
            </a:pPr>
            <a:r>
              <a:rPr lang="en-US" altLang="en-US" sz="2600" dirty="0" smtClean="0">
                <a:solidFill>
                  <a:schemeClr val="tx1"/>
                </a:solidFill>
                <a:latin typeface="Times New Roman" pitchFamily="18" charset="0"/>
                <a:cs typeface="Times New Roman" pitchFamily="18" charset="0"/>
              </a:rPr>
              <a:t>The chief complaint should be recorded preferably in patient’s own words.</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928670"/>
            <a:ext cx="6794366" cy="751962"/>
          </a:xfrm>
        </p:spPr>
        <p:txBody>
          <a:bodyPr/>
          <a:lstStyle/>
          <a:p>
            <a:r>
              <a:rPr lang="en-US" altLang="en-US" dirty="0" smtClean="0">
                <a:latin typeface="Times New Roman" pitchFamily="18" charset="0"/>
                <a:cs typeface="Times New Roman" pitchFamily="18" charset="0"/>
              </a:rPr>
              <a:t>CHIEF COMPLAINT </a:t>
            </a:r>
            <a:endParaRPr lang="en-IN" dirty="0"/>
          </a:p>
        </p:txBody>
      </p:sp>
      <p:sp>
        <p:nvSpPr>
          <p:cNvPr id="3" name="Content Placeholder 2"/>
          <p:cNvSpPr>
            <a:spLocks noGrp="1"/>
          </p:cNvSpPr>
          <p:nvPr>
            <p:ph idx="1"/>
          </p:nvPr>
        </p:nvSpPr>
        <p:spPr>
          <a:xfrm>
            <a:off x="0" y="2357454"/>
            <a:ext cx="9144000" cy="4572008"/>
          </a:xfrm>
        </p:spPr>
        <p:txBody>
          <a:bodyPr>
            <a:noAutofit/>
          </a:bodyPr>
          <a:lstStyle/>
          <a:p>
            <a:r>
              <a:rPr lang="en-US" altLang="en-US" sz="2400" dirty="0" smtClean="0">
                <a:solidFill>
                  <a:schemeClr val="tx1"/>
                </a:solidFill>
                <a:cs typeface="Times New Roman" pitchFamily="18" charset="0"/>
              </a:rPr>
              <a:t>The accuracy and significance of the patient’s primary reason or reasons for seeking treatment should be analyzed first.</a:t>
            </a:r>
          </a:p>
          <a:p>
            <a:pPr>
              <a:buNone/>
            </a:pPr>
            <a:endParaRPr lang="en-US" altLang="en-US" sz="2400" dirty="0" smtClean="0">
              <a:solidFill>
                <a:schemeClr val="tx1"/>
              </a:solidFill>
              <a:cs typeface="Times New Roman" pitchFamily="18" charset="0"/>
            </a:endParaRPr>
          </a:p>
          <a:p>
            <a:r>
              <a:rPr lang="en-US" sz="2400" dirty="0" smtClean="0">
                <a:solidFill>
                  <a:schemeClr val="tx1"/>
                </a:solidFill>
              </a:rPr>
              <a:t>The complaints usually belong to one of the following four categories:</a:t>
            </a:r>
          </a:p>
          <a:p>
            <a:pPr lvl="1">
              <a:buFont typeface="Arial" pitchFamily="34" charset="0"/>
              <a:buChar char="•"/>
            </a:pPr>
            <a:r>
              <a:rPr lang="en-US" altLang="en-US" sz="2400" b="1" i="1" dirty="0" smtClean="0">
                <a:solidFill>
                  <a:schemeClr val="tx1"/>
                </a:solidFill>
                <a:cs typeface="Times New Roman" pitchFamily="18" charset="0"/>
              </a:rPr>
              <a:t>COMFORT</a:t>
            </a:r>
            <a:r>
              <a:rPr lang="en-US" altLang="en-US" sz="2400" dirty="0" smtClean="0">
                <a:solidFill>
                  <a:schemeClr val="tx1"/>
                </a:solidFill>
                <a:cs typeface="Times New Roman" pitchFamily="18" charset="0"/>
              </a:rPr>
              <a:t>  (pain, sensitivity, swelling)</a:t>
            </a:r>
          </a:p>
          <a:p>
            <a:pPr lvl="1">
              <a:buFont typeface="Arial" pitchFamily="34" charset="0"/>
              <a:buChar char="•"/>
            </a:pPr>
            <a:r>
              <a:rPr lang="en-US" altLang="en-US" sz="2400" b="1" i="1" dirty="0" smtClean="0">
                <a:solidFill>
                  <a:schemeClr val="tx1"/>
                </a:solidFill>
                <a:cs typeface="Times New Roman" pitchFamily="18" charset="0"/>
              </a:rPr>
              <a:t>FUNCTION</a:t>
            </a:r>
            <a:r>
              <a:rPr lang="en-US" altLang="en-US" sz="2400" dirty="0" smtClean="0">
                <a:solidFill>
                  <a:schemeClr val="tx1"/>
                </a:solidFill>
                <a:cs typeface="Times New Roman" pitchFamily="18" charset="0"/>
              </a:rPr>
              <a:t> (Difficulty in mastication or speech)</a:t>
            </a:r>
          </a:p>
          <a:p>
            <a:pPr lvl="1">
              <a:buFont typeface="Arial" pitchFamily="34" charset="0"/>
              <a:buChar char="•"/>
            </a:pPr>
            <a:r>
              <a:rPr lang="en-US" altLang="en-US" sz="2400" b="1" i="1" dirty="0" smtClean="0">
                <a:solidFill>
                  <a:schemeClr val="tx1"/>
                </a:solidFill>
                <a:cs typeface="Times New Roman" pitchFamily="18" charset="0"/>
              </a:rPr>
              <a:t>SOCIAL</a:t>
            </a:r>
            <a:r>
              <a:rPr lang="en-US" altLang="en-US" sz="2400" dirty="0" smtClean="0">
                <a:solidFill>
                  <a:schemeClr val="tx1"/>
                </a:solidFill>
                <a:cs typeface="Times New Roman" pitchFamily="18" charset="0"/>
              </a:rPr>
              <a:t> (Bad taste or odor )</a:t>
            </a:r>
          </a:p>
          <a:p>
            <a:pPr lvl="1">
              <a:buFont typeface="Arial" pitchFamily="34" charset="0"/>
              <a:buChar char="•"/>
            </a:pPr>
            <a:r>
              <a:rPr lang="en-US" altLang="en-US" sz="2400" b="1" i="1" dirty="0" smtClean="0">
                <a:solidFill>
                  <a:schemeClr val="tx1"/>
                </a:solidFill>
                <a:cs typeface="Times New Roman" pitchFamily="18" charset="0"/>
              </a:rPr>
              <a:t>APPEAREANCE</a:t>
            </a:r>
            <a:r>
              <a:rPr lang="en-US" altLang="en-US" sz="2400" dirty="0" smtClean="0">
                <a:solidFill>
                  <a:schemeClr val="tx1"/>
                </a:solidFill>
                <a:cs typeface="Times New Roman" pitchFamily="18" charset="0"/>
              </a:rPr>
              <a:t> (Fractured or unattractive teeth or restorations , discoloration)</a:t>
            </a:r>
          </a:p>
          <a:p>
            <a:pPr>
              <a:buFont typeface="Arial" pitchFamily="34" charset="0"/>
              <a:buChar char="•"/>
            </a:pP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14282" y="2285992"/>
            <a:ext cx="8643998" cy="4286280"/>
          </a:xfrm>
        </p:spPr>
        <p:txBody>
          <a:bodyPr>
            <a:normAutofit/>
          </a:bodyPr>
          <a:lstStyle/>
          <a:p>
            <a:pPr>
              <a:lnSpc>
                <a:spcPct val="150000"/>
              </a:lnSpc>
            </a:pPr>
            <a:r>
              <a:rPr lang="en-IN" sz="2600" dirty="0" smtClean="0">
                <a:solidFill>
                  <a:schemeClr val="tx1"/>
                </a:solidFill>
              </a:rPr>
              <a:t>Selection of articulator</a:t>
            </a:r>
          </a:p>
          <a:p>
            <a:pPr>
              <a:lnSpc>
                <a:spcPct val="150000"/>
              </a:lnSpc>
            </a:pPr>
            <a:r>
              <a:rPr lang="en-IN" sz="2600" dirty="0" smtClean="0">
                <a:solidFill>
                  <a:schemeClr val="tx1"/>
                </a:solidFill>
              </a:rPr>
              <a:t>Consideration of occlusion</a:t>
            </a:r>
          </a:p>
          <a:p>
            <a:pPr>
              <a:lnSpc>
                <a:spcPct val="150000"/>
              </a:lnSpc>
            </a:pPr>
            <a:r>
              <a:rPr lang="en-IN" sz="2600" dirty="0" smtClean="0">
                <a:solidFill>
                  <a:schemeClr val="tx1"/>
                </a:solidFill>
              </a:rPr>
              <a:t>Treatment plan</a:t>
            </a:r>
          </a:p>
          <a:p>
            <a:pPr>
              <a:lnSpc>
                <a:spcPct val="150000"/>
              </a:lnSpc>
            </a:pPr>
            <a:r>
              <a:rPr lang="en-IN" sz="2600" dirty="0" smtClean="0">
                <a:solidFill>
                  <a:schemeClr val="tx1"/>
                </a:solidFill>
              </a:rPr>
              <a:t>Conclusion</a:t>
            </a:r>
          </a:p>
          <a:p>
            <a:pPr>
              <a:lnSpc>
                <a:spcPct val="150000"/>
              </a:lnSpc>
            </a:pPr>
            <a:r>
              <a:rPr lang="en-IN" sz="2600" dirty="0" smtClean="0">
                <a:solidFill>
                  <a:schemeClr val="tx1"/>
                </a:solidFill>
              </a:rPr>
              <a:t>References</a:t>
            </a:r>
          </a:p>
          <a:p>
            <a:pPr>
              <a:lnSpc>
                <a:spcPct val="150000"/>
              </a:lnSpc>
              <a:buNone/>
            </a:pPr>
            <a:endParaRPr lang="en-IN" sz="2600" dirty="0" smtClean="0">
              <a:solidFill>
                <a:schemeClr val="tx1"/>
              </a:solidFill>
            </a:endParaRP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PERSONAL DETAILS</a:t>
            </a:r>
            <a:endParaRPr lang="en-IN" dirty="0"/>
          </a:p>
        </p:txBody>
      </p:sp>
      <p:sp>
        <p:nvSpPr>
          <p:cNvPr id="3" name="Content Placeholder 2"/>
          <p:cNvSpPr>
            <a:spLocks noGrp="1"/>
          </p:cNvSpPr>
          <p:nvPr>
            <p:ph idx="1"/>
          </p:nvPr>
        </p:nvSpPr>
        <p:spPr>
          <a:xfrm>
            <a:off x="357158" y="2357430"/>
            <a:ext cx="8643998" cy="4357718"/>
          </a:xfrm>
        </p:spPr>
        <p:txBody>
          <a:bodyPr>
            <a:normAutofit/>
          </a:bodyPr>
          <a:lstStyle/>
          <a:p>
            <a:pPr>
              <a:lnSpc>
                <a:spcPct val="150000"/>
              </a:lnSpc>
            </a:pPr>
            <a:r>
              <a:rPr lang="en-IN" sz="2600" dirty="0" smtClean="0">
                <a:solidFill>
                  <a:schemeClr val="tx1"/>
                </a:solidFill>
              </a:rPr>
              <a:t>The patient's name</a:t>
            </a:r>
          </a:p>
          <a:p>
            <a:pPr>
              <a:lnSpc>
                <a:spcPct val="150000"/>
              </a:lnSpc>
            </a:pPr>
            <a:r>
              <a:rPr lang="en-IN" sz="2600" dirty="0" smtClean="0">
                <a:solidFill>
                  <a:schemeClr val="tx1"/>
                </a:solidFill>
              </a:rPr>
              <a:t> Address</a:t>
            </a:r>
          </a:p>
          <a:p>
            <a:pPr>
              <a:lnSpc>
                <a:spcPct val="150000"/>
              </a:lnSpc>
            </a:pPr>
            <a:r>
              <a:rPr lang="en-IN" sz="2600" dirty="0" smtClean="0">
                <a:solidFill>
                  <a:schemeClr val="tx1"/>
                </a:solidFill>
              </a:rPr>
              <a:t>Phone number</a:t>
            </a:r>
          </a:p>
          <a:p>
            <a:pPr>
              <a:lnSpc>
                <a:spcPct val="150000"/>
              </a:lnSpc>
            </a:pPr>
            <a:r>
              <a:rPr lang="en-IN" sz="2600" dirty="0" smtClean="0">
                <a:solidFill>
                  <a:schemeClr val="tx1"/>
                </a:solidFill>
              </a:rPr>
              <a:t>Gender </a:t>
            </a:r>
          </a:p>
          <a:p>
            <a:pPr>
              <a:lnSpc>
                <a:spcPct val="150000"/>
              </a:lnSpc>
            </a:pPr>
            <a:r>
              <a:rPr lang="en-IN" sz="2600" dirty="0" smtClean="0">
                <a:solidFill>
                  <a:schemeClr val="tx1"/>
                </a:solidFill>
              </a:rPr>
              <a:t>Occupation</a:t>
            </a:r>
          </a:p>
          <a:p>
            <a:pPr>
              <a:lnSpc>
                <a:spcPct val="150000"/>
              </a:lnSpc>
            </a:pPr>
            <a:r>
              <a:rPr lang="en-IN" sz="2600" dirty="0" smtClean="0">
                <a:solidFill>
                  <a:schemeClr val="tx1"/>
                </a:solidFill>
              </a:rPr>
              <a:t>Work schedule.</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latin typeface="Times New Roman" pitchFamily="18" charset="0"/>
                <a:cs typeface="Times New Roman" pitchFamily="18" charset="0"/>
              </a:rPr>
              <a:t>MEDICAL HISTORY</a:t>
            </a:r>
            <a:endParaRPr lang="en-IN" dirty="0"/>
          </a:p>
        </p:txBody>
      </p:sp>
      <p:sp>
        <p:nvSpPr>
          <p:cNvPr id="3" name="Content Placeholder 2"/>
          <p:cNvSpPr>
            <a:spLocks noGrp="1"/>
          </p:cNvSpPr>
          <p:nvPr>
            <p:ph idx="1"/>
          </p:nvPr>
        </p:nvSpPr>
        <p:spPr>
          <a:xfrm>
            <a:off x="214282" y="2357430"/>
            <a:ext cx="8929718" cy="4286280"/>
          </a:xfrm>
        </p:spPr>
        <p:txBody>
          <a:bodyPr>
            <a:normAutofit/>
          </a:bodyPr>
          <a:lstStyle/>
          <a:p>
            <a:r>
              <a:rPr lang="en-US" altLang="en-US" sz="2400" dirty="0" smtClean="0">
                <a:solidFill>
                  <a:schemeClr val="tx1"/>
                </a:solidFill>
                <a:cs typeface="Times New Roman" pitchFamily="18" charset="0"/>
              </a:rPr>
              <a:t>Accurate and current general medical history should include</a:t>
            </a:r>
          </a:p>
          <a:p>
            <a:pPr>
              <a:buFont typeface="Arial" pitchFamily="34" charset="0"/>
              <a:buChar char="•"/>
            </a:pPr>
            <a:r>
              <a:rPr lang="en-IN" sz="2400" dirty="0" smtClean="0">
                <a:solidFill>
                  <a:schemeClr val="tx1"/>
                </a:solidFill>
              </a:rPr>
              <a:t>Any medication the patient is taking as well as all </a:t>
            </a:r>
            <a:r>
              <a:rPr lang="en-US" sz="2400" dirty="0" smtClean="0">
                <a:solidFill>
                  <a:schemeClr val="tx1"/>
                </a:solidFill>
                <a:cs typeface="Times New Roman" pitchFamily="18" charset="0"/>
              </a:rPr>
              <a:t>r</a:t>
            </a:r>
            <a:r>
              <a:rPr lang="en-US" altLang="en-US" sz="2400" dirty="0" smtClean="0">
                <a:solidFill>
                  <a:schemeClr val="tx1"/>
                </a:solidFill>
                <a:cs typeface="Times New Roman" pitchFamily="18" charset="0"/>
              </a:rPr>
              <a:t>elevant medical conditions</a:t>
            </a:r>
          </a:p>
          <a:p>
            <a:pPr>
              <a:buFont typeface="Arial" pitchFamily="34" charset="0"/>
              <a:buChar char="•"/>
            </a:pPr>
            <a:r>
              <a:rPr lang="en-US" altLang="en-US" sz="2400" dirty="0" smtClean="0">
                <a:solidFill>
                  <a:schemeClr val="tx1"/>
                </a:solidFill>
                <a:cs typeface="Times New Roman" pitchFamily="18" charset="0"/>
              </a:rPr>
              <a:t>If necessary the patients physician(s) can be contacted for clarification.</a:t>
            </a:r>
          </a:p>
          <a:p>
            <a:pPr>
              <a:buFont typeface="Arial" pitchFamily="34" charset="0"/>
              <a:buChar char="•"/>
            </a:pPr>
            <a:r>
              <a:rPr lang="en-IN" sz="2400" dirty="0" smtClean="0">
                <a:solidFill>
                  <a:schemeClr val="tx1"/>
                </a:solidFill>
              </a:rPr>
              <a:t>The following classification may be helpful:</a:t>
            </a:r>
          </a:p>
          <a:p>
            <a:pPr marL="457200" indent="-457200">
              <a:buFont typeface="+mj-lt"/>
              <a:buAutoNum type="arabicPeriod"/>
            </a:pPr>
            <a:r>
              <a:rPr lang="en-IN" sz="2400" dirty="0" smtClean="0">
                <a:solidFill>
                  <a:schemeClr val="tx1"/>
                </a:solidFill>
              </a:rPr>
              <a:t>Conditions affecting the </a:t>
            </a:r>
            <a:r>
              <a:rPr lang="en-IN" sz="2400" u="sng" dirty="0" smtClean="0">
                <a:solidFill>
                  <a:schemeClr val="tx1"/>
                </a:solidFill>
              </a:rPr>
              <a:t>treatment methodology </a:t>
            </a:r>
            <a:r>
              <a:rPr lang="en-IN" sz="2400" dirty="0" smtClean="0">
                <a:solidFill>
                  <a:schemeClr val="tx1"/>
                </a:solidFill>
              </a:rPr>
              <a:t>e.g., any disorders that necessitate the use of antibiotic premedication, any use of steroids or anticoagulants, and any previous allergic responses to medication or dental materials.</a:t>
            </a:r>
          </a:p>
          <a:p>
            <a:pPr>
              <a:buFont typeface="Arial" pitchFamily="34" charset="0"/>
              <a:buChar char="•"/>
            </a:pPr>
            <a:endParaRPr lang="en-US" altLang="en-US" sz="2400" dirty="0" smtClean="0">
              <a:solidFill>
                <a:schemeClr val="tx1"/>
              </a:solidFill>
              <a:cs typeface="Times New Roman" pitchFamily="18" charset="0"/>
            </a:endParaRPr>
          </a:p>
          <a:p>
            <a:pPr>
              <a:buFont typeface="Arial" pitchFamily="34" charset="0"/>
              <a:buChar char="•"/>
            </a:pP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285992"/>
            <a:ext cx="9144000" cy="4357718"/>
          </a:xfrm>
        </p:spPr>
        <p:txBody>
          <a:bodyPr>
            <a:normAutofit/>
          </a:bodyPr>
          <a:lstStyle/>
          <a:p>
            <a:pPr>
              <a:lnSpc>
                <a:spcPct val="150000"/>
              </a:lnSpc>
            </a:pPr>
            <a:r>
              <a:rPr lang="en-IN" sz="2400" dirty="0" smtClean="0">
                <a:solidFill>
                  <a:schemeClr val="tx1"/>
                </a:solidFill>
              </a:rPr>
              <a:t>Conditions affecting </a:t>
            </a:r>
            <a:r>
              <a:rPr lang="en-IN" sz="2400" u="sng" dirty="0" smtClean="0">
                <a:solidFill>
                  <a:schemeClr val="tx1"/>
                </a:solidFill>
              </a:rPr>
              <a:t>the treatment plan </a:t>
            </a:r>
            <a:r>
              <a:rPr lang="en-IN" sz="2400" dirty="0" smtClean="0">
                <a:solidFill>
                  <a:schemeClr val="tx1"/>
                </a:solidFill>
              </a:rPr>
              <a:t>(e.g., previous radiation therapy, hemorrhagic disorders, extremes of age, and terminal illness).</a:t>
            </a:r>
            <a:endParaRPr lang="en-US" altLang="en-US" sz="2400" dirty="0" smtClean="0">
              <a:solidFill>
                <a:schemeClr val="tx1"/>
              </a:solidFill>
              <a:cs typeface="Times New Roman" pitchFamily="18" charset="0"/>
            </a:endParaRPr>
          </a:p>
          <a:p>
            <a:pPr>
              <a:lnSpc>
                <a:spcPct val="150000"/>
              </a:lnSpc>
            </a:pPr>
            <a:r>
              <a:rPr lang="en-IN" sz="2400" dirty="0" smtClean="0">
                <a:solidFill>
                  <a:schemeClr val="tx1"/>
                </a:solidFill>
              </a:rPr>
              <a:t>Systemic conditions with oral manifestations.</a:t>
            </a:r>
          </a:p>
          <a:p>
            <a:pPr>
              <a:lnSpc>
                <a:spcPct val="150000"/>
              </a:lnSpc>
            </a:pPr>
            <a:r>
              <a:rPr lang="en-IN" sz="2400" dirty="0" smtClean="0">
                <a:solidFill>
                  <a:schemeClr val="tx1"/>
                </a:solidFill>
              </a:rPr>
              <a:t>Possible risk factors to the dentist and auxiliary personnel (e.g., patients who are suspected or confirmed carriers of hepatitis B, acquired immunodeficiency syndrome, or syphilis).</a:t>
            </a: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latin typeface="Times New Roman" pitchFamily="18" charset="0"/>
                <a:cs typeface="Times New Roman" pitchFamily="18" charset="0"/>
              </a:rPr>
              <a:t>DENTAL HISTORY</a:t>
            </a:r>
            <a:endParaRPr lang="en-IN" dirty="0"/>
          </a:p>
        </p:txBody>
      </p:sp>
      <p:sp>
        <p:nvSpPr>
          <p:cNvPr id="3" name="Content Placeholder 2"/>
          <p:cNvSpPr>
            <a:spLocks noGrp="1"/>
          </p:cNvSpPr>
          <p:nvPr>
            <p:ph idx="1"/>
          </p:nvPr>
        </p:nvSpPr>
        <p:spPr>
          <a:xfrm>
            <a:off x="0" y="2214554"/>
            <a:ext cx="5643570" cy="4643446"/>
          </a:xfrm>
        </p:spPr>
        <p:txBody>
          <a:bodyPr>
            <a:noAutofit/>
          </a:bodyPr>
          <a:lstStyle/>
          <a:p>
            <a:pPr>
              <a:lnSpc>
                <a:spcPct val="150000"/>
              </a:lnSpc>
            </a:pPr>
            <a:r>
              <a:rPr lang="en-US" altLang="en-US" sz="2600" b="1" u="sng" dirty="0" smtClean="0">
                <a:solidFill>
                  <a:schemeClr val="tx1"/>
                </a:solidFill>
                <a:latin typeface="Times New Roman" pitchFamily="18" charset="0"/>
                <a:cs typeface="Times New Roman" pitchFamily="18" charset="0"/>
              </a:rPr>
              <a:t>Periodontal history</a:t>
            </a:r>
          </a:p>
          <a:p>
            <a:pPr>
              <a:lnSpc>
                <a:spcPct val="150000"/>
              </a:lnSpc>
              <a:buFont typeface="Arial" pitchFamily="34" charset="0"/>
              <a:buChar char="•"/>
            </a:pPr>
            <a:r>
              <a:rPr lang="en-US" altLang="en-US" sz="2600" dirty="0" smtClean="0">
                <a:solidFill>
                  <a:schemeClr val="tx1"/>
                </a:solidFill>
                <a:latin typeface="Times New Roman" pitchFamily="18" charset="0"/>
                <a:cs typeface="Times New Roman" pitchFamily="18" charset="0"/>
              </a:rPr>
              <a:t>The patients oral hygiene is assessed</a:t>
            </a:r>
          </a:p>
          <a:p>
            <a:pPr>
              <a:lnSpc>
                <a:spcPct val="150000"/>
              </a:lnSpc>
              <a:buFont typeface="Arial" pitchFamily="34" charset="0"/>
              <a:buChar char="•"/>
            </a:pPr>
            <a:r>
              <a:rPr lang="en-US" altLang="en-US" sz="2600" dirty="0" smtClean="0">
                <a:solidFill>
                  <a:schemeClr val="tx1"/>
                </a:solidFill>
                <a:latin typeface="Times New Roman" pitchFamily="18" charset="0"/>
                <a:cs typeface="Times New Roman" pitchFamily="18" charset="0"/>
              </a:rPr>
              <a:t>The frequency of any previous debridement should be recorded</a:t>
            </a:r>
          </a:p>
          <a:p>
            <a:pPr>
              <a:lnSpc>
                <a:spcPct val="150000"/>
              </a:lnSpc>
              <a:buFont typeface="Arial" pitchFamily="34" charset="0"/>
              <a:buChar char="•"/>
            </a:pPr>
            <a:r>
              <a:rPr lang="en-US" altLang="en-US" sz="2600" dirty="0" smtClean="0">
                <a:solidFill>
                  <a:schemeClr val="tx1"/>
                </a:solidFill>
                <a:latin typeface="Times New Roman" pitchFamily="18" charset="0"/>
                <a:cs typeface="Times New Roman" pitchFamily="18" charset="0"/>
              </a:rPr>
              <a:t>Dates &amp; nature of any previous periodontal surgery should be noted.</a:t>
            </a:r>
            <a:endParaRPr lang="en-IN" sz="2600" dirty="0">
              <a:solidFill>
                <a:schemeClr val="tx1"/>
              </a:solidFill>
            </a:endParaRPr>
          </a:p>
        </p:txBody>
      </p:sp>
      <p:pic>
        <p:nvPicPr>
          <p:cNvPr id="4" name="Picture 3"/>
          <p:cNvPicPr>
            <a:picLocks noChangeAspect="1"/>
          </p:cNvPicPr>
          <p:nvPr/>
        </p:nvPicPr>
        <p:blipFill rotWithShape="1">
          <a:blip r:embed="rId2" cstate="print">
            <a:extLst/>
          </a:blip>
          <a:srcRect l="8507" t="14925" r="3731" b="5870"/>
          <a:stretch/>
        </p:blipFill>
        <p:spPr>
          <a:xfrm>
            <a:off x="5715008" y="2357430"/>
            <a:ext cx="2857520" cy="19341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3" cstate="print">
            <a:extLst/>
          </a:blip>
          <a:srcRect l="10448" t="4416" r="9403" b="4776"/>
          <a:stretch/>
        </p:blipFill>
        <p:spPr>
          <a:xfrm>
            <a:off x="5899164" y="4714884"/>
            <a:ext cx="2530488" cy="17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latin typeface="Times New Roman" pitchFamily="18" charset="0"/>
                <a:cs typeface="Times New Roman" pitchFamily="18" charset="0"/>
              </a:rPr>
              <a:t>Restorative history</a:t>
            </a:r>
            <a:endParaRPr lang="en-IN" dirty="0">
              <a:solidFill>
                <a:schemeClr val="bg1"/>
              </a:solidFill>
            </a:endParaRPr>
          </a:p>
        </p:txBody>
      </p:sp>
      <p:sp>
        <p:nvSpPr>
          <p:cNvPr id="5" name="Content Placeholder 4"/>
          <p:cNvSpPr>
            <a:spLocks noGrp="1"/>
          </p:cNvSpPr>
          <p:nvPr>
            <p:ph idx="1"/>
          </p:nvPr>
        </p:nvSpPr>
        <p:spPr>
          <a:xfrm>
            <a:off x="71438" y="2143140"/>
            <a:ext cx="5786446" cy="4857760"/>
          </a:xfrm>
        </p:spPr>
        <p:txBody>
          <a:bodyPr>
            <a:normAutofit lnSpcReduction="10000"/>
          </a:bodyPr>
          <a:lstStyle/>
          <a:p>
            <a:pPr>
              <a:lnSpc>
                <a:spcPct val="150000"/>
              </a:lnSpc>
            </a:pPr>
            <a:r>
              <a:rPr lang="en-US" altLang="en-US" sz="2600" dirty="0" smtClean="0">
                <a:solidFill>
                  <a:schemeClr val="tx1"/>
                </a:solidFill>
                <a:latin typeface="Times New Roman" pitchFamily="18" charset="0"/>
                <a:cs typeface="Times New Roman" pitchFamily="18" charset="0"/>
              </a:rPr>
              <a:t>Simple composite resin or dental amalgam fillings or may involve crowns and extensive fixed partial dentures.</a:t>
            </a:r>
          </a:p>
          <a:p>
            <a:pPr>
              <a:lnSpc>
                <a:spcPct val="150000"/>
              </a:lnSpc>
            </a:pPr>
            <a:r>
              <a:rPr lang="en-US" altLang="en-US" sz="2600" dirty="0" smtClean="0">
                <a:solidFill>
                  <a:schemeClr val="tx1"/>
                </a:solidFill>
                <a:latin typeface="Times New Roman" pitchFamily="18" charset="0"/>
                <a:cs typeface="Times New Roman" pitchFamily="18" charset="0"/>
              </a:rPr>
              <a:t>The age of previous existing restorations can help the prognosis and probable longevity of any future fixed prosthesis.</a:t>
            </a:r>
          </a:p>
          <a:p>
            <a:pPr>
              <a:lnSpc>
                <a:spcPct val="150000"/>
              </a:lnSpc>
            </a:pPr>
            <a:endParaRPr lang="en-IN" sz="2600" dirty="0">
              <a:solidFill>
                <a:schemeClr val="tx1"/>
              </a:solidFill>
            </a:endParaRPr>
          </a:p>
        </p:txBody>
      </p:sp>
      <p:pic>
        <p:nvPicPr>
          <p:cNvPr id="6" name="Picture 5"/>
          <p:cNvPicPr>
            <a:picLocks noChangeAspect="1"/>
          </p:cNvPicPr>
          <p:nvPr/>
        </p:nvPicPr>
        <p:blipFill rotWithShape="1">
          <a:blip r:embed="rId2">
            <a:extLst/>
          </a:blip>
          <a:srcRect l="22275" t="6999" r="2502" b="3287"/>
          <a:stretch/>
        </p:blipFill>
        <p:spPr>
          <a:xfrm>
            <a:off x="6286512" y="2357430"/>
            <a:ext cx="2357454" cy="1872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descr="e Final view of the direct composite restoration. | Download ..."/>
          <p:cNvPicPr>
            <a:picLocks noChangeAspect="1" noChangeArrowheads="1"/>
          </p:cNvPicPr>
          <p:nvPr/>
        </p:nvPicPr>
        <p:blipFill>
          <a:blip r:embed="rId3"/>
          <a:srcRect/>
          <a:stretch>
            <a:fillRect/>
          </a:stretch>
        </p:blipFill>
        <p:spPr bwMode="auto">
          <a:xfrm>
            <a:off x="6215074" y="4643446"/>
            <a:ext cx="2638432" cy="1529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latin typeface="Times New Roman" pitchFamily="18" charset="0"/>
                <a:cs typeface="Times New Roman" pitchFamily="18" charset="0"/>
              </a:rPr>
              <a:t>Endodontic history</a:t>
            </a:r>
            <a:endParaRPr lang="en-IN" dirty="0">
              <a:solidFill>
                <a:schemeClr val="bg1"/>
              </a:solidFill>
            </a:endParaRPr>
          </a:p>
        </p:txBody>
      </p:sp>
      <p:sp>
        <p:nvSpPr>
          <p:cNvPr id="3" name="Content Placeholder 2"/>
          <p:cNvSpPr>
            <a:spLocks noGrp="1"/>
          </p:cNvSpPr>
          <p:nvPr>
            <p:ph idx="1"/>
          </p:nvPr>
        </p:nvSpPr>
        <p:spPr>
          <a:xfrm>
            <a:off x="71406" y="2143116"/>
            <a:ext cx="5143536" cy="4643446"/>
          </a:xfrm>
        </p:spPr>
        <p:txBody>
          <a:bodyPr>
            <a:normAutofit/>
          </a:bodyPr>
          <a:lstStyle/>
          <a:p>
            <a:pPr>
              <a:lnSpc>
                <a:spcPct val="150000"/>
              </a:lnSpc>
            </a:pPr>
            <a:r>
              <a:rPr lang="en-IN" sz="2600" dirty="0" smtClean="0">
                <a:solidFill>
                  <a:schemeClr val="tx1"/>
                </a:solidFill>
              </a:rPr>
              <a:t>Readily identified with radiographs.</a:t>
            </a:r>
          </a:p>
          <a:p>
            <a:pPr>
              <a:lnSpc>
                <a:spcPct val="150000"/>
              </a:lnSpc>
            </a:pPr>
            <a:r>
              <a:rPr lang="en-US" altLang="en-US" sz="2600" dirty="0" smtClean="0">
                <a:solidFill>
                  <a:schemeClr val="tx1"/>
                </a:solidFill>
                <a:cs typeface="Times New Roman" pitchFamily="18" charset="0"/>
              </a:rPr>
              <a:t>The findings should be reviewed periodically so that </a:t>
            </a:r>
            <a:r>
              <a:rPr lang="en-US" altLang="en-US" sz="2600" dirty="0" err="1" smtClean="0">
                <a:solidFill>
                  <a:schemeClr val="tx1"/>
                </a:solidFill>
                <a:cs typeface="Times New Roman" pitchFamily="18" charset="0"/>
              </a:rPr>
              <a:t>peri</a:t>
            </a:r>
            <a:r>
              <a:rPr lang="en-US" altLang="en-US" sz="2600" dirty="0" smtClean="0">
                <a:solidFill>
                  <a:schemeClr val="tx1"/>
                </a:solidFill>
                <a:cs typeface="Times New Roman" pitchFamily="18" charset="0"/>
              </a:rPr>
              <a:t>-apical health can be monitored, and any recurring lesions  are promptly detected</a:t>
            </a:r>
            <a:endParaRPr lang="en-IN" sz="2600" dirty="0">
              <a:solidFill>
                <a:schemeClr val="tx1"/>
              </a:solidFill>
            </a:endParaRPr>
          </a:p>
        </p:txBody>
      </p:sp>
      <p:pic>
        <p:nvPicPr>
          <p:cNvPr id="49154" name="Picture 2"/>
          <p:cNvPicPr>
            <a:picLocks noChangeAspect="1" noChangeArrowheads="1"/>
          </p:cNvPicPr>
          <p:nvPr/>
        </p:nvPicPr>
        <p:blipFill>
          <a:blip r:embed="rId2"/>
          <a:srcRect l="10432" t="26786" r="48938" b="11401"/>
          <a:stretch>
            <a:fillRect/>
          </a:stretch>
        </p:blipFill>
        <p:spPr bwMode="auto">
          <a:xfrm>
            <a:off x="5038728" y="2604567"/>
            <a:ext cx="3748114" cy="30390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latin typeface="Times New Roman" pitchFamily="18" charset="0"/>
                <a:cs typeface="Times New Roman" pitchFamily="18" charset="0"/>
              </a:rPr>
              <a:t>Orthodontic history</a:t>
            </a:r>
            <a:endParaRPr lang="en-IN" dirty="0">
              <a:solidFill>
                <a:schemeClr val="bg1"/>
              </a:solidFill>
            </a:endParaRPr>
          </a:p>
        </p:txBody>
      </p:sp>
      <p:sp>
        <p:nvSpPr>
          <p:cNvPr id="3" name="Content Placeholder 2"/>
          <p:cNvSpPr>
            <a:spLocks noGrp="1"/>
          </p:cNvSpPr>
          <p:nvPr>
            <p:ph idx="1"/>
          </p:nvPr>
        </p:nvSpPr>
        <p:spPr>
          <a:xfrm>
            <a:off x="142844" y="2214554"/>
            <a:ext cx="5286412" cy="4500594"/>
          </a:xfrm>
        </p:spPr>
        <p:txBody>
          <a:bodyPr>
            <a:noAutofit/>
          </a:bodyPr>
          <a:lstStyle/>
          <a:p>
            <a:pPr>
              <a:lnSpc>
                <a:spcPct val="150000"/>
              </a:lnSpc>
            </a:pPr>
            <a:r>
              <a:rPr lang="en-US" altLang="en-US" sz="2600" dirty="0" smtClean="0">
                <a:solidFill>
                  <a:schemeClr val="tx1"/>
                </a:solidFill>
                <a:latin typeface="Times New Roman" pitchFamily="18" charset="0"/>
                <a:cs typeface="Times New Roman" pitchFamily="18" charset="0"/>
              </a:rPr>
              <a:t>On occasion, root resorption (detected on radiograph) may be attributable to previous orthodontic treatment. As the crown/root ratio is affected, future prosthodontic treatment and its prognosis may also be affected.</a:t>
            </a:r>
            <a:endParaRPr lang="en-IN" sz="2600" dirty="0">
              <a:solidFill>
                <a:schemeClr val="tx1"/>
              </a:solidFill>
            </a:endParaRPr>
          </a:p>
        </p:txBody>
      </p:sp>
      <p:pic>
        <p:nvPicPr>
          <p:cNvPr id="50178" name="Picture 2"/>
          <p:cNvPicPr>
            <a:picLocks noChangeAspect="1" noChangeArrowheads="1"/>
          </p:cNvPicPr>
          <p:nvPr/>
        </p:nvPicPr>
        <p:blipFill>
          <a:blip r:embed="rId2"/>
          <a:srcRect l="10432" t="17514" r="56625" b="14491"/>
          <a:stretch>
            <a:fillRect/>
          </a:stretch>
        </p:blipFill>
        <p:spPr bwMode="auto">
          <a:xfrm>
            <a:off x="5429224" y="2571744"/>
            <a:ext cx="3214742" cy="35362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928670"/>
            <a:ext cx="6937242" cy="751962"/>
          </a:xfrm>
        </p:spPr>
        <p:txBody>
          <a:bodyPr/>
          <a:lstStyle/>
          <a:p>
            <a:r>
              <a:rPr lang="en-US" altLang="en-US" dirty="0" smtClean="0">
                <a:solidFill>
                  <a:schemeClr val="bg1"/>
                </a:solidFill>
                <a:latin typeface="Times New Roman" pitchFamily="18" charset="0"/>
                <a:cs typeface="Times New Roman" pitchFamily="18" charset="0"/>
              </a:rPr>
              <a:t>Removable prosthodontic history</a:t>
            </a:r>
            <a:endParaRPr lang="en-IN" dirty="0">
              <a:solidFill>
                <a:schemeClr val="bg1"/>
              </a:solidFill>
            </a:endParaRPr>
          </a:p>
        </p:txBody>
      </p:sp>
      <p:sp>
        <p:nvSpPr>
          <p:cNvPr id="3" name="Content Placeholder 2"/>
          <p:cNvSpPr>
            <a:spLocks noGrp="1"/>
          </p:cNvSpPr>
          <p:nvPr>
            <p:ph idx="1"/>
          </p:nvPr>
        </p:nvSpPr>
        <p:spPr>
          <a:xfrm>
            <a:off x="214282" y="2285992"/>
            <a:ext cx="8929718" cy="4357718"/>
          </a:xfrm>
        </p:spPr>
        <p:txBody>
          <a:bodyPr>
            <a:normAutofit/>
          </a:bodyPr>
          <a:lstStyle/>
          <a:p>
            <a:pPr>
              <a:lnSpc>
                <a:spcPct val="150000"/>
              </a:lnSpc>
            </a:pPr>
            <a:r>
              <a:rPr lang="en-US" altLang="en-US" sz="2600" dirty="0" smtClean="0">
                <a:solidFill>
                  <a:schemeClr val="tx1"/>
                </a:solidFill>
                <a:latin typeface="Times New Roman" pitchFamily="18" charset="0"/>
                <a:cs typeface="Times New Roman" pitchFamily="18" charset="0"/>
              </a:rPr>
              <a:t>The patients experiences with removable prosthesis must be carefully evaluated.</a:t>
            </a:r>
          </a:p>
          <a:p>
            <a:pPr>
              <a:lnSpc>
                <a:spcPct val="150000"/>
              </a:lnSpc>
            </a:pPr>
            <a:r>
              <a:rPr lang="en-US" altLang="en-US" sz="2600" dirty="0" smtClean="0">
                <a:solidFill>
                  <a:schemeClr val="tx1"/>
                </a:solidFill>
                <a:latin typeface="Times New Roman" pitchFamily="18" charset="0"/>
                <a:cs typeface="Times New Roman" pitchFamily="18" charset="0"/>
              </a:rPr>
              <a:t>Listening to the patient’s comments about previously unsuccessful prosthesis  can be helpful in assessing whether future treatment will be more successful. </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latin typeface="Times New Roman" pitchFamily="18" charset="0"/>
                <a:cs typeface="Times New Roman" pitchFamily="18" charset="0"/>
              </a:rPr>
              <a:t>Oral surgical history</a:t>
            </a:r>
            <a:endParaRPr lang="en-IN" dirty="0">
              <a:solidFill>
                <a:schemeClr val="bg1"/>
              </a:solidFill>
            </a:endParaRPr>
          </a:p>
        </p:txBody>
      </p:sp>
      <p:sp>
        <p:nvSpPr>
          <p:cNvPr id="3" name="Content Placeholder 2"/>
          <p:cNvSpPr>
            <a:spLocks noGrp="1"/>
          </p:cNvSpPr>
          <p:nvPr>
            <p:ph idx="1"/>
          </p:nvPr>
        </p:nvSpPr>
        <p:spPr>
          <a:xfrm>
            <a:off x="0" y="1571612"/>
            <a:ext cx="9144000" cy="5143536"/>
          </a:xfrm>
        </p:spPr>
        <p:txBody>
          <a:bodyPr>
            <a:noAutofit/>
          </a:bodyPr>
          <a:lstStyle/>
          <a:p>
            <a:pPr lvl="1">
              <a:lnSpc>
                <a:spcPct val="150000"/>
              </a:lnSpc>
              <a:buNone/>
            </a:pPr>
            <a:endParaRPr lang="en-US" altLang="en-US" sz="2500" dirty="0" smtClean="0">
              <a:solidFill>
                <a:schemeClr val="tx1"/>
              </a:solidFill>
              <a:latin typeface="Times New Roman" pitchFamily="18" charset="0"/>
              <a:cs typeface="Times New Roman" pitchFamily="18" charset="0"/>
            </a:endParaRPr>
          </a:p>
          <a:p>
            <a:pPr>
              <a:lnSpc>
                <a:spcPct val="150000"/>
              </a:lnSpc>
            </a:pPr>
            <a:r>
              <a:rPr lang="en-US" altLang="en-US" sz="2500" dirty="0" smtClean="0">
                <a:solidFill>
                  <a:schemeClr val="tx1"/>
                </a:solidFill>
                <a:latin typeface="Times New Roman" pitchFamily="18" charset="0"/>
                <a:cs typeface="Times New Roman" pitchFamily="18" charset="0"/>
              </a:rPr>
              <a:t>Information about missing teeth and any complications that may have occurred during tooth removal is obtained.</a:t>
            </a:r>
          </a:p>
          <a:p>
            <a:pPr>
              <a:lnSpc>
                <a:spcPct val="150000"/>
              </a:lnSpc>
            </a:pPr>
            <a:r>
              <a:rPr lang="en-US" altLang="en-US" sz="2500" dirty="0" smtClean="0">
                <a:solidFill>
                  <a:schemeClr val="tx1"/>
                </a:solidFill>
                <a:latin typeface="Times New Roman" pitchFamily="18" charset="0"/>
                <a:cs typeface="Times New Roman" pitchFamily="18" charset="0"/>
              </a:rPr>
              <a:t>Special evaluation and data collection procedures are necessary for patients who require prosthodontic care after </a:t>
            </a:r>
            <a:r>
              <a:rPr lang="en-US" altLang="en-US" sz="2500" dirty="0" err="1" smtClean="0">
                <a:solidFill>
                  <a:schemeClr val="tx1"/>
                </a:solidFill>
                <a:latin typeface="Times New Roman" pitchFamily="18" charset="0"/>
                <a:cs typeface="Times New Roman" pitchFamily="18" charset="0"/>
              </a:rPr>
              <a:t>orthognathic</a:t>
            </a:r>
            <a:r>
              <a:rPr lang="en-US" altLang="en-US" sz="2500" dirty="0" smtClean="0">
                <a:solidFill>
                  <a:schemeClr val="tx1"/>
                </a:solidFill>
                <a:latin typeface="Times New Roman" pitchFamily="18" charset="0"/>
                <a:cs typeface="Times New Roman" pitchFamily="18" charset="0"/>
              </a:rPr>
              <a:t> surgery.</a:t>
            </a:r>
          </a:p>
          <a:p>
            <a:pPr>
              <a:lnSpc>
                <a:spcPct val="150000"/>
              </a:lnSpc>
            </a:pPr>
            <a:r>
              <a:rPr lang="en-US" altLang="en-US" sz="2500" dirty="0" smtClean="0">
                <a:solidFill>
                  <a:schemeClr val="tx1"/>
                </a:solidFill>
                <a:latin typeface="Times New Roman" pitchFamily="18" charset="0"/>
                <a:cs typeface="Times New Roman" pitchFamily="18" charset="0"/>
              </a:rPr>
              <a:t>Before any treatment is undertaken, the prosthodontic component of the proposed treatment must be fully coordinated with surgical component.    </a:t>
            </a:r>
          </a:p>
          <a:p>
            <a:pPr>
              <a:lnSpc>
                <a:spcPct val="150000"/>
              </a:lnSpc>
            </a:pPr>
            <a:endParaRPr lang="en-IN" sz="2500" dirty="0">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latin typeface="Times New Roman" pitchFamily="18" charset="0"/>
                <a:cs typeface="Times New Roman" pitchFamily="18" charset="0"/>
              </a:rPr>
              <a:t>Radiographic history</a:t>
            </a:r>
            <a:endParaRPr lang="en-IN" dirty="0">
              <a:solidFill>
                <a:schemeClr val="bg1"/>
              </a:solidFill>
            </a:endParaRPr>
          </a:p>
        </p:txBody>
      </p:sp>
      <p:sp>
        <p:nvSpPr>
          <p:cNvPr id="3" name="Content Placeholder 2"/>
          <p:cNvSpPr>
            <a:spLocks noGrp="1"/>
          </p:cNvSpPr>
          <p:nvPr>
            <p:ph idx="1"/>
          </p:nvPr>
        </p:nvSpPr>
        <p:spPr>
          <a:xfrm>
            <a:off x="0" y="2071678"/>
            <a:ext cx="5643570" cy="4786322"/>
          </a:xfrm>
        </p:spPr>
        <p:txBody>
          <a:bodyPr>
            <a:normAutofit/>
          </a:bodyPr>
          <a:lstStyle/>
          <a:p>
            <a:pPr>
              <a:lnSpc>
                <a:spcPct val="150000"/>
              </a:lnSpc>
            </a:pPr>
            <a:r>
              <a:rPr lang="en-US" altLang="en-US" sz="2600" dirty="0" smtClean="0">
                <a:solidFill>
                  <a:schemeClr val="tx1"/>
                </a:solidFill>
                <a:latin typeface="Times New Roman" pitchFamily="18" charset="0"/>
                <a:cs typeface="Times New Roman" pitchFamily="18" charset="0"/>
              </a:rPr>
              <a:t>Previous radiographs may prove helpful in judging the progress of dental disease.</a:t>
            </a:r>
          </a:p>
          <a:p>
            <a:pPr>
              <a:lnSpc>
                <a:spcPct val="150000"/>
              </a:lnSpc>
            </a:pPr>
            <a:r>
              <a:rPr lang="en-US" altLang="en-US" sz="2600" dirty="0" smtClean="0">
                <a:solidFill>
                  <a:schemeClr val="tx1"/>
                </a:solidFill>
                <a:latin typeface="Times New Roman" pitchFamily="18" charset="0"/>
                <a:cs typeface="Times New Roman" pitchFamily="18" charset="0"/>
              </a:rPr>
              <a:t>In most instances , however , a current diagnostic radiographic series is essential and should be obtained as a part of examination.</a:t>
            </a:r>
          </a:p>
          <a:p>
            <a:pPr>
              <a:lnSpc>
                <a:spcPct val="150000"/>
              </a:lnSpc>
            </a:pPr>
            <a:endParaRPr lang="en-US" altLang="en-US" sz="2600" dirty="0" smtClean="0">
              <a:solidFill>
                <a:schemeClr val="tx1"/>
              </a:solidFill>
              <a:latin typeface="Times New Roman" pitchFamily="18" charset="0"/>
              <a:cs typeface="Times New Roman" pitchFamily="18" charset="0"/>
            </a:endParaRPr>
          </a:p>
        </p:txBody>
      </p:sp>
      <p:pic>
        <p:nvPicPr>
          <p:cNvPr id="4" name="Picture 3"/>
          <p:cNvPicPr>
            <a:picLocks noChangeAspect="1"/>
          </p:cNvPicPr>
          <p:nvPr/>
        </p:nvPicPr>
        <p:blipFill rotWithShape="1">
          <a:blip r:embed="rId2">
            <a:extLst/>
          </a:blip>
          <a:srcRect t="3614" r="8433"/>
          <a:stretch/>
        </p:blipFill>
        <p:spPr>
          <a:xfrm>
            <a:off x="5786446" y="2357430"/>
            <a:ext cx="2857520" cy="2111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3" cstate="print">
            <a:extLst/>
          </a:blip>
          <a:srcRect l="7761" t="20184" r="11791" b="6401"/>
          <a:stretch/>
        </p:blipFill>
        <p:spPr>
          <a:xfrm>
            <a:off x="5684109" y="4773684"/>
            <a:ext cx="3031295" cy="15128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16" y="1007524"/>
            <a:ext cx="6571060" cy="706964"/>
          </a:xfrm>
        </p:spPr>
        <p:txBody>
          <a:bodyPr/>
          <a:lstStyle/>
          <a:p>
            <a:pPr algn="ctr"/>
            <a:r>
              <a:rPr lang="en-IN" dirty="0" smtClean="0">
                <a:solidFill>
                  <a:schemeClr val="bg1"/>
                </a:solidFill>
                <a:latin typeface="Times New Roman" pitchFamily="18" charset="0"/>
                <a:cs typeface="Times New Roman" pitchFamily="18" charset="0"/>
              </a:rPr>
              <a:t>INTRODUCTION TO FPD</a:t>
            </a:r>
            <a:endParaRPr lang="en-IN" dirty="0">
              <a:solidFill>
                <a:schemeClr val="bg1"/>
              </a:solidFill>
            </a:endParaRPr>
          </a:p>
        </p:txBody>
      </p:sp>
      <p:sp>
        <p:nvSpPr>
          <p:cNvPr id="3" name="Content Placeholder 2"/>
          <p:cNvSpPr>
            <a:spLocks noGrp="1"/>
          </p:cNvSpPr>
          <p:nvPr>
            <p:ph idx="1"/>
          </p:nvPr>
        </p:nvSpPr>
        <p:spPr>
          <a:xfrm>
            <a:off x="500034" y="2714620"/>
            <a:ext cx="8143932" cy="3071834"/>
          </a:xfrm>
        </p:spPr>
        <p:txBody>
          <a:bodyPr>
            <a:normAutofit/>
          </a:bodyPr>
          <a:lstStyle/>
          <a:p>
            <a:pPr>
              <a:lnSpc>
                <a:spcPct val="150000"/>
              </a:lnSpc>
            </a:pPr>
            <a:r>
              <a:rPr lang="en-US" sz="2600" dirty="0" smtClean="0">
                <a:latin typeface="Times New Roman" pitchFamily="18" charset="0"/>
                <a:cs typeface="Times New Roman" pitchFamily="18" charset="0"/>
              </a:rPr>
              <a:t>Successful management of cases begin with a thorough assessment of the patient’s physical and psychological condition and determining a treatment that will satisfy the realistic expectations of the patient.</a:t>
            </a:r>
          </a:p>
          <a:p>
            <a:pPr>
              <a:lnSpc>
                <a:spcPct val="150000"/>
              </a:lnSpc>
            </a:pPr>
            <a:endParaRPr lang="en-IN" sz="2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latin typeface="Times New Roman" pitchFamily="18" charset="0"/>
                <a:cs typeface="Times New Roman" pitchFamily="18" charset="0"/>
              </a:rPr>
              <a:t>TMJ dysfunction history</a:t>
            </a:r>
            <a:endParaRPr lang="en-IN" dirty="0">
              <a:solidFill>
                <a:schemeClr val="bg1"/>
              </a:solidFill>
            </a:endParaRPr>
          </a:p>
        </p:txBody>
      </p:sp>
      <p:sp>
        <p:nvSpPr>
          <p:cNvPr id="3" name="Content Placeholder 2"/>
          <p:cNvSpPr>
            <a:spLocks noGrp="1"/>
          </p:cNvSpPr>
          <p:nvPr>
            <p:ph idx="1"/>
          </p:nvPr>
        </p:nvSpPr>
        <p:spPr>
          <a:xfrm>
            <a:off x="0" y="2285992"/>
            <a:ext cx="9144000" cy="4071966"/>
          </a:xfrm>
        </p:spPr>
        <p:txBody>
          <a:bodyPr>
            <a:normAutofit/>
          </a:bodyPr>
          <a:lstStyle/>
          <a:p>
            <a:pPr>
              <a:lnSpc>
                <a:spcPct val="150000"/>
              </a:lnSpc>
            </a:pPr>
            <a:r>
              <a:rPr lang="en-US" altLang="en-US" sz="2600" dirty="0" smtClean="0">
                <a:solidFill>
                  <a:schemeClr val="tx1"/>
                </a:solidFill>
                <a:latin typeface="Times New Roman" pitchFamily="18" charset="0"/>
                <a:cs typeface="Times New Roman" pitchFamily="18" charset="0"/>
              </a:rPr>
              <a:t>A history of pain or clicking in the TMJ or neuromuscular systems, such as abnormal muscle tone or tenderness to palpation, should normally be treated and resolved before fixed prosthodontic treatment begins. </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latin typeface="Times New Roman" pitchFamily="18" charset="0"/>
                <a:cs typeface="Times New Roman" pitchFamily="18" charset="0"/>
              </a:rPr>
              <a:t>EXAMINATION</a:t>
            </a:r>
            <a:endParaRPr lang="en-IN" dirty="0"/>
          </a:p>
        </p:txBody>
      </p:sp>
      <p:sp>
        <p:nvSpPr>
          <p:cNvPr id="3" name="Content Placeholder 2"/>
          <p:cNvSpPr>
            <a:spLocks noGrp="1"/>
          </p:cNvSpPr>
          <p:nvPr>
            <p:ph idx="1"/>
          </p:nvPr>
        </p:nvSpPr>
        <p:spPr>
          <a:xfrm>
            <a:off x="214314" y="2643182"/>
            <a:ext cx="4929190" cy="3714776"/>
          </a:xfrm>
        </p:spPr>
        <p:txBody>
          <a:bodyPr>
            <a:normAutofit/>
          </a:bodyPr>
          <a:lstStyle/>
          <a:p>
            <a:pPr lvl="0">
              <a:lnSpc>
                <a:spcPct val="150000"/>
              </a:lnSpc>
            </a:pPr>
            <a:r>
              <a:rPr lang="en-US" altLang="en-US" sz="2600" dirty="0" smtClean="0">
                <a:solidFill>
                  <a:schemeClr val="tx1"/>
                </a:solidFill>
                <a:latin typeface="Times New Roman" pitchFamily="18" charset="0"/>
                <a:cs typeface="Times New Roman" pitchFamily="18" charset="0"/>
              </a:rPr>
              <a:t>An examination consist of the clinician’s use of sight, touch , and hearing to detect abnormal conditions.</a:t>
            </a:r>
          </a:p>
          <a:p>
            <a:pPr>
              <a:lnSpc>
                <a:spcPct val="150000"/>
              </a:lnSpc>
            </a:pPr>
            <a:endParaRPr lang="en-IN" sz="2600" dirty="0"/>
          </a:p>
        </p:txBody>
      </p:sp>
      <p:pic>
        <p:nvPicPr>
          <p:cNvPr id="4" name="Picture 3"/>
          <p:cNvPicPr>
            <a:picLocks noChangeAspect="1"/>
          </p:cNvPicPr>
          <p:nvPr/>
        </p:nvPicPr>
        <p:blipFill rotWithShape="1">
          <a:blip r:embed="rId2">
            <a:extLst/>
          </a:blip>
          <a:srcRect l="9359" t="4292" r="2521" b="6794"/>
          <a:stretch/>
        </p:blipFill>
        <p:spPr>
          <a:xfrm>
            <a:off x="5050755" y="2643182"/>
            <a:ext cx="3736087" cy="2501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973668"/>
            <a:ext cx="6865804" cy="740820"/>
          </a:xfrm>
        </p:spPr>
        <p:txBody>
          <a:bodyPr/>
          <a:lstStyle/>
          <a:p>
            <a:r>
              <a:rPr lang="en-US" altLang="en-US" dirty="0" smtClean="0">
                <a:solidFill>
                  <a:schemeClr val="bg1"/>
                </a:solidFill>
                <a:latin typeface="Times New Roman" pitchFamily="18" charset="0"/>
                <a:cs typeface="Times New Roman" pitchFamily="18" charset="0"/>
              </a:rPr>
              <a:t>General examination</a:t>
            </a:r>
            <a:endParaRPr lang="en-IN" dirty="0">
              <a:solidFill>
                <a:schemeClr val="bg1"/>
              </a:solidFill>
            </a:endParaRPr>
          </a:p>
        </p:txBody>
      </p:sp>
      <p:sp>
        <p:nvSpPr>
          <p:cNvPr id="3" name="Content Placeholder 2"/>
          <p:cNvSpPr>
            <a:spLocks noGrp="1"/>
          </p:cNvSpPr>
          <p:nvPr>
            <p:ph idx="1"/>
          </p:nvPr>
        </p:nvSpPr>
        <p:spPr>
          <a:xfrm>
            <a:off x="0" y="2214554"/>
            <a:ext cx="5715008" cy="4643446"/>
          </a:xfrm>
        </p:spPr>
        <p:txBody>
          <a:bodyPr>
            <a:normAutofit/>
          </a:bodyPr>
          <a:lstStyle/>
          <a:p>
            <a:pPr>
              <a:lnSpc>
                <a:spcPct val="150000"/>
              </a:lnSpc>
            </a:pPr>
            <a:r>
              <a:rPr lang="en-US" altLang="en-US" sz="2600" dirty="0" smtClean="0">
                <a:solidFill>
                  <a:schemeClr val="accent1"/>
                </a:solidFill>
                <a:latin typeface="Times New Roman" pitchFamily="18" charset="0"/>
                <a:cs typeface="Times New Roman" pitchFamily="18" charset="0"/>
              </a:rPr>
              <a:t>General appearance</a:t>
            </a:r>
            <a:r>
              <a:rPr lang="en-US" altLang="en-US" sz="2600" dirty="0" smtClean="0">
                <a:latin typeface="Times New Roman" pitchFamily="18" charset="0"/>
                <a:cs typeface="Times New Roman" pitchFamily="18" charset="0"/>
              </a:rPr>
              <a:t>: </a:t>
            </a:r>
            <a:r>
              <a:rPr lang="en-US" altLang="en-US" sz="2600" dirty="0" smtClean="0">
                <a:solidFill>
                  <a:schemeClr val="tx1"/>
                </a:solidFill>
                <a:latin typeface="Times New Roman" pitchFamily="18" charset="0"/>
                <a:cs typeface="Times New Roman" pitchFamily="18" charset="0"/>
              </a:rPr>
              <a:t>Gait and weight are assessed.</a:t>
            </a:r>
          </a:p>
          <a:p>
            <a:pPr>
              <a:lnSpc>
                <a:spcPct val="150000"/>
              </a:lnSpc>
            </a:pPr>
            <a:r>
              <a:rPr lang="en-US" altLang="en-US" sz="2600" dirty="0" smtClean="0">
                <a:solidFill>
                  <a:schemeClr val="accent1"/>
                </a:solidFill>
                <a:latin typeface="Times New Roman" pitchFamily="18" charset="0"/>
                <a:cs typeface="Times New Roman" pitchFamily="18" charset="0"/>
              </a:rPr>
              <a:t>Skin color </a:t>
            </a:r>
            <a:r>
              <a:rPr lang="en-US" altLang="en-US" sz="2600" dirty="0" smtClean="0">
                <a:latin typeface="Times New Roman" pitchFamily="18" charset="0"/>
                <a:cs typeface="Times New Roman" pitchFamily="18" charset="0"/>
              </a:rPr>
              <a:t>: </a:t>
            </a:r>
            <a:r>
              <a:rPr lang="en-US" altLang="en-US" sz="2600" dirty="0" smtClean="0">
                <a:solidFill>
                  <a:schemeClr val="tx1"/>
                </a:solidFill>
                <a:latin typeface="Times New Roman" pitchFamily="18" charset="0"/>
                <a:cs typeface="Times New Roman" pitchFamily="18" charset="0"/>
              </a:rPr>
              <a:t>For signs of Anemia or jaundice.</a:t>
            </a:r>
          </a:p>
          <a:p>
            <a:pPr>
              <a:lnSpc>
                <a:spcPct val="150000"/>
              </a:lnSpc>
            </a:pPr>
            <a:r>
              <a:rPr lang="en-US" altLang="en-US" sz="2600" dirty="0" smtClean="0">
                <a:solidFill>
                  <a:schemeClr val="accent1"/>
                </a:solidFill>
                <a:latin typeface="Times New Roman" pitchFamily="18" charset="0"/>
                <a:cs typeface="Times New Roman" pitchFamily="18" charset="0"/>
              </a:rPr>
              <a:t>Vital signs</a:t>
            </a:r>
            <a:r>
              <a:rPr lang="en-US" altLang="en-US" sz="2600" dirty="0" smtClean="0">
                <a:latin typeface="Times New Roman" pitchFamily="18" charset="0"/>
                <a:cs typeface="Times New Roman" pitchFamily="18" charset="0"/>
              </a:rPr>
              <a:t>: </a:t>
            </a:r>
            <a:r>
              <a:rPr lang="en-US" altLang="en-US" sz="2600" dirty="0" smtClean="0">
                <a:solidFill>
                  <a:schemeClr val="tx1"/>
                </a:solidFill>
                <a:latin typeface="Times New Roman" pitchFamily="18" charset="0"/>
                <a:cs typeface="Times New Roman" pitchFamily="18" charset="0"/>
              </a:rPr>
              <a:t>Respiration, pulse, temperature and blood pressure are measured and recorded. </a:t>
            </a:r>
          </a:p>
          <a:p>
            <a:pPr>
              <a:lnSpc>
                <a:spcPct val="150000"/>
              </a:lnSpc>
            </a:pPr>
            <a:endParaRPr lang="en-IN" sz="2600" dirty="0"/>
          </a:p>
        </p:txBody>
      </p:sp>
      <p:pic>
        <p:nvPicPr>
          <p:cNvPr id="4" name="Picture 4"/>
          <p:cNvPicPr>
            <a:picLocks noChangeAspect="1"/>
          </p:cNvPicPr>
          <p:nvPr/>
        </p:nvPicPr>
        <p:blipFill>
          <a:blip r:embed="rId2"/>
          <a:srcRect l="3339" t="3851" r="580" b="5229"/>
          <a:stretch>
            <a:fillRect/>
          </a:stretch>
        </p:blipFill>
        <p:spPr bwMode="auto">
          <a:xfrm>
            <a:off x="6286512" y="2357430"/>
            <a:ext cx="2241574" cy="2060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blip>
          <a:stretch>
            <a:fillRect/>
          </a:stretch>
        </p:blipFill>
        <p:spPr>
          <a:xfrm>
            <a:off x="6572264" y="5072074"/>
            <a:ext cx="2018275" cy="12948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928670"/>
            <a:ext cx="6865804" cy="751962"/>
          </a:xfrm>
        </p:spPr>
        <p:txBody>
          <a:bodyPr/>
          <a:lstStyle/>
          <a:p>
            <a:r>
              <a:rPr lang="en-US" altLang="en-US" dirty="0" smtClean="0">
                <a:solidFill>
                  <a:schemeClr val="bg1"/>
                </a:solidFill>
                <a:latin typeface="Times New Roman" pitchFamily="18" charset="0"/>
                <a:cs typeface="Times New Roman" pitchFamily="18" charset="0"/>
              </a:rPr>
              <a:t>Extraoral examination</a:t>
            </a:r>
            <a:endParaRPr lang="en-IN" dirty="0">
              <a:solidFill>
                <a:schemeClr val="bg1"/>
              </a:solidFill>
            </a:endParaRPr>
          </a:p>
        </p:txBody>
      </p:sp>
      <p:sp>
        <p:nvSpPr>
          <p:cNvPr id="3" name="Content Placeholder 2"/>
          <p:cNvSpPr>
            <a:spLocks noGrp="1"/>
          </p:cNvSpPr>
          <p:nvPr>
            <p:ph idx="1"/>
          </p:nvPr>
        </p:nvSpPr>
        <p:spPr>
          <a:xfrm>
            <a:off x="-32" y="3071810"/>
            <a:ext cx="5500726" cy="3143272"/>
          </a:xfrm>
        </p:spPr>
        <p:txBody>
          <a:bodyPr>
            <a:normAutofit/>
          </a:bodyPr>
          <a:lstStyle/>
          <a:p>
            <a:pPr>
              <a:lnSpc>
                <a:spcPct val="150000"/>
              </a:lnSpc>
            </a:pPr>
            <a:r>
              <a:rPr lang="en-US" altLang="en-US" sz="2600" dirty="0" smtClean="0">
                <a:solidFill>
                  <a:schemeClr val="tx1"/>
                </a:solidFill>
                <a:latin typeface="Times New Roman" pitchFamily="18" charset="0"/>
                <a:cs typeface="Times New Roman" pitchFamily="18" charset="0"/>
              </a:rPr>
              <a:t>Facial asymmetry</a:t>
            </a:r>
          </a:p>
          <a:p>
            <a:pPr>
              <a:lnSpc>
                <a:spcPct val="150000"/>
              </a:lnSpc>
            </a:pPr>
            <a:r>
              <a:rPr lang="en-US" altLang="en-US" sz="2600" dirty="0" smtClean="0">
                <a:solidFill>
                  <a:schemeClr val="tx1"/>
                </a:solidFill>
                <a:latin typeface="Times New Roman" pitchFamily="18" charset="0"/>
                <a:cs typeface="Times New Roman" pitchFamily="18" charset="0"/>
              </a:rPr>
              <a:t>Cervical lymph nodes </a:t>
            </a:r>
          </a:p>
          <a:p>
            <a:pPr>
              <a:lnSpc>
                <a:spcPct val="150000"/>
              </a:lnSpc>
            </a:pPr>
            <a:r>
              <a:rPr lang="en-US" altLang="en-US" sz="2600" dirty="0" smtClean="0">
                <a:solidFill>
                  <a:schemeClr val="tx1"/>
                </a:solidFill>
                <a:latin typeface="Times New Roman" pitchFamily="18" charset="0"/>
                <a:cs typeface="Times New Roman" pitchFamily="18" charset="0"/>
              </a:rPr>
              <a:t>TMJ</a:t>
            </a:r>
          </a:p>
          <a:p>
            <a:pPr>
              <a:lnSpc>
                <a:spcPct val="150000"/>
              </a:lnSpc>
            </a:pPr>
            <a:r>
              <a:rPr lang="en-US" altLang="en-US" sz="2600" dirty="0" smtClean="0">
                <a:solidFill>
                  <a:schemeClr val="tx1"/>
                </a:solidFill>
                <a:latin typeface="Times New Roman" pitchFamily="18" charset="0"/>
                <a:cs typeface="Times New Roman" pitchFamily="18" charset="0"/>
              </a:rPr>
              <a:t> Muscles of mastication(Palpated)</a:t>
            </a:r>
          </a:p>
          <a:p>
            <a:pPr>
              <a:lnSpc>
                <a:spcPct val="150000"/>
              </a:lnSpc>
            </a:pPr>
            <a:endParaRPr lang="en-IN" sz="2600" dirty="0">
              <a:solidFill>
                <a:schemeClr val="tx1"/>
              </a:solidFill>
            </a:endParaRPr>
          </a:p>
        </p:txBody>
      </p:sp>
      <p:pic>
        <p:nvPicPr>
          <p:cNvPr id="4" name="Picture 3"/>
          <p:cNvPicPr>
            <a:picLocks noChangeAspect="1"/>
          </p:cNvPicPr>
          <p:nvPr/>
        </p:nvPicPr>
        <p:blipFill>
          <a:blip r:embed="rId2">
            <a:extLst/>
          </a:blip>
          <a:stretch>
            <a:fillRect/>
          </a:stretch>
        </p:blipFill>
        <p:spPr>
          <a:xfrm>
            <a:off x="5072066" y="2428868"/>
            <a:ext cx="1500198" cy="17555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blip>
          <a:stretch>
            <a:fillRect/>
          </a:stretch>
        </p:blipFill>
        <p:spPr>
          <a:xfrm>
            <a:off x="7132603" y="2500306"/>
            <a:ext cx="1654239" cy="1654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extLst/>
          </a:blip>
          <a:stretch>
            <a:fillRect/>
          </a:stretch>
        </p:blipFill>
        <p:spPr>
          <a:xfrm>
            <a:off x="6072198" y="4572008"/>
            <a:ext cx="1857388" cy="15757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857232"/>
            <a:ext cx="6937242" cy="823400"/>
          </a:xfrm>
        </p:spPr>
        <p:txBody>
          <a:bodyPr/>
          <a:lstStyle/>
          <a:p>
            <a:r>
              <a:rPr lang="en-US" altLang="en-US" dirty="0" smtClean="0">
                <a:solidFill>
                  <a:schemeClr val="bg1"/>
                </a:solidFill>
                <a:latin typeface="Times New Roman" pitchFamily="18" charset="0"/>
                <a:cs typeface="Times New Roman" pitchFamily="18" charset="0"/>
              </a:rPr>
              <a:t>Temperomandibular joint</a:t>
            </a:r>
            <a:endParaRPr lang="en-IN" dirty="0">
              <a:solidFill>
                <a:schemeClr val="bg1"/>
              </a:solidFill>
            </a:endParaRPr>
          </a:p>
        </p:txBody>
      </p:sp>
      <p:sp>
        <p:nvSpPr>
          <p:cNvPr id="3" name="Content Placeholder 2"/>
          <p:cNvSpPr>
            <a:spLocks noGrp="1"/>
          </p:cNvSpPr>
          <p:nvPr>
            <p:ph idx="1"/>
          </p:nvPr>
        </p:nvSpPr>
        <p:spPr>
          <a:xfrm>
            <a:off x="-71470" y="2214578"/>
            <a:ext cx="5929354" cy="4643446"/>
          </a:xfrm>
        </p:spPr>
        <p:txBody>
          <a:bodyPr>
            <a:noAutofit/>
          </a:bodyPr>
          <a:lstStyle/>
          <a:p>
            <a:pPr>
              <a:lnSpc>
                <a:spcPct val="150000"/>
              </a:lnSpc>
            </a:pPr>
            <a:r>
              <a:rPr lang="en-IN" sz="2600" dirty="0" smtClean="0">
                <a:solidFill>
                  <a:schemeClr val="tx1"/>
                </a:solidFill>
              </a:rPr>
              <a:t>The clinician locates the TMJs by palpating bilaterally just anterior to the auricular </a:t>
            </a:r>
            <a:r>
              <a:rPr lang="en-IN" sz="2600" dirty="0" err="1" smtClean="0">
                <a:solidFill>
                  <a:schemeClr val="tx1"/>
                </a:solidFill>
              </a:rPr>
              <a:t>tragi</a:t>
            </a:r>
            <a:r>
              <a:rPr lang="en-IN" sz="2600" dirty="0" smtClean="0">
                <a:solidFill>
                  <a:schemeClr val="tx1"/>
                </a:solidFill>
              </a:rPr>
              <a:t> while having the patient open and close the mouth.</a:t>
            </a:r>
          </a:p>
          <a:p>
            <a:pPr>
              <a:lnSpc>
                <a:spcPct val="150000"/>
              </a:lnSpc>
            </a:pPr>
            <a:r>
              <a:rPr lang="en-US" altLang="en-US" sz="2600" dirty="0" smtClean="0">
                <a:solidFill>
                  <a:schemeClr val="tx1"/>
                </a:solidFill>
                <a:cs typeface="Times New Roman" pitchFamily="18" charset="0"/>
              </a:rPr>
              <a:t>Permits a comparison between the relative timing of left and right condylar movements during the opening stroke</a:t>
            </a:r>
          </a:p>
        </p:txBody>
      </p:sp>
      <p:pic>
        <p:nvPicPr>
          <p:cNvPr id="51202" name="Picture 2"/>
          <p:cNvPicPr>
            <a:picLocks noChangeAspect="1" noChangeArrowheads="1"/>
          </p:cNvPicPr>
          <p:nvPr/>
        </p:nvPicPr>
        <p:blipFill>
          <a:blip r:embed="rId2"/>
          <a:srcRect l="8235" t="26786" r="52233" b="14491"/>
          <a:stretch>
            <a:fillRect/>
          </a:stretch>
        </p:blipFill>
        <p:spPr bwMode="auto">
          <a:xfrm>
            <a:off x="5643570" y="2857496"/>
            <a:ext cx="3338786" cy="26432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214554"/>
            <a:ext cx="9144000" cy="4643446"/>
          </a:xfrm>
        </p:spPr>
        <p:txBody>
          <a:bodyPr>
            <a:normAutofit fontScale="92500" lnSpcReduction="10000"/>
          </a:bodyPr>
          <a:lstStyle/>
          <a:p>
            <a:pPr>
              <a:lnSpc>
                <a:spcPct val="150000"/>
              </a:lnSpc>
            </a:pPr>
            <a:r>
              <a:rPr lang="en-US" altLang="en-US" sz="2600" dirty="0" smtClean="0">
                <a:solidFill>
                  <a:schemeClr val="tx1"/>
                </a:solidFill>
                <a:cs typeface="Times New Roman" pitchFamily="18" charset="0"/>
              </a:rPr>
              <a:t>ASYNCHRONOUS MOVEMENT indicates anterior disk displacement that prevents one of the condyles from making a normal </a:t>
            </a:r>
            <a:r>
              <a:rPr lang="en-US" altLang="en-US" sz="2600" dirty="0" err="1" smtClean="0">
                <a:solidFill>
                  <a:schemeClr val="tx1"/>
                </a:solidFill>
                <a:cs typeface="Times New Roman" pitchFamily="18" charset="0"/>
              </a:rPr>
              <a:t>translatory</a:t>
            </a:r>
            <a:r>
              <a:rPr lang="en-US" altLang="en-US" sz="2600" dirty="0" smtClean="0">
                <a:solidFill>
                  <a:schemeClr val="tx1"/>
                </a:solidFill>
                <a:cs typeface="Times New Roman" pitchFamily="18" charset="0"/>
              </a:rPr>
              <a:t> movements.</a:t>
            </a:r>
          </a:p>
          <a:p>
            <a:pPr>
              <a:lnSpc>
                <a:spcPct val="150000"/>
              </a:lnSpc>
            </a:pPr>
            <a:r>
              <a:rPr lang="en-US" altLang="en-US" sz="2600" dirty="0" smtClean="0">
                <a:solidFill>
                  <a:schemeClr val="tx1"/>
                </a:solidFill>
                <a:cs typeface="Times New Roman" pitchFamily="18" charset="0"/>
              </a:rPr>
              <a:t>Auricular palpation with light anterior pressure helps identify potential disorders in the posterior attachment of the disk.  </a:t>
            </a:r>
          </a:p>
          <a:p>
            <a:pPr>
              <a:lnSpc>
                <a:spcPct val="150000"/>
              </a:lnSpc>
            </a:pPr>
            <a:r>
              <a:rPr lang="en-US" altLang="en-US" sz="2600" dirty="0" smtClean="0">
                <a:solidFill>
                  <a:schemeClr val="tx1"/>
                </a:solidFill>
                <a:cs typeface="Times New Roman" pitchFamily="18" charset="0"/>
              </a:rPr>
              <a:t>Tenderness or pain on movement, can be indicative of inflammatory changes in the </a:t>
            </a:r>
            <a:r>
              <a:rPr lang="en-US" altLang="en-US" sz="2600" dirty="0" err="1" smtClean="0">
                <a:solidFill>
                  <a:schemeClr val="tx1"/>
                </a:solidFill>
                <a:cs typeface="Times New Roman" pitchFamily="18" charset="0"/>
              </a:rPr>
              <a:t>retrodiscal</a:t>
            </a:r>
            <a:r>
              <a:rPr lang="en-US" altLang="en-US" sz="2600" dirty="0" smtClean="0">
                <a:solidFill>
                  <a:schemeClr val="tx1"/>
                </a:solidFill>
                <a:cs typeface="Times New Roman" pitchFamily="18" charset="0"/>
              </a:rPr>
              <a:t> tissues ,which are highly vascular and innervated.</a:t>
            </a:r>
            <a:endParaRPr lang="en-IN" sz="2600" dirty="0" smtClean="0">
              <a:solidFill>
                <a:schemeClr val="tx1"/>
              </a:solidFill>
            </a:endParaRP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latin typeface="Times New Roman" pitchFamily="18" charset="0"/>
                <a:cs typeface="Times New Roman" pitchFamily="18" charset="0"/>
              </a:rPr>
              <a:t>Mouth opening</a:t>
            </a:r>
            <a:br>
              <a:rPr lang="en-US" altLang="en-US" dirty="0" smtClean="0">
                <a:solidFill>
                  <a:schemeClr val="bg1"/>
                </a:solidFill>
                <a:latin typeface="Times New Roman" pitchFamily="18" charset="0"/>
                <a:cs typeface="Times New Roman" pitchFamily="18" charset="0"/>
              </a:rPr>
            </a:br>
            <a:endParaRPr lang="en-IN" dirty="0">
              <a:solidFill>
                <a:schemeClr val="bg1"/>
              </a:solidFill>
            </a:endParaRPr>
          </a:p>
        </p:txBody>
      </p:sp>
      <p:sp>
        <p:nvSpPr>
          <p:cNvPr id="3" name="Content Placeholder 2"/>
          <p:cNvSpPr>
            <a:spLocks noGrp="1"/>
          </p:cNvSpPr>
          <p:nvPr>
            <p:ph idx="1"/>
          </p:nvPr>
        </p:nvSpPr>
        <p:spPr>
          <a:xfrm>
            <a:off x="0" y="1428760"/>
            <a:ext cx="5500694" cy="5572140"/>
          </a:xfrm>
        </p:spPr>
        <p:txBody>
          <a:bodyPr>
            <a:normAutofit lnSpcReduction="10000"/>
          </a:bodyPr>
          <a:lstStyle/>
          <a:p>
            <a:pPr>
              <a:lnSpc>
                <a:spcPct val="150000"/>
              </a:lnSpc>
            </a:pPr>
            <a:endParaRPr lang="en-IN" sz="2600" dirty="0" smtClean="0">
              <a:solidFill>
                <a:schemeClr val="tx1"/>
              </a:solidFill>
            </a:endParaRPr>
          </a:p>
          <a:p>
            <a:pPr>
              <a:lnSpc>
                <a:spcPct val="150000"/>
              </a:lnSpc>
            </a:pPr>
            <a:r>
              <a:rPr lang="en-US" altLang="en-US" sz="2600" dirty="0" smtClean="0">
                <a:solidFill>
                  <a:schemeClr val="tx1"/>
                </a:solidFill>
                <a:cs typeface="Times New Roman" pitchFamily="18" charset="0"/>
              </a:rPr>
              <a:t>Average opening &gt;50mm    </a:t>
            </a:r>
          </a:p>
          <a:p>
            <a:pPr>
              <a:lnSpc>
                <a:spcPct val="150000"/>
              </a:lnSpc>
            </a:pPr>
            <a:r>
              <a:rPr lang="en-US" altLang="en-US" sz="2600" dirty="0" smtClean="0">
                <a:solidFill>
                  <a:schemeClr val="tx1"/>
                </a:solidFill>
                <a:cs typeface="Times New Roman" pitchFamily="18" charset="0"/>
              </a:rPr>
              <a:t>Restricted opening &lt;35mm (</a:t>
            </a:r>
            <a:r>
              <a:rPr lang="en-US" altLang="en-US" sz="2600" dirty="0" err="1" smtClean="0">
                <a:solidFill>
                  <a:schemeClr val="tx1"/>
                </a:solidFill>
                <a:cs typeface="Times New Roman" pitchFamily="18" charset="0"/>
              </a:rPr>
              <a:t>intracapsular</a:t>
            </a:r>
            <a:r>
              <a:rPr lang="en-US" altLang="en-US" sz="2600" dirty="0" smtClean="0">
                <a:solidFill>
                  <a:schemeClr val="tx1"/>
                </a:solidFill>
                <a:cs typeface="Times New Roman" pitchFamily="18" charset="0"/>
              </a:rPr>
              <a:t> changes in the joints).</a:t>
            </a:r>
          </a:p>
          <a:p>
            <a:pPr>
              <a:lnSpc>
                <a:spcPct val="150000"/>
              </a:lnSpc>
            </a:pPr>
            <a:r>
              <a:rPr lang="en-IN" sz="2600" dirty="0" smtClean="0">
                <a:solidFill>
                  <a:schemeClr val="tx1"/>
                </a:solidFill>
              </a:rPr>
              <a:t>Similarly, any midline deviation on opening and/or closing is recorded. </a:t>
            </a:r>
            <a:r>
              <a:rPr lang="en-US" sz="2600" dirty="0" smtClean="0">
                <a:solidFill>
                  <a:schemeClr val="tx1"/>
                </a:solidFill>
                <a:cs typeface="Times New Roman" pitchFamily="18" charset="0"/>
              </a:rPr>
              <a:t>The maximum lateral movements of the patient can be measured (normal is about 12 mm).</a:t>
            </a:r>
            <a:endParaRPr lang="en-US" altLang="en-US" sz="2600" dirty="0" smtClean="0">
              <a:solidFill>
                <a:schemeClr val="tx1"/>
              </a:solidFill>
              <a:cs typeface="Times New Roman" pitchFamily="18" charset="0"/>
            </a:endParaRPr>
          </a:p>
          <a:p>
            <a:pPr>
              <a:lnSpc>
                <a:spcPct val="150000"/>
              </a:lnSpc>
            </a:pPr>
            <a:endParaRPr lang="en-US" altLang="en-US" sz="2600" dirty="0" smtClean="0">
              <a:solidFill>
                <a:schemeClr val="tx1"/>
              </a:solidFill>
              <a:cs typeface="Times New Roman" pitchFamily="18" charset="0"/>
            </a:endParaRPr>
          </a:p>
        </p:txBody>
      </p:sp>
      <p:pic>
        <p:nvPicPr>
          <p:cNvPr id="52226" name="Picture 2"/>
          <p:cNvPicPr>
            <a:picLocks noChangeAspect="1" noChangeArrowheads="1"/>
          </p:cNvPicPr>
          <p:nvPr/>
        </p:nvPicPr>
        <p:blipFill>
          <a:blip r:embed="rId2"/>
          <a:srcRect l="8235" t="22665" r="50586" b="16552"/>
          <a:stretch>
            <a:fillRect/>
          </a:stretch>
        </p:blipFill>
        <p:spPr bwMode="auto">
          <a:xfrm>
            <a:off x="5357818" y="2571743"/>
            <a:ext cx="3786182" cy="29784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973668"/>
            <a:ext cx="6937242" cy="740820"/>
          </a:xfrm>
        </p:spPr>
        <p:txBody>
          <a:bodyPr/>
          <a:lstStyle/>
          <a:p>
            <a:r>
              <a:rPr lang="en-US" altLang="en-US" dirty="0" smtClean="0">
                <a:solidFill>
                  <a:schemeClr val="bg1"/>
                </a:solidFill>
                <a:latin typeface="Times New Roman" pitchFamily="18" charset="0"/>
                <a:cs typeface="Times New Roman" pitchFamily="18" charset="0"/>
              </a:rPr>
              <a:t>Muscles of mastication</a:t>
            </a:r>
            <a:endParaRPr lang="en-IN" dirty="0">
              <a:solidFill>
                <a:schemeClr val="bg1"/>
              </a:solidFill>
            </a:endParaRPr>
          </a:p>
        </p:txBody>
      </p:sp>
      <p:sp>
        <p:nvSpPr>
          <p:cNvPr id="3" name="Content Placeholder 2"/>
          <p:cNvSpPr>
            <a:spLocks noGrp="1"/>
          </p:cNvSpPr>
          <p:nvPr>
            <p:ph idx="1"/>
          </p:nvPr>
        </p:nvSpPr>
        <p:spPr>
          <a:xfrm>
            <a:off x="0" y="2214554"/>
            <a:ext cx="5786446" cy="4643446"/>
          </a:xfrm>
        </p:spPr>
        <p:txBody>
          <a:bodyPr>
            <a:normAutofit/>
          </a:bodyPr>
          <a:lstStyle/>
          <a:p>
            <a:pPr>
              <a:lnSpc>
                <a:spcPct val="150000"/>
              </a:lnSpc>
            </a:pPr>
            <a:r>
              <a:rPr lang="en-US" altLang="en-US" sz="2600" dirty="0" err="1" smtClean="0">
                <a:solidFill>
                  <a:schemeClr val="tx1"/>
                </a:solidFill>
                <a:latin typeface="Times New Roman" pitchFamily="18" charset="0"/>
                <a:cs typeface="Times New Roman" pitchFamily="18" charset="0"/>
              </a:rPr>
              <a:t>Masseter</a:t>
            </a:r>
            <a:r>
              <a:rPr lang="en-US" altLang="en-US" sz="2600" dirty="0" smtClean="0">
                <a:solidFill>
                  <a:schemeClr val="tx1"/>
                </a:solidFill>
                <a:latin typeface="Times New Roman" pitchFamily="18" charset="0"/>
                <a:cs typeface="Times New Roman" pitchFamily="18" charset="0"/>
              </a:rPr>
              <a:t> ,</a:t>
            </a:r>
            <a:r>
              <a:rPr lang="en-US" altLang="en-US" sz="2600" dirty="0" err="1" smtClean="0">
                <a:solidFill>
                  <a:schemeClr val="tx1"/>
                </a:solidFill>
                <a:latin typeface="Times New Roman" pitchFamily="18" charset="0"/>
                <a:cs typeface="Times New Roman" pitchFamily="18" charset="0"/>
              </a:rPr>
              <a:t>Temporalis</a:t>
            </a:r>
            <a:r>
              <a:rPr lang="en-US" altLang="en-US" sz="2600" dirty="0" smtClean="0">
                <a:solidFill>
                  <a:schemeClr val="tx1"/>
                </a:solidFill>
                <a:latin typeface="Times New Roman" pitchFamily="18" charset="0"/>
                <a:cs typeface="Times New Roman" pitchFamily="18" charset="0"/>
              </a:rPr>
              <a:t> and other postural muscles are palpated for signs of tenderness.</a:t>
            </a:r>
          </a:p>
          <a:p>
            <a:pPr>
              <a:lnSpc>
                <a:spcPct val="150000"/>
              </a:lnSpc>
            </a:pPr>
            <a:r>
              <a:rPr lang="en-US" altLang="en-US" sz="2600" dirty="0" smtClean="0">
                <a:solidFill>
                  <a:schemeClr val="tx1"/>
                </a:solidFill>
                <a:latin typeface="Times New Roman" pitchFamily="18" charset="0"/>
                <a:cs typeface="Times New Roman" pitchFamily="18" charset="0"/>
              </a:rPr>
              <a:t>light pressure</a:t>
            </a:r>
          </a:p>
          <a:p>
            <a:pPr>
              <a:lnSpc>
                <a:spcPct val="150000"/>
              </a:lnSpc>
            </a:pPr>
            <a:r>
              <a:rPr lang="en-US" altLang="en-US" sz="2600" dirty="0" smtClean="0">
                <a:solidFill>
                  <a:schemeClr val="tx1"/>
                </a:solidFill>
                <a:latin typeface="Times New Roman" pitchFamily="18" charset="0"/>
                <a:cs typeface="Times New Roman" pitchFamily="18" charset="0"/>
              </a:rPr>
              <a:t>In TMJ dysfunction , a systematic sequence of muscle palpation should be followed</a:t>
            </a:r>
          </a:p>
          <a:p>
            <a:pPr>
              <a:lnSpc>
                <a:spcPct val="150000"/>
              </a:lnSpc>
            </a:pPr>
            <a:endParaRPr lang="en-IN" sz="2600" dirty="0">
              <a:solidFill>
                <a:schemeClr val="tx1"/>
              </a:solidFill>
            </a:endParaRPr>
          </a:p>
        </p:txBody>
      </p:sp>
      <p:pic>
        <p:nvPicPr>
          <p:cNvPr id="53250" name="Picture 2"/>
          <p:cNvPicPr>
            <a:picLocks noChangeAspect="1" noChangeArrowheads="1"/>
          </p:cNvPicPr>
          <p:nvPr/>
        </p:nvPicPr>
        <p:blipFill>
          <a:blip r:embed="rId2"/>
          <a:srcRect l="66984" t="41209" r="12701" b="36126"/>
          <a:stretch>
            <a:fillRect/>
          </a:stretch>
        </p:blipFill>
        <p:spPr bwMode="auto">
          <a:xfrm>
            <a:off x="5715008" y="3214686"/>
            <a:ext cx="3364080" cy="200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l="24707" t="17514" r="26427" b="8310"/>
          <a:stretch>
            <a:fillRect/>
          </a:stretch>
        </p:blipFill>
        <p:spPr bwMode="auto">
          <a:xfrm>
            <a:off x="428596" y="71414"/>
            <a:ext cx="8286808" cy="67039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973668"/>
            <a:ext cx="6794366" cy="706964"/>
          </a:xfrm>
        </p:spPr>
        <p:txBody>
          <a:bodyPr/>
          <a:lstStyle/>
          <a:p>
            <a:r>
              <a:rPr lang="en-US" altLang="en-US" dirty="0" smtClean="0">
                <a:latin typeface="Times New Roman" pitchFamily="18" charset="0"/>
                <a:cs typeface="Times New Roman" pitchFamily="18" charset="0"/>
              </a:rPr>
              <a:t>Lips</a:t>
            </a:r>
            <a:endParaRPr lang="en-IN" dirty="0"/>
          </a:p>
        </p:txBody>
      </p:sp>
      <p:sp>
        <p:nvSpPr>
          <p:cNvPr id="3" name="Content Placeholder 2"/>
          <p:cNvSpPr>
            <a:spLocks noGrp="1"/>
          </p:cNvSpPr>
          <p:nvPr>
            <p:ph idx="1"/>
          </p:nvPr>
        </p:nvSpPr>
        <p:spPr>
          <a:xfrm>
            <a:off x="0" y="2071678"/>
            <a:ext cx="9144000" cy="4714884"/>
          </a:xfrm>
        </p:spPr>
        <p:txBody>
          <a:bodyPr>
            <a:normAutofit/>
          </a:bodyPr>
          <a:lstStyle/>
          <a:p>
            <a:pPr>
              <a:lnSpc>
                <a:spcPct val="150000"/>
              </a:lnSpc>
            </a:pPr>
            <a:r>
              <a:rPr lang="en-US" altLang="en-US" sz="2400" dirty="0" smtClean="0">
                <a:solidFill>
                  <a:schemeClr val="tx1"/>
                </a:solidFill>
                <a:latin typeface="Times New Roman" pitchFamily="18" charset="0"/>
                <a:cs typeface="Times New Roman" pitchFamily="18" charset="0"/>
              </a:rPr>
              <a:t>Visibility during normal and exaggerated smiling is observed. This can be critical during Fixed Prosthodontic Treatment Planning.</a:t>
            </a:r>
          </a:p>
          <a:p>
            <a:pPr>
              <a:lnSpc>
                <a:spcPct val="150000"/>
              </a:lnSpc>
            </a:pPr>
            <a:endParaRPr lang="en-US" altLang="en-US" sz="2400" dirty="0" smtClean="0">
              <a:solidFill>
                <a:schemeClr val="tx1"/>
              </a:solidFill>
              <a:latin typeface="Times New Roman" pitchFamily="18" charset="0"/>
              <a:cs typeface="Times New Roman" pitchFamily="18" charset="0"/>
            </a:endParaRPr>
          </a:p>
          <a:p>
            <a:pPr>
              <a:lnSpc>
                <a:spcPct val="150000"/>
              </a:lnSpc>
            </a:pPr>
            <a:endParaRPr lang="en-IN" sz="2400" dirty="0">
              <a:solidFill>
                <a:schemeClr val="tx1"/>
              </a:solidFill>
            </a:endParaRPr>
          </a:p>
        </p:txBody>
      </p:sp>
      <p:pic>
        <p:nvPicPr>
          <p:cNvPr id="55298" name="Picture 2"/>
          <p:cNvPicPr>
            <a:picLocks noChangeAspect="1" noChangeArrowheads="1"/>
          </p:cNvPicPr>
          <p:nvPr/>
        </p:nvPicPr>
        <p:blipFill>
          <a:blip r:embed="rId2"/>
          <a:srcRect l="24707" t="24725" r="26427" b="42308"/>
          <a:stretch>
            <a:fillRect/>
          </a:stretch>
        </p:blipFill>
        <p:spPr bwMode="auto">
          <a:xfrm>
            <a:off x="-32" y="3286124"/>
            <a:ext cx="9144000" cy="32877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IN" dirty="0">
              <a:solidFill>
                <a:schemeClr val="bg1"/>
              </a:solidFill>
            </a:endParaRPr>
          </a:p>
        </p:txBody>
      </p:sp>
      <p:sp>
        <p:nvSpPr>
          <p:cNvPr id="3" name="Content Placeholder 2"/>
          <p:cNvSpPr>
            <a:spLocks noGrp="1"/>
          </p:cNvSpPr>
          <p:nvPr>
            <p:ph idx="1"/>
          </p:nvPr>
        </p:nvSpPr>
        <p:spPr>
          <a:xfrm>
            <a:off x="571472" y="2500306"/>
            <a:ext cx="8143932" cy="3643338"/>
          </a:xfrm>
        </p:spPr>
        <p:txBody>
          <a:bodyPr>
            <a:normAutofit/>
          </a:bodyPr>
          <a:lstStyle/>
          <a:p>
            <a:pPr>
              <a:lnSpc>
                <a:spcPct val="150000"/>
              </a:lnSpc>
            </a:pPr>
            <a:r>
              <a:rPr lang="en-IN" sz="2600" dirty="0" smtClean="0">
                <a:latin typeface="Times New Roman" pitchFamily="18" charset="0"/>
                <a:cs typeface="Times New Roman" pitchFamily="18" charset="0"/>
              </a:rPr>
              <a:t>Definition “ A partial denture that is luted or otherwise securely retained to natural teeth, tooth roots and/or dental implant abutments that furnish the primary support to the prosthesis”- GPT</a:t>
            </a:r>
          </a:p>
          <a:p>
            <a:pPr>
              <a:lnSpc>
                <a:spcPct val="150000"/>
              </a:lnSpc>
            </a:pPr>
            <a:endParaRPr lang="en-IN" sz="26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624150"/>
            <a:ext cx="9144000" cy="3876684"/>
          </a:xfrm>
        </p:spPr>
        <p:txBody>
          <a:bodyPr>
            <a:normAutofit/>
          </a:bodyPr>
          <a:lstStyle/>
          <a:p>
            <a:pPr>
              <a:lnSpc>
                <a:spcPct val="150000"/>
              </a:lnSpc>
            </a:pPr>
            <a:r>
              <a:rPr lang="en-US" altLang="en-US" sz="2600" dirty="0" smtClean="0">
                <a:solidFill>
                  <a:schemeClr val="tx1"/>
                </a:solidFill>
                <a:cs typeface="Times New Roman" pitchFamily="18" charset="0"/>
              </a:rPr>
              <a:t>“NEGATIVE SPACE”:-</a:t>
            </a:r>
            <a:r>
              <a:rPr lang="en-US" sz="2600" dirty="0" smtClean="0">
                <a:solidFill>
                  <a:schemeClr val="tx1"/>
                </a:solidFill>
              </a:rPr>
              <a:t> </a:t>
            </a:r>
            <a:r>
              <a:rPr lang="en-US" sz="2600" dirty="0" smtClean="0">
                <a:solidFill>
                  <a:schemeClr val="tx1"/>
                </a:solidFill>
                <a:cs typeface="Times New Roman" pitchFamily="18" charset="0"/>
              </a:rPr>
              <a:t>When the patient laughs, the jaws open slightly and a dark space is often visible between the maxillary and mandibular teeth</a:t>
            </a:r>
            <a:r>
              <a:rPr lang="en-US" sz="2600" dirty="0" smtClean="0">
                <a:solidFill>
                  <a:schemeClr val="tx1"/>
                </a:solidFill>
              </a:rPr>
              <a:t>.</a:t>
            </a:r>
          </a:p>
          <a:p>
            <a:pPr>
              <a:lnSpc>
                <a:spcPct val="150000"/>
              </a:lnSpc>
            </a:pPr>
            <a:r>
              <a:rPr lang="en-US" altLang="en-US" sz="2600" dirty="0" smtClean="0">
                <a:solidFill>
                  <a:schemeClr val="tx1"/>
                </a:solidFill>
                <a:cs typeface="Times New Roman" pitchFamily="18" charset="0"/>
              </a:rPr>
              <a:t>Missing teeth, </a:t>
            </a:r>
            <a:r>
              <a:rPr lang="en-US" altLang="en-US" sz="2600" dirty="0" err="1" smtClean="0">
                <a:solidFill>
                  <a:schemeClr val="tx1"/>
                </a:solidFill>
                <a:cs typeface="Times New Roman" pitchFamily="18" charset="0"/>
              </a:rPr>
              <a:t>diastemas</a:t>
            </a:r>
            <a:r>
              <a:rPr lang="en-US" altLang="en-US" sz="2600" dirty="0" smtClean="0">
                <a:solidFill>
                  <a:schemeClr val="tx1"/>
                </a:solidFill>
                <a:cs typeface="Times New Roman" pitchFamily="18" charset="0"/>
              </a:rPr>
              <a:t> and fractured or poorly restored teeth disrupts harmony of  negative space and require correction.</a:t>
            </a:r>
          </a:p>
          <a:p>
            <a:pPr>
              <a:lnSpc>
                <a:spcPct val="150000"/>
              </a:lnSpc>
            </a:pPr>
            <a:endParaRPr lang="en-US" sz="2600" dirty="0" smtClean="0">
              <a:solidFill>
                <a:schemeClr val="tx1"/>
              </a:solidFill>
            </a:endParaRP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2"/>
          <p:cNvPicPr>
            <a:picLocks noChangeAspect="1" noChangeArrowheads="1"/>
          </p:cNvPicPr>
          <p:nvPr/>
        </p:nvPicPr>
        <p:blipFill>
          <a:blip r:embed="rId2"/>
          <a:srcRect l="13177" t="29876" r="52233" b="23764"/>
          <a:stretch>
            <a:fillRect/>
          </a:stretch>
        </p:blipFill>
        <p:spPr bwMode="auto">
          <a:xfrm>
            <a:off x="2143108" y="2643182"/>
            <a:ext cx="5200686" cy="37147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928670"/>
            <a:ext cx="6865804" cy="751962"/>
          </a:xfrm>
        </p:spPr>
        <p:txBody>
          <a:bodyPr/>
          <a:lstStyle/>
          <a:p>
            <a:r>
              <a:rPr lang="en-US" altLang="en-US" dirty="0" smtClean="0">
                <a:solidFill>
                  <a:schemeClr val="bg1"/>
                </a:solidFill>
                <a:latin typeface="Times New Roman" pitchFamily="18" charset="0"/>
                <a:cs typeface="Times New Roman" pitchFamily="18" charset="0"/>
              </a:rPr>
              <a:t>Intraoral examination</a:t>
            </a:r>
            <a:endParaRPr lang="en-IN" dirty="0">
              <a:solidFill>
                <a:schemeClr val="bg1"/>
              </a:solidFill>
            </a:endParaRPr>
          </a:p>
        </p:txBody>
      </p:sp>
      <p:sp>
        <p:nvSpPr>
          <p:cNvPr id="3" name="Content Placeholder 2"/>
          <p:cNvSpPr>
            <a:spLocks noGrp="1"/>
          </p:cNvSpPr>
          <p:nvPr>
            <p:ph idx="1"/>
          </p:nvPr>
        </p:nvSpPr>
        <p:spPr>
          <a:xfrm>
            <a:off x="500034" y="2928934"/>
            <a:ext cx="4929222" cy="3000396"/>
          </a:xfrm>
        </p:spPr>
        <p:txBody>
          <a:bodyPr>
            <a:normAutofit/>
          </a:bodyPr>
          <a:lstStyle/>
          <a:p>
            <a:pPr>
              <a:lnSpc>
                <a:spcPct val="150000"/>
              </a:lnSpc>
            </a:pPr>
            <a:r>
              <a:rPr lang="en-US" altLang="en-US" sz="2600" dirty="0" smtClean="0">
                <a:solidFill>
                  <a:schemeClr val="tx1"/>
                </a:solidFill>
                <a:latin typeface="Times New Roman" pitchFamily="18" charset="0"/>
                <a:cs typeface="Times New Roman" pitchFamily="18" charset="0"/>
              </a:rPr>
              <a:t>Condition of the soft tissues, teeth and supporting structures, tongue, floor of  the mouth, palate are examined</a:t>
            </a:r>
            <a:endParaRPr lang="en-IN" sz="2600" dirty="0">
              <a:solidFill>
                <a:schemeClr val="tx1"/>
              </a:solidFill>
            </a:endParaRPr>
          </a:p>
        </p:txBody>
      </p:sp>
      <p:pic>
        <p:nvPicPr>
          <p:cNvPr id="4" name="Picture 3"/>
          <p:cNvPicPr>
            <a:picLocks noChangeAspect="1"/>
          </p:cNvPicPr>
          <p:nvPr/>
        </p:nvPicPr>
        <p:blipFill>
          <a:blip r:embed="rId2" cstate="print">
            <a:extLst/>
          </a:blip>
          <a:stretch>
            <a:fillRect/>
          </a:stretch>
        </p:blipFill>
        <p:spPr>
          <a:xfrm>
            <a:off x="5287178" y="2752884"/>
            <a:ext cx="3499664" cy="2747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973668"/>
            <a:ext cx="7008680" cy="706964"/>
          </a:xfrm>
        </p:spPr>
        <p:txBody>
          <a:bodyPr/>
          <a:lstStyle/>
          <a:p>
            <a:r>
              <a:rPr lang="en-US" altLang="en-US" dirty="0" smtClean="0">
                <a:solidFill>
                  <a:schemeClr val="bg1"/>
                </a:solidFill>
                <a:latin typeface="Times New Roman" pitchFamily="18" charset="0"/>
                <a:cs typeface="Times New Roman" pitchFamily="18" charset="0"/>
              </a:rPr>
              <a:t>Periodontal examination</a:t>
            </a:r>
            <a:endParaRPr lang="en-IN" dirty="0">
              <a:solidFill>
                <a:schemeClr val="bg1"/>
              </a:solidFill>
            </a:endParaRPr>
          </a:p>
        </p:txBody>
      </p:sp>
      <p:sp>
        <p:nvSpPr>
          <p:cNvPr id="3" name="Content Placeholder 2"/>
          <p:cNvSpPr>
            <a:spLocks noGrp="1"/>
          </p:cNvSpPr>
          <p:nvPr>
            <p:ph idx="1"/>
          </p:nvPr>
        </p:nvSpPr>
        <p:spPr>
          <a:xfrm>
            <a:off x="285720" y="2285992"/>
            <a:ext cx="8643998" cy="4143404"/>
          </a:xfrm>
        </p:spPr>
        <p:txBody>
          <a:bodyPr>
            <a:normAutofit/>
          </a:bodyPr>
          <a:lstStyle/>
          <a:p>
            <a:pPr>
              <a:lnSpc>
                <a:spcPct val="150000"/>
              </a:lnSpc>
            </a:pPr>
            <a:r>
              <a:rPr lang="en-US" altLang="en-US" sz="2600" dirty="0" smtClean="0">
                <a:solidFill>
                  <a:schemeClr val="tx1"/>
                </a:solidFill>
                <a:latin typeface="Times New Roman" pitchFamily="18" charset="0"/>
                <a:cs typeface="Times New Roman" pitchFamily="18" charset="0"/>
              </a:rPr>
              <a:t>Should provide information regarding  status of bacterial accumulation.</a:t>
            </a:r>
          </a:p>
          <a:p>
            <a:pPr>
              <a:lnSpc>
                <a:spcPct val="150000"/>
              </a:lnSpc>
            </a:pPr>
            <a:r>
              <a:rPr lang="en-US" altLang="en-US" sz="2600" dirty="0" smtClean="0">
                <a:solidFill>
                  <a:schemeClr val="tx1"/>
                </a:solidFill>
                <a:latin typeface="Times New Roman" pitchFamily="18" charset="0"/>
                <a:cs typeface="Times New Roman" pitchFamily="18" charset="0"/>
              </a:rPr>
              <a:t>The response of the host tissues and the degree of reversible &amp; irreversible damage.</a:t>
            </a:r>
          </a:p>
          <a:p>
            <a:pPr>
              <a:lnSpc>
                <a:spcPct val="150000"/>
              </a:lnSpc>
            </a:pPr>
            <a:r>
              <a:rPr lang="en-US" altLang="en-US" sz="2600" dirty="0" smtClean="0">
                <a:solidFill>
                  <a:schemeClr val="tx1"/>
                </a:solidFill>
                <a:latin typeface="Times New Roman" pitchFamily="18" charset="0"/>
                <a:cs typeface="Times New Roman" pitchFamily="18" charset="0"/>
              </a:rPr>
              <a:t>Long term periodontal health is essential to successful fixed prosthodontic treatment.</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143116"/>
            <a:ext cx="5643570" cy="4714884"/>
          </a:xfrm>
        </p:spPr>
        <p:txBody>
          <a:bodyPr>
            <a:normAutofit lnSpcReduction="10000"/>
          </a:bodyPr>
          <a:lstStyle/>
          <a:p>
            <a:pPr>
              <a:lnSpc>
                <a:spcPct val="150000"/>
              </a:lnSpc>
            </a:pPr>
            <a:r>
              <a:rPr lang="en-US" sz="2600" dirty="0" smtClean="0">
                <a:solidFill>
                  <a:schemeClr val="tx1"/>
                </a:solidFill>
              </a:rPr>
              <a:t>Gingiva: color,texture,position,contour, consistency.</a:t>
            </a:r>
          </a:p>
          <a:p>
            <a:pPr>
              <a:lnSpc>
                <a:spcPct val="150000"/>
              </a:lnSpc>
            </a:pPr>
            <a:r>
              <a:rPr lang="en-US" sz="2600" dirty="0" smtClean="0">
                <a:solidFill>
                  <a:schemeClr val="tx1"/>
                </a:solidFill>
              </a:rPr>
              <a:t>Periodontium: With the help of periodontal probe. We measure the pocket depth, any tooth mobility, open contacts, furcation involvement, frenal attachment.</a:t>
            </a:r>
          </a:p>
          <a:p>
            <a:pPr>
              <a:lnSpc>
                <a:spcPct val="150000"/>
              </a:lnSpc>
            </a:pPr>
            <a:endParaRPr lang="en-IN" sz="2600" dirty="0">
              <a:solidFill>
                <a:schemeClr val="tx1"/>
              </a:solidFill>
            </a:endParaRPr>
          </a:p>
        </p:txBody>
      </p:sp>
      <p:pic>
        <p:nvPicPr>
          <p:cNvPr id="4" name="Picture 3"/>
          <p:cNvPicPr>
            <a:picLocks noChangeAspect="1"/>
          </p:cNvPicPr>
          <p:nvPr/>
        </p:nvPicPr>
        <p:blipFill>
          <a:blip r:embed="rId2">
            <a:extLst/>
          </a:blip>
          <a:stretch>
            <a:fillRect/>
          </a:stretch>
        </p:blipFill>
        <p:spPr>
          <a:xfrm>
            <a:off x="5715008" y="2714620"/>
            <a:ext cx="3141796" cy="2356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attachment level</a:t>
            </a:r>
            <a:endParaRPr lang="en-IN" dirty="0"/>
          </a:p>
        </p:txBody>
      </p:sp>
      <p:sp>
        <p:nvSpPr>
          <p:cNvPr id="3" name="Content Placeholder 2"/>
          <p:cNvSpPr>
            <a:spLocks noGrp="1"/>
          </p:cNvSpPr>
          <p:nvPr>
            <p:ph idx="1"/>
          </p:nvPr>
        </p:nvSpPr>
        <p:spPr>
          <a:xfrm>
            <a:off x="285720" y="2643182"/>
            <a:ext cx="8643998" cy="4214842"/>
          </a:xfrm>
        </p:spPr>
        <p:txBody>
          <a:bodyPr>
            <a:normAutofit/>
          </a:bodyPr>
          <a:lstStyle/>
          <a:p>
            <a:pPr>
              <a:lnSpc>
                <a:spcPct val="150000"/>
              </a:lnSpc>
            </a:pPr>
            <a:r>
              <a:rPr lang="en-US" sz="2600" dirty="0" smtClean="0">
                <a:solidFill>
                  <a:schemeClr val="tx1"/>
                </a:solidFill>
                <a:latin typeface="Times New Roman" pitchFamily="18" charset="0"/>
                <a:cs typeface="Times New Roman" pitchFamily="18" charset="0"/>
              </a:rPr>
              <a:t>It determines amount of  periodontal destruction and is essential in rendering a diagnosis of periodontitis (loss of connective tissue attachment).</a:t>
            </a:r>
          </a:p>
          <a:p>
            <a:pPr>
              <a:lnSpc>
                <a:spcPct val="150000"/>
              </a:lnSpc>
            </a:pPr>
            <a:r>
              <a:rPr lang="en-US" sz="2600" dirty="0" smtClean="0">
                <a:solidFill>
                  <a:schemeClr val="tx1"/>
                </a:solidFill>
                <a:latin typeface="Times New Roman" pitchFamily="18" charset="0"/>
                <a:cs typeface="Times New Roman" pitchFamily="18" charset="0"/>
              </a:rPr>
              <a:t>It is determined by measuring distance between apical extent of probing depth and a fixed reference point on the tooth.</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latin typeface="Times New Roman" pitchFamily="18" charset="0"/>
                <a:cs typeface="Times New Roman" pitchFamily="18" charset="0"/>
              </a:rPr>
              <a:t>Occlusal examination</a:t>
            </a:r>
            <a:endParaRPr lang="en-IN" dirty="0">
              <a:solidFill>
                <a:schemeClr val="bg1"/>
              </a:solidFill>
            </a:endParaRPr>
          </a:p>
        </p:txBody>
      </p:sp>
      <p:sp>
        <p:nvSpPr>
          <p:cNvPr id="3" name="Content Placeholder 2"/>
          <p:cNvSpPr>
            <a:spLocks noGrp="1"/>
          </p:cNvSpPr>
          <p:nvPr>
            <p:ph idx="1"/>
          </p:nvPr>
        </p:nvSpPr>
        <p:spPr>
          <a:xfrm>
            <a:off x="-32" y="2000240"/>
            <a:ext cx="6000792" cy="5000636"/>
          </a:xfrm>
        </p:spPr>
        <p:txBody>
          <a:bodyPr>
            <a:normAutofit/>
          </a:bodyPr>
          <a:lstStyle/>
          <a:p>
            <a:pPr>
              <a:lnSpc>
                <a:spcPct val="150000"/>
              </a:lnSpc>
            </a:pPr>
            <a:r>
              <a:rPr lang="en-US" altLang="en-US" sz="2600" dirty="0" smtClean="0">
                <a:latin typeface="Times New Roman" pitchFamily="18" charset="0"/>
                <a:cs typeface="Times New Roman" pitchFamily="18" charset="0"/>
              </a:rPr>
              <a:t>The initial clinical examination starts with the clinician asking the patient to make a few simple opening and closing movements while carefully observing the opening and closing strokes.</a:t>
            </a:r>
          </a:p>
          <a:p>
            <a:pPr>
              <a:lnSpc>
                <a:spcPct val="150000"/>
              </a:lnSpc>
            </a:pPr>
            <a:r>
              <a:rPr lang="en-US" altLang="en-US" sz="2600" dirty="0" smtClean="0">
                <a:latin typeface="Times New Roman" pitchFamily="18" charset="0"/>
                <a:cs typeface="Times New Roman" pitchFamily="18" charset="0"/>
              </a:rPr>
              <a:t> Special attention is given to  Initial tooth contact, Tooth alignment, and eccentric contacts</a:t>
            </a:r>
          </a:p>
          <a:p>
            <a:pPr>
              <a:lnSpc>
                <a:spcPct val="150000"/>
              </a:lnSpc>
            </a:pPr>
            <a:endParaRPr lang="en-IN" sz="2600" dirty="0"/>
          </a:p>
        </p:txBody>
      </p:sp>
      <p:pic>
        <p:nvPicPr>
          <p:cNvPr id="4" name="Picture 3"/>
          <p:cNvPicPr>
            <a:picLocks noChangeAspect="1"/>
          </p:cNvPicPr>
          <p:nvPr/>
        </p:nvPicPr>
        <p:blipFill>
          <a:blip r:embed="rId2"/>
          <a:srcRect/>
          <a:stretch>
            <a:fillRect/>
          </a:stretch>
        </p:blipFill>
        <p:spPr bwMode="auto">
          <a:xfrm>
            <a:off x="6357950" y="3071810"/>
            <a:ext cx="2500330" cy="1816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rPr>
              <a:t>CROWN ROOT RATIO</a:t>
            </a:r>
            <a:endParaRPr lang="en-IN" dirty="0">
              <a:solidFill>
                <a:schemeClr val="bg1"/>
              </a:solidFill>
            </a:endParaRPr>
          </a:p>
        </p:txBody>
      </p:sp>
      <p:sp>
        <p:nvSpPr>
          <p:cNvPr id="3" name="Content Placeholder 2"/>
          <p:cNvSpPr>
            <a:spLocks noGrp="1"/>
          </p:cNvSpPr>
          <p:nvPr>
            <p:ph idx="1"/>
          </p:nvPr>
        </p:nvSpPr>
        <p:spPr>
          <a:xfrm>
            <a:off x="285720" y="2928934"/>
            <a:ext cx="4500594" cy="3571900"/>
          </a:xfrm>
        </p:spPr>
        <p:txBody>
          <a:bodyPr>
            <a:normAutofit/>
          </a:bodyPr>
          <a:lstStyle/>
          <a:p>
            <a:pPr>
              <a:lnSpc>
                <a:spcPct val="150000"/>
              </a:lnSpc>
            </a:pPr>
            <a:r>
              <a:rPr lang="en-US" altLang="en-US" sz="2600" dirty="0" smtClean="0">
                <a:solidFill>
                  <a:schemeClr val="tx1"/>
                </a:solidFill>
                <a:latin typeface="Times New Roman" pitchFamily="18" charset="0"/>
                <a:cs typeface="Times New Roman" pitchFamily="18" charset="0"/>
              </a:rPr>
              <a:t>Optimum  -2:3</a:t>
            </a:r>
          </a:p>
          <a:p>
            <a:pPr>
              <a:lnSpc>
                <a:spcPct val="150000"/>
              </a:lnSpc>
            </a:pPr>
            <a:r>
              <a:rPr lang="en-US" altLang="en-US" sz="2600" dirty="0" smtClean="0">
                <a:solidFill>
                  <a:schemeClr val="tx1"/>
                </a:solidFill>
                <a:latin typeface="Times New Roman" pitchFamily="18" charset="0"/>
                <a:cs typeface="Times New Roman" pitchFamily="18" charset="0"/>
              </a:rPr>
              <a:t>Minimum  -1:1 (acceptable) </a:t>
            </a:r>
          </a:p>
          <a:p>
            <a:pPr>
              <a:lnSpc>
                <a:spcPct val="150000"/>
              </a:lnSpc>
            </a:pPr>
            <a:endParaRPr lang="en-IN" sz="2600" dirty="0">
              <a:solidFill>
                <a:schemeClr val="tx1"/>
              </a:solidFill>
            </a:endParaRPr>
          </a:p>
        </p:txBody>
      </p:sp>
      <p:pic>
        <p:nvPicPr>
          <p:cNvPr id="4" name="Picture 4" descr="DSC01224"/>
          <p:cNvPicPr>
            <a:picLocks noChangeAspect="1" noChangeArrowheads="1"/>
          </p:cNvPicPr>
          <p:nvPr/>
        </p:nvPicPr>
        <p:blipFill>
          <a:blip r:embed="rId2"/>
          <a:srcRect b="12926"/>
          <a:stretch>
            <a:fillRect/>
          </a:stretch>
        </p:blipFill>
        <p:spPr bwMode="auto">
          <a:xfrm>
            <a:off x="4981604" y="2928934"/>
            <a:ext cx="373380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FURCATION</a:t>
            </a:r>
            <a:endParaRPr lang="en-IN" dirty="0"/>
          </a:p>
        </p:txBody>
      </p:sp>
      <p:sp>
        <p:nvSpPr>
          <p:cNvPr id="3" name="Content Placeholder 2"/>
          <p:cNvSpPr>
            <a:spLocks noGrp="1"/>
          </p:cNvSpPr>
          <p:nvPr>
            <p:ph idx="1"/>
          </p:nvPr>
        </p:nvSpPr>
        <p:spPr>
          <a:xfrm>
            <a:off x="214282" y="2285992"/>
            <a:ext cx="8929718" cy="4357718"/>
          </a:xfrm>
        </p:spPr>
        <p:txBody>
          <a:bodyPr>
            <a:normAutofit/>
          </a:bodyPr>
          <a:lstStyle/>
          <a:p>
            <a:pPr>
              <a:lnSpc>
                <a:spcPct val="150000"/>
              </a:lnSpc>
            </a:pPr>
            <a:r>
              <a:rPr lang="en-IN" sz="2600" dirty="0" smtClean="0">
                <a:solidFill>
                  <a:schemeClr val="tx1"/>
                </a:solidFill>
              </a:rPr>
              <a:t>Furcation is the area located between individual root of the multirooted teeth.</a:t>
            </a:r>
            <a:endParaRPr lang="en-IN" sz="2600" dirty="0">
              <a:solidFill>
                <a:schemeClr val="tx1"/>
              </a:solidFill>
            </a:endParaRPr>
          </a:p>
        </p:txBody>
      </p:sp>
      <p:pic>
        <p:nvPicPr>
          <p:cNvPr id="1026" name="Picture 2" descr="Normal furcation."/>
          <p:cNvPicPr>
            <a:picLocks noChangeAspect="1" noChangeArrowheads="1"/>
          </p:cNvPicPr>
          <p:nvPr/>
        </p:nvPicPr>
        <p:blipFill>
          <a:blip r:embed="rId2"/>
          <a:srcRect/>
          <a:stretch>
            <a:fillRect/>
          </a:stretch>
        </p:blipFill>
        <p:spPr bwMode="auto">
          <a:xfrm>
            <a:off x="2214546" y="3714751"/>
            <a:ext cx="4786346" cy="2752151"/>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Furcation involvement</a:t>
            </a:r>
            <a:endParaRPr lang="en-IN" dirty="0"/>
          </a:p>
        </p:txBody>
      </p:sp>
      <p:sp>
        <p:nvSpPr>
          <p:cNvPr id="3" name="Content Placeholder 2"/>
          <p:cNvSpPr>
            <a:spLocks noGrp="1"/>
          </p:cNvSpPr>
          <p:nvPr>
            <p:ph idx="1"/>
          </p:nvPr>
        </p:nvSpPr>
        <p:spPr>
          <a:xfrm>
            <a:off x="285720" y="2357430"/>
            <a:ext cx="8072494" cy="4214842"/>
          </a:xfrm>
        </p:spPr>
        <p:txBody>
          <a:bodyPr>
            <a:normAutofit/>
          </a:bodyPr>
          <a:lstStyle/>
          <a:p>
            <a:pPr>
              <a:lnSpc>
                <a:spcPct val="150000"/>
              </a:lnSpc>
            </a:pPr>
            <a:r>
              <a:rPr lang="en-IN" sz="2600" dirty="0" smtClean="0">
                <a:solidFill>
                  <a:schemeClr val="tx1"/>
                </a:solidFill>
              </a:rPr>
              <a:t>It refers to the invasion of the bifurcation and </a:t>
            </a:r>
            <a:r>
              <a:rPr lang="en-IN" sz="2600" dirty="0" err="1" smtClean="0">
                <a:solidFill>
                  <a:schemeClr val="tx1"/>
                </a:solidFill>
              </a:rPr>
              <a:t>trifuraction</a:t>
            </a:r>
            <a:r>
              <a:rPr lang="en-IN" sz="2600" dirty="0" smtClean="0">
                <a:solidFill>
                  <a:schemeClr val="tx1"/>
                </a:solidFill>
              </a:rPr>
              <a:t> of the multirooted teeth by periodontal disease.</a:t>
            </a:r>
          </a:p>
          <a:p>
            <a:pPr>
              <a:lnSpc>
                <a:spcPct val="150000"/>
              </a:lnSpc>
            </a:pPr>
            <a:r>
              <a:rPr lang="en-IN" sz="2600" dirty="0" smtClean="0">
                <a:solidFill>
                  <a:schemeClr val="tx1"/>
                </a:solidFill>
              </a:rPr>
              <a:t>Mandibular first molars are most commonly involved.</a:t>
            </a:r>
          </a:p>
          <a:p>
            <a:pPr>
              <a:lnSpc>
                <a:spcPct val="150000"/>
              </a:lnSpc>
            </a:pPr>
            <a:r>
              <a:rPr lang="en-IN" sz="2600" dirty="0" smtClean="0">
                <a:solidFill>
                  <a:schemeClr val="tx1"/>
                </a:solidFill>
              </a:rPr>
              <a:t>Maxillary premolars are least common.</a:t>
            </a:r>
          </a:p>
          <a:p>
            <a:pPr>
              <a:lnSpc>
                <a:spcPct val="150000"/>
              </a:lnSpc>
              <a:buNone/>
            </a:pPr>
            <a:r>
              <a:rPr lang="en-IN" sz="2600" dirty="0" smtClean="0">
                <a:solidFill>
                  <a:schemeClr val="tx1"/>
                </a:solidFill>
              </a:rPr>
              <a:t> </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COMPONENTS OF FPD</a:t>
            </a:r>
            <a:endParaRPr lang="en-IN" dirty="0"/>
          </a:p>
        </p:txBody>
      </p:sp>
      <p:sp>
        <p:nvSpPr>
          <p:cNvPr id="3" name="Content Placeholder 2"/>
          <p:cNvSpPr>
            <a:spLocks noGrp="1"/>
          </p:cNvSpPr>
          <p:nvPr>
            <p:ph idx="1"/>
          </p:nvPr>
        </p:nvSpPr>
        <p:spPr>
          <a:xfrm>
            <a:off x="71470" y="2000240"/>
            <a:ext cx="9144000" cy="4643446"/>
          </a:xfrm>
        </p:spPr>
        <p:txBody>
          <a:bodyPr>
            <a:normAutofit/>
          </a:bodyPr>
          <a:lstStyle/>
          <a:p>
            <a:pPr>
              <a:lnSpc>
                <a:spcPct val="150000"/>
              </a:lnSpc>
            </a:pPr>
            <a:r>
              <a:rPr lang="en-IN" sz="2600" u="sng" dirty="0" smtClean="0">
                <a:solidFill>
                  <a:schemeClr val="tx1"/>
                </a:solidFill>
              </a:rPr>
              <a:t>DEFINITIONS:</a:t>
            </a:r>
          </a:p>
          <a:p>
            <a:pPr>
              <a:lnSpc>
                <a:spcPct val="150000"/>
              </a:lnSpc>
              <a:buFont typeface="Arial" pitchFamily="34" charset="0"/>
              <a:buChar char="•"/>
            </a:pPr>
            <a:r>
              <a:rPr lang="en-IN" sz="2600" u="sng" dirty="0" smtClean="0">
                <a:solidFill>
                  <a:schemeClr val="tx1"/>
                </a:solidFill>
                <a:cs typeface="Times New Roman" pitchFamily="18" charset="0"/>
              </a:rPr>
              <a:t>Crown</a:t>
            </a:r>
            <a:r>
              <a:rPr lang="en-IN" sz="2600" dirty="0" smtClean="0">
                <a:solidFill>
                  <a:schemeClr val="tx1"/>
                </a:solidFill>
                <a:cs typeface="Times New Roman" pitchFamily="18" charset="0"/>
              </a:rPr>
              <a:t>: an artificial replacement that restores missing tooth structure by surrounding part or all of the remaining structure with a material such as cast metal alloy, metal-ceramics, ceramics, resin, or a combination of materials</a:t>
            </a:r>
          </a:p>
          <a:p>
            <a:pPr>
              <a:lnSpc>
                <a:spcPct val="150000"/>
              </a:lnSpc>
              <a:buFont typeface="Arial" pitchFamily="34" charset="0"/>
              <a:buChar char="•"/>
            </a:pPr>
            <a:r>
              <a:rPr lang="en-IN" sz="2600" u="sng" dirty="0" smtClean="0">
                <a:solidFill>
                  <a:schemeClr val="tx1"/>
                </a:solidFill>
                <a:cs typeface="Times New Roman" pitchFamily="18" charset="0"/>
              </a:rPr>
              <a:t>Abutment</a:t>
            </a:r>
            <a:r>
              <a:rPr lang="en-IN" sz="2600" dirty="0" smtClean="0">
                <a:solidFill>
                  <a:schemeClr val="tx1"/>
                </a:solidFill>
                <a:cs typeface="Times New Roman" pitchFamily="18" charset="0"/>
              </a:rPr>
              <a:t>: a tooth, a portion of a tooth, or that portion of a dental implant that serves to support and/or retain a prosthesis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Furcation classification</a:t>
            </a:r>
            <a:endParaRPr lang="en-IN" dirty="0"/>
          </a:p>
        </p:txBody>
      </p:sp>
      <p:sp>
        <p:nvSpPr>
          <p:cNvPr id="3" name="Content Placeholder 2"/>
          <p:cNvSpPr>
            <a:spLocks noGrp="1"/>
          </p:cNvSpPr>
          <p:nvPr>
            <p:ph idx="1"/>
          </p:nvPr>
        </p:nvSpPr>
        <p:spPr>
          <a:xfrm>
            <a:off x="0" y="2071678"/>
            <a:ext cx="6215074" cy="4786322"/>
          </a:xfrm>
        </p:spPr>
        <p:txBody>
          <a:bodyPr>
            <a:normAutofit lnSpcReduction="10000"/>
          </a:bodyPr>
          <a:lstStyle/>
          <a:p>
            <a:pPr>
              <a:lnSpc>
                <a:spcPct val="150000"/>
              </a:lnSpc>
            </a:pPr>
            <a:r>
              <a:rPr lang="en-US" sz="2600" dirty="0" smtClean="0">
                <a:solidFill>
                  <a:schemeClr val="tx1"/>
                </a:solidFill>
                <a:latin typeface="Times New Roman" pitchFamily="18" charset="0"/>
                <a:cs typeface="Times New Roman" pitchFamily="18" charset="0"/>
              </a:rPr>
              <a:t>Acc. to </a:t>
            </a:r>
            <a:r>
              <a:rPr lang="en-US" sz="2600" dirty="0" err="1" smtClean="0">
                <a:solidFill>
                  <a:schemeClr val="tx1"/>
                </a:solidFill>
                <a:latin typeface="Times New Roman" pitchFamily="18" charset="0"/>
                <a:cs typeface="Times New Roman" pitchFamily="18" charset="0"/>
              </a:rPr>
              <a:t>glickmann</a:t>
            </a:r>
            <a:r>
              <a:rPr lang="en-US" sz="2600" dirty="0" smtClean="0">
                <a:solidFill>
                  <a:schemeClr val="tx1"/>
                </a:solidFill>
                <a:latin typeface="Times New Roman" pitchFamily="18" charset="0"/>
                <a:cs typeface="Times New Roman" pitchFamily="18" charset="0"/>
              </a:rPr>
              <a:t>- 1953</a:t>
            </a:r>
          </a:p>
          <a:p>
            <a:pPr>
              <a:lnSpc>
                <a:spcPct val="150000"/>
              </a:lnSpc>
            </a:pPr>
            <a:r>
              <a:rPr lang="en-US" sz="2600" dirty="0" smtClean="0">
                <a:solidFill>
                  <a:schemeClr val="tx1"/>
                </a:solidFill>
                <a:latin typeface="Times New Roman" pitchFamily="18" charset="0"/>
                <a:cs typeface="Times New Roman" pitchFamily="18" charset="0"/>
              </a:rPr>
              <a:t>Grade 1- Incipient or early stage of furcation  </a:t>
            </a:r>
            <a:r>
              <a:rPr lang="en-US" sz="2600" dirty="0" err="1" smtClean="0">
                <a:solidFill>
                  <a:schemeClr val="tx1"/>
                </a:solidFill>
                <a:latin typeface="Times New Roman" pitchFamily="18" charset="0"/>
                <a:cs typeface="Times New Roman" pitchFamily="18" charset="0"/>
              </a:rPr>
              <a:t>invovement</a:t>
            </a:r>
            <a:r>
              <a:rPr lang="en-US" sz="2600" dirty="0" smtClean="0">
                <a:solidFill>
                  <a:schemeClr val="tx1"/>
                </a:solidFill>
                <a:latin typeface="Times New Roman" pitchFamily="18" charset="0"/>
                <a:cs typeface="Times New Roman" pitchFamily="18" charset="0"/>
              </a:rPr>
              <a:t>,  </a:t>
            </a:r>
            <a:r>
              <a:rPr lang="en-US" sz="2600" dirty="0" err="1" smtClean="0">
                <a:solidFill>
                  <a:schemeClr val="tx1"/>
                </a:solidFill>
                <a:latin typeface="Times New Roman" pitchFamily="18" charset="0"/>
                <a:cs typeface="Times New Roman" pitchFamily="18" charset="0"/>
              </a:rPr>
              <a:t>radiographically</a:t>
            </a:r>
            <a:r>
              <a:rPr lang="en-US" sz="2600" dirty="0" smtClean="0">
                <a:solidFill>
                  <a:schemeClr val="tx1"/>
                </a:solidFill>
                <a:latin typeface="Times New Roman" pitchFamily="18" charset="0"/>
                <a:cs typeface="Times New Roman" pitchFamily="18" charset="0"/>
              </a:rPr>
              <a:t> no changes are seen.</a:t>
            </a:r>
          </a:p>
          <a:p>
            <a:pPr>
              <a:lnSpc>
                <a:spcPct val="150000"/>
              </a:lnSpc>
            </a:pPr>
            <a:r>
              <a:rPr lang="en-US" sz="2600" dirty="0" smtClean="0">
                <a:solidFill>
                  <a:schemeClr val="tx1"/>
                </a:solidFill>
                <a:latin typeface="Times New Roman" pitchFamily="18" charset="0"/>
                <a:cs typeface="Times New Roman" pitchFamily="18" charset="0"/>
              </a:rPr>
              <a:t>Grade 2- Can involve one or more of the furcation of the same tooth, lesion is </a:t>
            </a:r>
            <a:r>
              <a:rPr lang="en-US" sz="2600" dirty="0" err="1" smtClean="0">
                <a:solidFill>
                  <a:schemeClr val="tx1"/>
                </a:solidFill>
                <a:latin typeface="Times New Roman" pitchFamily="18" charset="0"/>
                <a:cs typeface="Times New Roman" pitchFamily="18" charset="0"/>
              </a:rPr>
              <a:t>cul</a:t>
            </a:r>
            <a:r>
              <a:rPr lang="en-US" sz="2600" dirty="0" smtClean="0">
                <a:solidFill>
                  <a:schemeClr val="tx1"/>
                </a:solidFill>
                <a:latin typeface="Times New Roman" pitchFamily="18" charset="0"/>
                <a:cs typeface="Times New Roman" pitchFamily="18" charset="0"/>
              </a:rPr>
              <a:t>- de- sac ,radiograph may or may not depict furcation </a:t>
            </a:r>
            <a:r>
              <a:rPr lang="en-US" sz="2600" dirty="0" err="1" smtClean="0">
                <a:solidFill>
                  <a:schemeClr val="tx1"/>
                </a:solidFill>
                <a:latin typeface="Times New Roman" pitchFamily="18" charset="0"/>
                <a:cs typeface="Times New Roman" pitchFamily="18" charset="0"/>
              </a:rPr>
              <a:t>invovlement</a:t>
            </a:r>
            <a:r>
              <a:rPr lang="en-US" sz="2600" dirty="0" smtClean="0">
                <a:solidFill>
                  <a:schemeClr val="tx1"/>
                </a:solidFill>
                <a:latin typeface="Times New Roman" pitchFamily="18" charset="0"/>
                <a:cs typeface="Times New Roman" pitchFamily="18" charset="0"/>
              </a:rPr>
              <a:t>.</a:t>
            </a:r>
          </a:p>
          <a:p>
            <a:pPr>
              <a:lnSpc>
                <a:spcPct val="150000"/>
              </a:lnSpc>
              <a:buNone/>
            </a:pPr>
            <a:endParaRPr lang="en-IN" sz="2600" dirty="0">
              <a:solidFill>
                <a:schemeClr val="tx1"/>
              </a:solidFill>
            </a:endParaRPr>
          </a:p>
        </p:txBody>
      </p:sp>
      <p:pic>
        <p:nvPicPr>
          <p:cNvPr id="219138" name="Picture 2" descr="JaypeeDigital | eBook Reader"/>
          <p:cNvPicPr>
            <a:picLocks noChangeAspect="1" noChangeArrowheads="1"/>
          </p:cNvPicPr>
          <p:nvPr/>
        </p:nvPicPr>
        <p:blipFill>
          <a:blip r:embed="rId2"/>
          <a:srcRect r="44642" b="47479"/>
          <a:stretch>
            <a:fillRect/>
          </a:stretch>
        </p:blipFill>
        <p:spPr bwMode="auto">
          <a:xfrm>
            <a:off x="6643702" y="2357430"/>
            <a:ext cx="2214578" cy="1785950"/>
          </a:xfrm>
          <a:prstGeom prst="rect">
            <a:avLst/>
          </a:prstGeom>
          <a:noFill/>
        </p:spPr>
      </p:pic>
      <p:pic>
        <p:nvPicPr>
          <p:cNvPr id="219140" name="Picture 4" descr="JaypeeDigital | eBook Reader"/>
          <p:cNvPicPr>
            <a:picLocks noChangeAspect="1" noChangeArrowheads="1"/>
          </p:cNvPicPr>
          <p:nvPr/>
        </p:nvPicPr>
        <p:blipFill>
          <a:blip r:embed="rId2"/>
          <a:srcRect l="53572" b="51680"/>
          <a:stretch>
            <a:fillRect/>
          </a:stretch>
        </p:blipFill>
        <p:spPr bwMode="auto">
          <a:xfrm>
            <a:off x="6643702" y="4500570"/>
            <a:ext cx="1857360" cy="1643074"/>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14282" y="2285992"/>
            <a:ext cx="5572164" cy="4572008"/>
          </a:xfrm>
        </p:spPr>
        <p:txBody>
          <a:bodyPr>
            <a:normAutofit/>
          </a:bodyPr>
          <a:lstStyle/>
          <a:p>
            <a:pPr>
              <a:lnSpc>
                <a:spcPct val="150000"/>
              </a:lnSpc>
            </a:pPr>
            <a:r>
              <a:rPr lang="en-US" sz="2600" dirty="0" smtClean="0">
                <a:solidFill>
                  <a:schemeClr val="tx1"/>
                </a:solidFill>
                <a:cs typeface="Times New Roman" pitchFamily="18" charset="0"/>
              </a:rPr>
              <a:t>Grade 3- </a:t>
            </a:r>
            <a:r>
              <a:rPr lang="en-US" sz="2600" dirty="0" err="1" smtClean="0">
                <a:solidFill>
                  <a:schemeClr val="tx1"/>
                </a:solidFill>
                <a:cs typeface="Times New Roman" pitchFamily="18" charset="0"/>
              </a:rPr>
              <a:t>Interdental</a:t>
            </a:r>
            <a:r>
              <a:rPr lang="en-US" sz="2600" dirty="0" smtClean="0">
                <a:solidFill>
                  <a:schemeClr val="tx1"/>
                </a:solidFill>
                <a:cs typeface="Times New Roman" pitchFamily="18" charset="0"/>
              </a:rPr>
              <a:t> bone is not attached to furcation but there is presence of soft tissue.</a:t>
            </a:r>
          </a:p>
          <a:p>
            <a:pPr>
              <a:lnSpc>
                <a:spcPct val="150000"/>
              </a:lnSpc>
            </a:pPr>
            <a:r>
              <a:rPr lang="en-US" sz="2600" dirty="0" smtClean="0">
                <a:solidFill>
                  <a:schemeClr val="tx1"/>
                </a:solidFill>
                <a:cs typeface="Times New Roman" pitchFamily="18" charset="0"/>
              </a:rPr>
              <a:t>Grade 4- </a:t>
            </a:r>
            <a:r>
              <a:rPr lang="en-US" sz="2600" dirty="0" err="1" smtClean="0">
                <a:solidFill>
                  <a:schemeClr val="tx1"/>
                </a:solidFill>
                <a:cs typeface="Times New Roman" pitchFamily="18" charset="0"/>
              </a:rPr>
              <a:t>Inderdental</a:t>
            </a:r>
            <a:r>
              <a:rPr lang="en-US" sz="2600" dirty="0" smtClean="0">
                <a:solidFill>
                  <a:schemeClr val="tx1"/>
                </a:solidFill>
                <a:cs typeface="Times New Roman" pitchFamily="18" charset="0"/>
              </a:rPr>
              <a:t> bone  along with soft tissue is destroyed, through and through lesion and visible clinically.</a:t>
            </a:r>
          </a:p>
          <a:p>
            <a:pPr>
              <a:lnSpc>
                <a:spcPct val="150000"/>
              </a:lnSpc>
            </a:pPr>
            <a:endParaRPr lang="en-US" sz="2600" dirty="0" smtClean="0">
              <a:solidFill>
                <a:schemeClr val="tx1"/>
              </a:solidFill>
            </a:endParaRPr>
          </a:p>
          <a:p>
            <a:pPr>
              <a:lnSpc>
                <a:spcPct val="150000"/>
              </a:lnSpc>
            </a:pPr>
            <a:endParaRPr lang="en-US" sz="2600" dirty="0" smtClean="0">
              <a:solidFill>
                <a:schemeClr val="tx1"/>
              </a:solidFill>
              <a:cs typeface="Times New Roman" pitchFamily="18" charset="0"/>
            </a:endParaRPr>
          </a:p>
          <a:p>
            <a:pPr>
              <a:lnSpc>
                <a:spcPct val="150000"/>
              </a:lnSpc>
            </a:pPr>
            <a:endParaRPr lang="en-IN" sz="2600" dirty="0">
              <a:solidFill>
                <a:schemeClr val="tx1"/>
              </a:solidFill>
            </a:endParaRPr>
          </a:p>
        </p:txBody>
      </p:sp>
      <p:pic>
        <p:nvPicPr>
          <p:cNvPr id="218114" name="Picture 2" descr="JaypeeDigital | eBook Reader"/>
          <p:cNvPicPr>
            <a:picLocks noChangeAspect="1" noChangeArrowheads="1"/>
          </p:cNvPicPr>
          <p:nvPr/>
        </p:nvPicPr>
        <p:blipFill>
          <a:blip r:embed="rId2"/>
          <a:srcRect t="50421" r="53571"/>
          <a:stretch>
            <a:fillRect/>
          </a:stretch>
        </p:blipFill>
        <p:spPr bwMode="auto">
          <a:xfrm>
            <a:off x="6572264" y="2162901"/>
            <a:ext cx="2071702" cy="1880443"/>
          </a:xfrm>
          <a:prstGeom prst="rect">
            <a:avLst/>
          </a:prstGeom>
          <a:noFill/>
        </p:spPr>
      </p:pic>
      <p:pic>
        <p:nvPicPr>
          <p:cNvPr id="218116" name="Picture 4" descr="JaypeeDigital | eBook Reader"/>
          <p:cNvPicPr>
            <a:picLocks noChangeAspect="1" noChangeArrowheads="1"/>
          </p:cNvPicPr>
          <p:nvPr/>
        </p:nvPicPr>
        <p:blipFill>
          <a:blip r:embed="rId2"/>
          <a:srcRect l="57143" t="54622"/>
          <a:stretch>
            <a:fillRect/>
          </a:stretch>
        </p:blipFill>
        <p:spPr bwMode="auto">
          <a:xfrm>
            <a:off x="6715140" y="4429132"/>
            <a:ext cx="1714484" cy="1543038"/>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85720" y="2285992"/>
            <a:ext cx="7199740" cy="3733808"/>
          </a:xfrm>
        </p:spPr>
        <p:txBody>
          <a:bodyPr>
            <a:normAutofit/>
          </a:bodyPr>
          <a:lstStyle/>
          <a:p>
            <a:pPr>
              <a:lnSpc>
                <a:spcPct val="150000"/>
              </a:lnSpc>
            </a:pPr>
            <a:r>
              <a:rPr lang="en-IN" sz="2600" dirty="0" smtClean="0"/>
              <a:t>Assessed by </a:t>
            </a:r>
            <a:r>
              <a:rPr lang="en-IN" sz="2600" dirty="0" err="1" smtClean="0"/>
              <a:t>Naber’s</a:t>
            </a:r>
            <a:r>
              <a:rPr lang="en-IN" sz="2600" dirty="0" smtClean="0"/>
              <a:t> probe</a:t>
            </a:r>
            <a:endParaRPr lang="en-IN" sz="2600" dirty="0"/>
          </a:p>
        </p:txBody>
      </p:sp>
      <p:pic>
        <p:nvPicPr>
          <p:cNvPr id="221186" name="Picture 2" descr="Nabers Probe | Sklar Surgical Instruments"/>
          <p:cNvPicPr>
            <a:picLocks noChangeAspect="1" noChangeArrowheads="1"/>
          </p:cNvPicPr>
          <p:nvPr/>
        </p:nvPicPr>
        <p:blipFill>
          <a:blip r:embed="rId2"/>
          <a:srcRect/>
          <a:stretch>
            <a:fillRect/>
          </a:stretch>
        </p:blipFill>
        <p:spPr bwMode="auto">
          <a:xfrm>
            <a:off x="3000388" y="3071834"/>
            <a:ext cx="3357562" cy="3357562"/>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latin typeface="Times New Roman" pitchFamily="18" charset="0"/>
                <a:cs typeface="Times New Roman" pitchFamily="18" charset="0"/>
              </a:rPr>
              <a:t>DIAGNOSTIC AIDS</a:t>
            </a:r>
            <a:endParaRPr lang="en-IN" dirty="0">
              <a:solidFill>
                <a:schemeClr val="bg1"/>
              </a:solidFill>
            </a:endParaRPr>
          </a:p>
        </p:txBody>
      </p:sp>
      <p:sp>
        <p:nvSpPr>
          <p:cNvPr id="3" name="Content Placeholder 2"/>
          <p:cNvSpPr>
            <a:spLocks noGrp="1"/>
          </p:cNvSpPr>
          <p:nvPr>
            <p:ph idx="1"/>
          </p:nvPr>
        </p:nvSpPr>
        <p:spPr>
          <a:xfrm>
            <a:off x="642910" y="2285992"/>
            <a:ext cx="6842550" cy="3733808"/>
          </a:xfrm>
        </p:spPr>
        <p:txBody>
          <a:bodyPr>
            <a:normAutofit/>
          </a:bodyPr>
          <a:lstStyle/>
          <a:p>
            <a:pPr>
              <a:lnSpc>
                <a:spcPct val="150000"/>
              </a:lnSpc>
            </a:pPr>
            <a:r>
              <a:rPr lang="en-US" altLang="en-US" sz="2600" dirty="0" smtClean="0">
                <a:solidFill>
                  <a:schemeClr val="tx1"/>
                </a:solidFill>
                <a:latin typeface="Times New Roman" pitchFamily="18" charset="0"/>
                <a:cs typeface="Times New Roman" pitchFamily="18" charset="0"/>
              </a:rPr>
              <a:t>Radiographs</a:t>
            </a:r>
          </a:p>
          <a:p>
            <a:pPr>
              <a:lnSpc>
                <a:spcPct val="150000"/>
              </a:lnSpc>
            </a:pPr>
            <a:r>
              <a:rPr lang="en-US" altLang="en-US" sz="2600" dirty="0" smtClean="0">
                <a:solidFill>
                  <a:schemeClr val="tx1"/>
                </a:solidFill>
                <a:latin typeface="Times New Roman" pitchFamily="18" charset="0"/>
                <a:cs typeface="Times New Roman" pitchFamily="18" charset="0"/>
              </a:rPr>
              <a:t>Vitality test</a:t>
            </a:r>
          </a:p>
          <a:p>
            <a:pPr>
              <a:lnSpc>
                <a:spcPct val="150000"/>
              </a:lnSpc>
            </a:pPr>
            <a:r>
              <a:rPr lang="en-US" altLang="en-US" sz="2600" dirty="0" smtClean="0">
                <a:solidFill>
                  <a:schemeClr val="tx1"/>
                </a:solidFill>
                <a:latin typeface="Times New Roman" pitchFamily="18" charset="0"/>
                <a:cs typeface="Times New Roman" pitchFamily="18" charset="0"/>
              </a:rPr>
              <a:t>Diagnostic casts</a:t>
            </a:r>
          </a:p>
          <a:p>
            <a:pPr>
              <a:lnSpc>
                <a:spcPct val="150000"/>
              </a:lnSpc>
            </a:pPr>
            <a:r>
              <a:rPr lang="en-US" altLang="en-US" sz="2600" dirty="0" smtClean="0">
                <a:solidFill>
                  <a:schemeClr val="tx1"/>
                </a:solidFill>
                <a:latin typeface="Times New Roman" pitchFamily="18" charset="0"/>
                <a:cs typeface="Times New Roman" pitchFamily="18" charset="0"/>
              </a:rPr>
              <a:t>Periodontal probe.</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973668"/>
            <a:ext cx="7286676" cy="706964"/>
          </a:xfrm>
        </p:spPr>
        <p:txBody>
          <a:bodyPr/>
          <a:lstStyle/>
          <a:p>
            <a:r>
              <a:rPr lang="en-US" altLang="en-US" dirty="0" smtClean="0">
                <a:solidFill>
                  <a:schemeClr val="bg1"/>
                </a:solidFill>
                <a:latin typeface="Times New Roman" pitchFamily="18" charset="0"/>
                <a:cs typeface="Times New Roman" pitchFamily="18" charset="0"/>
              </a:rPr>
              <a:t>Radiographic examination</a:t>
            </a:r>
            <a:endParaRPr lang="en-IN" dirty="0">
              <a:solidFill>
                <a:schemeClr val="bg1"/>
              </a:solidFill>
            </a:endParaRPr>
          </a:p>
        </p:txBody>
      </p:sp>
      <p:sp>
        <p:nvSpPr>
          <p:cNvPr id="3" name="Content Placeholder 2"/>
          <p:cNvSpPr>
            <a:spLocks noGrp="1"/>
          </p:cNvSpPr>
          <p:nvPr>
            <p:ph idx="1"/>
          </p:nvPr>
        </p:nvSpPr>
        <p:spPr>
          <a:xfrm>
            <a:off x="0" y="2143116"/>
            <a:ext cx="9144000" cy="3857652"/>
          </a:xfrm>
        </p:spPr>
        <p:txBody>
          <a:bodyPr>
            <a:normAutofit/>
          </a:bodyPr>
          <a:lstStyle/>
          <a:p>
            <a:pPr>
              <a:lnSpc>
                <a:spcPct val="150000"/>
              </a:lnSpc>
            </a:pPr>
            <a:r>
              <a:rPr lang="en-US" altLang="en-US" sz="2600" dirty="0" smtClean="0">
                <a:solidFill>
                  <a:schemeClr val="tx1"/>
                </a:solidFill>
                <a:latin typeface="Times New Roman" pitchFamily="18" charset="0"/>
                <a:cs typeface="Times New Roman" pitchFamily="18" charset="0"/>
              </a:rPr>
              <a:t>Provides essential information to supplement clinical examination.</a:t>
            </a:r>
          </a:p>
          <a:p>
            <a:pPr>
              <a:lnSpc>
                <a:spcPct val="150000"/>
              </a:lnSpc>
              <a:buFont typeface="Arial" pitchFamily="34" charset="0"/>
              <a:buChar char="•"/>
            </a:pPr>
            <a:r>
              <a:rPr lang="en-US" altLang="en-US" sz="2600" dirty="0" smtClean="0">
                <a:solidFill>
                  <a:schemeClr val="tx1"/>
                </a:solidFill>
                <a:latin typeface="Times New Roman" pitchFamily="18" charset="0"/>
                <a:cs typeface="Times New Roman" pitchFamily="18" charset="0"/>
              </a:rPr>
              <a:t>Extent of bone support</a:t>
            </a:r>
          </a:p>
          <a:p>
            <a:pPr>
              <a:lnSpc>
                <a:spcPct val="150000"/>
              </a:lnSpc>
              <a:buNone/>
            </a:pPr>
            <a:endParaRPr lang="en-US" altLang="en-US" sz="2600" dirty="0" smtClean="0">
              <a:solidFill>
                <a:schemeClr val="tx1"/>
              </a:solidFill>
              <a:latin typeface="Times New Roman" pitchFamily="18" charset="0"/>
              <a:cs typeface="Times New Roman" pitchFamily="18" charset="0"/>
            </a:endParaRPr>
          </a:p>
          <a:p>
            <a:pPr>
              <a:lnSpc>
                <a:spcPct val="150000"/>
              </a:lnSpc>
            </a:pPr>
            <a:endParaRPr lang="en-IN" sz="2600" dirty="0">
              <a:solidFill>
                <a:schemeClr val="tx1"/>
              </a:solidFill>
            </a:endParaRPr>
          </a:p>
        </p:txBody>
      </p:sp>
      <p:pic>
        <p:nvPicPr>
          <p:cNvPr id="4" name="Picture 3" descr="bone loss iopa.jpg"/>
          <p:cNvPicPr>
            <a:picLocks noChangeAspect="1"/>
          </p:cNvPicPr>
          <p:nvPr/>
        </p:nvPicPr>
        <p:blipFill>
          <a:blip r:embed="rId2"/>
          <a:stretch>
            <a:fillRect/>
          </a:stretch>
        </p:blipFill>
        <p:spPr>
          <a:xfrm>
            <a:off x="1928794" y="4192597"/>
            <a:ext cx="5286412" cy="2451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29812" y="2143116"/>
            <a:ext cx="7485460" cy="3733808"/>
          </a:xfrm>
        </p:spPr>
        <p:txBody>
          <a:bodyPr>
            <a:normAutofit/>
          </a:bodyPr>
          <a:lstStyle/>
          <a:p>
            <a:pPr>
              <a:lnSpc>
                <a:spcPct val="150000"/>
              </a:lnSpc>
              <a:buFont typeface="Arial" pitchFamily="34" charset="0"/>
              <a:buChar char="•"/>
            </a:pPr>
            <a:r>
              <a:rPr lang="en-US" altLang="en-US" sz="2600" dirty="0" smtClean="0">
                <a:solidFill>
                  <a:schemeClr val="tx1"/>
                </a:solidFill>
                <a:latin typeface="Times New Roman" pitchFamily="18" charset="0"/>
                <a:cs typeface="Times New Roman" pitchFamily="18" charset="0"/>
              </a:rPr>
              <a:t>Existing restoration</a:t>
            </a:r>
          </a:p>
          <a:p>
            <a:pPr>
              <a:lnSpc>
                <a:spcPct val="150000"/>
              </a:lnSpc>
              <a:buNone/>
            </a:pPr>
            <a:endParaRPr lang="en-US" altLang="en-US" sz="2600" dirty="0" smtClean="0">
              <a:solidFill>
                <a:schemeClr val="tx1"/>
              </a:solidFill>
              <a:latin typeface="Times New Roman" pitchFamily="18" charset="0"/>
              <a:cs typeface="Times New Roman" pitchFamily="18" charset="0"/>
            </a:endParaRPr>
          </a:p>
          <a:p>
            <a:pPr>
              <a:lnSpc>
                <a:spcPct val="150000"/>
              </a:lnSpc>
              <a:buNone/>
            </a:pPr>
            <a:endParaRPr lang="en-US" altLang="en-US" sz="2600" dirty="0" smtClean="0">
              <a:solidFill>
                <a:schemeClr val="tx1"/>
              </a:solidFill>
              <a:latin typeface="Times New Roman" pitchFamily="18" charset="0"/>
              <a:cs typeface="Times New Roman" pitchFamily="18" charset="0"/>
            </a:endParaRPr>
          </a:p>
          <a:p>
            <a:pPr>
              <a:lnSpc>
                <a:spcPct val="150000"/>
              </a:lnSpc>
              <a:buFont typeface="Arial" pitchFamily="34" charset="0"/>
              <a:buChar char="•"/>
            </a:pPr>
            <a:r>
              <a:rPr lang="en-US" altLang="en-US" sz="2600" dirty="0" smtClean="0">
                <a:solidFill>
                  <a:schemeClr val="tx1"/>
                </a:solidFill>
                <a:latin typeface="Times New Roman" pitchFamily="18" charset="0"/>
                <a:cs typeface="Times New Roman" pitchFamily="18" charset="0"/>
              </a:rPr>
              <a:t>Peri apical pathology</a:t>
            </a:r>
          </a:p>
          <a:p>
            <a:pPr>
              <a:lnSpc>
                <a:spcPct val="150000"/>
              </a:lnSpc>
              <a:buFont typeface="Arial" pitchFamily="34" charset="0"/>
              <a:buChar char="•"/>
            </a:pPr>
            <a:endParaRPr lang="en-US" altLang="en-US" sz="2600" dirty="0" smtClean="0">
              <a:solidFill>
                <a:schemeClr val="tx1"/>
              </a:solidFill>
              <a:latin typeface="Times New Roman" pitchFamily="18" charset="0"/>
              <a:cs typeface="Times New Roman" pitchFamily="18" charset="0"/>
            </a:endParaRPr>
          </a:p>
          <a:p>
            <a:pPr>
              <a:lnSpc>
                <a:spcPct val="150000"/>
              </a:lnSpc>
            </a:pPr>
            <a:endParaRPr lang="en-IN" sz="2600" dirty="0">
              <a:solidFill>
                <a:schemeClr val="tx1"/>
              </a:solidFill>
            </a:endParaRPr>
          </a:p>
        </p:txBody>
      </p:sp>
      <p:pic>
        <p:nvPicPr>
          <p:cNvPr id="4" name="Picture 3" descr="rcty.jpg"/>
          <p:cNvPicPr>
            <a:picLocks noChangeAspect="1"/>
          </p:cNvPicPr>
          <p:nvPr/>
        </p:nvPicPr>
        <p:blipFill>
          <a:blip r:embed="rId2" cstate="print"/>
          <a:stretch>
            <a:fillRect/>
          </a:stretch>
        </p:blipFill>
        <p:spPr>
          <a:xfrm>
            <a:off x="5929322" y="2357430"/>
            <a:ext cx="2143140" cy="1609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iopa rest.jpg"/>
          <p:cNvPicPr>
            <a:picLocks noChangeAspect="1"/>
          </p:cNvPicPr>
          <p:nvPr/>
        </p:nvPicPr>
        <p:blipFill>
          <a:blip r:embed="rId3" cstate="print"/>
          <a:stretch>
            <a:fillRect/>
          </a:stretch>
        </p:blipFill>
        <p:spPr>
          <a:xfrm>
            <a:off x="3643338" y="2580692"/>
            <a:ext cx="2143108" cy="12054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Intraoral-periapical-radiograph-IOPA-showing-two-dense-invaginatus-white-arrows.png"/>
          <p:cNvPicPr>
            <a:picLocks noChangeAspect="1"/>
          </p:cNvPicPr>
          <p:nvPr/>
        </p:nvPicPr>
        <p:blipFill>
          <a:blip r:embed="rId4"/>
          <a:stretch>
            <a:fillRect/>
          </a:stretch>
        </p:blipFill>
        <p:spPr>
          <a:xfrm>
            <a:off x="4106696" y="4429132"/>
            <a:ext cx="3179948" cy="2113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latin typeface="Times New Roman" pitchFamily="18" charset="0"/>
                <a:cs typeface="Times New Roman" pitchFamily="18" charset="0"/>
              </a:rPr>
              <a:t>Panoramic radiographs</a:t>
            </a:r>
            <a:endParaRPr lang="en-IN" dirty="0"/>
          </a:p>
        </p:txBody>
      </p:sp>
      <p:sp>
        <p:nvSpPr>
          <p:cNvPr id="3" name="Content Placeholder 2"/>
          <p:cNvSpPr>
            <a:spLocks noGrp="1"/>
          </p:cNvSpPr>
          <p:nvPr>
            <p:ph idx="1"/>
          </p:nvPr>
        </p:nvSpPr>
        <p:spPr>
          <a:xfrm>
            <a:off x="0" y="2143116"/>
            <a:ext cx="5357850" cy="4714884"/>
          </a:xfrm>
        </p:spPr>
        <p:txBody>
          <a:bodyPr>
            <a:normAutofit/>
          </a:bodyPr>
          <a:lstStyle/>
          <a:p>
            <a:pPr>
              <a:lnSpc>
                <a:spcPct val="150000"/>
              </a:lnSpc>
              <a:buSzPct val="85000"/>
            </a:pPr>
            <a:r>
              <a:rPr lang="en-US" altLang="en-US" sz="2600" dirty="0" smtClean="0">
                <a:solidFill>
                  <a:schemeClr val="tx1"/>
                </a:solidFill>
                <a:latin typeface="Times New Roman" pitchFamily="18" charset="0"/>
                <a:cs typeface="Times New Roman" pitchFamily="18" charset="0"/>
              </a:rPr>
              <a:t>Presence or absence of teeth</a:t>
            </a:r>
          </a:p>
          <a:p>
            <a:pPr>
              <a:lnSpc>
                <a:spcPct val="150000"/>
              </a:lnSpc>
              <a:buSzPct val="85000"/>
            </a:pPr>
            <a:r>
              <a:rPr lang="en-US" altLang="en-US" sz="2600" dirty="0" smtClean="0">
                <a:solidFill>
                  <a:schemeClr val="tx1"/>
                </a:solidFill>
                <a:latin typeface="Times New Roman" pitchFamily="18" charset="0"/>
                <a:cs typeface="Times New Roman" pitchFamily="18" charset="0"/>
              </a:rPr>
              <a:t>Assessing third molars impactions,</a:t>
            </a:r>
          </a:p>
          <a:p>
            <a:pPr>
              <a:lnSpc>
                <a:spcPct val="150000"/>
              </a:lnSpc>
              <a:buSzPct val="85000"/>
            </a:pPr>
            <a:r>
              <a:rPr lang="en-US" altLang="en-US" sz="2600" dirty="0" smtClean="0">
                <a:solidFill>
                  <a:schemeClr val="tx1"/>
                </a:solidFill>
                <a:latin typeface="Times New Roman" pitchFamily="18" charset="0"/>
                <a:cs typeface="Times New Roman" pitchFamily="18" charset="0"/>
              </a:rPr>
              <a:t>Evaluating the bone before implant placement.</a:t>
            </a:r>
          </a:p>
          <a:p>
            <a:pPr>
              <a:lnSpc>
                <a:spcPct val="150000"/>
              </a:lnSpc>
              <a:buSzPct val="85000"/>
            </a:pPr>
            <a:r>
              <a:rPr lang="en-US" altLang="en-US" sz="2600" dirty="0" smtClean="0">
                <a:solidFill>
                  <a:schemeClr val="tx1"/>
                </a:solidFill>
                <a:latin typeface="Times New Roman" pitchFamily="18" charset="0"/>
                <a:cs typeface="Times New Roman" pitchFamily="18" charset="0"/>
              </a:rPr>
              <a:t>Screening edentulous arches for buried root tips. </a:t>
            </a:r>
          </a:p>
          <a:p>
            <a:pPr>
              <a:lnSpc>
                <a:spcPct val="150000"/>
              </a:lnSpc>
            </a:pPr>
            <a:endParaRPr lang="en-IN" sz="2600" dirty="0">
              <a:solidFill>
                <a:schemeClr val="tx1"/>
              </a:solidFill>
            </a:endParaRPr>
          </a:p>
        </p:txBody>
      </p:sp>
      <p:pic>
        <p:nvPicPr>
          <p:cNvPr id="4" name="Picture 3"/>
          <p:cNvPicPr>
            <a:picLocks noChangeAspect="1"/>
          </p:cNvPicPr>
          <p:nvPr/>
        </p:nvPicPr>
        <p:blipFill rotWithShape="1">
          <a:blip r:embed="rId2">
            <a:extLst/>
          </a:blip>
          <a:srcRect l="5310" t="8023" r="3016" b="8611"/>
          <a:stretch/>
        </p:blipFill>
        <p:spPr>
          <a:xfrm>
            <a:off x="5357818" y="3071810"/>
            <a:ext cx="3552552" cy="200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latin typeface="Times New Roman" pitchFamily="18" charset="0"/>
                <a:cs typeface="Times New Roman" pitchFamily="18" charset="0"/>
              </a:rPr>
              <a:t>VITALITY TEST</a:t>
            </a:r>
            <a:endParaRPr lang="en-IN" dirty="0">
              <a:solidFill>
                <a:schemeClr val="bg1"/>
              </a:solidFill>
            </a:endParaRPr>
          </a:p>
        </p:txBody>
      </p:sp>
      <p:sp>
        <p:nvSpPr>
          <p:cNvPr id="3" name="Content Placeholder 2"/>
          <p:cNvSpPr>
            <a:spLocks noGrp="1"/>
          </p:cNvSpPr>
          <p:nvPr>
            <p:ph idx="1"/>
          </p:nvPr>
        </p:nvSpPr>
        <p:spPr>
          <a:xfrm>
            <a:off x="214282" y="2143116"/>
            <a:ext cx="4929222" cy="4714884"/>
          </a:xfrm>
        </p:spPr>
        <p:txBody>
          <a:bodyPr>
            <a:normAutofit/>
          </a:bodyPr>
          <a:lstStyle/>
          <a:p>
            <a:pPr>
              <a:lnSpc>
                <a:spcPct val="150000"/>
              </a:lnSpc>
            </a:pPr>
            <a:r>
              <a:rPr lang="en-US" altLang="en-US" sz="2600" dirty="0" smtClean="0">
                <a:solidFill>
                  <a:schemeClr val="tx1"/>
                </a:solidFill>
                <a:latin typeface="Times New Roman" pitchFamily="18" charset="0"/>
                <a:cs typeface="Times New Roman" pitchFamily="18" charset="0"/>
              </a:rPr>
              <a:t>Pulpal health must be measured before any  restorative treatment usually by-</a:t>
            </a:r>
          </a:p>
          <a:p>
            <a:pPr>
              <a:lnSpc>
                <a:spcPct val="150000"/>
              </a:lnSpc>
              <a:buFont typeface="Arial" pitchFamily="34" charset="0"/>
              <a:buChar char="•"/>
            </a:pPr>
            <a:r>
              <a:rPr lang="en-US" altLang="en-US" sz="2600" dirty="0" smtClean="0">
                <a:solidFill>
                  <a:schemeClr val="tx1"/>
                </a:solidFill>
                <a:latin typeface="Times New Roman" pitchFamily="18" charset="0"/>
                <a:cs typeface="Times New Roman" pitchFamily="18" charset="0"/>
              </a:rPr>
              <a:t>percussion and</a:t>
            </a:r>
          </a:p>
          <a:p>
            <a:pPr>
              <a:lnSpc>
                <a:spcPct val="150000"/>
              </a:lnSpc>
              <a:buFont typeface="Arial" pitchFamily="34" charset="0"/>
              <a:buChar char="•"/>
            </a:pPr>
            <a:r>
              <a:rPr lang="en-US" altLang="en-US" sz="2600" dirty="0" smtClean="0">
                <a:solidFill>
                  <a:schemeClr val="tx1"/>
                </a:solidFill>
                <a:latin typeface="Times New Roman" pitchFamily="18" charset="0"/>
                <a:cs typeface="Times New Roman" pitchFamily="18" charset="0"/>
              </a:rPr>
              <a:t>thermal stimulation</a:t>
            </a:r>
          </a:p>
          <a:p>
            <a:pPr>
              <a:lnSpc>
                <a:spcPct val="150000"/>
              </a:lnSpc>
              <a:buFont typeface="Arial" pitchFamily="34" charset="0"/>
              <a:buChar char="•"/>
            </a:pPr>
            <a:r>
              <a:rPr lang="en-US" altLang="en-US" sz="2600" dirty="0" smtClean="0">
                <a:solidFill>
                  <a:schemeClr val="tx1"/>
                </a:solidFill>
                <a:latin typeface="Times New Roman" pitchFamily="18" charset="0"/>
                <a:cs typeface="Times New Roman" pitchFamily="18" charset="0"/>
              </a:rPr>
              <a:t>Non vitality -Test cavity without L.A </a:t>
            </a:r>
          </a:p>
          <a:p>
            <a:pPr>
              <a:lnSpc>
                <a:spcPct val="150000"/>
              </a:lnSpc>
            </a:pPr>
            <a:endParaRPr lang="en-IN" sz="2600" dirty="0">
              <a:solidFill>
                <a:schemeClr val="tx1"/>
              </a:solidFill>
            </a:endParaRPr>
          </a:p>
        </p:txBody>
      </p:sp>
      <p:pic>
        <p:nvPicPr>
          <p:cNvPr id="4" name="Picture 3"/>
          <p:cNvPicPr>
            <a:picLocks noChangeAspect="1"/>
          </p:cNvPicPr>
          <p:nvPr/>
        </p:nvPicPr>
        <p:blipFill rotWithShape="1">
          <a:blip r:embed="rId2">
            <a:extLst/>
          </a:blip>
          <a:srcRect l="4370" t="13517"/>
          <a:stretch/>
        </p:blipFill>
        <p:spPr>
          <a:xfrm rot="5400000">
            <a:off x="5340734" y="3160331"/>
            <a:ext cx="3320313" cy="200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latin typeface="Times New Roman" pitchFamily="18" charset="0"/>
                <a:cs typeface="Times New Roman" pitchFamily="18" charset="0"/>
              </a:rPr>
              <a:t>DIAGNOSIS AND PROGNOSIS</a:t>
            </a:r>
            <a:endParaRPr lang="en-IN" dirty="0">
              <a:solidFill>
                <a:schemeClr val="bg1"/>
              </a:solidFill>
            </a:endParaRPr>
          </a:p>
        </p:txBody>
      </p:sp>
      <p:sp>
        <p:nvSpPr>
          <p:cNvPr id="3" name="Content Placeholder 2"/>
          <p:cNvSpPr>
            <a:spLocks noGrp="1"/>
          </p:cNvSpPr>
          <p:nvPr>
            <p:ph idx="1"/>
          </p:nvPr>
        </p:nvSpPr>
        <p:spPr>
          <a:xfrm>
            <a:off x="0" y="2285992"/>
            <a:ext cx="9144000" cy="4214842"/>
          </a:xfrm>
        </p:spPr>
        <p:txBody>
          <a:bodyPr>
            <a:normAutofit/>
          </a:bodyPr>
          <a:lstStyle/>
          <a:p>
            <a:pPr>
              <a:lnSpc>
                <a:spcPct val="150000"/>
              </a:lnSpc>
            </a:pPr>
            <a:r>
              <a:rPr lang="en-US" altLang="en-US" sz="2600" dirty="0" smtClean="0">
                <a:solidFill>
                  <a:schemeClr val="tx1"/>
                </a:solidFill>
                <a:latin typeface="Times New Roman" pitchFamily="18" charset="0"/>
                <a:cs typeface="Times New Roman" pitchFamily="18" charset="0"/>
              </a:rPr>
              <a:t>Not all the patients seeking fixed prosthodontic treatment have diagnostic problems.</a:t>
            </a:r>
          </a:p>
          <a:p>
            <a:pPr>
              <a:lnSpc>
                <a:spcPct val="150000"/>
              </a:lnSpc>
            </a:pPr>
            <a:r>
              <a:rPr lang="en-US" altLang="en-US" sz="2600" dirty="0" smtClean="0">
                <a:solidFill>
                  <a:schemeClr val="tx1"/>
                </a:solidFill>
                <a:latin typeface="Times New Roman" pitchFamily="18" charset="0"/>
                <a:cs typeface="Times New Roman" pitchFamily="18" charset="0"/>
              </a:rPr>
              <a:t>Nevertheless ,diagnostic errors are possible, especially when a patient complains of pain or symptoms of occlusal dysfunction.</a:t>
            </a:r>
          </a:p>
          <a:p>
            <a:pPr>
              <a:lnSpc>
                <a:spcPct val="150000"/>
              </a:lnSpc>
            </a:pPr>
            <a:r>
              <a:rPr lang="en-US" altLang="en-US" sz="2600" dirty="0" smtClean="0">
                <a:solidFill>
                  <a:schemeClr val="tx1"/>
                </a:solidFill>
                <a:latin typeface="Times New Roman" pitchFamily="18" charset="0"/>
                <a:cs typeface="Times New Roman" pitchFamily="18" charset="0"/>
              </a:rPr>
              <a:t>A logical and systematic approach to diagnosis will help avoid mistakes.</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latin typeface="Times New Roman" pitchFamily="18" charset="0"/>
                <a:cs typeface="Times New Roman" pitchFamily="18" charset="0"/>
              </a:rPr>
              <a:t>PROGNOSIS</a:t>
            </a:r>
            <a:endParaRPr lang="en-IN" dirty="0">
              <a:solidFill>
                <a:schemeClr val="bg1"/>
              </a:solidFill>
            </a:endParaRPr>
          </a:p>
        </p:txBody>
      </p:sp>
      <p:sp>
        <p:nvSpPr>
          <p:cNvPr id="3" name="Content Placeholder 2"/>
          <p:cNvSpPr>
            <a:spLocks noGrp="1"/>
          </p:cNvSpPr>
          <p:nvPr>
            <p:ph idx="1"/>
          </p:nvPr>
        </p:nvSpPr>
        <p:spPr>
          <a:xfrm>
            <a:off x="0" y="2143116"/>
            <a:ext cx="9144000" cy="4714884"/>
          </a:xfrm>
        </p:spPr>
        <p:txBody>
          <a:bodyPr>
            <a:normAutofit/>
          </a:bodyPr>
          <a:lstStyle/>
          <a:p>
            <a:pPr>
              <a:lnSpc>
                <a:spcPct val="150000"/>
              </a:lnSpc>
            </a:pPr>
            <a:r>
              <a:rPr lang="en-US" altLang="en-US" sz="2600" dirty="0" smtClean="0">
                <a:solidFill>
                  <a:schemeClr val="tx1"/>
                </a:solidFill>
                <a:latin typeface="Times New Roman" pitchFamily="18" charset="0"/>
                <a:cs typeface="Times New Roman" pitchFamily="18" charset="0"/>
              </a:rPr>
              <a:t>The prognosis is an estimation of the likely course of a disease.</a:t>
            </a:r>
          </a:p>
          <a:p>
            <a:pPr>
              <a:lnSpc>
                <a:spcPct val="150000"/>
              </a:lnSpc>
            </a:pPr>
            <a:r>
              <a:rPr lang="en-US" altLang="en-US" sz="2600" dirty="0" smtClean="0">
                <a:solidFill>
                  <a:schemeClr val="tx1"/>
                </a:solidFill>
                <a:latin typeface="Times New Roman" pitchFamily="18" charset="0"/>
                <a:cs typeface="Times New Roman" pitchFamily="18" charset="0"/>
              </a:rPr>
              <a:t>The prognosis of dental disorders is influenced by-</a:t>
            </a:r>
          </a:p>
          <a:p>
            <a:pPr>
              <a:lnSpc>
                <a:spcPct val="150000"/>
              </a:lnSpc>
              <a:buFont typeface="Arial" pitchFamily="34" charset="0"/>
              <a:buChar char="•"/>
            </a:pPr>
            <a:r>
              <a:rPr lang="en-US" altLang="en-US" sz="2600" dirty="0" smtClean="0">
                <a:solidFill>
                  <a:schemeClr val="accent1"/>
                </a:solidFill>
                <a:latin typeface="Times New Roman" pitchFamily="18" charset="0"/>
                <a:cs typeface="Times New Roman" pitchFamily="18" charset="0"/>
              </a:rPr>
              <a:t>GENERAL FACTORS </a:t>
            </a:r>
            <a:r>
              <a:rPr lang="en-US" altLang="en-US" sz="2600" dirty="0" smtClean="0">
                <a:solidFill>
                  <a:schemeClr val="tx1"/>
                </a:solidFill>
                <a:latin typeface="Times New Roman" pitchFamily="18" charset="0"/>
                <a:cs typeface="Times New Roman" pitchFamily="18" charset="0"/>
              </a:rPr>
              <a:t>(age of patient, lowered resistance of the oral environment)</a:t>
            </a:r>
          </a:p>
          <a:p>
            <a:pPr>
              <a:lnSpc>
                <a:spcPct val="150000"/>
              </a:lnSpc>
              <a:buFont typeface="Arial" pitchFamily="34" charset="0"/>
              <a:buChar char="•"/>
            </a:pPr>
            <a:r>
              <a:rPr lang="en-US" altLang="en-US" sz="2600" dirty="0" smtClean="0">
                <a:solidFill>
                  <a:schemeClr val="accent1"/>
                </a:solidFill>
                <a:latin typeface="Times New Roman" pitchFamily="18" charset="0"/>
                <a:cs typeface="Times New Roman" pitchFamily="18" charset="0"/>
              </a:rPr>
              <a:t>LOCAL FACTORS </a:t>
            </a:r>
            <a:r>
              <a:rPr lang="en-US" altLang="en-US" sz="2600" dirty="0" smtClean="0">
                <a:latin typeface="Times New Roman" pitchFamily="18" charset="0"/>
                <a:cs typeface="Times New Roman" pitchFamily="18" charset="0"/>
              </a:rPr>
              <a:t>(</a:t>
            </a:r>
            <a:r>
              <a:rPr lang="en-US" altLang="en-US" sz="2600" dirty="0" smtClean="0">
                <a:solidFill>
                  <a:schemeClr val="tx1"/>
                </a:solidFill>
                <a:latin typeface="Times New Roman" pitchFamily="18" charset="0"/>
                <a:cs typeface="Times New Roman" pitchFamily="18" charset="0"/>
              </a:rPr>
              <a:t>Forces applied to a given tooth , access for oral hygiene measures</a:t>
            </a:r>
            <a:r>
              <a:rPr lang="en-US" altLang="en-US" sz="2600" dirty="0" smtClean="0">
                <a:latin typeface="Times New Roman" pitchFamily="18" charset="0"/>
                <a:cs typeface="Times New Roman" pitchFamily="18" charset="0"/>
              </a:rPr>
              <a:t>).</a:t>
            </a:r>
          </a:p>
          <a:p>
            <a:pPr>
              <a:lnSpc>
                <a:spcPct val="150000"/>
              </a:lnSpc>
              <a:buFont typeface="Arial" pitchFamily="34" charset="0"/>
              <a:buChar char="•"/>
            </a:pPr>
            <a:endParaRPr lang="en-IN" sz="2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143116"/>
            <a:ext cx="9144000" cy="4714884"/>
          </a:xfrm>
        </p:spPr>
        <p:txBody>
          <a:bodyPr>
            <a:normAutofit/>
          </a:bodyPr>
          <a:lstStyle/>
          <a:p>
            <a:pPr>
              <a:lnSpc>
                <a:spcPct val="150000"/>
              </a:lnSpc>
            </a:pPr>
            <a:r>
              <a:rPr lang="en-IN" sz="2600" u="sng" dirty="0" smtClean="0">
                <a:solidFill>
                  <a:schemeClr val="tx1"/>
                </a:solidFill>
                <a:latin typeface="Times New Roman" pitchFamily="18" charset="0"/>
                <a:cs typeface="Times New Roman" pitchFamily="18" charset="0"/>
              </a:rPr>
              <a:t>Retainer</a:t>
            </a:r>
            <a:r>
              <a:rPr lang="en-IN" sz="2600" dirty="0" smtClean="0">
                <a:solidFill>
                  <a:schemeClr val="tx1"/>
                </a:solidFill>
                <a:latin typeface="Times New Roman" pitchFamily="18" charset="0"/>
                <a:cs typeface="Times New Roman" pitchFamily="18" charset="0"/>
              </a:rPr>
              <a:t>: the part of a fixed partial denture or fixed complete denture that unites the abutment(s) to the remainder of the restoration</a:t>
            </a:r>
          </a:p>
          <a:p>
            <a:pPr>
              <a:lnSpc>
                <a:spcPct val="150000"/>
              </a:lnSpc>
            </a:pPr>
            <a:r>
              <a:rPr lang="en-IN" sz="2600" u="sng" dirty="0" smtClean="0">
                <a:solidFill>
                  <a:schemeClr val="tx1"/>
                </a:solidFill>
                <a:latin typeface="Times New Roman" pitchFamily="18" charset="0"/>
                <a:cs typeface="Times New Roman" pitchFamily="18" charset="0"/>
              </a:rPr>
              <a:t>Pontic</a:t>
            </a:r>
            <a:r>
              <a:rPr lang="en-IN" sz="2600" dirty="0" smtClean="0">
                <a:solidFill>
                  <a:schemeClr val="tx1"/>
                </a:solidFill>
                <a:latin typeface="Times New Roman" pitchFamily="18" charset="0"/>
                <a:cs typeface="Times New Roman" pitchFamily="18" charset="0"/>
              </a:rPr>
              <a:t>: an artificial tooth on a fixed partial denture that replaces a missing natural tooth, restores its function, and usually restores the space previously occupied by the clinical crown</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00" y="1000108"/>
            <a:ext cx="7429552" cy="1000132"/>
          </a:xfrm>
        </p:spPr>
        <p:txBody>
          <a:bodyPr/>
          <a:lstStyle/>
          <a:p>
            <a:r>
              <a:rPr lang="en-US" dirty="0" smtClean="0">
                <a:latin typeface="Times New Roman" pitchFamily="18" charset="0"/>
                <a:cs typeface="Times New Roman" pitchFamily="18" charset="0"/>
              </a:rPr>
              <a:t>Prosthodontic Diagnostic Index PDI(For partially edentulous and completely dentate patients)</a:t>
            </a:r>
            <a:br>
              <a:rPr lang="en-US" dirty="0" smtClean="0">
                <a:latin typeface="Times New Roman" pitchFamily="18" charset="0"/>
                <a:cs typeface="Times New Roman" pitchFamily="18" charset="0"/>
              </a:rPr>
            </a:br>
            <a:endParaRPr lang="en-IN" dirty="0"/>
          </a:p>
        </p:txBody>
      </p:sp>
      <p:sp>
        <p:nvSpPr>
          <p:cNvPr id="3" name="Content Placeholder 2"/>
          <p:cNvSpPr>
            <a:spLocks noGrp="1"/>
          </p:cNvSpPr>
          <p:nvPr>
            <p:ph idx="1"/>
          </p:nvPr>
        </p:nvSpPr>
        <p:spPr>
          <a:xfrm>
            <a:off x="285720" y="2357430"/>
            <a:ext cx="8786842" cy="4143404"/>
          </a:xfrm>
        </p:spPr>
        <p:txBody>
          <a:bodyPr>
            <a:normAutofit lnSpcReduction="10000"/>
          </a:bodyPr>
          <a:lstStyle/>
          <a:p>
            <a:pPr>
              <a:lnSpc>
                <a:spcPct val="150000"/>
              </a:lnSpc>
              <a:defRPr/>
            </a:pPr>
            <a:r>
              <a:rPr lang="en-US" sz="2600" dirty="0" smtClean="0">
                <a:solidFill>
                  <a:schemeClr val="tx1"/>
                </a:solidFill>
                <a:latin typeface="Times New Roman" pitchFamily="18" charset="0"/>
                <a:cs typeface="Times New Roman" pitchFamily="18" charset="0"/>
              </a:rPr>
              <a:t>Classification is  based on four criteria, Each class is differentiated by-</a:t>
            </a:r>
          </a:p>
          <a:p>
            <a:pPr marL="633412" indent="-514350">
              <a:lnSpc>
                <a:spcPct val="150000"/>
              </a:lnSpc>
              <a:buFont typeface="+mj-lt"/>
              <a:buAutoNum type="arabicPeriod"/>
              <a:defRPr/>
            </a:pPr>
            <a:r>
              <a:rPr lang="en-US" sz="2600" dirty="0" smtClean="0">
                <a:solidFill>
                  <a:schemeClr val="tx1"/>
                </a:solidFill>
                <a:latin typeface="Times New Roman" pitchFamily="18" charset="0"/>
                <a:cs typeface="Times New Roman" pitchFamily="18" charset="0"/>
              </a:rPr>
              <a:t>Location and extent of edentulous area or areas</a:t>
            </a:r>
          </a:p>
          <a:p>
            <a:pPr marL="633412" indent="-514350">
              <a:lnSpc>
                <a:spcPct val="150000"/>
              </a:lnSpc>
              <a:buFont typeface="+mj-lt"/>
              <a:buAutoNum type="arabicPeriod"/>
              <a:defRPr/>
            </a:pPr>
            <a:r>
              <a:rPr lang="en-US" sz="2600" dirty="0" smtClean="0">
                <a:solidFill>
                  <a:schemeClr val="tx1"/>
                </a:solidFill>
                <a:latin typeface="Times New Roman" pitchFamily="18" charset="0"/>
                <a:cs typeface="Times New Roman" pitchFamily="18" charset="0"/>
              </a:rPr>
              <a:t>Condition of abutment teeth</a:t>
            </a:r>
          </a:p>
          <a:p>
            <a:pPr marL="633412" indent="-514350">
              <a:lnSpc>
                <a:spcPct val="150000"/>
              </a:lnSpc>
              <a:buFont typeface="+mj-lt"/>
              <a:buAutoNum type="arabicPeriod"/>
              <a:defRPr/>
            </a:pPr>
            <a:r>
              <a:rPr lang="en-US" sz="2600" dirty="0" smtClean="0">
                <a:solidFill>
                  <a:schemeClr val="tx1"/>
                </a:solidFill>
                <a:latin typeface="Times New Roman" pitchFamily="18" charset="0"/>
                <a:cs typeface="Times New Roman" pitchFamily="18" charset="0"/>
              </a:rPr>
              <a:t>occlusal scheme</a:t>
            </a:r>
          </a:p>
          <a:p>
            <a:pPr marL="633412" indent="-514350">
              <a:lnSpc>
                <a:spcPct val="150000"/>
              </a:lnSpc>
              <a:buFont typeface="+mj-lt"/>
              <a:buAutoNum type="arabicPeriod"/>
              <a:defRPr/>
            </a:pPr>
            <a:r>
              <a:rPr lang="en-US" sz="2600" dirty="0" smtClean="0">
                <a:solidFill>
                  <a:schemeClr val="tx1"/>
                </a:solidFill>
                <a:latin typeface="Times New Roman" pitchFamily="18" charset="0"/>
                <a:cs typeface="Times New Roman" pitchFamily="18" charset="0"/>
              </a:rPr>
              <a:t>Residual ridge</a:t>
            </a:r>
          </a:p>
          <a:p>
            <a:pPr marL="633412" indent="-514350">
              <a:lnSpc>
                <a:spcPct val="150000"/>
              </a:lnSpc>
              <a:buFont typeface="+mj-lt"/>
              <a:buAutoNum type="arabicPeriod"/>
              <a:defRPr/>
            </a:pPr>
            <a:endParaRPr lang="en-US" sz="2600" dirty="0" smtClean="0">
              <a:solidFill>
                <a:schemeClr val="tx1"/>
              </a:solidFill>
              <a:latin typeface="Times New Roman" pitchFamily="18" charset="0"/>
              <a:cs typeface="Times New Roman" pitchFamily="18" charset="0"/>
            </a:endParaRP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000240"/>
            <a:ext cx="9144000" cy="4643446"/>
          </a:xfrm>
        </p:spPr>
        <p:txBody>
          <a:bodyPr>
            <a:normAutofit lnSpcReduction="10000"/>
          </a:bodyPr>
          <a:lstStyle/>
          <a:p>
            <a:pPr algn="just">
              <a:lnSpc>
                <a:spcPct val="150000"/>
              </a:lnSpc>
              <a:buFont typeface="Wingdings 2" pitchFamily="18" charset="2"/>
              <a:buNone/>
              <a:defRPr/>
            </a:pPr>
            <a:r>
              <a:rPr lang="en-US" sz="2600" dirty="0" smtClean="0">
                <a:solidFill>
                  <a:schemeClr val="tx1"/>
                </a:solidFill>
                <a:latin typeface="Times New Roman" panose="02020603050405020304" pitchFamily="18" charset="0"/>
                <a:cs typeface="Times New Roman" panose="02020603050405020304" pitchFamily="18" charset="0"/>
              </a:rPr>
              <a:t>Class I</a:t>
            </a:r>
          </a:p>
          <a:p>
            <a:pPr algn="just">
              <a:lnSpc>
                <a:spcPct val="150000"/>
              </a:lnSpc>
              <a:defRPr/>
            </a:pPr>
            <a:r>
              <a:rPr lang="en-US" sz="2600" dirty="0" smtClean="0">
                <a:solidFill>
                  <a:schemeClr val="tx1"/>
                </a:solidFill>
                <a:latin typeface="Times New Roman" panose="02020603050405020304" pitchFamily="18" charset="0"/>
                <a:cs typeface="Times New Roman" panose="02020603050405020304" pitchFamily="18" charset="0"/>
              </a:rPr>
              <a:t>Ideal or </a:t>
            </a:r>
            <a:r>
              <a:rPr lang="en-US" sz="2600" u="sng" dirty="0" smtClean="0">
                <a:solidFill>
                  <a:schemeClr val="tx1"/>
                </a:solidFill>
                <a:latin typeface="Times New Roman" panose="02020603050405020304" pitchFamily="18" charset="0"/>
                <a:cs typeface="Times New Roman" panose="02020603050405020304" pitchFamily="18" charset="0"/>
              </a:rPr>
              <a:t>minimal compromise </a:t>
            </a:r>
            <a:r>
              <a:rPr lang="en-US" sz="2600" dirty="0" smtClean="0">
                <a:solidFill>
                  <a:schemeClr val="tx1"/>
                </a:solidFill>
                <a:latin typeface="Times New Roman" panose="02020603050405020304" pitchFamily="18" charset="0"/>
                <a:cs typeface="Times New Roman" panose="02020603050405020304" pitchFamily="18" charset="0"/>
              </a:rPr>
              <a:t>in the location of edentulous areas( which is confined to single arch)</a:t>
            </a:r>
          </a:p>
          <a:p>
            <a:pPr algn="just">
              <a:lnSpc>
                <a:spcPct val="150000"/>
              </a:lnSpc>
              <a:defRPr/>
            </a:pPr>
            <a:r>
              <a:rPr lang="en-US" sz="2600" dirty="0" smtClean="0">
                <a:solidFill>
                  <a:schemeClr val="tx1"/>
                </a:solidFill>
                <a:latin typeface="Times New Roman" panose="02020603050405020304" pitchFamily="18" charset="0"/>
                <a:cs typeface="Times New Roman" panose="02020603050405020304" pitchFamily="18" charset="0"/>
              </a:rPr>
              <a:t>Abutment condition is ideal or minimally compromised</a:t>
            </a:r>
          </a:p>
          <a:p>
            <a:pPr algn="just">
              <a:lnSpc>
                <a:spcPct val="150000"/>
              </a:lnSpc>
              <a:defRPr/>
            </a:pPr>
            <a:r>
              <a:rPr lang="en-US" sz="2600" dirty="0" smtClean="0">
                <a:solidFill>
                  <a:schemeClr val="tx1"/>
                </a:solidFill>
                <a:latin typeface="Times New Roman" panose="02020603050405020304" pitchFamily="18" charset="0"/>
                <a:cs typeface="Times New Roman" panose="02020603050405020304" pitchFamily="18" charset="0"/>
              </a:rPr>
              <a:t>Occlusion is ideal with no need for pre prosthetic therapy and class 1 molar relationship</a:t>
            </a:r>
          </a:p>
          <a:p>
            <a:pPr algn="just">
              <a:lnSpc>
                <a:spcPct val="150000"/>
              </a:lnSpc>
              <a:defRPr/>
            </a:pPr>
            <a:r>
              <a:rPr lang="en-US" sz="2600" dirty="0" smtClean="0">
                <a:solidFill>
                  <a:schemeClr val="tx1"/>
                </a:solidFill>
                <a:latin typeface="Times New Roman" panose="02020603050405020304" pitchFamily="18" charset="0"/>
                <a:cs typeface="Times New Roman" panose="02020603050405020304" pitchFamily="18" charset="0"/>
              </a:rPr>
              <a:t>Residual ridge conforms class I complete edentulism description.</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500042"/>
            <a:ext cx="6571060" cy="706964"/>
          </a:xfrm>
        </p:spPr>
        <p:txBody>
          <a:bodyPr/>
          <a:lstStyle/>
          <a:p>
            <a:pPr algn="ctr"/>
            <a:r>
              <a:rPr lang="en-IN" dirty="0" smtClean="0"/>
              <a:t>Class I</a:t>
            </a:r>
            <a:endParaRPr lang="en-IN" dirty="0"/>
          </a:p>
        </p:txBody>
      </p:sp>
      <p:pic>
        <p:nvPicPr>
          <p:cNvPr id="1027" name="Picture 3"/>
          <p:cNvPicPr>
            <a:picLocks noChangeAspect="1" noChangeArrowheads="1"/>
          </p:cNvPicPr>
          <p:nvPr/>
        </p:nvPicPr>
        <p:blipFill>
          <a:blip r:embed="rId2"/>
          <a:srcRect l="31296" t="19574" r="31918" b="16552"/>
          <a:stretch>
            <a:fillRect/>
          </a:stretch>
        </p:blipFill>
        <p:spPr bwMode="auto">
          <a:xfrm>
            <a:off x="1357290" y="1214422"/>
            <a:ext cx="5929354" cy="54868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071678"/>
            <a:ext cx="9144000" cy="4786322"/>
          </a:xfrm>
        </p:spPr>
        <p:txBody>
          <a:bodyPr>
            <a:normAutofit lnSpcReduction="10000"/>
          </a:bodyPr>
          <a:lstStyle/>
          <a:p>
            <a:pPr algn="just">
              <a:buFont typeface="Wingdings 2" pitchFamily="18" charset="2"/>
              <a:buNone/>
            </a:pPr>
            <a:r>
              <a:rPr lang="en-US" sz="2600" dirty="0" smtClean="0">
                <a:solidFill>
                  <a:schemeClr val="tx1"/>
                </a:solidFill>
                <a:latin typeface="Times New Roman" pitchFamily="18" charset="0"/>
                <a:cs typeface="Times New Roman" pitchFamily="18" charset="0"/>
              </a:rPr>
              <a:t>Class II</a:t>
            </a:r>
          </a:p>
          <a:p>
            <a:pPr algn="just"/>
            <a:r>
              <a:rPr lang="en-US" sz="2600" dirty="0" smtClean="0">
                <a:solidFill>
                  <a:schemeClr val="tx1"/>
                </a:solidFill>
                <a:latin typeface="Times New Roman" pitchFamily="18" charset="0"/>
                <a:cs typeface="Times New Roman" pitchFamily="18" charset="0"/>
              </a:rPr>
              <a:t>Location and extent of edentulous area are </a:t>
            </a:r>
            <a:r>
              <a:rPr lang="en-US" sz="2600" u="sng" dirty="0" smtClean="0">
                <a:solidFill>
                  <a:schemeClr val="tx1"/>
                </a:solidFill>
                <a:latin typeface="Times New Roman" pitchFamily="18" charset="0"/>
                <a:cs typeface="Times New Roman" pitchFamily="18" charset="0"/>
              </a:rPr>
              <a:t>moderately compromised</a:t>
            </a:r>
          </a:p>
          <a:p>
            <a:pPr algn="just">
              <a:buFont typeface="Arial" charset="0"/>
              <a:buChar char="•"/>
            </a:pPr>
            <a:r>
              <a:rPr lang="en-US" sz="2600" dirty="0" smtClean="0">
                <a:solidFill>
                  <a:schemeClr val="tx1"/>
                </a:solidFill>
                <a:latin typeface="Times New Roman" pitchFamily="18" charset="0"/>
                <a:cs typeface="Times New Roman" pitchFamily="18" charset="0"/>
              </a:rPr>
              <a:t>Edentulous area may exist in one or both arches</a:t>
            </a:r>
          </a:p>
          <a:p>
            <a:pPr algn="just">
              <a:buFont typeface="Arial" charset="0"/>
              <a:buChar char="•"/>
            </a:pPr>
            <a:r>
              <a:rPr lang="en-US" sz="2600" dirty="0" smtClean="0">
                <a:solidFill>
                  <a:schemeClr val="tx1"/>
                </a:solidFill>
                <a:latin typeface="Times New Roman" pitchFamily="18" charset="0"/>
                <a:cs typeface="Times New Roman" pitchFamily="18" charset="0"/>
              </a:rPr>
              <a:t>It may include any anterior maxillary span not exceeding 2 incisors.</a:t>
            </a:r>
          </a:p>
          <a:p>
            <a:pPr algn="just">
              <a:buFont typeface="Arial" charset="0"/>
              <a:buChar char="•"/>
            </a:pPr>
            <a:r>
              <a:rPr lang="en-US" sz="2600" dirty="0" smtClean="0">
                <a:solidFill>
                  <a:schemeClr val="tx1"/>
                </a:solidFill>
                <a:latin typeface="Times New Roman" pitchFamily="18" charset="0"/>
                <a:cs typeface="Times New Roman" pitchFamily="18" charset="0"/>
              </a:rPr>
              <a:t>In mandible anterior span - not exceeding four incisors</a:t>
            </a:r>
          </a:p>
          <a:p>
            <a:pPr algn="just">
              <a:buFont typeface="Arial" charset="0"/>
              <a:buChar char="•"/>
            </a:pPr>
            <a:r>
              <a:rPr lang="en-US" sz="2600" dirty="0" smtClean="0">
                <a:solidFill>
                  <a:schemeClr val="tx1"/>
                </a:solidFill>
                <a:latin typeface="Times New Roman" pitchFamily="18" charset="0"/>
                <a:cs typeface="Times New Roman" pitchFamily="18" charset="0"/>
              </a:rPr>
              <a:t>Posterior maxilla and mandible- that does not exceed 2 premolar or 1 premolar and 1 molar.</a:t>
            </a:r>
          </a:p>
          <a:p>
            <a:pPr algn="just">
              <a:buFont typeface="Arial" charset="0"/>
              <a:buChar char="•"/>
            </a:pPr>
            <a:r>
              <a:rPr lang="en-US" sz="2600" dirty="0" smtClean="0">
                <a:solidFill>
                  <a:schemeClr val="tx1"/>
                </a:solidFill>
                <a:latin typeface="Times New Roman" pitchFamily="18" charset="0"/>
                <a:cs typeface="Times New Roman" pitchFamily="18" charset="0"/>
              </a:rPr>
              <a:t>Any missing canine(max. or </a:t>
            </a:r>
            <a:r>
              <a:rPr lang="en-US" sz="2600" dirty="0" err="1" smtClean="0">
                <a:solidFill>
                  <a:schemeClr val="tx1"/>
                </a:solidFill>
                <a:latin typeface="Times New Roman" pitchFamily="18" charset="0"/>
                <a:cs typeface="Times New Roman" pitchFamily="18" charset="0"/>
              </a:rPr>
              <a:t>mand</a:t>
            </a:r>
            <a:r>
              <a:rPr lang="en-US" sz="2600" dirty="0" smtClean="0">
                <a:solidFill>
                  <a:schemeClr val="tx1"/>
                </a:solidFill>
                <a:latin typeface="Times New Roman" pitchFamily="18" charset="0"/>
                <a:cs typeface="Times New Roman" pitchFamily="18" charset="0"/>
              </a:rPr>
              <a:t>)</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143116"/>
            <a:ext cx="9144000" cy="4714884"/>
          </a:xfrm>
        </p:spPr>
        <p:txBody>
          <a:bodyPr>
            <a:normAutofit/>
          </a:bodyPr>
          <a:lstStyle/>
          <a:p>
            <a:pPr algn="just"/>
            <a:r>
              <a:rPr lang="en-US" sz="2600" dirty="0" smtClean="0">
                <a:solidFill>
                  <a:schemeClr val="tx1"/>
                </a:solidFill>
                <a:latin typeface="Times New Roman" pitchFamily="18" charset="0"/>
                <a:cs typeface="Times New Roman" pitchFamily="18" charset="0"/>
              </a:rPr>
              <a:t>Abutment</a:t>
            </a:r>
          </a:p>
          <a:p>
            <a:pPr algn="just">
              <a:buFont typeface="Arial" charset="0"/>
              <a:buChar char="•"/>
            </a:pPr>
            <a:r>
              <a:rPr lang="en-US" sz="2600" dirty="0" smtClean="0">
                <a:solidFill>
                  <a:schemeClr val="tx1"/>
                </a:solidFill>
                <a:latin typeface="Times New Roman" pitchFamily="18" charset="0"/>
                <a:cs typeface="Times New Roman" pitchFamily="18" charset="0"/>
              </a:rPr>
              <a:t>In 1 or 2 sextants have sufficient structure to retain or support intra or extra coronal restoration and requires localized adjunctive therapy.</a:t>
            </a:r>
          </a:p>
          <a:p>
            <a:pPr algn="just"/>
            <a:r>
              <a:rPr lang="en-US" sz="2600" dirty="0" smtClean="0">
                <a:solidFill>
                  <a:schemeClr val="tx1"/>
                </a:solidFill>
                <a:latin typeface="Times New Roman" pitchFamily="18" charset="0"/>
                <a:cs typeface="Times New Roman" pitchFamily="18" charset="0"/>
              </a:rPr>
              <a:t>Occlusion</a:t>
            </a:r>
          </a:p>
          <a:p>
            <a:pPr algn="just">
              <a:buFont typeface="Arial" charset="0"/>
              <a:buChar char="•"/>
            </a:pPr>
            <a:r>
              <a:rPr lang="en-US" sz="2600" dirty="0" smtClean="0">
                <a:solidFill>
                  <a:schemeClr val="tx1"/>
                </a:solidFill>
                <a:latin typeface="Times New Roman" pitchFamily="18" charset="0"/>
                <a:cs typeface="Times New Roman" pitchFamily="18" charset="0"/>
              </a:rPr>
              <a:t>Occlusion correction requires localized adjunctive therapy (enameloplasty of premature contacts)</a:t>
            </a:r>
          </a:p>
          <a:p>
            <a:pPr algn="just">
              <a:buFont typeface="Arial" charset="0"/>
              <a:buChar char="•"/>
            </a:pPr>
            <a:r>
              <a:rPr lang="en-US" sz="2600" dirty="0" smtClean="0">
                <a:solidFill>
                  <a:schemeClr val="tx1"/>
                </a:solidFill>
                <a:latin typeface="Times New Roman" pitchFamily="18" charset="0"/>
                <a:cs typeface="Times New Roman" pitchFamily="18" charset="0"/>
              </a:rPr>
              <a:t>Class I molar relationship</a:t>
            </a:r>
          </a:p>
          <a:p>
            <a:pPr algn="just"/>
            <a:r>
              <a:rPr lang="en-US" sz="2600" dirty="0" smtClean="0">
                <a:solidFill>
                  <a:schemeClr val="tx1"/>
                </a:solidFill>
                <a:latin typeface="Times New Roman" pitchFamily="18" charset="0"/>
                <a:cs typeface="Times New Roman" pitchFamily="18" charset="0"/>
              </a:rPr>
              <a:t>Residual ridge - conforms to class II complete edentulism description</a:t>
            </a:r>
          </a:p>
          <a:p>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16" y="428604"/>
            <a:ext cx="6571060" cy="706964"/>
          </a:xfrm>
        </p:spPr>
        <p:txBody>
          <a:bodyPr/>
          <a:lstStyle/>
          <a:p>
            <a:pPr algn="ctr"/>
            <a:r>
              <a:rPr lang="en-IN" dirty="0" smtClean="0"/>
              <a:t>Class II</a:t>
            </a:r>
            <a:endParaRPr lang="en-IN" dirty="0"/>
          </a:p>
        </p:txBody>
      </p:sp>
      <p:pic>
        <p:nvPicPr>
          <p:cNvPr id="4" name="Content Placeholder 3"/>
          <p:cNvPicPr>
            <a:picLocks noGrp="1" noChangeAspect="1" noChangeArrowheads="1"/>
          </p:cNvPicPr>
          <p:nvPr>
            <p:ph idx="1"/>
          </p:nvPr>
        </p:nvPicPr>
        <p:blipFill>
          <a:blip r:embed="rId2"/>
          <a:srcRect l="24676" t="23214" r="24195" b="17052"/>
          <a:stretch>
            <a:fillRect/>
          </a:stretch>
        </p:blipFill>
        <p:spPr bwMode="auto">
          <a:xfrm>
            <a:off x="357158" y="1214422"/>
            <a:ext cx="8260889" cy="51435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1928802"/>
            <a:ext cx="9144000" cy="4929198"/>
          </a:xfrm>
        </p:spPr>
        <p:txBody>
          <a:bodyPr>
            <a:normAutofit/>
          </a:bodyPr>
          <a:lstStyle/>
          <a:p>
            <a:pPr algn="just">
              <a:lnSpc>
                <a:spcPct val="150000"/>
              </a:lnSpc>
              <a:buFont typeface="Wingdings 2" pitchFamily="18" charset="2"/>
              <a:buNone/>
            </a:pPr>
            <a:r>
              <a:rPr lang="en-US" sz="2600" dirty="0" smtClean="0">
                <a:solidFill>
                  <a:schemeClr val="tx1"/>
                </a:solidFill>
                <a:latin typeface="Times New Roman" pitchFamily="18" charset="0"/>
                <a:cs typeface="Times New Roman" pitchFamily="18" charset="0"/>
              </a:rPr>
              <a:t>Class III</a:t>
            </a:r>
          </a:p>
          <a:p>
            <a:pPr algn="just">
              <a:lnSpc>
                <a:spcPct val="150000"/>
              </a:lnSpc>
              <a:buFont typeface="Wingdings" pitchFamily="2" charset="2"/>
              <a:buChar char="§"/>
            </a:pPr>
            <a:r>
              <a:rPr lang="en-US" sz="2600" dirty="0" smtClean="0">
                <a:solidFill>
                  <a:schemeClr val="tx1"/>
                </a:solidFill>
                <a:latin typeface="Times New Roman" pitchFamily="18" charset="0"/>
                <a:cs typeface="Times New Roman" pitchFamily="18" charset="0"/>
              </a:rPr>
              <a:t>Characterized by </a:t>
            </a:r>
            <a:r>
              <a:rPr lang="en-US" sz="2600" u="sng" dirty="0" smtClean="0">
                <a:solidFill>
                  <a:schemeClr val="tx1"/>
                </a:solidFill>
                <a:latin typeface="Times New Roman" pitchFamily="18" charset="0"/>
                <a:cs typeface="Times New Roman" pitchFamily="18" charset="0"/>
              </a:rPr>
              <a:t>substantially compromised </a:t>
            </a:r>
            <a:r>
              <a:rPr lang="en-US" sz="2600" dirty="0" smtClean="0">
                <a:solidFill>
                  <a:schemeClr val="tx1"/>
                </a:solidFill>
                <a:latin typeface="Times New Roman" pitchFamily="18" charset="0"/>
                <a:cs typeface="Times New Roman" pitchFamily="18" charset="0"/>
              </a:rPr>
              <a:t>location and extent of edentulous area in both arches.</a:t>
            </a:r>
          </a:p>
          <a:p>
            <a:pPr algn="just">
              <a:lnSpc>
                <a:spcPct val="150000"/>
              </a:lnSpc>
              <a:buFont typeface="Arial" charset="0"/>
              <a:buChar char="•"/>
            </a:pPr>
            <a:r>
              <a:rPr lang="en-US" sz="2600" dirty="0" smtClean="0">
                <a:solidFill>
                  <a:schemeClr val="tx1"/>
                </a:solidFill>
                <a:latin typeface="Times New Roman" pitchFamily="18" charset="0"/>
                <a:cs typeface="Times New Roman" pitchFamily="18" charset="0"/>
              </a:rPr>
              <a:t>It may include-  Posterior maxillary or mandibular edentulous area greater than 3 teeth or two molars or anterior and posterior edentulous areas of 3 or more teeth.</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214554"/>
            <a:ext cx="9144000" cy="4643446"/>
          </a:xfrm>
        </p:spPr>
        <p:txBody>
          <a:bodyPr>
            <a:noAutofit/>
          </a:bodyPr>
          <a:lstStyle/>
          <a:p>
            <a:pPr algn="just">
              <a:lnSpc>
                <a:spcPct val="150000"/>
              </a:lnSpc>
            </a:pPr>
            <a:r>
              <a:rPr lang="en-US" sz="2600" dirty="0" smtClean="0">
                <a:solidFill>
                  <a:schemeClr val="tx1"/>
                </a:solidFill>
                <a:latin typeface="Times New Roman" pitchFamily="18" charset="0"/>
                <a:cs typeface="Times New Roman" pitchFamily="18" charset="0"/>
              </a:rPr>
              <a:t>Abutments : have insufficient tooth structure</a:t>
            </a:r>
          </a:p>
          <a:p>
            <a:pPr algn="just">
              <a:lnSpc>
                <a:spcPct val="150000"/>
              </a:lnSpc>
              <a:buFont typeface="Arial" pitchFamily="34" charset="0"/>
              <a:buChar char="•"/>
            </a:pPr>
            <a:r>
              <a:rPr lang="en-US" sz="2600" dirty="0" smtClean="0">
                <a:solidFill>
                  <a:schemeClr val="tx1"/>
                </a:solidFill>
                <a:latin typeface="Times New Roman" pitchFamily="18" charset="0"/>
                <a:cs typeface="Times New Roman" pitchFamily="18" charset="0"/>
              </a:rPr>
              <a:t>Requires more substantial localized adjunctive therapy but have fair prognosis.</a:t>
            </a:r>
          </a:p>
          <a:p>
            <a:pPr>
              <a:lnSpc>
                <a:spcPct val="150000"/>
              </a:lnSpc>
            </a:pPr>
            <a:r>
              <a:rPr lang="en-US" sz="2600" dirty="0" smtClean="0">
                <a:solidFill>
                  <a:schemeClr val="tx1"/>
                </a:solidFill>
                <a:latin typeface="Times New Roman" pitchFamily="18" charset="0"/>
                <a:cs typeface="Times New Roman" pitchFamily="18" charset="0"/>
              </a:rPr>
              <a:t>Occlusion</a:t>
            </a:r>
          </a:p>
          <a:p>
            <a:pPr>
              <a:lnSpc>
                <a:spcPct val="150000"/>
              </a:lnSpc>
              <a:buFont typeface="Arial" charset="0"/>
              <a:buChar char="•"/>
            </a:pPr>
            <a:r>
              <a:rPr lang="en-US" sz="2600" dirty="0" smtClean="0">
                <a:solidFill>
                  <a:schemeClr val="tx1"/>
                </a:solidFill>
                <a:latin typeface="Times New Roman" pitchFamily="18" charset="0"/>
                <a:cs typeface="Times New Roman" pitchFamily="18" charset="0"/>
              </a:rPr>
              <a:t>Requires establishment of entire occlusal scheme without accompanying changes in OVD.</a:t>
            </a:r>
          </a:p>
          <a:p>
            <a:pPr>
              <a:lnSpc>
                <a:spcPct val="150000"/>
              </a:lnSpc>
              <a:buFont typeface="Arial" charset="0"/>
              <a:buChar char="•"/>
            </a:pPr>
            <a:r>
              <a:rPr lang="en-US" sz="2600" dirty="0" smtClean="0">
                <a:solidFill>
                  <a:schemeClr val="tx1"/>
                </a:solidFill>
                <a:latin typeface="Times New Roman" pitchFamily="18" charset="0"/>
                <a:cs typeface="Times New Roman" pitchFamily="18" charset="0"/>
              </a:rPr>
              <a:t>Molar relationship- class II</a:t>
            </a:r>
          </a:p>
          <a:p>
            <a:pPr algn="just">
              <a:lnSpc>
                <a:spcPct val="150000"/>
              </a:lnSpc>
            </a:pPr>
            <a:endParaRPr lang="en-US" sz="2600" dirty="0" smtClean="0">
              <a:solidFill>
                <a:schemeClr val="tx1"/>
              </a:solidFill>
              <a:latin typeface="Times New Roman" pitchFamily="18" charset="0"/>
              <a:cs typeface="Times New Roman" pitchFamily="18" charset="0"/>
            </a:endParaRP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16" y="428604"/>
            <a:ext cx="6571060" cy="706964"/>
          </a:xfrm>
        </p:spPr>
        <p:txBody>
          <a:bodyPr/>
          <a:lstStyle/>
          <a:p>
            <a:pPr algn="ctr"/>
            <a:r>
              <a:rPr lang="en-IN" dirty="0" smtClean="0"/>
              <a:t>Class III</a:t>
            </a:r>
            <a:endParaRPr lang="en-IN" dirty="0"/>
          </a:p>
        </p:txBody>
      </p:sp>
      <p:sp>
        <p:nvSpPr>
          <p:cNvPr id="3" name="Content Placeholder 2"/>
          <p:cNvSpPr>
            <a:spLocks noGrp="1"/>
          </p:cNvSpPr>
          <p:nvPr>
            <p:ph idx="1"/>
          </p:nvPr>
        </p:nvSpPr>
        <p:spPr/>
        <p:txBody>
          <a:bodyPr/>
          <a:lstStyle/>
          <a:p>
            <a:endParaRPr lang="en-IN"/>
          </a:p>
        </p:txBody>
      </p:sp>
      <p:pic>
        <p:nvPicPr>
          <p:cNvPr id="3074" name="Picture 2"/>
          <p:cNvPicPr>
            <a:picLocks noChangeAspect="1" noChangeArrowheads="1"/>
          </p:cNvPicPr>
          <p:nvPr/>
        </p:nvPicPr>
        <p:blipFill>
          <a:blip r:embed="rId2"/>
          <a:srcRect l="24158" t="23695" r="24231" b="17582"/>
          <a:stretch>
            <a:fillRect/>
          </a:stretch>
        </p:blipFill>
        <p:spPr bwMode="auto">
          <a:xfrm>
            <a:off x="268174" y="1214421"/>
            <a:ext cx="8518668" cy="5165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29780" y="1785926"/>
            <a:ext cx="8914252" cy="4643446"/>
          </a:xfrm>
        </p:spPr>
        <p:txBody>
          <a:bodyPr>
            <a:noAutofit/>
          </a:bodyPr>
          <a:lstStyle/>
          <a:p>
            <a:pPr>
              <a:lnSpc>
                <a:spcPct val="150000"/>
              </a:lnSpc>
              <a:buFont typeface="Wingdings 2" pitchFamily="18" charset="2"/>
              <a:buNone/>
            </a:pPr>
            <a:r>
              <a:rPr lang="en-US" sz="2500" dirty="0" smtClean="0">
                <a:solidFill>
                  <a:schemeClr val="tx1"/>
                </a:solidFill>
                <a:latin typeface="Times New Roman" pitchFamily="18" charset="0"/>
                <a:cs typeface="Times New Roman" pitchFamily="18" charset="0"/>
              </a:rPr>
              <a:t>Class IV</a:t>
            </a:r>
          </a:p>
          <a:p>
            <a:pPr>
              <a:lnSpc>
                <a:spcPct val="150000"/>
              </a:lnSpc>
            </a:pPr>
            <a:r>
              <a:rPr lang="en-US" sz="2500" dirty="0" smtClean="0">
                <a:solidFill>
                  <a:schemeClr val="tx1"/>
                </a:solidFill>
                <a:latin typeface="Times New Roman" pitchFamily="18" charset="0"/>
                <a:cs typeface="Times New Roman" pitchFamily="18" charset="0"/>
              </a:rPr>
              <a:t> Edentulous areas- may be extensive and may occur in both arches</a:t>
            </a:r>
          </a:p>
          <a:p>
            <a:pPr>
              <a:lnSpc>
                <a:spcPct val="150000"/>
              </a:lnSpc>
            </a:pPr>
            <a:r>
              <a:rPr lang="en-US" sz="2500" dirty="0" smtClean="0">
                <a:solidFill>
                  <a:schemeClr val="tx1"/>
                </a:solidFill>
                <a:latin typeface="Times New Roman" pitchFamily="18" charset="0"/>
                <a:cs typeface="Times New Roman" pitchFamily="18" charset="0"/>
              </a:rPr>
              <a:t> Abutments:  severely compromised, in 4 or more sextants have insufficient tooth structure.</a:t>
            </a:r>
          </a:p>
          <a:p>
            <a:pPr>
              <a:lnSpc>
                <a:spcPct val="150000"/>
              </a:lnSpc>
            </a:pPr>
            <a:r>
              <a:rPr lang="en-US" sz="2500" dirty="0" smtClean="0">
                <a:solidFill>
                  <a:schemeClr val="tx1"/>
                </a:solidFill>
                <a:latin typeface="Times New Roman" pitchFamily="18" charset="0"/>
                <a:cs typeface="Times New Roman" pitchFamily="18" charset="0"/>
              </a:rPr>
              <a:t>Occlusion: Severely compromised</a:t>
            </a:r>
          </a:p>
          <a:p>
            <a:pPr>
              <a:lnSpc>
                <a:spcPct val="150000"/>
              </a:lnSpc>
              <a:buFont typeface="Arial" pitchFamily="34" charset="0"/>
              <a:buChar char="•"/>
            </a:pPr>
            <a:r>
              <a:rPr lang="en-US" sz="2500" dirty="0" smtClean="0">
                <a:solidFill>
                  <a:schemeClr val="tx1"/>
                </a:solidFill>
                <a:latin typeface="Times New Roman" pitchFamily="18" charset="0"/>
                <a:cs typeface="Times New Roman" pitchFamily="18" charset="0"/>
              </a:rPr>
              <a:t>Re-establishment of entire occlusal scheme including  changes in OVD is necessary.</a:t>
            </a:r>
          </a:p>
          <a:p>
            <a:pPr>
              <a:lnSpc>
                <a:spcPct val="150000"/>
              </a:lnSpc>
              <a:buFont typeface="Arial" pitchFamily="34" charset="0"/>
              <a:buChar char="•"/>
            </a:pPr>
            <a:endParaRPr lang="en-IN" sz="2500" dirty="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071678"/>
            <a:ext cx="9144000" cy="3857652"/>
          </a:xfrm>
        </p:spPr>
        <p:txBody>
          <a:bodyPr>
            <a:normAutofit/>
          </a:bodyPr>
          <a:lstStyle/>
          <a:p>
            <a:pPr>
              <a:lnSpc>
                <a:spcPct val="150000"/>
              </a:lnSpc>
            </a:pPr>
            <a:r>
              <a:rPr lang="en-IN" sz="2600" u="sng" dirty="0" smtClean="0">
                <a:solidFill>
                  <a:schemeClr val="tx1"/>
                </a:solidFill>
                <a:latin typeface="Times New Roman" pitchFamily="18" charset="0"/>
                <a:cs typeface="Times New Roman" pitchFamily="18" charset="0"/>
              </a:rPr>
              <a:t>Connector</a:t>
            </a:r>
            <a:r>
              <a:rPr lang="en-IN" sz="2600" dirty="0" smtClean="0">
                <a:solidFill>
                  <a:schemeClr val="tx1"/>
                </a:solidFill>
                <a:latin typeface="Times New Roman" pitchFamily="18" charset="0"/>
                <a:cs typeface="Times New Roman" pitchFamily="18" charset="0"/>
              </a:rPr>
              <a:t>: the portion of a fixed partial denture that unites the retainer(s) and pontic(s)</a:t>
            </a:r>
          </a:p>
          <a:p>
            <a:pPr>
              <a:lnSpc>
                <a:spcPct val="150000"/>
              </a:lnSpc>
            </a:pPr>
            <a:endParaRPr lang="en-IN" sz="2600" dirty="0">
              <a:solidFill>
                <a:schemeClr val="tx1"/>
              </a:solidFill>
            </a:endParaRPr>
          </a:p>
        </p:txBody>
      </p:sp>
      <p:pic>
        <p:nvPicPr>
          <p:cNvPr id="4" name="Picture 3" descr="WhatsApp Image 2020-04-26 at 11.15.17 (2).jpeg"/>
          <p:cNvPicPr>
            <a:picLocks noChangeAspect="1"/>
          </p:cNvPicPr>
          <p:nvPr/>
        </p:nvPicPr>
        <p:blipFill>
          <a:blip r:embed="rId2"/>
          <a:stretch>
            <a:fillRect/>
          </a:stretch>
        </p:blipFill>
        <p:spPr>
          <a:xfrm>
            <a:off x="2117977" y="3357562"/>
            <a:ext cx="4597163" cy="33289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898" y="436020"/>
            <a:ext cx="6571060" cy="706964"/>
          </a:xfrm>
        </p:spPr>
        <p:txBody>
          <a:bodyPr/>
          <a:lstStyle/>
          <a:p>
            <a:pPr algn="ctr"/>
            <a:r>
              <a:rPr lang="en-IN" dirty="0" smtClean="0"/>
              <a:t>Class IV </a:t>
            </a:r>
            <a:endParaRPr lang="en-IN" dirty="0"/>
          </a:p>
        </p:txBody>
      </p:sp>
      <p:sp>
        <p:nvSpPr>
          <p:cNvPr id="3" name="Content Placeholder 2"/>
          <p:cNvSpPr>
            <a:spLocks noGrp="1"/>
          </p:cNvSpPr>
          <p:nvPr>
            <p:ph idx="1"/>
          </p:nvPr>
        </p:nvSpPr>
        <p:spPr/>
        <p:txBody>
          <a:bodyPr/>
          <a:lstStyle/>
          <a:p>
            <a:endParaRPr lang="en-IN"/>
          </a:p>
        </p:txBody>
      </p:sp>
      <p:pic>
        <p:nvPicPr>
          <p:cNvPr id="4098" name="Picture 2"/>
          <p:cNvPicPr>
            <a:picLocks noChangeAspect="1" noChangeArrowheads="1"/>
          </p:cNvPicPr>
          <p:nvPr/>
        </p:nvPicPr>
        <p:blipFill>
          <a:blip r:embed="rId2"/>
          <a:srcRect l="23060" t="21634" r="24780" b="18613"/>
          <a:stretch>
            <a:fillRect/>
          </a:stretch>
        </p:blipFill>
        <p:spPr bwMode="auto">
          <a:xfrm>
            <a:off x="285720" y="1214422"/>
            <a:ext cx="8541768" cy="52149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rPr>
              <a:t>DIAGNOSTIC CASTS</a:t>
            </a:r>
            <a:endParaRPr lang="en-IN" dirty="0">
              <a:solidFill>
                <a:schemeClr val="bg1"/>
              </a:solidFill>
            </a:endParaRPr>
          </a:p>
        </p:txBody>
      </p:sp>
      <p:sp>
        <p:nvSpPr>
          <p:cNvPr id="3" name="Content Placeholder 2"/>
          <p:cNvSpPr>
            <a:spLocks noGrp="1"/>
          </p:cNvSpPr>
          <p:nvPr>
            <p:ph idx="1"/>
          </p:nvPr>
        </p:nvSpPr>
        <p:spPr>
          <a:xfrm>
            <a:off x="0" y="2071678"/>
            <a:ext cx="5929322" cy="4786322"/>
          </a:xfrm>
        </p:spPr>
        <p:txBody>
          <a:bodyPr>
            <a:noAutofit/>
          </a:bodyPr>
          <a:lstStyle/>
          <a:p>
            <a:pPr>
              <a:lnSpc>
                <a:spcPct val="150000"/>
              </a:lnSpc>
            </a:pPr>
            <a:r>
              <a:rPr lang="en-US" altLang="en-US" sz="2500" dirty="0" smtClean="0">
                <a:solidFill>
                  <a:schemeClr val="tx1"/>
                </a:solidFill>
                <a:latin typeface="Times New Roman" pitchFamily="18" charset="0"/>
                <a:cs typeface="Times New Roman" pitchFamily="18" charset="0"/>
              </a:rPr>
              <a:t>A  life size reproduction of the parts of the oral cavity and or facial structures for the purpose of study and treatment planning.</a:t>
            </a:r>
          </a:p>
          <a:p>
            <a:pPr>
              <a:lnSpc>
                <a:spcPct val="150000"/>
              </a:lnSpc>
            </a:pPr>
            <a:r>
              <a:rPr lang="en-US" altLang="en-US" sz="2500" dirty="0" smtClean="0">
                <a:solidFill>
                  <a:schemeClr val="tx1"/>
                </a:solidFill>
                <a:latin typeface="Times New Roman" pitchFamily="18" charset="0"/>
                <a:cs typeface="Times New Roman" pitchFamily="18" charset="0"/>
              </a:rPr>
              <a:t>Diagnostic casts are the integral part of the diagnostic procedures necessary to give the dentist a complete perspective as possible of the patients dental needs.</a:t>
            </a:r>
          </a:p>
          <a:p>
            <a:pPr>
              <a:lnSpc>
                <a:spcPct val="150000"/>
              </a:lnSpc>
            </a:pPr>
            <a:endParaRPr lang="en-IN" sz="2500" dirty="0">
              <a:solidFill>
                <a:schemeClr val="tx1"/>
              </a:solidFill>
            </a:endParaRPr>
          </a:p>
        </p:txBody>
      </p:sp>
      <p:pic>
        <p:nvPicPr>
          <p:cNvPr id="4" name="Picture 3"/>
          <p:cNvPicPr>
            <a:picLocks noChangeAspect="1"/>
          </p:cNvPicPr>
          <p:nvPr/>
        </p:nvPicPr>
        <p:blipFill>
          <a:blip r:embed="rId2">
            <a:extLst/>
          </a:blip>
          <a:stretch>
            <a:fillRect/>
          </a:stretch>
        </p:blipFill>
        <p:spPr>
          <a:xfrm>
            <a:off x="6429388" y="2357430"/>
            <a:ext cx="2402449" cy="1666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blip>
          <a:stretch>
            <a:fillRect/>
          </a:stretch>
        </p:blipFill>
        <p:spPr>
          <a:xfrm>
            <a:off x="6500826" y="4500570"/>
            <a:ext cx="2214578" cy="1922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214554"/>
            <a:ext cx="9144000" cy="4643446"/>
          </a:xfrm>
        </p:spPr>
        <p:txBody>
          <a:bodyPr>
            <a:normAutofit fontScale="92500" lnSpcReduction="10000"/>
          </a:bodyPr>
          <a:lstStyle/>
          <a:p>
            <a:pPr>
              <a:lnSpc>
                <a:spcPct val="150000"/>
              </a:lnSpc>
            </a:pPr>
            <a:r>
              <a:rPr lang="en-US" altLang="en-US" sz="2600" dirty="0" smtClean="0">
                <a:solidFill>
                  <a:schemeClr val="tx1"/>
                </a:solidFill>
                <a:latin typeface="Times New Roman" pitchFamily="18" charset="0"/>
                <a:cs typeface="Times New Roman" pitchFamily="18" charset="0"/>
              </a:rPr>
              <a:t>SEMIADJUSTABLE ARTICULATOR with a FACE BOW TRANSFER.</a:t>
            </a:r>
          </a:p>
          <a:p>
            <a:pPr>
              <a:lnSpc>
                <a:spcPct val="150000"/>
              </a:lnSpc>
            </a:pPr>
            <a:r>
              <a:rPr lang="en-US" altLang="en-US" sz="2600" dirty="0" smtClean="0">
                <a:solidFill>
                  <a:schemeClr val="tx1"/>
                </a:solidFill>
                <a:latin typeface="Times New Roman" pitchFamily="18" charset="0"/>
                <a:cs typeface="Times New Roman" pitchFamily="18" charset="0"/>
              </a:rPr>
              <a:t>Articulated diagnostic casts permits a detailed analysis of occlusal plane and the occlusion for a better diagnosis and treatment plan in fixed prosthodontic treatment. </a:t>
            </a:r>
          </a:p>
          <a:p>
            <a:pPr>
              <a:lnSpc>
                <a:spcPct val="150000"/>
              </a:lnSpc>
            </a:pPr>
            <a:r>
              <a:rPr lang="en-US" altLang="en-US" sz="2600" dirty="0" smtClean="0">
                <a:solidFill>
                  <a:schemeClr val="tx1"/>
                </a:solidFill>
                <a:latin typeface="Times New Roman" pitchFamily="18" charset="0"/>
                <a:cs typeface="Times New Roman" pitchFamily="18" charset="0"/>
              </a:rPr>
              <a:t>Tooth preparations can be “rehearsed “ on the casts and diagnostic waxing procedures allow evaluation of the eventual outcome of proposed treatment .    </a:t>
            </a:r>
          </a:p>
          <a:p>
            <a:pPr>
              <a:lnSpc>
                <a:spcPct val="150000"/>
              </a:lnSpc>
            </a:pPr>
            <a:endParaRPr lang="en-IN" sz="2600" b="1" dirty="0">
              <a:solidFill>
                <a:schemeClr val="tx1"/>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latin typeface="Times New Roman" pitchFamily="18" charset="0"/>
                <a:cs typeface="Times New Roman" pitchFamily="18" charset="0"/>
              </a:rPr>
              <a:t>INTEROCCLUSAL RECORDS</a:t>
            </a:r>
            <a:endParaRPr lang="en-IN" dirty="0">
              <a:solidFill>
                <a:schemeClr val="bg1"/>
              </a:solidFill>
            </a:endParaRPr>
          </a:p>
        </p:txBody>
      </p:sp>
      <p:sp>
        <p:nvSpPr>
          <p:cNvPr id="3" name="Content Placeholder 2"/>
          <p:cNvSpPr>
            <a:spLocks noGrp="1"/>
          </p:cNvSpPr>
          <p:nvPr>
            <p:ph idx="1"/>
          </p:nvPr>
        </p:nvSpPr>
        <p:spPr>
          <a:xfrm>
            <a:off x="285720" y="2143116"/>
            <a:ext cx="5000660" cy="4500594"/>
          </a:xfrm>
        </p:spPr>
        <p:txBody>
          <a:bodyPr>
            <a:normAutofit/>
          </a:bodyPr>
          <a:lstStyle/>
          <a:p>
            <a:pPr>
              <a:lnSpc>
                <a:spcPct val="150000"/>
              </a:lnSpc>
            </a:pPr>
            <a:r>
              <a:rPr lang="en-US" altLang="en-US" sz="2600" dirty="0" smtClean="0">
                <a:solidFill>
                  <a:schemeClr val="tx1"/>
                </a:solidFill>
                <a:latin typeface="Times New Roman" pitchFamily="18" charset="0"/>
                <a:cs typeface="Times New Roman" pitchFamily="18" charset="0"/>
              </a:rPr>
              <a:t>CENTRIC RELATION RECORDS are used to replicate on the articulator.</a:t>
            </a:r>
          </a:p>
          <a:p>
            <a:pPr>
              <a:lnSpc>
                <a:spcPct val="150000"/>
              </a:lnSpc>
            </a:pPr>
            <a:r>
              <a:rPr lang="en-US" altLang="en-US" sz="2600" dirty="0" smtClean="0">
                <a:solidFill>
                  <a:schemeClr val="tx1"/>
                </a:solidFill>
                <a:latin typeface="Times New Roman" pitchFamily="18" charset="0"/>
                <a:cs typeface="Times New Roman" pitchFamily="18" charset="0"/>
              </a:rPr>
              <a:t>Identify the deflective contacts.</a:t>
            </a:r>
            <a:endParaRPr lang="en-IN" sz="2600" dirty="0">
              <a:solidFill>
                <a:schemeClr val="tx1"/>
              </a:solidFill>
            </a:endParaRPr>
          </a:p>
        </p:txBody>
      </p:sp>
      <p:pic>
        <p:nvPicPr>
          <p:cNvPr id="4" name="Picture 3"/>
          <p:cNvPicPr>
            <a:picLocks noChangeAspect="1"/>
          </p:cNvPicPr>
          <p:nvPr/>
        </p:nvPicPr>
        <p:blipFill rotWithShape="1">
          <a:blip r:embed="rId2">
            <a:extLst/>
          </a:blip>
          <a:srcRect l="13286" t="10333"/>
          <a:stretch/>
        </p:blipFill>
        <p:spPr>
          <a:xfrm>
            <a:off x="5643570" y="2786058"/>
            <a:ext cx="2905148" cy="1667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dirty="0" smtClean="0"/>
              <a:t>SELECTION OF ARTICULATOR</a:t>
            </a:r>
            <a:endParaRPr lang="en-IN" dirty="0"/>
          </a:p>
        </p:txBody>
      </p:sp>
      <p:sp>
        <p:nvSpPr>
          <p:cNvPr id="3" name="Subtitle 2"/>
          <p:cNvSpPr>
            <a:spLocks noGrp="1"/>
          </p:cNvSpPr>
          <p:nvPr>
            <p:ph type="subTitle" idx="1"/>
          </p:nvPr>
        </p:nvSpPr>
        <p:spPr/>
        <p:txBody>
          <a:bodyPr/>
          <a:lstStyle/>
          <a:p>
            <a:endParaRPr lang="en-IN"/>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285992"/>
            <a:ext cx="9144000" cy="4572008"/>
          </a:xfrm>
        </p:spPr>
        <p:txBody>
          <a:bodyPr>
            <a:normAutofit/>
          </a:bodyPr>
          <a:lstStyle/>
          <a:p>
            <a:pPr>
              <a:lnSpc>
                <a:spcPct val="150000"/>
              </a:lnSpc>
            </a:pPr>
            <a:r>
              <a:rPr lang="en-IN" sz="2600" dirty="0" smtClean="0">
                <a:solidFill>
                  <a:schemeClr val="tx1"/>
                </a:solidFill>
              </a:rPr>
              <a:t>Articulators can simulate the movement of the condyles in their corresponding </a:t>
            </a:r>
            <a:r>
              <a:rPr lang="en-IN" sz="2600" dirty="0" err="1" smtClean="0">
                <a:solidFill>
                  <a:schemeClr val="tx1"/>
                </a:solidFill>
              </a:rPr>
              <a:t>fossae</a:t>
            </a:r>
            <a:r>
              <a:rPr lang="en-IN" sz="2600" dirty="0" smtClean="0">
                <a:solidFill>
                  <a:schemeClr val="tx1"/>
                </a:solidFill>
              </a:rPr>
              <a:t>.</a:t>
            </a:r>
          </a:p>
          <a:p>
            <a:pPr>
              <a:lnSpc>
                <a:spcPct val="150000"/>
              </a:lnSpc>
            </a:pPr>
            <a:r>
              <a:rPr lang="en-IN" sz="2600" dirty="0" smtClean="0">
                <a:solidFill>
                  <a:schemeClr val="tx1"/>
                </a:solidFill>
              </a:rPr>
              <a:t>If an articulator closely reproduces the actual border movements of a given patient, this will significantly reduce chair time because the dental laboratory can then design the prosthesis to be in functional harmony with the patient's movements.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357158" y="2357430"/>
            <a:ext cx="8215370" cy="4071966"/>
          </a:xfrm>
        </p:spPr>
        <p:txBody>
          <a:bodyPr>
            <a:normAutofit/>
          </a:bodyPr>
          <a:lstStyle/>
          <a:p>
            <a:pPr>
              <a:lnSpc>
                <a:spcPct val="150000"/>
              </a:lnSpc>
            </a:pPr>
            <a:r>
              <a:rPr lang="en-IN" sz="2600" dirty="0" smtClean="0">
                <a:solidFill>
                  <a:schemeClr val="tx1"/>
                </a:solidFill>
              </a:rPr>
              <a:t>Instrument selection depends on the type and complexity of treatment needs, the demands for procedural accuracy, and general expediency.</a:t>
            </a:r>
          </a:p>
          <a:p>
            <a:pPr>
              <a:lnSpc>
                <a:spcPct val="150000"/>
              </a:lnSpc>
            </a:pPr>
            <a:r>
              <a:rPr lang="en-IN" sz="2600" dirty="0" smtClean="0">
                <a:solidFill>
                  <a:schemeClr val="tx1"/>
                </a:solidFill>
              </a:rPr>
              <a:t>Use of the proper instrument for a given procedure can translate into significant timesaving during subsequent stages of treatment.</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chemeClr val="bg1"/>
                </a:solidFill>
              </a:rPr>
              <a:t>Small nonadjustable articulators</a:t>
            </a:r>
            <a:endParaRPr lang="en-IN" dirty="0">
              <a:solidFill>
                <a:schemeClr val="bg1"/>
              </a:solidFill>
            </a:endParaRPr>
          </a:p>
        </p:txBody>
      </p:sp>
      <p:sp>
        <p:nvSpPr>
          <p:cNvPr id="3" name="Content Placeholder 2"/>
          <p:cNvSpPr>
            <a:spLocks noGrp="1"/>
          </p:cNvSpPr>
          <p:nvPr>
            <p:ph idx="1"/>
          </p:nvPr>
        </p:nvSpPr>
        <p:spPr>
          <a:xfrm>
            <a:off x="0" y="2285992"/>
            <a:ext cx="5572132" cy="4572008"/>
          </a:xfrm>
        </p:spPr>
        <p:txBody>
          <a:bodyPr>
            <a:normAutofit/>
          </a:bodyPr>
          <a:lstStyle/>
          <a:p>
            <a:pPr>
              <a:lnSpc>
                <a:spcPct val="150000"/>
              </a:lnSpc>
            </a:pPr>
            <a:r>
              <a:rPr lang="en-IN" sz="2600" dirty="0" smtClean="0">
                <a:solidFill>
                  <a:schemeClr val="tx1"/>
                </a:solidFill>
              </a:rPr>
              <a:t>Many cast restorations are made on small nonadjustable articulators </a:t>
            </a:r>
          </a:p>
          <a:p>
            <a:pPr>
              <a:lnSpc>
                <a:spcPct val="150000"/>
              </a:lnSpc>
            </a:pPr>
            <a:r>
              <a:rPr lang="en-IN" sz="2600" dirty="0" smtClean="0">
                <a:solidFill>
                  <a:schemeClr val="tx1"/>
                </a:solidFill>
              </a:rPr>
              <a:t>Their use often leads to restorations with occlusal discrepancies, because these instruments do not have the capacity to reproduce the full range of mandibular movement. </a:t>
            </a:r>
          </a:p>
        </p:txBody>
      </p:sp>
      <p:pic>
        <p:nvPicPr>
          <p:cNvPr id="1026" name="Picture 2"/>
          <p:cNvPicPr>
            <a:picLocks noChangeAspect="1" noChangeArrowheads="1"/>
          </p:cNvPicPr>
          <p:nvPr/>
        </p:nvPicPr>
        <p:blipFill>
          <a:blip r:embed="rId2"/>
          <a:srcRect l="50512" t="43269" r="22584" b="8310"/>
          <a:stretch>
            <a:fillRect/>
          </a:stretch>
        </p:blipFill>
        <p:spPr bwMode="auto">
          <a:xfrm>
            <a:off x="5643538" y="2643182"/>
            <a:ext cx="3500462" cy="33575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28596" y="2357430"/>
            <a:ext cx="8429684" cy="4071966"/>
          </a:xfrm>
        </p:spPr>
        <p:txBody>
          <a:bodyPr>
            <a:normAutofit/>
          </a:bodyPr>
          <a:lstStyle/>
          <a:p>
            <a:pPr>
              <a:lnSpc>
                <a:spcPct val="150000"/>
              </a:lnSpc>
            </a:pPr>
            <a:r>
              <a:rPr lang="en-IN" sz="2600" dirty="0" smtClean="0">
                <a:solidFill>
                  <a:schemeClr val="tx1"/>
                </a:solidFill>
              </a:rPr>
              <a:t>Some discrepancies can be corrected intraorally, but this is often time consuming, leading to increased inaccuracy. </a:t>
            </a:r>
          </a:p>
          <a:p>
            <a:pPr>
              <a:lnSpc>
                <a:spcPct val="150000"/>
              </a:lnSpc>
            </a:pPr>
            <a:r>
              <a:rPr lang="en-IN" sz="2600" dirty="0" smtClean="0">
                <a:solidFill>
                  <a:schemeClr val="tx1"/>
                </a:solidFill>
              </a:rPr>
              <a:t>If discrepancies are left uncorrected, occlusal interferences and associated neuromuscular disorders may result.</a:t>
            </a:r>
          </a:p>
          <a:p>
            <a:pPr>
              <a:lnSpc>
                <a:spcPct val="150000"/>
              </a:lnSpc>
            </a:pPr>
            <a:endParaRPr lang="en-IN" sz="26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973668"/>
            <a:ext cx="6722928" cy="706964"/>
          </a:xfrm>
        </p:spPr>
        <p:txBody>
          <a:bodyPr/>
          <a:lstStyle/>
          <a:p>
            <a:r>
              <a:rPr lang="en-IN" dirty="0" err="1" smtClean="0"/>
              <a:t>Semiadjustable</a:t>
            </a:r>
            <a:r>
              <a:rPr lang="en-IN" dirty="0" smtClean="0"/>
              <a:t> articulators</a:t>
            </a:r>
            <a:endParaRPr lang="en-IN" dirty="0"/>
          </a:p>
        </p:txBody>
      </p:sp>
      <p:sp>
        <p:nvSpPr>
          <p:cNvPr id="3" name="Content Placeholder 2"/>
          <p:cNvSpPr>
            <a:spLocks noGrp="1"/>
          </p:cNvSpPr>
          <p:nvPr>
            <p:ph idx="1"/>
          </p:nvPr>
        </p:nvSpPr>
        <p:spPr>
          <a:xfrm>
            <a:off x="71438" y="2428892"/>
            <a:ext cx="8715404" cy="4429132"/>
          </a:xfrm>
        </p:spPr>
        <p:txBody>
          <a:bodyPr>
            <a:normAutofit/>
          </a:bodyPr>
          <a:lstStyle/>
          <a:p>
            <a:pPr>
              <a:lnSpc>
                <a:spcPct val="150000"/>
              </a:lnSpc>
            </a:pPr>
            <a:r>
              <a:rPr lang="en-IN" sz="2600" dirty="0" smtClean="0">
                <a:solidFill>
                  <a:schemeClr val="tx1"/>
                </a:solidFill>
              </a:rPr>
              <a:t>For most routine fixed prostheses, the use of a </a:t>
            </a:r>
            <a:r>
              <a:rPr lang="en-IN" sz="2600" dirty="0" err="1" smtClean="0">
                <a:solidFill>
                  <a:schemeClr val="tx1"/>
                </a:solidFill>
              </a:rPr>
              <a:t>semiadjustable</a:t>
            </a:r>
            <a:r>
              <a:rPr lang="en-IN" sz="2600" dirty="0" smtClean="0">
                <a:solidFill>
                  <a:schemeClr val="tx1"/>
                </a:solidFill>
              </a:rPr>
              <a:t> articulator (Fig. 2-7) is a practical approach to providing the necessary diagnostic information while minimizing the need for clinical adjustment during treatment.</a:t>
            </a:r>
          </a:p>
          <a:p>
            <a:pPr>
              <a:lnSpc>
                <a:spcPct val="150000"/>
              </a:lnSpc>
            </a:pPr>
            <a:r>
              <a:rPr lang="en-IN" sz="2600" dirty="0" smtClean="0">
                <a:solidFill>
                  <a:schemeClr val="tx1"/>
                </a:solidFill>
              </a:rPr>
              <a:t>There are two basic designs of the </a:t>
            </a:r>
            <a:r>
              <a:rPr lang="en-IN" sz="2600" dirty="0" err="1" smtClean="0">
                <a:solidFill>
                  <a:schemeClr val="tx1"/>
                </a:solidFill>
              </a:rPr>
              <a:t>semiadjustable</a:t>
            </a:r>
            <a:r>
              <a:rPr lang="en-IN" sz="2600" dirty="0" smtClean="0">
                <a:solidFill>
                  <a:schemeClr val="tx1"/>
                </a:solidFill>
              </a:rPr>
              <a:t> articulator:</a:t>
            </a:r>
          </a:p>
          <a:p>
            <a:pPr>
              <a:lnSpc>
                <a:spcPct val="150000"/>
              </a:lnSpc>
              <a:buFont typeface="Arial" pitchFamily="34" charset="0"/>
              <a:buChar char="•"/>
            </a:pPr>
            <a:r>
              <a:rPr lang="en-IN" sz="2600" dirty="0" smtClean="0">
                <a:solidFill>
                  <a:schemeClr val="tx1"/>
                </a:solidFill>
              </a:rPr>
              <a:t> the </a:t>
            </a:r>
            <a:r>
              <a:rPr lang="en-IN" sz="2600" dirty="0" err="1" smtClean="0">
                <a:solidFill>
                  <a:schemeClr val="tx1"/>
                </a:solidFill>
              </a:rPr>
              <a:t>arcon</a:t>
            </a:r>
            <a:r>
              <a:rPr lang="en-IN" sz="2600" dirty="0" smtClean="0">
                <a:solidFill>
                  <a:schemeClr val="tx1"/>
                </a:solidFill>
              </a:rPr>
              <a:t>  and the </a:t>
            </a:r>
            <a:r>
              <a:rPr lang="en-IN" sz="2600" dirty="0" err="1" smtClean="0">
                <a:solidFill>
                  <a:schemeClr val="tx1"/>
                </a:solidFill>
              </a:rPr>
              <a:t>nonarcon</a:t>
            </a:r>
            <a:r>
              <a:rPr lang="en-IN" sz="2600" dirty="0" smtClean="0">
                <a:solidFill>
                  <a:schemeClr val="tx1"/>
                </a:solidFill>
              </a:rPr>
              <a:t> </a:t>
            </a:r>
            <a:endParaRPr lang="en-IN" sz="2600" dirty="0">
              <a:solidFill>
                <a:schemeClr val="tx1"/>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Times New Roman"/>
        <a:ea typeface=""/>
        <a:cs typeface=""/>
      </a:majorFont>
      <a:minorFont>
        <a:latin typeface="Times New Roman"/>
        <a:ea typeface=""/>
        <a:cs typeface=""/>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tf00001237</Template>
  <TotalTime>4</TotalTime>
  <Words>4021</Words>
  <Application>Microsoft Office PowerPoint</Application>
  <PresentationFormat>On-screen Show (4:3)</PresentationFormat>
  <Paragraphs>386</Paragraphs>
  <Slides>127</Slides>
  <Notes>5</Notes>
  <HiddenSlides>0</HiddenSlides>
  <MMClips>0</MMClips>
  <ScaleCrop>false</ScaleCrop>
  <HeadingPairs>
    <vt:vector size="4" baseType="variant">
      <vt:variant>
        <vt:lpstr>Theme</vt:lpstr>
      </vt:variant>
      <vt:variant>
        <vt:i4>1</vt:i4>
      </vt:variant>
      <vt:variant>
        <vt:lpstr>Slide Titles</vt:lpstr>
      </vt:variant>
      <vt:variant>
        <vt:i4>127</vt:i4>
      </vt:variant>
    </vt:vector>
  </HeadingPairs>
  <TitlesOfParts>
    <vt:vector size="128" baseType="lpstr">
      <vt:lpstr>Ion Boardroom</vt:lpstr>
      <vt:lpstr>Slide 1</vt:lpstr>
      <vt:lpstr>PERIODONTAL CONSIDERATION, BIOLOGICAL WIDTH, ANTE’S LAW &amp; JAPSEN RULE IN FPD ALONG WITH  CASE SELECTION FOR FPD (DIAGNOSIS AND TREATMENT PLANNING). </vt:lpstr>
      <vt:lpstr>CONTENT</vt:lpstr>
      <vt:lpstr>Slide 4</vt:lpstr>
      <vt:lpstr>INTRODUCTION TO FPD</vt:lpstr>
      <vt:lpstr>Slide 6</vt:lpstr>
      <vt:lpstr>COMPONENTS OF FPD</vt:lpstr>
      <vt:lpstr>Slide 8</vt:lpstr>
      <vt:lpstr>Slide 9</vt:lpstr>
      <vt:lpstr>TYPES OF FPD</vt:lpstr>
      <vt:lpstr>Traditional FPD</vt:lpstr>
      <vt:lpstr>FPD with stress breaker</vt:lpstr>
      <vt:lpstr>Cantilever bridge</vt:lpstr>
      <vt:lpstr>Maryland Bridge</vt:lpstr>
      <vt:lpstr>Rochette bridge</vt:lpstr>
      <vt:lpstr>Virginia bridge</vt:lpstr>
      <vt:lpstr>Compound PFD</vt:lpstr>
      <vt:lpstr>PERIODONTAL CONSIDERATIONS </vt:lpstr>
      <vt:lpstr>CLINICAL LANDMARKS</vt:lpstr>
      <vt:lpstr>Slide 20</vt:lpstr>
      <vt:lpstr>Gingival sulcus</vt:lpstr>
      <vt:lpstr>Slide 22</vt:lpstr>
      <vt:lpstr>Slide 23</vt:lpstr>
      <vt:lpstr>Slide 24</vt:lpstr>
      <vt:lpstr>Slide 25</vt:lpstr>
      <vt:lpstr>Margin placement  </vt:lpstr>
      <vt:lpstr>Slide 27</vt:lpstr>
      <vt:lpstr>BIOLOGIC WIDTH</vt:lpstr>
      <vt:lpstr>Slide 29</vt:lpstr>
      <vt:lpstr>Slide 30</vt:lpstr>
      <vt:lpstr>Slide 31</vt:lpstr>
      <vt:lpstr>ANTE’S LAW</vt:lpstr>
      <vt:lpstr>Slide 33</vt:lpstr>
      <vt:lpstr>Slide 34</vt:lpstr>
      <vt:lpstr>Jepsen table: root surface area for abutment teeth </vt:lpstr>
      <vt:lpstr>DIAGNOSIS</vt:lpstr>
      <vt:lpstr>DIAGNOSIS AND TREATMENT PLANNING</vt:lpstr>
      <vt:lpstr>HISTORY</vt:lpstr>
      <vt:lpstr>CHIEF COMPLAINT </vt:lpstr>
      <vt:lpstr>PERSONAL DETAILS</vt:lpstr>
      <vt:lpstr>MEDICAL HISTORY</vt:lpstr>
      <vt:lpstr>Slide 42</vt:lpstr>
      <vt:lpstr>DENTAL HISTORY</vt:lpstr>
      <vt:lpstr>Restorative history</vt:lpstr>
      <vt:lpstr>Endodontic history</vt:lpstr>
      <vt:lpstr>Orthodontic history</vt:lpstr>
      <vt:lpstr>Removable prosthodontic history</vt:lpstr>
      <vt:lpstr>Oral surgical history</vt:lpstr>
      <vt:lpstr>Radiographic history</vt:lpstr>
      <vt:lpstr>TMJ dysfunction history</vt:lpstr>
      <vt:lpstr>EXAMINATION</vt:lpstr>
      <vt:lpstr>General examination</vt:lpstr>
      <vt:lpstr>Extraoral examination</vt:lpstr>
      <vt:lpstr>Temperomandibular joint</vt:lpstr>
      <vt:lpstr>Slide 55</vt:lpstr>
      <vt:lpstr>Mouth opening </vt:lpstr>
      <vt:lpstr>Muscles of mastication</vt:lpstr>
      <vt:lpstr>Slide 58</vt:lpstr>
      <vt:lpstr>Lips</vt:lpstr>
      <vt:lpstr>Slide 60</vt:lpstr>
      <vt:lpstr>Slide 61</vt:lpstr>
      <vt:lpstr>Intraoral examination</vt:lpstr>
      <vt:lpstr>Periodontal examination</vt:lpstr>
      <vt:lpstr>Slide 64</vt:lpstr>
      <vt:lpstr>Clinical attachment level</vt:lpstr>
      <vt:lpstr>Occlusal examination</vt:lpstr>
      <vt:lpstr>CROWN ROOT RATIO</vt:lpstr>
      <vt:lpstr>FURCATION</vt:lpstr>
      <vt:lpstr>Furcation involvement</vt:lpstr>
      <vt:lpstr>Furcation classification</vt:lpstr>
      <vt:lpstr>Slide 71</vt:lpstr>
      <vt:lpstr>Slide 72</vt:lpstr>
      <vt:lpstr>DIAGNOSTIC AIDS</vt:lpstr>
      <vt:lpstr>Radiographic examination</vt:lpstr>
      <vt:lpstr>Slide 75</vt:lpstr>
      <vt:lpstr>Panoramic radiographs</vt:lpstr>
      <vt:lpstr>VITALITY TEST</vt:lpstr>
      <vt:lpstr>DIAGNOSIS AND PROGNOSIS</vt:lpstr>
      <vt:lpstr>PROGNOSIS</vt:lpstr>
      <vt:lpstr>Prosthodontic Diagnostic Index PDI(For partially edentulous and completely dentate patients) </vt:lpstr>
      <vt:lpstr>Slide 81</vt:lpstr>
      <vt:lpstr>Class I</vt:lpstr>
      <vt:lpstr>Slide 83</vt:lpstr>
      <vt:lpstr>Slide 84</vt:lpstr>
      <vt:lpstr>Class II</vt:lpstr>
      <vt:lpstr>Slide 86</vt:lpstr>
      <vt:lpstr>Slide 87</vt:lpstr>
      <vt:lpstr>Class III</vt:lpstr>
      <vt:lpstr>Slide 89</vt:lpstr>
      <vt:lpstr>Class IV </vt:lpstr>
      <vt:lpstr>DIAGNOSTIC CASTS</vt:lpstr>
      <vt:lpstr>Slide 92</vt:lpstr>
      <vt:lpstr>INTEROCCLUSAL RECORDS</vt:lpstr>
      <vt:lpstr>SELECTION OF ARTICULATOR</vt:lpstr>
      <vt:lpstr>Slide 95</vt:lpstr>
      <vt:lpstr>Slide 96</vt:lpstr>
      <vt:lpstr>Small nonadjustable articulators</vt:lpstr>
      <vt:lpstr>Slide 98</vt:lpstr>
      <vt:lpstr>Semiadjustable articulators</vt:lpstr>
      <vt:lpstr>Slide 100</vt:lpstr>
      <vt:lpstr>Slide 101</vt:lpstr>
      <vt:lpstr>Fully adjustable articulators</vt:lpstr>
      <vt:lpstr>Slide 103</vt:lpstr>
      <vt:lpstr>Slide 104</vt:lpstr>
      <vt:lpstr>Whip Mix articulators</vt:lpstr>
      <vt:lpstr>Slide 106</vt:lpstr>
      <vt:lpstr>Slide 107</vt:lpstr>
      <vt:lpstr>Slide 108</vt:lpstr>
      <vt:lpstr>Slide 109</vt:lpstr>
      <vt:lpstr>Slide 110</vt:lpstr>
      <vt:lpstr>Facebow transfer</vt:lpstr>
      <vt:lpstr>Facebow Registration</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Custom Acrylic Anterior Guidance Table</vt:lpstr>
      <vt:lpstr>Slide 126</vt:lpstr>
      <vt:lpstr>Slide 127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Windows User</cp:lastModifiedBy>
  <cp:revision>3</cp:revision>
  <dcterms:created xsi:type="dcterms:W3CDTF">2020-05-08T13:34:39Z</dcterms:created>
  <dcterms:modified xsi:type="dcterms:W3CDTF">2020-05-08T13:41:56Z</dcterms:modified>
</cp:coreProperties>
</file>