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31768" y="232664"/>
            <a:ext cx="268046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36C0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36C0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36C0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36C0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3166" y="232664"/>
            <a:ext cx="26790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36C0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2640" y="1840229"/>
            <a:ext cx="7806690" cy="4601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008" y="2057400"/>
            <a:ext cx="59486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20" dirty="0">
                <a:solidFill>
                  <a:srgbClr val="E36C09"/>
                </a:solidFill>
                <a:latin typeface="Calibri"/>
                <a:cs typeface="Calibri"/>
              </a:rPr>
              <a:t>Antihypertensive</a:t>
            </a:r>
            <a:r>
              <a:rPr sz="4800" b="1" spc="-5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4800" b="1" spc="-5" dirty="0">
                <a:solidFill>
                  <a:srgbClr val="E36C09"/>
                </a:solidFill>
                <a:latin typeface="Calibri"/>
                <a:cs typeface="Calibri"/>
              </a:rPr>
              <a:t>Drugs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1497" y="3429000"/>
            <a:ext cx="5001895" cy="49116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0"/>
              </a:spcBef>
            </a:pPr>
            <a:r>
              <a:rPr lang="en-IN" sz="2800" b="1" spc="-5" dirty="0" err="1" smtClean="0">
                <a:solidFill>
                  <a:srgbClr val="001F5F"/>
                </a:solidFill>
                <a:latin typeface="Calibri"/>
                <a:cs typeface="Calibri"/>
              </a:rPr>
              <a:t>Manohar.Y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89406"/>
            <a:ext cx="7997190" cy="45756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ACE </a:t>
            </a:r>
            <a:r>
              <a:rPr sz="2800" spc="-10" dirty="0">
                <a:latin typeface="Calibri"/>
                <a:cs typeface="Calibri"/>
              </a:rPr>
              <a:t>inhibitors,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recommended </a:t>
            </a:r>
            <a:r>
              <a:rPr sz="2800" spc="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first-line  treatment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hypertension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patients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variety 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compelling indications, </a:t>
            </a:r>
            <a:r>
              <a:rPr sz="2800" spc="-5" dirty="0">
                <a:latin typeface="Calibri"/>
                <a:cs typeface="Calibri"/>
              </a:rPr>
              <a:t>including </a:t>
            </a:r>
            <a:endParaRPr lang="en-IN" sz="2800" spc="-5" dirty="0" smtClean="0">
              <a:latin typeface="Calibri"/>
              <a:cs typeface="Calibri"/>
            </a:endParaRPr>
          </a:p>
          <a:p>
            <a:pPr marL="12065" marR="5080" algn="just">
              <a:lnSpc>
                <a:spcPct val="15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lang="en-IN" sz="2800" spc="-5" dirty="0">
                <a:latin typeface="Calibri"/>
                <a:cs typeface="Calibri"/>
              </a:rPr>
              <a:t>	</a:t>
            </a:r>
            <a:r>
              <a:rPr lang="en-IN" sz="2800" spc="-5" dirty="0" smtClean="0">
                <a:latin typeface="Calibri"/>
                <a:cs typeface="Calibri"/>
              </a:rPr>
              <a:t>	</a:t>
            </a:r>
            <a:r>
              <a:rPr sz="2800" spc="-10" dirty="0" smtClean="0">
                <a:latin typeface="Calibri"/>
                <a:cs typeface="Calibri"/>
              </a:rPr>
              <a:t>high </a:t>
            </a:r>
            <a:r>
              <a:rPr sz="2800" spc="-10" dirty="0">
                <a:latin typeface="Calibri"/>
                <a:cs typeface="Calibri"/>
              </a:rPr>
              <a:t>coronary  </a:t>
            </a:r>
            <a:r>
              <a:rPr sz="2800" spc="-5" dirty="0">
                <a:latin typeface="Calibri"/>
                <a:cs typeface="Calibri"/>
              </a:rPr>
              <a:t>disease risk </a:t>
            </a:r>
            <a:endParaRPr lang="en-IN" sz="2800" spc="-5" dirty="0">
              <a:latin typeface="Calibri"/>
              <a:cs typeface="Calibri"/>
            </a:endParaRPr>
          </a:p>
          <a:p>
            <a:pPr marL="12065" marR="5080" algn="just">
              <a:lnSpc>
                <a:spcPct val="15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		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history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diabetes, </a:t>
            </a:r>
            <a:r>
              <a:rPr sz="2800" spc="-30" dirty="0">
                <a:latin typeface="Calibri"/>
                <a:cs typeface="Calibri"/>
              </a:rPr>
              <a:t>stroke, </a:t>
            </a:r>
            <a:r>
              <a:rPr sz="2800" spc="-10" dirty="0">
                <a:latin typeface="Calibri"/>
                <a:cs typeface="Calibri"/>
              </a:rPr>
              <a:t>heart  </a:t>
            </a:r>
            <a:r>
              <a:rPr sz="2800" spc="-20" dirty="0">
                <a:latin typeface="Calibri"/>
                <a:cs typeface="Calibri"/>
              </a:rPr>
              <a:t>failure, </a:t>
            </a:r>
            <a:r>
              <a:rPr lang="en-IN" sz="2800" spc="-20" dirty="0" smtClean="0">
                <a:latin typeface="Calibri"/>
                <a:cs typeface="Calibri"/>
              </a:rPr>
              <a:t>			</a:t>
            </a:r>
            <a:r>
              <a:rPr sz="2800" spc="-20" dirty="0" smtClean="0">
                <a:latin typeface="Calibri"/>
                <a:cs typeface="Calibri"/>
              </a:rPr>
              <a:t>myocardial </a:t>
            </a:r>
            <a:r>
              <a:rPr sz="2800" spc="-15" dirty="0">
                <a:latin typeface="Calibri"/>
                <a:cs typeface="Calibri"/>
              </a:rPr>
              <a:t>infarction,</a:t>
            </a:r>
            <a:r>
              <a:rPr sz="2800" spc="600" dirty="0">
                <a:latin typeface="Calibri"/>
                <a:cs typeface="Calibri"/>
              </a:rPr>
              <a:t> </a:t>
            </a:r>
            <a:endParaRPr lang="en-IN" sz="2800" spc="-5" dirty="0">
              <a:latin typeface="Calibri"/>
              <a:cs typeface="Calibri"/>
            </a:endParaRPr>
          </a:p>
          <a:p>
            <a:pPr marL="12065" marR="5080" algn="just">
              <a:lnSpc>
                <a:spcPct val="150000"/>
              </a:lnSpc>
              <a:spcBef>
                <a:spcPts val="100"/>
              </a:spcBef>
              <a:tabLst>
                <a:tab pos="356235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	       </a:t>
            </a:r>
            <a:r>
              <a:rPr sz="2800" spc="-5" dirty="0" smtClean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chronic  </a:t>
            </a:r>
            <a:r>
              <a:rPr sz="2800" spc="-5" dirty="0">
                <a:latin typeface="Calibri"/>
                <a:cs typeface="Calibri"/>
              </a:rPr>
              <a:t>kidney  </a:t>
            </a:r>
            <a:r>
              <a:rPr sz="2800" spc="-10" dirty="0">
                <a:latin typeface="Calibri"/>
                <a:cs typeface="Calibri"/>
              </a:rPr>
              <a:t>disease.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89406"/>
            <a:ext cx="7996555" cy="322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5" dirty="0">
                <a:latin typeface="Calibri"/>
                <a:cs typeface="Calibri"/>
              </a:rPr>
              <a:t>ACE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0" dirty="0">
                <a:latin typeface="Calibri"/>
                <a:cs typeface="Calibri"/>
              </a:rPr>
              <a:t>responsible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breakdown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spc="-10" dirty="0">
                <a:latin typeface="Calibri"/>
                <a:cs typeface="Calibri"/>
              </a:rPr>
              <a:t>bradykinin, </a:t>
            </a:r>
            <a:r>
              <a:rPr sz="2800" spc="-5" dirty="0">
                <a:latin typeface="Calibri"/>
                <a:cs typeface="Calibri"/>
              </a:rPr>
              <a:t>a peptide </a:t>
            </a:r>
            <a:r>
              <a:rPr sz="2800" spc="-10" dirty="0">
                <a:latin typeface="Calibri"/>
                <a:cs typeface="Calibri"/>
              </a:rPr>
              <a:t>that</a:t>
            </a:r>
            <a:r>
              <a:rPr sz="2800" spc="-1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sz="2800" b="1" u="heavy" spc="-10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increases </a:t>
            </a:r>
            <a:r>
              <a:rPr sz="2800" b="1" u="heavy" spc="-5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the </a:t>
            </a:r>
            <a:r>
              <a:rPr sz="2800" b="1" u="heavy" spc="-10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production  </a:t>
            </a:r>
            <a:r>
              <a:rPr sz="2800" b="1" u="heavy" spc="-5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of nitric </a:t>
            </a:r>
            <a:r>
              <a:rPr sz="2800" b="1" u="heavy" spc="-20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oxide</a:t>
            </a:r>
            <a:r>
              <a:rPr sz="2800" b="1" spc="-2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prostacyclin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blood vessels.  </a:t>
            </a:r>
            <a:r>
              <a:rPr sz="2800" spc="-5" dirty="0">
                <a:latin typeface="Calibri"/>
                <a:cs typeface="Calibri"/>
              </a:rPr>
              <a:t>Both nitric </a:t>
            </a:r>
            <a:r>
              <a:rPr sz="2800" spc="-20" dirty="0">
                <a:latin typeface="Calibri"/>
                <a:cs typeface="Calibri"/>
              </a:rPr>
              <a:t>oxide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prostacyclin are  potent  vasodilators.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3"/>
              <p:cNvSpPr txBox="1"/>
              <p:nvPr/>
            </p:nvSpPr>
            <p:spPr>
              <a:xfrm>
                <a:off x="612140" y="955929"/>
                <a:ext cx="7996555" cy="182550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355600" marR="5080" indent="-343535" algn="just">
                  <a:lnSpc>
                    <a:spcPct val="100000"/>
                  </a:lnSpc>
                  <a:spcBef>
                    <a:spcPts val="95"/>
                  </a:spcBef>
                  <a:buFont typeface="Arial"/>
                  <a:buChar char="•"/>
                  <a:tabLst>
                    <a:tab pos="356235" algn="l"/>
                  </a:tabLst>
                </a:pPr>
                <a:r>
                  <a:rPr sz="2800" spc="-15" dirty="0" smtClean="0">
                    <a:latin typeface="Calibri"/>
                    <a:cs typeface="Calibri"/>
                  </a:rPr>
                  <a:t>ACE </a:t>
                </a:r>
                <a:r>
                  <a:rPr sz="2800" spc="-10" dirty="0">
                    <a:latin typeface="Calibri"/>
                    <a:cs typeface="Calibri"/>
                  </a:rPr>
                  <a:t>inhibitors decrease angiotensin </a:t>
                </a:r>
                <a:r>
                  <a:rPr sz="2800" spc="-5" dirty="0">
                    <a:latin typeface="Calibri"/>
                    <a:cs typeface="Calibri"/>
                  </a:rPr>
                  <a:t>II and increase  </a:t>
                </a:r>
                <a:r>
                  <a:rPr sz="2800" spc="-15" dirty="0" err="1">
                    <a:latin typeface="Calibri"/>
                    <a:cs typeface="Calibri"/>
                  </a:rPr>
                  <a:t>bradykinin</a:t>
                </a:r>
                <a:r>
                  <a:rPr sz="2800" spc="-15" dirty="0">
                    <a:latin typeface="Calibri"/>
                    <a:cs typeface="Calibri"/>
                  </a:rPr>
                  <a:t> </a:t>
                </a:r>
                <a:r>
                  <a:rPr sz="2800" spc="-15" dirty="0" smtClean="0">
                    <a:latin typeface="Calibri"/>
                    <a:cs typeface="Calibri"/>
                  </a:rPr>
                  <a:t>levels</a:t>
                </a:r>
                <a:r>
                  <a:rPr lang="en-IN" sz="2800" spc="-15" dirty="0">
                    <a:latin typeface="Calibri"/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IN" sz="2800" i="1" spc="-15">
                        <a:latin typeface="Cambria Math"/>
                        <a:ea typeface="Cambria Math"/>
                        <a:cs typeface="Calibri"/>
                      </a:rPr>
                      <m:t>⇨</m:t>
                    </m:r>
                  </m:oMath>
                </a14:m>
                <a:r>
                  <a:rPr sz="2800" dirty="0" smtClean="0">
                    <a:latin typeface="Calibri"/>
                    <a:cs typeface="Calibri"/>
                  </a:rPr>
                  <a:t> </a:t>
                </a:r>
                <a:r>
                  <a:rPr sz="2800" spc="-5" dirty="0">
                    <a:latin typeface="Calibri"/>
                    <a:cs typeface="Calibri"/>
                  </a:rPr>
                  <a:t>enhanced </a:t>
                </a:r>
                <a:r>
                  <a:rPr sz="2800" spc="-10" dirty="0">
                    <a:latin typeface="Calibri"/>
                    <a:cs typeface="Calibri"/>
                  </a:rPr>
                  <a:t>vasodilation </a:t>
                </a:r>
                <a:r>
                  <a:rPr sz="2800" spc="-10" dirty="0" smtClean="0">
                    <a:latin typeface="Calibri"/>
                    <a:cs typeface="Calibri"/>
                  </a:rPr>
                  <a:t>(</a:t>
                </a:r>
                <a:r>
                  <a:rPr sz="2800" b="1" spc="-10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from  increased</a:t>
                </a:r>
                <a:r>
                  <a:rPr sz="2800" b="1" spc="25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 </a:t>
                </a:r>
                <a:r>
                  <a:rPr sz="2800" b="1" spc="-10" dirty="0" err="1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bradykinin</a:t>
                </a:r>
                <a:r>
                  <a:rPr sz="2800" spc="-10" dirty="0" smtClean="0">
                    <a:latin typeface="Calibri"/>
                    <a:cs typeface="Calibri"/>
                  </a:rPr>
                  <a:t>).</a:t>
                </a:r>
                <a:endParaRPr sz="2800" dirty="0" smtClean="0">
                  <a:latin typeface="Calibri"/>
                  <a:cs typeface="Calibri"/>
                </a:endParaRPr>
              </a:p>
              <a:p>
                <a:pPr marL="355600" indent="-343535" algn="just">
                  <a:lnSpc>
                    <a:spcPct val="100000"/>
                  </a:lnSpc>
                  <a:spcBef>
                    <a:spcPts val="675"/>
                  </a:spcBef>
                  <a:buFont typeface="Arial"/>
                  <a:buChar char="•"/>
                  <a:tabLst>
                    <a:tab pos="356235" algn="l"/>
                  </a:tabLst>
                </a:pPr>
                <a:r>
                  <a:rPr sz="2800" spc="-15" dirty="0" smtClean="0">
                    <a:latin typeface="Calibri"/>
                    <a:cs typeface="Calibri"/>
                  </a:rPr>
                  <a:t>By</a:t>
                </a:r>
                <a:r>
                  <a:rPr sz="2800" spc="600" dirty="0" smtClean="0">
                    <a:latin typeface="Calibri"/>
                    <a:cs typeface="Calibri"/>
                  </a:rPr>
                  <a:t> </a:t>
                </a:r>
                <a:r>
                  <a:rPr sz="2800" spc="-10" dirty="0" smtClean="0">
                    <a:latin typeface="Calibri"/>
                    <a:cs typeface="Calibri"/>
                  </a:rPr>
                  <a:t>reducing circulating </a:t>
                </a:r>
                <a:r>
                  <a:rPr sz="2800" spc="-5" dirty="0" smtClean="0">
                    <a:latin typeface="Calibri"/>
                    <a:cs typeface="Calibri"/>
                  </a:rPr>
                  <a:t>angiotensin II </a:t>
                </a:r>
                <a:r>
                  <a:rPr sz="2800" spc="-10" dirty="0" smtClean="0">
                    <a:latin typeface="Calibri"/>
                    <a:cs typeface="Calibri"/>
                  </a:rPr>
                  <a:t>levels,</a:t>
                </a:r>
                <a:r>
                  <a:rPr sz="2800" spc="50" dirty="0" smtClean="0">
                    <a:latin typeface="Calibri"/>
                    <a:cs typeface="Calibri"/>
                  </a:rPr>
                  <a:t> </a:t>
                </a:r>
                <a:r>
                  <a:rPr sz="2800" b="1" spc="-15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ACE</a:t>
                </a:r>
                <a:endParaRPr sz="2800" dirty="0">
                  <a:latin typeface="Calibri"/>
                  <a:cs typeface="Calibri"/>
                </a:endParaRPr>
              </a:p>
            </p:txBody>
          </p:sp>
        </mc:Choice>
        <mc:Fallback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40" y="955929"/>
                <a:ext cx="7996555" cy="1825500"/>
              </a:xfrm>
              <a:prstGeom prst="rect">
                <a:avLst/>
              </a:prstGeom>
              <a:blipFill rotWithShape="1">
                <a:blip r:embed="rId2"/>
                <a:stretch>
                  <a:fillRect l="-2287" t="-5017" r="-2668" b="-11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955344" y="3276600"/>
            <a:ext cx="68745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96135" algn="l"/>
                <a:tab pos="3583304" algn="l"/>
                <a:tab pos="4083050" algn="l"/>
                <a:tab pos="5796280" algn="l"/>
              </a:tabLst>
            </a:pP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aldosterone</a:t>
            </a:r>
            <a:r>
              <a:rPr sz="2800" spc="-15" dirty="0">
                <a:latin typeface="Calibri"/>
                <a:cs typeface="Calibri"/>
              </a:rPr>
              <a:t>,	</a:t>
            </a:r>
            <a:r>
              <a:rPr sz="2800" spc="-10" dirty="0">
                <a:latin typeface="Calibri"/>
                <a:cs typeface="Calibri"/>
              </a:rPr>
              <a:t>resulting	</a:t>
            </a:r>
            <a:r>
              <a:rPr sz="2800" dirty="0">
                <a:latin typeface="Calibri"/>
                <a:cs typeface="Calibri"/>
              </a:rPr>
              <a:t>in	</a:t>
            </a:r>
            <a:r>
              <a:rPr sz="2800" spc="-10" dirty="0">
                <a:latin typeface="Calibri"/>
                <a:cs typeface="Calibri"/>
              </a:rPr>
              <a:t>decreased	sodium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5344" y="2819400"/>
            <a:ext cx="76517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1835785" algn="l"/>
                <a:tab pos="2861945" algn="l"/>
                <a:tab pos="4608830" algn="l"/>
                <a:tab pos="5530850" algn="l"/>
                <a:tab pos="7323455" algn="l"/>
              </a:tabLst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inh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bi</a:t>
            </a:r>
            <a:r>
              <a:rPr sz="2800" b="1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800" b="1" spc="-4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also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dec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ease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s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ec</a:t>
            </a:r>
            <a:r>
              <a:rPr sz="2800" b="1" spc="-25" dirty="0">
                <a:solidFill>
                  <a:srgbClr val="FF0000"/>
                </a:solidFill>
                <a:latin typeface="Calibri"/>
                <a:cs typeface="Calibri"/>
              </a:rPr>
              <a:t>re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tion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endParaRPr sz="28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d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3733800"/>
            <a:ext cx="7995284" cy="14776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75"/>
              </a:spcBef>
            </a:pPr>
            <a:r>
              <a:rPr sz="2800" spc="-20" dirty="0">
                <a:latin typeface="Calibri"/>
                <a:cs typeface="Calibri"/>
              </a:rPr>
              <a:t>water </a:t>
            </a:r>
            <a:r>
              <a:rPr sz="2800" spc="-15" dirty="0">
                <a:latin typeface="Calibri"/>
                <a:cs typeface="Calibri"/>
              </a:rPr>
              <a:t>retention.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  <a:tab pos="1128395" algn="l"/>
                <a:tab pos="2701290" algn="l"/>
                <a:tab pos="3919220" algn="l"/>
                <a:tab pos="4822825" algn="l"/>
                <a:tab pos="6078855" algn="l"/>
                <a:tab pos="7425055" algn="l"/>
              </a:tabLst>
            </a:pP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inhi</a:t>
            </a:r>
            <a:r>
              <a:rPr sz="2800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edu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both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ca</a:t>
            </a:r>
            <a:r>
              <a:rPr sz="2800" b="1" spc="-5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diac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p</a:t>
            </a:r>
            <a:r>
              <a:rPr sz="2800" b="1" spc="-4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elo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 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afterload</a:t>
            </a:r>
            <a:r>
              <a:rPr sz="2800" spc="-10" dirty="0">
                <a:latin typeface="Calibri"/>
                <a:cs typeface="Calibri"/>
              </a:rPr>
              <a:t>, </a:t>
            </a:r>
            <a:r>
              <a:rPr sz="2800" spc="-15" dirty="0">
                <a:latin typeface="Calibri"/>
                <a:cs typeface="Calibri"/>
              </a:rPr>
              <a:t>thereby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decreasing cardiac</a:t>
            </a:r>
            <a:r>
              <a:rPr sz="2800" b="1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work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70354"/>
            <a:ext cx="7997190" cy="48907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Adverse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effects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ACE</a:t>
            </a:r>
            <a:r>
              <a:rPr sz="2800" b="1" spc="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inhibitors: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adverse </a:t>
            </a:r>
            <a:r>
              <a:rPr sz="2800" spc="-25" dirty="0">
                <a:latin typeface="Calibri"/>
                <a:cs typeface="Calibri"/>
              </a:rPr>
              <a:t>effect </a:t>
            </a:r>
            <a:r>
              <a:rPr sz="2800" spc="-15" dirty="0">
                <a:latin typeface="Calibri"/>
                <a:cs typeface="Calibri"/>
              </a:rPr>
              <a:t>profile </a:t>
            </a:r>
            <a:r>
              <a:rPr sz="2800" spc="-5" dirty="0">
                <a:latin typeface="Calibri"/>
                <a:cs typeface="Calibri"/>
              </a:rPr>
              <a:t>of all </a:t>
            </a:r>
            <a:r>
              <a:rPr sz="2800" spc="-15" dirty="0">
                <a:latin typeface="Calibri"/>
                <a:cs typeface="Calibri"/>
              </a:rPr>
              <a:t>ACE inhibitors </a:t>
            </a:r>
            <a:r>
              <a:rPr sz="2800" dirty="0">
                <a:latin typeface="Calibri"/>
                <a:cs typeface="Calibri"/>
              </a:rPr>
              <a:t>is  </a:t>
            </a:r>
            <a:r>
              <a:rPr sz="2800" spc="-45" dirty="0">
                <a:latin typeface="Calibri"/>
                <a:cs typeface="Calibri"/>
              </a:rPr>
              <a:t>similar. </a:t>
            </a:r>
            <a:r>
              <a:rPr sz="2800" spc="-10" dirty="0">
                <a:latin typeface="Calibri"/>
                <a:cs typeface="Calibri"/>
              </a:rPr>
              <a:t>Captopril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spc="-25" dirty="0">
                <a:latin typeface="Calibri"/>
                <a:cs typeface="Calibri"/>
              </a:rPr>
              <a:t>tolerated </a:t>
            </a:r>
            <a:r>
              <a:rPr sz="2800" spc="-15" dirty="0">
                <a:latin typeface="Calibri"/>
                <a:cs typeface="Calibri"/>
              </a:rPr>
              <a:t>by most </a:t>
            </a:r>
            <a:r>
              <a:rPr sz="2800" spc="-10" dirty="0">
                <a:latin typeface="Calibri"/>
                <a:cs typeface="Calibri"/>
              </a:rPr>
              <a:t>patients,  </a:t>
            </a:r>
            <a:r>
              <a:rPr sz="2800" spc="-5" dirty="0">
                <a:latin typeface="Calibri"/>
                <a:cs typeface="Calibri"/>
              </a:rPr>
              <a:t>especially </a:t>
            </a:r>
            <a:r>
              <a:rPr sz="2800" spc="-10" dirty="0">
                <a:latin typeface="Calibri"/>
                <a:cs typeface="Calibri"/>
              </a:rPr>
              <a:t>if daily dose is </a:t>
            </a:r>
            <a:r>
              <a:rPr sz="2800" spc="-30" dirty="0">
                <a:latin typeface="Calibri"/>
                <a:cs typeface="Calibri"/>
              </a:rPr>
              <a:t>kept </a:t>
            </a:r>
            <a:r>
              <a:rPr sz="2800" spc="-10" dirty="0">
                <a:latin typeface="Calibri"/>
                <a:cs typeface="Calibri"/>
              </a:rPr>
              <a:t>below 150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mg.</a:t>
            </a:r>
            <a:endParaRPr sz="2800" dirty="0">
              <a:latin typeface="Calibri"/>
              <a:cs typeface="Calibri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Hypotension: </a:t>
            </a:r>
            <a:r>
              <a:rPr sz="2800" dirty="0">
                <a:latin typeface="Calibri"/>
                <a:cs typeface="Calibri"/>
              </a:rPr>
              <a:t>An </a:t>
            </a:r>
            <a:r>
              <a:rPr sz="2800" spc="-5" dirty="0">
                <a:latin typeface="Calibri"/>
                <a:cs typeface="Calibri"/>
              </a:rPr>
              <a:t>initial sharp </a:t>
            </a:r>
            <a:r>
              <a:rPr sz="2800" spc="-20" dirty="0">
                <a:latin typeface="Calibri"/>
                <a:cs typeface="Calibri"/>
              </a:rPr>
              <a:t>fall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BP </a:t>
            </a:r>
            <a:r>
              <a:rPr sz="2800" spc="-10" dirty="0">
                <a:latin typeface="Calibri"/>
                <a:cs typeface="Calibri"/>
              </a:rPr>
              <a:t>occurs  </a:t>
            </a:r>
            <a:r>
              <a:rPr sz="2800" spc="-5" dirty="0">
                <a:latin typeface="Calibri"/>
                <a:cs typeface="Calibri"/>
              </a:rPr>
              <a:t>especially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diuretic treated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CHF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patients</a:t>
            </a:r>
            <a:endParaRPr sz="280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Hyperkalaemia</a:t>
            </a:r>
            <a:endParaRPr sz="280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Cough</a:t>
            </a:r>
            <a:endParaRPr sz="280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Rashes,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urticaria</a:t>
            </a:r>
            <a:endParaRPr sz="280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Angioedema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70354"/>
            <a:ext cx="8303260" cy="356379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Adverse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effects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ACE</a:t>
            </a:r>
            <a:r>
              <a:rPr sz="2800" b="1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inhibitors: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Calibri"/>
                <a:cs typeface="Calibri"/>
              </a:rPr>
              <a:t>Dysgeusia/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 err="1" smtClean="0">
                <a:latin typeface="Calibri"/>
                <a:cs typeface="Calibri"/>
              </a:rPr>
              <a:t>parageusia</a:t>
            </a:r>
            <a:r>
              <a:rPr lang="en-IN" sz="2800" spc="-15" dirty="0" smtClean="0">
                <a:latin typeface="Calibri"/>
                <a:cs typeface="Calibri"/>
              </a:rPr>
              <a:t>(</a:t>
            </a:r>
            <a:r>
              <a:rPr lang="en-IN" sz="2800" dirty="0"/>
              <a:t>complete </a:t>
            </a:r>
            <a:r>
              <a:rPr lang="en-IN" sz="2800" dirty="0" smtClean="0"/>
              <a:t>lack/decrease </a:t>
            </a:r>
            <a:r>
              <a:rPr lang="en-IN" sz="2800" dirty="0"/>
              <a:t>of taste</a:t>
            </a:r>
            <a:r>
              <a:rPr lang="en-IN" sz="2800" spc="-15" dirty="0" smtClean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 err="1" smtClean="0">
                <a:latin typeface="Calibri"/>
                <a:cs typeface="Calibri"/>
              </a:rPr>
              <a:t>Foetopathic</a:t>
            </a:r>
            <a:r>
              <a:rPr lang="en-IN" sz="2800" spc="-15" dirty="0" smtClean="0">
                <a:latin typeface="Calibri"/>
                <a:cs typeface="Calibri"/>
              </a:rPr>
              <a:t>(</a:t>
            </a:r>
            <a:r>
              <a:rPr lang="en-IN" sz="2800" dirty="0" err="1"/>
              <a:t>fetal</a:t>
            </a:r>
            <a:r>
              <a:rPr lang="en-IN" sz="2800" dirty="0"/>
              <a:t> </a:t>
            </a:r>
            <a:r>
              <a:rPr lang="en-IN" sz="2800" dirty="0" smtClean="0"/>
              <a:t>hypotension,</a:t>
            </a:r>
            <a:r>
              <a:rPr lang="en-IN" sz="2800" dirty="0"/>
              <a:t> growth restriction</a:t>
            </a:r>
            <a:r>
              <a:rPr lang="en-IN" sz="2800" spc="-15" dirty="0" smtClean="0"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Headache, dizziness, nausea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bowel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upset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Calibri"/>
                <a:cs typeface="Calibri"/>
              </a:rPr>
              <a:t>Granulocytopenia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proteinuria </a:t>
            </a:r>
            <a:r>
              <a:rPr sz="2800" spc="-25" dirty="0">
                <a:latin typeface="Calibri"/>
                <a:cs typeface="Calibri"/>
              </a:rPr>
              <a:t>(rare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ADR)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Acute renal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failure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70354"/>
            <a:ext cx="592899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Advantages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ACE</a:t>
            </a:r>
            <a:r>
              <a:rPr sz="2800" b="1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inhibitor: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  <a:tab pos="1513840" algn="l"/>
                <a:tab pos="2330450" algn="l"/>
                <a:tab pos="4037965" algn="l"/>
              </a:tabLst>
            </a:pP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60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en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ion,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8213" y="1467688"/>
            <a:ext cx="1570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elect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10" dirty="0">
                <a:latin typeface="Calibri"/>
                <a:cs typeface="Calibri"/>
              </a:rPr>
              <a:t>oly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895093"/>
            <a:ext cx="7997190" cy="3909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disturbances, </a:t>
            </a:r>
            <a:r>
              <a:rPr sz="2800" spc="-15" dirty="0">
                <a:latin typeface="Calibri"/>
                <a:cs typeface="Calibri"/>
              </a:rPr>
              <a:t>feeling </a:t>
            </a:r>
            <a:r>
              <a:rPr sz="2800" spc="-5" dirty="0">
                <a:latin typeface="Calibri"/>
                <a:cs typeface="Calibri"/>
              </a:rPr>
              <a:t>of weakness and </a:t>
            </a:r>
            <a:r>
              <a:rPr sz="2800" spc="-10" dirty="0">
                <a:latin typeface="Calibri"/>
                <a:cs typeface="Calibri"/>
              </a:rPr>
              <a:t>CNS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effects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20" dirty="0">
                <a:latin typeface="Calibri"/>
                <a:cs typeface="Calibri"/>
              </a:rPr>
              <a:t>Safety </a:t>
            </a:r>
            <a:r>
              <a:rPr sz="2800" b="1" spc="-10" dirty="0">
                <a:latin typeface="Calibri"/>
                <a:cs typeface="Calibri"/>
              </a:rPr>
              <a:t>in asthmatics, diabetics </a:t>
            </a:r>
            <a:r>
              <a:rPr sz="2800" b="1" dirty="0">
                <a:latin typeface="Calibri"/>
                <a:cs typeface="Calibri"/>
              </a:rPr>
              <a:t>and </a:t>
            </a:r>
            <a:r>
              <a:rPr sz="2800" b="1" spc="-10" dirty="0">
                <a:latin typeface="Calibri"/>
                <a:cs typeface="Calibri"/>
              </a:rPr>
              <a:t>peripheral  vascular disease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patients</a:t>
            </a:r>
            <a:endParaRPr sz="2800" b="1" dirty="0">
              <a:latin typeface="Calibri"/>
              <a:cs typeface="Calibri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Long-term </a:t>
            </a:r>
            <a:r>
              <a:rPr sz="2800" spc="-15" dirty="0">
                <a:latin typeface="Calibri"/>
                <a:cs typeface="Calibri"/>
              </a:rPr>
              <a:t>ACE </a:t>
            </a:r>
            <a:r>
              <a:rPr sz="2800" spc="-5" dirty="0">
                <a:latin typeface="Calibri"/>
                <a:cs typeface="Calibri"/>
              </a:rPr>
              <a:t>inhibitor </a:t>
            </a:r>
            <a:r>
              <a:rPr sz="2800" spc="-15" dirty="0">
                <a:latin typeface="Calibri"/>
                <a:cs typeface="Calibri"/>
              </a:rPr>
              <a:t>therapy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potential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reduce </a:t>
            </a:r>
            <a:r>
              <a:rPr sz="2800" spc="-5" dirty="0">
                <a:latin typeface="Calibri"/>
                <a:cs typeface="Calibri"/>
              </a:rPr>
              <a:t>incidence of </a:t>
            </a:r>
            <a:r>
              <a:rPr sz="2800" spc="-10" dirty="0">
                <a:latin typeface="Calibri"/>
                <a:cs typeface="Calibri"/>
              </a:rPr>
              <a:t>type </a:t>
            </a:r>
            <a:r>
              <a:rPr sz="2800" spc="-5" dirty="0">
                <a:latin typeface="Calibri"/>
                <a:cs typeface="Calibri"/>
              </a:rPr>
              <a:t>2 </a:t>
            </a:r>
            <a:r>
              <a:rPr sz="2800" spc="-10" dirty="0">
                <a:latin typeface="Calibri"/>
                <a:cs typeface="Calibri"/>
              </a:rPr>
              <a:t>diabetes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high risk  </a:t>
            </a:r>
            <a:r>
              <a:rPr sz="2800" spc="-10" dirty="0">
                <a:latin typeface="Calibri"/>
                <a:cs typeface="Calibri"/>
              </a:rPr>
              <a:t>subjects</a:t>
            </a:r>
            <a:endParaRPr sz="28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22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10" dirty="0">
                <a:latin typeface="Calibri"/>
                <a:cs typeface="Calibri"/>
              </a:rPr>
              <a:t>rebound </a:t>
            </a:r>
            <a:r>
              <a:rPr sz="2800" spc="-15" dirty="0">
                <a:latin typeface="Calibri"/>
                <a:cs typeface="Calibri"/>
              </a:rPr>
              <a:t>hypertension </a:t>
            </a:r>
            <a:r>
              <a:rPr sz="2800" spc="-5" dirty="0">
                <a:latin typeface="Calibri"/>
                <a:cs typeface="Calibri"/>
              </a:rPr>
              <a:t>on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withdrawal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721766"/>
            <a:ext cx="7995920" cy="3959930"/>
          </a:xfrm>
          <a:prstGeom prst="rect">
            <a:avLst/>
          </a:prstGeom>
        </p:spPr>
        <p:txBody>
          <a:bodyPr vert="horz" wrap="square" lIns="0" tIns="2463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940"/>
              </a:spcBef>
            </a:pP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Advantages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ACE</a:t>
            </a:r>
            <a:r>
              <a:rPr sz="2800" b="1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inhibitor: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15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10" dirty="0">
                <a:latin typeface="Calibri"/>
                <a:cs typeface="Calibri"/>
              </a:rPr>
              <a:t>hyperuricaemia, </a:t>
            </a: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10" dirty="0">
                <a:latin typeface="Calibri"/>
                <a:cs typeface="Calibri"/>
              </a:rPr>
              <a:t>deleterious </a:t>
            </a:r>
            <a:r>
              <a:rPr sz="2800" spc="-25" dirty="0">
                <a:latin typeface="Calibri"/>
                <a:cs typeface="Calibri"/>
              </a:rPr>
              <a:t>effect </a:t>
            </a:r>
            <a:r>
              <a:rPr sz="2800" spc="-5" dirty="0">
                <a:latin typeface="Calibri"/>
                <a:cs typeface="Calibri"/>
              </a:rPr>
              <a:t>on plasma  </a:t>
            </a:r>
            <a:r>
              <a:rPr sz="2800" spc="-10" dirty="0">
                <a:latin typeface="Calibri"/>
                <a:cs typeface="Calibri"/>
              </a:rPr>
              <a:t>lipid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profile</a:t>
            </a:r>
            <a:endParaRPr sz="2800" dirty="0">
              <a:latin typeface="Calibri"/>
              <a:cs typeface="Calibri"/>
            </a:endParaRPr>
          </a:p>
          <a:p>
            <a:pPr marL="355600" marR="5715" indent="-343535" algn="just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ACE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inhibitors are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most</a:t>
            </a:r>
            <a:r>
              <a:rPr sz="2800" b="1" spc="6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effective 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drugs </a:t>
            </a:r>
            <a:r>
              <a:rPr sz="2800" b="1" spc="-20" dirty="0">
                <a:solidFill>
                  <a:srgbClr val="006FC0"/>
                </a:solidFill>
                <a:latin typeface="Calibri"/>
                <a:cs typeface="Calibri"/>
              </a:rPr>
              <a:t>for 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preventing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sudden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cardiac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death in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post-infarction 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patients.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7548" y="232664"/>
            <a:ext cx="4170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Uses </a:t>
            </a:r>
            <a:r>
              <a:rPr spc="-10" dirty="0"/>
              <a:t>of ACE</a:t>
            </a:r>
            <a:r>
              <a:rPr spc="-80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721766"/>
            <a:ext cx="7997825" cy="5272405"/>
          </a:xfrm>
          <a:prstGeom prst="rect">
            <a:avLst/>
          </a:prstGeom>
        </p:spPr>
        <p:txBody>
          <a:bodyPr vert="horz" wrap="square" lIns="0" tIns="24638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940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Hypertension: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150000"/>
              </a:lnSpc>
              <a:spcBef>
                <a:spcPts val="1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ACE inhibitors are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5" dirty="0">
                <a:latin typeface="Calibri"/>
                <a:cs typeface="Calibri"/>
              </a:rPr>
              <a:t>line </a:t>
            </a:r>
            <a:r>
              <a:rPr sz="2800" spc="-10" dirty="0">
                <a:latin typeface="Calibri"/>
                <a:cs typeface="Calibri"/>
              </a:rPr>
              <a:t>drugs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b="1" spc="-5" dirty="0">
                <a:latin typeface="Calibri"/>
                <a:cs typeface="Calibri"/>
              </a:rPr>
              <a:t>all </a:t>
            </a:r>
            <a:r>
              <a:rPr sz="2800" b="1" spc="-15" dirty="0">
                <a:latin typeface="Calibri"/>
                <a:cs typeface="Calibri"/>
              </a:rPr>
              <a:t>grades  </a:t>
            </a:r>
            <a:r>
              <a:rPr sz="2800" b="1" spc="-5" dirty="0">
                <a:latin typeface="Calibri"/>
                <a:cs typeface="Calibri"/>
              </a:rPr>
              <a:t>of </a:t>
            </a:r>
            <a:r>
              <a:rPr sz="2800" b="1" spc="-10" dirty="0">
                <a:latin typeface="Calibri"/>
                <a:cs typeface="Calibri"/>
              </a:rPr>
              <a:t>hypertension, </a:t>
            </a:r>
            <a:r>
              <a:rPr sz="2800" spc="-10" dirty="0">
                <a:latin typeface="Calibri"/>
                <a:cs typeface="Calibri"/>
              </a:rPr>
              <a:t>but </a:t>
            </a:r>
            <a:r>
              <a:rPr sz="2800" spc="-5" dirty="0">
                <a:latin typeface="Calibri"/>
                <a:cs typeface="Calibri"/>
              </a:rPr>
              <a:t>the angiotensin </a:t>
            </a:r>
            <a:r>
              <a:rPr sz="2800" spc="-15" dirty="0">
                <a:latin typeface="Calibri"/>
                <a:cs typeface="Calibri"/>
              </a:rPr>
              <a:t>receptor  </a:t>
            </a:r>
            <a:r>
              <a:rPr sz="2800" spc="-25" dirty="0">
                <a:latin typeface="Calibri"/>
                <a:cs typeface="Calibri"/>
              </a:rPr>
              <a:t>blockers </a:t>
            </a:r>
            <a:r>
              <a:rPr sz="2800" dirty="0">
                <a:latin typeface="Calibri"/>
                <a:cs typeface="Calibri"/>
              </a:rPr>
              <a:t>(ARBs) </a:t>
            </a:r>
            <a:r>
              <a:rPr sz="2800" spc="-20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now </a:t>
            </a:r>
            <a:r>
              <a:rPr sz="2800" spc="-5" dirty="0">
                <a:latin typeface="Calibri"/>
                <a:cs typeface="Calibri"/>
              </a:rPr>
              <a:t>surpassed them </a:t>
            </a:r>
            <a:r>
              <a:rPr sz="2800" dirty="0">
                <a:latin typeface="Calibri"/>
                <a:cs typeface="Calibri"/>
              </a:rPr>
              <a:t>in  </a:t>
            </a:r>
            <a:r>
              <a:rPr sz="2800" spc="-25" dirty="0">
                <a:latin typeface="Calibri"/>
                <a:cs typeface="Calibri"/>
              </a:rPr>
              <a:t>popularity.</a:t>
            </a:r>
            <a:endParaRPr sz="2800" dirty="0">
              <a:latin typeface="Calibri"/>
              <a:cs typeface="Calibri"/>
            </a:endParaRPr>
          </a:p>
          <a:p>
            <a:pPr marL="756285" marR="8255" lvl="1" indent="-287020" algn="just">
              <a:lnSpc>
                <a:spcPct val="15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Essential hypertension respond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monotherapy 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ACE </a:t>
            </a:r>
            <a:r>
              <a:rPr sz="2800" spc="-10" dirty="0">
                <a:latin typeface="Calibri"/>
                <a:cs typeface="Calibri"/>
              </a:rPr>
              <a:t>inhibitors </a:t>
            </a:r>
            <a:r>
              <a:rPr sz="2800" spc="-5" dirty="0">
                <a:latin typeface="Calibri"/>
                <a:cs typeface="Calibri"/>
              </a:rPr>
              <a:t>and majority of the </a:t>
            </a:r>
            <a:r>
              <a:rPr sz="2800" spc="-25" dirty="0">
                <a:latin typeface="Calibri"/>
                <a:cs typeface="Calibri"/>
              </a:rPr>
              <a:t>rest </a:t>
            </a:r>
            <a:r>
              <a:rPr sz="2800" spc="-30" dirty="0">
                <a:latin typeface="Calibri"/>
                <a:cs typeface="Calibri"/>
              </a:rPr>
              <a:t>to  </a:t>
            </a:r>
            <a:r>
              <a:rPr sz="2800" spc="-5" dirty="0">
                <a:latin typeface="Calibri"/>
                <a:cs typeface="Calibri"/>
              </a:rPr>
              <a:t>their </a:t>
            </a:r>
            <a:r>
              <a:rPr sz="2800" spc="-10" dirty="0">
                <a:latin typeface="Calibri"/>
                <a:cs typeface="Calibri"/>
              </a:rPr>
              <a:t>combination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diuretics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20" dirty="0">
                <a:latin typeface="Calibri"/>
                <a:cs typeface="Calibri"/>
              </a:rPr>
              <a:t>beta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blockers.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7548" y="232664"/>
            <a:ext cx="4170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Uses </a:t>
            </a:r>
            <a:r>
              <a:rPr spc="-10" dirty="0"/>
              <a:t>of ACE</a:t>
            </a:r>
            <a:r>
              <a:rPr spc="-80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55929"/>
            <a:ext cx="7997190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Congestive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Heart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Failure 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(CHF): </a:t>
            </a:r>
            <a:r>
              <a:rPr sz="2800" spc="-15" dirty="0">
                <a:latin typeface="Calibri"/>
                <a:cs typeface="Calibri"/>
              </a:rPr>
              <a:t>ACE inhibitors </a:t>
            </a:r>
            <a:r>
              <a:rPr sz="2800" spc="-10" dirty="0">
                <a:latin typeface="Calibri"/>
                <a:cs typeface="Calibri"/>
              </a:rPr>
              <a:t>cause  </a:t>
            </a: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spc="-10" dirty="0">
                <a:latin typeface="Calibri"/>
                <a:cs typeface="Calibri"/>
              </a:rPr>
              <a:t>arteriolar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venodilatation </a:t>
            </a:r>
            <a:r>
              <a:rPr sz="2800" dirty="0">
                <a:latin typeface="Calibri"/>
                <a:cs typeface="Calibri"/>
              </a:rPr>
              <a:t>in CHF </a:t>
            </a:r>
            <a:r>
              <a:rPr sz="2800" spc="-10" dirty="0">
                <a:latin typeface="Calibri"/>
                <a:cs typeface="Calibri"/>
              </a:rPr>
              <a:t>patients;  reduce afterload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preload.</a:t>
            </a:r>
            <a:endParaRPr sz="2800" dirty="0">
              <a:latin typeface="Calibri"/>
              <a:cs typeface="Calibri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Myocardial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infarction:  </a:t>
            </a:r>
            <a:r>
              <a:rPr sz="2800" spc="-10" dirty="0">
                <a:latin typeface="Calibri"/>
                <a:cs typeface="Calibri"/>
              </a:rPr>
              <a:t>Long-term ACE inhibitor  </a:t>
            </a:r>
            <a:r>
              <a:rPr sz="2800" spc="-15" dirty="0">
                <a:latin typeface="Calibri"/>
                <a:cs typeface="Calibri"/>
              </a:rPr>
              <a:t>therapy </a:t>
            </a:r>
            <a:r>
              <a:rPr sz="2800" spc="-10" dirty="0">
                <a:latin typeface="Calibri"/>
                <a:cs typeface="Calibri"/>
              </a:rPr>
              <a:t>reduces </a:t>
            </a:r>
            <a:r>
              <a:rPr sz="2800" spc="-15" dirty="0">
                <a:latin typeface="Calibri"/>
                <a:cs typeface="Calibri"/>
              </a:rPr>
              <a:t>recurrent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MI.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Prophylaxis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in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high cardiovascular 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risk subjects: </a:t>
            </a:r>
            <a:r>
              <a:rPr sz="2800" spc="-15" dirty="0">
                <a:latin typeface="Calibri"/>
                <a:cs typeface="Calibri"/>
              </a:rPr>
              <a:t>ACE  </a:t>
            </a:r>
            <a:r>
              <a:rPr sz="2800" spc="-10" dirty="0">
                <a:latin typeface="Calibri"/>
                <a:cs typeface="Calibri"/>
              </a:rPr>
              <a:t>inhibitors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protective </a:t>
            </a:r>
            <a:r>
              <a:rPr sz="2800" spc="-10" dirty="0">
                <a:latin typeface="Calibri"/>
                <a:cs typeface="Calibri"/>
              </a:rPr>
              <a:t>in high </a:t>
            </a:r>
            <a:r>
              <a:rPr sz="2800" spc="-15" dirty="0">
                <a:latin typeface="Calibri"/>
                <a:cs typeface="Calibri"/>
              </a:rPr>
              <a:t>cardiovascular </a:t>
            </a:r>
            <a:r>
              <a:rPr sz="2800" spc="-5" dirty="0">
                <a:latin typeface="Calibri"/>
                <a:cs typeface="Calibri"/>
              </a:rPr>
              <a:t>risk  subjects </a:t>
            </a:r>
            <a:r>
              <a:rPr sz="2800" spc="-15" dirty="0">
                <a:latin typeface="Calibri"/>
                <a:cs typeface="Calibri"/>
              </a:rPr>
              <a:t>even </a:t>
            </a:r>
            <a:r>
              <a:rPr sz="2800" dirty="0">
                <a:latin typeface="Calibri"/>
                <a:cs typeface="Calibri"/>
              </a:rPr>
              <a:t>when </a:t>
            </a: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no </a:t>
            </a:r>
            <a:r>
              <a:rPr sz="2800" spc="-10" dirty="0">
                <a:latin typeface="Calibri"/>
                <a:cs typeface="Calibri"/>
              </a:rPr>
              <a:t>associated  hypertension </a:t>
            </a:r>
            <a:r>
              <a:rPr sz="2800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left ventricular dysfunction. ACE  </a:t>
            </a:r>
            <a:r>
              <a:rPr sz="2800" spc="-20" dirty="0">
                <a:latin typeface="Calibri"/>
                <a:cs typeface="Calibri"/>
              </a:rPr>
              <a:t>inhibitors may improved </a:t>
            </a:r>
            <a:r>
              <a:rPr sz="2800" spc="-5" dirty="0">
                <a:latin typeface="Calibri"/>
                <a:cs typeface="Calibri"/>
              </a:rPr>
              <a:t>endothelial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function.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7548" y="232664"/>
            <a:ext cx="4170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Uses </a:t>
            </a:r>
            <a:r>
              <a:rPr spc="-10" dirty="0"/>
              <a:t>of ACE</a:t>
            </a:r>
            <a:r>
              <a:rPr spc="-80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55929"/>
            <a:ext cx="7997190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Diabetic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nephropathy:  </a:t>
            </a:r>
            <a:r>
              <a:rPr sz="2800" spc="-15" dirty="0">
                <a:latin typeface="Calibri"/>
                <a:cs typeface="Calibri"/>
              </a:rPr>
              <a:t>Prolonged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ACE inhibitor  </a:t>
            </a:r>
            <a:r>
              <a:rPr sz="2800" spc="-15" dirty="0">
                <a:latin typeface="Calibri"/>
                <a:cs typeface="Calibri"/>
              </a:rPr>
              <a:t>therapy </a:t>
            </a:r>
            <a:r>
              <a:rPr sz="2800" spc="-5" dirty="0">
                <a:latin typeface="Calibri"/>
                <a:cs typeface="Calibri"/>
              </a:rPr>
              <a:t>has been </a:t>
            </a:r>
            <a:r>
              <a:rPr sz="2800" spc="-15" dirty="0">
                <a:latin typeface="Calibri"/>
                <a:cs typeface="Calibri"/>
              </a:rPr>
              <a:t>found </a:t>
            </a:r>
            <a:r>
              <a:rPr sz="2800" spc="-20" dirty="0">
                <a:latin typeface="Calibri"/>
                <a:cs typeface="Calibri"/>
              </a:rPr>
              <a:t>to prevent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delay </a:t>
            </a:r>
            <a:r>
              <a:rPr sz="2800" spc="-5" dirty="0">
                <a:latin typeface="Calibri"/>
                <a:cs typeface="Calibri"/>
              </a:rPr>
              <a:t>end-  </a:t>
            </a:r>
            <a:r>
              <a:rPr sz="2800" spc="-25" dirty="0">
                <a:latin typeface="Calibri"/>
                <a:cs typeface="Calibri"/>
              </a:rPr>
              <a:t>stage </a:t>
            </a:r>
            <a:r>
              <a:rPr sz="2800" spc="-10" dirty="0">
                <a:latin typeface="Calibri"/>
                <a:cs typeface="Calibri"/>
              </a:rPr>
              <a:t>renal disease in </a:t>
            </a:r>
            <a:r>
              <a:rPr sz="2800" spc="-5" dirty="0">
                <a:latin typeface="Calibri"/>
                <a:cs typeface="Calibri"/>
              </a:rPr>
              <a:t>type I 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dirty="0">
                <a:latin typeface="Calibri"/>
                <a:cs typeface="Calibri"/>
              </a:rPr>
              <a:t>as </a:t>
            </a:r>
            <a:r>
              <a:rPr sz="2800" spc="-5" dirty="0">
                <a:latin typeface="Calibri"/>
                <a:cs typeface="Calibri"/>
              </a:rPr>
              <a:t>type II  </a:t>
            </a:r>
            <a:r>
              <a:rPr sz="2800" spc="-10" dirty="0">
                <a:latin typeface="Calibri"/>
                <a:cs typeface="Calibri"/>
              </a:rPr>
              <a:t>diabetics.</a:t>
            </a:r>
            <a:endParaRPr sz="2800" dirty="0">
              <a:latin typeface="Calibri"/>
              <a:cs typeface="Calibri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Nondiabetic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nephropathy: </a:t>
            </a:r>
            <a:r>
              <a:rPr sz="2800" spc="-10" dirty="0">
                <a:latin typeface="Calibri"/>
                <a:cs typeface="Calibri"/>
              </a:rPr>
              <a:t>ACE </a:t>
            </a:r>
            <a:r>
              <a:rPr sz="2800" spc="-15" dirty="0">
                <a:latin typeface="Calibri"/>
                <a:cs typeface="Calibri"/>
              </a:rPr>
              <a:t>inhibitors </a:t>
            </a:r>
            <a:r>
              <a:rPr sz="2800" spc="-10" dirty="0">
                <a:latin typeface="Calibri"/>
                <a:cs typeface="Calibri"/>
              </a:rPr>
              <a:t>reducing  </a:t>
            </a:r>
            <a:r>
              <a:rPr sz="2800" spc="-15" dirty="0">
                <a:latin typeface="Calibri"/>
                <a:cs typeface="Calibri"/>
              </a:rPr>
              <a:t>proteinuria by </a:t>
            </a:r>
            <a:r>
              <a:rPr sz="2800" spc="-10" dirty="0">
                <a:latin typeface="Calibri"/>
                <a:cs typeface="Calibri"/>
              </a:rPr>
              <a:t>decreasing </a:t>
            </a:r>
            <a:r>
              <a:rPr sz="2800" spc="-15" dirty="0">
                <a:latin typeface="Calibri"/>
                <a:cs typeface="Calibri"/>
              </a:rPr>
              <a:t>pressure gradient </a:t>
            </a:r>
            <a:r>
              <a:rPr sz="2800" spc="-10" dirty="0">
                <a:latin typeface="Calibri"/>
                <a:cs typeface="Calibri"/>
              </a:rPr>
              <a:t>across  </a:t>
            </a:r>
            <a:r>
              <a:rPr sz="2800" spc="-5" dirty="0">
                <a:latin typeface="Calibri"/>
                <a:cs typeface="Calibri"/>
              </a:rPr>
              <a:t>glomerular capillaries as </a:t>
            </a:r>
            <a:r>
              <a:rPr sz="2800" spc="-10" dirty="0">
                <a:latin typeface="Calibri"/>
                <a:cs typeface="Calibri"/>
              </a:rPr>
              <a:t>well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altering  </a:t>
            </a:r>
            <a:r>
              <a:rPr sz="2800" spc="-15" dirty="0">
                <a:latin typeface="Calibri"/>
                <a:cs typeface="Calibri"/>
              </a:rPr>
              <a:t>membrane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permeability.</a:t>
            </a:r>
            <a:endParaRPr sz="2800" dirty="0">
              <a:latin typeface="Calibri"/>
              <a:cs typeface="Calibri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Scleroderma crisis: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marked </a:t>
            </a:r>
            <a:r>
              <a:rPr sz="2800" spc="-5" dirty="0">
                <a:latin typeface="Calibri"/>
                <a:cs typeface="Calibri"/>
              </a:rPr>
              <a:t>rise </a:t>
            </a:r>
            <a:r>
              <a:rPr sz="2800" dirty="0">
                <a:latin typeface="Calibri"/>
                <a:cs typeface="Calibri"/>
              </a:rPr>
              <a:t>in BP and  </a:t>
            </a:r>
            <a:r>
              <a:rPr sz="2800" spc="-15" dirty="0">
                <a:latin typeface="Calibri"/>
                <a:cs typeface="Calibri"/>
              </a:rPr>
              <a:t>deterioration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renal </a:t>
            </a:r>
            <a:r>
              <a:rPr sz="2800" spc="-5" dirty="0">
                <a:latin typeface="Calibri"/>
                <a:cs typeface="Calibri"/>
              </a:rPr>
              <a:t>function </a:t>
            </a:r>
            <a:r>
              <a:rPr sz="2800" spc="-10" dirty="0">
                <a:latin typeface="Calibri"/>
                <a:cs typeface="Calibri"/>
              </a:rPr>
              <a:t>in scleroderma </a:t>
            </a:r>
            <a:r>
              <a:rPr sz="2800" spc="-5" dirty="0">
                <a:latin typeface="Calibri"/>
                <a:cs typeface="Calibri"/>
              </a:rPr>
              <a:t>crisis 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mediated  by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Ang II. </a:t>
            </a:r>
            <a:r>
              <a:rPr sz="2800" spc="-10" dirty="0">
                <a:latin typeface="Calibri"/>
                <a:cs typeface="Calibri"/>
              </a:rPr>
              <a:t>ACE inhibitors produce  </a:t>
            </a:r>
            <a:r>
              <a:rPr sz="2800" spc="-20" dirty="0">
                <a:latin typeface="Calibri"/>
                <a:cs typeface="Calibri"/>
              </a:rPr>
              <a:t>improvement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25" dirty="0">
                <a:latin typeface="Calibri"/>
                <a:cs typeface="Calibri"/>
              </a:rPr>
              <a:t>life </a:t>
            </a:r>
            <a:r>
              <a:rPr sz="2800" spc="-15" dirty="0">
                <a:latin typeface="Calibri"/>
                <a:cs typeface="Calibri"/>
              </a:rPr>
              <a:t>saving </a:t>
            </a:r>
            <a:r>
              <a:rPr sz="2800" spc="-10" dirty="0">
                <a:latin typeface="Calibri"/>
                <a:cs typeface="Calibri"/>
              </a:rPr>
              <a:t>in this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condition.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3233" y="320166"/>
            <a:ext cx="617791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0" marR="5080" indent="-1130935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FC0"/>
                </a:solidFill>
              </a:rPr>
              <a:t>Classification </a:t>
            </a:r>
            <a:r>
              <a:rPr sz="3200" dirty="0">
                <a:solidFill>
                  <a:srgbClr val="006FC0"/>
                </a:solidFill>
              </a:rPr>
              <a:t>of </a:t>
            </a:r>
            <a:r>
              <a:rPr sz="3200" spc="-15" dirty="0">
                <a:solidFill>
                  <a:srgbClr val="006FC0"/>
                </a:solidFill>
              </a:rPr>
              <a:t>hypertension </a:t>
            </a:r>
            <a:r>
              <a:rPr sz="3200" dirty="0">
                <a:solidFill>
                  <a:srgbClr val="006FC0"/>
                </a:solidFill>
              </a:rPr>
              <a:t>on the  basis of blood</a:t>
            </a:r>
            <a:r>
              <a:rPr sz="3200" spc="-55" dirty="0">
                <a:solidFill>
                  <a:srgbClr val="006FC0"/>
                </a:solidFill>
              </a:rPr>
              <a:t> </a:t>
            </a:r>
            <a:r>
              <a:rPr sz="3200" spc="-15" dirty="0">
                <a:solidFill>
                  <a:srgbClr val="006FC0"/>
                </a:solidFill>
              </a:rPr>
              <a:t>pressure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609600" y="1715433"/>
            <a:ext cx="8136635" cy="3993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77355" y="810767"/>
            <a:ext cx="2744723" cy="2238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8376" y="1388363"/>
            <a:ext cx="1495044" cy="1258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24600" y="838200"/>
            <a:ext cx="2650235" cy="2144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24600" y="838200"/>
            <a:ext cx="2650490" cy="2144395"/>
          </a:xfrm>
          <a:custGeom>
            <a:avLst/>
            <a:gdLst/>
            <a:ahLst/>
            <a:cxnLst/>
            <a:rect l="l" t="t" r="r" b="b"/>
            <a:pathLst>
              <a:path w="2650490" h="2144395">
                <a:moveTo>
                  <a:pt x="1406398" y="431038"/>
                </a:moveTo>
                <a:lnTo>
                  <a:pt x="1814702" y="0"/>
                </a:lnTo>
                <a:lnTo>
                  <a:pt x="1782191" y="573532"/>
                </a:lnTo>
                <a:lnTo>
                  <a:pt x="2209419" y="314833"/>
                </a:lnTo>
                <a:lnTo>
                  <a:pt x="2009775" y="648462"/>
                </a:lnTo>
                <a:lnTo>
                  <a:pt x="2650235" y="659638"/>
                </a:lnTo>
                <a:lnTo>
                  <a:pt x="2083943" y="933323"/>
                </a:lnTo>
                <a:lnTo>
                  <a:pt x="2241677" y="1120775"/>
                </a:lnTo>
                <a:lnTo>
                  <a:pt x="2009775" y="1221994"/>
                </a:lnTo>
                <a:lnTo>
                  <a:pt x="2316099" y="1551813"/>
                </a:lnTo>
                <a:lnTo>
                  <a:pt x="1796288" y="1424559"/>
                </a:lnTo>
                <a:lnTo>
                  <a:pt x="1833372" y="1724405"/>
                </a:lnTo>
                <a:lnTo>
                  <a:pt x="1494408" y="1581912"/>
                </a:lnTo>
                <a:lnTo>
                  <a:pt x="1424685" y="1870455"/>
                </a:lnTo>
                <a:lnTo>
                  <a:pt x="1211199" y="1724405"/>
                </a:lnTo>
                <a:lnTo>
                  <a:pt x="1067434" y="1956815"/>
                </a:lnTo>
                <a:lnTo>
                  <a:pt x="923544" y="1799336"/>
                </a:lnTo>
                <a:lnTo>
                  <a:pt x="603250" y="2144267"/>
                </a:lnTo>
                <a:lnTo>
                  <a:pt x="589533" y="1810765"/>
                </a:lnTo>
                <a:lnTo>
                  <a:pt x="157607" y="1769490"/>
                </a:lnTo>
                <a:lnTo>
                  <a:pt x="408558" y="1525777"/>
                </a:lnTo>
                <a:lnTo>
                  <a:pt x="0" y="1278382"/>
                </a:lnTo>
                <a:lnTo>
                  <a:pt x="482853" y="1150747"/>
                </a:lnTo>
                <a:lnTo>
                  <a:pt x="143763" y="820927"/>
                </a:lnTo>
                <a:lnTo>
                  <a:pt x="659129" y="775970"/>
                </a:lnTo>
                <a:lnTo>
                  <a:pt x="552323" y="359917"/>
                </a:lnTo>
                <a:lnTo>
                  <a:pt x="1049020" y="633602"/>
                </a:lnTo>
                <a:lnTo>
                  <a:pt x="1192910" y="187325"/>
                </a:lnTo>
                <a:lnTo>
                  <a:pt x="1406398" y="431038"/>
                </a:lnTo>
                <a:close/>
              </a:path>
            </a:pathLst>
          </a:custGeom>
          <a:ln w="9144">
            <a:solidFill>
              <a:srgbClr val="7C5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3485" y="1482343"/>
            <a:ext cx="9258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JNC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7;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2003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580" y="232664"/>
            <a:ext cx="5942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D617BB"/>
                </a:solidFill>
              </a:rPr>
              <a:t>Angiotensin </a:t>
            </a:r>
            <a:r>
              <a:rPr spc="-15" dirty="0">
                <a:solidFill>
                  <a:srgbClr val="D617BB"/>
                </a:solidFill>
              </a:rPr>
              <a:t>antagonists</a:t>
            </a:r>
            <a:r>
              <a:rPr spc="10" dirty="0">
                <a:solidFill>
                  <a:srgbClr val="D617BB"/>
                </a:solidFill>
              </a:rPr>
              <a:t> </a:t>
            </a:r>
            <a:r>
              <a:rPr dirty="0">
                <a:solidFill>
                  <a:srgbClr val="D617BB"/>
                </a:solidFill>
              </a:rPr>
              <a:t>(ARBs)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55929"/>
            <a:ext cx="7996555" cy="5488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Angiotensin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antagonists: </a:t>
            </a:r>
            <a:r>
              <a:rPr sz="2800" spc="-10" dirty="0">
                <a:latin typeface="Calibri"/>
                <a:cs typeface="Calibri"/>
              </a:rPr>
              <a:t>losartan, candesartan,  valsartan, </a:t>
            </a:r>
            <a:r>
              <a:rPr sz="2800" spc="-15" dirty="0">
                <a:latin typeface="Calibri"/>
                <a:cs typeface="Calibri"/>
              </a:rPr>
              <a:t>telmisartan, </a:t>
            </a:r>
            <a:r>
              <a:rPr sz="2800" spc="-10" dirty="0">
                <a:latin typeface="Calibri"/>
                <a:cs typeface="Calibri"/>
              </a:rPr>
              <a:t>olmesartan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irbesartan.</a:t>
            </a:r>
            <a:endParaRPr sz="2800">
              <a:latin typeface="Calibri"/>
              <a:cs typeface="Calibri"/>
            </a:endParaRPr>
          </a:p>
          <a:p>
            <a:pPr marL="355600" marR="698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Their pharmacologic </a:t>
            </a:r>
            <a:r>
              <a:rPr sz="2800" spc="-25" dirty="0">
                <a:latin typeface="Calibri"/>
                <a:cs typeface="Calibri"/>
              </a:rPr>
              <a:t>effects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ARBs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similar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5" dirty="0">
                <a:latin typeface="Calibri"/>
                <a:cs typeface="Calibri"/>
              </a:rPr>
              <a:t>those of </a:t>
            </a:r>
            <a:r>
              <a:rPr sz="2800" spc="-15" dirty="0">
                <a:latin typeface="Calibri"/>
                <a:cs typeface="Calibri"/>
              </a:rPr>
              <a:t>ACE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inhibitors.</a:t>
            </a:r>
            <a:endParaRPr sz="2800">
              <a:latin typeface="Calibri"/>
              <a:cs typeface="Calibri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ARBs </a:t>
            </a:r>
            <a:r>
              <a:rPr sz="2800" spc="-15" dirty="0">
                <a:latin typeface="Calibri"/>
                <a:cs typeface="Calibri"/>
              </a:rPr>
              <a:t>produce </a:t>
            </a:r>
            <a:r>
              <a:rPr sz="2800" spc="-10" dirty="0">
                <a:latin typeface="Calibri"/>
                <a:cs typeface="Calibri"/>
              </a:rPr>
              <a:t>arteriolar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venous dilation </a:t>
            </a:r>
            <a:r>
              <a:rPr sz="2800" dirty="0">
                <a:latin typeface="Calibri"/>
                <a:cs typeface="Calibri"/>
              </a:rPr>
              <a:t>and  </a:t>
            </a:r>
            <a:r>
              <a:rPr sz="2800" spc="-10" dirty="0">
                <a:latin typeface="Calibri"/>
                <a:cs typeface="Calibri"/>
              </a:rPr>
              <a:t>block </a:t>
            </a:r>
            <a:r>
              <a:rPr sz="2800" spc="-15" dirty="0">
                <a:latin typeface="Calibri"/>
                <a:cs typeface="Calibri"/>
              </a:rPr>
              <a:t>aldosterone </a:t>
            </a:r>
            <a:r>
              <a:rPr sz="2800" spc="-10" dirty="0">
                <a:latin typeface="Calibri"/>
                <a:cs typeface="Calibri"/>
              </a:rPr>
              <a:t>secretion, </a:t>
            </a:r>
            <a:r>
              <a:rPr sz="2800" spc="-5" dirty="0">
                <a:latin typeface="Calibri"/>
                <a:cs typeface="Calibri"/>
              </a:rPr>
              <a:t>thus </a:t>
            </a:r>
            <a:r>
              <a:rPr sz="2800" spc="-10" dirty="0">
                <a:latin typeface="Calibri"/>
                <a:cs typeface="Calibri"/>
              </a:rPr>
              <a:t>lowering blood  </a:t>
            </a:r>
            <a:r>
              <a:rPr sz="2800" spc="-15" dirty="0">
                <a:latin typeface="Calibri"/>
                <a:cs typeface="Calibri"/>
              </a:rPr>
              <a:t>pressure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decreasing salt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0" dirty="0">
                <a:latin typeface="Calibri"/>
                <a:cs typeface="Calibri"/>
              </a:rPr>
              <a:t>water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retention.</a:t>
            </a:r>
            <a:endParaRPr sz="280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ARBs do not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increase bradykinin</a:t>
            </a:r>
            <a:r>
              <a:rPr sz="2800" b="1" spc="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levels</a:t>
            </a:r>
            <a:r>
              <a:rPr sz="2800" spc="-1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ARBs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used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5" dirty="0">
                <a:latin typeface="Calibri"/>
                <a:cs typeface="Calibri"/>
              </a:rPr>
              <a:t>first-line  agents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treatment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hypertension,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especially </a:t>
            </a:r>
            <a:r>
              <a:rPr sz="2800" b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patients  with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a compelling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indication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diabetes,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heart 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failure,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or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chronic kidney</a:t>
            </a:r>
            <a:r>
              <a:rPr sz="2800" b="1" spc="1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disease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1369" y="232664"/>
            <a:ext cx="3997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77923B"/>
                </a:solidFill>
              </a:rPr>
              <a:t>Direct renin</a:t>
            </a:r>
            <a:r>
              <a:rPr spc="-75" dirty="0">
                <a:solidFill>
                  <a:srgbClr val="77923B"/>
                </a:solidFill>
              </a:rPr>
              <a:t> </a:t>
            </a:r>
            <a:r>
              <a:rPr spc="-5" dirty="0">
                <a:solidFill>
                  <a:srgbClr val="77923B"/>
                </a:solidFill>
              </a:rPr>
              <a:t>inhibitor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55929"/>
            <a:ext cx="7996555" cy="540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selective </a:t>
            </a:r>
            <a:r>
              <a:rPr sz="2800" spc="-15" dirty="0">
                <a:latin typeface="Calibri"/>
                <a:cs typeface="Calibri"/>
              </a:rPr>
              <a:t>renin </a:t>
            </a:r>
            <a:r>
              <a:rPr sz="2800" spc="-35" dirty="0">
                <a:latin typeface="Calibri"/>
                <a:cs typeface="Calibri"/>
              </a:rPr>
              <a:t>inhibitor, </a:t>
            </a:r>
            <a:r>
              <a:rPr sz="2800" spc="-5" dirty="0">
                <a:latin typeface="Calibri"/>
                <a:cs typeface="Calibri"/>
              </a:rPr>
              <a:t>aliskiren </a:t>
            </a:r>
            <a:r>
              <a:rPr sz="2800" spc="-10" dirty="0">
                <a:latin typeface="Calibri"/>
                <a:cs typeface="Calibri"/>
              </a:rPr>
              <a:t>directly </a:t>
            </a:r>
            <a:r>
              <a:rPr sz="2800" spc="-5" dirty="0">
                <a:latin typeface="Calibri"/>
                <a:cs typeface="Calibri"/>
              </a:rPr>
              <a:t>inhibits  </a:t>
            </a:r>
            <a:r>
              <a:rPr sz="2800" spc="-10" dirty="0">
                <a:latin typeface="Calibri"/>
                <a:cs typeface="Calibri"/>
              </a:rPr>
              <a:t>renin </a:t>
            </a:r>
            <a:r>
              <a:rPr sz="2800" spc="-5" dirty="0">
                <a:latin typeface="Calibri"/>
                <a:cs typeface="Calibri"/>
              </a:rPr>
              <a:t>and, thus,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acts </a:t>
            </a:r>
            <a:r>
              <a:rPr sz="2800" b="1" dirty="0">
                <a:solidFill>
                  <a:srgbClr val="D617BB"/>
                </a:solidFill>
                <a:latin typeface="Calibri"/>
                <a:cs typeface="Calibri"/>
              </a:rPr>
              <a:t>earlier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renin–  angiotensin–aldosterone </a:t>
            </a:r>
            <a:r>
              <a:rPr sz="2800" spc="-30" dirty="0">
                <a:latin typeface="Calibri"/>
                <a:cs typeface="Calibri"/>
              </a:rPr>
              <a:t>system </a:t>
            </a:r>
            <a:r>
              <a:rPr sz="2800" spc="-5" dirty="0">
                <a:latin typeface="Calibri"/>
                <a:cs typeface="Calibri"/>
              </a:rPr>
              <a:t>than </a:t>
            </a:r>
            <a:r>
              <a:rPr sz="2800" spc="-10" dirty="0">
                <a:latin typeface="Calibri"/>
                <a:cs typeface="Calibri"/>
              </a:rPr>
              <a:t>ACE inhibitors 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ARBs.</a:t>
            </a:r>
            <a:endParaRPr sz="28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It </a:t>
            </a:r>
            <a:r>
              <a:rPr sz="2800" spc="-20" dirty="0">
                <a:latin typeface="Calibri"/>
                <a:cs typeface="Calibri"/>
              </a:rPr>
              <a:t>lowers </a:t>
            </a:r>
            <a:r>
              <a:rPr sz="2800" spc="-5" dirty="0">
                <a:latin typeface="Calibri"/>
                <a:cs typeface="Calibri"/>
              </a:rPr>
              <a:t>blood </a:t>
            </a:r>
            <a:r>
              <a:rPr sz="2800" spc="-15" dirty="0">
                <a:latin typeface="Calibri"/>
                <a:cs typeface="Calibri"/>
              </a:rPr>
              <a:t>pressure </a:t>
            </a:r>
            <a:r>
              <a:rPr sz="2800" spc="-5" dirty="0">
                <a:latin typeface="Calibri"/>
                <a:cs typeface="Calibri"/>
              </a:rPr>
              <a:t>about as </a:t>
            </a:r>
            <a:r>
              <a:rPr sz="2800" spc="-20" dirty="0">
                <a:latin typeface="Calibri"/>
                <a:cs typeface="Calibri"/>
              </a:rPr>
              <a:t>effectively </a:t>
            </a:r>
            <a:r>
              <a:rPr sz="2800" spc="-5" dirty="0">
                <a:latin typeface="Calibri"/>
                <a:cs typeface="Calibri"/>
              </a:rPr>
              <a:t>as  </a:t>
            </a:r>
            <a:r>
              <a:rPr sz="2800" dirty="0">
                <a:latin typeface="Calibri"/>
                <a:cs typeface="Calibri"/>
              </a:rPr>
              <a:t>ARBs, </a:t>
            </a:r>
            <a:r>
              <a:rPr sz="2800" spc="-15" dirty="0">
                <a:latin typeface="Calibri"/>
                <a:cs typeface="Calibri"/>
              </a:rPr>
              <a:t>ACE </a:t>
            </a:r>
            <a:r>
              <a:rPr sz="2800" spc="-10" dirty="0">
                <a:latin typeface="Calibri"/>
                <a:cs typeface="Calibri"/>
              </a:rPr>
              <a:t>inhibitors, </a:t>
            </a:r>
            <a:r>
              <a:rPr sz="2800" spc="-5" dirty="0">
                <a:latin typeface="Calibri"/>
                <a:cs typeface="Calibri"/>
              </a:rPr>
              <a:t>and thiazides.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Aliskiren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should  not be routinely combined </a:t>
            </a:r>
            <a:r>
              <a:rPr sz="2800" b="1" dirty="0">
                <a:solidFill>
                  <a:srgbClr val="D617BB"/>
                </a:solidFill>
                <a:latin typeface="Calibri"/>
                <a:cs typeface="Calibri"/>
              </a:rPr>
              <a:t>with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an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ACE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inhibitor or 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ARBs</a:t>
            </a:r>
            <a:r>
              <a:rPr sz="2800" spc="-5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Aliskiren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can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cause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diarrhea, especially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at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higher  doses, and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can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also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cause cough and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angioedema, 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but probably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less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often 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than </a:t>
            </a:r>
            <a:r>
              <a:rPr sz="2800" b="1" spc="-20" dirty="0">
                <a:solidFill>
                  <a:srgbClr val="FF0000"/>
                </a:solidFill>
                <a:latin typeface="Calibri"/>
                <a:cs typeface="Calibri"/>
              </a:rPr>
              <a:t>ACE</a:t>
            </a:r>
            <a:r>
              <a:rPr sz="2800" b="1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inhibitors.</a:t>
            </a:r>
            <a:endParaRPr sz="280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i="1" u="heavy" spc="-10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Aliskiren</a:t>
            </a:r>
            <a:r>
              <a:rPr sz="2800" b="1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is </a:t>
            </a:r>
            <a:r>
              <a:rPr sz="2800" b="1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contraindicated 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during</a:t>
            </a:r>
            <a:r>
              <a:rPr sz="2800" b="1" u="heavy" spc="9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pregnancy.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889406"/>
            <a:ext cx="799719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β-adrenergic </a:t>
            </a:r>
            <a:r>
              <a:rPr sz="2800" spc="-25" dirty="0">
                <a:latin typeface="Calibri"/>
                <a:cs typeface="Calibri"/>
              </a:rPr>
              <a:t>blockers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mild </a:t>
            </a:r>
            <a:r>
              <a:rPr sz="2800" spc="-10" dirty="0">
                <a:latin typeface="Calibri"/>
                <a:cs typeface="Calibri"/>
              </a:rPr>
              <a:t>antihypertensives </a:t>
            </a:r>
            <a:r>
              <a:rPr sz="2800" dirty="0">
                <a:latin typeface="Calibri"/>
                <a:cs typeface="Calibri"/>
              </a:rPr>
              <a:t>and  </a:t>
            </a:r>
            <a:r>
              <a:rPr sz="2800" spc="-5" dirty="0">
                <a:latin typeface="Calibri"/>
                <a:cs typeface="Calibri"/>
              </a:rPr>
              <a:t>do </a:t>
            </a:r>
            <a:r>
              <a:rPr sz="2800" spc="-10" dirty="0">
                <a:latin typeface="Calibri"/>
                <a:cs typeface="Calibri"/>
              </a:rPr>
              <a:t>not significantly lower </a:t>
            </a:r>
            <a:r>
              <a:rPr sz="2800" dirty="0">
                <a:latin typeface="Calibri"/>
                <a:cs typeface="Calibri"/>
              </a:rPr>
              <a:t>BP </a:t>
            </a:r>
            <a:r>
              <a:rPr sz="2800" spc="-10" dirty="0">
                <a:latin typeface="Calibri"/>
                <a:cs typeface="Calibri"/>
              </a:rPr>
              <a:t>in normotensives. </a:t>
            </a:r>
            <a:r>
              <a:rPr sz="2800" spc="-5" dirty="0">
                <a:latin typeface="Calibri"/>
                <a:cs typeface="Calibri"/>
              </a:rPr>
              <a:t>In  </a:t>
            </a:r>
            <a:r>
              <a:rPr sz="2800" spc="-25" dirty="0">
                <a:latin typeface="Calibri"/>
                <a:cs typeface="Calibri"/>
              </a:rPr>
              <a:t>stage </a:t>
            </a:r>
            <a:r>
              <a:rPr sz="2800" spc="-5" dirty="0">
                <a:latin typeface="Calibri"/>
                <a:cs typeface="Calibri"/>
              </a:rPr>
              <a:t>1 </a:t>
            </a:r>
            <a:r>
              <a:rPr sz="2800" spc="-10" dirty="0">
                <a:latin typeface="Calibri"/>
                <a:cs typeface="Calibri"/>
              </a:rPr>
              <a:t>cases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hypertensive </a:t>
            </a:r>
            <a:r>
              <a:rPr sz="2800" spc="-10" dirty="0">
                <a:latin typeface="Calibri"/>
                <a:cs typeface="Calibri"/>
              </a:rPr>
              <a:t>patients </a:t>
            </a:r>
            <a:r>
              <a:rPr sz="2800" spc="-5" dirty="0">
                <a:latin typeface="Calibri"/>
                <a:cs typeface="Calibri"/>
              </a:rPr>
              <a:t>(30 - </a:t>
            </a:r>
            <a:r>
              <a:rPr sz="2800" dirty="0">
                <a:latin typeface="Calibri"/>
                <a:cs typeface="Calibri"/>
              </a:rPr>
              <a:t>40%), </a:t>
            </a:r>
            <a:r>
              <a:rPr sz="2800" spc="-5" dirty="0">
                <a:latin typeface="Calibri"/>
                <a:cs typeface="Calibri"/>
              </a:rPr>
              <a:t>β-  </a:t>
            </a:r>
            <a:r>
              <a:rPr sz="2800" spc="-15" dirty="0">
                <a:latin typeface="Calibri"/>
                <a:cs typeface="Calibri"/>
              </a:rPr>
              <a:t>adrenergic </a:t>
            </a:r>
            <a:r>
              <a:rPr sz="2800" spc="-25" dirty="0">
                <a:latin typeface="Calibri"/>
                <a:cs typeface="Calibri"/>
              </a:rPr>
              <a:t>blockers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used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alone.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851852"/>
            <a:ext cx="8224520" cy="292163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Propranolol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Propranolol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5" dirty="0">
                <a:latin typeface="Calibri"/>
                <a:cs typeface="Calibri"/>
              </a:rPr>
              <a:t>β </a:t>
            </a:r>
            <a:r>
              <a:rPr sz="2800" spc="-20" dirty="0">
                <a:latin typeface="Calibri"/>
                <a:cs typeface="Calibri"/>
              </a:rPr>
              <a:t>blocker </a:t>
            </a:r>
            <a:r>
              <a:rPr sz="2800" spc="-10" dirty="0">
                <a:latin typeface="Calibri"/>
                <a:cs typeface="Calibri"/>
              </a:rPr>
              <a:t>showed </a:t>
            </a:r>
            <a:r>
              <a:rPr sz="2800" spc="-20" dirty="0">
                <a:latin typeface="Calibri"/>
                <a:cs typeface="Calibri"/>
              </a:rPr>
              <a:t>effective </a:t>
            </a:r>
            <a:r>
              <a:rPr sz="2800" spc="-15" dirty="0">
                <a:latin typeface="Calibri"/>
                <a:cs typeface="Calibri"/>
              </a:rPr>
              <a:t>in  hypertension </a:t>
            </a:r>
            <a:r>
              <a:rPr sz="2800" spc="-5" dirty="0">
                <a:latin typeface="Calibri"/>
                <a:cs typeface="Calibri"/>
              </a:rPr>
              <a:t>and ischemic </a:t>
            </a:r>
            <a:r>
              <a:rPr sz="2800" spc="-10" dirty="0">
                <a:latin typeface="Calibri"/>
                <a:cs typeface="Calibri"/>
              </a:rPr>
              <a:t>heart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disease.</a:t>
            </a:r>
            <a:endParaRPr sz="2800" dirty="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Propranolol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has now been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largely 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replaced </a:t>
            </a:r>
            <a:r>
              <a:rPr sz="2800" b="1" spc="-20" dirty="0">
                <a:solidFill>
                  <a:srgbClr val="E36C09"/>
                </a:solidFill>
                <a:latin typeface="Calibri"/>
                <a:cs typeface="Calibri"/>
              </a:rPr>
              <a:t>by 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cardioselective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β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blockers 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such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as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metoprolol 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and  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atenolol</a:t>
            </a:r>
            <a:r>
              <a:rPr sz="2800" spc="-1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4040" y="3833876"/>
            <a:ext cx="22599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20090" algn="l"/>
                <a:tab pos="183515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us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fu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0" dirty="0"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  <a:p>
            <a:pPr marL="186055">
              <a:lnSpc>
                <a:spcPct val="100000"/>
              </a:lnSpc>
            </a:pPr>
            <a:r>
              <a:rPr sz="2800" b="1" spc="-30" dirty="0">
                <a:solidFill>
                  <a:srgbClr val="E36C09"/>
                </a:solidFill>
                <a:latin typeface="Calibri"/>
                <a:cs typeface="Calibri"/>
              </a:rPr>
              <a:t>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18426" y="4260596"/>
            <a:ext cx="1464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mode</a:t>
            </a:r>
            <a:r>
              <a:rPr sz="2800" b="1" spc="-65" dirty="0">
                <a:solidFill>
                  <a:srgbClr val="E36C09"/>
                </a:solidFill>
                <a:latin typeface="Calibri"/>
                <a:cs typeface="Calibri"/>
              </a:rPr>
              <a:t>r</a:t>
            </a:r>
            <a:r>
              <a:rPr sz="2800" b="1" spc="-30" dirty="0">
                <a:solidFill>
                  <a:srgbClr val="E36C09"/>
                </a:solidFill>
                <a:latin typeface="Calibri"/>
                <a:cs typeface="Calibri"/>
              </a:rPr>
              <a:t>at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833876"/>
            <a:ext cx="5887085" cy="1817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937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0" dirty="0">
                <a:latin typeface="Calibri"/>
                <a:cs typeface="Calibri"/>
              </a:rPr>
              <a:t>β-adrenoceptor-blocking </a:t>
            </a:r>
            <a:r>
              <a:rPr sz="2800" spc="-15" dirty="0">
                <a:latin typeface="Calibri"/>
                <a:cs typeface="Calibri"/>
              </a:rPr>
              <a:t>agents  </a:t>
            </a:r>
            <a:r>
              <a:rPr sz="2800" spc="-10" dirty="0">
                <a:latin typeface="Calibri"/>
                <a:cs typeface="Calibri"/>
              </a:rPr>
              <a:t>lowering </a:t>
            </a:r>
            <a:r>
              <a:rPr sz="2800" spc="-5" dirty="0">
                <a:latin typeface="Calibri"/>
                <a:cs typeface="Calibri"/>
              </a:rPr>
              <a:t>blood </a:t>
            </a:r>
            <a:r>
              <a:rPr sz="2800" spc="-15" dirty="0">
                <a:latin typeface="Calibri"/>
                <a:cs typeface="Calibri"/>
              </a:rPr>
              <a:t>pressure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mild 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hypertension.</a:t>
            </a:r>
            <a:endParaRPr sz="28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severe </a:t>
            </a:r>
            <a:r>
              <a:rPr sz="2800" spc="-10" dirty="0">
                <a:latin typeface="Calibri"/>
                <a:cs typeface="Calibri"/>
              </a:rPr>
              <a:t>hypertension, </a:t>
            </a:r>
            <a:r>
              <a:rPr sz="2800" spc="-5" dirty="0">
                <a:latin typeface="Calibri"/>
                <a:cs typeface="Calibri"/>
              </a:rPr>
              <a:t>β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blockers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71210" y="5199633"/>
            <a:ext cx="2129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1247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especia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ly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2640" y="5626404"/>
            <a:ext cx="78809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useful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5" dirty="0">
                <a:latin typeface="Calibri"/>
                <a:cs typeface="Calibri"/>
              </a:rPr>
              <a:t>preventing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b="1" spc="-20" dirty="0">
                <a:solidFill>
                  <a:srgbClr val="E36C09"/>
                </a:solidFill>
                <a:latin typeface="Calibri"/>
                <a:cs typeface="Calibri"/>
              </a:rPr>
              <a:t>reflex tachycardia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15" dirty="0">
                <a:latin typeface="Calibri"/>
                <a:cs typeface="Calibri"/>
              </a:rPr>
              <a:t>often  </a:t>
            </a:r>
            <a:r>
              <a:rPr sz="2800" spc="-10" dirty="0">
                <a:latin typeface="Calibri"/>
                <a:cs typeface="Calibri"/>
              </a:rPr>
              <a:t>results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5" dirty="0">
                <a:latin typeface="Calibri"/>
                <a:cs typeface="Calibri"/>
              </a:rPr>
              <a:t>treatment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direct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vasodilators.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851852"/>
            <a:ext cx="8223250" cy="42875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0"/>
              </a:spcBef>
            </a:pPr>
            <a:r>
              <a:rPr sz="3200" b="1" i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Metoprolol </a:t>
            </a:r>
            <a:r>
              <a:rPr sz="3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&amp;</a:t>
            </a:r>
            <a:r>
              <a:rPr sz="32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Atenolol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Metoprolol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atenolol,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-20" dirty="0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sz="2800" b="1" u="heavy" spc="-5" dirty="0">
                <a:solidFill>
                  <a:srgbClr val="943735"/>
                </a:solidFill>
                <a:uFill>
                  <a:solidFill>
                    <a:srgbClr val="943735"/>
                  </a:solidFill>
                </a:uFill>
                <a:latin typeface="Calibri"/>
                <a:cs typeface="Calibri"/>
              </a:rPr>
              <a:t>cardioselective</a:t>
            </a:r>
            <a:r>
              <a:rPr sz="2800" spc="-5" dirty="0">
                <a:latin typeface="Calibri"/>
                <a:cs typeface="Calibri"/>
              </a:rPr>
              <a:t>, 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most </a:t>
            </a:r>
            <a:r>
              <a:rPr sz="2800" spc="-10" dirty="0">
                <a:latin typeface="Calibri"/>
                <a:cs typeface="Calibri"/>
              </a:rPr>
              <a:t>widely used </a:t>
            </a:r>
            <a:r>
              <a:rPr sz="2800" spc="-5" dirty="0">
                <a:latin typeface="Calibri"/>
                <a:cs typeface="Calibri"/>
              </a:rPr>
              <a:t>β </a:t>
            </a:r>
            <a:r>
              <a:rPr sz="2800" spc="-25" dirty="0">
                <a:latin typeface="Calibri"/>
                <a:cs typeface="Calibri"/>
              </a:rPr>
              <a:t>blockers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5" dirty="0">
                <a:latin typeface="Calibri"/>
                <a:cs typeface="Calibri"/>
              </a:rPr>
              <a:t>treatment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hypertension.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Metoprolol </a:t>
            </a:r>
            <a:r>
              <a:rPr sz="2800" spc="-10" dirty="0">
                <a:latin typeface="Calibri"/>
                <a:cs typeface="Calibri"/>
              </a:rPr>
              <a:t>is atenolol is </a:t>
            </a:r>
            <a:r>
              <a:rPr sz="2800" spc="-5" dirty="0">
                <a:latin typeface="Calibri"/>
                <a:cs typeface="Calibri"/>
              </a:rPr>
              <a:t>inhibiting </a:t>
            </a:r>
            <a:r>
              <a:rPr sz="2800" spc="-10" dirty="0">
                <a:latin typeface="Calibri"/>
                <a:cs typeface="Calibri"/>
              </a:rPr>
              <a:t>stimulation </a:t>
            </a:r>
            <a:r>
              <a:rPr sz="2800" spc="-5" dirty="0">
                <a:latin typeface="Calibri"/>
                <a:cs typeface="Calibri"/>
              </a:rPr>
              <a:t>of β1  </a:t>
            </a:r>
            <a:r>
              <a:rPr sz="2800" spc="-15" dirty="0">
                <a:latin typeface="Calibri"/>
                <a:cs typeface="Calibri"/>
              </a:rPr>
              <a:t>adrenoceptors.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Sustained-release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metoprolol </a:t>
            </a:r>
            <a:r>
              <a:rPr sz="2800" b="1" dirty="0">
                <a:solidFill>
                  <a:srgbClr val="D617BB"/>
                </a:solidFill>
                <a:latin typeface="Calibri"/>
                <a:cs typeface="Calibri"/>
              </a:rPr>
              <a:t>is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effective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in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reducing 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mortality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from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heart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failure </a:t>
            </a:r>
            <a:r>
              <a:rPr sz="2800" b="1" dirty="0">
                <a:solidFill>
                  <a:srgbClr val="D617BB"/>
                </a:solidFill>
                <a:latin typeface="Calibri"/>
                <a:cs typeface="Calibri"/>
              </a:rPr>
              <a:t>and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is particularly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useful 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in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patients with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hypertension </a:t>
            </a:r>
            <a:r>
              <a:rPr sz="2800" b="1" spc="-10" dirty="0">
                <a:solidFill>
                  <a:srgbClr val="D617BB"/>
                </a:solidFill>
                <a:latin typeface="Calibri"/>
                <a:cs typeface="Calibri"/>
              </a:rPr>
              <a:t>and 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heart</a:t>
            </a:r>
            <a:r>
              <a:rPr sz="2800" b="1" spc="16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failure.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9246" y="5199633"/>
            <a:ext cx="4295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3090" algn="l"/>
                <a:tab pos="1231900" algn="l"/>
                <a:tab pos="2051685" algn="l"/>
                <a:tab pos="3600450" algn="l"/>
              </a:tabLst>
            </a:pPr>
            <a:r>
              <a:rPr sz="2800" b="1" spc="-30" dirty="0">
                <a:solidFill>
                  <a:srgbClr val="205868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o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be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less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35" dirty="0">
                <a:solidFill>
                  <a:srgbClr val="205868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205868"/>
                </a:solidFill>
                <a:latin typeface="Calibri"/>
                <a:cs typeface="Calibri"/>
              </a:rPr>
              <a:t>f</a:t>
            </a:r>
            <a:r>
              <a:rPr sz="2800" b="1" spc="-55" dirty="0">
                <a:solidFill>
                  <a:srgbClr val="205868"/>
                </a:solidFill>
                <a:latin typeface="Calibri"/>
                <a:cs typeface="Calibri"/>
              </a:rPr>
              <a:t>f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ecti</a:t>
            </a:r>
            <a:r>
              <a:rPr sz="2800" b="1" spc="-20" dirty="0">
                <a:solidFill>
                  <a:srgbClr val="205868"/>
                </a:solidFill>
                <a:latin typeface="Calibri"/>
                <a:cs typeface="Calibri"/>
              </a:rPr>
              <a:t>v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e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5" dirty="0">
                <a:solidFill>
                  <a:srgbClr val="205868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han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5199633"/>
            <a:ext cx="36842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875155" algn="l"/>
                <a:tab pos="2298700" algn="l"/>
                <a:tab pos="2372995" algn="l"/>
              </a:tabLst>
            </a:pPr>
            <a:r>
              <a:rPr sz="2800" b="1" spc="-95" dirty="0">
                <a:solidFill>
                  <a:srgbClr val="205868"/>
                </a:solidFill>
                <a:latin typeface="Calibri"/>
                <a:cs typeface="Calibri"/>
              </a:rPr>
              <a:t>A</a:t>
            </a:r>
            <a:r>
              <a:rPr sz="2800" b="1" spc="-30" dirty="0">
                <a:solidFill>
                  <a:srgbClr val="205868"/>
                </a:solidFill>
                <a:latin typeface="Calibri"/>
                <a:cs typeface="Calibri"/>
              </a:rPr>
              <a:t>t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eno</a:t>
            </a:r>
            <a:r>
              <a:rPr sz="2800" b="1" spc="-20" dirty="0">
                <a:solidFill>
                  <a:srgbClr val="205868"/>
                </a:solidFill>
                <a:latin typeface="Calibri"/>
                <a:cs typeface="Calibri"/>
              </a:rPr>
              <a:t>l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ol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i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s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	</a:t>
            </a:r>
            <a:r>
              <a:rPr sz="2800" b="1" spc="-40" dirty="0">
                <a:solidFill>
                  <a:srgbClr val="205868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epor</a:t>
            </a:r>
            <a:r>
              <a:rPr sz="2800" b="1" spc="-25" dirty="0">
                <a:solidFill>
                  <a:srgbClr val="205868"/>
                </a:solidFill>
                <a:latin typeface="Calibri"/>
                <a:cs typeface="Calibri"/>
              </a:rPr>
              <a:t>t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ed  </a:t>
            </a:r>
            <a:r>
              <a:rPr sz="2800" b="1" spc="-15" dirty="0">
                <a:solidFill>
                  <a:srgbClr val="205868"/>
                </a:solidFill>
                <a:latin typeface="Calibri"/>
                <a:cs typeface="Calibri"/>
              </a:rPr>
              <a:t>metoprolol	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in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2446" y="5626404"/>
            <a:ext cx="5359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05635" algn="l"/>
                <a:tab pos="2698115" algn="l"/>
                <a:tab pos="5043805" algn="l"/>
              </a:tabLst>
            </a:pP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p</a:t>
            </a:r>
            <a:r>
              <a:rPr sz="2800" b="1" spc="-30" dirty="0">
                <a:solidFill>
                  <a:srgbClr val="205868"/>
                </a:solidFill>
                <a:latin typeface="Calibri"/>
                <a:cs typeface="Calibri"/>
              </a:rPr>
              <a:t>r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205868"/>
                </a:solidFill>
                <a:latin typeface="Calibri"/>
                <a:cs typeface="Calibri"/>
              </a:rPr>
              <a:t>v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e</a:t>
            </a:r>
            <a:r>
              <a:rPr sz="2800" b="1" spc="-35" dirty="0">
                <a:solidFill>
                  <a:srgbClr val="205868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ti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g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5" dirty="0">
                <a:solidFill>
                  <a:srgbClr val="205868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he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c</a:t>
            </a:r>
            <a:r>
              <a:rPr sz="2800" b="1" spc="-15" dirty="0">
                <a:solidFill>
                  <a:srgbClr val="205868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mplic</a:t>
            </a:r>
            <a:r>
              <a:rPr sz="2800" b="1" spc="-40" dirty="0">
                <a:solidFill>
                  <a:srgbClr val="205868"/>
                </a:solidFill>
                <a:latin typeface="Calibri"/>
                <a:cs typeface="Calibri"/>
              </a:rPr>
              <a:t>a</a:t>
            </a:r>
            <a:r>
              <a:rPr sz="2800" b="1" spc="-5" dirty="0">
                <a:solidFill>
                  <a:srgbClr val="205868"/>
                </a:solidFill>
                <a:latin typeface="Calibri"/>
                <a:cs typeface="Calibri"/>
              </a:rPr>
              <a:t>tions</a:t>
            </a:r>
            <a:r>
              <a:rPr sz="2800" b="1" dirty="0">
                <a:solidFill>
                  <a:srgbClr val="205868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205868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640" y="6052820"/>
            <a:ext cx="2065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205868"/>
                </a:solidFill>
                <a:latin typeface="Calibri"/>
                <a:cs typeface="Calibri"/>
              </a:rPr>
              <a:t>hypertension.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47356" y="1529334"/>
            <a:ext cx="1559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β-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ece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851852"/>
            <a:ext cx="6147435" cy="15557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Other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beta</a:t>
            </a: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blockers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  <a:tab pos="1791335" algn="l"/>
                <a:tab pos="2646680" algn="l"/>
                <a:tab pos="4318000" algn="l"/>
              </a:tabLst>
            </a:pPr>
            <a:r>
              <a:rPr sz="2800" spc="-5" dirty="0">
                <a:latin typeface="Calibri"/>
                <a:cs typeface="Calibri"/>
              </a:rPr>
              <a:t>Nado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ar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eolo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nonselecti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  </a:t>
            </a:r>
            <a:r>
              <a:rPr sz="2800" spc="-15" dirty="0">
                <a:latin typeface="Calibri"/>
                <a:cs typeface="Calibri"/>
              </a:rPr>
              <a:t>antagonists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669286"/>
            <a:ext cx="7477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libri"/>
                <a:cs typeface="Calibri"/>
              </a:rPr>
              <a:t>Betaxolol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bisoprolol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β1-selective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blockers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5239" y="3437635"/>
            <a:ext cx="4283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3275" algn="l"/>
                <a:tab pos="2627630" algn="l"/>
                <a:tab pos="3340100" algn="l"/>
              </a:tabLst>
            </a:pPr>
            <a:r>
              <a:rPr sz="2800" dirty="0">
                <a:latin typeface="Calibri"/>
                <a:cs typeface="Calibri"/>
              </a:rPr>
              <a:t>and	</a:t>
            </a:r>
            <a:r>
              <a:rPr sz="2800" spc="-10" dirty="0">
                <a:latin typeface="Calibri"/>
                <a:cs typeface="Calibri"/>
              </a:rPr>
              <a:t>penbutolol	</a:t>
            </a:r>
            <a:r>
              <a:rPr sz="2800" spc="-20" dirty="0">
                <a:latin typeface="Calibri"/>
                <a:cs typeface="Calibri"/>
              </a:rPr>
              <a:t>are	</a:t>
            </a:r>
            <a:r>
              <a:rPr sz="2800" spc="-10" dirty="0">
                <a:latin typeface="Calibri"/>
                <a:cs typeface="Calibri"/>
              </a:rPr>
              <a:t>partial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437635"/>
            <a:ext cx="34937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867535" algn="l"/>
                <a:tab pos="1964689" algn="l"/>
                <a:tab pos="2641600" algn="l"/>
              </a:tabLst>
            </a:pPr>
            <a:r>
              <a:rPr sz="2800" spc="-5" dirty="0">
                <a:latin typeface="Calibri"/>
                <a:cs typeface="Calibri"/>
              </a:rPr>
              <a:t>Pindolo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ebu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olo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  </a:t>
            </a:r>
            <a:r>
              <a:rPr sz="2800" spc="-15" dirty="0">
                <a:latin typeface="Calibri"/>
                <a:cs typeface="Calibri"/>
              </a:rPr>
              <a:t>agonists,		</a:t>
            </a:r>
            <a:r>
              <a:rPr sz="2800" i="1" spc="-10" dirty="0">
                <a:latin typeface="Calibri"/>
                <a:cs typeface="Calibri"/>
              </a:rPr>
              <a:t>ie</a:t>
            </a:r>
            <a:r>
              <a:rPr sz="2800" spc="-10" dirty="0">
                <a:latin typeface="Calibri"/>
                <a:cs typeface="Calibri"/>
              </a:rPr>
              <a:t>,	</a:t>
            </a:r>
            <a:r>
              <a:rPr sz="2800" spc="-5" dirty="0">
                <a:latin typeface="Calibri"/>
                <a:cs typeface="Calibri"/>
              </a:rPr>
              <a:t>β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5344" y="4291076"/>
            <a:ext cx="2688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sympathomimetic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344" y="4718050"/>
            <a:ext cx="641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0915" algn="l"/>
                <a:tab pos="4229735" algn="l"/>
                <a:tab pos="5232400" algn="l"/>
              </a:tabLst>
            </a:pPr>
            <a:r>
              <a:rPr sz="2800" spc="-10" dirty="0">
                <a:latin typeface="Calibri"/>
                <a:cs typeface="Calibri"/>
              </a:rPr>
              <a:t>part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arly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ben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fic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tie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8978" y="3864355"/>
            <a:ext cx="483997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 algn="r">
              <a:lnSpc>
                <a:spcPct val="100000"/>
              </a:lnSpc>
              <a:spcBef>
                <a:spcPts val="95"/>
              </a:spcBef>
              <a:tabLst>
                <a:tab pos="1541145" algn="l"/>
                <a:tab pos="1870075" algn="l"/>
                <a:tab pos="2519680" algn="l"/>
                <a:tab pos="3140075" algn="l"/>
                <a:tab pos="3644900" algn="l"/>
                <a:tab pos="4361180" algn="l"/>
              </a:tabLst>
            </a:pP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oc</a:t>
            </a:r>
            <a:r>
              <a:rPr sz="2800" spc="-85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with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me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5" dirty="0">
                <a:latin typeface="Calibri"/>
                <a:cs typeface="Calibri"/>
              </a:rPr>
              <a:t>i</a:t>
            </a:r>
            <a:r>
              <a:rPr sz="2800" b="1" spc="-35" dirty="0">
                <a:latin typeface="Calibri"/>
                <a:cs typeface="Calibri"/>
              </a:rPr>
              <a:t>n</a:t>
            </a:r>
            <a:r>
              <a:rPr sz="2800" b="1" spc="-5" dirty="0">
                <a:latin typeface="Calibri"/>
                <a:cs typeface="Calibri"/>
              </a:rPr>
              <a:t>tr</a:t>
            </a:r>
            <a:r>
              <a:rPr sz="2800" b="1" spc="5" dirty="0">
                <a:latin typeface="Calibri"/>
                <a:cs typeface="Calibri"/>
              </a:rPr>
              <a:t>i</a:t>
            </a:r>
            <a:r>
              <a:rPr sz="2800" b="1" spc="-5" dirty="0">
                <a:latin typeface="Calibri"/>
                <a:cs typeface="Calibri"/>
              </a:rPr>
              <a:t>nsic  act</a:t>
            </a:r>
            <a:r>
              <a:rPr sz="2800" b="1" spc="10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vit</a:t>
            </a:r>
            <a:r>
              <a:rPr sz="2800" b="1" spc="1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Thes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drug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with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5344" y="5144770"/>
            <a:ext cx="7041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bradyarrhythmias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peripheral </a:t>
            </a:r>
            <a:r>
              <a:rPr sz="2800" spc="-10" dirty="0">
                <a:latin typeface="Calibri"/>
                <a:cs typeface="Calibri"/>
              </a:rPr>
              <a:t>vascular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47356" y="1529334"/>
            <a:ext cx="1559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β-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ece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or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40" y="851852"/>
            <a:ext cx="6147435" cy="15557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Other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beta</a:t>
            </a: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blockers</a:t>
            </a:r>
            <a:endParaRPr sz="32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  <a:tab pos="1791335" algn="l"/>
                <a:tab pos="2646680" algn="l"/>
                <a:tab pos="4318000" algn="l"/>
              </a:tabLst>
            </a:pPr>
            <a:r>
              <a:rPr sz="2800" spc="-5" dirty="0">
                <a:latin typeface="Calibri"/>
                <a:cs typeface="Calibri"/>
              </a:rPr>
              <a:t>Nado</a:t>
            </a:r>
            <a:r>
              <a:rPr sz="2800" spc="-15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ar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eolo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nonselecti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  </a:t>
            </a:r>
            <a:r>
              <a:rPr sz="2800" spc="-15" dirty="0">
                <a:latin typeface="Calibri"/>
                <a:cs typeface="Calibri"/>
              </a:rPr>
              <a:t>antagonists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669286"/>
            <a:ext cx="7477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libri"/>
                <a:cs typeface="Calibri"/>
              </a:rPr>
              <a:t>Betaxolol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5" dirty="0">
                <a:latin typeface="Calibri"/>
                <a:cs typeface="Calibri"/>
              </a:rPr>
              <a:t>bisoprolol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β1-selective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blockers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5239" y="3437635"/>
            <a:ext cx="4283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3275" algn="l"/>
                <a:tab pos="2627630" algn="l"/>
                <a:tab pos="3340100" algn="l"/>
              </a:tabLst>
            </a:pPr>
            <a:r>
              <a:rPr sz="2800" dirty="0">
                <a:latin typeface="Calibri"/>
                <a:cs typeface="Calibri"/>
              </a:rPr>
              <a:t>and	</a:t>
            </a:r>
            <a:r>
              <a:rPr sz="2800" spc="-10" dirty="0">
                <a:latin typeface="Calibri"/>
                <a:cs typeface="Calibri"/>
              </a:rPr>
              <a:t>penbutolol	</a:t>
            </a:r>
            <a:r>
              <a:rPr sz="2800" spc="-20" dirty="0">
                <a:latin typeface="Calibri"/>
                <a:cs typeface="Calibri"/>
              </a:rPr>
              <a:t>are	</a:t>
            </a:r>
            <a:r>
              <a:rPr sz="2800" spc="-10" dirty="0">
                <a:latin typeface="Calibri"/>
                <a:cs typeface="Calibri"/>
              </a:rPr>
              <a:t>partial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437635"/>
            <a:ext cx="34937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867535" algn="l"/>
                <a:tab pos="1964689" algn="l"/>
                <a:tab pos="2641600" algn="l"/>
              </a:tabLst>
            </a:pPr>
            <a:r>
              <a:rPr sz="2800" spc="-5" dirty="0">
                <a:latin typeface="Calibri"/>
                <a:cs typeface="Calibri"/>
              </a:rPr>
              <a:t>Pindolo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ebu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10" dirty="0">
                <a:latin typeface="Calibri"/>
                <a:cs typeface="Calibri"/>
              </a:rPr>
              <a:t>olo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,  </a:t>
            </a:r>
            <a:r>
              <a:rPr sz="2800" spc="-15" dirty="0">
                <a:latin typeface="Calibri"/>
                <a:cs typeface="Calibri"/>
              </a:rPr>
              <a:t>agonists,		</a:t>
            </a:r>
            <a:r>
              <a:rPr sz="2800" i="1" spc="-10" dirty="0">
                <a:latin typeface="Calibri"/>
                <a:cs typeface="Calibri"/>
              </a:rPr>
              <a:t>ie</a:t>
            </a:r>
            <a:r>
              <a:rPr sz="2800" spc="-10" dirty="0">
                <a:latin typeface="Calibri"/>
                <a:cs typeface="Calibri"/>
              </a:rPr>
              <a:t>,	</a:t>
            </a:r>
            <a:r>
              <a:rPr sz="2800" spc="-5" dirty="0">
                <a:latin typeface="Calibri"/>
                <a:cs typeface="Calibri"/>
              </a:rPr>
              <a:t>β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5344" y="4291076"/>
            <a:ext cx="2688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sympathomimetic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344" y="4718050"/>
            <a:ext cx="641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0915" algn="l"/>
                <a:tab pos="4229735" algn="l"/>
                <a:tab pos="5232400" algn="l"/>
              </a:tabLst>
            </a:pPr>
            <a:r>
              <a:rPr sz="2800" spc="-10" dirty="0">
                <a:latin typeface="Calibri"/>
                <a:cs typeface="Calibri"/>
              </a:rPr>
              <a:t>part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arly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ben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fic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al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</a:t>
            </a:r>
            <a:r>
              <a:rPr sz="2800" spc="-3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tie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68978" y="3864355"/>
            <a:ext cx="483997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9400" marR="5080" indent="-266700" algn="r">
              <a:lnSpc>
                <a:spcPct val="100000"/>
              </a:lnSpc>
              <a:spcBef>
                <a:spcPts val="95"/>
              </a:spcBef>
              <a:tabLst>
                <a:tab pos="1541145" algn="l"/>
                <a:tab pos="1870075" algn="l"/>
                <a:tab pos="2519680" algn="l"/>
                <a:tab pos="3140075" algn="l"/>
                <a:tab pos="3644900" algn="l"/>
                <a:tab pos="4361180" algn="l"/>
              </a:tabLst>
            </a:pP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oc</a:t>
            </a:r>
            <a:r>
              <a:rPr sz="2800" spc="-85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with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me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5" dirty="0">
                <a:latin typeface="Calibri"/>
                <a:cs typeface="Calibri"/>
              </a:rPr>
              <a:t>i</a:t>
            </a:r>
            <a:r>
              <a:rPr sz="2800" b="1" spc="-35" dirty="0">
                <a:latin typeface="Calibri"/>
                <a:cs typeface="Calibri"/>
              </a:rPr>
              <a:t>n</a:t>
            </a:r>
            <a:r>
              <a:rPr sz="2800" b="1" spc="-5" dirty="0">
                <a:latin typeface="Calibri"/>
                <a:cs typeface="Calibri"/>
              </a:rPr>
              <a:t>tr</a:t>
            </a:r>
            <a:r>
              <a:rPr sz="2800" b="1" spc="5" dirty="0">
                <a:latin typeface="Calibri"/>
                <a:cs typeface="Calibri"/>
              </a:rPr>
              <a:t>i</a:t>
            </a:r>
            <a:r>
              <a:rPr sz="2800" b="1" spc="-5" dirty="0">
                <a:latin typeface="Calibri"/>
                <a:cs typeface="Calibri"/>
              </a:rPr>
              <a:t>nsic  act</a:t>
            </a:r>
            <a:r>
              <a:rPr sz="2800" b="1" spc="10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vit</a:t>
            </a:r>
            <a:r>
              <a:rPr sz="2800" b="1" spc="1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.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Thes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drug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with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5344" y="5144770"/>
            <a:ext cx="7041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bradyarrhythmias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peripheral </a:t>
            </a:r>
            <a:r>
              <a:rPr sz="2800" spc="-10" dirty="0">
                <a:latin typeface="Calibri"/>
                <a:cs typeface="Calibri"/>
              </a:rPr>
              <a:t>vascular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9552" y="232664"/>
            <a:ext cx="41040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β-adrenergic</a:t>
            </a:r>
            <a:r>
              <a:rPr spc="-70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41869" y="1529334"/>
            <a:ext cx="1264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54405" algn="l"/>
              </a:tabLst>
            </a:pPr>
            <a:r>
              <a:rPr sz="2800" spc="-10" dirty="0">
                <a:latin typeface="Calibri"/>
                <a:cs typeface="Calibri"/>
              </a:rPr>
              <a:t>bot</a:t>
            </a:r>
            <a:r>
              <a:rPr sz="2800" spc="-5" dirty="0">
                <a:latin typeface="Calibri"/>
                <a:cs typeface="Calibri"/>
              </a:rPr>
              <a:t>h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β-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40" y="851852"/>
            <a:ext cx="6644640" cy="23609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Other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beta</a:t>
            </a: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blockers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  <a:tab pos="2021205" algn="l"/>
                <a:tab pos="3809365" algn="l"/>
                <a:tab pos="4315460" algn="l"/>
                <a:tab pos="5946140" algn="l"/>
              </a:tabLst>
            </a:pPr>
            <a:r>
              <a:rPr sz="2800" spc="-10" dirty="0">
                <a:latin typeface="Calibri"/>
                <a:cs typeface="Calibri"/>
              </a:rPr>
              <a:t>Lab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alol,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Ca</a:t>
            </a:r>
            <a:r>
              <a:rPr sz="2800" spc="1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ed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lol,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&amp;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Nebi</a:t>
            </a:r>
            <a:r>
              <a:rPr sz="2800" spc="-40" dirty="0">
                <a:latin typeface="Calibri"/>
                <a:cs typeface="Calibri"/>
              </a:rPr>
              <a:t>v</a:t>
            </a:r>
            <a:r>
              <a:rPr sz="2800" spc="-10" dirty="0">
                <a:latin typeface="Calibri"/>
                <a:cs typeface="Calibri"/>
              </a:rPr>
              <a:t>olo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h</a:t>
            </a:r>
            <a:r>
              <a:rPr sz="2800" spc="-4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  </a:t>
            </a:r>
            <a:r>
              <a:rPr sz="2800" spc="-10" dirty="0">
                <a:latin typeface="Calibri"/>
                <a:cs typeface="Calibri"/>
              </a:rPr>
              <a:t>blocking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vasodilating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effects.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1716405" algn="l"/>
                <a:tab pos="2165985" algn="l"/>
                <a:tab pos="2565400" algn="l"/>
                <a:tab pos="4569460" algn="l"/>
                <a:tab pos="5882005" algn="l"/>
              </a:tabLst>
            </a:pPr>
            <a:r>
              <a:rPr sz="2800" spc="-5" dirty="0">
                <a:latin typeface="Calibri"/>
                <a:cs typeface="Calibri"/>
              </a:rPr>
              <a:t>Esmolol	</a:t>
            </a:r>
            <a:r>
              <a:rPr sz="2800" dirty="0">
                <a:latin typeface="Calibri"/>
                <a:cs typeface="Calibri"/>
              </a:rPr>
              <a:t>is	</a:t>
            </a:r>
            <a:r>
              <a:rPr sz="2800" spc="-5" dirty="0">
                <a:latin typeface="Calibri"/>
                <a:cs typeface="Calibri"/>
              </a:rPr>
              <a:t>a	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β1-selective	</a:t>
            </a:r>
            <a:r>
              <a:rPr sz="2800" b="1" spc="-15" dirty="0">
                <a:solidFill>
                  <a:srgbClr val="FF0000"/>
                </a:solidFill>
                <a:latin typeface="Calibri"/>
                <a:cs typeface="Calibri"/>
              </a:rPr>
              <a:t>blocker	</a:t>
            </a:r>
            <a:r>
              <a:rPr sz="2800" spc="-10" dirty="0">
                <a:latin typeface="Calibri"/>
                <a:cs typeface="Calibri"/>
              </a:rPr>
              <a:t>that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51369" y="2760421"/>
            <a:ext cx="1456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</a:tabLst>
            </a:pP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apid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802640" y="1840229"/>
            <a:ext cx="7806690" cy="3958135"/>
          </a:xfrm>
          <a:prstGeom prst="rect">
            <a:avLst/>
          </a:prstGeom>
        </p:spPr>
        <p:txBody>
          <a:bodyPr vert="horz" wrap="square" lIns="0" tIns="13595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metabolized </a:t>
            </a:r>
            <a:r>
              <a:rPr i="1" spc="-5" dirty="0">
                <a:latin typeface="Calibri"/>
                <a:cs typeface="Calibri"/>
              </a:rPr>
              <a:t>via </a:t>
            </a:r>
            <a:r>
              <a:rPr spc="-25" dirty="0"/>
              <a:t>hydrolysis </a:t>
            </a:r>
            <a:r>
              <a:rPr spc="-15" dirty="0"/>
              <a:t>by red </a:t>
            </a:r>
            <a:r>
              <a:rPr spc="-5" dirty="0"/>
              <a:t>blood </a:t>
            </a:r>
            <a:r>
              <a:rPr dirty="0"/>
              <a:t>cell </a:t>
            </a:r>
            <a:r>
              <a:rPr spc="-15" dirty="0"/>
              <a:t>esterases.  </a:t>
            </a:r>
            <a:r>
              <a:rPr b="1" spc="-5" dirty="0">
                <a:solidFill>
                  <a:srgbClr val="D617BB"/>
                </a:solidFill>
                <a:latin typeface="Calibri"/>
                <a:cs typeface="Calibri"/>
              </a:rPr>
              <a:t>Esmolol is used </a:t>
            </a:r>
            <a:r>
              <a:rPr b="1" spc="-20" dirty="0">
                <a:solidFill>
                  <a:srgbClr val="D617BB"/>
                </a:solidFill>
                <a:latin typeface="Calibri"/>
                <a:cs typeface="Calibri"/>
              </a:rPr>
              <a:t>for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management </a:t>
            </a:r>
            <a:r>
              <a:rPr b="1" spc="-5" dirty="0">
                <a:solidFill>
                  <a:srgbClr val="D617BB"/>
                </a:solidFill>
                <a:latin typeface="Calibri"/>
                <a:cs typeface="Calibri"/>
              </a:rPr>
              <a:t>of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intraoperative  </a:t>
            </a:r>
            <a:r>
              <a:rPr b="1" spc="-10" dirty="0">
                <a:solidFill>
                  <a:srgbClr val="D617BB"/>
                </a:solidFill>
                <a:latin typeface="Calibri"/>
                <a:cs typeface="Calibri"/>
              </a:rPr>
              <a:t>and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postoperative </a:t>
            </a:r>
            <a:r>
              <a:rPr b="1" spc="-10" dirty="0">
                <a:solidFill>
                  <a:srgbClr val="D617BB"/>
                </a:solidFill>
                <a:latin typeface="Calibri"/>
                <a:cs typeface="Calibri"/>
              </a:rPr>
              <a:t>hypertension</a:t>
            </a:r>
            <a:r>
              <a:rPr spc="-10" dirty="0"/>
              <a:t>, </a:t>
            </a:r>
            <a:r>
              <a:rPr dirty="0"/>
              <a:t>and </a:t>
            </a:r>
            <a:r>
              <a:rPr spc="-10" dirty="0"/>
              <a:t>sometimes </a:t>
            </a:r>
            <a:r>
              <a:rPr spc="-30" dirty="0"/>
              <a:t>for 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hypertensive</a:t>
            </a:r>
            <a:r>
              <a:rPr b="1" spc="60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D617BB"/>
                </a:solidFill>
                <a:latin typeface="Calibri"/>
                <a:cs typeface="Calibri"/>
              </a:rPr>
              <a:t>emergencies</a:t>
            </a:r>
            <a:r>
              <a:rPr spc="-10" dirty="0"/>
              <a:t>, particularly </a:t>
            </a:r>
            <a:r>
              <a:rPr dirty="0"/>
              <a:t>when  </a:t>
            </a:r>
            <a:r>
              <a:rPr b="1" spc="-10" dirty="0">
                <a:solidFill>
                  <a:srgbClr val="D617BB"/>
                </a:solidFill>
                <a:latin typeface="Calibri"/>
                <a:cs typeface="Calibri"/>
              </a:rPr>
              <a:t>hypertension </a:t>
            </a:r>
            <a:r>
              <a:rPr b="1" spc="-5" dirty="0">
                <a:solidFill>
                  <a:srgbClr val="D617BB"/>
                </a:solidFill>
                <a:latin typeface="Calibri"/>
                <a:cs typeface="Calibri"/>
              </a:rPr>
              <a:t>is </a:t>
            </a:r>
            <a:r>
              <a:rPr b="1" spc="-10" dirty="0">
                <a:solidFill>
                  <a:srgbClr val="D617BB"/>
                </a:solidFill>
                <a:latin typeface="Calibri"/>
                <a:cs typeface="Calibri"/>
              </a:rPr>
              <a:t>associated </a:t>
            </a:r>
            <a:r>
              <a:rPr b="1" spc="-5" dirty="0">
                <a:solidFill>
                  <a:srgbClr val="D617BB"/>
                </a:solidFill>
                <a:latin typeface="Calibri"/>
                <a:cs typeface="Calibri"/>
              </a:rPr>
              <a:t>with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tachycardia </a:t>
            </a:r>
            <a:r>
              <a:rPr spc="-5" dirty="0"/>
              <a:t>or when  </a:t>
            </a:r>
            <a:r>
              <a:rPr spc="-15" dirty="0"/>
              <a:t>there </a:t>
            </a:r>
            <a:r>
              <a:rPr spc="-10" dirty="0"/>
              <a:t>is </a:t>
            </a:r>
            <a:r>
              <a:rPr b="1" spc="-5" dirty="0" smtClean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D617BB"/>
                </a:solidFill>
                <a:latin typeface="Calibri"/>
                <a:cs typeface="Calibri"/>
              </a:rPr>
              <a:t>severe </a:t>
            </a:r>
            <a:r>
              <a:rPr b="1" spc="-5" dirty="0">
                <a:solidFill>
                  <a:srgbClr val="D617BB"/>
                </a:solidFill>
                <a:latin typeface="Calibri"/>
                <a:cs typeface="Calibri"/>
              </a:rPr>
              <a:t>heart</a:t>
            </a:r>
            <a:r>
              <a:rPr b="1" spc="8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D617BB"/>
                </a:solidFill>
                <a:latin typeface="Calibri"/>
                <a:cs typeface="Calibri"/>
              </a:rPr>
              <a:t>failure</a:t>
            </a:r>
            <a:r>
              <a:rPr spc="-15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2976" y="232664"/>
            <a:ext cx="41770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0000"/>
                </a:solidFill>
              </a:rPr>
              <a:t>α-Adrenergic</a:t>
            </a:r>
            <a:r>
              <a:rPr spc="-55" dirty="0">
                <a:solidFill>
                  <a:srgbClr val="FF0000"/>
                </a:solidFill>
              </a:rPr>
              <a:t> </a:t>
            </a:r>
            <a:r>
              <a:rPr spc="-20" dirty="0">
                <a:solidFill>
                  <a:srgbClr val="FF0000"/>
                </a:solidFill>
              </a:rPr>
              <a:t>blockers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640" y="746125"/>
            <a:ext cx="8388985" cy="557847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77800" algn="just">
              <a:lnSpc>
                <a:spcPct val="100000"/>
              </a:lnSpc>
              <a:spcBef>
                <a:spcPts val="890"/>
              </a:spcBef>
            </a:pPr>
            <a:r>
              <a:rPr sz="3200" b="1" i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Prazosin, terazosin, </a:t>
            </a:r>
            <a:r>
              <a:rPr sz="3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and</a:t>
            </a:r>
            <a:r>
              <a:rPr sz="32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doxazosin</a:t>
            </a:r>
            <a:endParaRPr sz="3200" dirty="0">
              <a:latin typeface="Calibri"/>
              <a:cs typeface="Calibri"/>
            </a:endParaRPr>
          </a:p>
          <a:p>
            <a:pPr marL="5207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520065" algn="l"/>
                <a:tab pos="520700" algn="l"/>
              </a:tabLst>
            </a:pPr>
            <a:r>
              <a:rPr sz="2800" spc="-25" dirty="0">
                <a:latin typeface="Calibri"/>
                <a:cs typeface="Calibri"/>
              </a:rPr>
              <a:t>Prazosin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0" dirty="0">
                <a:latin typeface="Calibri"/>
                <a:cs typeface="Calibri"/>
              </a:rPr>
              <a:t>prototype </a:t>
            </a:r>
            <a:r>
              <a:rPr sz="2800" spc="-10" dirty="0">
                <a:latin typeface="Calibri"/>
                <a:cs typeface="Calibri"/>
              </a:rPr>
              <a:t>α</a:t>
            </a:r>
            <a:r>
              <a:rPr sz="2775" spc="-15" baseline="-21021" dirty="0">
                <a:latin typeface="Calibri"/>
                <a:cs typeface="Calibri"/>
              </a:rPr>
              <a:t>1</a:t>
            </a:r>
            <a:r>
              <a:rPr sz="2800" spc="-10" dirty="0">
                <a:latin typeface="Calibri"/>
                <a:cs typeface="Calibri"/>
              </a:rPr>
              <a:t>-adrenergic blocking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agent.</a:t>
            </a:r>
            <a:endParaRPr sz="2800" dirty="0">
              <a:latin typeface="Calibri"/>
              <a:cs typeface="Calibri"/>
            </a:endParaRPr>
          </a:p>
          <a:p>
            <a:pPr marL="520700" marR="812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520700" algn="l"/>
              </a:tabLst>
            </a:pPr>
            <a:r>
              <a:rPr sz="2800" spc="-50" dirty="0">
                <a:latin typeface="Calibri"/>
                <a:cs typeface="Calibri"/>
              </a:rPr>
              <a:t>Terazosin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doxazosin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long-acting </a:t>
            </a:r>
            <a:r>
              <a:rPr sz="2800" spc="-15" dirty="0">
                <a:latin typeface="Calibri"/>
                <a:cs typeface="Calibri"/>
              </a:rPr>
              <a:t>congeners </a:t>
            </a:r>
            <a:r>
              <a:rPr sz="2800" spc="-5" dirty="0">
                <a:latin typeface="Calibri"/>
                <a:cs typeface="Calibri"/>
              </a:rPr>
              <a:t>of  </a:t>
            </a:r>
            <a:r>
              <a:rPr sz="2800" spc="-25" dirty="0">
                <a:latin typeface="Calibri"/>
                <a:cs typeface="Calibri"/>
              </a:rPr>
              <a:t>prazosin</a:t>
            </a:r>
            <a:endParaRPr sz="2800" dirty="0">
              <a:latin typeface="Calibri"/>
              <a:cs typeface="Calibri"/>
            </a:endParaRPr>
          </a:p>
          <a:p>
            <a:pPr marL="520700" marR="81280" indent="-342900" algn="just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520700" algn="l"/>
              </a:tabLst>
            </a:pPr>
            <a:r>
              <a:rPr sz="2800" spc="-5" dirty="0">
                <a:latin typeface="Calibri"/>
                <a:cs typeface="Calibri"/>
              </a:rPr>
              <a:t>Alpha </a:t>
            </a:r>
            <a:r>
              <a:rPr sz="2800" spc="-25" dirty="0">
                <a:latin typeface="Calibri"/>
                <a:cs typeface="Calibri"/>
              </a:rPr>
              <a:t>blockers </a:t>
            </a:r>
            <a:r>
              <a:rPr sz="2800" spc="-10" dirty="0">
                <a:latin typeface="Calibri"/>
                <a:cs typeface="Calibri"/>
              </a:rPr>
              <a:t>reduce arterial </a:t>
            </a:r>
            <a:r>
              <a:rPr sz="2800" spc="-15" dirty="0">
                <a:latin typeface="Calibri"/>
                <a:cs typeface="Calibri"/>
              </a:rPr>
              <a:t>pressure by </a:t>
            </a:r>
            <a:r>
              <a:rPr sz="2800" spc="-10" dirty="0">
                <a:latin typeface="Calibri"/>
                <a:cs typeface="Calibri"/>
              </a:rPr>
              <a:t>dilating  both </a:t>
            </a:r>
            <a:r>
              <a:rPr sz="2800" spc="-15" dirty="0">
                <a:latin typeface="Calibri"/>
                <a:cs typeface="Calibri"/>
              </a:rPr>
              <a:t>resistance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capacitance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vessels.</a:t>
            </a:r>
            <a:endParaRPr sz="2800" dirty="0">
              <a:latin typeface="Calibri"/>
              <a:cs typeface="Calibri"/>
            </a:endParaRPr>
          </a:p>
          <a:p>
            <a:pPr marL="25400" algn="just">
              <a:lnSpc>
                <a:spcPct val="100000"/>
              </a:lnSpc>
              <a:spcBef>
                <a:spcPts val="2285"/>
              </a:spcBef>
            </a:pP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Other alpha-adrenoceptorblocking</a:t>
            </a:r>
            <a:r>
              <a:rPr sz="3200" b="1" i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3200" b="1"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agents</a:t>
            </a:r>
            <a:endParaRPr sz="3200" dirty="0">
              <a:latin typeface="Calibri"/>
              <a:cs typeface="Calibri"/>
            </a:endParaRPr>
          </a:p>
          <a:p>
            <a:pPr marL="368300" marR="77470" indent="-342900" algn="just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68300" algn="l"/>
              </a:tabLst>
            </a:pPr>
            <a:r>
              <a:rPr sz="2800" spc="-10" dirty="0">
                <a:latin typeface="Calibri"/>
                <a:cs typeface="Calibri"/>
              </a:rPr>
              <a:t>phentolamine </a:t>
            </a:r>
            <a:r>
              <a:rPr sz="2800" spc="-15" dirty="0">
                <a:latin typeface="Calibri"/>
                <a:cs typeface="Calibri"/>
              </a:rPr>
              <a:t>(reversible  </a:t>
            </a:r>
            <a:r>
              <a:rPr sz="2800" spc="-10" dirty="0">
                <a:latin typeface="Calibri"/>
                <a:cs typeface="Calibri"/>
              </a:rPr>
              <a:t>nonselective α-adrenergic  </a:t>
            </a:r>
            <a:r>
              <a:rPr sz="2800" spc="-15" dirty="0">
                <a:latin typeface="Calibri"/>
                <a:cs typeface="Calibri"/>
              </a:rPr>
              <a:t>antagonist)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phenoxybenzamine (non-selective,  </a:t>
            </a:r>
            <a:r>
              <a:rPr sz="2800" spc="-20" dirty="0">
                <a:latin typeface="Calibri"/>
                <a:cs typeface="Calibri"/>
              </a:rPr>
              <a:t>irreversible </a:t>
            </a:r>
            <a:r>
              <a:rPr sz="2800" spc="-5" dirty="0">
                <a:latin typeface="Calibri"/>
                <a:cs typeface="Calibri"/>
              </a:rPr>
              <a:t>alpha </a:t>
            </a:r>
            <a:r>
              <a:rPr sz="2800" spc="-15" dirty="0">
                <a:latin typeface="Calibri"/>
                <a:cs typeface="Calibri"/>
              </a:rPr>
              <a:t>blocker)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useful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diagnosis and  </a:t>
            </a:r>
            <a:r>
              <a:rPr sz="2800" spc="-15" dirty="0">
                <a:latin typeface="Calibri"/>
                <a:cs typeface="Calibri"/>
              </a:rPr>
              <a:t>treatment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pheochromocytoma.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705" y="232664"/>
            <a:ext cx="62433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FF0000"/>
                </a:solidFill>
              </a:rPr>
              <a:t>Centrally </a:t>
            </a:r>
            <a:r>
              <a:rPr spc="-5" dirty="0">
                <a:solidFill>
                  <a:srgbClr val="FF0000"/>
                </a:solidFill>
              </a:rPr>
              <a:t>acting </a:t>
            </a:r>
            <a:r>
              <a:rPr spc="-10" dirty="0">
                <a:solidFill>
                  <a:srgbClr val="FF0000"/>
                </a:solidFill>
              </a:rPr>
              <a:t>adrenergic</a:t>
            </a:r>
            <a:r>
              <a:rPr spc="-5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850029"/>
            <a:ext cx="8491220" cy="5724525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910"/>
              </a:spcBef>
            </a:pPr>
            <a:r>
              <a:rPr sz="3200" b="1"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Clonidine</a:t>
            </a:r>
            <a:endParaRPr sz="3200">
              <a:latin typeface="Calibri"/>
              <a:cs typeface="Calibri"/>
            </a:endParaRPr>
          </a:p>
          <a:p>
            <a:pPr marL="508000" marR="117475" indent="-342900" algn="just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508000" algn="l"/>
              </a:tabLst>
            </a:pPr>
            <a:r>
              <a:rPr sz="2600" spc="-5" dirty="0">
                <a:latin typeface="Calibri"/>
                <a:cs typeface="Calibri"/>
              </a:rPr>
              <a:t>Clonidine </a:t>
            </a:r>
            <a:r>
              <a:rPr sz="2600" dirty="0">
                <a:latin typeface="Calibri"/>
                <a:cs typeface="Calibri"/>
              </a:rPr>
              <a:t>acts </a:t>
            </a:r>
            <a:r>
              <a:rPr sz="2600" spc="-15" dirty="0">
                <a:latin typeface="Calibri"/>
                <a:cs typeface="Calibri"/>
              </a:rPr>
              <a:t>centrally  </a:t>
            </a:r>
            <a:r>
              <a:rPr sz="2600" dirty="0">
                <a:latin typeface="Calibri"/>
                <a:cs typeface="Calibri"/>
              </a:rPr>
              <a:t>as an </a:t>
            </a:r>
            <a:r>
              <a:rPr sz="2600" spc="5" dirty="0">
                <a:latin typeface="Calibri"/>
                <a:cs typeface="Calibri"/>
              </a:rPr>
              <a:t>α</a:t>
            </a:r>
            <a:r>
              <a:rPr sz="2550" spc="7" baseline="-21241" dirty="0">
                <a:latin typeface="Calibri"/>
                <a:cs typeface="Calibri"/>
              </a:rPr>
              <a:t>2 </a:t>
            </a:r>
            <a:r>
              <a:rPr sz="2600" spc="-10" dirty="0">
                <a:latin typeface="Calibri"/>
                <a:cs typeface="Calibri"/>
              </a:rPr>
              <a:t>agonist </a:t>
            </a:r>
            <a:r>
              <a:rPr sz="2600" spc="-15" dirty="0">
                <a:latin typeface="Calibri"/>
                <a:cs typeface="Calibri"/>
              </a:rPr>
              <a:t>to  produce  </a:t>
            </a:r>
            <a:r>
              <a:rPr sz="2600" dirty="0">
                <a:latin typeface="Calibri"/>
                <a:cs typeface="Calibri"/>
              </a:rPr>
              <a:t>inhibition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sympathetic vasomotor </a:t>
            </a:r>
            <a:r>
              <a:rPr sz="2600" spc="-15" dirty="0">
                <a:latin typeface="Calibri"/>
                <a:cs typeface="Calibri"/>
              </a:rPr>
              <a:t>centers, </a:t>
            </a:r>
            <a:r>
              <a:rPr sz="2600" spc="-10" dirty="0">
                <a:latin typeface="Calibri"/>
                <a:cs typeface="Calibri"/>
              </a:rPr>
              <a:t>decreasing  sympathetic </a:t>
            </a:r>
            <a:r>
              <a:rPr sz="2600" spc="-5" dirty="0">
                <a:latin typeface="Calibri"/>
                <a:cs typeface="Calibri"/>
              </a:rPr>
              <a:t>outflow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20" dirty="0">
                <a:latin typeface="Calibri"/>
                <a:cs typeface="Calibri"/>
              </a:rPr>
              <a:t>periphery. </a:t>
            </a:r>
            <a:r>
              <a:rPr sz="2600" spc="-5" dirty="0">
                <a:latin typeface="Calibri"/>
                <a:cs typeface="Calibri"/>
              </a:rPr>
              <a:t>This leads </a:t>
            </a:r>
            <a:r>
              <a:rPr sz="2600" spc="-25" dirty="0">
                <a:latin typeface="Calibri"/>
                <a:cs typeface="Calibri"/>
              </a:rPr>
              <a:t>to  </a:t>
            </a:r>
            <a:r>
              <a:rPr sz="2600" spc="-10" dirty="0">
                <a:latin typeface="Calibri"/>
                <a:cs typeface="Calibri"/>
              </a:rPr>
              <a:t>reduced </a:t>
            </a:r>
            <a:r>
              <a:rPr sz="2600" spc="-15" dirty="0">
                <a:latin typeface="Calibri"/>
                <a:cs typeface="Calibri"/>
              </a:rPr>
              <a:t>total </a:t>
            </a:r>
            <a:r>
              <a:rPr sz="2600" spc="-10" dirty="0">
                <a:latin typeface="Calibri"/>
                <a:cs typeface="Calibri"/>
              </a:rPr>
              <a:t>peripheral </a:t>
            </a:r>
            <a:r>
              <a:rPr sz="2600" spc="-15" dirty="0">
                <a:latin typeface="Calibri"/>
                <a:cs typeface="Calibri"/>
              </a:rPr>
              <a:t>resistance </a:t>
            </a:r>
            <a:r>
              <a:rPr sz="2600" spc="-5" dirty="0">
                <a:latin typeface="Calibri"/>
                <a:cs typeface="Calibri"/>
              </a:rPr>
              <a:t>and </a:t>
            </a:r>
            <a:r>
              <a:rPr sz="2600" spc="-10" dirty="0">
                <a:latin typeface="Calibri"/>
                <a:cs typeface="Calibri"/>
              </a:rPr>
              <a:t>decreased blood  </a:t>
            </a:r>
            <a:r>
              <a:rPr sz="2600" spc="-15" dirty="0">
                <a:latin typeface="Calibri"/>
                <a:cs typeface="Calibri"/>
              </a:rPr>
              <a:t>pressure. </a:t>
            </a:r>
            <a:r>
              <a:rPr sz="2600" spc="-40" dirty="0">
                <a:latin typeface="Calibri"/>
                <a:cs typeface="Calibri"/>
              </a:rPr>
              <a:t>At </a:t>
            </a:r>
            <a:r>
              <a:rPr sz="2600" spc="-10" dirty="0">
                <a:latin typeface="Calibri"/>
                <a:cs typeface="Calibri"/>
              </a:rPr>
              <a:t>present, </a:t>
            </a:r>
            <a:r>
              <a:rPr sz="2600" spc="-5" dirty="0">
                <a:latin typeface="Calibri"/>
                <a:cs typeface="Calibri"/>
              </a:rPr>
              <a:t>it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5" dirty="0">
                <a:latin typeface="Calibri"/>
                <a:cs typeface="Calibri"/>
              </a:rPr>
              <a:t>occasionally </a:t>
            </a:r>
            <a:r>
              <a:rPr sz="2600" spc="-10" dirty="0">
                <a:latin typeface="Calibri"/>
                <a:cs typeface="Calibri"/>
              </a:rPr>
              <a:t>used </a:t>
            </a:r>
            <a:r>
              <a:rPr sz="2600" dirty="0">
                <a:latin typeface="Calibri"/>
                <a:cs typeface="Calibri"/>
              </a:rPr>
              <a:t>in </a:t>
            </a:r>
            <a:r>
              <a:rPr sz="2600" spc="-10" dirty="0">
                <a:latin typeface="Calibri"/>
                <a:cs typeface="Calibri"/>
              </a:rPr>
              <a:t>combination  </a:t>
            </a:r>
            <a:r>
              <a:rPr sz="2600" dirty="0">
                <a:latin typeface="Calibri"/>
                <a:cs typeface="Calibri"/>
              </a:rPr>
              <a:t>with a </a:t>
            </a:r>
            <a:r>
              <a:rPr sz="2600" spc="-5" dirty="0">
                <a:latin typeface="Calibri"/>
                <a:cs typeface="Calibri"/>
              </a:rPr>
              <a:t>diuretic.</a:t>
            </a:r>
            <a:endParaRPr sz="2600">
              <a:latin typeface="Calibri"/>
              <a:cs typeface="Calibri"/>
            </a:endParaRPr>
          </a:p>
          <a:p>
            <a:pPr marL="165100">
              <a:lnSpc>
                <a:spcPct val="100000"/>
              </a:lnSpc>
              <a:spcBef>
                <a:spcPts val="735"/>
              </a:spcBef>
            </a:pPr>
            <a:r>
              <a:rPr sz="3200" b="1" i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Methyldopa</a:t>
            </a:r>
            <a:endParaRPr sz="3200">
              <a:latin typeface="Calibri"/>
              <a:cs typeface="Calibri"/>
            </a:endParaRPr>
          </a:p>
          <a:p>
            <a:pPr marL="508000" marR="117475" indent="-342900" algn="just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508000" algn="l"/>
              </a:tabLst>
            </a:pPr>
            <a:r>
              <a:rPr sz="2600" dirty="0">
                <a:latin typeface="Calibri"/>
                <a:cs typeface="Calibri"/>
              </a:rPr>
              <a:t>It is </a:t>
            </a:r>
            <a:r>
              <a:rPr sz="2600" spc="-5" dirty="0">
                <a:latin typeface="Calibri"/>
                <a:cs typeface="Calibri"/>
              </a:rPr>
              <a:t>an </a:t>
            </a:r>
            <a:r>
              <a:rPr sz="2600" spc="5" dirty="0">
                <a:latin typeface="Calibri"/>
                <a:cs typeface="Calibri"/>
              </a:rPr>
              <a:t>α</a:t>
            </a:r>
            <a:r>
              <a:rPr sz="2550" spc="7" baseline="-21241" dirty="0">
                <a:latin typeface="Calibri"/>
                <a:cs typeface="Calibri"/>
              </a:rPr>
              <a:t>2 </a:t>
            </a:r>
            <a:r>
              <a:rPr sz="2600" spc="-10" dirty="0">
                <a:latin typeface="Calibri"/>
                <a:cs typeface="Calibri"/>
              </a:rPr>
              <a:t>agonist </a:t>
            </a:r>
            <a:r>
              <a:rPr sz="2600" spc="-15" dirty="0">
                <a:latin typeface="Calibri"/>
                <a:cs typeface="Calibri"/>
              </a:rPr>
              <a:t>that</a:t>
            </a:r>
            <a:r>
              <a:rPr sz="2600" spc="5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 </a:t>
            </a:r>
            <a:r>
              <a:rPr sz="2600" spc="-15" dirty="0">
                <a:latin typeface="Calibri"/>
                <a:cs typeface="Calibri"/>
              </a:rPr>
              <a:t>converted  </a:t>
            </a:r>
            <a:r>
              <a:rPr sz="2600" spc="-10" dirty="0">
                <a:latin typeface="Calibri"/>
                <a:cs typeface="Calibri"/>
              </a:rPr>
              <a:t>to  methylnorepinephrine centrally </a:t>
            </a:r>
            <a:r>
              <a:rPr sz="2600" spc="-15" dirty="0">
                <a:latin typeface="Calibri"/>
                <a:cs typeface="Calibri"/>
              </a:rPr>
              <a:t>to  </a:t>
            </a:r>
            <a:r>
              <a:rPr sz="2600" spc="-5" dirty="0">
                <a:latin typeface="Calibri"/>
                <a:cs typeface="Calibri"/>
              </a:rPr>
              <a:t>diminish </a:t>
            </a:r>
            <a:r>
              <a:rPr sz="2600" spc="-15" dirty="0">
                <a:latin typeface="Calibri"/>
                <a:cs typeface="Calibri"/>
              </a:rPr>
              <a:t>adrenergic  </a:t>
            </a:r>
            <a:r>
              <a:rPr sz="2600" spc="-5" dirty="0">
                <a:latin typeface="Calibri"/>
                <a:cs typeface="Calibri"/>
              </a:rPr>
              <a:t>outflow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CNS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.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It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mainly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used </a:t>
            </a:r>
            <a:r>
              <a:rPr sz="2600" b="1" spc="-15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management 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hypertension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2600" b="1" spc="-20" dirty="0">
                <a:solidFill>
                  <a:srgbClr val="FF0000"/>
                </a:solidFill>
                <a:latin typeface="Calibri"/>
                <a:cs typeface="Calibri"/>
              </a:rPr>
              <a:t>pregnancy,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where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it has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2600" b="1" spc="-15" dirty="0">
                <a:solidFill>
                  <a:srgbClr val="FF0000"/>
                </a:solidFill>
                <a:latin typeface="Calibri"/>
                <a:cs typeface="Calibri"/>
              </a:rPr>
              <a:t>record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of  </a:t>
            </a:r>
            <a:r>
              <a:rPr sz="2600" b="1" spc="-35" dirty="0">
                <a:solidFill>
                  <a:srgbClr val="FF0000"/>
                </a:solidFill>
                <a:latin typeface="Calibri"/>
                <a:cs typeface="Calibri"/>
              </a:rPr>
              <a:t>safety.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425" y="217119"/>
            <a:ext cx="46278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FF0000"/>
                </a:solidFill>
              </a:rPr>
              <a:t>Antihypertensive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30910"/>
            <a:ext cx="8073390" cy="50742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Diuretics</a:t>
            </a:r>
            <a:endParaRPr sz="2400">
              <a:latin typeface="Calibri"/>
              <a:cs typeface="Calibri"/>
            </a:endParaRPr>
          </a:p>
          <a:p>
            <a:pPr marL="756285" marR="1440180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Thiazides: </a:t>
            </a:r>
            <a:r>
              <a:rPr sz="2400" spc="-10" dirty="0">
                <a:latin typeface="Calibri"/>
                <a:cs typeface="Calibri"/>
              </a:rPr>
              <a:t>Hydrochlorothiazide, </a:t>
            </a:r>
            <a:r>
              <a:rPr sz="2400" spc="-5" dirty="0">
                <a:latin typeface="Calibri"/>
                <a:cs typeface="Calibri"/>
              </a:rPr>
              <a:t>Chlorthalidone,  </a:t>
            </a:r>
            <a:r>
              <a:rPr sz="2400" dirty="0">
                <a:latin typeface="Calibri"/>
                <a:cs typeface="Calibri"/>
              </a:rPr>
              <a:t>Indapamide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High </a:t>
            </a:r>
            <a:r>
              <a:rPr sz="2400" dirty="0">
                <a:latin typeface="Calibri"/>
                <a:cs typeface="Calibri"/>
              </a:rPr>
              <a:t>ceiling: </a:t>
            </a:r>
            <a:r>
              <a:rPr sz="2400" spc="-5" dirty="0">
                <a:latin typeface="Calibri"/>
                <a:cs typeface="Calibri"/>
              </a:rPr>
              <a:t>Furosemide, </a:t>
            </a:r>
            <a:r>
              <a:rPr sz="2400" spc="-30" dirty="0">
                <a:latin typeface="Calibri"/>
                <a:cs typeface="Calibri"/>
              </a:rPr>
              <a:t>Torsemide, </a:t>
            </a:r>
            <a:r>
              <a:rPr sz="2400" dirty="0">
                <a:latin typeface="Calibri"/>
                <a:cs typeface="Calibri"/>
              </a:rPr>
              <a:t>ethacrynic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acid.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libri"/>
                <a:cs typeface="Calibri"/>
              </a:rPr>
              <a:t>K+ </a:t>
            </a:r>
            <a:r>
              <a:rPr sz="2400" spc="-5" dirty="0">
                <a:latin typeface="Calibri"/>
                <a:cs typeface="Calibri"/>
              </a:rPr>
              <a:t>Sparing: </a:t>
            </a:r>
            <a:r>
              <a:rPr sz="2400" spc="-10" dirty="0">
                <a:latin typeface="Calibri"/>
                <a:cs typeface="Calibri"/>
              </a:rPr>
              <a:t>Spironolactone,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Amiloride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ACE</a:t>
            </a: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inhibitors</a:t>
            </a:r>
            <a:endParaRPr sz="240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  <a:tab pos="2265045" algn="l"/>
                <a:tab pos="3719195" algn="l"/>
                <a:tab pos="5210175" algn="l"/>
                <a:tab pos="6953884" algn="l"/>
              </a:tabLst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5" dirty="0">
                <a:latin typeface="Calibri"/>
                <a:cs typeface="Calibri"/>
              </a:rPr>
              <a:t>p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opril</a:t>
            </a:r>
            <a:r>
              <a:rPr sz="2400" dirty="0">
                <a:latin typeface="Calibri"/>
                <a:cs typeface="Calibri"/>
              </a:rPr>
              <a:t>,	</a:t>
            </a:r>
            <a:r>
              <a:rPr sz="2400" spc="-5" dirty="0">
                <a:latin typeface="Calibri"/>
                <a:cs typeface="Calibri"/>
              </a:rPr>
              <a:t>En</a:t>
            </a:r>
            <a:r>
              <a:rPr sz="2400" dirty="0">
                <a:latin typeface="Calibri"/>
                <a:cs typeface="Calibri"/>
              </a:rPr>
              <a:t>alapri</a:t>
            </a:r>
            <a:r>
              <a:rPr sz="2400" spc="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,	</a:t>
            </a:r>
            <a:r>
              <a:rPr sz="2400" spc="-5" dirty="0">
                <a:latin typeface="Calibri"/>
                <a:cs typeface="Calibri"/>
              </a:rPr>
              <a:t>Lisin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pri</a:t>
            </a:r>
            <a:r>
              <a:rPr sz="2400" spc="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,	</a:t>
            </a:r>
            <a:r>
              <a:rPr sz="2400" spc="-55" dirty="0">
                <a:latin typeface="Calibri"/>
                <a:cs typeface="Calibri"/>
              </a:rPr>
              <a:t>P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indopri</a:t>
            </a:r>
            <a:r>
              <a:rPr sz="2400" spc="-10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,	Ramipri</a:t>
            </a:r>
            <a:r>
              <a:rPr sz="2400" spc="-15" dirty="0">
                <a:latin typeface="Calibri"/>
                <a:cs typeface="Calibri"/>
              </a:rPr>
              <a:t>l</a:t>
            </a:r>
            <a:r>
              <a:rPr sz="2400" dirty="0">
                <a:latin typeface="Calibri"/>
                <a:cs typeface="Calibri"/>
              </a:rPr>
              <a:t>,  </a:t>
            </a:r>
            <a:r>
              <a:rPr sz="2400" spc="-10" dirty="0">
                <a:latin typeface="Calibri"/>
                <a:cs typeface="Calibri"/>
              </a:rPr>
              <a:t>Fosinopril, etc.</a:t>
            </a:r>
            <a:endParaRPr sz="2400">
              <a:latin typeface="Calibri"/>
              <a:cs typeface="Calibri"/>
            </a:endParaRPr>
          </a:p>
          <a:p>
            <a:pPr marL="355600" marR="762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Angiotensin </a:t>
            </a:r>
            <a:r>
              <a:rPr sz="2400" b="1" spc="-55" dirty="0">
                <a:solidFill>
                  <a:srgbClr val="E36C09"/>
                </a:solidFill>
                <a:latin typeface="Calibri"/>
                <a:cs typeface="Calibri"/>
              </a:rPr>
              <a:t>(AT1 </a:t>
            </a: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receptor) </a:t>
            </a: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blockers: </a:t>
            </a:r>
            <a:r>
              <a:rPr sz="2400" spc="-5" dirty="0">
                <a:latin typeface="Calibri"/>
                <a:cs typeface="Calibri"/>
              </a:rPr>
              <a:t>Losartan, </a:t>
            </a:r>
            <a:r>
              <a:rPr sz="2400" spc="-10" dirty="0">
                <a:latin typeface="Calibri"/>
                <a:cs typeface="Calibri"/>
              </a:rPr>
              <a:t>Candesartan,  </a:t>
            </a:r>
            <a:r>
              <a:rPr sz="2400" spc="-5" dirty="0">
                <a:latin typeface="Calibri"/>
                <a:cs typeface="Calibri"/>
              </a:rPr>
              <a:t>Irbesartan, </a:t>
            </a:r>
            <a:r>
              <a:rPr sz="2400" spc="-20" dirty="0">
                <a:latin typeface="Calibri"/>
                <a:cs typeface="Calibri"/>
              </a:rPr>
              <a:t>Valsartan,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Telmisartan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Direct renin inhibitor: </a:t>
            </a:r>
            <a:r>
              <a:rPr sz="2400" spc="-5" dirty="0">
                <a:latin typeface="Calibri"/>
                <a:cs typeface="Calibri"/>
              </a:rPr>
              <a:t>Aliskiren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E36C09"/>
                </a:solidFill>
                <a:latin typeface="Calibri"/>
                <a:cs typeface="Calibri"/>
              </a:rPr>
              <a:t>β </a:t>
            </a: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Adrenergic blockers: </a:t>
            </a:r>
            <a:r>
              <a:rPr sz="2400" spc="-10" dirty="0">
                <a:latin typeface="Calibri"/>
                <a:cs typeface="Calibri"/>
              </a:rPr>
              <a:t>Propranolol, Metoprolol, Atenolol,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4709" y="232664"/>
            <a:ext cx="2353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>
                <a:solidFill>
                  <a:srgbClr val="FF0000"/>
                </a:solidFill>
              </a:rPr>
              <a:t>Vasodilators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955929"/>
            <a:ext cx="8149590" cy="5222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Hydralazine/Dihydralazine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b="1" spc="-15" dirty="0">
                <a:solidFill>
                  <a:srgbClr val="D617BB"/>
                </a:solidFill>
                <a:latin typeface="Calibri"/>
                <a:cs typeface="Calibri"/>
              </a:rPr>
              <a:t>minoxidil </a:t>
            </a:r>
            <a:r>
              <a:rPr sz="2800" spc="-10" dirty="0">
                <a:latin typeface="Calibri"/>
                <a:cs typeface="Calibri"/>
              </a:rPr>
              <a:t>not used </a:t>
            </a:r>
            <a:r>
              <a:rPr sz="2800" spc="-5" dirty="0">
                <a:latin typeface="Calibri"/>
                <a:cs typeface="Calibri"/>
              </a:rPr>
              <a:t>as  primary drugs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treat </a:t>
            </a:r>
            <a:r>
              <a:rPr sz="2800" spc="-10" dirty="0">
                <a:latin typeface="Calibri"/>
                <a:cs typeface="Calibri"/>
              </a:rPr>
              <a:t>hypertension. </a:t>
            </a:r>
            <a:r>
              <a:rPr sz="2800" spc="-5" dirty="0">
                <a:latin typeface="Calibri"/>
                <a:cs typeface="Calibri"/>
              </a:rPr>
              <a:t>These  </a:t>
            </a:r>
            <a:r>
              <a:rPr sz="2800" spc="-20" dirty="0">
                <a:latin typeface="Calibri"/>
                <a:cs typeface="Calibri"/>
              </a:rPr>
              <a:t>vasodilators </a:t>
            </a:r>
            <a:r>
              <a:rPr sz="2800" spc="-5" dirty="0">
                <a:latin typeface="Calibri"/>
                <a:cs typeface="Calibri"/>
              </a:rPr>
              <a:t>act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10" dirty="0">
                <a:latin typeface="Calibri"/>
                <a:cs typeface="Calibri"/>
              </a:rPr>
              <a:t>producing </a:t>
            </a:r>
            <a:r>
              <a:rPr sz="2800" spc="-20" dirty="0">
                <a:latin typeface="Calibri"/>
                <a:cs typeface="Calibri"/>
              </a:rPr>
              <a:t>relaxation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vascular  </a:t>
            </a:r>
            <a:r>
              <a:rPr sz="2800" spc="-5" dirty="0">
                <a:latin typeface="Calibri"/>
                <a:cs typeface="Calibri"/>
              </a:rPr>
              <a:t>smooth muscle, </a:t>
            </a:r>
            <a:r>
              <a:rPr sz="2800" spc="-10" dirty="0">
                <a:latin typeface="Calibri"/>
                <a:cs typeface="Calibri"/>
              </a:rPr>
              <a:t>primarily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arteries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arterioles.  This results in decreased </a:t>
            </a:r>
            <a:r>
              <a:rPr sz="2800" spc="-15" dirty="0">
                <a:latin typeface="Calibri"/>
                <a:cs typeface="Calibri"/>
              </a:rPr>
              <a:t>peripheral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resistance.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Both </a:t>
            </a:r>
            <a:r>
              <a:rPr sz="2800" spc="-15" dirty="0">
                <a:latin typeface="Calibri"/>
                <a:cs typeface="Calibri"/>
              </a:rPr>
              <a:t>agents </a:t>
            </a:r>
            <a:r>
              <a:rPr sz="2800" spc="-10" dirty="0">
                <a:latin typeface="Calibri"/>
                <a:cs typeface="Calibri"/>
              </a:rPr>
              <a:t>produce </a:t>
            </a:r>
            <a:r>
              <a:rPr sz="2800" spc="-25" dirty="0">
                <a:latin typeface="Calibri"/>
                <a:cs typeface="Calibri"/>
              </a:rPr>
              <a:t>reflex </a:t>
            </a:r>
            <a:r>
              <a:rPr sz="2800" spc="-10" dirty="0">
                <a:latin typeface="Calibri"/>
                <a:cs typeface="Calibri"/>
              </a:rPr>
              <a:t>stimulation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the heart,  resulting in </a:t>
            </a:r>
            <a:r>
              <a:rPr sz="2800" spc="-5" dirty="0">
                <a:latin typeface="Calibri"/>
                <a:cs typeface="Calibri"/>
              </a:rPr>
              <a:t>the competing </a:t>
            </a:r>
            <a:r>
              <a:rPr sz="2800" spc="-30" dirty="0">
                <a:latin typeface="Calibri"/>
                <a:cs typeface="Calibri"/>
              </a:rPr>
              <a:t>reflexes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increased  </a:t>
            </a:r>
            <a:r>
              <a:rPr sz="2800" spc="-20" dirty="0">
                <a:latin typeface="Calibri"/>
                <a:cs typeface="Calibri"/>
              </a:rPr>
              <a:t>myocardial </a:t>
            </a:r>
            <a:r>
              <a:rPr sz="2800" spc="-30" dirty="0">
                <a:latin typeface="Calibri"/>
                <a:cs typeface="Calibri"/>
              </a:rPr>
              <a:t>contractility, </a:t>
            </a:r>
            <a:r>
              <a:rPr sz="2800" spc="-10" dirty="0">
                <a:latin typeface="Calibri"/>
                <a:cs typeface="Calibri"/>
              </a:rPr>
              <a:t>heart </a:t>
            </a:r>
            <a:r>
              <a:rPr sz="2800" spc="-25" dirty="0">
                <a:latin typeface="Calibri"/>
                <a:cs typeface="Calibri"/>
              </a:rPr>
              <a:t>rate,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25" dirty="0">
                <a:latin typeface="Calibri"/>
                <a:cs typeface="Calibri"/>
              </a:rPr>
              <a:t>oxygen  </a:t>
            </a:r>
            <a:r>
              <a:rPr sz="2800" spc="-10" dirty="0">
                <a:latin typeface="Calibri"/>
                <a:cs typeface="Calibri"/>
              </a:rPr>
              <a:t>consumption.</a:t>
            </a:r>
            <a:endParaRPr sz="28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Hydralazine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is </a:t>
            </a:r>
            <a:r>
              <a:rPr sz="2600" b="1" spc="5" dirty="0">
                <a:solidFill>
                  <a:srgbClr val="FF0000"/>
                </a:solidFill>
                <a:latin typeface="Calibri"/>
                <a:cs typeface="Calibri"/>
              </a:rPr>
              <a:t>an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accepted medication </a:t>
            </a:r>
            <a:r>
              <a:rPr sz="2600" b="1" spc="-15" dirty="0">
                <a:solidFill>
                  <a:srgbClr val="FF0000"/>
                </a:solidFill>
                <a:latin typeface="Calibri"/>
                <a:cs typeface="Calibri"/>
              </a:rPr>
              <a:t>for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controlling 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blood </a:t>
            </a:r>
            <a:r>
              <a:rPr sz="2600" b="1" spc="-10" dirty="0">
                <a:solidFill>
                  <a:srgbClr val="FF0000"/>
                </a:solidFill>
                <a:latin typeface="Calibri"/>
                <a:cs typeface="Calibri"/>
              </a:rPr>
              <a:t>pressure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in pregnancy </a:t>
            </a:r>
            <a:r>
              <a:rPr sz="2600" b="1" dirty="0">
                <a:solidFill>
                  <a:srgbClr val="FF0000"/>
                </a:solidFill>
                <a:latin typeface="Calibri"/>
                <a:cs typeface="Calibri"/>
              </a:rPr>
              <a:t>induced </a:t>
            </a:r>
            <a:r>
              <a:rPr sz="2600" b="1" spc="-5" dirty="0">
                <a:solidFill>
                  <a:srgbClr val="FF0000"/>
                </a:solidFill>
                <a:latin typeface="Calibri"/>
                <a:cs typeface="Calibri"/>
              </a:rPr>
              <a:t>hypertension.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This  drug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is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used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topically 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treat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male 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pattern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baldness.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232664"/>
            <a:ext cx="510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375F92"/>
                </a:solidFill>
              </a:rPr>
              <a:t>Treatment </a:t>
            </a:r>
            <a:r>
              <a:rPr dirty="0">
                <a:solidFill>
                  <a:srgbClr val="375F92"/>
                </a:solidFill>
              </a:rPr>
              <a:t>of</a:t>
            </a:r>
            <a:r>
              <a:rPr spc="-10" dirty="0">
                <a:solidFill>
                  <a:srgbClr val="375F92"/>
                </a:solidFill>
              </a:rPr>
              <a:t> </a:t>
            </a:r>
            <a:r>
              <a:rPr spc="-15" dirty="0">
                <a:solidFill>
                  <a:srgbClr val="375F92"/>
                </a:solidFill>
              </a:rPr>
              <a:t>hypertension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954404"/>
            <a:ext cx="45675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712085" algn="l"/>
              </a:tabLst>
            </a:pP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Hyper</a:t>
            </a:r>
            <a:r>
              <a:rPr sz="3000" b="1" spc="-3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ensi</a:t>
            </a:r>
            <a:r>
              <a:rPr sz="3000" b="1" spc="-3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e	</a:t>
            </a: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eme</a:t>
            </a:r>
            <a:r>
              <a:rPr sz="3000" b="1" spc="-35" dirty="0">
                <a:solidFill>
                  <a:srgbClr val="FF0000"/>
                </a:solidFill>
                <a:latin typeface="Calibri"/>
                <a:cs typeface="Calibri"/>
              </a:rPr>
              <a:t>rg</a:t>
            </a:r>
            <a:r>
              <a:rPr sz="3000" b="1" spc="-5" dirty="0">
                <a:solidFill>
                  <a:srgbClr val="FF0000"/>
                </a:solidFill>
                <a:latin typeface="Calibri"/>
                <a:cs typeface="Calibri"/>
              </a:rPr>
              <a:t>enc</a:t>
            </a:r>
            <a:r>
              <a:rPr sz="3000" b="1" dirty="0">
                <a:solidFill>
                  <a:srgbClr val="FF0000"/>
                </a:solidFill>
                <a:latin typeface="Calibri"/>
                <a:cs typeface="Calibri"/>
              </a:rPr>
              <a:t>y: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9453" y="980312"/>
            <a:ext cx="3077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1170" algn="l"/>
                <a:tab pos="941705" algn="l"/>
                <a:tab pos="1774189" algn="l"/>
                <a:tab pos="2518410" algn="l"/>
              </a:tabLst>
            </a:pPr>
            <a:r>
              <a:rPr sz="2800" spc="-5" dirty="0">
                <a:latin typeface="Calibri"/>
                <a:cs typeface="Calibri"/>
              </a:rPr>
              <a:t>It	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bu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8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e-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1412824"/>
            <a:ext cx="8148955" cy="54752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threatening </a:t>
            </a:r>
            <a:r>
              <a:rPr sz="2800" spc="-10" dirty="0">
                <a:latin typeface="Calibri"/>
                <a:cs typeface="Calibri"/>
              </a:rPr>
              <a:t>condition </a:t>
            </a:r>
            <a:r>
              <a:rPr sz="2800" spc="-20" dirty="0">
                <a:latin typeface="Calibri"/>
                <a:cs typeface="Calibri"/>
              </a:rPr>
              <a:t>(systolic </a:t>
            </a:r>
            <a:r>
              <a:rPr sz="2800" spc="-5" dirty="0">
                <a:latin typeface="Calibri"/>
                <a:cs typeface="Calibri"/>
              </a:rPr>
              <a:t>BP </a:t>
            </a:r>
            <a:r>
              <a:rPr sz="2800" dirty="0">
                <a:latin typeface="Calibri"/>
                <a:cs typeface="Calibri"/>
              </a:rPr>
              <a:t>&gt;180 </a:t>
            </a:r>
            <a:r>
              <a:rPr sz="2800" spc="-5" dirty="0">
                <a:latin typeface="Calibri"/>
                <a:cs typeface="Calibri"/>
              </a:rPr>
              <a:t>mm Hg or  </a:t>
            </a:r>
            <a:r>
              <a:rPr sz="2800" spc="-15" dirty="0">
                <a:latin typeface="Calibri"/>
                <a:cs typeface="Calibri"/>
              </a:rPr>
              <a:t>diastolic </a:t>
            </a:r>
            <a:r>
              <a:rPr sz="2800" spc="-5" dirty="0">
                <a:latin typeface="Calibri"/>
                <a:cs typeface="Calibri"/>
              </a:rPr>
              <a:t>BP </a:t>
            </a:r>
            <a:r>
              <a:rPr sz="2800" dirty="0">
                <a:latin typeface="Calibri"/>
                <a:cs typeface="Calibri"/>
              </a:rPr>
              <a:t>&gt;120 mm </a:t>
            </a:r>
            <a:r>
              <a:rPr sz="2800" spc="-5" dirty="0">
                <a:latin typeface="Calibri"/>
                <a:cs typeface="Calibri"/>
              </a:rPr>
              <a:t>Hg with </a:t>
            </a:r>
            <a:r>
              <a:rPr sz="2800" spc="-10" dirty="0">
                <a:latin typeface="Calibri"/>
                <a:cs typeface="Calibri"/>
              </a:rPr>
              <a:t>evidence </a:t>
            </a:r>
            <a:r>
              <a:rPr sz="2800" spc="-5" dirty="0">
                <a:latin typeface="Calibri"/>
                <a:cs typeface="Calibri"/>
              </a:rPr>
              <a:t>of impending  or </a:t>
            </a:r>
            <a:r>
              <a:rPr sz="2800" spc="-20" dirty="0">
                <a:latin typeface="Calibri"/>
                <a:cs typeface="Calibri"/>
              </a:rPr>
              <a:t>progressive </a:t>
            </a:r>
            <a:r>
              <a:rPr sz="2800" spc="-25" dirty="0">
                <a:latin typeface="Calibri"/>
                <a:cs typeface="Calibri"/>
              </a:rPr>
              <a:t>target organ </a:t>
            </a:r>
            <a:r>
              <a:rPr sz="2800" spc="-5" dirty="0">
                <a:latin typeface="Calibri"/>
                <a:cs typeface="Calibri"/>
              </a:rPr>
              <a:t>damage such as </a:t>
            </a:r>
            <a:r>
              <a:rPr sz="2800" spc="-30" dirty="0">
                <a:latin typeface="Calibri"/>
                <a:cs typeface="Calibri"/>
              </a:rPr>
              <a:t>stroke,  </a:t>
            </a:r>
            <a:r>
              <a:rPr sz="2800" spc="-20" dirty="0">
                <a:latin typeface="Calibri"/>
                <a:cs typeface="Calibri"/>
              </a:rPr>
              <a:t>myocardial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infarction).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26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variety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medications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used, </a:t>
            </a:r>
            <a:r>
              <a:rPr sz="2800" spc="-5" dirty="0">
                <a:latin typeface="Calibri"/>
                <a:cs typeface="Calibri"/>
              </a:rPr>
              <a:t>including </a:t>
            </a:r>
            <a:endParaRPr lang="en-IN" sz="2800" spc="-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65"/>
              </a:spcBef>
              <a:tabLst>
                <a:tab pos="355600" algn="l"/>
              </a:tabLst>
            </a:pPr>
            <a:r>
              <a:rPr lang="en-IN" sz="2000" spc="-5" dirty="0" smtClean="0">
                <a:latin typeface="Calibri"/>
                <a:cs typeface="Calibri"/>
              </a:rPr>
              <a:t>C</a:t>
            </a:r>
            <a:r>
              <a:rPr sz="2000" spc="-5" dirty="0" err="1" smtClean="0">
                <a:latin typeface="Calibri"/>
                <a:cs typeface="Calibri"/>
              </a:rPr>
              <a:t>alcium</a:t>
            </a:r>
            <a:r>
              <a:rPr lang="en-IN" sz="2000" spc="-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channel </a:t>
            </a:r>
            <a:r>
              <a:rPr sz="2000" spc="-25" dirty="0">
                <a:latin typeface="Calibri"/>
                <a:cs typeface="Calibri"/>
              </a:rPr>
              <a:t>blockers </a:t>
            </a:r>
            <a:r>
              <a:rPr sz="2000" spc="-10" dirty="0">
                <a:latin typeface="Calibri"/>
                <a:cs typeface="Calibri"/>
              </a:rPr>
              <a:t>(nicardipine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clevidipine), </a:t>
            </a:r>
            <a:endParaRPr lang="en-IN" sz="2000" spc="-1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65"/>
              </a:spcBef>
              <a:tabLst>
                <a:tab pos="355600" algn="l"/>
              </a:tabLst>
            </a:pPr>
            <a:r>
              <a:rPr lang="en-IN" sz="2000" spc="-5" dirty="0">
                <a:latin typeface="Calibri"/>
                <a:cs typeface="Calibri"/>
              </a:rPr>
              <a:t>N</a:t>
            </a:r>
            <a:r>
              <a:rPr sz="2000" spc="-5" dirty="0" err="1" smtClean="0">
                <a:latin typeface="Calibri"/>
                <a:cs typeface="Calibri"/>
              </a:rPr>
              <a:t>itric</a:t>
            </a:r>
            <a:r>
              <a:rPr sz="2000" spc="-5" dirty="0" smtClean="0">
                <a:latin typeface="Calibri"/>
                <a:cs typeface="Calibri"/>
              </a:rPr>
              <a:t>  </a:t>
            </a:r>
            <a:r>
              <a:rPr sz="2000" spc="-20" dirty="0">
                <a:latin typeface="Calibri"/>
                <a:cs typeface="Calibri"/>
              </a:rPr>
              <a:t>oxide vasodilators </a:t>
            </a:r>
            <a:r>
              <a:rPr sz="2000" spc="-10" dirty="0">
                <a:latin typeface="Calibri"/>
                <a:cs typeface="Calibri"/>
              </a:rPr>
              <a:t>(nitroprusside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nitroglycerin),  </a:t>
            </a:r>
            <a:endParaRPr lang="en-IN" sz="2000" spc="-1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65"/>
              </a:spcBef>
              <a:tabLst>
                <a:tab pos="355600" algn="l"/>
              </a:tabLst>
            </a:pPr>
            <a:r>
              <a:rPr lang="en-IN" sz="2000" spc="-15" dirty="0">
                <a:latin typeface="Calibri"/>
                <a:cs typeface="Calibri"/>
              </a:rPr>
              <a:t>A</a:t>
            </a:r>
            <a:r>
              <a:rPr sz="2000" spc="-15" dirty="0" err="1" smtClean="0">
                <a:latin typeface="Calibri"/>
                <a:cs typeface="Calibri"/>
              </a:rPr>
              <a:t>drenergic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receptor antagonists </a:t>
            </a:r>
            <a:r>
              <a:rPr sz="2000" spc="-10" dirty="0">
                <a:latin typeface="Calibri"/>
                <a:cs typeface="Calibri"/>
              </a:rPr>
              <a:t>(phentolamine,  </a:t>
            </a:r>
            <a:r>
              <a:rPr sz="2000" spc="-5" dirty="0">
                <a:latin typeface="Calibri"/>
                <a:cs typeface="Calibri"/>
              </a:rPr>
              <a:t>esmolol, and </a:t>
            </a:r>
            <a:r>
              <a:rPr sz="2000" spc="-10" dirty="0">
                <a:latin typeface="Calibri"/>
                <a:cs typeface="Calibri"/>
              </a:rPr>
              <a:t>labetalol), </a:t>
            </a:r>
            <a:endParaRPr lang="en-IN" sz="2000" spc="-1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65"/>
              </a:spcBef>
              <a:tabLst>
                <a:tab pos="355600" algn="l"/>
              </a:tabLst>
            </a:pP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lang="en-IN" sz="2000" spc="-15" dirty="0">
                <a:latin typeface="Calibri"/>
                <a:cs typeface="Calibri"/>
              </a:rPr>
              <a:t>V</a:t>
            </a:r>
            <a:r>
              <a:rPr sz="2000" spc="-15" dirty="0" err="1" smtClean="0">
                <a:latin typeface="Calibri"/>
                <a:cs typeface="Calibri"/>
              </a:rPr>
              <a:t>asodilator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hydralazine,  </a:t>
            </a:r>
            <a:r>
              <a:rPr sz="2000" spc="-5" dirty="0" smtClean="0">
                <a:latin typeface="Calibri"/>
                <a:cs typeface="Calibri"/>
              </a:rPr>
              <a:t>and </a:t>
            </a:r>
            <a:endParaRPr lang="en-IN" sz="2000" spc="-5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2265"/>
              </a:spcBef>
              <a:tabLst>
                <a:tab pos="355600" algn="l"/>
              </a:tabLst>
            </a:pP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lang="en-IN" sz="2000" spc="-10" dirty="0">
                <a:latin typeface="Calibri"/>
                <a:cs typeface="Calibri"/>
              </a:rPr>
              <a:t>D</a:t>
            </a:r>
            <a:r>
              <a:rPr sz="2000" spc="-10" dirty="0" err="1" smtClean="0">
                <a:latin typeface="Calibri"/>
                <a:cs typeface="Calibri"/>
              </a:rPr>
              <a:t>opamine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agonist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fenoldopam.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232664"/>
            <a:ext cx="510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375F92"/>
                </a:solidFill>
              </a:rPr>
              <a:t>Treatment </a:t>
            </a:r>
            <a:r>
              <a:rPr dirty="0">
                <a:solidFill>
                  <a:srgbClr val="375F92"/>
                </a:solidFill>
              </a:rPr>
              <a:t>of</a:t>
            </a:r>
            <a:r>
              <a:rPr spc="-10" dirty="0">
                <a:solidFill>
                  <a:srgbClr val="375F92"/>
                </a:solidFill>
              </a:rPr>
              <a:t> </a:t>
            </a:r>
            <a:r>
              <a:rPr spc="-15" dirty="0">
                <a:solidFill>
                  <a:srgbClr val="375F92"/>
                </a:solidFill>
              </a:rPr>
              <a:t>hypertension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954404"/>
            <a:ext cx="4606925" cy="91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19935" algn="l"/>
              </a:tabLst>
            </a:pPr>
            <a:r>
              <a:rPr sz="3000" b="1" spc="-20" dirty="0">
                <a:solidFill>
                  <a:srgbClr val="FF0000"/>
                </a:solidFill>
                <a:latin typeface="Calibri"/>
                <a:cs typeface="Calibri"/>
              </a:rPr>
              <a:t>Resistant	</a:t>
            </a:r>
            <a:r>
              <a:rPr sz="3000" b="1" spc="-10" dirty="0">
                <a:solidFill>
                  <a:srgbClr val="FF0000"/>
                </a:solidFill>
                <a:latin typeface="Calibri"/>
                <a:cs typeface="Calibri"/>
              </a:rPr>
              <a:t>hypertension: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  <a:tabLst>
                <a:tab pos="2222500" algn="l"/>
                <a:tab pos="3437254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P</a:t>
            </a:r>
            <a:r>
              <a:rPr sz="2800" spc="-55" dirty="0" err="1" smtClean="0">
                <a:latin typeface="Calibri"/>
                <a:cs typeface="Calibri"/>
              </a:rPr>
              <a:t>r</a:t>
            </a:r>
            <a:r>
              <a:rPr sz="2800" spc="-5" dirty="0" err="1" smtClean="0">
                <a:latin typeface="Calibri"/>
                <a:cs typeface="Calibri"/>
              </a:rPr>
              <a:t>es</a:t>
            </a:r>
            <a:r>
              <a:rPr sz="2800" spc="10" dirty="0" err="1" smtClean="0">
                <a:latin typeface="Calibri"/>
                <a:cs typeface="Calibri"/>
              </a:rPr>
              <a:t>s</a:t>
            </a:r>
            <a:r>
              <a:rPr sz="2800" spc="-10" dirty="0" err="1" smtClean="0">
                <a:latin typeface="Calibri"/>
                <a:cs typeface="Calibri"/>
              </a:rPr>
              <a:t>u</a:t>
            </a:r>
            <a:r>
              <a:rPr sz="2800" spc="-55" dirty="0" err="1" smtClean="0">
                <a:latin typeface="Calibri"/>
                <a:cs typeface="Calibri"/>
              </a:rPr>
              <a:t>r</a:t>
            </a:r>
            <a:r>
              <a:rPr sz="2800" spc="-5" dirty="0" err="1" smtClean="0">
                <a:latin typeface="Calibri"/>
                <a:cs typeface="Calibri"/>
              </a:rPr>
              <a:t>e</a:t>
            </a:r>
            <a:r>
              <a:rPr lang="en-IN" sz="2800" dirty="0" smtClean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th</a:t>
            </a:r>
            <a:r>
              <a:rPr sz="2800" spc="-35" dirty="0" smtClean="0">
                <a:latin typeface="Calibri"/>
                <a:cs typeface="Calibri"/>
              </a:rPr>
              <a:t>a</a:t>
            </a:r>
            <a:r>
              <a:rPr sz="2800" spc="-5" dirty="0" smtClean="0">
                <a:latin typeface="Calibri"/>
                <a:cs typeface="Calibri"/>
              </a:rPr>
              <a:t>t</a:t>
            </a:r>
            <a:r>
              <a:rPr lang="en-IN" sz="2800" dirty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5" dirty="0" smtClean="0">
                <a:latin typeface="Calibri"/>
                <a:cs typeface="Calibri"/>
              </a:rPr>
              <a:t>ema</a:t>
            </a:r>
            <a:r>
              <a:rPr sz="2800" spc="-15" dirty="0" smtClean="0">
                <a:latin typeface="Calibri"/>
                <a:cs typeface="Calibri"/>
              </a:rPr>
              <a:t>i</a:t>
            </a:r>
            <a:r>
              <a:rPr sz="2800" spc="-10" dirty="0" smtClean="0">
                <a:latin typeface="Calibri"/>
                <a:cs typeface="Calibri"/>
              </a:rPr>
              <a:t>ns</a:t>
            </a:r>
            <a:r>
              <a:rPr lang="en-IN" sz="2800" spc="-10" dirty="0" smtClean="0">
                <a:latin typeface="Calibri"/>
                <a:cs typeface="Calibri"/>
              </a:rPr>
              <a:t>--------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0" y="980312"/>
            <a:ext cx="3520440" cy="88455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588645" marR="5080" indent="-576580">
              <a:lnSpc>
                <a:spcPct val="101400"/>
              </a:lnSpc>
              <a:spcBef>
                <a:spcPts val="45"/>
              </a:spcBef>
              <a:tabLst>
                <a:tab pos="425450" algn="l"/>
                <a:tab pos="853440" algn="l"/>
                <a:tab pos="2158365" algn="l"/>
                <a:tab pos="2444750" algn="l"/>
                <a:tab pos="2676525" algn="l"/>
              </a:tabLst>
            </a:pP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3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fine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 smtClean="0">
                <a:latin typeface="Calibri"/>
                <a:cs typeface="Calibri"/>
              </a:rPr>
              <a:t>b</a:t>
            </a:r>
            <a:r>
              <a:rPr sz="2800" spc="-20" dirty="0" smtClean="0">
                <a:latin typeface="Calibri"/>
                <a:cs typeface="Calibri"/>
              </a:rPr>
              <a:t>l</a:t>
            </a:r>
            <a:r>
              <a:rPr sz="2800" spc="5" dirty="0" smtClean="0">
                <a:latin typeface="Calibri"/>
                <a:cs typeface="Calibri"/>
              </a:rPr>
              <a:t>o</a:t>
            </a:r>
            <a:r>
              <a:rPr sz="2800" spc="-10" dirty="0" smtClean="0">
                <a:latin typeface="Calibri"/>
                <a:cs typeface="Calibri"/>
              </a:rPr>
              <a:t>od  </a:t>
            </a:r>
            <a:r>
              <a:rPr sz="2800" spc="-5" dirty="0" smtClean="0">
                <a:latin typeface="Calibri"/>
                <a:cs typeface="Calibri"/>
              </a:rPr>
              <a:t>e</a:t>
            </a:r>
            <a:r>
              <a:rPr sz="2800" spc="-15" dirty="0" smtClean="0">
                <a:latin typeface="Calibri"/>
                <a:cs typeface="Calibri"/>
              </a:rPr>
              <a:t>l</a:t>
            </a:r>
            <a:r>
              <a:rPr sz="2800" spc="-2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v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35" dirty="0" smtClean="0">
                <a:latin typeface="Calibri"/>
                <a:cs typeface="Calibri"/>
              </a:rPr>
              <a:t>t</a:t>
            </a:r>
            <a:r>
              <a:rPr sz="2800" spc="-5" dirty="0" smtClean="0">
                <a:latin typeface="Calibri"/>
                <a:cs typeface="Calibri"/>
              </a:rPr>
              <a:t>ed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desp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802640" y="1840229"/>
            <a:ext cx="7806690" cy="4705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administration </a:t>
            </a:r>
            <a:r>
              <a:rPr spc="-5" dirty="0"/>
              <a:t>of an </a:t>
            </a:r>
            <a:r>
              <a:rPr spc="-10" dirty="0"/>
              <a:t>optimal three-drug regimen that  </a:t>
            </a:r>
            <a:r>
              <a:rPr spc="-5" dirty="0"/>
              <a:t>includes a </a:t>
            </a:r>
            <a:r>
              <a:rPr spc="-10" dirty="0"/>
              <a:t>diuretic. The </a:t>
            </a:r>
            <a:r>
              <a:rPr spc="-15" dirty="0"/>
              <a:t>most </a:t>
            </a:r>
            <a:r>
              <a:rPr spc="-5" dirty="0"/>
              <a:t>common </a:t>
            </a:r>
            <a:r>
              <a:rPr spc="-10" dirty="0"/>
              <a:t>causes </a:t>
            </a:r>
            <a:r>
              <a:rPr spc="-5" dirty="0"/>
              <a:t>of  </a:t>
            </a:r>
            <a:r>
              <a:rPr spc="-20" dirty="0"/>
              <a:t>resistant</a:t>
            </a:r>
            <a:r>
              <a:rPr spc="15" dirty="0"/>
              <a:t> </a:t>
            </a:r>
            <a:r>
              <a:rPr spc="-15" dirty="0"/>
              <a:t>hypertension</a:t>
            </a:r>
          </a:p>
          <a:p>
            <a:pPr marL="413384" indent="-287020" algn="just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414020" algn="l"/>
              </a:tabLst>
            </a:pPr>
            <a:r>
              <a:rPr sz="2400" spc="-10" dirty="0"/>
              <a:t>poor</a:t>
            </a:r>
            <a:r>
              <a:rPr sz="2400" spc="-5" dirty="0"/>
              <a:t> </a:t>
            </a:r>
            <a:r>
              <a:rPr sz="2400" spc="-10" dirty="0"/>
              <a:t>compliance</a:t>
            </a:r>
            <a:endParaRPr sz="2400" dirty="0"/>
          </a:p>
          <a:p>
            <a:pPr marL="413384" indent="-287020" algn="just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414020" algn="l"/>
              </a:tabLst>
            </a:pPr>
            <a:r>
              <a:rPr sz="2400" spc="-15" dirty="0"/>
              <a:t>excessive </a:t>
            </a:r>
            <a:r>
              <a:rPr sz="2400" spc="-5" dirty="0"/>
              <a:t>ethanol </a:t>
            </a:r>
            <a:r>
              <a:rPr sz="2400" spc="-20" dirty="0"/>
              <a:t>intake</a:t>
            </a:r>
            <a:endParaRPr sz="2400" dirty="0"/>
          </a:p>
          <a:p>
            <a:pPr marL="413384" marR="5080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414020" algn="l"/>
              </a:tabLst>
            </a:pPr>
            <a:r>
              <a:rPr sz="2400" spc="-15" dirty="0"/>
              <a:t>concomitant </a:t>
            </a:r>
            <a:r>
              <a:rPr sz="2400" spc="-10" dirty="0"/>
              <a:t>conditions (diabetes, </a:t>
            </a:r>
            <a:r>
              <a:rPr sz="2400" spc="-25" dirty="0"/>
              <a:t>obesity, </a:t>
            </a:r>
            <a:r>
              <a:rPr sz="2400" spc="-5" dirty="0"/>
              <a:t>sleep </a:t>
            </a:r>
            <a:r>
              <a:rPr sz="2400" dirty="0"/>
              <a:t>apnea,  </a:t>
            </a:r>
            <a:r>
              <a:rPr sz="2400" spc="-10" dirty="0"/>
              <a:t>hyperaldosteronism, </a:t>
            </a:r>
            <a:r>
              <a:rPr sz="2400" spc="-5" dirty="0"/>
              <a:t>high salt </a:t>
            </a:r>
            <a:r>
              <a:rPr sz="2400" spc="-20" dirty="0"/>
              <a:t>intake, </a:t>
            </a:r>
            <a:r>
              <a:rPr sz="2400" spc="-5" dirty="0"/>
              <a:t>metabolic</a:t>
            </a:r>
            <a:r>
              <a:rPr sz="2400" spc="-80" dirty="0"/>
              <a:t> </a:t>
            </a:r>
            <a:r>
              <a:rPr sz="2400" spc="-15" dirty="0"/>
              <a:t>syndrome)</a:t>
            </a:r>
            <a:endParaRPr sz="2400" dirty="0"/>
          </a:p>
          <a:p>
            <a:pPr marL="413384" marR="5080" indent="-287020" algn="just">
              <a:spcBef>
                <a:spcPts val="575"/>
              </a:spcBef>
              <a:buFont typeface="Arial"/>
              <a:buChar char="–"/>
              <a:tabLst>
                <a:tab pos="482600" algn="l"/>
                <a:tab pos="2900680" algn="l"/>
                <a:tab pos="5280025" algn="l"/>
              </a:tabLst>
            </a:pPr>
            <a:r>
              <a:rPr dirty="0"/>
              <a:t>	</a:t>
            </a:r>
            <a:r>
              <a:rPr sz="2400" spc="-20" dirty="0" err="1" smtClean="0"/>
              <a:t>concomitan</a:t>
            </a:r>
            <a:r>
              <a:rPr lang="en-IN" sz="2400" spc="-35" dirty="0" smtClean="0"/>
              <a:t>t</a:t>
            </a:r>
            <a:r>
              <a:rPr lang="en-IN" sz="2400" dirty="0" smtClean="0"/>
              <a:t> </a:t>
            </a:r>
            <a:r>
              <a:rPr sz="2400" dirty="0" smtClean="0"/>
              <a:t>medi</a:t>
            </a:r>
            <a:r>
              <a:rPr sz="2400" spc="-15" dirty="0" smtClean="0"/>
              <a:t>c</a:t>
            </a:r>
            <a:r>
              <a:rPr sz="2400" spc="-25" dirty="0" smtClean="0"/>
              <a:t>a</a:t>
            </a:r>
            <a:r>
              <a:rPr sz="2400" dirty="0" smtClean="0"/>
              <a:t>tions</a:t>
            </a:r>
            <a:r>
              <a:rPr lang="en-IN" sz="2400" dirty="0" smtClean="0"/>
              <a:t> </a:t>
            </a:r>
            <a:r>
              <a:rPr sz="2400" dirty="0" smtClean="0"/>
              <a:t>(</a:t>
            </a:r>
            <a:r>
              <a:rPr sz="2400" spc="-55" dirty="0" err="1" smtClean="0"/>
              <a:t>s</a:t>
            </a:r>
            <a:r>
              <a:rPr sz="2400" dirty="0" err="1" smtClean="0"/>
              <a:t>y</a:t>
            </a:r>
            <a:r>
              <a:rPr sz="2400" spc="-20" dirty="0" err="1" smtClean="0"/>
              <a:t>m</a:t>
            </a:r>
            <a:r>
              <a:rPr sz="2400" spc="-5" dirty="0" err="1" smtClean="0"/>
              <a:t>p</a:t>
            </a:r>
            <a:r>
              <a:rPr sz="2400" spc="-25" dirty="0" err="1" smtClean="0"/>
              <a:t>a</a:t>
            </a:r>
            <a:r>
              <a:rPr sz="2400" dirty="0" err="1" smtClean="0"/>
              <a:t>thomim</a:t>
            </a:r>
            <a:r>
              <a:rPr sz="2400" spc="-20" dirty="0" err="1" smtClean="0"/>
              <a:t>e</a:t>
            </a:r>
            <a:r>
              <a:rPr sz="2400" spc="-15" dirty="0" err="1" smtClean="0"/>
              <a:t>t</a:t>
            </a:r>
            <a:r>
              <a:rPr sz="2400" dirty="0" err="1" smtClean="0"/>
              <a:t>ic</a:t>
            </a:r>
            <a:r>
              <a:rPr sz="2400" spc="5" dirty="0" err="1" smtClean="0"/>
              <a:t>s</a:t>
            </a:r>
            <a:r>
              <a:rPr sz="2400" dirty="0"/>
              <a:t>,  </a:t>
            </a:r>
            <a:r>
              <a:rPr sz="2400" spc="-15" dirty="0"/>
              <a:t>nonsteroidal </a:t>
            </a:r>
            <a:r>
              <a:rPr sz="2400" spc="-10" dirty="0"/>
              <a:t>anti-inflammatory </a:t>
            </a:r>
            <a:r>
              <a:rPr sz="2400" spc="-5" dirty="0"/>
              <a:t>drugs, or </a:t>
            </a:r>
            <a:r>
              <a:rPr sz="2400" spc="-10" dirty="0"/>
              <a:t>antidepressant  </a:t>
            </a:r>
            <a:r>
              <a:rPr sz="2400" spc="-5" dirty="0"/>
              <a:t>medications)</a:t>
            </a:r>
            <a:endParaRPr sz="2400" dirty="0"/>
          </a:p>
          <a:p>
            <a:pPr marL="481965" indent="-355600" algn="just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482600" algn="l"/>
              </a:tabLst>
            </a:pPr>
            <a:r>
              <a:rPr sz="2400" spc="-10" dirty="0"/>
              <a:t>insufficient </a:t>
            </a:r>
            <a:r>
              <a:rPr sz="2400" spc="-5" dirty="0"/>
              <a:t>dose/</a:t>
            </a:r>
            <a:r>
              <a:rPr sz="2400" spc="-10" dirty="0"/>
              <a:t> </a:t>
            </a:r>
            <a:r>
              <a:rPr sz="2400" spc="-5" dirty="0" smtClean="0"/>
              <a:t>drug</a:t>
            </a:r>
            <a:r>
              <a:rPr lang="en-IN" sz="2400" spc="-5" dirty="0" smtClean="0"/>
              <a:t>…</a:t>
            </a:r>
            <a:endParaRPr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232664"/>
            <a:ext cx="510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375F92"/>
                </a:solidFill>
              </a:rPr>
              <a:t>Treatment </a:t>
            </a:r>
            <a:r>
              <a:rPr dirty="0">
                <a:solidFill>
                  <a:srgbClr val="375F92"/>
                </a:solidFill>
              </a:rPr>
              <a:t>of</a:t>
            </a:r>
            <a:r>
              <a:rPr spc="-10" dirty="0">
                <a:solidFill>
                  <a:srgbClr val="375F92"/>
                </a:solidFill>
              </a:rPr>
              <a:t> </a:t>
            </a:r>
            <a:r>
              <a:rPr spc="-15" dirty="0">
                <a:solidFill>
                  <a:srgbClr val="375F92"/>
                </a:solidFill>
              </a:rPr>
              <a:t>hypertension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955929"/>
            <a:ext cx="8226425" cy="5565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Summary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of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WHO-ISH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and British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Hypertension  Society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(BHS) 2004,</a:t>
            </a:r>
            <a:r>
              <a:rPr sz="2800" b="1" spc="9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guidelines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Except for stage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II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hypertension, start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with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single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most  appropriate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drug</a:t>
            </a:r>
            <a:endParaRPr sz="2400" dirty="0">
              <a:latin typeface="Calibri"/>
              <a:cs typeface="Calibri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Follow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A B C D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rule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(A—ACE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inhibitor/ARB;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B—β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blocker;  C—CCB,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D—diuretic). While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A and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(in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some cases) B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are 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preferred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younger patients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(&lt;55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years),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C and D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are 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preferred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the older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(&gt; 55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years)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step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I 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or 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monotherapy.</a:t>
            </a:r>
            <a:endParaRPr sz="2400" dirty="0">
              <a:latin typeface="Calibri"/>
              <a:cs typeface="Calibri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Initiate therapy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low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dose;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if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needed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increase</a:t>
            </a:r>
            <a:r>
              <a:rPr sz="2400" b="1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dose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moderately.</a:t>
            </a:r>
            <a:endParaRPr sz="2400" dirty="0">
              <a:latin typeface="Calibri"/>
              <a:cs typeface="Calibri"/>
            </a:endParaRPr>
          </a:p>
          <a:p>
            <a:pPr marL="756285" marR="5715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If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only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partial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response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is obtained,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add a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drug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from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another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complimentary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class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change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low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dose  combination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232664"/>
            <a:ext cx="51028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>
                <a:solidFill>
                  <a:srgbClr val="375F92"/>
                </a:solidFill>
              </a:rPr>
              <a:t>Treatment </a:t>
            </a:r>
            <a:r>
              <a:rPr dirty="0">
                <a:solidFill>
                  <a:srgbClr val="375F92"/>
                </a:solidFill>
              </a:rPr>
              <a:t>of</a:t>
            </a:r>
            <a:r>
              <a:rPr spc="-10" dirty="0">
                <a:solidFill>
                  <a:srgbClr val="375F92"/>
                </a:solidFill>
              </a:rPr>
              <a:t> </a:t>
            </a:r>
            <a:r>
              <a:rPr spc="-15" dirty="0">
                <a:solidFill>
                  <a:srgbClr val="375F92"/>
                </a:solidFill>
              </a:rPr>
              <a:t>hypertension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955929"/>
            <a:ext cx="8225790" cy="42133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16760" algn="l"/>
                <a:tab pos="2571750" algn="l"/>
                <a:tab pos="4205605" algn="l"/>
                <a:tab pos="5015230" algn="l"/>
                <a:tab pos="6223635" algn="l"/>
              </a:tabLst>
            </a:pP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Sum</a:t>
            </a:r>
            <a:r>
              <a:rPr sz="2800" b="1" spc="5" dirty="0">
                <a:solidFill>
                  <a:srgbClr val="E36C09"/>
                </a:solidFill>
                <a:latin typeface="Calibri"/>
                <a:cs typeface="Calibri"/>
              </a:rPr>
              <a:t>m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a</a:t>
            </a:r>
            <a:r>
              <a:rPr sz="2800" b="1" spc="5" dirty="0">
                <a:solidFill>
                  <a:srgbClr val="E36C09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y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o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f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	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WH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O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-IS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H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a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n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d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British</a:t>
            </a:r>
            <a:r>
              <a:rPr sz="2800" b="1" dirty="0">
                <a:solidFill>
                  <a:srgbClr val="E36C09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Hyp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e</a:t>
            </a:r>
            <a:r>
              <a:rPr sz="2800" b="1" spc="5" dirty="0">
                <a:solidFill>
                  <a:srgbClr val="E36C09"/>
                </a:solidFill>
                <a:latin typeface="Calibri"/>
                <a:cs typeface="Calibri"/>
              </a:rPr>
              <a:t>r</a:t>
            </a:r>
            <a:r>
              <a:rPr sz="2800" b="1" spc="-40" dirty="0">
                <a:solidFill>
                  <a:srgbClr val="E36C09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ensi</a:t>
            </a:r>
            <a:r>
              <a:rPr sz="2800" b="1" spc="-15" dirty="0">
                <a:solidFill>
                  <a:srgbClr val="E36C09"/>
                </a:solidFill>
                <a:latin typeface="Calibri"/>
                <a:cs typeface="Calibri"/>
              </a:rPr>
              <a:t>o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n  </a:t>
            </a:r>
            <a:r>
              <a:rPr sz="2800" b="1" spc="-10" dirty="0">
                <a:solidFill>
                  <a:srgbClr val="E36C09"/>
                </a:solidFill>
                <a:latin typeface="Calibri"/>
                <a:cs typeface="Calibri"/>
              </a:rPr>
              <a:t>Society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(BHS) 2004,</a:t>
            </a:r>
            <a:r>
              <a:rPr sz="2800" b="1" spc="95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E36C09"/>
                </a:solidFill>
                <a:latin typeface="Calibri"/>
                <a:cs typeface="Calibri"/>
              </a:rPr>
              <a:t>guidelines</a:t>
            </a:r>
            <a:endParaRPr sz="28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If no response,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change to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drug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from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another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class, or low  dose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combination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from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other</a:t>
            </a:r>
            <a:r>
              <a:rPr sz="24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classes</a:t>
            </a:r>
            <a:endParaRPr sz="2400" dirty="0">
              <a:latin typeface="Calibri"/>
              <a:cs typeface="Calibri"/>
            </a:endParaRPr>
          </a:p>
          <a:p>
            <a:pPr marL="756285" marR="69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endParaRPr lang="en-IN" sz="2400" b="1" spc="-5" dirty="0" smtClean="0">
              <a:solidFill>
                <a:srgbClr val="001F5F"/>
              </a:solidFill>
              <a:latin typeface="Calibri"/>
              <a:cs typeface="Calibri"/>
            </a:endParaRPr>
          </a:p>
          <a:p>
            <a:pPr marL="756285" marR="69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 smtClean="0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case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side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the initially chosen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drug,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either 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substitute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with drug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another class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or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reduce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dose</a:t>
            </a:r>
            <a:endParaRPr sz="24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endParaRPr lang="en-IN" sz="2400" b="1" spc="-5" dirty="0" smtClean="0">
              <a:solidFill>
                <a:srgbClr val="001F5F"/>
              </a:solidFill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b="1" spc="-5" dirty="0" smtClean="0">
                <a:solidFill>
                  <a:srgbClr val="001F5F"/>
                </a:solidFill>
                <a:latin typeface="Calibri"/>
                <a:cs typeface="Calibri"/>
              </a:rPr>
              <a:t>Majority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stage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II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hypertensives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are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started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on a 2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drug  combination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" y="1143000"/>
            <a:ext cx="8872079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6142" y="22351"/>
            <a:ext cx="7268209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3085" marR="5080" indent="-1811020">
              <a:lnSpc>
                <a:spcPct val="100000"/>
              </a:lnSpc>
              <a:spcBef>
                <a:spcPts val="100"/>
              </a:spcBef>
            </a:pPr>
            <a:r>
              <a:rPr sz="3200" spc="-30" dirty="0"/>
              <a:t>Treatment </a:t>
            </a:r>
            <a:r>
              <a:rPr sz="3200" dirty="0"/>
              <a:t>of </a:t>
            </a:r>
            <a:r>
              <a:rPr sz="3200" spc="-15" dirty="0"/>
              <a:t>hypertension </a:t>
            </a:r>
            <a:r>
              <a:rPr sz="3200" dirty="0"/>
              <a:t>in </a:t>
            </a:r>
            <a:r>
              <a:rPr sz="3200" spc="-10" dirty="0"/>
              <a:t>patients </a:t>
            </a:r>
            <a:r>
              <a:rPr sz="3200" spc="-5" dirty="0"/>
              <a:t>with  </a:t>
            </a:r>
            <a:r>
              <a:rPr sz="3200" spc="-10" dirty="0"/>
              <a:t>concomitant</a:t>
            </a:r>
            <a:r>
              <a:rPr sz="3200" spc="-30" dirty="0"/>
              <a:t> </a:t>
            </a:r>
            <a:r>
              <a:rPr sz="3200" dirty="0"/>
              <a:t>diseases</a:t>
            </a:r>
            <a:endParaRPr sz="3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713" y="232664"/>
            <a:ext cx="5353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375F92"/>
                </a:solidFill>
              </a:rPr>
              <a:t>Combinations </a:t>
            </a:r>
            <a:r>
              <a:rPr spc="-20" dirty="0">
                <a:solidFill>
                  <a:srgbClr val="375F92"/>
                </a:solidFill>
              </a:rPr>
              <a:t>to </a:t>
            </a:r>
            <a:r>
              <a:rPr dirty="0">
                <a:solidFill>
                  <a:srgbClr val="375F92"/>
                </a:solidFill>
              </a:rPr>
              <a:t>be</a:t>
            </a:r>
            <a:r>
              <a:rPr spc="10" dirty="0">
                <a:solidFill>
                  <a:srgbClr val="375F92"/>
                </a:solidFill>
              </a:rPr>
              <a:t> </a:t>
            </a:r>
            <a:r>
              <a:rPr spc="-15" dirty="0">
                <a:solidFill>
                  <a:srgbClr val="375F92"/>
                </a:solidFill>
              </a:rPr>
              <a:t>avoided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38893"/>
              </p:ext>
            </p:extLst>
          </p:nvPr>
        </p:nvGraphicFramePr>
        <p:xfrm>
          <a:off x="450850" y="1212850"/>
          <a:ext cx="8382000" cy="4419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762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Combination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Possible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effects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1440" marR="587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An α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β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adrenergic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blocker 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clonidine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93789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Apparent antagonism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clonidine action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has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been  observed.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188719">
                <a:tc>
                  <a:txBody>
                    <a:bodyPr/>
                    <a:lstStyle/>
                    <a:p>
                      <a:pPr marL="91440" marR="10115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Hydralazine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 a 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dihydropyridine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(DHP)</a:t>
                      </a:r>
                      <a:r>
                        <a:rPr sz="24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prazosin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 err="1">
                          <a:latin typeface="Calibri"/>
                          <a:cs typeface="Calibri"/>
                        </a:rPr>
                        <a:t>haemodynamic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IN" sz="24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 smtClean="0">
                          <a:latin typeface="Calibri"/>
                          <a:cs typeface="Calibri"/>
                        </a:rPr>
                        <a:t>action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1440" marR="4679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Verapamil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diltiazem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</a:t>
                      </a:r>
                      <a:r>
                        <a:rPr sz="24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β 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blocker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libri"/>
                          <a:cs typeface="Calibri"/>
                        </a:rPr>
                        <a:t>bradycardia,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A-V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block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can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libri"/>
                          <a:cs typeface="Calibri"/>
                        </a:rPr>
                        <a:t>Methyldopa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with clonidine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any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two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drugs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same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class</a:t>
                      </a: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1436" y="232664"/>
            <a:ext cx="596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375F92"/>
                </a:solidFill>
              </a:rPr>
              <a:t>Antihypertensives </a:t>
            </a:r>
            <a:r>
              <a:rPr dirty="0">
                <a:solidFill>
                  <a:srgbClr val="375F92"/>
                </a:solidFill>
              </a:rPr>
              <a:t>&amp;</a:t>
            </a:r>
            <a:r>
              <a:rPr spc="10" dirty="0">
                <a:solidFill>
                  <a:srgbClr val="375F92"/>
                </a:solidFill>
              </a:rPr>
              <a:t> </a:t>
            </a:r>
            <a:r>
              <a:rPr spc="-10" dirty="0">
                <a:solidFill>
                  <a:srgbClr val="375F92"/>
                </a:solidFill>
              </a:rPr>
              <a:t>pregnancy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212850"/>
          <a:ext cx="8382000" cy="5318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0"/>
                <a:gridCol w="4191000"/>
              </a:tblGrid>
              <a:tr h="792479">
                <a:tc>
                  <a:txBody>
                    <a:bodyPr/>
                    <a:lstStyle/>
                    <a:p>
                      <a:pPr marL="1038225" marR="128905" indent="-9023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Antihypertensives to 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 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avoided  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23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pregnancy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038860" marR="266700" indent="-7639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Antihypertensives </a:t>
                      </a:r>
                      <a:r>
                        <a:rPr sz="23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found 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safer  </a:t>
                      </a:r>
                      <a:r>
                        <a:rPr sz="23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23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pregnancy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91440" marR="3327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i="1" spc="-20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ACE </a:t>
                      </a:r>
                      <a:r>
                        <a:rPr sz="2100" b="1" i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inhibitors, </a:t>
                      </a:r>
                      <a:r>
                        <a:rPr sz="2100" b="1" i="1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ARBs</a:t>
                      </a:r>
                      <a:r>
                        <a:rPr sz="2100" b="1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Risk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foetal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damage,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growth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retardation.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7762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spc="-10" dirty="0">
                          <a:latin typeface="Calibri"/>
                          <a:cs typeface="Calibri"/>
                        </a:rPr>
                        <a:t>Hydralazine 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2100" spc="-3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dopa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91440" marR="680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i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Diuretics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: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increase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risk of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foetal 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wastage,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placental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infarcts,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miscarriage,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stillbirth.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25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-10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Dihydropyridine </a:t>
                      </a:r>
                      <a:r>
                        <a:rPr sz="2100" b="1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CCBs: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used, they  should be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discontinued 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before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labour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they </a:t>
                      </a:r>
                      <a:r>
                        <a:rPr sz="2100" spc="-20" dirty="0">
                          <a:latin typeface="Calibri"/>
                          <a:cs typeface="Calibri"/>
                        </a:rPr>
                        <a:t>weaken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uterine  contractions.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91440" marR="1035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b="1" i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Nonselective </a:t>
                      </a:r>
                      <a:r>
                        <a:rPr sz="2100" b="1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β </a:t>
                      </a:r>
                      <a:r>
                        <a:rPr sz="2100" b="1" i="1" spc="-10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blockers</a:t>
                      </a:r>
                      <a:r>
                        <a:rPr sz="2100" b="1" spc="-10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Propranolol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cause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low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birth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weight, decreased  placental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size,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neonatal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bradycardia 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hypoglycaemia.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89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b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Cardioselective </a:t>
                      </a:r>
                      <a:r>
                        <a:rPr sz="2100" b="1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β </a:t>
                      </a:r>
                      <a:r>
                        <a:rPr sz="2100" b="1" spc="-1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blockers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2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those  with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ISA,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e.g.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atenolol, metoprolol,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pindolol, acebutolol: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may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be used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if 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no other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choice.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91440" marR="2393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b="1" i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Sod. nitroprusside</a:t>
                      </a:r>
                      <a:r>
                        <a:rPr sz="2100" b="1" spc="-5" dirty="0">
                          <a:solidFill>
                            <a:srgbClr val="D617BB"/>
                          </a:solidFill>
                          <a:latin typeface="Calibri"/>
                          <a:cs typeface="Calibri"/>
                        </a:rPr>
                        <a:t>: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Contraindicated 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 eclampsia.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065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100" spc="-15" dirty="0">
                          <a:latin typeface="Calibri"/>
                          <a:cs typeface="Calibri"/>
                        </a:rPr>
                        <a:t>Prazosin </a:t>
                      </a:r>
                      <a:r>
                        <a:rPr sz="2100" dirty="0">
                          <a:latin typeface="Calibri"/>
                          <a:cs typeface="Calibri"/>
                        </a:rPr>
                        <a:t>and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clonidine-provided that 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postural </a:t>
                      </a:r>
                      <a:r>
                        <a:rPr sz="2100" spc="-10" dirty="0">
                          <a:latin typeface="Calibri"/>
                          <a:cs typeface="Calibri"/>
                        </a:rPr>
                        <a:t>hypotension </a:t>
                      </a:r>
                      <a:r>
                        <a:rPr sz="2100" spc="-5" dirty="0">
                          <a:latin typeface="Calibri"/>
                          <a:cs typeface="Calibri"/>
                        </a:rPr>
                        <a:t>can be  </a:t>
                      </a:r>
                      <a:r>
                        <a:rPr sz="2100" spc="-15" dirty="0">
                          <a:latin typeface="Calibri"/>
                          <a:cs typeface="Calibri"/>
                        </a:rPr>
                        <a:t>avoided.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380" y="1167383"/>
            <a:ext cx="7687056" cy="4943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939" y="165303"/>
            <a:ext cx="8757920" cy="10052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85"/>
              </a:spcBef>
            </a:pPr>
            <a:r>
              <a:rPr sz="2400" spc="-5" dirty="0">
                <a:solidFill>
                  <a:srgbClr val="006FC0"/>
                </a:solidFill>
              </a:rPr>
              <a:t>Possible </a:t>
            </a:r>
            <a:r>
              <a:rPr sz="2400" spc="-10" dirty="0">
                <a:solidFill>
                  <a:srgbClr val="006FC0"/>
                </a:solidFill>
              </a:rPr>
              <a:t>combination </a:t>
            </a:r>
            <a:r>
              <a:rPr sz="2400" dirty="0">
                <a:solidFill>
                  <a:srgbClr val="006FC0"/>
                </a:solidFill>
              </a:rPr>
              <a:t>of </a:t>
            </a:r>
            <a:r>
              <a:rPr sz="2400" spc="-10" dirty="0">
                <a:solidFill>
                  <a:srgbClr val="006FC0"/>
                </a:solidFill>
              </a:rPr>
              <a:t>antihypertensive </a:t>
            </a:r>
            <a:r>
              <a:rPr sz="2400" spc="-5" dirty="0">
                <a:solidFill>
                  <a:srgbClr val="006FC0"/>
                </a:solidFill>
              </a:rPr>
              <a:t>drugs: </a:t>
            </a:r>
            <a:r>
              <a:rPr sz="2000" spc="-5" dirty="0">
                <a:solidFill>
                  <a:srgbClr val="006600"/>
                </a:solidFill>
              </a:rPr>
              <a:t>Continuous </a:t>
            </a:r>
            <a:r>
              <a:rPr sz="2000" spc="-10" dirty="0">
                <a:solidFill>
                  <a:srgbClr val="006600"/>
                </a:solidFill>
              </a:rPr>
              <a:t>green </a:t>
            </a:r>
            <a:r>
              <a:rPr sz="2000" spc="-5" dirty="0">
                <a:solidFill>
                  <a:srgbClr val="006600"/>
                </a:solidFill>
              </a:rPr>
              <a:t>line  </a:t>
            </a:r>
            <a:r>
              <a:rPr sz="2000" spc="-10" dirty="0">
                <a:solidFill>
                  <a:srgbClr val="006600"/>
                </a:solidFill>
              </a:rPr>
              <a:t>(preferential </a:t>
            </a:r>
            <a:r>
              <a:rPr sz="2000" spc="-5" dirty="0">
                <a:solidFill>
                  <a:srgbClr val="006600"/>
                </a:solidFill>
              </a:rPr>
              <a:t>combinations)</a:t>
            </a:r>
            <a:r>
              <a:rPr sz="2000" spc="-5" dirty="0">
                <a:solidFill>
                  <a:srgbClr val="000000"/>
                </a:solidFill>
              </a:rPr>
              <a:t>; </a:t>
            </a:r>
            <a:r>
              <a:rPr sz="2000" spc="-15" dirty="0">
                <a:solidFill>
                  <a:srgbClr val="006600"/>
                </a:solidFill>
              </a:rPr>
              <a:t>dotted </a:t>
            </a:r>
            <a:r>
              <a:rPr sz="2000" spc="-10" dirty="0">
                <a:solidFill>
                  <a:srgbClr val="006600"/>
                </a:solidFill>
              </a:rPr>
              <a:t>green </a:t>
            </a:r>
            <a:r>
              <a:rPr sz="2000" dirty="0">
                <a:solidFill>
                  <a:srgbClr val="006600"/>
                </a:solidFill>
              </a:rPr>
              <a:t>line </a:t>
            </a:r>
            <a:r>
              <a:rPr sz="2000" spc="-10" dirty="0">
                <a:solidFill>
                  <a:srgbClr val="006600"/>
                </a:solidFill>
              </a:rPr>
              <a:t>(acceptable </a:t>
            </a:r>
            <a:r>
              <a:rPr sz="2000" spc="-5" dirty="0">
                <a:solidFill>
                  <a:srgbClr val="006600"/>
                </a:solidFill>
              </a:rPr>
              <a:t>combinations)</a:t>
            </a:r>
            <a:r>
              <a:rPr sz="2000" spc="-5" dirty="0">
                <a:solidFill>
                  <a:srgbClr val="000000"/>
                </a:solidFill>
              </a:rPr>
              <a:t>; </a:t>
            </a:r>
            <a:r>
              <a:rPr sz="2000" spc="-15" dirty="0">
                <a:solidFill>
                  <a:srgbClr val="000000"/>
                </a:solidFill>
              </a:rPr>
              <a:t>dotted  </a:t>
            </a:r>
            <a:r>
              <a:rPr sz="2000" dirty="0">
                <a:solidFill>
                  <a:srgbClr val="000000"/>
                </a:solidFill>
              </a:rPr>
              <a:t>black line (less usual </a:t>
            </a:r>
            <a:r>
              <a:rPr sz="2000" spc="-5" dirty="0">
                <a:solidFill>
                  <a:srgbClr val="000000"/>
                </a:solidFill>
              </a:rPr>
              <a:t>combinations); </a:t>
            </a:r>
            <a:r>
              <a:rPr sz="2000" spc="-10" dirty="0">
                <a:solidFill>
                  <a:srgbClr val="FF0000"/>
                </a:solidFill>
              </a:rPr>
              <a:t>red </a:t>
            </a:r>
            <a:r>
              <a:rPr sz="2000" dirty="0">
                <a:solidFill>
                  <a:srgbClr val="FF0000"/>
                </a:solidFill>
              </a:rPr>
              <a:t>line (unusual</a:t>
            </a:r>
            <a:r>
              <a:rPr sz="2000" spc="-90" dirty="0">
                <a:solidFill>
                  <a:srgbClr val="FF0000"/>
                </a:solidFill>
              </a:rPr>
              <a:t> </a:t>
            </a:r>
            <a:r>
              <a:rPr sz="2000" spc="-5" dirty="0">
                <a:solidFill>
                  <a:srgbClr val="FF0000"/>
                </a:solidFill>
              </a:rPr>
              <a:t>combinations)</a:t>
            </a:r>
            <a:r>
              <a:rPr sz="2000" spc="-5" dirty="0">
                <a:solidFill>
                  <a:srgbClr val="000000"/>
                </a:solidFill>
              </a:rPr>
              <a:t>.</a:t>
            </a:r>
            <a:endParaRPr sz="2000" dirty="0"/>
          </a:p>
        </p:txBody>
      </p:sp>
      <p:sp>
        <p:nvSpPr>
          <p:cNvPr id="4" name="object 4"/>
          <p:cNvSpPr/>
          <p:nvPr/>
        </p:nvSpPr>
        <p:spPr>
          <a:xfrm>
            <a:off x="213359" y="6144766"/>
            <a:ext cx="8444484" cy="713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456" y="6166102"/>
            <a:ext cx="8232648" cy="691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0604" y="6172200"/>
            <a:ext cx="8349996" cy="6476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604" y="6172200"/>
            <a:ext cx="8350250" cy="647700"/>
          </a:xfrm>
          <a:custGeom>
            <a:avLst/>
            <a:gdLst/>
            <a:ahLst/>
            <a:cxnLst/>
            <a:rect l="l" t="t" r="r" b="b"/>
            <a:pathLst>
              <a:path w="8350250" h="647700">
                <a:moveTo>
                  <a:pt x="0" y="107950"/>
                </a:moveTo>
                <a:lnTo>
                  <a:pt x="8483" y="65933"/>
                </a:lnTo>
                <a:lnTo>
                  <a:pt x="31619" y="31619"/>
                </a:lnTo>
                <a:lnTo>
                  <a:pt x="65933" y="8483"/>
                </a:lnTo>
                <a:lnTo>
                  <a:pt x="107950" y="0"/>
                </a:lnTo>
                <a:lnTo>
                  <a:pt x="8242046" y="0"/>
                </a:lnTo>
                <a:lnTo>
                  <a:pt x="8284041" y="8483"/>
                </a:lnTo>
                <a:lnTo>
                  <a:pt x="8318357" y="31619"/>
                </a:lnTo>
                <a:lnTo>
                  <a:pt x="8341504" y="65933"/>
                </a:lnTo>
                <a:lnTo>
                  <a:pt x="8349996" y="107950"/>
                </a:lnTo>
                <a:lnTo>
                  <a:pt x="8349996" y="539750"/>
                </a:lnTo>
                <a:lnTo>
                  <a:pt x="8341504" y="581767"/>
                </a:lnTo>
                <a:lnTo>
                  <a:pt x="8318357" y="616080"/>
                </a:lnTo>
                <a:lnTo>
                  <a:pt x="8284041" y="639215"/>
                </a:lnTo>
                <a:lnTo>
                  <a:pt x="8242046" y="647698"/>
                </a:lnTo>
                <a:lnTo>
                  <a:pt x="107950" y="647698"/>
                </a:lnTo>
                <a:lnTo>
                  <a:pt x="65933" y="639215"/>
                </a:lnTo>
                <a:lnTo>
                  <a:pt x="31619" y="616080"/>
                </a:lnTo>
                <a:lnTo>
                  <a:pt x="8483" y="581767"/>
                </a:lnTo>
                <a:lnTo>
                  <a:pt x="0" y="539750"/>
                </a:lnTo>
                <a:lnTo>
                  <a:pt x="0" y="107950"/>
                </a:lnTo>
                <a:close/>
              </a:path>
            </a:pathLst>
          </a:custGeom>
          <a:ln w="9144">
            <a:solidFill>
              <a:srgbClr val="F692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1043" y="6225946"/>
            <a:ext cx="788098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Ref: </a:t>
            </a:r>
            <a:r>
              <a:rPr sz="1600" spc="-20" dirty="0">
                <a:latin typeface="Calibri"/>
                <a:cs typeface="Calibri"/>
              </a:rPr>
              <a:t>Póvoa </a:t>
            </a:r>
            <a:r>
              <a:rPr sz="1600" spc="-5" dirty="0">
                <a:latin typeface="Calibri"/>
                <a:cs typeface="Calibri"/>
              </a:rPr>
              <a:t>R, </a:t>
            </a:r>
            <a:r>
              <a:rPr sz="1600" spc="-10" dirty="0">
                <a:latin typeface="Calibri"/>
                <a:cs typeface="Calibri"/>
              </a:rPr>
              <a:t>Barroso </a:t>
            </a:r>
            <a:r>
              <a:rPr sz="1600" spc="-15" dirty="0">
                <a:latin typeface="Calibri"/>
                <a:cs typeface="Calibri"/>
              </a:rPr>
              <a:t>WS, </a:t>
            </a:r>
            <a:r>
              <a:rPr sz="1600" spc="-10" dirty="0">
                <a:latin typeface="Calibri"/>
                <a:cs typeface="Calibri"/>
              </a:rPr>
              <a:t>Brandão </a:t>
            </a:r>
            <a:r>
              <a:rPr sz="1600" dirty="0">
                <a:latin typeface="Calibri"/>
                <a:cs typeface="Calibri"/>
              </a:rPr>
              <a:t>AA, </a:t>
            </a:r>
            <a:r>
              <a:rPr sz="1600" spc="-15" dirty="0">
                <a:latin typeface="Calibri"/>
                <a:cs typeface="Calibri"/>
              </a:rPr>
              <a:t>et </a:t>
            </a:r>
            <a:r>
              <a:rPr sz="1600" dirty="0">
                <a:latin typeface="Calibri"/>
                <a:cs typeface="Calibri"/>
              </a:rPr>
              <a:t>al. </a:t>
            </a:r>
            <a:r>
              <a:rPr sz="1600" spc="-5" dirty="0">
                <a:latin typeface="Calibri"/>
                <a:cs typeface="Calibri"/>
              </a:rPr>
              <a:t>I </a:t>
            </a:r>
            <a:r>
              <a:rPr sz="1600" spc="-10" dirty="0">
                <a:latin typeface="Calibri"/>
                <a:cs typeface="Calibri"/>
              </a:rPr>
              <a:t>brazilian </a:t>
            </a:r>
            <a:r>
              <a:rPr sz="1600" spc="-5" dirty="0">
                <a:latin typeface="Calibri"/>
                <a:cs typeface="Calibri"/>
              </a:rPr>
              <a:t>position paper on </a:t>
            </a:r>
            <a:r>
              <a:rPr sz="1600" spc="-10" dirty="0">
                <a:latin typeface="Calibri"/>
                <a:cs typeface="Calibri"/>
              </a:rPr>
              <a:t>antihypertensive drug  combination. </a:t>
            </a:r>
            <a:r>
              <a:rPr sz="1600" spc="-15" dirty="0">
                <a:latin typeface="Calibri"/>
                <a:cs typeface="Calibri"/>
              </a:rPr>
              <a:t>Arq Bras </a:t>
            </a:r>
            <a:r>
              <a:rPr sz="1600" spc="-10" dirty="0">
                <a:latin typeface="Calibri"/>
                <a:cs typeface="Calibri"/>
              </a:rPr>
              <a:t>Cardiol.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2014;102(3):203-10.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14" y="214883"/>
            <a:ext cx="8520686" cy="5472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18408" y="2431186"/>
            <a:ext cx="888657" cy="1235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425" y="194564"/>
            <a:ext cx="46266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FF0000"/>
                </a:solidFill>
              </a:rPr>
              <a:t>Antihypertensive</a:t>
            </a:r>
            <a:r>
              <a:rPr spc="-50" dirty="0">
                <a:solidFill>
                  <a:srgbClr val="FF0000"/>
                </a:solidFill>
              </a:rPr>
              <a:t> </a:t>
            </a:r>
            <a:r>
              <a:rPr spc="-15" dirty="0">
                <a:solidFill>
                  <a:srgbClr val="FF0000"/>
                </a:solidFill>
              </a:rPr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85456" y="1595373"/>
            <a:ext cx="1526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Amlodipin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83310"/>
            <a:ext cx="6361430" cy="21475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E36C09"/>
                </a:solidFill>
                <a:latin typeface="Calibri"/>
                <a:cs typeface="Calibri"/>
              </a:rPr>
              <a:t>Calcium </a:t>
            </a: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channel</a:t>
            </a: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 blockers</a:t>
            </a:r>
            <a:endParaRPr sz="2400">
              <a:latin typeface="Calibri"/>
              <a:cs typeface="Calibri"/>
            </a:endParaRPr>
          </a:p>
          <a:p>
            <a:pPr marL="756285" marR="5080" indent="-28702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20" dirty="0">
                <a:latin typeface="Calibri"/>
                <a:cs typeface="Calibri"/>
              </a:rPr>
              <a:t>Verapamil, </a:t>
            </a:r>
            <a:r>
              <a:rPr sz="2400" spc="-10" dirty="0">
                <a:latin typeface="Calibri"/>
                <a:cs typeface="Calibri"/>
              </a:rPr>
              <a:t>Diltiazem, Nifedipine, </a:t>
            </a:r>
            <a:r>
              <a:rPr sz="2400" spc="-5" dirty="0">
                <a:latin typeface="Calibri"/>
                <a:cs typeface="Calibri"/>
              </a:rPr>
              <a:t>Felodipine,  Nitrendipine, Lacidipine,</a:t>
            </a:r>
            <a:r>
              <a:rPr sz="2400" spc="-10" dirty="0">
                <a:latin typeface="Calibri"/>
                <a:cs typeface="Calibri"/>
              </a:rPr>
              <a:t> etc.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solidFill>
                  <a:srgbClr val="E36C09"/>
                </a:solidFill>
                <a:latin typeface="Calibri"/>
                <a:cs typeface="Calibri"/>
              </a:rPr>
              <a:t>β + α </a:t>
            </a:r>
            <a:r>
              <a:rPr sz="2400" b="1" spc="-10" dirty="0">
                <a:solidFill>
                  <a:srgbClr val="E36C09"/>
                </a:solidFill>
                <a:latin typeface="Calibri"/>
                <a:cs typeface="Calibri"/>
              </a:rPr>
              <a:t>Adrenergic </a:t>
            </a: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blockers: </a:t>
            </a:r>
            <a:r>
              <a:rPr sz="2400" spc="-5" dirty="0">
                <a:latin typeface="Calibri"/>
                <a:cs typeface="Calibri"/>
              </a:rPr>
              <a:t>Labetalol,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Carvedilol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810895" algn="l"/>
              </a:tabLst>
            </a:pPr>
            <a:r>
              <a:rPr sz="2400" b="1" dirty="0">
                <a:solidFill>
                  <a:srgbClr val="E36C09"/>
                </a:solidFill>
                <a:latin typeface="Calibri"/>
                <a:cs typeface="Calibri"/>
              </a:rPr>
              <a:t>α	</a:t>
            </a: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Adrenergic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5261" y="2839339"/>
            <a:ext cx="5621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7955" algn="l"/>
                <a:tab pos="2797175" algn="l"/>
                <a:tab pos="4294505" algn="l"/>
              </a:tabLst>
            </a:pP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blockers:	</a:t>
            </a:r>
            <a:r>
              <a:rPr sz="2400" spc="-15" dirty="0">
                <a:latin typeface="Calibri"/>
                <a:cs typeface="Calibri"/>
              </a:rPr>
              <a:t>Prazosin,	</a:t>
            </a:r>
            <a:r>
              <a:rPr sz="2400" spc="-35" dirty="0">
                <a:latin typeface="Calibri"/>
                <a:cs typeface="Calibri"/>
              </a:rPr>
              <a:t>Terazosin,	</a:t>
            </a:r>
            <a:r>
              <a:rPr sz="2400" spc="-20" dirty="0">
                <a:latin typeface="Calibri"/>
                <a:cs typeface="Calibri"/>
              </a:rPr>
              <a:t>Doxazosin,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31692"/>
            <a:ext cx="8069580" cy="30257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Calibri"/>
                <a:cs typeface="Calibri"/>
              </a:rPr>
              <a:t>Phentolamine,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Phenoxybenzamine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5" dirty="0">
                <a:solidFill>
                  <a:srgbClr val="E36C09"/>
                </a:solidFill>
                <a:latin typeface="Calibri"/>
                <a:cs typeface="Calibri"/>
              </a:rPr>
              <a:t>Central </a:t>
            </a: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sympatholytics: </a:t>
            </a:r>
            <a:r>
              <a:rPr sz="2400" spc="-5" dirty="0">
                <a:latin typeface="Calibri"/>
                <a:cs typeface="Calibri"/>
              </a:rPr>
              <a:t>Clonidine,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Methyldopa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20" dirty="0">
                <a:solidFill>
                  <a:srgbClr val="E36C09"/>
                </a:solidFill>
                <a:latin typeface="Calibri"/>
                <a:cs typeface="Calibri"/>
              </a:rPr>
              <a:t>Vasodilators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Arteriolar: </a:t>
            </a:r>
            <a:r>
              <a:rPr sz="2400" spc="-10" dirty="0">
                <a:latin typeface="Calibri"/>
                <a:cs typeface="Calibri"/>
              </a:rPr>
              <a:t>Hydralazine, Minoxidil,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Diazoxide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Arteriolar </a:t>
            </a:r>
            <a:r>
              <a:rPr sz="2400" dirty="0">
                <a:latin typeface="Calibri"/>
                <a:cs typeface="Calibri"/>
              </a:rPr>
              <a:t>+ </a:t>
            </a:r>
            <a:r>
              <a:rPr sz="2400" spc="-10" dirty="0">
                <a:latin typeface="Calibri"/>
                <a:cs typeface="Calibri"/>
              </a:rPr>
              <a:t>venous: </a:t>
            </a:r>
            <a:r>
              <a:rPr sz="2400" spc="-5" dirty="0">
                <a:latin typeface="Calibri"/>
                <a:cs typeface="Calibri"/>
              </a:rPr>
              <a:t>Sodium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nitroprusside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  <a:tab pos="1781810" algn="l"/>
                <a:tab pos="3615690" algn="l"/>
                <a:tab pos="5150485" algn="l"/>
                <a:tab pos="6656705" algn="l"/>
              </a:tabLst>
            </a:pPr>
            <a:r>
              <a:rPr sz="2400" b="1" spc="-5" dirty="0">
                <a:solidFill>
                  <a:srgbClr val="E36C09"/>
                </a:solidFill>
                <a:latin typeface="Calibri"/>
                <a:cs typeface="Calibri"/>
              </a:rPr>
              <a:t>Oth</a:t>
            </a:r>
            <a:r>
              <a:rPr sz="2400" b="1" spc="5" dirty="0">
                <a:solidFill>
                  <a:srgbClr val="E36C09"/>
                </a:solidFill>
                <a:latin typeface="Calibri"/>
                <a:cs typeface="Calibri"/>
              </a:rPr>
              <a:t>e</a:t>
            </a:r>
            <a:r>
              <a:rPr sz="2400" b="1" spc="-30" dirty="0">
                <a:solidFill>
                  <a:srgbClr val="E36C09"/>
                </a:solidFill>
                <a:latin typeface="Calibri"/>
                <a:cs typeface="Calibri"/>
              </a:rPr>
              <a:t>r</a:t>
            </a:r>
            <a:r>
              <a:rPr sz="2400" b="1" dirty="0">
                <a:solidFill>
                  <a:srgbClr val="E36C09"/>
                </a:solidFill>
                <a:latin typeface="Calibri"/>
                <a:cs typeface="Calibri"/>
              </a:rPr>
              <a:t>s:	</a:t>
            </a:r>
            <a:r>
              <a:rPr sz="2400" dirty="0">
                <a:latin typeface="Calibri"/>
                <a:cs typeface="Calibri"/>
              </a:rPr>
              <a:t>Ad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gic	</a:t>
            </a:r>
            <a:r>
              <a:rPr sz="2400" spc="-5" dirty="0">
                <a:latin typeface="Calibri"/>
                <a:cs typeface="Calibri"/>
              </a:rPr>
              <a:t>neu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dirty="0">
                <a:latin typeface="Calibri"/>
                <a:cs typeface="Calibri"/>
              </a:rPr>
              <a:t>e	</a:t>
            </a:r>
            <a:r>
              <a:rPr sz="2400" spc="-5" dirty="0">
                <a:latin typeface="Calibri"/>
                <a:cs typeface="Calibri"/>
              </a:rPr>
              <a:t>bloc</a:t>
            </a:r>
            <a:r>
              <a:rPr sz="2400" spc="-75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	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es</a:t>
            </a:r>
            <a:r>
              <a:rPr sz="2400" spc="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rp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ne,  Guanethidine, </a:t>
            </a:r>
            <a:r>
              <a:rPr sz="2400" spc="-10" dirty="0">
                <a:latin typeface="Calibri"/>
                <a:cs typeface="Calibri"/>
              </a:rPr>
              <a:t>etc.), </a:t>
            </a:r>
            <a:r>
              <a:rPr sz="2400" dirty="0">
                <a:latin typeface="Calibri"/>
                <a:cs typeface="Calibri"/>
              </a:rPr>
              <a:t>Ganglion </a:t>
            </a:r>
            <a:r>
              <a:rPr sz="2400" spc="-20" dirty="0">
                <a:latin typeface="Calibri"/>
                <a:cs typeface="Calibri"/>
              </a:rPr>
              <a:t>blockers </a:t>
            </a:r>
            <a:r>
              <a:rPr sz="2400" spc="-10" dirty="0">
                <a:latin typeface="Calibri"/>
                <a:cs typeface="Calibri"/>
              </a:rPr>
              <a:t>(Pentolinium,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0846" y="232664"/>
            <a:ext cx="170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Diu</a:t>
            </a:r>
            <a:r>
              <a:rPr spc="-35" dirty="0"/>
              <a:t>r</a:t>
            </a:r>
            <a:r>
              <a:rPr spc="-25" dirty="0"/>
              <a:t>e</a:t>
            </a:r>
            <a:r>
              <a:rPr dirty="0"/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55929"/>
            <a:ext cx="4487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754505" algn="l"/>
                <a:tab pos="3280410" algn="l"/>
              </a:tabLst>
            </a:pPr>
            <a:r>
              <a:rPr sz="2800" b="1" i="1" spc="-10" dirty="0">
                <a:solidFill>
                  <a:srgbClr val="E36C09"/>
                </a:solidFill>
                <a:latin typeface="Calibri"/>
                <a:cs typeface="Calibri"/>
              </a:rPr>
              <a:t>Thiazide	</a:t>
            </a:r>
            <a:r>
              <a:rPr sz="2800" b="1" i="1" spc="-5" dirty="0">
                <a:solidFill>
                  <a:srgbClr val="E36C09"/>
                </a:solidFill>
                <a:latin typeface="Calibri"/>
                <a:cs typeface="Calibri"/>
              </a:rPr>
              <a:t>diuretics:	</a:t>
            </a:r>
            <a:r>
              <a:rPr sz="2800" spc="-10" dirty="0">
                <a:latin typeface="Calibri"/>
                <a:cs typeface="Calibri"/>
              </a:rPr>
              <a:t>Thiazide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344" y="1382344"/>
            <a:ext cx="292798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249805" algn="l"/>
              </a:tabLst>
            </a:pPr>
            <a:r>
              <a:rPr sz="2800" spc="-10" dirty="0">
                <a:latin typeface="Calibri"/>
                <a:cs typeface="Calibri"/>
              </a:rPr>
              <a:t>diu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20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spc="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s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h  </a:t>
            </a:r>
            <a:r>
              <a:rPr sz="2800" spc="-15" dirty="0">
                <a:latin typeface="Calibri"/>
                <a:cs typeface="Calibri"/>
              </a:rPr>
              <a:t>hydrochlorothiazide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2503" y="1382344"/>
            <a:ext cx="56896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as  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344" y="2236469"/>
            <a:ext cx="41452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45690" algn="l"/>
                <a:tab pos="3303270" algn="l"/>
              </a:tabLst>
            </a:pPr>
            <a:r>
              <a:rPr sz="2800" spc="-5" dirty="0">
                <a:latin typeface="Calibri"/>
                <a:cs typeface="Calibri"/>
              </a:rPr>
              <a:t>chlorthali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on</a:t>
            </a:r>
            <a:r>
              <a:rPr sz="2800" spc="-5" dirty="0">
                <a:latin typeface="Calibri"/>
                <a:cs typeface="Calibri"/>
              </a:rPr>
              <a:t>e,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l</a:t>
            </a:r>
            <a:r>
              <a:rPr sz="2800" spc="-25" dirty="0">
                <a:latin typeface="Calibri"/>
                <a:cs typeface="Calibri"/>
              </a:rPr>
              <a:t>ow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0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5344" y="2663189"/>
            <a:ext cx="14839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pressure 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easing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9542" y="2663189"/>
            <a:ext cx="2161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95"/>
              </a:spcBef>
              <a:tabLst>
                <a:tab pos="1804670" algn="l"/>
              </a:tabLst>
            </a:pPr>
            <a:r>
              <a:rPr sz="2800" spc="-5" dirty="0">
                <a:latin typeface="Calibri"/>
                <a:cs typeface="Calibri"/>
              </a:rPr>
              <a:t>init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ly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by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604010" algn="l"/>
              </a:tabLst>
            </a:pPr>
            <a:r>
              <a:rPr sz="2800" spc="-10" dirty="0">
                <a:latin typeface="Calibri"/>
                <a:cs typeface="Calibri"/>
              </a:rPr>
              <a:t>sod</a:t>
            </a:r>
            <a:r>
              <a:rPr sz="2800" dirty="0">
                <a:latin typeface="Calibri"/>
                <a:cs typeface="Calibri"/>
              </a:rPr>
              <a:t>iu</a:t>
            </a:r>
            <a:r>
              <a:rPr sz="2800" spc="-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344" y="3516884"/>
            <a:ext cx="26168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179830" algn="l"/>
                <a:tab pos="1953895" algn="l"/>
              </a:tabLst>
            </a:pPr>
            <a:r>
              <a:rPr sz="2800" spc="-40" dirty="0">
                <a:latin typeface="Calibri"/>
                <a:cs typeface="Calibri"/>
              </a:rPr>
              <a:t>w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5" dirty="0">
                <a:latin typeface="Calibri"/>
                <a:cs typeface="Calibri"/>
              </a:rPr>
              <a:t>e</a:t>
            </a:r>
            <a:r>
              <a:rPr sz="2800" spc="-80" dirty="0">
                <a:latin typeface="Calibri"/>
                <a:cs typeface="Calibri"/>
              </a:rPr>
              <a:t>x</a:t>
            </a:r>
            <a:r>
              <a:rPr sz="2800" spc="-5" dirty="0">
                <a:latin typeface="Calibri"/>
                <a:cs typeface="Calibri"/>
              </a:rPr>
              <a:t>c</a:t>
            </a:r>
            <a:r>
              <a:rPr sz="2800" spc="-40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5" dirty="0">
                <a:latin typeface="Calibri"/>
                <a:cs typeface="Calibri"/>
              </a:rPr>
              <a:t>tio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.  </a:t>
            </a:r>
            <a:r>
              <a:rPr sz="2800" spc="-10" dirty="0">
                <a:latin typeface="Calibri"/>
                <a:cs typeface="Calibri"/>
              </a:rPr>
              <a:t>diuretics	can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81754" y="3516884"/>
            <a:ext cx="12198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Thiazi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e  in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u</a:t>
            </a:r>
            <a:r>
              <a:rPr sz="2800" spc="5" dirty="0">
                <a:latin typeface="Calibri"/>
                <a:cs typeface="Calibri"/>
              </a:rPr>
              <a:t>c</a:t>
            </a:r>
            <a:r>
              <a:rPr sz="2800" spc="-5" dirty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5344" y="4370019"/>
            <a:ext cx="4149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hypokalemia,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hyperuricemia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7683" y="4797297"/>
            <a:ext cx="10350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3045" marR="5080" indent="-220979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latin typeface="Calibri"/>
                <a:cs typeface="Calibri"/>
              </a:rPr>
              <a:t>e</a:t>
            </a:r>
            <a:r>
              <a:rPr sz="2800" spc="5" dirty="0">
                <a:latin typeface="Calibri"/>
                <a:cs typeface="Calibri"/>
              </a:rPr>
              <a:t>x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t,  </a:t>
            </a:r>
            <a:r>
              <a:rPr sz="2800" spc="-10" dirty="0">
                <a:latin typeface="Calibri"/>
                <a:cs typeface="Calibri"/>
              </a:rPr>
              <a:t>some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5344" y="4797297"/>
            <a:ext cx="28695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libri"/>
                <a:cs typeface="Calibri"/>
              </a:rPr>
              <a:t>and,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lesser  </a:t>
            </a:r>
            <a:r>
              <a:rPr sz="2800" spc="-15" dirty="0">
                <a:latin typeface="Calibri"/>
                <a:cs typeface="Calibri"/>
              </a:rPr>
              <a:t>hyperglycemia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patients.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6400" y="944880"/>
            <a:ext cx="3363059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0846" y="232664"/>
            <a:ext cx="170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Diu</a:t>
            </a:r>
            <a:r>
              <a:rPr spc="-35" dirty="0"/>
              <a:t>r</a:t>
            </a:r>
            <a:r>
              <a:rPr spc="-25" dirty="0"/>
              <a:t>e</a:t>
            </a:r>
            <a:r>
              <a:rPr dirty="0"/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948068"/>
            <a:ext cx="7997825" cy="4625975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i="1" spc="-5" dirty="0">
                <a:solidFill>
                  <a:srgbClr val="E36C09"/>
                </a:solidFill>
                <a:latin typeface="Calibri"/>
                <a:cs typeface="Calibri"/>
              </a:rPr>
              <a:t>Loop </a:t>
            </a:r>
            <a:r>
              <a:rPr sz="2800" b="1" i="1" spc="-10" dirty="0">
                <a:solidFill>
                  <a:srgbClr val="E36C09"/>
                </a:solidFill>
                <a:latin typeface="Calibri"/>
                <a:cs typeface="Calibri"/>
              </a:rPr>
              <a:t>diuretics:</a:t>
            </a:r>
            <a:endParaRPr sz="28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185"/>
              </a:spcBef>
              <a:buFont typeface="Arial"/>
              <a:buChar char="•"/>
              <a:tabLst>
                <a:tab pos="356235" algn="l"/>
              </a:tabLst>
            </a:pPr>
            <a:r>
              <a:rPr sz="2700" spc="-15" dirty="0">
                <a:latin typeface="Calibri"/>
                <a:cs typeface="Calibri"/>
              </a:rPr>
              <a:t>Inhibitors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5" dirty="0">
                <a:latin typeface="Calibri"/>
                <a:cs typeface="Calibri"/>
              </a:rPr>
              <a:t>epithelial sodium </a:t>
            </a:r>
            <a:r>
              <a:rPr sz="2700" spc="-10" dirty="0">
                <a:latin typeface="Calibri"/>
                <a:cs typeface="Calibri"/>
              </a:rPr>
              <a:t>transport at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late  distal </a:t>
            </a:r>
            <a:r>
              <a:rPr sz="2700" spc="-1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collecting </a:t>
            </a:r>
            <a:r>
              <a:rPr sz="2700" spc="-10" dirty="0">
                <a:latin typeface="Calibri"/>
                <a:cs typeface="Calibri"/>
              </a:rPr>
              <a:t>ducts </a:t>
            </a:r>
            <a:r>
              <a:rPr sz="2700" spc="-5" dirty="0">
                <a:latin typeface="Calibri"/>
                <a:cs typeface="Calibri"/>
              </a:rPr>
              <a:t>(</a:t>
            </a: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furosemide,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ethacrynic acid</a:t>
            </a:r>
            <a:r>
              <a:rPr sz="2700" spc="-5" dirty="0">
                <a:latin typeface="Calibri"/>
                <a:cs typeface="Calibri"/>
              </a:rPr>
              <a:t>) </a:t>
            </a:r>
            <a:r>
              <a:rPr sz="2700" dirty="0">
                <a:latin typeface="Calibri"/>
                <a:cs typeface="Calibri"/>
              </a:rPr>
              <a:t>or</a:t>
            </a:r>
            <a:r>
              <a:rPr sz="2700" dirty="0">
                <a:solidFill>
                  <a:srgbClr val="D617BB"/>
                </a:solidFill>
                <a:latin typeface="Calibri"/>
                <a:cs typeface="Calibri"/>
              </a:rPr>
              <a:t> </a:t>
            </a:r>
            <a:r>
              <a:rPr sz="2700" b="1" i="1" u="heavy" spc="-10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antagonizing aldosterone </a:t>
            </a:r>
            <a:r>
              <a:rPr sz="2700" b="1" i="1" u="heavy" spc="-15" dirty="0">
                <a:solidFill>
                  <a:srgbClr val="D617BB"/>
                </a:solidFill>
                <a:uFill>
                  <a:solidFill>
                    <a:srgbClr val="D617BB"/>
                  </a:solidFill>
                </a:uFill>
                <a:latin typeface="Calibri"/>
                <a:cs typeface="Calibri"/>
              </a:rPr>
              <a:t>receptor </a:t>
            </a:r>
            <a:r>
              <a:rPr sz="2700" b="1" i="1" spc="-1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(</a:t>
            </a: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spironolactone,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eplerenone</a:t>
            </a:r>
            <a:r>
              <a:rPr sz="2700" spc="-5" dirty="0">
                <a:latin typeface="Calibri"/>
                <a:cs typeface="Calibri"/>
              </a:rPr>
              <a:t>)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b="1" spc="-10" dirty="0">
                <a:solidFill>
                  <a:srgbClr val="006FC0"/>
                </a:solidFill>
                <a:latin typeface="Calibri"/>
                <a:cs typeface="Calibri"/>
              </a:rPr>
              <a:t>reduce  </a:t>
            </a:r>
            <a:r>
              <a:rPr sz="2700" b="1" spc="-5" dirty="0">
                <a:solidFill>
                  <a:srgbClr val="006FC0"/>
                </a:solidFill>
                <a:latin typeface="Calibri"/>
                <a:cs typeface="Calibri"/>
              </a:rPr>
              <a:t>potassium </a:t>
            </a:r>
            <a:r>
              <a:rPr sz="2700" b="1" dirty="0">
                <a:solidFill>
                  <a:srgbClr val="006FC0"/>
                </a:solidFill>
                <a:latin typeface="Calibri"/>
                <a:cs typeface="Calibri"/>
              </a:rPr>
              <a:t>loss </a:t>
            </a:r>
            <a:r>
              <a:rPr sz="2700" b="1" spc="-5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27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7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006FC0"/>
                </a:solidFill>
                <a:latin typeface="Calibri"/>
                <a:cs typeface="Calibri"/>
              </a:rPr>
              <a:t>urine</a:t>
            </a:r>
            <a:r>
              <a:rPr sz="2700" spc="-5" dirty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39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700" spc="-15" dirty="0">
                <a:latin typeface="Calibri"/>
                <a:cs typeface="Calibri"/>
              </a:rPr>
              <a:t>Aldosterone antagonists </a:t>
            </a:r>
            <a:r>
              <a:rPr sz="2700" spc="-25" dirty="0">
                <a:latin typeface="Calibri"/>
                <a:cs typeface="Calibri"/>
              </a:rPr>
              <a:t>have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additional </a:t>
            </a:r>
            <a:r>
              <a:rPr sz="2700" spc="-10" dirty="0">
                <a:latin typeface="Calibri"/>
                <a:cs typeface="Calibri"/>
              </a:rPr>
              <a:t>benefit </a:t>
            </a:r>
            <a:r>
              <a:rPr sz="2700" dirty="0">
                <a:latin typeface="Calibri"/>
                <a:cs typeface="Calibri"/>
              </a:rPr>
              <a:t>of  </a:t>
            </a:r>
            <a:r>
              <a:rPr sz="2700" spc="-5" dirty="0">
                <a:latin typeface="Calibri"/>
                <a:cs typeface="Calibri"/>
              </a:rPr>
              <a:t>diminishing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20" dirty="0">
                <a:latin typeface="Calibri"/>
                <a:cs typeface="Calibri"/>
              </a:rPr>
              <a:t>cardiac </a:t>
            </a:r>
            <a:r>
              <a:rPr sz="2700" spc="-10" dirty="0">
                <a:latin typeface="Calibri"/>
                <a:cs typeface="Calibri"/>
              </a:rPr>
              <a:t>remodeling </a:t>
            </a:r>
            <a:r>
              <a:rPr sz="2700" spc="-15" dirty="0">
                <a:latin typeface="Calibri"/>
                <a:cs typeface="Calibri"/>
              </a:rPr>
              <a:t>that occurs </a:t>
            </a:r>
            <a:r>
              <a:rPr sz="2700" spc="-10" dirty="0">
                <a:latin typeface="Calibri"/>
                <a:cs typeface="Calibri"/>
              </a:rPr>
              <a:t>in  </a:t>
            </a:r>
            <a:r>
              <a:rPr sz="2700" spc="-5" dirty="0">
                <a:latin typeface="Calibri"/>
                <a:cs typeface="Calibri"/>
              </a:rPr>
              <a:t>heart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failure.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0846" y="232664"/>
            <a:ext cx="170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Diu</a:t>
            </a:r>
            <a:r>
              <a:rPr spc="-35" dirty="0"/>
              <a:t>r</a:t>
            </a:r>
            <a:r>
              <a:rPr spc="-25" dirty="0"/>
              <a:t>e</a:t>
            </a:r>
            <a:r>
              <a:rPr dirty="0"/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103756"/>
            <a:ext cx="7995920" cy="31181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i="1" spc="-5" dirty="0">
                <a:solidFill>
                  <a:srgbClr val="E36C09"/>
                </a:solidFill>
                <a:latin typeface="Calibri"/>
                <a:cs typeface="Calibri"/>
              </a:rPr>
              <a:t>Loop </a:t>
            </a:r>
            <a:r>
              <a:rPr sz="2800" b="1" i="1" spc="-10" dirty="0">
                <a:solidFill>
                  <a:srgbClr val="E36C09"/>
                </a:solidFill>
                <a:latin typeface="Calibri"/>
                <a:cs typeface="Calibri"/>
              </a:rPr>
              <a:t>diuretics: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loop </a:t>
            </a:r>
            <a:r>
              <a:rPr sz="2800" spc="-10" dirty="0">
                <a:latin typeface="Calibri"/>
                <a:cs typeface="Calibri"/>
              </a:rPr>
              <a:t>diuretics </a:t>
            </a:r>
            <a:r>
              <a:rPr sz="2800" spc="-5" dirty="0">
                <a:latin typeface="Calibri"/>
                <a:cs typeface="Calibri"/>
              </a:rPr>
              <a:t>act </a:t>
            </a:r>
            <a:r>
              <a:rPr sz="2800" spc="-10" dirty="0">
                <a:latin typeface="Calibri"/>
                <a:cs typeface="Calibri"/>
              </a:rPr>
              <a:t>promptly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blocking sodium  and chloride </a:t>
            </a:r>
            <a:r>
              <a:rPr sz="2800" spc="-10" dirty="0">
                <a:latin typeface="Calibri"/>
                <a:cs typeface="Calibri"/>
              </a:rPr>
              <a:t>reabsorption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kidneys, </a:t>
            </a:r>
            <a:r>
              <a:rPr sz="2800" spc="-15" dirty="0">
                <a:latin typeface="Calibri"/>
                <a:cs typeface="Calibri"/>
              </a:rPr>
              <a:t>even </a:t>
            </a:r>
            <a:r>
              <a:rPr sz="2800" dirty="0">
                <a:latin typeface="Calibri"/>
                <a:cs typeface="Calibri"/>
              </a:rPr>
              <a:t>in  </a:t>
            </a:r>
            <a:r>
              <a:rPr sz="2800" spc="-10" dirty="0">
                <a:latin typeface="Calibri"/>
                <a:cs typeface="Calibri"/>
              </a:rPr>
              <a:t>patients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poor </a:t>
            </a:r>
            <a:r>
              <a:rPr sz="2800" spc="-15" dirty="0">
                <a:latin typeface="Calibri"/>
                <a:cs typeface="Calibri"/>
              </a:rPr>
              <a:t>renal </a:t>
            </a:r>
            <a:r>
              <a:rPr sz="2800" spc="-5" dirty="0">
                <a:latin typeface="Calibri"/>
                <a:cs typeface="Calibri"/>
              </a:rPr>
              <a:t>function </a:t>
            </a:r>
            <a:r>
              <a:rPr sz="2800" dirty="0">
                <a:latin typeface="Calibri"/>
                <a:cs typeface="Calibri"/>
              </a:rPr>
              <a:t>or </a:t>
            </a:r>
            <a:r>
              <a:rPr sz="2800" spc="-5" dirty="0">
                <a:latin typeface="Calibri"/>
                <a:cs typeface="Calibri"/>
              </a:rPr>
              <a:t>those who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10" dirty="0">
                <a:latin typeface="Calibri"/>
                <a:cs typeface="Calibri"/>
              </a:rPr>
              <a:t>not responded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thiazide </a:t>
            </a:r>
            <a:r>
              <a:rPr sz="2800" spc="-10" dirty="0">
                <a:latin typeface="Calibri"/>
                <a:cs typeface="Calibri"/>
              </a:rPr>
              <a:t>diuretics.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0846" y="232664"/>
            <a:ext cx="1701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Diu</a:t>
            </a:r>
            <a:r>
              <a:rPr spc="-35" dirty="0"/>
              <a:t>r</a:t>
            </a:r>
            <a:r>
              <a:rPr spc="-25" dirty="0"/>
              <a:t>e</a:t>
            </a:r>
            <a:r>
              <a:rPr dirty="0"/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103756"/>
            <a:ext cx="7998459" cy="309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800" b="1" i="1" spc="-10" dirty="0">
                <a:solidFill>
                  <a:srgbClr val="E36C09"/>
                </a:solidFill>
                <a:latin typeface="Calibri"/>
                <a:cs typeface="Calibri"/>
              </a:rPr>
              <a:t>K+</a:t>
            </a:r>
            <a:r>
              <a:rPr sz="2800" b="1" i="1" spc="2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2800" b="1" i="1" spc="-10" dirty="0">
                <a:solidFill>
                  <a:srgbClr val="E36C09"/>
                </a:solidFill>
                <a:latin typeface="Calibri"/>
                <a:cs typeface="Calibri"/>
              </a:rPr>
              <a:t>Sparing:</a:t>
            </a:r>
            <a:endParaRPr sz="2800">
              <a:latin typeface="Calibri"/>
              <a:cs typeface="Calibri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potassium-sparing diuretics (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spironolactone,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eplerenone</a:t>
            </a:r>
            <a:r>
              <a:rPr sz="2800" spc="-10" dirty="0">
                <a:latin typeface="Calibri"/>
                <a:cs typeface="Calibri"/>
              </a:rPr>
              <a:t>)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competitive antagonists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either  </a:t>
            </a:r>
            <a:r>
              <a:rPr sz="2800" spc="-15" dirty="0">
                <a:latin typeface="Calibri"/>
                <a:cs typeface="Calibri"/>
              </a:rPr>
              <a:t>compete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aldosterone,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directly </a:t>
            </a:r>
            <a:r>
              <a:rPr sz="2800" spc="-5" dirty="0">
                <a:latin typeface="Calibri"/>
                <a:cs typeface="Calibri"/>
              </a:rPr>
              <a:t>block  epithelial </a:t>
            </a:r>
            <a:r>
              <a:rPr sz="2800" spc="-10" dirty="0">
                <a:latin typeface="Calibri"/>
                <a:cs typeface="Calibri"/>
              </a:rPr>
              <a:t>sodium </a:t>
            </a:r>
            <a:r>
              <a:rPr sz="2800" spc="-5" dirty="0">
                <a:latin typeface="Calibri"/>
                <a:cs typeface="Calibri"/>
              </a:rPr>
              <a:t>channel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b="1" spc="-5" dirty="0">
                <a:solidFill>
                  <a:srgbClr val="D617BB"/>
                </a:solidFill>
                <a:latin typeface="Calibri"/>
                <a:cs typeface="Calibri"/>
              </a:rPr>
              <a:t>amiloride</a:t>
            </a:r>
            <a:r>
              <a:rPr sz="2800" spc="-5" dirty="0">
                <a:latin typeface="Calibri"/>
                <a:cs typeface="Calibri"/>
              </a:rPr>
              <a:t>).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ACE</a:t>
            </a:r>
            <a:r>
              <a:rPr spc="-85" dirty="0"/>
              <a:t> </a:t>
            </a:r>
            <a:r>
              <a:rPr spc="-10" dirty="0"/>
              <a:t>inhibitors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798320"/>
            <a:ext cx="7086600" cy="4297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4881" y="2500121"/>
            <a:ext cx="1527175" cy="2284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Renin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Inhibitors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9906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ACE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Inhibitors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99060" marR="28702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gio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in  </a:t>
            </a:r>
            <a:r>
              <a:rPr sz="1800" b="1" spc="-15" dirty="0">
                <a:latin typeface="Calibri"/>
                <a:cs typeface="Calibri"/>
              </a:rPr>
              <a:t>blockers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6213" y="2475102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4">
                <a:moveTo>
                  <a:pt x="31623" y="0"/>
                </a:moveTo>
                <a:lnTo>
                  <a:pt x="0" y="52705"/>
                </a:lnTo>
                <a:lnTo>
                  <a:pt x="233299" y="192659"/>
                </a:lnTo>
                <a:lnTo>
                  <a:pt x="0" y="332613"/>
                </a:lnTo>
                <a:lnTo>
                  <a:pt x="31623" y="385318"/>
                </a:lnTo>
                <a:lnTo>
                  <a:pt x="292988" y="228473"/>
                </a:lnTo>
                <a:lnTo>
                  <a:pt x="412379" y="228473"/>
                </a:lnTo>
                <a:lnTo>
                  <a:pt x="352679" y="192659"/>
                </a:lnTo>
                <a:lnTo>
                  <a:pt x="412379" y="156845"/>
                </a:lnTo>
                <a:lnTo>
                  <a:pt x="292988" y="156845"/>
                </a:lnTo>
                <a:lnTo>
                  <a:pt x="31623" y="0"/>
                </a:lnTo>
                <a:close/>
              </a:path>
              <a:path w="586105" h="385444">
                <a:moveTo>
                  <a:pt x="412379" y="228473"/>
                </a:moveTo>
                <a:lnTo>
                  <a:pt x="292988" y="228473"/>
                </a:lnTo>
                <a:lnTo>
                  <a:pt x="554355" y="385318"/>
                </a:lnTo>
                <a:lnTo>
                  <a:pt x="585978" y="332613"/>
                </a:lnTo>
                <a:lnTo>
                  <a:pt x="412379" y="228473"/>
                </a:lnTo>
                <a:close/>
              </a:path>
              <a:path w="586105" h="385444">
                <a:moveTo>
                  <a:pt x="554355" y="0"/>
                </a:moveTo>
                <a:lnTo>
                  <a:pt x="292988" y="156845"/>
                </a:lnTo>
                <a:lnTo>
                  <a:pt x="412379" y="156845"/>
                </a:lnTo>
                <a:lnTo>
                  <a:pt x="585978" y="52705"/>
                </a:lnTo>
                <a:lnTo>
                  <a:pt x="5543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66213" y="2475102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4">
                <a:moveTo>
                  <a:pt x="0" y="52705"/>
                </a:moveTo>
                <a:lnTo>
                  <a:pt x="31623" y="0"/>
                </a:lnTo>
                <a:lnTo>
                  <a:pt x="292988" y="156845"/>
                </a:lnTo>
                <a:lnTo>
                  <a:pt x="554355" y="0"/>
                </a:lnTo>
                <a:lnTo>
                  <a:pt x="585978" y="52705"/>
                </a:lnTo>
                <a:lnTo>
                  <a:pt x="352679" y="192659"/>
                </a:lnTo>
                <a:lnTo>
                  <a:pt x="585978" y="332613"/>
                </a:lnTo>
                <a:lnTo>
                  <a:pt x="554355" y="385318"/>
                </a:lnTo>
                <a:lnTo>
                  <a:pt x="292988" y="228473"/>
                </a:lnTo>
                <a:lnTo>
                  <a:pt x="31623" y="385318"/>
                </a:lnTo>
                <a:lnTo>
                  <a:pt x="0" y="332613"/>
                </a:lnTo>
                <a:lnTo>
                  <a:pt x="233299" y="192659"/>
                </a:lnTo>
                <a:lnTo>
                  <a:pt x="0" y="52705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7182" y="2623566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541782" y="0"/>
                </a:moveTo>
                <a:lnTo>
                  <a:pt x="541782" y="33909"/>
                </a:lnTo>
                <a:lnTo>
                  <a:pt x="0" y="33909"/>
                </a:lnTo>
                <a:lnTo>
                  <a:pt x="0" y="101726"/>
                </a:lnTo>
                <a:lnTo>
                  <a:pt x="541782" y="101726"/>
                </a:lnTo>
                <a:lnTo>
                  <a:pt x="541782" y="135636"/>
                </a:lnTo>
                <a:lnTo>
                  <a:pt x="609600" y="67818"/>
                </a:lnTo>
                <a:lnTo>
                  <a:pt x="5417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37182" y="2623566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0" y="33909"/>
                </a:moveTo>
                <a:lnTo>
                  <a:pt x="541782" y="33909"/>
                </a:lnTo>
                <a:lnTo>
                  <a:pt x="541782" y="0"/>
                </a:lnTo>
                <a:lnTo>
                  <a:pt x="609600" y="67818"/>
                </a:lnTo>
                <a:lnTo>
                  <a:pt x="541782" y="135636"/>
                </a:lnTo>
                <a:lnTo>
                  <a:pt x="541782" y="101726"/>
                </a:lnTo>
                <a:lnTo>
                  <a:pt x="0" y="101726"/>
                </a:lnTo>
                <a:lnTo>
                  <a:pt x="0" y="33909"/>
                </a:lnTo>
                <a:close/>
              </a:path>
            </a:pathLst>
          </a:custGeom>
          <a:ln w="25907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0973" y="3362071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5">
                <a:moveTo>
                  <a:pt x="31622" y="0"/>
                </a:moveTo>
                <a:lnTo>
                  <a:pt x="0" y="52704"/>
                </a:lnTo>
                <a:lnTo>
                  <a:pt x="233299" y="192658"/>
                </a:lnTo>
                <a:lnTo>
                  <a:pt x="0" y="332612"/>
                </a:lnTo>
                <a:lnTo>
                  <a:pt x="31622" y="385317"/>
                </a:lnTo>
                <a:lnTo>
                  <a:pt x="292988" y="228473"/>
                </a:lnTo>
                <a:lnTo>
                  <a:pt x="412379" y="228473"/>
                </a:lnTo>
                <a:lnTo>
                  <a:pt x="352678" y="192658"/>
                </a:lnTo>
                <a:lnTo>
                  <a:pt x="412379" y="156844"/>
                </a:lnTo>
                <a:lnTo>
                  <a:pt x="292988" y="156844"/>
                </a:lnTo>
                <a:lnTo>
                  <a:pt x="31622" y="0"/>
                </a:lnTo>
                <a:close/>
              </a:path>
              <a:path w="586105" h="385445">
                <a:moveTo>
                  <a:pt x="412379" y="228473"/>
                </a:moveTo>
                <a:lnTo>
                  <a:pt x="292988" y="228473"/>
                </a:lnTo>
                <a:lnTo>
                  <a:pt x="554354" y="385317"/>
                </a:lnTo>
                <a:lnTo>
                  <a:pt x="585977" y="332612"/>
                </a:lnTo>
                <a:lnTo>
                  <a:pt x="412379" y="228473"/>
                </a:lnTo>
                <a:close/>
              </a:path>
              <a:path w="586105" h="385445">
                <a:moveTo>
                  <a:pt x="554354" y="0"/>
                </a:moveTo>
                <a:lnTo>
                  <a:pt x="292988" y="156844"/>
                </a:lnTo>
                <a:lnTo>
                  <a:pt x="412379" y="156844"/>
                </a:lnTo>
                <a:lnTo>
                  <a:pt x="585977" y="52704"/>
                </a:lnTo>
                <a:lnTo>
                  <a:pt x="5543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50973" y="3362071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5">
                <a:moveTo>
                  <a:pt x="0" y="52704"/>
                </a:moveTo>
                <a:lnTo>
                  <a:pt x="31622" y="0"/>
                </a:lnTo>
                <a:lnTo>
                  <a:pt x="292988" y="156844"/>
                </a:lnTo>
                <a:lnTo>
                  <a:pt x="554354" y="0"/>
                </a:lnTo>
                <a:lnTo>
                  <a:pt x="585977" y="52704"/>
                </a:lnTo>
                <a:lnTo>
                  <a:pt x="352678" y="192658"/>
                </a:lnTo>
                <a:lnTo>
                  <a:pt x="585977" y="332612"/>
                </a:lnTo>
                <a:lnTo>
                  <a:pt x="554354" y="385317"/>
                </a:lnTo>
                <a:lnTo>
                  <a:pt x="292988" y="228473"/>
                </a:lnTo>
                <a:lnTo>
                  <a:pt x="31622" y="385317"/>
                </a:lnTo>
                <a:lnTo>
                  <a:pt x="0" y="332612"/>
                </a:lnTo>
                <a:lnTo>
                  <a:pt x="233299" y="192658"/>
                </a:lnTo>
                <a:lnTo>
                  <a:pt x="0" y="52704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1942" y="3510534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541782" y="0"/>
                </a:moveTo>
                <a:lnTo>
                  <a:pt x="541782" y="33908"/>
                </a:lnTo>
                <a:lnTo>
                  <a:pt x="0" y="33908"/>
                </a:lnTo>
                <a:lnTo>
                  <a:pt x="0" y="101726"/>
                </a:lnTo>
                <a:lnTo>
                  <a:pt x="541782" y="101726"/>
                </a:lnTo>
                <a:lnTo>
                  <a:pt x="541782" y="135635"/>
                </a:lnTo>
                <a:lnTo>
                  <a:pt x="609600" y="67817"/>
                </a:lnTo>
                <a:lnTo>
                  <a:pt x="5417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1942" y="3510534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0" y="33908"/>
                </a:moveTo>
                <a:lnTo>
                  <a:pt x="541782" y="33908"/>
                </a:lnTo>
                <a:lnTo>
                  <a:pt x="541782" y="0"/>
                </a:lnTo>
                <a:lnTo>
                  <a:pt x="609600" y="67817"/>
                </a:lnTo>
                <a:lnTo>
                  <a:pt x="541782" y="135635"/>
                </a:lnTo>
                <a:lnTo>
                  <a:pt x="541782" y="101726"/>
                </a:lnTo>
                <a:lnTo>
                  <a:pt x="0" y="101726"/>
                </a:lnTo>
                <a:lnTo>
                  <a:pt x="0" y="3390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8592" y="4215510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5">
                <a:moveTo>
                  <a:pt x="31623" y="0"/>
                </a:moveTo>
                <a:lnTo>
                  <a:pt x="0" y="52705"/>
                </a:lnTo>
                <a:lnTo>
                  <a:pt x="233299" y="192658"/>
                </a:lnTo>
                <a:lnTo>
                  <a:pt x="0" y="332613"/>
                </a:lnTo>
                <a:lnTo>
                  <a:pt x="31623" y="385318"/>
                </a:lnTo>
                <a:lnTo>
                  <a:pt x="292988" y="228472"/>
                </a:lnTo>
                <a:lnTo>
                  <a:pt x="412379" y="228472"/>
                </a:lnTo>
                <a:lnTo>
                  <a:pt x="352679" y="192658"/>
                </a:lnTo>
                <a:lnTo>
                  <a:pt x="412379" y="156844"/>
                </a:lnTo>
                <a:lnTo>
                  <a:pt x="292988" y="156844"/>
                </a:lnTo>
                <a:lnTo>
                  <a:pt x="31623" y="0"/>
                </a:lnTo>
                <a:close/>
              </a:path>
              <a:path w="586105" h="385445">
                <a:moveTo>
                  <a:pt x="412379" y="228472"/>
                </a:moveTo>
                <a:lnTo>
                  <a:pt x="292988" y="228472"/>
                </a:lnTo>
                <a:lnTo>
                  <a:pt x="554355" y="385318"/>
                </a:lnTo>
                <a:lnTo>
                  <a:pt x="585977" y="332613"/>
                </a:lnTo>
                <a:lnTo>
                  <a:pt x="412379" y="228472"/>
                </a:lnTo>
                <a:close/>
              </a:path>
              <a:path w="586105" h="385445">
                <a:moveTo>
                  <a:pt x="554355" y="0"/>
                </a:moveTo>
                <a:lnTo>
                  <a:pt x="292988" y="156844"/>
                </a:lnTo>
                <a:lnTo>
                  <a:pt x="412379" y="156844"/>
                </a:lnTo>
                <a:lnTo>
                  <a:pt x="585977" y="52705"/>
                </a:lnTo>
                <a:lnTo>
                  <a:pt x="55435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58592" y="4215510"/>
            <a:ext cx="586105" cy="385445"/>
          </a:xfrm>
          <a:custGeom>
            <a:avLst/>
            <a:gdLst/>
            <a:ahLst/>
            <a:cxnLst/>
            <a:rect l="l" t="t" r="r" b="b"/>
            <a:pathLst>
              <a:path w="586105" h="385445">
                <a:moveTo>
                  <a:pt x="0" y="52705"/>
                </a:moveTo>
                <a:lnTo>
                  <a:pt x="31623" y="0"/>
                </a:lnTo>
                <a:lnTo>
                  <a:pt x="292988" y="156844"/>
                </a:lnTo>
                <a:lnTo>
                  <a:pt x="554355" y="0"/>
                </a:lnTo>
                <a:lnTo>
                  <a:pt x="585977" y="52705"/>
                </a:lnTo>
                <a:lnTo>
                  <a:pt x="352679" y="192658"/>
                </a:lnTo>
                <a:lnTo>
                  <a:pt x="585977" y="332613"/>
                </a:lnTo>
                <a:lnTo>
                  <a:pt x="554355" y="385318"/>
                </a:lnTo>
                <a:lnTo>
                  <a:pt x="292988" y="228472"/>
                </a:lnTo>
                <a:lnTo>
                  <a:pt x="31623" y="385318"/>
                </a:lnTo>
                <a:lnTo>
                  <a:pt x="0" y="332613"/>
                </a:lnTo>
                <a:lnTo>
                  <a:pt x="233299" y="192658"/>
                </a:lnTo>
                <a:lnTo>
                  <a:pt x="0" y="52705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29561" y="4365497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541782" y="0"/>
                </a:moveTo>
                <a:lnTo>
                  <a:pt x="541782" y="33908"/>
                </a:lnTo>
                <a:lnTo>
                  <a:pt x="0" y="33908"/>
                </a:lnTo>
                <a:lnTo>
                  <a:pt x="0" y="101726"/>
                </a:lnTo>
                <a:lnTo>
                  <a:pt x="541782" y="101726"/>
                </a:lnTo>
                <a:lnTo>
                  <a:pt x="541782" y="135635"/>
                </a:lnTo>
                <a:lnTo>
                  <a:pt x="609600" y="67818"/>
                </a:lnTo>
                <a:lnTo>
                  <a:pt x="5417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29561" y="4365497"/>
            <a:ext cx="609600" cy="135890"/>
          </a:xfrm>
          <a:custGeom>
            <a:avLst/>
            <a:gdLst/>
            <a:ahLst/>
            <a:cxnLst/>
            <a:rect l="l" t="t" r="r" b="b"/>
            <a:pathLst>
              <a:path w="609600" h="135889">
                <a:moveTo>
                  <a:pt x="0" y="33908"/>
                </a:moveTo>
                <a:lnTo>
                  <a:pt x="541782" y="33908"/>
                </a:lnTo>
                <a:lnTo>
                  <a:pt x="541782" y="0"/>
                </a:lnTo>
                <a:lnTo>
                  <a:pt x="609600" y="67818"/>
                </a:lnTo>
                <a:lnTo>
                  <a:pt x="541782" y="135635"/>
                </a:lnTo>
                <a:lnTo>
                  <a:pt x="541782" y="101726"/>
                </a:lnTo>
                <a:lnTo>
                  <a:pt x="0" y="101726"/>
                </a:lnTo>
                <a:lnTo>
                  <a:pt x="0" y="33908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1965</Words>
  <Application>Microsoft Office PowerPoint</Application>
  <PresentationFormat>On-screen Show (4:3)</PresentationFormat>
  <Paragraphs>253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Classification of hypertension on the  basis of blood pressure</vt:lpstr>
      <vt:lpstr>Antihypertensive agents</vt:lpstr>
      <vt:lpstr>Antihypertensive agents</vt:lpstr>
      <vt:lpstr>Diuretics</vt:lpstr>
      <vt:lpstr>Diuretics</vt:lpstr>
      <vt:lpstr>Diuretics</vt:lpstr>
      <vt:lpstr>Diuretics</vt:lpstr>
      <vt:lpstr>ACE inhibitors</vt:lpstr>
      <vt:lpstr>ACE inhibitors</vt:lpstr>
      <vt:lpstr>ACE inhibitors</vt:lpstr>
      <vt:lpstr>ACE inhibitors</vt:lpstr>
      <vt:lpstr>ACE inhibitors</vt:lpstr>
      <vt:lpstr>ACE inhibitors</vt:lpstr>
      <vt:lpstr>ACE inhibitors</vt:lpstr>
      <vt:lpstr>ACE inhibitors</vt:lpstr>
      <vt:lpstr>Uses of ACE inhibitors</vt:lpstr>
      <vt:lpstr>Uses of ACE inhibitors</vt:lpstr>
      <vt:lpstr>Uses of ACE inhibitors</vt:lpstr>
      <vt:lpstr>Angiotensin antagonists (ARBs)</vt:lpstr>
      <vt:lpstr>Direct renin inhibitor</vt:lpstr>
      <vt:lpstr>β-adrenergic blockers</vt:lpstr>
      <vt:lpstr>β-adrenergic blockers</vt:lpstr>
      <vt:lpstr>β-adrenergic blockers</vt:lpstr>
      <vt:lpstr>β-adrenergic blockers</vt:lpstr>
      <vt:lpstr>β-adrenergic blockers</vt:lpstr>
      <vt:lpstr>β-adrenergic blockers</vt:lpstr>
      <vt:lpstr>α-Adrenergic blockers</vt:lpstr>
      <vt:lpstr>Centrally acting adrenergic drugs</vt:lpstr>
      <vt:lpstr>Vasodilators</vt:lpstr>
      <vt:lpstr>Treatment of hypertension</vt:lpstr>
      <vt:lpstr>Treatment of hypertension</vt:lpstr>
      <vt:lpstr>Treatment of hypertension</vt:lpstr>
      <vt:lpstr>Treatment of hypertension</vt:lpstr>
      <vt:lpstr>Treatment of hypertension in patients with  concomitant diseases</vt:lpstr>
      <vt:lpstr>Combinations to be avoided</vt:lpstr>
      <vt:lpstr>Antihypertensives &amp; pregnancy</vt:lpstr>
      <vt:lpstr>Possible combination of antihypertensive drugs: Continuous green line  (preferential combinations); dotted green line (acceptable combinations); dotted  black line (less usual combinations); red line (unusual combinations).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MANOHAR Y</dc:creator>
  <cp:lastModifiedBy>MANOHAR Y</cp:lastModifiedBy>
  <cp:revision>9</cp:revision>
  <dcterms:created xsi:type="dcterms:W3CDTF">2020-03-05T07:13:02Z</dcterms:created>
  <dcterms:modified xsi:type="dcterms:W3CDTF">2020-04-12T10:45:27Z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2020-03-05T00:00:00Z</vt:filetime>
  </property>
</Properties>
</file>