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3"/>
  </p:notesMasterIdLst>
  <p:handoutMasterIdLst>
    <p:handoutMasterId r:id="rId44"/>
  </p:handoutMasterIdLst>
  <p:sldIdLst>
    <p:sldId id="257" r:id="rId2"/>
    <p:sldId id="262" r:id="rId3"/>
    <p:sldId id="263" r:id="rId4"/>
    <p:sldId id="305" r:id="rId5"/>
    <p:sldId id="309" r:id="rId6"/>
    <p:sldId id="303" r:id="rId7"/>
    <p:sldId id="265" r:id="rId8"/>
    <p:sldId id="266" r:id="rId9"/>
    <p:sldId id="267" r:id="rId10"/>
    <p:sldId id="274" r:id="rId11"/>
    <p:sldId id="275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300" r:id="rId20"/>
    <p:sldId id="279" r:id="rId21"/>
    <p:sldId id="280" r:id="rId22"/>
    <p:sldId id="298" r:id="rId23"/>
    <p:sldId id="282" r:id="rId24"/>
    <p:sldId id="283" r:id="rId25"/>
    <p:sldId id="284" r:id="rId26"/>
    <p:sldId id="285" r:id="rId27"/>
    <p:sldId id="301" r:id="rId28"/>
    <p:sldId id="291" r:id="rId29"/>
    <p:sldId id="286" r:id="rId30"/>
    <p:sldId id="287" r:id="rId31"/>
    <p:sldId id="288" r:id="rId32"/>
    <p:sldId id="289" r:id="rId33"/>
    <p:sldId id="293" r:id="rId34"/>
    <p:sldId id="292" r:id="rId35"/>
    <p:sldId id="294" r:id="rId36"/>
    <p:sldId id="302" r:id="rId37"/>
    <p:sldId id="295" r:id="rId38"/>
    <p:sldId id="310" r:id="rId39"/>
    <p:sldId id="296" r:id="rId40"/>
    <p:sldId id="297" r:id="rId41"/>
    <p:sldId id="311" r:id="rId4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 autoAdjust="0"/>
    <p:restoredTop sz="94660"/>
  </p:normalViewPr>
  <p:slideViewPr>
    <p:cSldViewPr showGuides="1">
      <p:cViewPr varScale="1">
        <p:scale>
          <a:sx n="88" d="100"/>
          <a:sy n="88" d="100"/>
        </p:scale>
        <p:origin x="466" y="6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A0EC7-1C15-48D3-8315-CDD229D46285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42041EC-CB8F-493B-B738-0E2D174B4491}">
      <dgm:prSet phldrT="[Text]"/>
      <dgm:spPr/>
      <dgm:t>
        <a:bodyPr/>
        <a:lstStyle/>
        <a:p>
          <a:r>
            <a:rPr lang="en-US" dirty="0" smtClean="0"/>
            <a:t>1923 Gottlieb</a:t>
          </a:r>
          <a:endParaRPr lang="en-US" dirty="0"/>
        </a:p>
      </dgm:t>
    </dgm:pt>
    <dgm:pt modelId="{9FCD772D-F1F4-4D5D-9F2C-C9740CA05486}" type="parTrans" cxnId="{9E9454B0-81ED-4E01-BA37-C94B943CF0A7}">
      <dgm:prSet/>
      <dgm:spPr/>
      <dgm:t>
        <a:bodyPr/>
        <a:lstStyle/>
        <a:p>
          <a:endParaRPr lang="en-US"/>
        </a:p>
      </dgm:t>
    </dgm:pt>
    <dgm:pt modelId="{89506778-1066-49B7-B621-A11F4DA33B08}" type="sibTrans" cxnId="{9E9454B0-81ED-4E01-BA37-C94B943CF0A7}">
      <dgm:prSet/>
      <dgm:spPr/>
      <dgm:t>
        <a:bodyPr/>
        <a:lstStyle/>
        <a:p>
          <a:endParaRPr lang="en-US"/>
        </a:p>
      </dgm:t>
    </dgm:pt>
    <dgm:pt modelId="{E9341C46-B6D8-46A4-A621-BC0635B25341}">
      <dgm:prSet phldrT="[Text]"/>
      <dgm:spPr/>
      <dgm:t>
        <a:bodyPr/>
        <a:lstStyle/>
        <a:p>
          <a:r>
            <a:rPr lang="en-US" dirty="0" smtClean="0"/>
            <a:t>called “diffuse atrophy of the alveolar bone.”</a:t>
          </a:r>
          <a:endParaRPr lang="en-US" dirty="0"/>
        </a:p>
      </dgm:t>
    </dgm:pt>
    <dgm:pt modelId="{0D62F944-B3B8-4C4D-B3F1-FE8452E6D98A}" type="parTrans" cxnId="{BC30E1C3-A612-4530-8175-3E96B3D3504C}">
      <dgm:prSet/>
      <dgm:spPr/>
      <dgm:t>
        <a:bodyPr/>
        <a:lstStyle/>
        <a:p>
          <a:endParaRPr lang="en-US"/>
        </a:p>
      </dgm:t>
    </dgm:pt>
    <dgm:pt modelId="{D81A3681-26CF-465B-A457-AE6E3BC2958E}" type="sibTrans" cxnId="{BC30E1C3-A612-4530-8175-3E96B3D3504C}">
      <dgm:prSet/>
      <dgm:spPr/>
      <dgm:t>
        <a:bodyPr/>
        <a:lstStyle/>
        <a:p>
          <a:endParaRPr lang="en-US"/>
        </a:p>
      </dgm:t>
    </dgm:pt>
    <dgm:pt modelId="{D7B6DC74-9002-43DF-8CBF-D554F7D8029E}">
      <dgm:prSet phldrT="[Text]" phldr="1"/>
      <dgm:spPr/>
      <dgm:t>
        <a:bodyPr/>
        <a:lstStyle/>
        <a:p>
          <a:endParaRPr lang="en-US"/>
        </a:p>
      </dgm:t>
    </dgm:pt>
    <dgm:pt modelId="{D9497A56-C111-4F4A-8044-62254DB463B5}" type="parTrans" cxnId="{C2FAA8F2-833C-4EA9-A61D-63480BA94E6A}">
      <dgm:prSet/>
      <dgm:spPr/>
      <dgm:t>
        <a:bodyPr/>
        <a:lstStyle/>
        <a:p>
          <a:endParaRPr lang="en-US"/>
        </a:p>
      </dgm:t>
    </dgm:pt>
    <dgm:pt modelId="{F7EAAEB8-FA36-46C3-BDE2-3822DE4980E9}" type="sibTrans" cxnId="{C2FAA8F2-833C-4EA9-A61D-63480BA94E6A}">
      <dgm:prSet/>
      <dgm:spPr/>
      <dgm:t>
        <a:bodyPr/>
        <a:lstStyle/>
        <a:p>
          <a:endParaRPr lang="en-US"/>
        </a:p>
      </dgm:t>
    </dgm:pt>
    <dgm:pt modelId="{04533C7F-8EED-4F10-97AA-2A404ABFE79C}">
      <dgm:prSet phldrT="[Text]"/>
      <dgm:spPr/>
      <dgm:t>
        <a:bodyPr/>
        <a:lstStyle/>
        <a:p>
          <a:r>
            <a:rPr lang="en-US" dirty="0" smtClean="0"/>
            <a:t>1928 Gottlieb</a:t>
          </a:r>
          <a:endParaRPr lang="en-US" dirty="0"/>
        </a:p>
      </dgm:t>
    </dgm:pt>
    <dgm:pt modelId="{1C6FD6C2-3B64-4940-886B-6A4AF1DB50DC}" type="parTrans" cxnId="{F14379F1-AD92-4390-A26C-DDCFD9E513EE}">
      <dgm:prSet/>
      <dgm:spPr/>
      <dgm:t>
        <a:bodyPr/>
        <a:lstStyle/>
        <a:p>
          <a:endParaRPr lang="en-US"/>
        </a:p>
      </dgm:t>
    </dgm:pt>
    <dgm:pt modelId="{CC458603-E0F9-4C7F-925F-0C2ED146A999}" type="sibTrans" cxnId="{F14379F1-AD92-4390-A26C-DDCFD9E513EE}">
      <dgm:prSet/>
      <dgm:spPr/>
      <dgm:t>
        <a:bodyPr/>
        <a:lstStyle/>
        <a:p>
          <a:endParaRPr lang="en-US"/>
        </a:p>
      </dgm:t>
    </dgm:pt>
    <dgm:pt modelId="{363DA3ED-F1FB-4161-BBB0-1E3C172EA892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smtClean="0"/>
            <a:t>He then termed the disease deep </a:t>
          </a:r>
          <a:r>
            <a:rPr lang="en-US" sz="1800" dirty="0" err="1" smtClean="0"/>
            <a:t>cementopathia</a:t>
          </a:r>
          <a:r>
            <a:rPr lang="en-US" sz="1800" dirty="0" smtClean="0"/>
            <a:t> and hypothesized that this was a “disease of eruption” and that cementum initiated a foreign body response</a:t>
          </a:r>
          <a:r>
            <a:rPr lang="en-US" sz="1300" dirty="0" smtClean="0"/>
            <a:t>.</a:t>
          </a:r>
          <a:endParaRPr lang="en-US" sz="1300" dirty="0"/>
        </a:p>
      </dgm:t>
    </dgm:pt>
    <dgm:pt modelId="{916D7950-8116-44F5-9DC1-38436130AF36}" type="parTrans" cxnId="{3671B5C3-5879-44D2-B008-71DF66FF1CD1}">
      <dgm:prSet/>
      <dgm:spPr/>
      <dgm:t>
        <a:bodyPr/>
        <a:lstStyle/>
        <a:p>
          <a:endParaRPr lang="en-US"/>
        </a:p>
      </dgm:t>
    </dgm:pt>
    <dgm:pt modelId="{26419DE5-1A18-4135-868E-C613BC9A904F}" type="sibTrans" cxnId="{3671B5C3-5879-44D2-B008-71DF66FF1CD1}">
      <dgm:prSet/>
      <dgm:spPr/>
      <dgm:t>
        <a:bodyPr/>
        <a:lstStyle/>
        <a:p>
          <a:endParaRPr lang="en-US"/>
        </a:p>
      </dgm:t>
    </dgm:pt>
    <dgm:pt modelId="{A79C26CD-F442-4ED5-BC43-CBD0A51B2074}">
      <dgm:prSet phldrT="[Text]" phldr="1"/>
      <dgm:spPr/>
      <dgm:t>
        <a:bodyPr/>
        <a:lstStyle/>
        <a:p>
          <a:endParaRPr lang="en-US" sz="1300" dirty="0"/>
        </a:p>
      </dgm:t>
    </dgm:pt>
    <dgm:pt modelId="{BE684826-EF25-4002-B0BE-D94871165C7F}" type="parTrans" cxnId="{9204BF5A-6266-49E4-82CA-B04F2CB0BFD8}">
      <dgm:prSet/>
      <dgm:spPr/>
      <dgm:t>
        <a:bodyPr/>
        <a:lstStyle/>
        <a:p>
          <a:endParaRPr lang="en-US"/>
        </a:p>
      </dgm:t>
    </dgm:pt>
    <dgm:pt modelId="{9003F5DD-0FE7-42AB-8D13-EEA5442182D2}" type="sibTrans" cxnId="{9204BF5A-6266-49E4-82CA-B04F2CB0BFD8}">
      <dgm:prSet/>
      <dgm:spPr/>
      <dgm:t>
        <a:bodyPr/>
        <a:lstStyle/>
        <a:p>
          <a:endParaRPr lang="en-US"/>
        </a:p>
      </dgm:t>
    </dgm:pt>
    <dgm:pt modelId="{D04C5D0A-6129-4B00-A97B-B24ABE2E0606}">
      <dgm:prSet phldrT="[Text]"/>
      <dgm:spPr/>
      <dgm:t>
        <a:bodyPr/>
        <a:lstStyle/>
        <a:p>
          <a:r>
            <a:rPr lang="en-US" dirty="0" smtClean="0"/>
            <a:t>1938 </a:t>
          </a:r>
          <a:r>
            <a:rPr lang="en-US" dirty="0" err="1" smtClean="0"/>
            <a:t>Wannenmacher</a:t>
          </a:r>
          <a:endParaRPr lang="en-US" dirty="0"/>
        </a:p>
      </dgm:t>
    </dgm:pt>
    <dgm:pt modelId="{0F7FCE3D-B33A-436B-A176-3C1C2C189279}" type="parTrans" cxnId="{F5E1E176-3006-4B65-9491-2727045C42F0}">
      <dgm:prSet/>
      <dgm:spPr/>
      <dgm:t>
        <a:bodyPr/>
        <a:lstStyle/>
        <a:p>
          <a:endParaRPr lang="en-US"/>
        </a:p>
      </dgm:t>
    </dgm:pt>
    <dgm:pt modelId="{1A61812C-9DB6-435A-B457-1FE60565549A}" type="sibTrans" cxnId="{F5E1E176-3006-4B65-9491-2727045C42F0}">
      <dgm:prSet/>
      <dgm:spPr/>
      <dgm:t>
        <a:bodyPr/>
        <a:lstStyle/>
        <a:p>
          <a:endParaRPr lang="en-US"/>
        </a:p>
      </dgm:t>
    </dgm:pt>
    <dgm:pt modelId="{397DBB92-43EC-4799-B075-AA8550C376AF}">
      <dgm:prSet phldrT="[Text]" custT="1"/>
      <dgm:spPr/>
      <dgm:t>
        <a:bodyPr/>
        <a:lstStyle/>
        <a:p>
          <a:r>
            <a:rPr lang="en-US" sz="1800" dirty="0" smtClean="0"/>
            <a:t>described incisor–first molar involvement and called the disease </a:t>
          </a:r>
          <a:r>
            <a:rPr lang="en-US" sz="1800" dirty="0" err="1" smtClean="0"/>
            <a:t>parodontitis</a:t>
          </a:r>
          <a:r>
            <a:rPr lang="en-US" sz="1800" dirty="0" smtClean="0"/>
            <a:t> </a:t>
          </a:r>
          <a:r>
            <a:rPr lang="en-US" sz="1800" dirty="0" err="1" smtClean="0"/>
            <a:t>marginalis</a:t>
          </a:r>
          <a:r>
            <a:rPr lang="en-US" sz="1800" dirty="0" smtClean="0"/>
            <a:t> </a:t>
          </a:r>
          <a:r>
            <a:rPr lang="en-US" sz="1800" dirty="0" err="1" smtClean="0"/>
            <a:t>progressiva</a:t>
          </a:r>
          <a:endParaRPr lang="en-US" sz="1800" dirty="0"/>
        </a:p>
      </dgm:t>
    </dgm:pt>
    <dgm:pt modelId="{2C145F30-A7C4-483E-BE6C-3949D324E36F}" type="parTrans" cxnId="{A22D4169-1E13-4466-B4A2-960151AAD0EA}">
      <dgm:prSet/>
      <dgm:spPr/>
      <dgm:t>
        <a:bodyPr/>
        <a:lstStyle/>
        <a:p>
          <a:endParaRPr lang="en-US"/>
        </a:p>
      </dgm:t>
    </dgm:pt>
    <dgm:pt modelId="{CD134E8A-4C05-476B-871B-2ED49D28F4FE}" type="sibTrans" cxnId="{A22D4169-1E13-4466-B4A2-960151AAD0EA}">
      <dgm:prSet/>
      <dgm:spPr/>
      <dgm:t>
        <a:bodyPr/>
        <a:lstStyle/>
        <a:p>
          <a:endParaRPr lang="en-US"/>
        </a:p>
      </dgm:t>
    </dgm:pt>
    <dgm:pt modelId="{DF91CACD-7F0C-4B34-9982-5104CBFCFE98}">
      <dgm:prSet phldrT="[Text]" phldr="1"/>
      <dgm:spPr/>
      <dgm:t>
        <a:bodyPr/>
        <a:lstStyle/>
        <a:p>
          <a:endParaRPr lang="en-US" sz="1300" dirty="0"/>
        </a:p>
      </dgm:t>
    </dgm:pt>
    <dgm:pt modelId="{EE9E40CE-B1AD-4580-B2BC-91A2EAC877ED}" type="parTrans" cxnId="{0FE4EE51-F3F7-4408-939F-D3639904D9AA}">
      <dgm:prSet/>
      <dgm:spPr/>
      <dgm:t>
        <a:bodyPr/>
        <a:lstStyle/>
        <a:p>
          <a:endParaRPr lang="en-US"/>
        </a:p>
      </dgm:t>
    </dgm:pt>
    <dgm:pt modelId="{A63C304D-B108-41CE-A13F-78D67B568FF7}" type="sibTrans" cxnId="{0FE4EE51-F3F7-4408-939F-D3639904D9AA}">
      <dgm:prSet/>
      <dgm:spPr/>
      <dgm:t>
        <a:bodyPr/>
        <a:lstStyle/>
        <a:p>
          <a:endParaRPr lang="en-US"/>
        </a:p>
      </dgm:t>
    </dgm:pt>
    <dgm:pt modelId="{703E2128-F6CD-453B-85D6-F0F8A7BD71BC}" type="pres">
      <dgm:prSet presAssocID="{747A0EC7-1C15-48D3-8315-CDD229D4628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221BCAF3-1DA0-4865-8EC4-54F01650B12B}" type="pres">
      <dgm:prSet presAssocID="{842041EC-CB8F-493B-B738-0E2D174B4491}" presName="parenttextcomposite" presStyleCnt="0"/>
      <dgm:spPr/>
    </dgm:pt>
    <dgm:pt modelId="{341EC80C-562B-4FF3-96F7-9845F4A8AD81}" type="pres">
      <dgm:prSet presAssocID="{842041EC-CB8F-493B-B738-0E2D174B449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E0E76-A723-4855-96DC-5A220066F29D}" type="pres">
      <dgm:prSet presAssocID="{842041EC-CB8F-493B-B738-0E2D174B4491}" presName="composite" presStyleCnt="0"/>
      <dgm:spPr/>
    </dgm:pt>
    <dgm:pt modelId="{86ABBAED-4BFB-42C9-9B95-29BA3A0C4BD5}" type="pres">
      <dgm:prSet presAssocID="{842041EC-CB8F-493B-B738-0E2D174B4491}" presName="chevron1" presStyleLbl="alignNode1" presStyleIdx="0" presStyleCnt="21"/>
      <dgm:spPr/>
    </dgm:pt>
    <dgm:pt modelId="{35405F19-C9BD-4AB6-BAAD-B6E355BED8B2}" type="pres">
      <dgm:prSet presAssocID="{842041EC-CB8F-493B-B738-0E2D174B4491}" presName="chevron2" presStyleLbl="alignNode1" presStyleIdx="1" presStyleCnt="21"/>
      <dgm:spPr/>
    </dgm:pt>
    <dgm:pt modelId="{066ABC20-F7A4-4DD2-A946-417805203E19}" type="pres">
      <dgm:prSet presAssocID="{842041EC-CB8F-493B-B738-0E2D174B4491}" presName="chevron3" presStyleLbl="alignNode1" presStyleIdx="2" presStyleCnt="21"/>
      <dgm:spPr/>
    </dgm:pt>
    <dgm:pt modelId="{D36518F7-CF50-4540-B84E-E0C34D5F4E4A}" type="pres">
      <dgm:prSet presAssocID="{842041EC-CB8F-493B-B738-0E2D174B4491}" presName="chevron4" presStyleLbl="alignNode1" presStyleIdx="3" presStyleCnt="21"/>
      <dgm:spPr/>
    </dgm:pt>
    <dgm:pt modelId="{FD4A76DC-D724-43CC-9E35-35F7E21FD082}" type="pres">
      <dgm:prSet presAssocID="{842041EC-CB8F-493B-B738-0E2D174B4491}" presName="chevron5" presStyleLbl="alignNode1" presStyleIdx="4" presStyleCnt="21"/>
      <dgm:spPr/>
    </dgm:pt>
    <dgm:pt modelId="{FC00C10B-FB14-4736-B719-5BC0B8304B73}" type="pres">
      <dgm:prSet presAssocID="{842041EC-CB8F-493B-B738-0E2D174B4491}" presName="chevron6" presStyleLbl="alignNode1" presStyleIdx="5" presStyleCnt="21"/>
      <dgm:spPr/>
    </dgm:pt>
    <dgm:pt modelId="{69938E25-2E0E-48F7-A55B-DA98DDE6BFA9}" type="pres">
      <dgm:prSet presAssocID="{842041EC-CB8F-493B-B738-0E2D174B4491}" presName="chevron7" presStyleLbl="alignNode1" presStyleIdx="6" presStyleCnt="21"/>
      <dgm:spPr/>
    </dgm:pt>
    <dgm:pt modelId="{DAF5632A-B294-4B0D-9159-06D40466ACA2}" type="pres">
      <dgm:prSet presAssocID="{842041EC-CB8F-493B-B738-0E2D174B449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D044B-0EC3-4989-9ED4-097142AA454B}" type="pres">
      <dgm:prSet presAssocID="{89506778-1066-49B7-B621-A11F4DA33B08}" presName="sibTrans" presStyleCnt="0"/>
      <dgm:spPr/>
    </dgm:pt>
    <dgm:pt modelId="{47822C14-25ED-4E9E-9792-E0BE18313643}" type="pres">
      <dgm:prSet presAssocID="{04533C7F-8EED-4F10-97AA-2A404ABFE79C}" presName="parenttextcomposite" presStyleCnt="0"/>
      <dgm:spPr/>
    </dgm:pt>
    <dgm:pt modelId="{D9268766-D1DA-43E0-837B-8DBD58E4F3CE}" type="pres">
      <dgm:prSet presAssocID="{04533C7F-8EED-4F10-97AA-2A404ABFE79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8F480-DD74-4897-9BBE-A53AC1045D49}" type="pres">
      <dgm:prSet presAssocID="{04533C7F-8EED-4F10-97AA-2A404ABFE79C}" presName="composite" presStyleCnt="0"/>
      <dgm:spPr/>
    </dgm:pt>
    <dgm:pt modelId="{A69A780F-1F30-4727-947D-806A772E3BA9}" type="pres">
      <dgm:prSet presAssocID="{04533C7F-8EED-4F10-97AA-2A404ABFE79C}" presName="chevron1" presStyleLbl="alignNode1" presStyleIdx="7" presStyleCnt="21"/>
      <dgm:spPr/>
    </dgm:pt>
    <dgm:pt modelId="{01EA51B0-7966-4608-93FD-AA5C01A755B4}" type="pres">
      <dgm:prSet presAssocID="{04533C7F-8EED-4F10-97AA-2A404ABFE79C}" presName="chevron2" presStyleLbl="alignNode1" presStyleIdx="8" presStyleCnt="21"/>
      <dgm:spPr/>
    </dgm:pt>
    <dgm:pt modelId="{83E769FB-6762-4087-B818-0CAC6C915E13}" type="pres">
      <dgm:prSet presAssocID="{04533C7F-8EED-4F10-97AA-2A404ABFE79C}" presName="chevron3" presStyleLbl="alignNode1" presStyleIdx="9" presStyleCnt="21"/>
      <dgm:spPr/>
    </dgm:pt>
    <dgm:pt modelId="{12ACF8B7-E4D2-4C75-9C31-9364AA814C0B}" type="pres">
      <dgm:prSet presAssocID="{04533C7F-8EED-4F10-97AA-2A404ABFE79C}" presName="chevron4" presStyleLbl="alignNode1" presStyleIdx="10" presStyleCnt="21"/>
      <dgm:spPr/>
    </dgm:pt>
    <dgm:pt modelId="{20054D43-0E11-4F38-ADE3-CAE07F111D95}" type="pres">
      <dgm:prSet presAssocID="{04533C7F-8EED-4F10-97AA-2A404ABFE79C}" presName="chevron5" presStyleLbl="alignNode1" presStyleIdx="11" presStyleCnt="21"/>
      <dgm:spPr/>
    </dgm:pt>
    <dgm:pt modelId="{CC70C595-BD6B-4080-A67C-A45262869958}" type="pres">
      <dgm:prSet presAssocID="{04533C7F-8EED-4F10-97AA-2A404ABFE79C}" presName="chevron6" presStyleLbl="alignNode1" presStyleIdx="12" presStyleCnt="21"/>
      <dgm:spPr/>
    </dgm:pt>
    <dgm:pt modelId="{D89193E5-8076-4B20-A525-6E1E814857AC}" type="pres">
      <dgm:prSet presAssocID="{04533C7F-8EED-4F10-97AA-2A404ABFE79C}" presName="chevron7" presStyleLbl="alignNode1" presStyleIdx="13" presStyleCnt="21"/>
      <dgm:spPr/>
    </dgm:pt>
    <dgm:pt modelId="{A743C0C3-B3AC-4E4D-AF40-F7491AD2EA47}" type="pres">
      <dgm:prSet presAssocID="{04533C7F-8EED-4F10-97AA-2A404ABFE79C}" presName="childtext" presStyleLbl="solidFgAcc1" presStyleIdx="1" presStyleCnt="3" custLinFactNeighborX="-484" custLinFactNeighborY="349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5BFB7-4DBE-4B82-9D40-71AFEF97ED52}" type="pres">
      <dgm:prSet presAssocID="{CC458603-E0F9-4C7F-925F-0C2ED146A999}" presName="sibTrans" presStyleCnt="0"/>
      <dgm:spPr/>
    </dgm:pt>
    <dgm:pt modelId="{E941574C-7181-4F90-BC68-692CD43C55C8}" type="pres">
      <dgm:prSet presAssocID="{D04C5D0A-6129-4B00-A97B-B24ABE2E0606}" presName="parenttextcomposite" presStyleCnt="0"/>
      <dgm:spPr/>
    </dgm:pt>
    <dgm:pt modelId="{39D64EBD-15A8-405D-B908-496E8CE41B6C}" type="pres">
      <dgm:prSet presAssocID="{D04C5D0A-6129-4B00-A97B-B24ABE2E0606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9039E-A1D9-4451-BBA5-2BA320A1ECB3}" type="pres">
      <dgm:prSet presAssocID="{D04C5D0A-6129-4B00-A97B-B24ABE2E0606}" presName="composite" presStyleCnt="0"/>
      <dgm:spPr/>
    </dgm:pt>
    <dgm:pt modelId="{ABA51532-8ECE-4C7F-8546-8FD7E4DDFF0D}" type="pres">
      <dgm:prSet presAssocID="{D04C5D0A-6129-4B00-A97B-B24ABE2E0606}" presName="chevron1" presStyleLbl="alignNode1" presStyleIdx="14" presStyleCnt="21"/>
      <dgm:spPr/>
    </dgm:pt>
    <dgm:pt modelId="{3821A619-E220-4C10-9660-C20D78301C66}" type="pres">
      <dgm:prSet presAssocID="{D04C5D0A-6129-4B00-A97B-B24ABE2E0606}" presName="chevron2" presStyleLbl="alignNode1" presStyleIdx="15" presStyleCnt="21"/>
      <dgm:spPr/>
    </dgm:pt>
    <dgm:pt modelId="{47C84720-1878-4ED4-8906-A7602A1C63FE}" type="pres">
      <dgm:prSet presAssocID="{D04C5D0A-6129-4B00-A97B-B24ABE2E0606}" presName="chevron3" presStyleLbl="alignNode1" presStyleIdx="16" presStyleCnt="21"/>
      <dgm:spPr/>
    </dgm:pt>
    <dgm:pt modelId="{11D9C4C7-3390-46C6-A189-C61AB423DD7C}" type="pres">
      <dgm:prSet presAssocID="{D04C5D0A-6129-4B00-A97B-B24ABE2E0606}" presName="chevron4" presStyleLbl="alignNode1" presStyleIdx="17" presStyleCnt="21"/>
      <dgm:spPr/>
    </dgm:pt>
    <dgm:pt modelId="{04FA02E9-192C-44DC-8801-395CB78B1A4B}" type="pres">
      <dgm:prSet presAssocID="{D04C5D0A-6129-4B00-A97B-B24ABE2E0606}" presName="chevron5" presStyleLbl="alignNode1" presStyleIdx="18" presStyleCnt="21"/>
      <dgm:spPr/>
    </dgm:pt>
    <dgm:pt modelId="{BA4F0676-7E26-4800-972A-A1EA037F73F3}" type="pres">
      <dgm:prSet presAssocID="{D04C5D0A-6129-4B00-A97B-B24ABE2E0606}" presName="chevron6" presStyleLbl="alignNode1" presStyleIdx="19" presStyleCnt="21"/>
      <dgm:spPr/>
    </dgm:pt>
    <dgm:pt modelId="{B3ED696B-3403-463D-90D4-FC745E56A98C}" type="pres">
      <dgm:prSet presAssocID="{D04C5D0A-6129-4B00-A97B-B24ABE2E0606}" presName="chevron7" presStyleLbl="alignNode1" presStyleIdx="20" presStyleCnt="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21E7F5D-CE16-456D-9D04-6193EB41911A}" type="pres">
      <dgm:prSet presAssocID="{D04C5D0A-6129-4B00-A97B-B24ABE2E0606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4F08E-E56E-44F3-9759-1FEB7AE20FB0}" type="presOf" srcId="{842041EC-CB8F-493B-B738-0E2D174B4491}" destId="{341EC80C-562B-4FF3-96F7-9845F4A8AD81}" srcOrd="0" destOrd="0" presId="urn:microsoft.com/office/officeart/2008/layout/VerticalAccentList"/>
    <dgm:cxn modelId="{BD027577-4A89-4591-A1BE-6C63E09C9A02}" type="presOf" srcId="{D7B6DC74-9002-43DF-8CBF-D554F7D8029E}" destId="{DAF5632A-B294-4B0D-9159-06D40466ACA2}" srcOrd="0" destOrd="1" presId="urn:microsoft.com/office/officeart/2008/layout/VerticalAccentList"/>
    <dgm:cxn modelId="{F5E1E176-3006-4B65-9491-2727045C42F0}" srcId="{747A0EC7-1C15-48D3-8315-CDD229D46285}" destId="{D04C5D0A-6129-4B00-A97B-B24ABE2E0606}" srcOrd="2" destOrd="0" parTransId="{0F7FCE3D-B33A-436B-A176-3C1C2C189279}" sibTransId="{1A61812C-9DB6-435A-B457-1FE60565549A}"/>
    <dgm:cxn modelId="{9204BF5A-6266-49E4-82CA-B04F2CB0BFD8}" srcId="{04533C7F-8EED-4F10-97AA-2A404ABFE79C}" destId="{A79C26CD-F442-4ED5-BC43-CBD0A51B2074}" srcOrd="1" destOrd="0" parTransId="{BE684826-EF25-4002-B0BE-D94871165C7F}" sibTransId="{9003F5DD-0FE7-42AB-8D13-EEA5442182D2}"/>
    <dgm:cxn modelId="{0FE4EE51-F3F7-4408-939F-D3639904D9AA}" srcId="{D04C5D0A-6129-4B00-A97B-B24ABE2E0606}" destId="{DF91CACD-7F0C-4B34-9982-5104CBFCFE98}" srcOrd="1" destOrd="0" parTransId="{EE9E40CE-B1AD-4580-B2BC-91A2EAC877ED}" sibTransId="{A63C304D-B108-41CE-A13F-78D67B568FF7}"/>
    <dgm:cxn modelId="{C2FAA8F2-833C-4EA9-A61D-63480BA94E6A}" srcId="{842041EC-CB8F-493B-B738-0E2D174B4491}" destId="{D7B6DC74-9002-43DF-8CBF-D554F7D8029E}" srcOrd="1" destOrd="0" parTransId="{D9497A56-C111-4F4A-8044-62254DB463B5}" sibTransId="{F7EAAEB8-FA36-46C3-BDE2-3822DE4980E9}"/>
    <dgm:cxn modelId="{F14379F1-AD92-4390-A26C-DDCFD9E513EE}" srcId="{747A0EC7-1C15-48D3-8315-CDD229D46285}" destId="{04533C7F-8EED-4F10-97AA-2A404ABFE79C}" srcOrd="1" destOrd="0" parTransId="{1C6FD6C2-3B64-4940-886B-6A4AF1DB50DC}" sibTransId="{CC458603-E0F9-4C7F-925F-0C2ED146A999}"/>
    <dgm:cxn modelId="{BC30E1C3-A612-4530-8175-3E96B3D3504C}" srcId="{842041EC-CB8F-493B-B738-0E2D174B4491}" destId="{E9341C46-B6D8-46A4-A621-BC0635B25341}" srcOrd="0" destOrd="0" parTransId="{0D62F944-B3B8-4C4D-B3F1-FE8452E6D98A}" sibTransId="{D81A3681-26CF-465B-A457-AE6E3BC2958E}"/>
    <dgm:cxn modelId="{987D5BC2-1721-4DD6-A84E-6D8A357D0C2A}" type="presOf" srcId="{D04C5D0A-6129-4B00-A97B-B24ABE2E0606}" destId="{39D64EBD-15A8-405D-B908-496E8CE41B6C}" srcOrd="0" destOrd="0" presId="urn:microsoft.com/office/officeart/2008/layout/VerticalAccentList"/>
    <dgm:cxn modelId="{29FBD850-A329-4A94-9576-C3CA24204B72}" type="presOf" srcId="{363DA3ED-F1FB-4161-BBB0-1E3C172EA892}" destId="{A743C0C3-B3AC-4E4D-AF40-F7491AD2EA47}" srcOrd="0" destOrd="0" presId="urn:microsoft.com/office/officeart/2008/layout/VerticalAccentList"/>
    <dgm:cxn modelId="{A863F733-4258-433F-AEB4-442231E61CF6}" type="presOf" srcId="{DF91CACD-7F0C-4B34-9982-5104CBFCFE98}" destId="{221E7F5D-CE16-456D-9D04-6193EB41911A}" srcOrd="0" destOrd="1" presId="urn:microsoft.com/office/officeart/2008/layout/VerticalAccentList"/>
    <dgm:cxn modelId="{9E9454B0-81ED-4E01-BA37-C94B943CF0A7}" srcId="{747A0EC7-1C15-48D3-8315-CDD229D46285}" destId="{842041EC-CB8F-493B-B738-0E2D174B4491}" srcOrd="0" destOrd="0" parTransId="{9FCD772D-F1F4-4D5D-9F2C-C9740CA05486}" sibTransId="{89506778-1066-49B7-B621-A11F4DA33B08}"/>
    <dgm:cxn modelId="{96F11D57-2D48-4FE0-B06A-7799CBE35B89}" type="presOf" srcId="{A79C26CD-F442-4ED5-BC43-CBD0A51B2074}" destId="{A743C0C3-B3AC-4E4D-AF40-F7491AD2EA47}" srcOrd="0" destOrd="1" presId="urn:microsoft.com/office/officeart/2008/layout/VerticalAccentList"/>
    <dgm:cxn modelId="{46D8099E-74F1-462A-A65C-F0092D9CAB1B}" type="presOf" srcId="{04533C7F-8EED-4F10-97AA-2A404ABFE79C}" destId="{D9268766-D1DA-43E0-837B-8DBD58E4F3CE}" srcOrd="0" destOrd="0" presId="urn:microsoft.com/office/officeart/2008/layout/VerticalAccentList"/>
    <dgm:cxn modelId="{3671B5C3-5879-44D2-B008-71DF66FF1CD1}" srcId="{04533C7F-8EED-4F10-97AA-2A404ABFE79C}" destId="{363DA3ED-F1FB-4161-BBB0-1E3C172EA892}" srcOrd="0" destOrd="0" parTransId="{916D7950-8116-44F5-9DC1-38436130AF36}" sibTransId="{26419DE5-1A18-4135-868E-C613BC9A904F}"/>
    <dgm:cxn modelId="{CFC36109-38E5-46D7-8276-3F15EAABD78E}" type="presOf" srcId="{397DBB92-43EC-4799-B075-AA8550C376AF}" destId="{221E7F5D-CE16-456D-9D04-6193EB41911A}" srcOrd="0" destOrd="0" presId="urn:microsoft.com/office/officeart/2008/layout/VerticalAccentList"/>
    <dgm:cxn modelId="{A22D4169-1E13-4466-B4A2-960151AAD0EA}" srcId="{D04C5D0A-6129-4B00-A97B-B24ABE2E0606}" destId="{397DBB92-43EC-4799-B075-AA8550C376AF}" srcOrd="0" destOrd="0" parTransId="{2C145F30-A7C4-483E-BE6C-3949D324E36F}" sibTransId="{CD134E8A-4C05-476B-871B-2ED49D28F4FE}"/>
    <dgm:cxn modelId="{7051016E-94EB-49B2-B46D-F1372CA39003}" type="presOf" srcId="{E9341C46-B6D8-46A4-A621-BC0635B25341}" destId="{DAF5632A-B294-4B0D-9159-06D40466ACA2}" srcOrd="0" destOrd="0" presId="urn:microsoft.com/office/officeart/2008/layout/VerticalAccentList"/>
    <dgm:cxn modelId="{0596FFF3-F891-44A9-BD7C-2B04C235CAF6}" type="presOf" srcId="{747A0EC7-1C15-48D3-8315-CDD229D46285}" destId="{703E2128-F6CD-453B-85D6-F0F8A7BD71BC}" srcOrd="0" destOrd="0" presId="urn:microsoft.com/office/officeart/2008/layout/VerticalAccentList"/>
    <dgm:cxn modelId="{BE2E7C56-8ECF-4E6B-907B-95D67291EEB6}" type="presParOf" srcId="{703E2128-F6CD-453B-85D6-F0F8A7BD71BC}" destId="{221BCAF3-1DA0-4865-8EC4-54F01650B12B}" srcOrd="0" destOrd="0" presId="urn:microsoft.com/office/officeart/2008/layout/VerticalAccentList"/>
    <dgm:cxn modelId="{B12F3909-CDAF-4413-81A7-B2B5DB9692E8}" type="presParOf" srcId="{221BCAF3-1DA0-4865-8EC4-54F01650B12B}" destId="{341EC80C-562B-4FF3-96F7-9845F4A8AD81}" srcOrd="0" destOrd="0" presId="urn:microsoft.com/office/officeart/2008/layout/VerticalAccentList"/>
    <dgm:cxn modelId="{72D4DEC4-E88D-4515-92DA-1AC4BDDCE7EC}" type="presParOf" srcId="{703E2128-F6CD-453B-85D6-F0F8A7BD71BC}" destId="{A9BE0E76-A723-4855-96DC-5A220066F29D}" srcOrd="1" destOrd="0" presId="urn:microsoft.com/office/officeart/2008/layout/VerticalAccentList"/>
    <dgm:cxn modelId="{9ADFCDFC-7CD1-4F2C-B776-6C3E5FB0C135}" type="presParOf" srcId="{A9BE0E76-A723-4855-96DC-5A220066F29D}" destId="{86ABBAED-4BFB-42C9-9B95-29BA3A0C4BD5}" srcOrd="0" destOrd="0" presId="urn:microsoft.com/office/officeart/2008/layout/VerticalAccentList"/>
    <dgm:cxn modelId="{1FDB230F-E43F-4382-B891-67B3DAF0CD06}" type="presParOf" srcId="{A9BE0E76-A723-4855-96DC-5A220066F29D}" destId="{35405F19-C9BD-4AB6-BAAD-B6E355BED8B2}" srcOrd="1" destOrd="0" presId="urn:microsoft.com/office/officeart/2008/layout/VerticalAccentList"/>
    <dgm:cxn modelId="{E10C389D-0CF3-440E-B805-2CF530848191}" type="presParOf" srcId="{A9BE0E76-A723-4855-96DC-5A220066F29D}" destId="{066ABC20-F7A4-4DD2-A946-417805203E19}" srcOrd="2" destOrd="0" presId="urn:microsoft.com/office/officeart/2008/layout/VerticalAccentList"/>
    <dgm:cxn modelId="{8F3D3BA7-946B-432B-AC28-632C37F7C6F7}" type="presParOf" srcId="{A9BE0E76-A723-4855-96DC-5A220066F29D}" destId="{D36518F7-CF50-4540-B84E-E0C34D5F4E4A}" srcOrd="3" destOrd="0" presId="urn:microsoft.com/office/officeart/2008/layout/VerticalAccentList"/>
    <dgm:cxn modelId="{0C86F04A-C10C-48DB-A95F-8D5261264330}" type="presParOf" srcId="{A9BE0E76-A723-4855-96DC-5A220066F29D}" destId="{FD4A76DC-D724-43CC-9E35-35F7E21FD082}" srcOrd="4" destOrd="0" presId="urn:microsoft.com/office/officeart/2008/layout/VerticalAccentList"/>
    <dgm:cxn modelId="{EC5906E8-F059-4AB5-BB9B-B4862AE8F367}" type="presParOf" srcId="{A9BE0E76-A723-4855-96DC-5A220066F29D}" destId="{FC00C10B-FB14-4736-B719-5BC0B8304B73}" srcOrd="5" destOrd="0" presId="urn:microsoft.com/office/officeart/2008/layout/VerticalAccentList"/>
    <dgm:cxn modelId="{273A0D1A-0C26-4DCF-95B2-844476D417D6}" type="presParOf" srcId="{A9BE0E76-A723-4855-96DC-5A220066F29D}" destId="{69938E25-2E0E-48F7-A55B-DA98DDE6BFA9}" srcOrd="6" destOrd="0" presId="urn:microsoft.com/office/officeart/2008/layout/VerticalAccentList"/>
    <dgm:cxn modelId="{14734D2E-A19B-4EC6-9061-BEEB401C7726}" type="presParOf" srcId="{A9BE0E76-A723-4855-96DC-5A220066F29D}" destId="{DAF5632A-B294-4B0D-9159-06D40466ACA2}" srcOrd="7" destOrd="0" presId="urn:microsoft.com/office/officeart/2008/layout/VerticalAccentList"/>
    <dgm:cxn modelId="{40CD4E57-3BF8-481F-8568-3383701CD26B}" type="presParOf" srcId="{703E2128-F6CD-453B-85D6-F0F8A7BD71BC}" destId="{5F4D044B-0EC3-4989-9ED4-097142AA454B}" srcOrd="2" destOrd="0" presId="urn:microsoft.com/office/officeart/2008/layout/VerticalAccentList"/>
    <dgm:cxn modelId="{C68A9AC0-DFAA-4396-A47F-58BD04A3B835}" type="presParOf" srcId="{703E2128-F6CD-453B-85D6-F0F8A7BD71BC}" destId="{47822C14-25ED-4E9E-9792-E0BE18313643}" srcOrd="3" destOrd="0" presId="urn:microsoft.com/office/officeart/2008/layout/VerticalAccentList"/>
    <dgm:cxn modelId="{6EFB347C-8DD4-4D9B-B755-A4C872BA8CCA}" type="presParOf" srcId="{47822C14-25ED-4E9E-9792-E0BE18313643}" destId="{D9268766-D1DA-43E0-837B-8DBD58E4F3CE}" srcOrd="0" destOrd="0" presId="urn:microsoft.com/office/officeart/2008/layout/VerticalAccentList"/>
    <dgm:cxn modelId="{AD2B7DFD-B590-4401-AD23-F5A13D9C12D4}" type="presParOf" srcId="{703E2128-F6CD-453B-85D6-F0F8A7BD71BC}" destId="{0258F480-DD74-4897-9BBE-A53AC1045D49}" srcOrd="4" destOrd="0" presId="urn:microsoft.com/office/officeart/2008/layout/VerticalAccentList"/>
    <dgm:cxn modelId="{E6613C35-69E6-416C-B676-9BDD0E70DE69}" type="presParOf" srcId="{0258F480-DD74-4897-9BBE-A53AC1045D49}" destId="{A69A780F-1F30-4727-947D-806A772E3BA9}" srcOrd="0" destOrd="0" presId="urn:microsoft.com/office/officeart/2008/layout/VerticalAccentList"/>
    <dgm:cxn modelId="{A1BBB0F8-BADE-4FD4-823D-EC260E49E84F}" type="presParOf" srcId="{0258F480-DD74-4897-9BBE-A53AC1045D49}" destId="{01EA51B0-7966-4608-93FD-AA5C01A755B4}" srcOrd="1" destOrd="0" presId="urn:microsoft.com/office/officeart/2008/layout/VerticalAccentList"/>
    <dgm:cxn modelId="{BAED04C0-6A14-46AF-B637-7033A9CC8366}" type="presParOf" srcId="{0258F480-DD74-4897-9BBE-A53AC1045D49}" destId="{83E769FB-6762-4087-B818-0CAC6C915E13}" srcOrd="2" destOrd="0" presId="urn:microsoft.com/office/officeart/2008/layout/VerticalAccentList"/>
    <dgm:cxn modelId="{60C32FC9-A585-4192-B687-9B8E7E964259}" type="presParOf" srcId="{0258F480-DD74-4897-9BBE-A53AC1045D49}" destId="{12ACF8B7-E4D2-4C75-9C31-9364AA814C0B}" srcOrd="3" destOrd="0" presId="urn:microsoft.com/office/officeart/2008/layout/VerticalAccentList"/>
    <dgm:cxn modelId="{AB5F9241-06C0-46D3-8E73-F71F5A720119}" type="presParOf" srcId="{0258F480-DD74-4897-9BBE-A53AC1045D49}" destId="{20054D43-0E11-4F38-ADE3-CAE07F111D95}" srcOrd="4" destOrd="0" presId="urn:microsoft.com/office/officeart/2008/layout/VerticalAccentList"/>
    <dgm:cxn modelId="{3BA5EEB5-22A3-46FE-979F-E032E2E0856A}" type="presParOf" srcId="{0258F480-DD74-4897-9BBE-A53AC1045D49}" destId="{CC70C595-BD6B-4080-A67C-A45262869958}" srcOrd="5" destOrd="0" presId="urn:microsoft.com/office/officeart/2008/layout/VerticalAccentList"/>
    <dgm:cxn modelId="{FE3035CE-7BF2-44E7-B4E0-1143BD55283B}" type="presParOf" srcId="{0258F480-DD74-4897-9BBE-A53AC1045D49}" destId="{D89193E5-8076-4B20-A525-6E1E814857AC}" srcOrd="6" destOrd="0" presId="urn:microsoft.com/office/officeart/2008/layout/VerticalAccentList"/>
    <dgm:cxn modelId="{4EF8029F-A15D-434B-82AE-D930EABCAED3}" type="presParOf" srcId="{0258F480-DD74-4897-9BBE-A53AC1045D49}" destId="{A743C0C3-B3AC-4E4D-AF40-F7491AD2EA47}" srcOrd="7" destOrd="0" presId="urn:microsoft.com/office/officeart/2008/layout/VerticalAccentList"/>
    <dgm:cxn modelId="{B20FF7EB-3D8B-4083-9CE2-CFE83DD05954}" type="presParOf" srcId="{703E2128-F6CD-453B-85D6-F0F8A7BD71BC}" destId="{F0F5BFB7-4DBE-4B82-9D40-71AFEF97ED52}" srcOrd="5" destOrd="0" presId="urn:microsoft.com/office/officeart/2008/layout/VerticalAccentList"/>
    <dgm:cxn modelId="{E5EEF09D-B7D1-41A5-88A2-7437177F19D5}" type="presParOf" srcId="{703E2128-F6CD-453B-85D6-F0F8A7BD71BC}" destId="{E941574C-7181-4F90-BC68-692CD43C55C8}" srcOrd="6" destOrd="0" presId="urn:microsoft.com/office/officeart/2008/layout/VerticalAccentList"/>
    <dgm:cxn modelId="{4921B1E3-9EE0-4D2E-B0A1-43B917F31DE5}" type="presParOf" srcId="{E941574C-7181-4F90-BC68-692CD43C55C8}" destId="{39D64EBD-15A8-405D-B908-496E8CE41B6C}" srcOrd="0" destOrd="0" presId="urn:microsoft.com/office/officeart/2008/layout/VerticalAccentList"/>
    <dgm:cxn modelId="{6044BA41-F7B6-493C-A761-1A05F2E22084}" type="presParOf" srcId="{703E2128-F6CD-453B-85D6-F0F8A7BD71BC}" destId="{1A69039E-A1D9-4451-BBA5-2BA320A1ECB3}" srcOrd="7" destOrd="0" presId="urn:microsoft.com/office/officeart/2008/layout/VerticalAccentList"/>
    <dgm:cxn modelId="{F5D78B48-8832-4F2D-A54A-0B7271A81EEC}" type="presParOf" srcId="{1A69039E-A1D9-4451-BBA5-2BA320A1ECB3}" destId="{ABA51532-8ECE-4C7F-8546-8FD7E4DDFF0D}" srcOrd="0" destOrd="0" presId="urn:microsoft.com/office/officeart/2008/layout/VerticalAccentList"/>
    <dgm:cxn modelId="{5DD80D42-CD3D-47F1-97D2-EA23080BCD13}" type="presParOf" srcId="{1A69039E-A1D9-4451-BBA5-2BA320A1ECB3}" destId="{3821A619-E220-4C10-9660-C20D78301C66}" srcOrd="1" destOrd="0" presId="urn:microsoft.com/office/officeart/2008/layout/VerticalAccentList"/>
    <dgm:cxn modelId="{E5514DD0-559A-4259-BD57-D6F29AA8A903}" type="presParOf" srcId="{1A69039E-A1D9-4451-BBA5-2BA320A1ECB3}" destId="{47C84720-1878-4ED4-8906-A7602A1C63FE}" srcOrd="2" destOrd="0" presId="urn:microsoft.com/office/officeart/2008/layout/VerticalAccentList"/>
    <dgm:cxn modelId="{CAA74C93-C621-4D96-BACC-FD452E880060}" type="presParOf" srcId="{1A69039E-A1D9-4451-BBA5-2BA320A1ECB3}" destId="{11D9C4C7-3390-46C6-A189-C61AB423DD7C}" srcOrd="3" destOrd="0" presId="urn:microsoft.com/office/officeart/2008/layout/VerticalAccentList"/>
    <dgm:cxn modelId="{F2CE8C14-DDE4-45F2-9B5F-D2F28B404663}" type="presParOf" srcId="{1A69039E-A1D9-4451-BBA5-2BA320A1ECB3}" destId="{04FA02E9-192C-44DC-8801-395CB78B1A4B}" srcOrd="4" destOrd="0" presId="urn:microsoft.com/office/officeart/2008/layout/VerticalAccentList"/>
    <dgm:cxn modelId="{9B0F7877-058F-4378-9FDD-0035B3EEC23A}" type="presParOf" srcId="{1A69039E-A1D9-4451-BBA5-2BA320A1ECB3}" destId="{BA4F0676-7E26-4800-972A-A1EA037F73F3}" srcOrd="5" destOrd="0" presId="urn:microsoft.com/office/officeart/2008/layout/VerticalAccentList"/>
    <dgm:cxn modelId="{22EE9C56-CBA9-4623-9721-22925F12EFEC}" type="presParOf" srcId="{1A69039E-A1D9-4451-BBA5-2BA320A1ECB3}" destId="{B3ED696B-3403-463D-90D4-FC745E56A98C}" srcOrd="6" destOrd="0" presId="urn:microsoft.com/office/officeart/2008/layout/VerticalAccentList"/>
    <dgm:cxn modelId="{5761A58D-DD6A-4575-8C8B-F5241E77719F}" type="presParOf" srcId="{1A69039E-A1D9-4451-BBA5-2BA320A1ECB3}" destId="{221E7F5D-CE16-456D-9D04-6193EB41911A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BEB5C-0CDC-4007-A97C-3C4F2F189E9D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B8546A-FD84-4ACA-A167-5ACA4F9D205B}">
      <dgm:prSet phldrT="[Text]" custT="1"/>
      <dgm:spPr/>
      <dgm:t>
        <a:bodyPr/>
        <a:lstStyle/>
        <a:p>
          <a:r>
            <a:rPr lang="en-US" sz="1800" dirty="0" smtClean="0"/>
            <a:t>Division of Periodontics, Institute of Science and Technology, São Paulo State University</a:t>
          </a:r>
          <a:r>
            <a:rPr lang="pt-BR" sz="1800" dirty="0" smtClean="0"/>
            <a:t>, São Paulo, </a:t>
          </a:r>
          <a:r>
            <a:rPr lang="en-US" sz="1800" dirty="0" smtClean="0"/>
            <a:t>Brazil</a:t>
          </a:r>
          <a:endParaRPr lang="en-US" sz="1800" dirty="0"/>
        </a:p>
      </dgm:t>
    </dgm:pt>
    <dgm:pt modelId="{E539C029-0C41-4600-A4F7-5B3C9841B48B}" type="parTrans" cxnId="{5B7CA651-BF43-4180-9DEC-FF8AAAA801B8}">
      <dgm:prSet/>
      <dgm:spPr/>
      <dgm:t>
        <a:bodyPr/>
        <a:lstStyle/>
        <a:p>
          <a:endParaRPr lang="en-US"/>
        </a:p>
      </dgm:t>
    </dgm:pt>
    <dgm:pt modelId="{01CF3019-334E-42EB-9F49-C227224B3D57}" type="sibTrans" cxnId="{5B7CA651-BF43-4180-9DEC-FF8AAAA801B8}">
      <dgm:prSet/>
      <dgm:spPr/>
      <dgm:t>
        <a:bodyPr/>
        <a:lstStyle/>
        <a:p>
          <a:endParaRPr lang="en-US"/>
        </a:p>
      </dgm:t>
    </dgm:pt>
    <dgm:pt modelId="{ADA17F14-57FC-4CD2-9554-E2AE1E06984D}">
      <dgm:prSet phldrT="[Text]" custT="1"/>
      <dgm:spPr/>
      <dgm:t>
        <a:bodyPr/>
        <a:lstStyle/>
        <a:p>
          <a:r>
            <a:rPr lang="pt-BR" sz="2400" dirty="0" smtClean="0"/>
            <a:t>Cássia F. Araujo</a:t>
          </a:r>
        </a:p>
        <a:p>
          <a:r>
            <a:rPr lang="pt-BR" sz="2400" dirty="0" smtClean="0"/>
            <a:t>Naira M.R.B. Andere</a:t>
          </a:r>
        </a:p>
        <a:p>
          <a:r>
            <a:rPr lang="pt-BR" sz="2400" dirty="0" smtClean="0"/>
            <a:t> Nídia C. Castro dos Santos</a:t>
          </a:r>
          <a:endParaRPr lang="en-US" sz="2400" dirty="0"/>
        </a:p>
      </dgm:t>
    </dgm:pt>
    <dgm:pt modelId="{524AD3B6-4FBD-49B2-80C1-A50958623057}" type="parTrans" cxnId="{B761C5B6-0149-4CE5-9D87-36243C83D527}">
      <dgm:prSet/>
      <dgm:spPr/>
      <dgm:t>
        <a:bodyPr/>
        <a:lstStyle/>
        <a:p>
          <a:endParaRPr lang="en-US"/>
        </a:p>
      </dgm:t>
    </dgm:pt>
    <dgm:pt modelId="{EB18FCD2-6FBB-411C-AB7E-A8A296BF0E23}" type="sibTrans" cxnId="{B761C5B6-0149-4CE5-9D87-36243C83D527}">
      <dgm:prSet/>
      <dgm:spPr/>
      <dgm:t>
        <a:bodyPr/>
        <a:lstStyle/>
        <a:p>
          <a:endParaRPr lang="en-US"/>
        </a:p>
      </dgm:t>
    </dgm:pt>
    <dgm:pt modelId="{AFB1C8DA-AFBD-4972-9DE8-7C05BEFD178A}">
      <dgm:prSet phldrT="[Text]" custT="1"/>
      <dgm:spPr/>
      <dgm:t>
        <a:bodyPr/>
        <a:lstStyle/>
        <a:p>
          <a:r>
            <a:rPr lang="en-US" sz="1800" dirty="0" smtClean="0"/>
            <a:t>Department of Prosthodontics and Periodontics, Division of Periodontics, University of </a:t>
          </a:r>
          <a:r>
            <a:rPr lang="pt-BR" sz="1800" dirty="0" smtClean="0"/>
            <a:t>Campinas ,</a:t>
          </a:r>
          <a:r>
            <a:rPr lang="en-US" sz="1800" dirty="0" smtClean="0"/>
            <a:t>Brazil</a:t>
          </a:r>
          <a:endParaRPr lang="en-US" sz="1800" dirty="0"/>
        </a:p>
      </dgm:t>
    </dgm:pt>
    <dgm:pt modelId="{99AB8A28-B9BB-4787-9FF4-ACB13A189915}" type="parTrans" cxnId="{BA77A97F-ADD6-4BF7-BC70-B5938945B9E4}">
      <dgm:prSet/>
      <dgm:spPr/>
      <dgm:t>
        <a:bodyPr/>
        <a:lstStyle/>
        <a:p>
          <a:endParaRPr lang="en-US"/>
        </a:p>
      </dgm:t>
    </dgm:pt>
    <dgm:pt modelId="{68333F96-5D90-49BD-9C1F-5EB087C2C591}" type="sibTrans" cxnId="{BA77A97F-ADD6-4BF7-BC70-B5938945B9E4}">
      <dgm:prSet/>
      <dgm:spPr/>
      <dgm:t>
        <a:bodyPr/>
        <a:lstStyle/>
        <a:p>
          <a:endParaRPr lang="en-US"/>
        </a:p>
      </dgm:t>
    </dgm:pt>
    <dgm:pt modelId="{F0D6D95E-E29C-4945-B128-0BE6E72ECE42}">
      <dgm:prSet phldrT="[Text]" custT="1"/>
      <dgm:spPr/>
      <dgm:t>
        <a:bodyPr/>
        <a:lstStyle/>
        <a:p>
          <a:endParaRPr lang="en-US" sz="2400" dirty="0" smtClean="0"/>
        </a:p>
        <a:p>
          <a:r>
            <a:rPr lang="pt-BR" sz="2400" dirty="0" smtClean="0"/>
            <a:t>Aurélio A. Reis</a:t>
          </a:r>
        </a:p>
        <a:p>
          <a:r>
            <a:rPr lang="en-US" sz="2400" dirty="0" smtClean="0"/>
            <a:t> Renato C.V. </a:t>
          </a:r>
          <a:r>
            <a:rPr lang="en-US" sz="2400" dirty="0" err="1" smtClean="0"/>
            <a:t>Casarin</a:t>
          </a:r>
          <a:endParaRPr lang="en-US" sz="2400" dirty="0"/>
        </a:p>
      </dgm:t>
    </dgm:pt>
    <dgm:pt modelId="{6E4DAE37-032E-4220-93BB-B60DBD9ED177}" type="parTrans" cxnId="{A713BA8A-84A5-47A0-A207-DEAF913F925B}">
      <dgm:prSet/>
      <dgm:spPr/>
      <dgm:t>
        <a:bodyPr/>
        <a:lstStyle/>
        <a:p>
          <a:endParaRPr lang="en-US"/>
        </a:p>
      </dgm:t>
    </dgm:pt>
    <dgm:pt modelId="{0876876F-2D0E-411C-AC39-9DDECDEDCA4E}" type="sibTrans" cxnId="{A713BA8A-84A5-47A0-A207-DEAF913F925B}">
      <dgm:prSet/>
      <dgm:spPr/>
      <dgm:t>
        <a:bodyPr/>
        <a:lstStyle/>
        <a:p>
          <a:endParaRPr lang="en-US"/>
        </a:p>
      </dgm:t>
    </dgm:pt>
    <dgm:pt modelId="{2F137D7B-AE1F-4738-93A1-4CB02B7303C4}">
      <dgm:prSet custT="1"/>
      <dgm:spPr/>
      <dgm:t>
        <a:bodyPr/>
        <a:lstStyle/>
        <a:p>
          <a:r>
            <a:rPr lang="pt-BR" sz="2400" dirty="0" smtClean="0"/>
            <a:t>Ingrid F. Mathias-Santamaria </a:t>
          </a:r>
        </a:p>
        <a:p>
          <a:r>
            <a:rPr lang="pt-BR" sz="2400" dirty="0" smtClean="0"/>
            <a:t>Luciane D. de Oliveira</a:t>
          </a:r>
          <a:endParaRPr lang="en-US" sz="2400" dirty="0"/>
        </a:p>
      </dgm:t>
    </dgm:pt>
    <dgm:pt modelId="{3AFF7123-9125-4214-9031-254FACB8A109}" type="parTrans" cxnId="{F5B2C120-0EF7-4B58-B38C-7D7866D37C3B}">
      <dgm:prSet/>
      <dgm:spPr/>
      <dgm:t>
        <a:bodyPr/>
        <a:lstStyle/>
        <a:p>
          <a:endParaRPr lang="en-US"/>
        </a:p>
      </dgm:t>
    </dgm:pt>
    <dgm:pt modelId="{118CF689-C08A-4036-A8FD-AF9087457CDC}" type="sibTrans" cxnId="{F5B2C120-0EF7-4B58-B38C-7D7866D37C3B}">
      <dgm:prSet/>
      <dgm:spPr/>
      <dgm:t>
        <a:bodyPr/>
        <a:lstStyle/>
        <a:p>
          <a:endParaRPr lang="en-US"/>
        </a:p>
      </dgm:t>
    </dgm:pt>
    <dgm:pt modelId="{805416C4-A507-45A6-B109-99CB733F685E}">
      <dgm:prSet custT="1"/>
      <dgm:spPr/>
      <dgm:t>
        <a:bodyPr/>
        <a:lstStyle/>
        <a:p>
          <a:r>
            <a:rPr lang="en-US" sz="2400" dirty="0" smtClean="0"/>
            <a:t>Maria A.N. </a:t>
          </a:r>
          <a:r>
            <a:rPr lang="en-US" sz="2400" dirty="0" err="1" smtClean="0"/>
            <a:t>Jardini</a:t>
          </a:r>
          <a:r>
            <a:rPr lang="en-US" sz="2400" dirty="0" smtClean="0"/>
            <a:t>  Mauro P. Santamaria</a:t>
          </a:r>
          <a:endParaRPr lang="en-US" sz="2400" dirty="0"/>
        </a:p>
      </dgm:t>
    </dgm:pt>
    <dgm:pt modelId="{4F3E9638-7E10-4543-852D-DA0668E589E2}" type="parTrans" cxnId="{AFC4FAD9-1665-4B2A-B5E7-BDDA2CFB786E}">
      <dgm:prSet/>
      <dgm:spPr/>
      <dgm:t>
        <a:bodyPr/>
        <a:lstStyle/>
        <a:p>
          <a:endParaRPr lang="en-US"/>
        </a:p>
      </dgm:t>
    </dgm:pt>
    <dgm:pt modelId="{556793D8-C3E4-4248-ADE2-D847B63224F4}" type="sibTrans" cxnId="{AFC4FAD9-1665-4B2A-B5E7-BDDA2CFB786E}">
      <dgm:prSet/>
      <dgm:spPr/>
      <dgm:t>
        <a:bodyPr/>
        <a:lstStyle/>
        <a:p>
          <a:endParaRPr lang="en-US"/>
        </a:p>
      </dgm:t>
    </dgm:pt>
    <dgm:pt modelId="{207DE13F-2545-4D67-A59D-AC41EC842A8C}" type="pres">
      <dgm:prSet presAssocID="{32CBEB5C-0CDC-4007-A97C-3C4F2F189E9D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2B7207E-136F-4CCA-A81D-9DF9CFEE19F8}" type="pres">
      <dgm:prSet presAssocID="{AFB1C8DA-AFBD-4972-9DE8-7C05BEFD178A}" presName="ChildAccent2" presStyleCnt="0"/>
      <dgm:spPr/>
    </dgm:pt>
    <dgm:pt modelId="{7ADD5D55-C3CF-4357-8077-F1B05EF65AA1}" type="pres">
      <dgm:prSet presAssocID="{AFB1C8DA-AFBD-4972-9DE8-7C05BEFD178A}" presName="ChildAccent" presStyleLbl="alignImgPlace1" presStyleIdx="0" presStyleCnt="2" custScaleX="133252" custLinFactNeighborX="41652" custLinFactNeighborY="-4023"/>
      <dgm:spPr/>
      <dgm:t>
        <a:bodyPr/>
        <a:lstStyle/>
        <a:p>
          <a:endParaRPr lang="en-US"/>
        </a:p>
      </dgm:t>
    </dgm:pt>
    <dgm:pt modelId="{3CBEDF07-070E-421A-8F77-F230289F1587}" type="pres">
      <dgm:prSet presAssocID="{AFB1C8DA-AFBD-4972-9DE8-7C05BEFD178A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C5500-A46F-451C-9981-AF46CBDFAEFD}" type="pres">
      <dgm:prSet presAssocID="{AFB1C8DA-AFBD-4972-9DE8-7C05BEFD178A}" presName="Parent2" presStyleLbl="node1" presStyleIdx="0" presStyleCnt="2" custScaleX="146626" custScaleY="131632" custLinFactNeighborX="42062" custLinFactNeighborY="7908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192FA-913F-4BAD-8C56-D725F692FDC4}" type="pres">
      <dgm:prSet presAssocID="{FAB8546A-FD84-4ACA-A167-5ACA4F9D205B}" presName="ChildAccent1" presStyleCnt="0"/>
      <dgm:spPr/>
    </dgm:pt>
    <dgm:pt modelId="{F6DAABFE-8264-4B56-811F-676570FDA08D}" type="pres">
      <dgm:prSet presAssocID="{FAB8546A-FD84-4ACA-A167-5ACA4F9D205B}" presName="ChildAccent" presStyleLbl="alignImgPlace1" presStyleIdx="1" presStyleCnt="2" custScaleX="140017" custScaleY="108762" custLinFactNeighborX="-32809" custLinFactNeighborY="2107"/>
      <dgm:spPr/>
      <dgm:t>
        <a:bodyPr/>
        <a:lstStyle/>
        <a:p>
          <a:endParaRPr lang="en-US"/>
        </a:p>
      </dgm:t>
    </dgm:pt>
    <dgm:pt modelId="{2FBE8844-CB8D-49F8-971F-0AAA57712BCF}" type="pres">
      <dgm:prSet presAssocID="{FAB8546A-FD84-4ACA-A167-5ACA4F9D205B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52814-B28F-48AC-9E37-805B8FAA7347}" type="pres">
      <dgm:prSet presAssocID="{FAB8546A-FD84-4ACA-A167-5ACA4F9D205B}" presName="Parent1" presStyleLbl="node1" presStyleIdx="1" presStyleCnt="2" custScaleX="160769" custScaleY="118835" custLinFactNeighborX="-33771" custLinFactNeighborY="-44796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BDA462-618A-4277-81FA-04BBE286CD59}" type="presOf" srcId="{32CBEB5C-0CDC-4007-A97C-3C4F2F189E9D}" destId="{207DE13F-2545-4D67-A59D-AC41EC842A8C}" srcOrd="0" destOrd="0" presId="urn:microsoft.com/office/officeart/2011/layout/InterconnectedBlockProcess"/>
    <dgm:cxn modelId="{B761C5B6-0149-4CE5-9D87-36243C83D527}" srcId="{FAB8546A-FD84-4ACA-A167-5ACA4F9D205B}" destId="{ADA17F14-57FC-4CD2-9554-E2AE1E06984D}" srcOrd="0" destOrd="0" parTransId="{524AD3B6-4FBD-49B2-80C1-A50958623057}" sibTransId="{EB18FCD2-6FBB-411C-AB7E-A8A296BF0E23}"/>
    <dgm:cxn modelId="{AFC4FAD9-1665-4B2A-B5E7-BDDA2CFB786E}" srcId="{FAB8546A-FD84-4ACA-A167-5ACA4F9D205B}" destId="{805416C4-A507-45A6-B109-99CB733F685E}" srcOrd="2" destOrd="0" parTransId="{4F3E9638-7E10-4543-852D-DA0668E589E2}" sibTransId="{556793D8-C3E4-4248-ADE2-D847B63224F4}"/>
    <dgm:cxn modelId="{8F8C3385-61FF-43FA-AEAA-7958667F775D}" type="presOf" srcId="{FAB8546A-FD84-4ACA-A167-5ACA4F9D205B}" destId="{5A752814-B28F-48AC-9E37-805B8FAA7347}" srcOrd="0" destOrd="0" presId="urn:microsoft.com/office/officeart/2011/layout/InterconnectedBlockProcess"/>
    <dgm:cxn modelId="{5D8FFDA9-9175-413E-89B7-85E012F6B8BF}" type="presOf" srcId="{805416C4-A507-45A6-B109-99CB733F685E}" destId="{2FBE8844-CB8D-49F8-971F-0AAA57712BCF}" srcOrd="1" destOrd="2" presId="urn:microsoft.com/office/officeart/2011/layout/InterconnectedBlockProcess"/>
    <dgm:cxn modelId="{A713BA8A-84A5-47A0-A207-DEAF913F925B}" srcId="{AFB1C8DA-AFBD-4972-9DE8-7C05BEFD178A}" destId="{F0D6D95E-E29C-4945-B128-0BE6E72ECE42}" srcOrd="0" destOrd="0" parTransId="{6E4DAE37-032E-4220-93BB-B60DBD9ED177}" sibTransId="{0876876F-2D0E-411C-AC39-9DDECDEDCA4E}"/>
    <dgm:cxn modelId="{80D842DB-B302-411E-ABC5-B995D802222B}" type="presOf" srcId="{2F137D7B-AE1F-4738-93A1-4CB02B7303C4}" destId="{F6DAABFE-8264-4B56-811F-676570FDA08D}" srcOrd="0" destOrd="1" presId="urn:microsoft.com/office/officeart/2011/layout/InterconnectedBlockProcess"/>
    <dgm:cxn modelId="{1D5CF4EE-1157-4EC0-BEB4-B256FE8B74DC}" type="presOf" srcId="{AFB1C8DA-AFBD-4972-9DE8-7C05BEFD178A}" destId="{A95C5500-A46F-451C-9981-AF46CBDFAEFD}" srcOrd="0" destOrd="0" presId="urn:microsoft.com/office/officeart/2011/layout/InterconnectedBlockProcess"/>
    <dgm:cxn modelId="{CD68B0D9-293A-424A-907D-8CC1F04CFC46}" type="presOf" srcId="{F0D6D95E-E29C-4945-B128-0BE6E72ECE42}" destId="{7ADD5D55-C3CF-4357-8077-F1B05EF65AA1}" srcOrd="0" destOrd="0" presId="urn:microsoft.com/office/officeart/2011/layout/InterconnectedBlockProcess"/>
    <dgm:cxn modelId="{49A4620F-A533-4374-9152-0FBC9538E3C7}" type="presOf" srcId="{ADA17F14-57FC-4CD2-9554-E2AE1E06984D}" destId="{2FBE8844-CB8D-49F8-971F-0AAA57712BCF}" srcOrd="1" destOrd="0" presId="urn:microsoft.com/office/officeart/2011/layout/InterconnectedBlockProcess"/>
    <dgm:cxn modelId="{7089EC6D-2846-48C4-8572-14F85865ED0D}" type="presOf" srcId="{ADA17F14-57FC-4CD2-9554-E2AE1E06984D}" destId="{F6DAABFE-8264-4B56-811F-676570FDA08D}" srcOrd="0" destOrd="0" presId="urn:microsoft.com/office/officeart/2011/layout/InterconnectedBlockProcess"/>
    <dgm:cxn modelId="{BA77A97F-ADD6-4BF7-BC70-B5938945B9E4}" srcId="{32CBEB5C-0CDC-4007-A97C-3C4F2F189E9D}" destId="{AFB1C8DA-AFBD-4972-9DE8-7C05BEFD178A}" srcOrd="1" destOrd="0" parTransId="{99AB8A28-B9BB-4787-9FF4-ACB13A189915}" sibTransId="{68333F96-5D90-49BD-9C1F-5EB087C2C591}"/>
    <dgm:cxn modelId="{EB42DA91-5BC6-4385-8E52-D0BBAC9EDEE7}" type="presOf" srcId="{F0D6D95E-E29C-4945-B128-0BE6E72ECE42}" destId="{3CBEDF07-070E-421A-8F77-F230289F1587}" srcOrd="1" destOrd="0" presId="urn:microsoft.com/office/officeart/2011/layout/InterconnectedBlockProcess"/>
    <dgm:cxn modelId="{97E0AA51-B84D-4A99-8348-ACBBC14C14CB}" type="presOf" srcId="{805416C4-A507-45A6-B109-99CB733F685E}" destId="{F6DAABFE-8264-4B56-811F-676570FDA08D}" srcOrd="0" destOrd="2" presId="urn:microsoft.com/office/officeart/2011/layout/InterconnectedBlockProcess"/>
    <dgm:cxn modelId="{F5B2C120-0EF7-4B58-B38C-7D7866D37C3B}" srcId="{FAB8546A-FD84-4ACA-A167-5ACA4F9D205B}" destId="{2F137D7B-AE1F-4738-93A1-4CB02B7303C4}" srcOrd="1" destOrd="0" parTransId="{3AFF7123-9125-4214-9031-254FACB8A109}" sibTransId="{118CF689-C08A-4036-A8FD-AF9087457CDC}"/>
    <dgm:cxn modelId="{5B7CA651-BF43-4180-9DEC-FF8AAAA801B8}" srcId="{32CBEB5C-0CDC-4007-A97C-3C4F2F189E9D}" destId="{FAB8546A-FD84-4ACA-A167-5ACA4F9D205B}" srcOrd="0" destOrd="0" parTransId="{E539C029-0C41-4600-A4F7-5B3C9841B48B}" sibTransId="{01CF3019-334E-42EB-9F49-C227224B3D57}"/>
    <dgm:cxn modelId="{65F42C5B-36C6-4DE1-8028-62C44524358A}" type="presOf" srcId="{2F137D7B-AE1F-4738-93A1-4CB02B7303C4}" destId="{2FBE8844-CB8D-49F8-971F-0AAA57712BCF}" srcOrd="1" destOrd="1" presId="urn:microsoft.com/office/officeart/2011/layout/InterconnectedBlockProcess"/>
    <dgm:cxn modelId="{CC2180CB-A85A-4057-9931-AE74B9FCE5D2}" type="presParOf" srcId="{207DE13F-2545-4D67-A59D-AC41EC842A8C}" destId="{F2B7207E-136F-4CCA-A81D-9DF9CFEE19F8}" srcOrd="0" destOrd="0" presId="urn:microsoft.com/office/officeart/2011/layout/InterconnectedBlockProcess"/>
    <dgm:cxn modelId="{79600FEB-0C46-4B49-9C7B-F2457B8E3657}" type="presParOf" srcId="{F2B7207E-136F-4CCA-A81D-9DF9CFEE19F8}" destId="{7ADD5D55-C3CF-4357-8077-F1B05EF65AA1}" srcOrd="0" destOrd="0" presId="urn:microsoft.com/office/officeart/2011/layout/InterconnectedBlockProcess"/>
    <dgm:cxn modelId="{C9D0BAB0-B967-45EE-8BB8-70614D45CADE}" type="presParOf" srcId="{207DE13F-2545-4D67-A59D-AC41EC842A8C}" destId="{3CBEDF07-070E-421A-8F77-F230289F1587}" srcOrd="1" destOrd="0" presId="urn:microsoft.com/office/officeart/2011/layout/InterconnectedBlockProcess"/>
    <dgm:cxn modelId="{7AAE30FA-73C6-44BA-8014-B13F5AD572B9}" type="presParOf" srcId="{207DE13F-2545-4D67-A59D-AC41EC842A8C}" destId="{A95C5500-A46F-451C-9981-AF46CBDFAEFD}" srcOrd="2" destOrd="0" presId="urn:microsoft.com/office/officeart/2011/layout/InterconnectedBlockProcess"/>
    <dgm:cxn modelId="{77E948CE-5878-48B7-B075-D0B8ADD12FEE}" type="presParOf" srcId="{207DE13F-2545-4D67-A59D-AC41EC842A8C}" destId="{F3B192FA-913F-4BAD-8C56-D725F692FDC4}" srcOrd="3" destOrd="0" presId="urn:microsoft.com/office/officeart/2011/layout/InterconnectedBlockProcess"/>
    <dgm:cxn modelId="{8A7F6842-8363-4F5C-8A87-E930ED605268}" type="presParOf" srcId="{F3B192FA-913F-4BAD-8C56-D725F692FDC4}" destId="{F6DAABFE-8264-4B56-811F-676570FDA08D}" srcOrd="0" destOrd="0" presId="urn:microsoft.com/office/officeart/2011/layout/InterconnectedBlockProcess"/>
    <dgm:cxn modelId="{BC8703CC-443E-4E09-B975-70EA73648C35}" type="presParOf" srcId="{207DE13F-2545-4D67-A59D-AC41EC842A8C}" destId="{2FBE8844-CB8D-49F8-971F-0AAA57712BCF}" srcOrd="4" destOrd="0" presId="urn:microsoft.com/office/officeart/2011/layout/InterconnectedBlockProcess"/>
    <dgm:cxn modelId="{77858927-35A4-42D2-97F7-ADB0BEE66DC2}" type="presParOf" srcId="{207DE13F-2545-4D67-A59D-AC41EC842A8C}" destId="{5A752814-B28F-48AC-9E37-805B8FAA7347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E3D2C-5369-4842-969B-40BF4CFBF061}" type="doc">
      <dgm:prSet loTypeId="urn:microsoft.com/office/officeart/2009/3/layout/PlusandMinus" loCatId="relationship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E3D6708D-3731-43D9-BF3C-EF9E10C5D3CA}">
      <dgm:prSet phldrT="[Text]" custT="1"/>
      <dgm:spPr/>
      <dgm:t>
        <a:bodyPr/>
        <a:lstStyle/>
        <a:p>
          <a:r>
            <a:rPr lang="en-US" sz="2000" dirty="0" smtClean="0"/>
            <a:t>1) diagnosis of </a:t>
          </a:r>
          <a:r>
            <a:rPr lang="en-US" sz="2000" dirty="0" err="1" smtClean="0"/>
            <a:t>GAgP</a:t>
          </a:r>
          <a:r>
            <a:rPr lang="en-US" sz="2000" dirty="0" smtClean="0"/>
            <a:t>,</a:t>
          </a:r>
        </a:p>
        <a:p>
          <a:r>
            <a:rPr lang="en-US" sz="2000" dirty="0" smtClean="0"/>
            <a:t> 2) presence of ≥20 teeth, excluding third molars and teeth indicated for extraction; </a:t>
          </a:r>
        </a:p>
        <a:p>
          <a:r>
            <a:rPr lang="en-US" sz="2000" dirty="0" smtClean="0"/>
            <a:t>3) Presence of ≥6 sites presenting PD ≥5 mm with bleeding on probing (BOP) and ≥2 sites with PD ≥7 mm (including incisors and first molars, in addition to three other non-contiguous teeth between them);</a:t>
          </a:r>
        </a:p>
        <a:p>
          <a:r>
            <a:rPr lang="en-US" sz="2000" dirty="0" smtClean="0"/>
            <a:t> 4) good general health;</a:t>
          </a:r>
        </a:p>
        <a:p>
          <a:r>
            <a:rPr lang="en-US" sz="2000" dirty="0" smtClean="0"/>
            <a:t> 5) at least 18 years old; and </a:t>
          </a:r>
        </a:p>
        <a:p>
          <a:r>
            <a:rPr lang="en-US" sz="2000" dirty="0" smtClean="0"/>
            <a:t>6) agree to participate in the study and sign a written consent.</a:t>
          </a:r>
          <a:endParaRPr lang="en-US" sz="2000" dirty="0"/>
        </a:p>
      </dgm:t>
    </dgm:pt>
    <dgm:pt modelId="{66CE456B-3F22-4735-8BA2-73569850AAF2}" type="parTrans" cxnId="{2FC4B6A2-E51B-4E88-8C8A-46958FB8F903}">
      <dgm:prSet/>
      <dgm:spPr/>
      <dgm:t>
        <a:bodyPr/>
        <a:lstStyle/>
        <a:p>
          <a:endParaRPr lang="en-US"/>
        </a:p>
      </dgm:t>
    </dgm:pt>
    <dgm:pt modelId="{DA1494E6-2E42-44FF-8046-4B0887A178B0}" type="sibTrans" cxnId="{2FC4B6A2-E51B-4E88-8C8A-46958FB8F903}">
      <dgm:prSet/>
      <dgm:spPr/>
      <dgm:t>
        <a:bodyPr/>
        <a:lstStyle/>
        <a:p>
          <a:endParaRPr lang="en-US"/>
        </a:p>
      </dgm:t>
    </dgm:pt>
    <dgm:pt modelId="{8D87F0C4-A75B-418A-ADD3-2F78E949A358}">
      <dgm:prSet phldrT="[Text]" custT="1"/>
      <dgm:spPr/>
      <dgm:t>
        <a:bodyPr/>
        <a:lstStyle/>
        <a:p>
          <a:r>
            <a:rPr lang="en-US" sz="2000" dirty="0" smtClean="0"/>
            <a:t>1) were pregnant or nursing; </a:t>
          </a:r>
        </a:p>
        <a:p>
          <a:r>
            <a:rPr lang="en-US" sz="2000" dirty="0" smtClean="0"/>
            <a:t>2) were suffering from any other systemic disease (e.g., cardiovascular, diabetes, blood </a:t>
          </a:r>
          <a:r>
            <a:rPr lang="en-US" sz="2000" dirty="0" err="1" smtClean="0"/>
            <a:t>dyscrasias</a:t>
          </a:r>
          <a:r>
            <a:rPr lang="en-US" sz="2000" dirty="0" smtClean="0"/>
            <a:t>, immunodeficiency, etc.); </a:t>
          </a:r>
        </a:p>
        <a:p>
          <a:r>
            <a:rPr lang="en-US" sz="2000" dirty="0" smtClean="0"/>
            <a:t>3) received antimicrobials or anti-inflammatory drugs in the previous 6 months;</a:t>
          </a:r>
        </a:p>
        <a:p>
          <a:r>
            <a:rPr lang="en-US" sz="2000" dirty="0" smtClean="0"/>
            <a:t>4) received a course of periodontal treatment within the last 12 months; </a:t>
          </a:r>
        </a:p>
        <a:p>
          <a:r>
            <a:rPr lang="en-US" sz="2000" dirty="0" smtClean="0"/>
            <a:t>5) smoked ≥10 cigarettes/day; </a:t>
          </a:r>
        </a:p>
        <a:p>
          <a:r>
            <a:rPr lang="en-US" sz="2000" dirty="0" smtClean="0"/>
            <a:t>6) reported an allergy to AMX , MET, or CLM;</a:t>
          </a:r>
        </a:p>
        <a:p>
          <a:r>
            <a:rPr lang="en-US" sz="2000" dirty="0" smtClean="0"/>
            <a:t>7) Required antibiotic prophylaxis; or </a:t>
          </a:r>
        </a:p>
        <a:p>
          <a:r>
            <a:rPr lang="en-US" sz="2000" dirty="0" smtClean="0"/>
            <a:t>8) were currently using medication that could interfere with periodontal response were excluded</a:t>
          </a:r>
          <a:endParaRPr lang="en-US" sz="2000" dirty="0"/>
        </a:p>
      </dgm:t>
    </dgm:pt>
    <dgm:pt modelId="{FF63EB1E-56F4-43D0-AC37-0D6B171EB4A2}" type="parTrans" cxnId="{3EDEADEF-01BA-47F1-A3C4-FAA1D1DBD4FE}">
      <dgm:prSet/>
      <dgm:spPr/>
      <dgm:t>
        <a:bodyPr/>
        <a:lstStyle/>
        <a:p>
          <a:endParaRPr lang="en-US"/>
        </a:p>
      </dgm:t>
    </dgm:pt>
    <dgm:pt modelId="{5994C286-689E-4A7F-B296-23B4D3EC7E99}" type="sibTrans" cxnId="{3EDEADEF-01BA-47F1-A3C4-FAA1D1DBD4FE}">
      <dgm:prSet/>
      <dgm:spPr/>
      <dgm:t>
        <a:bodyPr/>
        <a:lstStyle/>
        <a:p>
          <a:endParaRPr lang="en-US"/>
        </a:p>
      </dgm:t>
    </dgm:pt>
    <dgm:pt modelId="{7F4D29EF-1251-47AD-96E6-45D9473EA3E8}" type="pres">
      <dgm:prSet presAssocID="{B54E3D2C-5369-4842-969B-40BF4CFBF06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EED1B-AEFB-46E7-B1D0-0DF749F1C7EC}" type="pres">
      <dgm:prSet presAssocID="{B54E3D2C-5369-4842-969B-40BF4CFBF061}" presName="Background" presStyleLbl="bgImgPlace1" presStyleIdx="0" presStyleCnt="1" custScaleX="107553" custScaleY="128098" custLinFactNeighborX="-2463" custLinFactNeighborY="698"/>
      <dgm:spPr/>
    </dgm:pt>
    <dgm:pt modelId="{29515ACF-7ED1-4BAF-881E-74A2543C46AC}" type="pres">
      <dgm:prSet presAssocID="{B54E3D2C-5369-4842-969B-40BF4CFBF061}" presName="ParentText1" presStyleLbl="revTx" presStyleIdx="0" presStyleCnt="2" custLinFactNeighborX="-424" custLinFactNeighborY="-10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AB454-7C73-4C99-A499-C05BCE346C51}" type="pres">
      <dgm:prSet presAssocID="{B54E3D2C-5369-4842-969B-40BF4CFBF061}" presName="ParentText2" presStyleLbl="revTx" presStyleIdx="1" presStyleCnt="2" custLinFactNeighborX="-106" custLinFactNeighborY="-233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89889-E472-4727-911A-4FBD87C95015}" type="pres">
      <dgm:prSet presAssocID="{B54E3D2C-5369-4842-969B-40BF4CFBF061}" presName="Plus" presStyleLbl="alignNode1" presStyleIdx="0" presStyleCnt="2" custLinFactNeighborX="-8403" custLinFactNeighborY="-7594"/>
      <dgm:spPr/>
    </dgm:pt>
    <dgm:pt modelId="{6E81441B-895D-4778-B2B9-504C62FDD2D5}" type="pres">
      <dgm:prSet presAssocID="{B54E3D2C-5369-4842-969B-40BF4CFBF061}" presName="Minus" presStyleLbl="alignNode1" presStyleIdx="1" presStyleCnt="2" custLinFactNeighborX="28571" custLinFactNeighborY="-82935"/>
      <dgm:spPr/>
    </dgm:pt>
    <dgm:pt modelId="{F57F52DE-DD62-4E7E-A575-4C3C0654F30E}" type="pres">
      <dgm:prSet presAssocID="{B54E3D2C-5369-4842-969B-40BF4CFBF061}" presName="Divider" presStyleLbl="parChTrans1D1" presStyleIdx="0" presStyleCnt="1"/>
      <dgm:spPr/>
    </dgm:pt>
  </dgm:ptLst>
  <dgm:cxnLst>
    <dgm:cxn modelId="{C63E3B79-133E-49EE-A36C-CA7FD17E20CC}" type="presOf" srcId="{8D87F0C4-A75B-418A-ADD3-2F78E949A358}" destId="{F16AB454-7C73-4C99-A499-C05BCE346C51}" srcOrd="0" destOrd="0" presId="urn:microsoft.com/office/officeart/2009/3/layout/PlusandMinus"/>
    <dgm:cxn modelId="{2DFD0F84-3582-42A2-BDC2-C0E1D671A373}" type="presOf" srcId="{B54E3D2C-5369-4842-969B-40BF4CFBF061}" destId="{7F4D29EF-1251-47AD-96E6-45D9473EA3E8}" srcOrd="0" destOrd="0" presId="urn:microsoft.com/office/officeart/2009/3/layout/PlusandMinus"/>
    <dgm:cxn modelId="{3EDEADEF-01BA-47F1-A3C4-FAA1D1DBD4FE}" srcId="{B54E3D2C-5369-4842-969B-40BF4CFBF061}" destId="{8D87F0C4-A75B-418A-ADD3-2F78E949A358}" srcOrd="1" destOrd="0" parTransId="{FF63EB1E-56F4-43D0-AC37-0D6B171EB4A2}" sibTransId="{5994C286-689E-4A7F-B296-23B4D3EC7E99}"/>
    <dgm:cxn modelId="{31699A10-048F-428E-832C-D3BF35DA13F0}" type="presOf" srcId="{E3D6708D-3731-43D9-BF3C-EF9E10C5D3CA}" destId="{29515ACF-7ED1-4BAF-881E-74A2543C46AC}" srcOrd="0" destOrd="0" presId="urn:microsoft.com/office/officeart/2009/3/layout/PlusandMinus"/>
    <dgm:cxn modelId="{2FC4B6A2-E51B-4E88-8C8A-46958FB8F903}" srcId="{B54E3D2C-5369-4842-969B-40BF4CFBF061}" destId="{E3D6708D-3731-43D9-BF3C-EF9E10C5D3CA}" srcOrd="0" destOrd="0" parTransId="{66CE456B-3F22-4735-8BA2-73569850AAF2}" sibTransId="{DA1494E6-2E42-44FF-8046-4B0887A178B0}"/>
    <dgm:cxn modelId="{C6BFE1F0-0660-42FF-8E22-1FE2E454BD20}" type="presParOf" srcId="{7F4D29EF-1251-47AD-96E6-45D9473EA3E8}" destId="{10DEED1B-AEFB-46E7-B1D0-0DF749F1C7EC}" srcOrd="0" destOrd="0" presId="urn:microsoft.com/office/officeart/2009/3/layout/PlusandMinus"/>
    <dgm:cxn modelId="{9B286E57-DFF0-4AB4-A8BD-D407FCC71AB1}" type="presParOf" srcId="{7F4D29EF-1251-47AD-96E6-45D9473EA3E8}" destId="{29515ACF-7ED1-4BAF-881E-74A2543C46AC}" srcOrd="1" destOrd="0" presId="urn:microsoft.com/office/officeart/2009/3/layout/PlusandMinus"/>
    <dgm:cxn modelId="{B32059E8-2A5C-4E42-B0F4-AE482A4EBFE9}" type="presParOf" srcId="{7F4D29EF-1251-47AD-96E6-45D9473EA3E8}" destId="{F16AB454-7C73-4C99-A499-C05BCE346C51}" srcOrd="2" destOrd="0" presId="urn:microsoft.com/office/officeart/2009/3/layout/PlusandMinus"/>
    <dgm:cxn modelId="{7C734A84-4EDE-4228-9D82-3A485D55B0C5}" type="presParOf" srcId="{7F4D29EF-1251-47AD-96E6-45D9473EA3E8}" destId="{A5A89889-E472-4727-911A-4FBD87C95015}" srcOrd="3" destOrd="0" presId="urn:microsoft.com/office/officeart/2009/3/layout/PlusandMinus"/>
    <dgm:cxn modelId="{A7D210DD-DC27-479A-A4E9-07A0F6173305}" type="presParOf" srcId="{7F4D29EF-1251-47AD-96E6-45D9473EA3E8}" destId="{6E81441B-895D-4778-B2B9-504C62FDD2D5}" srcOrd="4" destOrd="0" presId="urn:microsoft.com/office/officeart/2009/3/layout/PlusandMinus"/>
    <dgm:cxn modelId="{C27772D4-DD54-40C9-BD65-32234EA8CD2D}" type="presParOf" srcId="{7F4D29EF-1251-47AD-96E6-45D9473EA3E8}" destId="{F57F52DE-DD62-4E7E-A575-4C3C0654F30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2D3B5D-7EBC-4BF0-8473-F444783DA151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658ABE-DB8A-4184-B3E5-FCBA3BB60331}">
      <dgm:prSet phldrT="[Text]" custT="1"/>
      <dgm:spPr/>
      <dgm:t>
        <a:bodyPr/>
        <a:lstStyle/>
        <a:p>
          <a:r>
            <a:rPr lang="en-US" sz="4000" dirty="0" smtClean="0"/>
            <a:t>AMX+MET group (n=23):</a:t>
          </a:r>
          <a:endParaRPr lang="en-US" sz="4000" dirty="0"/>
        </a:p>
      </dgm:t>
    </dgm:pt>
    <dgm:pt modelId="{1B7EA21E-4CE3-4968-B1EE-CA4BF9F1F394}" type="parTrans" cxnId="{E94012D4-EA33-4045-8E70-BEA63EC73963}">
      <dgm:prSet/>
      <dgm:spPr/>
      <dgm:t>
        <a:bodyPr/>
        <a:lstStyle/>
        <a:p>
          <a:endParaRPr lang="en-US"/>
        </a:p>
      </dgm:t>
    </dgm:pt>
    <dgm:pt modelId="{88CF0B88-B912-4534-8ACF-10E3C44A19AE}" type="sibTrans" cxnId="{E94012D4-EA33-4045-8E70-BEA63EC73963}">
      <dgm:prSet/>
      <dgm:spPr/>
      <dgm:t>
        <a:bodyPr/>
        <a:lstStyle/>
        <a:p>
          <a:endParaRPr lang="en-US"/>
        </a:p>
      </dgm:t>
    </dgm:pt>
    <dgm:pt modelId="{1C7E8BD8-96A6-4E8F-9ECC-68F2E885C293}">
      <dgm:prSet phldrT="[Text]"/>
      <dgm:spPr/>
      <dgm:t>
        <a:bodyPr/>
        <a:lstStyle/>
        <a:p>
          <a:r>
            <a:rPr lang="en-US" dirty="0" smtClean="0"/>
            <a:t>FMUD associated </a:t>
          </a:r>
          <a:r>
            <a:rPr lang="en-US" dirty="0" err="1" smtClean="0"/>
            <a:t>withAMX</a:t>
          </a:r>
          <a:r>
            <a:rPr lang="en-US" dirty="0" smtClean="0"/>
            <a:t> (500 mg, 8/8 hours) plus MET (400 mg, 8/8 hours), both for 7 days.</a:t>
          </a:r>
          <a:endParaRPr lang="en-US" dirty="0"/>
        </a:p>
      </dgm:t>
    </dgm:pt>
    <dgm:pt modelId="{F66805CA-138C-4BAB-9283-7F805D193376}" type="parTrans" cxnId="{E1A22895-E093-4BDA-9FB0-391D62F321FB}">
      <dgm:prSet/>
      <dgm:spPr/>
      <dgm:t>
        <a:bodyPr/>
        <a:lstStyle/>
        <a:p>
          <a:endParaRPr lang="en-US"/>
        </a:p>
      </dgm:t>
    </dgm:pt>
    <dgm:pt modelId="{374A9BC5-8FE9-4BDB-97A9-F318D1824BC2}" type="sibTrans" cxnId="{E1A22895-E093-4BDA-9FB0-391D62F321FB}">
      <dgm:prSet/>
      <dgm:spPr/>
      <dgm:t>
        <a:bodyPr/>
        <a:lstStyle/>
        <a:p>
          <a:endParaRPr lang="en-US"/>
        </a:p>
      </dgm:t>
    </dgm:pt>
    <dgm:pt modelId="{F2298C9A-E434-4861-86B8-3019C52257CD}">
      <dgm:prSet phldrT="[Text]" custT="1"/>
      <dgm:spPr/>
      <dgm:t>
        <a:bodyPr/>
        <a:lstStyle/>
        <a:p>
          <a:r>
            <a:rPr lang="en-US" sz="4000" dirty="0" smtClean="0"/>
            <a:t>CLM group (n=23):</a:t>
          </a:r>
          <a:endParaRPr lang="en-US" sz="4000" dirty="0"/>
        </a:p>
      </dgm:t>
    </dgm:pt>
    <dgm:pt modelId="{0034059F-FBDB-4962-9A9C-6599D202C46E}" type="parTrans" cxnId="{48BC2D37-CE0E-44DC-ACDD-7CFE1DAE6CCC}">
      <dgm:prSet/>
      <dgm:spPr/>
      <dgm:t>
        <a:bodyPr/>
        <a:lstStyle/>
        <a:p>
          <a:endParaRPr lang="en-US"/>
        </a:p>
      </dgm:t>
    </dgm:pt>
    <dgm:pt modelId="{6DF32AB5-FCD8-4D38-AB72-4B3D4F7BC1C0}" type="sibTrans" cxnId="{48BC2D37-CE0E-44DC-ACDD-7CFE1DAE6CCC}">
      <dgm:prSet/>
      <dgm:spPr/>
      <dgm:t>
        <a:bodyPr/>
        <a:lstStyle/>
        <a:p>
          <a:endParaRPr lang="en-US"/>
        </a:p>
      </dgm:t>
    </dgm:pt>
    <dgm:pt modelId="{52288E09-5BB2-4839-8270-CBFD75B118CB}">
      <dgm:prSet phldrT="[Text]"/>
      <dgm:spPr/>
      <dgm:t>
        <a:bodyPr/>
        <a:lstStyle/>
        <a:p>
          <a:r>
            <a:rPr lang="en-US" dirty="0" smtClean="0"/>
            <a:t>FMUD associated with CLM (500 mg, 12/12 hours for 7 days).</a:t>
          </a:r>
          <a:endParaRPr lang="en-US" dirty="0"/>
        </a:p>
      </dgm:t>
    </dgm:pt>
    <dgm:pt modelId="{D207940E-5B4C-471B-866F-07694F27092C}" type="parTrans" cxnId="{30AE4621-C49B-44B2-8205-7E50011D39FB}">
      <dgm:prSet/>
      <dgm:spPr/>
      <dgm:t>
        <a:bodyPr/>
        <a:lstStyle/>
        <a:p>
          <a:endParaRPr lang="en-US"/>
        </a:p>
      </dgm:t>
    </dgm:pt>
    <dgm:pt modelId="{13107D8D-5BC2-477E-AA0C-BE632FC0DE0C}" type="sibTrans" cxnId="{30AE4621-C49B-44B2-8205-7E50011D39FB}">
      <dgm:prSet/>
      <dgm:spPr/>
      <dgm:t>
        <a:bodyPr/>
        <a:lstStyle/>
        <a:p>
          <a:endParaRPr lang="en-US"/>
        </a:p>
      </dgm:t>
    </dgm:pt>
    <dgm:pt modelId="{B1C0DDB0-7A5D-4F59-A351-0C519D4324A0}">
      <dgm:prSet phldrT="[Text]" phldr="1"/>
      <dgm:spPr/>
      <dgm:t>
        <a:bodyPr/>
        <a:lstStyle/>
        <a:p>
          <a:endParaRPr lang="en-US" dirty="0"/>
        </a:p>
      </dgm:t>
    </dgm:pt>
    <dgm:pt modelId="{F7ECF3FB-C798-446B-8219-3A43B0A68B0A}" type="parTrans" cxnId="{185CD76E-27A2-4190-B807-BB841D4D77A5}">
      <dgm:prSet/>
      <dgm:spPr/>
      <dgm:t>
        <a:bodyPr/>
        <a:lstStyle/>
        <a:p>
          <a:endParaRPr lang="en-US"/>
        </a:p>
      </dgm:t>
    </dgm:pt>
    <dgm:pt modelId="{56FB6109-58E5-4A7A-B998-D1383B5977A2}" type="sibTrans" cxnId="{185CD76E-27A2-4190-B807-BB841D4D77A5}">
      <dgm:prSet/>
      <dgm:spPr/>
      <dgm:t>
        <a:bodyPr/>
        <a:lstStyle/>
        <a:p>
          <a:endParaRPr lang="en-US"/>
        </a:p>
      </dgm:t>
    </dgm:pt>
    <dgm:pt modelId="{BE67A5C7-D26C-4EB1-8C03-2D52EB041862}" type="pres">
      <dgm:prSet presAssocID="{AC2D3B5D-7EBC-4BF0-8473-F444783DA1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8ECE9D-C88D-42C3-B86F-DC6C980479D2}" type="pres">
      <dgm:prSet presAssocID="{78658ABE-DB8A-4184-B3E5-FCBA3BB60331}" presName="linNode" presStyleCnt="0"/>
      <dgm:spPr/>
    </dgm:pt>
    <dgm:pt modelId="{214D0EF8-9223-4274-98AE-819F30A257B3}" type="pres">
      <dgm:prSet presAssocID="{78658ABE-DB8A-4184-B3E5-FCBA3BB603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03547-D541-44B1-A15D-52808FA57AC3}" type="pres">
      <dgm:prSet presAssocID="{78658ABE-DB8A-4184-B3E5-FCBA3BB603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78FAF-8172-4CAF-B7FE-CC2254ECFDC2}" type="pres">
      <dgm:prSet presAssocID="{88CF0B88-B912-4534-8ACF-10E3C44A19AE}" presName="spacing" presStyleCnt="0"/>
      <dgm:spPr/>
    </dgm:pt>
    <dgm:pt modelId="{D2FF6C00-3549-47AC-ABE0-E6E797FE20DC}" type="pres">
      <dgm:prSet presAssocID="{F2298C9A-E434-4861-86B8-3019C52257CD}" presName="linNode" presStyleCnt="0"/>
      <dgm:spPr/>
    </dgm:pt>
    <dgm:pt modelId="{9BB3BC54-1022-4153-A36A-8F2DCE53706D}" type="pres">
      <dgm:prSet presAssocID="{F2298C9A-E434-4861-86B8-3019C52257C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7835E-A3F7-46F0-A46D-8479A4AB15A6}" type="pres">
      <dgm:prSet presAssocID="{F2298C9A-E434-4861-86B8-3019C52257C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4012D4-EA33-4045-8E70-BEA63EC73963}" srcId="{AC2D3B5D-7EBC-4BF0-8473-F444783DA151}" destId="{78658ABE-DB8A-4184-B3E5-FCBA3BB60331}" srcOrd="0" destOrd="0" parTransId="{1B7EA21E-4CE3-4968-B1EE-CA4BF9F1F394}" sibTransId="{88CF0B88-B912-4534-8ACF-10E3C44A19AE}"/>
    <dgm:cxn modelId="{E1A22895-E093-4BDA-9FB0-391D62F321FB}" srcId="{78658ABE-DB8A-4184-B3E5-FCBA3BB60331}" destId="{1C7E8BD8-96A6-4E8F-9ECC-68F2E885C293}" srcOrd="0" destOrd="0" parTransId="{F66805CA-138C-4BAB-9283-7F805D193376}" sibTransId="{374A9BC5-8FE9-4BDB-97A9-F318D1824BC2}"/>
    <dgm:cxn modelId="{AF88F0F9-35D7-4F60-A68C-BC6900EC63CF}" type="presOf" srcId="{52288E09-5BB2-4839-8270-CBFD75B118CB}" destId="{FE87835E-A3F7-46F0-A46D-8479A4AB15A6}" srcOrd="0" destOrd="0" presId="urn:microsoft.com/office/officeart/2005/8/layout/vList6"/>
    <dgm:cxn modelId="{30AE4621-C49B-44B2-8205-7E50011D39FB}" srcId="{F2298C9A-E434-4861-86B8-3019C52257CD}" destId="{52288E09-5BB2-4839-8270-CBFD75B118CB}" srcOrd="0" destOrd="0" parTransId="{D207940E-5B4C-471B-866F-07694F27092C}" sibTransId="{13107D8D-5BC2-477E-AA0C-BE632FC0DE0C}"/>
    <dgm:cxn modelId="{43B95BA1-536E-4BE3-907B-AAB560A415FF}" type="presOf" srcId="{AC2D3B5D-7EBC-4BF0-8473-F444783DA151}" destId="{BE67A5C7-D26C-4EB1-8C03-2D52EB041862}" srcOrd="0" destOrd="0" presId="urn:microsoft.com/office/officeart/2005/8/layout/vList6"/>
    <dgm:cxn modelId="{185CD76E-27A2-4190-B807-BB841D4D77A5}" srcId="{F2298C9A-E434-4861-86B8-3019C52257CD}" destId="{B1C0DDB0-7A5D-4F59-A351-0C519D4324A0}" srcOrd="1" destOrd="0" parTransId="{F7ECF3FB-C798-446B-8219-3A43B0A68B0A}" sibTransId="{56FB6109-58E5-4A7A-B998-D1383B5977A2}"/>
    <dgm:cxn modelId="{767F8845-D4FF-446E-94D1-9C1A16F11A6E}" type="presOf" srcId="{78658ABE-DB8A-4184-B3E5-FCBA3BB60331}" destId="{214D0EF8-9223-4274-98AE-819F30A257B3}" srcOrd="0" destOrd="0" presId="urn:microsoft.com/office/officeart/2005/8/layout/vList6"/>
    <dgm:cxn modelId="{F383AD5B-0F3E-4B1C-A80B-268FE0918711}" type="presOf" srcId="{1C7E8BD8-96A6-4E8F-9ECC-68F2E885C293}" destId="{D1F03547-D541-44B1-A15D-52808FA57AC3}" srcOrd="0" destOrd="0" presId="urn:microsoft.com/office/officeart/2005/8/layout/vList6"/>
    <dgm:cxn modelId="{48BC2D37-CE0E-44DC-ACDD-7CFE1DAE6CCC}" srcId="{AC2D3B5D-7EBC-4BF0-8473-F444783DA151}" destId="{F2298C9A-E434-4861-86B8-3019C52257CD}" srcOrd="1" destOrd="0" parTransId="{0034059F-FBDB-4962-9A9C-6599D202C46E}" sibTransId="{6DF32AB5-FCD8-4D38-AB72-4B3D4F7BC1C0}"/>
    <dgm:cxn modelId="{17466D2C-0388-4FF0-A0C5-875FBC9DD7D4}" type="presOf" srcId="{F2298C9A-E434-4861-86B8-3019C52257CD}" destId="{9BB3BC54-1022-4153-A36A-8F2DCE53706D}" srcOrd="0" destOrd="0" presId="urn:microsoft.com/office/officeart/2005/8/layout/vList6"/>
    <dgm:cxn modelId="{CB6D0984-325F-48D7-9B15-7E4FF7769546}" type="presOf" srcId="{B1C0DDB0-7A5D-4F59-A351-0C519D4324A0}" destId="{FE87835E-A3F7-46F0-A46D-8479A4AB15A6}" srcOrd="0" destOrd="1" presId="urn:microsoft.com/office/officeart/2005/8/layout/vList6"/>
    <dgm:cxn modelId="{8CD28B34-A6AD-4695-AFE4-9B3800E5C47A}" type="presParOf" srcId="{BE67A5C7-D26C-4EB1-8C03-2D52EB041862}" destId="{B58ECE9D-C88D-42C3-B86F-DC6C980479D2}" srcOrd="0" destOrd="0" presId="urn:microsoft.com/office/officeart/2005/8/layout/vList6"/>
    <dgm:cxn modelId="{F5C75BFE-7A9F-4139-8BAA-2C6384951090}" type="presParOf" srcId="{B58ECE9D-C88D-42C3-B86F-DC6C980479D2}" destId="{214D0EF8-9223-4274-98AE-819F30A257B3}" srcOrd="0" destOrd="0" presId="urn:microsoft.com/office/officeart/2005/8/layout/vList6"/>
    <dgm:cxn modelId="{9630052E-41AB-4CB3-A6B4-4B0E85C4BDA5}" type="presParOf" srcId="{B58ECE9D-C88D-42C3-B86F-DC6C980479D2}" destId="{D1F03547-D541-44B1-A15D-52808FA57AC3}" srcOrd="1" destOrd="0" presId="urn:microsoft.com/office/officeart/2005/8/layout/vList6"/>
    <dgm:cxn modelId="{D726E024-1AF5-43D8-A36A-D4ED3B82C2E7}" type="presParOf" srcId="{BE67A5C7-D26C-4EB1-8C03-2D52EB041862}" destId="{81678FAF-8172-4CAF-B7FE-CC2254ECFDC2}" srcOrd="1" destOrd="0" presId="urn:microsoft.com/office/officeart/2005/8/layout/vList6"/>
    <dgm:cxn modelId="{FD91383C-ADF8-4D8E-B7DB-822EB3763089}" type="presParOf" srcId="{BE67A5C7-D26C-4EB1-8C03-2D52EB041862}" destId="{D2FF6C00-3549-47AC-ABE0-E6E797FE20DC}" srcOrd="2" destOrd="0" presId="urn:microsoft.com/office/officeart/2005/8/layout/vList6"/>
    <dgm:cxn modelId="{C18612BC-256A-4520-981F-2E7643F66303}" type="presParOf" srcId="{D2FF6C00-3549-47AC-ABE0-E6E797FE20DC}" destId="{9BB3BC54-1022-4153-A36A-8F2DCE53706D}" srcOrd="0" destOrd="0" presId="urn:microsoft.com/office/officeart/2005/8/layout/vList6"/>
    <dgm:cxn modelId="{1F041949-43AD-4605-AE6B-8BC7E8EEA76B}" type="presParOf" srcId="{D2FF6C00-3549-47AC-ABE0-E6E797FE20DC}" destId="{FE87835E-A3F7-46F0-A46D-8479A4AB15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EC80C-562B-4FF3-96F7-9845F4A8AD81}">
      <dsp:nvSpPr>
        <dsp:cNvPr id="0" name=""/>
        <dsp:cNvSpPr/>
      </dsp:nvSpPr>
      <dsp:spPr>
        <a:xfrm>
          <a:off x="2047078" y="3673"/>
          <a:ext cx="5755942" cy="52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1923 Gottlieb</a:t>
          </a:r>
          <a:endParaRPr lang="en-US" sz="2400" kern="1200" dirty="0"/>
        </a:p>
      </dsp:txBody>
      <dsp:txXfrm>
        <a:off x="2047078" y="3673"/>
        <a:ext cx="5755942" cy="523267"/>
      </dsp:txXfrm>
    </dsp:sp>
    <dsp:sp modelId="{86ABBAED-4BFB-42C9-9B95-29BA3A0C4BD5}">
      <dsp:nvSpPr>
        <dsp:cNvPr id="0" name=""/>
        <dsp:cNvSpPr/>
      </dsp:nvSpPr>
      <dsp:spPr>
        <a:xfrm>
          <a:off x="2047078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05F19-C9BD-4AB6-BAAD-B6E355BED8B2}">
      <dsp:nvSpPr>
        <dsp:cNvPr id="0" name=""/>
        <dsp:cNvSpPr/>
      </dsp:nvSpPr>
      <dsp:spPr>
        <a:xfrm>
          <a:off x="2856107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35530"/>
            <a:satOff val="5000"/>
            <a:lumOff val="-735"/>
            <a:alphaOff val="0"/>
          </a:schemeClr>
        </a:solidFill>
        <a:ln w="12700" cap="flat" cmpd="sng" algn="ctr">
          <a:solidFill>
            <a:schemeClr val="accent3">
              <a:hueOff val="135530"/>
              <a:satOff val="5000"/>
              <a:lumOff val="-7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ABC20-F7A4-4DD2-A946-417805203E19}">
      <dsp:nvSpPr>
        <dsp:cNvPr id="0" name=""/>
        <dsp:cNvSpPr/>
      </dsp:nvSpPr>
      <dsp:spPr>
        <a:xfrm>
          <a:off x="3665777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71060"/>
            <a:satOff val="10000"/>
            <a:lumOff val="-1471"/>
            <a:alphaOff val="0"/>
          </a:schemeClr>
        </a:solidFill>
        <a:ln w="12700" cap="flat" cmpd="sng" algn="ctr">
          <a:solidFill>
            <a:schemeClr val="accent3">
              <a:hueOff val="271060"/>
              <a:satOff val="10000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518F7-CF50-4540-B84E-E0C34D5F4E4A}">
      <dsp:nvSpPr>
        <dsp:cNvPr id="0" name=""/>
        <dsp:cNvSpPr/>
      </dsp:nvSpPr>
      <dsp:spPr>
        <a:xfrm>
          <a:off x="4474806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406590"/>
            <a:satOff val="15000"/>
            <a:lumOff val="-2206"/>
            <a:alphaOff val="0"/>
          </a:schemeClr>
        </a:solidFill>
        <a:ln w="12700" cap="flat" cmpd="sng" algn="ctr">
          <a:solidFill>
            <a:schemeClr val="accent3">
              <a:hueOff val="406590"/>
              <a:satOff val="15000"/>
              <a:lumOff val="-2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A76DC-D724-43CC-9E35-35F7E21FD082}">
      <dsp:nvSpPr>
        <dsp:cNvPr id="0" name=""/>
        <dsp:cNvSpPr/>
      </dsp:nvSpPr>
      <dsp:spPr>
        <a:xfrm>
          <a:off x="5284476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0C10B-FB14-4736-B719-5BC0B8304B73}">
      <dsp:nvSpPr>
        <dsp:cNvPr id="0" name=""/>
        <dsp:cNvSpPr/>
      </dsp:nvSpPr>
      <dsp:spPr>
        <a:xfrm>
          <a:off x="6093505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38E25-2E0E-48F7-A55B-DA98DDE6BFA9}">
      <dsp:nvSpPr>
        <dsp:cNvPr id="0" name=""/>
        <dsp:cNvSpPr/>
      </dsp:nvSpPr>
      <dsp:spPr>
        <a:xfrm>
          <a:off x="6903175" y="526941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813180"/>
            <a:satOff val="30000"/>
            <a:lumOff val="-4412"/>
            <a:alphaOff val="0"/>
          </a:schemeClr>
        </a:solidFill>
        <a:ln w="12700" cap="flat" cmpd="sng" algn="ctr">
          <a:solidFill>
            <a:schemeClr val="accent3">
              <a:hueOff val="813180"/>
              <a:satOff val="30000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5632A-B294-4B0D-9159-06D40466ACA2}">
      <dsp:nvSpPr>
        <dsp:cNvPr id="0" name=""/>
        <dsp:cNvSpPr/>
      </dsp:nvSpPr>
      <dsp:spPr>
        <a:xfrm>
          <a:off x="2047078" y="633532"/>
          <a:ext cx="5830769" cy="8527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called “diffuse atrophy of the alveolar bone.”</a:t>
          </a:r>
          <a:endParaRPr lang="en-US" sz="2200" kern="1200" dirty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047078" y="633532"/>
        <a:ext cx="5830769" cy="852732"/>
      </dsp:txXfrm>
    </dsp:sp>
    <dsp:sp modelId="{D9268766-D1DA-43E0-837B-8DBD58E4F3CE}">
      <dsp:nvSpPr>
        <dsp:cNvPr id="0" name=""/>
        <dsp:cNvSpPr/>
      </dsp:nvSpPr>
      <dsp:spPr>
        <a:xfrm>
          <a:off x="2047078" y="1653680"/>
          <a:ext cx="5755942" cy="52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1928 Gottlieb</a:t>
          </a:r>
          <a:endParaRPr lang="en-US" sz="2400" kern="1200" dirty="0"/>
        </a:p>
      </dsp:txBody>
      <dsp:txXfrm>
        <a:off x="2047078" y="1653680"/>
        <a:ext cx="5755942" cy="523267"/>
      </dsp:txXfrm>
    </dsp:sp>
    <dsp:sp modelId="{A69A780F-1F30-4727-947D-806A772E3BA9}">
      <dsp:nvSpPr>
        <dsp:cNvPr id="0" name=""/>
        <dsp:cNvSpPr/>
      </dsp:nvSpPr>
      <dsp:spPr>
        <a:xfrm>
          <a:off x="2047078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948710"/>
            <a:satOff val="35000"/>
            <a:lumOff val="-5147"/>
            <a:alphaOff val="0"/>
          </a:schemeClr>
        </a:solidFill>
        <a:ln w="12700" cap="flat" cmpd="sng" algn="ctr">
          <a:solidFill>
            <a:schemeClr val="accent3">
              <a:hueOff val="948710"/>
              <a:satOff val="35000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A51B0-7966-4608-93FD-AA5C01A755B4}">
      <dsp:nvSpPr>
        <dsp:cNvPr id="0" name=""/>
        <dsp:cNvSpPr/>
      </dsp:nvSpPr>
      <dsp:spPr>
        <a:xfrm>
          <a:off x="2856107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769FB-6762-4087-B818-0CAC6C915E13}">
      <dsp:nvSpPr>
        <dsp:cNvPr id="0" name=""/>
        <dsp:cNvSpPr/>
      </dsp:nvSpPr>
      <dsp:spPr>
        <a:xfrm>
          <a:off x="3665777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219770"/>
            <a:satOff val="45000"/>
            <a:lumOff val="-6618"/>
            <a:alphaOff val="0"/>
          </a:schemeClr>
        </a:solidFill>
        <a:ln w="12700" cap="flat" cmpd="sng" algn="ctr">
          <a:solidFill>
            <a:schemeClr val="accent3">
              <a:hueOff val="1219770"/>
              <a:satOff val="45000"/>
              <a:lumOff val="-6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CF8B7-E4D2-4C75-9C31-9364AA814C0B}">
      <dsp:nvSpPr>
        <dsp:cNvPr id="0" name=""/>
        <dsp:cNvSpPr/>
      </dsp:nvSpPr>
      <dsp:spPr>
        <a:xfrm>
          <a:off x="4474806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54D43-0E11-4F38-ADE3-CAE07F111D95}">
      <dsp:nvSpPr>
        <dsp:cNvPr id="0" name=""/>
        <dsp:cNvSpPr/>
      </dsp:nvSpPr>
      <dsp:spPr>
        <a:xfrm>
          <a:off x="5284476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490830"/>
            <a:satOff val="55000"/>
            <a:lumOff val="-8088"/>
            <a:alphaOff val="0"/>
          </a:schemeClr>
        </a:solidFill>
        <a:ln w="12700" cap="flat" cmpd="sng" algn="ctr">
          <a:solidFill>
            <a:schemeClr val="accent3">
              <a:hueOff val="1490830"/>
              <a:satOff val="55000"/>
              <a:lumOff val="-80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0C595-BD6B-4080-A67C-A45262869958}">
      <dsp:nvSpPr>
        <dsp:cNvPr id="0" name=""/>
        <dsp:cNvSpPr/>
      </dsp:nvSpPr>
      <dsp:spPr>
        <a:xfrm>
          <a:off x="6093505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193E5-8076-4B20-A525-6E1E814857AC}">
      <dsp:nvSpPr>
        <dsp:cNvPr id="0" name=""/>
        <dsp:cNvSpPr/>
      </dsp:nvSpPr>
      <dsp:spPr>
        <a:xfrm>
          <a:off x="6903175" y="2176948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761889"/>
            <a:satOff val="65000"/>
            <a:lumOff val="-9559"/>
            <a:alphaOff val="0"/>
          </a:schemeClr>
        </a:solidFill>
        <a:ln w="12700" cap="flat" cmpd="sng" algn="ctr">
          <a:solidFill>
            <a:schemeClr val="accent3">
              <a:hueOff val="1761889"/>
              <a:satOff val="65000"/>
              <a:lumOff val="-95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3C0C3-B3AC-4E4D-AF40-F7491AD2EA47}">
      <dsp:nvSpPr>
        <dsp:cNvPr id="0" name=""/>
        <dsp:cNvSpPr/>
      </dsp:nvSpPr>
      <dsp:spPr>
        <a:xfrm>
          <a:off x="2018857" y="2313308"/>
          <a:ext cx="5830769" cy="8527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 then termed the disease deep </a:t>
          </a:r>
          <a:r>
            <a:rPr lang="en-US" sz="1800" kern="1200" dirty="0" err="1" smtClean="0"/>
            <a:t>cementopathia</a:t>
          </a:r>
          <a:r>
            <a:rPr lang="en-US" sz="1800" kern="1200" dirty="0" smtClean="0"/>
            <a:t> and hypothesized that this was a “disease of eruption” and that cementum initiated a foreign body response</a:t>
          </a:r>
          <a:r>
            <a:rPr lang="en-US" sz="1300" kern="1200" dirty="0" smtClean="0"/>
            <a:t>.</a:t>
          </a:r>
          <a:endParaRPr lang="en-US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018857" y="2313308"/>
        <a:ext cx="5830769" cy="852732"/>
      </dsp:txXfrm>
    </dsp:sp>
    <dsp:sp modelId="{39D64EBD-15A8-405D-B908-496E8CE41B6C}">
      <dsp:nvSpPr>
        <dsp:cNvPr id="0" name=""/>
        <dsp:cNvSpPr/>
      </dsp:nvSpPr>
      <dsp:spPr>
        <a:xfrm>
          <a:off x="2047078" y="3303687"/>
          <a:ext cx="5755942" cy="52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1938 </a:t>
          </a:r>
          <a:r>
            <a:rPr lang="en-US" sz="2400" kern="1200" dirty="0" err="1" smtClean="0"/>
            <a:t>Wannenmacher</a:t>
          </a:r>
          <a:endParaRPr lang="en-US" sz="2400" kern="1200" dirty="0"/>
        </a:p>
      </dsp:txBody>
      <dsp:txXfrm>
        <a:off x="2047078" y="3303687"/>
        <a:ext cx="5755942" cy="523267"/>
      </dsp:txXfrm>
    </dsp:sp>
    <dsp:sp modelId="{ABA51532-8ECE-4C7F-8546-8FD7E4DDFF0D}">
      <dsp:nvSpPr>
        <dsp:cNvPr id="0" name=""/>
        <dsp:cNvSpPr/>
      </dsp:nvSpPr>
      <dsp:spPr>
        <a:xfrm>
          <a:off x="2047078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1897419"/>
            <a:satOff val="70000"/>
            <a:lumOff val="-10294"/>
            <a:alphaOff val="0"/>
          </a:schemeClr>
        </a:solidFill>
        <a:ln w="12700" cap="flat" cmpd="sng" algn="ctr">
          <a:solidFill>
            <a:schemeClr val="accent3">
              <a:hueOff val="1897419"/>
              <a:satOff val="70000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1A619-E220-4C10-9660-C20D78301C66}">
      <dsp:nvSpPr>
        <dsp:cNvPr id="0" name=""/>
        <dsp:cNvSpPr/>
      </dsp:nvSpPr>
      <dsp:spPr>
        <a:xfrm>
          <a:off x="2856107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84720-1878-4ED4-8906-A7602A1C63FE}">
      <dsp:nvSpPr>
        <dsp:cNvPr id="0" name=""/>
        <dsp:cNvSpPr/>
      </dsp:nvSpPr>
      <dsp:spPr>
        <a:xfrm>
          <a:off x="3665777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9C4C7-3390-46C6-A189-C61AB423DD7C}">
      <dsp:nvSpPr>
        <dsp:cNvPr id="0" name=""/>
        <dsp:cNvSpPr/>
      </dsp:nvSpPr>
      <dsp:spPr>
        <a:xfrm>
          <a:off x="4474806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304009"/>
            <a:satOff val="85000"/>
            <a:lumOff val="-12500"/>
            <a:alphaOff val="0"/>
          </a:schemeClr>
        </a:solidFill>
        <a:ln w="12700" cap="flat" cmpd="sng" algn="ctr">
          <a:solidFill>
            <a:schemeClr val="accent3">
              <a:hueOff val="2304009"/>
              <a:satOff val="85000"/>
              <a:lumOff val="-12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A02E9-192C-44DC-8801-395CB78B1A4B}">
      <dsp:nvSpPr>
        <dsp:cNvPr id="0" name=""/>
        <dsp:cNvSpPr/>
      </dsp:nvSpPr>
      <dsp:spPr>
        <a:xfrm>
          <a:off x="5284476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439539"/>
            <a:satOff val="90000"/>
            <a:lumOff val="-13235"/>
            <a:alphaOff val="0"/>
          </a:schemeClr>
        </a:solidFill>
        <a:ln w="12700" cap="flat" cmpd="sng" algn="ctr">
          <a:solidFill>
            <a:schemeClr val="accent3">
              <a:hueOff val="2439539"/>
              <a:satOff val="90000"/>
              <a:lumOff val="-1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F0676-7E26-4800-972A-A1EA037F73F3}">
      <dsp:nvSpPr>
        <dsp:cNvPr id="0" name=""/>
        <dsp:cNvSpPr/>
      </dsp:nvSpPr>
      <dsp:spPr>
        <a:xfrm>
          <a:off x="6093505" y="3826955"/>
          <a:ext cx="1346890" cy="1065915"/>
        </a:xfrm>
        <a:prstGeom prst="chevron">
          <a:avLst>
            <a:gd name="adj" fmla="val 70610"/>
          </a:avLst>
        </a:prstGeom>
        <a:solidFill>
          <a:schemeClr val="accent3">
            <a:hueOff val="2575069"/>
            <a:satOff val="95000"/>
            <a:lumOff val="-13971"/>
            <a:alphaOff val="0"/>
          </a:schemeClr>
        </a:solidFill>
        <a:ln w="12700" cap="flat" cmpd="sng" algn="ctr">
          <a:solidFill>
            <a:schemeClr val="accent3">
              <a:hueOff val="2575069"/>
              <a:satOff val="95000"/>
              <a:lumOff val="-13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D696B-3403-463D-90D4-FC745E56A98C}">
      <dsp:nvSpPr>
        <dsp:cNvPr id="0" name=""/>
        <dsp:cNvSpPr/>
      </dsp:nvSpPr>
      <dsp:spPr>
        <a:xfrm>
          <a:off x="6903175" y="3826955"/>
          <a:ext cx="1346890" cy="1065915"/>
        </a:xfrm>
        <a:prstGeom prst="chevron">
          <a:avLst>
            <a:gd name="adj" fmla="val 706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E7F5D-CE16-456D-9D04-6193EB41911A}">
      <dsp:nvSpPr>
        <dsp:cNvPr id="0" name=""/>
        <dsp:cNvSpPr/>
      </dsp:nvSpPr>
      <dsp:spPr>
        <a:xfrm>
          <a:off x="2047078" y="3933546"/>
          <a:ext cx="5830769" cy="8527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described incisor–first molar involvement and called the disease </a:t>
          </a:r>
          <a:r>
            <a:rPr lang="en-US" sz="1800" kern="1200" dirty="0" err="1" smtClean="0"/>
            <a:t>parodontitis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marginalis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progressiva</a:t>
          </a:r>
          <a:endParaRPr lang="en-US" sz="18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047078" y="3933546"/>
        <a:ext cx="5830769" cy="852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D5D55-C3CF-4357-8077-F1B05EF65AA1}">
      <dsp:nvSpPr>
        <dsp:cNvPr id="0" name=""/>
        <dsp:cNvSpPr/>
      </dsp:nvSpPr>
      <dsp:spPr>
        <a:xfrm>
          <a:off x="5631169" y="792107"/>
          <a:ext cx="3057468" cy="473464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Aurélio A. Reis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Renato C.V. </a:t>
          </a:r>
          <a:r>
            <a:rPr lang="en-US" sz="2400" kern="1200" dirty="0" err="1" smtClean="0"/>
            <a:t>Casarin</a:t>
          </a:r>
          <a:endParaRPr lang="en-US" sz="2400" kern="1200" dirty="0"/>
        </a:p>
      </dsp:txBody>
      <dsp:txXfrm>
        <a:off x="6019467" y="792107"/>
        <a:ext cx="2669170" cy="4734649"/>
      </dsp:txXfrm>
    </dsp:sp>
    <dsp:sp modelId="{A95C5500-A46F-451C-9981-AF46CBDFAEFD}">
      <dsp:nvSpPr>
        <dsp:cNvPr id="0" name=""/>
        <dsp:cNvSpPr/>
      </dsp:nvSpPr>
      <dsp:spPr>
        <a:xfrm>
          <a:off x="5487143" y="0"/>
          <a:ext cx="3364335" cy="1198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Department of Prosthodontics and Periodontics, Division of Periodontics, University of </a:t>
          </a:r>
          <a:r>
            <a:rPr lang="pt-BR" sz="1800" kern="1200" dirty="0" smtClean="0"/>
            <a:t>Campinas ,</a:t>
          </a:r>
          <a:r>
            <a:rPr lang="en-US" sz="1800" kern="1200" dirty="0" smtClean="0"/>
            <a:t>Brazil</a:t>
          </a:r>
          <a:endParaRPr lang="en-US" sz="1800" kern="1200" dirty="0"/>
        </a:p>
      </dsp:txBody>
      <dsp:txXfrm>
        <a:off x="5487143" y="0"/>
        <a:ext cx="3364335" cy="1198607"/>
      </dsp:txXfrm>
    </dsp:sp>
    <dsp:sp modelId="{F6DAABFE-8264-4B56-811F-676570FDA08D}">
      <dsp:nvSpPr>
        <dsp:cNvPr id="0" name=""/>
        <dsp:cNvSpPr/>
      </dsp:nvSpPr>
      <dsp:spPr>
        <a:xfrm>
          <a:off x="1550547" y="883196"/>
          <a:ext cx="3212691" cy="475347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Cássia F. Araujo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Naira M.R.B. Andere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 Nídia C. Castro dos Santos</a:t>
          </a:r>
          <a:endParaRPr lang="en-US" sz="2400" kern="1200" dirty="0"/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Ingrid F. Mathias-Santamaria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Luciane D. de Oliveira</a:t>
          </a:r>
          <a:endParaRPr lang="en-US" sz="2400" kern="1200" dirty="0"/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Maria A.N. </a:t>
          </a:r>
          <a:r>
            <a:rPr lang="en-US" sz="2400" kern="1200" dirty="0" err="1" smtClean="0"/>
            <a:t>Jardini</a:t>
          </a:r>
          <a:r>
            <a:rPr lang="en-US" sz="2400" kern="1200" dirty="0" smtClean="0"/>
            <a:t>  Mauro P. Santamaria</a:t>
          </a:r>
          <a:endParaRPr lang="en-US" sz="2400" kern="1200" dirty="0"/>
        </a:p>
      </dsp:txBody>
      <dsp:txXfrm>
        <a:off x="1958559" y="883196"/>
        <a:ext cx="2804680" cy="4753478"/>
      </dsp:txXfrm>
    </dsp:sp>
    <dsp:sp modelId="{5A752814-B28F-48AC-9E37-805B8FAA7347}">
      <dsp:nvSpPr>
        <dsp:cNvPr id="0" name=""/>
        <dsp:cNvSpPr/>
      </dsp:nvSpPr>
      <dsp:spPr>
        <a:xfrm>
          <a:off x="1290397" y="0"/>
          <a:ext cx="3688846" cy="865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Division of Periodontics, Institute of Science and Technology, São Paulo State University</a:t>
          </a:r>
          <a:r>
            <a:rPr lang="pt-BR" sz="1800" kern="1200" dirty="0" smtClean="0"/>
            <a:t>, São Paulo, </a:t>
          </a:r>
          <a:r>
            <a:rPr lang="en-US" sz="1800" kern="1200" dirty="0" smtClean="0"/>
            <a:t>Brazil</a:t>
          </a:r>
          <a:endParaRPr lang="en-US" sz="1800" kern="1200" dirty="0"/>
        </a:p>
      </dsp:txBody>
      <dsp:txXfrm>
        <a:off x="1290397" y="0"/>
        <a:ext cx="3688846" cy="865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EED1B-AEFB-46E7-B1D0-0DF749F1C7EC}">
      <dsp:nvSpPr>
        <dsp:cNvPr id="0" name=""/>
        <dsp:cNvSpPr/>
      </dsp:nvSpPr>
      <dsp:spPr>
        <a:xfrm>
          <a:off x="360060" y="432060"/>
          <a:ext cx="9433015" cy="5806143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515ACF-7ED1-4BAF-881E-74A2543C46AC}">
      <dsp:nvSpPr>
        <dsp:cNvPr id="0" name=""/>
        <dsp:cNvSpPr/>
      </dsp:nvSpPr>
      <dsp:spPr>
        <a:xfrm>
          <a:off x="1152141" y="1166006"/>
          <a:ext cx="4072772" cy="387756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1) diagnosis of </a:t>
          </a:r>
          <a:r>
            <a:rPr lang="en-US" sz="2000" kern="1200" dirty="0" err="1" smtClean="0"/>
            <a:t>GAgP</a:t>
          </a:r>
          <a:r>
            <a:rPr lang="en-US" sz="2000" kern="1200" dirty="0" smtClean="0"/>
            <a:t>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2) presence of ≥20 teeth, excluding third molars and teeth indicated for extraction;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3) Presence of ≥6 sites presenting PD ≥5 mm with bleeding on probing (BOP) and ≥2 sites with PD ≥7 mm (including incisors and first molars, in addition to three other non-contiguous teeth between them);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4) good general health;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5) at least 18 years old; and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6) agree to participate in the study and sign a written consent.</a:t>
          </a:r>
          <a:endParaRPr lang="en-US" sz="2000" kern="1200" dirty="0"/>
        </a:p>
      </dsp:txBody>
      <dsp:txXfrm>
        <a:off x="1152141" y="1166006"/>
        <a:ext cx="4072772" cy="3877566"/>
      </dsp:txXfrm>
    </dsp:sp>
    <dsp:sp modelId="{F16AB454-7C73-4C99-A499-C05BCE346C51}">
      <dsp:nvSpPr>
        <dsp:cNvPr id="0" name=""/>
        <dsp:cNvSpPr/>
      </dsp:nvSpPr>
      <dsp:spPr>
        <a:xfrm>
          <a:off x="5328595" y="661962"/>
          <a:ext cx="4072772" cy="387756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1) were pregnant or nursing;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2) were suffering from any other systemic disease (e.g., cardiovascular, diabetes, blood </a:t>
          </a:r>
          <a:r>
            <a:rPr lang="en-US" sz="2000" kern="1200" dirty="0" err="1" smtClean="0"/>
            <a:t>dyscrasias</a:t>
          </a:r>
          <a:r>
            <a:rPr lang="en-US" sz="2000" kern="1200" dirty="0" smtClean="0"/>
            <a:t>, immunodeficiency, etc.);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3) received antimicrobials or anti-inflammatory drugs in the previous 6 months;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4) received a course of periodontal treatment within the last 12 months;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5) smoked ≥10 cigarettes/day;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6) reported an allergy to AMX , MET, or CLM;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7) Required antibiotic prophylaxis; or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8) were currently using medication that could interfere with periodontal response were excluded</a:t>
          </a:r>
          <a:endParaRPr lang="en-US" sz="2000" kern="1200" dirty="0"/>
        </a:p>
      </dsp:txBody>
      <dsp:txXfrm>
        <a:off x="5328595" y="661962"/>
        <a:ext cx="4072772" cy="3877566"/>
      </dsp:txXfrm>
    </dsp:sp>
    <dsp:sp modelId="{A5A89889-E472-4727-911A-4FBD87C95015}">
      <dsp:nvSpPr>
        <dsp:cNvPr id="0" name=""/>
        <dsp:cNvSpPr/>
      </dsp:nvSpPr>
      <dsp:spPr>
        <a:xfrm>
          <a:off x="0" y="0"/>
          <a:ext cx="1713790" cy="1713790"/>
        </a:xfrm>
        <a:prstGeom prst="plus">
          <a:avLst>
            <a:gd name="adj" fmla="val 3281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81441B-895D-4778-B2B9-504C62FDD2D5}">
      <dsp:nvSpPr>
        <dsp:cNvPr id="0" name=""/>
        <dsp:cNvSpPr/>
      </dsp:nvSpPr>
      <dsp:spPr>
        <a:xfrm>
          <a:off x="8468140" y="288030"/>
          <a:ext cx="1612979" cy="55275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7F52DE-DD62-4E7E-A575-4C3C0654F30E}">
      <dsp:nvSpPr>
        <dsp:cNvPr id="0" name=""/>
        <dsp:cNvSpPr/>
      </dsp:nvSpPr>
      <dsp:spPr>
        <a:xfrm>
          <a:off x="5292588" y="1575587"/>
          <a:ext cx="1008" cy="3703449"/>
        </a:xfrm>
        <a:prstGeom prst="line">
          <a:avLst/>
        </a:pr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03547-D541-44B1-A15D-52808FA57AC3}">
      <dsp:nvSpPr>
        <dsp:cNvPr id="0" name=""/>
        <dsp:cNvSpPr/>
      </dsp:nvSpPr>
      <dsp:spPr>
        <a:xfrm>
          <a:off x="3923049" y="442"/>
          <a:ext cx="5884573" cy="17276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FMUD associated </a:t>
          </a:r>
          <a:r>
            <a:rPr lang="en-US" sz="2800" kern="1200" dirty="0" err="1" smtClean="0"/>
            <a:t>withAMX</a:t>
          </a:r>
          <a:r>
            <a:rPr lang="en-US" sz="2800" kern="1200" dirty="0" smtClean="0"/>
            <a:t> (500 mg, 8/8 hours) plus MET (400 mg, 8/8 hours), both for 7 days.</a:t>
          </a:r>
          <a:endParaRPr lang="en-US" sz="2800" kern="1200" dirty="0"/>
        </a:p>
      </dsp:txBody>
      <dsp:txXfrm>
        <a:off x="3923049" y="216401"/>
        <a:ext cx="5236696" cy="1295755"/>
      </dsp:txXfrm>
    </dsp:sp>
    <dsp:sp modelId="{214D0EF8-9223-4274-98AE-819F30A257B3}">
      <dsp:nvSpPr>
        <dsp:cNvPr id="0" name=""/>
        <dsp:cNvSpPr/>
      </dsp:nvSpPr>
      <dsp:spPr>
        <a:xfrm>
          <a:off x="0" y="442"/>
          <a:ext cx="3923049" cy="17276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AMX+MET group (n=23):</a:t>
          </a:r>
          <a:endParaRPr lang="en-US" sz="4000" kern="1200" dirty="0"/>
        </a:p>
      </dsp:txBody>
      <dsp:txXfrm>
        <a:off x="84338" y="84780"/>
        <a:ext cx="3754373" cy="1558997"/>
      </dsp:txXfrm>
    </dsp:sp>
    <dsp:sp modelId="{FE87835E-A3F7-46F0-A46D-8479A4AB15A6}">
      <dsp:nvSpPr>
        <dsp:cNvPr id="0" name=""/>
        <dsp:cNvSpPr/>
      </dsp:nvSpPr>
      <dsp:spPr>
        <a:xfrm>
          <a:off x="3923049" y="1900883"/>
          <a:ext cx="5884573" cy="17276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FMUD associated with CLM (500 mg, 12/12 hours for 7 days).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>
        <a:off x="3923049" y="2116842"/>
        <a:ext cx="5236696" cy="1295755"/>
      </dsp:txXfrm>
    </dsp:sp>
    <dsp:sp modelId="{9BB3BC54-1022-4153-A36A-8F2DCE53706D}">
      <dsp:nvSpPr>
        <dsp:cNvPr id="0" name=""/>
        <dsp:cNvSpPr/>
      </dsp:nvSpPr>
      <dsp:spPr>
        <a:xfrm>
          <a:off x="0" y="1900883"/>
          <a:ext cx="3923049" cy="1727673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CLM group (n=23):</a:t>
          </a:r>
          <a:endParaRPr lang="en-US" sz="4000" kern="1200" dirty="0"/>
        </a:p>
      </dsp:txBody>
      <dsp:txXfrm>
        <a:off x="84338" y="1985221"/>
        <a:ext cx="3754373" cy="1558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549888-947E-4C8A-90CB-B58472FEEBE0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35AE-5B24-4EC8-ADB6-98C006272E03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67F3-50E0-4CC8-9ABB-6B576ED98F92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5D08F7-19ED-42D2-BF35-049622126B02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379E8D-176E-48DF-B1D7-02933EAB61C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938C8-91B5-441B-8747-0EDEAFDDF115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B93127-13C7-44C0-A8AB-45DEF16DB380}" type="datetime1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4A2041-CB84-4372-987F-89548D552648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3DFAF418-AD51-40CE-B25E-8F560A83BFB2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1CE4E8-9B64-4F4C-9E28-99B9FC33C928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998A-49F0-4BC7-9CC8-2E99C093B982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8EF9DE72-BB2F-4055-84F6-211D65B5AFB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3200" b="1" dirty="0" smtClean="0"/>
              <a:t>Two </a:t>
            </a:r>
            <a:r>
              <a:rPr lang="en-US" sz="3200" b="1" dirty="0"/>
              <a:t>different antibiotic protocols as adjuncts to </a:t>
            </a:r>
            <a:r>
              <a:rPr lang="en-US" sz="3200" b="1" dirty="0" smtClean="0"/>
              <a:t>one-stage full-mouth </a:t>
            </a:r>
            <a:r>
              <a:rPr lang="en-US" sz="3200" b="1" dirty="0"/>
              <a:t>ultrasonic debridement to treat generalized </a:t>
            </a:r>
            <a:r>
              <a:rPr lang="en-US" sz="3200" b="1" dirty="0" smtClean="0"/>
              <a:t>aggressive periodontitis</a:t>
            </a:r>
            <a:r>
              <a:rPr lang="en-US" sz="3200" b="1" dirty="0"/>
              <a:t>: A pilot randomized controlled clinical </a:t>
            </a:r>
            <a:r>
              <a:rPr lang="en-US" sz="3200" b="1" dirty="0" smtClean="0"/>
              <a:t>trial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725144"/>
            <a:ext cx="7516442" cy="111608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Bradley Hand ITC" panose="03070402050302030203" pitchFamily="66" charset="0"/>
              </a:rPr>
              <a:t>SHREYA MAHESHWARI</a:t>
            </a:r>
          </a:p>
          <a:p>
            <a:pPr algn="just"/>
            <a:r>
              <a:rPr lang="en-US" sz="2400" b="1" dirty="0" smtClean="0">
                <a:latin typeface="Bradley Hand ITC" panose="03070402050302030203" pitchFamily="66" charset="0"/>
              </a:rPr>
              <a:t>PG 2</a:t>
            </a:r>
            <a:r>
              <a:rPr lang="en-US" sz="2400" b="1" baseline="30000" dirty="0" smtClean="0">
                <a:latin typeface="Bradley Hand ITC" panose="03070402050302030203" pitchFamily="66" charset="0"/>
              </a:rPr>
              <a:t>ND</a:t>
            </a:r>
            <a:r>
              <a:rPr lang="en-US" sz="2400" b="1" dirty="0" smtClean="0">
                <a:latin typeface="Bradley Hand ITC" panose="03070402050302030203" pitchFamily="66" charset="0"/>
              </a:rPr>
              <a:t> YEAR </a:t>
            </a:r>
          </a:p>
          <a:p>
            <a:pPr algn="just"/>
            <a:r>
              <a:rPr lang="en-US" sz="2400" b="1" dirty="0" smtClean="0">
                <a:latin typeface="Bradley Hand ITC" panose="03070402050302030203" pitchFamily="66" charset="0"/>
              </a:rPr>
              <a:t>DEPT. OF PERIODONTICS </a:t>
            </a:r>
            <a:endParaRPr lang="en-US" sz="2400" b="1" dirty="0">
              <a:latin typeface="Bradley Hand ITC" panose="03070402050302030203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3" y="1417637"/>
            <a:ext cx="9472824" cy="4572000"/>
          </a:xfrm>
        </p:spPr>
        <p:txBody>
          <a:bodyPr>
            <a:noAutofit/>
          </a:bodyPr>
          <a:lstStyle/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ISSN : 0022-3492 (Print)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          1943-3670 (Electronic)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           0022-3492 (Linking)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OCLC no. : 2105859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NLM ID   : 8000345 [Serial]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Other ID : (DNLM)J34160000(s)</a:t>
            </a:r>
          </a:p>
          <a:p>
            <a:pPr marL="0" lvl="0" indent="0" fontAlgn="base">
              <a:lnSpc>
                <a:spcPct val="160000"/>
              </a:lnSpc>
              <a:spcAft>
                <a:spcPct val="0"/>
              </a:spcAft>
              <a:buClrTx/>
              <a:buNone/>
            </a:pPr>
            <a:r>
              <a:rPr lang="en-US" sz="2000" kern="0" dirty="0">
                <a:latin typeface="Times New Roman"/>
              </a:rPr>
              <a:t>                    (0CoLC)02105859</a:t>
            </a:r>
          </a:p>
          <a:p>
            <a:pPr lvl="0" fontAlgn="base">
              <a:lnSpc>
                <a:spcPct val="16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sz="2000" kern="0" dirty="0">
                <a:latin typeface="Times New Roman"/>
              </a:rPr>
              <a:t>Publisher : American academy of periodontology</a:t>
            </a:r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NLM Title Abbreviation : J </a:t>
            </a:r>
            <a:r>
              <a:rPr lang="en-US" sz="2400" kern="0" dirty="0" err="1">
                <a:latin typeface="Times New Roman"/>
              </a:rPr>
              <a:t>Periodontol</a:t>
            </a:r>
            <a:endParaRPr lang="en-US" sz="2400" kern="0" dirty="0">
              <a:latin typeface="Times New Roman"/>
            </a:endParaRPr>
          </a:p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ISO Abbreviation : J </a:t>
            </a:r>
            <a:r>
              <a:rPr lang="en-US" sz="2400" kern="0" dirty="0" err="1">
                <a:latin typeface="Times New Roman"/>
              </a:rPr>
              <a:t>Periodontol</a:t>
            </a:r>
            <a:endParaRPr lang="en-US" sz="2400" kern="0" dirty="0">
              <a:latin typeface="Times New Roman"/>
            </a:endParaRPr>
          </a:p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endParaRPr lang="en-US" sz="2400" kern="0" dirty="0">
              <a:latin typeface="Times New Roman"/>
            </a:endParaRPr>
          </a:p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Editor-in-Chief : Kenneth S. </a:t>
            </a:r>
            <a:r>
              <a:rPr lang="en-US" sz="2400" kern="0" dirty="0" err="1">
                <a:latin typeface="Times New Roman"/>
              </a:rPr>
              <a:t>Kornman</a:t>
            </a:r>
            <a:r>
              <a:rPr lang="en-US" sz="2400" kern="0" dirty="0">
                <a:latin typeface="Times New Roman"/>
              </a:rPr>
              <a:t>, DDS PhD</a:t>
            </a:r>
          </a:p>
          <a:p>
            <a:pPr marL="0" lvl="0" indent="0" algn="just" fontAlgn="base">
              <a:spcAft>
                <a:spcPct val="0"/>
              </a:spcAft>
              <a:buClrTx/>
              <a:buNone/>
            </a:pPr>
            <a:r>
              <a:rPr lang="en-US" sz="2400" kern="0" dirty="0">
                <a:latin typeface="Times New Roman"/>
              </a:rPr>
              <a:t>                              Waltham, Massachusetts  </a:t>
            </a:r>
          </a:p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endParaRPr lang="en-US" sz="2400" kern="0" dirty="0">
              <a:latin typeface="Times New Roman"/>
            </a:endParaRPr>
          </a:p>
          <a:p>
            <a:pPr lvl="0" algn="just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Associate Editors : Anna </a:t>
            </a:r>
            <a:r>
              <a:rPr lang="en-US" sz="2400" kern="0" dirty="0" err="1">
                <a:latin typeface="Times New Roman"/>
              </a:rPr>
              <a:t>Dongari</a:t>
            </a:r>
            <a:endParaRPr lang="en-US" sz="2400" kern="0" dirty="0">
              <a:latin typeface="Times New Roman"/>
            </a:endParaRPr>
          </a:p>
          <a:p>
            <a:pPr marL="0" lvl="0" indent="0" algn="just" fontAlgn="base">
              <a:spcAft>
                <a:spcPct val="0"/>
              </a:spcAft>
              <a:buClrTx/>
              <a:buNone/>
            </a:pPr>
            <a:r>
              <a:rPr lang="en-US" sz="2400" kern="0" dirty="0">
                <a:latin typeface="Times New Roman"/>
              </a:rPr>
              <a:t>                                   Thomas W</a:t>
            </a:r>
          </a:p>
          <a:p>
            <a:pPr marL="0" lvl="0" indent="0" algn="just" fontAlgn="base">
              <a:spcAft>
                <a:spcPct val="0"/>
              </a:spcAft>
              <a:buClrTx/>
              <a:buNone/>
            </a:pPr>
            <a:r>
              <a:rPr lang="en-US" sz="2400" kern="0" dirty="0">
                <a:latin typeface="Times New Roman"/>
              </a:rPr>
              <a:t>                                   David W </a:t>
            </a:r>
          </a:p>
          <a:p>
            <a:pPr algn="just">
              <a:buClrTx/>
            </a:pPr>
            <a:endParaRPr lang="en-IN" sz="2400" dirty="0"/>
          </a:p>
          <a:p>
            <a:pPr algn="just"/>
            <a:endParaRPr lang="en-IN" sz="2400" dirty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6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Publication Start Year: 2018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Frequency:  Monthly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Publication Type: Journals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Country of Publication: United States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Publisher: (Chicago) American academy of periodontology- 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Latest Publisher: American academy of periodontology- Michigan Ave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Acid-Free: No</a:t>
            </a:r>
          </a:p>
          <a:p>
            <a:pPr lvl="0" fontAlgn="base">
              <a:spcAft>
                <a:spcPct val="0"/>
              </a:spcAft>
              <a:buClrTx/>
              <a:buFontTx/>
              <a:buChar char="•"/>
            </a:pPr>
            <a:r>
              <a:rPr lang="en-US" sz="2400" kern="0" dirty="0">
                <a:latin typeface="Times New Roman"/>
              </a:rPr>
              <a:t>Current Indexing Status: Currently indexed for MEDLINE</a:t>
            </a:r>
          </a:p>
          <a:p>
            <a:pPr>
              <a:buClrTx/>
            </a:pPr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TITLE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Two different antibiotic protocols as adjuncts to one-stage full-mouth ultrasonic debridement to treat generalized aggressive periodontitis: A pilot randomized controlled clinical trial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AUTHORS</a:t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046668"/>
              </p:ext>
            </p:extLst>
          </p:nvPr>
        </p:nvGraphicFramePr>
        <p:xfrm>
          <a:off x="1903413" y="1124744"/>
          <a:ext cx="9951639" cy="56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4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The initial </a:t>
            </a:r>
            <a:r>
              <a:rPr lang="en-IN" sz="2400" dirty="0" smtClean="0"/>
              <a:t>treatment </a:t>
            </a:r>
            <a:r>
              <a:rPr lang="en-US" sz="2400" dirty="0" smtClean="0"/>
              <a:t>of </a:t>
            </a:r>
            <a:r>
              <a:rPr lang="en-US" sz="2400" dirty="0"/>
              <a:t>this disease aims to disrupt the biofilm and </a:t>
            </a:r>
            <a:r>
              <a:rPr lang="en-US" sz="2400" dirty="0" smtClean="0"/>
              <a:t>reduce the </a:t>
            </a:r>
            <a:r>
              <a:rPr lang="en-US" sz="2400" dirty="0"/>
              <a:t>bacterial load of periodontal </a:t>
            </a:r>
            <a:r>
              <a:rPr lang="en-US" sz="2400" dirty="0" smtClean="0"/>
              <a:t>pockets </a:t>
            </a:r>
            <a:r>
              <a:rPr lang="en-US" sz="2400" dirty="0"/>
              <a:t>by root </a:t>
            </a:r>
            <a:r>
              <a:rPr lang="en-US" sz="2400" dirty="0" smtClean="0"/>
              <a:t>instrumentation using </a:t>
            </a:r>
            <a:r>
              <a:rPr lang="en-US" sz="2400" dirty="0"/>
              <a:t>hand-driven or power-driven </a:t>
            </a:r>
            <a:r>
              <a:rPr lang="en-US" sz="2400" dirty="0" smtClean="0"/>
              <a:t>instruments.</a:t>
            </a:r>
          </a:p>
          <a:p>
            <a:r>
              <a:rPr lang="en-US" sz="2400" dirty="0"/>
              <a:t>However, the use of adjunctive antimicrobial agents is </a:t>
            </a:r>
            <a:r>
              <a:rPr lang="en-US" sz="2400" dirty="0" smtClean="0"/>
              <a:t>usually required </a:t>
            </a:r>
            <a:r>
              <a:rPr lang="en-US" sz="2400" dirty="0"/>
              <a:t>in the treatment of generalized aggressive </a:t>
            </a:r>
            <a:r>
              <a:rPr lang="en-US" sz="2400" dirty="0" smtClean="0"/>
              <a:t>periodontitis (</a:t>
            </a:r>
            <a:r>
              <a:rPr lang="en-US" sz="2400" dirty="0" err="1" smtClean="0"/>
              <a:t>GAgP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Due </a:t>
            </a:r>
            <a:r>
              <a:rPr lang="en-US" sz="2400" dirty="0"/>
              <a:t>to the capability of </a:t>
            </a:r>
            <a:r>
              <a:rPr lang="en-US" sz="2400" dirty="0" smtClean="0"/>
              <a:t>disease-related </a:t>
            </a:r>
            <a:r>
              <a:rPr lang="en-IN" sz="2400" dirty="0" smtClean="0"/>
              <a:t>pathogens</a:t>
            </a:r>
            <a:r>
              <a:rPr lang="en-IN" sz="2400" dirty="0"/>
              <a:t>, mostly </a:t>
            </a:r>
            <a:r>
              <a:rPr lang="en-IN" sz="2400" i="1" dirty="0" err="1"/>
              <a:t>Aggregatibacter</a:t>
            </a:r>
            <a:r>
              <a:rPr lang="en-IN" sz="2400" i="1" dirty="0"/>
              <a:t> </a:t>
            </a:r>
            <a:r>
              <a:rPr lang="en-IN" sz="2400" i="1" dirty="0" err="1" smtClean="0"/>
              <a:t>actinomycetemcomitans</a:t>
            </a:r>
            <a:r>
              <a:rPr lang="en-IN" sz="2400" i="1" dirty="0"/>
              <a:t> </a:t>
            </a:r>
            <a:r>
              <a:rPr lang="en-US" sz="2400" dirty="0" smtClean="0"/>
              <a:t>and </a:t>
            </a:r>
            <a:r>
              <a:rPr lang="en-US" sz="2400" i="1" dirty="0" err="1"/>
              <a:t>Porphyromonas</a:t>
            </a:r>
            <a:r>
              <a:rPr lang="en-US" sz="2400" i="1" dirty="0"/>
              <a:t> </a:t>
            </a:r>
            <a:r>
              <a:rPr lang="en-US" sz="2400" i="1" dirty="0" err="1"/>
              <a:t>gingivalis</a:t>
            </a:r>
            <a:r>
              <a:rPr lang="en-US" sz="2400" dirty="0"/>
              <a:t>, to attach to periodontal </a:t>
            </a:r>
            <a:r>
              <a:rPr lang="en-US" sz="2400" dirty="0" smtClean="0"/>
              <a:t>pocket epithelium, </a:t>
            </a:r>
            <a:r>
              <a:rPr lang="en-US" sz="2400" dirty="0"/>
              <a:t>invade the periodontal connective tissue, </a:t>
            </a:r>
            <a:r>
              <a:rPr lang="en-US" sz="2400" dirty="0" smtClean="0"/>
              <a:t>and thereby </a:t>
            </a:r>
            <a:r>
              <a:rPr lang="en-US" sz="2400" dirty="0"/>
              <a:t>escape from host </a:t>
            </a:r>
            <a:r>
              <a:rPr lang="en-US" sz="2400" dirty="0" smtClean="0"/>
              <a:t>defenses.</a:t>
            </a:r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863" y="476672"/>
            <a:ext cx="9472824" cy="4572000"/>
          </a:xfrm>
        </p:spPr>
        <p:txBody>
          <a:bodyPr>
            <a:no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ffectiveness </a:t>
            </a:r>
            <a:r>
              <a:rPr lang="en-US" sz="2400" dirty="0"/>
              <a:t>of the amoxicillin (AMX) and </a:t>
            </a:r>
            <a:r>
              <a:rPr lang="en-US" sz="2400" dirty="0" smtClean="0"/>
              <a:t>metronidazole </a:t>
            </a:r>
            <a:r>
              <a:rPr lang="en-IN" sz="2400" dirty="0" smtClean="0"/>
              <a:t>(MET</a:t>
            </a:r>
            <a:r>
              <a:rPr lang="en-IN" sz="2400" dirty="0"/>
              <a:t>) </a:t>
            </a:r>
            <a:r>
              <a:rPr lang="en-IN" sz="2400" dirty="0" smtClean="0"/>
              <a:t>combination.</a:t>
            </a:r>
          </a:p>
          <a:p>
            <a:r>
              <a:rPr lang="en-US" sz="2400" dirty="0"/>
              <a:t>This association promotes greater gain in the </a:t>
            </a:r>
            <a:r>
              <a:rPr lang="en-US" sz="2400" dirty="0" smtClean="0"/>
              <a:t>clinical attachment </a:t>
            </a:r>
            <a:r>
              <a:rPr lang="en-US" sz="2400" dirty="0"/>
              <a:t>level (CAL), as well as greater reduction in </a:t>
            </a:r>
            <a:r>
              <a:rPr lang="en-US" sz="2400" dirty="0" err="1" smtClean="0"/>
              <a:t>periodontopathogenic</a:t>
            </a:r>
            <a:r>
              <a:rPr lang="en-US" sz="2400" dirty="0" smtClean="0"/>
              <a:t> microorganisms and </a:t>
            </a:r>
            <a:r>
              <a:rPr lang="en-US" sz="2400" dirty="0"/>
              <a:t>in the levels of </a:t>
            </a:r>
            <a:r>
              <a:rPr lang="en-US" sz="2400" dirty="0" smtClean="0"/>
              <a:t>inflammatory cytokines </a:t>
            </a:r>
            <a:r>
              <a:rPr lang="en-US" sz="2400" dirty="0"/>
              <a:t>when compared with </a:t>
            </a:r>
            <a:r>
              <a:rPr lang="en-US" sz="2400" dirty="0" smtClean="0"/>
              <a:t>mechanical </a:t>
            </a:r>
            <a:r>
              <a:rPr lang="en-IN" sz="2400" dirty="0" smtClean="0"/>
              <a:t>treatment </a:t>
            </a:r>
            <a:r>
              <a:rPr lang="en-IN" sz="2400" dirty="0"/>
              <a:t>alone</a:t>
            </a:r>
            <a:r>
              <a:rPr lang="en-IN" sz="2400" dirty="0" smtClean="0"/>
              <a:t>.</a:t>
            </a:r>
          </a:p>
          <a:p>
            <a:r>
              <a:rPr lang="en-US" sz="2400" dirty="0" err="1" smtClean="0"/>
              <a:t>Hypersensibility</a:t>
            </a:r>
            <a:r>
              <a:rPr lang="en-US" sz="2400" dirty="0" smtClean="0"/>
              <a:t> </a:t>
            </a:r>
            <a:r>
              <a:rPr lang="en-US" sz="2400" dirty="0"/>
              <a:t>reaction to AMX, requiring another drug</a:t>
            </a:r>
            <a:r>
              <a:rPr lang="en-US" sz="2400" dirty="0" smtClean="0"/>
              <a:t>.</a:t>
            </a:r>
          </a:p>
          <a:p>
            <a:r>
              <a:rPr lang="en-IN" sz="2400" dirty="0"/>
              <a:t>CLM, </a:t>
            </a:r>
            <a:r>
              <a:rPr lang="en-IN" sz="2400" dirty="0" smtClean="0"/>
              <a:t>has</a:t>
            </a:r>
            <a:r>
              <a:rPr lang="en-US" sz="2400" dirty="0" smtClean="0"/>
              <a:t> </a:t>
            </a:r>
            <a:r>
              <a:rPr lang="en-US" sz="2400" dirty="0"/>
              <a:t>its higher concentration in inflamed gingival tissue </a:t>
            </a:r>
            <a:r>
              <a:rPr lang="en-US" sz="2400" dirty="0" smtClean="0"/>
              <a:t>when compared </a:t>
            </a:r>
            <a:r>
              <a:rPr lang="en-US" sz="2400" dirty="0"/>
              <a:t>with health.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may reach increased </a:t>
            </a:r>
            <a:r>
              <a:rPr lang="en-US" sz="2400" dirty="0" smtClean="0"/>
              <a:t>concentration levels </a:t>
            </a:r>
            <a:r>
              <a:rPr lang="en-US" sz="2400" dirty="0"/>
              <a:t>in gingiva than in </a:t>
            </a:r>
            <a:r>
              <a:rPr lang="en-US" sz="2400" dirty="0" smtClean="0"/>
              <a:t>plasma and accumulate within </a:t>
            </a:r>
            <a:r>
              <a:rPr lang="en-US" sz="2400" dirty="0"/>
              <a:t>fibroblasts and epithelial cells. </a:t>
            </a:r>
            <a:endParaRPr lang="en-US" sz="2400" dirty="0" smtClean="0"/>
          </a:p>
          <a:p>
            <a:r>
              <a:rPr lang="en-US" sz="2400" dirty="0" smtClean="0"/>
              <a:t>These characteristics may </a:t>
            </a:r>
            <a:r>
              <a:rPr lang="en-US" sz="2400" dirty="0"/>
              <a:t>favor its action on intracellular microorganisms that </a:t>
            </a:r>
            <a:r>
              <a:rPr lang="en-US" sz="2400" dirty="0" smtClean="0"/>
              <a:t>can invade </a:t>
            </a:r>
            <a:r>
              <a:rPr lang="en-US" sz="2400" dirty="0"/>
              <a:t>periodontal tissue and may facilitate the elimination </a:t>
            </a:r>
            <a:r>
              <a:rPr lang="en-US" sz="2400" dirty="0" smtClean="0"/>
              <a:t>of pathogens. CLM may enhance </a:t>
            </a:r>
            <a:r>
              <a:rPr lang="en-US" sz="2400" dirty="0"/>
              <a:t>the treatment outcomes of </a:t>
            </a:r>
            <a:r>
              <a:rPr lang="en-US" sz="2400" dirty="0" err="1"/>
              <a:t>AgP</a:t>
            </a:r>
            <a:r>
              <a:rPr lang="en-US" sz="2400" dirty="0"/>
              <a:t>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</a:t>
            </a:r>
            <a:r>
              <a:rPr lang="en-IN" dirty="0" smtClean="0"/>
              <a:t>o </a:t>
            </a:r>
            <a:r>
              <a:rPr lang="en-IN" dirty="0"/>
              <a:t>assess </a:t>
            </a:r>
            <a:r>
              <a:rPr lang="en-IN" dirty="0" smtClean="0"/>
              <a:t>the </a:t>
            </a:r>
            <a:r>
              <a:rPr lang="en-US" dirty="0" smtClean="0"/>
              <a:t>clinical </a:t>
            </a:r>
            <a:r>
              <a:rPr lang="en-US" dirty="0"/>
              <a:t>and microbiological responses of the AMX + </a:t>
            </a:r>
            <a:r>
              <a:rPr lang="en-US" dirty="0" smtClean="0"/>
              <a:t>MET association </a:t>
            </a:r>
            <a:r>
              <a:rPr lang="en-US" i="1" dirty="0"/>
              <a:t>versus </a:t>
            </a:r>
            <a:r>
              <a:rPr lang="en-US" dirty="0"/>
              <a:t>CLM combined with one-stage </a:t>
            </a:r>
            <a:r>
              <a:rPr lang="en-US" dirty="0" smtClean="0"/>
              <a:t>full-mouth ultrasonic </a:t>
            </a:r>
            <a:r>
              <a:rPr lang="en-US" dirty="0"/>
              <a:t>debridement (FMUD) in the treatment of </a:t>
            </a:r>
            <a:r>
              <a:rPr lang="en-US" dirty="0" smtClean="0"/>
              <a:t>patients </a:t>
            </a:r>
            <a:r>
              <a:rPr lang="en-IN" dirty="0" smtClean="0"/>
              <a:t>with </a:t>
            </a:r>
            <a:r>
              <a:rPr lang="en-IN" dirty="0" err="1"/>
              <a:t>GAgP</a:t>
            </a:r>
            <a:r>
              <a:rPr lang="en-IN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MATERIAL AND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25205281"/>
              </p:ext>
            </p:extLst>
          </p:nvPr>
        </p:nvGraphicFramePr>
        <p:xfrm>
          <a:off x="909837" y="116632"/>
          <a:ext cx="100811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I CHOSE THIS ARTICLE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Pre treatment </a:t>
            </a:r>
            <a:r>
              <a:rPr lang="en-IN" b="1" dirty="0"/>
              <a:t>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Randomization and </a:t>
            </a:r>
            <a:r>
              <a:rPr lang="en-IN" b="1" dirty="0" smtClean="0"/>
              <a:t>allocation concealment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TREATMENT </a:t>
            </a:r>
            <a:endParaRPr lang="en-IN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34862"/>
              </p:ext>
            </p:extLst>
          </p:nvPr>
        </p:nvGraphicFramePr>
        <p:xfrm>
          <a:off x="1903413" y="1417637"/>
          <a:ext cx="9807623" cy="36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972" y="5285785"/>
            <a:ext cx="8784976" cy="15696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en-US" sz="2400" dirty="0"/>
              <a:t>Administration of the first antibiotic dose began immediately before the periodontal debridement </a:t>
            </a:r>
            <a:r>
              <a:rPr lang="en-IN" sz="2400" dirty="0"/>
              <a:t>session.</a:t>
            </a:r>
          </a:p>
          <a:p>
            <a:pPr algn="just"/>
            <a:r>
              <a:rPr lang="en-US" sz="2400" dirty="0"/>
              <a:t>After the treatment, patients returned monthly for oral prophylaxis.</a:t>
            </a:r>
            <a:endParaRPr lang="en-IN" sz="2400" dirty="0"/>
          </a:p>
          <a:p>
            <a:endParaRPr lang="en-IN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Clinical measurements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1600200"/>
            <a:ext cx="9591599" cy="4997152"/>
          </a:xfrm>
        </p:spPr>
        <p:txBody>
          <a:bodyPr>
            <a:normAutofit/>
          </a:bodyPr>
          <a:lstStyle/>
          <a:p>
            <a:pPr algn="just"/>
            <a:r>
              <a:rPr lang="en-IN" sz="2400" dirty="0"/>
              <a:t>(1) </a:t>
            </a:r>
            <a:r>
              <a:rPr lang="en-IN" sz="2400" dirty="0" smtClean="0"/>
              <a:t>PD: </a:t>
            </a:r>
            <a:r>
              <a:rPr lang="en-US" sz="2400" dirty="0" smtClean="0"/>
              <a:t>distance </a:t>
            </a:r>
            <a:r>
              <a:rPr lang="en-US" sz="2400" dirty="0"/>
              <a:t>from the bottom of sulcus/pocket to gingival margin;</a:t>
            </a:r>
          </a:p>
          <a:p>
            <a:pPr algn="just"/>
            <a:r>
              <a:rPr lang="en-US" sz="2400" dirty="0"/>
              <a:t>(2) CAL: distance from the bottom of sulcus/pocket </a:t>
            </a:r>
            <a:r>
              <a:rPr lang="en-US" sz="2400" dirty="0" smtClean="0"/>
              <a:t>to </a:t>
            </a:r>
            <a:r>
              <a:rPr lang="en-US" sz="2400" dirty="0" err="1" smtClean="0"/>
              <a:t>cemento</a:t>
            </a:r>
            <a:r>
              <a:rPr lang="en-US" sz="2400" dirty="0" smtClean="0"/>
              <a:t>-enamel </a:t>
            </a:r>
            <a:r>
              <a:rPr lang="en-US" sz="2400" dirty="0"/>
              <a:t>junction (CEJ</a:t>
            </a:r>
            <a:r>
              <a:rPr lang="en-US" sz="2400" dirty="0" smtClean="0"/>
              <a:t>);</a:t>
            </a:r>
          </a:p>
          <a:p>
            <a:pPr algn="just"/>
            <a:r>
              <a:rPr lang="en-US" sz="2400" dirty="0" smtClean="0"/>
              <a:t>(</a:t>
            </a:r>
            <a:r>
              <a:rPr lang="en-US" sz="2400" dirty="0"/>
              <a:t>3) gingival recession (GR</a:t>
            </a:r>
            <a:r>
              <a:rPr lang="en-US" sz="2400" dirty="0" smtClean="0"/>
              <a:t>): distance </a:t>
            </a:r>
            <a:r>
              <a:rPr lang="en-US" sz="2400" dirty="0"/>
              <a:t>from gingival margin to CEJ; </a:t>
            </a:r>
            <a:endParaRPr lang="en-US" sz="2400" dirty="0" smtClean="0"/>
          </a:p>
          <a:p>
            <a:pPr algn="just"/>
            <a:r>
              <a:rPr lang="en-US" sz="2400" dirty="0" smtClean="0"/>
              <a:t>(</a:t>
            </a:r>
            <a:r>
              <a:rPr lang="en-US" sz="2400" dirty="0"/>
              <a:t>4) full-mouth </a:t>
            </a:r>
            <a:r>
              <a:rPr lang="en-US" sz="2400" dirty="0" smtClean="0"/>
              <a:t>plaque index </a:t>
            </a:r>
            <a:r>
              <a:rPr lang="en-US" sz="2400" dirty="0"/>
              <a:t>(FMPI); </a:t>
            </a:r>
            <a:r>
              <a:rPr lang="en-US" sz="2400" dirty="0" smtClean="0"/>
              <a:t>and</a:t>
            </a:r>
          </a:p>
          <a:p>
            <a:pPr algn="just"/>
            <a:r>
              <a:rPr lang="en-US" sz="2400" dirty="0" smtClean="0"/>
              <a:t>(</a:t>
            </a:r>
            <a:r>
              <a:rPr lang="en-US" sz="2400" dirty="0"/>
              <a:t>5) full-mouth </a:t>
            </a:r>
            <a:r>
              <a:rPr lang="en-US" sz="2400" dirty="0" smtClean="0"/>
              <a:t>BOP.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clinical </a:t>
            </a:r>
            <a:r>
              <a:rPr lang="en-US" sz="2400" dirty="0" smtClean="0"/>
              <a:t>measures were </a:t>
            </a:r>
            <a:r>
              <a:rPr lang="en-US" sz="2400" dirty="0"/>
              <a:t>assessed using a manual probe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IN" sz="2400" dirty="0" smtClean="0"/>
              <a:t>PD, </a:t>
            </a:r>
            <a:r>
              <a:rPr lang="en-US" sz="2400" dirty="0" smtClean="0"/>
              <a:t>CAL</a:t>
            </a:r>
            <a:r>
              <a:rPr lang="en-US" sz="2400" dirty="0"/>
              <a:t>, and GR measurements were done at six sites per </a:t>
            </a:r>
            <a:r>
              <a:rPr lang="en-US" sz="2400" dirty="0" smtClean="0"/>
              <a:t>tooth </a:t>
            </a:r>
            <a:r>
              <a:rPr lang="en-IN" sz="2400" dirty="0" smtClean="0"/>
              <a:t>(</a:t>
            </a:r>
            <a:r>
              <a:rPr lang="en-IN" sz="2400" dirty="0" err="1" smtClean="0"/>
              <a:t>mesiobuccal</a:t>
            </a:r>
            <a:r>
              <a:rPr lang="en-IN" sz="2400" dirty="0"/>
              <a:t>, buccal, </a:t>
            </a:r>
            <a:r>
              <a:rPr lang="en-IN" sz="2400" dirty="0" err="1"/>
              <a:t>disto</a:t>
            </a:r>
            <a:r>
              <a:rPr lang="en-IN" sz="2400" dirty="0"/>
              <a:t>-buccal, </a:t>
            </a:r>
            <a:r>
              <a:rPr lang="en-IN" sz="2400" dirty="0" err="1"/>
              <a:t>distolingual</a:t>
            </a:r>
            <a:r>
              <a:rPr lang="en-IN" sz="2400" dirty="0"/>
              <a:t>, lingual, </a:t>
            </a:r>
            <a:r>
              <a:rPr lang="en-IN" sz="2400" dirty="0" smtClean="0"/>
              <a:t>and </a:t>
            </a:r>
            <a:r>
              <a:rPr lang="en-IN" sz="2400" dirty="0" err="1" smtClean="0"/>
              <a:t>mesiolingual</a:t>
            </a:r>
            <a:r>
              <a:rPr lang="en-IN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Microbiological 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Subgingival</a:t>
            </a:r>
            <a:r>
              <a:rPr lang="en-US" sz="2400" dirty="0"/>
              <a:t> plaque samples were taken from one </a:t>
            </a:r>
            <a:r>
              <a:rPr lang="en-US" sz="2400" dirty="0" smtClean="0"/>
              <a:t>random non-molar </a:t>
            </a:r>
            <a:r>
              <a:rPr lang="en-US" sz="2400" dirty="0"/>
              <a:t>pocket with baseline PD ≥5 mm, CAL ≥5 </a:t>
            </a:r>
            <a:r>
              <a:rPr lang="en-US" sz="2400" dirty="0" smtClean="0"/>
              <a:t>mm, and </a:t>
            </a:r>
            <a:r>
              <a:rPr lang="en-US" sz="2400" dirty="0"/>
              <a:t>BOP.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Supragingival</a:t>
            </a:r>
            <a:r>
              <a:rPr lang="en-US" sz="2400" dirty="0" smtClean="0"/>
              <a:t> </a:t>
            </a:r>
            <a:r>
              <a:rPr lang="en-US" sz="2400" dirty="0"/>
              <a:t>biofilm was carefully removed </a:t>
            </a:r>
            <a:r>
              <a:rPr lang="en-US" sz="2400" dirty="0" smtClean="0"/>
              <a:t>with the </a:t>
            </a:r>
            <a:r>
              <a:rPr lang="en-US" sz="2400" dirty="0"/>
              <a:t>aid of </a:t>
            </a:r>
            <a:r>
              <a:rPr lang="en-US" sz="2400" dirty="0" err="1"/>
              <a:t>curets</a:t>
            </a:r>
            <a:r>
              <a:rPr lang="en-US" sz="2400" dirty="0"/>
              <a:t>, and two #35 sterile paper points </a:t>
            </a:r>
            <a:r>
              <a:rPr lang="en-US" sz="2400" dirty="0" smtClean="0"/>
              <a:t>were inserted </a:t>
            </a:r>
            <a:r>
              <a:rPr lang="en-US" sz="2400" dirty="0"/>
              <a:t>into the sites for 30 seconds.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samples were </a:t>
            </a:r>
            <a:r>
              <a:rPr lang="en-US" sz="2400" dirty="0" smtClean="0"/>
              <a:t>stored in  sterile </a:t>
            </a:r>
            <a:r>
              <a:rPr lang="en-US" sz="2400" dirty="0" err="1"/>
              <a:t>microtubes</a:t>
            </a:r>
            <a:r>
              <a:rPr lang="en-US" sz="2400" dirty="0"/>
              <a:t> and kept in a −20ºC freezer until </a:t>
            </a:r>
            <a:r>
              <a:rPr lang="en-US" sz="2400" dirty="0" smtClean="0"/>
              <a:t>the time </a:t>
            </a:r>
            <a:r>
              <a:rPr lang="en-US" sz="2400" dirty="0"/>
              <a:t>of analysis by quantitative polymerase chain reaction</a:t>
            </a:r>
            <a:r>
              <a:rPr lang="en-US" sz="2400" dirty="0" smtClean="0"/>
              <a:t>§ (</a:t>
            </a:r>
            <a:r>
              <a:rPr lang="en-US" sz="2400" dirty="0"/>
              <a:t>qPCR</a:t>
            </a:r>
            <a:r>
              <a:rPr lang="en-US" sz="2400" dirty="0" smtClean="0"/>
              <a:t>).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DNA </a:t>
            </a:r>
            <a:r>
              <a:rPr lang="en-US" sz="2400" dirty="0" smtClean="0"/>
              <a:t>counts </a:t>
            </a:r>
            <a:r>
              <a:rPr lang="en-IN" sz="2400" dirty="0" smtClean="0"/>
              <a:t>of </a:t>
            </a:r>
            <a:r>
              <a:rPr lang="en-IN" sz="2400" i="1" dirty="0" err="1"/>
              <a:t>Aggregatibacter</a:t>
            </a:r>
            <a:r>
              <a:rPr lang="en-IN" sz="2400" i="1" dirty="0"/>
              <a:t> </a:t>
            </a:r>
            <a:r>
              <a:rPr lang="en-IN" sz="2400" i="1" dirty="0" err="1"/>
              <a:t>actinomycetemcomitans</a:t>
            </a:r>
            <a:r>
              <a:rPr lang="en-IN" sz="2400" dirty="0"/>
              <a:t>, </a:t>
            </a:r>
            <a:r>
              <a:rPr lang="en-IN" sz="2400" i="1" dirty="0" err="1" smtClean="0"/>
              <a:t>Porphyromonas</a:t>
            </a:r>
            <a:r>
              <a:rPr lang="en-IN" sz="2400" i="1" dirty="0"/>
              <a:t> </a:t>
            </a:r>
            <a:r>
              <a:rPr lang="en-IN" sz="2400" i="1" dirty="0" err="1" smtClean="0"/>
              <a:t>gingivalis</a:t>
            </a:r>
            <a:r>
              <a:rPr lang="en-IN" sz="2400" dirty="0"/>
              <a:t>, </a:t>
            </a:r>
            <a:r>
              <a:rPr lang="en-IN" sz="2400" i="1" dirty="0" err="1"/>
              <a:t>Tannerella</a:t>
            </a:r>
            <a:r>
              <a:rPr lang="en-IN" sz="2400" i="1" dirty="0"/>
              <a:t> forsythia</a:t>
            </a:r>
            <a:r>
              <a:rPr lang="en-IN" sz="2400" dirty="0"/>
              <a:t>, and </a:t>
            </a:r>
            <a:r>
              <a:rPr lang="en-IN" sz="2400" i="1" dirty="0" err="1"/>
              <a:t>Fusobacterium</a:t>
            </a:r>
            <a:r>
              <a:rPr lang="en-IN" sz="2400" i="1" dirty="0"/>
              <a:t> </a:t>
            </a:r>
            <a:r>
              <a:rPr lang="en-IN" sz="2400" i="1" dirty="0" err="1" smtClean="0"/>
              <a:t>nucleatum</a:t>
            </a:r>
            <a:r>
              <a:rPr lang="en-IN" sz="2400" i="1" dirty="0"/>
              <a:t> </a:t>
            </a:r>
            <a:r>
              <a:rPr lang="en-US" sz="2400" dirty="0" smtClean="0"/>
              <a:t>were </a:t>
            </a:r>
            <a:r>
              <a:rPr lang="en-US" sz="2400" dirty="0"/>
              <a:t>rated using specific primers.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5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Adverse effects and compliance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questionnaire was based on six </a:t>
            </a:r>
            <a:r>
              <a:rPr lang="en-US" sz="2400" dirty="0" smtClean="0"/>
              <a:t>specific reactions </a:t>
            </a:r>
            <a:r>
              <a:rPr lang="en-US" sz="2400" dirty="0"/>
              <a:t>(malaise, dizziness, drowsiness, diarrhea, </a:t>
            </a:r>
            <a:r>
              <a:rPr lang="en-US" sz="2400" dirty="0" smtClean="0"/>
              <a:t>itching, and </a:t>
            </a:r>
            <a:r>
              <a:rPr lang="en-US" sz="2400" dirty="0"/>
              <a:t>rash</a:t>
            </a:r>
            <a:r>
              <a:rPr lang="en-US" sz="2400" dirty="0" smtClean="0"/>
              <a:t>).</a:t>
            </a:r>
          </a:p>
          <a:p>
            <a:pPr algn="just"/>
            <a:r>
              <a:rPr lang="en-IN" sz="2400" dirty="0"/>
              <a:t>In the delivery </a:t>
            </a:r>
            <a:r>
              <a:rPr lang="en-IN" sz="2400" dirty="0" smtClean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drugs, the patients were cleared to pay attention to </a:t>
            </a:r>
            <a:r>
              <a:rPr lang="en-US" sz="2400" dirty="0" smtClean="0"/>
              <a:t>these </a:t>
            </a:r>
            <a:r>
              <a:rPr lang="en-IN" sz="2400" dirty="0" smtClean="0"/>
              <a:t>symptoms</a:t>
            </a:r>
            <a:r>
              <a:rPr lang="en-IN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Statistical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/>
              <a:t>Clinical and microbiological </a:t>
            </a:r>
            <a:r>
              <a:rPr lang="en-IN" sz="2400" dirty="0" smtClean="0"/>
              <a:t>data </a:t>
            </a:r>
            <a:r>
              <a:rPr lang="en-US" sz="2400" dirty="0" smtClean="0"/>
              <a:t>were </a:t>
            </a:r>
            <a:r>
              <a:rPr lang="en-US" sz="2400" dirty="0"/>
              <a:t>submitted to the analysis of variance (ANOVA) </a:t>
            </a:r>
            <a:r>
              <a:rPr lang="en-US" sz="2400" dirty="0" smtClean="0"/>
              <a:t>two way repeated-measures/Tukey </a:t>
            </a:r>
            <a:r>
              <a:rPr lang="en-US" sz="2400" dirty="0"/>
              <a:t>test for inter- and </a:t>
            </a:r>
            <a:r>
              <a:rPr lang="en-US" sz="2400" dirty="0" smtClean="0"/>
              <a:t>intragroup comparison.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Friedman test was applied to detect </a:t>
            </a:r>
            <a:r>
              <a:rPr lang="en-US" sz="2400" dirty="0" smtClean="0"/>
              <a:t>intragroup differences</a:t>
            </a:r>
            <a:r>
              <a:rPr lang="en-US" sz="2400" dirty="0"/>
              <a:t>, and Mann-Whitney </a:t>
            </a:r>
            <a:r>
              <a:rPr lang="en-US" sz="2400" i="1" dirty="0"/>
              <a:t>U </a:t>
            </a:r>
            <a:r>
              <a:rPr lang="en-US" sz="2400" dirty="0"/>
              <a:t>test was applied to </a:t>
            </a:r>
            <a:r>
              <a:rPr lang="en-US" sz="2400" dirty="0" smtClean="0"/>
              <a:t>detect intergroup </a:t>
            </a:r>
            <a:r>
              <a:rPr lang="en-US" sz="2400" dirty="0"/>
              <a:t>differences from variables that did not </a:t>
            </a:r>
            <a:r>
              <a:rPr lang="en-US" sz="2400" dirty="0" smtClean="0"/>
              <a:t>present normality.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Chi-squared was used to evaluate the </a:t>
            </a:r>
            <a:r>
              <a:rPr lang="en-US" sz="2400" dirty="0" smtClean="0"/>
              <a:t>differences between </a:t>
            </a:r>
            <a:r>
              <a:rPr lang="en-US" sz="2400" dirty="0"/>
              <a:t>groups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The significance level adopted was 5%.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96" y="-27384"/>
            <a:ext cx="7724885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RESULTS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2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317" y="177800"/>
            <a:ext cx="10737016" cy="645333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311341" y="1988840"/>
            <a:ext cx="8064896" cy="216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3311341" y="3140968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PROLOGUE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AGGRESSIVE PERIODONTITIS</a:t>
            </a:r>
          </a:p>
          <a:p>
            <a:pPr algn="just"/>
            <a:r>
              <a:rPr lang="en-US" dirty="0"/>
              <a:t>“a disease of the periodontium occurring in an otherwise </a:t>
            </a:r>
            <a:r>
              <a:rPr lang="en-US" dirty="0" smtClean="0"/>
              <a:t>healthy adolescent </a:t>
            </a:r>
            <a:r>
              <a:rPr lang="en-US" dirty="0"/>
              <a:t>which is characterized by a rapid loss of alveolar </a:t>
            </a:r>
            <a:r>
              <a:rPr lang="en-US" dirty="0" smtClean="0"/>
              <a:t>bone about </a:t>
            </a:r>
            <a:r>
              <a:rPr lang="en-US" dirty="0"/>
              <a:t>more than one tooth of the permanent dentition. The </a:t>
            </a:r>
            <a:r>
              <a:rPr lang="en-US" dirty="0" smtClean="0"/>
              <a:t>amount of </a:t>
            </a:r>
            <a:r>
              <a:rPr lang="en-US" dirty="0"/>
              <a:t>destruction manifested is not commensurate with the amount </a:t>
            </a:r>
            <a:r>
              <a:rPr lang="en-US" dirty="0" smtClean="0"/>
              <a:t>of </a:t>
            </a:r>
            <a:r>
              <a:rPr lang="en-IN" dirty="0" smtClean="0"/>
              <a:t>local </a:t>
            </a:r>
            <a:r>
              <a:rPr lang="en-IN" dirty="0"/>
              <a:t>irritants</a:t>
            </a:r>
            <a:r>
              <a:rPr lang="en-IN" dirty="0" smtClean="0"/>
              <a:t>.”</a:t>
            </a:r>
          </a:p>
          <a:p>
            <a:pPr marL="0" indent="0" algn="just">
              <a:buNone/>
            </a:pPr>
            <a:r>
              <a:rPr lang="en-IN" dirty="0" smtClean="0"/>
              <a:t>                                                                                  Baer, 1971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44" y="-19294"/>
            <a:ext cx="10313173" cy="683895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854052" y="1484784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311341" y="4437112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692696"/>
            <a:ext cx="11816992" cy="568863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86100" y="2996952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265270" y="4462584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3286100" y="6021288"/>
            <a:ext cx="8064896" cy="2592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188640"/>
            <a:ext cx="11879245" cy="2459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407" y="2780928"/>
            <a:ext cx="5275941" cy="39719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Microbiologic outcomes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Microbiologic analysis showed statistically significant </a:t>
            </a:r>
            <a:r>
              <a:rPr lang="en-US" sz="2400" dirty="0" smtClean="0"/>
              <a:t>reduction in </a:t>
            </a:r>
            <a:r>
              <a:rPr lang="en-US" sz="2400" dirty="0"/>
              <a:t>the counting (Log10) of </a:t>
            </a:r>
            <a:r>
              <a:rPr lang="en-US" sz="2400" i="1" dirty="0"/>
              <a:t>A. </a:t>
            </a:r>
            <a:r>
              <a:rPr lang="en-US" sz="2400" i="1" dirty="0" err="1" smtClean="0"/>
              <a:t>actinomycetemcomitans</a:t>
            </a:r>
            <a:r>
              <a:rPr lang="en-US" sz="2400" i="1" dirty="0"/>
              <a:t> </a:t>
            </a:r>
            <a:r>
              <a:rPr lang="en-US" sz="2400" dirty="0" smtClean="0"/>
              <a:t>and </a:t>
            </a:r>
            <a:r>
              <a:rPr lang="en-US" sz="2400" i="1" dirty="0"/>
              <a:t>P. </a:t>
            </a:r>
            <a:r>
              <a:rPr lang="en-US" sz="2400" i="1" dirty="0" err="1"/>
              <a:t>gingivalis</a:t>
            </a:r>
            <a:r>
              <a:rPr lang="en-US" sz="2400" i="1" dirty="0"/>
              <a:t> </a:t>
            </a:r>
            <a:r>
              <a:rPr lang="en-US" sz="2400" dirty="0"/>
              <a:t>at 3 and 6 months post-treatment, </a:t>
            </a:r>
            <a:r>
              <a:rPr lang="en-US" sz="2400" dirty="0" smtClean="0"/>
              <a:t>in </a:t>
            </a:r>
            <a:r>
              <a:rPr lang="en-IN" sz="2400" dirty="0" smtClean="0"/>
              <a:t>both </a:t>
            </a:r>
            <a:r>
              <a:rPr lang="en-IN" sz="2400" dirty="0"/>
              <a:t>groups (</a:t>
            </a:r>
            <a:r>
              <a:rPr lang="en-IN" sz="2400" i="1" dirty="0"/>
              <a:t>P &gt; </a:t>
            </a:r>
            <a:r>
              <a:rPr lang="en-IN" sz="2400" dirty="0"/>
              <a:t>0.05</a:t>
            </a:r>
            <a:r>
              <a:rPr lang="en-IN" sz="2400" dirty="0" smtClean="0"/>
              <a:t>).</a:t>
            </a:r>
          </a:p>
          <a:p>
            <a:r>
              <a:rPr lang="en-US" sz="2400" dirty="0"/>
              <a:t>It also revealed statistically </a:t>
            </a:r>
            <a:r>
              <a:rPr lang="en-US" sz="2400" dirty="0" smtClean="0"/>
              <a:t>significant decrease </a:t>
            </a:r>
            <a:r>
              <a:rPr lang="en-US" sz="2400" dirty="0"/>
              <a:t>in the frequency of detection of </a:t>
            </a:r>
            <a:r>
              <a:rPr lang="en-US" sz="2400" i="1" dirty="0"/>
              <a:t>A. </a:t>
            </a:r>
            <a:r>
              <a:rPr lang="en-US" sz="2400" i="1" dirty="0" err="1" smtClean="0"/>
              <a:t>actinomycetemcomitans</a:t>
            </a:r>
            <a:r>
              <a:rPr lang="en-US" sz="2400" i="1" dirty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6 months, with no intergroup difference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There was statistically significant reduction in </a:t>
            </a:r>
            <a:r>
              <a:rPr lang="en-US" sz="2400" i="1" dirty="0"/>
              <a:t>T. forsythia </a:t>
            </a:r>
            <a:r>
              <a:rPr lang="en-US" sz="2400" dirty="0" smtClean="0"/>
              <a:t>at 6 </a:t>
            </a:r>
            <a:r>
              <a:rPr lang="en-US" sz="2400" dirty="0"/>
              <a:t>months, favoring the CLM group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amount of </a:t>
            </a:r>
            <a:r>
              <a:rPr lang="en-US" sz="2400" i="1" dirty="0"/>
              <a:t>F. </a:t>
            </a:r>
            <a:r>
              <a:rPr lang="en-US" sz="2400" i="1" dirty="0" err="1" smtClean="0"/>
              <a:t>nucleatum</a:t>
            </a:r>
            <a:r>
              <a:rPr lang="en-US" sz="2400" i="1" dirty="0"/>
              <a:t> </a:t>
            </a:r>
            <a:r>
              <a:rPr lang="en-US" sz="2400" dirty="0" smtClean="0"/>
              <a:t>was </a:t>
            </a:r>
            <a:r>
              <a:rPr lang="en-US" sz="2400" dirty="0"/>
              <a:t>not modified by any antibiotic </a:t>
            </a:r>
            <a:r>
              <a:rPr lang="en-US" sz="2400" dirty="0" smtClean="0"/>
              <a:t>protocol.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present pilot study showed that CLM for 7 days </a:t>
            </a:r>
            <a:r>
              <a:rPr lang="en-US" sz="2400" dirty="0" smtClean="0"/>
              <a:t>as an </a:t>
            </a:r>
            <a:r>
              <a:rPr lang="en-US" sz="2400" dirty="0"/>
              <a:t>adjunct to one-stage full-mouth ultrasonic </a:t>
            </a:r>
            <a:r>
              <a:rPr lang="en-US" sz="2400" dirty="0" smtClean="0"/>
              <a:t>periodontal debridement </a:t>
            </a:r>
            <a:r>
              <a:rPr lang="en-US" sz="2400" dirty="0"/>
              <a:t>in the treatment of </a:t>
            </a:r>
            <a:r>
              <a:rPr lang="en-US" sz="2400" dirty="0" err="1"/>
              <a:t>GAgP</a:t>
            </a:r>
            <a:r>
              <a:rPr lang="en-US" sz="2400" dirty="0"/>
              <a:t> did not produce </a:t>
            </a:r>
            <a:r>
              <a:rPr lang="en-US" sz="2400" dirty="0" smtClean="0"/>
              <a:t>superior results </a:t>
            </a:r>
            <a:r>
              <a:rPr lang="en-US" sz="2400" dirty="0"/>
              <a:t>compared with the use of AMX+MET. </a:t>
            </a:r>
          </a:p>
          <a:p>
            <a:r>
              <a:rPr lang="en-US" sz="2400" dirty="0" smtClean="0"/>
              <a:t>The differences in </a:t>
            </a:r>
            <a:r>
              <a:rPr lang="en-US" sz="2400" dirty="0"/>
              <a:t>CAL gain and PD reduction of deep pockets </a:t>
            </a:r>
            <a:r>
              <a:rPr lang="en-US" sz="2400" dirty="0" smtClean="0"/>
              <a:t>and the </a:t>
            </a:r>
            <a:r>
              <a:rPr lang="en-US" sz="2400" dirty="0"/>
              <a:t>percentage of patients achieving the treatment end </a:t>
            </a:r>
            <a:r>
              <a:rPr lang="en-US" sz="2400" dirty="0" smtClean="0"/>
              <a:t>point were </a:t>
            </a:r>
            <a:r>
              <a:rPr lang="en-US" sz="2400" dirty="0"/>
              <a:t>not statistically significant between the two </a:t>
            </a:r>
            <a:r>
              <a:rPr lang="en-US" sz="2400" dirty="0" smtClean="0"/>
              <a:t>treatment </a:t>
            </a:r>
            <a:r>
              <a:rPr lang="en-IN" sz="2400" dirty="0" smtClean="0"/>
              <a:t>protocols.</a:t>
            </a:r>
          </a:p>
          <a:p>
            <a:r>
              <a:rPr lang="en-IN" sz="2400" dirty="0"/>
              <a:t>Guerrero et al. - evaluated the </a:t>
            </a:r>
            <a:r>
              <a:rPr lang="en-US" sz="2400" dirty="0"/>
              <a:t>adjunct effect of the AMX + MET combination.</a:t>
            </a:r>
            <a:r>
              <a:rPr lang="en-IN" sz="2400" dirty="0"/>
              <a:t> 41 patients </a:t>
            </a:r>
            <a:r>
              <a:rPr lang="en-US" sz="2400" dirty="0"/>
              <a:t>received 500 mg AMX and 500 mg MET, both three times a day, for 7 </a:t>
            </a:r>
            <a:r>
              <a:rPr lang="en-US" sz="2400" dirty="0" smtClean="0"/>
              <a:t>days and the outcomes of this study is in accordance with the present study.</a:t>
            </a:r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40" y="188640"/>
            <a:ext cx="9472824" cy="1239837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cs typeface="Times New Roman" panose="02020603050405020304" pitchFamily="18" charset="0"/>
              </a:rPr>
              <a:t>lternatives </a:t>
            </a:r>
            <a:r>
              <a:rPr lang="en-US" sz="2400" dirty="0">
                <a:cs typeface="Times New Roman" panose="02020603050405020304" pitchFamily="18" charset="0"/>
              </a:rPr>
              <a:t>to the AMX+MET </a:t>
            </a:r>
            <a:r>
              <a:rPr lang="en-US" sz="2400" dirty="0" smtClean="0">
                <a:cs typeface="Times New Roman" panose="02020603050405020304" pitchFamily="18" charset="0"/>
              </a:rPr>
              <a:t>association, </a:t>
            </a:r>
            <a:r>
              <a:rPr lang="en-US" sz="24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Andere</a:t>
            </a:r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et </a:t>
            </a:r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al.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performed the first randomized </a:t>
            </a:r>
            <a:r>
              <a:rPr lang="en-US" sz="2400" dirty="0" smtClean="0">
                <a:cs typeface="Times New Roman" panose="02020603050405020304" pitchFamily="18" charset="0"/>
              </a:rPr>
              <a:t>placebo controlled clinical </a:t>
            </a:r>
            <a:r>
              <a:rPr lang="en-US" sz="2400" dirty="0">
                <a:cs typeface="Times New Roman" panose="02020603050405020304" pitchFamily="18" charset="0"/>
              </a:rPr>
              <a:t>trial evaluating the effect of the </a:t>
            </a:r>
            <a:r>
              <a:rPr lang="en-US" sz="2400" dirty="0" smtClean="0">
                <a:cs typeface="Times New Roman" panose="02020603050405020304" pitchFamily="18" charset="0"/>
              </a:rPr>
              <a:t>adjunctive use </a:t>
            </a:r>
            <a:r>
              <a:rPr lang="en-US" sz="2400" dirty="0">
                <a:cs typeface="Times New Roman" panose="02020603050405020304" pitchFamily="18" charset="0"/>
              </a:rPr>
              <a:t>of CLM for 3 days in the nonsurgical treatment </a:t>
            </a:r>
            <a:r>
              <a:rPr lang="en-US" sz="2400" dirty="0" smtClean="0">
                <a:cs typeface="Times New Roman" panose="02020603050405020304" pitchFamily="18" charset="0"/>
              </a:rPr>
              <a:t>of </a:t>
            </a:r>
            <a:r>
              <a:rPr lang="en-US" sz="2400" dirty="0" err="1" smtClean="0">
                <a:cs typeface="Times New Roman" panose="02020603050405020304" pitchFamily="18" charset="0"/>
              </a:rPr>
              <a:t>GAgP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cs typeface="Times New Roman" panose="02020603050405020304" pitchFamily="18" charset="0"/>
              </a:rPr>
              <a:t>In </a:t>
            </a:r>
            <a:r>
              <a:rPr lang="en-US" sz="2400" dirty="0">
                <a:cs typeface="Times New Roman" panose="02020603050405020304" pitchFamily="18" charset="0"/>
              </a:rPr>
              <a:t>this study, 40 patients with </a:t>
            </a:r>
            <a:r>
              <a:rPr lang="en-US" sz="2400" dirty="0" err="1">
                <a:cs typeface="Times New Roman" panose="02020603050405020304" pitchFamily="18" charset="0"/>
              </a:rPr>
              <a:t>GAgP</a:t>
            </a:r>
            <a:r>
              <a:rPr lang="en-US" sz="2400" dirty="0">
                <a:cs typeface="Times New Roman" panose="02020603050405020304" pitchFamily="18" charset="0"/>
              </a:rPr>
              <a:t> were selected. </a:t>
            </a:r>
            <a:r>
              <a:rPr lang="en-US" sz="2400" dirty="0" smtClean="0">
                <a:cs typeface="Times New Roman" panose="02020603050405020304" pitchFamily="18" charset="0"/>
              </a:rPr>
              <a:t>In addition </a:t>
            </a:r>
            <a:r>
              <a:rPr lang="en-US" sz="2400" dirty="0">
                <a:cs typeface="Times New Roman" panose="02020603050405020304" pitchFamily="18" charset="0"/>
              </a:rPr>
              <a:t>to ultrasonic periodontal debridement, the test </a:t>
            </a:r>
            <a:r>
              <a:rPr lang="en-US" sz="2400" dirty="0" smtClean="0">
                <a:cs typeface="Times New Roman" panose="02020603050405020304" pitchFamily="18" charset="0"/>
              </a:rPr>
              <a:t>group received </a:t>
            </a:r>
            <a:r>
              <a:rPr lang="en-US" sz="2400" dirty="0">
                <a:cs typeface="Times New Roman" panose="02020603050405020304" pitchFamily="18" charset="0"/>
              </a:rPr>
              <a:t>500 mg CLM, 12/12 hours, for 3 days. The </a:t>
            </a:r>
            <a:r>
              <a:rPr lang="en-US" sz="2400" dirty="0" smtClean="0">
                <a:cs typeface="Times New Roman" panose="02020603050405020304" pitchFamily="18" charset="0"/>
              </a:rPr>
              <a:t>results demonstrated </a:t>
            </a:r>
            <a:r>
              <a:rPr lang="en-US" sz="2400" dirty="0">
                <a:cs typeface="Times New Roman" panose="02020603050405020304" pitchFamily="18" charset="0"/>
              </a:rPr>
              <a:t>that CLM provides greater reduction of </a:t>
            </a:r>
            <a:r>
              <a:rPr lang="en-US" sz="2400" dirty="0" smtClean="0">
                <a:cs typeface="Times New Roman" panose="02020603050405020304" pitchFamily="18" charset="0"/>
              </a:rPr>
              <a:t>deep pockets </a:t>
            </a:r>
            <a:r>
              <a:rPr lang="en-US" sz="2400" dirty="0">
                <a:cs typeface="Times New Roman" panose="02020603050405020304" pitchFamily="18" charset="0"/>
              </a:rPr>
              <a:t>compared with the placebo group.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cs typeface="Times New Roman" panose="02020603050405020304" pitchFamily="18" charset="0"/>
              </a:rPr>
              <a:t>Statistically significant intergroup </a:t>
            </a:r>
            <a:r>
              <a:rPr lang="en-US" sz="2400" dirty="0">
                <a:cs typeface="Times New Roman" panose="02020603050405020304" pitchFamily="18" charset="0"/>
              </a:rPr>
              <a:t>difference was observed only in PD </a:t>
            </a:r>
            <a:r>
              <a:rPr lang="en-US" sz="2400" dirty="0" smtClean="0">
                <a:cs typeface="Times New Roman" panose="02020603050405020304" pitchFamily="18" charset="0"/>
              </a:rPr>
              <a:t>reduction at </a:t>
            </a:r>
            <a:r>
              <a:rPr lang="en-US" sz="2400" dirty="0">
                <a:cs typeface="Times New Roman" panose="02020603050405020304" pitchFamily="18" charset="0"/>
              </a:rPr>
              <a:t>6 months, which was favorable to the group that </a:t>
            </a:r>
            <a:r>
              <a:rPr lang="en-US" sz="2400" dirty="0" smtClean="0">
                <a:cs typeface="Times New Roman" panose="02020603050405020304" pitchFamily="18" charset="0"/>
              </a:rPr>
              <a:t>received </a:t>
            </a:r>
            <a:r>
              <a:rPr lang="en-IN" sz="2400" dirty="0" smtClean="0">
                <a:cs typeface="Times New Roman" panose="02020603050405020304" pitchFamily="18" charset="0"/>
              </a:rPr>
              <a:t>CLM.</a:t>
            </a:r>
            <a:endParaRPr lang="en-IN" sz="24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519" y="1700808"/>
            <a:ext cx="9879631" cy="540749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cs typeface="Times New Roman" panose="02020603050405020304" pitchFamily="18" charset="0"/>
              </a:rPr>
              <a:t>This study also evaluated microbiological outcomes. </a:t>
            </a:r>
            <a:r>
              <a:rPr lang="en-US" sz="2400" dirty="0" smtClean="0">
                <a:cs typeface="Times New Roman" panose="02020603050405020304" pitchFamily="18" charset="0"/>
              </a:rPr>
              <a:t>As reported </a:t>
            </a:r>
            <a:r>
              <a:rPr lang="en-US" sz="2400" dirty="0">
                <a:cs typeface="Times New Roman" panose="02020603050405020304" pitchFamily="18" charset="0"/>
              </a:rPr>
              <a:t>by previous studies in which </a:t>
            </a:r>
            <a:r>
              <a:rPr lang="en-US" sz="2400" dirty="0" smtClean="0">
                <a:cs typeface="Times New Roman" panose="02020603050405020304" pitchFamily="18" charset="0"/>
              </a:rPr>
              <a:t>the AMX+MET association was </a:t>
            </a:r>
            <a:r>
              <a:rPr lang="en-US" sz="2400" dirty="0">
                <a:cs typeface="Times New Roman" panose="02020603050405020304" pitchFamily="18" charset="0"/>
              </a:rPr>
              <a:t>used, the counts of </a:t>
            </a:r>
            <a:r>
              <a:rPr lang="en-US" sz="2400" i="1" dirty="0">
                <a:cs typeface="Times New Roman" panose="02020603050405020304" pitchFamily="18" charset="0"/>
              </a:rPr>
              <a:t>A. </a:t>
            </a:r>
            <a:r>
              <a:rPr lang="en-US" sz="2400" i="1" dirty="0" err="1">
                <a:cs typeface="Times New Roman" panose="02020603050405020304" pitchFamily="18" charset="0"/>
              </a:rPr>
              <a:t>actinomycetemcomitans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and </a:t>
            </a:r>
            <a:r>
              <a:rPr lang="en-US" sz="2400" i="1" dirty="0" smtClean="0">
                <a:cs typeface="Times New Roman" panose="02020603050405020304" pitchFamily="18" charset="0"/>
              </a:rPr>
              <a:t>P</a:t>
            </a:r>
            <a:r>
              <a:rPr lang="en-US" sz="2400" i="1" dirty="0"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cs typeface="Times New Roman" panose="02020603050405020304" pitchFamily="18" charset="0"/>
              </a:rPr>
              <a:t>gingivalis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were significantly </a:t>
            </a:r>
            <a:r>
              <a:rPr lang="en-US" sz="2400" dirty="0" smtClean="0">
                <a:cs typeface="Times New Roman" panose="02020603050405020304" pitchFamily="18" charset="0"/>
              </a:rPr>
              <a:t>reduced.</a:t>
            </a:r>
          </a:p>
          <a:p>
            <a:pPr algn="just"/>
            <a:r>
              <a:rPr lang="en-US" sz="2400" dirty="0" smtClean="0">
                <a:cs typeface="Times New Roman" panose="02020603050405020304" pitchFamily="18" charset="0"/>
              </a:rPr>
              <a:t>In the present study, CLM </a:t>
            </a:r>
            <a:r>
              <a:rPr lang="en-US" sz="2400" dirty="0">
                <a:cs typeface="Times New Roman" panose="02020603050405020304" pitchFamily="18" charset="0"/>
              </a:rPr>
              <a:t>promoted a decrease in </a:t>
            </a:r>
            <a:r>
              <a:rPr lang="en-US" sz="2400" i="1" dirty="0">
                <a:cs typeface="Times New Roman" panose="02020603050405020304" pitchFamily="18" charset="0"/>
              </a:rPr>
              <a:t>T. forsythia </a:t>
            </a:r>
            <a:r>
              <a:rPr lang="en-US" sz="2400" dirty="0">
                <a:cs typeface="Times New Roman" panose="02020603050405020304" pitchFamily="18" charset="0"/>
              </a:rPr>
              <a:t>at 6 months, </a:t>
            </a:r>
            <a:r>
              <a:rPr lang="en-US" sz="2400" dirty="0" smtClean="0">
                <a:cs typeface="Times New Roman" panose="02020603050405020304" pitchFamily="18" charset="0"/>
              </a:rPr>
              <a:t>which may </a:t>
            </a:r>
            <a:r>
              <a:rPr lang="en-US" sz="2400" dirty="0">
                <a:cs typeface="Times New Roman" panose="02020603050405020304" pitchFamily="18" charset="0"/>
              </a:rPr>
              <a:t>help to prevent the persistence of </a:t>
            </a:r>
            <a:r>
              <a:rPr lang="en-US" sz="2400" i="1" dirty="0">
                <a:cs typeface="Times New Roman" panose="02020603050405020304" pitchFamily="18" charset="0"/>
              </a:rPr>
              <a:t>T. forsythia </a:t>
            </a:r>
            <a:r>
              <a:rPr lang="en-US" sz="2400" dirty="0"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cs typeface="Times New Roman" panose="02020603050405020304" pitchFamily="18" charset="0"/>
              </a:rPr>
              <a:t>pockets after </a:t>
            </a:r>
            <a:r>
              <a:rPr lang="en-US" sz="2400" dirty="0">
                <a:cs typeface="Times New Roman" panose="02020603050405020304" pitchFamily="18" charset="0"/>
              </a:rPr>
              <a:t>non-surgical </a:t>
            </a:r>
            <a:r>
              <a:rPr lang="en-US" sz="2400" dirty="0" smtClean="0">
                <a:cs typeface="Times New Roman" panose="02020603050405020304" pitchFamily="18" charset="0"/>
              </a:rPr>
              <a:t>therapy and </a:t>
            </a:r>
            <a:r>
              <a:rPr lang="en-US" sz="2400" dirty="0">
                <a:cs typeface="Times New Roman" panose="02020603050405020304" pitchFamily="18" charset="0"/>
              </a:rPr>
              <a:t>to promote </a:t>
            </a:r>
            <a:r>
              <a:rPr lang="en-US" sz="2400" dirty="0" smtClean="0">
                <a:cs typeface="Times New Roman" panose="02020603050405020304" pitchFamily="18" charset="0"/>
              </a:rPr>
              <a:t>post-treatment stability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Pradeep 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Kathariya</a:t>
            </a:r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also reported </a:t>
            </a:r>
            <a:r>
              <a:rPr lang="en-US" sz="2400" dirty="0" smtClean="0">
                <a:cs typeface="Times New Roman" panose="02020603050405020304" pitchFamily="18" charset="0"/>
              </a:rPr>
              <a:t>significant reductions </a:t>
            </a:r>
            <a:r>
              <a:rPr lang="en-US" sz="2400" dirty="0">
                <a:cs typeface="Times New Roman" panose="02020603050405020304" pitchFamily="18" charset="0"/>
              </a:rPr>
              <a:t>in </a:t>
            </a:r>
            <a:r>
              <a:rPr lang="en-US" sz="2400" i="1" dirty="0">
                <a:cs typeface="Times New Roman" panose="02020603050405020304" pitchFamily="18" charset="0"/>
              </a:rPr>
              <a:t>A. </a:t>
            </a:r>
            <a:r>
              <a:rPr lang="en-US" sz="2400" i="1" dirty="0" err="1">
                <a:cs typeface="Times New Roman" panose="02020603050405020304" pitchFamily="18" charset="0"/>
              </a:rPr>
              <a:t>actinomycetemcomitans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and </a:t>
            </a:r>
            <a:r>
              <a:rPr lang="en-US" sz="2400" i="1" dirty="0">
                <a:cs typeface="Times New Roman" panose="02020603050405020304" pitchFamily="18" charset="0"/>
              </a:rPr>
              <a:t>P. </a:t>
            </a:r>
            <a:r>
              <a:rPr lang="en-US" sz="2400" i="1" dirty="0" err="1" smtClean="0">
                <a:cs typeface="Times New Roman" panose="02020603050405020304" pitchFamily="18" charset="0"/>
              </a:rPr>
              <a:t>gingivalis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counts </a:t>
            </a:r>
            <a:r>
              <a:rPr lang="en-US" sz="2400" dirty="0">
                <a:cs typeface="Times New Roman" panose="02020603050405020304" pitchFamily="18" charset="0"/>
              </a:rPr>
              <a:t>but not in </a:t>
            </a:r>
            <a:r>
              <a:rPr lang="en-US" sz="2400" i="1" dirty="0">
                <a:cs typeface="Times New Roman" panose="02020603050405020304" pitchFamily="18" charset="0"/>
              </a:rPr>
              <a:t>T. forsythia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cs typeface="Times New Roman" panose="02020603050405020304" pitchFamily="18" charset="0"/>
              </a:rPr>
              <a:t>Previous </a:t>
            </a:r>
            <a:r>
              <a:rPr lang="en-US" sz="2400" dirty="0">
                <a:cs typeface="Times New Roman" panose="02020603050405020304" pitchFamily="18" charset="0"/>
              </a:rPr>
              <a:t>reports </a:t>
            </a:r>
            <a:r>
              <a:rPr lang="en-US" sz="2400" dirty="0" smtClean="0">
                <a:cs typeface="Times New Roman" panose="02020603050405020304" pitchFamily="18" charset="0"/>
              </a:rPr>
              <a:t>demonstrated that </a:t>
            </a:r>
            <a:r>
              <a:rPr lang="en-US" sz="2400" dirty="0">
                <a:cs typeface="Times New Roman" panose="02020603050405020304" pitchFamily="18" charset="0"/>
              </a:rPr>
              <a:t>the persistence of </a:t>
            </a:r>
            <a:r>
              <a:rPr lang="en-US" sz="2400" i="1" dirty="0">
                <a:cs typeface="Times New Roman" panose="02020603050405020304" pitchFamily="18" charset="0"/>
              </a:rPr>
              <a:t>A. </a:t>
            </a:r>
            <a:r>
              <a:rPr lang="en-US" sz="2400" i="1" dirty="0" err="1" smtClean="0">
                <a:cs typeface="Times New Roman" panose="02020603050405020304" pitchFamily="18" charset="0"/>
              </a:rPr>
              <a:t>actinomycetemcomitans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P</a:t>
            </a:r>
            <a:r>
              <a:rPr lang="en-US" sz="2400" i="1" dirty="0"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cs typeface="Times New Roman" panose="02020603050405020304" pitchFamily="18" charset="0"/>
              </a:rPr>
              <a:t>gingivalis</a:t>
            </a:r>
            <a:r>
              <a:rPr lang="en-US" sz="2400" dirty="0" smtClean="0">
                <a:cs typeface="Times New Roman" panose="02020603050405020304" pitchFamily="18" charset="0"/>
              </a:rPr>
              <a:t>, </a:t>
            </a:r>
            <a:r>
              <a:rPr lang="en-US" sz="2400" dirty="0">
                <a:cs typeface="Times New Roman" panose="02020603050405020304" pitchFamily="18" charset="0"/>
              </a:rPr>
              <a:t>and </a:t>
            </a:r>
            <a:r>
              <a:rPr lang="en-US" sz="2400" i="1" dirty="0">
                <a:cs typeface="Times New Roman" panose="02020603050405020304" pitchFamily="18" charset="0"/>
              </a:rPr>
              <a:t>T. </a:t>
            </a:r>
            <a:r>
              <a:rPr lang="en-US" sz="2400" i="1" dirty="0" smtClean="0">
                <a:cs typeface="Times New Roman" panose="02020603050405020304" pitchFamily="18" charset="0"/>
              </a:rPr>
              <a:t>forsythia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may </a:t>
            </a:r>
            <a:r>
              <a:rPr lang="en-US" sz="2400" dirty="0">
                <a:cs typeface="Times New Roman" panose="02020603050405020304" pitchFamily="18" charset="0"/>
              </a:rPr>
              <a:t>be related to </a:t>
            </a:r>
            <a:r>
              <a:rPr lang="en-US" sz="2400" dirty="0" smtClean="0">
                <a:cs typeface="Times New Roman" panose="02020603050405020304" pitchFamily="18" charset="0"/>
              </a:rPr>
              <a:t>the </a:t>
            </a:r>
            <a:r>
              <a:rPr lang="en-US" sz="2400" dirty="0" err="1" smtClean="0">
                <a:cs typeface="Times New Roman" panose="02020603050405020304" pitchFamily="18" charset="0"/>
              </a:rPr>
              <a:t>unsuccess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of the therapy. The amount of </a:t>
            </a:r>
            <a:r>
              <a:rPr lang="en-US" sz="2400" i="1" dirty="0">
                <a:cs typeface="Times New Roman" panose="02020603050405020304" pitchFamily="18" charset="0"/>
              </a:rPr>
              <a:t>F. </a:t>
            </a:r>
            <a:r>
              <a:rPr lang="en-US" sz="2400" i="1" dirty="0" err="1" smtClean="0">
                <a:cs typeface="Times New Roman" panose="02020603050405020304" pitchFamily="18" charset="0"/>
              </a:rPr>
              <a:t>nucleatum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was </a:t>
            </a:r>
            <a:r>
              <a:rPr lang="en-US" sz="2400" dirty="0">
                <a:cs typeface="Times New Roman" panose="02020603050405020304" pitchFamily="18" charset="0"/>
              </a:rPr>
              <a:t>not modified by any antibiotic protocol</a:t>
            </a:r>
            <a:endParaRPr lang="en-IN" sz="24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In both groups, 78.26% of the patients reported </a:t>
            </a:r>
            <a:r>
              <a:rPr lang="en-US" sz="2400" dirty="0" smtClean="0"/>
              <a:t>the occurrence </a:t>
            </a:r>
            <a:r>
              <a:rPr lang="en-US" sz="2400" dirty="0"/>
              <a:t>of at </a:t>
            </a:r>
            <a:r>
              <a:rPr lang="en-US" sz="2400" dirty="0" smtClean="0"/>
              <a:t>least </a:t>
            </a:r>
            <a:r>
              <a:rPr lang="en-US" sz="2400" dirty="0"/>
              <a:t>one adverse effect</a:t>
            </a:r>
            <a:r>
              <a:rPr lang="en-US" sz="2400" dirty="0" smtClean="0"/>
              <a:t>.</a:t>
            </a:r>
          </a:p>
          <a:p>
            <a:pPr algn="just"/>
            <a:r>
              <a:rPr lang="en-IN" sz="2400" dirty="0" smtClean="0"/>
              <a:t>Despite </a:t>
            </a:r>
            <a:r>
              <a:rPr lang="en-US" sz="2400" dirty="0" smtClean="0"/>
              <a:t>both </a:t>
            </a:r>
            <a:r>
              <a:rPr lang="en-US" sz="2400" dirty="0"/>
              <a:t>groups have shown similar occurrence of adverse </a:t>
            </a:r>
            <a:r>
              <a:rPr lang="en-US" sz="2400" dirty="0" smtClean="0"/>
              <a:t>effects patients in CLM group seem to report more tolerable symptoms.</a:t>
            </a:r>
          </a:p>
          <a:p>
            <a:pPr algn="just"/>
            <a:r>
              <a:rPr lang="en-US" sz="2400" dirty="0"/>
              <a:t>a systematic </a:t>
            </a:r>
            <a:r>
              <a:rPr lang="en-US" sz="2400" dirty="0" smtClean="0"/>
              <a:t>review </a:t>
            </a:r>
            <a:r>
              <a:rPr lang="en-US" sz="2400" dirty="0"/>
              <a:t>that evaluated AMX </a:t>
            </a:r>
            <a:r>
              <a:rPr lang="en-US" sz="2400" dirty="0" smtClean="0"/>
              <a:t>+ MET </a:t>
            </a:r>
            <a:r>
              <a:rPr lang="en-US" sz="2400" dirty="0"/>
              <a:t>as adjunct to periodontal treatment recommended </a:t>
            </a:r>
            <a:r>
              <a:rPr lang="en-US" sz="2400" dirty="0" smtClean="0"/>
              <a:t>that the </a:t>
            </a:r>
            <a:r>
              <a:rPr lang="en-US" sz="2400" dirty="0"/>
              <a:t>highest dose should be used for the shortest period to </a:t>
            </a:r>
            <a:r>
              <a:rPr lang="en-US" sz="2400" dirty="0" smtClean="0"/>
              <a:t>minimize the </a:t>
            </a:r>
            <a:r>
              <a:rPr lang="en-US" sz="2400" dirty="0"/>
              <a:t>risk of antibiotic resistance, supporting the </a:t>
            </a:r>
            <a:r>
              <a:rPr lang="en-US" sz="2400" dirty="0" smtClean="0"/>
              <a:t>regimen </a:t>
            </a:r>
            <a:r>
              <a:rPr lang="en-IN" sz="2400" dirty="0" smtClean="0"/>
              <a:t>adopted in the present study.</a:t>
            </a:r>
          </a:p>
          <a:p>
            <a:pPr algn="just"/>
            <a:r>
              <a:rPr lang="en-IN" sz="2400" dirty="0" err="1" smtClean="0">
                <a:solidFill>
                  <a:srgbClr val="FF0000"/>
                </a:solidFill>
              </a:rPr>
              <a:t>Cosgarea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et al. </a:t>
            </a:r>
            <a:r>
              <a:rPr lang="en-US" sz="2400" dirty="0"/>
              <a:t>concluded that the use of AMX + MET for 3 </a:t>
            </a:r>
            <a:r>
              <a:rPr lang="en-US" sz="2400" dirty="0" smtClean="0"/>
              <a:t>or 7 </a:t>
            </a:r>
            <a:r>
              <a:rPr lang="en-US" sz="2400" dirty="0"/>
              <a:t>days brings clinical improvements compared with </a:t>
            </a:r>
            <a:r>
              <a:rPr lang="en-US" sz="2400" dirty="0" smtClean="0"/>
              <a:t>placebo after </a:t>
            </a:r>
            <a:r>
              <a:rPr lang="en-US" sz="2400" dirty="0"/>
              <a:t>12 </a:t>
            </a:r>
            <a:r>
              <a:rPr lang="en-US" sz="2400" dirty="0" smtClean="0"/>
              <a:t>months.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Borges </a:t>
            </a:r>
            <a:r>
              <a:rPr lang="en-US" sz="2400" dirty="0">
                <a:solidFill>
                  <a:srgbClr val="FF0000"/>
                </a:solidFill>
              </a:rPr>
              <a:t>et </a:t>
            </a:r>
            <a:r>
              <a:rPr lang="en-US" sz="2400" dirty="0" smtClean="0">
                <a:solidFill>
                  <a:srgbClr val="FF0000"/>
                </a:solidFill>
              </a:rPr>
              <a:t>al. </a:t>
            </a:r>
            <a:r>
              <a:rPr lang="en-US" sz="2400" dirty="0"/>
              <a:t>showed that 14 days </a:t>
            </a:r>
            <a:r>
              <a:rPr lang="en-US" sz="2400" dirty="0" smtClean="0"/>
              <a:t>of AMX+MET </a:t>
            </a:r>
            <a:r>
              <a:rPr lang="en-US" sz="2400" dirty="0"/>
              <a:t>is more effective than the 7-day regimen in </a:t>
            </a:r>
            <a:r>
              <a:rPr lang="en-US" sz="2400" dirty="0" smtClean="0"/>
              <a:t>the treatment </a:t>
            </a:r>
            <a:r>
              <a:rPr lang="en-US" sz="2400" dirty="0"/>
              <a:t>of patients with severe chronic periodontitis.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LIMITATIONS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6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CONCLUSION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Within the limits of this pilot study, the results suggest </a:t>
            </a:r>
            <a:r>
              <a:rPr lang="en-US" sz="2400" dirty="0" smtClean="0"/>
              <a:t>that CLM </a:t>
            </a:r>
            <a:r>
              <a:rPr lang="en-US" sz="2400" dirty="0"/>
              <a:t>is not superior </a:t>
            </a:r>
            <a:r>
              <a:rPr lang="en-US" sz="2400" dirty="0" smtClean="0"/>
              <a:t>to AMX+MET </a:t>
            </a:r>
            <a:r>
              <a:rPr lang="en-US" sz="2400" dirty="0"/>
              <a:t>in the treatment of </a:t>
            </a:r>
            <a:r>
              <a:rPr lang="en-US" sz="2400" dirty="0" err="1"/>
              <a:t>GAgP</a:t>
            </a:r>
            <a:r>
              <a:rPr lang="en-US" sz="2400" dirty="0"/>
              <a:t>.</a:t>
            </a:r>
          </a:p>
          <a:p>
            <a:r>
              <a:rPr lang="en-US" sz="2400" dirty="0"/>
              <a:t>However, this antibiotic led to good clinical outcomes </a:t>
            </a:r>
            <a:r>
              <a:rPr lang="en-US" sz="2400" dirty="0" smtClean="0"/>
              <a:t>and may </a:t>
            </a:r>
            <a:r>
              <a:rPr lang="en-US" sz="2400" dirty="0"/>
              <a:t>be a possible alternative to AMX+MET in the </a:t>
            </a:r>
            <a:r>
              <a:rPr lang="en-US" sz="2400" dirty="0" smtClean="0"/>
              <a:t>treatment of </a:t>
            </a:r>
            <a:r>
              <a:rPr lang="en-US" sz="2400" dirty="0"/>
              <a:t>severe periodontitis in young </a:t>
            </a:r>
            <a:r>
              <a:rPr lang="en-US" sz="2400" dirty="0" smtClean="0"/>
              <a:t>patients.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818935"/>
              </p:ext>
            </p:extLst>
          </p:nvPr>
        </p:nvGraphicFramePr>
        <p:xfrm>
          <a:off x="-746348" y="163516"/>
          <a:ext cx="102971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341884" y="5674440"/>
            <a:ext cx="5830769" cy="919058"/>
            <a:chOff x="2047078" y="3933546"/>
            <a:chExt cx="5830769" cy="919058"/>
          </a:xfrm>
        </p:grpSpPr>
        <p:sp>
          <p:nvSpPr>
            <p:cNvPr id="5" name="Rectangle 4"/>
            <p:cNvSpPr/>
            <p:nvPr/>
          </p:nvSpPr>
          <p:spPr>
            <a:xfrm>
              <a:off x="2047078" y="3933546"/>
              <a:ext cx="5830769" cy="852732"/>
            </a:xfrm>
            <a:prstGeom prst="rect">
              <a:avLst/>
            </a:prstGeom>
          </p:spPr>
          <p:style>
            <a:lnRef idx="2">
              <a:schemeClr val="accent3">
                <a:hueOff val="2710599"/>
                <a:satOff val="100000"/>
                <a:lumOff val="-1470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2047078" y="3999872"/>
              <a:ext cx="5830769" cy="852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41884" y="5215636"/>
            <a:ext cx="4608512" cy="369332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IN" dirty="0"/>
              <a:t>1966, the </a:t>
            </a:r>
            <a:r>
              <a:rPr lang="en-IN" dirty="0" smtClean="0"/>
              <a:t>World Workshop </a:t>
            </a:r>
            <a:r>
              <a:rPr lang="en-IN" dirty="0"/>
              <a:t>in Periodontics</a:t>
            </a:r>
            <a:endParaRPr lang="en-I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41884" y="5639141"/>
            <a:ext cx="5902776" cy="92333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concluded that the concept of “</a:t>
            </a:r>
            <a:r>
              <a:rPr lang="en-US" dirty="0" err="1"/>
              <a:t>periodontosis</a:t>
            </a:r>
            <a:r>
              <a:rPr lang="en-US" dirty="0"/>
              <a:t>”</a:t>
            </a:r>
          </a:p>
          <a:p>
            <a:r>
              <a:rPr lang="en-US" dirty="0"/>
              <a:t>as a degenerative entity was unsubstantiated and that the </a:t>
            </a:r>
            <a:r>
              <a:rPr lang="en-US" dirty="0" smtClean="0"/>
              <a:t>term should </a:t>
            </a:r>
            <a:r>
              <a:rPr lang="en-US" dirty="0"/>
              <a:t>be eliminated from periodontal nomenclature</a:t>
            </a:r>
            <a:endParaRPr lang="en-IN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7966620" y="468820"/>
            <a:ext cx="3816424" cy="26642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8074632" y="785305"/>
            <a:ext cx="3600400" cy="203132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1999, </a:t>
            </a:r>
            <a:r>
              <a:rPr lang="en-US" dirty="0"/>
              <a:t>World Workshop in </a:t>
            </a:r>
            <a:r>
              <a:rPr lang="en-US" dirty="0" smtClean="0"/>
              <a:t>Periodontics</a:t>
            </a:r>
          </a:p>
          <a:p>
            <a:r>
              <a:rPr lang="en-IN" dirty="0"/>
              <a:t>several </a:t>
            </a:r>
            <a:r>
              <a:rPr lang="en-IN" dirty="0" smtClean="0"/>
              <a:t>rapidly</a:t>
            </a:r>
            <a:r>
              <a:rPr lang="en-IN" dirty="0"/>
              <a:t> </a:t>
            </a:r>
            <a:r>
              <a:rPr lang="en-US" dirty="0" smtClean="0"/>
              <a:t>progressing </a:t>
            </a:r>
            <a:r>
              <a:rPr lang="en-US" dirty="0"/>
              <a:t>periodontitis forms were united under the term </a:t>
            </a:r>
            <a:r>
              <a:rPr lang="en-US" i="1" dirty="0"/>
              <a:t>aggressive</a:t>
            </a:r>
          </a:p>
          <a:p>
            <a:r>
              <a:rPr lang="en-IN" i="1" dirty="0"/>
              <a:t>periodontitis</a:t>
            </a:r>
            <a:r>
              <a:rPr lang="en-IN" i="1" dirty="0" smtClean="0"/>
              <a:t>.</a:t>
            </a:r>
          </a:p>
          <a:p>
            <a:endParaRPr lang="en-IN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8038628" y="3573016"/>
            <a:ext cx="3960440" cy="28803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326660" y="3859786"/>
            <a:ext cx="3456384" cy="230832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European Federation of Periodontology and the American </a:t>
            </a:r>
            <a:r>
              <a:rPr lang="en-US" dirty="0" smtClean="0"/>
              <a:t>Academy of </a:t>
            </a:r>
            <a:r>
              <a:rPr lang="en-US" dirty="0"/>
              <a:t>Periodontology for November </a:t>
            </a:r>
            <a:r>
              <a:rPr lang="en-US" dirty="0" smtClean="0"/>
              <a:t>2017 grouped </a:t>
            </a:r>
            <a:r>
              <a:rPr lang="en-US" dirty="0"/>
              <a:t>“chronic” and “aggressive” periodontitis</a:t>
            </a:r>
          </a:p>
          <a:p>
            <a:r>
              <a:rPr lang="en-US" dirty="0"/>
              <a:t>under the same category, “periodontitis”, and established</a:t>
            </a:r>
          </a:p>
          <a:p>
            <a:r>
              <a:rPr lang="en-US" dirty="0"/>
              <a:t>a staging and grading scheme.</a:t>
            </a:r>
            <a:endParaRPr lang="en-IN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189756" y="152334"/>
            <a:ext cx="864096" cy="64411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97768" y="181573"/>
            <a:ext cx="648072" cy="6186309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IN" sz="5400" dirty="0" smtClean="0"/>
              <a:t>H</a:t>
            </a:r>
          </a:p>
          <a:p>
            <a:r>
              <a:rPr lang="en-IN" sz="5400" dirty="0" smtClean="0"/>
              <a:t>I</a:t>
            </a:r>
          </a:p>
          <a:p>
            <a:r>
              <a:rPr lang="en-IN" sz="5400" dirty="0" smtClean="0"/>
              <a:t>S</a:t>
            </a:r>
          </a:p>
          <a:p>
            <a:r>
              <a:rPr lang="en-IN" sz="5400" dirty="0" smtClean="0"/>
              <a:t>T</a:t>
            </a:r>
          </a:p>
          <a:p>
            <a:r>
              <a:rPr lang="en-IN" sz="5400" dirty="0" smtClean="0"/>
              <a:t>O</a:t>
            </a:r>
          </a:p>
          <a:p>
            <a:r>
              <a:rPr lang="en-IN" sz="5400" dirty="0" smtClean="0"/>
              <a:t>R</a:t>
            </a:r>
          </a:p>
          <a:p>
            <a:r>
              <a:rPr lang="en-IN" sz="5400" dirty="0" smtClean="0"/>
              <a:t>Y</a:t>
            </a:r>
          </a:p>
          <a:p>
            <a:endParaRPr lang="en-IN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Carranza 9</a:t>
            </a:r>
            <a:r>
              <a:rPr lang="en-IN" baseline="30000" dirty="0" smtClean="0"/>
              <a:t>th</a:t>
            </a:r>
            <a:r>
              <a:rPr lang="en-IN" dirty="0" smtClean="0"/>
              <a:t> and 13</a:t>
            </a:r>
            <a:r>
              <a:rPr lang="en-IN" baseline="30000" dirty="0" smtClean="0"/>
              <a:t>th</a:t>
            </a:r>
            <a:r>
              <a:rPr lang="en-IN" dirty="0" smtClean="0"/>
              <a:t> edition </a:t>
            </a:r>
          </a:p>
          <a:p>
            <a:r>
              <a:rPr lang="en-IN" dirty="0" smtClean="0"/>
              <a:t>KD </a:t>
            </a:r>
            <a:r>
              <a:rPr lang="en-IN" dirty="0" err="1" smtClean="0"/>
              <a:t>Tripathi</a:t>
            </a:r>
            <a:r>
              <a:rPr lang="en-IN" dirty="0" smtClean="0"/>
              <a:t> 7</a:t>
            </a:r>
            <a:r>
              <a:rPr lang="en-IN" baseline="30000" dirty="0" smtClean="0"/>
              <a:t>th</a:t>
            </a:r>
            <a:r>
              <a:rPr lang="en-IN" dirty="0" smtClean="0"/>
              <a:t> edition </a:t>
            </a:r>
          </a:p>
          <a:p>
            <a:r>
              <a:rPr lang="en-US" dirty="0"/>
              <a:t>Guerrero A, Griffiths GS, Nibali L, et al. Adjunctive benefits </a:t>
            </a:r>
            <a:r>
              <a:rPr lang="en-US" dirty="0" smtClean="0"/>
              <a:t>of systemic </a:t>
            </a:r>
            <a:r>
              <a:rPr lang="en-US" dirty="0"/>
              <a:t>amoxicillin and metronidazole in non-surgical </a:t>
            </a:r>
            <a:r>
              <a:rPr lang="en-US" dirty="0" smtClean="0"/>
              <a:t>treatment of </a:t>
            </a:r>
            <a:r>
              <a:rPr lang="en-US" dirty="0"/>
              <a:t>generalized aggressive periodontitis: a randomized </a:t>
            </a:r>
            <a:r>
              <a:rPr lang="en-US" dirty="0" smtClean="0"/>
              <a:t>placebo controlled </a:t>
            </a:r>
            <a:r>
              <a:rPr lang="en-IN" dirty="0" smtClean="0"/>
              <a:t>clinical </a:t>
            </a:r>
            <a:r>
              <a:rPr lang="en-IN" dirty="0"/>
              <a:t>trial. </a:t>
            </a:r>
            <a:r>
              <a:rPr lang="en-IN" i="1" dirty="0"/>
              <a:t>J </a:t>
            </a:r>
            <a:r>
              <a:rPr lang="en-IN" i="1" dirty="0" err="1"/>
              <a:t>Clin</a:t>
            </a:r>
            <a:r>
              <a:rPr lang="en-IN" i="1" dirty="0"/>
              <a:t> </a:t>
            </a:r>
            <a:r>
              <a:rPr lang="en-IN" i="1" dirty="0" err="1"/>
              <a:t>Periodontol</a:t>
            </a:r>
            <a:r>
              <a:rPr lang="en-IN" dirty="0"/>
              <a:t>. 2005;32:1096-1107</a:t>
            </a:r>
            <a:r>
              <a:rPr lang="en-IN" dirty="0" smtClean="0"/>
              <a:t>.</a:t>
            </a:r>
          </a:p>
          <a:p>
            <a:r>
              <a:rPr lang="en-IN" dirty="0" err="1"/>
              <a:t>Feres</a:t>
            </a:r>
            <a:r>
              <a:rPr lang="en-IN" dirty="0"/>
              <a:t> M, </a:t>
            </a:r>
            <a:r>
              <a:rPr lang="en-IN" dirty="0" err="1"/>
              <a:t>Soares</a:t>
            </a:r>
            <a:r>
              <a:rPr lang="en-IN" dirty="0"/>
              <a:t> GM, Mendes JA, et al. Metronidazole alone </a:t>
            </a:r>
            <a:r>
              <a:rPr lang="en-IN" dirty="0" smtClean="0"/>
              <a:t>or </a:t>
            </a:r>
            <a:r>
              <a:rPr lang="en-US" dirty="0" smtClean="0"/>
              <a:t>with </a:t>
            </a:r>
            <a:r>
              <a:rPr lang="en-US" dirty="0"/>
              <a:t>amoxicillin as adjuncts to non-surgical treatment of </a:t>
            </a:r>
            <a:r>
              <a:rPr lang="en-US" dirty="0" smtClean="0"/>
              <a:t>chronic periodontitis</a:t>
            </a:r>
            <a:r>
              <a:rPr lang="en-US" dirty="0"/>
              <a:t>: a 1-year double-blinded, </a:t>
            </a:r>
            <a:r>
              <a:rPr lang="en-US" dirty="0" smtClean="0"/>
              <a:t>placebo-controlled, randomized </a:t>
            </a:r>
            <a:r>
              <a:rPr lang="en-US" dirty="0"/>
              <a:t>clinical trial. </a:t>
            </a:r>
            <a:r>
              <a:rPr lang="en-US" i="1" dirty="0"/>
              <a:t>J </a:t>
            </a:r>
            <a:r>
              <a:rPr lang="en-US" i="1" dirty="0" err="1"/>
              <a:t>Clin</a:t>
            </a:r>
            <a:r>
              <a:rPr lang="en-US" i="1" dirty="0"/>
              <a:t> </a:t>
            </a:r>
            <a:r>
              <a:rPr lang="en-US" i="1" dirty="0" err="1"/>
              <a:t>Periodontol</a:t>
            </a:r>
            <a:r>
              <a:rPr lang="en-US" dirty="0"/>
              <a:t>. </a:t>
            </a:r>
            <a:r>
              <a:rPr lang="en-US" dirty="0" smtClean="0"/>
              <a:t>2012;39:1149- </a:t>
            </a:r>
            <a:r>
              <a:rPr lang="en-IN" dirty="0" smtClean="0"/>
              <a:t>1158</a:t>
            </a:r>
          </a:p>
          <a:p>
            <a:r>
              <a:rPr lang="en-US" dirty="0" err="1"/>
              <a:t>Martys</a:t>
            </a:r>
            <a:r>
              <a:rPr lang="en-US" dirty="0"/>
              <a:t> CR. Monitoring adverse reactions to antibiotics in </a:t>
            </a:r>
            <a:r>
              <a:rPr lang="en-US" dirty="0" smtClean="0"/>
              <a:t>general practice</a:t>
            </a:r>
            <a:r>
              <a:rPr lang="en-US" dirty="0"/>
              <a:t>. </a:t>
            </a:r>
            <a:r>
              <a:rPr lang="en-US" i="1" dirty="0"/>
              <a:t>J </a:t>
            </a:r>
            <a:r>
              <a:rPr lang="en-US" i="1" dirty="0" err="1"/>
              <a:t>Epidemiol</a:t>
            </a:r>
            <a:r>
              <a:rPr lang="en-US" i="1" dirty="0"/>
              <a:t> Community Health</a:t>
            </a:r>
            <a:r>
              <a:rPr lang="en-US" dirty="0"/>
              <a:t>. 1982;36:224-227</a:t>
            </a:r>
            <a:r>
              <a:rPr lang="en-US" dirty="0" smtClean="0"/>
              <a:t>.</a:t>
            </a:r>
          </a:p>
          <a:p>
            <a:r>
              <a:rPr lang="en-IN" dirty="0" err="1"/>
              <a:t>Pavicić</a:t>
            </a:r>
            <a:r>
              <a:rPr lang="en-IN" dirty="0"/>
              <a:t> MJ, van </a:t>
            </a:r>
            <a:r>
              <a:rPr lang="en-IN" dirty="0" err="1"/>
              <a:t>Winkelhoff</a:t>
            </a:r>
            <a:r>
              <a:rPr lang="en-IN" dirty="0"/>
              <a:t> AJ, </a:t>
            </a:r>
            <a:r>
              <a:rPr lang="en-IN" dirty="0" err="1"/>
              <a:t>Pavicić-Temming</a:t>
            </a:r>
            <a:r>
              <a:rPr lang="en-IN" dirty="0"/>
              <a:t> YA, </a:t>
            </a:r>
            <a:r>
              <a:rPr lang="en-IN" dirty="0" err="1" smtClean="0"/>
              <a:t>Graaff</a:t>
            </a:r>
            <a:r>
              <a:rPr lang="en-IN" dirty="0"/>
              <a:t> </a:t>
            </a:r>
            <a:r>
              <a:rPr lang="en-US" dirty="0" smtClean="0"/>
              <a:t>J</a:t>
            </a:r>
            <a:r>
              <a:rPr lang="en-US" dirty="0"/>
              <a:t>. </a:t>
            </a:r>
            <a:r>
              <a:rPr lang="en-US" dirty="0" err="1"/>
              <a:t>Amoxycillin</a:t>
            </a:r>
            <a:r>
              <a:rPr lang="en-US" dirty="0"/>
              <a:t> causes an enhanced uptake of metronidazole </a:t>
            </a:r>
            <a:r>
              <a:rPr lang="en-US" dirty="0" smtClean="0"/>
              <a:t>in </a:t>
            </a:r>
            <a:r>
              <a:rPr lang="en-US" i="1" dirty="0" err="1" smtClean="0"/>
              <a:t>Actinobacillus</a:t>
            </a:r>
            <a:r>
              <a:rPr lang="en-US" i="1" dirty="0" smtClean="0"/>
              <a:t> </a:t>
            </a:r>
            <a:r>
              <a:rPr lang="en-US" i="1" dirty="0" err="1"/>
              <a:t>actinomycetemcomitans</a:t>
            </a:r>
            <a:r>
              <a:rPr lang="en-US" dirty="0"/>
              <a:t>: a mechanism of synergy. </a:t>
            </a:r>
            <a:r>
              <a:rPr lang="en-US" i="1" dirty="0" smtClean="0"/>
              <a:t>J </a:t>
            </a:r>
            <a:r>
              <a:rPr lang="en-IN" i="1" dirty="0" err="1" smtClean="0"/>
              <a:t>Antimicrob</a:t>
            </a:r>
            <a:r>
              <a:rPr lang="en-IN" i="1" dirty="0" smtClean="0"/>
              <a:t> </a:t>
            </a:r>
            <a:r>
              <a:rPr lang="en-IN" i="1" dirty="0" err="1"/>
              <a:t>Chemother</a:t>
            </a:r>
            <a:r>
              <a:rPr lang="en-IN" dirty="0"/>
              <a:t>. 1994;34:1047-1050.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`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Snip Diagonal Corner Rectangle 5"/>
          <p:cNvSpPr/>
          <p:nvPr/>
        </p:nvSpPr>
        <p:spPr>
          <a:xfrm>
            <a:off x="2133972" y="998624"/>
            <a:ext cx="8136904" cy="5179715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3070076" y="1988840"/>
            <a:ext cx="5760640" cy="3046988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IN" sz="9600" dirty="0" smtClean="0"/>
              <a:t>THANK             YOU </a:t>
            </a:r>
            <a:endParaRPr lang="en-IN" sz="9600" dirty="0" smtClean="0"/>
          </a:p>
        </p:txBody>
      </p:sp>
    </p:spTree>
    <p:extLst>
      <p:ext uri="{BB962C8B-B14F-4D97-AF65-F5344CB8AC3E}">
        <p14:creationId xmlns:p14="http://schemas.microsoft.com/office/powerpoint/2010/main" val="402738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355" y="1124744"/>
            <a:ext cx="9472824" cy="5335488"/>
          </a:xfrm>
        </p:spPr>
        <p:txBody>
          <a:bodyPr>
            <a:normAutofit fontScale="25000" lnSpcReduction="20000"/>
          </a:bodyPr>
          <a:lstStyle/>
          <a:p>
            <a:r>
              <a:rPr lang="en-IN" sz="8000" b="1" dirty="0"/>
              <a:t>Aggressive Periodontitis</a:t>
            </a:r>
          </a:p>
          <a:p>
            <a:pPr marL="0" indent="0">
              <a:buNone/>
            </a:pPr>
            <a:r>
              <a:rPr lang="en-US" sz="8000" dirty="0"/>
              <a:t>The following characteristics are common to patients with </a:t>
            </a:r>
            <a:r>
              <a:rPr lang="en-US" sz="8000" dirty="0" smtClean="0"/>
              <a:t>aggressive </a:t>
            </a:r>
            <a:r>
              <a:rPr lang="en-IN" sz="8000" dirty="0" smtClean="0"/>
              <a:t>periodontitis</a:t>
            </a:r>
            <a:r>
              <a:rPr lang="en-IN" sz="8000" dirty="0"/>
              <a:t>:</a:t>
            </a:r>
          </a:p>
          <a:p>
            <a:r>
              <a:rPr lang="en-US" sz="8000" dirty="0"/>
              <a:t>• Otherwise clinically healthy patient (note the distinction with periodontitis as a manifestation of systemic disease)</a:t>
            </a:r>
          </a:p>
          <a:p>
            <a:r>
              <a:rPr lang="en-US" sz="8000" dirty="0"/>
              <a:t>• Rapid attachment loss and bone destruction</a:t>
            </a:r>
          </a:p>
          <a:p>
            <a:r>
              <a:rPr lang="en-US" sz="8000" dirty="0"/>
              <a:t>• Familial aggregation of diseased individuals</a:t>
            </a:r>
          </a:p>
          <a:p>
            <a:pPr marL="0" indent="0">
              <a:buNone/>
            </a:pPr>
            <a:r>
              <a:rPr lang="en-US" sz="8000" dirty="0"/>
              <a:t>The following characteristics are common but not universal:</a:t>
            </a:r>
          </a:p>
          <a:p>
            <a:r>
              <a:rPr lang="en-US" sz="8000" dirty="0"/>
              <a:t>• Amount of microbial deposits inconsistent with disease severity</a:t>
            </a:r>
          </a:p>
          <a:p>
            <a:r>
              <a:rPr lang="en-US" sz="8000" dirty="0"/>
              <a:t>• Increased levels of </a:t>
            </a:r>
            <a:r>
              <a:rPr lang="en-US" sz="8000" i="1" dirty="0" err="1"/>
              <a:t>Actinobacillus</a:t>
            </a:r>
            <a:r>
              <a:rPr lang="en-US" sz="8000" i="1" dirty="0"/>
              <a:t> </a:t>
            </a:r>
            <a:r>
              <a:rPr lang="en-US" sz="8000" i="1" dirty="0" err="1"/>
              <a:t>actinomycetemcomitans</a:t>
            </a:r>
            <a:endParaRPr lang="en-US" sz="8000" i="1" dirty="0"/>
          </a:p>
          <a:p>
            <a:r>
              <a:rPr lang="en-IN" sz="8000" dirty="0"/>
              <a:t>• Abnormalities in phagocyte function</a:t>
            </a:r>
          </a:p>
          <a:p>
            <a:r>
              <a:rPr lang="en-US" sz="8000" dirty="0"/>
              <a:t>• Hyper-responsive macrophages, producing increased </a:t>
            </a:r>
            <a:r>
              <a:rPr lang="en-US" sz="8000" dirty="0" smtClean="0"/>
              <a:t>prostaglandin </a:t>
            </a:r>
            <a:r>
              <a:rPr lang="it-IT" sz="8000" dirty="0" smtClean="0"/>
              <a:t>E2 </a:t>
            </a:r>
            <a:r>
              <a:rPr lang="it-IT" sz="8000" dirty="0"/>
              <a:t>(PGE2) and interleukin-1 (IL-1)</a:t>
            </a:r>
          </a:p>
          <a:p>
            <a:r>
              <a:rPr lang="en-US" sz="8000" dirty="0"/>
              <a:t>• In some cases, self-arresting disease progression</a:t>
            </a:r>
            <a:endParaRPr lang="en-IN" sz="8000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20" y="116632"/>
            <a:ext cx="10245106" cy="31260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20" y="3573016"/>
            <a:ext cx="10374765" cy="30963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SOURCE OF THE ARTICLE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US" kern="0" dirty="0">
                <a:latin typeface="Times New Roman"/>
              </a:rPr>
              <a:t>Name of Journal: Journal of Periodontology</a:t>
            </a:r>
          </a:p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US" kern="0" dirty="0">
                <a:latin typeface="Times New Roman"/>
              </a:rPr>
              <a:t>Year : </a:t>
            </a:r>
            <a:r>
              <a:rPr lang="en-US" kern="0" dirty="0" smtClean="0">
                <a:latin typeface="Times New Roman"/>
              </a:rPr>
              <a:t>2019    </a:t>
            </a:r>
            <a:r>
              <a:rPr lang="en-US" kern="0" dirty="0">
                <a:latin typeface="Times New Roman"/>
              </a:rPr>
              <a:t>Month : </a:t>
            </a:r>
            <a:r>
              <a:rPr lang="en-US" kern="0" dirty="0" err="1" smtClean="0">
                <a:latin typeface="Times New Roman"/>
              </a:rPr>
              <a:t>february</a:t>
            </a:r>
            <a:endParaRPr lang="en-US" kern="0" dirty="0">
              <a:latin typeface="Times New Roman"/>
            </a:endParaRPr>
          </a:p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US" kern="0" dirty="0">
                <a:latin typeface="Times New Roman"/>
              </a:rPr>
              <a:t>Page numbers : </a:t>
            </a:r>
            <a:r>
              <a:rPr lang="en-IN" dirty="0" smtClean="0"/>
              <a:t>1-10</a:t>
            </a:r>
            <a:endParaRPr lang="en-IN" dirty="0"/>
          </a:p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IN" kern="0" dirty="0">
                <a:latin typeface="Times New Roman"/>
              </a:rPr>
              <a:t>Volume 89             Issue 10 </a:t>
            </a:r>
            <a:endParaRPr lang="en-US" kern="0" dirty="0">
              <a:latin typeface="Times New Roman"/>
            </a:endParaRPr>
          </a:p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US" kern="0" dirty="0">
                <a:latin typeface="Times New Roman"/>
              </a:rPr>
              <a:t>Section of the journal under which the article is published : Original Research</a:t>
            </a:r>
          </a:p>
          <a:p>
            <a:pPr lvl="0" fontAlgn="base">
              <a:lnSpc>
                <a:spcPct val="200000"/>
              </a:lnSpc>
              <a:spcAft>
                <a:spcPct val="0"/>
              </a:spcAft>
              <a:buClrTx/>
              <a:buFont typeface="Times New Roman" pitchFamily="18" charset="0"/>
              <a:buChar char="•"/>
            </a:pPr>
            <a:r>
              <a:rPr lang="en-IN" kern="0" dirty="0">
                <a:latin typeface="Times New Roman"/>
              </a:rPr>
              <a:t>Accepted for publication – </a:t>
            </a:r>
            <a:r>
              <a:rPr lang="en-IN" kern="0" dirty="0" smtClean="0">
                <a:latin typeface="Times New Roman"/>
              </a:rPr>
              <a:t>February  2019.</a:t>
            </a:r>
            <a:endParaRPr lang="en-IN" kern="0" dirty="0">
              <a:latin typeface="Times New Roman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8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ABOUT THE JOURNAL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aim of journal of periodontology is 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  <a:p>
            <a:pPr marL="0" indent="0" algn="just">
              <a:buNone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 original papers of the 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highest </a:t>
            </a:r>
          </a:p>
          <a:p>
            <a:pPr marL="0" indent="0" algn="just">
              <a:buNone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to support the practice, </a:t>
            </a:r>
            <a:endParaRPr lang="en-US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research in 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dental </a:t>
            </a:r>
            <a:r>
              <a:rPr lang="en-US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speciality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periodontics.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708" y="2325580"/>
            <a:ext cx="3322443" cy="45324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6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METRICS OF THE ARTICLE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Current impact factor  -  3.392</a:t>
            </a:r>
          </a:p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5-year impact   -             2.90</a:t>
            </a:r>
          </a:p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Cited half-life  -             9.20</a:t>
            </a:r>
          </a:p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Immediacy index  -        0.32</a:t>
            </a:r>
          </a:p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Eigen factor  -                0.02</a:t>
            </a:r>
          </a:p>
          <a:p>
            <a:pPr lvl="0" algn="just" fontAlgn="base">
              <a:lnSpc>
                <a:spcPct val="200000"/>
              </a:lnSpc>
              <a:spcAft>
                <a:spcPct val="0"/>
              </a:spcAft>
              <a:buClrTx/>
              <a:buFontTx/>
              <a:buChar char="•"/>
            </a:pPr>
            <a:r>
              <a:rPr lang="en-US" kern="0" dirty="0">
                <a:latin typeface="Times New Roman"/>
              </a:rPr>
              <a:t>Article influence  -         0.83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4212</TotalTime>
  <Words>2343</Words>
  <Application>Microsoft Office PowerPoint</Application>
  <PresentationFormat>Custom</PresentationFormat>
  <Paragraphs>242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Bradley Hand ITC</vt:lpstr>
      <vt:lpstr>Calibri</vt:lpstr>
      <vt:lpstr>Euphemia</vt:lpstr>
      <vt:lpstr>Franklin Gothic Book</vt:lpstr>
      <vt:lpstr>Times New Roman</vt:lpstr>
      <vt:lpstr>Pharmacy design template</vt:lpstr>
      <vt:lpstr>Two different antibiotic protocols as adjuncts to one-stage full-mouth ultrasonic debridement to treat generalized aggressive periodontitis: A pilot randomized controlled clinical trial</vt:lpstr>
      <vt:lpstr>WHY I CHOSE THIS ARTICLE ?</vt:lpstr>
      <vt:lpstr>PROLOGUE </vt:lpstr>
      <vt:lpstr>PowerPoint Presentation</vt:lpstr>
      <vt:lpstr>PowerPoint Presentation</vt:lpstr>
      <vt:lpstr>PowerPoint Presentation</vt:lpstr>
      <vt:lpstr>SOURCE OF THE ARTICLE </vt:lpstr>
      <vt:lpstr>ABOUT THE JOURNAL </vt:lpstr>
      <vt:lpstr>METRICS OF THE ARTICLE </vt:lpstr>
      <vt:lpstr>PowerPoint Presentation</vt:lpstr>
      <vt:lpstr>PowerPoint Presentation</vt:lpstr>
      <vt:lpstr>PowerPoint Presentation</vt:lpstr>
      <vt:lpstr>TITLE </vt:lpstr>
      <vt:lpstr>AUTHORS </vt:lpstr>
      <vt:lpstr>INTRODUCTION </vt:lpstr>
      <vt:lpstr>PowerPoint Presentation</vt:lpstr>
      <vt:lpstr>AIM</vt:lpstr>
      <vt:lpstr>MATERIAL AND METHODS</vt:lpstr>
      <vt:lpstr>PowerPoint Presentation</vt:lpstr>
      <vt:lpstr>Pre treatment protocol</vt:lpstr>
      <vt:lpstr>Randomization and allocation concealment</vt:lpstr>
      <vt:lpstr>TREATMENT </vt:lpstr>
      <vt:lpstr>Clinical measurements</vt:lpstr>
      <vt:lpstr>Microbiological evaluation</vt:lpstr>
      <vt:lpstr>Adverse effects and compliance</vt:lpstr>
      <vt:lpstr>Statistical analysis</vt:lpstr>
      <vt:lpstr>PowerPoint Presentation</vt:lpstr>
      <vt:lpstr>RESULTS </vt:lpstr>
      <vt:lpstr> </vt:lpstr>
      <vt:lpstr>PowerPoint Presentation</vt:lpstr>
      <vt:lpstr>PowerPoint Presentation</vt:lpstr>
      <vt:lpstr>PowerPoint Presentation</vt:lpstr>
      <vt:lpstr>Microbiologic outcomes</vt:lpstr>
      <vt:lpstr>DISCUSSION</vt:lpstr>
      <vt:lpstr>PowerPoint Presentation</vt:lpstr>
      <vt:lpstr>PowerPoint Presentation</vt:lpstr>
      <vt:lpstr>PowerPoint Presentation</vt:lpstr>
      <vt:lpstr>LIMITATIONS</vt:lpstr>
      <vt:lpstr> CONCLUSION </vt:lpstr>
      <vt:lpstr>REFERENCES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different antibiotic protocols as adjuncts to one-stage full-mouth ultrasonic debridement to treat generalized aggressive periodontitis: A pilot randomized controlled clinical trial</dc:title>
  <dc:creator>shreya maheshwari</dc:creator>
  <cp:lastModifiedBy>shreya maheshwari</cp:lastModifiedBy>
  <cp:revision>60</cp:revision>
  <dcterms:created xsi:type="dcterms:W3CDTF">2020-03-23T09:23:18Z</dcterms:created>
  <dcterms:modified xsi:type="dcterms:W3CDTF">2020-05-04T06:27:54Z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