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1" r:id="rId2"/>
    <p:sldId id="323" r:id="rId3"/>
    <p:sldId id="325" r:id="rId4"/>
    <p:sldId id="326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60"/>
  </p:normalViewPr>
  <p:slideViewPr>
    <p:cSldViewPr>
      <p:cViewPr varScale="1">
        <p:scale>
          <a:sx n="83" d="100"/>
          <a:sy n="83" d="100"/>
        </p:scale>
        <p:origin x="-1411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5668" y="695250"/>
            <a:ext cx="7852663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45668" y="3647313"/>
            <a:ext cx="7852663" cy="1259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926" y="1465834"/>
            <a:ext cx="8026146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296794"/>
            <a:ext cx="7016750" cy="377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5730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 smtClean="0">
                <a:solidFill>
                  <a:srgbClr val="FF0000"/>
                </a:solidFill>
              </a:rPr>
              <a:t>CLEFT LIP AND PALATE</a:t>
            </a:r>
            <a:endParaRPr lang="en-I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2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911465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In cases </a:t>
            </a:r>
            <a:r>
              <a:rPr sz="2700" dirty="0">
                <a:latin typeface="Lucida Sans Unicode"/>
                <a:cs typeface="Lucida Sans Unicode"/>
              </a:rPr>
              <a:t>with </a:t>
            </a:r>
            <a:r>
              <a:rPr sz="2700" spc="-5" dirty="0">
                <a:latin typeface="Lucida Sans Unicode"/>
                <a:cs typeface="Lucida Sans Unicode"/>
              </a:rPr>
              <a:t>an associated cleft of the  alveolus and palate,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cranial based </a:t>
            </a:r>
            <a:r>
              <a:rPr sz="2700" dirty="0">
                <a:latin typeface="Lucida Sans Unicode"/>
                <a:cs typeface="Lucida Sans Unicode"/>
              </a:rPr>
              <a:t>single  </a:t>
            </a:r>
            <a:r>
              <a:rPr sz="2700" spc="-5" dirty="0">
                <a:latin typeface="Lucida Sans Unicode"/>
                <a:cs typeface="Lucida Sans Unicode"/>
              </a:rPr>
              <a:t>layer vomer </a:t>
            </a:r>
            <a:r>
              <a:rPr sz="2700" dirty="0">
                <a:latin typeface="Lucida Sans Unicode"/>
                <a:cs typeface="Lucida Sans Unicode"/>
              </a:rPr>
              <a:t>flap </a:t>
            </a:r>
            <a:r>
              <a:rPr sz="2700" spc="-5" dirty="0">
                <a:latin typeface="Lucida Sans Unicode"/>
                <a:cs typeface="Lucida Sans Unicode"/>
              </a:rPr>
              <a:t>is sutured </a:t>
            </a:r>
            <a:r>
              <a:rPr sz="2700" dirty="0">
                <a:latin typeface="Lucida Sans Unicode"/>
                <a:cs typeface="Lucida Sans Unicode"/>
              </a:rPr>
              <a:t>under </a:t>
            </a:r>
            <a:r>
              <a:rPr sz="2700" spc="-5" dirty="0">
                <a:latin typeface="Lucida Sans Unicode"/>
                <a:cs typeface="Lucida Sans Unicode"/>
              </a:rPr>
              <a:t>the alveolus  palate periostium at the time of lip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closure.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334010" indent="-256540">
              <a:lnSpc>
                <a:spcPct val="100000"/>
              </a:lnSpc>
              <a:tabLst>
                <a:tab pos="37655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	</a:t>
            </a:r>
            <a:r>
              <a:rPr sz="2700" spc="-5" dirty="0">
                <a:latin typeface="Lucida Sans Unicode"/>
                <a:cs typeface="Lucida Sans Unicode"/>
              </a:rPr>
              <a:t>In light of the present knowledge, ongoing  research and different </a:t>
            </a:r>
            <a:r>
              <a:rPr sz="2700" spc="-10" dirty="0">
                <a:latin typeface="Lucida Sans Unicode"/>
                <a:cs typeface="Lucida Sans Unicode"/>
              </a:rPr>
              <a:t>long-term </a:t>
            </a:r>
            <a:r>
              <a:rPr sz="2700" spc="-5" dirty="0">
                <a:latin typeface="Lucida Sans Unicode"/>
                <a:cs typeface="Lucida Sans Unicode"/>
              </a:rPr>
              <a:t>and inter-  centre studies, the </a:t>
            </a:r>
            <a:r>
              <a:rPr sz="2700" dirty="0">
                <a:latin typeface="Lucida Sans Unicode"/>
                <a:cs typeface="Lucida Sans Unicode"/>
              </a:rPr>
              <a:t>Oslo </a:t>
            </a:r>
            <a:r>
              <a:rPr sz="2700" spc="-5" dirty="0">
                <a:latin typeface="Lucida Sans Unicode"/>
                <a:cs typeface="Lucida Sans Unicode"/>
              </a:rPr>
              <a:t>protocol </a:t>
            </a:r>
            <a:r>
              <a:rPr sz="2700" dirty="0">
                <a:latin typeface="Lucida Sans Unicode"/>
                <a:cs typeface="Lucida Sans Unicode"/>
              </a:rPr>
              <a:t>has </a:t>
            </a:r>
            <a:r>
              <a:rPr sz="2700" spc="-5" dirty="0">
                <a:latin typeface="Lucida Sans Unicode"/>
                <a:cs typeface="Lucida Sans Unicode"/>
              </a:rPr>
              <a:t>been  observed to </a:t>
            </a:r>
            <a:r>
              <a:rPr sz="2700" dirty="0">
                <a:latin typeface="Lucida Sans Unicode"/>
                <a:cs typeface="Lucida Sans Unicode"/>
              </a:rPr>
              <a:t>generate </a:t>
            </a:r>
            <a:r>
              <a:rPr sz="2700" spc="-5" dirty="0">
                <a:latin typeface="Lucida Sans Unicode"/>
                <a:cs typeface="Lucida Sans Unicode"/>
              </a:rPr>
              <a:t>good treatment  outcome.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19137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Remaining </a:t>
            </a:r>
            <a:r>
              <a:rPr dirty="0"/>
              <a:t>hard </a:t>
            </a:r>
            <a:r>
              <a:rPr spc="-5" dirty="0"/>
              <a:t>and </a:t>
            </a:r>
            <a:r>
              <a:rPr dirty="0"/>
              <a:t>soft </a:t>
            </a:r>
            <a:r>
              <a:rPr spc="-5" dirty="0"/>
              <a:t>palate closure is  </a:t>
            </a:r>
            <a:r>
              <a:rPr dirty="0"/>
              <a:t>done </a:t>
            </a:r>
            <a:r>
              <a:rPr spc="-5" dirty="0"/>
              <a:t>at the </a:t>
            </a:r>
            <a:r>
              <a:rPr spc="-10" dirty="0"/>
              <a:t>age </a:t>
            </a:r>
            <a:r>
              <a:rPr spc="-5" dirty="0"/>
              <a:t>of 18 </a:t>
            </a:r>
            <a:r>
              <a:rPr dirty="0"/>
              <a:t>months by </a:t>
            </a:r>
            <a:r>
              <a:rPr spc="-10" dirty="0"/>
              <a:t>von  </a:t>
            </a:r>
            <a:r>
              <a:rPr spc="-5" dirty="0"/>
              <a:t>Langenbeck pattern</a:t>
            </a:r>
            <a:r>
              <a:rPr spc="-45" dirty="0"/>
              <a:t> </a:t>
            </a:r>
            <a:r>
              <a:rPr spc="-5" dirty="0"/>
              <a:t>palatoplasty.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3212414"/>
            <a:ext cx="7530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Alveolar bone </a:t>
            </a:r>
            <a:r>
              <a:rPr sz="2700" dirty="0">
                <a:latin typeface="Lucida Sans Unicode"/>
                <a:cs typeface="Lucida Sans Unicode"/>
              </a:rPr>
              <a:t>grafting </a:t>
            </a:r>
            <a:r>
              <a:rPr sz="2700" spc="-5" dirty="0">
                <a:latin typeface="Lucida Sans Unicode"/>
                <a:cs typeface="Lucida Sans Unicode"/>
              </a:rPr>
              <a:t>is </a:t>
            </a:r>
            <a:r>
              <a:rPr sz="2700" dirty="0">
                <a:latin typeface="Lucida Sans Unicode"/>
                <a:cs typeface="Lucida Sans Unicode"/>
              </a:rPr>
              <a:t>done </a:t>
            </a:r>
            <a:r>
              <a:rPr sz="2700" spc="-5" dirty="0">
                <a:latin typeface="Lucida Sans Unicode"/>
                <a:cs typeface="Lucida Sans Unicode"/>
              </a:rPr>
              <a:t>at the </a:t>
            </a:r>
            <a:r>
              <a:rPr sz="2700" spc="-10" dirty="0">
                <a:latin typeface="Lucida Sans Unicode"/>
                <a:cs typeface="Lucida Sans Unicode"/>
              </a:rPr>
              <a:t>age </a:t>
            </a:r>
            <a:r>
              <a:rPr sz="2700" spc="-5" dirty="0">
                <a:latin typeface="Lucida Sans Unicode"/>
                <a:cs typeface="Lucida Sans Unicode"/>
              </a:rPr>
              <a:t>of  8-10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years.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163" y="307847"/>
            <a:ext cx="7229856" cy="501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590467"/>
            <a:ext cx="7157720" cy="131127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800" spc="-5" dirty="0">
                <a:solidFill>
                  <a:srgbClr val="FF0000"/>
                </a:solidFill>
              </a:rPr>
              <a:t>Stage two</a:t>
            </a:r>
            <a:r>
              <a:rPr sz="2800" spc="3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treatment:</a:t>
            </a:r>
            <a:endParaRPr sz="2800"/>
          </a:p>
          <a:p>
            <a:pPr marL="268605" marR="5080" indent="-256540">
              <a:lnSpc>
                <a:spcPct val="100000"/>
              </a:lnSpc>
              <a:spcBef>
                <a:spcPts val="465"/>
              </a:spcBef>
            </a:pPr>
            <a:r>
              <a:rPr sz="2400" dirty="0"/>
              <a:t>Comprises </a:t>
            </a:r>
            <a:r>
              <a:rPr sz="2400" spc="-5" dirty="0"/>
              <a:t>treatment carried out during primary  dentition</a:t>
            </a:r>
            <a:r>
              <a:rPr sz="2400" spc="15" dirty="0"/>
              <a:t> </a:t>
            </a:r>
            <a:r>
              <a:rPr sz="2400" spc="-5" dirty="0"/>
              <a:t>period.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45668" y="3289892"/>
            <a:ext cx="7802880" cy="28428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400" spc="-5" dirty="0">
                <a:latin typeface="Lucida Sans Unicode"/>
                <a:cs typeface="Lucida Sans Unicode"/>
              </a:rPr>
              <a:t>Procedures carried out during this</a:t>
            </a:r>
            <a:r>
              <a:rPr sz="2400" spc="4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phase:</a:t>
            </a:r>
            <a:endParaRPr sz="2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Adjustment of intraoral obturator to </a:t>
            </a:r>
            <a:r>
              <a:rPr sz="2400" spc="-10" dirty="0">
                <a:latin typeface="Lucida Sans Unicode"/>
                <a:cs typeface="Lucida Sans Unicode"/>
              </a:rPr>
              <a:t>accommodate  </a:t>
            </a:r>
            <a:r>
              <a:rPr sz="2400" spc="-5" dirty="0">
                <a:latin typeface="Lucida Sans Unicode"/>
                <a:cs typeface="Lucida Sans Unicode"/>
              </a:rPr>
              <a:t>the erupting deciduous</a:t>
            </a:r>
            <a:r>
              <a:rPr sz="2400" spc="3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teeth.</a:t>
            </a:r>
            <a:endParaRPr sz="2400">
              <a:latin typeface="Lucida Sans Unicode"/>
              <a:cs typeface="Lucida Sans Unicode"/>
            </a:endParaRPr>
          </a:p>
          <a:p>
            <a:pPr marL="268605" marR="902969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To </a:t>
            </a:r>
            <a:r>
              <a:rPr sz="2400" dirty="0">
                <a:latin typeface="Lucida Sans Unicode"/>
                <a:cs typeface="Lucida Sans Unicode"/>
              </a:rPr>
              <a:t>maintain a </a:t>
            </a:r>
            <a:r>
              <a:rPr sz="2400" spc="-5" dirty="0">
                <a:latin typeface="Lucida Sans Unicode"/>
                <a:cs typeface="Lucida Sans Unicode"/>
              </a:rPr>
              <a:t>check on eruption pattern and  timing.</a:t>
            </a:r>
            <a:endParaRPr sz="24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Oral hygiene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instructions.</a:t>
            </a:r>
            <a:endParaRPr sz="24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Restoration of decayed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teeth.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4310"/>
            <a:ext cx="7763509" cy="4069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86360" indent="-2565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Lucida Sans Unicode"/>
                <a:cs typeface="Lucida Sans Unicode"/>
              </a:rPr>
              <a:t>Orthodontic </a:t>
            </a:r>
            <a:r>
              <a:rPr sz="2800" spc="-10" dirty="0">
                <a:latin typeface="Lucida Sans Unicode"/>
                <a:cs typeface="Lucida Sans Unicode"/>
              </a:rPr>
              <a:t>treatment </a:t>
            </a:r>
            <a:r>
              <a:rPr sz="2800" spc="-5" dirty="0">
                <a:latin typeface="Lucida Sans Unicode"/>
                <a:cs typeface="Lucida Sans Unicode"/>
              </a:rPr>
              <a:t>is not normally  recommended for primary dentition as </a:t>
            </a:r>
            <a:r>
              <a:rPr sz="2800" spc="-10" dirty="0">
                <a:latin typeface="Lucida Sans Unicode"/>
                <a:cs typeface="Lucida Sans Unicode"/>
              </a:rPr>
              <a:t>it  </a:t>
            </a:r>
            <a:r>
              <a:rPr sz="2800" dirty="0">
                <a:latin typeface="Lucida Sans Unicode"/>
                <a:cs typeface="Lucida Sans Unicode"/>
              </a:rPr>
              <a:t>may </a:t>
            </a:r>
            <a:r>
              <a:rPr sz="2800" spc="-5" dirty="0">
                <a:latin typeface="Lucida Sans Unicode"/>
                <a:cs typeface="Lucida Sans Unicode"/>
              </a:rPr>
              <a:t>damage permanent dentition</a:t>
            </a:r>
            <a:r>
              <a:rPr sz="2800" spc="8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follicles.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Lucida Sans Unicode"/>
                <a:cs typeface="Lucida Sans Unicode"/>
              </a:rPr>
              <a:t>However , in </a:t>
            </a:r>
            <a:r>
              <a:rPr sz="2800" spc="-10" dirty="0">
                <a:latin typeface="Lucida Sans Unicode"/>
                <a:cs typeface="Lucida Sans Unicode"/>
              </a:rPr>
              <a:t>patients</a:t>
            </a:r>
            <a:r>
              <a:rPr sz="2800" spc="5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with:</a:t>
            </a:r>
            <a:endParaRPr sz="28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"/>
              <a:buChar char=""/>
              <a:tabLst>
                <a:tab pos="269240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Moderately underdeveloped maxilla and no  </a:t>
            </a:r>
            <a:r>
              <a:rPr sz="2800" spc="-10" dirty="0">
                <a:latin typeface="Lucida Sans Unicode"/>
                <a:cs typeface="Lucida Sans Unicode"/>
              </a:rPr>
              <a:t>class </a:t>
            </a:r>
            <a:r>
              <a:rPr sz="2800" spc="-5" dirty="0">
                <a:latin typeface="Lucida Sans Unicode"/>
                <a:cs typeface="Lucida Sans Unicode"/>
              </a:rPr>
              <a:t>III hereditary</a:t>
            </a:r>
            <a:r>
              <a:rPr sz="2800" spc="7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defect</a:t>
            </a:r>
            <a:endParaRPr sz="2800">
              <a:latin typeface="Lucida Sans Unicode"/>
              <a:cs typeface="Lucida Sans Unicode"/>
            </a:endParaRPr>
          </a:p>
          <a:p>
            <a:pPr marL="268605" marR="1158240" indent="-256540">
              <a:lnSpc>
                <a:spcPct val="100000"/>
              </a:lnSpc>
              <a:spcBef>
                <a:spcPts val="395"/>
              </a:spcBef>
            </a:pPr>
            <a:r>
              <a:rPr sz="2800" spc="-10" dirty="0">
                <a:latin typeface="Lucida Sans Unicode"/>
                <a:cs typeface="Lucida Sans Unicode"/>
              </a:rPr>
              <a:t>reverse </a:t>
            </a:r>
            <a:r>
              <a:rPr sz="2800" spc="-5" dirty="0">
                <a:latin typeface="Lucida Sans Unicode"/>
                <a:cs typeface="Lucida Sans Unicode"/>
              </a:rPr>
              <a:t>headgear </a:t>
            </a:r>
            <a:r>
              <a:rPr sz="2800" spc="-10" dirty="0">
                <a:latin typeface="Lucida Sans Unicode"/>
                <a:cs typeface="Lucida Sans Unicode"/>
              </a:rPr>
              <a:t>treatment </a:t>
            </a:r>
            <a:r>
              <a:rPr sz="2800" spc="-5" dirty="0">
                <a:latin typeface="Lucida Sans Unicode"/>
                <a:cs typeface="Lucida Sans Unicode"/>
              </a:rPr>
              <a:t>should </a:t>
            </a:r>
            <a:r>
              <a:rPr sz="2800" spc="-10" dirty="0">
                <a:latin typeface="Lucida Sans Unicode"/>
                <a:cs typeface="Lucida Sans Unicode"/>
              </a:rPr>
              <a:t>be  </a:t>
            </a:r>
            <a:r>
              <a:rPr sz="2800" spc="-5" dirty="0">
                <a:latin typeface="Lucida Sans Unicode"/>
                <a:cs typeface="Lucida Sans Unicode"/>
              </a:rPr>
              <a:t>advocated at </a:t>
            </a:r>
            <a:r>
              <a:rPr sz="2800" spc="-10" dirty="0">
                <a:latin typeface="Lucida Sans Unicode"/>
                <a:cs typeface="Lucida Sans Unicode"/>
              </a:rPr>
              <a:t>age </a:t>
            </a:r>
            <a:r>
              <a:rPr sz="2800" spc="-5" dirty="0">
                <a:latin typeface="Lucida Sans Unicode"/>
                <a:cs typeface="Lucida Sans Unicode"/>
              </a:rPr>
              <a:t>of 4 – 7</a:t>
            </a:r>
            <a:r>
              <a:rPr sz="2800" spc="7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years.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5165"/>
            <a:ext cx="7927340" cy="440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3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3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Lucida Sans Unicode"/>
                <a:cs typeface="Lucida Sans Unicode"/>
              </a:rPr>
              <a:t>Parents should </a:t>
            </a:r>
            <a:r>
              <a:rPr sz="2000" spc="-5" dirty="0">
                <a:latin typeface="Lucida Sans Unicode"/>
                <a:cs typeface="Lucida Sans Unicode"/>
              </a:rPr>
              <a:t>understand the </a:t>
            </a:r>
            <a:r>
              <a:rPr sz="2000" dirty="0">
                <a:latin typeface="Lucida Sans Unicode"/>
                <a:cs typeface="Lucida Sans Unicode"/>
              </a:rPr>
              <a:t>value of tooth </a:t>
            </a:r>
            <a:r>
              <a:rPr sz="2000" spc="-5" dirty="0">
                <a:latin typeface="Lucida Sans Unicode"/>
                <a:cs typeface="Lucida Sans Unicode"/>
              </a:rPr>
              <a:t>brushing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268605" marR="181610" indent="-256540">
              <a:lnSpc>
                <a:spcPts val="2160"/>
              </a:lnSpc>
              <a:tabLst>
                <a:tab pos="268605" algn="l"/>
              </a:tabLst>
            </a:pPr>
            <a:r>
              <a:rPr sz="13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3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Lucida Sans Unicode"/>
                <a:cs typeface="Lucida Sans Unicode"/>
              </a:rPr>
              <a:t>Parents may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dirty="0">
                <a:latin typeface="Lucida Sans Unicode"/>
                <a:cs typeface="Lucida Sans Unicode"/>
              </a:rPr>
              <a:t>nervous </a:t>
            </a:r>
            <a:r>
              <a:rPr sz="2000" spc="-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brush </a:t>
            </a:r>
            <a:r>
              <a:rPr sz="2000" spc="-5" dirty="0">
                <a:latin typeface="Lucida Sans Unicode"/>
                <a:cs typeface="Lucida Sans Unicode"/>
              </a:rPr>
              <a:t>in region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-5" dirty="0">
                <a:latin typeface="Lucida Sans Unicode"/>
                <a:cs typeface="Lucida Sans Unicode"/>
              </a:rPr>
              <a:t>cleft especially  </a:t>
            </a:r>
            <a:r>
              <a:rPr sz="2000" dirty="0">
                <a:latin typeface="Lucida Sans Unicode"/>
                <a:cs typeface="Lucida Sans Unicode"/>
              </a:rPr>
              <a:t>following </a:t>
            </a:r>
            <a:r>
              <a:rPr sz="2000" spc="-5" dirty="0">
                <a:latin typeface="Lucida Sans Unicode"/>
                <a:cs typeface="Lucida Sans Unicode"/>
              </a:rPr>
              <a:t>primary lip </a:t>
            </a:r>
            <a:r>
              <a:rPr sz="2000" dirty="0">
                <a:latin typeface="Lucida Sans Unicode"/>
                <a:cs typeface="Lucida Sans Unicode"/>
              </a:rPr>
              <a:t>and </a:t>
            </a:r>
            <a:r>
              <a:rPr sz="2000" spc="-5" dirty="0">
                <a:latin typeface="Lucida Sans Unicode"/>
                <a:cs typeface="Lucida Sans Unicode"/>
              </a:rPr>
              <a:t>palate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surgery.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695"/>
              </a:spcBef>
              <a:tabLst>
                <a:tab pos="349250" algn="l"/>
              </a:tabLst>
            </a:pPr>
            <a:r>
              <a:rPr sz="13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3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Lucida Sans Unicode"/>
                <a:cs typeface="Lucida Sans Unicode"/>
              </a:rPr>
              <a:t>They should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dirty="0">
                <a:latin typeface="Lucida Sans Unicode"/>
                <a:cs typeface="Lucida Sans Unicode"/>
              </a:rPr>
              <a:t>shown </a:t>
            </a:r>
            <a:r>
              <a:rPr sz="2000" spc="-5" dirty="0">
                <a:latin typeface="Lucida Sans Unicode"/>
                <a:cs typeface="Lucida Sans Unicode"/>
              </a:rPr>
              <a:t>in detail </a:t>
            </a:r>
            <a:r>
              <a:rPr sz="2000" dirty="0">
                <a:latin typeface="Lucida Sans Unicode"/>
                <a:cs typeface="Lucida Sans Unicode"/>
              </a:rPr>
              <a:t>about how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brush.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160"/>
              </a:lnSpc>
              <a:spcBef>
                <a:spcPts val="5"/>
              </a:spcBef>
              <a:tabLst>
                <a:tab pos="268605" algn="l"/>
              </a:tabLst>
            </a:pPr>
            <a:r>
              <a:rPr sz="13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3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Lucida Sans Unicode"/>
                <a:cs typeface="Lucida Sans Unicode"/>
              </a:rPr>
              <a:t>A low </a:t>
            </a:r>
            <a:r>
              <a:rPr sz="2000" spc="-5" dirty="0">
                <a:latin typeface="Lucida Sans Unicode"/>
                <a:cs typeface="Lucida Sans Unicode"/>
              </a:rPr>
              <a:t>fluoride </a:t>
            </a:r>
            <a:r>
              <a:rPr sz="2000" dirty="0">
                <a:latin typeface="Lucida Sans Unicode"/>
                <a:cs typeface="Lucida Sans Unicode"/>
              </a:rPr>
              <a:t>children </a:t>
            </a:r>
            <a:r>
              <a:rPr sz="2000" spc="-5" dirty="0">
                <a:latin typeface="Lucida Sans Unicode"/>
                <a:cs typeface="Lucida Sans Unicode"/>
              </a:rPr>
              <a:t>toothpaste </a:t>
            </a:r>
            <a:r>
              <a:rPr sz="2000" dirty="0">
                <a:latin typeface="Lucida Sans Unicode"/>
                <a:cs typeface="Lucida Sans Unicode"/>
              </a:rPr>
              <a:t>containing no more than  </a:t>
            </a:r>
            <a:r>
              <a:rPr sz="2000" spc="5" dirty="0">
                <a:latin typeface="Lucida Sans Unicode"/>
                <a:cs typeface="Lucida Sans Unicode"/>
              </a:rPr>
              <a:t>600 </a:t>
            </a:r>
            <a:r>
              <a:rPr sz="2000" spc="-5" dirty="0">
                <a:latin typeface="Lucida Sans Unicode"/>
                <a:cs typeface="Lucida Sans Unicode"/>
              </a:rPr>
              <a:t>ppm fluoride is recommended </a:t>
            </a:r>
            <a:r>
              <a:rPr sz="2000" dirty="0">
                <a:latin typeface="Lucida Sans Unicode"/>
                <a:cs typeface="Lucida Sans Unicode"/>
              </a:rPr>
              <a:t>for </a:t>
            </a:r>
            <a:r>
              <a:rPr sz="2000" spc="-5" dirty="0">
                <a:latin typeface="Lucida Sans Unicode"/>
                <a:cs typeface="Lucida Sans Unicode"/>
              </a:rPr>
              <a:t>children </a:t>
            </a:r>
            <a:r>
              <a:rPr sz="2000" dirty="0">
                <a:latin typeface="Lucida Sans Unicode"/>
                <a:cs typeface="Lucida Sans Unicode"/>
              </a:rPr>
              <a:t>under 6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years.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680"/>
              </a:spcBef>
              <a:tabLst>
                <a:tab pos="268605" algn="l"/>
              </a:tabLst>
            </a:pPr>
            <a:r>
              <a:rPr sz="13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3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Lucida Sans Unicode"/>
                <a:cs typeface="Lucida Sans Unicode"/>
              </a:rPr>
              <a:t>Twice </a:t>
            </a:r>
            <a:r>
              <a:rPr sz="2000" spc="-5" dirty="0">
                <a:latin typeface="Lucida Sans Unicode"/>
                <a:cs typeface="Lucida Sans Unicode"/>
              </a:rPr>
              <a:t>brushing daily is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recommended.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268605" marR="444500" indent="-256540">
              <a:lnSpc>
                <a:spcPts val="2160"/>
              </a:lnSpc>
              <a:tabLst>
                <a:tab pos="268605" algn="l"/>
              </a:tabLst>
            </a:pPr>
            <a:r>
              <a:rPr sz="13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3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Lucida Sans Unicode"/>
                <a:cs typeface="Lucida Sans Unicode"/>
              </a:rPr>
              <a:t>In addition, </a:t>
            </a:r>
            <a:r>
              <a:rPr sz="2000" dirty="0">
                <a:latin typeface="Lucida Sans Unicode"/>
                <a:cs typeface="Lucida Sans Unicode"/>
              </a:rPr>
              <a:t>twice </a:t>
            </a:r>
            <a:r>
              <a:rPr sz="2000" spc="-5" dirty="0">
                <a:latin typeface="Lucida Sans Unicode"/>
                <a:cs typeface="Lucida Sans Unicode"/>
              </a:rPr>
              <a:t>yearly professional application </a:t>
            </a:r>
            <a:r>
              <a:rPr sz="2000" dirty="0">
                <a:latin typeface="Lucida Sans Unicode"/>
                <a:cs typeface="Lucida Sans Unicode"/>
              </a:rPr>
              <a:t>of topical  </a:t>
            </a:r>
            <a:r>
              <a:rPr sz="2000" spc="-5" dirty="0">
                <a:latin typeface="Lucida Sans Unicode"/>
                <a:cs typeface="Lucida Sans Unicode"/>
              </a:rPr>
              <a:t>fluoride </a:t>
            </a:r>
            <a:r>
              <a:rPr sz="2000" dirty="0">
                <a:latin typeface="Lucida Sans Unicode"/>
                <a:cs typeface="Lucida Sans Unicode"/>
              </a:rPr>
              <a:t>varnish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useful.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6877"/>
            <a:ext cx="7814945" cy="3530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0000"/>
                </a:solidFill>
                <a:latin typeface="Lucida Sans Unicode"/>
                <a:cs typeface="Lucida Sans Unicode"/>
              </a:rPr>
              <a:t>Stage three</a:t>
            </a:r>
            <a:r>
              <a:rPr sz="2600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treatment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  <a:tabLst>
                <a:tab pos="2686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Lucida Sans Unicode"/>
                <a:cs typeface="Lucida Sans Unicode"/>
              </a:rPr>
              <a:t>Carried out during mixed dentition</a:t>
            </a:r>
            <a:r>
              <a:rPr sz="2600" spc="-9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phase.</a:t>
            </a:r>
            <a:endParaRPr sz="2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268605" marR="287655" indent="-256540">
              <a:lnSpc>
                <a:spcPts val="2810"/>
              </a:lnSpc>
              <a:tabLst>
                <a:tab pos="2686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Lucida Sans Unicode"/>
                <a:cs typeface="Lucida Sans Unicode"/>
              </a:rPr>
              <a:t>As </a:t>
            </a:r>
            <a:r>
              <a:rPr sz="2600" spc="-5" dirty="0">
                <a:latin typeface="Lucida Sans Unicode"/>
                <a:cs typeface="Lucida Sans Unicode"/>
              </a:rPr>
              <a:t>in the early </a:t>
            </a:r>
            <a:r>
              <a:rPr sz="2600" dirty="0">
                <a:latin typeface="Lucida Sans Unicode"/>
                <a:cs typeface="Lucida Sans Unicode"/>
              </a:rPr>
              <a:t>years, </a:t>
            </a:r>
            <a:r>
              <a:rPr sz="2600" spc="-5" dirty="0">
                <a:latin typeface="Lucida Sans Unicode"/>
                <a:cs typeface="Lucida Sans Unicode"/>
              </a:rPr>
              <a:t>the </a:t>
            </a:r>
            <a:r>
              <a:rPr sz="2600" dirty="0">
                <a:latin typeface="Lucida Sans Unicode"/>
                <a:cs typeface="Lucida Sans Unicode"/>
              </a:rPr>
              <a:t>main emphasis  </a:t>
            </a:r>
            <a:r>
              <a:rPr sz="2600" spc="-5" dirty="0">
                <a:latin typeface="Lucida Sans Unicode"/>
                <a:cs typeface="Lucida Sans Unicode"/>
              </a:rPr>
              <a:t>throughout the </a:t>
            </a:r>
            <a:r>
              <a:rPr sz="2600" dirty="0">
                <a:latin typeface="Lucida Sans Unicode"/>
                <a:cs typeface="Lucida Sans Unicode"/>
              </a:rPr>
              <a:t>mixed </a:t>
            </a:r>
            <a:r>
              <a:rPr sz="2600" spc="-5" dirty="0">
                <a:latin typeface="Lucida Sans Unicode"/>
                <a:cs typeface="Lucida Sans Unicode"/>
              </a:rPr>
              <a:t>dentition </a:t>
            </a:r>
            <a:r>
              <a:rPr sz="2600" dirty="0">
                <a:latin typeface="Lucida Sans Unicode"/>
                <a:cs typeface="Lucida Sans Unicode"/>
              </a:rPr>
              <a:t>stage should  be </a:t>
            </a:r>
            <a:r>
              <a:rPr sz="2600" spc="-5" dirty="0">
                <a:latin typeface="Lucida Sans Unicode"/>
                <a:cs typeface="Lucida Sans Unicode"/>
              </a:rPr>
              <a:t>on </a:t>
            </a:r>
            <a:r>
              <a:rPr sz="2600" dirty="0">
                <a:latin typeface="Lucida Sans Unicode"/>
                <a:cs typeface="Lucida Sans Unicode"/>
              </a:rPr>
              <a:t>prevention of dental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disease.</a:t>
            </a:r>
            <a:endParaRPr sz="2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810"/>
              </a:lnSpc>
              <a:spcBef>
                <a:spcPts val="5"/>
              </a:spcBef>
              <a:tabLst>
                <a:tab pos="2686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Lucida Sans Unicode"/>
                <a:cs typeface="Lucida Sans Unicode"/>
              </a:rPr>
              <a:t>In </a:t>
            </a:r>
            <a:r>
              <a:rPr sz="2600" dirty="0">
                <a:latin typeface="Lucida Sans Unicode"/>
                <a:cs typeface="Lucida Sans Unicode"/>
              </a:rPr>
              <a:t>this phase, secondary </a:t>
            </a:r>
            <a:r>
              <a:rPr sz="2600" spc="-5" dirty="0">
                <a:latin typeface="Lucida Sans Unicode"/>
                <a:cs typeface="Lucida Sans Unicode"/>
              </a:rPr>
              <a:t>alveolar bone </a:t>
            </a:r>
            <a:r>
              <a:rPr sz="2600" dirty="0">
                <a:latin typeface="Lucida Sans Unicode"/>
                <a:cs typeface="Lucida Sans Unicode"/>
              </a:rPr>
              <a:t>grafting  </a:t>
            </a:r>
            <a:r>
              <a:rPr sz="2600" spc="-5" dirty="0">
                <a:latin typeface="Lucida Sans Unicode"/>
                <a:cs typeface="Lucida Sans Unicode"/>
              </a:rPr>
              <a:t>is</a:t>
            </a:r>
            <a:r>
              <a:rPr sz="2600" dirty="0">
                <a:latin typeface="Lucida Sans Unicode"/>
                <a:cs typeface="Lucida Sans Unicode"/>
              </a:rPr>
              <a:t> </a:t>
            </a:r>
            <a:r>
              <a:rPr sz="2600" spc="-5" dirty="0">
                <a:latin typeface="Lucida Sans Unicode"/>
                <a:cs typeface="Lucida Sans Unicode"/>
              </a:rPr>
              <a:t>common.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873" y="562355"/>
            <a:ext cx="5713098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4595" y="1481327"/>
            <a:ext cx="2654808" cy="452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2973"/>
            <a:ext cx="7874000" cy="42176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68605" marR="130810" indent="-256540">
              <a:lnSpc>
                <a:spcPct val="90100"/>
              </a:lnSpc>
              <a:spcBef>
                <a:spcPts val="385"/>
              </a:spcBef>
              <a:tabLst>
                <a:tab pos="36639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	</a:t>
            </a:r>
            <a:r>
              <a:rPr sz="2400" dirty="0">
                <a:latin typeface="Lucida Sans Unicode"/>
                <a:cs typeface="Lucida Sans Unicode"/>
              </a:rPr>
              <a:t>A </a:t>
            </a:r>
            <a:r>
              <a:rPr sz="2400" spc="-5" dirty="0">
                <a:latin typeface="Lucida Sans Unicode"/>
                <a:cs typeface="Lucida Sans Unicode"/>
              </a:rPr>
              <a:t>child </a:t>
            </a:r>
            <a:r>
              <a:rPr sz="2400" dirty="0">
                <a:latin typeface="Lucida Sans Unicode"/>
                <a:cs typeface="Lucida Sans Unicode"/>
              </a:rPr>
              <a:t>with </a:t>
            </a:r>
            <a:r>
              <a:rPr sz="2400" spc="-5" dirty="0">
                <a:latin typeface="Lucida Sans Unicode"/>
                <a:cs typeface="Lucida Sans Unicode"/>
              </a:rPr>
              <a:t>cleft palate </a:t>
            </a:r>
            <a:r>
              <a:rPr sz="2400" dirty="0">
                <a:latin typeface="Lucida Sans Unicode"/>
                <a:cs typeface="Lucida Sans Unicode"/>
              </a:rPr>
              <a:t>may </a:t>
            </a:r>
            <a:r>
              <a:rPr sz="2400" spc="-5" dirty="0">
                <a:latin typeface="Lucida Sans Unicode"/>
                <a:cs typeface="Lucida Sans Unicode"/>
              </a:rPr>
              <a:t>need </a:t>
            </a:r>
            <a:r>
              <a:rPr sz="2400" dirty="0">
                <a:latin typeface="Lucida Sans Unicode"/>
                <a:cs typeface="Lucida Sans Unicode"/>
              </a:rPr>
              <a:t>surgery </a:t>
            </a:r>
            <a:r>
              <a:rPr sz="2400" spc="-5" dirty="0">
                <a:latin typeface="Lucida Sans Unicode"/>
                <a:cs typeface="Lucida Sans Unicode"/>
              </a:rPr>
              <a:t>after  intial cleft palate repair to replace </a:t>
            </a:r>
            <a:r>
              <a:rPr sz="2400" dirty="0">
                <a:latin typeface="Lucida Sans Unicode"/>
                <a:cs typeface="Lucida Sans Unicode"/>
              </a:rPr>
              <a:t>missing </a:t>
            </a:r>
            <a:r>
              <a:rPr sz="2400" spc="-5" dirty="0">
                <a:latin typeface="Lucida Sans Unicode"/>
                <a:cs typeface="Lucida Sans Unicode"/>
              </a:rPr>
              <a:t>bone in  </a:t>
            </a:r>
            <a:r>
              <a:rPr sz="2400" dirty="0">
                <a:latin typeface="Lucida Sans Unicode"/>
                <a:cs typeface="Lucida Sans Unicode"/>
              </a:rPr>
              <a:t>front </a:t>
            </a:r>
            <a:r>
              <a:rPr sz="2400" spc="-5" dirty="0">
                <a:latin typeface="Lucida Sans Unicode"/>
                <a:cs typeface="Lucida Sans Unicode"/>
              </a:rPr>
              <a:t>of </a:t>
            </a:r>
            <a:r>
              <a:rPr sz="2400" dirty="0">
                <a:latin typeface="Lucida Sans Unicode"/>
                <a:cs typeface="Lucida Sans Unicode"/>
              </a:rPr>
              <a:t>mouth </a:t>
            </a:r>
            <a:r>
              <a:rPr sz="2400" spc="-5" dirty="0">
                <a:latin typeface="Lucida Sans Unicode"/>
                <a:cs typeface="Lucida Sans Unicode"/>
              </a:rPr>
              <a:t>and roof to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mouth.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95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90000"/>
              </a:lnSpc>
              <a:tabLst>
                <a:tab pos="268605" algn="l"/>
                <a:tab pos="1835785" algn="l"/>
                <a:tab pos="3354070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Lucida Sans Unicode"/>
                <a:cs typeface="Lucida Sans Unicode"/>
              </a:rPr>
              <a:t>Successful </a:t>
            </a:r>
            <a:r>
              <a:rPr sz="2400" spc="-5" dirty="0">
                <a:latin typeface="Lucida Sans Unicode"/>
                <a:cs typeface="Lucida Sans Unicode"/>
              </a:rPr>
              <a:t>grafting provides osseous envionment  to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permit	</a:t>
            </a:r>
            <a:r>
              <a:rPr sz="2400" dirty="0">
                <a:latin typeface="Lucida Sans Unicode"/>
                <a:cs typeface="Lucida Sans Unicode"/>
              </a:rPr>
              <a:t>spontaneous </a:t>
            </a:r>
            <a:r>
              <a:rPr sz="2400" spc="-5" dirty="0">
                <a:latin typeface="Lucida Sans Unicode"/>
                <a:cs typeface="Lucida Sans Unicode"/>
              </a:rPr>
              <a:t>eruption of canine in  </a:t>
            </a:r>
            <a:r>
              <a:rPr sz="2400" dirty="0">
                <a:latin typeface="Lucida Sans Unicode"/>
                <a:cs typeface="Lucida Sans Unicode"/>
              </a:rPr>
              <a:t>grafted </a:t>
            </a:r>
            <a:r>
              <a:rPr sz="2400" spc="-5" dirty="0">
                <a:latin typeface="Lucida Sans Unicode"/>
                <a:cs typeface="Lucida Sans Unicode"/>
              </a:rPr>
              <a:t>area</a:t>
            </a:r>
            <a:r>
              <a:rPr sz="2400" spc="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and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so	should </a:t>
            </a:r>
            <a:r>
              <a:rPr sz="2400" spc="-5" dirty="0">
                <a:latin typeface="Lucida Sans Unicode"/>
                <a:cs typeface="Lucida Sans Unicode"/>
              </a:rPr>
              <a:t>be </a:t>
            </a:r>
            <a:r>
              <a:rPr sz="2400" dirty="0">
                <a:latin typeface="Lucida Sans Unicode"/>
                <a:cs typeface="Lucida Sans Unicode"/>
              </a:rPr>
              <a:t>undertaken </a:t>
            </a:r>
            <a:r>
              <a:rPr sz="2400" spc="-5" dirty="0">
                <a:latin typeface="Lucida Sans Unicode"/>
                <a:cs typeface="Lucida Sans Unicode"/>
              </a:rPr>
              <a:t>after  eruption of permanent incisors but before eruption  of permanent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canine.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ts val="2740"/>
              </a:lnSpc>
              <a:spcBef>
                <a:spcPts val="311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Lucida Sans Unicode"/>
                <a:cs typeface="Lucida Sans Unicode"/>
              </a:rPr>
              <a:t>Alveolar bone </a:t>
            </a:r>
            <a:r>
              <a:rPr sz="2400" dirty="0">
                <a:latin typeface="Lucida Sans Unicode"/>
                <a:cs typeface="Lucida Sans Unicode"/>
              </a:rPr>
              <a:t>grafting </a:t>
            </a:r>
            <a:r>
              <a:rPr sz="2400" spc="-5" dirty="0">
                <a:latin typeface="Lucida Sans Unicode"/>
                <a:cs typeface="Lucida Sans Unicode"/>
              </a:rPr>
              <a:t>provides bony bridge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to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ts val="2740"/>
              </a:lnSpc>
            </a:pPr>
            <a:r>
              <a:rPr sz="2400" spc="-5" dirty="0">
                <a:latin typeface="Lucida Sans Unicode"/>
                <a:cs typeface="Lucida Sans Unicode"/>
              </a:rPr>
              <a:t>cleft in alveolar</a:t>
            </a:r>
            <a:r>
              <a:rPr sz="2400" spc="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area.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891"/>
            <a:ext cx="7477125" cy="310896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700" spc="-5" dirty="0">
                <a:latin typeface="Lucida Sans Unicode"/>
                <a:cs typeface="Lucida Sans Unicode"/>
              </a:rPr>
              <a:t>Benefits of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SABG:</a:t>
            </a:r>
            <a:endParaRPr sz="2700">
              <a:latin typeface="Lucida Sans Unicode"/>
              <a:cs typeface="Lucida Sans Unicode"/>
            </a:endParaRPr>
          </a:p>
          <a:p>
            <a:pPr marL="268605" marR="766445" indent="-256540">
              <a:lnSpc>
                <a:spcPct val="100000"/>
              </a:lnSpc>
              <a:spcBef>
                <a:spcPts val="400"/>
              </a:spcBef>
              <a:buSzPct val="96296"/>
              <a:buAutoNum type="arabicPeriod"/>
              <a:tabLst>
                <a:tab pos="339090" algn="l"/>
              </a:tabLst>
            </a:pPr>
            <a:r>
              <a:rPr sz="2700" spc="-10" dirty="0">
                <a:latin typeface="Lucida Sans Unicode"/>
                <a:cs typeface="Lucida Sans Unicode"/>
              </a:rPr>
              <a:t>Provides </a:t>
            </a:r>
            <a:r>
              <a:rPr sz="2700" spc="-5" dirty="0">
                <a:latin typeface="Lucida Sans Unicode"/>
                <a:cs typeface="Lucida Sans Unicode"/>
              </a:rPr>
              <a:t>bony </a:t>
            </a:r>
            <a:r>
              <a:rPr sz="2700" dirty="0">
                <a:latin typeface="Lucida Sans Unicode"/>
                <a:cs typeface="Lucida Sans Unicode"/>
              </a:rPr>
              <a:t>support for </a:t>
            </a:r>
            <a:r>
              <a:rPr sz="2700" spc="-5" dirty="0">
                <a:latin typeface="Lucida Sans Unicode"/>
                <a:cs typeface="Lucida Sans Unicode"/>
              </a:rPr>
              <a:t>alar base to  </a:t>
            </a:r>
            <a:r>
              <a:rPr sz="2700" dirty="0">
                <a:latin typeface="Lucida Sans Unicode"/>
                <a:cs typeface="Lucida Sans Unicode"/>
              </a:rPr>
              <a:t>minimize nasal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deformity.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Lucida Sans Unicode"/>
              <a:buAutoNum type="arabicPeriod"/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buSzPct val="96296"/>
              <a:buAutoNum type="arabicPeriod"/>
              <a:tabLst>
                <a:tab pos="33909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Elimination of oronasal and nasolabial  fistulae,hence avoiding </a:t>
            </a:r>
            <a:r>
              <a:rPr sz="2700" dirty="0">
                <a:latin typeface="Lucida Sans Unicode"/>
                <a:cs typeface="Lucida Sans Unicode"/>
              </a:rPr>
              <a:t>nasal </a:t>
            </a:r>
            <a:r>
              <a:rPr sz="2700" spc="-5" dirty="0">
                <a:latin typeface="Lucida Sans Unicode"/>
                <a:cs typeface="Lucida Sans Unicode"/>
              </a:rPr>
              <a:t>reflux of</a:t>
            </a:r>
            <a:r>
              <a:rPr sz="2700" spc="-1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fluid 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air.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677150" cy="300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78740" indent="-256540">
              <a:lnSpc>
                <a:spcPct val="100000"/>
              </a:lnSpc>
              <a:spcBef>
                <a:spcPts val="100"/>
              </a:spcBef>
              <a:buSzPct val="96296"/>
              <a:buAutoNum type="arabicPeriod" startAt="3"/>
              <a:tabLst>
                <a:tab pos="33909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Stabilization of </a:t>
            </a:r>
            <a:r>
              <a:rPr sz="2700" dirty="0">
                <a:latin typeface="Lucida Sans Unicode"/>
                <a:cs typeface="Lucida Sans Unicode"/>
              </a:rPr>
              <a:t>maxillary </a:t>
            </a:r>
            <a:r>
              <a:rPr sz="2700" spc="-5" dirty="0">
                <a:latin typeface="Lucida Sans Unicode"/>
                <a:cs typeface="Lucida Sans Unicode"/>
              </a:rPr>
              <a:t>segments,so as to  </a:t>
            </a:r>
            <a:r>
              <a:rPr sz="2700" dirty="0">
                <a:latin typeface="Lucida Sans Unicode"/>
                <a:cs typeface="Lucida Sans Unicode"/>
              </a:rPr>
              <a:t>facilitate future secondary </a:t>
            </a:r>
            <a:r>
              <a:rPr sz="2700" spc="-5" dirty="0">
                <a:latin typeface="Lucida Sans Unicode"/>
                <a:cs typeface="Lucida Sans Unicode"/>
              </a:rPr>
              <a:t>corrective  osteotomy if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required.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Lucida Sans Unicode"/>
              <a:buAutoNum type="arabicPeriod" startAt="3"/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buSzPct val="96296"/>
              <a:buAutoNum type="arabicPeriod" startAt="3"/>
              <a:tabLst>
                <a:tab pos="33909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Facilitation </a:t>
            </a:r>
            <a:r>
              <a:rPr sz="2700" spc="-10" dirty="0">
                <a:latin typeface="Lucida Sans Unicode"/>
                <a:cs typeface="Lucida Sans Unicode"/>
              </a:rPr>
              <a:t>of </a:t>
            </a:r>
            <a:r>
              <a:rPr sz="2700" spc="-5" dirty="0">
                <a:latin typeface="Lucida Sans Unicode"/>
                <a:cs typeface="Lucida Sans Unicode"/>
              </a:rPr>
              <a:t>teeth eruption into cleft </a:t>
            </a:r>
            <a:r>
              <a:rPr sz="2700" dirty="0">
                <a:latin typeface="Lucida Sans Unicode"/>
                <a:cs typeface="Lucida Sans Unicode"/>
              </a:rPr>
              <a:t>site  </a:t>
            </a:r>
            <a:r>
              <a:rPr sz="2700" spc="-5" dirty="0">
                <a:latin typeface="Lucida Sans Unicode"/>
                <a:cs typeface="Lucida Sans Unicode"/>
              </a:rPr>
              <a:t>and achieve orthodontic </a:t>
            </a:r>
            <a:r>
              <a:rPr sz="2700" dirty="0">
                <a:latin typeface="Lucida Sans Unicode"/>
                <a:cs typeface="Lucida Sans Unicode"/>
              </a:rPr>
              <a:t>movement </a:t>
            </a:r>
            <a:r>
              <a:rPr sz="2700" spc="-5" dirty="0">
                <a:latin typeface="Lucida Sans Unicode"/>
                <a:cs typeface="Lucida Sans Unicode"/>
              </a:rPr>
              <a:t>adjacent  to cleft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site.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268" y="1474978"/>
            <a:ext cx="7529830" cy="4404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Lucida Sans Unicode"/>
                <a:cs typeface="Lucida Sans Unicode"/>
              </a:rPr>
              <a:t>Management </a:t>
            </a:r>
            <a:r>
              <a:rPr sz="2200" spc="-5" dirty="0">
                <a:latin typeface="Lucida Sans Unicode"/>
                <a:cs typeface="Lucida Sans Unicode"/>
              </a:rPr>
              <a:t>of </a:t>
            </a:r>
            <a:r>
              <a:rPr sz="2200" spc="-10" dirty="0">
                <a:latin typeface="Lucida Sans Unicode"/>
                <a:cs typeface="Lucida Sans Unicode"/>
              </a:rPr>
              <a:t>cleft </a:t>
            </a:r>
            <a:r>
              <a:rPr sz="2200" spc="-5" dirty="0">
                <a:latin typeface="Lucida Sans Unicode"/>
                <a:cs typeface="Lucida Sans Unicode"/>
              </a:rPr>
              <a:t>lip </a:t>
            </a:r>
            <a:r>
              <a:rPr sz="2200" spc="-10" dirty="0">
                <a:latin typeface="Lucida Sans Unicode"/>
                <a:cs typeface="Lucida Sans Unicode"/>
              </a:rPr>
              <a:t>and palate can </a:t>
            </a:r>
            <a:r>
              <a:rPr sz="2200" spc="-5" dirty="0">
                <a:latin typeface="Lucida Sans Unicode"/>
                <a:cs typeface="Lucida Sans Unicode"/>
              </a:rPr>
              <a:t>be </a:t>
            </a:r>
            <a:r>
              <a:rPr sz="2200" spc="-10" dirty="0">
                <a:latin typeface="Lucida Sans Unicode"/>
                <a:cs typeface="Lucida Sans Unicode"/>
              </a:rPr>
              <a:t>divided</a:t>
            </a:r>
            <a:r>
              <a:rPr sz="2200" spc="18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into</a:t>
            </a:r>
            <a:endParaRPr sz="2200">
              <a:latin typeface="Lucida Sans Unicode"/>
              <a:cs typeface="Lucida Sans Unicode"/>
            </a:endParaRPr>
          </a:p>
          <a:p>
            <a:pPr marL="294005">
              <a:lnSpc>
                <a:spcPct val="100000"/>
              </a:lnSpc>
            </a:pPr>
            <a:r>
              <a:rPr sz="2200" spc="-10" dirty="0">
                <a:latin typeface="Lucida Sans Unicode"/>
                <a:cs typeface="Lucida Sans Unicode"/>
              </a:rPr>
              <a:t>following</a:t>
            </a:r>
            <a:r>
              <a:rPr sz="2200" spc="3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stages:</a:t>
            </a:r>
            <a:endParaRPr sz="22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Stage 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I</a:t>
            </a:r>
            <a:r>
              <a:rPr sz="2200" spc="10" dirty="0">
                <a:latin typeface="Lucida Sans Unicode"/>
                <a:cs typeface="Lucida Sans Unicode"/>
              </a:rPr>
              <a:t>- </a:t>
            </a:r>
            <a:r>
              <a:rPr sz="2200" spc="-10" dirty="0">
                <a:latin typeface="Lucida Sans Unicode"/>
                <a:cs typeface="Lucida Sans Unicode"/>
              </a:rPr>
              <a:t>treatment done </a:t>
            </a:r>
            <a:r>
              <a:rPr sz="2200" spc="-5" dirty="0">
                <a:latin typeface="Lucida Sans Unicode"/>
                <a:cs typeface="Lucida Sans Unicode"/>
              </a:rPr>
              <a:t>from </a:t>
            </a:r>
            <a:r>
              <a:rPr sz="2200" spc="-10" dirty="0">
                <a:latin typeface="Lucida Sans Unicode"/>
                <a:cs typeface="Lucida Sans Unicode"/>
              </a:rPr>
              <a:t>birth </a:t>
            </a:r>
            <a:r>
              <a:rPr sz="2200" spc="-5" dirty="0">
                <a:latin typeface="Lucida Sans Unicode"/>
                <a:cs typeface="Lucida Sans Unicode"/>
              </a:rPr>
              <a:t>to 18 month of</a:t>
            </a:r>
            <a:r>
              <a:rPr sz="2200" spc="7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age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294005" marR="241935" indent="-256540">
              <a:lnSpc>
                <a:spcPct val="100000"/>
              </a:lnSpc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Stage 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II</a:t>
            </a:r>
            <a:r>
              <a:rPr sz="2200" b="1" spc="10" dirty="0">
                <a:latin typeface="Lucida Sans Unicode"/>
                <a:cs typeface="Lucida Sans Unicode"/>
              </a:rPr>
              <a:t>- </a:t>
            </a:r>
            <a:r>
              <a:rPr sz="2200" spc="-5" dirty="0">
                <a:latin typeface="Lucida Sans Unicode"/>
                <a:cs typeface="Lucida Sans Unicode"/>
              </a:rPr>
              <a:t>from 18 </a:t>
            </a:r>
            <a:r>
              <a:rPr sz="2200" spc="-10" dirty="0">
                <a:latin typeface="Lucida Sans Unicode"/>
                <a:cs typeface="Lucida Sans Unicode"/>
              </a:rPr>
              <a:t>th </a:t>
            </a:r>
            <a:r>
              <a:rPr sz="2200" spc="-5" dirty="0">
                <a:latin typeface="Lucida Sans Unicode"/>
                <a:cs typeface="Lucida Sans Unicode"/>
              </a:rPr>
              <a:t>month to </a:t>
            </a:r>
            <a:r>
              <a:rPr sz="2200" dirty="0">
                <a:latin typeface="Lucida Sans Unicode"/>
                <a:cs typeface="Lucida Sans Unicode"/>
              </a:rPr>
              <a:t>5</a:t>
            </a:r>
            <a:r>
              <a:rPr sz="2175" baseline="24904" dirty="0">
                <a:latin typeface="Lucida Sans Unicode"/>
                <a:cs typeface="Lucida Sans Unicode"/>
              </a:rPr>
              <a:t>th </a:t>
            </a:r>
            <a:r>
              <a:rPr sz="2200" spc="-10" dirty="0">
                <a:latin typeface="Lucida Sans Unicode"/>
                <a:cs typeface="Lucida Sans Unicode"/>
              </a:rPr>
              <a:t>year </a:t>
            </a:r>
            <a:r>
              <a:rPr sz="2200" spc="-5" dirty="0">
                <a:latin typeface="Lucida Sans Unicode"/>
                <a:cs typeface="Lucida Sans Unicode"/>
              </a:rPr>
              <a:t>of </a:t>
            </a:r>
            <a:r>
              <a:rPr sz="2200" spc="-10" dirty="0">
                <a:latin typeface="Lucida Sans Unicode"/>
                <a:cs typeface="Lucida Sans Unicode"/>
              </a:rPr>
              <a:t>life( primary  dentition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stage)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Times New Roman"/>
              <a:cs typeface="Times New Roman"/>
            </a:endParaRPr>
          </a:p>
          <a:p>
            <a:pPr marL="294005" marR="49530" indent="-256540">
              <a:lnSpc>
                <a:spcPct val="100000"/>
              </a:lnSpc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Stage 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III</a:t>
            </a:r>
            <a:r>
              <a:rPr sz="2200" b="1" spc="10" dirty="0">
                <a:latin typeface="Lucida Sans Unicode"/>
                <a:cs typeface="Lucida Sans Unicode"/>
              </a:rPr>
              <a:t>- </a:t>
            </a:r>
            <a:r>
              <a:rPr sz="2200" spc="-10" dirty="0">
                <a:latin typeface="Lucida Sans Unicode"/>
                <a:cs typeface="Lucida Sans Unicode"/>
              </a:rPr>
              <a:t>treatment </a:t>
            </a:r>
            <a:r>
              <a:rPr sz="2200" spc="-5" dirty="0">
                <a:latin typeface="Lucida Sans Unicode"/>
                <a:cs typeface="Lucida Sans Unicode"/>
              </a:rPr>
              <a:t>carried </a:t>
            </a:r>
            <a:r>
              <a:rPr sz="2200" spc="-10" dirty="0">
                <a:latin typeface="Lucida Sans Unicode"/>
                <a:cs typeface="Lucida Sans Unicode"/>
              </a:rPr>
              <a:t>out </a:t>
            </a:r>
            <a:r>
              <a:rPr sz="2200" spc="-5" dirty="0">
                <a:latin typeface="Lucida Sans Unicode"/>
                <a:cs typeface="Lucida Sans Unicode"/>
              </a:rPr>
              <a:t>during mixed </a:t>
            </a:r>
            <a:r>
              <a:rPr sz="2200" spc="-10" dirty="0">
                <a:latin typeface="Lucida Sans Unicode"/>
                <a:cs typeface="Lucida Sans Unicode"/>
              </a:rPr>
              <a:t>dentition  stage </a:t>
            </a:r>
            <a:r>
              <a:rPr sz="2200" spc="-5" dirty="0">
                <a:latin typeface="Lucida Sans Unicode"/>
                <a:cs typeface="Lucida Sans Unicode"/>
              </a:rPr>
              <a:t>from </a:t>
            </a:r>
            <a:r>
              <a:rPr sz="2200" dirty="0">
                <a:latin typeface="Lucida Sans Unicode"/>
                <a:cs typeface="Lucida Sans Unicode"/>
              </a:rPr>
              <a:t>6</a:t>
            </a:r>
            <a:r>
              <a:rPr sz="2175" baseline="24904" dirty="0">
                <a:latin typeface="Lucida Sans Unicode"/>
                <a:cs typeface="Lucida Sans Unicode"/>
              </a:rPr>
              <a:t>th </a:t>
            </a:r>
            <a:r>
              <a:rPr sz="2200" spc="-5" dirty="0">
                <a:latin typeface="Lucida Sans Unicode"/>
                <a:cs typeface="Lucida Sans Unicode"/>
              </a:rPr>
              <a:t>to </a:t>
            </a:r>
            <a:r>
              <a:rPr sz="2200" dirty="0">
                <a:latin typeface="Lucida Sans Unicode"/>
                <a:cs typeface="Lucida Sans Unicode"/>
              </a:rPr>
              <a:t>11</a:t>
            </a:r>
            <a:r>
              <a:rPr sz="2175" baseline="24904" dirty="0">
                <a:latin typeface="Lucida Sans Unicode"/>
                <a:cs typeface="Lucida Sans Unicode"/>
              </a:rPr>
              <a:t>th </a:t>
            </a:r>
            <a:r>
              <a:rPr sz="2200" spc="-10" dirty="0">
                <a:latin typeface="Lucida Sans Unicode"/>
                <a:cs typeface="Lucida Sans Unicode"/>
              </a:rPr>
              <a:t>year </a:t>
            </a:r>
            <a:r>
              <a:rPr sz="2200" spc="-5" dirty="0">
                <a:latin typeface="Lucida Sans Unicode"/>
                <a:cs typeface="Lucida Sans Unicode"/>
              </a:rPr>
              <a:t>of</a:t>
            </a:r>
            <a:r>
              <a:rPr sz="2200" spc="-36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life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imes New Roman"/>
              <a:cs typeface="Times New Roman"/>
            </a:endParaRPr>
          </a:p>
          <a:p>
            <a:pPr marL="294005" marR="30480" indent="-256540">
              <a:lnSpc>
                <a:spcPct val="100000"/>
              </a:lnSpc>
              <a:tabLst>
                <a:tab pos="1558925" algn="l"/>
              </a:tabLst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Stage</a:t>
            </a:r>
            <a:r>
              <a:rPr sz="2200" b="1" u="heavy" spc="-3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IV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-	</a:t>
            </a:r>
            <a:r>
              <a:rPr sz="2200" spc="-10" dirty="0">
                <a:latin typeface="Lucida Sans Unicode"/>
                <a:cs typeface="Lucida Sans Unicode"/>
              </a:rPr>
              <a:t>treatment done </a:t>
            </a:r>
            <a:r>
              <a:rPr sz="2200" spc="-5" dirty="0">
                <a:latin typeface="Lucida Sans Unicode"/>
                <a:cs typeface="Lucida Sans Unicode"/>
              </a:rPr>
              <a:t>during </a:t>
            </a:r>
            <a:r>
              <a:rPr sz="2200" spc="-10" dirty="0">
                <a:latin typeface="Lucida Sans Unicode"/>
                <a:cs typeface="Lucida Sans Unicode"/>
              </a:rPr>
              <a:t>permanent dentition  stage </a:t>
            </a:r>
            <a:r>
              <a:rPr sz="2200" spc="-5" dirty="0">
                <a:latin typeface="Lucida Sans Unicode"/>
                <a:cs typeface="Lucida Sans Unicode"/>
              </a:rPr>
              <a:t>( 12-18</a:t>
            </a:r>
            <a:r>
              <a:rPr sz="2200" spc="3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years)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163" y="583691"/>
            <a:ext cx="5759196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95250"/>
            <a:ext cx="7562850" cy="246380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4000" spc="-10" dirty="0">
                <a:solidFill>
                  <a:srgbClr val="00AF50"/>
                </a:solidFill>
                <a:latin typeface="Lucida Sans Unicode"/>
                <a:cs typeface="Lucida Sans Unicode"/>
              </a:rPr>
              <a:t>Timing </a:t>
            </a:r>
            <a:r>
              <a:rPr sz="4000" spc="-5" dirty="0">
                <a:solidFill>
                  <a:srgbClr val="00AF50"/>
                </a:solidFill>
                <a:latin typeface="Lucida Sans Unicode"/>
                <a:cs typeface="Lucida Sans Unicode"/>
              </a:rPr>
              <a:t>of</a:t>
            </a:r>
            <a:r>
              <a:rPr sz="4000" spc="2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4000" spc="-5" dirty="0">
                <a:solidFill>
                  <a:srgbClr val="00AF50"/>
                </a:solidFill>
                <a:latin typeface="Lucida Sans Unicode"/>
                <a:cs typeface="Lucida Sans Unicode"/>
              </a:rPr>
              <a:t>SABG:</a:t>
            </a:r>
            <a:endParaRPr sz="40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58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It is done at the age </a:t>
            </a:r>
            <a:r>
              <a:rPr sz="2700" dirty="0">
                <a:latin typeface="Lucida Sans Unicode"/>
                <a:cs typeface="Lucida Sans Unicode"/>
              </a:rPr>
              <a:t>when growth </a:t>
            </a:r>
            <a:r>
              <a:rPr sz="2700" spc="-5" dirty="0">
                <a:latin typeface="Lucida Sans Unicode"/>
                <a:cs typeface="Lucida Sans Unicode"/>
              </a:rPr>
              <a:t>inhibition  effects of </a:t>
            </a:r>
            <a:r>
              <a:rPr sz="2700" dirty="0">
                <a:latin typeface="Lucida Sans Unicode"/>
                <a:cs typeface="Lucida Sans Unicode"/>
              </a:rPr>
              <a:t>surgery </a:t>
            </a:r>
            <a:r>
              <a:rPr sz="2700" spc="-5" dirty="0">
                <a:latin typeface="Lucida Sans Unicode"/>
                <a:cs typeface="Lucida Sans Unicode"/>
              </a:rPr>
              <a:t>are </a:t>
            </a:r>
            <a:r>
              <a:rPr sz="2700" dirty="0">
                <a:latin typeface="Lucida Sans Unicode"/>
                <a:cs typeface="Lucida Sans Unicode"/>
              </a:rPr>
              <a:t>minimized </a:t>
            </a:r>
            <a:r>
              <a:rPr sz="2700" spc="-5" dirty="0">
                <a:latin typeface="Lucida Sans Unicode"/>
                <a:cs typeface="Lucida Sans Unicode"/>
              </a:rPr>
              <a:t>and it can  </a:t>
            </a:r>
            <a:r>
              <a:rPr sz="2700" dirty="0">
                <a:latin typeface="Lucida Sans Unicode"/>
                <a:cs typeface="Lucida Sans Unicode"/>
              </a:rPr>
              <a:t>help maxillary </a:t>
            </a:r>
            <a:r>
              <a:rPr sz="2700" spc="-5" dirty="0">
                <a:latin typeface="Lucida Sans Unicode"/>
                <a:cs typeface="Lucida Sans Unicode"/>
              </a:rPr>
              <a:t>canine and lateral incisor to  erupt through the cancellous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bone.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3647313"/>
            <a:ext cx="7290434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It is done in </a:t>
            </a:r>
            <a:r>
              <a:rPr sz="2700" dirty="0">
                <a:latin typeface="Lucida Sans Unicode"/>
                <a:cs typeface="Lucida Sans Unicode"/>
              </a:rPr>
              <a:t>mixed </a:t>
            </a:r>
            <a:r>
              <a:rPr sz="2700" spc="-5" dirty="0">
                <a:latin typeface="Lucida Sans Unicode"/>
                <a:cs typeface="Lucida Sans Unicode"/>
              </a:rPr>
              <a:t>dentition stage after  eruption of permanent incisors </a:t>
            </a:r>
            <a:r>
              <a:rPr sz="2700" dirty="0">
                <a:latin typeface="Lucida Sans Unicode"/>
                <a:cs typeface="Lucida Sans Unicode"/>
              </a:rPr>
              <a:t>but </a:t>
            </a:r>
            <a:r>
              <a:rPr sz="2700" spc="-5" dirty="0">
                <a:latin typeface="Lucida Sans Unicode"/>
                <a:cs typeface="Lucida Sans Unicode"/>
              </a:rPr>
              <a:t>before  eruption of permanent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canine.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891"/>
            <a:ext cx="7708265" cy="35204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700" dirty="0">
                <a:latin typeface="Lucida Sans Unicode"/>
                <a:cs typeface="Lucida Sans Unicode"/>
              </a:rPr>
              <a:t>Assessment for </a:t>
            </a:r>
            <a:r>
              <a:rPr sz="2700" spc="-5" dirty="0">
                <a:latin typeface="Lucida Sans Unicode"/>
                <a:cs typeface="Lucida Sans Unicode"/>
              </a:rPr>
              <a:t>the need </a:t>
            </a:r>
            <a:r>
              <a:rPr sz="2700" dirty="0">
                <a:latin typeface="Lucida Sans Unicode"/>
                <a:cs typeface="Lucida Sans Unicode"/>
              </a:rPr>
              <a:t>for </a:t>
            </a:r>
            <a:r>
              <a:rPr sz="2700" spc="-5" dirty="0">
                <a:latin typeface="Lucida Sans Unicode"/>
                <a:cs typeface="Lucida Sans Unicode"/>
              </a:rPr>
              <a:t>bone</a:t>
            </a:r>
            <a:r>
              <a:rPr sz="2700" spc="-9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graft</a:t>
            </a:r>
            <a:endParaRPr sz="2700">
              <a:latin typeface="Lucida Sans Unicode"/>
              <a:cs typeface="Lucida Sans Unicode"/>
            </a:endParaRPr>
          </a:p>
          <a:p>
            <a:pPr marL="268605" marR="67564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Required careful clinical and radiological  assessment</a:t>
            </a:r>
            <a:endParaRPr sz="2700">
              <a:latin typeface="Lucida Sans Unicode"/>
              <a:cs typeface="Lucida Sans Unicode"/>
            </a:endParaRPr>
          </a:p>
          <a:p>
            <a:pPr marL="268605" marR="18224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Teeth in the </a:t>
            </a:r>
            <a:r>
              <a:rPr sz="2700" dirty="0">
                <a:latin typeface="Lucida Sans Unicode"/>
                <a:cs typeface="Lucida Sans Unicode"/>
              </a:rPr>
              <a:t>vicinity </a:t>
            </a:r>
            <a:r>
              <a:rPr sz="2700" spc="-5" dirty="0">
                <a:latin typeface="Lucida Sans Unicode"/>
                <a:cs typeface="Lucida Sans Unicode"/>
              </a:rPr>
              <a:t>of cleft area </a:t>
            </a:r>
            <a:r>
              <a:rPr sz="2700" dirty="0">
                <a:latin typeface="Lucida Sans Unicode"/>
                <a:cs typeface="Lucida Sans Unicode"/>
              </a:rPr>
              <a:t>need </a:t>
            </a:r>
            <a:r>
              <a:rPr sz="2700" spc="-5" dirty="0">
                <a:latin typeface="Lucida Sans Unicode"/>
                <a:cs typeface="Lucida Sans Unicode"/>
              </a:rPr>
              <a:t>to be  assessed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Lucida Sans Unicode"/>
                <a:cs typeface="Lucida Sans Unicode"/>
              </a:rPr>
              <a:t>All </a:t>
            </a:r>
            <a:r>
              <a:rPr sz="2700" spc="-5" dirty="0">
                <a:latin typeface="Lucida Sans Unicode"/>
                <a:cs typeface="Lucida Sans Unicode"/>
              </a:rPr>
              <a:t>retained deciduous teeth, </a:t>
            </a:r>
            <a:r>
              <a:rPr sz="2700" dirty="0">
                <a:latin typeface="Lucida Sans Unicode"/>
                <a:cs typeface="Lucida Sans Unicode"/>
              </a:rPr>
              <a:t>supernumerary  </a:t>
            </a:r>
            <a:r>
              <a:rPr sz="2700" spc="-5" dirty="0">
                <a:latin typeface="Lucida Sans Unicode"/>
                <a:cs typeface="Lucida Sans Unicode"/>
              </a:rPr>
              <a:t>teeth and rudimentary teeth are </a:t>
            </a:r>
            <a:r>
              <a:rPr sz="2700" dirty="0">
                <a:latin typeface="Lucida Sans Unicode"/>
                <a:cs typeface="Lucida Sans Unicode"/>
              </a:rPr>
              <a:t>usually  </a:t>
            </a:r>
            <a:r>
              <a:rPr sz="2700" spc="-5" dirty="0">
                <a:latin typeface="Lucida Sans Unicode"/>
                <a:cs typeface="Lucida Sans Unicode"/>
              </a:rPr>
              <a:t>extracted before bone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graft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891"/>
            <a:ext cx="7428230" cy="305752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700" dirty="0">
                <a:solidFill>
                  <a:srgbClr val="464A78"/>
                </a:solidFill>
                <a:latin typeface="Lucida Sans Unicode"/>
                <a:cs typeface="Lucida Sans Unicode"/>
              </a:rPr>
              <a:t>Pre </a:t>
            </a:r>
            <a:r>
              <a:rPr sz="2700" spc="-5" dirty="0">
                <a:solidFill>
                  <a:srgbClr val="464A78"/>
                </a:solidFill>
                <a:latin typeface="Lucida Sans Unicode"/>
                <a:cs typeface="Lucida Sans Unicode"/>
              </a:rPr>
              <a:t>bone </a:t>
            </a:r>
            <a:r>
              <a:rPr sz="2700" dirty="0">
                <a:solidFill>
                  <a:srgbClr val="464A78"/>
                </a:solidFill>
                <a:latin typeface="Lucida Sans Unicode"/>
                <a:cs typeface="Lucida Sans Unicode"/>
              </a:rPr>
              <a:t>graft</a:t>
            </a:r>
            <a:r>
              <a:rPr sz="2700" spc="-30" dirty="0">
                <a:solidFill>
                  <a:srgbClr val="464A78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464A78"/>
                </a:solidFill>
                <a:latin typeface="Lucida Sans Unicode"/>
                <a:cs typeface="Lucida Sans Unicode"/>
              </a:rPr>
              <a:t>orthodontics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Maxillary arch expansion is performed  preparatory to </a:t>
            </a:r>
            <a:r>
              <a:rPr sz="2700" dirty="0">
                <a:latin typeface="Lucida Sans Unicode"/>
                <a:cs typeface="Lucida Sans Unicode"/>
              </a:rPr>
              <a:t>secondary </a:t>
            </a:r>
            <a:r>
              <a:rPr sz="2700" spc="-5" dirty="0">
                <a:latin typeface="Lucida Sans Unicode"/>
                <a:cs typeface="Lucida Sans Unicode"/>
              </a:rPr>
              <a:t>bone </a:t>
            </a:r>
            <a:r>
              <a:rPr sz="2700" dirty="0">
                <a:latin typeface="Lucida Sans Unicode"/>
                <a:cs typeface="Lucida Sans Unicode"/>
              </a:rPr>
              <a:t>grafting for  which </a:t>
            </a:r>
            <a:r>
              <a:rPr sz="2700" spc="-5" dirty="0">
                <a:latin typeface="Lucida Sans Unicode"/>
                <a:cs typeface="Lucida Sans Unicode"/>
              </a:rPr>
              <a:t>quad </a:t>
            </a:r>
            <a:r>
              <a:rPr sz="2700" dirty="0">
                <a:latin typeface="Lucida Sans Unicode"/>
                <a:cs typeface="Lucida Sans Unicode"/>
              </a:rPr>
              <a:t>helix </a:t>
            </a:r>
            <a:r>
              <a:rPr sz="2700" spc="-5" dirty="0">
                <a:latin typeface="Lucida Sans Unicode"/>
                <a:cs typeface="Lucida Sans Unicode"/>
              </a:rPr>
              <a:t>is appliance of</a:t>
            </a:r>
            <a:r>
              <a:rPr sz="2700" spc="-9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choice.</a:t>
            </a:r>
            <a:endParaRPr sz="2700">
              <a:latin typeface="Lucida Sans Unicode"/>
              <a:cs typeface="Lucida Sans Unicode"/>
            </a:endParaRPr>
          </a:p>
          <a:p>
            <a:pPr marL="268605" marR="533400" indent="-256540" algn="just">
              <a:lnSpc>
                <a:spcPct val="100000"/>
              </a:lnSpc>
              <a:spcBef>
                <a:spcPts val="395"/>
              </a:spcBef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Nowadays repetitive weekly protocol of  alternate rapid </a:t>
            </a:r>
            <a:r>
              <a:rPr sz="2700" dirty="0">
                <a:latin typeface="Lucida Sans Unicode"/>
                <a:cs typeface="Lucida Sans Unicode"/>
              </a:rPr>
              <a:t>maxillary </a:t>
            </a:r>
            <a:r>
              <a:rPr sz="2700" spc="-5" dirty="0">
                <a:latin typeface="Lucida Sans Unicode"/>
                <a:cs typeface="Lucida Sans Unicode"/>
              </a:rPr>
              <a:t>expansion</a:t>
            </a:r>
            <a:r>
              <a:rPr sz="2700" spc="-1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  constriction are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performed.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304800"/>
            <a:ext cx="5361432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5105476"/>
            <a:ext cx="7294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Clinical result of maxillary protraction using </a:t>
            </a:r>
            <a:r>
              <a:rPr sz="1800" spc="-10" dirty="0">
                <a:latin typeface="Lucida Sans Unicode"/>
                <a:cs typeface="Lucida Sans Unicode"/>
              </a:rPr>
              <a:t>2- </a:t>
            </a:r>
            <a:r>
              <a:rPr sz="1800" spc="-5" dirty="0">
                <a:latin typeface="Lucida Sans Unicode"/>
                <a:cs typeface="Lucida Sans Unicode"/>
              </a:rPr>
              <a:t>hinged expander,  repetitive </a:t>
            </a:r>
            <a:r>
              <a:rPr sz="1800" dirty="0">
                <a:latin typeface="Lucida Sans Unicode"/>
                <a:cs typeface="Lucida Sans Unicode"/>
              </a:rPr>
              <a:t>weekly </a:t>
            </a:r>
            <a:r>
              <a:rPr sz="1800" spc="-5" dirty="0">
                <a:latin typeface="Lucida Sans Unicode"/>
                <a:cs typeface="Lucida Sans Unicode"/>
              </a:rPr>
              <a:t>Protocol of Alt-RAM and intraoral </a:t>
            </a:r>
            <a:r>
              <a:rPr sz="1800" spc="-10" dirty="0">
                <a:latin typeface="Lucida Sans Unicode"/>
                <a:cs typeface="Lucida Sans Unicode"/>
              </a:rPr>
              <a:t>protraction  springs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94990"/>
            <a:ext cx="7512050" cy="17348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5200" spc="-5" dirty="0">
                <a:solidFill>
                  <a:srgbClr val="C00000"/>
                </a:solidFill>
              </a:rPr>
              <a:t>Surgical</a:t>
            </a:r>
            <a:r>
              <a:rPr sz="5200" spc="-10" dirty="0">
                <a:solidFill>
                  <a:srgbClr val="C00000"/>
                </a:solidFill>
              </a:rPr>
              <a:t> </a:t>
            </a:r>
            <a:r>
              <a:rPr sz="5200" spc="-5" dirty="0">
                <a:solidFill>
                  <a:srgbClr val="C00000"/>
                </a:solidFill>
              </a:rPr>
              <a:t>technique</a:t>
            </a:r>
            <a:endParaRPr sz="5200"/>
          </a:p>
          <a:p>
            <a:pPr marL="268605" marR="5080" indent="-256540">
              <a:lnSpc>
                <a:spcPts val="2920"/>
              </a:lnSpc>
              <a:spcBef>
                <a:spcPts val="73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Two </a:t>
            </a:r>
            <a:r>
              <a:rPr dirty="0"/>
              <a:t>surgeons </a:t>
            </a:r>
            <a:r>
              <a:rPr spc="-5" dirty="0"/>
              <a:t>work simultaneously, one on  donor </a:t>
            </a:r>
            <a:r>
              <a:rPr dirty="0"/>
              <a:t>site </a:t>
            </a:r>
            <a:r>
              <a:rPr spc="-5" dirty="0"/>
              <a:t>and other on </a:t>
            </a:r>
            <a:r>
              <a:rPr dirty="0"/>
              <a:t>host</a:t>
            </a:r>
            <a:r>
              <a:rPr spc="-25" dirty="0"/>
              <a:t> </a:t>
            </a:r>
            <a:r>
              <a:rPr dirty="0"/>
              <a:t>site.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34310"/>
            <a:ext cx="7899400" cy="32340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705485" indent="-256540">
              <a:lnSpc>
                <a:spcPts val="2920"/>
              </a:lnSpc>
              <a:spcBef>
                <a:spcPts val="45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It involves incision around </a:t>
            </a:r>
            <a:r>
              <a:rPr sz="2700" dirty="0">
                <a:latin typeface="Lucida Sans Unicode"/>
                <a:cs typeface="Lucida Sans Unicode"/>
              </a:rPr>
              <a:t>margin </a:t>
            </a:r>
            <a:r>
              <a:rPr sz="2700" spc="-5" dirty="0">
                <a:latin typeface="Lucida Sans Unicode"/>
                <a:cs typeface="Lucida Sans Unicode"/>
              </a:rPr>
              <a:t>of cleft  alveolus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920"/>
              </a:lnSpc>
              <a:tabLst>
                <a:tab pos="268605" algn="l"/>
              </a:tabLst>
            </a:pPr>
            <a:r>
              <a:rPr sz="1800" spc="2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Full thickness mucoperiosteal </a:t>
            </a:r>
            <a:r>
              <a:rPr sz="2700" dirty="0">
                <a:latin typeface="Lucida Sans Unicode"/>
                <a:cs typeface="Lucida Sans Unicode"/>
              </a:rPr>
              <a:t>flap </a:t>
            </a:r>
            <a:r>
              <a:rPr sz="2700" spc="-5" dirty="0">
                <a:latin typeface="Lucida Sans Unicode"/>
                <a:cs typeface="Lucida Sans Unicode"/>
              </a:rPr>
              <a:t>is raised to  allow </a:t>
            </a:r>
            <a:r>
              <a:rPr sz="2700" dirty="0">
                <a:latin typeface="Lucida Sans Unicode"/>
                <a:cs typeface="Lucida Sans Unicode"/>
              </a:rPr>
              <a:t>space for </a:t>
            </a:r>
            <a:r>
              <a:rPr sz="2700" spc="-5" dirty="0">
                <a:latin typeface="Lucida Sans Unicode"/>
                <a:cs typeface="Lucida Sans Unicode"/>
              </a:rPr>
              <a:t>bone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graft.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/>
              <a:cs typeface="Times New Roman"/>
            </a:endParaRPr>
          </a:p>
          <a:p>
            <a:pPr marL="268605" marR="1654810" indent="-256540">
              <a:lnSpc>
                <a:spcPts val="292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Lucida Sans Unicode"/>
                <a:cs typeface="Lucida Sans Unicode"/>
              </a:rPr>
              <a:t>Gingival </a:t>
            </a:r>
            <a:r>
              <a:rPr sz="2700" spc="-5" dirty="0">
                <a:latin typeface="Lucida Sans Unicode"/>
                <a:cs typeface="Lucida Sans Unicode"/>
              </a:rPr>
              <a:t>mucoperiosteal is the</a:t>
            </a:r>
            <a:r>
              <a:rPr sz="2700" spc="-9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most  </a:t>
            </a:r>
            <a:r>
              <a:rPr sz="2700" spc="-5" dirty="0">
                <a:latin typeface="Lucida Sans Unicode"/>
                <a:cs typeface="Lucida Sans Unicode"/>
              </a:rPr>
              <a:t>recommended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one.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744459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4825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Iliac bone is </a:t>
            </a:r>
            <a:r>
              <a:rPr sz="2700" dirty="0">
                <a:latin typeface="Lucida Sans Unicode"/>
                <a:cs typeface="Lucida Sans Unicode"/>
              </a:rPr>
              <a:t>harvested, </a:t>
            </a:r>
            <a:r>
              <a:rPr sz="2700" spc="-5" dirty="0">
                <a:latin typeface="Lucida Sans Unicode"/>
                <a:cs typeface="Lucida Sans Unicode"/>
              </a:rPr>
              <a:t>packed in cleft  alveolus </a:t>
            </a:r>
            <a:r>
              <a:rPr sz="2700" dirty="0">
                <a:latin typeface="Lucida Sans Unicode"/>
                <a:cs typeface="Lucida Sans Unicode"/>
              </a:rPr>
              <a:t>space. </a:t>
            </a:r>
            <a:r>
              <a:rPr sz="2700" spc="-5" dirty="0">
                <a:latin typeface="Lucida Sans Unicode"/>
                <a:cs typeface="Lucida Sans Unicode"/>
              </a:rPr>
              <a:t>the </a:t>
            </a:r>
            <a:r>
              <a:rPr sz="2700" dirty="0">
                <a:latin typeface="Lucida Sans Unicode"/>
                <a:cs typeface="Lucida Sans Unicode"/>
              </a:rPr>
              <a:t>flap </a:t>
            </a:r>
            <a:r>
              <a:rPr sz="2700" spc="-5" dirty="0">
                <a:latin typeface="Lucida Sans Unicode"/>
                <a:cs typeface="Lucida Sans Unicode"/>
              </a:rPr>
              <a:t>is then sutured </a:t>
            </a:r>
            <a:r>
              <a:rPr sz="2700" spc="-10" dirty="0">
                <a:latin typeface="Lucida Sans Unicode"/>
                <a:cs typeface="Lucida Sans Unicode"/>
              </a:rPr>
              <a:t>to  </a:t>
            </a:r>
            <a:r>
              <a:rPr sz="2700" spc="-5" dirty="0">
                <a:latin typeface="Lucida Sans Unicode"/>
                <a:cs typeface="Lucida Sans Unicode"/>
              </a:rPr>
              <a:t>ensure complete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seal.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Lucida Sans Unicode"/>
                <a:cs typeface="Lucida Sans Unicode"/>
              </a:rPr>
              <a:t>Post </a:t>
            </a:r>
            <a:r>
              <a:rPr sz="2700" spc="-5" dirty="0">
                <a:latin typeface="Lucida Sans Unicode"/>
                <a:cs typeface="Lucida Sans Unicode"/>
              </a:rPr>
              <a:t>bone </a:t>
            </a:r>
            <a:r>
              <a:rPr sz="2700" dirty="0">
                <a:latin typeface="Lucida Sans Unicode"/>
                <a:cs typeface="Lucida Sans Unicode"/>
              </a:rPr>
              <a:t>graft </a:t>
            </a:r>
            <a:r>
              <a:rPr sz="2700" spc="-5" dirty="0">
                <a:latin typeface="Lucida Sans Unicode"/>
                <a:cs typeface="Lucida Sans Unicode"/>
              </a:rPr>
              <a:t>follow </a:t>
            </a:r>
            <a:r>
              <a:rPr sz="2700" dirty="0">
                <a:latin typeface="Lucida Sans Unicode"/>
                <a:cs typeface="Lucida Sans Unicode"/>
              </a:rPr>
              <a:t>up </a:t>
            </a:r>
            <a:r>
              <a:rPr sz="2700" spc="-5" dirty="0">
                <a:latin typeface="Lucida Sans Unicode"/>
                <a:cs typeface="Lucida Sans Unicode"/>
              </a:rPr>
              <a:t>requires retention  of the expansion either </a:t>
            </a:r>
            <a:r>
              <a:rPr sz="2700" dirty="0">
                <a:latin typeface="Lucida Sans Unicode"/>
                <a:cs typeface="Lucida Sans Unicode"/>
              </a:rPr>
              <a:t>by full </a:t>
            </a:r>
            <a:r>
              <a:rPr sz="2700" spc="-5" dirty="0">
                <a:latin typeface="Lucida Sans Unicode"/>
                <a:cs typeface="Lucida Sans Unicode"/>
              </a:rPr>
              <a:t>bonded  appliance or </a:t>
            </a:r>
            <a:r>
              <a:rPr sz="2700" dirty="0">
                <a:latin typeface="Lucida Sans Unicode"/>
                <a:cs typeface="Lucida Sans Unicode"/>
              </a:rPr>
              <a:t>by </a:t>
            </a:r>
            <a:r>
              <a:rPr sz="2700" spc="-5" dirty="0">
                <a:latin typeface="Lucida Sans Unicode"/>
                <a:cs typeface="Lucida Sans Unicode"/>
              </a:rPr>
              <a:t>reinserting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passive  expansion appliance. </a:t>
            </a:r>
            <a:r>
              <a:rPr sz="2700" dirty="0">
                <a:latin typeface="Lucida Sans Unicode"/>
                <a:cs typeface="Lucida Sans Unicode"/>
              </a:rPr>
              <a:t>some </a:t>
            </a:r>
            <a:r>
              <a:rPr sz="2700" spc="-5" dirty="0">
                <a:latin typeface="Lucida Sans Unicode"/>
                <a:cs typeface="Lucida Sans Unicode"/>
              </a:rPr>
              <a:t>include surgical  exposure of canine and orthodontic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traction.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0405"/>
            <a:ext cx="7748905" cy="268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283845" indent="-25654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ucida Sans Unicode"/>
                <a:cs typeface="Lucida Sans Unicode"/>
              </a:rPr>
              <a:t>Orthodontic </a:t>
            </a:r>
            <a:r>
              <a:rPr sz="2400" spc="-5" dirty="0">
                <a:latin typeface="Lucida Sans Unicode"/>
                <a:cs typeface="Lucida Sans Unicode"/>
              </a:rPr>
              <a:t>procedures carried out during mixed  dentition phase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are:</a:t>
            </a:r>
            <a:endParaRPr sz="2400">
              <a:latin typeface="Lucida Sans Unicode"/>
              <a:cs typeface="Lucida Sans Unicode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AutoNum type="arabicPeriod"/>
              <a:tabLst>
                <a:tab pos="5283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Correction of anterior crossbite </a:t>
            </a:r>
            <a:r>
              <a:rPr sz="2400" dirty="0">
                <a:latin typeface="Lucida Sans Unicode"/>
                <a:cs typeface="Lucida Sans Unicode"/>
              </a:rPr>
              <a:t>using </a:t>
            </a:r>
            <a:r>
              <a:rPr sz="2400" spc="-5" dirty="0">
                <a:latin typeface="Lucida Sans Unicode"/>
                <a:cs typeface="Lucida Sans Unicode"/>
              </a:rPr>
              <a:t>removable  or </a:t>
            </a:r>
            <a:r>
              <a:rPr sz="2400" dirty="0">
                <a:latin typeface="Lucida Sans Unicode"/>
                <a:cs typeface="Lucida Sans Unicode"/>
              </a:rPr>
              <a:t>fixed </a:t>
            </a:r>
            <a:r>
              <a:rPr sz="2400" spc="-5" dirty="0">
                <a:latin typeface="Lucida Sans Unicode"/>
                <a:cs typeface="Lucida Sans Unicode"/>
              </a:rPr>
              <a:t>appliance </a:t>
            </a:r>
            <a:r>
              <a:rPr sz="2400" spc="-10" dirty="0">
                <a:latin typeface="Lucida Sans Unicode"/>
                <a:cs typeface="Lucida Sans Unicode"/>
              </a:rPr>
              <a:t>can </a:t>
            </a:r>
            <a:r>
              <a:rPr sz="2400" spc="-5" dirty="0">
                <a:latin typeface="Lucida Sans Unicode"/>
                <a:cs typeface="Lucida Sans Unicode"/>
              </a:rPr>
              <a:t>be used like </a:t>
            </a:r>
            <a:r>
              <a:rPr sz="2400" dirty="0">
                <a:latin typeface="Lucida Sans Unicode"/>
                <a:cs typeface="Lucida Sans Unicode"/>
              </a:rPr>
              <a:t>Z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springs</a:t>
            </a:r>
            <a:endParaRPr sz="2400">
              <a:latin typeface="Lucida Sans Unicode"/>
              <a:cs typeface="Lucida Sans Unicode"/>
            </a:endParaRPr>
          </a:p>
          <a:p>
            <a:pPr marL="527685" marR="182880" indent="-51562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eriod"/>
              <a:tabLst>
                <a:tab pos="528320" algn="l"/>
              </a:tabLst>
            </a:pPr>
            <a:r>
              <a:rPr sz="2400" spc="-10" dirty="0">
                <a:latin typeface="Lucida Sans Unicode"/>
                <a:cs typeface="Lucida Sans Unicode"/>
              </a:rPr>
              <a:t>Buccal </a:t>
            </a:r>
            <a:r>
              <a:rPr sz="2400" dirty="0">
                <a:latin typeface="Lucida Sans Unicode"/>
                <a:cs typeface="Lucida Sans Unicode"/>
              </a:rPr>
              <a:t>segment </a:t>
            </a:r>
            <a:r>
              <a:rPr sz="2400" spc="-5" dirty="0">
                <a:latin typeface="Lucida Sans Unicode"/>
                <a:cs typeface="Lucida Sans Unicode"/>
              </a:rPr>
              <a:t>crossbites can </a:t>
            </a:r>
            <a:r>
              <a:rPr sz="2400" dirty="0">
                <a:latin typeface="Lucida Sans Unicode"/>
                <a:cs typeface="Lucida Sans Unicode"/>
              </a:rPr>
              <a:t>be </a:t>
            </a:r>
            <a:r>
              <a:rPr sz="2400" spc="-5" dirty="0">
                <a:latin typeface="Lucida Sans Unicode"/>
                <a:cs typeface="Lucida Sans Unicode"/>
              </a:rPr>
              <a:t>treated </a:t>
            </a:r>
            <a:r>
              <a:rPr sz="2400" dirty="0">
                <a:latin typeface="Lucida Sans Unicode"/>
                <a:cs typeface="Lucida Sans Unicode"/>
              </a:rPr>
              <a:t>using  </a:t>
            </a:r>
            <a:r>
              <a:rPr sz="2400" spc="-5" dirty="0">
                <a:latin typeface="Lucida Sans Unicode"/>
                <a:cs typeface="Lucida Sans Unicode"/>
              </a:rPr>
              <a:t>quad helix </a:t>
            </a:r>
            <a:r>
              <a:rPr sz="2400" spc="-10" dirty="0">
                <a:latin typeface="Lucida Sans Unicode"/>
                <a:cs typeface="Lucida Sans Unicode"/>
              </a:rPr>
              <a:t>and </a:t>
            </a:r>
            <a:r>
              <a:rPr sz="2400" spc="-5" dirty="0">
                <a:latin typeface="Lucida Sans Unicode"/>
                <a:cs typeface="Lucida Sans Unicode"/>
              </a:rPr>
              <a:t>expansion screws which are pre  bone </a:t>
            </a:r>
            <a:r>
              <a:rPr sz="2400" dirty="0">
                <a:latin typeface="Lucida Sans Unicode"/>
                <a:cs typeface="Lucida Sans Unicode"/>
              </a:rPr>
              <a:t>graft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orthodontics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0391" y="3974590"/>
            <a:ext cx="4145279" cy="278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4038600"/>
            <a:ext cx="3962400" cy="2601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5350" y="4019550"/>
            <a:ext cx="4000500" cy="2639695"/>
          </a:xfrm>
          <a:custGeom>
            <a:avLst/>
            <a:gdLst/>
            <a:ahLst/>
            <a:cxnLst/>
            <a:rect l="l" t="t" r="r" b="b"/>
            <a:pathLst>
              <a:path w="4000500" h="2639695">
                <a:moveTo>
                  <a:pt x="0" y="2639568"/>
                </a:moveTo>
                <a:lnTo>
                  <a:pt x="4000500" y="2639568"/>
                </a:lnTo>
                <a:lnTo>
                  <a:pt x="4000500" y="0"/>
                </a:lnTo>
                <a:lnTo>
                  <a:pt x="0" y="0"/>
                </a:lnTo>
                <a:lnTo>
                  <a:pt x="0" y="263956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713941"/>
            <a:ext cx="7648575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Consist </a:t>
            </a:r>
            <a:r>
              <a:rPr sz="2400" spc="-5" dirty="0">
                <a:latin typeface="Lucida Sans Unicode"/>
                <a:cs typeface="Lucida Sans Unicode"/>
              </a:rPr>
              <a:t>of treatment </a:t>
            </a:r>
            <a:r>
              <a:rPr sz="2400" dirty="0">
                <a:latin typeface="Lucida Sans Unicode"/>
                <a:cs typeface="Lucida Sans Unicode"/>
              </a:rPr>
              <a:t>during </a:t>
            </a:r>
            <a:r>
              <a:rPr sz="2400" spc="-5" dirty="0">
                <a:latin typeface="Lucida Sans Unicode"/>
                <a:cs typeface="Lucida Sans Unicode"/>
              </a:rPr>
              <a:t>permanent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dentition.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CA1BE"/>
              </a:buClr>
              <a:buFont typeface="Wingdings"/>
              <a:buChar char=""/>
            </a:pPr>
            <a:endParaRPr sz="295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59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Presence of permanent dentition </a:t>
            </a:r>
            <a:r>
              <a:rPr sz="2400" dirty="0">
                <a:latin typeface="Lucida Sans Unicode"/>
                <a:cs typeface="Lucida Sans Unicode"/>
              </a:rPr>
              <a:t>usually signs for  </a:t>
            </a:r>
            <a:r>
              <a:rPr sz="2400" spc="-5" dirty="0">
                <a:latin typeface="Lucida Sans Unicode"/>
                <a:cs typeface="Lucida Sans Unicode"/>
              </a:rPr>
              <a:t>the definitive orthodontic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treatment.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Wingdings"/>
              <a:buChar char=""/>
            </a:pPr>
            <a:endParaRPr sz="2950">
              <a:latin typeface="Times New Roman"/>
              <a:cs typeface="Times New Roman"/>
            </a:endParaRPr>
          </a:p>
          <a:p>
            <a:pPr marL="268605" marR="698500" indent="-256540" algn="just">
              <a:lnSpc>
                <a:spcPts val="2590"/>
              </a:lnSpc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All </a:t>
            </a:r>
            <a:r>
              <a:rPr sz="2400" spc="-5" dirty="0">
                <a:latin typeface="Lucida Sans Unicode"/>
                <a:cs typeface="Lucida Sans Unicode"/>
              </a:rPr>
              <a:t>local irregularities like crowding, spacing,  crossbites and overjet overbite problems are  corrected.</a:t>
            </a:r>
            <a:endParaRPr sz="2400">
              <a:latin typeface="Lucida Sans Unicode"/>
              <a:cs typeface="Lucida Sans Unicode"/>
            </a:endParaRPr>
          </a:p>
          <a:p>
            <a:pPr marL="268605" indent="-256540">
              <a:lnSpc>
                <a:spcPts val="2735"/>
              </a:lnSpc>
              <a:spcBef>
                <a:spcPts val="3065"/>
              </a:spcBef>
              <a:buClr>
                <a:srgbClr val="2CA1BE"/>
              </a:buClr>
              <a:buSzPct val="66666"/>
              <a:buFont typeface="Wingdings"/>
              <a:buChar char=""/>
              <a:tabLst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Patients with hypoplastic maxilla may </a:t>
            </a:r>
            <a:r>
              <a:rPr sz="2400" spc="-5" dirty="0">
                <a:latin typeface="Lucida Sans Unicode"/>
                <a:cs typeface="Lucida Sans Unicode"/>
              </a:rPr>
              <a:t>be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given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ts val="2735"/>
              </a:lnSpc>
            </a:pPr>
            <a:r>
              <a:rPr sz="2400" dirty="0">
                <a:latin typeface="Lucida Sans Unicode"/>
                <a:cs typeface="Lucida Sans Unicode"/>
              </a:rPr>
              <a:t>facemask </a:t>
            </a:r>
            <a:r>
              <a:rPr sz="2400" spc="-5" dirty="0">
                <a:latin typeface="Lucida Sans Unicode"/>
                <a:cs typeface="Lucida Sans Unicode"/>
              </a:rPr>
              <a:t>to advance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maxilla.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1687" y="434340"/>
            <a:ext cx="5632704" cy="600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6877"/>
            <a:ext cx="7489190" cy="42945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68605" marR="1325245" indent="-256540">
              <a:lnSpc>
                <a:spcPts val="2810"/>
              </a:lnSpc>
              <a:spcBef>
                <a:spcPts val="455"/>
              </a:spcBef>
              <a:buClr>
                <a:srgbClr val="2CA1BE"/>
              </a:buClr>
              <a:buSzPct val="67307"/>
              <a:buFont typeface="Wingdings"/>
              <a:buChar char=""/>
              <a:tabLst>
                <a:tab pos="269240" algn="l"/>
              </a:tabLst>
            </a:pPr>
            <a:r>
              <a:rPr sz="2600" spc="-5" dirty="0">
                <a:latin typeface="Lucida Sans Unicode"/>
                <a:cs typeface="Lucida Sans Unicode"/>
              </a:rPr>
              <a:t>Regular oral </a:t>
            </a:r>
            <a:r>
              <a:rPr sz="2600" dirty="0">
                <a:latin typeface="Lucida Sans Unicode"/>
                <a:cs typeface="Lucida Sans Unicode"/>
              </a:rPr>
              <a:t>hygiene monitoring and  </a:t>
            </a:r>
            <a:r>
              <a:rPr sz="2600" spc="-5" dirty="0">
                <a:latin typeface="Lucida Sans Unicode"/>
                <a:cs typeface="Lucida Sans Unicode"/>
              </a:rPr>
              <a:t>instruction </a:t>
            </a:r>
            <a:r>
              <a:rPr sz="2600" dirty="0">
                <a:latin typeface="Lucida Sans Unicode"/>
                <a:cs typeface="Lucida Sans Unicode"/>
              </a:rPr>
              <a:t>is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necessary.</a:t>
            </a:r>
            <a:endParaRPr sz="26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259"/>
              </a:spcBef>
              <a:buClr>
                <a:srgbClr val="2CA1BE"/>
              </a:buClr>
              <a:buSzPct val="67307"/>
              <a:buFont typeface="Wingdings"/>
              <a:buChar char=""/>
              <a:tabLst>
                <a:tab pos="269240" algn="l"/>
              </a:tabLst>
            </a:pPr>
            <a:r>
              <a:rPr sz="2600" dirty="0">
                <a:latin typeface="Lucida Sans Unicode"/>
                <a:cs typeface="Lucida Sans Unicode"/>
              </a:rPr>
              <a:t>Dietary</a:t>
            </a:r>
            <a:r>
              <a:rPr sz="2600" spc="-15" dirty="0">
                <a:latin typeface="Lucida Sans Unicode"/>
                <a:cs typeface="Lucida Sans Unicode"/>
              </a:rPr>
              <a:t> </a:t>
            </a:r>
            <a:r>
              <a:rPr sz="2600" spc="-5" dirty="0">
                <a:latin typeface="Lucida Sans Unicode"/>
                <a:cs typeface="Lucida Sans Unicode"/>
              </a:rPr>
              <a:t>counselling.</a:t>
            </a:r>
            <a:endParaRPr sz="2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Font typeface="Wingdings"/>
              <a:buChar char=""/>
            </a:pPr>
            <a:endParaRPr sz="3150">
              <a:latin typeface="Times New Roman"/>
              <a:cs typeface="Times New Roman"/>
            </a:endParaRPr>
          </a:p>
          <a:p>
            <a:pPr marL="268605" marR="311150" indent="-256540">
              <a:lnSpc>
                <a:spcPts val="2810"/>
              </a:lnSpc>
              <a:buClr>
                <a:srgbClr val="2CA1BE"/>
              </a:buClr>
              <a:buSzPct val="67307"/>
              <a:buFont typeface="Wingdings"/>
              <a:buChar char=""/>
              <a:tabLst>
                <a:tab pos="269240" algn="l"/>
              </a:tabLst>
            </a:pPr>
            <a:r>
              <a:rPr sz="2600" dirty="0">
                <a:latin typeface="Lucida Sans Unicode"/>
                <a:cs typeface="Lucida Sans Unicode"/>
              </a:rPr>
              <a:t>Patients are to </a:t>
            </a:r>
            <a:r>
              <a:rPr sz="2600" spc="5" dirty="0">
                <a:latin typeface="Lucida Sans Unicode"/>
                <a:cs typeface="Lucida Sans Unicode"/>
              </a:rPr>
              <a:t>be made </a:t>
            </a:r>
            <a:r>
              <a:rPr sz="2600" dirty="0">
                <a:latin typeface="Lucida Sans Unicode"/>
                <a:cs typeface="Lucida Sans Unicode"/>
              </a:rPr>
              <a:t>aware of</a:t>
            </a:r>
            <a:r>
              <a:rPr sz="2600" spc="-114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excessive  sugar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spc="-5" dirty="0">
                <a:latin typeface="Lucida Sans Unicode"/>
                <a:cs typeface="Lucida Sans Unicode"/>
              </a:rPr>
              <a:t>intake.</a:t>
            </a:r>
            <a:endParaRPr sz="26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90000"/>
              </a:lnSpc>
              <a:spcBef>
                <a:spcPts val="3570"/>
              </a:spcBef>
              <a:buClr>
                <a:srgbClr val="2CA1BE"/>
              </a:buClr>
              <a:buSzPct val="67307"/>
              <a:buFont typeface="Wingdings"/>
              <a:buChar char=""/>
              <a:tabLst>
                <a:tab pos="269240" algn="l"/>
              </a:tabLst>
            </a:pPr>
            <a:r>
              <a:rPr sz="2600" spc="-5" dirty="0">
                <a:latin typeface="Lucida Sans Unicode"/>
                <a:cs typeface="Lucida Sans Unicode"/>
              </a:rPr>
              <a:t>Following orthodontic </a:t>
            </a:r>
            <a:r>
              <a:rPr sz="2600" dirty="0">
                <a:latin typeface="Lucida Sans Unicode"/>
                <a:cs typeface="Lucida Sans Unicode"/>
              </a:rPr>
              <a:t>treatment procedures,  the patients should on </a:t>
            </a:r>
            <a:r>
              <a:rPr sz="2600" spc="-5" dirty="0">
                <a:latin typeface="Lucida Sans Unicode"/>
                <a:cs typeface="Lucida Sans Unicode"/>
              </a:rPr>
              <a:t>retention </a:t>
            </a:r>
            <a:r>
              <a:rPr sz="2600" dirty="0">
                <a:latin typeface="Lucida Sans Unicode"/>
                <a:cs typeface="Lucida Sans Unicode"/>
              </a:rPr>
              <a:t>phase </a:t>
            </a:r>
            <a:r>
              <a:rPr sz="2600" spc="-5" dirty="0">
                <a:latin typeface="Lucida Sans Unicode"/>
                <a:cs typeface="Lucida Sans Unicode"/>
              </a:rPr>
              <a:t>to  </a:t>
            </a:r>
            <a:r>
              <a:rPr sz="2600" dirty="0">
                <a:latin typeface="Lucida Sans Unicode"/>
                <a:cs typeface="Lucida Sans Unicode"/>
              </a:rPr>
              <a:t>maintain </a:t>
            </a:r>
            <a:r>
              <a:rPr sz="2600" spc="-5" dirty="0">
                <a:latin typeface="Lucida Sans Unicode"/>
                <a:cs typeface="Lucida Sans Unicode"/>
              </a:rPr>
              <a:t>orthodontic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spc="-5" dirty="0">
                <a:latin typeface="Lucida Sans Unicode"/>
                <a:cs typeface="Lucida Sans Unicode"/>
              </a:rPr>
              <a:t>correction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70405"/>
            <a:ext cx="71126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Prosthesis </a:t>
            </a:r>
            <a:r>
              <a:rPr sz="2400" spc="-10" dirty="0"/>
              <a:t>can </a:t>
            </a:r>
            <a:r>
              <a:rPr sz="2400" spc="-5" dirty="0"/>
              <a:t>be </a:t>
            </a:r>
            <a:r>
              <a:rPr sz="2400" dirty="0"/>
              <a:t>given </a:t>
            </a:r>
            <a:r>
              <a:rPr sz="2400" spc="-5" dirty="0"/>
              <a:t>in case of </a:t>
            </a:r>
            <a:r>
              <a:rPr sz="2400" dirty="0"/>
              <a:t>missing</a:t>
            </a:r>
            <a:r>
              <a:rPr sz="2400" spc="-5" dirty="0"/>
              <a:t> teeth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1905000"/>
            <a:ext cx="5638800" cy="2191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600" y="3505200"/>
            <a:ext cx="2505455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07921"/>
            <a:ext cx="28822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0000"/>
                </a:solidFill>
              </a:rPr>
              <a:t>Stage I</a:t>
            </a:r>
            <a:r>
              <a:rPr sz="2600" spc="-60" dirty="0">
                <a:solidFill>
                  <a:srgbClr val="FF0000"/>
                </a:solidFill>
              </a:rPr>
              <a:t> </a:t>
            </a:r>
            <a:r>
              <a:rPr sz="2600" spc="-5" dirty="0">
                <a:solidFill>
                  <a:srgbClr val="FF0000"/>
                </a:solidFill>
              </a:rPr>
              <a:t>treatment: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35940" y="1791969"/>
            <a:ext cx="7660640" cy="3718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>
              <a:lnSpc>
                <a:spcPts val="2580"/>
              </a:lnSpc>
              <a:spcBef>
                <a:spcPts val="95"/>
              </a:spcBef>
            </a:pPr>
            <a:r>
              <a:rPr sz="2200" spc="-5" dirty="0">
                <a:latin typeface="Lucida Sans Unicode"/>
                <a:cs typeface="Lucida Sans Unicode"/>
              </a:rPr>
              <a:t>Includes:</a:t>
            </a:r>
            <a:endParaRPr sz="2200">
              <a:latin typeface="Lucida Sans Unicode"/>
              <a:cs typeface="Lucida Sans Unicode"/>
            </a:endParaRPr>
          </a:p>
          <a:p>
            <a:pPr marL="584200" indent="-572135">
              <a:lnSpc>
                <a:spcPts val="2515"/>
              </a:lnSpc>
              <a:buClr>
                <a:srgbClr val="2CA1BE"/>
              </a:buClr>
              <a:buSzPct val="68181"/>
              <a:buAutoNum type="romanLcPeriod"/>
              <a:tabLst>
                <a:tab pos="584200" algn="l"/>
                <a:tab pos="584835" algn="l"/>
              </a:tabLst>
            </a:pPr>
            <a:r>
              <a:rPr sz="2200" spc="-10" dirty="0">
                <a:latin typeface="Lucida Sans Unicode"/>
                <a:cs typeface="Lucida Sans Unicode"/>
              </a:rPr>
              <a:t>Fabrication </a:t>
            </a:r>
            <a:r>
              <a:rPr sz="2200" spc="-5" dirty="0">
                <a:latin typeface="Lucida Sans Unicode"/>
                <a:cs typeface="Lucida Sans Unicode"/>
              </a:rPr>
              <a:t>of a </a:t>
            </a:r>
            <a:r>
              <a:rPr sz="2200" spc="-10" dirty="0">
                <a:latin typeface="Lucida Sans Unicode"/>
                <a:cs typeface="Lucida Sans Unicode"/>
              </a:rPr>
              <a:t>passive</a:t>
            </a:r>
            <a:r>
              <a:rPr sz="2200" spc="8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obturator</a:t>
            </a:r>
            <a:endParaRPr sz="2200">
              <a:latin typeface="Lucida Sans Unicode"/>
              <a:cs typeface="Lucida Sans Unicode"/>
            </a:endParaRPr>
          </a:p>
          <a:p>
            <a:pPr marL="584200" indent="-572135">
              <a:lnSpc>
                <a:spcPts val="2510"/>
              </a:lnSpc>
              <a:buClr>
                <a:srgbClr val="2CA1BE"/>
              </a:buClr>
              <a:buSzPct val="68181"/>
              <a:buAutoNum type="romanLcPeriod"/>
              <a:tabLst>
                <a:tab pos="584200" algn="l"/>
                <a:tab pos="584835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Presurgical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orthopedics</a:t>
            </a:r>
            <a:endParaRPr sz="2200">
              <a:latin typeface="Lucida Sans Unicode"/>
              <a:cs typeface="Lucida Sans Unicode"/>
            </a:endParaRPr>
          </a:p>
          <a:p>
            <a:pPr marL="584200" indent="-572135">
              <a:lnSpc>
                <a:spcPts val="2515"/>
              </a:lnSpc>
              <a:buClr>
                <a:srgbClr val="2CA1BE"/>
              </a:buClr>
              <a:buSzPct val="68181"/>
              <a:buAutoNum type="romanLcPeriod"/>
              <a:tabLst>
                <a:tab pos="584200" algn="l"/>
                <a:tab pos="584835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Surgical management of </a:t>
            </a:r>
            <a:r>
              <a:rPr sz="2200" spc="-10" dirty="0">
                <a:latin typeface="Lucida Sans Unicode"/>
                <a:cs typeface="Lucida Sans Unicode"/>
              </a:rPr>
              <a:t>cleft</a:t>
            </a:r>
            <a:r>
              <a:rPr sz="2200" spc="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lip</a:t>
            </a:r>
            <a:endParaRPr sz="2200">
              <a:latin typeface="Lucida Sans Unicode"/>
              <a:cs typeface="Lucida Sans Unicode"/>
            </a:endParaRPr>
          </a:p>
          <a:p>
            <a:pPr marL="584200" indent="-572135">
              <a:lnSpc>
                <a:spcPts val="2580"/>
              </a:lnSpc>
              <a:buClr>
                <a:srgbClr val="2CA1BE"/>
              </a:buClr>
              <a:buSzPct val="68181"/>
              <a:buAutoNum type="romanLcPeriod"/>
              <a:tabLst>
                <a:tab pos="584200" algn="l"/>
                <a:tab pos="584835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Surgical management of </a:t>
            </a:r>
            <a:r>
              <a:rPr sz="2200" spc="-10" dirty="0">
                <a:latin typeface="Lucida Sans Unicode"/>
                <a:cs typeface="Lucida Sans Unicode"/>
              </a:rPr>
              <a:t>cleft</a:t>
            </a:r>
            <a:r>
              <a:rPr sz="2200" spc="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palate</a:t>
            </a:r>
            <a:endParaRPr sz="2200">
              <a:latin typeface="Lucida Sans Unicode"/>
              <a:cs typeface="Lucida Sans Unicode"/>
            </a:endParaRPr>
          </a:p>
          <a:p>
            <a:pPr marL="12700" algn="just">
              <a:lnSpc>
                <a:spcPts val="2580"/>
              </a:lnSpc>
              <a:spcBef>
                <a:spcPts val="2380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Passive maxillary</a:t>
            </a:r>
            <a:r>
              <a:rPr sz="2200" b="1" u="heavy" spc="-3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obturator:</a:t>
            </a:r>
            <a:endParaRPr sz="2200">
              <a:latin typeface="Lucida Sans Unicode"/>
              <a:cs typeface="Lucida Sans Unicode"/>
            </a:endParaRPr>
          </a:p>
          <a:p>
            <a:pPr marL="584200" marR="5080" indent="-572135" algn="just">
              <a:lnSpc>
                <a:spcPts val="2110"/>
              </a:lnSpc>
              <a:spcBef>
                <a:spcPts val="450"/>
              </a:spcBef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Is an intraoral </a:t>
            </a:r>
            <a:r>
              <a:rPr sz="2200" spc="-10" dirty="0">
                <a:latin typeface="Lucida Sans Unicode"/>
                <a:cs typeface="Lucida Sans Unicode"/>
              </a:rPr>
              <a:t>prosthetic device that </a:t>
            </a:r>
            <a:r>
              <a:rPr sz="2200" spc="-5" dirty="0">
                <a:latin typeface="Lucida Sans Unicode"/>
                <a:cs typeface="Lucida Sans Unicode"/>
              </a:rPr>
              <a:t>fills </a:t>
            </a:r>
            <a:r>
              <a:rPr sz="2200" spc="-10" dirty="0">
                <a:latin typeface="Lucida Sans Unicode"/>
                <a:cs typeface="Lucida Sans Unicode"/>
              </a:rPr>
              <a:t>the palatal  clefts and provides </a:t>
            </a:r>
            <a:r>
              <a:rPr sz="2200" spc="-5" dirty="0">
                <a:latin typeface="Lucida Sans Unicode"/>
                <a:cs typeface="Lucida Sans Unicode"/>
              </a:rPr>
              <a:t>false roofing </a:t>
            </a:r>
            <a:r>
              <a:rPr sz="2200" spc="-10" dirty="0">
                <a:latin typeface="Lucida Sans Unicode"/>
                <a:cs typeface="Lucida Sans Unicode"/>
              </a:rPr>
              <a:t>against </a:t>
            </a:r>
            <a:r>
              <a:rPr sz="2200" spc="-5" dirty="0">
                <a:latin typeface="Lucida Sans Unicode"/>
                <a:cs typeface="Lucida Sans Unicode"/>
              </a:rPr>
              <a:t>which </a:t>
            </a:r>
            <a:r>
              <a:rPr sz="2200" dirty="0">
                <a:latin typeface="Lucida Sans Unicode"/>
                <a:cs typeface="Lucida Sans Unicode"/>
              </a:rPr>
              <a:t>child  </a:t>
            </a:r>
            <a:r>
              <a:rPr sz="2200" spc="-10" dirty="0">
                <a:latin typeface="Lucida Sans Unicode"/>
                <a:cs typeface="Lucida Sans Unicode"/>
              </a:rPr>
              <a:t>can</a:t>
            </a:r>
            <a:r>
              <a:rPr sz="2200" spc="-5" dirty="0">
                <a:latin typeface="Lucida Sans Unicode"/>
                <a:cs typeface="Lucida Sans Unicode"/>
              </a:rPr>
              <a:t> suckle</a:t>
            </a:r>
            <a:endParaRPr sz="2200">
              <a:latin typeface="Lucida Sans Unicode"/>
              <a:cs typeface="Lucida Sans Unicode"/>
            </a:endParaRPr>
          </a:p>
          <a:p>
            <a:pPr marL="584200" marR="632460" indent="-572135" algn="just">
              <a:lnSpc>
                <a:spcPts val="2110"/>
              </a:lnSpc>
              <a:spcBef>
                <a:spcPts val="400"/>
              </a:spcBef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Reduces the </a:t>
            </a:r>
            <a:r>
              <a:rPr sz="2200" spc="-5" dirty="0">
                <a:latin typeface="Lucida Sans Unicode"/>
                <a:cs typeface="Lucida Sans Unicode"/>
              </a:rPr>
              <a:t>feeding </a:t>
            </a:r>
            <a:r>
              <a:rPr sz="2200" spc="-10" dirty="0">
                <a:latin typeface="Lucida Sans Unicode"/>
                <a:cs typeface="Lucida Sans Unicode"/>
              </a:rPr>
              <a:t>difficulties like insufficient  </a:t>
            </a:r>
            <a:r>
              <a:rPr sz="2200" spc="-5" dirty="0">
                <a:latin typeface="Lucida Sans Unicode"/>
                <a:cs typeface="Lucida Sans Unicode"/>
              </a:rPr>
              <a:t>suction, </a:t>
            </a:r>
            <a:r>
              <a:rPr sz="2200" spc="-10" dirty="0">
                <a:latin typeface="Lucida Sans Unicode"/>
                <a:cs typeface="Lucida Sans Unicode"/>
              </a:rPr>
              <a:t>choking, excessive </a:t>
            </a:r>
            <a:r>
              <a:rPr sz="2200" spc="-5" dirty="0">
                <a:latin typeface="Lucida Sans Unicode"/>
                <a:cs typeface="Lucida Sans Unicode"/>
              </a:rPr>
              <a:t>air</a:t>
            </a:r>
            <a:r>
              <a:rPr sz="2200" spc="7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intake</a:t>
            </a:r>
            <a:endParaRPr sz="2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482" y="1873740"/>
            <a:ext cx="3169942" cy="2036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5491" y="1568943"/>
            <a:ext cx="3285748" cy="2484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3135" y="3916679"/>
            <a:ext cx="3136391" cy="2941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83994" y="5639511"/>
            <a:ext cx="6457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fig: </a:t>
            </a:r>
            <a:r>
              <a:rPr sz="1800" spc="-10" dirty="0">
                <a:latin typeface="Lucida Sans Unicode"/>
                <a:cs typeface="Lucida Sans Unicode"/>
              </a:rPr>
              <a:t>Intraoral </a:t>
            </a:r>
            <a:r>
              <a:rPr sz="1800" spc="-5" dirty="0">
                <a:latin typeface="Lucida Sans Unicode"/>
                <a:cs typeface="Lucida Sans Unicode"/>
              </a:rPr>
              <a:t>distraction device and </a:t>
            </a:r>
            <a:r>
              <a:rPr sz="1800" dirty="0">
                <a:latin typeface="Lucida Sans Unicode"/>
                <a:cs typeface="Lucida Sans Unicode"/>
              </a:rPr>
              <a:t>segmental </a:t>
            </a:r>
            <a:r>
              <a:rPr sz="1800" spc="-5" dirty="0">
                <a:latin typeface="Lucida Sans Unicode"/>
                <a:cs typeface="Lucida Sans Unicode"/>
              </a:rPr>
              <a:t>osteotomy  </a:t>
            </a:r>
            <a:r>
              <a:rPr sz="1800" dirty="0">
                <a:latin typeface="Lucida Sans Unicode"/>
                <a:cs typeface="Lucida Sans Unicode"/>
              </a:rPr>
              <a:t>for </a:t>
            </a:r>
            <a:r>
              <a:rPr sz="1800" spc="-5" dirty="0">
                <a:latin typeface="Lucida Sans Unicode"/>
                <a:cs typeface="Lucida Sans Unicode"/>
              </a:rPr>
              <a:t>interdental distraction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osteogenesis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3058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891"/>
            <a:ext cx="3380104" cy="418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marR="691515" indent="-216535">
              <a:lnSpc>
                <a:spcPct val="112200"/>
              </a:lnSpc>
              <a:spcBef>
                <a:spcPts val="95"/>
              </a:spcBef>
            </a:pPr>
            <a:r>
              <a:rPr sz="2700" b="1" dirty="0">
                <a:latin typeface="Lucida Sans Unicode"/>
                <a:cs typeface="Lucida Sans Unicode"/>
              </a:rPr>
              <a:t>Cleft lip</a:t>
            </a:r>
            <a:r>
              <a:rPr sz="2700" b="1" spc="-110" dirty="0">
                <a:latin typeface="Lucida Sans Unicode"/>
                <a:cs typeface="Lucida Sans Unicode"/>
              </a:rPr>
              <a:t> </a:t>
            </a:r>
            <a:r>
              <a:rPr sz="2700" b="1" spc="-5" dirty="0">
                <a:latin typeface="Lucida Sans Unicode"/>
                <a:cs typeface="Lucida Sans Unicode"/>
              </a:rPr>
              <a:t>surgery  </a:t>
            </a:r>
            <a:r>
              <a:rPr sz="2700" dirty="0">
                <a:latin typeface="Lucida Sans Unicode"/>
                <a:cs typeface="Lucida Sans Unicode"/>
              </a:rPr>
              <a:t>Unilateral</a:t>
            </a:r>
            <a:endParaRPr sz="2700">
              <a:latin typeface="Lucida Sans Unicode"/>
              <a:cs typeface="Lucida Sans Unicode"/>
            </a:endParaRPr>
          </a:p>
          <a:p>
            <a:pPr marL="552450">
              <a:lnSpc>
                <a:spcPct val="100000"/>
              </a:lnSpc>
              <a:spcBef>
                <a:spcPts val="400"/>
              </a:spcBef>
            </a:pPr>
            <a:r>
              <a:rPr sz="2700" dirty="0">
                <a:latin typeface="Lucida Sans Unicode"/>
                <a:cs typeface="Lucida Sans Unicode"/>
              </a:rPr>
              <a:t>-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Dehisence</a:t>
            </a:r>
            <a:endParaRPr sz="2700">
              <a:latin typeface="Lucida Sans Unicode"/>
              <a:cs typeface="Lucida Sans Unicode"/>
            </a:endParaRPr>
          </a:p>
          <a:p>
            <a:pPr marL="660400">
              <a:lnSpc>
                <a:spcPct val="100000"/>
              </a:lnSpc>
              <a:spcBef>
                <a:spcPts val="409"/>
              </a:spcBef>
            </a:pPr>
            <a:r>
              <a:rPr sz="2700" dirty="0">
                <a:latin typeface="Lucida Sans Unicode"/>
                <a:cs typeface="Lucida Sans Unicode"/>
              </a:rPr>
              <a:t>-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Infection</a:t>
            </a:r>
            <a:endParaRPr sz="2700">
              <a:latin typeface="Lucida Sans Unicode"/>
              <a:cs typeface="Lucida Sans Unicode"/>
            </a:endParaRPr>
          </a:p>
          <a:p>
            <a:pPr marL="768350">
              <a:lnSpc>
                <a:spcPct val="100000"/>
              </a:lnSpc>
              <a:spcBef>
                <a:spcPts val="395"/>
              </a:spcBef>
            </a:pPr>
            <a:r>
              <a:rPr sz="2700" spc="-5" dirty="0">
                <a:latin typeface="Lucida Sans Unicode"/>
                <a:cs typeface="Lucida Sans Unicode"/>
              </a:rPr>
              <a:t>-Thin white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roll</a:t>
            </a:r>
            <a:endParaRPr sz="2700">
              <a:latin typeface="Lucida Sans Unicode"/>
              <a:cs typeface="Lucida Sans Unicode"/>
            </a:endParaRPr>
          </a:p>
          <a:p>
            <a:pPr marL="335915" marR="1175385" indent="432434">
              <a:lnSpc>
                <a:spcPts val="3650"/>
              </a:lnSpc>
              <a:spcBef>
                <a:spcPts val="175"/>
              </a:spcBef>
            </a:pPr>
            <a:r>
              <a:rPr sz="2700" spc="-5" dirty="0">
                <a:latin typeface="Lucida Sans Unicode"/>
                <a:cs typeface="Lucida Sans Unicode"/>
              </a:rPr>
              <a:t>-tension  </a:t>
            </a:r>
            <a:r>
              <a:rPr sz="2700" spc="-10" dirty="0">
                <a:latin typeface="Lucida Sans Unicode"/>
                <a:cs typeface="Lucida Sans Unicode"/>
              </a:rPr>
              <a:t>Bilateral</a:t>
            </a:r>
            <a:endParaRPr sz="2700">
              <a:latin typeface="Lucida Sans Unicode"/>
              <a:cs typeface="Lucida Sans Unicode"/>
            </a:endParaRPr>
          </a:p>
          <a:p>
            <a:pPr marL="443865">
              <a:lnSpc>
                <a:spcPct val="100000"/>
              </a:lnSpc>
              <a:spcBef>
                <a:spcPts val="204"/>
              </a:spcBef>
            </a:pPr>
            <a:r>
              <a:rPr sz="2700" spc="-5" dirty="0">
                <a:latin typeface="Lucida Sans Unicode"/>
                <a:cs typeface="Lucida Sans Unicode"/>
              </a:rPr>
              <a:t>-Dehisence</a:t>
            </a:r>
            <a:endParaRPr sz="2700">
              <a:latin typeface="Lucida Sans Unicode"/>
              <a:cs typeface="Lucida Sans Unicode"/>
            </a:endParaRPr>
          </a:p>
          <a:p>
            <a:pPr marL="552450">
              <a:lnSpc>
                <a:spcPct val="100000"/>
              </a:lnSpc>
              <a:spcBef>
                <a:spcPts val="400"/>
              </a:spcBef>
            </a:pPr>
            <a:r>
              <a:rPr sz="2700" spc="-5" dirty="0">
                <a:latin typeface="Lucida Sans Unicode"/>
                <a:cs typeface="Lucida Sans Unicode"/>
              </a:rPr>
              <a:t>-Thin </a:t>
            </a:r>
            <a:r>
              <a:rPr sz="2700" dirty="0">
                <a:latin typeface="Lucida Sans Unicode"/>
                <a:cs typeface="Lucida Sans Unicode"/>
              </a:rPr>
              <a:t>white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roll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544" y="568451"/>
            <a:ext cx="6845055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1449"/>
            <a:ext cx="4668520" cy="434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latin typeface="Lucida Sans Unicode"/>
                <a:cs typeface="Lucida Sans Unicode"/>
              </a:rPr>
              <a:t>Cleft palate</a:t>
            </a:r>
            <a:r>
              <a:rPr sz="2500" b="1" spc="-60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repair</a:t>
            </a:r>
            <a:endParaRPr sz="2500">
              <a:latin typeface="Lucida Sans Unicode"/>
              <a:cs typeface="Lucida Sans Unicode"/>
            </a:endParaRPr>
          </a:p>
          <a:p>
            <a:pPr marL="412115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Lucida Sans Unicode"/>
                <a:cs typeface="Lucida Sans Unicode"/>
              </a:rPr>
              <a:t>-Fistula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Lucida Sans Unicode"/>
                <a:cs typeface="Lucida Sans Unicode"/>
              </a:rPr>
              <a:t>Velopharyngeal</a:t>
            </a:r>
            <a:r>
              <a:rPr sz="2500" b="1" spc="-85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incompetence</a:t>
            </a:r>
            <a:endParaRPr sz="2500">
              <a:latin typeface="Lucida Sans Unicode"/>
              <a:cs typeface="Lucida Sans Unicode"/>
            </a:endParaRPr>
          </a:p>
          <a:p>
            <a:pPr marL="412115">
              <a:lnSpc>
                <a:spcPct val="100000"/>
              </a:lnSpc>
              <a:spcBef>
                <a:spcPts val="105"/>
              </a:spcBef>
            </a:pPr>
            <a:r>
              <a:rPr sz="2500" spc="-5" dirty="0">
                <a:latin typeface="Lucida Sans Unicode"/>
                <a:cs typeface="Lucida Sans Unicode"/>
              </a:rPr>
              <a:t>-Continued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VPI</a:t>
            </a:r>
            <a:endParaRPr sz="2500">
              <a:latin typeface="Lucida Sans Unicode"/>
              <a:cs typeface="Lucida Sans Unicode"/>
            </a:endParaRPr>
          </a:p>
          <a:p>
            <a:pPr marL="12700" marR="995680" indent="600710">
              <a:lnSpc>
                <a:spcPct val="103200"/>
              </a:lnSpc>
              <a:spcBef>
                <a:spcPts val="5"/>
              </a:spcBef>
            </a:pPr>
            <a:r>
              <a:rPr sz="2500" spc="-5" dirty="0">
                <a:latin typeface="Lucida Sans Unicode"/>
                <a:cs typeface="Lucida Sans Unicode"/>
              </a:rPr>
              <a:t>-Stenotic side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ports  </a:t>
            </a:r>
            <a:r>
              <a:rPr sz="2500" b="1" dirty="0">
                <a:latin typeface="Lucida Sans Unicode"/>
                <a:cs typeface="Lucida Sans Unicode"/>
              </a:rPr>
              <a:t>Alveolar bone</a:t>
            </a:r>
            <a:r>
              <a:rPr sz="2500" b="1" spc="-105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grafting</a:t>
            </a:r>
            <a:endParaRPr sz="2500">
              <a:latin typeface="Lucida Sans Unicode"/>
              <a:cs typeface="Lucida Sans Unicode"/>
            </a:endParaRPr>
          </a:p>
          <a:p>
            <a:pPr marL="1312545" marR="959485" indent="-699770">
              <a:lnSpc>
                <a:spcPct val="103200"/>
              </a:lnSpc>
              <a:spcBef>
                <a:spcPts val="10"/>
              </a:spcBef>
            </a:pPr>
            <a:r>
              <a:rPr sz="2500" spc="-10" dirty="0">
                <a:latin typeface="Lucida Sans Unicode"/>
                <a:cs typeface="Lucida Sans Unicode"/>
              </a:rPr>
              <a:t>-Infected donor </a:t>
            </a:r>
            <a:r>
              <a:rPr sz="2500" spc="-5" dirty="0">
                <a:latin typeface="Lucida Sans Unicode"/>
                <a:cs typeface="Lucida Sans Unicode"/>
              </a:rPr>
              <a:t>site  </a:t>
            </a:r>
            <a:r>
              <a:rPr sz="2500" spc="-10" dirty="0">
                <a:latin typeface="Lucida Sans Unicode"/>
                <a:cs typeface="Lucida Sans Unicode"/>
              </a:rPr>
              <a:t>#Hematoma</a:t>
            </a:r>
            <a:endParaRPr sz="2500">
              <a:latin typeface="Lucida Sans Unicode"/>
              <a:cs typeface="Lucida Sans Unicode"/>
            </a:endParaRPr>
          </a:p>
          <a:p>
            <a:pPr marL="8128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Lucida Sans Unicode"/>
                <a:cs typeface="Lucida Sans Unicode"/>
              </a:rPr>
              <a:t>-Failed </a:t>
            </a:r>
            <a:r>
              <a:rPr sz="2500" spc="-5" dirty="0">
                <a:latin typeface="Lucida Sans Unicode"/>
                <a:cs typeface="Lucida Sans Unicode"/>
              </a:rPr>
              <a:t>grafts</a:t>
            </a:r>
            <a:endParaRPr sz="2500">
              <a:latin typeface="Lucida Sans Unicode"/>
              <a:cs typeface="Lucida Sans Unicode"/>
            </a:endParaRPr>
          </a:p>
          <a:p>
            <a:pPr marL="1412875" marR="353060">
              <a:lnSpc>
                <a:spcPct val="103299"/>
              </a:lnSpc>
              <a:spcBef>
                <a:spcPts val="5"/>
              </a:spcBef>
            </a:pPr>
            <a:r>
              <a:rPr sz="2500" spc="-10" dirty="0">
                <a:latin typeface="Lucida Sans Unicode"/>
                <a:cs typeface="Lucida Sans Unicode"/>
              </a:rPr>
              <a:t>#Dehisence  #Palatal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prosthesis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891"/>
            <a:ext cx="3832860" cy="3261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12200"/>
              </a:lnSpc>
              <a:spcBef>
                <a:spcPts val="95"/>
              </a:spcBef>
            </a:pPr>
            <a:r>
              <a:rPr sz="2700" b="1" dirty="0">
                <a:latin typeface="Lucida Sans Unicode"/>
                <a:cs typeface="Lucida Sans Unicode"/>
              </a:rPr>
              <a:t>Midfacial</a:t>
            </a:r>
            <a:r>
              <a:rPr sz="2700" b="1" spc="-65" dirty="0">
                <a:latin typeface="Lucida Sans Unicode"/>
                <a:cs typeface="Lucida Sans Unicode"/>
              </a:rPr>
              <a:t> </a:t>
            </a:r>
            <a:r>
              <a:rPr sz="2700" b="1" spc="-5" dirty="0">
                <a:latin typeface="Lucida Sans Unicode"/>
                <a:cs typeface="Lucida Sans Unicode"/>
              </a:rPr>
              <a:t>advancement  </a:t>
            </a:r>
            <a:r>
              <a:rPr sz="2700" spc="-5" dirty="0">
                <a:latin typeface="Lucida Sans Unicode"/>
                <a:cs typeface="Lucida Sans Unicode"/>
              </a:rPr>
              <a:t>Le </a:t>
            </a:r>
            <a:r>
              <a:rPr sz="2700" dirty="0">
                <a:latin typeface="Lucida Sans Unicode"/>
                <a:cs typeface="Lucida Sans Unicode"/>
              </a:rPr>
              <a:t>fort</a:t>
            </a:r>
            <a:r>
              <a:rPr sz="2700" spc="-6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osteotomies</a:t>
            </a:r>
            <a:endParaRPr sz="2700">
              <a:latin typeface="Lucida Sans Unicode"/>
              <a:cs typeface="Lucida Sans Unicode"/>
            </a:endParaRPr>
          </a:p>
          <a:p>
            <a:pPr marL="335915">
              <a:lnSpc>
                <a:spcPct val="100000"/>
              </a:lnSpc>
              <a:spcBef>
                <a:spcPts val="400"/>
              </a:spcBef>
            </a:pPr>
            <a:r>
              <a:rPr sz="2700" spc="-5" dirty="0">
                <a:latin typeface="Lucida Sans Unicode"/>
                <a:cs typeface="Lucida Sans Unicode"/>
              </a:rPr>
              <a:t>-Malocclusion</a:t>
            </a:r>
            <a:endParaRPr sz="2700">
              <a:latin typeface="Lucida Sans Unicode"/>
              <a:cs typeface="Lucida Sans Unicode"/>
            </a:endParaRPr>
          </a:p>
          <a:p>
            <a:pPr marL="552450">
              <a:lnSpc>
                <a:spcPct val="100000"/>
              </a:lnSpc>
              <a:spcBef>
                <a:spcPts val="409"/>
              </a:spcBef>
            </a:pPr>
            <a:r>
              <a:rPr sz="2700" spc="-5" dirty="0">
                <a:latin typeface="Lucida Sans Unicode"/>
                <a:cs typeface="Lucida Sans Unicode"/>
              </a:rPr>
              <a:t>-Infection</a:t>
            </a:r>
            <a:endParaRPr sz="2700">
              <a:latin typeface="Lucida Sans Unicode"/>
              <a:cs typeface="Lucida Sans Unicode"/>
            </a:endParaRPr>
          </a:p>
          <a:p>
            <a:pPr marL="228600" marR="1655445" indent="323215">
              <a:lnSpc>
                <a:spcPts val="3640"/>
              </a:lnSpc>
              <a:spcBef>
                <a:spcPts val="180"/>
              </a:spcBef>
            </a:pPr>
            <a:r>
              <a:rPr sz="2700" spc="-5" dirty="0">
                <a:latin typeface="Lucida Sans Unicode"/>
                <a:cs typeface="Lucida Sans Unicode"/>
              </a:rPr>
              <a:t>-</a:t>
            </a:r>
            <a:r>
              <a:rPr sz="2700" dirty="0">
                <a:latin typeface="Lucida Sans Unicode"/>
                <a:cs typeface="Lucida Sans Unicode"/>
              </a:rPr>
              <a:t>N</a:t>
            </a:r>
            <a:r>
              <a:rPr sz="2700" spc="-15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cr</a:t>
            </a:r>
            <a:r>
              <a:rPr sz="2700" spc="-10" dirty="0">
                <a:latin typeface="Lucida Sans Unicode"/>
                <a:cs typeface="Lucida Sans Unicode"/>
              </a:rPr>
              <a:t>o</a:t>
            </a:r>
            <a:r>
              <a:rPr sz="2700" dirty="0">
                <a:latin typeface="Lucida Sans Unicode"/>
                <a:cs typeface="Lucida Sans Unicode"/>
              </a:rPr>
              <a:t>sis  </a:t>
            </a:r>
            <a:r>
              <a:rPr sz="2700" spc="-5" dirty="0">
                <a:latin typeface="Lucida Sans Unicode"/>
                <a:cs typeface="Lucida Sans Unicode"/>
              </a:rPr>
              <a:t>Rhi</a:t>
            </a:r>
            <a:r>
              <a:rPr sz="2700" spc="5" dirty="0">
                <a:latin typeface="Lucida Sans Unicode"/>
                <a:cs typeface="Lucida Sans Unicode"/>
              </a:rPr>
              <a:t>n</a:t>
            </a:r>
            <a:r>
              <a:rPr sz="2700" spc="-5" dirty="0">
                <a:latin typeface="Lucida Sans Unicode"/>
                <a:cs typeface="Lucida Sans Unicode"/>
              </a:rPr>
              <a:t>o</a:t>
            </a:r>
            <a:r>
              <a:rPr sz="2700" dirty="0">
                <a:latin typeface="Lucida Sans Unicode"/>
                <a:cs typeface="Lucida Sans Unicode"/>
              </a:rPr>
              <a:t>p</a:t>
            </a:r>
            <a:r>
              <a:rPr sz="2700" spc="-5" dirty="0">
                <a:latin typeface="Lucida Sans Unicode"/>
                <a:cs typeface="Lucida Sans Unicode"/>
              </a:rPr>
              <a:t>lasty</a:t>
            </a:r>
            <a:endParaRPr sz="2700">
              <a:latin typeface="Lucida Sans Unicode"/>
              <a:cs typeface="Lucida Sans Unicode"/>
            </a:endParaRPr>
          </a:p>
          <a:p>
            <a:pPr marL="443865">
              <a:lnSpc>
                <a:spcPct val="100000"/>
              </a:lnSpc>
              <a:spcBef>
                <a:spcPts val="220"/>
              </a:spcBef>
            </a:pPr>
            <a:r>
              <a:rPr sz="2700" spc="-5" dirty="0">
                <a:latin typeface="Lucida Sans Unicode"/>
                <a:cs typeface="Lucida Sans Unicode"/>
              </a:rPr>
              <a:t>-Alar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stenosis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4177665"/>
            <a:ext cx="7875270" cy="166433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68605" marR="189230" indent="-256540">
              <a:lnSpc>
                <a:spcPts val="2300"/>
              </a:lnSpc>
              <a:spcBef>
                <a:spcPts val="660"/>
              </a:spcBef>
            </a:pPr>
            <a:r>
              <a:rPr sz="2400" spc="-5" dirty="0">
                <a:latin typeface="Lucida Sans Unicode"/>
                <a:cs typeface="Lucida Sans Unicode"/>
              </a:rPr>
              <a:t>In cleft palate patients due </a:t>
            </a:r>
            <a:r>
              <a:rPr sz="2400" dirty="0">
                <a:latin typeface="Lucida Sans Unicode"/>
                <a:cs typeface="Lucida Sans Unicode"/>
              </a:rPr>
              <a:t>to </a:t>
            </a:r>
            <a:r>
              <a:rPr sz="2400" spc="-5" dirty="0">
                <a:latin typeface="Lucida Sans Unicode"/>
                <a:cs typeface="Lucida Sans Unicode"/>
              </a:rPr>
              <a:t>abnormal </a:t>
            </a:r>
            <a:r>
              <a:rPr sz="2400" dirty="0">
                <a:latin typeface="Lucida Sans Unicode"/>
                <a:cs typeface="Lucida Sans Unicode"/>
              </a:rPr>
              <a:t>function </a:t>
            </a:r>
            <a:r>
              <a:rPr sz="2400" spc="-5" dirty="0">
                <a:latin typeface="Lucida Sans Unicode"/>
                <a:cs typeface="Lucida Sans Unicode"/>
              </a:rPr>
              <a:t>of  eustachian tube there is an increased risk of </a:t>
            </a:r>
            <a:r>
              <a:rPr sz="2400" dirty="0">
                <a:latin typeface="Lucida Sans Unicode"/>
                <a:cs typeface="Lucida Sans Unicode"/>
              </a:rPr>
              <a:t>otitis  </a:t>
            </a:r>
            <a:r>
              <a:rPr sz="2400" spc="-5" dirty="0">
                <a:latin typeface="Lucida Sans Unicode"/>
                <a:cs typeface="Lucida Sans Unicode"/>
              </a:rPr>
              <a:t>media.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60"/>
              </a:spcBef>
            </a:pPr>
            <a:r>
              <a:rPr sz="2400" spc="-5" dirty="0">
                <a:latin typeface="Lucida Sans Unicode"/>
                <a:cs typeface="Lucida Sans Unicode"/>
              </a:rPr>
              <a:t>The parents are counselled </a:t>
            </a:r>
            <a:r>
              <a:rPr sz="2400" dirty="0">
                <a:latin typeface="Lucida Sans Unicode"/>
                <a:cs typeface="Lucida Sans Unicode"/>
              </a:rPr>
              <a:t>for </a:t>
            </a:r>
            <a:r>
              <a:rPr sz="2400" spc="-5" dirty="0">
                <a:latin typeface="Lucida Sans Unicode"/>
                <a:cs typeface="Lucida Sans Unicode"/>
              </a:rPr>
              <a:t>possible hearing</a:t>
            </a:r>
            <a:r>
              <a:rPr sz="2400" spc="7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loss.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9976" y="307847"/>
            <a:ext cx="7192909" cy="1071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1295400"/>
            <a:ext cx="2510028" cy="211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256540">
              <a:lnSpc>
                <a:spcPct val="100000"/>
              </a:lnSpc>
              <a:spcBef>
                <a:spcPts val="100"/>
              </a:spcBef>
            </a:pPr>
            <a:r>
              <a:rPr dirty="0"/>
              <a:t>ENT </a:t>
            </a:r>
            <a:r>
              <a:rPr spc="-5" dirty="0"/>
              <a:t>specialist, </a:t>
            </a:r>
            <a:r>
              <a:rPr dirty="0"/>
              <a:t>Audiologist </a:t>
            </a:r>
            <a:r>
              <a:rPr spc="-5" dirty="0"/>
              <a:t>and speech  specialist </a:t>
            </a:r>
            <a:r>
              <a:rPr dirty="0"/>
              <a:t>work </a:t>
            </a:r>
            <a:r>
              <a:rPr spc="-5" dirty="0"/>
              <a:t>together to </a:t>
            </a:r>
            <a:r>
              <a:rPr dirty="0"/>
              <a:t>note </a:t>
            </a:r>
            <a:r>
              <a:rPr spc="-5" dirty="0"/>
              <a:t>the </a:t>
            </a:r>
            <a:r>
              <a:rPr dirty="0"/>
              <a:t>middle  </a:t>
            </a:r>
            <a:r>
              <a:rPr spc="-5" dirty="0"/>
              <a:t>ear problems and progress in</a:t>
            </a:r>
            <a:r>
              <a:rPr spc="-35" dirty="0"/>
              <a:t> </a:t>
            </a:r>
            <a:r>
              <a:rPr spc="-5" dirty="0"/>
              <a:t>speech.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3212414"/>
            <a:ext cx="7960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Lucida Sans Unicode"/>
                <a:cs typeface="Lucida Sans Unicode"/>
              </a:rPr>
              <a:t>Speech therapy is started </a:t>
            </a:r>
            <a:r>
              <a:rPr sz="2700" dirty="0">
                <a:latin typeface="Lucida Sans Unicode"/>
                <a:cs typeface="Lucida Sans Unicode"/>
              </a:rPr>
              <a:t>from 6 </a:t>
            </a:r>
            <a:r>
              <a:rPr sz="2700" spc="-5" dirty="0">
                <a:latin typeface="Lucida Sans Unicode"/>
                <a:cs typeface="Lucida Sans Unicode"/>
              </a:rPr>
              <a:t>months of age  and if </a:t>
            </a:r>
            <a:r>
              <a:rPr sz="2700" dirty="0">
                <a:latin typeface="Lucida Sans Unicode"/>
                <a:cs typeface="Lucida Sans Unicode"/>
              </a:rPr>
              <a:t>needed </a:t>
            </a:r>
            <a:r>
              <a:rPr sz="2700" spc="-5" dirty="0">
                <a:latin typeface="Lucida Sans Unicode"/>
                <a:cs typeface="Lucida Sans Unicode"/>
              </a:rPr>
              <a:t>continued till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adulthood.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1449"/>
            <a:ext cx="7796530" cy="43815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68605" marR="5080" indent="-256540">
              <a:lnSpc>
                <a:spcPts val="2700"/>
              </a:lnSpc>
              <a:spcBef>
                <a:spcPts val="434"/>
              </a:spcBef>
              <a:buClr>
                <a:srgbClr val="2CA1BE"/>
              </a:buClr>
              <a:buSzPct val="68000"/>
              <a:buFont typeface="Wingdings"/>
              <a:buChar char=""/>
              <a:tabLst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Roughly 1 in 4 patients with CLP develop defects  in growth of </a:t>
            </a:r>
            <a:r>
              <a:rPr sz="2500" dirty="0">
                <a:latin typeface="Lucida Sans Unicode"/>
                <a:cs typeface="Lucida Sans Unicode"/>
              </a:rPr>
              <a:t>upper </a:t>
            </a:r>
            <a:r>
              <a:rPr sz="2500" spc="-5" dirty="0">
                <a:latin typeface="Lucida Sans Unicode"/>
                <a:cs typeface="Lucida Sans Unicode"/>
              </a:rPr>
              <a:t>mandible and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midface.</a:t>
            </a:r>
            <a:endParaRPr sz="2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268605" marR="163830" indent="-256540">
              <a:lnSpc>
                <a:spcPct val="90000"/>
              </a:lnSpc>
              <a:buClr>
                <a:srgbClr val="2CA1BE"/>
              </a:buClr>
              <a:buSzPct val="68000"/>
              <a:buFont typeface="Wingdings"/>
              <a:buChar char=""/>
              <a:tabLst>
                <a:tab pos="269240" algn="l"/>
              </a:tabLst>
            </a:pPr>
            <a:r>
              <a:rPr sz="2500" spc="-10" dirty="0">
                <a:latin typeface="Lucida Sans Unicode"/>
                <a:cs typeface="Lucida Sans Unicode"/>
              </a:rPr>
              <a:t>Resulting </a:t>
            </a:r>
            <a:r>
              <a:rPr sz="2500" spc="-5" dirty="0">
                <a:latin typeface="Lucida Sans Unicode"/>
                <a:cs typeface="Lucida Sans Unicode"/>
              </a:rPr>
              <a:t>severe malocclusion can have a major  </a:t>
            </a:r>
            <a:r>
              <a:rPr sz="2500" spc="-10" dirty="0">
                <a:latin typeface="Lucida Sans Unicode"/>
                <a:cs typeface="Lucida Sans Unicode"/>
              </a:rPr>
              <a:t>detrimental </a:t>
            </a:r>
            <a:r>
              <a:rPr sz="2500" spc="-5" dirty="0">
                <a:latin typeface="Lucida Sans Unicode"/>
                <a:cs typeface="Lucida Sans Unicode"/>
              </a:rPr>
              <a:t>impact </a:t>
            </a:r>
            <a:r>
              <a:rPr sz="2500" dirty="0">
                <a:latin typeface="Lucida Sans Unicode"/>
                <a:cs typeface="Lucida Sans Unicode"/>
              </a:rPr>
              <a:t>on </a:t>
            </a:r>
            <a:r>
              <a:rPr sz="2500" spc="-5" dirty="0">
                <a:latin typeface="Lucida Sans Unicode"/>
                <a:cs typeface="Lucida Sans Unicode"/>
              </a:rPr>
              <a:t>mandible function </a:t>
            </a:r>
            <a:r>
              <a:rPr sz="2500" spc="-10" dirty="0">
                <a:latin typeface="Lucida Sans Unicode"/>
                <a:cs typeface="Lucida Sans Unicode"/>
              </a:rPr>
              <a:t>and  </a:t>
            </a:r>
            <a:r>
              <a:rPr sz="2500" spc="-5" dirty="0">
                <a:latin typeface="Lucida Sans Unicode"/>
                <a:cs typeface="Lucida Sans Unicode"/>
              </a:rPr>
              <a:t>facial </a:t>
            </a:r>
            <a:r>
              <a:rPr sz="2500" spc="-10" dirty="0">
                <a:latin typeface="Lucida Sans Unicode"/>
                <a:cs typeface="Lucida Sans Unicode"/>
              </a:rPr>
              <a:t>appearance,which </a:t>
            </a:r>
            <a:r>
              <a:rPr sz="2500" spc="-5" dirty="0">
                <a:latin typeface="Lucida Sans Unicode"/>
                <a:cs typeface="Lucida Sans Unicode"/>
              </a:rPr>
              <a:t>can be pschyological  </a:t>
            </a:r>
            <a:r>
              <a:rPr sz="2500" spc="-10" dirty="0">
                <a:latin typeface="Lucida Sans Unicode"/>
                <a:cs typeface="Lucida Sans Unicode"/>
              </a:rPr>
              <a:t>difficult </a:t>
            </a:r>
            <a:r>
              <a:rPr sz="2500" spc="-5" dirty="0">
                <a:latin typeface="Lucida Sans Unicode"/>
                <a:cs typeface="Lucida Sans Unicode"/>
              </a:rPr>
              <a:t>for</a:t>
            </a:r>
            <a:r>
              <a:rPr sz="2500" spc="4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teenagers.</a:t>
            </a:r>
            <a:endParaRPr sz="2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CA1BE"/>
              </a:buClr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268605" marR="281305" indent="-256540">
              <a:lnSpc>
                <a:spcPct val="90000"/>
              </a:lnSpc>
              <a:buClr>
                <a:srgbClr val="2CA1BE"/>
              </a:buClr>
              <a:buSzPct val="68000"/>
              <a:buFont typeface="Wingdings"/>
              <a:buChar char=""/>
              <a:tabLst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A growth defect in maxilla cannot be corrected  through orthodontics alone, </a:t>
            </a:r>
            <a:r>
              <a:rPr sz="2500" spc="-10" dirty="0">
                <a:latin typeface="Lucida Sans Unicode"/>
                <a:cs typeface="Lucida Sans Unicode"/>
              </a:rPr>
              <a:t>but </a:t>
            </a:r>
            <a:r>
              <a:rPr sz="2500" spc="-5" dirty="0">
                <a:latin typeface="Lucida Sans Unicode"/>
                <a:cs typeface="Lucida Sans Unicode"/>
              </a:rPr>
              <a:t>orthognathic  surgery is required to correct </a:t>
            </a:r>
            <a:r>
              <a:rPr sz="2500" spc="-10" dirty="0">
                <a:latin typeface="Lucida Sans Unicode"/>
                <a:cs typeface="Lucida Sans Unicode"/>
              </a:rPr>
              <a:t>alignment of  </a:t>
            </a:r>
            <a:r>
              <a:rPr sz="2500" spc="-5" dirty="0">
                <a:latin typeface="Lucida Sans Unicode"/>
                <a:cs typeface="Lucida Sans Unicode"/>
              </a:rPr>
              <a:t>maxilla.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307847"/>
            <a:ext cx="7066408" cy="1071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3829"/>
            <a:ext cx="7361555" cy="43459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602615" indent="-256540">
              <a:lnSpc>
                <a:spcPts val="2920"/>
              </a:lnSpc>
              <a:spcBef>
                <a:spcPts val="459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  <a:tab pos="3679825" algn="l"/>
              </a:tabLst>
            </a:pPr>
            <a:r>
              <a:rPr sz="2700" dirty="0">
                <a:latin typeface="Lucida Sans Unicode"/>
                <a:cs typeface="Lucida Sans Unicode"/>
              </a:rPr>
              <a:t>An maxilla growth </a:t>
            </a:r>
            <a:r>
              <a:rPr sz="2700" spc="-5" dirty="0">
                <a:latin typeface="Lucida Sans Unicode"/>
                <a:cs typeface="Lucida Sans Unicode"/>
              </a:rPr>
              <a:t>defect is </a:t>
            </a:r>
            <a:r>
              <a:rPr sz="2700" dirty="0">
                <a:latin typeface="Lucida Sans Unicode"/>
                <a:cs typeface="Lucida Sans Unicode"/>
              </a:rPr>
              <a:t>most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often  treated </a:t>
            </a:r>
            <a:r>
              <a:rPr sz="2700" dirty="0">
                <a:latin typeface="Lucida Sans Unicode"/>
                <a:cs typeface="Lucida Sans Unicode"/>
              </a:rPr>
              <a:t>by </a:t>
            </a:r>
            <a:r>
              <a:rPr sz="2700" spc="-5" dirty="0">
                <a:latin typeface="Lucida Sans Unicode"/>
                <a:cs typeface="Lucida Sans Unicode"/>
              </a:rPr>
              <a:t>Le</a:t>
            </a:r>
            <a:r>
              <a:rPr sz="2700" dirty="0">
                <a:latin typeface="Lucida Sans Unicode"/>
                <a:cs typeface="Lucida Sans Unicode"/>
              </a:rPr>
              <a:t> fort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	</a:t>
            </a:r>
            <a:r>
              <a:rPr sz="2700" spc="-5" dirty="0">
                <a:latin typeface="Lucida Sans Unicode"/>
                <a:cs typeface="Lucida Sans Unicode"/>
              </a:rPr>
              <a:t>osteotomy.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Wingdings"/>
              <a:buChar char=""/>
            </a:pPr>
            <a:endParaRPr sz="320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92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Distraction of maxilla,whereby </a:t>
            </a:r>
            <a:r>
              <a:rPr sz="2700" dirty="0">
                <a:latin typeface="Lucida Sans Unicode"/>
                <a:cs typeface="Lucida Sans Unicode"/>
              </a:rPr>
              <a:t>maxilla </a:t>
            </a:r>
            <a:r>
              <a:rPr sz="2700" spc="-5" dirty="0">
                <a:latin typeface="Lucida Sans Unicode"/>
                <a:cs typeface="Lucida Sans Unicode"/>
              </a:rPr>
              <a:t>is  gradually </a:t>
            </a:r>
            <a:r>
              <a:rPr sz="2700" dirty="0">
                <a:latin typeface="Lucida Sans Unicode"/>
                <a:cs typeface="Lucida Sans Unicode"/>
              </a:rPr>
              <a:t>pulled </a:t>
            </a:r>
            <a:r>
              <a:rPr sz="2700" spc="-5" dirty="0">
                <a:latin typeface="Lucida Sans Unicode"/>
                <a:cs typeface="Lucida Sans Unicode"/>
              </a:rPr>
              <a:t>to desired position,is also  possibility.</a:t>
            </a:r>
            <a:endParaRPr sz="2700">
              <a:latin typeface="Lucida Sans Unicode"/>
              <a:cs typeface="Lucida Sans Unicode"/>
            </a:endParaRPr>
          </a:p>
          <a:p>
            <a:pPr marL="268605" marR="102235" indent="-256540">
              <a:lnSpc>
                <a:spcPct val="90000"/>
              </a:lnSpc>
              <a:spcBef>
                <a:spcPts val="3669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Severe </a:t>
            </a:r>
            <a:r>
              <a:rPr sz="2700" dirty="0">
                <a:latin typeface="Lucida Sans Unicode"/>
                <a:cs typeface="Lucida Sans Unicode"/>
              </a:rPr>
              <a:t>growth </a:t>
            </a:r>
            <a:r>
              <a:rPr sz="2700" spc="-5" dirty="0">
                <a:latin typeface="Lucida Sans Unicode"/>
                <a:cs typeface="Lucida Sans Unicode"/>
              </a:rPr>
              <a:t>defect </a:t>
            </a:r>
            <a:r>
              <a:rPr sz="2700" dirty="0">
                <a:latin typeface="Lucida Sans Unicode"/>
                <a:cs typeface="Lucida Sans Unicode"/>
              </a:rPr>
              <a:t>may </a:t>
            </a:r>
            <a:r>
              <a:rPr sz="2700" spc="-5" dirty="0">
                <a:latin typeface="Lucida Sans Unicode"/>
                <a:cs typeface="Lucida Sans Unicode"/>
              </a:rPr>
              <a:t>require both  procedures: distraction </a:t>
            </a:r>
            <a:r>
              <a:rPr sz="2700" dirty="0">
                <a:latin typeface="Lucida Sans Unicode"/>
                <a:cs typeface="Lucida Sans Unicode"/>
              </a:rPr>
              <a:t>during </a:t>
            </a:r>
            <a:r>
              <a:rPr sz="2700" spc="-5" dirty="0">
                <a:latin typeface="Lucida Sans Unicode"/>
                <a:cs typeface="Lucida Sans Unicode"/>
              </a:rPr>
              <a:t>the </a:t>
            </a:r>
            <a:r>
              <a:rPr sz="2700" dirty="0">
                <a:latin typeface="Lucida Sans Unicode"/>
                <a:cs typeface="Lucida Sans Unicode"/>
              </a:rPr>
              <a:t>growth  stage </a:t>
            </a:r>
            <a:r>
              <a:rPr sz="2700" spc="-5" dirty="0">
                <a:latin typeface="Lucida Sans Unicode"/>
                <a:cs typeface="Lucida Sans Unicode"/>
              </a:rPr>
              <a:t>and osteotomy towards the end of  </a:t>
            </a:r>
            <a:r>
              <a:rPr sz="2700" dirty="0">
                <a:latin typeface="Lucida Sans Unicode"/>
                <a:cs typeface="Lucida Sans Unicode"/>
              </a:rPr>
              <a:t>growth.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919084" cy="3932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Mandible osteotomy is sometimes required to  correct the </a:t>
            </a:r>
            <a:r>
              <a:rPr sz="2700" dirty="0">
                <a:latin typeface="Lucida Sans Unicode"/>
                <a:cs typeface="Lucida Sans Unicode"/>
              </a:rPr>
              <a:t>facial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structures.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68605" marR="828040" indent="-256540" algn="just">
              <a:lnSpc>
                <a:spcPct val="100000"/>
              </a:lnSpc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The nasal deformity typical of </a:t>
            </a:r>
            <a:r>
              <a:rPr sz="2700" dirty="0">
                <a:latin typeface="Lucida Sans Unicode"/>
                <a:cs typeface="Lucida Sans Unicode"/>
              </a:rPr>
              <a:t>CP may </a:t>
            </a:r>
            <a:r>
              <a:rPr sz="2700" spc="-5" dirty="0">
                <a:latin typeface="Lucida Sans Unicode"/>
                <a:cs typeface="Lucida Sans Unicode"/>
              </a:rPr>
              <a:t>be  </a:t>
            </a:r>
            <a:r>
              <a:rPr sz="2700" dirty="0">
                <a:latin typeface="Lucida Sans Unicode"/>
                <a:cs typeface="Lucida Sans Unicode"/>
              </a:rPr>
              <a:t>more </a:t>
            </a:r>
            <a:r>
              <a:rPr sz="2700" spc="-5" dirty="0">
                <a:latin typeface="Lucida Sans Unicode"/>
                <a:cs typeface="Lucida Sans Unicode"/>
              </a:rPr>
              <a:t>pronounced as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result of LE Fort </a:t>
            </a:r>
            <a:r>
              <a:rPr sz="2700" dirty="0">
                <a:latin typeface="Lucida Sans Unicode"/>
                <a:cs typeface="Lucida Sans Unicode"/>
              </a:rPr>
              <a:t>1  </a:t>
            </a:r>
            <a:r>
              <a:rPr sz="2700" spc="-5" dirty="0">
                <a:latin typeface="Lucida Sans Unicode"/>
                <a:cs typeface="Lucida Sans Unicode"/>
              </a:rPr>
              <a:t>osteotomy.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68605" marR="1077595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thorogh rhinoplasty operation is thus  performed at this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stage.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0405"/>
            <a:ext cx="7849234" cy="4091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Lucida Sans Unicode"/>
                <a:cs typeface="Lucida Sans Unicode"/>
              </a:rPr>
              <a:t>Obturator is fabricated </a:t>
            </a:r>
            <a:r>
              <a:rPr sz="2400" dirty="0">
                <a:latin typeface="Lucida Sans Unicode"/>
                <a:cs typeface="Lucida Sans Unicode"/>
              </a:rPr>
              <a:t>using </a:t>
            </a:r>
            <a:r>
              <a:rPr sz="2400" spc="-5" dirty="0">
                <a:latin typeface="Lucida Sans Unicode"/>
                <a:cs typeface="Lucida Sans Unicode"/>
              </a:rPr>
              <a:t>cold cure </a:t>
            </a:r>
            <a:r>
              <a:rPr sz="2400" spc="-10" dirty="0">
                <a:latin typeface="Lucida Sans Unicode"/>
                <a:cs typeface="Lucida Sans Unicode"/>
              </a:rPr>
              <a:t>acrylic </a:t>
            </a:r>
            <a:r>
              <a:rPr sz="2400" spc="-5" dirty="0">
                <a:latin typeface="Lucida Sans Unicode"/>
                <a:cs typeface="Lucida Sans Unicode"/>
              </a:rPr>
              <a:t>after  selective blocking of all</a:t>
            </a:r>
            <a:r>
              <a:rPr sz="2400" spc="3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Lucida Sans Unicode"/>
                <a:cs typeface="Lucida Sans Unicode"/>
              </a:rPr>
              <a:t>undesirable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undercuts</a:t>
            </a:r>
            <a:endParaRPr sz="2400">
              <a:latin typeface="Lucida Sans Unicode"/>
              <a:cs typeface="Lucida Sans Unicode"/>
            </a:endParaRPr>
          </a:p>
          <a:p>
            <a:pPr marL="268605" marR="3535679" indent="-256540">
              <a:lnSpc>
                <a:spcPct val="113999"/>
              </a:lnSpc>
              <a:spcBef>
                <a:spcPts val="3269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Lucida Sans Unicode"/>
                <a:cs typeface="Lucida Sans Unicode"/>
              </a:rPr>
              <a:t>Clasp </a:t>
            </a:r>
            <a:r>
              <a:rPr sz="2400" spc="-5" dirty="0">
                <a:latin typeface="Lucida Sans Unicode"/>
                <a:cs typeface="Lucida Sans Unicode"/>
              </a:rPr>
              <a:t>aid in retention, in  case insufficient retention,  </a:t>
            </a:r>
            <a:r>
              <a:rPr sz="2400" dirty="0">
                <a:latin typeface="Lucida Sans Unicode"/>
                <a:cs typeface="Lucida Sans Unicode"/>
              </a:rPr>
              <a:t>wings made of </a:t>
            </a:r>
            <a:r>
              <a:rPr sz="2400" spc="-5" dirty="0">
                <a:latin typeface="Lucida Sans Unicode"/>
                <a:cs typeface="Lucida Sans Unicode"/>
              </a:rPr>
              <a:t>thick </a:t>
            </a:r>
            <a:r>
              <a:rPr sz="2400" dirty="0">
                <a:latin typeface="Lucida Sans Unicode"/>
                <a:cs typeface="Lucida Sans Unicode"/>
              </a:rPr>
              <a:t>wire  </a:t>
            </a:r>
            <a:r>
              <a:rPr sz="2400" spc="-5" dirty="0">
                <a:latin typeface="Lucida Sans Unicode"/>
                <a:cs typeface="Lucida Sans Unicode"/>
              </a:rPr>
              <a:t>can </a:t>
            </a:r>
            <a:r>
              <a:rPr sz="2400" dirty="0">
                <a:latin typeface="Lucida Sans Unicode"/>
                <a:cs typeface="Lucida Sans Unicode"/>
              </a:rPr>
              <a:t>be </a:t>
            </a:r>
            <a:r>
              <a:rPr sz="2400" spc="-5" dirty="0">
                <a:latin typeface="Lucida Sans Unicode"/>
                <a:cs typeface="Lucida Sans Unicode"/>
              </a:rPr>
              <a:t>imbedded in acrylic  and </a:t>
            </a:r>
            <a:r>
              <a:rPr sz="2400" dirty="0">
                <a:latin typeface="Lucida Sans Unicode"/>
                <a:cs typeface="Lucida Sans Unicode"/>
              </a:rPr>
              <a:t>made to </a:t>
            </a:r>
            <a:r>
              <a:rPr sz="2400" spc="-5" dirty="0">
                <a:latin typeface="Lucida Sans Unicode"/>
                <a:cs typeface="Lucida Sans Unicode"/>
              </a:rPr>
              <a:t>follow </a:t>
            </a:r>
            <a:r>
              <a:rPr sz="2400" spc="-10" dirty="0">
                <a:latin typeface="Lucida Sans Unicode"/>
                <a:cs typeface="Lucida Sans Unicode"/>
              </a:rPr>
              <a:t>cheek  </a:t>
            </a:r>
            <a:r>
              <a:rPr sz="2400" spc="-5" dirty="0">
                <a:latin typeface="Lucida Sans Unicode"/>
                <a:cs typeface="Lucida Sans Unicode"/>
              </a:rPr>
              <a:t>contour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extraorally.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557770" cy="341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9908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Nasal </a:t>
            </a:r>
            <a:r>
              <a:rPr sz="2700" spc="-5" dirty="0">
                <a:latin typeface="Lucida Sans Unicode"/>
                <a:cs typeface="Lucida Sans Unicode"/>
              </a:rPr>
              <a:t>surgery(rhinoplasty) and lip  surgery(revision cheiloplasty) </a:t>
            </a:r>
            <a:r>
              <a:rPr sz="2700" dirty="0">
                <a:latin typeface="Lucida Sans Unicode"/>
                <a:cs typeface="Lucida Sans Unicode"/>
              </a:rPr>
              <a:t>may </a:t>
            </a:r>
            <a:r>
              <a:rPr sz="2700" spc="-5" dirty="0">
                <a:latin typeface="Lucida Sans Unicode"/>
                <a:cs typeface="Lucida Sans Unicode"/>
              </a:rPr>
              <a:t>be  </a:t>
            </a:r>
            <a:r>
              <a:rPr sz="2700" dirty="0">
                <a:latin typeface="Lucida Sans Unicode"/>
                <a:cs typeface="Lucida Sans Unicode"/>
              </a:rPr>
              <a:t>necessary </a:t>
            </a:r>
            <a:r>
              <a:rPr sz="2700" spc="-5" dirty="0">
                <a:latin typeface="Lucida Sans Unicode"/>
                <a:cs typeface="Lucida Sans Unicode"/>
              </a:rPr>
              <a:t>to improve </a:t>
            </a:r>
            <a:r>
              <a:rPr sz="2700" dirty="0">
                <a:latin typeface="Lucida Sans Unicode"/>
                <a:cs typeface="Lucida Sans Unicode"/>
              </a:rPr>
              <a:t>the </a:t>
            </a:r>
            <a:r>
              <a:rPr sz="2700" spc="-5" dirty="0">
                <a:latin typeface="Lucida Sans Unicode"/>
                <a:cs typeface="Lucida Sans Unicode"/>
              </a:rPr>
              <a:t>appearance and  </a:t>
            </a:r>
            <a:r>
              <a:rPr sz="2700" dirty="0">
                <a:latin typeface="Lucida Sans Unicode"/>
                <a:cs typeface="Lucida Sans Unicode"/>
              </a:rPr>
              <a:t>function </a:t>
            </a:r>
            <a:r>
              <a:rPr sz="2700" spc="-5" dirty="0">
                <a:latin typeface="Lucida Sans Unicode"/>
                <a:cs typeface="Lucida Sans Unicode"/>
              </a:rPr>
              <a:t>of </a:t>
            </a:r>
            <a:r>
              <a:rPr sz="2700" dirty="0">
                <a:latin typeface="Lucida Sans Unicode"/>
                <a:cs typeface="Lucida Sans Unicode"/>
              </a:rPr>
              <a:t>nose </a:t>
            </a:r>
            <a:r>
              <a:rPr sz="2700" spc="-5" dirty="0">
                <a:latin typeface="Lucida Sans Unicode"/>
                <a:cs typeface="Lucida Sans Unicode"/>
              </a:rPr>
              <a:t>and lip which </a:t>
            </a:r>
            <a:r>
              <a:rPr sz="2700" dirty="0">
                <a:latin typeface="Lucida Sans Unicode"/>
                <a:cs typeface="Lucida Sans Unicode"/>
              </a:rPr>
              <a:t>have </a:t>
            </a:r>
            <a:r>
              <a:rPr sz="2700" spc="-5" dirty="0">
                <a:latin typeface="Lucida Sans Unicode"/>
                <a:cs typeface="Lucida Sans Unicode"/>
              </a:rPr>
              <a:t>been  distorted </a:t>
            </a:r>
            <a:r>
              <a:rPr sz="2700" dirty="0">
                <a:latin typeface="Lucida Sans Unicode"/>
                <a:cs typeface="Lucida Sans Unicode"/>
              </a:rPr>
              <a:t>with growth </a:t>
            </a:r>
            <a:r>
              <a:rPr sz="2700" spc="-5" dirty="0">
                <a:latin typeface="Lucida Sans Unicode"/>
                <a:cs typeface="Lucida Sans Unicode"/>
              </a:rPr>
              <a:t>after initial</a:t>
            </a:r>
            <a:r>
              <a:rPr sz="2700" spc="-1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surgery.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The nose </a:t>
            </a:r>
            <a:r>
              <a:rPr sz="2700" dirty="0">
                <a:latin typeface="Lucida Sans Unicode"/>
                <a:cs typeface="Lucida Sans Unicode"/>
              </a:rPr>
              <a:t>may </a:t>
            </a:r>
            <a:r>
              <a:rPr sz="2700" spc="-5" dirty="0">
                <a:latin typeface="Lucida Sans Unicode"/>
                <a:cs typeface="Lucida Sans Unicode"/>
              </a:rPr>
              <a:t>appear </a:t>
            </a:r>
            <a:r>
              <a:rPr sz="2700" dirty="0">
                <a:latin typeface="Lucida Sans Unicode"/>
                <a:cs typeface="Lucida Sans Unicode"/>
              </a:rPr>
              <a:t>flattened </a:t>
            </a:r>
            <a:r>
              <a:rPr sz="2700" spc="-5" dirty="0">
                <a:latin typeface="Lucida Sans Unicode"/>
                <a:cs typeface="Lucida Sans Unicode"/>
              </a:rPr>
              <a:t>or there nay  </a:t>
            </a:r>
            <a:r>
              <a:rPr sz="2700" dirty="0">
                <a:latin typeface="Lucida Sans Unicode"/>
                <a:cs typeface="Lucida Sans Unicode"/>
              </a:rPr>
              <a:t>be asymmetry </a:t>
            </a:r>
            <a:r>
              <a:rPr sz="2700" spc="-5" dirty="0">
                <a:latin typeface="Lucida Sans Unicode"/>
                <a:cs typeface="Lucida Sans Unicode"/>
              </a:rPr>
              <a:t>of the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nose.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23" y="568451"/>
            <a:ext cx="551535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838440" cy="300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8305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There </a:t>
            </a:r>
            <a:r>
              <a:rPr sz="2700" dirty="0">
                <a:latin typeface="Lucida Sans Unicode"/>
                <a:cs typeface="Lucida Sans Unicode"/>
              </a:rPr>
              <a:t>may </a:t>
            </a:r>
            <a:r>
              <a:rPr sz="2700" spc="-5" dirty="0">
                <a:latin typeface="Lucida Sans Unicode"/>
                <a:cs typeface="Lucida Sans Unicode"/>
              </a:rPr>
              <a:t>be </a:t>
            </a:r>
            <a:r>
              <a:rPr sz="2700" dirty="0">
                <a:latin typeface="Lucida Sans Unicode"/>
                <a:cs typeface="Lucida Sans Unicode"/>
              </a:rPr>
              <a:t>nasal </a:t>
            </a:r>
            <a:r>
              <a:rPr sz="2700" spc="-5" dirty="0">
                <a:latin typeface="Lucida Sans Unicode"/>
                <a:cs typeface="Lucida Sans Unicode"/>
              </a:rPr>
              <a:t>obstruction </a:t>
            </a:r>
            <a:r>
              <a:rPr sz="2700" dirty="0">
                <a:latin typeface="Lucida Sans Unicode"/>
                <a:cs typeface="Lucida Sans Unicode"/>
              </a:rPr>
              <a:t>due </a:t>
            </a:r>
            <a:r>
              <a:rPr sz="2700" spc="-5" dirty="0">
                <a:latin typeface="Lucida Sans Unicode"/>
                <a:cs typeface="Lucida Sans Unicode"/>
              </a:rPr>
              <a:t>to </a:t>
            </a:r>
            <a:r>
              <a:rPr sz="2700" dirty="0">
                <a:latin typeface="Lucida Sans Unicode"/>
                <a:cs typeface="Lucida Sans Unicode"/>
              </a:rPr>
              <a:t>a  small nostril </a:t>
            </a:r>
            <a:r>
              <a:rPr sz="2700" spc="-5" dirty="0">
                <a:latin typeface="Lucida Sans Unicode"/>
                <a:cs typeface="Lucida Sans Unicode"/>
              </a:rPr>
              <a:t>or deviated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septum.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Surgery </a:t>
            </a:r>
            <a:r>
              <a:rPr sz="2700" spc="-5" dirty="0">
                <a:latin typeface="Lucida Sans Unicode"/>
                <a:cs typeface="Lucida Sans Unicode"/>
              </a:rPr>
              <a:t>to revise the appearance of lip and  </a:t>
            </a:r>
            <a:r>
              <a:rPr sz="2700" dirty="0">
                <a:latin typeface="Lucida Sans Unicode"/>
                <a:cs typeface="Lucida Sans Unicode"/>
              </a:rPr>
              <a:t>nose may </a:t>
            </a:r>
            <a:r>
              <a:rPr sz="2700" spc="-5" dirty="0">
                <a:latin typeface="Lucida Sans Unicode"/>
                <a:cs typeface="Lucida Sans Unicode"/>
              </a:rPr>
              <a:t>take place before the child </a:t>
            </a:r>
            <a:r>
              <a:rPr sz="2700" dirty="0">
                <a:latin typeface="Lucida Sans Unicode"/>
                <a:cs typeface="Lucida Sans Unicode"/>
              </a:rPr>
              <a:t>starts  </a:t>
            </a:r>
            <a:r>
              <a:rPr sz="2700" spc="-5" dirty="0">
                <a:latin typeface="Lucida Sans Unicode"/>
                <a:cs typeface="Lucida Sans Unicode"/>
              </a:rPr>
              <a:t>school or </a:t>
            </a:r>
            <a:r>
              <a:rPr sz="2700" dirty="0">
                <a:latin typeface="Lucida Sans Unicode"/>
                <a:cs typeface="Lucida Sans Unicode"/>
              </a:rPr>
              <a:t>during </a:t>
            </a:r>
            <a:r>
              <a:rPr sz="2700" spc="-5" dirty="0">
                <a:latin typeface="Lucida Sans Unicode"/>
                <a:cs typeface="Lucida Sans Unicode"/>
              </a:rPr>
              <a:t>teenage years,depending on  recommendation of plastic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surgeon.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3023" y="566927"/>
            <a:ext cx="3858767" cy="554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00" y="0"/>
            <a:ext cx="2246376" cy="2337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7068" y="2351659"/>
            <a:ext cx="775906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68580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Lucida Sans Unicode"/>
                <a:cs typeface="Lucida Sans Unicode"/>
              </a:rPr>
              <a:t>Children </a:t>
            </a:r>
            <a:r>
              <a:rPr sz="2400" dirty="0">
                <a:latin typeface="Lucida Sans Unicode"/>
                <a:cs typeface="Lucida Sans Unicode"/>
              </a:rPr>
              <a:t>with </a:t>
            </a:r>
            <a:r>
              <a:rPr sz="2400" spc="-5" dirty="0">
                <a:latin typeface="Lucida Sans Unicode"/>
                <a:cs typeface="Lucida Sans Unicode"/>
              </a:rPr>
              <a:t>repaired cleft palate </a:t>
            </a:r>
            <a:r>
              <a:rPr sz="2400" dirty="0">
                <a:latin typeface="Lucida Sans Unicode"/>
                <a:cs typeface="Lucida Sans Unicode"/>
              </a:rPr>
              <a:t>may have a  </a:t>
            </a:r>
            <a:r>
              <a:rPr sz="2400" spc="-5" dirty="0">
                <a:latin typeface="Lucida Sans Unicode"/>
                <a:cs typeface="Lucida Sans Unicode"/>
              </a:rPr>
              <a:t>resulting condition referred to as “VPI”  (Velopharyngeal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Incompletence).</a:t>
            </a:r>
            <a:endParaRPr sz="2400">
              <a:latin typeface="Lucida Sans Unicode"/>
              <a:cs typeface="Lucida Sans Unicode"/>
            </a:endParaRPr>
          </a:p>
          <a:p>
            <a:pPr marL="268605" marR="18415" indent="-256540">
              <a:lnSpc>
                <a:spcPct val="100000"/>
              </a:lnSpc>
              <a:spcBef>
                <a:spcPts val="288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Lucida Sans Unicode"/>
                <a:cs typeface="Lucida Sans Unicode"/>
              </a:rPr>
              <a:t>This means that too much </a:t>
            </a:r>
            <a:r>
              <a:rPr sz="2400" spc="-10" dirty="0">
                <a:latin typeface="Lucida Sans Unicode"/>
                <a:cs typeface="Lucida Sans Unicode"/>
              </a:rPr>
              <a:t>air </a:t>
            </a:r>
            <a:r>
              <a:rPr sz="2400" spc="-5" dirty="0">
                <a:latin typeface="Lucida Sans Unicode"/>
                <a:cs typeface="Lucida Sans Unicode"/>
              </a:rPr>
              <a:t>escapes through the  </a:t>
            </a:r>
            <a:r>
              <a:rPr sz="2400" dirty="0">
                <a:latin typeface="Lucida Sans Unicode"/>
                <a:cs typeface="Lucida Sans Unicode"/>
              </a:rPr>
              <a:t>nose during </a:t>
            </a:r>
            <a:r>
              <a:rPr sz="2400" spc="-5" dirty="0">
                <a:latin typeface="Lucida Sans Unicode"/>
                <a:cs typeface="Lucida Sans Unicode"/>
              </a:rPr>
              <a:t>speech,resulting in nasal</a:t>
            </a:r>
            <a:r>
              <a:rPr sz="2400" spc="6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speech.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Lucida Sans Unicode"/>
                <a:cs typeface="Lucida Sans Unicode"/>
              </a:rPr>
              <a:t>This occurs because the repaired </a:t>
            </a:r>
            <a:r>
              <a:rPr sz="2400" dirty="0">
                <a:latin typeface="Lucida Sans Unicode"/>
                <a:cs typeface="Lucida Sans Unicode"/>
              </a:rPr>
              <a:t>soft </a:t>
            </a:r>
            <a:r>
              <a:rPr sz="2400" spc="-5" dirty="0">
                <a:latin typeface="Lucida Sans Unicode"/>
                <a:cs typeface="Lucida Sans Unicode"/>
              </a:rPr>
              <a:t>palate is</a:t>
            </a:r>
            <a:r>
              <a:rPr sz="2400" spc="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too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Lucida Sans Unicode"/>
                <a:cs typeface="Lucida Sans Unicode"/>
              </a:rPr>
              <a:t>short </a:t>
            </a:r>
            <a:r>
              <a:rPr sz="2400" spc="-5" dirty="0">
                <a:latin typeface="Lucida Sans Unicode"/>
                <a:cs typeface="Lucida Sans Unicode"/>
              </a:rPr>
              <a:t>or does </a:t>
            </a:r>
            <a:r>
              <a:rPr sz="2400" dirty="0">
                <a:latin typeface="Lucida Sans Unicode"/>
                <a:cs typeface="Lucida Sans Unicode"/>
              </a:rPr>
              <a:t>not move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adequately.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3829"/>
            <a:ext cx="7640955" cy="43961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42545" indent="-256540">
              <a:lnSpc>
                <a:spcPts val="2920"/>
              </a:lnSpc>
              <a:spcBef>
                <a:spcPts val="45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This condition is diagnosed primarily </a:t>
            </a:r>
            <a:r>
              <a:rPr sz="2700" dirty="0">
                <a:latin typeface="Lucida Sans Unicode"/>
                <a:cs typeface="Lucida Sans Unicode"/>
              </a:rPr>
              <a:t>by </a:t>
            </a:r>
            <a:r>
              <a:rPr sz="2700" spc="-5" dirty="0">
                <a:latin typeface="Lucida Sans Unicode"/>
                <a:cs typeface="Lucida Sans Unicode"/>
              </a:rPr>
              <a:t>the  trained ear of speech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pathologist.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90000"/>
              </a:lnSpc>
              <a:spcBef>
                <a:spcPts val="367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However,special diagnostic procedures </a:t>
            </a:r>
            <a:r>
              <a:rPr sz="2700" dirty="0">
                <a:latin typeface="Lucida Sans Unicode"/>
                <a:cs typeface="Lucida Sans Unicode"/>
              </a:rPr>
              <a:t>such  </a:t>
            </a:r>
            <a:r>
              <a:rPr sz="2700" spc="-5" dirty="0">
                <a:latin typeface="Lucida Sans Unicode"/>
                <a:cs typeface="Lucida Sans Unicode"/>
              </a:rPr>
              <a:t>as nasoendoscopy and </a:t>
            </a:r>
            <a:r>
              <a:rPr sz="2700" dirty="0">
                <a:latin typeface="Lucida Sans Unicode"/>
                <a:cs typeface="Lucida Sans Unicode"/>
              </a:rPr>
              <a:t>videofluoroscopy </a:t>
            </a:r>
            <a:r>
              <a:rPr sz="2700" spc="-5" dirty="0">
                <a:latin typeface="Lucida Sans Unicode"/>
                <a:cs typeface="Lucida Sans Unicode"/>
              </a:rPr>
              <a:t>of  speech </a:t>
            </a:r>
            <a:r>
              <a:rPr sz="2700" dirty="0">
                <a:latin typeface="Lucida Sans Unicode"/>
                <a:cs typeface="Lucida Sans Unicode"/>
              </a:rPr>
              <a:t>may be </a:t>
            </a:r>
            <a:r>
              <a:rPr sz="2700" spc="-5" dirty="0">
                <a:latin typeface="Lucida Sans Unicode"/>
                <a:cs typeface="Lucida Sans Unicode"/>
              </a:rPr>
              <a:t>required to directly </a:t>
            </a:r>
            <a:r>
              <a:rPr sz="2700" dirty="0">
                <a:latin typeface="Lucida Sans Unicode"/>
                <a:cs typeface="Lucida Sans Unicode"/>
              </a:rPr>
              <a:t>visualize  </a:t>
            </a:r>
            <a:r>
              <a:rPr sz="2700" spc="-5" dirty="0">
                <a:latin typeface="Lucida Sans Unicode"/>
                <a:cs typeface="Lucida Sans Unicode"/>
              </a:rPr>
              <a:t>the </a:t>
            </a:r>
            <a:r>
              <a:rPr sz="2700" dirty="0">
                <a:latin typeface="Lucida Sans Unicode"/>
                <a:cs typeface="Lucida Sans Unicode"/>
              </a:rPr>
              <a:t>soft </a:t>
            </a:r>
            <a:r>
              <a:rPr sz="2700" spc="-5" dirty="0">
                <a:latin typeface="Lucida Sans Unicode"/>
                <a:cs typeface="Lucida Sans Unicode"/>
              </a:rPr>
              <a:t>palate during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speech.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marL="268605" marR="59055" indent="-256540">
              <a:lnSpc>
                <a:spcPts val="292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This </a:t>
            </a:r>
            <a:r>
              <a:rPr sz="2700" dirty="0">
                <a:latin typeface="Lucida Sans Unicode"/>
                <a:cs typeface="Lucida Sans Unicode"/>
              </a:rPr>
              <a:t>helps </a:t>
            </a:r>
            <a:r>
              <a:rPr sz="2700" spc="-5" dirty="0">
                <a:latin typeface="Lucida Sans Unicode"/>
                <a:cs typeface="Lucida Sans Unicode"/>
              </a:rPr>
              <a:t>in directing the </a:t>
            </a:r>
            <a:r>
              <a:rPr sz="2700" dirty="0">
                <a:latin typeface="Lucida Sans Unicode"/>
                <a:cs typeface="Lucida Sans Unicode"/>
              </a:rPr>
              <a:t>type </a:t>
            </a:r>
            <a:r>
              <a:rPr sz="2700" spc="-5" dirty="0">
                <a:latin typeface="Lucida Sans Unicode"/>
                <a:cs typeface="Lucida Sans Unicode"/>
              </a:rPr>
              <a:t>of  intervention ,which is the </a:t>
            </a:r>
            <a:r>
              <a:rPr sz="2700" dirty="0">
                <a:latin typeface="Lucida Sans Unicode"/>
                <a:cs typeface="Lucida Sans Unicode"/>
              </a:rPr>
              <a:t>most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appropriate.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Lucida Sans Unicode"/>
                <a:cs typeface="Lucida Sans Unicode"/>
              </a:rPr>
              <a:t>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6021"/>
            <a:ext cx="7823200" cy="43662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68605" marR="6350" indent="-256540">
              <a:lnSpc>
                <a:spcPct val="90000"/>
              </a:lnSpc>
              <a:spcBef>
                <a:spcPts val="380"/>
              </a:spcBef>
              <a:tabLst>
                <a:tab pos="268605" algn="l"/>
              </a:tabLst>
            </a:pPr>
            <a:r>
              <a:rPr sz="15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latin typeface="Lucida Sans Unicode"/>
                <a:cs typeface="Lucida Sans Unicode"/>
              </a:rPr>
              <a:t>With </a:t>
            </a:r>
            <a:r>
              <a:rPr sz="2300" spc="-5" dirty="0">
                <a:latin typeface="Lucida Sans Unicode"/>
                <a:cs typeface="Lucida Sans Unicode"/>
              </a:rPr>
              <a:t>the </a:t>
            </a:r>
            <a:r>
              <a:rPr sz="2300" dirty="0">
                <a:latin typeface="Lucida Sans Unicode"/>
                <a:cs typeface="Lucida Sans Unicode"/>
              </a:rPr>
              <a:t>goal </a:t>
            </a:r>
            <a:r>
              <a:rPr sz="2300" spc="-5" dirty="0">
                <a:latin typeface="Lucida Sans Unicode"/>
                <a:cs typeface="Lucida Sans Unicode"/>
              </a:rPr>
              <a:t>of </a:t>
            </a:r>
            <a:r>
              <a:rPr sz="2300" dirty="0">
                <a:latin typeface="Lucida Sans Unicode"/>
                <a:cs typeface="Lucida Sans Unicode"/>
              </a:rPr>
              <a:t>successful </a:t>
            </a:r>
            <a:r>
              <a:rPr sz="2300" spc="-5" dirty="0">
                <a:latin typeface="Lucida Sans Unicode"/>
                <a:cs typeface="Lucida Sans Unicode"/>
              </a:rPr>
              <a:t>communication </a:t>
            </a:r>
            <a:r>
              <a:rPr sz="2300" dirty="0">
                <a:latin typeface="Lucida Sans Unicode"/>
                <a:cs typeface="Lucida Sans Unicode"/>
              </a:rPr>
              <a:t>for </a:t>
            </a:r>
            <a:r>
              <a:rPr sz="2300" spc="-5" dirty="0">
                <a:latin typeface="Lucida Sans Unicode"/>
                <a:cs typeface="Lucida Sans Unicode"/>
              </a:rPr>
              <a:t>the  child </a:t>
            </a:r>
            <a:r>
              <a:rPr sz="2300" dirty="0">
                <a:latin typeface="Lucida Sans Unicode"/>
                <a:cs typeface="Lucida Sans Unicode"/>
              </a:rPr>
              <a:t>with </a:t>
            </a:r>
            <a:r>
              <a:rPr sz="2300" spc="-5" dirty="0">
                <a:latin typeface="Lucida Sans Unicode"/>
                <a:cs typeface="Lucida Sans Unicode"/>
              </a:rPr>
              <a:t>cleft </a:t>
            </a:r>
            <a:r>
              <a:rPr sz="2300" dirty="0">
                <a:latin typeface="Lucida Sans Unicode"/>
                <a:cs typeface="Lucida Sans Unicode"/>
              </a:rPr>
              <a:t>lip and </a:t>
            </a:r>
            <a:r>
              <a:rPr sz="2300" spc="-5" dirty="0">
                <a:latin typeface="Lucida Sans Unicode"/>
                <a:cs typeface="Lucida Sans Unicode"/>
              </a:rPr>
              <a:t>palate, </a:t>
            </a:r>
            <a:r>
              <a:rPr sz="2300" dirty="0">
                <a:latin typeface="Lucida Sans Unicode"/>
                <a:cs typeface="Lucida Sans Unicode"/>
              </a:rPr>
              <a:t>the speech pathologist  regularly monitors </a:t>
            </a:r>
            <a:r>
              <a:rPr sz="2300" spc="-5" dirty="0">
                <a:latin typeface="Lucida Sans Unicode"/>
                <a:cs typeface="Lucida Sans Unicode"/>
              </a:rPr>
              <a:t>the </a:t>
            </a:r>
            <a:r>
              <a:rPr sz="2300" dirty="0">
                <a:latin typeface="Lucida Sans Unicode"/>
                <a:cs typeface="Lucida Sans Unicode"/>
              </a:rPr>
              <a:t>development </a:t>
            </a:r>
            <a:r>
              <a:rPr sz="2300" spc="-5" dirty="0">
                <a:latin typeface="Lucida Sans Unicode"/>
                <a:cs typeface="Lucida Sans Unicode"/>
              </a:rPr>
              <a:t>of </a:t>
            </a:r>
            <a:r>
              <a:rPr sz="2300" dirty="0">
                <a:latin typeface="Lucida Sans Unicode"/>
                <a:cs typeface="Lucida Sans Unicode"/>
              </a:rPr>
              <a:t>using </a:t>
            </a:r>
            <a:r>
              <a:rPr sz="2300" spc="-5" dirty="0">
                <a:latin typeface="Lucida Sans Unicode"/>
                <a:cs typeface="Lucida Sans Unicode"/>
              </a:rPr>
              <a:t>and  </a:t>
            </a:r>
            <a:r>
              <a:rPr sz="2300" dirty="0">
                <a:latin typeface="Lucida Sans Unicode"/>
                <a:cs typeface="Lucida Sans Unicode"/>
              </a:rPr>
              <a:t>understanding language </a:t>
            </a:r>
            <a:r>
              <a:rPr sz="2300" spc="-5" dirty="0">
                <a:latin typeface="Lucida Sans Unicode"/>
                <a:cs typeface="Lucida Sans Unicode"/>
              </a:rPr>
              <a:t>and the </a:t>
            </a:r>
            <a:r>
              <a:rPr sz="2300" dirty="0">
                <a:latin typeface="Lucida Sans Unicode"/>
                <a:cs typeface="Lucida Sans Unicode"/>
              </a:rPr>
              <a:t>development </a:t>
            </a:r>
            <a:r>
              <a:rPr sz="2300" spc="-5" dirty="0">
                <a:latin typeface="Lucida Sans Unicode"/>
                <a:cs typeface="Lucida Sans Unicode"/>
              </a:rPr>
              <a:t>of  </a:t>
            </a:r>
            <a:r>
              <a:rPr sz="2300" dirty="0">
                <a:latin typeface="Lucida Sans Unicode"/>
                <a:cs typeface="Lucida Sans Unicode"/>
              </a:rPr>
              <a:t>speech abilities including </a:t>
            </a:r>
            <a:r>
              <a:rPr sz="2300" spc="-5" dirty="0">
                <a:latin typeface="Lucida Sans Unicode"/>
                <a:cs typeface="Lucida Sans Unicode"/>
              </a:rPr>
              <a:t>pronunciation of </a:t>
            </a:r>
            <a:r>
              <a:rPr sz="2300" dirty="0">
                <a:latin typeface="Lucida Sans Unicode"/>
                <a:cs typeface="Lucida Sans Unicode"/>
              </a:rPr>
              <a:t>words,the  sound </a:t>
            </a:r>
            <a:r>
              <a:rPr sz="2300" spc="-5" dirty="0">
                <a:latin typeface="Lucida Sans Unicode"/>
                <a:cs typeface="Lucida Sans Unicode"/>
              </a:rPr>
              <a:t>of </a:t>
            </a:r>
            <a:r>
              <a:rPr sz="2300" dirty="0">
                <a:latin typeface="Lucida Sans Unicode"/>
                <a:cs typeface="Lucida Sans Unicode"/>
              </a:rPr>
              <a:t>voice </a:t>
            </a:r>
            <a:r>
              <a:rPr sz="2300" spc="-5" dirty="0">
                <a:latin typeface="Lucida Sans Unicode"/>
                <a:cs typeface="Lucida Sans Unicode"/>
              </a:rPr>
              <a:t>and amount of </a:t>
            </a:r>
            <a:r>
              <a:rPr sz="2300" dirty="0">
                <a:latin typeface="Lucida Sans Unicode"/>
                <a:cs typeface="Lucida Sans Unicode"/>
              </a:rPr>
              <a:t>nasality </a:t>
            </a:r>
            <a:r>
              <a:rPr sz="2300" spc="-5" dirty="0">
                <a:latin typeface="Lucida Sans Unicode"/>
                <a:cs typeface="Lucida Sans Unicode"/>
              </a:rPr>
              <a:t>during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speech</a:t>
            </a:r>
            <a:endParaRPr sz="2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Times New Roman"/>
              <a:cs typeface="Times New Roman"/>
            </a:endParaRPr>
          </a:p>
          <a:p>
            <a:pPr marL="268605" marR="367030" indent="-256540">
              <a:lnSpc>
                <a:spcPts val="2480"/>
              </a:lnSpc>
              <a:tabLst>
                <a:tab pos="268605" algn="l"/>
              </a:tabLst>
            </a:pPr>
            <a:r>
              <a:rPr sz="15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latin typeface="Lucida Sans Unicode"/>
                <a:cs typeface="Lucida Sans Unicode"/>
              </a:rPr>
              <a:t>Operation </a:t>
            </a:r>
            <a:r>
              <a:rPr sz="2300" spc="-5" dirty="0">
                <a:latin typeface="Lucida Sans Unicode"/>
                <a:cs typeface="Lucida Sans Unicode"/>
              </a:rPr>
              <a:t>to </a:t>
            </a:r>
            <a:r>
              <a:rPr sz="2300" dirty="0">
                <a:latin typeface="Lucida Sans Unicode"/>
                <a:cs typeface="Lucida Sans Unicode"/>
              </a:rPr>
              <a:t>improve </a:t>
            </a:r>
            <a:r>
              <a:rPr sz="2300" spc="-5" dirty="0">
                <a:latin typeface="Lucida Sans Unicode"/>
                <a:cs typeface="Lucida Sans Unicode"/>
              </a:rPr>
              <a:t>the </a:t>
            </a:r>
            <a:r>
              <a:rPr sz="2300" dirty="0">
                <a:latin typeface="Lucida Sans Unicode"/>
                <a:cs typeface="Lucida Sans Unicode"/>
              </a:rPr>
              <a:t>fuction </a:t>
            </a:r>
            <a:r>
              <a:rPr sz="2300" spc="-5" dirty="0">
                <a:latin typeface="Lucida Sans Unicode"/>
                <a:cs typeface="Lucida Sans Unicode"/>
              </a:rPr>
              <a:t>of </a:t>
            </a:r>
            <a:r>
              <a:rPr sz="2300" dirty="0">
                <a:latin typeface="Lucida Sans Unicode"/>
                <a:cs typeface="Lucida Sans Unicode"/>
              </a:rPr>
              <a:t>soft </a:t>
            </a:r>
            <a:r>
              <a:rPr sz="2300" spc="-5" dirty="0">
                <a:latin typeface="Lucida Sans Unicode"/>
                <a:cs typeface="Lucida Sans Unicode"/>
              </a:rPr>
              <a:t>palate are  pharyngeal </a:t>
            </a:r>
            <a:r>
              <a:rPr sz="2300" dirty="0">
                <a:latin typeface="Lucida Sans Unicode"/>
                <a:cs typeface="Lucida Sans Unicode"/>
              </a:rPr>
              <a:t>flap </a:t>
            </a:r>
            <a:r>
              <a:rPr sz="2300" spc="-5" dirty="0">
                <a:latin typeface="Lucida Sans Unicode"/>
                <a:cs typeface="Lucida Sans Unicode"/>
              </a:rPr>
              <a:t>or pharyngoplasty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procedures.</a:t>
            </a:r>
            <a:endParaRPr sz="2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90000"/>
              </a:lnSpc>
              <a:tabLst>
                <a:tab pos="268605" algn="l"/>
              </a:tabLst>
            </a:pPr>
            <a:r>
              <a:rPr sz="15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latin typeface="Lucida Sans Unicode"/>
                <a:cs typeface="Lucida Sans Unicode"/>
              </a:rPr>
              <a:t>In </a:t>
            </a:r>
            <a:r>
              <a:rPr sz="2300" spc="-5" dirty="0">
                <a:latin typeface="Lucida Sans Unicode"/>
                <a:cs typeface="Lucida Sans Unicode"/>
              </a:rPr>
              <a:t>this operations,some </a:t>
            </a:r>
            <a:r>
              <a:rPr sz="2300" dirty="0">
                <a:latin typeface="Lucida Sans Unicode"/>
                <a:cs typeface="Lucida Sans Unicode"/>
              </a:rPr>
              <a:t>of </a:t>
            </a:r>
            <a:r>
              <a:rPr sz="2300" spc="-5" dirty="0">
                <a:latin typeface="Lucida Sans Unicode"/>
                <a:cs typeface="Lucida Sans Unicode"/>
              </a:rPr>
              <a:t>the tissue </a:t>
            </a:r>
            <a:r>
              <a:rPr sz="2300" dirty="0">
                <a:latin typeface="Lucida Sans Unicode"/>
                <a:cs typeface="Lucida Sans Unicode"/>
              </a:rPr>
              <a:t>from </a:t>
            </a:r>
            <a:r>
              <a:rPr sz="2300" spc="-5" dirty="0">
                <a:latin typeface="Lucida Sans Unicode"/>
                <a:cs typeface="Lucida Sans Unicode"/>
              </a:rPr>
              <a:t>palate and  back </a:t>
            </a:r>
            <a:r>
              <a:rPr sz="2300" dirty="0">
                <a:latin typeface="Lucida Sans Unicode"/>
                <a:cs typeface="Lucida Sans Unicode"/>
              </a:rPr>
              <a:t>of </a:t>
            </a:r>
            <a:r>
              <a:rPr sz="2300" spc="-5" dirty="0">
                <a:latin typeface="Lucida Sans Unicode"/>
                <a:cs typeface="Lucida Sans Unicode"/>
              </a:rPr>
              <a:t>throat </a:t>
            </a:r>
            <a:r>
              <a:rPr sz="2300" dirty="0">
                <a:latin typeface="Lucida Sans Unicode"/>
                <a:cs typeface="Lucida Sans Unicode"/>
              </a:rPr>
              <a:t>are repositioned </a:t>
            </a:r>
            <a:r>
              <a:rPr sz="2300" spc="-5" dirty="0">
                <a:latin typeface="Lucida Sans Unicode"/>
                <a:cs typeface="Lucida Sans Unicode"/>
              </a:rPr>
              <a:t>to </a:t>
            </a:r>
            <a:r>
              <a:rPr sz="2300" dirty="0">
                <a:latin typeface="Lucida Sans Unicode"/>
                <a:cs typeface="Lucida Sans Unicode"/>
              </a:rPr>
              <a:t>help close off </a:t>
            </a:r>
            <a:r>
              <a:rPr sz="2300" spc="-5" dirty="0">
                <a:latin typeface="Lucida Sans Unicode"/>
                <a:cs typeface="Lucida Sans Unicode"/>
              </a:rPr>
              <a:t>the  escape </a:t>
            </a:r>
            <a:r>
              <a:rPr sz="2300" dirty="0">
                <a:latin typeface="Lucida Sans Unicode"/>
                <a:cs typeface="Lucida Sans Unicode"/>
              </a:rPr>
              <a:t>of </a:t>
            </a:r>
            <a:r>
              <a:rPr sz="2300" spc="-5" dirty="0">
                <a:latin typeface="Lucida Sans Unicode"/>
                <a:cs typeface="Lucida Sans Unicode"/>
              </a:rPr>
              <a:t>air through the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nose.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0405"/>
            <a:ext cx="7778750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dirty="0">
                <a:latin typeface="Lucida Sans Unicode"/>
                <a:cs typeface="Lucida Sans Unicode"/>
              </a:rPr>
              <a:t>key to successful </a:t>
            </a:r>
            <a:r>
              <a:rPr sz="2400" spc="-5" dirty="0">
                <a:latin typeface="Lucida Sans Unicode"/>
                <a:cs typeface="Lucida Sans Unicode"/>
              </a:rPr>
              <a:t>rehabilitation of cleft lip and  palate include flexibility and </a:t>
            </a:r>
            <a:r>
              <a:rPr sz="2400" dirty="0">
                <a:latin typeface="Lucida Sans Unicode"/>
                <a:cs typeface="Lucida Sans Unicode"/>
              </a:rPr>
              <a:t>a </a:t>
            </a:r>
            <a:r>
              <a:rPr sz="2400" spc="-5" dirty="0">
                <a:latin typeface="Lucida Sans Unicode"/>
                <a:cs typeface="Lucida Sans Unicode"/>
              </a:rPr>
              <a:t>interdisciplinary  approach.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L="268605" marR="889635" indent="-256540">
              <a:lnSpc>
                <a:spcPct val="100000"/>
              </a:lnSpc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Lucida Sans Unicode"/>
                <a:cs typeface="Lucida Sans Unicode"/>
              </a:rPr>
              <a:t>Patient </a:t>
            </a:r>
            <a:r>
              <a:rPr sz="2400" dirty="0">
                <a:latin typeface="Lucida Sans Unicode"/>
                <a:cs typeface="Lucida Sans Unicode"/>
              </a:rPr>
              <a:t>should </a:t>
            </a:r>
            <a:r>
              <a:rPr sz="2400" spc="-5" dirty="0">
                <a:latin typeface="Lucida Sans Unicode"/>
                <a:cs typeface="Lucida Sans Unicode"/>
              </a:rPr>
              <a:t>be treated </a:t>
            </a:r>
            <a:r>
              <a:rPr sz="2400" dirty="0">
                <a:latin typeface="Lucida Sans Unicode"/>
                <a:cs typeface="Lucida Sans Unicode"/>
              </a:rPr>
              <a:t>with </a:t>
            </a:r>
            <a:r>
              <a:rPr sz="2400" spc="-5" dirty="0">
                <a:latin typeface="Lucida Sans Unicode"/>
                <a:cs typeface="Lucida Sans Unicode"/>
              </a:rPr>
              <a:t>sympathy and  concern.</a:t>
            </a:r>
            <a:endParaRPr sz="2400">
              <a:latin typeface="Lucida Sans Unicode"/>
              <a:cs typeface="Lucida Sans Unicode"/>
            </a:endParaRPr>
          </a:p>
          <a:p>
            <a:pPr marL="268605" marR="6096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Lucida Sans Unicode"/>
                <a:cs typeface="Lucida Sans Unicode"/>
              </a:rPr>
              <a:t>Parents </a:t>
            </a:r>
            <a:r>
              <a:rPr sz="2400" dirty="0">
                <a:latin typeface="Lucida Sans Unicode"/>
                <a:cs typeface="Lucida Sans Unicode"/>
              </a:rPr>
              <a:t>should not </a:t>
            </a:r>
            <a:r>
              <a:rPr sz="2400" spc="-5" dirty="0">
                <a:latin typeface="Lucida Sans Unicode"/>
                <a:cs typeface="Lucida Sans Unicode"/>
              </a:rPr>
              <a:t>panic </a:t>
            </a:r>
            <a:r>
              <a:rPr sz="2400" dirty="0">
                <a:latin typeface="Lucida Sans Unicode"/>
                <a:cs typeface="Lucida Sans Unicode"/>
              </a:rPr>
              <a:t>with </a:t>
            </a:r>
            <a:r>
              <a:rPr sz="2400" spc="-5" dirty="0">
                <a:latin typeface="Lucida Sans Unicode"/>
                <a:cs typeface="Lucida Sans Unicode"/>
              </a:rPr>
              <a:t>the condition rather  </a:t>
            </a:r>
            <a:r>
              <a:rPr sz="2400" dirty="0">
                <a:latin typeface="Lucida Sans Unicode"/>
                <a:cs typeface="Lucida Sans Unicode"/>
              </a:rPr>
              <a:t>should </a:t>
            </a:r>
            <a:r>
              <a:rPr sz="2400" spc="-5" dirty="0">
                <a:latin typeface="Lucida Sans Unicode"/>
                <a:cs typeface="Lucida Sans Unicode"/>
              </a:rPr>
              <a:t>provide special attention to </a:t>
            </a:r>
            <a:r>
              <a:rPr sz="2400" dirty="0">
                <a:latin typeface="Lucida Sans Unicode"/>
                <a:cs typeface="Lucida Sans Unicode"/>
              </a:rPr>
              <a:t>such </a:t>
            </a:r>
            <a:r>
              <a:rPr sz="2400" spc="-5" dirty="0">
                <a:latin typeface="Lucida Sans Unicode"/>
                <a:cs typeface="Lucida Sans Unicode"/>
              </a:rPr>
              <a:t>child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239" y="568451"/>
            <a:ext cx="2769817" cy="45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27301"/>
            <a:ext cx="7820659" cy="352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085850" indent="-256540">
              <a:lnSpc>
                <a:spcPct val="100000"/>
              </a:lnSpc>
              <a:spcBef>
                <a:spcPts val="100"/>
              </a:spcBef>
              <a:tabLst>
                <a:tab pos="2663190" algn="l"/>
                <a:tab pos="6032500" algn="l"/>
              </a:tabLst>
            </a:pPr>
            <a:r>
              <a:rPr sz="1800" spc="20" dirty="0">
                <a:solidFill>
                  <a:srgbClr val="2CA1BE"/>
                </a:solidFill>
                <a:latin typeface="Lucida Sans Unicode"/>
                <a:cs typeface="Lucida Sans Unicode"/>
              </a:rPr>
              <a:t>- </a:t>
            </a:r>
            <a:r>
              <a:rPr sz="1800" spc="-190" dirty="0">
                <a:solidFill>
                  <a:srgbClr val="2CA1BE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Ortho</a:t>
            </a:r>
            <a:r>
              <a:rPr sz="2700" spc="5" dirty="0">
                <a:latin typeface="Lucida Sans Unicode"/>
                <a:cs typeface="Lucida Sans Unicode"/>
              </a:rPr>
              <a:t>d</a:t>
            </a:r>
            <a:r>
              <a:rPr sz="2700" spc="-5" dirty="0">
                <a:latin typeface="Lucida Sans Unicode"/>
                <a:cs typeface="Lucida Sans Unicode"/>
              </a:rPr>
              <a:t>ontic</a:t>
            </a:r>
            <a:r>
              <a:rPr sz="2700" dirty="0">
                <a:latin typeface="Lucida Sans Unicode"/>
                <a:cs typeface="Lucida Sans Unicode"/>
              </a:rPr>
              <a:t>s	</a:t>
            </a:r>
            <a:r>
              <a:rPr sz="2700" spc="-5" dirty="0">
                <a:latin typeface="Lucida Sans Unicode"/>
                <a:cs typeface="Lucida Sans Unicode"/>
              </a:rPr>
              <a:t>th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 ar</a:t>
            </a:r>
            <a:r>
              <a:rPr sz="2700" dirty="0">
                <a:latin typeface="Lucida Sans Unicode"/>
                <a:cs typeface="Lucida Sans Unicode"/>
              </a:rPr>
              <a:t>t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</a:t>
            </a:r>
            <a:r>
              <a:rPr sz="2700" dirty="0">
                <a:latin typeface="Lucida Sans Unicode"/>
                <a:cs typeface="Lucida Sans Unicode"/>
              </a:rPr>
              <a:t>d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science	fifth  </a:t>
            </a:r>
            <a:r>
              <a:rPr sz="2700" spc="-5" dirty="0">
                <a:latin typeface="Lucida Sans Unicode"/>
                <a:cs typeface="Lucida Sans Unicode"/>
              </a:rPr>
              <a:t>edition</a:t>
            </a:r>
            <a:endParaRPr sz="2700">
              <a:latin typeface="Lucida Sans Unicode"/>
              <a:cs typeface="Lucida Sans Unicode"/>
            </a:endParaRPr>
          </a:p>
          <a:p>
            <a:pPr marL="768350">
              <a:lnSpc>
                <a:spcPct val="100000"/>
              </a:lnSpc>
              <a:spcBef>
                <a:spcPts val="400"/>
              </a:spcBef>
            </a:pPr>
            <a:r>
              <a:rPr sz="2700" dirty="0">
                <a:latin typeface="Lucida Sans Unicode"/>
                <a:cs typeface="Lucida Sans Unicode"/>
              </a:rPr>
              <a:t>S.I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Bhalajhi</a:t>
            </a:r>
            <a:endParaRPr sz="2700">
              <a:latin typeface="Lucida Sans Unicode"/>
              <a:cs typeface="Lucida Sans Unicode"/>
            </a:endParaRPr>
          </a:p>
          <a:p>
            <a:pPr marL="983615" marR="3411854" indent="-971550">
              <a:lnSpc>
                <a:spcPct val="112300"/>
              </a:lnSpc>
              <a:spcBef>
                <a:spcPts val="10"/>
              </a:spcBef>
            </a:pPr>
            <a:r>
              <a:rPr sz="2700" spc="-5" dirty="0">
                <a:latin typeface="Lucida Sans Unicode"/>
                <a:cs typeface="Lucida Sans Unicode"/>
              </a:rPr>
              <a:t>-Textbook of pedodontics  Shova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Tandon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</a:pPr>
            <a:r>
              <a:rPr sz="2700" dirty="0">
                <a:latin typeface="Lucida Sans Unicode"/>
                <a:cs typeface="Lucida Sans Unicode"/>
              </a:rPr>
              <a:t>- </a:t>
            </a:r>
            <a:r>
              <a:rPr sz="2700" spc="-5" dirty="0">
                <a:latin typeface="Lucida Sans Unicode"/>
                <a:cs typeface="Lucida Sans Unicode"/>
              </a:rPr>
              <a:t>Orthodontics –diagnosis and management of  </a:t>
            </a:r>
            <a:r>
              <a:rPr sz="2700" dirty="0">
                <a:latin typeface="Lucida Sans Unicode"/>
                <a:cs typeface="Lucida Sans Unicode"/>
              </a:rPr>
              <a:t>malocclusion </a:t>
            </a:r>
            <a:r>
              <a:rPr sz="2700" spc="-5" dirty="0">
                <a:latin typeface="Lucida Sans Unicode"/>
                <a:cs typeface="Lucida Sans Unicode"/>
              </a:rPr>
              <a:t>and dentofacial deformities  </a:t>
            </a:r>
            <a:r>
              <a:rPr sz="2700" dirty="0">
                <a:latin typeface="Lucida Sans Unicode"/>
                <a:cs typeface="Lucida Sans Unicode"/>
              </a:rPr>
              <a:t>Om </a:t>
            </a:r>
            <a:r>
              <a:rPr sz="2700" spc="-5" dirty="0">
                <a:latin typeface="Lucida Sans Unicode"/>
                <a:cs typeface="Lucida Sans Unicode"/>
              </a:rPr>
              <a:t>Prakash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Kharbanda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554" y="758951"/>
            <a:ext cx="3059418" cy="435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2743200"/>
            <a:ext cx="3810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5291" y="5935979"/>
            <a:ext cx="2209800" cy="29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668" y="714502"/>
            <a:ext cx="6386195" cy="507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Lucida Sans Unicode"/>
                <a:cs typeface="Lucida Sans Unicode"/>
              </a:rPr>
              <a:t>Where a=rotational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flap</a:t>
            </a:r>
            <a:endParaRPr sz="2700">
              <a:latin typeface="Lucida Sans Unicode"/>
              <a:cs typeface="Lucida Sans Unicode"/>
            </a:endParaRPr>
          </a:p>
          <a:p>
            <a:pPr marL="1308100" marR="1745614" indent="-108585">
              <a:lnSpc>
                <a:spcPct val="102200"/>
              </a:lnSpc>
              <a:spcBef>
                <a:spcPts val="10"/>
              </a:spcBef>
            </a:pPr>
            <a:r>
              <a:rPr sz="2700" spc="-5" dirty="0">
                <a:latin typeface="Lucida Sans Unicode"/>
                <a:cs typeface="Lucida Sans Unicode"/>
              </a:rPr>
              <a:t>b=advancement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flap  </a:t>
            </a:r>
            <a:r>
              <a:rPr sz="2700" spc="-5" dirty="0">
                <a:latin typeface="Lucida Sans Unicode"/>
                <a:cs typeface="Lucida Sans Unicode"/>
              </a:rPr>
              <a:t>c=columella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flap</a:t>
            </a:r>
            <a:endParaRPr sz="2700">
              <a:latin typeface="Lucida Sans Unicode"/>
              <a:cs typeface="Lucida Sans Unicode"/>
            </a:endParaRPr>
          </a:p>
          <a:p>
            <a:pPr marL="12700" marR="5080" indent="107950">
              <a:lnSpc>
                <a:spcPts val="3320"/>
              </a:lnSpc>
              <a:spcBef>
                <a:spcPts val="120"/>
              </a:spcBef>
            </a:pPr>
            <a:r>
              <a:rPr sz="2700" dirty="0">
                <a:solidFill>
                  <a:srgbClr val="FF0000"/>
                </a:solidFill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and </a:t>
            </a:r>
            <a:r>
              <a:rPr sz="2700" dirty="0">
                <a:solidFill>
                  <a:srgbClr val="FF0000"/>
                </a:solidFill>
                <a:latin typeface="Lucida Sans Unicode"/>
                <a:cs typeface="Lucida Sans Unicode"/>
              </a:rPr>
              <a:t>c </a:t>
            </a:r>
            <a:r>
              <a:rPr sz="2700" spc="-5" dirty="0">
                <a:latin typeface="Lucida Sans Unicode"/>
                <a:cs typeface="Lucida Sans Unicode"/>
              </a:rPr>
              <a:t>are planned on </a:t>
            </a:r>
            <a:r>
              <a:rPr sz="2700" dirty="0">
                <a:latin typeface="Lucida Sans Unicode"/>
                <a:cs typeface="Lucida Sans Unicode"/>
              </a:rPr>
              <a:t>medial side</a:t>
            </a:r>
            <a:r>
              <a:rPr sz="2700" spc="-17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  </a:t>
            </a:r>
            <a:r>
              <a:rPr sz="2700" dirty="0">
                <a:latin typeface="Lucida Sans Unicode"/>
                <a:cs typeface="Lucida Sans Unicode"/>
              </a:rPr>
              <a:t>Cleft.After full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thickness</a:t>
            </a:r>
            <a:endParaRPr sz="2700">
              <a:latin typeface="Lucida Sans Unicode"/>
              <a:cs typeface="Lucida Sans Unicode"/>
            </a:endParaRPr>
          </a:p>
          <a:p>
            <a:pPr marL="120650" marR="1987550" indent="-108585">
              <a:lnSpc>
                <a:spcPts val="3310"/>
              </a:lnSpc>
              <a:spcBef>
                <a:spcPts val="5"/>
              </a:spcBef>
            </a:pPr>
            <a:r>
              <a:rPr sz="2700" dirty="0">
                <a:latin typeface="Lucida Sans Unicode"/>
                <a:cs typeface="Lucida Sans Unicode"/>
              </a:rPr>
              <a:t>Of </a:t>
            </a:r>
            <a:r>
              <a:rPr sz="2700" spc="-5" dirty="0">
                <a:latin typeface="Lucida Sans Unicode"/>
                <a:cs typeface="Lucida Sans Unicode"/>
              </a:rPr>
              <a:t>lip is cut along the  </a:t>
            </a:r>
            <a:r>
              <a:rPr sz="2700" dirty="0">
                <a:latin typeface="Lucida Sans Unicode"/>
                <a:cs typeface="Lucida Sans Unicode"/>
              </a:rPr>
              <a:t>marking which </a:t>
            </a:r>
            <a:r>
              <a:rPr sz="2700" spc="-5" dirty="0">
                <a:latin typeface="Lucida Sans Unicode"/>
                <a:cs typeface="Lucida Sans Unicode"/>
              </a:rPr>
              <a:t>is </a:t>
            </a:r>
            <a:r>
              <a:rPr sz="2700" dirty="0">
                <a:latin typeface="Lucida Sans Unicode"/>
                <a:cs typeface="Lucida Sans Unicode"/>
              </a:rPr>
              <a:t>filled</a:t>
            </a:r>
            <a:r>
              <a:rPr sz="2700" spc="-16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by</a:t>
            </a:r>
            <a:endParaRPr sz="2700">
              <a:latin typeface="Lucida Sans Unicode"/>
              <a:cs typeface="Lucida Sans Unicode"/>
            </a:endParaRPr>
          </a:p>
          <a:p>
            <a:pPr marL="12700" marR="1829435" indent="107950">
              <a:lnSpc>
                <a:spcPts val="3310"/>
              </a:lnSpc>
              <a:spcBef>
                <a:spcPts val="15"/>
              </a:spcBef>
            </a:pPr>
            <a:r>
              <a:rPr sz="2700" dirty="0">
                <a:solidFill>
                  <a:srgbClr val="FF0000"/>
                </a:solidFill>
                <a:latin typeface="Lucida Sans Unicode"/>
                <a:cs typeface="Lucida Sans Unicode"/>
              </a:rPr>
              <a:t>b </a:t>
            </a:r>
            <a:r>
              <a:rPr sz="2700" spc="-5" dirty="0">
                <a:latin typeface="Lucida Sans Unicode"/>
                <a:cs typeface="Lucida Sans Unicode"/>
              </a:rPr>
              <a:t>planned on lateral </a:t>
            </a:r>
            <a:r>
              <a:rPr sz="2700" dirty="0">
                <a:latin typeface="Lucida Sans Unicode"/>
                <a:cs typeface="Lucida Sans Unicode"/>
              </a:rPr>
              <a:t>side  </a:t>
            </a:r>
            <a:r>
              <a:rPr sz="2700" spc="-5" dirty="0">
                <a:latin typeface="Lucida Sans Unicode"/>
                <a:cs typeface="Lucida Sans Unicode"/>
              </a:rPr>
              <a:t>In this method </a:t>
            </a:r>
            <a:r>
              <a:rPr sz="2700" dirty="0">
                <a:latin typeface="Lucida Sans Unicode"/>
                <a:cs typeface="Lucida Sans Unicode"/>
              </a:rPr>
              <a:t>minimal  </a:t>
            </a:r>
            <a:r>
              <a:rPr sz="2700" spc="-5" dirty="0">
                <a:latin typeface="Lucida Sans Unicode"/>
                <a:cs typeface="Lucida Sans Unicode"/>
              </a:rPr>
              <a:t>Tissue is discarded and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endParaRPr sz="2700">
              <a:latin typeface="Lucida Sans Unicode"/>
              <a:cs typeface="Lucida Sans Unicode"/>
            </a:endParaRPr>
          </a:p>
          <a:p>
            <a:pPr marL="120650" marR="2555875" indent="-108585">
              <a:lnSpc>
                <a:spcPts val="3310"/>
              </a:lnSpc>
              <a:spcBef>
                <a:spcPts val="20"/>
              </a:spcBef>
            </a:pPr>
            <a:r>
              <a:rPr sz="2700" spc="-5" dirty="0">
                <a:latin typeface="Lucida Sans Unicode"/>
                <a:cs typeface="Lucida Sans Unicode"/>
              </a:rPr>
              <a:t>Result can be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modified  </a:t>
            </a:r>
            <a:r>
              <a:rPr sz="2700" spc="-5" dirty="0">
                <a:latin typeface="Lucida Sans Unicode"/>
                <a:cs typeface="Lucida Sans Unicode"/>
              </a:rPr>
              <a:t>during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surgery.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057399"/>
            <a:ext cx="3046476" cy="334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5200" y="1524000"/>
            <a:ext cx="5181600" cy="2852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1600" y="5726148"/>
            <a:ext cx="101798" cy="17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231" y="5635752"/>
            <a:ext cx="1143000" cy="172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5711" y="5625084"/>
            <a:ext cx="1524000" cy="222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1328" y="4546091"/>
            <a:ext cx="826008" cy="483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18835" y="4572380"/>
            <a:ext cx="1299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A176"/>
                </a:solidFill>
                <a:latin typeface="Lucida Sans Unicode"/>
                <a:cs typeface="Lucida Sans Unicode"/>
              </a:rPr>
              <a:t>Veau</a:t>
            </a:r>
            <a:r>
              <a:rPr sz="1800" b="1" spc="-105" dirty="0">
                <a:solidFill>
                  <a:srgbClr val="F3A176"/>
                </a:solidFill>
                <a:latin typeface="Lucida Sans Unicode"/>
                <a:cs typeface="Lucida Sans Unicode"/>
              </a:rPr>
              <a:t> </a:t>
            </a:r>
            <a:r>
              <a:rPr sz="1800" b="1" spc="5" dirty="0">
                <a:solidFill>
                  <a:srgbClr val="F3A176"/>
                </a:solidFill>
                <a:latin typeface="Lucida Sans Unicode"/>
                <a:cs typeface="Lucida Sans Unicode"/>
              </a:rPr>
              <a:t>repair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08547" y="4546091"/>
            <a:ext cx="934211" cy="483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8372"/>
            <a:ext cx="6942455" cy="22917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700" b="1" u="heavy" spc="-5" dirty="0">
                <a:solidFill>
                  <a:srgbClr val="464A78"/>
                </a:solidFill>
                <a:uFill>
                  <a:solidFill>
                    <a:srgbClr val="464A78"/>
                  </a:solidFill>
                </a:uFill>
                <a:latin typeface="Lucida Sans Unicode"/>
                <a:cs typeface="Lucida Sans Unicode"/>
              </a:rPr>
              <a:t>Surgical </a:t>
            </a:r>
            <a:r>
              <a:rPr sz="2700" b="1" u="heavy" dirty="0">
                <a:solidFill>
                  <a:srgbClr val="464A78"/>
                </a:solidFill>
                <a:uFill>
                  <a:solidFill>
                    <a:srgbClr val="464A78"/>
                  </a:solidFill>
                </a:uFill>
                <a:latin typeface="Lucida Sans Unicode"/>
                <a:cs typeface="Lucida Sans Unicode"/>
              </a:rPr>
              <a:t>palate</a:t>
            </a:r>
            <a:r>
              <a:rPr sz="2700" b="1" u="heavy" spc="-100" dirty="0">
                <a:solidFill>
                  <a:srgbClr val="464A78"/>
                </a:solidFill>
                <a:uFill>
                  <a:solidFill>
                    <a:srgbClr val="464A78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b="1" u="heavy" dirty="0">
                <a:solidFill>
                  <a:srgbClr val="464A78"/>
                </a:solidFill>
                <a:uFill>
                  <a:solidFill>
                    <a:srgbClr val="464A78"/>
                  </a:solidFill>
                </a:uFill>
                <a:latin typeface="Lucida Sans Unicode"/>
                <a:cs typeface="Lucida Sans Unicode"/>
              </a:rPr>
              <a:t>closure</a:t>
            </a:r>
            <a:r>
              <a:rPr sz="2700" dirty="0">
                <a:solidFill>
                  <a:srgbClr val="464A78"/>
                </a:solidFill>
                <a:latin typeface="Lucida Sans Unicode"/>
                <a:cs typeface="Lucida Sans Unicode"/>
              </a:rPr>
              <a:t>:</a:t>
            </a:r>
            <a:endParaRPr sz="2700">
              <a:latin typeface="Lucida Sans Unicode"/>
              <a:cs typeface="Lucida Sans Unicode"/>
            </a:endParaRPr>
          </a:p>
          <a:p>
            <a:pPr marL="268605" marR="290195" indent="-256540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67857"/>
              <a:buFont typeface="Wingdings"/>
              <a:buChar char=""/>
              <a:tabLst>
                <a:tab pos="269240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Should be attempted between </a:t>
            </a:r>
            <a:r>
              <a:rPr sz="2800" spc="-15" dirty="0">
                <a:latin typeface="Lucida Sans Unicode"/>
                <a:cs typeface="Lucida Sans Unicode"/>
              </a:rPr>
              <a:t>12-24  </a:t>
            </a:r>
            <a:r>
              <a:rPr sz="2800" dirty="0">
                <a:latin typeface="Lucida Sans Unicode"/>
                <a:cs typeface="Lucida Sans Unicode"/>
              </a:rPr>
              <a:t>months </a:t>
            </a:r>
            <a:r>
              <a:rPr sz="2800" spc="-5" dirty="0">
                <a:latin typeface="Lucida Sans Unicode"/>
                <a:cs typeface="Lucida Sans Unicode"/>
              </a:rPr>
              <a:t>of</a:t>
            </a:r>
            <a:r>
              <a:rPr sz="2800" spc="-10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age.</a:t>
            </a:r>
            <a:endParaRPr sz="28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Wingdings"/>
              <a:buChar char=""/>
              <a:tabLst>
                <a:tab pos="269240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Facilitates normal speech, hearing and  swallowing.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6844" y="3683508"/>
            <a:ext cx="3453384" cy="304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3829"/>
            <a:ext cx="7603490" cy="43459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233679" indent="-256540">
              <a:lnSpc>
                <a:spcPct val="9000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The tension of lip closure centralises  premaxilla and then the other </a:t>
            </a:r>
            <a:r>
              <a:rPr sz="2700" dirty="0">
                <a:latin typeface="Lucida Sans Unicode"/>
                <a:cs typeface="Lucida Sans Unicode"/>
              </a:rPr>
              <a:t>side </a:t>
            </a:r>
            <a:r>
              <a:rPr sz="2700" spc="-5" dirty="0">
                <a:latin typeface="Lucida Sans Unicode"/>
                <a:cs typeface="Lucida Sans Unicode"/>
              </a:rPr>
              <a:t>of lip is  closed at </a:t>
            </a:r>
            <a:r>
              <a:rPr sz="2700" dirty="0">
                <a:latin typeface="Lucida Sans Unicode"/>
                <a:cs typeface="Lucida Sans Unicode"/>
              </a:rPr>
              <a:t>4 months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age.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Wingdings"/>
              <a:buChar char=""/>
            </a:pPr>
            <a:endParaRPr sz="32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9000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Vomerine flaps from </a:t>
            </a:r>
            <a:r>
              <a:rPr sz="2700" spc="-5" dirty="0">
                <a:latin typeface="Lucida Sans Unicode"/>
                <a:cs typeface="Lucida Sans Unicode"/>
              </a:rPr>
              <a:t>right and left </a:t>
            </a:r>
            <a:r>
              <a:rPr sz="2700" dirty="0">
                <a:latin typeface="Lucida Sans Unicode"/>
                <a:cs typeface="Lucida Sans Unicode"/>
              </a:rPr>
              <a:t>sides </a:t>
            </a:r>
            <a:r>
              <a:rPr sz="2700" spc="-5" dirty="0">
                <a:latin typeface="Lucida Sans Unicode"/>
                <a:cs typeface="Lucida Sans Unicode"/>
              </a:rPr>
              <a:t>are  </a:t>
            </a:r>
            <a:r>
              <a:rPr sz="2700" dirty="0">
                <a:latin typeface="Lucida Sans Unicode"/>
                <a:cs typeface="Lucida Sans Unicode"/>
              </a:rPr>
              <a:t>used </a:t>
            </a:r>
            <a:r>
              <a:rPr sz="2700" spc="-5" dirty="0">
                <a:latin typeface="Lucida Sans Unicode"/>
                <a:cs typeface="Lucida Sans Unicode"/>
              </a:rPr>
              <a:t>to close the anterior palate, </a:t>
            </a:r>
            <a:r>
              <a:rPr sz="2700" dirty="0">
                <a:latin typeface="Lucida Sans Unicode"/>
                <a:cs typeface="Lucida Sans Unicode"/>
              </a:rPr>
              <a:t>which </a:t>
            </a:r>
            <a:r>
              <a:rPr sz="2700" spc="-5" dirty="0">
                <a:latin typeface="Lucida Sans Unicode"/>
                <a:cs typeface="Lucida Sans Unicode"/>
              </a:rPr>
              <a:t>is  done at 8-12 </a:t>
            </a:r>
            <a:r>
              <a:rPr sz="2700" dirty="0">
                <a:latin typeface="Lucida Sans Unicode"/>
                <a:cs typeface="Lucida Sans Unicode"/>
              </a:rPr>
              <a:t>months </a:t>
            </a:r>
            <a:r>
              <a:rPr sz="2700" spc="-5" dirty="0">
                <a:latin typeface="Lucida Sans Unicode"/>
                <a:cs typeface="Lucida Sans Unicode"/>
              </a:rPr>
              <a:t>using von langenback  technique.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Wingdings"/>
              <a:buChar char=""/>
            </a:pPr>
            <a:endParaRPr sz="3250">
              <a:latin typeface="Times New Roman"/>
              <a:cs typeface="Times New Roman"/>
            </a:endParaRPr>
          </a:p>
          <a:p>
            <a:pPr marL="268605" marR="266065" indent="-256540">
              <a:lnSpc>
                <a:spcPts val="2920"/>
              </a:lnSpc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  <a:tab pos="3857625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Lip revision and columella lengthening are  done at age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three	years.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621270" cy="3932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76530" indent="-256540" algn="just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 </a:t>
            </a:r>
            <a:r>
              <a:rPr sz="2700" dirty="0">
                <a:latin typeface="Lucida Sans Unicode"/>
                <a:cs typeface="Lucida Sans Unicode"/>
              </a:rPr>
              <a:t>Oslo </a:t>
            </a:r>
            <a:r>
              <a:rPr sz="2700" spc="-5" dirty="0">
                <a:latin typeface="Lucida Sans Unicode"/>
                <a:cs typeface="Lucida Sans Unicode"/>
              </a:rPr>
              <a:t>protocol </a:t>
            </a:r>
            <a:r>
              <a:rPr sz="2700" spc="-10" dirty="0">
                <a:latin typeface="Lucida Sans Unicode"/>
                <a:cs typeface="Lucida Sans Unicode"/>
              </a:rPr>
              <a:t>evolved </a:t>
            </a:r>
            <a:r>
              <a:rPr sz="2700" spc="-5" dirty="0">
                <a:latin typeface="Lucida Sans Unicode"/>
                <a:cs typeface="Lucida Sans Unicode"/>
              </a:rPr>
              <a:t>at the </a:t>
            </a:r>
            <a:r>
              <a:rPr sz="2700" dirty="0">
                <a:latin typeface="Lucida Sans Unicode"/>
                <a:cs typeface="Lucida Sans Unicode"/>
              </a:rPr>
              <a:t>Oslo Cleft  Centre, which </a:t>
            </a:r>
            <a:r>
              <a:rPr sz="2700" spc="-5" dirty="0">
                <a:latin typeface="Lucida Sans Unicode"/>
                <a:cs typeface="Lucida Sans Unicode"/>
              </a:rPr>
              <a:t>is one of the </a:t>
            </a:r>
            <a:r>
              <a:rPr sz="2700" spc="-10" dirty="0">
                <a:latin typeface="Lucida Sans Unicode"/>
                <a:cs typeface="Lucida Sans Unicode"/>
              </a:rPr>
              <a:t>two </a:t>
            </a:r>
            <a:r>
              <a:rPr sz="2700" spc="-5" dirty="0">
                <a:latin typeface="Lucida Sans Unicode"/>
                <a:cs typeface="Lucida Sans Unicode"/>
              </a:rPr>
              <a:t>centralized  care centres in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Norway.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Their protocol does </a:t>
            </a:r>
            <a:r>
              <a:rPr sz="2700" dirty="0">
                <a:latin typeface="Lucida Sans Unicode"/>
                <a:cs typeface="Lucida Sans Unicode"/>
              </a:rPr>
              <a:t>not follow </a:t>
            </a:r>
            <a:r>
              <a:rPr sz="2700" spc="-5" dirty="0">
                <a:latin typeface="Lucida Sans Unicode"/>
                <a:cs typeface="Lucida Sans Unicode"/>
              </a:rPr>
              <a:t>preoperative  orthopaedics.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715645" indent="-256540">
              <a:lnSpc>
                <a:spcPct val="10000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Millard’s procedure is carried out </a:t>
            </a:r>
            <a:r>
              <a:rPr sz="2700" dirty="0">
                <a:latin typeface="Lucida Sans Unicode"/>
                <a:cs typeface="Lucida Sans Unicode"/>
              </a:rPr>
              <a:t>for </a:t>
            </a:r>
            <a:r>
              <a:rPr sz="2700" spc="-5" dirty="0">
                <a:latin typeface="Lucida Sans Unicode"/>
                <a:cs typeface="Lucida Sans Unicode"/>
              </a:rPr>
              <a:t>lip  repair at the age of </a:t>
            </a:r>
            <a:r>
              <a:rPr sz="2700" dirty="0">
                <a:latin typeface="Lucida Sans Unicode"/>
                <a:cs typeface="Lucida Sans Unicode"/>
              </a:rPr>
              <a:t>3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months.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680" y="313943"/>
            <a:ext cx="3054874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986</Words>
  <Application>Microsoft Office PowerPoint</Application>
  <PresentationFormat>On-screen Show (4:3)</PresentationFormat>
  <Paragraphs>190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Stage I treatment: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Remaining hard and soft palate closure is  done at the age of 18 months by von  Langenbeck pattern palatoplasty.</vt:lpstr>
      <vt:lpstr>Stage two treatment: Comprises treatment carried out during primary  dentition period.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Surgical technique  Two surgeons work simultaneously, one on  donor site and other on host site.</vt:lpstr>
      <vt:lpstr>PowerPoint Presentation</vt:lpstr>
      <vt:lpstr>PowerPoint Presentation</vt:lpstr>
      <vt:lpstr>PowerPoint Presentation</vt:lpstr>
      <vt:lpstr>PowerPoint Presentation</vt:lpstr>
      <vt:lpstr>Prosthesis can be given in case of missing teeth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 specialist, Audiologist and speech  specialist work together to note the middle  ear problems and progress in speech.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HP</cp:lastModifiedBy>
  <cp:revision>17</cp:revision>
  <dcterms:created xsi:type="dcterms:W3CDTF">2019-03-01T02:47:02Z</dcterms:created>
  <dcterms:modified xsi:type="dcterms:W3CDTF">2020-05-12T05:17:59Z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2019-03-01T00:00:00Z</vt:filetime>
  </property>
</Properties>
</file>