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7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071497" y="2246757"/>
            <a:ext cx="5001005" cy="1122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facebook.com/notesdental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21-Apr-20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facebook.com/notesdental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21-Apr-20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5940" y="1654734"/>
            <a:ext cx="3880485" cy="431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673727" y="1628125"/>
            <a:ext cx="3871595" cy="3740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facebook.com/notesdental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21-Apr-20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facebook.com/notesdental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21-Apr-20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facebook.com/notesdental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21-Apr-20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87194" y="461594"/>
            <a:ext cx="5769610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526794"/>
            <a:ext cx="3823970" cy="4141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722370" y="6465214"/>
            <a:ext cx="1697989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facebook.com/notesdental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21-Apr-20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40329" y="2848432"/>
            <a:ext cx="416814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b="1" spc="-365" dirty="0">
                <a:latin typeface="Trebuchet MS"/>
                <a:cs typeface="Trebuchet MS"/>
              </a:rPr>
              <a:t>Pulpotomy</a:t>
            </a:r>
            <a:endParaRPr sz="7200">
              <a:latin typeface="Trebuchet MS"/>
              <a:cs typeface="Trebuchet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5486400"/>
            <a:ext cx="52357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Dr </a:t>
            </a:r>
            <a:r>
              <a:rPr lang="en-US" sz="3600" b="1" dirty="0" err="1" smtClean="0"/>
              <a:t>Pallavi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Vashisth</a:t>
            </a:r>
            <a:r>
              <a:rPr lang="en-US" sz="3600" b="1" dirty="0" smtClean="0"/>
              <a:t> </a:t>
            </a:r>
          </a:p>
          <a:p>
            <a:r>
              <a:rPr lang="en-US" sz="3600" b="1" dirty="0" smtClean="0"/>
              <a:t>Department of </a:t>
            </a:r>
            <a:r>
              <a:rPr lang="en-US" sz="3600" b="1" dirty="0" err="1" smtClean="0"/>
              <a:t>Pedodntics</a:t>
            </a:r>
            <a:endParaRPr lang="en-US" sz="3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8992" y="461594"/>
            <a:ext cx="7295008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Formocresol</a:t>
            </a:r>
            <a:r>
              <a:rPr spc="-65" dirty="0"/>
              <a:t> </a:t>
            </a:r>
            <a:r>
              <a:rPr spc="-15" dirty="0"/>
              <a:t>Pulpotomy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3240" y="1301202"/>
            <a:ext cx="8392160" cy="45942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68300" indent="-342900">
              <a:lnSpc>
                <a:spcPct val="100000"/>
              </a:lnSpc>
              <a:spcBef>
                <a:spcPts val="425"/>
              </a:spcBef>
              <a:buFont typeface="Arial"/>
              <a:buChar char="•"/>
              <a:tabLst>
                <a:tab pos="367665" algn="l"/>
                <a:tab pos="368300" algn="l"/>
              </a:tabLst>
            </a:pPr>
            <a:r>
              <a:rPr sz="2700" spc="-60" dirty="0">
                <a:latin typeface="Carlito"/>
                <a:cs typeface="Carlito"/>
              </a:rPr>
              <a:t>Toxic </a:t>
            </a:r>
            <a:r>
              <a:rPr sz="2700" dirty="0">
                <a:latin typeface="Carlito"/>
                <a:cs typeface="Carlito"/>
              </a:rPr>
              <a:t>and </a:t>
            </a:r>
            <a:r>
              <a:rPr sz="2700" spc="-15" dirty="0">
                <a:latin typeface="Carlito"/>
                <a:cs typeface="Carlito"/>
              </a:rPr>
              <a:t>corrosive, </a:t>
            </a:r>
            <a:r>
              <a:rPr sz="2700" dirty="0">
                <a:latin typeface="Carlito"/>
                <a:cs typeface="Carlito"/>
              </a:rPr>
              <a:t>especially </a:t>
            </a:r>
            <a:r>
              <a:rPr sz="2700" spc="-15" dirty="0">
                <a:latin typeface="Carlito"/>
                <a:cs typeface="Carlito"/>
              </a:rPr>
              <a:t>at </a:t>
            </a:r>
            <a:r>
              <a:rPr sz="2700" dirty="0">
                <a:latin typeface="Carlito"/>
                <a:cs typeface="Carlito"/>
              </a:rPr>
              <a:t>the </a:t>
            </a:r>
            <a:r>
              <a:rPr sz="2700" spc="-10" dirty="0">
                <a:latin typeface="Carlito"/>
                <a:cs typeface="Carlito"/>
              </a:rPr>
              <a:t>point </a:t>
            </a:r>
            <a:r>
              <a:rPr sz="2700" spc="-5" dirty="0">
                <a:latin typeface="Carlito"/>
                <a:cs typeface="Carlito"/>
              </a:rPr>
              <a:t>of</a:t>
            </a:r>
            <a:r>
              <a:rPr sz="2700" spc="-65" dirty="0">
                <a:latin typeface="Carlito"/>
                <a:cs typeface="Carlito"/>
              </a:rPr>
              <a:t> </a:t>
            </a:r>
            <a:r>
              <a:rPr sz="2700" spc="-15" dirty="0">
                <a:latin typeface="Carlito"/>
                <a:cs typeface="Carlito"/>
              </a:rPr>
              <a:t>contact</a:t>
            </a:r>
            <a:endParaRPr sz="2700" dirty="0">
              <a:latin typeface="Carlito"/>
              <a:cs typeface="Carlito"/>
            </a:endParaRPr>
          </a:p>
          <a:p>
            <a:pPr marL="368300" indent="-34290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67665" algn="l"/>
                <a:tab pos="368300" algn="l"/>
              </a:tabLst>
            </a:pPr>
            <a:r>
              <a:rPr sz="2700" spc="-5" dirty="0">
                <a:latin typeface="Carlito"/>
                <a:cs typeface="Carlito"/>
              </a:rPr>
              <a:t>Increased </a:t>
            </a:r>
            <a:r>
              <a:rPr sz="2700" spc="-15" dirty="0">
                <a:latin typeface="Carlito"/>
                <a:cs typeface="Carlito"/>
              </a:rPr>
              <a:t>penetration </a:t>
            </a:r>
            <a:r>
              <a:rPr sz="2700" spc="-10" dirty="0">
                <a:latin typeface="Carlito"/>
                <a:cs typeface="Carlito"/>
              </a:rPr>
              <a:t>radicular</a:t>
            </a:r>
            <a:r>
              <a:rPr sz="2700" spc="-105" dirty="0">
                <a:latin typeface="Carlito"/>
                <a:cs typeface="Carlito"/>
              </a:rPr>
              <a:t> </a:t>
            </a:r>
            <a:r>
              <a:rPr sz="2700" spc="-20" dirty="0">
                <a:latin typeface="Carlito"/>
                <a:cs typeface="Carlito"/>
              </a:rPr>
              <a:t>root</a:t>
            </a:r>
            <a:endParaRPr sz="2700" dirty="0">
              <a:latin typeface="Carlito"/>
              <a:cs typeface="Carlito"/>
            </a:endParaRPr>
          </a:p>
          <a:p>
            <a:pPr marL="368300" marR="777240" indent="-342900">
              <a:lnSpc>
                <a:spcPts val="2920"/>
              </a:lnSpc>
              <a:spcBef>
                <a:spcPts val="690"/>
              </a:spcBef>
              <a:buFont typeface="Arial"/>
              <a:buChar char="•"/>
              <a:tabLst>
                <a:tab pos="367665" algn="l"/>
                <a:tab pos="368300" algn="l"/>
                <a:tab pos="1069975" algn="l"/>
                <a:tab pos="1438275" algn="l"/>
              </a:tabLst>
            </a:pPr>
            <a:r>
              <a:rPr sz="2700" spc="-55" dirty="0">
                <a:latin typeface="Carlito"/>
                <a:cs typeface="Carlito"/>
              </a:rPr>
              <a:t>FAD	</a:t>
            </a:r>
            <a:r>
              <a:rPr sz="2700" dirty="0">
                <a:latin typeface="Carlito"/>
                <a:cs typeface="Carlito"/>
              </a:rPr>
              <a:t>is	</a:t>
            </a:r>
            <a:r>
              <a:rPr sz="2700" spc="-15" dirty="0">
                <a:latin typeface="Carlito"/>
                <a:cs typeface="Carlito"/>
              </a:rPr>
              <a:t>genotoxic, </a:t>
            </a:r>
            <a:r>
              <a:rPr sz="2700" dirty="0">
                <a:latin typeface="Carlito"/>
                <a:cs typeface="Carlito"/>
              </a:rPr>
              <a:t>inducing </a:t>
            </a:r>
            <a:r>
              <a:rPr sz="2700" spc="-10" dirty="0">
                <a:latin typeface="Carlito"/>
                <a:cs typeface="Carlito"/>
              </a:rPr>
              <a:t>mutations </a:t>
            </a:r>
            <a:r>
              <a:rPr sz="2700" dirty="0">
                <a:latin typeface="Carlito"/>
                <a:cs typeface="Carlito"/>
              </a:rPr>
              <a:t>and </a:t>
            </a:r>
            <a:r>
              <a:rPr sz="2700" spc="-5" dirty="0">
                <a:latin typeface="Carlito"/>
                <a:cs typeface="Carlito"/>
              </a:rPr>
              <a:t>DNA  </a:t>
            </a:r>
            <a:r>
              <a:rPr sz="2700" spc="-10" dirty="0">
                <a:latin typeface="Carlito"/>
                <a:cs typeface="Carlito"/>
              </a:rPr>
              <a:t>damage</a:t>
            </a:r>
            <a:endParaRPr sz="2700" dirty="0">
              <a:latin typeface="Carlito"/>
              <a:cs typeface="Carlito"/>
            </a:endParaRPr>
          </a:p>
          <a:p>
            <a:pPr marL="368300" indent="-342900">
              <a:lnSpc>
                <a:spcPct val="100000"/>
              </a:lnSpc>
              <a:spcBef>
                <a:spcPts val="275"/>
              </a:spcBef>
              <a:buFont typeface="Arial"/>
              <a:buChar char="•"/>
              <a:tabLst>
                <a:tab pos="367665" algn="l"/>
                <a:tab pos="368300" algn="l"/>
              </a:tabLst>
            </a:pPr>
            <a:r>
              <a:rPr sz="2700" spc="-20" dirty="0">
                <a:latin typeface="Carlito"/>
                <a:cs typeface="Carlito"/>
              </a:rPr>
              <a:t>fear </a:t>
            </a:r>
            <a:r>
              <a:rPr sz="2700" spc="-5" dirty="0">
                <a:latin typeface="Carlito"/>
                <a:cs typeface="Carlito"/>
              </a:rPr>
              <a:t>of </a:t>
            </a:r>
            <a:r>
              <a:rPr sz="2700" spc="-10" dirty="0">
                <a:latin typeface="Carlito"/>
                <a:cs typeface="Carlito"/>
              </a:rPr>
              <a:t>damage </a:t>
            </a:r>
            <a:r>
              <a:rPr sz="2700" spc="-15" dirty="0">
                <a:latin typeface="Carlito"/>
                <a:cs typeface="Carlito"/>
              </a:rPr>
              <a:t>to </a:t>
            </a:r>
            <a:r>
              <a:rPr sz="2700" dirty="0">
                <a:latin typeface="Carlito"/>
                <a:cs typeface="Carlito"/>
              </a:rPr>
              <a:t>the </a:t>
            </a:r>
            <a:r>
              <a:rPr sz="2700" spc="-5" dirty="0">
                <a:latin typeface="Carlito"/>
                <a:cs typeface="Carlito"/>
              </a:rPr>
              <a:t>succedaneous</a:t>
            </a:r>
            <a:r>
              <a:rPr sz="2700" spc="-95" dirty="0">
                <a:latin typeface="Carlito"/>
                <a:cs typeface="Carlito"/>
              </a:rPr>
              <a:t> </a:t>
            </a:r>
            <a:r>
              <a:rPr sz="2700" spc="-10" dirty="0">
                <a:latin typeface="Carlito"/>
                <a:cs typeface="Carlito"/>
              </a:rPr>
              <a:t>tooth</a:t>
            </a:r>
            <a:endParaRPr sz="2700" dirty="0">
              <a:latin typeface="Carlito"/>
              <a:cs typeface="Carlito"/>
            </a:endParaRPr>
          </a:p>
          <a:p>
            <a:pPr marL="368300" marR="98425" indent="-342900">
              <a:lnSpc>
                <a:spcPts val="2920"/>
              </a:lnSpc>
              <a:spcBef>
                <a:spcPts val="690"/>
              </a:spcBef>
              <a:buFont typeface="Arial"/>
              <a:buChar char="•"/>
              <a:tabLst>
                <a:tab pos="367665" algn="l"/>
                <a:tab pos="368300" algn="l"/>
                <a:tab pos="1395095" algn="l"/>
                <a:tab pos="2013585" algn="l"/>
                <a:tab pos="2198370" algn="l"/>
                <a:tab pos="2417445" algn="l"/>
                <a:tab pos="2645410" algn="l"/>
                <a:tab pos="2921000" algn="l"/>
                <a:tab pos="2980055" algn="l"/>
                <a:tab pos="4398645" algn="l"/>
                <a:tab pos="4634230" algn="l"/>
                <a:tab pos="4846320" algn="l"/>
                <a:tab pos="5455920" algn="l"/>
                <a:tab pos="6195060" algn="l"/>
                <a:tab pos="6711315" algn="l"/>
              </a:tabLst>
            </a:pPr>
            <a:r>
              <a:rPr sz="2700" dirty="0">
                <a:latin typeface="Carlito"/>
                <a:cs typeface="Carlito"/>
              </a:rPr>
              <a:t>Unli</a:t>
            </a:r>
            <a:r>
              <a:rPr sz="2700" spc="-90" dirty="0">
                <a:latin typeface="Carlito"/>
                <a:cs typeface="Carlito"/>
              </a:rPr>
              <a:t>k</a:t>
            </a:r>
            <a:r>
              <a:rPr sz="2700" dirty="0">
                <a:latin typeface="Carlito"/>
                <a:cs typeface="Carlito"/>
              </a:rPr>
              <a:t>e	the	tissue		</a:t>
            </a:r>
            <a:r>
              <a:rPr sz="2700" spc="-40" dirty="0">
                <a:latin typeface="Carlito"/>
                <a:cs typeface="Carlito"/>
              </a:rPr>
              <a:t>r</a:t>
            </a:r>
            <a:r>
              <a:rPr sz="2700" dirty="0">
                <a:latin typeface="Carlito"/>
                <a:cs typeface="Carlito"/>
              </a:rPr>
              <a:t>esponse	</a:t>
            </a:r>
            <a:r>
              <a:rPr sz="2700" spc="-30" dirty="0">
                <a:latin typeface="Carlito"/>
                <a:cs typeface="Carlito"/>
              </a:rPr>
              <a:t>t</a:t>
            </a:r>
            <a:r>
              <a:rPr sz="2700" dirty="0">
                <a:latin typeface="Carlito"/>
                <a:cs typeface="Carlito"/>
              </a:rPr>
              <a:t>o	</a:t>
            </a:r>
            <a:r>
              <a:rPr sz="2700" spc="-5" dirty="0">
                <a:latin typeface="Carlito"/>
                <a:cs typeface="Carlito"/>
              </a:rPr>
              <a:t>Ca(OH</a:t>
            </a:r>
            <a:r>
              <a:rPr sz="2700" spc="-15" dirty="0">
                <a:latin typeface="Carlito"/>
                <a:cs typeface="Carlito"/>
              </a:rPr>
              <a:t>)</a:t>
            </a:r>
            <a:r>
              <a:rPr sz="2700" spc="-7" baseline="-20061" dirty="0">
                <a:latin typeface="Carlito"/>
                <a:cs typeface="Carlito"/>
              </a:rPr>
              <a:t>2</a:t>
            </a:r>
            <a:r>
              <a:rPr sz="2700" dirty="0">
                <a:latin typeface="Carlito"/>
                <a:cs typeface="Carlito"/>
              </a:rPr>
              <a:t>,	</a:t>
            </a:r>
            <a:r>
              <a:rPr sz="2700" spc="-5" dirty="0">
                <a:latin typeface="Carlito"/>
                <a:cs typeface="Carlito"/>
              </a:rPr>
              <a:t>n</a:t>
            </a:r>
            <a:r>
              <a:rPr sz="2700" dirty="0">
                <a:latin typeface="Carlito"/>
                <a:cs typeface="Carlito"/>
              </a:rPr>
              <a:t>o	</a:t>
            </a:r>
            <a:r>
              <a:rPr sz="2700" spc="-5" dirty="0">
                <a:latin typeface="Carlito"/>
                <a:cs typeface="Carlito"/>
              </a:rPr>
              <a:t>de</a:t>
            </a:r>
            <a:r>
              <a:rPr sz="2700" spc="-30" dirty="0">
                <a:latin typeface="Carlito"/>
                <a:cs typeface="Carlito"/>
              </a:rPr>
              <a:t>n</a:t>
            </a:r>
            <a:r>
              <a:rPr sz="2700" dirty="0">
                <a:latin typeface="Carlito"/>
                <a:cs typeface="Carlito"/>
              </a:rPr>
              <a:t>tin  </a:t>
            </a:r>
            <a:r>
              <a:rPr sz="2700" spc="-10" dirty="0">
                <a:latin typeface="Carlito"/>
                <a:cs typeface="Carlito"/>
              </a:rPr>
              <a:t>bridge</a:t>
            </a:r>
            <a:r>
              <a:rPr sz="2700" spc="-20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should	be	</a:t>
            </a:r>
            <a:r>
              <a:rPr sz="2700" spc="-10" dirty="0">
                <a:latin typeface="Carlito"/>
                <a:cs typeface="Carlito"/>
              </a:rPr>
              <a:t>anticipated	after	</a:t>
            </a:r>
            <a:r>
              <a:rPr sz="2700" spc="-5" dirty="0">
                <a:latin typeface="Carlito"/>
                <a:cs typeface="Carlito"/>
              </a:rPr>
              <a:t>applying  </a:t>
            </a:r>
            <a:r>
              <a:rPr sz="2700" spc="-15" dirty="0">
                <a:latin typeface="Carlito"/>
                <a:cs typeface="Carlito"/>
              </a:rPr>
              <a:t>formocresol	to	</a:t>
            </a:r>
            <a:r>
              <a:rPr sz="2700" spc="-10" dirty="0">
                <a:latin typeface="Carlito"/>
                <a:cs typeface="Carlito"/>
              </a:rPr>
              <a:t>exposed</a:t>
            </a:r>
            <a:r>
              <a:rPr sz="2700" spc="-60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pulp	</a:t>
            </a:r>
            <a:r>
              <a:rPr sz="2700" dirty="0">
                <a:latin typeface="Carlito"/>
                <a:cs typeface="Carlito"/>
              </a:rPr>
              <a:t>tissue</a:t>
            </a:r>
          </a:p>
          <a:p>
            <a:pPr marL="368300" marR="112395" indent="-342900">
              <a:lnSpc>
                <a:spcPts val="2920"/>
              </a:lnSpc>
              <a:spcBef>
                <a:spcPts val="640"/>
              </a:spcBef>
              <a:buFont typeface="Arial"/>
              <a:buChar char="•"/>
              <a:tabLst>
                <a:tab pos="367665" algn="l"/>
                <a:tab pos="368300" algn="l"/>
                <a:tab pos="1941830" algn="l"/>
              </a:tabLst>
            </a:pPr>
            <a:r>
              <a:rPr sz="2700" spc="-10" dirty="0">
                <a:latin typeface="Carlito"/>
                <a:cs typeface="Carlito"/>
              </a:rPr>
              <a:t>narrowing	</a:t>
            </a:r>
            <a:r>
              <a:rPr sz="2700" spc="-5" dirty="0">
                <a:latin typeface="Carlito"/>
                <a:cs typeface="Carlito"/>
              </a:rPr>
              <a:t>of </a:t>
            </a:r>
            <a:r>
              <a:rPr sz="2700" dirty="0">
                <a:latin typeface="Carlito"/>
                <a:cs typeface="Carlito"/>
              </a:rPr>
              <a:t>the </a:t>
            </a:r>
            <a:r>
              <a:rPr sz="2700" spc="-20" dirty="0">
                <a:latin typeface="Carlito"/>
                <a:cs typeface="Carlito"/>
              </a:rPr>
              <a:t>root </a:t>
            </a:r>
            <a:r>
              <a:rPr sz="2700" spc="-5" dirty="0">
                <a:latin typeface="Carlito"/>
                <a:cs typeface="Carlito"/>
              </a:rPr>
              <a:t>canal </a:t>
            </a:r>
            <a:r>
              <a:rPr sz="2700" spc="-15" dirty="0">
                <a:latin typeface="Carlito"/>
                <a:cs typeface="Carlito"/>
              </a:rPr>
              <a:t>through </a:t>
            </a:r>
            <a:r>
              <a:rPr sz="2700" spc="-5" dirty="0">
                <a:latin typeface="Carlito"/>
                <a:cs typeface="Carlito"/>
              </a:rPr>
              <a:t>the </a:t>
            </a:r>
            <a:r>
              <a:rPr sz="2700" spc="-10" dirty="0">
                <a:latin typeface="Carlito"/>
                <a:cs typeface="Carlito"/>
              </a:rPr>
              <a:t>continued  </a:t>
            </a:r>
            <a:r>
              <a:rPr sz="2700" spc="-5" dirty="0">
                <a:latin typeface="Carlito"/>
                <a:cs typeface="Carlito"/>
              </a:rPr>
              <a:t>deposition of </a:t>
            </a:r>
            <a:r>
              <a:rPr sz="2700" spc="-10" dirty="0">
                <a:latin typeface="Carlito"/>
                <a:cs typeface="Carlito"/>
              </a:rPr>
              <a:t>dentin by </a:t>
            </a:r>
            <a:r>
              <a:rPr sz="2700" dirty="0">
                <a:latin typeface="Carlito"/>
                <a:cs typeface="Carlito"/>
              </a:rPr>
              <a:t>the </a:t>
            </a:r>
            <a:r>
              <a:rPr sz="2700" spc="-10" dirty="0">
                <a:latin typeface="Carlito"/>
                <a:cs typeface="Carlito"/>
              </a:rPr>
              <a:t>preserved radicular </a:t>
            </a:r>
            <a:r>
              <a:rPr sz="2700" spc="-5" dirty="0">
                <a:latin typeface="Carlito"/>
                <a:cs typeface="Carlito"/>
              </a:rPr>
              <a:t>pulp  </a:t>
            </a:r>
            <a:r>
              <a:rPr sz="2700" spc="-15" dirty="0">
                <a:latin typeface="Carlito"/>
                <a:cs typeface="Carlito"/>
              </a:rPr>
              <a:t>may </a:t>
            </a:r>
            <a:r>
              <a:rPr sz="2700" spc="-5" dirty="0">
                <a:latin typeface="Carlito"/>
                <a:cs typeface="Carlito"/>
              </a:rPr>
              <a:t>be observed </a:t>
            </a:r>
            <a:r>
              <a:rPr sz="2700" dirty="0">
                <a:latin typeface="Carlito"/>
                <a:cs typeface="Carlito"/>
              </a:rPr>
              <a:t>in some</a:t>
            </a:r>
            <a:r>
              <a:rPr sz="2700" spc="-55" dirty="0">
                <a:latin typeface="Carlito"/>
                <a:cs typeface="Carlito"/>
              </a:rPr>
              <a:t> </a:t>
            </a:r>
            <a:r>
              <a:rPr sz="2700" spc="-10" dirty="0">
                <a:latin typeface="Carlito"/>
                <a:cs typeface="Carlito"/>
              </a:rPr>
              <a:t>case</a:t>
            </a:r>
            <a:endParaRPr sz="27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3290" y="461594"/>
            <a:ext cx="38519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</a:t>
            </a:r>
            <a:r>
              <a:rPr spc="-65" dirty="0"/>
              <a:t>r</a:t>
            </a:r>
            <a:r>
              <a:rPr spc="-5" dirty="0"/>
              <a:t>og</a:t>
            </a:r>
            <a:r>
              <a:rPr spc="10" dirty="0"/>
              <a:t>n</a:t>
            </a:r>
            <a:r>
              <a:rPr spc="-5" dirty="0"/>
              <a:t>o</a:t>
            </a:r>
            <a:r>
              <a:rPr spc="10" dirty="0"/>
              <a:t>s</a:t>
            </a:r>
            <a:r>
              <a:rPr dirty="0"/>
              <a:t>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9461"/>
            <a:ext cx="8028305" cy="430657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rlito"/>
                <a:cs typeface="Carlito"/>
              </a:rPr>
              <a:t>internal resorption </a:t>
            </a:r>
            <a:r>
              <a:rPr sz="2700" dirty="0">
                <a:latin typeface="Carlito"/>
                <a:cs typeface="Carlito"/>
              </a:rPr>
              <a:t>- </a:t>
            </a:r>
            <a:r>
              <a:rPr sz="2700" spc="-15" dirty="0">
                <a:latin typeface="Carlito"/>
                <a:cs typeface="Carlito"/>
              </a:rPr>
              <a:t>formocresol was</a:t>
            </a:r>
            <a:r>
              <a:rPr sz="2700" spc="-45" dirty="0">
                <a:latin typeface="Carlito"/>
                <a:cs typeface="Carlito"/>
              </a:rPr>
              <a:t> </a:t>
            </a:r>
            <a:r>
              <a:rPr sz="2700" dirty="0">
                <a:latin typeface="Carlito"/>
                <a:cs typeface="Carlito"/>
              </a:rPr>
              <a:t>applied</a:t>
            </a:r>
            <a:endParaRPr sz="2700">
              <a:latin typeface="Carlito"/>
              <a:cs typeface="Carlito"/>
            </a:endParaRPr>
          </a:p>
          <a:p>
            <a:pPr marL="431800" indent="-41910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431165" algn="l"/>
                <a:tab pos="431800" algn="l"/>
              </a:tabLst>
            </a:pPr>
            <a:r>
              <a:rPr sz="2700" spc="-5" dirty="0">
                <a:latin typeface="Carlito"/>
                <a:cs typeface="Carlito"/>
              </a:rPr>
              <a:t>accompanied </a:t>
            </a:r>
            <a:r>
              <a:rPr sz="2700" spc="-10" dirty="0">
                <a:latin typeface="Carlito"/>
                <a:cs typeface="Carlito"/>
              </a:rPr>
              <a:t>by external</a:t>
            </a:r>
            <a:r>
              <a:rPr sz="2700" spc="-30" dirty="0">
                <a:latin typeface="Carlito"/>
                <a:cs typeface="Carlito"/>
              </a:rPr>
              <a:t> </a:t>
            </a:r>
            <a:r>
              <a:rPr sz="2700" spc="-10" dirty="0">
                <a:latin typeface="Carlito"/>
                <a:cs typeface="Carlito"/>
              </a:rPr>
              <a:t>resorption,</a:t>
            </a:r>
            <a:endParaRPr sz="27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20" dirty="0">
                <a:latin typeface="Carlito"/>
                <a:cs typeface="Carlito"/>
              </a:rPr>
              <a:t>May </a:t>
            </a:r>
            <a:r>
              <a:rPr sz="2700" spc="-10" dirty="0">
                <a:latin typeface="Carlito"/>
                <a:cs typeface="Carlito"/>
              </a:rPr>
              <a:t>becomes </a:t>
            </a:r>
            <a:r>
              <a:rPr sz="2700" spc="-15" dirty="0">
                <a:latin typeface="Carlito"/>
                <a:cs typeface="Carlito"/>
              </a:rPr>
              <a:t>excessively</a:t>
            </a:r>
            <a:r>
              <a:rPr sz="2700" spc="-25" dirty="0">
                <a:latin typeface="Carlito"/>
                <a:cs typeface="Carlito"/>
              </a:rPr>
              <a:t> </a:t>
            </a:r>
            <a:r>
              <a:rPr sz="2700" dirty="0">
                <a:latin typeface="Carlito"/>
                <a:cs typeface="Carlito"/>
              </a:rPr>
              <a:t>mobile;</a:t>
            </a:r>
            <a:endParaRPr sz="27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rlito"/>
                <a:cs typeface="Carlito"/>
              </a:rPr>
              <a:t>a </a:t>
            </a:r>
            <a:r>
              <a:rPr sz="2700" spc="-5" dirty="0">
                <a:latin typeface="Carlito"/>
                <a:cs typeface="Carlito"/>
              </a:rPr>
              <a:t>sinus</a:t>
            </a:r>
            <a:r>
              <a:rPr sz="2700" spc="-40" dirty="0">
                <a:latin typeface="Carlito"/>
                <a:cs typeface="Carlito"/>
              </a:rPr>
              <a:t> </a:t>
            </a:r>
            <a:r>
              <a:rPr sz="2700" spc="-15" dirty="0">
                <a:latin typeface="Carlito"/>
                <a:cs typeface="Carlito"/>
              </a:rPr>
              <a:t>tract</a:t>
            </a:r>
            <a:endParaRPr sz="2700">
              <a:latin typeface="Carlito"/>
              <a:cs typeface="Carlito"/>
            </a:endParaRPr>
          </a:p>
          <a:p>
            <a:pPr marL="355600" marR="16510" indent="-342900">
              <a:lnSpc>
                <a:spcPts val="292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5" dirty="0">
                <a:latin typeface="Carlito"/>
                <a:cs typeface="Carlito"/>
              </a:rPr>
              <a:t>Rare </a:t>
            </a:r>
            <a:r>
              <a:rPr sz="2700" spc="-10" dirty="0">
                <a:latin typeface="Carlito"/>
                <a:cs typeface="Carlito"/>
              </a:rPr>
              <a:t>occurrence </a:t>
            </a:r>
            <a:r>
              <a:rPr sz="2700" spc="-5" dirty="0">
                <a:latin typeface="Carlito"/>
                <a:cs typeface="Carlito"/>
              </a:rPr>
              <a:t>of pain </a:t>
            </a:r>
            <a:r>
              <a:rPr sz="2700" spc="-160" dirty="0">
                <a:latin typeface="Arial"/>
                <a:cs typeface="Arial"/>
              </a:rPr>
              <a:t>– </a:t>
            </a:r>
            <a:r>
              <a:rPr sz="2700" spc="-5" dirty="0">
                <a:latin typeface="Carlito"/>
                <a:cs typeface="Carlito"/>
              </a:rPr>
              <a:t>so </a:t>
            </a:r>
            <a:r>
              <a:rPr sz="2700" spc="-15" dirty="0">
                <a:latin typeface="Carlito"/>
                <a:cs typeface="Carlito"/>
              </a:rPr>
              <a:t>formocresol failure </a:t>
            </a:r>
            <a:r>
              <a:rPr sz="2700" spc="-10" dirty="0">
                <a:latin typeface="Carlito"/>
                <a:cs typeface="Carlito"/>
              </a:rPr>
              <a:t>can </a:t>
            </a:r>
            <a:r>
              <a:rPr sz="2700" spc="-5" dirty="0">
                <a:latin typeface="Carlito"/>
                <a:cs typeface="Carlito"/>
              </a:rPr>
              <a:t>be  </a:t>
            </a:r>
            <a:r>
              <a:rPr sz="2700" spc="-15" dirty="0">
                <a:latin typeface="Carlito"/>
                <a:cs typeface="Carlito"/>
              </a:rPr>
              <a:t>detected </a:t>
            </a:r>
            <a:r>
              <a:rPr sz="2700" spc="-5" dirty="0">
                <a:latin typeface="Carlito"/>
                <a:cs typeface="Carlito"/>
              </a:rPr>
              <a:t>only clinically </a:t>
            </a:r>
            <a:r>
              <a:rPr sz="2700" spc="-15" dirty="0">
                <a:latin typeface="Carlito"/>
                <a:cs typeface="Carlito"/>
              </a:rPr>
              <a:t>detected </a:t>
            </a:r>
            <a:r>
              <a:rPr sz="2700" spc="-10" dirty="0">
                <a:latin typeface="Carlito"/>
                <a:cs typeface="Carlito"/>
              </a:rPr>
              <a:t>by</a:t>
            </a:r>
            <a:r>
              <a:rPr sz="2700" spc="-65" dirty="0">
                <a:latin typeface="Carlito"/>
                <a:cs typeface="Carlito"/>
              </a:rPr>
              <a:t> </a:t>
            </a:r>
            <a:r>
              <a:rPr sz="2700" dirty="0">
                <a:latin typeface="Carlito"/>
                <a:cs typeface="Carlito"/>
              </a:rPr>
              <a:t>chance</a:t>
            </a:r>
            <a:endParaRPr sz="2700">
              <a:latin typeface="Carlito"/>
              <a:cs typeface="Carlito"/>
            </a:endParaRPr>
          </a:p>
          <a:p>
            <a:pPr marL="355600" marR="546735" indent="-342900">
              <a:lnSpc>
                <a:spcPts val="2920"/>
              </a:lnSpc>
              <a:spcBef>
                <a:spcPts val="640"/>
              </a:spcBef>
              <a:buFont typeface="Arial"/>
              <a:buChar char="•"/>
              <a:tabLst>
                <a:tab pos="354965" algn="l"/>
                <a:tab pos="355600" algn="l"/>
                <a:tab pos="1024890" algn="l"/>
                <a:tab pos="3024505" algn="l"/>
                <a:tab pos="3465829" algn="l"/>
                <a:tab pos="4384675" algn="l"/>
              </a:tabLst>
            </a:pPr>
            <a:r>
              <a:rPr sz="2700" spc="-5" dirty="0">
                <a:latin typeface="Carlito"/>
                <a:cs typeface="Carlito"/>
              </a:rPr>
              <a:t>The	</a:t>
            </a:r>
            <a:r>
              <a:rPr sz="2700" spc="-10" dirty="0">
                <a:latin typeface="Carlito"/>
                <a:cs typeface="Carlito"/>
              </a:rPr>
              <a:t>development	</a:t>
            </a:r>
            <a:r>
              <a:rPr sz="2700" spc="-5" dirty="0">
                <a:latin typeface="Carlito"/>
                <a:cs typeface="Carlito"/>
              </a:rPr>
              <a:t>of	</a:t>
            </a:r>
            <a:r>
              <a:rPr sz="2700" spc="-15" dirty="0">
                <a:latin typeface="Carlito"/>
                <a:cs typeface="Carlito"/>
              </a:rPr>
              <a:t>cystic	</a:t>
            </a:r>
            <a:r>
              <a:rPr sz="2700" dirty="0">
                <a:latin typeface="Carlito"/>
                <a:cs typeface="Carlito"/>
              </a:rPr>
              <a:t>lesions is evidenced</a:t>
            </a:r>
            <a:r>
              <a:rPr sz="2700" spc="-170" dirty="0">
                <a:latin typeface="Carlito"/>
                <a:cs typeface="Carlito"/>
              </a:rPr>
              <a:t> </a:t>
            </a:r>
            <a:r>
              <a:rPr sz="2700" dirty="0">
                <a:latin typeface="Carlito"/>
                <a:cs typeface="Carlito"/>
              </a:rPr>
              <a:t>in  </a:t>
            </a:r>
            <a:r>
              <a:rPr sz="2700" spc="-5" dirty="0">
                <a:latin typeface="Carlito"/>
                <a:cs typeface="Carlito"/>
              </a:rPr>
              <a:t>some</a:t>
            </a:r>
            <a:r>
              <a:rPr sz="2700" spc="-30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cases</a:t>
            </a:r>
            <a:endParaRPr sz="2700">
              <a:latin typeface="Carlito"/>
              <a:cs typeface="Carlito"/>
            </a:endParaRPr>
          </a:p>
          <a:p>
            <a:pPr marL="355600" marR="5080" indent="-342900">
              <a:lnSpc>
                <a:spcPts val="292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  <a:tab pos="1833245" algn="l"/>
                <a:tab pos="2280920" algn="l"/>
                <a:tab pos="4022090" algn="l"/>
                <a:tab pos="5586095" algn="l"/>
                <a:tab pos="6102350" algn="l"/>
                <a:tab pos="6701790" algn="l"/>
              </a:tabLst>
            </a:pPr>
            <a:r>
              <a:rPr sz="2700" spc="-10" dirty="0">
                <a:latin typeface="Carlito"/>
                <a:cs typeface="Carlito"/>
              </a:rPr>
              <a:t>Above </a:t>
            </a:r>
            <a:r>
              <a:rPr sz="2700" spc="-5" dirty="0">
                <a:latin typeface="Carlito"/>
                <a:cs typeface="Carlito"/>
              </a:rPr>
              <a:t>findings </a:t>
            </a:r>
            <a:r>
              <a:rPr sz="2700" spc="-10" dirty="0">
                <a:latin typeface="Carlito"/>
                <a:cs typeface="Carlito"/>
              </a:rPr>
              <a:t>emphasize </a:t>
            </a:r>
            <a:r>
              <a:rPr sz="2700" dirty="0">
                <a:latin typeface="Carlito"/>
                <a:cs typeface="Carlito"/>
              </a:rPr>
              <a:t>the</a:t>
            </a:r>
            <a:r>
              <a:rPr sz="2700" spc="-20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importance</a:t>
            </a:r>
            <a:r>
              <a:rPr sz="2700" spc="-15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of	periodic  </a:t>
            </a:r>
            <a:r>
              <a:rPr sz="2700" spc="-10" dirty="0">
                <a:latin typeface="Carlito"/>
                <a:cs typeface="Carlito"/>
              </a:rPr>
              <a:t>follow-up	</a:t>
            </a:r>
            <a:r>
              <a:rPr sz="2700" spc="-15" dirty="0">
                <a:latin typeface="Carlito"/>
                <a:cs typeface="Carlito"/>
              </a:rPr>
              <a:t>to	</a:t>
            </a:r>
            <a:r>
              <a:rPr sz="2700" spc="-5" dirty="0">
                <a:latin typeface="Carlito"/>
                <a:cs typeface="Carlito"/>
              </a:rPr>
              <a:t>endodontic	</a:t>
            </a:r>
            <a:r>
              <a:rPr sz="2700" spc="-15" dirty="0">
                <a:latin typeface="Carlito"/>
                <a:cs typeface="Carlito"/>
              </a:rPr>
              <a:t>treatment	</a:t>
            </a:r>
            <a:r>
              <a:rPr sz="2700" spc="-5" dirty="0">
                <a:latin typeface="Carlito"/>
                <a:cs typeface="Carlito"/>
              </a:rPr>
              <a:t>on	primary</a:t>
            </a:r>
            <a:r>
              <a:rPr sz="2700" spc="-95" dirty="0">
                <a:latin typeface="Carlito"/>
                <a:cs typeface="Carlito"/>
              </a:rPr>
              <a:t> </a:t>
            </a:r>
            <a:r>
              <a:rPr sz="2700" spc="-10" dirty="0">
                <a:latin typeface="Carlito"/>
                <a:cs typeface="Carlito"/>
              </a:rPr>
              <a:t>teeth</a:t>
            </a:r>
            <a:endParaRPr sz="27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380" y="461594"/>
            <a:ext cx="67814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Glutaraldehyde</a:t>
            </a:r>
            <a:r>
              <a:rPr spc="-125" dirty="0"/>
              <a:t> </a:t>
            </a:r>
            <a:r>
              <a:rPr spc="-15" dirty="0"/>
              <a:t>Pulpotomy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8012430" cy="3343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  <a:tab pos="5284470" algn="l"/>
                <a:tab pos="5663565" algn="l"/>
                <a:tab pos="6809740" algn="l"/>
              </a:tabLst>
            </a:pPr>
            <a:r>
              <a:rPr sz="3200" spc="-20" dirty="0">
                <a:latin typeface="Carlito"/>
                <a:cs typeface="Carlito"/>
              </a:rPr>
              <a:t>Glutaraldehyde </a:t>
            </a:r>
            <a:r>
              <a:rPr sz="3200" spc="-5" dirty="0">
                <a:latin typeface="Carlito"/>
                <a:cs typeface="Carlito"/>
              </a:rPr>
              <a:t>has been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10" dirty="0">
                <a:latin typeface="Carlito"/>
                <a:cs typeface="Carlito"/>
              </a:rPr>
              <a:t>suggested  </a:t>
            </a:r>
            <a:r>
              <a:rPr sz="3200" dirty="0">
                <a:latin typeface="Carlito"/>
                <a:cs typeface="Carlito"/>
              </a:rPr>
              <a:t>al</a:t>
            </a:r>
            <a:r>
              <a:rPr sz="3200" spc="-45" dirty="0">
                <a:latin typeface="Carlito"/>
                <a:cs typeface="Carlito"/>
              </a:rPr>
              <a:t>t</a:t>
            </a:r>
            <a:r>
              <a:rPr sz="3200" dirty="0">
                <a:latin typeface="Carlito"/>
                <a:cs typeface="Carlito"/>
              </a:rPr>
              <a:t>ern</a:t>
            </a:r>
            <a:r>
              <a:rPr sz="3200" spc="-25" dirty="0">
                <a:latin typeface="Carlito"/>
                <a:cs typeface="Carlito"/>
              </a:rPr>
              <a:t>a</a:t>
            </a:r>
            <a:r>
              <a:rPr sz="3200" dirty="0">
                <a:latin typeface="Carlito"/>
                <a:cs typeface="Carlito"/>
              </a:rPr>
              <a:t>t</a:t>
            </a:r>
            <a:r>
              <a:rPr sz="3200" spc="-10" dirty="0">
                <a:latin typeface="Carlito"/>
                <a:cs typeface="Carlito"/>
              </a:rPr>
              <a:t>i</a:t>
            </a:r>
            <a:r>
              <a:rPr sz="3200" spc="-35" dirty="0">
                <a:latin typeface="Carlito"/>
                <a:cs typeface="Carlito"/>
              </a:rPr>
              <a:t>v</a:t>
            </a:r>
            <a:r>
              <a:rPr sz="3200" dirty="0">
                <a:latin typeface="Carlito"/>
                <a:cs typeface="Carlito"/>
              </a:rPr>
              <a:t>e </a:t>
            </a:r>
            <a:r>
              <a:rPr sz="3200" spc="-35" dirty="0">
                <a:latin typeface="Carlito"/>
                <a:cs typeface="Carlito"/>
              </a:rPr>
              <a:t>t</a:t>
            </a:r>
            <a:r>
              <a:rPr sz="3200" dirty="0">
                <a:latin typeface="Carlito"/>
                <a:cs typeface="Carlito"/>
              </a:rPr>
              <a:t>o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spc="-80" dirty="0">
                <a:latin typeface="Carlito"/>
                <a:cs typeface="Carlito"/>
              </a:rPr>
              <a:t>f</a:t>
            </a:r>
            <a:r>
              <a:rPr sz="3200" spc="-5" dirty="0">
                <a:latin typeface="Carlito"/>
                <a:cs typeface="Carlito"/>
              </a:rPr>
              <a:t>ormoc</a:t>
            </a:r>
            <a:r>
              <a:rPr sz="3200" spc="-40" dirty="0">
                <a:latin typeface="Carlito"/>
                <a:cs typeface="Carlito"/>
              </a:rPr>
              <a:t>r</a:t>
            </a:r>
            <a:r>
              <a:rPr sz="3200" dirty="0">
                <a:latin typeface="Carlito"/>
                <a:cs typeface="Carlito"/>
              </a:rPr>
              <a:t>esol</a:t>
            </a:r>
            <a:r>
              <a:rPr sz="3200" spc="-3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as	a	</a:t>
            </a:r>
            <a:r>
              <a:rPr sz="3200" spc="-15" dirty="0">
                <a:latin typeface="Carlito"/>
                <a:cs typeface="Carlito"/>
              </a:rPr>
              <a:t>t</a:t>
            </a:r>
            <a:r>
              <a:rPr sz="3200" dirty="0">
                <a:latin typeface="Carlito"/>
                <a:cs typeface="Carlito"/>
              </a:rPr>
              <a:t>i</a:t>
            </a:r>
            <a:r>
              <a:rPr sz="3200" spc="-10" dirty="0">
                <a:latin typeface="Carlito"/>
                <a:cs typeface="Carlito"/>
              </a:rPr>
              <a:t>s</a:t>
            </a:r>
            <a:r>
              <a:rPr sz="3200" spc="-5" dirty="0">
                <a:latin typeface="Carlito"/>
                <a:cs typeface="Carlito"/>
              </a:rPr>
              <a:t>su</a:t>
            </a:r>
            <a:r>
              <a:rPr sz="3200" dirty="0">
                <a:latin typeface="Carlito"/>
                <a:cs typeface="Carlito"/>
              </a:rPr>
              <a:t>e	</a:t>
            </a:r>
            <a:r>
              <a:rPr sz="3200" spc="-5" dirty="0">
                <a:latin typeface="Carlito"/>
                <a:cs typeface="Carlito"/>
              </a:rPr>
              <a:t>fi</a:t>
            </a:r>
            <a:r>
              <a:rPr sz="3200" spc="-60" dirty="0">
                <a:latin typeface="Carlito"/>
                <a:cs typeface="Carlito"/>
              </a:rPr>
              <a:t>x</a:t>
            </a:r>
            <a:r>
              <a:rPr sz="3200" spc="-25" dirty="0">
                <a:latin typeface="Carlito"/>
                <a:cs typeface="Carlito"/>
              </a:rPr>
              <a:t>a</a:t>
            </a:r>
            <a:r>
              <a:rPr sz="3200" dirty="0">
                <a:latin typeface="Carlito"/>
                <a:cs typeface="Carlito"/>
              </a:rPr>
              <a:t>t</a:t>
            </a:r>
            <a:r>
              <a:rPr sz="3200" spc="-10" dirty="0">
                <a:latin typeface="Carlito"/>
                <a:cs typeface="Carlito"/>
              </a:rPr>
              <a:t>i</a:t>
            </a:r>
            <a:r>
              <a:rPr sz="3200" spc="-35" dirty="0">
                <a:latin typeface="Carlito"/>
                <a:cs typeface="Carlito"/>
              </a:rPr>
              <a:t>v</a:t>
            </a:r>
            <a:r>
              <a:rPr sz="3200" dirty="0">
                <a:latin typeface="Carlito"/>
                <a:cs typeface="Carlito"/>
              </a:rPr>
              <a:t>e</a:t>
            </a:r>
            <a:endParaRPr sz="3200">
              <a:latin typeface="Carlito"/>
              <a:cs typeface="Carlito"/>
            </a:endParaRPr>
          </a:p>
          <a:p>
            <a:pPr marL="445134" indent="-43307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445134" algn="l"/>
                <a:tab pos="445770" algn="l"/>
                <a:tab pos="1379220" algn="l"/>
                <a:tab pos="2342515" algn="l"/>
              </a:tabLst>
            </a:pPr>
            <a:r>
              <a:rPr sz="3200" spc="-15" dirty="0">
                <a:latin typeface="Carlito"/>
                <a:cs typeface="Carlito"/>
              </a:rPr>
              <a:t>little	</a:t>
            </a:r>
            <a:r>
              <a:rPr sz="3200" spc="-25" dirty="0">
                <a:latin typeface="Carlito"/>
                <a:cs typeface="Carlito"/>
              </a:rPr>
              <a:t>toxic	</a:t>
            </a:r>
            <a:r>
              <a:rPr sz="3200" spc="-30" dirty="0">
                <a:latin typeface="Carlito"/>
                <a:cs typeface="Carlito"/>
              </a:rPr>
              <a:t>effect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  <a:tab pos="2044064" algn="l"/>
              </a:tabLst>
            </a:pPr>
            <a:r>
              <a:rPr sz="3200" spc="-10" dirty="0">
                <a:latin typeface="Carlito"/>
                <a:cs typeface="Carlito"/>
              </a:rPr>
              <a:t>antigenic	</a:t>
            </a:r>
            <a:r>
              <a:rPr sz="3200" dirty="0">
                <a:latin typeface="Carlito"/>
                <a:cs typeface="Carlito"/>
              </a:rPr>
              <a:t>action </a:t>
            </a:r>
            <a:r>
              <a:rPr sz="3200" spc="-5" dirty="0">
                <a:latin typeface="Carlito"/>
                <a:cs typeface="Carlito"/>
              </a:rPr>
              <a:t>similar </a:t>
            </a:r>
            <a:r>
              <a:rPr sz="3200" spc="-20" dirty="0">
                <a:latin typeface="Carlito"/>
                <a:cs typeface="Carlito"/>
              </a:rPr>
              <a:t>to</a:t>
            </a:r>
            <a:r>
              <a:rPr sz="3200" spc="30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formocresol,</a:t>
            </a:r>
            <a:endParaRPr sz="3200">
              <a:latin typeface="Carlito"/>
              <a:cs typeface="Carlito"/>
            </a:endParaRPr>
          </a:p>
          <a:p>
            <a:pPr marL="445134" indent="-43307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445134" algn="l"/>
                <a:tab pos="445770" algn="l"/>
              </a:tabLst>
            </a:pPr>
            <a:r>
              <a:rPr sz="3200" dirty="0">
                <a:latin typeface="Carlito"/>
                <a:cs typeface="Carlito"/>
              </a:rPr>
              <a:t>it is of a </a:t>
            </a:r>
            <a:r>
              <a:rPr sz="3200" spc="-10" dirty="0">
                <a:latin typeface="Carlito"/>
                <a:cs typeface="Carlito"/>
              </a:rPr>
              <a:t>lower potential </a:t>
            </a:r>
            <a:r>
              <a:rPr sz="3200" spc="-185" dirty="0">
                <a:latin typeface="Arial"/>
                <a:cs typeface="Arial"/>
              </a:rPr>
              <a:t>–</a:t>
            </a:r>
            <a:r>
              <a:rPr sz="3200" spc="-155" dirty="0">
                <a:latin typeface="Arial"/>
                <a:cs typeface="Arial"/>
              </a:rPr>
              <a:t> </a:t>
            </a:r>
            <a:r>
              <a:rPr sz="3200" spc="-15" dirty="0">
                <a:latin typeface="Carlito"/>
                <a:cs typeface="Carlito"/>
              </a:rPr>
              <a:t>unstable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4965" algn="l"/>
                <a:tab pos="355600" algn="l"/>
                <a:tab pos="2210435" algn="l"/>
                <a:tab pos="3443604" algn="l"/>
              </a:tabLst>
            </a:pPr>
            <a:r>
              <a:rPr sz="3200" spc="-5" dirty="0">
                <a:latin typeface="Carlito"/>
                <a:cs typeface="Carlito"/>
              </a:rPr>
              <a:t>increasing	</a:t>
            </a:r>
            <a:r>
              <a:rPr sz="3200" spc="-20" dirty="0">
                <a:latin typeface="Carlito"/>
                <a:cs typeface="Carlito"/>
              </a:rPr>
              <a:t>failure	</a:t>
            </a:r>
            <a:r>
              <a:rPr sz="3200" spc="-25" dirty="0">
                <a:latin typeface="Carlito"/>
                <a:cs typeface="Carlito"/>
              </a:rPr>
              <a:t>rates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7364" y="461594"/>
            <a:ext cx="6757036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Ferric </a:t>
            </a:r>
            <a:r>
              <a:rPr spc="-25" dirty="0"/>
              <a:t>Sulfate</a:t>
            </a:r>
            <a:r>
              <a:rPr spc="-75" dirty="0"/>
              <a:t> </a:t>
            </a:r>
            <a:r>
              <a:rPr spc="-15" dirty="0"/>
              <a:t>Pulpotomy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58797"/>
            <a:ext cx="8379460" cy="4697311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84"/>
              </a:spcBef>
              <a:buFont typeface="Arial"/>
              <a:buChar char="•"/>
              <a:tabLst>
                <a:tab pos="354965" algn="l"/>
                <a:tab pos="355600" algn="l"/>
                <a:tab pos="1611630" algn="l"/>
                <a:tab pos="1646555" algn="l"/>
                <a:tab pos="2082164" algn="l"/>
                <a:tab pos="2993390" algn="l"/>
                <a:tab pos="3373754" algn="l"/>
                <a:tab pos="3493770" algn="l"/>
                <a:tab pos="3815079" algn="l"/>
                <a:tab pos="4023995" algn="l"/>
                <a:tab pos="4761865" algn="l"/>
                <a:tab pos="5847080" algn="l"/>
                <a:tab pos="6002020" algn="l"/>
                <a:tab pos="6398895" algn="l"/>
                <a:tab pos="6524625" algn="l"/>
                <a:tab pos="6765925" algn="l"/>
              </a:tabLst>
            </a:pPr>
            <a:r>
              <a:rPr sz="3200" spc="-15" dirty="0">
                <a:latin typeface="Carlito"/>
                <a:cs typeface="Carlito"/>
              </a:rPr>
              <a:t>After </a:t>
            </a:r>
            <a:r>
              <a:rPr sz="3200" spc="-10" dirty="0">
                <a:latin typeface="Carlito"/>
                <a:cs typeface="Carlito"/>
              </a:rPr>
              <a:t>completion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15" dirty="0">
                <a:latin typeface="Carlito"/>
                <a:cs typeface="Carlito"/>
              </a:rPr>
              <a:t>coronal </a:t>
            </a:r>
            <a:r>
              <a:rPr sz="3200" spc="-5" dirty="0">
                <a:latin typeface="Carlito"/>
                <a:cs typeface="Carlito"/>
              </a:rPr>
              <a:t>pulp </a:t>
            </a:r>
            <a:r>
              <a:rPr sz="3200" spc="-10" dirty="0">
                <a:latin typeface="Carlito"/>
                <a:cs typeface="Carlito"/>
              </a:rPr>
              <a:t>amputation  </a:t>
            </a:r>
            <a:r>
              <a:rPr sz="3200" dirty="0">
                <a:latin typeface="Carlito"/>
                <a:cs typeface="Carlito"/>
              </a:rPr>
              <a:t>and</a:t>
            </a:r>
            <a:r>
              <a:rPr sz="3200" spc="2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achievement</a:t>
            </a:r>
            <a:r>
              <a:rPr sz="3200" spc="2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of	</a:t>
            </a:r>
            <a:r>
              <a:rPr sz="3200" spc="-10" dirty="0">
                <a:latin typeface="Carlito"/>
                <a:cs typeface="Carlito"/>
              </a:rPr>
              <a:t>hemostasis	</a:t>
            </a:r>
            <a:r>
              <a:rPr sz="3200" dirty="0">
                <a:latin typeface="Carlito"/>
                <a:cs typeface="Carlito"/>
              </a:rPr>
              <a:t>with	</a:t>
            </a:r>
            <a:r>
              <a:rPr sz="3200" spc="-10" dirty="0">
                <a:latin typeface="Carlito"/>
                <a:cs typeface="Carlito"/>
              </a:rPr>
              <a:t>moist  </a:t>
            </a:r>
            <a:r>
              <a:rPr sz="3200" spc="-25" dirty="0">
                <a:latin typeface="Carlito"/>
                <a:cs typeface="Carlito"/>
              </a:rPr>
              <a:t>cotton	</a:t>
            </a:r>
            <a:r>
              <a:rPr sz="3200" spc="-10" dirty="0">
                <a:latin typeface="Carlito"/>
                <a:cs typeface="Carlito"/>
              </a:rPr>
              <a:t>pellets,	</a:t>
            </a:r>
            <a:r>
              <a:rPr sz="3200" dirty="0">
                <a:latin typeface="Carlito"/>
                <a:cs typeface="Carlito"/>
              </a:rPr>
              <a:t>a	</a:t>
            </a:r>
            <a:r>
              <a:rPr sz="3200" spc="-5" dirty="0">
                <a:latin typeface="Carlito"/>
                <a:cs typeface="Carlito"/>
              </a:rPr>
              <a:t>15.5%</a:t>
            </a:r>
            <a:r>
              <a:rPr sz="3200" spc="4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solution		</a:t>
            </a:r>
            <a:r>
              <a:rPr sz="3200" dirty="0">
                <a:latin typeface="Carlito"/>
                <a:cs typeface="Carlito"/>
              </a:rPr>
              <a:t>of		</a:t>
            </a:r>
            <a:r>
              <a:rPr sz="3200" spc="-15" dirty="0">
                <a:latin typeface="Carlito"/>
                <a:cs typeface="Carlito"/>
              </a:rPr>
              <a:t>ferric  </a:t>
            </a:r>
            <a:r>
              <a:rPr sz="3200" spc="-25" dirty="0">
                <a:latin typeface="Carlito"/>
                <a:cs typeface="Carlito"/>
              </a:rPr>
              <a:t>sulfate		</a:t>
            </a:r>
            <a:r>
              <a:rPr sz="3200" dirty="0">
                <a:latin typeface="Carlito"/>
                <a:cs typeface="Carlito"/>
              </a:rPr>
              <a:t>is	applied		</a:t>
            </a:r>
            <a:r>
              <a:rPr sz="3200" spc="-25" dirty="0">
                <a:latin typeface="Carlito"/>
                <a:cs typeface="Carlito"/>
              </a:rPr>
              <a:t>to	</a:t>
            </a:r>
            <a:r>
              <a:rPr sz="3200" dirty="0">
                <a:latin typeface="Carlito"/>
                <a:cs typeface="Carlito"/>
              </a:rPr>
              <a:t>the	</a:t>
            </a:r>
            <a:r>
              <a:rPr sz="3200" spc="-10" dirty="0">
                <a:latin typeface="Carlito"/>
                <a:cs typeface="Carlito"/>
              </a:rPr>
              <a:t>radicular	</a:t>
            </a:r>
            <a:r>
              <a:rPr sz="3200" spc="-5" dirty="0">
                <a:latin typeface="Carlito"/>
                <a:cs typeface="Carlito"/>
              </a:rPr>
              <a:t>pulp  </a:t>
            </a:r>
            <a:r>
              <a:rPr sz="3200" spc="-15" dirty="0">
                <a:latin typeface="Carlito"/>
                <a:cs typeface="Carlito"/>
              </a:rPr>
              <a:t>stumps </a:t>
            </a:r>
            <a:r>
              <a:rPr sz="3200" spc="-30" dirty="0">
                <a:latin typeface="Carlito"/>
                <a:cs typeface="Carlito"/>
              </a:rPr>
              <a:t>for </a:t>
            </a:r>
            <a:r>
              <a:rPr sz="3200" dirty="0">
                <a:latin typeface="Carlito"/>
                <a:cs typeface="Carlito"/>
              </a:rPr>
              <a:t>10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15</a:t>
            </a:r>
            <a:r>
              <a:rPr sz="3200" spc="7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seconds</a:t>
            </a:r>
            <a:endParaRPr sz="3200" dirty="0">
              <a:latin typeface="Carlito"/>
              <a:cs typeface="Carlito"/>
            </a:endParaRPr>
          </a:p>
          <a:p>
            <a:pPr marL="355600" marR="207645" indent="-342900">
              <a:lnSpc>
                <a:spcPct val="9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small </a:t>
            </a:r>
            <a:r>
              <a:rPr sz="3200" spc="-10" dirty="0">
                <a:latin typeface="Carlito"/>
                <a:cs typeface="Carlito"/>
              </a:rPr>
              <a:t>droplets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1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solution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drip </a:t>
            </a:r>
            <a:r>
              <a:rPr sz="3200" spc="-15" dirty="0">
                <a:latin typeface="Carlito"/>
                <a:cs typeface="Carlito"/>
              </a:rPr>
              <a:t>from </a:t>
            </a:r>
            <a:r>
              <a:rPr sz="3200" dirty="0">
                <a:latin typeface="Carlito"/>
                <a:cs typeface="Carlito"/>
              </a:rPr>
              <a:t>a  </a:t>
            </a:r>
            <a:r>
              <a:rPr sz="3200" spc="-5" dirty="0">
                <a:latin typeface="Carlito"/>
                <a:cs typeface="Carlito"/>
              </a:rPr>
              <a:t>burnisher tip </a:t>
            </a:r>
            <a:r>
              <a:rPr sz="3200" spc="-20" dirty="0">
                <a:latin typeface="Carlito"/>
                <a:cs typeface="Carlito"/>
              </a:rPr>
              <a:t>onto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5" dirty="0">
                <a:latin typeface="Carlito"/>
                <a:cs typeface="Carlito"/>
              </a:rPr>
              <a:t>surface </a:t>
            </a:r>
            <a:r>
              <a:rPr sz="3200" spc="-5" dirty="0">
                <a:latin typeface="Carlito"/>
                <a:cs typeface="Carlito"/>
              </a:rPr>
              <a:t>of the pulp  tissue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354965" algn="l"/>
                <a:tab pos="355600" algn="l"/>
                <a:tab pos="2780665" algn="l"/>
                <a:tab pos="3408679" algn="l"/>
                <a:tab pos="4064000" algn="l"/>
              </a:tabLst>
            </a:pPr>
            <a:r>
              <a:rPr sz="3200" spc="-10" dirty="0">
                <a:latin typeface="Carlito"/>
                <a:cs typeface="Carlito"/>
              </a:rPr>
              <a:t>dento-infuser	</a:t>
            </a:r>
            <a:r>
              <a:rPr sz="3200" dirty="0">
                <a:latin typeface="Carlito"/>
                <a:cs typeface="Carlito"/>
              </a:rPr>
              <a:t>tip	</a:t>
            </a:r>
            <a:r>
              <a:rPr sz="3200" spc="-30" dirty="0">
                <a:latin typeface="Carlito"/>
                <a:cs typeface="Carlito"/>
              </a:rPr>
              <a:t>for	</a:t>
            </a:r>
            <a:r>
              <a:rPr sz="3200" dirty="0">
                <a:latin typeface="Carlito"/>
                <a:cs typeface="Carlito"/>
              </a:rPr>
              <a:t>this</a:t>
            </a:r>
            <a:r>
              <a:rPr sz="3200" spc="-5" dirty="0">
                <a:latin typeface="Carlito"/>
                <a:cs typeface="Carlito"/>
              </a:rPr>
              <a:t> purpose</a:t>
            </a:r>
            <a:endParaRPr sz="3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7364" y="400557"/>
            <a:ext cx="6147436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Ferric </a:t>
            </a:r>
            <a:r>
              <a:rPr spc="-25" dirty="0"/>
              <a:t>Sulfate</a:t>
            </a:r>
            <a:r>
              <a:rPr spc="-75" dirty="0"/>
              <a:t> </a:t>
            </a:r>
            <a:r>
              <a:rPr spc="-15" dirty="0"/>
              <a:t>Pulpotomy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434058"/>
            <a:ext cx="7957184" cy="3830954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445134" indent="-43307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445134" algn="l"/>
                <a:tab pos="445770" algn="l"/>
              </a:tabLst>
            </a:pPr>
            <a:r>
              <a:rPr sz="3200" spc="-15" dirty="0">
                <a:latin typeface="Carlito"/>
                <a:cs typeface="Carlito"/>
              </a:rPr>
              <a:t>hemostatic</a:t>
            </a:r>
            <a:r>
              <a:rPr sz="3200" spc="2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agent</a:t>
            </a:r>
            <a:endParaRPr sz="3200">
              <a:latin typeface="Carlito"/>
              <a:cs typeface="Carlito"/>
            </a:endParaRPr>
          </a:p>
          <a:p>
            <a:pPr marL="355600" marR="98615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445134" algn="l"/>
                <a:tab pos="445770" algn="l"/>
              </a:tabLst>
            </a:pPr>
            <a:r>
              <a:rPr dirty="0"/>
              <a:t>	</a:t>
            </a:r>
            <a:r>
              <a:rPr sz="3200" spc="-5" dirty="0">
                <a:latin typeface="Carlito"/>
                <a:cs typeface="Carlito"/>
              </a:rPr>
              <a:t>blood reacts </a:t>
            </a:r>
            <a:r>
              <a:rPr sz="3200" dirty="0">
                <a:latin typeface="Carlito"/>
                <a:cs typeface="Carlito"/>
              </a:rPr>
              <a:t>with </a:t>
            </a:r>
            <a:r>
              <a:rPr sz="3200" spc="-15" dirty="0">
                <a:latin typeface="Carlito"/>
                <a:cs typeface="Carlito"/>
              </a:rPr>
              <a:t>ferric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25" dirty="0">
                <a:latin typeface="Carlito"/>
                <a:cs typeface="Carlito"/>
              </a:rPr>
              <a:t>sulfate </a:t>
            </a:r>
            <a:r>
              <a:rPr sz="3200" dirty="0">
                <a:latin typeface="Carlito"/>
                <a:cs typeface="Carlito"/>
              </a:rPr>
              <a:t>ions  </a:t>
            </a:r>
            <a:r>
              <a:rPr sz="3200" spc="-5" dirty="0">
                <a:latin typeface="Carlito"/>
                <a:cs typeface="Carlito"/>
              </a:rPr>
              <a:t>within </a:t>
            </a:r>
            <a:r>
              <a:rPr sz="3200" dirty="0">
                <a:latin typeface="Carlito"/>
                <a:cs typeface="Carlito"/>
              </a:rPr>
              <a:t>the acidic </a:t>
            </a:r>
            <a:r>
              <a:rPr sz="3200" spc="-5" dirty="0">
                <a:latin typeface="Carlito"/>
                <a:cs typeface="Carlito"/>
              </a:rPr>
              <a:t>pH of the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solution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  <a:tab pos="1161415" algn="l"/>
                <a:tab pos="2625090" algn="l"/>
                <a:tab pos="3759200" algn="l"/>
                <a:tab pos="4441825" algn="l"/>
                <a:tab pos="4558665" algn="l"/>
                <a:tab pos="5179060" algn="l"/>
                <a:tab pos="6744970" algn="l"/>
              </a:tabLst>
            </a:pPr>
            <a:r>
              <a:rPr sz="3200" spc="-80" dirty="0">
                <a:latin typeface="Carlito"/>
                <a:cs typeface="Carlito"/>
              </a:rPr>
              <a:t>f</a:t>
            </a:r>
            <a:r>
              <a:rPr sz="3200" spc="-5" dirty="0">
                <a:latin typeface="Carlito"/>
                <a:cs typeface="Carlito"/>
              </a:rPr>
              <a:t>or</a:t>
            </a:r>
            <a:r>
              <a:rPr sz="3200" spc="5" dirty="0">
                <a:latin typeface="Carlito"/>
                <a:cs typeface="Carlito"/>
              </a:rPr>
              <a:t>m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pl</a:t>
            </a:r>
            <a:r>
              <a:rPr sz="3200" spc="-15" dirty="0">
                <a:latin typeface="Carlito"/>
                <a:cs typeface="Carlito"/>
              </a:rPr>
              <a:t>u</a:t>
            </a:r>
            <a:r>
              <a:rPr sz="3200" dirty="0">
                <a:latin typeface="Carlito"/>
                <a:cs typeface="Carlito"/>
              </a:rPr>
              <a:t>gs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th</a:t>
            </a:r>
            <a:r>
              <a:rPr sz="3200" spc="-35" dirty="0">
                <a:latin typeface="Carlito"/>
                <a:cs typeface="Carlito"/>
              </a:rPr>
              <a:t>a</a:t>
            </a:r>
            <a:r>
              <a:rPr sz="3200" dirty="0">
                <a:latin typeface="Carlito"/>
                <a:cs typeface="Carlito"/>
              </a:rPr>
              <a:t>t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occlu</a:t>
            </a:r>
            <a:r>
              <a:rPr sz="3200" spc="-15" dirty="0">
                <a:latin typeface="Carlito"/>
                <a:cs typeface="Carlito"/>
              </a:rPr>
              <a:t>d</a:t>
            </a:r>
            <a:r>
              <a:rPr sz="3200" dirty="0">
                <a:latin typeface="Carlito"/>
                <a:cs typeface="Carlito"/>
              </a:rPr>
              <a:t>e	the	</a:t>
            </a:r>
            <a:r>
              <a:rPr sz="3200" spc="-30" dirty="0">
                <a:latin typeface="Carlito"/>
                <a:cs typeface="Carlito"/>
              </a:rPr>
              <a:t>c</a:t>
            </a:r>
            <a:r>
              <a:rPr sz="3200" dirty="0">
                <a:latin typeface="Carlito"/>
                <a:cs typeface="Carlito"/>
              </a:rPr>
              <a:t>api</a:t>
            </a:r>
            <a:r>
              <a:rPr sz="3200" spc="-15" dirty="0">
                <a:latin typeface="Carlito"/>
                <a:cs typeface="Carlito"/>
              </a:rPr>
              <a:t>l</a:t>
            </a:r>
            <a:r>
              <a:rPr sz="3200" dirty="0">
                <a:latin typeface="Carlito"/>
                <a:cs typeface="Carlito"/>
              </a:rPr>
              <a:t>lary	</a:t>
            </a:r>
            <a:r>
              <a:rPr sz="3200" spc="-5" dirty="0">
                <a:latin typeface="Carlito"/>
                <a:cs typeface="Carlito"/>
              </a:rPr>
              <a:t>or</a:t>
            </a:r>
            <a:r>
              <a:rPr sz="3200" spc="-15" dirty="0">
                <a:latin typeface="Carlito"/>
                <a:cs typeface="Carlito"/>
              </a:rPr>
              <a:t>i</a:t>
            </a:r>
            <a:r>
              <a:rPr sz="3200" spc="-5" dirty="0">
                <a:latin typeface="Carlito"/>
                <a:cs typeface="Carlito"/>
              </a:rPr>
              <a:t>f</a:t>
            </a:r>
            <a:r>
              <a:rPr sz="3200" spc="-15" dirty="0">
                <a:latin typeface="Carlito"/>
                <a:cs typeface="Carlito"/>
              </a:rPr>
              <a:t>i</a:t>
            </a:r>
            <a:r>
              <a:rPr sz="3200" dirty="0">
                <a:latin typeface="Carlito"/>
                <a:cs typeface="Carlito"/>
              </a:rPr>
              <a:t>ces  and	</a:t>
            </a:r>
            <a:r>
              <a:rPr sz="3200" spc="-20" dirty="0">
                <a:latin typeface="Carlito"/>
                <a:cs typeface="Carlito"/>
              </a:rPr>
              <a:t>prevent	</a:t>
            </a:r>
            <a:r>
              <a:rPr sz="3200" spc="-5" dirty="0">
                <a:latin typeface="Carlito"/>
                <a:cs typeface="Carlito"/>
              </a:rPr>
              <a:t>blood	</a:t>
            </a:r>
            <a:r>
              <a:rPr sz="3200" dirty="0">
                <a:latin typeface="Carlito"/>
                <a:cs typeface="Carlito"/>
              </a:rPr>
              <a:t>clot		</a:t>
            </a:r>
            <a:r>
              <a:rPr sz="3200" spc="-15" dirty="0">
                <a:latin typeface="Carlito"/>
                <a:cs typeface="Carlito"/>
              </a:rPr>
              <a:t>formation</a:t>
            </a:r>
            <a:endParaRPr sz="3200">
              <a:latin typeface="Carlito"/>
              <a:cs typeface="Carlito"/>
            </a:endParaRPr>
          </a:p>
          <a:p>
            <a:pPr marL="355600" marR="108331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  <a:tab pos="2372995" algn="l"/>
                <a:tab pos="3489325" algn="l"/>
                <a:tab pos="4742180" algn="l"/>
                <a:tab pos="5478780" algn="l"/>
              </a:tabLst>
            </a:pPr>
            <a:r>
              <a:rPr sz="3200" spc="-5" dirty="0">
                <a:latin typeface="Carlito"/>
                <a:cs typeface="Carlito"/>
              </a:rPr>
              <a:t>hemo</a:t>
            </a:r>
            <a:r>
              <a:rPr sz="3200" spc="-45" dirty="0">
                <a:latin typeface="Carlito"/>
                <a:cs typeface="Carlito"/>
              </a:rPr>
              <a:t>st</a:t>
            </a:r>
            <a:r>
              <a:rPr sz="3200" spc="-25" dirty="0">
                <a:latin typeface="Carlito"/>
                <a:cs typeface="Carlito"/>
              </a:rPr>
              <a:t>a</a:t>
            </a:r>
            <a:r>
              <a:rPr sz="3200" dirty="0">
                <a:latin typeface="Carlito"/>
                <a:cs typeface="Carlito"/>
              </a:rPr>
              <a:t>t</a:t>
            </a:r>
            <a:r>
              <a:rPr sz="3200" spc="-10" dirty="0">
                <a:latin typeface="Carlito"/>
                <a:cs typeface="Carlito"/>
              </a:rPr>
              <a:t>i</a:t>
            </a:r>
            <a:r>
              <a:rPr sz="3200" dirty="0">
                <a:latin typeface="Carlito"/>
                <a:cs typeface="Carlito"/>
              </a:rPr>
              <a:t>c	a</a:t>
            </a:r>
            <a:r>
              <a:rPr sz="3200" spc="-20" dirty="0">
                <a:latin typeface="Carlito"/>
                <a:cs typeface="Carlito"/>
              </a:rPr>
              <a:t>g</a:t>
            </a:r>
            <a:r>
              <a:rPr sz="3200" dirty="0">
                <a:latin typeface="Carlito"/>
                <a:cs typeface="Carlito"/>
              </a:rPr>
              <a:t>e</a:t>
            </a:r>
            <a:r>
              <a:rPr sz="3200" spc="-25" dirty="0">
                <a:latin typeface="Carlito"/>
                <a:cs typeface="Carlito"/>
              </a:rPr>
              <a:t>n</a:t>
            </a:r>
            <a:r>
              <a:rPr sz="3200" dirty="0">
                <a:latin typeface="Carlito"/>
                <a:cs typeface="Carlito"/>
              </a:rPr>
              <a:t>t	</a:t>
            </a:r>
            <a:r>
              <a:rPr sz="3200" spc="-5" dirty="0">
                <a:latin typeface="Carlito"/>
                <a:cs typeface="Carlito"/>
              </a:rPr>
              <a:t>dur</a:t>
            </a:r>
            <a:r>
              <a:rPr sz="3200" spc="-15" dirty="0">
                <a:latin typeface="Carlito"/>
                <a:cs typeface="Carlito"/>
              </a:rPr>
              <a:t>i</a:t>
            </a:r>
            <a:r>
              <a:rPr sz="3200" spc="-5" dirty="0">
                <a:latin typeface="Carlito"/>
                <a:cs typeface="Carlito"/>
              </a:rPr>
              <a:t>n</a:t>
            </a:r>
            <a:r>
              <a:rPr sz="3200" dirty="0">
                <a:latin typeface="Carlito"/>
                <a:cs typeface="Carlito"/>
              </a:rPr>
              <a:t>g	t</a:t>
            </a:r>
            <a:r>
              <a:rPr sz="3200" spc="-15" dirty="0">
                <a:latin typeface="Carlito"/>
                <a:cs typeface="Carlito"/>
              </a:rPr>
              <a:t>h</a:t>
            </a:r>
            <a:r>
              <a:rPr sz="3200" dirty="0">
                <a:latin typeface="Carlito"/>
                <a:cs typeface="Carlito"/>
              </a:rPr>
              <a:t>e	</a:t>
            </a:r>
            <a:r>
              <a:rPr sz="3200" spc="-5" dirty="0">
                <a:latin typeface="Carlito"/>
                <a:cs typeface="Carlito"/>
              </a:rPr>
              <a:t>Ca(OH)2  </a:t>
            </a:r>
            <a:r>
              <a:rPr sz="3200" spc="-15" dirty="0">
                <a:latin typeface="Carlito"/>
                <a:cs typeface="Carlito"/>
              </a:rPr>
              <a:t>pulpotomy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93294"/>
            <a:ext cx="4144111" cy="6336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520" marR="88900" algn="ctr">
              <a:lnSpc>
                <a:spcPct val="100000"/>
              </a:lnSpc>
              <a:spcBef>
                <a:spcPts val="100"/>
              </a:spcBef>
            </a:pPr>
            <a:r>
              <a:rPr sz="1800" spc="5" dirty="0">
                <a:latin typeface="Carlito"/>
                <a:cs typeface="Carlito"/>
              </a:rPr>
              <a:t>A, </a:t>
            </a:r>
            <a:r>
              <a:rPr sz="1800" spc="-10" dirty="0">
                <a:latin typeface="Carlito"/>
                <a:cs typeface="Carlito"/>
              </a:rPr>
              <a:t>extensive dental </a:t>
            </a:r>
            <a:r>
              <a:rPr sz="1800" spc="-5" dirty="0">
                <a:latin typeface="Carlito"/>
                <a:cs typeface="Carlito"/>
              </a:rPr>
              <a:t>caries </a:t>
            </a:r>
            <a:r>
              <a:rPr sz="1800" spc="-10" dirty="0">
                <a:latin typeface="Carlito"/>
                <a:cs typeface="Carlito"/>
              </a:rPr>
              <a:t>affecting </a:t>
            </a:r>
            <a:r>
              <a:rPr sz="1800" dirty="0">
                <a:latin typeface="Carlito"/>
                <a:cs typeface="Carlito"/>
              </a:rPr>
              <a:t>a  </a:t>
            </a:r>
            <a:r>
              <a:rPr sz="1800" spc="-5" dirty="0">
                <a:latin typeface="Carlito"/>
                <a:cs typeface="Carlito"/>
              </a:rPr>
              <a:t>mandibular </a:t>
            </a:r>
            <a:r>
              <a:rPr sz="1800" spc="-15" dirty="0">
                <a:latin typeface="Carlito"/>
                <a:cs typeface="Carlito"/>
              </a:rPr>
              <a:t>first</a:t>
            </a:r>
            <a:r>
              <a:rPr sz="1800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primary</a:t>
            </a:r>
            <a:endParaRPr sz="1800" dirty="0">
              <a:latin typeface="Carlito"/>
              <a:cs typeface="Carlito"/>
            </a:endParaRPr>
          </a:p>
          <a:p>
            <a:pPr marL="60960" marR="53340" algn="ctr">
              <a:lnSpc>
                <a:spcPct val="100000"/>
              </a:lnSpc>
            </a:pPr>
            <a:r>
              <a:rPr sz="1800" spc="-35" dirty="0">
                <a:latin typeface="Carlito"/>
                <a:cs typeface="Carlito"/>
              </a:rPr>
              <a:t>molar. </a:t>
            </a:r>
            <a:r>
              <a:rPr sz="1800" spc="-10" dirty="0">
                <a:latin typeface="Carlito"/>
                <a:cs typeface="Carlito"/>
              </a:rPr>
              <a:t>note </a:t>
            </a:r>
            <a:r>
              <a:rPr sz="1800" spc="-15" dirty="0">
                <a:latin typeface="Carlito"/>
                <a:cs typeface="Carlito"/>
              </a:rPr>
              <a:t>proximity </a:t>
            </a:r>
            <a:r>
              <a:rPr sz="1800" spc="-5" dirty="0">
                <a:latin typeface="Carlito"/>
                <a:cs typeface="Carlito"/>
              </a:rPr>
              <a:t>of </a:t>
            </a:r>
            <a:r>
              <a:rPr sz="1800" spc="-10" dirty="0">
                <a:latin typeface="Carlito"/>
                <a:cs typeface="Carlito"/>
              </a:rPr>
              <a:t>radiographic  </a:t>
            </a:r>
            <a:r>
              <a:rPr sz="1800" spc="-5" dirty="0">
                <a:latin typeface="Carlito"/>
                <a:cs typeface="Carlito"/>
              </a:rPr>
              <a:t>lesion </a:t>
            </a:r>
            <a:r>
              <a:rPr sz="1800" spc="-10" dirty="0">
                <a:latin typeface="Carlito"/>
                <a:cs typeface="Carlito"/>
              </a:rPr>
              <a:t>to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5" dirty="0">
                <a:latin typeface="Carlito"/>
                <a:cs typeface="Carlito"/>
              </a:rPr>
              <a:t>mesial pulp</a:t>
            </a:r>
            <a:r>
              <a:rPr sz="1800" spc="10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horn.</a:t>
            </a:r>
            <a:endParaRPr sz="1800" dirty="0">
              <a:latin typeface="Carlito"/>
              <a:cs typeface="Carlito"/>
            </a:endParaRPr>
          </a:p>
          <a:p>
            <a:pPr marL="83820" marR="76835" indent="-1270" algn="ctr">
              <a:lnSpc>
                <a:spcPct val="100000"/>
              </a:lnSpc>
            </a:pPr>
            <a:r>
              <a:rPr sz="1800" spc="-10" dirty="0">
                <a:latin typeface="Carlito"/>
                <a:cs typeface="Carlito"/>
              </a:rPr>
              <a:t>B, </a:t>
            </a:r>
            <a:r>
              <a:rPr sz="1800" spc="-5" dirty="0">
                <a:latin typeface="Carlito"/>
                <a:cs typeface="Carlito"/>
              </a:rPr>
              <a:t>Caries </a:t>
            </a:r>
            <a:r>
              <a:rPr sz="1800" spc="-10" dirty="0">
                <a:latin typeface="Carlito"/>
                <a:cs typeface="Carlito"/>
              </a:rPr>
              <a:t>removal </a:t>
            </a:r>
            <a:r>
              <a:rPr sz="1800" spc="-5" dirty="0">
                <a:latin typeface="Carlito"/>
                <a:cs typeface="Carlito"/>
              </a:rPr>
              <a:t>showing </a:t>
            </a:r>
            <a:r>
              <a:rPr sz="1800" dirty="0">
                <a:latin typeface="Carlito"/>
                <a:cs typeface="Carlito"/>
              </a:rPr>
              <a:t>a </a:t>
            </a:r>
            <a:r>
              <a:rPr sz="1800" spc="-10" dirty="0">
                <a:latin typeface="Carlito"/>
                <a:cs typeface="Carlito"/>
              </a:rPr>
              <a:t>carious  </a:t>
            </a:r>
            <a:r>
              <a:rPr sz="1800" spc="-5" dirty="0">
                <a:latin typeface="Carlito"/>
                <a:cs typeface="Carlito"/>
              </a:rPr>
              <a:t>pulpal </a:t>
            </a:r>
            <a:r>
              <a:rPr sz="1800" spc="-10" dirty="0">
                <a:latin typeface="Carlito"/>
                <a:cs typeface="Carlito"/>
              </a:rPr>
              <a:t>exposure; </a:t>
            </a:r>
            <a:r>
              <a:rPr sz="1800" spc="-5" dirty="0">
                <a:latin typeface="Carlito"/>
                <a:cs typeface="Carlito"/>
              </a:rPr>
              <a:t>bleeding is</a:t>
            </a:r>
            <a:r>
              <a:rPr sz="1800" spc="25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evident.</a:t>
            </a:r>
            <a:endParaRPr sz="1800" dirty="0">
              <a:latin typeface="Carlito"/>
              <a:cs typeface="Carlito"/>
            </a:endParaRPr>
          </a:p>
          <a:p>
            <a:pPr marL="65405" marR="61594" indent="3810" algn="ctr">
              <a:lnSpc>
                <a:spcPct val="100000"/>
              </a:lnSpc>
            </a:pPr>
            <a:r>
              <a:rPr sz="1800" spc="-10" dirty="0">
                <a:latin typeface="Carlito"/>
                <a:cs typeface="Carlito"/>
              </a:rPr>
              <a:t>C,Partial unroofing </a:t>
            </a:r>
            <a:r>
              <a:rPr sz="1800" spc="-5" dirty="0">
                <a:latin typeface="Carlito"/>
                <a:cs typeface="Carlito"/>
              </a:rPr>
              <a:t>of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5" dirty="0">
                <a:latin typeface="Carlito"/>
                <a:cs typeface="Carlito"/>
              </a:rPr>
              <a:t>pulp  chamber; </a:t>
            </a:r>
            <a:r>
              <a:rPr sz="1800" spc="-10" dirty="0">
                <a:latin typeface="Carlito"/>
                <a:cs typeface="Carlito"/>
              </a:rPr>
              <a:t>note </a:t>
            </a:r>
            <a:r>
              <a:rPr sz="1800" spc="-5" dirty="0">
                <a:latin typeface="Carlito"/>
                <a:cs typeface="Carlito"/>
              </a:rPr>
              <a:t>bleeding </a:t>
            </a:r>
            <a:r>
              <a:rPr sz="1800" spc="-10" dirty="0">
                <a:latin typeface="Carlito"/>
                <a:cs typeface="Carlito"/>
              </a:rPr>
              <a:t>coronal </a:t>
            </a:r>
            <a:r>
              <a:rPr sz="1800" spc="-5" dirty="0">
                <a:latin typeface="Carlito"/>
                <a:cs typeface="Carlito"/>
              </a:rPr>
              <a:t>pulp  prior </a:t>
            </a:r>
            <a:r>
              <a:rPr sz="1800" spc="-10" dirty="0">
                <a:latin typeface="Carlito"/>
                <a:cs typeface="Carlito"/>
              </a:rPr>
              <a:t>to</a:t>
            </a:r>
            <a:r>
              <a:rPr sz="1800" spc="-1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amputation.</a:t>
            </a:r>
            <a:endParaRPr sz="1800" dirty="0">
              <a:latin typeface="Carlito"/>
              <a:cs typeface="Carlito"/>
            </a:endParaRPr>
          </a:p>
          <a:p>
            <a:pPr marL="262890" marR="205104" algn="ctr">
              <a:lnSpc>
                <a:spcPct val="100000"/>
              </a:lnSpc>
              <a:spcBef>
                <a:spcPts val="5"/>
              </a:spcBef>
            </a:pPr>
            <a:r>
              <a:rPr sz="1800" spc="-20" dirty="0">
                <a:latin typeface="Carlito"/>
                <a:cs typeface="Carlito"/>
              </a:rPr>
              <a:t>D,Roof </a:t>
            </a:r>
            <a:r>
              <a:rPr sz="1800" spc="-5" dirty="0">
                <a:latin typeface="Carlito"/>
                <a:cs typeface="Carlito"/>
              </a:rPr>
              <a:t>of pulp chamber </a:t>
            </a:r>
            <a:r>
              <a:rPr sz="1800" spc="-10" dirty="0">
                <a:latin typeface="Carlito"/>
                <a:cs typeface="Carlito"/>
              </a:rPr>
              <a:t>removed  </a:t>
            </a:r>
            <a:r>
              <a:rPr sz="1800" spc="-20" dirty="0">
                <a:latin typeface="Carlito"/>
                <a:cs typeface="Carlito"/>
              </a:rPr>
              <a:t>completely.</a:t>
            </a:r>
            <a:endParaRPr sz="1800" dirty="0">
              <a:latin typeface="Carlito"/>
              <a:cs typeface="Carlito"/>
            </a:endParaRPr>
          </a:p>
          <a:p>
            <a:pPr marL="12700" marR="5080" indent="-635" algn="ctr">
              <a:lnSpc>
                <a:spcPct val="100000"/>
              </a:lnSpc>
            </a:pPr>
            <a:r>
              <a:rPr sz="1800" spc="-5" dirty="0">
                <a:latin typeface="Carlito"/>
                <a:cs typeface="Carlito"/>
              </a:rPr>
              <a:t>E, </a:t>
            </a:r>
            <a:r>
              <a:rPr sz="1800" dirty="0">
                <a:latin typeface="Carlito"/>
                <a:cs typeface="Carlito"/>
              </a:rPr>
              <a:t>15.5% </a:t>
            </a:r>
            <a:r>
              <a:rPr sz="1800" spc="-5" dirty="0">
                <a:latin typeface="Carlito"/>
                <a:cs typeface="Carlito"/>
              </a:rPr>
              <a:t>solution of </a:t>
            </a:r>
            <a:r>
              <a:rPr sz="1800" spc="-10" dirty="0">
                <a:latin typeface="Carlito"/>
                <a:cs typeface="Carlito"/>
              </a:rPr>
              <a:t>ferric </a:t>
            </a:r>
            <a:r>
              <a:rPr sz="1800" spc="-15" dirty="0">
                <a:latin typeface="Carlito"/>
                <a:cs typeface="Carlito"/>
              </a:rPr>
              <a:t>sulfate </a:t>
            </a:r>
            <a:r>
              <a:rPr sz="1800" spc="-5" dirty="0">
                <a:latin typeface="Carlito"/>
                <a:cs typeface="Carlito"/>
              </a:rPr>
              <a:t>is  applied </a:t>
            </a:r>
            <a:r>
              <a:rPr sz="1800" spc="-10" dirty="0">
                <a:latin typeface="Carlito"/>
                <a:cs typeface="Carlito"/>
              </a:rPr>
              <a:t>to radicular </a:t>
            </a:r>
            <a:r>
              <a:rPr sz="1800" spc="-5" dirty="0">
                <a:latin typeface="Carlito"/>
                <a:cs typeface="Carlito"/>
              </a:rPr>
              <a:t>pulp stumps using  </a:t>
            </a:r>
            <a:r>
              <a:rPr sz="1800" dirty="0">
                <a:latin typeface="Carlito"/>
                <a:cs typeface="Carlito"/>
              </a:rPr>
              <a:t>a </a:t>
            </a:r>
            <a:r>
              <a:rPr sz="1800" spc="-5" dirty="0">
                <a:latin typeface="Carlito"/>
                <a:cs typeface="Carlito"/>
              </a:rPr>
              <a:t>dento-infuser tip supplied by </a:t>
            </a:r>
            <a:r>
              <a:rPr sz="1800" dirty="0">
                <a:latin typeface="Carlito"/>
                <a:cs typeface="Carlito"/>
              </a:rPr>
              <a:t>the  </a:t>
            </a:r>
            <a:r>
              <a:rPr sz="1800" spc="-25" dirty="0">
                <a:latin typeface="Carlito"/>
                <a:cs typeface="Carlito"/>
              </a:rPr>
              <a:t>manufacturer.</a:t>
            </a:r>
            <a:endParaRPr sz="1800" dirty="0">
              <a:latin typeface="Carlito"/>
              <a:cs typeface="Carlito"/>
            </a:endParaRPr>
          </a:p>
          <a:p>
            <a:pPr marL="160655" marR="151130" algn="ctr">
              <a:lnSpc>
                <a:spcPct val="100000"/>
              </a:lnSpc>
            </a:pPr>
            <a:r>
              <a:rPr sz="1800" spc="-25" dirty="0">
                <a:latin typeface="Carlito"/>
                <a:cs typeface="Carlito"/>
              </a:rPr>
              <a:t>F,Hemostasis </a:t>
            </a:r>
            <a:r>
              <a:rPr sz="1800" spc="-5" dirty="0">
                <a:latin typeface="Carlito"/>
                <a:cs typeface="Carlito"/>
              </a:rPr>
              <a:t>is evident </a:t>
            </a:r>
            <a:r>
              <a:rPr sz="1800" spc="-10" dirty="0">
                <a:latin typeface="Carlito"/>
                <a:cs typeface="Carlito"/>
              </a:rPr>
              <a:t>at radicular  </a:t>
            </a:r>
            <a:r>
              <a:rPr sz="1800" spc="-5" dirty="0">
                <a:latin typeface="Carlito"/>
                <a:cs typeface="Carlito"/>
              </a:rPr>
              <a:t>pulp</a:t>
            </a:r>
            <a:r>
              <a:rPr sz="1800" spc="-10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stumps.</a:t>
            </a:r>
            <a:endParaRPr sz="1800" dirty="0">
              <a:latin typeface="Carlito"/>
              <a:cs typeface="Carlito"/>
            </a:endParaRPr>
          </a:p>
          <a:p>
            <a:pPr marL="256540" marR="248920" indent="-3175" algn="ctr">
              <a:lnSpc>
                <a:spcPct val="100000"/>
              </a:lnSpc>
            </a:pPr>
            <a:r>
              <a:rPr sz="1800" spc="-5" dirty="0">
                <a:latin typeface="Carlito"/>
                <a:cs typeface="Carlito"/>
              </a:rPr>
              <a:t>G,Definitive </a:t>
            </a:r>
            <a:r>
              <a:rPr sz="1800" spc="-15" dirty="0">
                <a:latin typeface="Carlito"/>
                <a:cs typeface="Carlito"/>
              </a:rPr>
              <a:t>restoration </a:t>
            </a:r>
            <a:r>
              <a:rPr sz="1800" spc="-10" dirty="0">
                <a:latin typeface="Carlito"/>
                <a:cs typeface="Carlito"/>
              </a:rPr>
              <a:t>involves  </a:t>
            </a:r>
            <a:r>
              <a:rPr sz="1800" spc="-5" dirty="0">
                <a:latin typeface="Carlito"/>
                <a:cs typeface="Carlito"/>
              </a:rPr>
              <a:t>placement of zinc </a:t>
            </a:r>
            <a:r>
              <a:rPr sz="1800" spc="-15" dirty="0">
                <a:latin typeface="Carlito"/>
                <a:cs typeface="Carlito"/>
              </a:rPr>
              <a:t>oxide </a:t>
            </a:r>
            <a:r>
              <a:rPr sz="1800" spc="-5" dirty="0">
                <a:latin typeface="Carlito"/>
                <a:cs typeface="Carlito"/>
              </a:rPr>
              <a:t>eugenol,  overlaid with </a:t>
            </a:r>
            <a:r>
              <a:rPr sz="1800" dirty="0">
                <a:latin typeface="Carlito"/>
                <a:cs typeface="Carlito"/>
              </a:rPr>
              <a:t>glass </a:t>
            </a:r>
            <a:r>
              <a:rPr sz="1800" spc="-5" dirty="0">
                <a:latin typeface="Carlito"/>
                <a:cs typeface="Carlito"/>
              </a:rPr>
              <a:t>ionomer  </a:t>
            </a:r>
            <a:r>
              <a:rPr sz="1800" spc="-20" dirty="0">
                <a:latin typeface="Carlito"/>
                <a:cs typeface="Carlito"/>
              </a:rPr>
              <a:t>intracoronally, </a:t>
            </a:r>
            <a:r>
              <a:rPr sz="1800" spc="-15" dirty="0">
                <a:latin typeface="Carlito"/>
                <a:cs typeface="Carlito"/>
              </a:rPr>
              <a:t>followed </a:t>
            </a:r>
            <a:r>
              <a:rPr sz="1800" spc="-5" dirty="0">
                <a:latin typeface="Carlito"/>
                <a:cs typeface="Carlito"/>
              </a:rPr>
              <a:t>by </a:t>
            </a:r>
            <a:r>
              <a:rPr sz="1800" dirty="0">
                <a:latin typeface="Carlito"/>
                <a:cs typeface="Carlito"/>
              </a:rPr>
              <a:t>a  </a:t>
            </a:r>
            <a:r>
              <a:rPr sz="1800" spc="-15" dirty="0">
                <a:latin typeface="Carlito"/>
                <a:cs typeface="Carlito"/>
              </a:rPr>
              <a:t>preformed </a:t>
            </a:r>
            <a:r>
              <a:rPr sz="1800" spc="-10" dirty="0">
                <a:latin typeface="Carlito"/>
                <a:cs typeface="Carlito"/>
              </a:rPr>
              <a:t>metal (stainless steel)  </a:t>
            </a:r>
            <a:r>
              <a:rPr sz="1800" spc="-15" dirty="0">
                <a:latin typeface="Carlito"/>
                <a:cs typeface="Carlito"/>
              </a:rPr>
              <a:t>crown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43400" y="33"/>
            <a:ext cx="4800600" cy="68579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facebook.com/notesdental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496646"/>
            <a:ext cx="8839199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5" dirty="0"/>
              <a:t>Mineral </a:t>
            </a:r>
            <a:r>
              <a:rPr sz="4000" spc="-45" dirty="0"/>
              <a:t>Trioxide </a:t>
            </a:r>
            <a:r>
              <a:rPr sz="4000" spc="-20" dirty="0"/>
              <a:t>Aggregate </a:t>
            </a:r>
            <a:r>
              <a:rPr sz="4000" spc="-15" dirty="0"/>
              <a:t>Pulpotomy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304800" y="1143000"/>
            <a:ext cx="8608060" cy="53604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80" dirty="0">
                <a:latin typeface="Carlito"/>
                <a:cs typeface="Carlito"/>
              </a:rPr>
              <a:t>MTA </a:t>
            </a:r>
            <a:r>
              <a:rPr sz="3000" spc="-15" dirty="0">
                <a:latin typeface="Carlito"/>
                <a:cs typeface="Carlito"/>
              </a:rPr>
              <a:t>powder </a:t>
            </a:r>
            <a:r>
              <a:rPr sz="3000" dirty="0">
                <a:latin typeface="Carlito"/>
                <a:cs typeface="Carlito"/>
              </a:rPr>
              <a:t>is </a:t>
            </a:r>
            <a:r>
              <a:rPr sz="3000" spc="-20" dirty="0">
                <a:latin typeface="Carlito"/>
                <a:cs typeface="Carlito"/>
              </a:rPr>
              <a:t>mixed </a:t>
            </a:r>
            <a:r>
              <a:rPr sz="3000" dirty="0">
                <a:latin typeface="Carlito"/>
                <a:cs typeface="Carlito"/>
              </a:rPr>
              <a:t>with </a:t>
            </a:r>
            <a:r>
              <a:rPr sz="3000" spc="-15" dirty="0">
                <a:latin typeface="Carlito"/>
                <a:cs typeface="Carlito"/>
              </a:rPr>
              <a:t>sterile </a:t>
            </a:r>
            <a:r>
              <a:rPr sz="3000" spc="-20" dirty="0">
                <a:latin typeface="Carlito"/>
                <a:cs typeface="Carlito"/>
              </a:rPr>
              <a:t>water </a:t>
            </a:r>
            <a:r>
              <a:rPr sz="3000" spc="-10" dirty="0">
                <a:latin typeface="Carlito"/>
                <a:cs typeface="Carlito"/>
              </a:rPr>
              <a:t>until </a:t>
            </a:r>
            <a:r>
              <a:rPr sz="3000" dirty="0">
                <a:latin typeface="Carlito"/>
                <a:cs typeface="Carlito"/>
              </a:rPr>
              <a:t>the  </a:t>
            </a:r>
            <a:r>
              <a:rPr sz="3000" spc="-15" dirty="0">
                <a:latin typeface="Carlito"/>
                <a:cs typeface="Carlito"/>
              </a:rPr>
              <a:t>powder </a:t>
            </a:r>
            <a:r>
              <a:rPr sz="3000" dirty="0">
                <a:latin typeface="Carlito"/>
                <a:cs typeface="Carlito"/>
              </a:rPr>
              <a:t>is </a:t>
            </a:r>
            <a:r>
              <a:rPr sz="3000" spc="-10" dirty="0">
                <a:latin typeface="Carlito"/>
                <a:cs typeface="Carlito"/>
              </a:rPr>
              <a:t>adherent</a:t>
            </a:r>
            <a:endParaRPr sz="3000" dirty="0">
              <a:latin typeface="Carlito"/>
              <a:cs typeface="Carlito"/>
            </a:endParaRPr>
          </a:p>
          <a:p>
            <a:pPr marL="355600" marR="93980" indent="-342900" algn="just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25" dirty="0">
                <a:latin typeface="Carlito"/>
                <a:cs typeface="Carlito"/>
              </a:rPr>
              <a:t>excess </a:t>
            </a:r>
            <a:r>
              <a:rPr sz="3000" spc="-10" dirty="0">
                <a:latin typeface="Carlito"/>
                <a:cs typeface="Carlito"/>
              </a:rPr>
              <a:t>moisture </a:t>
            </a:r>
            <a:r>
              <a:rPr sz="3000" dirty="0">
                <a:latin typeface="Carlito"/>
                <a:cs typeface="Carlito"/>
              </a:rPr>
              <a:t>is </a:t>
            </a:r>
            <a:r>
              <a:rPr sz="3000" spc="-15" dirty="0">
                <a:latin typeface="Carlito"/>
                <a:cs typeface="Carlito"/>
              </a:rPr>
              <a:t>removed </a:t>
            </a:r>
            <a:r>
              <a:rPr sz="3000" spc="-20" dirty="0">
                <a:latin typeface="Carlito"/>
                <a:cs typeface="Carlito"/>
              </a:rPr>
              <a:t>from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5" dirty="0">
                <a:latin typeface="Carlito"/>
                <a:cs typeface="Carlito"/>
              </a:rPr>
              <a:t>powder </a:t>
            </a:r>
            <a:r>
              <a:rPr sz="3000" spc="-10" dirty="0">
                <a:latin typeface="Carlito"/>
                <a:cs typeface="Carlito"/>
              </a:rPr>
              <a:t>by  </a:t>
            </a:r>
            <a:r>
              <a:rPr sz="3000" spc="-5" dirty="0">
                <a:latin typeface="Carlito"/>
                <a:cs typeface="Carlito"/>
              </a:rPr>
              <a:t>placing </a:t>
            </a:r>
            <a:r>
              <a:rPr sz="3000" dirty="0">
                <a:latin typeface="Carlito"/>
                <a:cs typeface="Carlito"/>
              </a:rPr>
              <a:t>a </a:t>
            </a:r>
            <a:r>
              <a:rPr sz="3000" spc="-5" dirty="0">
                <a:latin typeface="Carlito"/>
                <a:cs typeface="Carlito"/>
              </a:rPr>
              <a:t>dry </a:t>
            </a:r>
            <a:r>
              <a:rPr sz="3000" spc="-10" dirty="0">
                <a:latin typeface="Carlito"/>
                <a:cs typeface="Carlito"/>
              </a:rPr>
              <a:t>paper point </a:t>
            </a:r>
            <a:r>
              <a:rPr sz="3000" spc="-20" dirty="0">
                <a:latin typeface="Carlito"/>
                <a:cs typeface="Carlito"/>
              </a:rPr>
              <a:t>into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0" dirty="0">
                <a:latin typeface="Carlito"/>
                <a:cs typeface="Carlito"/>
              </a:rPr>
              <a:t>mixture </a:t>
            </a:r>
            <a:r>
              <a:rPr sz="3000" spc="-15" dirty="0">
                <a:latin typeface="Carlito"/>
                <a:cs typeface="Carlito"/>
              </a:rPr>
              <a:t>to </a:t>
            </a:r>
            <a:r>
              <a:rPr sz="3000" dirty="0">
                <a:latin typeface="Carlito"/>
                <a:cs typeface="Carlito"/>
              </a:rPr>
              <a:t>act  as a </a:t>
            </a:r>
            <a:r>
              <a:rPr sz="3000" spc="-10" dirty="0">
                <a:latin typeface="Carlito"/>
                <a:cs typeface="Carlito"/>
              </a:rPr>
              <a:t>moisture</a:t>
            </a:r>
            <a:r>
              <a:rPr sz="3000" spc="-30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wick.</a:t>
            </a:r>
          </a:p>
          <a:p>
            <a:pPr marL="355600" marR="791845" indent="-342900">
              <a:lnSpc>
                <a:spcPct val="10000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  <a:tab pos="3835400" algn="l"/>
                <a:tab pos="5655310" algn="l"/>
              </a:tabLst>
            </a:pPr>
            <a:r>
              <a:rPr sz="3000" dirty="0">
                <a:latin typeface="Carlito"/>
                <a:cs typeface="Carlito"/>
              </a:rPr>
              <a:t>Usi</a:t>
            </a:r>
            <a:r>
              <a:rPr sz="3000" spc="-15" dirty="0">
                <a:latin typeface="Carlito"/>
                <a:cs typeface="Carlito"/>
              </a:rPr>
              <a:t>n</a:t>
            </a:r>
            <a:r>
              <a:rPr sz="3000" dirty="0">
                <a:latin typeface="Carlito"/>
                <a:cs typeface="Carlito"/>
              </a:rPr>
              <a:t>g an</a:t>
            </a:r>
            <a:r>
              <a:rPr sz="3000" spc="-5" dirty="0">
                <a:latin typeface="Carlito"/>
                <a:cs typeface="Carlito"/>
              </a:rPr>
              <a:t> </a:t>
            </a:r>
            <a:r>
              <a:rPr sz="3000" spc="-65" dirty="0">
                <a:latin typeface="Carlito"/>
                <a:cs typeface="Carlito"/>
              </a:rPr>
              <a:t>e</a:t>
            </a:r>
            <a:r>
              <a:rPr sz="3000" spc="-80" dirty="0">
                <a:latin typeface="Carlito"/>
                <a:cs typeface="Carlito"/>
              </a:rPr>
              <a:t>x</a:t>
            </a:r>
            <a:r>
              <a:rPr sz="3000" spc="-25" dirty="0">
                <a:latin typeface="Carlito"/>
                <a:cs typeface="Carlito"/>
              </a:rPr>
              <a:t>c</a:t>
            </a:r>
            <a:r>
              <a:rPr sz="3000" spc="-45" dirty="0">
                <a:latin typeface="Carlito"/>
                <a:cs typeface="Carlito"/>
              </a:rPr>
              <a:t>a</a:t>
            </a:r>
            <a:r>
              <a:rPr sz="3000" spc="-50" dirty="0">
                <a:latin typeface="Carlito"/>
                <a:cs typeface="Carlito"/>
              </a:rPr>
              <a:t>v</a:t>
            </a:r>
            <a:r>
              <a:rPr sz="3000" spc="-25" dirty="0">
                <a:latin typeface="Carlito"/>
                <a:cs typeface="Carlito"/>
              </a:rPr>
              <a:t>at</a:t>
            </a:r>
            <a:r>
              <a:rPr sz="3000" spc="-5" dirty="0">
                <a:latin typeface="Carlito"/>
                <a:cs typeface="Carlito"/>
              </a:rPr>
              <a:t>o</a:t>
            </a:r>
            <a:r>
              <a:rPr sz="3000" dirty="0">
                <a:latin typeface="Carlito"/>
                <a:cs typeface="Carlito"/>
              </a:rPr>
              <a:t>r</a:t>
            </a:r>
            <a:r>
              <a:rPr sz="3000" spc="-25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o</a:t>
            </a:r>
            <a:r>
              <a:rPr sz="3000" dirty="0">
                <a:latin typeface="Carlito"/>
                <a:cs typeface="Carlito"/>
              </a:rPr>
              <a:t>r	</a:t>
            </a:r>
            <a:r>
              <a:rPr sz="3000" spc="-40" dirty="0">
                <a:latin typeface="Carlito"/>
                <a:cs typeface="Carlito"/>
              </a:rPr>
              <a:t>r</a:t>
            </a:r>
            <a:r>
              <a:rPr sz="3000" spc="-20" dirty="0">
                <a:latin typeface="Carlito"/>
                <a:cs typeface="Carlito"/>
              </a:rPr>
              <a:t>e</a:t>
            </a:r>
            <a:r>
              <a:rPr sz="3000" dirty="0">
                <a:latin typeface="Carlito"/>
                <a:cs typeface="Carlito"/>
              </a:rPr>
              <a:t>t</a:t>
            </a:r>
            <a:r>
              <a:rPr sz="3000" spc="-50" dirty="0">
                <a:latin typeface="Carlito"/>
                <a:cs typeface="Carlito"/>
              </a:rPr>
              <a:t>r</a:t>
            </a:r>
            <a:r>
              <a:rPr sz="3000" spc="-5" dirty="0">
                <a:latin typeface="Carlito"/>
                <a:cs typeface="Carlito"/>
              </a:rPr>
              <a:t>og</a:t>
            </a:r>
            <a:r>
              <a:rPr sz="3000" spc="-60" dirty="0">
                <a:latin typeface="Carlito"/>
                <a:cs typeface="Carlito"/>
              </a:rPr>
              <a:t>r</a:t>
            </a:r>
            <a:r>
              <a:rPr sz="3000" dirty="0">
                <a:latin typeface="Carlito"/>
                <a:cs typeface="Carlito"/>
              </a:rPr>
              <a:t>ade	amal</a:t>
            </a:r>
            <a:r>
              <a:rPr sz="3000" spc="-60" dirty="0">
                <a:latin typeface="Carlito"/>
                <a:cs typeface="Carlito"/>
              </a:rPr>
              <a:t>g</a:t>
            </a:r>
            <a:r>
              <a:rPr sz="3000" dirty="0">
                <a:latin typeface="Carlito"/>
                <a:cs typeface="Carlito"/>
              </a:rPr>
              <a:t>am  </a:t>
            </a:r>
            <a:r>
              <a:rPr sz="3000" spc="-5" dirty="0">
                <a:latin typeface="Carlito"/>
                <a:cs typeface="Carlito"/>
              </a:rPr>
              <a:t>carrier </a:t>
            </a:r>
            <a:r>
              <a:rPr sz="3000" dirty="0">
                <a:latin typeface="Carlito"/>
                <a:cs typeface="Carlito"/>
              </a:rPr>
              <a:t>- </a:t>
            </a:r>
            <a:r>
              <a:rPr sz="3000" spc="-10" dirty="0">
                <a:latin typeface="Carlito"/>
                <a:cs typeface="Carlito"/>
              </a:rPr>
              <a:t>depth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dirty="0">
                <a:latin typeface="Carlito"/>
                <a:cs typeface="Carlito"/>
              </a:rPr>
              <a:t>3 </a:t>
            </a:r>
            <a:r>
              <a:rPr sz="3000" spc="-15" dirty="0">
                <a:latin typeface="Carlito"/>
                <a:cs typeface="Carlito"/>
              </a:rPr>
              <a:t>to </a:t>
            </a:r>
            <a:r>
              <a:rPr sz="3000" dirty="0">
                <a:latin typeface="Carlito"/>
                <a:cs typeface="Carlito"/>
              </a:rPr>
              <a:t>4</a:t>
            </a:r>
            <a:r>
              <a:rPr sz="3000" spc="-40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mm</a:t>
            </a:r>
          </a:p>
          <a:p>
            <a:pPr marL="355600" marR="132715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  <a:tab pos="1337310" algn="l"/>
                <a:tab pos="2091055" algn="l"/>
                <a:tab pos="2444115" algn="l"/>
                <a:tab pos="4069715" algn="l"/>
                <a:tab pos="4831080" algn="l"/>
                <a:tab pos="5320030" algn="l"/>
                <a:tab pos="5673090" algn="l"/>
                <a:tab pos="6607175" algn="l"/>
              </a:tabLst>
            </a:pPr>
            <a:r>
              <a:rPr sz="3000" spc="-5" dirty="0">
                <a:latin typeface="Carlito"/>
                <a:cs typeface="Carlito"/>
              </a:rPr>
              <a:t>Gently </a:t>
            </a:r>
            <a:r>
              <a:rPr sz="3000" spc="-20" dirty="0">
                <a:latin typeface="Carlito"/>
                <a:cs typeface="Carlito"/>
              </a:rPr>
              <a:t>packed</a:t>
            </a:r>
            <a:r>
              <a:rPr sz="3000" spc="-40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by</a:t>
            </a:r>
            <a:r>
              <a:rPr sz="3000" spc="5" dirty="0">
                <a:latin typeface="Carlito"/>
                <a:cs typeface="Carlito"/>
              </a:rPr>
              <a:t> </a:t>
            </a:r>
            <a:r>
              <a:rPr sz="3000" spc="-15" dirty="0">
                <a:latin typeface="Carlito"/>
                <a:cs typeface="Carlito"/>
              </a:rPr>
              <a:t>blunt	</a:t>
            </a:r>
            <a:r>
              <a:rPr sz="3000" dirty="0">
                <a:latin typeface="Carlito"/>
                <a:cs typeface="Carlito"/>
              </a:rPr>
              <a:t>end	</a:t>
            </a:r>
            <a:r>
              <a:rPr sz="3000" spc="-5" dirty="0">
                <a:latin typeface="Carlito"/>
                <a:cs typeface="Carlito"/>
              </a:rPr>
              <a:t>of	</a:t>
            </a:r>
            <a:r>
              <a:rPr sz="3000" dirty="0">
                <a:latin typeface="Carlito"/>
                <a:cs typeface="Carlito"/>
              </a:rPr>
              <a:t>a	</a:t>
            </a:r>
            <a:r>
              <a:rPr sz="3000" spc="-15" dirty="0">
                <a:latin typeface="Carlito"/>
                <a:cs typeface="Carlito"/>
              </a:rPr>
              <a:t>large	</a:t>
            </a:r>
            <a:r>
              <a:rPr sz="3000" spc="-5" dirty="0">
                <a:latin typeface="Carlito"/>
                <a:cs typeface="Carlito"/>
              </a:rPr>
              <a:t>paper  </a:t>
            </a:r>
            <a:r>
              <a:rPr sz="3000" spc="-10" dirty="0">
                <a:latin typeface="Carlito"/>
                <a:cs typeface="Carlito"/>
              </a:rPr>
              <a:t>point	</a:t>
            </a:r>
            <a:r>
              <a:rPr sz="3000" dirty="0">
                <a:latin typeface="Carlito"/>
                <a:cs typeface="Carlito"/>
              </a:rPr>
              <a:t>and	a	</a:t>
            </a:r>
            <a:r>
              <a:rPr sz="3000" spc="-15" dirty="0">
                <a:latin typeface="Carlito"/>
                <a:cs typeface="Carlito"/>
              </a:rPr>
              <a:t>broad </a:t>
            </a:r>
            <a:r>
              <a:rPr sz="3000" spc="-10" dirty="0">
                <a:latin typeface="Carlito"/>
                <a:cs typeface="Carlito"/>
              </a:rPr>
              <a:t>ended amalgam</a:t>
            </a:r>
            <a:r>
              <a:rPr sz="3000" spc="-15" dirty="0">
                <a:latin typeface="Carlito"/>
                <a:cs typeface="Carlito"/>
              </a:rPr>
              <a:t> </a:t>
            </a:r>
            <a:r>
              <a:rPr sz="3000" spc="-40" dirty="0">
                <a:latin typeface="Carlito"/>
                <a:cs typeface="Carlito"/>
              </a:rPr>
              <a:t>compactor.</a:t>
            </a:r>
            <a:endParaRPr sz="30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496646"/>
            <a:ext cx="8991599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5" dirty="0"/>
              <a:t>Mineral </a:t>
            </a:r>
            <a:r>
              <a:rPr sz="4000" spc="-45" dirty="0"/>
              <a:t>Trioxide </a:t>
            </a:r>
            <a:r>
              <a:rPr sz="4000" spc="-20" dirty="0"/>
              <a:t>Aggregate </a:t>
            </a:r>
            <a:r>
              <a:rPr sz="4000" spc="-15" dirty="0"/>
              <a:t>Pulpotomy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0" y="1537461"/>
            <a:ext cx="4798695" cy="4596258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5600" marR="254635" indent="-342900">
              <a:lnSpc>
                <a:spcPct val="8000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20" dirty="0">
                <a:latin typeface="Carlito"/>
                <a:cs typeface="Carlito"/>
              </a:rPr>
              <a:t>ZOe </a:t>
            </a:r>
            <a:r>
              <a:rPr sz="2700" spc="-5" dirty="0">
                <a:latin typeface="Carlito"/>
                <a:cs typeface="Carlito"/>
              </a:rPr>
              <a:t>or </a:t>
            </a:r>
            <a:r>
              <a:rPr sz="2700" dirty="0">
                <a:latin typeface="Carlito"/>
                <a:cs typeface="Carlito"/>
              </a:rPr>
              <a:t>glass ionomer  </a:t>
            </a:r>
            <a:r>
              <a:rPr sz="2700" spc="-5" dirty="0">
                <a:latin typeface="Carlito"/>
                <a:cs typeface="Carlito"/>
              </a:rPr>
              <a:t>cement </a:t>
            </a:r>
            <a:r>
              <a:rPr sz="2700" dirty="0">
                <a:latin typeface="Carlito"/>
                <a:cs typeface="Carlito"/>
              </a:rPr>
              <a:t>is </a:t>
            </a:r>
            <a:r>
              <a:rPr sz="2700" spc="-5" dirty="0">
                <a:latin typeface="Carlito"/>
                <a:cs typeface="Carlito"/>
              </a:rPr>
              <a:t>placed </a:t>
            </a:r>
            <a:r>
              <a:rPr sz="2700" spc="-10" dirty="0">
                <a:latin typeface="Carlito"/>
                <a:cs typeface="Carlito"/>
              </a:rPr>
              <a:t>gently  over </a:t>
            </a:r>
            <a:r>
              <a:rPr sz="2700" dirty="0">
                <a:latin typeface="Carlito"/>
                <a:cs typeface="Carlito"/>
              </a:rPr>
              <a:t>the </a:t>
            </a:r>
            <a:r>
              <a:rPr sz="2700" spc="-75" dirty="0">
                <a:latin typeface="Carlito"/>
                <a:cs typeface="Carlito"/>
              </a:rPr>
              <a:t>MTA </a:t>
            </a:r>
            <a:r>
              <a:rPr sz="2700" dirty="0">
                <a:latin typeface="Carlito"/>
                <a:cs typeface="Carlito"/>
              </a:rPr>
              <a:t>and</a:t>
            </a:r>
            <a:r>
              <a:rPr sz="2700" spc="-60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allowed  </a:t>
            </a:r>
            <a:r>
              <a:rPr sz="2700" spc="-15" dirty="0">
                <a:latin typeface="Carlito"/>
                <a:cs typeface="Carlito"/>
              </a:rPr>
              <a:t>to</a:t>
            </a:r>
            <a:r>
              <a:rPr sz="2700" spc="-10" dirty="0">
                <a:latin typeface="Carlito"/>
                <a:cs typeface="Carlito"/>
              </a:rPr>
              <a:t> set</a:t>
            </a:r>
            <a:endParaRPr sz="2700" dirty="0">
              <a:latin typeface="Carlito"/>
              <a:cs typeface="Carlito"/>
            </a:endParaRPr>
          </a:p>
          <a:p>
            <a:pPr marL="355600" marR="46355" indent="-342900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354965" algn="l"/>
                <a:tab pos="355600" algn="l"/>
                <a:tab pos="1281430" algn="l"/>
                <a:tab pos="1610360" algn="l"/>
                <a:tab pos="1764664" algn="l"/>
                <a:tab pos="2564130" algn="l"/>
                <a:tab pos="3505835" algn="l"/>
              </a:tabLst>
            </a:pPr>
            <a:r>
              <a:rPr sz="2700" dirty="0">
                <a:latin typeface="Carlito"/>
                <a:cs typeface="Carlito"/>
              </a:rPr>
              <a:t>It</a:t>
            </a:r>
            <a:r>
              <a:rPr sz="2700" spc="-20" dirty="0">
                <a:latin typeface="Carlito"/>
                <a:cs typeface="Carlito"/>
              </a:rPr>
              <a:t> </a:t>
            </a:r>
            <a:r>
              <a:rPr sz="2700" spc="-30" dirty="0">
                <a:latin typeface="Carlito"/>
                <a:cs typeface="Carlito"/>
              </a:rPr>
              <a:t>takes</a:t>
            </a:r>
            <a:r>
              <a:rPr sz="2700" dirty="0">
                <a:latin typeface="Carlito"/>
                <a:cs typeface="Carlito"/>
              </a:rPr>
              <a:t> </a:t>
            </a:r>
            <a:r>
              <a:rPr sz="2700" spc="-20" dirty="0">
                <a:latin typeface="Carlito"/>
                <a:cs typeface="Carlito"/>
              </a:rPr>
              <a:t>several	</a:t>
            </a:r>
            <a:r>
              <a:rPr sz="2700" spc="-15" dirty="0">
                <a:latin typeface="Carlito"/>
                <a:cs typeface="Carlito"/>
              </a:rPr>
              <a:t>hours	to  </a:t>
            </a:r>
            <a:r>
              <a:rPr sz="2700" spc="-10" dirty="0">
                <a:latin typeface="Carlito"/>
                <a:cs typeface="Carlito"/>
              </a:rPr>
              <a:t>reach	</a:t>
            </a:r>
            <a:r>
              <a:rPr sz="2700" dirty="0">
                <a:latin typeface="Carlito"/>
                <a:cs typeface="Carlito"/>
              </a:rPr>
              <a:t>its		</a:t>
            </a:r>
            <a:r>
              <a:rPr sz="2700" spc="-5" dirty="0">
                <a:latin typeface="Carlito"/>
                <a:cs typeface="Carlito"/>
              </a:rPr>
              <a:t>optimum  </a:t>
            </a:r>
            <a:r>
              <a:rPr sz="2700" spc="-15" dirty="0">
                <a:latin typeface="Carlito"/>
                <a:cs typeface="Carlito"/>
              </a:rPr>
              <a:t>physical	strength, </a:t>
            </a:r>
            <a:r>
              <a:rPr sz="2700" spc="-5" dirty="0">
                <a:latin typeface="Carlito"/>
                <a:cs typeface="Carlito"/>
              </a:rPr>
              <a:t>once </a:t>
            </a:r>
            <a:r>
              <a:rPr sz="2700" dirty="0">
                <a:latin typeface="Carlito"/>
                <a:cs typeface="Carlito"/>
              </a:rPr>
              <a:t>its  </a:t>
            </a:r>
            <a:r>
              <a:rPr sz="2700" spc="-10" dirty="0">
                <a:latin typeface="Carlito"/>
                <a:cs typeface="Carlito"/>
              </a:rPr>
              <a:t>set </a:t>
            </a:r>
            <a:r>
              <a:rPr sz="2700" dirty="0">
                <a:latin typeface="Carlito"/>
                <a:cs typeface="Carlito"/>
              </a:rPr>
              <a:t>the </a:t>
            </a:r>
            <a:r>
              <a:rPr sz="2700" spc="-15" dirty="0">
                <a:latin typeface="Carlito"/>
                <a:cs typeface="Carlito"/>
              </a:rPr>
              <a:t>cavity </a:t>
            </a:r>
            <a:r>
              <a:rPr sz="2700" dirty="0">
                <a:latin typeface="Carlito"/>
                <a:cs typeface="Carlito"/>
              </a:rPr>
              <a:t>is </a:t>
            </a:r>
            <a:r>
              <a:rPr sz="2700" spc="-20" dirty="0">
                <a:latin typeface="Carlito"/>
                <a:cs typeface="Carlito"/>
              </a:rPr>
              <a:t>restored  </a:t>
            </a:r>
            <a:r>
              <a:rPr sz="2700" dirty="0">
                <a:latin typeface="Carlito"/>
                <a:cs typeface="Carlito"/>
              </a:rPr>
              <a:t>with </a:t>
            </a:r>
            <a:r>
              <a:rPr sz="2700" spc="-5" dirty="0">
                <a:latin typeface="Carlito"/>
                <a:cs typeface="Carlito"/>
              </a:rPr>
              <a:t>permanent</a:t>
            </a:r>
            <a:r>
              <a:rPr sz="2700" spc="-140" dirty="0">
                <a:latin typeface="Carlito"/>
                <a:cs typeface="Carlito"/>
              </a:rPr>
              <a:t> </a:t>
            </a:r>
            <a:r>
              <a:rPr sz="2700" spc="-20" dirty="0">
                <a:latin typeface="Carlito"/>
                <a:cs typeface="Carlito"/>
              </a:rPr>
              <a:t>restoration</a:t>
            </a:r>
            <a:endParaRPr sz="2700" dirty="0">
              <a:latin typeface="Carlito"/>
              <a:cs typeface="Carlito"/>
            </a:endParaRPr>
          </a:p>
          <a:p>
            <a:pPr marL="355600" marR="5080" indent="-342900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354965" algn="l"/>
                <a:tab pos="355600" algn="l"/>
                <a:tab pos="1833245" algn="l"/>
                <a:tab pos="2721610" algn="l"/>
              </a:tabLst>
            </a:pPr>
            <a:r>
              <a:rPr sz="2700" spc="-5" dirty="0">
                <a:latin typeface="Carlito"/>
                <a:cs typeface="Carlito"/>
              </a:rPr>
              <a:t>pulp </a:t>
            </a:r>
            <a:r>
              <a:rPr sz="2700" dirty="0">
                <a:latin typeface="Carlito"/>
                <a:cs typeface="Carlito"/>
              </a:rPr>
              <a:t>tissue </a:t>
            </a:r>
            <a:r>
              <a:rPr sz="2700" spc="-5" dirty="0">
                <a:latin typeface="Carlito"/>
                <a:cs typeface="Carlito"/>
              </a:rPr>
              <a:t>responses </a:t>
            </a:r>
            <a:r>
              <a:rPr sz="2700" spc="-15" dirty="0">
                <a:latin typeface="Carlito"/>
                <a:cs typeface="Carlito"/>
              </a:rPr>
              <a:t>to  </a:t>
            </a:r>
            <a:r>
              <a:rPr sz="2700" spc="-75" dirty="0">
                <a:latin typeface="Carlito"/>
                <a:cs typeface="Carlito"/>
              </a:rPr>
              <a:t>MTA </a:t>
            </a:r>
            <a:r>
              <a:rPr sz="2700" spc="-15" dirty="0">
                <a:latin typeface="Carlito"/>
                <a:cs typeface="Carlito"/>
              </a:rPr>
              <a:t>to </a:t>
            </a:r>
            <a:r>
              <a:rPr sz="2700" spc="-5" dirty="0">
                <a:latin typeface="Carlito"/>
                <a:cs typeface="Carlito"/>
              </a:rPr>
              <a:t>be superior </a:t>
            </a:r>
            <a:r>
              <a:rPr sz="2700" spc="-15" dirty="0">
                <a:latin typeface="Carlito"/>
                <a:cs typeface="Carlito"/>
              </a:rPr>
              <a:t>to </a:t>
            </a:r>
            <a:r>
              <a:rPr sz="2700" dirty="0">
                <a:latin typeface="Carlito"/>
                <a:cs typeface="Carlito"/>
              </a:rPr>
              <a:t>those  </a:t>
            </a:r>
            <a:r>
              <a:rPr sz="2700" spc="-15" dirty="0">
                <a:latin typeface="Carlito"/>
                <a:cs typeface="Carlito"/>
              </a:rPr>
              <a:t>produced	</a:t>
            </a:r>
            <a:r>
              <a:rPr sz="2700" spc="-5" dirty="0">
                <a:latin typeface="Carlito"/>
                <a:cs typeface="Carlito"/>
              </a:rPr>
              <a:t>using	Ca(OH)2</a:t>
            </a:r>
            <a:endParaRPr sz="27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53000" y="1676400"/>
            <a:ext cx="3756659" cy="2590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9725" y="461594"/>
            <a:ext cx="75342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Electrosurgical</a:t>
            </a:r>
            <a:r>
              <a:rPr spc="-5" dirty="0"/>
              <a:t> </a:t>
            </a:r>
            <a:r>
              <a:rPr spc="-15" dirty="0"/>
              <a:t>Pulpotomy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facebook.com/notesdental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5081"/>
            <a:ext cx="7825105" cy="452183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marR="147320" indent="-342900">
              <a:lnSpc>
                <a:spcPts val="2400"/>
              </a:lnSpc>
              <a:spcBef>
                <a:spcPts val="675"/>
              </a:spcBef>
              <a:buFont typeface="Arial"/>
              <a:buChar char="•"/>
              <a:tabLst>
                <a:tab pos="425450" algn="l"/>
                <a:tab pos="426084" algn="l"/>
              </a:tabLst>
            </a:pPr>
            <a:r>
              <a:rPr dirty="0"/>
              <a:t>	</a:t>
            </a:r>
            <a:r>
              <a:rPr sz="2500" spc="-15" dirty="0">
                <a:latin typeface="Carlito"/>
                <a:cs typeface="Carlito"/>
              </a:rPr>
              <a:t>large </a:t>
            </a:r>
            <a:r>
              <a:rPr sz="2500" spc="-10" dirty="0">
                <a:latin typeface="Carlito"/>
                <a:cs typeface="Carlito"/>
              </a:rPr>
              <a:t>sterile </a:t>
            </a:r>
            <a:r>
              <a:rPr sz="2500" spc="-20" dirty="0">
                <a:latin typeface="Carlito"/>
                <a:cs typeface="Carlito"/>
              </a:rPr>
              <a:t>cotton </a:t>
            </a:r>
            <a:r>
              <a:rPr sz="2500" spc="-10" dirty="0">
                <a:latin typeface="Carlito"/>
                <a:cs typeface="Carlito"/>
              </a:rPr>
              <a:t>pellets </a:t>
            </a:r>
            <a:r>
              <a:rPr sz="2500" spc="-15" dirty="0">
                <a:latin typeface="Carlito"/>
                <a:cs typeface="Carlito"/>
              </a:rPr>
              <a:t>are </a:t>
            </a:r>
            <a:r>
              <a:rPr sz="2500" spc="-5" dirty="0">
                <a:latin typeface="Carlito"/>
                <a:cs typeface="Carlito"/>
              </a:rPr>
              <a:t>placed in </a:t>
            </a:r>
            <a:r>
              <a:rPr sz="2500" spc="-15" dirty="0">
                <a:latin typeface="Carlito"/>
                <a:cs typeface="Carlito"/>
              </a:rPr>
              <a:t>contact </a:t>
            </a:r>
            <a:r>
              <a:rPr sz="2500" spc="-5" dirty="0">
                <a:latin typeface="Carlito"/>
                <a:cs typeface="Carlito"/>
              </a:rPr>
              <a:t>with the  </a:t>
            </a:r>
            <a:r>
              <a:rPr sz="2500" spc="-10" dirty="0">
                <a:latin typeface="Carlito"/>
                <a:cs typeface="Carlito"/>
              </a:rPr>
              <a:t>pulp, </a:t>
            </a:r>
            <a:r>
              <a:rPr sz="2500" spc="-5" dirty="0">
                <a:latin typeface="Carlito"/>
                <a:cs typeface="Carlito"/>
              </a:rPr>
              <a:t>and </a:t>
            </a:r>
            <a:r>
              <a:rPr sz="2500" spc="-15" dirty="0">
                <a:latin typeface="Carlito"/>
                <a:cs typeface="Carlito"/>
              </a:rPr>
              <a:t>pressure </a:t>
            </a:r>
            <a:r>
              <a:rPr sz="2500" spc="-5" dirty="0">
                <a:latin typeface="Carlito"/>
                <a:cs typeface="Carlito"/>
              </a:rPr>
              <a:t>is applied </a:t>
            </a:r>
            <a:r>
              <a:rPr sz="2500" spc="-15" dirty="0">
                <a:latin typeface="Carlito"/>
                <a:cs typeface="Carlito"/>
              </a:rPr>
              <a:t>to </a:t>
            </a:r>
            <a:r>
              <a:rPr sz="2500" spc="-10" dirty="0">
                <a:latin typeface="Carlito"/>
                <a:cs typeface="Carlito"/>
              </a:rPr>
              <a:t>obtain</a:t>
            </a:r>
            <a:r>
              <a:rPr sz="2500" spc="60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hemostasis</a:t>
            </a:r>
            <a:endParaRPr sz="2500" dirty="0">
              <a:latin typeface="Carlito"/>
              <a:cs typeface="Carlito"/>
            </a:endParaRPr>
          </a:p>
          <a:p>
            <a:pPr marL="355600" marR="5080" indent="-342900">
              <a:lnSpc>
                <a:spcPts val="24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  <a:tab pos="975994" algn="l"/>
                <a:tab pos="2489200" algn="l"/>
                <a:tab pos="3158490" algn="l"/>
              </a:tabLst>
            </a:pPr>
            <a:r>
              <a:rPr sz="2500" spc="-10" dirty="0">
                <a:latin typeface="Carlito"/>
                <a:cs typeface="Carlito"/>
              </a:rPr>
              <a:t>The	</a:t>
            </a:r>
            <a:r>
              <a:rPr sz="2500" spc="-15" dirty="0">
                <a:latin typeface="Carlito"/>
                <a:cs typeface="Carlito"/>
              </a:rPr>
              <a:t>Hyfrecator	</a:t>
            </a:r>
            <a:r>
              <a:rPr sz="2500" spc="-5" dirty="0">
                <a:latin typeface="Carlito"/>
                <a:cs typeface="Carlito"/>
              </a:rPr>
              <a:t>Plus	7-797 - </a:t>
            </a:r>
            <a:r>
              <a:rPr sz="2500" spc="-10" dirty="0">
                <a:latin typeface="Carlito"/>
                <a:cs typeface="Carlito"/>
              </a:rPr>
              <a:t>set at </a:t>
            </a:r>
            <a:r>
              <a:rPr sz="2500" spc="-5" dirty="0">
                <a:latin typeface="Carlito"/>
                <a:cs typeface="Carlito"/>
              </a:rPr>
              <a:t>40% </a:t>
            </a:r>
            <a:r>
              <a:rPr sz="2500" spc="-15" dirty="0">
                <a:latin typeface="Carlito"/>
                <a:cs typeface="Carlito"/>
              </a:rPr>
              <a:t>power </a:t>
            </a:r>
            <a:r>
              <a:rPr sz="2500" spc="-10" dirty="0">
                <a:latin typeface="Carlito"/>
                <a:cs typeface="Carlito"/>
              </a:rPr>
              <a:t>(high </a:t>
            </a:r>
            <a:r>
              <a:rPr sz="2500" spc="-15" dirty="0">
                <a:latin typeface="Carlito"/>
                <a:cs typeface="Carlito"/>
              </a:rPr>
              <a:t>at </a:t>
            </a:r>
            <a:r>
              <a:rPr sz="2500" spc="-5" dirty="0">
                <a:latin typeface="Carlito"/>
                <a:cs typeface="Carlito"/>
              </a:rPr>
              <a:t>12  </a:t>
            </a:r>
            <a:r>
              <a:rPr sz="2500" spc="-10" dirty="0">
                <a:latin typeface="Carlito"/>
                <a:cs typeface="Carlito"/>
              </a:rPr>
              <a:t>W)</a:t>
            </a:r>
            <a:endParaRPr sz="2500" dirty="0">
              <a:latin typeface="Carlito"/>
              <a:cs typeface="Carlito"/>
            </a:endParaRPr>
          </a:p>
          <a:p>
            <a:pPr marL="355600" marR="542925" indent="-342900">
              <a:lnSpc>
                <a:spcPts val="24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  <a:tab pos="975360" algn="l"/>
                <a:tab pos="1955800" algn="l"/>
                <a:tab pos="2957830" algn="l"/>
                <a:tab pos="3516629" algn="l"/>
                <a:tab pos="4561205" algn="l"/>
                <a:tab pos="5935345" algn="l"/>
                <a:tab pos="6563359" algn="l"/>
              </a:tabLst>
            </a:pPr>
            <a:r>
              <a:rPr sz="2500" spc="-10" dirty="0">
                <a:latin typeface="Carlito"/>
                <a:cs typeface="Carlito"/>
              </a:rPr>
              <a:t>The	</a:t>
            </a:r>
            <a:r>
              <a:rPr sz="2500" spc="-20" dirty="0">
                <a:latin typeface="Carlito"/>
                <a:cs typeface="Carlito"/>
              </a:rPr>
              <a:t>cotton	</a:t>
            </a:r>
            <a:r>
              <a:rPr sz="2500" spc="-5" dirty="0">
                <a:latin typeface="Carlito"/>
                <a:cs typeface="Carlito"/>
              </a:rPr>
              <a:t>pellets	</a:t>
            </a:r>
            <a:r>
              <a:rPr sz="2500" spc="-15" dirty="0">
                <a:latin typeface="Carlito"/>
                <a:cs typeface="Carlito"/>
              </a:rPr>
              <a:t>are	</a:t>
            </a:r>
            <a:r>
              <a:rPr sz="2500" spc="-10" dirty="0">
                <a:latin typeface="Carlito"/>
                <a:cs typeface="Carlito"/>
              </a:rPr>
              <a:t>quickly	removed,	</a:t>
            </a:r>
            <a:r>
              <a:rPr sz="2500" spc="-5" dirty="0">
                <a:latin typeface="Carlito"/>
                <a:cs typeface="Carlito"/>
              </a:rPr>
              <a:t>and	the  electrode is placed 1 </a:t>
            </a:r>
            <a:r>
              <a:rPr sz="2500" spc="-20" dirty="0">
                <a:latin typeface="Carlito"/>
                <a:cs typeface="Carlito"/>
              </a:rPr>
              <a:t>to </a:t>
            </a:r>
            <a:r>
              <a:rPr sz="2500" spc="-5" dirty="0">
                <a:latin typeface="Carlito"/>
                <a:cs typeface="Carlito"/>
              </a:rPr>
              <a:t>2 </a:t>
            </a:r>
            <a:r>
              <a:rPr sz="2500" spc="-10" dirty="0">
                <a:latin typeface="Carlito"/>
                <a:cs typeface="Carlito"/>
              </a:rPr>
              <a:t>mm above </a:t>
            </a:r>
            <a:r>
              <a:rPr sz="2500" spc="-5" dirty="0">
                <a:latin typeface="Carlito"/>
                <a:cs typeface="Carlito"/>
              </a:rPr>
              <a:t>the </a:t>
            </a:r>
            <a:r>
              <a:rPr sz="2500" spc="-10" dirty="0">
                <a:latin typeface="Carlito"/>
                <a:cs typeface="Carlito"/>
              </a:rPr>
              <a:t>pulpal</a:t>
            </a:r>
            <a:r>
              <a:rPr sz="2500" spc="85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stump</a:t>
            </a:r>
            <a:endParaRPr sz="2500" dirty="0">
              <a:latin typeface="Carlito"/>
              <a:cs typeface="Carlito"/>
            </a:endParaRPr>
          </a:p>
          <a:p>
            <a:pPr marL="355600" marR="108585" indent="-342900">
              <a:lnSpc>
                <a:spcPct val="80000"/>
              </a:lnSpc>
              <a:spcBef>
                <a:spcPts val="6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Carlito"/>
                <a:cs typeface="Carlito"/>
              </a:rPr>
              <a:t>Heat </a:t>
            </a:r>
            <a:r>
              <a:rPr sz="2500" spc="-5" dirty="0">
                <a:latin typeface="Carlito"/>
                <a:cs typeface="Carlito"/>
              </a:rPr>
              <a:t>and electrical </a:t>
            </a:r>
            <a:r>
              <a:rPr sz="2500" spc="-20" dirty="0">
                <a:latin typeface="Carlito"/>
                <a:cs typeface="Carlito"/>
              </a:rPr>
              <a:t>transfer </a:t>
            </a:r>
            <a:r>
              <a:rPr sz="2500" spc="-15" dirty="0">
                <a:latin typeface="Carlito"/>
                <a:cs typeface="Carlito"/>
              </a:rPr>
              <a:t>are </a:t>
            </a:r>
            <a:r>
              <a:rPr sz="2500" spc="-10" dirty="0">
                <a:latin typeface="Carlito"/>
                <a:cs typeface="Carlito"/>
              </a:rPr>
              <a:t>minimized </a:t>
            </a:r>
            <a:r>
              <a:rPr sz="2500" spc="-15" dirty="0">
                <a:latin typeface="Carlito"/>
                <a:cs typeface="Carlito"/>
              </a:rPr>
              <a:t>by keeping </a:t>
            </a:r>
            <a:r>
              <a:rPr sz="2500" spc="-5" dirty="0">
                <a:latin typeface="Carlito"/>
                <a:cs typeface="Carlito"/>
              </a:rPr>
              <a:t>the  </a:t>
            </a:r>
            <a:r>
              <a:rPr sz="2500" spc="-10" dirty="0">
                <a:latin typeface="Carlito"/>
                <a:cs typeface="Carlito"/>
              </a:rPr>
              <a:t>electrode </a:t>
            </a:r>
            <a:r>
              <a:rPr sz="2500" spc="-5" dirty="0">
                <a:latin typeface="Carlito"/>
                <a:cs typeface="Carlito"/>
              </a:rPr>
              <a:t>as </a:t>
            </a:r>
            <a:r>
              <a:rPr sz="2500" spc="-25" dirty="0">
                <a:latin typeface="Carlito"/>
                <a:cs typeface="Carlito"/>
              </a:rPr>
              <a:t>far away </a:t>
            </a:r>
            <a:r>
              <a:rPr sz="2500" spc="-15" dirty="0">
                <a:latin typeface="Carlito"/>
                <a:cs typeface="Carlito"/>
              </a:rPr>
              <a:t>from </a:t>
            </a:r>
            <a:r>
              <a:rPr sz="2500" spc="-5" dirty="0">
                <a:latin typeface="Carlito"/>
                <a:cs typeface="Carlito"/>
              </a:rPr>
              <a:t>the </a:t>
            </a:r>
            <a:r>
              <a:rPr sz="2500" spc="-10" dirty="0">
                <a:latin typeface="Carlito"/>
                <a:cs typeface="Carlito"/>
              </a:rPr>
              <a:t>pulpal stump </a:t>
            </a:r>
            <a:r>
              <a:rPr sz="2500" spc="-5" dirty="0">
                <a:latin typeface="Carlito"/>
                <a:cs typeface="Carlito"/>
              </a:rPr>
              <a:t>and </a:t>
            </a:r>
            <a:r>
              <a:rPr sz="2500" spc="-10" dirty="0">
                <a:latin typeface="Carlito"/>
                <a:cs typeface="Carlito"/>
              </a:rPr>
              <a:t>tooth  </a:t>
            </a:r>
            <a:r>
              <a:rPr sz="2500" spc="-15" dirty="0">
                <a:latin typeface="Carlito"/>
                <a:cs typeface="Carlito"/>
              </a:rPr>
              <a:t>structure </a:t>
            </a:r>
            <a:r>
              <a:rPr sz="2500" dirty="0">
                <a:latin typeface="Carlito"/>
                <a:cs typeface="Carlito"/>
              </a:rPr>
              <a:t>as </a:t>
            </a:r>
            <a:r>
              <a:rPr sz="2500" spc="-10" dirty="0">
                <a:latin typeface="Carlito"/>
                <a:cs typeface="Carlito"/>
              </a:rPr>
              <a:t>possible </a:t>
            </a:r>
            <a:r>
              <a:rPr sz="2500" spc="-5" dirty="0">
                <a:latin typeface="Carlito"/>
                <a:cs typeface="Carlito"/>
              </a:rPr>
              <a:t>while </a:t>
            </a:r>
            <a:r>
              <a:rPr sz="2500" spc="-10" dirty="0">
                <a:latin typeface="Carlito"/>
                <a:cs typeface="Carlito"/>
              </a:rPr>
              <a:t>still </a:t>
            </a:r>
            <a:r>
              <a:rPr sz="2500" spc="-5" dirty="0">
                <a:latin typeface="Carlito"/>
                <a:cs typeface="Carlito"/>
              </a:rPr>
              <a:t>allowing electric </a:t>
            </a:r>
            <a:r>
              <a:rPr sz="2500" spc="-10" dirty="0">
                <a:latin typeface="Carlito"/>
                <a:cs typeface="Carlito"/>
              </a:rPr>
              <a:t>arcing </a:t>
            </a:r>
            <a:r>
              <a:rPr sz="2500" spc="-15" dirty="0">
                <a:latin typeface="Carlito"/>
                <a:cs typeface="Carlito"/>
              </a:rPr>
              <a:t>to  </a:t>
            </a:r>
            <a:r>
              <a:rPr sz="2500" spc="-50" dirty="0">
                <a:latin typeface="Carlito"/>
                <a:cs typeface="Carlito"/>
              </a:rPr>
              <a:t>occur.</a:t>
            </a:r>
            <a:endParaRPr sz="25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  <a:tab pos="1041400" algn="l"/>
                <a:tab pos="1510030" algn="l"/>
                <a:tab pos="2820670" algn="l"/>
                <a:tab pos="3296920" algn="l"/>
                <a:tab pos="3710940" algn="l"/>
              </a:tabLst>
            </a:pPr>
            <a:r>
              <a:rPr sz="2500" spc="-20" dirty="0">
                <a:latin typeface="Carlito"/>
                <a:cs typeface="Carlito"/>
              </a:rPr>
              <a:t>may	</a:t>
            </a:r>
            <a:r>
              <a:rPr sz="2500" spc="-5" dirty="0">
                <a:latin typeface="Carlito"/>
                <a:cs typeface="Carlito"/>
              </a:rPr>
              <a:t>be	</a:t>
            </a:r>
            <a:r>
              <a:rPr sz="2500" spc="-10" dirty="0">
                <a:latin typeface="Carlito"/>
                <a:cs typeface="Carlito"/>
              </a:rPr>
              <a:t>repeated	</a:t>
            </a:r>
            <a:r>
              <a:rPr sz="2500" spc="-5" dirty="0">
                <a:latin typeface="Carlito"/>
                <a:cs typeface="Carlito"/>
              </a:rPr>
              <a:t>up	</a:t>
            </a:r>
            <a:r>
              <a:rPr sz="2500" spc="-10" dirty="0">
                <a:latin typeface="Carlito"/>
                <a:cs typeface="Carlito"/>
              </a:rPr>
              <a:t>to	</a:t>
            </a:r>
            <a:r>
              <a:rPr sz="2500" spc="-5" dirty="0">
                <a:latin typeface="Carlito"/>
                <a:cs typeface="Carlito"/>
              </a:rPr>
              <a:t>a </a:t>
            </a:r>
            <a:r>
              <a:rPr sz="2500" spc="-10" dirty="0">
                <a:latin typeface="Carlito"/>
                <a:cs typeface="Carlito"/>
              </a:rPr>
              <a:t>maximum </a:t>
            </a:r>
            <a:r>
              <a:rPr sz="2500" spc="-5" dirty="0">
                <a:latin typeface="Carlito"/>
                <a:cs typeface="Carlito"/>
              </a:rPr>
              <a:t>of </a:t>
            </a:r>
            <a:r>
              <a:rPr sz="2500" spc="-10" dirty="0">
                <a:latin typeface="Carlito"/>
                <a:cs typeface="Carlito"/>
              </a:rPr>
              <a:t>three</a:t>
            </a:r>
            <a:r>
              <a:rPr sz="2500" spc="20" dirty="0">
                <a:latin typeface="Carlito"/>
                <a:cs typeface="Carlito"/>
              </a:rPr>
              <a:t> </a:t>
            </a:r>
            <a:r>
              <a:rPr sz="2500" spc="-5" dirty="0">
                <a:latin typeface="Carlito"/>
                <a:cs typeface="Carlito"/>
              </a:rPr>
              <a:t>times</a:t>
            </a:r>
            <a:endParaRPr sz="25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Carlito"/>
                <a:cs typeface="Carlito"/>
              </a:rPr>
              <a:t>dry and </a:t>
            </a:r>
            <a:r>
              <a:rPr sz="2500" spc="-10" dirty="0">
                <a:latin typeface="Carlito"/>
                <a:cs typeface="Carlito"/>
              </a:rPr>
              <a:t>completely</a:t>
            </a:r>
            <a:r>
              <a:rPr sz="2500" spc="15" dirty="0">
                <a:latin typeface="Carlito"/>
                <a:cs typeface="Carlito"/>
              </a:rPr>
              <a:t> </a:t>
            </a:r>
            <a:r>
              <a:rPr sz="2500" spc="-15" dirty="0">
                <a:latin typeface="Carlito"/>
                <a:cs typeface="Carlito"/>
              </a:rPr>
              <a:t>blackened</a:t>
            </a:r>
            <a:endParaRPr sz="25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5" dirty="0">
                <a:latin typeface="Carlito"/>
                <a:cs typeface="Carlito"/>
              </a:rPr>
              <a:t>ZOE </a:t>
            </a:r>
            <a:r>
              <a:rPr sz="2500" spc="-5" dirty="0">
                <a:latin typeface="Carlito"/>
                <a:cs typeface="Carlito"/>
              </a:rPr>
              <a:t>applied and </a:t>
            </a:r>
            <a:r>
              <a:rPr sz="2500" spc="-20" dirty="0">
                <a:latin typeface="Carlito"/>
                <a:cs typeface="Carlito"/>
              </a:rPr>
              <a:t>restored </a:t>
            </a:r>
            <a:r>
              <a:rPr sz="2500" spc="-5" dirty="0">
                <a:latin typeface="Carlito"/>
                <a:cs typeface="Carlito"/>
              </a:rPr>
              <a:t>as</a:t>
            </a:r>
            <a:r>
              <a:rPr sz="2500" spc="30" dirty="0">
                <a:latin typeface="Carlito"/>
                <a:cs typeface="Carlito"/>
              </a:rPr>
              <a:t> </a:t>
            </a:r>
            <a:r>
              <a:rPr sz="2500" dirty="0">
                <a:latin typeface="Carlito"/>
                <a:cs typeface="Carlito"/>
              </a:rPr>
              <a:t>earlier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9725" y="461594"/>
            <a:ext cx="72294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Electrosurgical</a:t>
            </a:r>
            <a:r>
              <a:rPr spc="-5" dirty="0"/>
              <a:t> </a:t>
            </a:r>
            <a:r>
              <a:rPr spc="-15" dirty="0"/>
              <a:t>Pulpotomy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5081"/>
            <a:ext cx="4076065" cy="398843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55600" marR="795655" indent="-342900">
              <a:lnSpc>
                <a:spcPct val="8000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  <a:tab pos="2077720" algn="l"/>
                <a:tab pos="2821940" algn="l"/>
              </a:tabLst>
            </a:pPr>
            <a:r>
              <a:rPr sz="2500" spc="-10" dirty="0">
                <a:latin typeface="Carlito"/>
                <a:cs typeface="Carlito"/>
              </a:rPr>
              <a:t>coagulation,	or  </a:t>
            </a:r>
            <a:r>
              <a:rPr sz="2500" spc="-5" dirty="0">
                <a:latin typeface="Carlito"/>
                <a:cs typeface="Carlito"/>
              </a:rPr>
              <a:t>el</a:t>
            </a:r>
            <a:r>
              <a:rPr sz="2500" dirty="0">
                <a:latin typeface="Carlito"/>
                <a:cs typeface="Carlito"/>
              </a:rPr>
              <a:t>e</a:t>
            </a:r>
            <a:r>
              <a:rPr sz="2500" spc="-5" dirty="0">
                <a:latin typeface="Carlito"/>
                <a:cs typeface="Carlito"/>
              </a:rPr>
              <a:t>ct</a:t>
            </a:r>
            <a:r>
              <a:rPr sz="2500" spc="-35" dirty="0">
                <a:latin typeface="Carlito"/>
                <a:cs typeface="Carlito"/>
              </a:rPr>
              <a:t>r</a:t>
            </a:r>
            <a:r>
              <a:rPr sz="2500" spc="-10" dirty="0">
                <a:latin typeface="Carlito"/>
                <a:cs typeface="Carlito"/>
              </a:rPr>
              <a:t>ofulg</a:t>
            </a:r>
            <a:r>
              <a:rPr sz="2500" spc="-20" dirty="0">
                <a:latin typeface="Carlito"/>
                <a:cs typeface="Carlito"/>
              </a:rPr>
              <a:t>u</a:t>
            </a:r>
            <a:r>
              <a:rPr sz="2500" spc="-50" dirty="0">
                <a:latin typeface="Carlito"/>
                <a:cs typeface="Carlito"/>
              </a:rPr>
              <a:t>r</a:t>
            </a:r>
            <a:r>
              <a:rPr sz="2500" spc="-25" dirty="0">
                <a:latin typeface="Carlito"/>
                <a:cs typeface="Carlito"/>
              </a:rPr>
              <a:t>a</a:t>
            </a:r>
            <a:r>
              <a:rPr sz="2500" spc="-5" dirty="0">
                <a:latin typeface="Carlito"/>
                <a:cs typeface="Carlito"/>
              </a:rPr>
              <a:t>ti</a:t>
            </a:r>
            <a:r>
              <a:rPr sz="2500" dirty="0">
                <a:latin typeface="Carlito"/>
                <a:cs typeface="Carlito"/>
              </a:rPr>
              <a:t>o</a:t>
            </a:r>
            <a:r>
              <a:rPr sz="2500" spc="-5" dirty="0">
                <a:latin typeface="Carlito"/>
                <a:cs typeface="Carlito"/>
              </a:rPr>
              <a:t>n</a:t>
            </a:r>
            <a:r>
              <a:rPr sz="2500" dirty="0">
                <a:latin typeface="Carlito"/>
                <a:cs typeface="Carlito"/>
              </a:rPr>
              <a:t>	</a:t>
            </a:r>
            <a:r>
              <a:rPr sz="2500" spc="-30" dirty="0">
                <a:latin typeface="Carlito"/>
                <a:cs typeface="Carlito"/>
              </a:rPr>
              <a:t>c</a:t>
            </a:r>
            <a:r>
              <a:rPr sz="2500" spc="-5" dirty="0">
                <a:latin typeface="Carlito"/>
                <a:cs typeface="Carlito"/>
              </a:rPr>
              <a:t>an  </a:t>
            </a:r>
            <a:r>
              <a:rPr sz="2500" spc="-10" dirty="0">
                <a:latin typeface="Carlito"/>
                <a:cs typeface="Carlito"/>
              </a:rPr>
              <a:t>occur</a:t>
            </a:r>
            <a:endParaRPr sz="2500">
              <a:latin typeface="Carlito"/>
              <a:cs typeface="Carlito"/>
            </a:endParaRPr>
          </a:p>
          <a:p>
            <a:pPr marL="355600" marR="5080" indent="-342900">
              <a:lnSpc>
                <a:spcPct val="80000"/>
              </a:lnSpc>
              <a:spcBef>
                <a:spcPts val="600"/>
              </a:spcBef>
              <a:buFont typeface="Arial"/>
              <a:buChar char="•"/>
              <a:tabLst>
                <a:tab pos="425450" algn="l"/>
                <a:tab pos="426084" algn="l"/>
              </a:tabLst>
            </a:pPr>
            <a:r>
              <a:rPr dirty="0"/>
              <a:t>	</a:t>
            </a:r>
            <a:r>
              <a:rPr sz="2500" spc="-15" dirty="0">
                <a:latin typeface="Carlito"/>
                <a:cs typeface="Carlito"/>
              </a:rPr>
              <a:t>carbonizes </a:t>
            </a:r>
            <a:r>
              <a:rPr sz="2500" spc="-5" dirty="0">
                <a:latin typeface="Carlito"/>
                <a:cs typeface="Carlito"/>
              </a:rPr>
              <a:t>and </a:t>
            </a:r>
            <a:r>
              <a:rPr sz="2500" spc="-10" dirty="0">
                <a:latin typeface="Carlito"/>
                <a:cs typeface="Carlito"/>
              </a:rPr>
              <a:t>denatures  pulp </a:t>
            </a:r>
            <a:r>
              <a:rPr sz="2500" spc="-5" dirty="0">
                <a:latin typeface="Carlito"/>
                <a:cs typeface="Carlito"/>
              </a:rPr>
              <a:t>tissue, </a:t>
            </a:r>
            <a:r>
              <a:rPr sz="2500" spc="-10" dirty="0">
                <a:latin typeface="Carlito"/>
                <a:cs typeface="Carlito"/>
              </a:rPr>
              <a:t>producing </a:t>
            </a:r>
            <a:r>
              <a:rPr sz="2500" spc="-5" dirty="0">
                <a:latin typeface="Carlito"/>
                <a:cs typeface="Carlito"/>
              </a:rPr>
              <a:t>a  </a:t>
            </a:r>
            <a:r>
              <a:rPr sz="2500" spc="-20" dirty="0">
                <a:latin typeface="Carlito"/>
                <a:cs typeface="Carlito"/>
              </a:rPr>
              <a:t>layer </a:t>
            </a:r>
            <a:r>
              <a:rPr sz="2500" spc="-5" dirty="0">
                <a:latin typeface="Carlito"/>
                <a:cs typeface="Carlito"/>
              </a:rPr>
              <a:t>of </a:t>
            </a:r>
            <a:r>
              <a:rPr sz="2500" spc="-10" dirty="0">
                <a:latin typeface="Carlito"/>
                <a:cs typeface="Carlito"/>
              </a:rPr>
              <a:t>coagulative</a:t>
            </a:r>
            <a:r>
              <a:rPr sz="2500" spc="-25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necrosis.</a:t>
            </a:r>
            <a:endParaRPr sz="2500">
              <a:latin typeface="Carlito"/>
              <a:cs typeface="Carlito"/>
            </a:endParaRPr>
          </a:p>
          <a:p>
            <a:pPr marL="355600" marR="421640" indent="-342900">
              <a:lnSpc>
                <a:spcPts val="24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Carlito"/>
                <a:cs typeface="Carlito"/>
              </a:rPr>
              <a:t>acts as a barrier </a:t>
            </a:r>
            <a:r>
              <a:rPr sz="2500" spc="-10" dirty="0">
                <a:latin typeface="Carlito"/>
                <a:cs typeface="Carlito"/>
              </a:rPr>
              <a:t>between  </a:t>
            </a:r>
            <a:r>
              <a:rPr sz="2500" spc="-5" dirty="0">
                <a:latin typeface="Carlito"/>
                <a:cs typeface="Carlito"/>
              </a:rPr>
              <a:t>the lining </a:t>
            </a:r>
            <a:r>
              <a:rPr sz="2500" spc="-10" dirty="0">
                <a:latin typeface="Carlito"/>
                <a:cs typeface="Carlito"/>
              </a:rPr>
              <a:t>material </a:t>
            </a:r>
            <a:r>
              <a:rPr sz="2500" spc="-5" dirty="0">
                <a:latin typeface="Carlito"/>
                <a:cs typeface="Carlito"/>
              </a:rPr>
              <a:t>and  </a:t>
            </a:r>
            <a:r>
              <a:rPr sz="2500" spc="-15" dirty="0">
                <a:latin typeface="Carlito"/>
                <a:cs typeface="Carlito"/>
              </a:rPr>
              <a:t>healthy </a:t>
            </a:r>
            <a:r>
              <a:rPr sz="2500" spc="-10" dirty="0">
                <a:latin typeface="Carlito"/>
                <a:cs typeface="Carlito"/>
              </a:rPr>
              <a:t>pulp </a:t>
            </a:r>
            <a:r>
              <a:rPr sz="2500" spc="-5" dirty="0">
                <a:latin typeface="Carlito"/>
                <a:cs typeface="Carlito"/>
              </a:rPr>
              <a:t>tissue</a:t>
            </a:r>
            <a:r>
              <a:rPr sz="2500" spc="25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below</a:t>
            </a:r>
            <a:endParaRPr sz="2500">
              <a:latin typeface="Carlito"/>
              <a:cs typeface="Carlito"/>
            </a:endParaRPr>
          </a:p>
          <a:p>
            <a:pPr marL="355600" marR="156845" indent="-342900">
              <a:lnSpc>
                <a:spcPts val="24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Carlito"/>
                <a:cs typeface="Carlito"/>
              </a:rPr>
              <a:t>produced results  </a:t>
            </a:r>
            <a:r>
              <a:rPr sz="2500" spc="-15" dirty="0">
                <a:latin typeface="Carlito"/>
                <a:cs typeface="Carlito"/>
              </a:rPr>
              <a:t>comparable to </a:t>
            </a:r>
            <a:r>
              <a:rPr sz="2500" spc="-5" dirty="0">
                <a:latin typeface="Carlito"/>
                <a:cs typeface="Carlito"/>
              </a:rPr>
              <a:t>those </a:t>
            </a:r>
            <a:r>
              <a:rPr sz="2500" spc="-20" dirty="0">
                <a:latin typeface="Carlito"/>
                <a:cs typeface="Carlito"/>
              </a:rPr>
              <a:t>found  </a:t>
            </a:r>
            <a:r>
              <a:rPr sz="2500" spc="-5" dirty="0">
                <a:latin typeface="Carlito"/>
                <a:cs typeface="Carlito"/>
              </a:rPr>
              <a:t>with the </a:t>
            </a:r>
            <a:r>
              <a:rPr sz="2500" spc="-10" dirty="0">
                <a:latin typeface="Carlito"/>
                <a:cs typeface="Carlito"/>
              </a:rPr>
              <a:t>use </a:t>
            </a:r>
            <a:r>
              <a:rPr sz="2500" spc="-5" dirty="0">
                <a:latin typeface="Carlito"/>
                <a:cs typeface="Carlito"/>
              </a:rPr>
              <a:t>of</a:t>
            </a:r>
            <a:r>
              <a:rPr sz="2500" spc="-40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formocresol</a:t>
            </a:r>
            <a:endParaRPr sz="25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48200" y="1828800"/>
            <a:ext cx="4191000" cy="3143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26128" y="461594"/>
            <a:ext cx="3608071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Pulpotomy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facebook.com/notesdental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58797"/>
            <a:ext cx="7917815" cy="5276956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marR="41275" indent="-342900">
              <a:lnSpc>
                <a:spcPct val="90000"/>
              </a:lnSpc>
              <a:spcBef>
                <a:spcPts val="4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i="1" spc="-5" dirty="0">
                <a:latin typeface="Carlito"/>
                <a:cs typeface="Carlito"/>
              </a:rPr>
              <a:t>The </a:t>
            </a:r>
            <a:r>
              <a:rPr sz="3200" i="1" spc="-10" dirty="0">
                <a:latin typeface="Carlito"/>
                <a:cs typeface="Carlito"/>
              </a:rPr>
              <a:t>surgical </a:t>
            </a:r>
            <a:r>
              <a:rPr sz="3200" i="1" dirty="0">
                <a:latin typeface="Carlito"/>
                <a:cs typeface="Carlito"/>
              </a:rPr>
              <a:t>removal </a:t>
            </a:r>
            <a:r>
              <a:rPr sz="3200" i="1" spc="-5" dirty="0">
                <a:latin typeface="Carlito"/>
                <a:cs typeface="Carlito"/>
              </a:rPr>
              <a:t>of the coronal portion of  </a:t>
            </a:r>
            <a:r>
              <a:rPr sz="3200" i="1" dirty="0">
                <a:latin typeface="Carlito"/>
                <a:cs typeface="Carlito"/>
              </a:rPr>
              <a:t>a </a:t>
            </a:r>
            <a:r>
              <a:rPr sz="3200" i="1" spc="-15" dirty="0">
                <a:latin typeface="Carlito"/>
                <a:cs typeface="Carlito"/>
              </a:rPr>
              <a:t>vital </a:t>
            </a:r>
            <a:r>
              <a:rPr sz="3200" i="1" spc="-5" dirty="0">
                <a:latin typeface="Carlito"/>
                <a:cs typeface="Carlito"/>
              </a:rPr>
              <a:t>pulp as </a:t>
            </a:r>
            <a:r>
              <a:rPr sz="3200" i="1" dirty="0">
                <a:latin typeface="Carlito"/>
                <a:cs typeface="Carlito"/>
              </a:rPr>
              <a:t>a </a:t>
            </a:r>
            <a:r>
              <a:rPr sz="3200" i="1" spc="-5" dirty="0">
                <a:latin typeface="Carlito"/>
                <a:cs typeface="Carlito"/>
              </a:rPr>
              <a:t>means of </a:t>
            </a:r>
            <a:r>
              <a:rPr sz="3200" i="1" dirty="0">
                <a:latin typeface="Carlito"/>
                <a:cs typeface="Carlito"/>
              </a:rPr>
              <a:t>preserving </a:t>
            </a:r>
            <a:r>
              <a:rPr sz="3200" i="1" spc="-5" dirty="0">
                <a:latin typeface="Carlito"/>
                <a:cs typeface="Carlito"/>
              </a:rPr>
              <a:t>the  </a:t>
            </a:r>
            <a:r>
              <a:rPr sz="3200" i="1" spc="-10" dirty="0">
                <a:latin typeface="Carlito"/>
                <a:cs typeface="Carlito"/>
              </a:rPr>
              <a:t>vitality </a:t>
            </a:r>
            <a:r>
              <a:rPr sz="3200" i="1" spc="-5" dirty="0">
                <a:latin typeface="Carlito"/>
                <a:cs typeface="Carlito"/>
              </a:rPr>
              <a:t>of the </a:t>
            </a:r>
            <a:r>
              <a:rPr sz="3200" i="1" dirty="0">
                <a:latin typeface="Carlito"/>
                <a:cs typeface="Carlito"/>
              </a:rPr>
              <a:t>remaining </a:t>
            </a:r>
            <a:r>
              <a:rPr sz="3200" i="1" spc="-5" dirty="0">
                <a:latin typeface="Carlito"/>
                <a:cs typeface="Carlito"/>
              </a:rPr>
              <a:t>radicular</a:t>
            </a:r>
            <a:r>
              <a:rPr sz="3200" i="1" spc="85" dirty="0">
                <a:latin typeface="Carlito"/>
                <a:cs typeface="Carlito"/>
              </a:rPr>
              <a:t> </a:t>
            </a:r>
            <a:r>
              <a:rPr sz="3200" i="1" spc="-5" dirty="0">
                <a:latin typeface="Carlito"/>
                <a:cs typeface="Carlito"/>
              </a:rPr>
              <a:t>portion</a:t>
            </a:r>
            <a:r>
              <a:rPr sz="3200" spc="-5" dirty="0">
                <a:latin typeface="Carlito"/>
                <a:cs typeface="Carlito"/>
              </a:rPr>
              <a:t>.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short-term </a:t>
            </a:r>
            <a:r>
              <a:rPr sz="3200" spc="-5" dirty="0">
                <a:latin typeface="Carlito"/>
                <a:cs typeface="Carlito"/>
              </a:rPr>
              <a:t>success </a:t>
            </a:r>
            <a:r>
              <a:rPr sz="3200" spc="-25" dirty="0">
                <a:latin typeface="Carlito"/>
                <a:cs typeface="Carlito"/>
              </a:rPr>
              <a:t>rates </a:t>
            </a:r>
            <a:r>
              <a:rPr sz="3200" spc="-15" dirty="0">
                <a:latin typeface="Carlito"/>
                <a:cs typeface="Carlito"/>
              </a:rPr>
              <a:t>are</a:t>
            </a:r>
            <a:r>
              <a:rPr sz="3200" spc="-20" dirty="0">
                <a:latin typeface="Carlito"/>
                <a:cs typeface="Carlito"/>
              </a:rPr>
              <a:t> favourable</a:t>
            </a:r>
            <a:endParaRPr sz="3200" dirty="0">
              <a:latin typeface="Carlito"/>
              <a:cs typeface="Carlito"/>
            </a:endParaRPr>
          </a:p>
          <a:p>
            <a:pPr marL="355600" marR="788035" indent="-342900">
              <a:lnSpc>
                <a:spcPts val="3460"/>
              </a:lnSpc>
              <a:spcBef>
                <a:spcPts val="8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This </a:t>
            </a:r>
            <a:r>
              <a:rPr sz="3200" spc="-15" dirty="0">
                <a:latin typeface="Carlito"/>
                <a:cs typeface="Carlito"/>
              </a:rPr>
              <a:t>procedure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10" dirty="0">
                <a:latin typeface="Carlito"/>
                <a:cs typeface="Carlito"/>
              </a:rPr>
              <a:t>generally </a:t>
            </a:r>
            <a:r>
              <a:rPr sz="3200" spc="-15" dirty="0">
                <a:latin typeface="Carlito"/>
                <a:cs typeface="Carlito"/>
              </a:rPr>
              <a:t>advocated </a:t>
            </a:r>
            <a:r>
              <a:rPr sz="3200" spc="-35" dirty="0">
                <a:latin typeface="Carlito"/>
                <a:cs typeface="Carlito"/>
              </a:rPr>
              <a:t>for  </a:t>
            </a:r>
            <a:r>
              <a:rPr sz="3200" spc="-5" dirty="0">
                <a:latin typeface="Carlito"/>
                <a:cs typeface="Carlito"/>
              </a:rPr>
              <a:t>deciduous</a:t>
            </a:r>
            <a:r>
              <a:rPr sz="3200" spc="-10" dirty="0">
                <a:latin typeface="Carlito"/>
                <a:cs typeface="Carlito"/>
              </a:rPr>
              <a:t> teeth</a:t>
            </a:r>
            <a:endParaRPr sz="32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ts val="3460"/>
              </a:lnSpc>
              <a:spcBef>
                <a:spcPts val="760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Success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15" dirty="0">
                <a:latin typeface="Carlito"/>
                <a:cs typeface="Carlito"/>
              </a:rPr>
              <a:t>pulpotomy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10" dirty="0">
                <a:latin typeface="Carlito"/>
                <a:cs typeface="Carlito"/>
              </a:rPr>
              <a:t>largely dependent </a:t>
            </a:r>
            <a:r>
              <a:rPr sz="3200" spc="-5" dirty="0">
                <a:latin typeface="Carlito"/>
                <a:cs typeface="Carlito"/>
              </a:rPr>
              <a:t>on 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diagnosis of </a:t>
            </a:r>
            <a:r>
              <a:rPr sz="3200" spc="-10" dirty="0">
                <a:latin typeface="Carlito"/>
                <a:cs typeface="Carlito"/>
              </a:rPr>
              <a:t>residual </a:t>
            </a:r>
            <a:r>
              <a:rPr sz="3200" spc="-5" dirty="0">
                <a:latin typeface="Carlito"/>
                <a:cs typeface="Carlito"/>
              </a:rPr>
              <a:t>pulp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be </a:t>
            </a:r>
            <a:r>
              <a:rPr sz="3200" spc="-15" dirty="0">
                <a:latin typeface="Carlito"/>
                <a:cs typeface="Carlito"/>
              </a:rPr>
              <a:t>healthy </a:t>
            </a:r>
            <a:r>
              <a:rPr sz="3200" spc="-5" dirty="0">
                <a:latin typeface="Carlito"/>
                <a:cs typeface="Carlito"/>
              </a:rPr>
              <a:t>or  </a:t>
            </a:r>
            <a:r>
              <a:rPr sz="3200" spc="-20" dirty="0">
                <a:latin typeface="Carlito"/>
                <a:cs typeface="Carlito"/>
              </a:rPr>
              <a:t>reversible</a:t>
            </a:r>
            <a:r>
              <a:rPr sz="3200" spc="-3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inflammed</a:t>
            </a:r>
            <a:endParaRPr sz="3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4714" y="461594"/>
            <a:ext cx="5641086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Laser</a:t>
            </a:r>
            <a:r>
              <a:rPr spc="-60" dirty="0"/>
              <a:t> </a:t>
            </a:r>
            <a:r>
              <a:rPr spc="-15" dirty="0"/>
              <a:t>Pulpotomy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6986270" cy="37338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carbon </a:t>
            </a:r>
            <a:r>
              <a:rPr sz="3200" spc="-15" dirty="0">
                <a:latin typeface="Carlito"/>
                <a:cs typeface="Carlito"/>
              </a:rPr>
              <a:t>dioxide </a:t>
            </a:r>
            <a:r>
              <a:rPr sz="3200" dirty="0">
                <a:latin typeface="Carlito"/>
                <a:cs typeface="Carlito"/>
              </a:rPr>
              <a:t>laser </a:t>
            </a:r>
            <a:r>
              <a:rPr sz="3200" spc="-30" dirty="0">
                <a:latin typeface="Carlito"/>
                <a:cs typeface="Carlito"/>
              </a:rPr>
              <a:t>for </a:t>
            </a:r>
            <a:r>
              <a:rPr sz="3200" spc="-15" dirty="0">
                <a:latin typeface="Carlito"/>
                <a:cs typeface="Carlito"/>
              </a:rPr>
              <a:t>performing </a:t>
            </a:r>
            <a:r>
              <a:rPr sz="3200" spc="-10" dirty="0">
                <a:latin typeface="Carlito"/>
                <a:cs typeface="Carlito"/>
              </a:rPr>
              <a:t>vital  pulpotomies </a:t>
            </a:r>
            <a:r>
              <a:rPr sz="3200" spc="-5" dirty="0">
                <a:latin typeface="Carlito"/>
                <a:cs typeface="Carlito"/>
              </a:rPr>
              <a:t>on primary</a:t>
            </a:r>
            <a:r>
              <a:rPr sz="3200" spc="5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teeth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viable </a:t>
            </a:r>
            <a:r>
              <a:rPr sz="3200" spc="-10" dirty="0">
                <a:latin typeface="Carlito"/>
                <a:cs typeface="Carlito"/>
              </a:rPr>
              <a:t>alternative </a:t>
            </a:r>
            <a:r>
              <a:rPr sz="3200" spc="-25" dirty="0">
                <a:latin typeface="Carlito"/>
                <a:cs typeface="Carlito"/>
              </a:rPr>
              <a:t>to</a:t>
            </a:r>
            <a:r>
              <a:rPr sz="3200" spc="-10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formocresol</a:t>
            </a:r>
            <a:endParaRPr sz="3200">
              <a:latin typeface="Carlito"/>
              <a:cs typeface="Carlito"/>
            </a:endParaRPr>
          </a:p>
          <a:p>
            <a:pPr marL="355600" marR="18542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  <a:tab pos="1090930" algn="l"/>
                <a:tab pos="1993900" algn="l"/>
                <a:tab pos="2423160" algn="l"/>
                <a:tab pos="3696335" algn="l"/>
                <a:tab pos="4617085" algn="l"/>
                <a:tab pos="4690110" algn="l"/>
                <a:tab pos="6446520" algn="l"/>
              </a:tabLst>
            </a:pPr>
            <a:r>
              <a:rPr sz="3200" dirty="0">
                <a:latin typeface="Carlito"/>
                <a:cs typeface="Carlito"/>
              </a:rPr>
              <a:t>the	</a:t>
            </a:r>
            <a:r>
              <a:rPr sz="3200" spc="-35" dirty="0">
                <a:latin typeface="Carlito"/>
                <a:cs typeface="Carlito"/>
              </a:rPr>
              <a:t>c</a:t>
            </a:r>
            <a:r>
              <a:rPr sz="3200" dirty="0">
                <a:latin typeface="Carlito"/>
                <a:cs typeface="Carlito"/>
              </a:rPr>
              <a:t>arbon	</a:t>
            </a:r>
            <a:r>
              <a:rPr sz="3200" spc="-5" dirty="0">
                <a:latin typeface="Carlito"/>
                <a:cs typeface="Carlito"/>
              </a:rPr>
              <a:t>d</a:t>
            </a:r>
            <a:r>
              <a:rPr sz="3200" spc="-15" dirty="0">
                <a:latin typeface="Carlito"/>
                <a:cs typeface="Carlito"/>
              </a:rPr>
              <a:t>i</a:t>
            </a:r>
            <a:r>
              <a:rPr sz="3200" spc="-60" dirty="0">
                <a:latin typeface="Carlito"/>
                <a:cs typeface="Carlito"/>
              </a:rPr>
              <a:t>o</a:t>
            </a:r>
            <a:r>
              <a:rPr sz="3200" spc="-5" dirty="0">
                <a:latin typeface="Carlito"/>
                <a:cs typeface="Carlito"/>
              </a:rPr>
              <a:t>xid</a:t>
            </a:r>
            <a:r>
              <a:rPr sz="3200" dirty="0">
                <a:latin typeface="Carlito"/>
                <a:cs typeface="Carlito"/>
              </a:rPr>
              <a:t>e la</a:t>
            </a:r>
            <a:r>
              <a:rPr sz="3200" spc="-10" dirty="0">
                <a:latin typeface="Carlito"/>
                <a:cs typeface="Carlito"/>
              </a:rPr>
              <a:t>s</a:t>
            </a:r>
            <a:r>
              <a:rPr sz="3200" dirty="0">
                <a:latin typeface="Carlito"/>
                <a:cs typeface="Carlito"/>
              </a:rPr>
              <a:t>er		appea</a:t>
            </a:r>
            <a:r>
              <a:rPr sz="3200" spc="-50" dirty="0">
                <a:latin typeface="Carlito"/>
                <a:cs typeface="Carlito"/>
              </a:rPr>
              <a:t>r</a:t>
            </a:r>
            <a:r>
              <a:rPr sz="3200" dirty="0">
                <a:latin typeface="Carlito"/>
                <a:cs typeface="Carlito"/>
              </a:rPr>
              <a:t>ed	</a:t>
            </a:r>
            <a:r>
              <a:rPr sz="3200" spc="-45" dirty="0">
                <a:latin typeface="Carlito"/>
                <a:cs typeface="Carlito"/>
              </a:rPr>
              <a:t>t</a:t>
            </a:r>
            <a:r>
              <a:rPr sz="3200" dirty="0">
                <a:latin typeface="Carlito"/>
                <a:cs typeface="Carlito"/>
              </a:rPr>
              <a:t>o  </a:t>
            </a:r>
            <a:r>
              <a:rPr sz="3200" spc="-15" dirty="0">
                <a:latin typeface="Carlito"/>
                <a:cs typeface="Carlito"/>
              </a:rPr>
              <a:t>compare	</a:t>
            </a:r>
            <a:r>
              <a:rPr sz="3200" spc="-25" dirty="0">
                <a:latin typeface="Carlito"/>
                <a:cs typeface="Carlito"/>
              </a:rPr>
              <a:t>favorably	</a:t>
            </a:r>
            <a:r>
              <a:rPr sz="3200" dirty="0">
                <a:latin typeface="Carlito"/>
                <a:cs typeface="Carlito"/>
              </a:rPr>
              <a:t>with	</a:t>
            </a:r>
            <a:r>
              <a:rPr sz="3200" spc="-15" dirty="0">
                <a:latin typeface="Carlito"/>
                <a:cs typeface="Carlito"/>
              </a:rPr>
              <a:t>formocresol  treatment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Clinical </a:t>
            </a:r>
            <a:r>
              <a:rPr sz="3200" spc="-5" dirty="0">
                <a:latin typeface="Carlito"/>
                <a:cs typeface="Carlito"/>
              </a:rPr>
              <a:t>trials </a:t>
            </a:r>
            <a:r>
              <a:rPr sz="3200" spc="-10" dirty="0">
                <a:latin typeface="Carlito"/>
                <a:cs typeface="Carlito"/>
              </a:rPr>
              <a:t>still </a:t>
            </a:r>
            <a:r>
              <a:rPr sz="3200" spc="-5" dirty="0">
                <a:latin typeface="Carlito"/>
                <a:cs typeface="Carlito"/>
              </a:rPr>
              <a:t>under</a:t>
            </a:r>
            <a:r>
              <a:rPr sz="3200" spc="45" dirty="0">
                <a:latin typeface="Carlito"/>
                <a:cs typeface="Carlito"/>
              </a:rPr>
              <a:t> </a:t>
            </a:r>
            <a:r>
              <a:rPr sz="3200" spc="-30" dirty="0">
                <a:latin typeface="Carlito"/>
                <a:cs typeface="Carlito"/>
              </a:rPr>
              <a:t>way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1788" y="461594"/>
            <a:ext cx="6412611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5" dirty="0"/>
              <a:t>PARTIAL</a:t>
            </a:r>
            <a:r>
              <a:rPr spc="-75" dirty="0"/>
              <a:t> </a:t>
            </a:r>
            <a:r>
              <a:rPr spc="-25" dirty="0"/>
              <a:t>PULPOTOMY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7269"/>
            <a:ext cx="7718425" cy="450786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rlito"/>
                <a:cs typeface="Carlito"/>
              </a:rPr>
              <a:t>Cvek</a:t>
            </a:r>
            <a:r>
              <a:rPr sz="3000" spc="-35" dirty="0">
                <a:latin typeface="Carlito"/>
                <a:cs typeface="Carlito"/>
              </a:rPr>
              <a:t> </a:t>
            </a:r>
            <a:r>
              <a:rPr sz="3000" spc="-15" dirty="0">
                <a:latin typeface="Carlito"/>
                <a:cs typeface="Carlito"/>
              </a:rPr>
              <a:t>pulpotomy</a:t>
            </a:r>
            <a:endParaRPr sz="3000">
              <a:latin typeface="Carlito"/>
              <a:cs typeface="Carlito"/>
            </a:endParaRPr>
          </a:p>
          <a:p>
            <a:pPr marL="355600" marR="124460" indent="-342900">
              <a:lnSpc>
                <a:spcPct val="9000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0" dirty="0">
                <a:latin typeface="Carlito"/>
                <a:cs typeface="Carlito"/>
              </a:rPr>
              <a:t>surgical </a:t>
            </a:r>
            <a:r>
              <a:rPr sz="3000" spc="-15" dirty="0">
                <a:latin typeface="Carlito"/>
                <a:cs typeface="Carlito"/>
              </a:rPr>
              <a:t>removal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dirty="0">
                <a:latin typeface="Carlito"/>
                <a:cs typeface="Carlito"/>
              </a:rPr>
              <a:t>a </a:t>
            </a:r>
            <a:r>
              <a:rPr sz="3000" spc="-5" dirty="0">
                <a:latin typeface="Carlito"/>
                <a:cs typeface="Carlito"/>
              </a:rPr>
              <a:t>small portion of </a:t>
            </a:r>
            <a:r>
              <a:rPr sz="3000" dirty="0">
                <a:latin typeface="Carlito"/>
                <a:cs typeface="Carlito"/>
              </a:rPr>
              <a:t>the  </a:t>
            </a:r>
            <a:r>
              <a:rPr sz="3000" spc="-15" dirty="0">
                <a:latin typeface="Carlito"/>
                <a:cs typeface="Carlito"/>
              </a:rPr>
              <a:t>coronal </a:t>
            </a:r>
            <a:r>
              <a:rPr sz="3000" spc="-10" dirty="0">
                <a:latin typeface="Carlito"/>
                <a:cs typeface="Carlito"/>
              </a:rPr>
              <a:t>portion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dirty="0">
                <a:latin typeface="Carlito"/>
                <a:cs typeface="Carlito"/>
              </a:rPr>
              <a:t>a </a:t>
            </a:r>
            <a:r>
              <a:rPr sz="3000" spc="-10" dirty="0">
                <a:latin typeface="Carlito"/>
                <a:cs typeface="Carlito"/>
              </a:rPr>
              <a:t>vital pulp </a:t>
            </a:r>
            <a:r>
              <a:rPr sz="3000" dirty="0">
                <a:latin typeface="Carlito"/>
                <a:cs typeface="Carlito"/>
              </a:rPr>
              <a:t>as a means </a:t>
            </a:r>
            <a:r>
              <a:rPr sz="3000" spc="-5" dirty="0">
                <a:latin typeface="Carlito"/>
                <a:cs typeface="Carlito"/>
              </a:rPr>
              <a:t>of  preserving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0" dirty="0">
                <a:latin typeface="Carlito"/>
                <a:cs typeface="Carlito"/>
              </a:rPr>
              <a:t>remaining </a:t>
            </a:r>
            <a:r>
              <a:rPr sz="3000" spc="-15" dirty="0">
                <a:latin typeface="Carlito"/>
                <a:cs typeface="Carlito"/>
              </a:rPr>
              <a:t>coronal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10" dirty="0">
                <a:latin typeface="Carlito"/>
                <a:cs typeface="Carlito"/>
              </a:rPr>
              <a:t>radicular  pulp</a:t>
            </a:r>
            <a:endParaRPr sz="3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Carlito"/>
                <a:cs typeface="Carlito"/>
              </a:rPr>
              <a:t>expose </a:t>
            </a:r>
            <a:r>
              <a:rPr sz="3000" spc="-45" dirty="0">
                <a:latin typeface="Carlito"/>
                <a:cs typeface="Carlito"/>
              </a:rPr>
              <a:t>deeper, </a:t>
            </a:r>
            <a:r>
              <a:rPr sz="3000" spc="-15" dirty="0">
                <a:latin typeface="Carlito"/>
                <a:cs typeface="Carlito"/>
              </a:rPr>
              <a:t>healthy coronal </a:t>
            </a:r>
            <a:r>
              <a:rPr sz="3000" spc="-10" dirty="0">
                <a:latin typeface="Carlito"/>
                <a:cs typeface="Carlito"/>
              </a:rPr>
              <a:t>pulp</a:t>
            </a:r>
            <a:r>
              <a:rPr sz="3000" spc="55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tissue</a:t>
            </a:r>
            <a:endParaRPr sz="3000">
              <a:latin typeface="Carlito"/>
              <a:cs typeface="Carlito"/>
            </a:endParaRPr>
          </a:p>
          <a:p>
            <a:pPr marL="355600" marR="5080" indent="-342900">
              <a:lnSpc>
                <a:spcPct val="9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rlito"/>
                <a:cs typeface="Carlito"/>
              </a:rPr>
              <a:t>Direct pulp capping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5" dirty="0">
                <a:latin typeface="Carlito"/>
                <a:cs typeface="Carlito"/>
              </a:rPr>
              <a:t>partial </a:t>
            </a:r>
            <a:r>
              <a:rPr sz="3000" spc="-15" dirty="0">
                <a:latin typeface="Carlito"/>
                <a:cs typeface="Carlito"/>
              </a:rPr>
              <a:t>pulpotomy are  considered </a:t>
            </a:r>
            <a:r>
              <a:rPr sz="3000" spc="-5" dirty="0">
                <a:latin typeface="Carlito"/>
                <a:cs typeface="Carlito"/>
              </a:rPr>
              <a:t>similar </a:t>
            </a:r>
            <a:r>
              <a:rPr sz="3000" spc="-15" dirty="0">
                <a:latin typeface="Carlito"/>
                <a:cs typeface="Carlito"/>
              </a:rPr>
              <a:t>procedures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25" dirty="0">
                <a:latin typeface="Carlito"/>
                <a:cs typeface="Carlito"/>
              </a:rPr>
              <a:t>differ </a:t>
            </a:r>
            <a:r>
              <a:rPr sz="3000" spc="-10" dirty="0">
                <a:latin typeface="Carlito"/>
                <a:cs typeface="Carlito"/>
              </a:rPr>
              <a:t>only </a:t>
            </a:r>
            <a:r>
              <a:rPr sz="3000" dirty="0">
                <a:latin typeface="Carlito"/>
                <a:cs typeface="Carlito"/>
              </a:rPr>
              <a:t>in  the </a:t>
            </a:r>
            <a:r>
              <a:rPr sz="3000" spc="-5" dirty="0">
                <a:latin typeface="Carlito"/>
                <a:cs typeface="Carlito"/>
              </a:rPr>
              <a:t>amount of </a:t>
            </a:r>
            <a:r>
              <a:rPr sz="3000" spc="-20" dirty="0">
                <a:latin typeface="Carlito"/>
                <a:cs typeface="Carlito"/>
              </a:rPr>
              <a:t>undestroyed </a:t>
            </a:r>
            <a:r>
              <a:rPr sz="3000" dirty="0">
                <a:latin typeface="Carlito"/>
                <a:cs typeface="Carlito"/>
              </a:rPr>
              <a:t>tissue </a:t>
            </a:r>
            <a:r>
              <a:rPr sz="3000" spc="-10" dirty="0">
                <a:latin typeface="Carlito"/>
                <a:cs typeface="Carlito"/>
              </a:rPr>
              <a:t>remaining  </a:t>
            </a:r>
            <a:r>
              <a:rPr sz="3000" spc="-15" dirty="0">
                <a:latin typeface="Carlito"/>
                <a:cs typeface="Carlito"/>
              </a:rPr>
              <a:t>after</a:t>
            </a:r>
            <a:r>
              <a:rPr sz="3000" spc="-30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treatmen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461594"/>
            <a:ext cx="4935498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Partial</a:t>
            </a:r>
            <a:r>
              <a:rPr spc="-50" dirty="0"/>
              <a:t> </a:t>
            </a:r>
            <a:r>
              <a:rPr spc="-15" dirty="0"/>
              <a:t>pulpotomy</a:t>
            </a:r>
          </a:p>
        </p:txBody>
      </p:sp>
      <p:sp>
        <p:nvSpPr>
          <p:cNvPr id="3" name="object 3"/>
          <p:cNvSpPr/>
          <p:nvPr/>
        </p:nvSpPr>
        <p:spPr>
          <a:xfrm>
            <a:off x="5791200" y="304800"/>
            <a:ext cx="2876550" cy="1895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867400" y="2362200"/>
            <a:ext cx="2781300" cy="19716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943600" y="4648200"/>
            <a:ext cx="2771775" cy="1666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0" y="1083727"/>
            <a:ext cx="5791200" cy="5774273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68300" marR="409575" indent="-342900">
              <a:lnSpc>
                <a:spcPts val="2400"/>
              </a:lnSpc>
              <a:spcBef>
                <a:spcPts val="675"/>
              </a:spcBef>
              <a:buFont typeface="Arial"/>
              <a:buChar char="•"/>
              <a:tabLst>
                <a:tab pos="367665" algn="l"/>
                <a:tab pos="368300" algn="l"/>
                <a:tab pos="3636645" algn="l"/>
              </a:tabLst>
            </a:pPr>
            <a:r>
              <a:rPr sz="2500" spc="-10" dirty="0">
                <a:latin typeface="Carlito"/>
                <a:cs typeface="Carlito"/>
              </a:rPr>
              <a:t>immature teeth </a:t>
            </a:r>
            <a:r>
              <a:rPr sz="2500" spc="-5" dirty="0">
                <a:latin typeface="Carlito"/>
                <a:cs typeface="Carlito"/>
              </a:rPr>
              <a:t>which </a:t>
            </a:r>
            <a:r>
              <a:rPr sz="2500" spc="-20" dirty="0">
                <a:latin typeface="Carlito"/>
                <a:cs typeface="Carlito"/>
              </a:rPr>
              <a:t>have </a:t>
            </a:r>
            <a:r>
              <a:rPr sz="2500" spc="-5" dirty="0">
                <a:latin typeface="Carlito"/>
                <a:cs typeface="Carlito"/>
              </a:rPr>
              <a:t>been  </a:t>
            </a:r>
            <a:r>
              <a:rPr sz="2500" spc="-10" dirty="0">
                <a:latin typeface="Carlito"/>
                <a:cs typeface="Carlito"/>
              </a:rPr>
              <a:t>subject to</a:t>
            </a:r>
            <a:r>
              <a:rPr sz="2500" spc="10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pulp</a:t>
            </a:r>
            <a:r>
              <a:rPr sz="2500" spc="10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exposing	trauma</a:t>
            </a:r>
            <a:endParaRPr sz="2500" dirty="0">
              <a:latin typeface="Carlito"/>
              <a:cs typeface="Carlito"/>
            </a:endParaRPr>
          </a:p>
          <a:p>
            <a:pPr marL="368300" marR="61594" indent="-342900">
              <a:lnSpc>
                <a:spcPct val="80000"/>
              </a:lnSpc>
              <a:spcBef>
                <a:spcPts val="620"/>
              </a:spcBef>
              <a:buFont typeface="Arial"/>
              <a:buChar char="•"/>
              <a:tabLst>
                <a:tab pos="367665" algn="l"/>
                <a:tab pos="368300" algn="l"/>
                <a:tab pos="1254760" algn="l"/>
              </a:tabLst>
            </a:pPr>
            <a:r>
              <a:rPr sz="2500" spc="-10" dirty="0">
                <a:latin typeface="Carlito"/>
                <a:cs typeface="Carlito"/>
              </a:rPr>
              <a:t>1- </a:t>
            </a:r>
            <a:r>
              <a:rPr sz="2500" spc="-15" dirty="0">
                <a:latin typeface="Carlito"/>
                <a:cs typeface="Carlito"/>
              </a:rPr>
              <a:t>to </a:t>
            </a:r>
            <a:r>
              <a:rPr sz="2500" spc="-5" dirty="0">
                <a:latin typeface="Carlito"/>
                <a:cs typeface="Carlito"/>
              </a:rPr>
              <a:t>2-mm deep </a:t>
            </a:r>
            <a:r>
              <a:rPr sz="2500" spc="-15" dirty="0">
                <a:latin typeface="Carlito"/>
                <a:cs typeface="Carlito"/>
              </a:rPr>
              <a:t>cavity </a:t>
            </a:r>
            <a:r>
              <a:rPr sz="2500" spc="-5" dirty="0">
                <a:latin typeface="Carlito"/>
                <a:cs typeface="Carlito"/>
              </a:rPr>
              <a:t>is </a:t>
            </a:r>
            <a:r>
              <a:rPr sz="2500" spc="-10" dirty="0">
                <a:latin typeface="Carlito"/>
                <a:cs typeface="Carlito"/>
              </a:rPr>
              <a:t>prepared  </a:t>
            </a:r>
            <a:r>
              <a:rPr sz="2500" spc="-15" dirty="0">
                <a:latin typeface="Carlito"/>
                <a:cs typeface="Carlito"/>
              </a:rPr>
              <a:t>into </a:t>
            </a:r>
            <a:r>
              <a:rPr sz="2500" spc="-5" dirty="0">
                <a:latin typeface="Carlito"/>
                <a:cs typeface="Carlito"/>
              </a:rPr>
              <a:t>the </a:t>
            </a:r>
            <a:r>
              <a:rPr sz="2500" spc="-10" dirty="0">
                <a:latin typeface="Carlito"/>
                <a:cs typeface="Carlito"/>
              </a:rPr>
              <a:t>pulp, using </a:t>
            </a:r>
            <a:r>
              <a:rPr sz="2500" spc="-5" dirty="0">
                <a:latin typeface="Carlito"/>
                <a:cs typeface="Carlito"/>
              </a:rPr>
              <a:t>a high-speed  </a:t>
            </a:r>
            <a:r>
              <a:rPr sz="2500" spc="-10" dirty="0">
                <a:latin typeface="Carlito"/>
                <a:cs typeface="Carlito"/>
              </a:rPr>
              <a:t>handpiece </a:t>
            </a:r>
            <a:r>
              <a:rPr sz="2500" spc="-5" dirty="0">
                <a:latin typeface="Carlito"/>
                <a:cs typeface="Carlito"/>
              </a:rPr>
              <a:t>with a </a:t>
            </a:r>
            <a:r>
              <a:rPr sz="2500" spc="-10" dirty="0">
                <a:latin typeface="Carlito"/>
                <a:cs typeface="Carlito"/>
              </a:rPr>
              <a:t>sterile diamond  bur </a:t>
            </a:r>
            <a:r>
              <a:rPr sz="2500" spc="-5" dirty="0">
                <a:latin typeface="Carlito"/>
                <a:cs typeface="Carlito"/>
              </a:rPr>
              <a:t>of </a:t>
            </a:r>
            <a:r>
              <a:rPr sz="2500" spc="-10" dirty="0">
                <a:latin typeface="Carlito"/>
                <a:cs typeface="Carlito"/>
              </a:rPr>
              <a:t>appropriate </a:t>
            </a:r>
            <a:r>
              <a:rPr sz="2500" spc="-25" dirty="0">
                <a:latin typeface="Carlito"/>
                <a:cs typeface="Carlito"/>
              </a:rPr>
              <a:t>size </a:t>
            </a:r>
            <a:r>
              <a:rPr sz="2500" spc="-5" dirty="0">
                <a:latin typeface="Carlito"/>
                <a:cs typeface="Carlito"/>
              </a:rPr>
              <a:t>with </a:t>
            </a:r>
            <a:r>
              <a:rPr sz="2500" spc="-10" dirty="0">
                <a:latin typeface="Carlito"/>
                <a:cs typeface="Carlito"/>
              </a:rPr>
              <a:t>copious  </a:t>
            </a:r>
            <a:r>
              <a:rPr sz="2500" spc="-15" dirty="0">
                <a:latin typeface="Carlito"/>
                <a:cs typeface="Carlito"/>
              </a:rPr>
              <a:t>water	</a:t>
            </a:r>
            <a:r>
              <a:rPr sz="2500" spc="-10" dirty="0">
                <a:latin typeface="Carlito"/>
                <a:cs typeface="Carlito"/>
              </a:rPr>
              <a:t>coolant</a:t>
            </a:r>
            <a:endParaRPr sz="2500" dirty="0">
              <a:latin typeface="Carlito"/>
              <a:cs typeface="Carlito"/>
            </a:endParaRPr>
          </a:p>
          <a:p>
            <a:pPr marL="368300" marR="89535" indent="-342900">
              <a:lnSpc>
                <a:spcPts val="2400"/>
              </a:lnSpc>
              <a:spcBef>
                <a:spcPts val="580"/>
              </a:spcBef>
              <a:buFont typeface="Arial"/>
              <a:buChar char="•"/>
              <a:tabLst>
                <a:tab pos="367665" algn="l"/>
                <a:tab pos="368300" algn="l"/>
                <a:tab pos="3705225" algn="l"/>
              </a:tabLst>
            </a:pPr>
            <a:r>
              <a:rPr sz="2500" spc="-10" dirty="0">
                <a:latin typeface="Carlito"/>
                <a:cs typeface="Carlito"/>
              </a:rPr>
              <a:t>pulp </a:t>
            </a:r>
            <a:r>
              <a:rPr sz="2500" spc="-5" dirty="0">
                <a:latin typeface="Carlito"/>
                <a:cs typeface="Carlito"/>
              </a:rPr>
              <a:t>is </a:t>
            </a:r>
            <a:r>
              <a:rPr sz="2500" spc="-15" dirty="0">
                <a:latin typeface="Carlito"/>
                <a:cs typeface="Carlito"/>
              </a:rPr>
              <a:t>amputated </a:t>
            </a:r>
            <a:r>
              <a:rPr sz="2500" spc="-10" dirty="0">
                <a:latin typeface="Carlito"/>
                <a:cs typeface="Carlito"/>
              </a:rPr>
              <a:t>deeper until only  </a:t>
            </a:r>
            <a:r>
              <a:rPr sz="2500" spc="-15" dirty="0">
                <a:latin typeface="Carlito"/>
                <a:cs typeface="Carlito"/>
              </a:rPr>
              <a:t>moderate</a:t>
            </a:r>
            <a:r>
              <a:rPr sz="2500" spc="5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hemorrhage</a:t>
            </a:r>
            <a:r>
              <a:rPr sz="2500" spc="45" dirty="0">
                <a:latin typeface="Carlito"/>
                <a:cs typeface="Carlito"/>
              </a:rPr>
              <a:t> </a:t>
            </a:r>
            <a:r>
              <a:rPr sz="2500" spc="-5" dirty="0">
                <a:latin typeface="Carlito"/>
                <a:cs typeface="Carlito"/>
              </a:rPr>
              <a:t>is	</a:t>
            </a:r>
            <a:r>
              <a:rPr sz="2500" spc="-10" dirty="0">
                <a:latin typeface="Carlito"/>
                <a:cs typeface="Carlito"/>
              </a:rPr>
              <a:t>seen</a:t>
            </a:r>
            <a:endParaRPr sz="2500" dirty="0">
              <a:latin typeface="Carlito"/>
              <a:cs typeface="Carlito"/>
            </a:endParaRPr>
          </a:p>
          <a:p>
            <a:pPr marL="368300" marR="318770" indent="-342900">
              <a:lnSpc>
                <a:spcPct val="80000"/>
              </a:lnSpc>
              <a:spcBef>
                <a:spcPts val="620"/>
              </a:spcBef>
              <a:buFont typeface="Arial"/>
              <a:buChar char="•"/>
              <a:tabLst>
                <a:tab pos="367665" algn="l"/>
                <a:tab pos="368300" algn="l"/>
              </a:tabLst>
            </a:pPr>
            <a:r>
              <a:rPr sz="2500" spc="-5" dirty="0">
                <a:latin typeface="Carlito"/>
                <a:cs typeface="Carlito"/>
              </a:rPr>
              <a:t>5% </a:t>
            </a:r>
            <a:r>
              <a:rPr sz="2500" spc="-10" dirty="0">
                <a:latin typeface="Carlito"/>
                <a:cs typeface="Carlito"/>
              </a:rPr>
              <a:t>sodium hypochlorite </a:t>
            </a:r>
            <a:r>
              <a:rPr sz="2500" spc="-5" dirty="0">
                <a:latin typeface="Carlito"/>
                <a:cs typeface="Carlito"/>
              </a:rPr>
              <a:t>(NaOCl;  bleach) has been </a:t>
            </a:r>
            <a:r>
              <a:rPr sz="2500" spc="-10" dirty="0">
                <a:latin typeface="Carlito"/>
                <a:cs typeface="Carlito"/>
              </a:rPr>
              <a:t>recommended </a:t>
            </a:r>
            <a:r>
              <a:rPr sz="2500" spc="-5" dirty="0">
                <a:latin typeface="Carlito"/>
                <a:cs typeface="Carlito"/>
              </a:rPr>
              <a:t>-  chemical </a:t>
            </a:r>
            <a:r>
              <a:rPr sz="2500" spc="-10" dirty="0">
                <a:latin typeface="Carlito"/>
                <a:cs typeface="Carlito"/>
              </a:rPr>
              <a:t>amputation </a:t>
            </a:r>
            <a:r>
              <a:rPr sz="2500" spc="-5" dirty="0">
                <a:latin typeface="Carlito"/>
                <a:cs typeface="Carlito"/>
              </a:rPr>
              <a:t>of the blood  coagulum,</a:t>
            </a:r>
            <a:endParaRPr sz="2500" dirty="0">
              <a:latin typeface="Carlito"/>
              <a:cs typeface="Carlito"/>
            </a:endParaRPr>
          </a:p>
          <a:p>
            <a:pPr marL="368300" marR="17780" indent="-342900">
              <a:lnSpc>
                <a:spcPct val="80000"/>
              </a:lnSpc>
              <a:spcBef>
                <a:spcPts val="600"/>
              </a:spcBef>
              <a:buFont typeface="Arial"/>
              <a:buChar char="•"/>
              <a:tabLst>
                <a:tab pos="367665" algn="l"/>
                <a:tab pos="368300" algn="l"/>
                <a:tab pos="3277870" algn="l"/>
              </a:tabLst>
            </a:pPr>
            <a:r>
              <a:rPr sz="2500" spc="-15" dirty="0">
                <a:latin typeface="Carlito"/>
                <a:cs typeface="Carlito"/>
              </a:rPr>
              <a:t>remove </a:t>
            </a:r>
            <a:r>
              <a:rPr sz="2500" spc="-10" dirty="0">
                <a:latin typeface="Carlito"/>
                <a:cs typeface="Carlito"/>
              </a:rPr>
              <a:t>damaged pulp </a:t>
            </a:r>
            <a:r>
              <a:rPr sz="2500" dirty="0">
                <a:latin typeface="Carlito"/>
                <a:cs typeface="Carlito"/>
              </a:rPr>
              <a:t>cells, </a:t>
            </a:r>
            <a:r>
              <a:rPr sz="2500" spc="-10" dirty="0">
                <a:latin typeface="Carlito"/>
                <a:cs typeface="Carlito"/>
              </a:rPr>
              <a:t>dentin  </a:t>
            </a:r>
            <a:r>
              <a:rPr sz="2500" spc="-5" dirty="0">
                <a:latin typeface="Carlito"/>
                <a:cs typeface="Carlito"/>
              </a:rPr>
              <a:t>chips, and other debris, and  </a:t>
            </a:r>
            <a:r>
              <a:rPr sz="2500" spc="-10" dirty="0">
                <a:latin typeface="Carlito"/>
                <a:cs typeface="Carlito"/>
              </a:rPr>
              <a:t>p</a:t>
            </a:r>
            <a:r>
              <a:rPr sz="2500" spc="-40" dirty="0">
                <a:latin typeface="Carlito"/>
                <a:cs typeface="Carlito"/>
              </a:rPr>
              <a:t>r</a:t>
            </a:r>
            <a:r>
              <a:rPr sz="2500" spc="-10" dirty="0">
                <a:latin typeface="Carlito"/>
                <a:cs typeface="Carlito"/>
              </a:rPr>
              <a:t>o</a:t>
            </a:r>
            <a:r>
              <a:rPr sz="2500" spc="-15" dirty="0">
                <a:latin typeface="Carlito"/>
                <a:cs typeface="Carlito"/>
              </a:rPr>
              <a:t>v</a:t>
            </a:r>
            <a:r>
              <a:rPr sz="2500" spc="-5" dirty="0">
                <a:latin typeface="Carlito"/>
                <a:cs typeface="Carlito"/>
              </a:rPr>
              <a:t>ides</a:t>
            </a:r>
            <a:r>
              <a:rPr sz="2500" spc="-15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hemo</a:t>
            </a:r>
            <a:r>
              <a:rPr sz="2500" dirty="0">
                <a:latin typeface="Carlito"/>
                <a:cs typeface="Carlito"/>
              </a:rPr>
              <a:t>r</a:t>
            </a:r>
            <a:r>
              <a:rPr sz="2500" spc="-5" dirty="0">
                <a:latin typeface="Carlito"/>
                <a:cs typeface="Carlito"/>
              </a:rPr>
              <a:t>rha</a:t>
            </a:r>
            <a:r>
              <a:rPr sz="2500" spc="-25" dirty="0">
                <a:latin typeface="Carlito"/>
                <a:cs typeface="Carlito"/>
              </a:rPr>
              <a:t>g</a:t>
            </a:r>
            <a:r>
              <a:rPr sz="2500" spc="-5" dirty="0">
                <a:latin typeface="Carlito"/>
                <a:cs typeface="Carlito"/>
              </a:rPr>
              <a:t>e</a:t>
            </a:r>
            <a:r>
              <a:rPr sz="2500" dirty="0">
                <a:latin typeface="Carlito"/>
                <a:cs typeface="Carlito"/>
              </a:rPr>
              <a:t>	</a:t>
            </a:r>
            <a:r>
              <a:rPr sz="2500" spc="-385" dirty="0">
                <a:latin typeface="Carlito"/>
                <a:cs typeface="Carlito"/>
              </a:rPr>
              <a:t>c</a:t>
            </a:r>
            <a:r>
              <a:rPr sz="1800" spc="-22" baseline="-25462" dirty="0">
                <a:solidFill>
                  <a:srgbClr val="888888"/>
                </a:solidFill>
                <a:latin typeface="Carlito"/>
                <a:cs typeface="Carlito"/>
              </a:rPr>
              <a:t>f</a:t>
            </a:r>
            <a:r>
              <a:rPr sz="2500" spc="-1330" dirty="0">
                <a:latin typeface="Carlito"/>
                <a:cs typeface="Carlito"/>
              </a:rPr>
              <a:t>o</a:t>
            </a:r>
            <a:r>
              <a:rPr sz="1800" baseline="-25462" dirty="0">
                <a:solidFill>
                  <a:srgbClr val="888888"/>
                </a:solidFill>
                <a:latin typeface="Carlito"/>
                <a:cs typeface="Carlito"/>
              </a:rPr>
              <a:t>ac</a:t>
            </a:r>
            <a:r>
              <a:rPr sz="1800" spc="-540" baseline="-25462" dirty="0">
                <a:solidFill>
                  <a:srgbClr val="888888"/>
                </a:solidFill>
                <a:latin typeface="Carlito"/>
                <a:cs typeface="Carlito"/>
              </a:rPr>
              <a:t>e</a:t>
            </a:r>
            <a:r>
              <a:rPr sz="2500" spc="-960" dirty="0">
                <a:latin typeface="Carlito"/>
                <a:cs typeface="Carlito"/>
              </a:rPr>
              <a:t>n</a:t>
            </a:r>
            <a:r>
              <a:rPr sz="1800" baseline="-25462" dirty="0">
                <a:solidFill>
                  <a:srgbClr val="888888"/>
                </a:solidFill>
                <a:latin typeface="Carlito"/>
                <a:cs typeface="Carlito"/>
              </a:rPr>
              <a:t>b</a:t>
            </a:r>
            <a:r>
              <a:rPr sz="1800" spc="-509" baseline="-25462" dirty="0">
                <a:solidFill>
                  <a:srgbClr val="888888"/>
                </a:solidFill>
                <a:latin typeface="Carlito"/>
                <a:cs typeface="Carlito"/>
              </a:rPr>
              <a:t>o</a:t>
            </a:r>
            <a:r>
              <a:rPr sz="2500" spc="-505" dirty="0">
                <a:latin typeface="Carlito"/>
                <a:cs typeface="Carlito"/>
              </a:rPr>
              <a:t>t</a:t>
            </a:r>
            <a:r>
              <a:rPr sz="1800" spc="-209" baseline="-25462" dirty="0">
                <a:solidFill>
                  <a:srgbClr val="888888"/>
                </a:solidFill>
                <a:latin typeface="Carlito"/>
                <a:cs typeface="Carlito"/>
              </a:rPr>
              <a:t>o</a:t>
            </a:r>
            <a:r>
              <a:rPr sz="2500" spc="-740" dirty="0">
                <a:latin typeface="Carlito"/>
                <a:cs typeface="Carlito"/>
              </a:rPr>
              <a:t>r</a:t>
            </a:r>
            <a:r>
              <a:rPr sz="1800" spc="-15" baseline="-25462" dirty="0">
                <a:solidFill>
                  <a:srgbClr val="888888"/>
                </a:solidFill>
                <a:latin typeface="Carlito"/>
                <a:cs typeface="Carlito"/>
              </a:rPr>
              <a:t>k</a:t>
            </a:r>
            <a:r>
              <a:rPr sz="1800" spc="-209" baseline="-25462" dirty="0">
                <a:solidFill>
                  <a:srgbClr val="888888"/>
                </a:solidFill>
                <a:latin typeface="Carlito"/>
                <a:cs typeface="Carlito"/>
              </a:rPr>
              <a:t>.</a:t>
            </a:r>
            <a:r>
              <a:rPr sz="2500" spc="-1185" dirty="0">
                <a:latin typeface="Carlito"/>
                <a:cs typeface="Carlito"/>
              </a:rPr>
              <a:t>o</a:t>
            </a:r>
            <a:r>
              <a:rPr sz="1800" spc="-30" baseline="-25462" dirty="0">
                <a:solidFill>
                  <a:srgbClr val="888888"/>
                </a:solidFill>
                <a:latin typeface="Carlito"/>
                <a:cs typeface="Carlito"/>
              </a:rPr>
              <a:t>c</a:t>
            </a:r>
            <a:r>
              <a:rPr sz="1800" baseline="-25462" dirty="0">
                <a:solidFill>
                  <a:srgbClr val="888888"/>
                </a:solidFill>
                <a:latin typeface="Carlito"/>
                <a:cs typeface="Carlito"/>
              </a:rPr>
              <a:t>o</a:t>
            </a:r>
            <a:r>
              <a:rPr sz="1800" spc="-1364" baseline="-25462" dirty="0">
                <a:solidFill>
                  <a:srgbClr val="888888"/>
                </a:solidFill>
                <a:latin typeface="Carlito"/>
                <a:cs typeface="Carlito"/>
              </a:rPr>
              <a:t>m</a:t>
            </a:r>
            <a:r>
              <a:rPr sz="2500" spc="-5" dirty="0">
                <a:latin typeface="Carlito"/>
                <a:cs typeface="Carlito"/>
              </a:rPr>
              <a:t>l</a:t>
            </a:r>
            <a:r>
              <a:rPr sz="2500" spc="-235" dirty="0">
                <a:latin typeface="Carlito"/>
                <a:cs typeface="Carlito"/>
              </a:rPr>
              <a:t> </a:t>
            </a:r>
            <a:r>
              <a:rPr sz="1800" spc="7" baseline="-25462" dirty="0">
                <a:solidFill>
                  <a:srgbClr val="888888"/>
                </a:solidFill>
                <a:latin typeface="Carlito"/>
                <a:cs typeface="Carlito"/>
              </a:rPr>
              <a:t>/</a:t>
            </a:r>
            <a:r>
              <a:rPr sz="1800" baseline="-25462" dirty="0">
                <a:solidFill>
                  <a:srgbClr val="888888"/>
                </a:solidFill>
                <a:latin typeface="Carlito"/>
                <a:cs typeface="Carlito"/>
              </a:rPr>
              <a:t>no</a:t>
            </a:r>
            <a:r>
              <a:rPr sz="1800" spc="-15" baseline="-25462" dirty="0">
                <a:solidFill>
                  <a:srgbClr val="888888"/>
                </a:solidFill>
                <a:latin typeface="Carlito"/>
                <a:cs typeface="Carlito"/>
              </a:rPr>
              <a:t>t</a:t>
            </a:r>
            <a:r>
              <a:rPr sz="1800" baseline="-25462" dirty="0">
                <a:solidFill>
                  <a:srgbClr val="888888"/>
                </a:solidFill>
                <a:latin typeface="Carlito"/>
                <a:cs typeface="Carlito"/>
              </a:rPr>
              <a:t>es</a:t>
            </a:r>
            <a:r>
              <a:rPr sz="1800" spc="7" baseline="-25462" dirty="0">
                <a:solidFill>
                  <a:srgbClr val="888888"/>
                </a:solidFill>
                <a:latin typeface="Carlito"/>
                <a:cs typeface="Carlito"/>
              </a:rPr>
              <a:t>d</a:t>
            </a:r>
            <a:r>
              <a:rPr sz="1800" baseline="-25462" dirty="0">
                <a:solidFill>
                  <a:srgbClr val="888888"/>
                </a:solidFill>
                <a:latin typeface="Carlito"/>
                <a:cs typeface="Carlito"/>
              </a:rPr>
              <a:t>e</a:t>
            </a:r>
            <a:r>
              <a:rPr sz="1800" spc="-7" baseline="-25462" dirty="0">
                <a:solidFill>
                  <a:srgbClr val="888888"/>
                </a:solidFill>
                <a:latin typeface="Carlito"/>
                <a:cs typeface="Carlito"/>
              </a:rPr>
              <a:t>n</a:t>
            </a:r>
            <a:r>
              <a:rPr sz="1800" spc="-15" baseline="-25462" dirty="0">
                <a:solidFill>
                  <a:srgbClr val="888888"/>
                </a:solidFill>
                <a:latin typeface="Carlito"/>
                <a:cs typeface="Carlito"/>
              </a:rPr>
              <a:t>t</a:t>
            </a:r>
            <a:r>
              <a:rPr sz="1800" baseline="-25462" dirty="0">
                <a:solidFill>
                  <a:srgbClr val="888888"/>
                </a:solidFill>
                <a:latin typeface="Carlito"/>
                <a:cs typeface="Carlito"/>
              </a:rPr>
              <a:t>al</a:t>
            </a:r>
            <a:endParaRPr sz="1800" baseline="-25462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0630" y="324357"/>
            <a:ext cx="418909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235" dirty="0">
                <a:latin typeface="Trebuchet MS"/>
                <a:cs typeface="Trebuchet MS"/>
              </a:rPr>
              <a:t>Partial</a:t>
            </a:r>
            <a:r>
              <a:rPr b="1" spc="-455" dirty="0">
                <a:latin typeface="Trebuchet MS"/>
                <a:cs typeface="Trebuchet MS"/>
              </a:rPr>
              <a:t> </a:t>
            </a:r>
            <a:r>
              <a:rPr b="1" spc="-220" dirty="0">
                <a:latin typeface="Trebuchet MS"/>
                <a:cs typeface="Trebuchet MS"/>
              </a:rPr>
              <a:t>Pulpotomy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113790"/>
            <a:ext cx="5040630" cy="492315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12065" indent="-342900">
              <a:lnSpc>
                <a:spcPts val="292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5" dirty="0">
                <a:latin typeface="Carlito"/>
                <a:cs typeface="Carlito"/>
              </a:rPr>
              <a:t>Care </a:t>
            </a:r>
            <a:r>
              <a:rPr sz="2700" spc="-10" dirty="0">
                <a:latin typeface="Carlito"/>
                <a:cs typeface="Carlito"/>
              </a:rPr>
              <a:t>must </a:t>
            </a:r>
            <a:r>
              <a:rPr sz="2700" spc="-5" dirty="0">
                <a:latin typeface="Carlito"/>
                <a:cs typeface="Carlito"/>
              </a:rPr>
              <a:t>be </a:t>
            </a:r>
            <a:r>
              <a:rPr sz="2700" spc="-30" dirty="0">
                <a:latin typeface="Carlito"/>
                <a:cs typeface="Carlito"/>
              </a:rPr>
              <a:t>taken </a:t>
            </a:r>
            <a:r>
              <a:rPr sz="2700" spc="-5" dirty="0">
                <a:latin typeface="Carlito"/>
                <a:cs typeface="Carlito"/>
              </a:rPr>
              <a:t>not </a:t>
            </a:r>
            <a:r>
              <a:rPr sz="2700" spc="-15" dirty="0">
                <a:latin typeface="Carlito"/>
                <a:cs typeface="Carlito"/>
              </a:rPr>
              <a:t>to </a:t>
            </a:r>
            <a:r>
              <a:rPr sz="2700" dirty="0">
                <a:latin typeface="Carlito"/>
                <a:cs typeface="Carlito"/>
              </a:rPr>
              <a:t>allow</a:t>
            </a:r>
            <a:r>
              <a:rPr sz="2700" spc="-70" dirty="0">
                <a:latin typeface="Carlito"/>
                <a:cs typeface="Carlito"/>
              </a:rPr>
              <a:t> </a:t>
            </a:r>
            <a:r>
              <a:rPr sz="2700" dirty="0">
                <a:latin typeface="Carlito"/>
                <a:cs typeface="Carlito"/>
              </a:rPr>
              <a:t>a  </a:t>
            </a:r>
            <a:r>
              <a:rPr sz="2700" spc="-5" dirty="0">
                <a:latin typeface="Carlito"/>
                <a:cs typeface="Carlito"/>
              </a:rPr>
              <a:t>blood </a:t>
            </a:r>
            <a:r>
              <a:rPr sz="2700" dirty="0">
                <a:latin typeface="Carlito"/>
                <a:cs typeface="Carlito"/>
              </a:rPr>
              <a:t>clot </a:t>
            </a:r>
            <a:r>
              <a:rPr sz="2700" spc="-15" dirty="0">
                <a:latin typeface="Carlito"/>
                <a:cs typeface="Carlito"/>
              </a:rPr>
              <a:t>to</a:t>
            </a:r>
            <a:r>
              <a:rPr sz="2700" spc="-40" dirty="0">
                <a:latin typeface="Carlito"/>
                <a:cs typeface="Carlito"/>
              </a:rPr>
              <a:t> </a:t>
            </a:r>
            <a:r>
              <a:rPr sz="2700" spc="-10" dirty="0">
                <a:latin typeface="Carlito"/>
                <a:cs typeface="Carlito"/>
              </a:rPr>
              <a:t>develop</a:t>
            </a:r>
            <a:endParaRPr sz="2700">
              <a:latin typeface="Carlito"/>
              <a:cs typeface="Carlito"/>
            </a:endParaRPr>
          </a:p>
          <a:p>
            <a:pPr marL="355600" marR="5080" indent="-342900">
              <a:lnSpc>
                <a:spcPct val="90000"/>
              </a:lnSpc>
              <a:spcBef>
                <a:spcPts val="605"/>
              </a:spcBef>
              <a:buFont typeface="Arial"/>
              <a:buChar char="•"/>
              <a:tabLst>
                <a:tab pos="354965" algn="l"/>
                <a:tab pos="355600" algn="l"/>
                <a:tab pos="1157605" algn="l"/>
                <a:tab pos="1183005" algn="l"/>
                <a:tab pos="1776730" algn="l"/>
                <a:tab pos="1840864" algn="l"/>
                <a:tab pos="1878330" algn="l"/>
                <a:tab pos="2247265" algn="l"/>
                <a:tab pos="2519045" algn="l"/>
                <a:tab pos="3246120" algn="l"/>
                <a:tab pos="3858895" algn="l"/>
                <a:tab pos="4018915" algn="l"/>
                <a:tab pos="4415155" algn="l"/>
                <a:tab pos="4862830" algn="l"/>
              </a:tabLst>
            </a:pPr>
            <a:r>
              <a:rPr sz="2700" spc="-5" dirty="0">
                <a:latin typeface="Carlito"/>
                <a:cs typeface="Carlito"/>
              </a:rPr>
              <a:t>Thin </a:t>
            </a:r>
            <a:r>
              <a:rPr sz="2700" spc="-15" dirty="0">
                <a:latin typeface="Carlito"/>
                <a:cs typeface="Carlito"/>
              </a:rPr>
              <a:t>layer </a:t>
            </a:r>
            <a:r>
              <a:rPr sz="2700" spc="-5" dirty="0">
                <a:latin typeface="Carlito"/>
                <a:cs typeface="Carlito"/>
              </a:rPr>
              <a:t>of </a:t>
            </a:r>
            <a:r>
              <a:rPr sz="2700" spc="-15" dirty="0">
                <a:latin typeface="Carlito"/>
                <a:cs typeface="Carlito"/>
              </a:rPr>
              <a:t>pure </a:t>
            </a:r>
            <a:r>
              <a:rPr sz="2700" spc="-5" dirty="0">
                <a:latin typeface="Carlito"/>
                <a:cs typeface="Carlito"/>
              </a:rPr>
              <a:t>calcium  </a:t>
            </a:r>
            <a:r>
              <a:rPr sz="2700" spc="-25" dirty="0">
                <a:latin typeface="Carlito"/>
                <a:cs typeface="Carlito"/>
              </a:rPr>
              <a:t>hydroxide			</a:t>
            </a:r>
            <a:r>
              <a:rPr sz="2700" dirty="0">
                <a:latin typeface="Carlito"/>
                <a:cs typeface="Carlito"/>
              </a:rPr>
              <a:t>is	</a:t>
            </a:r>
            <a:r>
              <a:rPr sz="2700" spc="-15" dirty="0">
                <a:latin typeface="Carlito"/>
                <a:cs typeface="Carlito"/>
              </a:rPr>
              <a:t>mixed	</a:t>
            </a:r>
            <a:r>
              <a:rPr sz="2700" dirty="0">
                <a:latin typeface="Carlito"/>
                <a:cs typeface="Carlito"/>
              </a:rPr>
              <a:t>with	</a:t>
            </a:r>
            <a:r>
              <a:rPr sz="2700" spc="-10" dirty="0">
                <a:latin typeface="Carlito"/>
                <a:cs typeface="Carlito"/>
              </a:rPr>
              <a:t>sterile  </a:t>
            </a:r>
            <a:r>
              <a:rPr sz="2700" spc="-5" dirty="0">
                <a:latin typeface="Carlito"/>
                <a:cs typeface="Carlito"/>
              </a:rPr>
              <a:t>sal</a:t>
            </a:r>
            <a:r>
              <a:rPr sz="2700" spc="5" dirty="0">
                <a:latin typeface="Carlito"/>
                <a:cs typeface="Carlito"/>
              </a:rPr>
              <a:t>i</a:t>
            </a:r>
            <a:r>
              <a:rPr sz="2700" spc="-5" dirty="0">
                <a:latin typeface="Carlito"/>
                <a:cs typeface="Carlito"/>
              </a:rPr>
              <a:t>n</a:t>
            </a:r>
            <a:r>
              <a:rPr sz="2700" dirty="0">
                <a:latin typeface="Carlito"/>
                <a:cs typeface="Carlito"/>
              </a:rPr>
              <a:t>e</a:t>
            </a:r>
            <a:r>
              <a:rPr sz="2700" spc="-40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o</a:t>
            </a:r>
            <a:r>
              <a:rPr sz="2700" dirty="0">
                <a:latin typeface="Carlito"/>
                <a:cs typeface="Carlito"/>
              </a:rPr>
              <a:t>r</a:t>
            </a:r>
            <a:r>
              <a:rPr sz="2700" spc="10" dirty="0">
                <a:latin typeface="Carlito"/>
                <a:cs typeface="Carlito"/>
              </a:rPr>
              <a:t> </a:t>
            </a:r>
            <a:r>
              <a:rPr sz="2700" dirty="0">
                <a:latin typeface="Carlito"/>
                <a:cs typeface="Carlito"/>
              </a:rPr>
              <a:t>ane</a:t>
            </a:r>
            <a:r>
              <a:rPr sz="2700" spc="-40" dirty="0">
                <a:latin typeface="Carlito"/>
                <a:cs typeface="Carlito"/>
              </a:rPr>
              <a:t>s</a:t>
            </a:r>
            <a:r>
              <a:rPr sz="2700" dirty="0">
                <a:latin typeface="Carlito"/>
                <a:cs typeface="Carlito"/>
              </a:rPr>
              <a:t>th</a:t>
            </a:r>
            <a:r>
              <a:rPr sz="2700" spc="-20" dirty="0">
                <a:latin typeface="Carlito"/>
                <a:cs typeface="Carlito"/>
              </a:rPr>
              <a:t>e</a:t>
            </a:r>
            <a:r>
              <a:rPr sz="2700" dirty="0">
                <a:latin typeface="Carlito"/>
                <a:cs typeface="Carlito"/>
              </a:rPr>
              <a:t>tic</a:t>
            </a:r>
            <a:r>
              <a:rPr sz="2700" spc="-35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so</a:t>
            </a:r>
            <a:r>
              <a:rPr sz="2700" spc="5" dirty="0">
                <a:latin typeface="Carlito"/>
                <a:cs typeface="Carlito"/>
              </a:rPr>
              <a:t>l</a:t>
            </a:r>
            <a:r>
              <a:rPr sz="2700" spc="-5" dirty="0">
                <a:latin typeface="Carlito"/>
                <a:cs typeface="Carlito"/>
              </a:rPr>
              <a:t>utio</a:t>
            </a:r>
            <a:r>
              <a:rPr sz="2700" dirty="0">
                <a:latin typeface="Carlito"/>
                <a:cs typeface="Carlito"/>
              </a:rPr>
              <a:t>n	</a:t>
            </a:r>
            <a:r>
              <a:rPr sz="2700" spc="-30" dirty="0">
                <a:latin typeface="Carlito"/>
                <a:cs typeface="Carlito"/>
              </a:rPr>
              <a:t>t</a:t>
            </a:r>
            <a:r>
              <a:rPr sz="2700" dirty="0">
                <a:latin typeface="Carlito"/>
                <a:cs typeface="Carlito"/>
              </a:rPr>
              <a:t>o	a  </a:t>
            </a:r>
            <a:r>
              <a:rPr sz="2700" spc="-5" dirty="0">
                <a:latin typeface="Carlito"/>
                <a:cs typeface="Carlito"/>
              </a:rPr>
              <a:t>thick		</a:t>
            </a:r>
            <a:r>
              <a:rPr sz="2700" dirty="0">
                <a:latin typeface="Carlito"/>
                <a:cs typeface="Carlito"/>
              </a:rPr>
              <a:t>mix		and	</a:t>
            </a:r>
            <a:r>
              <a:rPr sz="2700" spc="-15" dirty="0">
                <a:latin typeface="Carlito"/>
                <a:cs typeface="Carlito"/>
              </a:rPr>
              <a:t>carefully	</a:t>
            </a:r>
            <a:r>
              <a:rPr sz="2700" spc="-5" dirty="0">
                <a:latin typeface="Carlito"/>
                <a:cs typeface="Carlito"/>
              </a:rPr>
              <a:t>placed  </a:t>
            </a:r>
            <a:r>
              <a:rPr sz="2700" spc="-15" dirty="0">
                <a:latin typeface="Carlito"/>
                <a:cs typeface="Carlito"/>
              </a:rPr>
              <a:t>onto	</a:t>
            </a:r>
            <a:r>
              <a:rPr sz="2700" dirty="0">
                <a:latin typeface="Carlito"/>
                <a:cs typeface="Carlito"/>
              </a:rPr>
              <a:t>the	</a:t>
            </a:r>
            <a:r>
              <a:rPr sz="2700" spc="-5" dirty="0">
                <a:latin typeface="Carlito"/>
                <a:cs typeface="Carlito"/>
              </a:rPr>
              <a:t>pulp</a:t>
            </a:r>
            <a:r>
              <a:rPr sz="2700" spc="-10" dirty="0">
                <a:latin typeface="Carlito"/>
                <a:cs typeface="Carlito"/>
              </a:rPr>
              <a:t> stump</a:t>
            </a:r>
            <a:endParaRPr sz="27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rlito"/>
                <a:cs typeface="Carlito"/>
              </a:rPr>
              <a:t>Alternatively </a:t>
            </a:r>
            <a:r>
              <a:rPr sz="2700" spc="-75" dirty="0">
                <a:latin typeface="Carlito"/>
                <a:cs typeface="Carlito"/>
              </a:rPr>
              <a:t>MTA </a:t>
            </a:r>
            <a:r>
              <a:rPr sz="2700" spc="-10" dirty="0">
                <a:latin typeface="Carlito"/>
                <a:cs typeface="Carlito"/>
              </a:rPr>
              <a:t>can </a:t>
            </a:r>
            <a:r>
              <a:rPr sz="2700" spc="-5" dirty="0">
                <a:latin typeface="Carlito"/>
                <a:cs typeface="Carlito"/>
              </a:rPr>
              <a:t>be</a:t>
            </a:r>
            <a:r>
              <a:rPr sz="2700" spc="20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used.</a:t>
            </a:r>
            <a:endParaRPr sz="2700">
              <a:latin typeface="Carlito"/>
              <a:cs typeface="Carlito"/>
            </a:endParaRPr>
          </a:p>
          <a:p>
            <a:pPr marL="355600" marR="363220" indent="-342900">
              <a:lnSpc>
                <a:spcPts val="2920"/>
              </a:lnSpc>
              <a:spcBef>
                <a:spcPts val="6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rlito"/>
                <a:cs typeface="Carlito"/>
              </a:rPr>
              <a:t>Cavity </a:t>
            </a:r>
            <a:r>
              <a:rPr sz="2700" spc="-15" dirty="0">
                <a:latin typeface="Carlito"/>
                <a:cs typeface="Carlito"/>
              </a:rPr>
              <a:t>preparation </a:t>
            </a:r>
            <a:r>
              <a:rPr sz="2700" dirty="0">
                <a:latin typeface="Carlito"/>
                <a:cs typeface="Carlito"/>
              </a:rPr>
              <a:t>is filled</a:t>
            </a:r>
            <a:r>
              <a:rPr sz="2700" spc="-85" dirty="0">
                <a:latin typeface="Carlito"/>
                <a:cs typeface="Carlito"/>
              </a:rPr>
              <a:t> </a:t>
            </a:r>
            <a:r>
              <a:rPr sz="2700" dirty="0">
                <a:latin typeface="Carlito"/>
                <a:cs typeface="Carlito"/>
              </a:rPr>
              <a:t>with  GIC.</a:t>
            </a:r>
            <a:endParaRPr sz="27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rlito"/>
                <a:cs typeface="Carlito"/>
              </a:rPr>
              <a:t>Exposed </a:t>
            </a:r>
            <a:r>
              <a:rPr sz="2700" spc="-10" dirty="0">
                <a:latin typeface="Carlito"/>
                <a:cs typeface="Carlito"/>
              </a:rPr>
              <a:t>dentin </a:t>
            </a:r>
            <a:r>
              <a:rPr sz="2700" dirty="0">
                <a:latin typeface="Carlito"/>
                <a:cs typeface="Carlito"/>
              </a:rPr>
              <a:t>is</a:t>
            </a:r>
            <a:r>
              <a:rPr sz="2700" spc="-60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acid-etched</a:t>
            </a:r>
            <a:endParaRPr sz="27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rlito"/>
                <a:cs typeface="Carlito"/>
              </a:rPr>
              <a:t>Composite </a:t>
            </a:r>
            <a:r>
              <a:rPr sz="2700" dirty="0">
                <a:latin typeface="Carlito"/>
                <a:cs typeface="Carlito"/>
              </a:rPr>
              <a:t>is</a:t>
            </a:r>
            <a:r>
              <a:rPr sz="2700" spc="-30" dirty="0">
                <a:latin typeface="Carlito"/>
                <a:cs typeface="Carlito"/>
              </a:rPr>
              <a:t> </a:t>
            </a:r>
            <a:r>
              <a:rPr sz="2700" dirty="0">
                <a:latin typeface="Carlito"/>
                <a:cs typeface="Carlito"/>
              </a:rPr>
              <a:t>applied</a:t>
            </a:r>
            <a:endParaRPr sz="27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91200" y="533400"/>
            <a:ext cx="2987802" cy="1905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91200" y="2590800"/>
            <a:ext cx="2895600" cy="17612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715000" y="4495762"/>
            <a:ext cx="3200400" cy="19686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facebook.com/notesdental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69614" y="11683"/>
            <a:ext cx="229171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245" dirty="0">
                <a:latin typeface="Trebuchet MS"/>
                <a:cs typeface="Trebuchet MS"/>
              </a:rPr>
              <a:t>Follow</a:t>
            </a:r>
            <a:r>
              <a:rPr b="1" spc="-434" dirty="0">
                <a:latin typeface="Trebuchet MS"/>
                <a:cs typeface="Trebuchet MS"/>
              </a:rPr>
              <a:t> </a:t>
            </a:r>
            <a:r>
              <a:rPr b="1" spc="-220" dirty="0">
                <a:latin typeface="Trebuchet MS"/>
                <a:cs typeface="Trebuchet MS"/>
              </a:rPr>
              <a:t>up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769365"/>
            <a:ext cx="7507605" cy="260648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  <a:tab pos="2193290" algn="l"/>
                <a:tab pos="2439035" algn="l"/>
                <a:tab pos="4781550" algn="l"/>
                <a:tab pos="5302250" algn="l"/>
                <a:tab pos="7146925" algn="l"/>
              </a:tabLst>
            </a:pPr>
            <a:r>
              <a:rPr sz="3200" spc="-80" dirty="0">
                <a:latin typeface="Carlito"/>
                <a:cs typeface="Carlito"/>
              </a:rPr>
              <a:t>E</a:t>
            </a:r>
            <a:r>
              <a:rPr sz="3200" dirty="0">
                <a:latin typeface="Carlito"/>
                <a:cs typeface="Carlito"/>
              </a:rPr>
              <a:t>vidence</a:t>
            </a:r>
            <a:r>
              <a:rPr sz="3200" spc="-20" dirty="0">
                <a:latin typeface="Carlito"/>
                <a:cs typeface="Carlito"/>
              </a:rPr>
              <a:t> </a:t>
            </a:r>
            <a:r>
              <a:rPr sz="3200" spc="-5" dirty="0" smtClean="0">
                <a:latin typeface="Carlito"/>
                <a:cs typeface="Carlito"/>
              </a:rPr>
              <a:t>o</a:t>
            </a:r>
            <a:r>
              <a:rPr sz="3200" dirty="0" smtClean="0">
                <a:latin typeface="Carlito"/>
                <a:cs typeface="Carlito"/>
              </a:rPr>
              <a:t>f</a:t>
            </a:r>
            <a:r>
              <a:rPr lang="en-US" sz="3200" dirty="0" smtClean="0">
                <a:latin typeface="Carlito"/>
                <a:cs typeface="Carlito"/>
              </a:rPr>
              <a:t> </a:t>
            </a:r>
            <a:r>
              <a:rPr sz="3200" dirty="0" smtClean="0">
                <a:latin typeface="Carlito"/>
                <a:cs typeface="Carlito"/>
              </a:rPr>
              <a:t>mai</a:t>
            </a:r>
            <a:r>
              <a:rPr sz="3200" spc="-35" dirty="0" smtClean="0">
                <a:latin typeface="Carlito"/>
                <a:cs typeface="Carlito"/>
              </a:rPr>
              <a:t>n</a:t>
            </a:r>
            <a:r>
              <a:rPr sz="3200" spc="-45" dirty="0" smtClean="0">
                <a:latin typeface="Carlito"/>
                <a:cs typeface="Carlito"/>
              </a:rPr>
              <a:t>t</a:t>
            </a:r>
            <a:r>
              <a:rPr sz="3200" dirty="0" smtClean="0">
                <a:latin typeface="Carlito"/>
                <a:cs typeface="Carlito"/>
              </a:rPr>
              <a:t>enance</a:t>
            </a:r>
            <a:r>
              <a:rPr lang="en-US" sz="3200" dirty="0" smtClean="0">
                <a:latin typeface="Carlito"/>
                <a:cs typeface="Carlito"/>
              </a:rPr>
              <a:t> of </a:t>
            </a:r>
            <a:r>
              <a:rPr sz="3200" spc="-30" dirty="0" smtClean="0">
                <a:latin typeface="Carlito"/>
                <a:cs typeface="Carlito"/>
              </a:rPr>
              <a:t>r</a:t>
            </a:r>
            <a:r>
              <a:rPr sz="3200" dirty="0" smtClean="0">
                <a:latin typeface="Carlito"/>
                <a:cs typeface="Carlito"/>
              </a:rPr>
              <a:t>espon</a:t>
            </a:r>
            <a:r>
              <a:rPr sz="3200" spc="-10" dirty="0" smtClean="0">
                <a:latin typeface="Carlito"/>
                <a:cs typeface="Carlito"/>
              </a:rPr>
              <a:t>s</a:t>
            </a:r>
            <a:r>
              <a:rPr sz="3200" dirty="0" smtClean="0">
                <a:latin typeface="Carlito"/>
                <a:cs typeface="Carlito"/>
              </a:rPr>
              <a:t>es</a:t>
            </a:r>
            <a:r>
              <a:rPr sz="3200" dirty="0">
                <a:latin typeface="Carlito"/>
                <a:cs typeface="Carlito"/>
              </a:rPr>
              <a:t>	</a:t>
            </a:r>
            <a:r>
              <a:rPr sz="3200" spc="-35" dirty="0">
                <a:latin typeface="Carlito"/>
                <a:cs typeface="Carlito"/>
              </a:rPr>
              <a:t>t</a:t>
            </a:r>
            <a:r>
              <a:rPr sz="3200" dirty="0">
                <a:latin typeface="Carlito"/>
                <a:cs typeface="Carlito"/>
              </a:rPr>
              <a:t>o  </a:t>
            </a:r>
            <a:r>
              <a:rPr sz="3200" spc="-5" dirty="0">
                <a:latin typeface="Carlito"/>
                <a:cs typeface="Carlito"/>
              </a:rPr>
              <a:t>sensitivity	</a:t>
            </a:r>
            <a:r>
              <a:rPr sz="3200" spc="-20" dirty="0">
                <a:latin typeface="Carlito"/>
                <a:cs typeface="Carlito"/>
              </a:rPr>
              <a:t>tests</a:t>
            </a:r>
            <a:endParaRPr sz="3200" dirty="0">
              <a:latin typeface="Carlito"/>
              <a:cs typeface="Carlito"/>
            </a:endParaRPr>
          </a:p>
          <a:p>
            <a:pPr marL="355600" marR="15684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  <a:tab pos="2602865" algn="l"/>
                <a:tab pos="4268470" algn="l"/>
                <a:tab pos="4789170" algn="l"/>
                <a:tab pos="6640830" algn="l"/>
              </a:tabLst>
            </a:pPr>
            <a:r>
              <a:rPr sz="3200" spc="-65" dirty="0">
                <a:latin typeface="Carlito"/>
                <a:cs typeface="Carlito"/>
              </a:rPr>
              <a:t>r</a:t>
            </a:r>
            <a:r>
              <a:rPr sz="3200" dirty="0">
                <a:latin typeface="Carlito"/>
                <a:cs typeface="Carlito"/>
              </a:rPr>
              <a:t>adiog</a:t>
            </a:r>
            <a:r>
              <a:rPr sz="3200" spc="-70" dirty="0">
                <a:latin typeface="Carlito"/>
                <a:cs typeface="Carlito"/>
              </a:rPr>
              <a:t>r</a:t>
            </a:r>
            <a:r>
              <a:rPr sz="3200" dirty="0">
                <a:latin typeface="Carlito"/>
                <a:cs typeface="Carlito"/>
              </a:rPr>
              <a:t>aph</a:t>
            </a:r>
            <a:r>
              <a:rPr sz="3200" spc="-15" dirty="0">
                <a:latin typeface="Carlito"/>
                <a:cs typeface="Carlito"/>
              </a:rPr>
              <a:t>i</a:t>
            </a:r>
            <a:r>
              <a:rPr sz="3200" dirty="0">
                <a:latin typeface="Carlito"/>
                <a:cs typeface="Carlito"/>
              </a:rPr>
              <a:t>c	</a:t>
            </a:r>
            <a:r>
              <a:rPr sz="3200" spc="-10" dirty="0">
                <a:latin typeface="Carlito"/>
                <a:cs typeface="Carlito"/>
              </a:rPr>
              <a:t>e</a:t>
            </a:r>
            <a:r>
              <a:rPr sz="3200" dirty="0">
                <a:latin typeface="Carlito"/>
                <a:cs typeface="Carlito"/>
              </a:rPr>
              <a:t>vide</a:t>
            </a:r>
            <a:r>
              <a:rPr sz="3200" spc="-10" dirty="0">
                <a:latin typeface="Carlito"/>
                <a:cs typeface="Carlito"/>
              </a:rPr>
              <a:t>n</a:t>
            </a:r>
            <a:r>
              <a:rPr sz="3200" dirty="0">
                <a:latin typeface="Carlito"/>
                <a:cs typeface="Carlito"/>
              </a:rPr>
              <a:t>ce	</a:t>
            </a:r>
            <a:r>
              <a:rPr sz="3200" spc="-5" dirty="0">
                <a:latin typeface="Carlito"/>
                <a:cs typeface="Carlito"/>
              </a:rPr>
              <a:t>o</a:t>
            </a:r>
            <a:r>
              <a:rPr sz="3200" dirty="0">
                <a:latin typeface="Carlito"/>
                <a:cs typeface="Carlito"/>
              </a:rPr>
              <a:t>f	</a:t>
            </a:r>
            <a:r>
              <a:rPr sz="3200" spc="-20" dirty="0">
                <a:latin typeface="Carlito"/>
                <a:cs typeface="Carlito"/>
              </a:rPr>
              <a:t>c</a:t>
            </a:r>
            <a:r>
              <a:rPr sz="3200" spc="-5" dirty="0">
                <a:latin typeface="Carlito"/>
                <a:cs typeface="Carlito"/>
              </a:rPr>
              <a:t>o</a:t>
            </a:r>
            <a:r>
              <a:rPr sz="3200" spc="-30" dirty="0">
                <a:latin typeface="Carlito"/>
                <a:cs typeface="Carlito"/>
              </a:rPr>
              <a:t>n</a:t>
            </a:r>
            <a:r>
              <a:rPr sz="3200" dirty="0">
                <a:latin typeface="Carlito"/>
                <a:cs typeface="Carlito"/>
              </a:rPr>
              <a:t>t</a:t>
            </a:r>
            <a:r>
              <a:rPr sz="3200" spc="-15" dirty="0">
                <a:latin typeface="Carlito"/>
                <a:cs typeface="Carlito"/>
              </a:rPr>
              <a:t>i</a:t>
            </a:r>
            <a:r>
              <a:rPr sz="3200" spc="-5" dirty="0">
                <a:latin typeface="Carlito"/>
                <a:cs typeface="Carlito"/>
              </a:rPr>
              <a:t>nue</a:t>
            </a:r>
            <a:r>
              <a:rPr sz="3200" dirty="0">
                <a:latin typeface="Carlito"/>
                <a:cs typeface="Carlito"/>
              </a:rPr>
              <a:t>d	</a:t>
            </a:r>
            <a:r>
              <a:rPr sz="3200" spc="-55" dirty="0">
                <a:latin typeface="Carlito"/>
                <a:cs typeface="Carlito"/>
              </a:rPr>
              <a:t>r</a:t>
            </a:r>
            <a:r>
              <a:rPr sz="3200" spc="-5" dirty="0">
                <a:latin typeface="Carlito"/>
                <a:cs typeface="Carlito"/>
              </a:rPr>
              <a:t>oot  </a:t>
            </a:r>
            <a:r>
              <a:rPr sz="3200" spc="-10" dirty="0">
                <a:latin typeface="Carlito"/>
                <a:cs typeface="Carlito"/>
              </a:rPr>
              <a:t>development</a:t>
            </a:r>
            <a:endParaRPr sz="3200" dirty="0">
              <a:latin typeface="Carlito"/>
              <a:cs typeface="Carlito"/>
            </a:endParaRPr>
          </a:p>
          <a:p>
            <a:pPr marL="826135" lvl="1" indent="-356235">
              <a:lnSpc>
                <a:spcPct val="100000"/>
              </a:lnSpc>
              <a:spcBef>
                <a:spcPts val="685"/>
              </a:spcBef>
              <a:buAutoNum type="alphaLcParenR"/>
              <a:tabLst>
                <a:tab pos="826135" algn="l"/>
              </a:tabLst>
            </a:pPr>
            <a:r>
              <a:rPr sz="2800" spc="-15" dirty="0">
                <a:latin typeface="Carlito"/>
                <a:cs typeface="Carlito"/>
              </a:rPr>
              <a:t>pre-op </a:t>
            </a:r>
            <a:r>
              <a:rPr sz="2800" spc="-5" dirty="0">
                <a:latin typeface="Carlito"/>
                <a:cs typeface="Carlito"/>
              </a:rPr>
              <a:t>b) </a:t>
            </a:r>
            <a:r>
              <a:rPr sz="2800" spc="-10" dirty="0">
                <a:latin typeface="Carlito"/>
                <a:cs typeface="Carlito"/>
              </a:rPr>
              <a:t>peri-op </a:t>
            </a:r>
            <a:r>
              <a:rPr sz="2800" spc="-5" dirty="0">
                <a:latin typeface="Carlito"/>
                <a:cs typeface="Carlito"/>
              </a:rPr>
              <a:t>c) 6 </a:t>
            </a:r>
            <a:r>
              <a:rPr sz="2800" spc="-10" dirty="0">
                <a:latin typeface="Carlito"/>
                <a:cs typeface="Carlito"/>
              </a:rPr>
              <a:t>months</a:t>
            </a:r>
            <a:r>
              <a:rPr sz="2800" spc="14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post-op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629400" y="3505200"/>
            <a:ext cx="2514599" cy="33527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05200" y="3505200"/>
            <a:ext cx="2514600" cy="33527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8600" y="3429000"/>
            <a:ext cx="2667000" cy="342899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21558" y="461594"/>
            <a:ext cx="3079242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Indi</a:t>
            </a:r>
            <a:r>
              <a:rPr spc="-35" dirty="0"/>
              <a:t>ca</a:t>
            </a:r>
            <a:r>
              <a:rPr dirty="0"/>
              <a:t>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298194"/>
            <a:ext cx="4686300" cy="4326255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820"/>
              </a:spcBef>
              <a:buFont typeface="Arial"/>
              <a:buChar char="•"/>
              <a:tabLst>
                <a:tab pos="354965" algn="l"/>
                <a:tab pos="355600" algn="l"/>
                <a:tab pos="2284095" algn="l"/>
              </a:tabLst>
            </a:pPr>
            <a:r>
              <a:rPr sz="3000" spc="-5" dirty="0">
                <a:latin typeface="Carlito"/>
                <a:cs typeface="Carlito"/>
              </a:rPr>
              <a:t>Pulp </a:t>
            </a:r>
            <a:r>
              <a:rPr sz="3000" spc="-20" dirty="0">
                <a:latin typeface="Carlito"/>
                <a:cs typeface="Carlito"/>
              </a:rPr>
              <a:t>exposure </a:t>
            </a:r>
            <a:r>
              <a:rPr sz="3000" spc="-5" dirty="0">
                <a:latin typeface="Carlito"/>
                <a:cs typeface="Carlito"/>
              </a:rPr>
              <a:t>on primary  </a:t>
            </a:r>
            <a:r>
              <a:rPr sz="3000" spc="-15" dirty="0">
                <a:latin typeface="Carlito"/>
                <a:cs typeface="Carlito"/>
              </a:rPr>
              <a:t>teeth </a:t>
            </a:r>
            <a:r>
              <a:rPr sz="3000" dirty="0">
                <a:latin typeface="Carlito"/>
                <a:cs typeface="Carlito"/>
              </a:rPr>
              <a:t>in which the  </a:t>
            </a:r>
            <a:r>
              <a:rPr sz="3000" spc="-5" dirty="0">
                <a:latin typeface="Carlito"/>
                <a:cs typeface="Carlito"/>
              </a:rPr>
              <a:t>inflammation or </a:t>
            </a:r>
            <a:r>
              <a:rPr sz="3000" spc="-15" dirty="0">
                <a:latin typeface="Carlito"/>
                <a:cs typeface="Carlito"/>
              </a:rPr>
              <a:t>infection </a:t>
            </a:r>
            <a:r>
              <a:rPr sz="3000" dirty="0">
                <a:latin typeface="Carlito"/>
                <a:cs typeface="Carlito"/>
              </a:rPr>
              <a:t>is  </a:t>
            </a:r>
            <a:r>
              <a:rPr sz="3000" spc="-5" dirty="0">
                <a:latin typeface="Carlito"/>
                <a:cs typeface="Carlito"/>
              </a:rPr>
              <a:t>diagnosed </a:t>
            </a:r>
            <a:r>
              <a:rPr sz="3000" spc="-15" dirty="0">
                <a:latin typeface="Carlito"/>
                <a:cs typeface="Carlito"/>
              </a:rPr>
              <a:t>to </a:t>
            </a:r>
            <a:r>
              <a:rPr sz="3000" spc="-5" dirty="0">
                <a:latin typeface="Carlito"/>
                <a:cs typeface="Carlito"/>
              </a:rPr>
              <a:t>be </a:t>
            </a:r>
            <a:r>
              <a:rPr sz="3000" spc="-10" dirty="0">
                <a:latin typeface="Carlito"/>
                <a:cs typeface="Carlito"/>
              </a:rPr>
              <a:t>confined</a:t>
            </a:r>
            <a:r>
              <a:rPr sz="3000" spc="-85" dirty="0">
                <a:latin typeface="Carlito"/>
                <a:cs typeface="Carlito"/>
              </a:rPr>
              <a:t> </a:t>
            </a:r>
            <a:r>
              <a:rPr sz="3000" spc="-15" dirty="0">
                <a:latin typeface="Carlito"/>
                <a:cs typeface="Carlito"/>
              </a:rPr>
              <a:t>to  </a:t>
            </a:r>
            <a:r>
              <a:rPr sz="3000" dirty="0">
                <a:latin typeface="Carlito"/>
                <a:cs typeface="Carlito"/>
              </a:rPr>
              <a:t>the</a:t>
            </a:r>
            <a:r>
              <a:rPr sz="3000" spc="-25" dirty="0">
                <a:latin typeface="Carlito"/>
                <a:cs typeface="Carlito"/>
              </a:rPr>
              <a:t> </a:t>
            </a:r>
            <a:r>
              <a:rPr sz="3000" spc="-15" dirty="0">
                <a:latin typeface="Carlito"/>
                <a:cs typeface="Carlito"/>
              </a:rPr>
              <a:t>coronal	</a:t>
            </a:r>
            <a:r>
              <a:rPr sz="3000" spc="-5" dirty="0">
                <a:latin typeface="Carlito"/>
                <a:cs typeface="Carlito"/>
              </a:rPr>
              <a:t>pulp</a:t>
            </a:r>
            <a:endParaRPr sz="3000">
              <a:latin typeface="Carlito"/>
              <a:cs typeface="Carlito"/>
            </a:endParaRPr>
          </a:p>
          <a:p>
            <a:pPr marL="355600" marR="198120" indent="-342900">
              <a:lnSpc>
                <a:spcPts val="288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rlito"/>
                <a:cs typeface="Carlito"/>
              </a:rPr>
              <a:t>If </a:t>
            </a:r>
            <a:r>
              <a:rPr sz="3000" spc="-5" dirty="0">
                <a:latin typeface="Carlito"/>
                <a:cs typeface="Carlito"/>
              </a:rPr>
              <a:t>inflammation has</a:t>
            </a:r>
            <a:r>
              <a:rPr sz="3000" spc="-105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spread  </a:t>
            </a:r>
            <a:r>
              <a:rPr sz="3000" spc="-15" dirty="0">
                <a:latin typeface="Carlito"/>
                <a:cs typeface="Carlito"/>
              </a:rPr>
              <a:t>into </a:t>
            </a:r>
            <a:r>
              <a:rPr sz="3000" dirty="0">
                <a:latin typeface="Carlito"/>
                <a:cs typeface="Carlito"/>
              </a:rPr>
              <a:t>the tissues within </a:t>
            </a:r>
            <a:r>
              <a:rPr sz="3000" spc="-5" dirty="0">
                <a:latin typeface="Carlito"/>
                <a:cs typeface="Carlito"/>
              </a:rPr>
              <a:t>the  </a:t>
            </a:r>
            <a:r>
              <a:rPr sz="3000" spc="-15" dirty="0">
                <a:latin typeface="Carlito"/>
                <a:cs typeface="Carlito"/>
              </a:rPr>
              <a:t>root</a:t>
            </a:r>
            <a:r>
              <a:rPr sz="3000" spc="-10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canals</a:t>
            </a:r>
            <a:endParaRPr sz="30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40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10" dirty="0">
                <a:latin typeface="Carlito"/>
                <a:cs typeface="Carlito"/>
              </a:rPr>
              <a:t>pulpectomy</a:t>
            </a:r>
            <a:r>
              <a:rPr sz="2600" spc="-35" dirty="0">
                <a:latin typeface="Carlito"/>
                <a:cs typeface="Carlito"/>
              </a:rPr>
              <a:t> </a:t>
            </a:r>
            <a:r>
              <a:rPr sz="2600" spc="-10" dirty="0">
                <a:latin typeface="Carlito"/>
                <a:cs typeface="Carlito"/>
              </a:rPr>
              <a:t>or</a:t>
            </a:r>
            <a:endParaRPr sz="26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15" dirty="0">
                <a:latin typeface="Carlito"/>
                <a:cs typeface="Carlito"/>
              </a:rPr>
              <a:t>root </a:t>
            </a:r>
            <a:r>
              <a:rPr sz="2600" spc="-5" dirty="0">
                <a:latin typeface="Carlito"/>
                <a:cs typeface="Carlito"/>
              </a:rPr>
              <a:t>canal filling or</a:t>
            </a:r>
            <a:endParaRPr sz="26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600" spc="-10" dirty="0">
                <a:latin typeface="Carlito"/>
                <a:cs typeface="Carlito"/>
              </a:rPr>
              <a:t>extraction.</a:t>
            </a:r>
            <a:endParaRPr sz="26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34000" y="1600200"/>
            <a:ext cx="3467100" cy="2143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3970" y="461594"/>
            <a:ext cx="80600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Contraindication </a:t>
            </a:r>
            <a:r>
              <a:rPr dirty="0"/>
              <a:t>of</a:t>
            </a:r>
            <a:r>
              <a:rPr spc="-80" dirty="0"/>
              <a:t> </a:t>
            </a:r>
            <a:r>
              <a:rPr spc="-15" dirty="0"/>
              <a:t>Pulpotomy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55749"/>
            <a:ext cx="8002270" cy="41167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90550" indent="-578485">
              <a:lnSpc>
                <a:spcPts val="2375"/>
              </a:lnSpc>
              <a:spcBef>
                <a:spcPts val="95"/>
              </a:spcBef>
              <a:buAutoNum type="arabicPeriod"/>
              <a:tabLst>
                <a:tab pos="589915" algn="l"/>
                <a:tab pos="591185" algn="l"/>
              </a:tabLst>
            </a:pPr>
            <a:r>
              <a:rPr sz="2200" spc="-5" dirty="0">
                <a:latin typeface="Carlito"/>
                <a:cs typeface="Carlito"/>
              </a:rPr>
              <a:t>A </a:t>
            </a:r>
            <a:r>
              <a:rPr sz="2200" spc="-10" dirty="0">
                <a:latin typeface="Carlito"/>
                <a:cs typeface="Carlito"/>
              </a:rPr>
              <a:t>history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spontaneous toothache (not caused by</a:t>
            </a:r>
            <a:r>
              <a:rPr sz="2200" spc="10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papillitis</a:t>
            </a:r>
            <a:endParaRPr sz="2200">
              <a:latin typeface="Carlito"/>
              <a:cs typeface="Carlito"/>
            </a:endParaRPr>
          </a:p>
          <a:p>
            <a:pPr marL="527685">
              <a:lnSpc>
                <a:spcPts val="2375"/>
              </a:lnSpc>
            </a:pPr>
            <a:r>
              <a:rPr sz="2200" spc="-5" dirty="0">
                <a:latin typeface="Carlito"/>
                <a:cs typeface="Carlito"/>
              </a:rPr>
              <a:t>resulting </a:t>
            </a:r>
            <a:r>
              <a:rPr sz="2200" spc="-15" dirty="0">
                <a:latin typeface="Carlito"/>
                <a:cs typeface="Carlito"/>
              </a:rPr>
              <a:t>from food</a:t>
            </a:r>
            <a:r>
              <a:rPr sz="2200" spc="-5" dirty="0">
                <a:latin typeface="Carlito"/>
                <a:cs typeface="Carlito"/>
              </a:rPr>
              <a:t> impaction)</a:t>
            </a:r>
            <a:endParaRPr sz="2200">
              <a:latin typeface="Carlito"/>
              <a:cs typeface="Carlito"/>
            </a:endParaRPr>
          </a:p>
          <a:p>
            <a:pPr marL="527685" marR="46990" indent="-515620">
              <a:lnSpc>
                <a:spcPct val="80000"/>
              </a:lnSpc>
              <a:spcBef>
                <a:spcPts val="530"/>
              </a:spcBef>
              <a:buAutoNum type="arabicPeriod" startAt="2"/>
              <a:tabLst>
                <a:tab pos="527685" algn="l"/>
                <a:tab pos="528320" algn="l"/>
              </a:tabLst>
            </a:pPr>
            <a:r>
              <a:rPr sz="2200" spc="-15" dirty="0">
                <a:latin typeface="Carlito"/>
                <a:cs typeface="Carlito"/>
              </a:rPr>
              <a:t>Nonrestorable </a:t>
            </a:r>
            <a:r>
              <a:rPr sz="2200" spc="-10" dirty="0">
                <a:latin typeface="Carlito"/>
                <a:cs typeface="Carlito"/>
              </a:rPr>
              <a:t>tooth where postpulpotomy </a:t>
            </a:r>
            <a:r>
              <a:rPr sz="2200" spc="-15" dirty="0">
                <a:latin typeface="Carlito"/>
                <a:cs typeface="Carlito"/>
              </a:rPr>
              <a:t>coronal </a:t>
            </a:r>
            <a:r>
              <a:rPr sz="2200" spc="-10" dirty="0">
                <a:latin typeface="Carlito"/>
                <a:cs typeface="Carlito"/>
              </a:rPr>
              <a:t>seal would be  inadequate</a:t>
            </a:r>
            <a:endParaRPr sz="2200">
              <a:latin typeface="Carlito"/>
              <a:cs typeface="Carlito"/>
            </a:endParaRPr>
          </a:p>
          <a:p>
            <a:pPr marL="527685" indent="-515620">
              <a:lnSpc>
                <a:spcPts val="2375"/>
              </a:lnSpc>
              <a:buAutoNum type="arabicPeriod" startAt="2"/>
              <a:tabLst>
                <a:tab pos="527685" algn="l"/>
                <a:tab pos="528320" algn="l"/>
              </a:tabLst>
            </a:pPr>
            <a:r>
              <a:rPr sz="2200" spc="-5" dirty="0">
                <a:latin typeface="Carlito"/>
                <a:cs typeface="Carlito"/>
              </a:rPr>
              <a:t>A </a:t>
            </a:r>
            <a:r>
              <a:rPr sz="2200" spc="-10" dirty="0">
                <a:latin typeface="Carlito"/>
                <a:cs typeface="Carlito"/>
              </a:rPr>
              <a:t>tooth near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15" dirty="0">
                <a:latin typeface="Carlito"/>
                <a:cs typeface="Carlito"/>
              </a:rPr>
              <a:t>exfoliation </a:t>
            </a:r>
            <a:r>
              <a:rPr sz="2200" spc="-5" dirty="0">
                <a:latin typeface="Carlito"/>
                <a:cs typeface="Carlito"/>
              </a:rPr>
              <a:t>or if no bone </a:t>
            </a:r>
            <a:r>
              <a:rPr sz="2200" spc="-10" dirty="0">
                <a:latin typeface="Carlito"/>
                <a:cs typeface="Carlito"/>
              </a:rPr>
              <a:t>overlies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5" dirty="0">
                <a:latin typeface="Carlito"/>
                <a:cs typeface="Carlito"/>
              </a:rPr>
              <a:t>crown </a:t>
            </a:r>
            <a:r>
              <a:rPr sz="2200" dirty="0">
                <a:latin typeface="Carlito"/>
                <a:cs typeface="Carlito"/>
              </a:rPr>
              <a:t>of</a:t>
            </a:r>
            <a:r>
              <a:rPr sz="2200" spc="16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the</a:t>
            </a:r>
            <a:endParaRPr sz="2200">
              <a:latin typeface="Carlito"/>
              <a:cs typeface="Carlito"/>
            </a:endParaRPr>
          </a:p>
          <a:p>
            <a:pPr marL="527685">
              <a:lnSpc>
                <a:spcPts val="2375"/>
              </a:lnSpc>
            </a:pPr>
            <a:r>
              <a:rPr sz="2200" spc="-10" dirty="0">
                <a:latin typeface="Carlito"/>
                <a:cs typeface="Carlito"/>
              </a:rPr>
              <a:t>permanent </a:t>
            </a:r>
            <a:r>
              <a:rPr sz="2200" spc="-5" dirty="0">
                <a:latin typeface="Carlito"/>
                <a:cs typeface="Carlito"/>
              </a:rPr>
              <a:t>successor</a:t>
            </a:r>
            <a:r>
              <a:rPr sz="2200" spc="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tooth</a:t>
            </a:r>
            <a:endParaRPr sz="22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buAutoNum type="arabicPeriod" startAt="4"/>
              <a:tabLst>
                <a:tab pos="527685" algn="l"/>
                <a:tab pos="528320" algn="l"/>
              </a:tabLst>
            </a:pPr>
            <a:r>
              <a:rPr sz="2200" spc="-10" dirty="0">
                <a:latin typeface="Carlito"/>
                <a:cs typeface="Carlito"/>
              </a:rPr>
              <a:t>Evidence </a:t>
            </a:r>
            <a:r>
              <a:rPr sz="2200" spc="-5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periapical </a:t>
            </a:r>
            <a:r>
              <a:rPr sz="2200" spc="-5" dirty="0">
                <a:latin typeface="Carlito"/>
                <a:cs typeface="Carlito"/>
              </a:rPr>
              <a:t>or </a:t>
            </a:r>
            <a:r>
              <a:rPr sz="2200" spc="-15" dirty="0">
                <a:latin typeface="Carlito"/>
                <a:cs typeface="Carlito"/>
              </a:rPr>
              <a:t>furcal</a:t>
            </a:r>
            <a:r>
              <a:rPr sz="2200" spc="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pathosis</a:t>
            </a:r>
            <a:endParaRPr sz="22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buAutoNum type="arabicPeriod" startAt="4"/>
              <a:tabLst>
                <a:tab pos="527685" algn="l"/>
                <a:tab pos="528320" algn="l"/>
              </a:tabLst>
            </a:pPr>
            <a:r>
              <a:rPr sz="2200" spc="-10" dirty="0">
                <a:latin typeface="Carlito"/>
                <a:cs typeface="Carlito"/>
              </a:rPr>
              <a:t>Evidence </a:t>
            </a:r>
            <a:r>
              <a:rPr sz="2200" spc="-5" dirty="0">
                <a:latin typeface="Carlito"/>
                <a:cs typeface="Carlito"/>
              </a:rPr>
              <a:t>of pathologic </a:t>
            </a:r>
            <a:r>
              <a:rPr sz="2200" spc="-15" dirty="0">
                <a:latin typeface="Carlito"/>
                <a:cs typeface="Carlito"/>
              </a:rPr>
              <a:t>root</a:t>
            </a:r>
            <a:r>
              <a:rPr sz="2200" spc="-10" dirty="0">
                <a:latin typeface="Carlito"/>
                <a:cs typeface="Carlito"/>
              </a:rPr>
              <a:t> resorption</a:t>
            </a:r>
            <a:endParaRPr sz="22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buAutoNum type="arabicPeriod" startAt="4"/>
              <a:tabLst>
                <a:tab pos="527685" algn="l"/>
                <a:tab pos="528320" algn="l"/>
                <a:tab pos="1841500" algn="l"/>
              </a:tabLst>
            </a:pPr>
            <a:r>
              <a:rPr sz="2200" spc="-10" dirty="0">
                <a:latin typeface="Carlito"/>
                <a:cs typeface="Carlito"/>
              </a:rPr>
              <a:t>pulp	that does not bleed</a:t>
            </a:r>
            <a:r>
              <a:rPr sz="2200" spc="4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(necrotic)</a:t>
            </a:r>
            <a:endParaRPr sz="2200">
              <a:latin typeface="Carlito"/>
              <a:cs typeface="Carlito"/>
            </a:endParaRPr>
          </a:p>
          <a:p>
            <a:pPr marL="527685" indent="-515620">
              <a:lnSpc>
                <a:spcPts val="2375"/>
              </a:lnSpc>
              <a:buAutoNum type="arabicPeriod" startAt="4"/>
              <a:tabLst>
                <a:tab pos="527685" algn="l"/>
                <a:tab pos="528320" algn="l"/>
              </a:tabLst>
            </a:pPr>
            <a:r>
              <a:rPr sz="2200" spc="-5" dirty="0">
                <a:latin typeface="Carlito"/>
                <a:cs typeface="Carlito"/>
              </a:rPr>
              <a:t>Inability </a:t>
            </a:r>
            <a:r>
              <a:rPr sz="2200" spc="-20" dirty="0">
                <a:latin typeface="Carlito"/>
                <a:cs typeface="Carlito"/>
              </a:rPr>
              <a:t>to control </a:t>
            </a:r>
            <a:r>
              <a:rPr sz="2200" spc="-10" dirty="0">
                <a:latin typeface="Carlito"/>
                <a:cs typeface="Carlito"/>
              </a:rPr>
              <a:t>radicular pulp hemorrhage following </a:t>
            </a:r>
            <a:r>
              <a:rPr sz="2200" spc="-5" dirty="0">
                <a:latin typeface="Carlito"/>
                <a:cs typeface="Carlito"/>
              </a:rPr>
              <a:t>a</a:t>
            </a:r>
            <a:r>
              <a:rPr sz="2200" spc="114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coronal</a:t>
            </a:r>
            <a:endParaRPr sz="2200">
              <a:latin typeface="Carlito"/>
              <a:cs typeface="Carlito"/>
            </a:endParaRPr>
          </a:p>
          <a:p>
            <a:pPr marL="527685">
              <a:lnSpc>
                <a:spcPts val="2375"/>
              </a:lnSpc>
              <a:tabLst>
                <a:tab pos="1841500" algn="l"/>
              </a:tabLst>
            </a:pPr>
            <a:r>
              <a:rPr sz="2200" spc="-5" dirty="0">
                <a:latin typeface="Carlito"/>
                <a:cs typeface="Carlito"/>
              </a:rPr>
              <a:t>pulp	</a:t>
            </a:r>
            <a:r>
              <a:rPr sz="2200" spc="-10" dirty="0">
                <a:latin typeface="Carlito"/>
                <a:cs typeface="Carlito"/>
              </a:rPr>
              <a:t>amputation</a:t>
            </a:r>
            <a:endParaRPr sz="22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buAutoNum type="arabicPeriod" startAt="8"/>
              <a:tabLst>
                <a:tab pos="527685" algn="l"/>
                <a:tab pos="528320" algn="l"/>
              </a:tabLst>
            </a:pPr>
            <a:r>
              <a:rPr sz="2200" spc="-5" dirty="0">
                <a:latin typeface="Carlito"/>
                <a:cs typeface="Carlito"/>
              </a:rPr>
              <a:t>A </a:t>
            </a:r>
            <a:r>
              <a:rPr sz="2200" spc="-10" dirty="0">
                <a:latin typeface="Carlito"/>
                <a:cs typeface="Carlito"/>
              </a:rPr>
              <a:t>pulp </a:t>
            </a:r>
            <a:r>
              <a:rPr sz="2200" spc="-5" dirty="0">
                <a:latin typeface="Carlito"/>
                <a:cs typeface="Carlito"/>
              </a:rPr>
              <a:t>with </a:t>
            </a:r>
            <a:r>
              <a:rPr sz="2200" spc="-15" dirty="0">
                <a:latin typeface="Carlito"/>
                <a:cs typeface="Carlito"/>
              </a:rPr>
              <a:t>serous </a:t>
            </a:r>
            <a:r>
              <a:rPr sz="2200" dirty="0">
                <a:latin typeface="Carlito"/>
                <a:cs typeface="Carlito"/>
              </a:rPr>
              <a:t>or </a:t>
            </a:r>
            <a:r>
              <a:rPr sz="2200" spc="-10" dirty="0">
                <a:latin typeface="Carlito"/>
                <a:cs typeface="Carlito"/>
              </a:rPr>
              <a:t>purulent</a:t>
            </a:r>
            <a:r>
              <a:rPr sz="2200" spc="2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drainage</a:t>
            </a:r>
            <a:endParaRPr sz="22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buAutoNum type="arabicPeriod" startAt="8"/>
              <a:tabLst>
                <a:tab pos="527685" algn="l"/>
                <a:tab pos="528320" algn="l"/>
              </a:tabLst>
            </a:pPr>
            <a:r>
              <a:rPr sz="2200" spc="-5" dirty="0">
                <a:latin typeface="Carlito"/>
                <a:cs typeface="Carlito"/>
              </a:rPr>
              <a:t>Presence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a </a:t>
            </a:r>
            <a:r>
              <a:rPr sz="2200" spc="-10" dirty="0">
                <a:latin typeface="Carlito"/>
                <a:cs typeface="Carlito"/>
              </a:rPr>
              <a:t>sinus</a:t>
            </a:r>
            <a:r>
              <a:rPr sz="2200" spc="-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tract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9282" y="461594"/>
            <a:ext cx="3230118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95" dirty="0"/>
              <a:t>T</a:t>
            </a:r>
            <a:r>
              <a:rPr dirty="0"/>
              <a:t>echniq</a:t>
            </a:r>
            <a:r>
              <a:rPr spc="10" dirty="0"/>
              <a:t>u</a:t>
            </a:r>
            <a:r>
              <a:rPr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70990"/>
            <a:ext cx="7678420" cy="444944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21590" indent="-342900">
              <a:lnSpc>
                <a:spcPts val="292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20" dirty="0">
                <a:latin typeface="Carlito"/>
                <a:cs typeface="Carlito"/>
              </a:rPr>
              <a:t>accurate </a:t>
            </a:r>
            <a:r>
              <a:rPr sz="2700" spc="-5" dirty="0">
                <a:latin typeface="Carlito"/>
                <a:cs typeface="Carlito"/>
              </a:rPr>
              <a:t>diagnosis of pulp </a:t>
            </a:r>
            <a:r>
              <a:rPr sz="2700" spc="-20" dirty="0">
                <a:latin typeface="Carlito"/>
                <a:cs typeface="Carlito"/>
              </a:rPr>
              <a:t>status </a:t>
            </a:r>
            <a:r>
              <a:rPr sz="2700" dirty="0">
                <a:latin typeface="Carlito"/>
                <a:cs typeface="Carlito"/>
              </a:rPr>
              <a:t>is </a:t>
            </a:r>
            <a:r>
              <a:rPr sz="2700" spc="-10" dirty="0">
                <a:latin typeface="Carlito"/>
                <a:cs typeface="Carlito"/>
              </a:rPr>
              <a:t>very important </a:t>
            </a:r>
            <a:r>
              <a:rPr sz="2700" dirty="0">
                <a:latin typeface="Carlito"/>
                <a:cs typeface="Carlito"/>
              </a:rPr>
              <a:t>in  aiding </a:t>
            </a:r>
            <a:r>
              <a:rPr sz="2700" spc="-15" dirty="0">
                <a:latin typeface="Carlito"/>
                <a:cs typeface="Carlito"/>
              </a:rPr>
              <a:t>appropriate </a:t>
            </a:r>
            <a:r>
              <a:rPr sz="2700" spc="-5" dirty="0">
                <a:latin typeface="Carlito"/>
                <a:cs typeface="Carlito"/>
              </a:rPr>
              <a:t>pulpal</a:t>
            </a:r>
            <a:r>
              <a:rPr sz="2700" spc="-45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management</a:t>
            </a:r>
            <a:endParaRPr sz="27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54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rlito"/>
                <a:cs typeface="Carlito"/>
              </a:rPr>
              <a:t>An </a:t>
            </a:r>
            <a:r>
              <a:rPr sz="2400" spc="-15" dirty="0">
                <a:latin typeface="Carlito"/>
                <a:cs typeface="Carlito"/>
              </a:rPr>
              <a:t>accurate </a:t>
            </a:r>
            <a:r>
              <a:rPr sz="2400" spc="-5" dirty="0">
                <a:latin typeface="Carlito"/>
                <a:cs typeface="Carlito"/>
              </a:rPr>
              <a:t>pain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history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Font typeface="Arial"/>
              <a:buChar char="–"/>
              <a:tabLst>
                <a:tab pos="756920" algn="l"/>
                <a:tab pos="2499995" algn="l"/>
              </a:tabLst>
            </a:pPr>
            <a:r>
              <a:rPr sz="2400" spc="-10" dirty="0">
                <a:latin typeface="Carlito"/>
                <a:cs typeface="Carlito"/>
              </a:rPr>
              <a:t>Radiographic	</a:t>
            </a:r>
            <a:r>
              <a:rPr sz="2400" spc="-5" dirty="0">
                <a:latin typeface="Carlito"/>
                <a:cs typeface="Carlito"/>
              </a:rPr>
              <a:t>findings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20" dirty="0">
                <a:latin typeface="Carlito"/>
                <a:cs typeface="Carlito"/>
              </a:rPr>
              <a:t>Clinically,</a:t>
            </a:r>
            <a:endParaRPr sz="2400">
              <a:latin typeface="Carlito"/>
              <a:cs typeface="Carlito"/>
            </a:endParaRPr>
          </a:p>
          <a:p>
            <a:pPr marL="355600" marR="5080" indent="-342900">
              <a:lnSpc>
                <a:spcPts val="292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rlito"/>
                <a:cs typeface="Carlito"/>
              </a:rPr>
              <a:t>success of </a:t>
            </a:r>
            <a:r>
              <a:rPr sz="2700" spc="-10" dirty="0">
                <a:latin typeface="Carlito"/>
                <a:cs typeface="Carlito"/>
              </a:rPr>
              <a:t>vital </a:t>
            </a:r>
            <a:r>
              <a:rPr sz="2700" spc="-5" dirty="0">
                <a:latin typeface="Carlito"/>
                <a:cs typeface="Carlito"/>
              </a:rPr>
              <a:t>pulp </a:t>
            </a:r>
            <a:r>
              <a:rPr sz="2700" spc="-15" dirty="0">
                <a:latin typeface="Carlito"/>
                <a:cs typeface="Carlito"/>
              </a:rPr>
              <a:t>therapy </a:t>
            </a:r>
            <a:r>
              <a:rPr sz="2700" dirty="0">
                <a:latin typeface="Carlito"/>
                <a:cs typeface="Carlito"/>
              </a:rPr>
              <a:t>in the </a:t>
            </a:r>
            <a:r>
              <a:rPr sz="2700" spc="-5" dirty="0">
                <a:latin typeface="Carlito"/>
                <a:cs typeface="Carlito"/>
              </a:rPr>
              <a:t>primary dentition  depends</a:t>
            </a:r>
            <a:r>
              <a:rPr sz="2700" spc="-65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upon:</a:t>
            </a:r>
            <a:endParaRPr sz="27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54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5" dirty="0">
                <a:latin typeface="Carlito"/>
                <a:cs typeface="Carlito"/>
              </a:rPr>
              <a:t>effective control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spc="-10" dirty="0">
                <a:latin typeface="Carlito"/>
                <a:cs typeface="Carlito"/>
              </a:rPr>
              <a:t>infection.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Complete </a:t>
            </a:r>
            <a:r>
              <a:rPr sz="2400" spc="-15" dirty="0">
                <a:latin typeface="Carlito"/>
                <a:cs typeface="Carlito"/>
              </a:rPr>
              <a:t>removal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dirty="0">
                <a:latin typeface="Carlito"/>
                <a:cs typeface="Carlito"/>
              </a:rPr>
              <a:t>inflamed </a:t>
            </a:r>
            <a:r>
              <a:rPr sz="2400" spc="-15" dirty="0">
                <a:latin typeface="Carlito"/>
                <a:cs typeface="Carlito"/>
              </a:rPr>
              <a:t>coronal </a:t>
            </a:r>
            <a:r>
              <a:rPr sz="2400" spc="-5" dirty="0">
                <a:latin typeface="Carlito"/>
                <a:cs typeface="Carlito"/>
              </a:rPr>
              <a:t>pulp</a:t>
            </a:r>
            <a:r>
              <a:rPr sz="2400" spc="-4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tissue.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8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Appropriate wound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dressing.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5" dirty="0">
                <a:latin typeface="Carlito"/>
                <a:cs typeface="Carlito"/>
              </a:rPr>
              <a:t>effective coronal </a:t>
            </a:r>
            <a:r>
              <a:rPr sz="2400" spc="-5" dirty="0">
                <a:latin typeface="Carlito"/>
                <a:cs typeface="Carlito"/>
              </a:rPr>
              <a:t>seal during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10" dirty="0">
                <a:latin typeface="Carlito"/>
                <a:cs typeface="Carlito"/>
              </a:rPr>
              <a:t>after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treatment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7194" y="461594"/>
            <a:ext cx="6542406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05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Coronal </a:t>
            </a:r>
            <a:r>
              <a:rPr dirty="0"/>
              <a:t>Pulp</a:t>
            </a:r>
            <a:r>
              <a:rPr spc="-65" dirty="0"/>
              <a:t> </a:t>
            </a:r>
            <a:r>
              <a:rPr spc="-5" dirty="0"/>
              <a:t>Amputation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000" y="1308861"/>
            <a:ext cx="5791200" cy="4875309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rlito"/>
                <a:cs typeface="Carlito"/>
              </a:rPr>
              <a:t>After </a:t>
            </a:r>
            <a:r>
              <a:rPr sz="2700" spc="-15" dirty="0">
                <a:latin typeface="Carlito"/>
                <a:cs typeface="Carlito"/>
              </a:rPr>
              <a:t>complete </a:t>
            </a:r>
            <a:r>
              <a:rPr sz="2700" spc="-5" dirty="0">
                <a:latin typeface="Carlito"/>
                <a:cs typeface="Carlito"/>
              </a:rPr>
              <a:t>isolation </a:t>
            </a:r>
            <a:r>
              <a:rPr sz="2700" dirty="0">
                <a:latin typeface="Carlito"/>
                <a:cs typeface="Carlito"/>
              </a:rPr>
              <a:t>and</a:t>
            </a:r>
            <a:r>
              <a:rPr sz="2700" spc="-75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under  </a:t>
            </a:r>
            <a:r>
              <a:rPr sz="2700" dirty="0">
                <a:latin typeface="Carlito"/>
                <a:cs typeface="Carlito"/>
              </a:rPr>
              <a:t>L.A., </a:t>
            </a:r>
            <a:r>
              <a:rPr sz="2700" spc="-15" dirty="0">
                <a:latin typeface="Carlito"/>
                <a:cs typeface="Carlito"/>
              </a:rPr>
              <a:t>complete removal </a:t>
            </a:r>
            <a:r>
              <a:rPr sz="2700" spc="-5" dirty="0">
                <a:latin typeface="Carlito"/>
                <a:cs typeface="Carlito"/>
              </a:rPr>
              <a:t>of caries </a:t>
            </a:r>
            <a:r>
              <a:rPr sz="2700" dirty="0">
                <a:latin typeface="Carlito"/>
                <a:cs typeface="Carlito"/>
              </a:rPr>
              <a:t>is  </a:t>
            </a:r>
            <a:r>
              <a:rPr sz="2700" spc="-5" dirty="0">
                <a:latin typeface="Carlito"/>
                <a:cs typeface="Carlito"/>
              </a:rPr>
              <a:t>done</a:t>
            </a:r>
            <a:endParaRPr sz="2700" dirty="0">
              <a:latin typeface="Carlito"/>
              <a:cs typeface="Carlito"/>
            </a:endParaRPr>
          </a:p>
          <a:p>
            <a:pPr marL="355600" marR="200025" indent="-342900">
              <a:lnSpc>
                <a:spcPts val="2590"/>
              </a:lnSpc>
              <a:spcBef>
                <a:spcPts val="6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rlito"/>
                <a:cs typeface="Carlito"/>
              </a:rPr>
              <a:t>Unroofing </a:t>
            </a:r>
            <a:r>
              <a:rPr sz="2700" spc="-5" dirty="0">
                <a:latin typeface="Carlito"/>
                <a:cs typeface="Carlito"/>
              </a:rPr>
              <a:t>of pulp </a:t>
            </a:r>
            <a:r>
              <a:rPr sz="2700" dirty="0">
                <a:latin typeface="Carlito"/>
                <a:cs typeface="Carlito"/>
              </a:rPr>
              <a:t>chamber with  </a:t>
            </a:r>
            <a:r>
              <a:rPr sz="2700" spc="-5" dirty="0">
                <a:latin typeface="Carlito"/>
                <a:cs typeface="Carlito"/>
              </a:rPr>
              <a:t>non-cutting high speed bur</a:t>
            </a:r>
            <a:r>
              <a:rPr sz="2700" spc="-155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under  </a:t>
            </a:r>
            <a:r>
              <a:rPr sz="2700" spc="-10" dirty="0">
                <a:latin typeface="Carlito"/>
                <a:cs typeface="Carlito"/>
              </a:rPr>
              <a:t>copious </a:t>
            </a:r>
            <a:r>
              <a:rPr sz="2700" spc="-20" dirty="0">
                <a:latin typeface="Carlito"/>
                <a:cs typeface="Carlito"/>
              </a:rPr>
              <a:t>water</a:t>
            </a:r>
            <a:r>
              <a:rPr sz="2700" spc="-50" dirty="0">
                <a:latin typeface="Carlito"/>
                <a:cs typeface="Carlito"/>
              </a:rPr>
              <a:t> </a:t>
            </a:r>
            <a:r>
              <a:rPr sz="2700" spc="-10" dirty="0">
                <a:latin typeface="Carlito"/>
                <a:cs typeface="Carlito"/>
              </a:rPr>
              <a:t>irrigation</a:t>
            </a:r>
            <a:endParaRPr sz="2700" dirty="0">
              <a:latin typeface="Carlito"/>
              <a:cs typeface="Carlito"/>
            </a:endParaRPr>
          </a:p>
          <a:p>
            <a:pPr marL="756285" marR="878205" lvl="1" indent="-287020">
              <a:lnSpc>
                <a:spcPct val="80000"/>
              </a:lnSpc>
              <a:spcBef>
                <a:spcPts val="615"/>
              </a:spcBef>
              <a:buFont typeface="Arial"/>
              <a:buChar char="–"/>
              <a:tabLst>
                <a:tab pos="756920" algn="l"/>
                <a:tab pos="3126740" algn="l"/>
                <a:tab pos="3785235" algn="l"/>
              </a:tabLst>
            </a:pPr>
            <a:r>
              <a:rPr sz="2400" spc="-5" dirty="0">
                <a:latin typeface="Carlito"/>
                <a:cs typeface="Carlito"/>
              </a:rPr>
              <a:t>bleeding</a:t>
            </a:r>
            <a:r>
              <a:rPr sz="2400" spc="-10" dirty="0">
                <a:latin typeface="Carlito"/>
                <a:cs typeface="Carlito"/>
              </a:rPr>
              <a:t> indicates	vital	</a:t>
            </a:r>
            <a:r>
              <a:rPr sz="2400" spc="-5" dirty="0">
                <a:latin typeface="Carlito"/>
                <a:cs typeface="Carlito"/>
              </a:rPr>
              <a:t>(if  inflamed) </a:t>
            </a:r>
            <a:r>
              <a:rPr sz="2400" spc="-15" dirty="0">
                <a:latin typeface="Carlito"/>
                <a:cs typeface="Carlito"/>
              </a:rPr>
              <a:t>coronal </a:t>
            </a:r>
            <a:r>
              <a:rPr sz="2400" spc="-5" dirty="0">
                <a:latin typeface="Carlito"/>
                <a:cs typeface="Carlito"/>
              </a:rPr>
              <a:t>pulp</a:t>
            </a:r>
            <a:r>
              <a:rPr sz="2400" spc="-8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tissue</a:t>
            </a:r>
            <a:endParaRPr sz="2400" dirty="0">
              <a:latin typeface="Carlito"/>
              <a:cs typeface="Carlito"/>
            </a:endParaRPr>
          </a:p>
          <a:p>
            <a:pPr marL="355600" marR="224154" indent="-342900" algn="just">
              <a:lnSpc>
                <a:spcPct val="80000"/>
              </a:lnSpc>
              <a:spcBef>
                <a:spcPts val="635"/>
              </a:spcBef>
              <a:buFont typeface="Arial"/>
              <a:buChar char="•"/>
              <a:tabLst>
                <a:tab pos="355600" algn="l"/>
              </a:tabLst>
            </a:pPr>
            <a:r>
              <a:rPr sz="2700" spc="-15" dirty="0">
                <a:latin typeface="Carlito"/>
                <a:cs typeface="Carlito"/>
              </a:rPr>
              <a:t>coronal </a:t>
            </a:r>
            <a:r>
              <a:rPr sz="2700" spc="-5" dirty="0">
                <a:latin typeface="Carlito"/>
                <a:cs typeface="Carlito"/>
              </a:rPr>
              <a:t>pulp </a:t>
            </a:r>
            <a:r>
              <a:rPr sz="2700" dirty="0">
                <a:latin typeface="Carlito"/>
                <a:cs typeface="Carlito"/>
              </a:rPr>
              <a:t>is </a:t>
            </a:r>
            <a:r>
              <a:rPr sz="2700" spc="-15" dirty="0">
                <a:latin typeface="Carlito"/>
                <a:cs typeface="Carlito"/>
              </a:rPr>
              <a:t>amputated </a:t>
            </a:r>
            <a:r>
              <a:rPr sz="2700" dirty="0">
                <a:latin typeface="Carlito"/>
                <a:cs typeface="Carlito"/>
              </a:rPr>
              <a:t>with a  </a:t>
            </a:r>
            <a:r>
              <a:rPr sz="2700" spc="-5" dirty="0">
                <a:latin typeface="Carlito"/>
                <a:cs typeface="Carlito"/>
              </a:rPr>
              <a:t>slow-speed #6 or #8 </a:t>
            </a:r>
            <a:r>
              <a:rPr sz="2700" spc="-15" dirty="0">
                <a:latin typeface="Carlito"/>
                <a:cs typeface="Carlito"/>
              </a:rPr>
              <a:t>round </a:t>
            </a:r>
            <a:r>
              <a:rPr sz="2700" spc="-5" dirty="0">
                <a:latin typeface="Carlito"/>
                <a:cs typeface="Carlito"/>
              </a:rPr>
              <a:t>bur</a:t>
            </a:r>
            <a:r>
              <a:rPr sz="2700" spc="-110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or  spoon</a:t>
            </a:r>
            <a:r>
              <a:rPr sz="2700" spc="-45" dirty="0">
                <a:latin typeface="Carlito"/>
                <a:cs typeface="Carlito"/>
              </a:rPr>
              <a:t> </a:t>
            </a:r>
            <a:r>
              <a:rPr sz="2700" spc="-35" dirty="0">
                <a:latin typeface="Carlito"/>
                <a:cs typeface="Carlito"/>
              </a:rPr>
              <a:t>excavator</a:t>
            </a:r>
            <a:endParaRPr sz="2700" dirty="0">
              <a:latin typeface="Carlito"/>
              <a:cs typeface="Carlito"/>
            </a:endParaRPr>
          </a:p>
          <a:p>
            <a:pPr marL="756285" marR="188595" lvl="1" indent="-287020">
              <a:lnSpc>
                <a:spcPct val="80000"/>
              </a:lnSpc>
              <a:spcBef>
                <a:spcPts val="59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Care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20" dirty="0">
                <a:latin typeface="Carlito"/>
                <a:cs typeface="Carlito"/>
              </a:rPr>
              <a:t>taken </a:t>
            </a:r>
            <a:r>
              <a:rPr sz="2400" spc="-5" dirty="0">
                <a:latin typeface="Carlito"/>
                <a:cs typeface="Carlito"/>
              </a:rPr>
              <a:t>not </a:t>
            </a:r>
            <a:r>
              <a:rPr sz="2400" spc="-20" dirty="0">
                <a:latin typeface="Carlito"/>
                <a:cs typeface="Carlito"/>
              </a:rPr>
              <a:t>to </a:t>
            </a:r>
            <a:r>
              <a:rPr sz="2400" spc="-15" dirty="0">
                <a:latin typeface="Carlito"/>
                <a:cs typeface="Carlito"/>
              </a:rPr>
              <a:t>leave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5" dirty="0">
                <a:latin typeface="Carlito"/>
                <a:cs typeface="Carlito"/>
              </a:rPr>
              <a:t>single  </a:t>
            </a:r>
            <a:r>
              <a:rPr sz="2400" spc="-15" dirty="0">
                <a:latin typeface="Carlito"/>
                <a:cs typeface="Carlito"/>
              </a:rPr>
              <a:t>strain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spc="-10" dirty="0">
                <a:latin typeface="Carlito"/>
                <a:cs typeface="Carlito"/>
              </a:rPr>
              <a:t>filament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spc="-15" dirty="0">
                <a:latin typeface="Carlito"/>
                <a:cs typeface="Carlito"/>
              </a:rPr>
              <a:t>coronal </a:t>
            </a:r>
            <a:r>
              <a:rPr sz="2400" spc="-5" dirty="0">
                <a:latin typeface="Carlito"/>
                <a:cs typeface="Carlito"/>
              </a:rPr>
              <a:t>pulp </a:t>
            </a:r>
            <a:r>
              <a:rPr sz="2400" spc="-140" dirty="0">
                <a:latin typeface="Arial"/>
                <a:cs typeface="Arial"/>
              </a:rPr>
              <a:t>–  </a:t>
            </a:r>
            <a:r>
              <a:rPr sz="2400" spc="-5" dirty="0">
                <a:latin typeface="Carlito"/>
                <a:cs typeface="Carlito"/>
              </a:rPr>
              <a:t>bleeding impossible </a:t>
            </a:r>
            <a:r>
              <a:rPr sz="2400" spc="-15" dirty="0">
                <a:latin typeface="Carlito"/>
                <a:cs typeface="Carlito"/>
              </a:rPr>
              <a:t>to</a:t>
            </a:r>
            <a:r>
              <a:rPr sz="2400" spc="-6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control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248400" y="1447800"/>
            <a:ext cx="1676400" cy="2284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324600" y="3810000"/>
            <a:ext cx="1905000" cy="24288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7194" y="461594"/>
            <a:ext cx="6618606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05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Coronal </a:t>
            </a:r>
            <a:r>
              <a:rPr dirty="0"/>
              <a:t>Pulp</a:t>
            </a:r>
            <a:r>
              <a:rPr spc="-65" dirty="0"/>
              <a:t> </a:t>
            </a:r>
            <a:r>
              <a:rPr spc="-5" dirty="0"/>
              <a:t>Amputation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0" y="1468881"/>
            <a:ext cx="6159500" cy="4994059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55600" marR="60960" indent="-342900">
              <a:lnSpc>
                <a:spcPct val="8000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  <a:tab pos="956310" algn="l"/>
                <a:tab pos="1242695" algn="l"/>
                <a:tab pos="1295400" algn="l"/>
                <a:tab pos="1655445" algn="l"/>
                <a:tab pos="2113280" algn="l"/>
                <a:tab pos="2781935" algn="l"/>
                <a:tab pos="3223260" algn="l"/>
                <a:tab pos="4243070" algn="l"/>
                <a:tab pos="4871720" algn="l"/>
              </a:tabLst>
            </a:pPr>
            <a:r>
              <a:rPr sz="2500" spc="-10" dirty="0">
                <a:latin typeface="Carlito"/>
                <a:cs typeface="Carlito"/>
              </a:rPr>
              <a:t>Thoroughly washed </a:t>
            </a:r>
            <a:r>
              <a:rPr sz="2500" spc="-5" dirty="0">
                <a:latin typeface="Carlito"/>
                <a:cs typeface="Carlito"/>
              </a:rPr>
              <a:t>with </a:t>
            </a:r>
            <a:r>
              <a:rPr sz="2500" spc="-10" dirty="0">
                <a:latin typeface="Carlito"/>
                <a:cs typeface="Carlito"/>
              </a:rPr>
              <a:t>sterile </a:t>
            </a:r>
            <a:r>
              <a:rPr sz="2500" spc="-15" dirty="0">
                <a:latin typeface="Carlito"/>
                <a:cs typeface="Carlito"/>
              </a:rPr>
              <a:t>water </a:t>
            </a:r>
            <a:r>
              <a:rPr sz="2500" spc="-10" dirty="0">
                <a:latin typeface="Carlito"/>
                <a:cs typeface="Carlito"/>
              </a:rPr>
              <a:t>or  </a:t>
            </a:r>
            <a:r>
              <a:rPr sz="2500" spc="-5" dirty="0">
                <a:latin typeface="Carlito"/>
                <a:cs typeface="Carlito"/>
              </a:rPr>
              <a:t>saline	</a:t>
            </a:r>
            <a:r>
              <a:rPr sz="2500" spc="-15" dirty="0">
                <a:latin typeface="Carlito"/>
                <a:cs typeface="Carlito"/>
              </a:rPr>
              <a:t>to	remove	</a:t>
            </a:r>
            <a:r>
              <a:rPr sz="2500" spc="-5" dirty="0">
                <a:latin typeface="Carlito"/>
                <a:cs typeface="Carlito"/>
              </a:rPr>
              <a:t>all	debris,	and	the  </a:t>
            </a:r>
            <a:r>
              <a:rPr sz="2500" spc="-15" dirty="0">
                <a:latin typeface="Carlito"/>
                <a:cs typeface="Carlito"/>
              </a:rPr>
              <a:t>site	</a:t>
            </a:r>
            <a:r>
              <a:rPr sz="2500" spc="-5" dirty="0">
                <a:latin typeface="Carlito"/>
                <a:cs typeface="Carlito"/>
              </a:rPr>
              <a:t>is		dried	</a:t>
            </a:r>
            <a:r>
              <a:rPr sz="2500" spc="-15" dirty="0">
                <a:latin typeface="Carlito"/>
                <a:cs typeface="Carlito"/>
              </a:rPr>
              <a:t>by </a:t>
            </a:r>
            <a:r>
              <a:rPr sz="2500" spc="-10" dirty="0">
                <a:latin typeface="Carlito"/>
                <a:cs typeface="Carlito"/>
              </a:rPr>
              <a:t>vacuum </a:t>
            </a:r>
            <a:r>
              <a:rPr sz="2500" spc="-5" dirty="0">
                <a:latin typeface="Carlito"/>
                <a:cs typeface="Carlito"/>
              </a:rPr>
              <a:t>and </a:t>
            </a:r>
            <a:r>
              <a:rPr sz="2500" spc="-10" dirty="0">
                <a:latin typeface="Carlito"/>
                <a:cs typeface="Carlito"/>
              </a:rPr>
              <a:t>sterile  </a:t>
            </a:r>
            <a:r>
              <a:rPr sz="2500" spc="-20" dirty="0">
                <a:latin typeface="Carlito"/>
                <a:cs typeface="Carlito"/>
              </a:rPr>
              <a:t>cotton</a:t>
            </a:r>
            <a:r>
              <a:rPr sz="2500" spc="-35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pellets</a:t>
            </a:r>
            <a:endParaRPr sz="25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</a:tabLst>
            </a:pPr>
            <a:r>
              <a:rPr sz="2500" spc="-5" dirty="0">
                <a:latin typeface="Carlito"/>
                <a:cs typeface="Carlito"/>
              </a:rPr>
              <a:t>Hemorrhage </a:t>
            </a:r>
            <a:r>
              <a:rPr sz="2500" spc="-10" dirty="0">
                <a:latin typeface="Carlito"/>
                <a:cs typeface="Carlito"/>
              </a:rPr>
              <a:t>should </a:t>
            </a:r>
            <a:r>
              <a:rPr sz="2500" spc="-5" dirty="0">
                <a:latin typeface="Carlito"/>
                <a:cs typeface="Carlito"/>
              </a:rPr>
              <a:t>be </a:t>
            </a:r>
            <a:r>
              <a:rPr sz="2500" spc="-15" dirty="0">
                <a:latin typeface="Carlito"/>
                <a:cs typeface="Carlito"/>
              </a:rPr>
              <a:t>controlled </a:t>
            </a:r>
            <a:r>
              <a:rPr sz="2500" spc="-5" dirty="0">
                <a:latin typeface="Carlito"/>
                <a:cs typeface="Carlito"/>
              </a:rPr>
              <a:t>in this  manner within 3 </a:t>
            </a:r>
            <a:r>
              <a:rPr sz="2500" spc="-10" dirty="0">
                <a:latin typeface="Carlito"/>
                <a:cs typeface="Carlito"/>
              </a:rPr>
              <a:t>minutes, </a:t>
            </a:r>
            <a:r>
              <a:rPr sz="2500" spc="-5" dirty="0">
                <a:latin typeface="Carlito"/>
                <a:cs typeface="Carlito"/>
              </a:rPr>
              <a:t>but if </a:t>
            </a:r>
            <a:r>
              <a:rPr sz="2500" spc="-10" dirty="0">
                <a:latin typeface="Carlito"/>
                <a:cs typeface="Carlito"/>
              </a:rPr>
              <a:t>bleeding  </a:t>
            </a:r>
            <a:r>
              <a:rPr sz="2500" spc="-15" dirty="0">
                <a:latin typeface="Carlito"/>
                <a:cs typeface="Carlito"/>
              </a:rPr>
              <a:t>persists</a:t>
            </a:r>
            <a:endParaRPr sz="2500" dirty="0">
              <a:latin typeface="Carlito"/>
              <a:cs typeface="Carlito"/>
            </a:endParaRPr>
          </a:p>
          <a:p>
            <a:pPr marL="756285" marR="243204" lvl="1" indent="-287020" algn="just">
              <a:lnSpc>
                <a:spcPts val="2110"/>
              </a:lnSpc>
              <a:spcBef>
                <a:spcPts val="525"/>
              </a:spcBef>
              <a:buFont typeface="Arial"/>
              <a:buChar char="–"/>
              <a:tabLst>
                <a:tab pos="819150" algn="l"/>
              </a:tabLst>
            </a:pPr>
            <a:r>
              <a:rPr dirty="0"/>
              <a:t>	</a:t>
            </a:r>
            <a:r>
              <a:rPr sz="2200" spc="-5" dirty="0">
                <a:latin typeface="Carlito"/>
                <a:cs typeface="Carlito"/>
              </a:rPr>
              <a:t>check </a:t>
            </a:r>
            <a:r>
              <a:rPr sz="2200" spc="-10" dirty="0">
                <a:latin typeface="Carlito"/>
                <a:cs typeface="Carlito"/>
              </a:rPr>
              <a:t>that </a:t>
            </a:r>
            <a:r>
              <a:rPr sz="2200" spc="-5" dirty="0">
                <a:latin typeface="Carlito"/>
                <a:cs typeface="Carlito"/>
              </a:rPr>
              <a:t>all </a:t>
            </a:r>
            <a:r>
              <a:rPr sz="2200" spc="-10" dirty="0">
                <a:latin typeface="Carlito"/>
                <a:cs typeface="Carlito"/>
              </a:rPr>
              <a:t>filaments </a:t>
            </a:r>
            <a:r>
              <a:rPr sz="2200" spc="-5" dirty="0">
                <a:latin typeface="Carlito"/>
                <a:cs typeface="Carlito"/>
              </a:rPr>
              <a:t>of the </a:t>
            </a:r>
            <a:r>
              <a:rPr sz="2200" spc="-10" dirty="0">
                <a:latin typeface="Carlito"/>
                <a:cs typeface="Carlito"/>
              </a:rPr>
              <a:t>pulp </a:t>
            </a:r>
            <a:r>
              <a:rPr sz="2200" spc="-20" dirty="0">
                <a:latin typeface="Carlito"/>
                <a:cs typeface="Carlito"/>
              </a:rPr>
              <a:t>were  </a:t>
            </a:r>
            <a:r>
              <a:rPr sz="2200" spc="-10" dirty="0">
                <a:latin typeface="Carlito"/>
                <a:cs typeface="Carlito"/>
              </a:rPr>
              <a:t>removed </a:t>
            </a:r>
            <a:r>
              <a:rPr sz="2200" spc="-15" dirty="0">
                <a:latin typeface="Carlito"/>
                <a:cs typeface="Carlito"/>
              </a:rPr>
              <a:t>from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pulp</a:t>
            </a:r>
            <a:r>
              <a:rPr sz="2200" spc="1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chamber</a:t>
            </a:r>
            <a:endParaRPr sz="2200" dirty="0">
              <a:latin typeface="Carlito"/>
              <a:cs typeface="Carlito"/>
            </a:endParaRPr>
          </a:p>
          <a:p>
            <a:pPr marL="756285" lvl="1" indent="-287020" algn="just">
              <a:lnSpc>
                <a:spcPct val="100000"/>
              </a:lnSpc>
              <a:spcBef>
                <a:spcPts val="20"/>
              </a:spcBef>
              <a:buFont typeface="Arial"/>
              <a:buChar char="–"/>
              <a:tabLst>
                <a:tab pos="756920" algn="l"/>
              </a:tabLst>
            </a:pP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amputation </a:t>
            </a:r>
            <a:r>
              <a:rPr sz="2200" spc="-15" dirty="0">
                <a:latin typeface="Carlito"/>
                <a:cs typeface="Carlito"/>
              </a:rPr>
              <a:t>site </a:t>
            </a:r>
            <a:r>
              <a:rPr sz="2200" spc="-5" dirty="0">
                <a:latin typeface="Carlito"/>
                <a:cs typeface="Carlito"/>
              </a:rPr>
              <a:t>is</a:t>
            </a:r>
            <a:r>
              <a:rPr sz="2200" spc="3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clean.</a:t>
            </a:r>
            <a:endParaRPr sz="2200" dirty="0">
              <a:latin typeface="Carlito"/>
              <a:cs typeface="Carlito"/>
            </a:endParaRPr>
          </a:p>
          <a:p>
            <a:pPr marL="756285" marR="407034" lvl="1" indent="-287020">
              <a:lnSpc>
                <a:spcPct val="80000"/>
              </a:lnSpc>
              <a:spcBef>
                <a:spcPts val="530"/>
              </a:spcBef>
              <a:buFont typeface="Arial"/>
              <a:buChar char="–"/>
              <a:tabLst>
                <a:tab pos="756285" algn="l"/>
                <a:tab pos="756920" algn="l"/>
                <a:tab pos="2996565" algn="l"/>
                <a:tab pos="3361690" algn="l"/>
                <a:tab pos="4153535" algn="l"/>
              </a:tabLst>
            </a:pPr>
            <a:r>
              <a:rPr sz="2200" spc="-5" dirty="0">
                <a:latin typeface="Carlito"/>
                <a:cs typeface="Carlito"/>
              </a:rPr>
              <a:t>If </a:t>
            </a:r>
            <a:r>
              <a:rPr sz="2200" spc="-15" dirty="0">
                <a:latin typeface="Carlito"/>
                <a:cs typeface="Carlito"/>
              </a:rPr>
              <a:t>after </a:t>
            </a:r>
            <a:r>
              <a:rPr sz="2200" spc="-5" dirty="0">
                <a:latin typeface="Carlito"/>
                <a:cs typeface="Carlito"/>
              </a:rPr>
              <a:t>doing</a:t>
            </a:r>
            <a:r>
              <a:rPr sz="2200" spc="5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this</a:t>
            </a:r>
            <a:r>
              <a:rPr sz="2200" spc="3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hemostasis	</a:t>
            </a:r>
            <a:r>
              <a:rPr sz="2200" spc="-5" dirty="0">
                <a:latin typeface="Carlito"/>
                <a:cs typeface="Carlito"/>
              </a:rPr>
              <a:t>is not  </a:t>
            </a:r>
            <a:r>
              <a:rPr sz="2200" spc="-10" dirty="0">
                <a:latin typeface="Carlito"/>
                <a:cs typeface="Carlito"/>
              </a:rPr>
              <a:t>achieved </a:t>
            </a:r>
            <a:r>
              <a:rPr sz="2200" spc="1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within </a:t>
            </a:r>
            <a:r>
              <a:rPr sz="2200" spc="1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2	</a:t>
            </a:r>
            <a:r>
              <a:rPr sz="2200" spc="-20" dirty="0">
                <a:latin typeface="Carlito"/>
                <a:cs typeface="Carlito"/>
              </a:rPr>
              <a:t>to	</a:t>
            </a:r>
            <a:r>
              <a:rPr sz="2200" spc="-5" dirty="0">
                <a:latin typeface="Carlito"/>
                <a:cs typeface="Carlito"/>
              </a:rPr>
              <a:t>3 </a:t>
            </a:r>
            <a:r>
              <a:rPr sz="2200" spc="-10" dirty="0">
                <a:latin typeface="Carlito"/>
                <a:cs typeface="Carlito"/>
              </a:rPr>
              <a:t>minutes, </a:t>
            </a:r>
            <a:r>
              <a:rPr sz="2200" spc="-5" dirty="0">
                <a:latin typeface="Carlito"/>
                <a:cs typeface="Carlito"/>
              </a:rPr>
              <a:t>then  </a:t>
            </a:r>
            <a:r>
              <a:rPr sz="2200" spc="-10" dirty="0">
                <a:latin typeface="Carlito"/>
                <a:cs typeface="Carlito"/>
              </a:rPr>
              <a:t>tooth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spc="-10" dirty="0">
                <a:latin typeface="Carlito"/>
                <a:cs typeface="Carlito"/>
              </a:rPr>
              <a:t>not </a:t>
            </a:r>
            <a:r>
              <a:rPr sz="2200" spc="-5" dirty="0">
                <a:latin typeface="Carlito"/>
                <a:cs typeface="Carlito"/>
              </a:rPr>
              <a:t>a </a:t>
            </a:r>
            <a:r>
              <a:rPr sz="2200" spc="-15" dirty="0">
                <a:latin typeface="Carlito"/>
                <a:cs typeface="Carlito"/>
              </a:rPr>
              <a:t>candidate </a:t>
            </a:r>
            <a:r>
              <a:rPr sz="2200" spc="-5" dirty="0">
                <a:latin typeface="Carlito"/>
                <a:cs typeface="Carlito"/>
              </a:rPr>
              <a:t>of</a:t>
            </a:r>
            <a:r>
              <a:rPr sz="2200" spc="6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pulpotomy</a:t>
            </a:r>
            <a:endParaRPr sz="2200" dirty="0">
              <a:latin typeface="Carlito"/>
              <a:cs typeface="Carlito"/>
            </a:endParaRPr>
          </a:p>
          <a:p>
            <a:pPr marL="1155700" lvl="2" indent="-229235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1900" spc="-10" dirty="0">
                <a:latin typeface="Carlito"/>
                <a:cs typeface="Carlito"/>
              </a:rPr>
              <a:t>Pulpectomy</a:t>
            </a:r>
            <a:r>
              <a:rPr sz="1900" spc="10" dirty="0">
                <a:latin typeface="Carlito"/>
                <a:cs typeface="Carlito"/>
              </a:rPr>
              <a:t> </a:t>
            </a:r>
            <a:r>
              <a:rPr sz="1900" spc="-10" dirty="0">
                <a:latin typeface="Carlito"/>
                <a:cs typeface="Carlito"/>
              </a:rPr>
              <a:t>or</a:t>
            </a:r>
            <a:endParaRPr sz="1900" dirty="0">
              <a:latin typeface="Carlito"/>
              <a:cs typeface="Carlito"/>
            </a:endParaRPr>
          </a:p>
          <a:p>
            <a:pPr marL="1155700" lvl="2" indent="-229235">
              <a:lnSpc>
                <a:spcPct val="100000"/>
              </a:lnSpc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1900" spc="-10" dirty="0">
                <a:latin typeface="Carlito"/>
                <a:cs typeface="Carlito"/>
              </a:rPr>
              <a:t>tooth should </a:t>
            </a:r>
            <a:r>
              <a:rPr sz="1900" spc="-5" dirty="0">
                <a:latin typeface="Carlito"/>
                <a:cs typeface="Carlito"/>
              </a:rPr>
              <a:t>be</a:t>
            </a:r>
            <a:r>
              <a:rPr sz="1900" spc="20" dirty="0">
                <a:latin typeface="Carlito"/>
                <a:cs typeface="Carlito"/>
              </a:rPr>
              <a:t> </a:t>
            </a:r>
            <a:r>
              <a:rPr sz="1900" spc="-15" dirty="0">
                <a:latin typeface="Carlito"/>
                <a:cs typeface="Carlito"/>
              </a:rPr>
              <a:t>extracted</a:t>
            </a:r>
            <a:endParaRPr sz="19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477000" y="1447800"/>
            <a:ext cx="1524000" cy="20759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629400" y="3657562"/>
            <a:ext cx="1524000" cy="19396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7194" y="461594"/>
            <a:ext cx="7152006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05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Coronal </a:t>
            </a:r>
            <a:r>
              <a:rPr dirty="0"/>
              <a:t>Pulp</a:t>
            </a:r>
            <a:r>
              <a:rPr spc="-65" dirty="0"/>
              <a:t> </a:t>
            </a:r>
            <a:r>
              <a:rPr spc="-5" dirty="0"/>
              <a:t>Amputation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58797"/>
            <a:ext cx="5766435" cy="450977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Once bleeding has </a:t>
            </a:r>
            <a:r>
              <a:rPr sz="3200" spc="-15" dirty="0">
                <a:latin typeface="Carlito"/>
                <a:cs typeface="Carlito"/>
              </a:rPr>
              <a:t>stopped at 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radicular </a:t>
            </a:r>
            <a:r>
              <a:rPr sz="3200" spc="-5" dirty="0">
                <a:latin typeface="Carlito"/>
                <a:cs typeface="Carlito"/>
              </a:rPr>
              <a:t>pulp </a:t>
            </a:r>
            <a:r>
              <a:rPr sz="3200" spc="-10" dirty="0">
                <a:latin typeface="Carlito"/>
                <a:cs typeface="Carlito"/>
              </a:rPr>
              <a:t>stumps, </a:t>
            </a:r>
            <a:r>
              <a:rPr sz="3200" spc="-5" dirty="0">
                <a:latin typeface="Carlito"/>
                <a:cs typeface="Carlito"/>
              </a:rPr>
              <a:t>either  of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5" dirty="0">
                <a:latin typeface="Carlito"/>
                <a:cs typeface="Carlito"/>
              </a:rPr>
              <a:t>following </a:t>
            </a:r>
            <a:r>
              <a:rPr sz="3200" spc="-10" dirty="0">
                <a:latin typeface="Carlito"/>
                <a:cs typeface="Carlito"/>
              </a:rPr>
              <a:t>technique</a:t>
            </a:r>
            <a:endParaRPr sz="3200">
              <a:latin typeface="Carlito"/>
              <a:cs typeface="Carlito"/>
            </a:endParaRPr>
          </a:p>
          <a:p>
            <a:pPr marL="756285" marR="352425" lvl="1" indent="-287020">
              <a:lnSpc>
                <a:spcPts val="3030"/>
              </a:lnSpc>
              <a:spcBef>
                <a:spcPts val="73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rlito"/>
                <a:cs typeface="Carlito"/>
              </a:rPr>
              <a:t>dilute formocresol </a:t>
            </a:r>
            <a:r>
              <a:rPr sz="2800" spc="-5" dirty="0">
                <a:latin typeface="Carlito"/>
                <a:cs typeface="Carlito"/>
              </a:rPr>
              <a:t>solution </a:t>
            </a:r>
            <a:r>
              <a:rPr sz="2800" spc="-25" dirty="0">
                <a:latin typeface="Carlito"/>
                <a:cs typeface="Carlito"/>
              </a:rPr>
              <a:t>for </a:t>
            </a:r>
            <a:r>
              <a:rPr sz="2800" spc="-5" dirty="0">
                <a:latin typeface="Carlito"/>
                <a:cs typeface="Carlito"/>
              </a:rPr>
              <a:t>5  </a:t>
            </a:r>
            <a:r>
              <a:rPr sz="2800" spc="-10" dirty="0">
                <a:latin typeface="Carlito"/>
                <a:cs typeface="Carlito"/>
              </a:rPr>
              <a:t>minutes</a:t>
            </a:r>
            <a:endParaRPr sz="2800">
              <a:latin typeface="Carlito"/>
              <a:cs typeface="Carlito"/>
            </a:endParaRPr>
          </a:p>
          <a:p>
            <a:pPr marL="756285" marR="320040" lvl="1" indent="-287020">
              <a:lnSpc>
                <a:spcPts val="302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rlito"/>
                <a:cs typeface="Carlito"/>
              </a:rPr>
              <a:t>15% </a:t>
            </a:r>
            <a:r>
              <a:rPr sz="2800" spc="-20" dirty="0">
                <a:latin typeface="Carlito"/>
                <a:cs typeface="Carlito"/>
              </a:rPr>
              <a:t>ferric </a:t>
            </a:r>
            <a:r>
              <a:rPr sz="2800" spc="-25" dirty="0">
                <a:latin typeface="Carlito"/>
                <a:cs typeface="Carlito"/>
              </a:rPr>
              <a:t>sulfate </a:t>
            </a:r>
            <a:r>
              <a:rPr sz="2800" spc="-5" dirty="0">
                <a:latin typeface="Carlito"/>
                <a:cs typeface="Carlito"/>
              </a:rPr>
              <a:t>solution </a:t>
            </a:r>
            <a:r>
              <a:rPr sz="2800" spc="-25" dirty="0">
                <a:latin typeface="Carlito"/>
                <a:cs typeface="Carlito"/>
              </a:rPr>
              <a:t>for </a:t>
            </a:r>
            <a:r>
              <a:rPr sz="2800" spc="-5" dirty="0">
                <a:latin typeface="Carlito"/>
                <a:cs typeface="Carlito"/>
              </a:rPr>
              <a:t>15  </a:t>
            </a:r>
            <a:r>
              <a:rPr sz="2800" spc="-10" dirty="0">
                <a:latin typeface="Carlito"/>
                <a:cs typeface="Carlito"/>
              </a:rPr>
              <a:t>seconds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0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75" dirty="0">
                <a:latin typeface="Carlito"/>
                <a:cs typeface="Carlito"/>
              </a:rPr>
              <a:t>MTA</a:t>
            </a:r>
            <a:r>
              <a:rPr sz="2800" spc="-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pulpotomy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rlito"/>
                <a:cs typeface="Carlito"/>
              </a:rPr>
              <a:t>electrosurgical</a:t>
            </a:r>
            <a:r>
              <a:rPr sz="2800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pulpotomy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rlito"/>
                <a:cs typeface="Carlito"/>
              </a:rPr>
              <a:t>Laser</a:t>
            </a:r>
            <a:r>
              <a:rPr sz="2800" spc="-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pulpotomy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553200" y="1524000"/>
            <a:ext cx="1600200" cy="22283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400800" y="4114850"/>
            <a:ext cx="1981200" cy="24444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8992" y="461594"/>
            <a:ext cx="7752208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Formocresol</a:t>
            </a:r>
            <a:r>
              <a:rPr spc="-65" dirty="0"/>
              <a:t> </a:t>
            </a:r>
            <a:r>
              <a:rPr spc="-15" dirty="0"/>
              <a:t>Pulpotomy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5081"/>
            <a:ext cx="7952105" cy="40525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Carlito"/>
                <a:cs typeface="Carlito"/>
              </a:rPr>
              <a:t>Formocresol </a:t>
            </a:r>
            <a:r>
              <a:rPr sz="2500" spc="-5" dirty="0">
                <a:latin typeface="Carlito"/>
                <a:cs typeface="Carlito"/>
              </a:rPr>
              <a:t>Solution</a:t>
            </a:r>
            <a:endParaRPr sz="2500">
              <a:latin typeface="Carlito"/>
              <a:cs typeface="Carlito"/>
            </a:endParaRPr>
          </a:p>
          <a:p>
            <a:pPr marL="756285" lvl="1" indent="-287020">
              <a:lnSpc>
                <a:spcPts val="2375"/>
              </a:lnSpc>
              <a:spcBef>
                <a:spcPts val="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latin typeface="Carlito"/>
                <a:cs typeface="Carlito"/>
              </a:rPr>
              <a:t>Full-Strength </a:t>
            </a:r>
            <a:r>
              <a:rPr sz="2200" b="1" spc="-204" dirty="0">
                <a:latin typeface="Arial"/>
                <a:cs typeface="Arial"/>
              </a:rPr>
              <a:t>Buckley’s </a:t>
            </a:r>
            <a:r>
              <a:rPr sz="2200" b="1" spc="-140" dirty="0">
                <a:latin typeface="Trebuchet MS"/>
                <a:cs typeface="Trebuchet MS"/>
              </a:rPr>
              <a:t>Formocresol </a:t>
            </a:r>
            <a:r>
              <a:rPr sz="2200" spc="-5" dirty="0">
                <a:latin typeface="Carlito"/>
                <a:cs typeface="Carlito"/>
              </a:rPr>
              <a:t>: </a:t>
            </a:r>
            <a:r>
              <a:rPr sz="2200" spc="-15" dirty="0">
                <a:latin typeface="Carlito"/>
                <a:cs typeface="Carlito"/>
              </a:rPr>
              <a:t>Formaldehyde</a:t>
            </a:r>
            <a:r>
              <a:rPr sz="2200" spc="9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19%,</a:t>
            </a:r>
            <a:endParaRPr sz="2200">
              <a:latin typeface="Carlito"/>
              <a:cs typeface="Carlito"/>
            </a:endParaRPr>
          </a:p>
          <a:p>
            <a:pPr marL="756285">
              <a:lnSpc>
                <a:spcPts val="2375"/>
              </a:lnSpc>
            </a:pPr>
            <a:r>
              <a:rPr sz="2200" spc="-20" dirty="0">
                <a:latin typeface="Carlito"/>
                <a:cs typeface="Carlito"/>
              </a:rPr>
              <a:t>Tricresol </a:t>
            </a:r>
            <a:r>
              <a:rPr sz="2200" spc="-5" dirty="0">
                <a:latin typeface="Carlito"/>
                <a:cs typeface="Carlito"/>
              </a:rPr>
              <a:t>35%, </a:t>
            </a:r>
            <a:r>
              <a:rPr sz="2200" spc="-10" dirty="0">
                <a:latin typeface="Carlito"/>
                <a:cs typeface="Carlito"/>
              </a:rPr>
              <a:t>Glycerin </a:t>
            </a:r>
            <a:r>
              <a:rPr sz="2200" spc="-5" dirty="0">
                <a:latin typeface="Carlito"/>
                <a:cs typeface="Carlito"/>
              </a:rPr>
              <a:t>15%, </a:t>
            </a:r>
            <a:r>
              <a:rPr sz="2200" spc="-30" dirty="0">
                <a:latin typeface="Carlito"/>
                <a:cs typeface="Carlito"/>
              </a:rPr>
              <a:t>Water</a:t>
            </a:r>
            <a:r>
              <a:rPr sz="2200" spc="1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31%</a:t>
            </a:r>
            <a:endParaRPr sz="2200">
              <a:latin typeface="Carlito"/>
              <a:cs typeface="Carlito"/>
            </a:endParaRPr>
          </a:p>
          <a:p>
            <a:pPr marL="756285" marR="56515" lvl="1" indent="-287020">
              <a:lnSpc>
                <a:spcPct val="80000"/>
              </a:lnSpc>
              <a:spcBef>
                <a:spcPts val="525"/>
              </a:spcBef>
              <a:buFont typeface="Arial"/>
              <a:buChar char="–"/>
              <a:tabLst>
                <a:tab pos="756285" algn="l"/>
                <a:tab pos="756920" algn="l"/>
                <a:tab pos="5774055" algn="l"/>
              </a:tabLst>
            </a:pPr>
            <a:r>
              <a:rPr sz="2200" spc="-10" dirty="0">
                <a:latin typeface="Carlito"/>
                <a:cs typeface="Carlito"/>
              </a:rPr>
              <a:t>One-Fifth Dilution </a:t>
            </a:r>
            <a:r>
              <a:rPr sz="2200" spc="-5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Formocresol </a:t>
            </a:r>
            <a:r>
              <a:rPr sz="2200" spc="-70" dirty="0">
                <a:latin typeface="Arial"/>
                <a:cs typeface="Arial"/>
              </a:rPr>
              <a:t>Solution: </a:t>
            </a:r>
            <a:r>
              <a:rPr sz="2200" spc="-114" dirty="0">
                <a:latin typeface="Arial"/>
                <a:cs typeface="Arial"/>
              </a:rPr>
              <a:t>1 </a:t>
            </a:r>
            <a:r>
              <a:rPr sz="2200" spc="-25" dirty="0">
                <a:latin typeface="Arial"/>
                <a:cs typeface="Arial"/>
              </a:rPr>
              <a:t>part </a:t>
            </a:r>
            <a:r>
              <a:rPr sz="2200" spc="-125" dirty="0">
                <a:latin typeface="Arial"/>
                <a:cs typeface="Arial"/>
              </a:rPr>
              <a:t>Buckley’s  </a:t>
            </a:r>
            <a:r>
              <a:rPr sz="2200" spc="-10" dirty="0">
                <a:latin typeface="Carlito"/>
                <a:cs typeface="Carlito"/>
              </a:rPr>
              <a:t>formocresol </a:t>
            </a:r>
            <a:r>
              <a:rPr sz="2200" spc="-5" dirty="0">
                <a:latin typeface="Carlito"/>
                <a:cs typeface="Carlito"/>
              </a:rPr>
              <a:t>solution + 1part</a:t>
            </a:r>
            <a:r>
              <a:rPr sz="2200" spc="3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distilled</a:t>
            </a:r>
            <a:r>
              <a:rPr sz="2200" spc="5" dirty="0">
                <a:latin typeface="Carlito"/>
                <a:cs typeface="Carlito"/>
              </a:rPr>
              <a:t> </a:t>
            </a:r>
            <a:r>
              <a:rPr sz="2200" spc="-20" dirty="0">
                <a:latin typeface="Carlito"/>
                <a:cs typeface="Carlito"/>
              </a:rPr>
              <a:t>water	</a:t>
            </a:r>
            <a:r>
              <a:rPr sz="2200" spc="-5" dirty="0">
                <a:latin typeface="Carlito"/>
                <a:cs typeface="Carlito"/>
              </a:rPr>
              <a:t>and 3 part</a:t>
            </a:r>
            <a:r>
              <a:rPr sz="2200" spc="-3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glycerin</a:t>
            </a:r>
            <a:endParaRPr sz="2200">
              <a:latin typeface="Carlito"/>
              <a:cs typeface="Carlito"/>
            </a:endParaRPr>
          </a:p>
          <a:p>
            <a:pPr marL="355600" marR="5080" indent="-342900">
              <a:lnSpc>
                <a:spcPts val="2400"/>
              </a:lnSpc>
              <a:spcBef>
                <a:spcPts val="570"/>
              </a:spcBef>
              <a:buFont typeface="Arial"/>
              <a:buChar char="•"/>
              <a:tabLst>
                <a:tab pos="354965" algn="l"/>
                <a:tab pos="355600" algn="l"/>
                <a:tab pos="1624965" algn="l"/>
                <a:tab pos="2760980" algn="l"/>
                <a:tab pos="4457065" algn="l"/>
              </a:tabLst>
            </a:pPr>
            <a:r>
              <a:rPr sz="2500" spc="-5" dirty="0">
                <a:latin typeface="Carlito"/>
                <a:cs typeface="Carlito"/>
              </a:rPr>
              <a:t>one-fifth	dilution	</a:t>
            </a:r>
            <a:r>
              <a:rPr sz="2500" spc="-15" dirty="0">
                <a:latin typeface="Carlito"/>
                <a:cs typeface="Carlito"/>
              </a:rPr>
              <a:t>formocresol	</a:t>
            </a:r>
            <a:r>
              <a:rPr sz="2500" spc="-5" dirty="0">
                <a:latin typeface="Carlito"/>
                <a:cs typeface="Carlito"/>
              </a:rPr>
              <a:t>solution on a </a:t>
            </a:r>
            <a:r>
              <a:rPr sz="2500" spc="-20" dirty="0">
                <a:latin typeface="Carlito"/>
                <a:cs typeface="Carlito"/>
              </a:rPr>
              <a:t>cotton </a:t>
            </a:r>
            <a:r>
              <a:rPr sz="2500" spc="-10" dirty="0">
                <a:latin typeface="Carlito"/>
                <a:cs typeface="Carlito"/>
              </a:rPr>
              <a:t>pellet  </a:t>
            </a:r>
            <a:r>
              <a:rPr sz="2500" spc="-5" dirty="0">
                <a:latin typeface="Carlito"/>
                <a:cs typeface="Carlito"/>
              </a:rPr>
              <a:t>is </a:t>
            </a:r>
            <a:r>
              <a:rPr sz="2500" spc="-15" dirty="0">
                <a:latin typeface="Carlito"/>
                <a:cs typeface="Carlito"/>
              </a:rPr>
              <a:t>blotted to remove </a:t>
            </a:r>
            <a:r>
              <a:rPr sz="2500" spc="-20" dirty="0">
                <a:latin typeface="Carlito"/>
                <a:cs typeface="Carlito"/>
              </a:rPr>
              <a:t>excess </a:t>
            </a:r>
            <a:r>
              <a:rPr sz="2500" spc="-10" dirty="0">
                <a:latin typeface="Carlito"/>
                <a:cs typeface="Carlito"/>
              </a:rPr>
              <a:t>formocresol </a:t>
            </a:r>
            <a:r>
              <a:rPr sz="2500" spc="-5" dirty="0">
                <a:latin typeface="Carlito"/>
                <a:cs typeface="Carlito"/>
              </a:rPr>
              <a:t>and then placed in  </a:t>
            </a:r>
            <a:r>
              <a:rPr sz="2500" spc="-10" dirty="0">
                <a:latin typeface="Carlito"/>
                <a:cs typeface="Carlito"/>
              </a:rPr>
              <a:t>direct </a:t>
            </a:r>
            <a:r>
              <a:rPr sz="2500" spc="-15" dirty="0">
                <a:latin typeface="Carlito"/>
                <a:cs typeface="Carlito"/>
              </a:rPr>
              <a:t>contact </a:t>
            </a:r>
            <a:r>
              <a:rPr sz="2500" spc="-5" dirty="0">
                <a:latin typeface="Carlito"/>
                <a:cs typeface="Carlito"/>
              </a:rPr>
              <a:t>with the </a:t>
            </a:r>
            <a:r>
              <a:rPr sz="2500" spc="-10" dirty="0">
                <a:latin typeface="Carlito"/>
                <a:cs typeface="Carlito"/>
              </a:rPr>
              <a:t>pulp stumps </a:t>
            </a:r>
            <a:r>
              <a:rPr sz="2500" spc="-25" dirty="0">
                <a:latin typeface="Carlito"/>
                <a:cs typeface="Carlito"/>
              </a:rPr>
              <a:t>for </a:t>
            </a:r>
            <a:r>
              <a:rPr sz="2500" spc="-5" dirty="0">
                <a:latin typeface="Carlito"/>
                <a:cs typeface="Carlito"/>
              </a:rPr>
              <a:t>5</a:t>
            </a:r>
            <a:r>
              <a:rPr sz="2500" spc="80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minutes</a:t>
            </a:r>
            <a:endParaRPr sz="25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Carlito"/>
                <a:cs typeface="Carlito"/>
              </a:rPr>
              <a:t>pellet </a:t>
            </a:r>
            <a:r>
              <a:rPr sz="2500" spc="-5" dirty="0">
                <a:latin typeface="Carlito"/>
                <a:cs typeface="Carlito"/>
              </a:rPr>
              <a:t>is </a:t>
            </a:r>
            <a:r>
              <a:rPr sz="2500" spc="-15" dirty="0">
                <a:latin typeface="Carlito"/>
                <a:cs typeface="Carlito"/>
              </a:rPr>
              <a:t>removed </a:t>
            </a:r>
            <a:r>
              <a:rPr sz="2500" spc="-5" dirty="0">
                <a:latin typeface="Carlito"/>
                <a:cs typeface="Carlito"/>
              </a:rPr>
              <a:t>- tissue </a:t>
            </a:r>
            <a:r>
              <a:rPr sz="2500" spc="-10" dirty="0">
                <a:latin typeface="Carlito"/>
                <a:cs typeface="Carlito"/>
              </a:rPr>
              <a:t>appears</a:t>
            </a:r>
            <a:r>
              <a:rPr sz="2500" spc="45" dirty="0">
                <a:latin typeface="Carlito"/>
                <a:cs typeface="Carlito"/>
              </a:rPr>
              <a:t> </a:t>
            </a:r>
            <a:r>
              <a:rPr sz="2500" spc="-15" dirty="0">
                <a:latin typeface="Carlito"/>
                <a:cs typeface="Carlito"/>
              </a:rPr>
              <a:t>brown</a:t>
            </a:r>
            <a:endParaRPr sz="2500">
              <a:latin typeface="Carlito"/>
              <a:cs typeface="Carlito"/>
            </a:endParaRPr>
          </a:p>
          <a:p>
            <a:pPr marL="355600" marR="213360" indent="-342900">
              <a:lnSpc>
                <a:spcPts val="2400"/>
              </a:lnSpc>
              <a:spcBef>
                <a:spcPts val="585"/>
              </a:spcBef>
              <a:buFont typeface="Arial"/>
              <a:buChar char="•"/>
              <a:tabLst>
                <a:tab pos="354965" algn="l"/>
                <a:tab pos="355600" algn="l"/>
                <a:tab pos="1510030" algn="l"/>
                <a:tab pos="1922780" algn="l"/>
              </a:tabLst>
            </a:pPr>
            <a:r>
              <a:rPr sz="2500" spc="-5" dirty="0">
                <a:latin typeface="Carlito"/>
                <a:cs typeface="Carlito"/>
              </a:rPr>
              <a:t>A </a:t>
            </a:r>
            <a:r>
              <a:rPr sz="2500" spc="-10" dirty="0">
                <a:latin typeface="Carlito"/>
                <a:cs typeface="Carlito"/>
              </a:rPr>
              <a:t>cement </a:t>
            </a:r>
            <a:r>
              <a:rPr sz="2500" spc="-5" dirty="0">
                <a:latin typeface="Carlito"/>
                <a:cs typeface="Carlito"/>
              </a:rPr>
              <a:t>base of </a:t>
            </a:r>
            <a:r>
              <a:rPr sz="2500" spc="-15" dirty="0">
                <a:latin typeface="Carlito"/>
                <a:cs typeface="Carlito"/>
              </a:rPr>
              <a:t>ZOe </a:t>
            </a:r>
            <a:r>
              <a:rPr sz="2500" spc="-5" dirty="0">
                <a:latin typeface="Carlito"/>
                <a:cs typeface="Carlito"/>
              </a:rPr>
              <a:t>is placed </a:t>
            </a:r>
            <a:r>
              <a:rPr sz="2500" spc="-10" dirty="0">
                <a:latin typeface="Carlito"/>
                <a:cs typeface="Carlito"/>
              </a:rPr>
              <a:t>over </a:t>
            </a:r>
            <a:r>
              <a:rPr sz="2500" spc="-5" dirty="0">
                <a:latin typeface="Carlito"/>
                <a:cs typeface="Carlito"/>
              </a:rPr>
              <a:t>the pulp </a:t>
            </a:r>
            <a:r>
              <a:rPr sz="2500" spc="-10" dirty="0">
                <a:latin typeface="Carlito"/>
                <a:cs typeface="Carlito"/>
              </a:rPr>
              <a:t>stumps </a:t>
            </a:r>
            <a:r>
              <a:rPr sz="2500" spc="-5" dirty="0">
                <a:latin typeface="Carlito"/>
                <a:cs typeface="Carlito"/>
              </a:rPr>
              <a:t>and  </a:t>
            </a:r>
            <a:r>
              <a:rPr sz="2500" spc="-10" dirty="0">
                <a:latin typeface="Carlito"/>
                <a:cs typeface="Carlito"/>
              </a:rPr>
              <a:t>allowed	</a:t>
            </a:r>
            <a:r>
              <a:rPr sz="2500" spc="-15" dirty="0">
                <a:latin typeface="Carlito"/>
                <a:cs typeface="Carlito"/>
              </a:rPr>
              <a:t>to	</a:t>
            </a:r>
            <a:r>
              <a:rPr sz="2500" spc="-10" dirty="0">
                <a:latin typeface="Carlito"/>
                <a:cs typeface="Carlito"/>
              </a:rPr>
              <a:t>set</a:t>
            </a:r>
            <a:endParaRPr sz="25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Font typeface="Arial"/>
              <a:buChar char="•"/>
              <a:tabLst>
                <a:tab pos="354965" algn="l"/>
                <a:tab pos="355600" algn="l"/>
                <a:tab pos="1207135" algn="l"/>
                <a:tab pos="1894839" algn="l"/>
                <a:tab pos="2634615" algn="l"/>
                <a:tab pos="3103880" algn="l"/>
              </a:tabLst>
            </a:pPr>
            <a:r>
              <a:rPr sz="2500" spc="-10" dirty="0">
                <a:latin typeface="Carlito"/>
                <a:cs typeface="Carlito"/>
              </a:rPr>
              <a:t>tooth	</a:t>
            </a:r>
            <a:r>
              <a:rPr sz="2500" spc="-20" dirty="0">
                <a:latin typeface="Carlito"/>
                <a:cs typeface="Carlito"/>
              </a:rPr>
              <a:t>may	</a:t>
            </a:r>
            <a:r>
              <a:rPr sz="2500" spc="-5" dirty="0">
                <a:latin typeface="Carlito"/>
                <a:cs typeface="Carlito"/>
              </a:rPr>
              <a:t>then	be	</a:t>
            </a:r>
            <a:r>
              <a:rPr sz="2500" spc="-20" dirty="0">
                <a:latin typeface="Carlito"/>
                <a:cs typeface="Carlito"/>
              </a:rPr>
              <a:t>restored</a:t>
            </a:r>
            <a:r>
              <a:rPr sz="2500" spc="-15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permanently</a:t>
            </a:r>
            <a:endParaRPr sz="25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658</Words>
  <Application>Microsoft Office PowerPoint</Application>
  <PresentationFormat>On-screen Show (4:3)</PresentationFormat>
  <Paragraphs>158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Pulpotomy</vt:lpstr>
      <vt:lpstr>Pulpotomy</vt:lpstr>
      <vt:lpstr>Indications</vt:lpstr>
      <vt:lpstr>Contraindication of Pulpotomy</vt:lpstr>
      <vt:lpstr>Technique</vt:lpstr>
      <vt:lpstr>Coronal Pulp Amputation</vt:lpstr>
      <vt:lpstr>Coronal Pulp Amputation</vt:lpstr>
      <vt:lpstr>Coronal Pulp Amputation</vt:lpstr>
      <vt:lpstr>Formocresol Pulpotomy</vt:lpstr>
      <vt:lpstr>Formocresol Pulpotomy</vt:lpstr>
      <vt:lpstr>Prognosis</vt:lpstr>
      <vt:lpstr>Glutaraldehyde Pulpotomy</vt:lpstr>
      <vt:lpstr>Ferric Sulfate Pulpotomy</vt:lpstr>
      <vt:lpstr>Ferric Sulfate Pulpotomy</vt:lpstr>
      <vt:lpstr>Slide 15</vt:lpstr>
      <vt:lpstr>Mineral Trioxide Aggregate Pulpotomy</vt:lpstr>
      <vt:lpstr>Mineral Trioxide Aggregate Pulpotomy</vt:lpstr>
      <vt:lpstr>Electrosurgical Pulpotomy</vt:lpstr>
      <vt:lpstr>Electrosurgical Pulpotomy</vt:lpstr>
      <vt:lpstr>Laser Pulpotomy</vt:lpstr>
      <vt:lpstr>PARTIAL PULPOTOMY</vt:lpstr>
      <vt:lpstr>Partial pulpotomy</vt:lpstr>
      <vt:lpstr>Partial Pulpotomy</vt:lpstr>
      <vt:lpstr>Follow 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Pulp Therapy</dc:title>
  <dc:creator>deepak gupta</dc:creator>
  <cp:lastModifiedBy>kiit</cp:lastModifiedBy>
  <cp:revision>4</cp:revision>
  <dcterms:created xsi:type="dcterms:W3CDTF">2020-04-21T08:53:58Z</dcterms:created>
  <dcterms:modified xsi:type="dcterms:W3CDTF">2020-04-21T09:21:43Z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2015-02-09T00:00:00Z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2020-04-21T00:00:00Z</vt:filetime>
  </property>
</Properties>
</file>