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7" r:id="rId9"/>
    <p:sldId id="263" r:id="rId10"/>
    <p:sldId id="264" r:id="rId11"/>
    <p:sldId id="265" r:id="rId12"/>
    <p:sldId id="298" r:id="rId13"/>
    <p:sldId id="266" r:id="rId14"/>
    <p:sldId id="267" r:id="rId15"/>
    <p:sldId id="268" r:id="rId16"/>
    <p:sldId id="269" r:id="rId17"/>
    <p:sldId id="270" r:id="rId18"/>
    <p:sldId id="271" r:id="rId19"/>
    <p:sldId id="272" r:id="rId20"/>
    <p:sldId id="273" r:id="rId21"/>
    <p:sldId id="274" r:id="rId22"/>
    <p:sldId id="299" r:id="rId23"/>
    <p:sldId id="275" r:id="rId24"/>
    <p:sldId id="276" r:id="rId25"/>
    <p:sldId id="277" r:id="rId26"/>
    <p:sldId id="278" r:id="rId27"/>
    <p:sldId id="27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COVID 19</a:t>
            </a:r>
            <a:endParaRPr lang="en-IN" dirty="0"/>
          </a:p>
        </p:txBody>
      </p:sp>
      <p:sp>
        <p:nvSpPr>
          <p:cNvPr id="3" name="Subtitle 2"/>
          <p:cNvSpPr>
            <a:spLocks noGrp="1"/>
          </p:cNvSpPr>
          <p:nvPr>
            <p:ph type="subTitle" idx="1"/>
          </p:nvPr>
        </p:nvSpPr>
        <p:spPr/>
        <p:txBody>
          <a:bodyPr/>
          <a:lstStyle/>
          <a:p>
            <a:r>
              <a:rPr lang="en-IN" dirty="0" smtClean="0"/>
              <a:t>DR A NIKHIL SINGH</a:t>
            </a:r>
          </a:p>
          <a:p>
            <a:r>
              <a:rPr lang="en-IN" dirty="0" smtClean="0"/>
              <a:t>MDS PG 3</a:t>
            </a:r>
            <a:r>
              <a:rPr lang="en-IN" baseline="30000" dirty="0" smtClean="0"/>
              <a:t>rd</a:t>
            </a:r>
            <a:r>
              <a:rPr lang="en-IN" dirty="0" smtClean="0"/>
              <a:t> </a:t>
            </a:r>
            <a:r>
              <a:rPr lang="en-IN" dirty="0" smtClean="0"/>
              <a:t>yr</a:t>
            </a:r>
          </a:p>
          <a:p>
            <a:r>
              <a:rPr lang="en-IN" dirty="0" smtClean="0"/>
              <a:t>Guided: MK SINGHAL</a:t>
            </a:r>
            <a:endParaRPr lang="en-IN" dirty="0" smtClean="0"/>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lstStyle/>
          <a:p>
            <a:r>
              <a:rPr lang="en-IN" dirty="0" smtClean="0">
                <a:solidFill>
                  <a:schemeClr val="bg1"/>
                </a:solidFill>
              </a:rPr>
              <a:t>CASE DEFINITION:PROBABLE</a:t>
            </a:r>
            <a:endParaRPr lang="en-IN" dirty="0">
              <a:solidFill>
                <a:schemeClr val="bg1"/>
              </a:solidFill>
            </a:endParaRPr>
          </a:p>
        </p:txBody>
      </p:sp>
      <p:sp>
        <p:nvSpPr>
          <p:cNvPr id="3" name="Content Placeholder 2"/>
          <p:cNvSpPr>
            <a:spLocks noGrp="1"/>
          </p:cNvSpPr>
          <p:nvPr>
            <p:ph idx="1"/>
          </p:nvPr>
        </p:nvSpPr>
        <p:spPr>
          <a:xfrm>
            <a:off x="152400" y="1295400"/>
            <a:ext cx="8991600" cy="5562600"/>
          </a:xfrm>
        </p:spPr>
        <p:txBody>
          <a:bodyPr>
            <a:normAutofit fontScale="92500" lnSpcReduction="10000"/>
          </a:bodyPr>
          <a:lstStyle/>
          <a:p>
            <a:r>
              <a:rPr lang="en-IN" dirty="0" smtClean="0"/>
              <a:t>A person with acute respiratory illness of any degree of severity who, within 14 days before onset of illness, had any of the following exposures</a:t>
            </a:r>
            <a:r>
              <a:rPr lang="en-IN" b="1" dirty="0" smtClean="0"/>
              <a:t>:</a:t>
            </a:r>
          </a:p>
          <a:p>
            <a:pPr>
              <a:buNone/>
            </a:pPr>
            <a:r>
              <a:rPr lang="en-IN" dirty="0" smtClean="0"/>
              <a:t>a. close physical contact with a confirmed case of COVID19  infection, while that patient was symptomatic; </a:t>
            </a:r>
          </a:p>
          <a:p>
            <a:endParaRPr lang="en-IN" dirty="0" smtClean="0"/>
          </a:p>
          <a:p>
            <a:pPr>
              <a:buNone/>
            </a:pPr>
            <a:r>
              <a:rPr lang="en-IN" dirty="0" smtClean="0"/>
              <a:t>Or </a:t>
            </a:r>
          </a:p>
          <a:p>
            <a:pPr>
              <a:buNone/>
            </a:pPr>
            <a:endParaRPr lang="en-IN" dirty="0" smtClean="0"/>
          </a:p>
          <a:p>
            <a:pPr>
              <a:buNone/>
            </a:pPr>
            <a:r>
              <a:rPr lang="en-IN" dirty="0" smtClean="0"/>
              <a:t>b.    a healthcare facility in a country where hospital associated COVID19 infections have been reported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0000"/>
          </a:solidFill>
        </p:spPr>
        <p:txBody>
          <a:bodyPr/>
          <a:lstStyle/>
          <a:p>
            <a:r>
              <a:rPr lang="en-IN" dirty="0" smtClean="0">
                <a:solidFill>
                  <a:schemeClr val="bg1"/>
                </a:solidFill>
              </a:rPr>
              <a:t>CASE DEFINITION:LAB</a:t>
            </a:r>
            <a:endParaRPr lang="en-IN" dirty="0">
              <a:solidFill>
                <a:schemeClr val="bg1"/>
              </a:solidFill>
            </a:endParaRPr>
          </a:p>
        </p:txBody>
      </p:sp>
      <p:sp>
        <p:nvSpPr>
          <p:cNvPr id="3" name="Content Placeholder 2"/>
          <p:cNvSpPr>
            <a:spLocks noGrp="1"/>
          </p:cNvSpPr>
          <p:nvPr>
            <p:ph idx="1"/>
          </p:nvPr>
        </p:nvSpPr>
        <p:spPr/>
        <p:txBody>
          <a:bodyPr/>
          <a:lstStyle/>
          <a:p>
            <a:endParaRPr lang="en-IN" dirty="0" smtClean="0"/>
          </a:p>
          <a:p>
            <a:r>
              <a:rPr lang="en-IN" b="1" dirty="0" smtClean="0"/>
              <a:t>Patients that meet the case definition and tested positive with Specific Real time RT-PCR test for COVID 19</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4" name="Title 1"/>
          <p:cNvSpPr>
            <a:spLocks noGrp="1"/>
          </p:cNvSpPr>
          <p:nvPr>
            <p:ph type="title"/>
          </p:nvPr>
        </p:nvSpPr>
        <p:spPr>
          <a:xfrm>
            <a:off x="457200" y="274638"/>
            <a:ext cx="8229600" cy="4068762"/>
          </a:xfrm>
          <a:solidFill>
            <a:srgbClr val="C00000"/>
          </a:solidFill>
        </p:spPr>
        <p:txBody>
          <a:bodyPr>
            <a:normAutofit/>
          </a:bodyPr>
          <a:lstStyle/>
          <a:p>
            <a:r>
              <a:rPr lang="en-IN" dirty="0" smtClean="0">
                <a:solidFill>
                  <a:schemeClr val="bg1"/>
                </a:solidFill>
              </a:rPr>
              <a:t>HIGH RISK CONTACTS </a:t>
            </a:r>
            <a:r>
              <a:rPr lang="en-IN" dirty="0" err="1" smtClean="0">
                <a:solidFill>
                  <a:schemeClr val="bg1"/>
                </a:solidFill>
              </a:rPr>
              <a:t>vs</a:t>
            </a:r>
            <a:r>
              <a:rPr lang="en-IN" dirty="0" smtClean="0">
                <a:solidFill>
                  <a:schemeClr val="bg1"/>
                </a:solidFill>
              </a:rPr>
              <a:t> LOW RISK CONTACTS</a:t>
            </a:r>
            <a:endParaRPr lang="en-IN"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45011.png"/>
          <p:cNvPicPr>
            <a:picLocks noGrp="1" noChangeAspect="1"/>
          </p:cNvPicPr>
          <p:nvPr>
            <p:ph idx="1"/>
          </p:nvPr>
        </p:nvPicPr>
        <p:blipFill>
          <a:blip r:embed="rId2"/>
          <a:stretch>
            <a:fillRect/>
          </a:stretch>
        </p:blipFill>
        <p:spPr>
          <a:xfrm>
            <a:off x="0" y="76200"/>
            <a:ext cx="914400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45031.png"/>
          <p:cNvPicPr>
            <a:picLocks noGrp="1" noChangeAspect="1"/>
          </p:cNvPicPr>
          <p:nvPr>
            <p:ph idx="1"/>
          </p:nvPr>
        </p:nvPicPr>
        <p:blipFill>
          <a:blip r:embed="rId2"/>
          <a:stretch>
            <a:fillRect/>
          </a:stretch>
        </p:blipFill>
        <p:spPr>
          <a:xfrm>
            <a:off x="41573" y="0"/>
            <a:ext cx="9102427"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45113.pn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45140.pn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45231.pn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0007.png"/>
          <p:cNvPicPr>
            <a:picLocks noGrp="1" noChangeAspect="1"/>
          </p:cNvPicPr>
          <p:nvPr>
            <p:ph idx="1"/>
          </p:nvPr>
        </p:nvPicPr>
        <p:blipFill>
          <a:blip r:embed="rId2"/>
          <a:stretch>
            <a:fillRect/>
          </a:stretch>
        </p:blipFill>
        <p:spPr>
          <a:xfrm>
            <a:off x="0" y="0"/>
            <a:ext cx="9312052"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0031.png"/>
          <p:cNvPicPr>
            <a:picLocks noGrp="1" noChangeAspect="1"/>
          </p:cNvPicPr>
          <p:nvPr>
            <p:ph idx="1"/>
          </p:nvPr>
        </p:nvPicPr>
        <p:blipFill>
          <a:blip r:embed="rId2"/>
          <a:stretch>
            <a:fillRect/>
          </a:stretch>
        </p:blipFill>
        <p:spPr>
          <a:xfrm>
            <a:off x="0" y="0"/>
            <a:ext cx="9144000" cy="6857999"/>
          </a:xfrm>
        </p:spPr>
      </p:pic>
      <p:sp>
        <p:nvSpPr>
          <p:cNvPr id="5" name="Rectangle 4"/>
          <p:cNvSpPr/>
          <p:nvPr/>
        </p:nvSpPr>
        <p:spPr>
          <a:xfrm>
            <a:off x="8229600" y="64770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C00000"/>
          </a:solidFill>
        </p:spPr>
        <p:txBody>
          <a:bodyPr/>
          <a:lstStyle/>
          <a:p>
            <a:r>
              <a:rPr lang="en-IN" dirty="0" smtClean="0">
                <a:solidFill>
                  <a:schemeClr val="bg1"/>
                </a:solidFill>
              </a:rPr>
              <a:t>INTRODUCTION</a:t>
            </a:r>
            <a:endParaRPr lang="en-IN" dirty="0">
              <a:solidFill>
                <a:schemeClr val="bg1"/>
              </a:solidFill>
            </a:endParaRPr>
          </a:p>
        </p:txBody>
      </p:sp>
      <p:sp>
        <p:nvSpPr>
          <p:cNvPr id="3" name="Content Placeholder 2"/>
          <p:cNvSpPr>
            <a:spLocks noGrp="1"/>
          </p:cNvSpPr>
          <p:nvPr>
            <p:ph idx="1"/>
          </p:nvPr>
        </p:nvSpPr>
        <p:spPr/>
        <p:txBody>
          <a:bodyPr>
            <a:normAutofit fontScale="92500" lnSpcReduction="20000"/>
          </a:bodyPr>
          <a:lstStyle/>
          <a:p>
            <a:endParaRPr lang="en-IN" dirty="0" smtClean="0"/>
          </a:p>
          <a:p>
            <a:r>
              <a:rPr lang="en-IN" dirty="0" err="1" smtClean="0"/>
              <a:t>Coronavirus</a:t>
            </a:r>
            <a:r>
              <a:rPr lang="en-IN" dirty="0" smtClean="0"/>
              <a:t> disease 2019 (COVID-19) is a respiratory tract infection caused by a newly emergent corona-virus (SARS-COV-2), that was first recognized in Wuhan, China, in December 2019. </a:t>
            </a:r>
          </a:p>
          <a:p>
            <a:r>
              <a:rPr lang="en-IN" dirty="0" smtClean="0"/>
              <a:t>Genetic sequencing of the virus suggests that it is a beta-</a:t>
            </a:r>
            <a:r>
              <a:rPr lang="en-IN" dirty="0" err="1" smtClean="0"/>
              <a:t>coronavirus</a:t>
            </a:r>
            <a:r>
              <a:rPr lang="en-IN" dirty="0" smtClean="0"/>
              <a:t> closely linked to the SARS virus.</a:t>
            </a:r>
          </a:p>
          <a:p>
            <a:r>
              <a:rPr lang="en-IN" dirty="0" smtClean="0"/>
              <a:t>Incubation period : appearance of symptoms after infection is usually </a:t>
            </a:r>
            <a:r>
              <a:rPr lang="en-IN" b="1" dirty="0" smtClean="0"/>
              <a:t>5-14 days.</a:t>
            </a: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0234.png"/>
          <p:cNvPicPr>
            <a:picLocks noGrp="1" noChangeAspect="1"/>
          </p:cNvPicPr>
          <p:nvPr>
            <p:ph idx="1"/>
          </p:nvPr>
        </p:nvPicPr>
        <p:blipFill>
          <a:blip r:embed="rId2"/>
          <a:stretch>
            <a:fillRect/>
          </a:stretch>
        </p:blipFill>
        <p:spPr>
          <a:xfrm>
            <a:off x="0" y="0"/>
            <a:ext cx="9144000" cy="685799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0328.png"/>
          <p:cNvPicPr>
            <a:picLocks noGrp="1" noChangeAspect="1"/>
          </p:cNvPicPr>
          <p:nvPr>
            <p:ph idx="1"/>
          </p:nvPr>
        </p:nvPicPr>
        <p:blipFill>
          <a:blip r:embed="rId2"/>
          <a:stretch>
            <a:fillRect/>
          </a:stretch>
        </p:blipFill>
        <p:spPr>
          <a:xfrm>
            <a:off x="0" y="0"/>
            <a:ext cx="9144000" cy="598236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457200" y="274638"/>
            <a:ext cx="8229600" cy="2849562"/>
          </a:xfrm>
          <a:prstGeom prst="rect">
            <a:avLst/>
          </a:prstGeom>
          <a:solidFill>
            <a:srgbClr val="C00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smtClean="0">
                <a:ln>
                  <a:noFill/>
                </a:ln>
                <a:solidFill>
                  <a:schemeClr val="bg1"/>
                </a:solidFill>
                <a:effectLst/>
                <a:uLnTx/>
                <a:uFillTx/>
                <a:latin typeface="+mj-lt"/>
                <a:ea typeface="+mj-ea"/>
                <a:cs typeface="+mj-cs"/>
              </a:rPr>
              <a:t>LEVELS OF FACILITIES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IN" sz="4400" dirty="0" smtClean="0">
                <a:solidFill>
                  <a:schemeClr val="bg1"/>
                </a:solidFill>
                <a:latin typeface="+mj-lt"/>
                <a:ea typeface="+mj-ea"/>
                <a:cs typeface="+mj-cs"/>
              </a:rPr>
              <a:t>L1, L2 ,L3</a:t>
            </a:r>
            <a:endParaRPr kumimoji="0" lang="en-IN"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0513.png"/>
          <p:cNvPicPr>
            <a:picLocks noGrp="1" noChangeAspect="1"/>
          </p:cNvPicPr>
          <p:nvPr>
            <p:ph idx="1"/>
          </p:nvPr>
        </p:nvPicPr>
        <p:blipFill>
          <a:blip r:embed="rId2"/>
          <a:stretch>
            <a:fillRect/>
          </a:stretch>
        </p:blipFill>
        <p:spPr>
          <a:xfrm>
            <a:off x="0" y="0"/>
            <a:ext cx="9107742" cy="685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ice_screenshot_20200429-051025.png"/>
          <p:cNvPicPr>
            <a:picLocks noGrp="1" noChangeAspect="1"/>
          </p:cNvPicPr>
          <p:nvPr>
            <p:ph idx="1"/>
          </p:nvPr>
        </p:nvPicPr>
        <p:blipFill>
          <a:blip r:embed="rId2"/>
          <a:stretch>
            <a:fillRect/>
          </a:stretch>
        </p:blipFill>
        <p:spPr>
          <a:xfrm>
            <a:off x="0" y="0"/>
            <a:ext cx="9144000" cy="6705600"/>
          </a:xfrm>
        </p:spPr>
      </p:pic>
      <p:sp>
        <p:nvSpPr>
          <p:cNvPr id="7" name="Rectangle 6"/>
          <p:cNvSpPr/>
          <p:nvPr/>
        </p:nvSpPr>
        <p:spPr>
          <a:xfrm>
            <a:off x="6781800" y="6172200"/>
            <a:ext cx="2362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1116.png"/>
          <p:cNvPicPr>
            <a:picLocks noGrp="1" noChangeAspect="1"/>
          </p:cNvPicPr>
          <p:nvPr>
            <p:ph idx="1"/>
          </p:nvPr>
        </p:nvPicPr>
        <p:blipFill>
          <a:blip r:embed="rId2"/>
          <a:stretch>
            <a:fillRect/>
          </a:stretch>
        </p:blipFill>
        <p:spPr>
          <a:xfrm>
            <a:off x="0" y="0"/>
            <a:ext cx="9144000" cy="6095999"/>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1129.png"/>
          <p:cNvPicPr>
            <a:picLocks noGrp="1" noChangeAspect="1"/>
          </p:cNvPicPr>
          <p:nvPr>
            <p:ph idx="1"/>
          </p:nvPr>
        </p:nvPicPr>
        <p:blipFill>
          <a:blip r:embed="rId2"/>
          <a:stretch>
            <a:fillRect/>
          </a:stretch>
        </p:blipFill>
        <p:spPr>
          <a:xfrm>
            <a:off x="0" y="0"/>
            <a:ext cx="9144000" cy="6324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1220.png"/>
          <p:cNvPicPr>
            <a:picLocks noGrp="1" noChangeAspect="1"/>
          </p:cNvPicPr>
          <p:nvPr>
            <p:ph idx="1"/>
          </p:nvPr>
        </p:nvPicPr>
        <p:blipFill>
          <a:blip r:embed="rId2"/>
          <a:stretch>
            <a:fillRect/>
          </a:stretch>
        </p:blipFill>
        <p:spPr>
          <a:xfrm>
            <a:off x="0" y="0"/>
            <a:ext cx="9143999" cy="6858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smtClean="0"/>
              <a:t>Much is known about the mortality of the clinical disease, however much less is known about its pathology.</a:t>
            </a:r>
          </a:p>
          <a:p>
            <a:r>
              <a:rPr lang="en-IN" dirty="0" smtClean="0"/>
              <a:t> Although details of the cellular responses to this virus are not known, a probable course of events can be postulated</a:t>
            </a:r>
          </a:p>
          <a:p>
            <a:r>
              <a:rPr lang="en-IN" dirty="0" smtClean="0"/>
              <a:t>Based on the cells that are likely infected, COVID-19 can be divided into three phases that correspond to different clinical stages of the disease</a:t>
            </a:r>
            <a:endParaRPr lang="en-IN" dirty="0"/>
          </a:p>
        </p:txBody>
      </p:sp>
      <p:sp>
        <p:nvSpPr>
          <p:cNvPr id="4" name="Title 1"/>
          <p:cNvSpPr>
            <a:spLocks noGrp="1"/>
          </p:cNvSpPr>
          <p:nvPr>
            <p:ph type="title"/>
          </p:nvPr>
        </p:nvSpPr>
        <p:spPr>
          <a:solidFill>
            <a:srgbClr val="CC0000"/>
          </a:solidFill>
        </p:spPr>
        <p:txBody>
          <a:bodyPr/>
          <a:lstStyle/>
          <a:p>
            <a:r>
              <a:rPr lang="en-IN" dirty="0" smtClean="0">
                <a:solidFill>
                  <a:schemeClr val="bg1"/>
                </a:solidFill>
              </a:rPr>
              <a:t>PATHOGENESIS</a:t>
            </a:r>
            <a:endParaRPr lang="en-IN"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normAutofit fontScale="90000"/>
          </a:bodyPr>
          <a:lstStyle/>
          <a:p>
            <a:r>
              <a:rPr lang="en-IN" dirty="0" smtClean="0">
                <a:solidFill>
                  <a:schemeClr val="bg1"/>
                </a:solidFill>
              </a:rPr>
              <a:t>Stage 1: Asymptomatic state (initial 1–2 days of infection)</a:t>
            </a:r>
            <a:endParaRPr lang="en-IN" dirty="0">
              <a:solidFill>
                <a:schemeClr val="bg1"/>
              </a:solidFill>
            </a:endParaRPr>
          </a:p>
        </p:txBody>
      </p:sp>
      <p:sp>
        <p:nvSpPr>
          <p:cNvPr id="3" name="Content Placeholder 2"/>
          <p:cNvSpPr>
            <a:spLocks noGrp="1"/>
          </p:cNvSpPr>
          <p:nvPr>
            <p:ph idx="1"/>
          </p:nvPr>
        </p:nvSpPr>
        <p:spPr>
          <a:xfrm>
            <a:off x="0" y="1219200"/>
            <a:ext cx="9144000" cy="5638800"/>
          </a:xfrm>
        </p:spPr>
        <p:txBody>
          <a:bodyPr>
            <a:normAutofit fontScale="92500" lnSpcReduction="20000"/>
          </a:bodyPr>
          <a:lstStyle/>
          <a:p>
            <a:r>
              <a:rPr lang="en-IN" dirty="0" smtClean="0"/>
              <a:t>The inhaled virus likely binds to epithelial cells in the nasal cavity and starts replicating.</a:t>
            </a:r>
          </a:p>
          <a:p>
            <a:r>
              <a:rPr lang="en-IN" dirty="0" smtClean="0"/>
              <a:t>ACE2(</a:t>
            </a:r>
            <a:r>
              <a:rPr lang="en-IN" dirty="0" err="1" smtClean="0"/>
              <a:t>Angiotensin</a:t>
            </a:r>
            <a:r>
              <a:rPr lang="en-IN" dirty="0" smtClean="0"/>
              <a:t> converting enzyme 2) is the main receptor </a:t>
            </a:r>
          </a:p>
          <a:p>
            <a:r>
              <a:rPr lang="en-IN" dirty="0" smtClean="0"/>
              <a:t>In vitro data with the virus indicate that the ciliated cells are primary cells infected</a:t>
            </a:r>
          </a:p>
          <a:p>
            <a:r>
              <a:rPr lang="en-IN" dirty="0" smtClean="0"/>
              <a:t>There is local propagation of the virus but a limited innate immune response.</a:t>
            </a:r>
          </a:p>
          <a:p>
            <a:r>
              <a:rPr lang="en-IN" dirty="0" smtClean="0"/>
              <a:t> At this stage the virus can be detected by nasal swabs. </a:t>
            </a:r>
          </a:p>
          <a:p>
            <a:r>
              <a:rPr lang="en-IN" dirty="0" smtClean="0"/>
              <a:t>Although the viral burden may be low, these individuals are infectious. </a:t>
            </a:r>
          </a:p>
          <a:p>
            <a:r>
              <a:rPr lang="en-IN" dirty="0" smtClean="0"/>
              <a:t>The RT-PCR value for the viral RNA might be useful to predict the viral load</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C00000"/>
          </a:solidFill>
        </p:spPr>
        <p:txBody>
          <a:bodyPr/>
          <a:lstStyle/>
          <a:p>
            <a:r>
              <a:rPr lang="en-IN" dirty="0" smtClean="0">
                <a:solidFill>
                  <a:schemeClr val="bg1"/>
                </a:solidFill>
              </a:rPr>
              <a:t>MODE OF TRANSMISSION</a:t>
            </a:r>
            <a:endParaRPr lang="en-IN" dirty="0">
              <a:solidFill>
                <a:schemeClr val="bg1"/>
              </a:solidFill>
            </a:endParaRPr>
          </a:p>
        </p:txBody>
      </p:sp>
      <p:sp>
        <p:nvSpPr>
          <p:cNvPr id="3" name="Content Placeholder 2"/>
          <p:cNvSpPr>
            <a:spLocks noGrp="1"/>
          </p:cNvSpPr>
          <p:nvPr>
            <p:ph idx="1"/>
          </p:nvPr>
        </p:nvSpPr>
        <p:spPr>
          <a:xfrm>
            <a:off x="228600" y="1295400"/>
            <a:ext cx="8458200" cy="5334000"/>
          </a:xfrm>
        </p:spPr>
        <p:txBody>
          <a:bodyPr>
            <a:normAutofit fontScale="85000" lnSpcReduction="20000"/>
          </a:bodyPr>
          <a:lstStyle/>
          <a:p>
            <a:endParaRPr lang="en-IN" dirty="0" smtClean="0"/>
          </a:p>
          <a:p>
            <a:pPr>
              <a:buNone/>
            </a:pPr>
            <a:r>
              <a:rPr lang="en-IN" dirty="0" smtClean="0"/>
              <a:t>Highly infectious viral disease of respiratory system and spreads by</a:t>
            </a:r>
          </a:p>
          <a:p>
            <a:pPr>
              <a:buNone/>
            </a:pPr>
            <a:r>
              <a:rPr lang="en-IN" dirty="0" smtClean="0"/>
              <a:t>•Droplets-when an infected person </a:t>
            </a:r>
            <a:r>
              <a:rPr lang="en-IN" dirty="0" err="1" smtClean="0"/>
              <a:t>coughs,sneezes</a:t>
            </a:r>
            <a:r>
              <a:rPr lang="en-IN" dirty="0" smtClean="0"/>
              <a:t> or </a:t>
            </a:r>
            <a:r>
              <a:rPr lang="en-IN" dirty="0" err="1" smtClean="0"/>
              <a:t>talks,or</a:t>
            </a:r>
            <a:r>
              <a:rPr lang="en-IN" dirty="0" smtClean="0"/>
              <a:t> during certain procedures.</a:t>
            </a:r>
          </a:p>
          <a:p>
            <a:pPr>
              <a:buNone/>
            </a:pPr>
            <a:r>
              <a:rPr lang="en-IN" dirty="0" smtClean="0"/>
              <a:t>•</a:t>
            </a:r>
            <a:r>
              <a:rPr lang="en-IN" dirty="0" err="1" smtClean="0"/>
              <a:t>infectiousparticles</a:t>
            </a:r>
            <a:r>
              <a:rPr lang="en-IN" dirty="0" smtClean="0"/>
              <a:t> &gt;5micronsinsize.</a:t>
            </a:r>
          </a:p>
          <a:p>
            <a:pPr>
              <a:buNone/>
            </a:pPr>
            <a:r>
              <a:rPr lang="en-IN" dirty="0" smtClean="0"/>
              <a:t>•droplet distribution range is limited by the force of expulsion and gravity and is usually &lt;1metre.</a:t>
            </a:r>
          </a:p>
          <a:p>
            <a:pPr>
              <a:buNone/>
            </a:pPr>
            <a:r>
              <a:rPr lang="en-IN" dirty="0" smtClean="0"/>
              <a:t>•Droplets can also be transmitted indirectly to mucosal surfaces(</a:t>
            </a:r>
            <a:r>
              <a:rPr lang="en-IN" dirty="0" err="1" smtClean="0"/>
              <a:t>e.g.viahands</a:t>
            </a:r>
            <a:r>
              <a:rPr lang="en-IN" dirty="0" smtClean="0"/>
              <a:t>) or contact of hands with surfaces contaminated by droplet and by touching the </a:t>
            </a:r>
            <a:r>
              <a:rPr lang="en-IN" dirty="0" err="1" smtClean="0"/>
              <a:t>face,nose</a:t>
            </a:r>
            <a:r>
              <a:rPr lang="en-IN" dirty="0" smtClean="0"/>
              <a:t> and mouth with hands.</a:t>
            </a:r>
          </a:p>
          <a:p>
            <a:pPr>
              <a:buNone/>
            </a:pPr>
            <a:r>
              <a:rPr lang="en-IN" dirty="0" smtClean="0"/>
              <a:t>•Contact of hands with contaminated surfaces.</a:t>
            </a:r>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fontScale="92500"/>
          </a:bodyPr>
          <a:lstStyle/>
          <a:p>
            <a:r>
              <a:rPr lang="en-IN" dirty="0" smtClean="0"/>
              <a:t>The virus propagates and migrates down the respiratory tract along the conducting airways, and a more robust innate immune response is triggered.</a:t>
            </a:r>
          </a:p>
          <a:p>
            <a:r>
              <a:rPr lang="en-IN" dirty="0" smtClean="0"/>
              <a:t>Nasal swabs or sputum should yield the virus as well as early markers of the innate immune response.</a:t>
            </a:r>
          </a:p>
          <a:p>
            <a:r>
              <a:rPr lang="en-IN" dirty="0" smtClean="0"/>
              <a:t>At this time, the disease COVID-19 is clinically manifest</a:t>
            </a:r>
          </a:p>
          <a:p>
            <a:r>
              <a:rPr lang="en-IN" dirty="0" smtClean="0"/>
              <a:t>The level of  innate response cytokine may be predictive of the subsequent clinical </a:t>
            </a:r>
          </a:p>
          <a:p>
            <a:r>
              <a:rPr lang="en-IN" dirty="0" smtClean="0"/>
              <a:t>For about 80% of the infected patients, the disease will be mild</a:t>
            </a:r>
            <a:endParaRPr lang="en-IN" dirty="0"/>
          </a:p>
        </p:txBody>
      </p:sp>
      <p:sp>
        <p:nvSpPr>
          <p:cNvPr id="4" name="Title 1"/>
          <p:cNvSpPr txBox="1">
            <a:spLocks/>
          </p:cNvSpPr>
          <p:nvPr/>
        </p:nvSpPr>
        <p:spPr>
          <a:xfrm>
            <a:off x="0" y="0"/>
            <a:ext cx="9144000" cy="1143000"/>
          </a:xfrm>
          <a:prstGeom prst="rect">
            <a:avLst/>
          </a:prstGeom>
          <a:solidFill>
            <a:srgbClr val="C00000"/>
          </a:solidFill>
        </p:spPr>
        <p:txBody>
          <a:bodyPr vert="horz" lIns="91440" tIns="45720" rIns="91440" bIns="45720" rtlCol="0" anchor="ctr">
            <a:normAutofit fontScale="90000" lnSpcReduction="10000"/>
          </a:bodyPr>
          <a:lstStyle/>
          <a:p>
            <a:pPr lvl="0" algn="ctr">
              <a:spcBef>
                <a:spcPct val="0"/>
              </a:spcBef>
            </a:pPr>
            <a:r>
              <a:rPr lang="en-IN" sz="4000" dirty="0" smtClean="0">
                <a:solidFill>
                  <a:schemeClr val="bg1"/>
                </a:solidFill>
              </a:rPr>
              <a:t>Stage 2: Upper airway and conducting airway response (next few days)</a:t>
            </a:r>
            <a:endParaRPr kumimoji="0" lang="en-IN"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fontScale="77500" lnSpcReduction="20000"/>
          </a:bodyPr>
          <a:lstStyle/>
          <a:p>
            <a:r>
              <a:rPr lang="en-IN" dirty="0" smtClean="0"/>
              <a:t>Unfortunately, about 20% of the infected patients will progress to stage 3 disease and will develop pulmonary infiltrates and some of these will develop very severe disease. </a:t>
            </a:r>
          </a:p>
          <a:p>
            <a:r>
              <a:rPr lang="en-IN" dirty="0" smtClean="0"/>
              <a:t>Initial estimates of the fatality rate are around 2%, but this varies markedly with age . </a:t>
            </a:r>
          </a:p>
          <a:p>
            <a:r>
              <a:rPr lang="en-IN" dirty="0" smtClean="0"/>
              <a:t> The virus now reaches the gas exchange units of the lung and infects alveolar type II cells, propagates within type II cells, release  large number of viral particles, and the cells undergo apoptosis and die .</a:t>
            </a:r>
          </a:p>
          <a:p>
            <a:r>
              <a:rPr lang="en-IN" dirty="0" smtClean="0"/>
              <a:t> The end result is likely a self-replicating pulmonary toxin as the released viral particles infect type II cells in adjacent units</a:t>
            </a:r>
          </a:p>
          <a:p>
            <a:r>
              <a:rPr lang="en-IN" dirty="0" smtClean="0"/>
              <a:t>Recovery will require a vigorous innate and acquired immune response and epithelial regeneration</a:t>
            </a:r>
          </a:p>
          <a:p>
            <a:r>
              <a:rPr lang="en-IN" dirty="0" smtClean="0"/>
              <a:t>Elderly individuals are particularly at risk because of their diminished immune response and reduced ability to repair the damaged epithelium. </a:t>
            </a:r>
            <a:endParaRPr lang="en-IN" dirty="0"/>
          </a:p>
        </p:txBody>
      </p:sp>
      <p:sp>
        <p:nvSpPr>
          <p:cNvPr id="4" name="Title 1"/>
          <p:cNvSpPr txBox="1">
            <a:spLocks/>
          </p:cNvSpPr>
          <p:nvPr/>
        </p:nvSpPr>
        <p:spPr>
          <a:xfrm>
            <a:off x="0" y="0"/>
            <a:ext cx="9144000" cy="1143000"/>
          </a:xfrm>
          <a:prstGeom prst="rect">
            <a:avLst/>
          </a:prstGeom>
          <a:solidFill>
            <a:srgbClr val="C00000"/>
          </a:solidFill>
        </p:spPr>
        <p:txBody>
          <a:bodyPr vert="horz" lIns="91440" tIns="45720" rIns="91440" bIns="45720" rtlCol="0" anchor="ctr">
            <a:normAutofit fontScale="90000" lnSpcReduction="10000"/>
          </a:bodyPr>
          <a:lstStyle/>
          <a:p>
            <a:pPr lvl="0" algn="ctr">
              <a:spcBef>
                <a:spcPct val="0"/>
              </a:spcBef>
            </a:pPr>
            <a:r>
              <a:rPr lang="en-IN" sz="4000" dirty="0" smtClean="0">
                <a:solidFill>
                  <a:schemeClr val="bg1"/>
                </a:solidFill>
              </a:rPr>
              <a:t>Stage 3: Hypoxia, ground glass infiltrates, and progression to ARDS</a:t>
            </a:r>
            <a:endParaRPr kumimoji="0" lang="en-IN"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1800" dirty="0" smtClean="0"/>
              <a:t>Human alveolar type II cells infected with SARS-</a:t>
            </a:r>
            <a:r>
              <a:rPr lang="en-IN" sz="1800" dirty="0" err="1" smtClean="0"/>
              <a:t>CoV</a:t>
            </a:r>
            <a:r>
              <a:rPr lang="en-IN" sz="1800" dirty="0" smtClean="0"/>
              <a:t>. Human type II cells were isolated, cultured</a:t>
            </a:r>
            <a:br>
              <a:rPr lang="en-IN" sz="1800" dirty="0" smtClean="0"/>
            </a:br>
            <a:r>
              <a:rPr lang="en-IN" sz="1800" dirty="0" smtClean="0"/>
              <a:t>in vitro, and then infected with SARS-</a:t>
            </a:r>
            <a:r>
              <a:rPr lang="en-IN" sz="1800" dirty="0" err="1" smtClean="0"/>
              <a:t>CoV</a:t>
            </a:r>
            <a:r>
              <a:rPr lang="en-IN" sz="1800" dirty="0" smtClean="0"/>
              <a:t>. Viral particles are seen in double membrane vesicles in the type II</a:t>
            </a:r>
            <a:br>
              <a:rPr lang="en-IN" sz="1800" dirty="0" smtClean="0"/>
            </a:br>
            <a:r>
              <a:rPr lang="en-IN" sz="1800" dirty="0" smtClean="0"/>
              <a:t>cells (a) and along the apical </a:t>
            </a:r>
            <a:r>
              <a:rPr lang="en-IN" sz="1800" dirty="0" err="1" smtClean="0"/>
              <a:t>microvilli</a:t>
            </a:r>
            <a:r>
              <a:rPr lang="en-IN" sz="1800" dirty="0" smtClean="0"/>
              <a:t> (b). </a:t>
            </a:r>
            <a:endParaRPr lang="en-IN" sz="1800" dirty="0"/>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srcRect/>
          <a:stretch>
            <a:fillRect/>
          </a:stretch>
        </p:blipFill>
        <p:spPr bwMode="auto">
          <a:xfrm>
            <a:off x="0" y="1676400"/>
            <a:ext cx="9144000" cy="453292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4" name="Title 1"/>
          <p:cNvSpPr>
            <a:spLocks noGrp="1"/>
          </p:cNvSpPr>
          <p:nvPr>
            <p:ph type="title"/>
          </p:nvPr>
        </p:nvSpPr>
        <p:spPr>
          <a:solidFill>
            <a:srgbClr val="CC0000"/>
          </a:solidFill>
        </p:spPr>
        <p:txBody>
          <a:bodyPr>
            <a:normAutofit fontScale="90000"/>
          </a:bodyPr>
          <a:lstStyle/>
          <a:p>
            <a:r>
              <a:rPr lang="en-IN" dirty="0" smtClean="0">
                <a:solidFill>
                  <a:schemeClr val="bg1"/>
                </a:solidFill>
              </a:rPr>
              <a:t>COMPARISON TO PAST OUT BREAKS</a:t>
            </a:r>
            <a:endParaRPr lang="en-IN"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0" y="0"/>
          <a:ext cx="9144000" cy="6857998"/>
        </p:xfrm>
        <a:graphic>
          <a:graphicData uri="http://schemas.openxmlformats.org/drawingml/2006/table">
            <a:tbl>
              <a:tblPr firstRow="1" bandRow="1">
                <a:tableStyleId>{5C22544A-7EE6-4342-B048-85BDC9FD1C3A}</a:tableStyleId>
              </a:tblPr>
              <a:tblGrid>
                <a:gridCol w="1143000"/>
                <a:gridCol w="914400"/>
                <a:gridCol w="1143000"/>
                <a:gridCol w="1371600"/>
                <a:gridCol w="1981200"/>
                <a:gridCol w="990600"/>
                <a:gridCol w="914400"/>
                <a:gridCol w="685800"/>
              </a:tblGrid>
              <a:tr h="1022564">
                <a:tc>
                  <a:txBody>
                    <a:bodyPr/>
                    <a:lstStyle/>
                    <a:p>
                      <a:r>
                        <a:rPr lang="en-IN" dirty="0" smtClean="0"/>
                        <a:t>DISEASE</a:t>
                      </a:r>
                      <a:r>
                        <a:rPr lang="en-IN" baseline="0" dirty="0" smtClean="0"/>
                        <a:t> and</a:t>
                      </a:r>
                      <a:r>
                        <a:rPr lang="en-IN" dirty="0" smtClean="0"/>
                        <a:t> Mortality</a:t>
                      </a:r>
                      <a:endParaRPr lang="en-IN" dirty="0"/>
                    </a:p>
                  </a:txBody>
                  <a:tcPr/>
                </a:tc>
                <a:tc>
                  <a:txBody>
                    <a:bodyPr/>
                    <a:lstStyle/>
                    <a:p>
                      <a:r>
                        <a:rPr lang="en-IN" dirty="0" smtClean="0"/>
                        <a:t>1</a:t>
                      </a:r>
                      <a:r>
                        <a:rPr lang="en-IN" baseline="30000" dirty="0" smtClean="0"/>
                        <a:t>st</a:t>
                      </a:r>
                      <a:r>
                        <a:rPr lang="en-IN" dirty="0" smtClean="0"/>
                        <a:t> DETECTION</a:t>
                      </a:r>
                      <a:endParaRPr lang="en-IN" dirty="0"/>
                    </a:p>
                  </a:txBody>
                  <a:tcPr/>
                </a:tc>
                <a:tc>
                  <a:txBody>
                    <a:bodyPr/>
                    <a:lstStyle/>
                    <a:p>
                      <a:r>
                        <a:rPr lang="en-IN" dirty="0" smtClean="0"/>
                        <a:t>GLOBAL CASES</a:t>
                      </a:r>
                      <a:endParaRPr lang="en-IN" dirty="0"/>
                    </a:p>
                  </a:txBody>
                  <a:tcPr/>
                </a:tc>
                <a:tc>
                  <a:txBody>
                    <a:bodyPr/>
                    <a:lstStyle/>
                    <a:p>
                      <a:r>
                        <a:rPr lang="en-IN" dirty="0" smtClean="0"/>
                        <a:t>DEATHS</a:t>
                      </a:r>
                      <a:endParaRPr lang="en-IN" dirty="0"/>
                    </a:p>
                  </a:txBody>
                  <a:tcPr/>
                </a:tc>
                <a:tc>
                  <a:txBody>
                    <a:bodyPr/>
                    <a:lstStyle/>
                    <a:p>
                      <a:r>
                        <a:rPr lang="en-IN" dirty="0" smtClean="0"/>
                        <a:t>TRANSMISISON</a:t>
                      </a:r>
                      <a:endParaRPr lang="en-IN" dirty="0"/>
                    </a:p>
                  </a:txBody>
                  <a:tcPr/>
                </a:tc>
                <a:tc>
                  <a:txBody>
                    <a:bodyPr/>
                    <a:lstStyle/>
                    <a:p>
                      <a:r>
                        <a:rPr lang="en-IN" dirty="0" smtClean="0"/>
                        <a:t>T/t</a:t>
                      </a:r>
                      <a:endParaRPr lang="en-IN" dirty="0"/>
                    </a:p>
                  </a:txBody>
                  <a:tcPr/>
                </a:tc>
                <a:tc>
                  <a:txBody>
                    <a:bodyPr/>
                    <a:lstStyle/>
                    <a:p>
                      <a:r>
                        <a:rPr lang="en-IN" dirty="0" smtClean="0"/>
                        <a:t>VACCINE</a:t>
                      </a:r>
                      <a:endParaRPr lang="en-IN" dirty="0"/>
                    </a:p>
                  </a:txBody>
                  <a:tcPr/>
                </a:tc>
                <a:tc>
                  <a:txBody>
                    <a:bodyPr/>
                    <a:lstStyle/>
                    <a:p>
                      <a:r>
                        <a:rPr lang="en-IN" dirty="0" smtClean="0"/>
                        <a:t>END</a:t>
                      </a:r>
                      <a:endParaRPr lang="en-IN" dirty="0"/>
                    </a:p>
                  </a:txBody>
                  <a:tcPr/>
                </a:tc>
              </a:tr>
              <a:tr h="1022564">
                <a:tc>
                  <a:txBody>
                    <a:bodyPr/>
                    <a:lstStyle/>
                    <a:p>
                      <a:r>
                        <a:rPr lang="en-IN" dirty="0" smtClean="0"/>
                        <a:t>Influenza/</a:t>
                      </a:r>
                      <a:r>
                        <a:rPr lang="en-IN" baseline="0" dirty="0" smtClean="0"/>
                        <a:t> Spanish flu </a:t>
                      </a:r>
                      <a:endParaRPr lang="en-IN" dirty="0"/>
                    </a:p>
                  </a:txBody>
                  <a:tcPr/>
                </a:tc>
                <a:tc>
                  <a:txBody>
                    <a:bodyPr/>
                    <a:lstStyle/>
                    <a:p>
                      <a:r>
                        <a:rPr lang="en-IN" dirty="0" smtClean="0"/>
                        <a:t>1918</a:t>
                      </a:r>
                      <a:endParaRPr lang="en-IN" dirty="0"/>
                    </a:p>
                  </a:txBody>
                  <a:tcPr/>
                </a:tc>
                <a:tc>
                  <a:txBody>
                    <a:bodyPr/>
                    <a:lstStyle/>
                    <a:p>
                      <a:r>
                        <a:rPr lang="en-IN" dirty="0" smtClean="0"/>
                        <a:t>50</a:t>
                      </a:r>
                      <a:r>
                        <a:rPr lang="en-IN" baseline="0" dirty="0" smtClean="0"/>
                        <a:t>0 million</a:t>
                      </a:r>
                      <a:endParaRPr lang="en-IN" dirty="0"/>
                    </a:p>
                  </a:txBody>
                  <a:tcPr/>
                </a:tc>
                <a:tc>
                  <a:txBody>
                    <a:bodyPr/>
                    <a:lstStyle/>
                    <a:p>
                      <a:r>
                        <a:rPr lang="en-IN" dirty="0" smtClean="0"/>
                        <a:t>50 million </a:t>
                      </a:r>
                      <a:endParaRPr lang="en-IN" dirty="0"/>
                    </a:p>
                  </a:txBody>
                  <a:tcPr/>
                </a:tc>
                <a:tc>
                  <a:txBody>
                    <a:bodyPr/>
                    <a:lstStyle/>
                    <a:p>
                      <a:r>
                        <a:rPr lang="en-IN" dirty="0" smtClean="0"/>
                        <a:t>Respiratory droplets</a:t>
                      </a:r>
                      <a:endParaRPr lang="en-IN" dirty="0"/>
                    </a:p>
                  </a:txBody>
                  <a:tcPr/>
                </a:tc>
                <a:tc>
                  <a:txBody>
                    <a:bodyPr/>
                    <a:lstStyle/>
                    <a:p>
                      <a:r>
                        <a:rPr lang="en-IN" dirty="0" smtClean="0"/>
                        <a:t>None (no </a:t>
                      </a:r>
                      <a:r>
                        <a:rPr lang="en-IN" dirty="0" err="1" smtClean="0"/>
                        <a:t>ab</a:t>
                      </a:r>
                      <a:r>
                        <a:rPr lang="en-IN" dirty="0" smtClean="0"/>
                        <a:t> or </a:t>
                      </a:r>
                      <a:r>
                        <a:rPr lang="en-IN" dirty="0" err="1" smtClean="0"/>
                        <a:t>av</a:t>
                      </a:r>
                      <a:r>
                        <a:rPr lang="en-IN" dirty="0" smtClean="0"/>
                        <a:t>)</a:t>
                      </a:r>
                      <a:endParaRPr lang="en-IN" dirty="0"/>
                    </a:p>
                  </a:txBody>
                  <a:tcPr/>
                </a:tc>
                <a:tc>
                  <a:txBody>
                    <a:bodyPr/>
                    <a:lstStyle/>
                    <a:p>
                      <a:pPr algn="ctr"/>
                      <a:r>
                        <a:rPr lang="en-IN" dirty="0" smtClean="0"/>
                        <a:t>X</a:t>
                      </a:r>
                      <a:endParaRPr lang="en-IN" dirty="0"/>
                    </a:p>
                  </a:txBody>
                  <a:tcPr/>
                </a:tc>
                <a:tc>
                  <a:txBody>
                    <a:bodyPr/>
                    <a:lstStyle/>
                    <a:p>
                      <a:r>
                        <a:rPr lang="en-IN" dirty="0" smtClean="0"/>
                        <a:t>1919</a:t>
                      </a:r>
                      <a:endParaRPr lang="en-IN" dirty="0"/>
                    </a:p>
                  </a:txBody>
                  <a:tcPr/>
                </a:tc>
              </a:tr>
              <a:tr h="1240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Common flu   (0.1%)</a:t>
                      </a:r>
                      <a:endParaRPr lang="en-IN" dirty="0"/>
                    </a:p>
                  </a:txBody>
                  <a:tcPr/>
                </a:tc>
                <a:tc>
                  <a:txBody>
                    <a:bodyPr/>
                    <a:lstStyle/>
                    <a:p>
                      <a:endParaRPr lang="en-IN" dirty="0" smtClean="0"/>
                    </a:p>
                    <a:p>
                      <a:endParaRPr lang="en-IN" dirty="0"/>
                    </a:p>
                  </a:txBody>
                  <a:tcPr/>
                </a:tc>
                <a:tc>
                  <a:txBody>
                    <a:bodyPr/>
                    <a:lstStyle/>
                    <a:p>
                      <a:r>
                        <a:rPr lang="en-IN" dirty="0" smtClean="0"/>
                        <a:t>9% population (1 billion)</a:t>
                      </a:r>
                      <a:endParaRPr lang="en-IN" dirty="0"/>
                    </a:p>
                  </a:txBody>
                  <a:tcPr/>
                </a:tc>
                <a:tc>
                  <a:txBody>
                    <a:bodyPr/>
                    <a:lstStyle/>
                    <a:p>
                      <a:r>
                        <a:rPr lang="en-IN" dirty="0" smtClean="0"/>
                        <a:t>2.9-6.5k</a:t>
                      </a:r>
                      <a:endParaRPr lang="en-IN" dirty="0"/>
                    </a:p>
                  </a:txBody>
                  <a:tcPr/>
                </a:tc>
                <a:tc>
                  <a:txBody>
                    <a:bodyPr/>
                    <a:lstStyle/>
                    <a:p>
                      <a:r>
                        <a:rPr lang="en-IN" dirty="0" smtClean="0"/>
                        <a:t>Respiratory droplet (1.3 )</a:t>
                      </a:r>
                      <a:endParaRPr lang="en-IN" dirty="0"/>
                    </a:p>
                  </a:txBody>
                  <a:tcPr/>
                </a:tc>
                <a:tc>
                  <a:txBody>
                    <a:bodyPr/>
                    <a:lstStyle/>
                    <a:p>
                      <a:r>
                        <a:rPr lang="en-IN" dirty="0" smtClean="0"/>
                        <a:t> symptomatic </a:t>
                      </a:r>
                      <a:endParaRPr lang="en-IN" dirty="0"/>
                    </a:p>
                  </a:txBody>
                  <a:tcPr/>
                </a:tc>
                <a:tc>
                  <a:txBody>
                    <a:bodyPr/>
                    <a:lstStyle/>
                    <a:p>
                      <a:pPr algn="ctr"/>
                      <a:r>
                        <a:rPr lang="en-IN" dirty="0" smtClean="0"/>
                        <a:t>X</a:t>
                      </a:r>
                      <a:endParaRPr lang="en-IN" dirty="0"/>
                    </a:p>
                  </a:txBody>
                  <a:tcPr/>
                </a:tc>
                <a:tc>
                  <a:txBody>
                    <a:bodyPr/>
                    <a:lstStyle/>
                    <a:p>
                      <a:endParaRPr lang="en-IN"/>
                    </a:p>
                  </a:txBody>
                  <a:tcPr/>
                </a:tc>
              </a:tr>
              <a:tr h="1527030">
                <a:tc>
                  <a:txBody>
                    <a:bodyPr/>
                    <a:lstStyle/>
                    <a:p>
                      <a:r>
                        <a:rPr lang="en-IN" dirty="0" smtClean="0"/>
                        <a:t>SARS</a:t>
                      </a:r>
                    </a:p>
                    <a:p>
                      <a:r>
                        <a:rPr lang="en-IN" dirty="0" smtClean="0"/>
                        <a:t>(15%)</a:t>
                      </a:r>
                      <a:endParaRPr lang="en-IN" dirty="0"/>
                    </a:p>
                  </a:txBody>
                  <a:tcPr/>
                </a:tc>
                <a:tc>
                  <a:txBody>
                    <a:bodyPr/>
                    <a:lstStyle/>
                    <a:p>
                      <a:r>
                        <a:rPr lang="en-IN" dirty="0" smtClean="0"/>
                        <a:t>2002</a:t>
                      </a:r>
                      <a:r>
                        <a:rPr lang="en-IN" baseline="0" dirty="0" smtClean="0"/>
                        <a:t> CHINA</a:t>
                      </a:r>
                      <a:endParaRPr lang="en-IN" dirty="0"/>
                    </a:p>
                  </a:txBody>
                  <a:tcPr/>
                </a:tc>
                <a:tc>
                  <a:txBody>
                    <a:bodyPr/>
                    <a:lstStyle/>
                    <a:p>
                      <a:r>
                        <a:rPr lang="en-IN" dirty="0" smtClean="0"/>
                        <a:t>8,098</a:t>
                      </a:r>
                      <a:endParaRPr lang="en-IN" dirty="0"/>
                    </a:p>
                  </a:txBody>
                  <a:tcPr/>
                </a:tc>
                <a:tc>
                  <a:txBody>
                    <a:bodyPr/>
                    <a:lstStyle/>
                    <a:p>
                      <a:r>
                        <a:rPr lang="en-IN" dirty="0" smtClean="0"/>
                        <a:t>774 (^60yrs)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Respiratory droplets and contaminated surface</a:t>
                      </a:r>
                    </a:p>
                    <a:p>
                      <a:endParaRPr lang="en-IN" dirty="0"/>
                    </a:p>
                  </a:txBody>
                  <a:tcPr/>
                </a:tc>
                <a:tc>
                  <a:txBody>
                    <a:bodyPr/>
                    <a:lstStyle/>
                    <a:p>
                      <a:r>
                        <a:rPr lang="en-IN" dirty="0" err="1" smtClean="0"/>
                        <a:t>Antivirals</a:t>
                      </a:r>
                      <a:r>
                        <a:rPr lang="en-IN" baseline="0" dirty="0" smtClean="0"/>
                        <a:t> and steroids</a:t>
                      </a:r>
                      <a:endParaRPr lang="en-IN" dirty="0"/>
                    </a:p>
                  </a:txBody>
                  <a:tcPr/>
                </a:tc>
                <a:tc>
                  <a:txBody>
                    <a:bodyPr/>
                    <a:lstStyle/>
                    <a:p>
                      <a:pPr algn="ctr"/>
                      <a:r>
                        <a:rPr lang="en-IN" dirty="0" smtClean="0"/>
                        <a:t>At</a:t>
                      </a:r>
                      <a:r>
                        <a:rPr lang="en-IN" baseline="0" dirty="0" smtClean="0"/>
                        <a:t> end</a:t>
                      </a:r>
                      <a:endParaRPr lang="en-IN" dirty="0"/>
                    </a:p>
                  </a:txBody>
                  <a:tcPr/>
                </a:tc>
                <a:tc>
                  <a:txBody>
                    <a:bodyPr/>
                    <a:lstStyle/>
                    <a:p>
                      <a:r>
                        <a:rPr lang="en-IN" dirty="0" smtClean="0"/>
                        <a:t>July 2003</a:t>
                      </a:r>
                      <a:endParaRPr lang="en-IN" dirty="0"/>
                    </a:p>
                  </a:txBody>
                  <a:tcPr/>
                </a:tc>
              </a:tr>
              <a:tr h="1022564">
                <a:tc>
                  <a:txBody>
                    <a:bodyPr/>
                    <a:lstStyle/>
                    <a:p>
                      <a:r>
                        <a:rPr lang="en-IN" dirty="0" smtClean="0"/>
                        <a:t>H1N1</a:t>
                      </a:r>
                    </a:p>
                    <a:p>
                      <a:r>
                        <a:rPr lang="en-IN" dirty="0" smtClean="0"/>
                        <a:t>(0.2%)</a:t>
                      </a:r>
                      <a:endParaRPr lang="en-IN" dirty="0"/>
                    </a:p>
                  </a:txBody>
                  <a:tcPr/>
                </a:tc>
                <a:tc>
                  <a:txBody>
                    <a:bodyPr/>
                    <a:lstStyle/>
                    <a:p>
                      <a:r>
                        <a:rPr lang="en-IN" dirty="0" smtClean="0"/>
                        <a:t>2009 </a:t>
                      </a:r>
                    </a:p>
                    <a:p>
                      <a:r>
                        <a:rPr lang="en-IN" dirty="0" smtClean="0"/>
                        <a:t>Mexico</a:t>
                      </a:r>
                      <a:endParaRPr lang="en-IN" dirty="0"/>
                    </a:p>
                  </a:txBody>
                  <a:tcPr/>
                </a:tc>
                <a:tc>
                  <a:txBody>
                    <a:bodyPr/>
                    <a:lstStyle/>
                    <a:p>
                      <a:r>
                        <a:rPr lang="en-IN" dirty="0" smtClean="0"/>
                        <a:t>60.8</a:t>
                      </a:r>
                      <a:r>
                        <a:rPr lang="en-IN" baseline="0" dirty="0" smtClean="0"/>
                        <a:t> million</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2.84K</a:t>
                      </a:r>
                    </a:p>
                    <a:p>
                      <a:r>
                        <a:rPr lang="en-IN" dirty="0" smtClean="0"/>
                        <a:t>(children 5-19)</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Respiratory droplets</a:t>
                      </a:r>
                    </a:p>
                    <a:p>
                      <a:endParaRPr lang="en-IN" dirty="0"/>
                    </a:p>
                  </a:txBody>
                  <a:tcPr/>
                </a:tc>
                <a:tc>
                  <a:txBody>
                    <a:bodyPr/>
                    <a:lstStyle/>
                    <a:p>
                      <a:r>
                        <a:rPr lang="en-IN" dirty="0" err="1" smtClean="0"/>
                        <a:t>Oseltamavir</a:t>
                      </a:r>
                      <a:r>
                        <a:rPr lang="en-IN" dirty="0" smtClean="0"/>
                        <a:t> </a:t>
                      </a:r>
                      <a:endParaRPr lang="en-IN" dirty="0"/>
                    </a:p>
                  </a:txBody>
                  <a:tcPr/>
                </a:tc>
                <a:tc>
                  <a:txBody>
                    <a:bodyPr/>
                    <a:lstStyle/>
                    <a:p>
                      <a:pPr algn="ctr"/>
                      <a:r>
                        <a:rPr lang="en-IN" dirty="0" smtClean="0"/>
                        <a:t>Dec 20009</a:t>
                      </a:r>
                      <a:endParaRPr lang="en-IN" dirty="0"/>
                    </a:p>
                  </a:txBody>
                  <a:tcPr/>
                </a:tc>
                <a:tc>
                  <a:txBody>
                    <a:bodyPr/>
                    <a:lstStyle/>
                    <a:p>
                      <a:r>
                        <a:rPr lang="en-IN" dirty="0" smtClean="0"/>
                        <a:t>Aug 2010</a:t>
                      </a:r>
                      <a:endParaRPr lang="en-IN" dirty="0"/>
                    </a:p>
                  </a:txBody>
                  <a:tcPr/>
                </a:tc>
              </a:tr>
              <a:tr h="1022564">
                <a:tc>
                  <a:txBody>
                    <a:bodyPr/>
                    <a:lstStyle/>
                    <a:p>
                      <a:r>
                        <a:rPr lang="en-IN" dirty="0" smtClean="0"/>
                        <a:t>Ebola</a:t>
                      </a:r>
                    </a:p>
                    <a:p>
                      <a:r>
                        <a:rPr lang="en-IN" dirty="0" smtClean="0"/>
                        <a:t>(50%)</a:t>
                      </a:r>
                      <a:endParaRPr lang="en-IN" dirty="0"/>
                    </a:p>
                  </a:txBody>
                  <a:tcPr/>
                </a:tc>
                <a:tc>
                  <a:txBody>
                    <a:bodyPr/>
                    <a:lstStyle/>
                    <a:p>
                      <a:r>
                        <a:rPr lang="en-IN" dirty="0" smtClean="0"/>
                        <a:t>2013</a:t>
                      </a:r>
                    </a:p>
                    <a:p>
                      <a:r>
                        <a:rPr lang="en-IN" dirty="0" err="1" smtClean="0"/>
                        <a:t>GUinea</a:t>
                      </a:r>
                      <a:endParaRPr lang="en-IN" dirty="0"/>
                    </a:p>
                  </a:txBody>
                  <a:tcPr/>
                </a:tc>
                <a:tc>
                  <a:txBody>
                    <a:bodyPr/>
                    <a:lstStyle/>
                    <a:p>
                      <a:r>
                        <a:rPr lang="en-IN" dirty="0" smtClean="0"/>
                        <a:t>28,652</a:t>
                      </a:r>
                      <a:endParaRPr lang="en-IN" dirty="0"/>
                    </a:p>
                  </a:txBody>
                  <a:tcPr/>
                </a:tc>
                <a:tc>
                  <a:txBody>
                    <a:bodyPr/>
                    <a:lstStyle/>
                    <a:p>
                      <a:r>
                        <a:rPr lang="en-IN" dirty="0" smtClean="0"/>
                        <a:t>11,325</a:t>
                      </a:r>
                      <a:endParaRPr lang="en-IN" dirty="0"/>
                    </a:p>
                  </a:txBody>
                  <a:tcPr/>
                </a:tc>
                <a:tc>
                  <a:txBody>
                    <a:bodyPr/>
                    <a:lstStyle/>
                    <a:p>
                      <a:r>
                        <a:rPr lang="en-IN" dirty="0" smtClean="0"/>
                        <a:t>Bodily fluid</a:t>
                      </a:r>
                      <a:endParaRPr lang="en-IN" dirty="0"/>
                    </a:p>
                  </a:txBody>
                  <a:tcPr/>
                </a:tc>
                <a:tc>
                  <a:txBody>
                    <a:bodyPr/>
                    <a:lstStyle/>
                    <a:p>
                      <a:r>
                        <a:rPr lang="en-IN" dirty="0" smtClean="0"/>
                        <a:t>supportive</a:t>
                      </a:r>
                      <a:endParaRPr lang="en-IN" dirty="0"/>
                    </a:p>
                  </a:txBody>
                  <a:tcPr/>
                </a:tc>
                <a:tc>
                  <a:txBody>
                    <a:bodyPr/>
                    <a:lstStyle/>
                    <a:p>
                      <a:pPr algn="ctr"/>
                      <a:r>
                        <a:rPr lang="en-IN" dirty="0" smtClean="0"/>
                        <a:t>X</a:t>
                      </a:r>
                      <a:endParaRPr lang="en-IN" dirty="0"/>
                    </a:p>
                  </a:txBody>
                  <a:tcPr/>
                </a:tc>
                <a:tc>
                  <a:txBody>
                    <a:bodyPr/>
                    <a:lstStyle/>
                    <a:p>
                      <a:r>
                        <a:rPr lang="en-IN" dirty="0" smtClean="0"/>
                        <a:t>March 2016</a:t>
                      </a:r>
                      <a:endParaRPr lang="en-IN"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0000"/>
          </a:solidFill>
        </p:spPr>
        <p:txBody>
          <a:bodyPr/>
          <a:lstStyle/>
          <a:p>
            <a:r>
              <a:rPr lang="en-IN" dirty="0" smtClean="0">
                <a:solidFill>
                  <a:schemeClr val="bg1"/>
                </a:solidFill>
              </a:rPr>
              <a:t>SAFETY MEASURES</a:t>
            </a:r>
            <a:endParaRPr lang="en-IN" dirty="0">
              <a:solidFill>
                <a:schemeClr val="bg1"/>
              </a:solidFill>
            </a:endParaRPr>
          </a:p>
        </p:txBody>
      </p:sp>
      <p:sp>
        <p:nvSpPr>
          <p:cNvPr id="3" name="Content Placeholder 2"/>
          <p:cNvSpPr>
            <a:spLocks noGrp="1"/>
          </p:cNvSpPr>
          <p:nvPr>
            <p:ph idx="1"/>
          </p:nvPr>
        </p:nvSpPr>
        <p:spPr/>
        <p:txBody>
          <a:bodyPr/>
          <a:lstStyle/>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ice_screenshot_20200429-051533.png"/>
          <p:cNvPicPr>
            <a:picLocks noGrp="1" noChangeAspect="1"/>
          </p:cNvPicPr>
          <p:nvPr>
            <p:ph idx="1"/>
          </p:nvPr>
        </p:nvPicPr>
        <p:blipFill>
          <a:blip r:embed="rId2"/>
          <a:stretch>
            <a:fillRect/>
          </a:stretch>
        </p:blipFill>
        <p:spPr>
          <a:xfrm>
            <a:off x="0" y="0"/>
            <a:ext cx="9144000" cy="655319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1601.png"/>
          <p:cNvPicPr>
            <a:picLocks noGrp="1" noChangeAspect="1"/>
          </p:cNvPicPr>
          <p:nvPr>
            <p:ph idx="1"/>
          </p:nvPr>
        </p:nvPicPr>
        <p:blipFill>
          <a:blip r:embed="rId2"/>
          <a:stretch>
            <a:fillRect/>
          </a:stretch>
        </p:blipFill>
        <p:spPr>
          <a:xfrm>
            <a:off x="0" y="0"/>
            <a:ext cx="9144000" cy="6857999"/>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1617.png"/>
          <p:cNvPicPr>
            <a:picLocks noGrp="1" noChangeAspect="1"/>
          </p:cNvPicPr>
          <p:nvPr>
            <p:ph idx="1"/>
          </p:nvPr>
        </p:nvPicPr>
        <p:blipFill>
          <a:blip r:embed="rId2"/>
          <a:stretch>
            <a:fillRect/>
          </a:stretch>
        </p:blipFill>
        <p:spPr>
          <a:xfrm>
            <a:off x="0" y="0"/>
            <a:ext cx="9144000" cy="6857999"/>
          </a:xfrm>
        </p:spPr>
      </p:pic>
      <p:sp>
        <p:nvSpPr>
          <p:cNvPr id="5" name="Rectangle 4"/>
          <p:cNvSpPr/>
          <p:nvPr/>
        </p:nvSpPr>
        <p:spPr>
          <a:xfrm>
            <a:off x="8382000" y="64770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1641.png"/>
          <p:cNvPicPr>
            <a:picLocks noGrp="1" noChangeAspect="1"/>
          </p:cNvPicPr>
          <p:nvPr>
            <p:ph idx="1"/>
          </p:nvPr>
        </p:nvPicPr>
        <p:blipFill>
          <a:blip r:embed="rId2"/>
          <a:stretch>
            <a:fillRect/>
          </a:stretch>
        </p:blipFill>
        <p:spPr>
          <a:xfrm>
            <a:off x="-11362" y="0"/>
            <a:ext cx="9065412" cy="6705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 name="Content Placeholder 7" descr="ice_screenshot_20200429-042130.png"/>
          <p:cNvPicPr>
            <a:picLocks noGrp="1" noChangeAspect="1"/>
          </p:cNvPicPr>
          <p:nvPr>
            <p:ph idx="1"/>
          </p:nvPr>
        </p:nvPicPr>
        <p:blipFill>
          <a:blip r:embed="rId2"/>
          <a:stretch>
            <a:fillRect/>
          </a:stretch>
        </p:blipFill>
        <p:spPr>
          <a:xfrm>
            <a:off x="824962" y="1702191"/>
            <a:ext cx="7557038" cy="4358293"/>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1702.pn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1728.png"/>
          <p:cNvPicPr>
            <a:picLocks noGrp="1" noChangeAspect="1"/>
          </p:cNvPicPr>
          <p:nvPr>
            <p:ph idx="1"/>
          </p:nvPr>
        </p:nvPicPr>
        <p:blipFill>
          <a:blip r:embed="rId2"/>
          <a:stretch>
            <a:fillRect/>
          </a:stretch>
        </p:blipFill>
        <p:spPr>
          <a:xfrm>
            <a:off x="-13064" y="0"/>
            <a:ext cx="9385664" cy="66294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1837.png"/>
          <p:cNvPicPr>
            <a:picLocks noGrp="1" noChangeAspect="1"/>
          </p:cNvPicPr>
          <p:nvPr>
            <p:ph idx="1"/>
          </p:nvPr>
        </p:nvPicPr>
        <p:blipFill>
          <a:blip r:embed="rId2"/>
          <a:stretch>
            <a:fillRect/>
          </a:stretch>
        </p:blipFill>
        <p:spPr>
          <a:xfrm>
            <a:off x="0" y="0"/>
            <a:ext cx="9144000" cy="513951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a:bodyPr>
          <a:lstStyle/>
          <a:p>
            <a:endParaRPr lang="en-IN" dirty="0"/>
          </a:p>
        </p:txBody>
      </p:sp>
      <p:sp>
        <p:nvSpPr>
          <p:cNvPr id="3" name="Title 1"/>
          <p:cNvSpPr txBox="1">
            <a:spLocks/>
          </p:cNvSpPr>
          <p:nvPr/>
        </p:nvSpPr>
        <p:spPr>
          <a:xfrm>
            <a:off x="457200" y="274638"/>
            <a:ext cx="8229600" cy="4906962"/>
          </a:xfrm>
          <a:prstGeom prst="rect">
            <a:avLst/>
          </a:prstGeom>
          <a:solidFill>
            <a:srgbClr val="C00000"/>
          </a:solidFill>
        </p:spPr>
        <p:txBody>
          <a:bodyPr vert="horz" lIns="91440" tIns="45720" rIns="91440" bIns="45720" rtlCol="0" anchor="ctr">
            <a:normAutofit/>
          </a:bodyPr>
          <a:lstStyle/>
          <a:p>
            <a:pPr lvl="0" algn="ctr">
              <a:spcBef>
                <a:spcPct val="0"/>
              </a:spcBef>
            </a:pPr>
            <a:r>
              <a:rPr lang="en-IN" sz="4400" dirty="0" smtClean="0">
                <a:solidFill>
                  <a:schemeClr val="bg1"/>
                </a:solidFill>
              </a:rPr>
              <a:t>All Dental Colleges should provide general as well as specific information to all visiting the</a:t>
            </a:r>
            <a:br>
              <a:rPr lang="en-IN" sz="4400" dirty="0" smtClean="0">
                <a:solidFill>
                  <a:schemeClr val="bg1"/>
                </a:solidFill>
              </a:rPr>
            </a:br>
            <a:r>
              <a:rPr lang="en-IN" sz="4400" dirty="0" smtClean="0">
                <a:solidFill>
                  <a:schemeClr val="bg1"/>
                </a:solidFill>
              </a:rPr>
              <a:t>Dental Colleges</a:t>
            </a:r>
            <a:endParaRPr kumimoji="0" lang="en-IN"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CC0000"/>
          </a:solidFill>
        </p:spPr>
        <p:txBody>
          <a:bodyPr>
            <a:normAutofit fontScale="90000"/>
          </a:bodyPr>
          <a:lstStyle/>
          <a:p>
            <a:r>
              <a:rPr lang="en-IN" dirty="0" smtClean="0">
                <a:solidFill>
                  <a:schemeClr val="bg1"/>
                </a:solidFill>
              </a:rPr>
              <a:t/>
            </a:r>
            <a:br>
              <a:rPr lang="en-IN" dirty="0" smtClean="0">
                <a:solidFill>
                  <a:schemeClr val="bg1"/>
                </a:solidFill>
              </a:rPr>
            </a:br>
            <a:r>
              <a:rPr lang="en-IN" dirty="0" smtClean="0">
                <a:solidFill>
                  <a:schemeClr val="bg1"/>
                </a:solidFill>
              </a:rPr>
              <a:t>GENERAL INFORMATION:</a:t>
            </a:r>
            <a:br>
              <a:rPr lang="en-IN" dirty="0" smtClean="0">
                <a:solidFill>
                  <a:schemeClr val="bg1"/>
                </a:solidFill>
              </a:rPr>
            </a:br>
            <a:endParaRPr lang="en-IN" dirty="0">
              <a:solidFill>
                <a:schemeClr val="bg1"/>
              </a:solidFill>
            </a:endParaRPr>
          </a:p>
        </p:txBody>
      </p:sp>
      <p:sp>
        <p:nvSpPr>
          <p:cNvPr id="3" name="Content Placeholder 2"/>
          <p:cNvSpPr>
            <a:spLocks noGrp="1"/>
          </p:cNvSpPr>
          <p:nvPr>
            <p:ph idx="1"/>
          </p:nvPr>
        </p:nvSpPr>
        <p:spPr>
          <a:xfrm>
            <a:off x="0" y="762000"/>
            <a:ext cx="9144000" cy="6096000"/>
          </a:xfrm>
        </p:spPr>
        <p:txBody>
          <a:bodyPr>
            <a:normAutofit/>
          </a:bodyPr>
          <a:lstStyle/>
          <a:p>
            <a:pPr>
              <a:buNone/>
            </a:pPr>
            <a:r>
              <a:rPr lang="en-IN" sz="2000" dirty="0" smtClean="0"/>
              <a:t>1. Appeal to non-emergency patients to postpone their treatment plans to avoid cross-infection caused by clustering in Dental Colleges.</a:t>
            </a:r>
          </a:p>
          <a:p>
            <a:pPr>
              <a:buNone/>
            </a:pPr>
            <a:r>
              <a:rPr lang="en-IN" sz="2000" dirty="0" smtClean="0"/>
              <a:t>2. In case of any dental emergency; patients should wear masks for protection and minimize the number of accompanying persons as much as possible.</a:t>
            </a:r>
          </a:p>
          <a:p>
            <a:pPr>
              <a:buNone/>
            </a:pPr>
            <a:r>
              <a:rPr lang="en-IN" sz="2000" dirty="0" smtClean="0"/>
              <a:t>3. Patients should be encouraged to take appointments or register online or telephonically in all outpatient clinics to reduce gathering of people;</a:t>
            </a:r>
          </a:p>
          <a:p>
            <a:pPr>
              <a:buNone/>
            </a:pPr>
            <a:r>
              <a:rPr lang="en-IN" sz="2000" dirty="0" smtClean="0"/>
              <a:t>4. Enhance oral health education through the different media like internet, newspapers and social media.</a:t>
            </a:r>
          </a:p>
          <a:p>
            <a:pPr>
              <a:buNone/>
            </a:pPr>
            <a:r>
              <a:rPr lang="en-IN" sz="2000" dirty="0" smtClean="0"/>
              <a:t>5. The body temperature of all employees must be taken before entering the workplace, and it is forbidden to work with illness.</a:t>
            </a:r>
          </a:p>
          <a:p>
            <a:pPr>
              <a:buNone/>
            </a:pPr>
            <a:r>
              <a:rPr lang="en-IN" sz="2000" dirty="0" smtClean="0"/>
              <a:t>6. Strengthen training of faculty and staff in infection control, and equip dental teams with sufficient protective equipment which strictly complies with the protection requirements.</a:t>
            </a:r>
          </a:p>
          <a:p>
            <a:pPr>
              <a:buNone/>
            </a:pPr>
            <a:r>
              <a:rPr lang="en-IN" sz="2000" dirty="0" smtClean="0"/>
              <a:t>7. Display of posters of hand hygiene, infection control and other preventive strategies should be displayed at different and important locations of the dental colleges.</a:t>
            </a:r>
          </a:p>
          <a:p>
            <a:pPr>
              <a:buNone/>
            </a:pPr>
            <a:r>
              <a:rPr lang="en-IN" sz="2000" dirty="0" smtClean="0"/>
              <a:t>8. In wake of COVID-19 outbreak going on in the country, the Dental Colleges shall not hold any workshops, conferences, dental screening camps etc.</a:t>
            </a:r>
            <a:endParaRPr lang="en-IN"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rgbClr val="CC0000"/>
          </a:solidFill>
        </p:spPr>
        <p:txBody>
          <a:bodyPr>
            <a:normAutofit/>
          </a:bodyPr>
          <a:lstStyle/>
          <a:p>
            <a:r>
              <a:rPr lang="en-IN" dirty="0" smtClean="0">
                <a:solidFill>
                  <a:schemeClr val="bg1"/>
                </a:solidFill>
              </a:rPr>
              <a:t>SPECIFIC INFORMATION:</a:t>
            </a:r>
            <a:endParaRPr lang="en-IN" dirty="0">
              <a:solidFill>
                <a:schemeClr val="bg1"/>
              </a:solidFill>
            </a:endParaRPr>
          </a:p>
        </p:txBody>
      </p:sp>
      <p:sp>
        <p:nvSpPr>
          <p:cNvPr id="3" name="Content Placeholder 2"/>
          <p:cNvSpPr>
            <a:spLocks noGrp="1"/>
          </p:cNvSpPr>
          <p:nvPr>
            <p:ph idx="1"/>
          </p:nvPr>
        </p:nvSpPr>
        <p:spPr>
          <a:xfrm>
            <a:off x="0" y="838200"/>
            <a:ext cx="9144000" cy="6019800"/>
          </a:xfrm>
        </p:spPr>
        <p:txBody>
          <a:bodyPr>
            <a:normAutofit fontScale="70000" lnSpcReduction="20000"/>
          </a:bodyPr>
          <a:lstStyle/>
          <a:p>
            <a:pPr>
              <a:buNone/>
            </a:pPr>
            <a:r>
              <a:rPr lang="en-IN" dirty="0" smtClean="0"/>
              <a:t>1. Upon arrival, all patients in Pre-screening area, will be screened for signs and symptoms of COVID-19 and current dental complain.</a:t>
            </a:r>
          </a:p>
          <a:p>
            <a:pPr>
              <a:buNone/>
            </a:pPr>
            <a:r>
              <a:rPr lang="en-IN" dirty="0" smtClean="0"/>
              <a:t>2. Every patient who upon screening further classified as Emergency or Non-emergency. Emergency dental problems can be into severe dental pain, trauma, swelling, excessive bleeding and any other condition that is deemed appropriate.</a:t>
            </a:r>
          </a:p>
          <a:p>
            <a:pPr>
              <a:buNone/>
            </a:pPr>
            <a:r>
              <a:rPr lang="en-IN" dirty="0" smtClean="0"/>
              <a:t>3. Develop a standard reporting system with</a:t>
            </a:r>
          </a:p>
          <a:p>
            <a:pPr>
              <a:buNone/>
            </a:pPr>
            <a:r>
              <a:rPr lang="en-IN" dirty="0" smtClean="0"/>
              <a:t>a. Patient contact details,</a:t>
            </a:r>
          </a:p>
          <a:p>
            <a:pPr>
              <a:buNone/>
            </a:pPr>
            <a:r>
              <a:rPr lang="en-IN" dirty="0" smtClean="0"/>
              <a:t>b. History of fever, cold/cough and</a:t>
            </a:r>
          </a:p>
          <a:p>
            <a:pPr>
              <a:buNone/>
            </a:pPr>
            <a:r>
              <a:rPr lang="en-IN" dirty="0" smtClean="0"/>
              <a:t>c. Shortness of breath etc to report the same as per standard Government guidelines.</a:t>
            </a:r>
          </a:p>
          <a:p>
            <a:pPr>
              <a:buNone/>
            </a:pPr>
            <a:r>
              <a:rPr lang="en-IN" dirty="0" smtClean="0"/>
              <a:t>4. Dental Colleges should have a protocol for referral for patients and employees to fever clinic either in the attached Medical College or Affiliated Hospital.</a:t>
            </a:r>
          </a:p>
          <a:p>
            <a:pPr>
              <a:buNone/>
            </a:pPr>
            <a:r>
              <a:rPr lang="en-IN" dirty="0" smtClean="0"/>
              <a:t>5. Patient classified as emergency and non-emergency/elective procedures have to be managed accordingly.</a:t>
            </a:r>
          </a:p>
          <a:p>
            <a:pPr>
              <a:buNone/>
            </a:pPr>
            <a:r>
              <a:rPr lang="en-IN" dirty="0" smtClean="0"/>
              <a:t>6. Medical management of patients should be promoted until dental procedures are unwarranted.</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a:solidFill>
            <a:srgbClr val="CC0000"/>
          </a:solidFill>
        </p:spPr>
        <p:txBody>
          <a:bodyPr>
            <a:normAutofit fontScale="90000"/>
          </a:bodyPr>
          <a:lstStyle/>
          <a:p>
            <a:r>
              <a:rPr lang="en-IN" dirty="0" smtClean="0">
                <a:solidFill>
                  <a:schemeClr val="bg1"/>
                </a:solidFill>
              </a:rPr>
              <a:t>Pre-viewing and triage area</a:t>
            </a:r>
            <a:endParaRPr lang="en-IN" dirty="0">
              <a:solidFill>
                <a:schemeClr val="bg1"/>
              </a:solidFill>
            </a:endParaRPr>
          </a:p>
        </p:txBody>
      </p:sp>
      <p:sp>
        <p:nvSpPr>
          <p:cNvPr id="3" name="Content Placeholder 2"/>
          <p:cNvSpPr>
            <a:spLocks noGrp="1"/>
          </p:cNvSpPr>
          <p:nvPr>
            <p:ph idx="1"/>
          </p:nvPr>
        </p:nvSpPr>
        <p:spPr>
          <a:xfrm>
            <a:off x="0" y="838200"/>
            <a:ext cx="9144000" cy="6019800"/>
          </a:xfrm>
        </p:spPr>
        <p:txBody>
          <a:bodyPr>
            <a:normAutofit fontScale="70000" lnSpcReduction="20000"/>
          </a:bodyPr>
          <a:lstStyle/>
          <a:p>
            <a:pPr marL="514350" indent="-514350">
              <a:buAutoNum type="arabicPeriod"/>
            </a:pPr>
            <a:r>
              <a:rPr lang="en-IN" dirty="0" smtClean="0"/>
              <a:t>Pre-viewing and triage dental team should wear adequate personal protective equipment. </a:t>
            </a:r>
          </a:p>
          <a:p>
            <a:pPr marL="514350" indent="-514350">
              <a:buAutoNum type="arabicPeriod"/>
            </a:pPr>
            <a:r>
              <a:rPr lang="en-IN" dirty="0" smtClean="0"/>
              <a:t> Prepare thermometers/thermal scanners (forehead or ear thermometer) for temperature measurement, and ask patients regarding their epidemiological contact history, fever, and respiratory symptoms.</a:t>
            </a:r>
          </a:p>
          <a:p>
            <a:pPr>
              <a:buNone/>
            </a:pPr>
            <a:r>
              <a:rPr lang="en-IN" dirty="0" smtClean="0"/>
              <a:t>3. If the following conditions are encountered during triage, advise patients to leave and instruct them to go to the government hospital or designated hospital, and clean and disinfect the pre-screening triage area as soon as possible.</a:t>
            </a:r>
          </a:p>
          <a:p>
            <a:pPr>
              <a:buNone/>
            </a:pPr>
            <a:r>
              <a:rPr lang="en-IN" dirty="0" smtClean="0"/>
              <a:t>4. Maintain at least a 1 metre (3 feet) distance between yourself and anyone who is coughing or sneezing.</a:t>
            </a:r>
          </a:p>
          <a:p>
            <a:pPr>
              <a:buNone/>
            </a:pPr>
            <a:r>
              <a:rPr lang="en-IN" dirty="0" smtClean="0"/>
              <a:t>5. Patients with body temperature ≥37.3 ℃, with symptoms of a cough, runny nose, fatigue, etc may be referred to fever clinic and follow protocol.</a:t>
            </a:r>
          </a:p>
          <a:p>
            <a:pPr>
              <a:buNone/>
            </a:pPr>
            <a:r>
              <a:rPr lang="en-IN" dirty="0" smtClean="0"/>
              <a:t>6. A history of travel or local contact with somebody who has a fever may be identified, referred to fever clinic and follow protocol.</a:t>
            </a:r>
          </a:p>
          <a:p>
            <a:pPr>
              <a:buNone/>
            </a:pPr>
            <a:r>
              <a:rPr lang="en-IN" dirty="0" smtClean="0"/>
              <a:t>7. The patient’s living or working area has confirmed cluster cases of SARS-CoV-2 infection may be identified, referred to fever clinic and follow protocol.</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CC0000"/>
          </a:solidFill>
        </p:spPr>
        <p:txBody>
          <a:bodyPr>
            <a:normAutofit fontScale="90000"/>
          </a:bodyPr>
          <a:lstStyle/>
          <a:p>
            <a:r>
              <a:rPr lang="en-IN" dirty="0" smtClean="0">
                <a:solidFill>
                  <a:schemeClr val="bg1"/>
                </a:solidFill>
              </a:rPr>
              <a:t>DENTAL TREATMENT CONSIDERATIONS:</a:t>
            </a:r>
            <a:endParaRPr lang="en-IN" dirty="0">
              <a:solidFill>
                <a:schemeClr val="bg1"/>
              </a:solidFill>
            </a:endParaRPr>
          </a:p>
        </p:txBody>
      </p:sp>
      <p:sp>
        <p:nvSpPr>
          <p:cNvPr id="3" name="Content Placeholder 2"/>
          <p:cNvSpPr>
            <a:spLocks noGrp="1"/>
          </p:cNvSpPr>
          <p:nvPr>
            <p:ph idx="1"/>
          </p:nvPr>
        </p:nvSpPr>
        <p:spPr>
          <a:xfrm>
            <a:off x="0" y="838200"/>
            <a:ext cx="9144000" cy="6019800"/>
          </a:xfrm>
        </p:spPr>
        <p:txBody>
          <a:bodyPr>
            <a:normAutofit fontScale="85000" lnSpcReduction="10000"/>
          </a:bodyPr>
          <a:lstStyle/>
          <a:p>
            <a:pPr>
              <a:buNone/>
            </a:pPr>
            <a:r>
              <a:rPr lang="en-IN" dirty="0" smtClean="0"/>
              <a:t>1. Carry out only emergency dental treatments in a single treatment room. Preferably designate separate clinical areas for Aerosol and Non-aerosol Control dental treatments.</a:t>
            </a:r>
          </a:p>
          <a:p>
            <a:pPr>
              <a:buNone/>
            </a:pPr>
            <a:r>
              <a:rPr lang="en-IN" dirty="0" smtClean="0"/>
              <a:t>2. Use 1.5% hydrogen peroxide or 0.2% </a:t>
            </a:r>
            <a:r>
              <a:rPr lang="en-IN" dirty="0" err="1" smtClean="0"/>
              <a:t>povidine</a:t>
            </a:r>
            <a:r>
              <a:rPr lang="en-IN" dirty="0" smtClean="0"/>
              <a:t> as a pre-procedural mouth rinse.</a:t>
            </a:r>
          </a:p>
          <a:p>
            <a:pPr>
              <a:buNone/>
            </a:pPr>
            <a:r>
              <a:rPr lang="en-IN" dirty="0" smtClean="0"/>
              <a:t>3. Wherever warranted, use </a:t>
            </a:r>
            <a:r>
              <a:rPr lang="en-IN" dirty="0" err="1" smtClean="0"/>
              <a:t>extraoral</a:t>
            </a:r>
            <a:r>
              <a:rPr lang="en-IN" dirty="0" smtClean="0"/>
              <a:t> dental radiographs such as </a:t>
            </a:r>
            <a:r>
              <a:rPr lang="en-IN" dirty="0" err="1" smtClean="0"/>
              <a:t>panaromic</a:t>
            </a:r>
            <a:r>
              <a:rPr lang="en-IN" dirty="0" smtClean="0"/>
              <a:t> radiographs as alternatives to intra oral radiographs during the outbreak of COVID-19, as the latter can stimulate saliva secretion and coughing.</a:t>
            </a:r>
          </a:p>
          <a:p>
            <a:pPr>
              <a:buNone/>
            </a:pPr>
            <a:r>
              <a:rPr lang="en-IN" dirty="0" smtClean="0"/>
              <a:t>4. Reduce aerosol production as much as possible, as the transmission of COVID-19 occurs via droplets or aerosols, and dentists should prioritize the use of hand instrumentation.</a:t>
            </a:r>
          </a:p>
          <a:p>
            <a:pPr>
              <a:buNone/>
            </a:pPr>
            <a:r>
              <a:rPr lang="en-IN" dirty="0" smtClean="0"/>
              <a:t>5. Dental teams should use rubber dams if an aerosol-producing procedure is being performed to help minimize aerosol or spatter.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normAutofit fontScale="92500" lnSpcReduction="20000"/>
          </a:bodyPr>
          <a:lstStyle/>
          <a:p>
            <a:pPr>
              <a:buNone/>
            </a:pPr>
            <a:r>
              <a:rPr lang="en-IN" dirty="0" smtClean="0"/>
              <a:t>6. Dentist may use a 4-handed technique for controlling infection.</a:t>
            </a:r>
          </a:p>
          <a:p>
            <a:pPr>
              <a:buNone/>
            </a:pPr>
            <a:r>
              <a:rPr lang="en-IN" dirty="0" smtClean="0"/>
              <a:t>7. Most of the Dental care should be performed with the use of high-volume suction or saliva ejectors mainly aerosol based procedures.</a:t>
            </a:r>
          </a:p>
          <a:p>
            <a:pPr>
              <a:buNone/>
            </a:pPr>
            <a:r>
              <a:rPr lang="en-IN" dirty="0" smtClean="0"/>
              <a:t>8. Dental care teams should “minimize the use of a 3-in-1 syringe as this may create droplets due to forcible ejection of water/air.”</a:t>
            </a:r>
          </a:p>
          <a:p>
            <a:pPr>
              <a:buNone/>
            </a:pPr>
            <a:r>
              <a:rPr lang="en-IN" dirty="0" smtClean="0"/>
              <a:t>9. Restrict the number of </a:t>
            </a:r>
            <a:r>
              <a:rPr lang="en-IN" dirty="0" err="1" smtClean="0"/>
              <a:t>para</a:t>
            </a:r>
            <a:r>
              <a:rPr lang="en-IN" dirty="0" smtClean="0"/>
              <a:t>-dental staff and patients who enter the clinical as well as waiting area of the clinics.</a:t>
            </a:r>
          </a:p>
          <a:p>
            <a:pPr>
              <a:buNone/>
            </a:pPr>
            <a:r>
              <a:rPr lang="en-IN" dirty="0" smtClean="0"/>
              <a:t>10. Pre-operative and Post operative Infection Control protocols should be followed and regular fumigation of clinics should be carried out.</a:t>
            </a:r>
          </a:p>
          <a:p>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ce_screenshot_20200429-055402.png"/>
          <p:cNvPicPr>
            <a:picLocks noGrp="1" noChangeAspect="1"/>
          </p:cNvPicPr>
          <p:nvPr>
            <p:ph idx="1"/>
          </p:nvPr>
        </p:nvPicPr>
        <p:blipFill>
          <a:blip r:embed="rId2"/>
          <a:stretch>
            <a:fillRect/>
          </a:stretch>
        </p:blipFill>
        <p:spPr>
          <a:xfrm>
            <a:off x="0" y="33351"/>
            <a:ext cx="9144000" cy="682464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C00000"/>
          </a:solidFill>
        </p:spPr>
        <p:txBody>
          <a:bodyPr>
            <a:normAutofit/>
          </a:bodyPr>
          <a:lstStyle/>
          <a:p>
            <a:r>
              <a:rPr lang="en-IN" dirty="0" smtClean="0">
                <a:solidFill>
                  <a:schemeClr val="bg1"/>
                </a:solidFill>
              </a:rPr>
              <a:t>CURRENT SITUATION AS OF 01/5/2020 </a:t>
            </a:r>
            <a:endParaRPr lang="en-IN" dirty="0">
              <a:solidFill>
                <a:schemeClr val="bg1"/>
              </a:solidFill>
            </a:endParaRPr>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r>
              <a:rPr lang="en-IN" dirty="0" smtClean="0"/>
              <a:t>Total cases worldwide: 33,03,850</a:t>
            </a:r>
          </a:p>
          <a:p>
            <a:r>
              <a:rPr lang="en-IN" dirty="0" smtClean="0"/>
              <a:t>Deaths </a:t>
            </a:r>
            <a:r>
              <a:rPr lang="en-IN" dirty="0" smtClean="0">
                <a:solidFill>
                  <a:srgbClr val="FF0000"/>
                </a:solidFill>
              </a:rPr>
              <a:t>2,33,813</a:t>
            </a:r>
          </a:p>
          <a:p>
            <a:r>
              <a:rPr lang="en-IN" dirty="0" smtClean="0"/>
              <a:t>Recovered : </a:t>
            </a:r>
            <a:r>
              <a:rPr lang="en-IN" dirty="0" smtClean="0">
                <a:solidFill>
                  <a:srgbClr val="92D050"/>
                </a:solidFill>
              </a:rPr>
              <a:t>10,39,055</a:t>
            </a:r>
          </a:p>
          <a:p>
            <a:r>
              <a:rPr lang="en-IN" dirty="0" smtClean="0"/>
              <a:t>Top  5 worst hit countries</a:t>
            </a:r>
            <a:br>
              <a:rPr lang="en-IN" dirty="0" smtClean="0"/>
            </a:br>
            <a:r>
              <a:rPr lang="en-IN" dirty="0" smtClean="0"/>
              <a:t>USA     10,94,730</a:t>
            </a:r>
            <a:br>
              <a:rPr lang="en-IN" dirty="0" smtClean="0"/>
            </a:br>
            <a:r>
              <a:rPr lang="en-IN" dirty="0" smtClean="0"/>
              <a:t>Spain   2,39,639</a:t>
            </a:r>
            <a:br>
              <a:rPr lang="en-IN" dirty="0" smtClean="0"/>
            </a:br>
            <a:r>
              <a:rPr lang="en-IN" dirty="0" smtClean="0"/>
              <a:t>Italy     2,05,463</a:t>
            </a:r>
            <a:br>
              <a:rPr lang="en-IN" dirty="0" smtClean="0"/>
            </a:br>
            <a:r>
              <a:rPr lang="en-IN" dirty="0" smtClean="0"/>
              <a:t>UK        1,71,253</a:t>
            </a:r>
            <a:br>
              <a:rPr lang="en-IN" dirty="0" smtClean="0"/>
            </a:br>
            <a:r>
              <a:rPr lang="en-IN" dirty="0" smtClean="0"/>
              <a:t>France 1,67,178</a:t>
            </a:r>
          </a:p>
          <a:p>
            <a:r>
              <a:rPr lang="en-IN" dirty="0" smtClean="0">
                <a:solidFill>
                  <a:srgbClr val="FF0000"/>
                </a:solidFill>
              </a:rPr>
              <a:t>China 11</a:t>
            </a:r>
            <a:r>
              <a:rPr lang="en-IN" baseline="30000" dirty="0" smtClean="0">
                <a:solidFill>
                  <a:srgbClr val="FF0000"/>
                </a:solidFill>
              </a:rPr>
              <a:t>th</a:t>
            </a:r>
            <a:r>
              <a:rPr lang="en-IN" dirty="0" smtClean="0">
                <a:solidFill>
                  <a:srgbClr val="FF0000"/>
                </a:solidFill>
              </a:rPr>
              <a:t> worst hit country 82,862 with 41 active </a:t>
            </a:r>
            <a:endParaRPr lang="en-IN"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THANK YOU</a:t>
            </a:r>
            <a:endParaRPr lang="en-IN" dirty="0"/>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rgbClr val="C00000"/>
          </a:solidFill>
        </p:spPr>
        <p:txBody>
          <a:bodyPr>
            <a:normAutofit/>
          </a:bodyPr>
          <a:lstStyle/>
          <a:p>
            <a:r>
              <a:rPr lang="en-IN" dirty="0" smtClean="0">
                <a:solidFill>
                  <a:schemeClr val="bg1"/>
                </a:solidFill>
              </a:rPr>
              <a:t>SITUATION IN INDIA as of 01/05/2020</a:t>
            </a:r>
            <a:endParaRPr lang="en-IN"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IN" dirty="0" smtClean="0"/>
              <a:t>India 16</a:t>
            </a:r>
            <a:r>
              <a:rPr lang="en-IN" baseline="30000" dirty="0" smtClean="0"/>
              <a:t>th</a:t>
            </a:r>
            <a:r>
              <a:rPr lang="en-IN" dirty="0" smtClean="0"/>
              <a:t> worst hit country </a:t>
            </a:r>
          </a:p>
          <a:p>
            <a:r>
              <a:rPr lang="en-IN" dirty="0" smtClean="0"/>
              <a:t>Total cases: 34,863</a:t>
            </a:r>
          </a:p>
          <a:p>
            <a:r>
              <a:rPr lang="en-IN" dirty="0" smtClean="0"/>
              <a:t>Active        </a:t>
            </a:r>
            <a:r>
              <a:rPr lang="en-IN" dirty="0" smtClean="0">
                <a:solidFill>
                  <a:srgbClr val="00B0F0"/>
                </a:solidFill>
              </a:rPr>
              <a:t>24,647</a:t>
            </a:r>
          </a:p>
          <a:p>
            <a:r>
              <a:rPr lang="en-IN" dirty="0" smtClean="0"/>
              <a:t>Recovered </a:t>
            </a:r>
            <a:r>
              <a:rPr lang="en-IN" dirty="0" smtClean="0">
                <a:solidFill>
                  <a:srgbClr val="92D050"/>
                </a:solidFill>
              </a:rPr>
              <a:t>9,059</a:t>
            </a:r>
          </a:p>
          <a:p>
            <a:r>
              <a:rPr lang="en-IN" dirty="0" smtClean="0"/>
              <a:t>Death         </a:t>
            </a:r>
            <a:r>
              <a:rPr lang="en-IN" dirty="0" smtClean="0">
                <a:solidFill>
                  <a:srgbClr val="FF0000"/>
                </a:solidFill>
              </a:rPr>
              <a:t>1,154</a:t>
            </a:r>
          </a:p>
          <a:p>
            <a:r>
              <a:rPr lang="en-IN" dirty="0" smtClean="0"/>
              <a:t>UTTAR PRADESH 2,211 </a:t>
            </a:r>
            <a:r>
              <a:rPr lang="en-IN" dirty="0" smtClean="0">
                <a:solidFill>
                  <a:srgbClr val="FF0000"/>
                </a:solidFill>
              </a:rPr>
              <a:t>77^ updated 12 hrs ago (from 10:00 am)</a:t>
            </a:r>
            <a:r>
              <a:rPr lang="en-IN" dirty="0" smtClean="0"/>
              <a:t/>
            </a:r>
            <a:br>
              <a:rPr lang="en-IN" dirty="0" smtClean="0"/>
            </a:br>
            <a:r>
              <a:rPr lang="en-IN" dirty="0" smtClean="0"/>
              <a:t>Agra             468 </a:t>
            </a:r>
            <a:r>
              <a:rPr lang="en-IN" dirty="0" smtClean="0">
                <a:solidFill>
                  <a:srgbClr val="FF0000"/>
                </a:solidFill>
              </a:rPr>
              <a:t>38^</a:t>
            </a:r>
            <a:r>
              <a:rPr lang="en-IN" dirty="0" smtClean="0"/>
              <a:t/>
            </a:r>
            <a:br>
              <a:rPr lang="en-IN" dirty="0" smtClean="0"/>
            </a:br>
            <a:r>
              <a:rPr lang="en-IN" dirty="0" smtClean="0"/>
              <a:t>Kanpur        210 </a:t>
            </a:r>
            <a:r>
              <a:rPr lang="en-IN" dirty="0" smtClean="0">
                <a:solidFill>
                  <a:srgbClr val="FF0000"/>
                </a:solidFill>
              </a:rPr>
              <a:t>3^</a:t>
            </a:r>
            <a:r>
              <a:rPr lang="en-IN" dirty="0" smtClean="0"/>
              <a:t/>
            </a:r>
            <a:br>
              <a:rPr lang="en-IN" dirty="0" smtClean="0"/>
            </a:br>
            <a:r>
              <a:rPr lang="en-IN" dirty="0" err="1" smtClean="0"/>
              <a:t>Lucknow</a:t>
            </a:r>
            <a:r>
              <a:rPr lang="en-IN" dirty="0" smtClean="0"/>
              <a:t>     206 </a:t>
            </a:r>
            <a:r>
              <a:rPr lang="en-IN" dirty="0" smtClean="0">
                <a:solidFill>
                  <a:srgbClr val="FF0000"/>
                </a:solidFill>
              </a:rPr>
              <a:t>1^</a:t>
            </a:r>
            <a:r>
              <a:rPr lang="en-IN" dirty="0" smtClean="0"/>
              <a:t/>
            </a:r>
            <a:br>
              <a:rPr lang="en-IN" dirty="0" smtClean="0"/>
            </a:br>
            <a:r>
              <a:rPr lang="en-IN" dirty="0" smtClean="0"/>
              <a:t>Saharanpur 187 </a:t>
            </a:r>
            <a:r>
              <a:rPr lang="en-IN" dirty="0" smtClean="0">
                <a:solidFill>
                  <a:srgbClr val="FF0000"/>
                </a:solidFill>
              </a:rPr>
              <a:t>5^</a:t>
            </a:r>
            <a:r>
              <a:rPr lang="en-IN" dirty="0" smtClean="0"/>
              <a:t/>
            </a:r>
            <a:br>
              <a:rPr lang="en-IN" dirty="0" smtClean="0"/>
            </a:br>
            <a:r>
              <a:rPr lang="en-IN" dirty="0" smtClean="0"/>
              <a:t>GB Nagar     141 </a:t>
            </a:r>
            <a:r>
              <a:rPr lang="en-IN" dirty="0" smtClean="0">
                <a:solidFill>
                  <a:srgbClr val="FF0000"/>
                </a:solidFill>
              </a:rPr>
              <a:t>4^</a:t>
            </a:r>
          </a:p>
          <a:p>
            <a:r>
              <a:rPr lang="en-IN" dirty="0" smtClean="0"/>
              <a:t>Bareilly         8</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lstStyle/>
          <a:p>
            <a:r>
              <a:rPr lang="en-IN" dirty="0" smtClean="0">
                <a:solidFill>
                  <a:schemeClr val="bg1"/>
                </a:solidFill>
              </a:rPr>
              <a:t>CLINICAL PROFILE</a:t>
            </a:r>
            <a:endParaRPr lang="en-IN" dirty="0">
              <a:solidFill>
                <a:schemeClr val="bg1"/>
              </a:solidFill>
            </a:endParaRPr>
          </a:p>
        </p:txBody>
      </p:sp>
      <p:sp>
        <p:nvSpPr>
          <p:cNvPr id="3" name="Content Placeholder 2"/>
          <p:cNvSpPr>
            <a:spLocks noGrp="1"/>
          </p:cNvSpPr>
          <p:nvPr>
            <p:ph idx="1"/>
          </p:nvPr>
        </p:nvSpPr>
        <p:spPr>
          <a:xfrm>
            <a:off x="0" y="1219200"/>
            <a:ext cx="9144000" cy="5638800"/>
          </a:xfrm>
        </p:spPr>
        <p:txBody>
          <a:bodyPr>
            <a:normAutofit fontScale="92500" lnSpcReduction="20000"/>
          </a:bodyPr>
          <a:lstStyle/>
          <a:p>
            <a:endParaRPr lang="en-IN" dirty="0" smtClean="0"/>
          </a:p>
          <a:p>
            <a:r>
              <a:rPr lang="en-IN" dirty="0" smtClean="0"/>
              <a:t>Most people infected with COVID-19 virus (SARS-COV2) develop only mild illness</a:t>
            </a:r>
          </a:p>
          <a:p>
            <a:r>
              <a:rPr lang="en-IN" b="1" dirty="0" smtClean="0"/>
              <a:t>Approximately 14% develop severe disease, which requires hospitalization and oxygen support</a:t>
            </a:r>
          </a:p>
          <a:p>
            <a:r>
              <a:rPr lang="en-IN" b="1" dirty="0" smtClean="0"/>
              <a:t>Less than 5% may require admission to an intensive care unit (ICU) with ventilator support</a:t>
            </a:r>
          </a:p>
          <a:p>
            <a:r>
              <a:rPr lang="en-IN" dirty="0" smtClean="0"/>
              <a:t>The severe cases can be complicated as severe pneumonia, acute respiratory distress syndrome (ARDS),, sepsis, multi -organ failure and shock.</a:t>
            </a:r>
          </a:p>
          <a:p>
            <a:r>
              <a:rPr lang="en-IN" dirty="0" smtClean="0"/>
              <a:t>Patients above 60 years of age or with co-morbidities like Diabetes Mellitus, Hypertension and COPD have higher mortality </a:t>
            </a: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a:solidFill>
            <a:srgbClr val="C00000"/>
          </a:solidFill>
        </p:spPr>
        <p:txBody>
          <a:bodyPr>
            <a:normAutofit/>
          </a:bodyPr>
          <a:lstStyle/>
          <a:p>
            <a:r>
              <a:rPr lang="en-IN" dirty="0" smtClean="0">
                <a:solidFill>
                  <a:schemeClr val="bg1"/>
                </a:solidFill>
              </a:rPr>
              <a:t>CASE DEFINITION OF A SUSPECT, PROBABLE CASE AND CONFIRMED CASE</a:t>
            </a:r>
            <a:endParaRPr lang="en-IN"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867400"/>
          </a:xfrm>
        </p:spPr>
        <p:txBody>
          <a:bodyPr>
            <a:normAutofit fontScale="77500" lnSpcReduction="20000"/>
          </a:bodyPr>
          <a:lstStyle/>
          <a:p>
            <a:pPr>
              <a:buNone/>
            </a:pPr>
            <a:r>
              <a:rPr lang="en-IN" b="1" dirty="0" smtClean="0"/>
              <a:t>History of foreign travel during the 14 days prior to symptom onset AND  Any of the following: </a:t>
            </a:r>
          </a:p>
          <a:p>
            <a:pPr>
              <a:buNone/>
            </a:pPr>
            <a:r>
              <a:rPr lang="en-IN" dirty="0" smtClean="0"/>
              <a:t>•Fever </a:t>
            </a:r>
          </a:p>
          <a:p>
            <a:pPr>
              <a:buNone/>
            </a:pPr>
            <a:r>
              <a:rPr lang="en-IN" dirty="0" smtClean="0"/>
              <a:t>•Cough</a:t>
            </a:r>
          </a:p>
          <a:p>
            <a:pPr>
              <a:buNone/>
            </a:pPr>
            <a:r>
              <a:rPr lang="en-IN" dirty="0" smtClean="0"/>
              <a:t>•Respiratory distress</a:t>
            </a:r>
          </a:p>
          <a:p>
            <a:pPr>
              <a:buNone/>
            </a:pPr>
            <a:r>
              <a:rPr lang="en-IN" dirty="0" smtClean="0"/>
              <a:t>OR </a:t>
            </a:r>
          </a:p>
          <a:p>
            <a:pPr>
              <a:buNone/>
            </a:pPr>
            <a:r>
              <a:rPr lang="en-IN" dirty="0" smtClean="0"/>
              <a:t>•A patient/Health care worker with any acute respiratory illness AND having been in contact with a confirmed COVID-19 case in the last 14 days prior to onset of symptoms; </a:t>
            </a:r>
          </a:p>
          <a:p>
            <a:pPr>
              <a:buNone/>
            </a:pPr>
            <a:r>
              <a:rPr lang="en-IN" dirty="0" smtClean="0"/>
              <a:t>OR </a:t>
            </a:r>
          </a:p>
          <a:p>
            <a:pPr>
              <a:buNone/>
            </a:pPr>
            <a:r>
              <a:rPr lang="en-IN" dirty="0" smtClean="0"/>
              <a:t>•A patient with severe acute respiratory infection {fever and at least one sign/symptom of respiratory disease (e.g., cough, shortness breath)} AND requiring hospitalization AND with no other </a:t>
            </a:r>
            <a:r>
              <a:rPr lang="en-IN" dirty="0" err="1" smtClean="0"/>
              <a:t>etiology</a:t>
            </a:r>
            <a:r>
              <a:rPr lang="en-IN" dirty="0" smtClean="0"/>
              <a:t> that fully explains the clinical presentation; </a:t>
            </a:r>
          </a:p>
          <a:p>
            <a:pPr>
              <a:buNone/>
            </a:pPr>
            <a:r>
              <a:rPr lang="en-IN" dirty="0" smtClean="0"/>
              <a:t>OR</a:t>
            </a:r>
          </a:p>
          <a:p>
            <a:pPr>
              <a:buNone/>
            </a:pPr>
            <a:r>
              <a:rPr lang="en-IN" dirty="0" smtClean="0"/>
              <a:t>•A case for whom testing for COVID-19 is inconclusive.  </a:t>
            </a:r>
          </a:p>
          <a:p>
            <a:endParaRPr lang="en-IN" dirty="0"/>
          </a:p>
        </p:txBody>
      </p:sp>
      <p:sp>
        <p:nvSpPr>
          <p:cNvPr id="4" name="Title 1"/>
          <p:cNvSpPr>
            <a:spLocks noGrp="1"/>
          </p:cNvSpPr>
          <p:nvPr>
            <p:ph type="title"/>
          </p:nvPr>
        </p:nvSpPr>
        <p:spPr>
          <a:xfrm>
            <a:off x="0" y="0"/>
            <a:ext cx="9144000" cy="563562"/>
          </a:xfrm>
          <a:solidFill>
            <a:srgbClr val="C00000"/>
          </a:solidFill>
        </p:spPr>
        <p:txBody>
          <a:bodyPr>
            <a:normAutofit fontScale="90000"/>
          </a:bodyPr>
          <a:lstStyle/>
          <a:p>
            <a:r>
              <a:rPr lang="en-IN" dirty="0" smtClean="0">
                <a:solidFill>
                  <a:schemeClr val="bg1"/>
                </a:solidFill>
              </a:rPr>
              <a:t>CASE DEFINITION:SUSPECT</a:t>
            </a:r>
            <a:endParaRPr lang="en-IN"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1913</Words>
  <Application>Microsoft Office PowerPoint</Application>
  <PresentationFormat>On-screen Show (4:3)</PresentationFormat>
  <Paragraphs>183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COVID 19</vt:lpstr>
      <vt:lpstr>INTRODUCTION</vt:lpstr>
      <vt:lpstr>MODE OF TRANSMISSION</vt:lpstr>
      <vt:lpstr>Slide 4</vt:lpstr>
      <vt:lpstr>CURRENT SITUATION AS OF 01/5/2020 </vt:lpstr>
      <vt:lpstr>SITUATION IN INDIA as of 01/05/2020</vt:lpstr>
      <vt:lpstr>CLINICAL PROFILE</vt:lpstr>
      <vt:lpstr>CASE DEFINITION OF A SUSPECT, PROBABLE CASE AND CONFIRMED CASE</vt:lpstr>
      <vt:lpstr>CASE DEFINITION:SUSPECT</vt:lpstr>
      <vt:lpstr>CASE DEFINITION:PROBABLE</vt:lpstr>
      <vt:lpstr>CASE DEFINITION:LAB</vt:lpstr>
      <vt:lpstr>HIGH RISK CONTACTS vs LOW RISK CONTACTS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PATHOGENESIS</vt:lpstr>
      <vt:lpstr>Stage 1: Asymptomatic state (initial 1–2 days of infection)</vt:lpstr>
      <vt:lpstr>Slide 30</vt:lpstr>
      <vt:lpstr>Slide 31</vt:lpstr>
      <vt:lpstr>Human alveolar type II cells infected with SARS-CoV. Human type II cells were isolated, cultured in vitro, and then infected with SARS-CoV. Viral particles are seen in double membrane vesicles in the type II cells (a) and along the apical microvilli (b). </vt:lpstr>
      <vt:lpstr>COMPARISON TO PAST OUT BREAKS</vt:lpstr>
      <vt:lpstr>Slide 34</vt:lpstr>
      <vt:lpstr>SAFETY MEASURES</vt:lpstr>
      <vt:lpstr>Slide 36</vt:lpstr>
      <vt:lpstr>Slide 37</vt:lpstr>
      <vt:lpstr>Slide 38</vt:lpstr>
      <vt:lpstr>Slide 39</vt:lpstr>
      <vt:lpstr>Slide 40</vt:lpstr>
      <vt:lpstr>Slide 41</vt:lpstr>
      <vt:lpstr>Slide 42</vt:lpstr>
      <vt:lpstr>Slide 43</vt:lpstr>
      <vt:lpstr> GENERAL INFORMATION: </vt:lpstr>
      <vt:lpstr>SPECIFIC INFORMATION:</vt:lpstr>
      <vt:lpstr>Pre-viewing and triage area</vt:lpstr>
      <vt:lpstr>DENTAL TREATMENT CONSIDERATIONS:</vt:lpstr>
      <vt:lpstr>Slide 48</vt:lpstr>
      <vt:lpstr>Slide 49</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dc:title>
  <dc:creator>Nikhil Singh</dc:creator>
  <cp:lastModifiedBy>Dr_Mukesh</cp:lastModifiedBy>
  <cp:revision>6</cp:revision>
  <dcterms:created xsi:type="dcterms:W3CDTF">2006-08-16T00:00:00Z</dcterms:created>
  <dcterms:modified xsi:type="dcterms:W3CDTF">2020-05-11T08:18:01Z</dcterms:modified>
</cp:coreProperties>
</file>