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62" r:id="rId3"/>
    <p:sldId id="263" r:id="rId4"/>
    <p:sldId id="264" r:id="rId5"/>
    <p:sldId id="257" r:id="rId6"/>
    <p:sldId id="258" r:id="rId7"/>
    <p:sldId id="259" r:id="rId8"/>
    <p:sldId id="260" r:id="rId9"/>
    <p:sldId id="261" r:id="rId10"/>
    <p:sldId id="271" r:id="rId11"/>
    <p:sldId id="265" r:id="rId12"/>
    <p:sldId id="289" r:id="rId13"/>
    <p:sldId id="266" r:id="rId14"/>
    <p:sldId id="267" r:id="rId15"/>
    <p:sldId id="272" r:id="rId16"/>
    <p:sldId id="268" r:id="rId17"/>
    <p:sldId id="269" r:id="rId18"/>
    <p:sldId id="270" r:id="rId19"/>
    <p:sldId id="274" r:id="rId20"/>
    <p:sldId id="275" r:id="rId21"/>
    <p:sldId id="276" r:id="rId22"/>
    <p:sldId id="290" r:id="rId23"/>
    <p:sldId id="277" r:id="rId24"/>
    <p:sldId id="291" r:id="rId25"/>
    <p:sldId id="278" r:id="rId26"/>
    <p:sldId id="279" r:id="rId27"/>
    <p:sldId id="280" r:id="rId28"/>
    <p:sldId id="281" r:id="rId29"/>
    <p:sldId id="292" r:id="rId30"/>
    <p:sldId id="282" r:id="rId31"/>
    <p:sldId id="283" r:id="rId32"/>
    <p:sldId id="293" r:id="rId33"/>
    <p:sldId id="284" r:id="rId34"/>
    <p:sldId id="285" r:id="rId35"/>
    <p:sldId id="286" r:id="rId36"/>
    <p:sldId id="287" r:id="rId37"/>
    <p:sldId id="28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5AAF2C-2192-4B2E-A1EC-7E1736766F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9B0ADB18-8881-4B09-BCE2-F588122F11BF}">
      <dgm:prSet phldrT="[Text]"/>
      <dgm:spPr/>
      <dgm:t>
        <a:bodyPr/>
        <a:lstStyle/>
        <a:p>
          <a:r>
            <a:rPr lang="en-US" dirty="0" smtClean="0">
              <a:latin typeface="Calibri" pitchFamily="34" charset="0"/>
            </a:rPr>
            <a:t>Aerosols</a:t>
          </a:r>
          <a:endParaRPr lang="en-US" dirty="0">
            <a:latin typeface="Calibri" pitchFamily="34" charset="0"/>
          </a:endParaRPr>
        </a:p>
      </dgm:t>
    </dgm:pt>
    <dgm:pt modelId="{AF3EF991-129C-43CF-A746-4C2DCE019783}" type="parTrans" cxnId="{D7FF75F7-EE67-4B0B-9279-4C5F6327E61E}">
      <dgm:prSet/>
      <dgm:spPr/>
      <dgm:t>
        <a:bodyPr/>
        <a:lstStyle/>
        <a:p>
          <a:endParaRPr lang="en-US"/>
        </a:p>
      </dgm:t>
    </dgm:pt>
    <dgm:pt modelId="{BBABE513-8BDF-42D7-9B37-4A136C3E9950}" type="sibTrans" cxnId="{D7FF75F7-EE67-4B0B-9279-4C5F6327E61E}">
      <dgm:prSet/>
      <dgm:spPr/>
      <dgm:t>
        <a:bodyPr/>
        <a:lstStyle/>
        <a:p>
          <a:endParaRPr lang="en-US"/>
        </a:p>
      </dgm:t>
    </dgm:pt>
    <dgm:pt modelId="{E69CD7DD-EB85-46D7-8DEC-85E2DE1CA79A}">
      <dgm:prSet phldrT="[Text]"/>
      <dgm:spPr/>
      <dgm:t>
        <a:bodyPr/>
        <a:lstStyle/>
        <a:p>
          <a:r>
            <a:rPr lang="en-US" dirty="0" smtClean="0">
              <a:latin typeface="Calibri" pitchFamily="34" charset="0"/>
            </a:rPr>
            <a:t>Invisible particles (5-50 µm)</a:t>
          </a:r>
          <a:endParaRPr lang="en-US" dirty="0">
            <a:latin typeface="Calibri" pitchFamily="34" charset="0"/>
          </a:endParaRPr>
        </a:p>
      </dgm:t>
    </dgm:pt>
    <dgm:pt modelId="{3A07E042-8F3A-438D-A379-E095D3C52929}" type="parTrans" cxnId="{816446D6-3E0B-43F6-BF9E-97AEF5D8D8C2}">
      <dgm:prSet/>
      <dgm:spPr/>
      <dgm:t>
        <a:bodyPr/>
        <a:lstStyle/>
        <a:p>
          <a:endParaRPr lang="en-US"/>
        </a:p>
      </dgm:t>
    </dgm:pt>
    <dgm:pt modelId="{3533ECC7-B3E1-4494-8035-4D22CD11F57B}" type="sibTrans" cxnId="{816446D6-3E0B-43F6-BF9E-97AEF5D8D8C2}">
      <dgm:prSet/>
      <dgm:spPr/>
      <dgm:t>
        <a:bodyPr/>
        <a:lstStyle/>
        <a:p>
          <a:endParaRPr lang="en-US"/>
        </a:p>
      </dgm:t>
    </dgm:pt>
    <dgm:pt modelId="{35A5A905-A663-4298-B478-DE8350FB7141}">
      <dgm:prSet phldrT="[Text]"/>
      <dgm:spPr/>
      <dgm:t>
        <a:bodyPr/>
        <a:lstStyle/>
        <a:p>
          <a:r>
            <a:rPr lang="en-US" dirty="0" smtClean="0">
              <a:latin typeface="Calibri" pitchFamily="34" charset="0"/>
            </a:rPr>
            <a:t>Mists</a:t>
          </a:r>
          <a:endParaRPr lang="en-US" dirty="0">
            <a:latin typeface="Calibri" pitchFamily="34" charset="0"/>
          </a:endParaRPr>
        </a:p>
      </dgm:t>
    </dgm:pt>
    <dgm:pt modelId="{218C931B-8E49-4AD4-8FC1-BCC9624DB648}" type="parTrans" cxnId="{1F65C447-7691-4971-B9C2-3AFDD5A7ADCE}">
      <dgm:prSet/>
      <dgm:spPr/>
      <dgm:t>
        <a:bodyPr/>
        <a:lstStyle/>
        <a:p>
          <a:endParaRPr lang="en-US"/>
        </a:p>
      </dgm:t>
    </dgm:pt>
    <dgm:pt modelId="{135057C2-D564-4E35-B6C7-CFBCF5AEA353}" type="sibTrans" cxnId="{1F65C447-7691-4971-B9C2-3AFDD5A7ADCE}">
      <dgm:prSet/>
      <dgm:spPr/>
      <dgm:t>
        <a:bodyPr/>
        <a:lstStyle/>
        <a:p>
          <a:endParaRPr lang="en-US"/>
        </a:p>
      </dgm:t>
    </dgm:pt>
    <dgm:pt modelId="{0BA969BB-AEE8-4A00-9599-C6EDCD072A87}">
      <dgm:prSet phldrT="[Text]"/>
      <dgm:spPr/>
      <dgm:t>
        <a:bodyPr/>
        <a:lstStyle/>
        <a:p>
          <a:r>
            <a:rPr lang="en-US" dirty="0" smtClean="0">
              <a:latin typeface="Calibri" pitchFamily="34" charset="0"/>
            </a:rPr>
            <a:t>Droplets (50µm)</a:t>
          </a:r>
          <a:endParaRPr lang="en-US" dirty="0">
            <a:latin typeface="Calibri" pitchFamily="34" charset="0"/>
          </a:endParaRPr>
        </a:p>
      </dgm:t>
    </dgm:pt>
    <dgm:pt modelId="{EA4D9BE9-DBED-4E5B-A445-812CB7FF429F}" type="parTrans" cxnId="{C7FDDEAB-453D-46B2-9E12-6A32480140DB}">
      <dgm:prSet/>
      <dgm:spPr/>
      <dgm:t>
        <a:bodyPr/>
        <a:lstStyle/>
        <a:p>
          <a:endParaRPr lang="en-US"/>
        </a:p>
      </dgm:t>
    </dgm:pt>
    <dgm:pt modelId="{B733216B-79CD-4E62-AF65-2505783B90B0}" type="sibTrans" cxnId="{C7FDDEAB-453D-46B2-9E12-6A32480140DB}">
      <dgm:prSet/>
      <dgm:spPr/>
      <dgm:t>
        <a:bodyPr/>
        <a:lstStyle/>
        <a:p>
          <a:endParaRPr lang="en-US"/>
        </a:p>
      </dgm:t>
    </dgm:pt>
    <dgm:pt modelId="{23F8A202-32F2-49DB-ADE2-115991D67F35}">
      <dgm:prSet phldrT="[Text]"/>
      <dgm:spPr/>
      <dgm:t>
        <a:bodyPr/>
        <a:lstStyle/>
        <a:p>
          <a:r>
            <a:rPr lang="en-US" dirty="0" smtClean="0">
              <a:latin typeface="Calibri" pitchFamily="34" charset="0"/>
            </a:rPr>
            <a:t>May carry agents of respiratory infections</a:t>
          </a:r>
          <a:endParaRPr lang="en-US" dirty="0">
            <a:latin typeface="Calibri" pitchFamily="34" charset="0"/>
          </a:endParaRPr>
        </a:p>
      </dgm:t>
    </dgm:pt>
    <dgm:pt modelId="{A2A2D10C-3CDF-44E2-A496-634B1583B5FE}" type="parTrans" cxnId="{42E81C6D-8547-492F-BC78-2290A396AC1C}">
      <dgm:prSet/>
      <dgm:spPr/>
      <dgm:t>
        <a:bodyPr/>
        <a:lstStyle/>
        <a:p>
          <a:endParaRPr lang="en-US"/>
        </a:p>
      </dgm:t>
    </dgm:pt>
    <dgm:pt modelId="{99B8E975-4FD1-4D7B-9EFE-67E93F8DFD56}" type="sibTrans" cxnId="{42E81C6D-8547-492F-BC78-2290A396AC1C}">
      <dgm:prSet/>
      <dgm:spPr/>
      <dgm:t>
        <a:bodyPr/>
        <a:lstStyle/>
        <a:p>
          <a:endParaRPr lang="en-US"/>
        </a:p>
      </dgm:t>
    </dgm:pt>
    <dgm:pt modelId="{B96C38AC-070B-4D67-BB7E-4E5413D954B3}">
      <dgm:prSet phldrT="[Text]"/>
      <dgm:spPr/>
      <dgm:t>
        <a:bodyPr/>
        <a:lstStyle/>
        <a:p>
          <a:r>
            <a:rPr lang="en-US" dirty="0" smtClean="0">
              <a:latin typeface="Calibri" pitchFamily="34" charset="0"/>
            </a:rPr>
            <a:t>Spatter</a:t>
          </a:r>
          <a:endParaRPr lang="en-US" dirty="0">
            <a:latin typeface="Calibri" pitchFamily="34" charset="0"/>
          </a:endParaRPr>
        </a:p>
      </dgm:t>
    </dgm:pt>
    <dgm:pt modelId="{A0B2192F-E17C-471A-9E2B-4435F95E7CDF}" type="parTrans" cxnId="{FF81013C-0687-4D73-9D25-F299FFDFE5B1}">
      <dgm:prSet/>
      <dgm:spPr/>
      <dgm:t>
        <a:bodyPr/>
        <a:lstStyle/>
        <a:p>
          <a:endParaRPr lang="en-US"/>
        </a:p>
      </dgm:t>
    </dgm:pt>
    <dgm:pt modelId="{48FAD8F6-4A10-4A70-92C7-FAC805DB4880}" type="sibTrans" cxnId="{FF81013C-0687-4D73-9D25-F299FFDFE5B1}">
      <dgm:prSet/>
      <dgm:spPr/>
      <dgm:t>
        <a:bodyPr/>
        <a:lstStyle/>
        <a:p>
          <a:endParaRPr lang="en-US"/>
        </a:p>
      </dgm:t>
    </dgm:pt>
    <dgm:pt modelId="{F7D3AC7F-C3F7-489F-8586-45FAC5D42ABE}">
      <dgm:prSet phldrT="[Text]"/>
      <dgm:spPr/>
      <dgm:t>
        <a:bodyPr/>
        <a:lstStyle/>
        <a:p>
          <a:r>
            <a:rPr lang="en-US" dirty="0" smtClean="0">
              <a:latin typeface="Calibri" pitchFamily="34" charset="0"/>
            </a:rPr>
            <a:t>May carry agents of respiratory infections</a:t>
          </a:r>
          <a:endParaRPr lang="en-US" dirty="0">
            <a:latin typeface="Calibri" pitchFamily="34" charset="0"/>
          </a:endParaRPr>
        </a:p>
      </dgm:t>
    </dgm:pt>
    <dgm:pt modelId="{864ADEDE-8F7C-4BBB-897B-253DC560E0AE}" type="parTrans" cxnId="{F56EBABA-2448-486B-9936-D62D1B767DF5}">
      <dgm:prSet/>
      <dgm:spPr/>
      <dgm:t>
        <a:bodyPr/>
        <a:lstStyle/>
        <a:p>
          <a:endParaRPr lang="en-US"/>
        </a:p>
      </dgm:t>
    </dgm:pt>
    <dgm:pt modelId="{B9145CC9-26FB-4309-B491-650D1E348A02}" type="sibTrans" cxnId="{F56EBABA-2448-486B-9936-D62D1B767DF5}">
      <dgm:prSet/>
      <dgm:spPr/>
      <dgm:t>
        <a:bodyPr/>
        <a:lstStyle/>
        <a:p>
          <a:endParaRPr lang="en-US"/>
        </a:p>
      </dgm:t>
    </dgm:pt>
    <dgm:pt modelId="{33385397-C613-40E6-A7DB-19172B1FEC97}">
      <dgm:prSet phldrT="[Text]"/>
      <dgm:spPr/>
      <dgm:t>
        <a:bodyPr/>
        <a:lstStyle/>
        <a:p>
          <a:r>
            <a:rPr lang="en-US" dirty="0" smtClean="0">
              <a:latin typeface="Calibri" pitchFamily="34" charset="0"/>
            </a:rPr>
            <a:t>Remain suspended for hours</a:t>
          </a:r>
          <a:endParaRPr lang="en-US" dirty="0">
            <a:latin typeface="Calibri" pitchFamily="34" charset="0"/>
          </a:endParaRPr>
        </a:p>
      </dgm:t>
    </dgm:pt>
    <dgm:pt modelId="{6D54EE65-5096-40C7-9D1B-4C87C83D22CC}" type="parTrans" cxnId="{C984CE3B-C43C-4781-890A-4CA12CF5987C}">
      <dgm:prSet/>
      <dgm:spPr/>
      <dgm:t>
        <a:bodyPr/>
        <a:lstStyle/>
        <a:p>
          <a:endParaRPr lang="en-US"/>
        </a:p>
      </dgm:t>
    </dgm:pt>
    <dgm:pt modelId="{FE397314-EAF8-4A99-9182-942771EA14EE}" type="sibTrans" cxnId="{C984CE3B-C43C-4781-890A-4CA12CF5987C}">
      <dgm:prSet/>
      <dgm:spPr/>
      <dgm:t>
        <a:bodyPr/>
        <a:lstStyle/>
        <a:p>
          <a:endParaRPr lang="en-US"/>
        </a:p>
      </dgm:t>
    </dgm:pt>
    <dgm:pt modelId="{2E91CB13-DBCF-443B-A735-472B4507169E}">
      <dgm:prSet phldrT="[Text]"/>
      <dgm:spPr/>
      <dgm:t>
        <a:bodyPr/>
        <a:lstStyle/>
        <a:p>
          <a:r>
            <a:rPr lang="en-US" dirty="0" smtClean="0">
              <a:latin typeface="Calibri" pitchFamily="34" charset="0"/>
            </a:rPr>
            <a:t>Settle gradually after 5-15 min</a:t>
          </a:r>
          <a:endParaRPr lang="en-US" dirty="0">
            <a:latin typeface="Calibri" pitchFamily="34" charset="0"/>
          </a:endParaRPr>
        </a:p>
      </dgm:t>
    </dgm:pt>
    <dgm:pt modelId="{3A6B5E03-5802-4897-8833-7F592CD4EDBF}" type="parTrans" cxnId="{B0F7F514-9009-4878-B358-88A9C1941891}">
      <dgm:prSet/>
      <dgm:spPr/>
      <dgm:t>
        <a:bodyPr/>
        <a:lstStyle/>
        <a:p>
          <a:endParaRPr lang="en-US"/>
        </a:p>
      </dgm:t>
    </dgm:pt>
    <dgm:pt modelId="{133874D4-B816-4C46-9AF4-1C6E0A35A8B3}" type="sibTrans" cxnId="{B0F7F514-9009-4878-B358-88A9C1941891}">
      <dgm:prSet/>
      <dgm:spPr/>
      <dgm:t>
        <a:bodyPr/>
        <a:lstStyle/>
        <a:p>
          <a:endParaRPr lang="en-US"/>
        </a:p>
      </dgm:t>
    </dgm:pt>
    <dgm:pt modelId="{05399197-9165-4148-86C9-D47AFA3E508A}">
      <dgm:prSet/>
      <dgm:spPr/>
      <dgm:t>
        <a:bodyPr/>
        <a:lstStyle/>
        <a:p>
          <a:r>
            <a:rPr lang="en-US" dirty="0" smtClean="0">
              <a:latin typeface="Calibri" pitchFamily="34" charset="0"/>
            </a:rPr>
            <a:t>Particles &gt;50mm or visible splashes. </a:t>
          </a:r>
          <a:endParaRPr lang="en-US" dirty="0">
            <a:latin typeface="Calibri" pitchFamily="34" charset="0"/>
          </a:endParaRPr>
        </a:p>
      </dgm:t>
    </dgm:pt>
    <dgm:pt modelId="{A701CDE2-2536-4FCB-8439-B0D5ACFCD360}" type="parTrans" cxnId="{EAD499DE-5105-48C9-A933-8E67A638A598}">
      <dgm:prSet/>
      <dgm:spPr/>
      <dgm:t>
        <a:bodyPr/>
        <a:lstStyle/>
        <a:p>
          <a:endParaRPr lang="en-US"/>
        </a:p>
      </dgm:t>
    </dgm:pt>
    <dgm:pt modelId="{A0549F37-4514-44A0-B8DD-563834F83575}" type="sibTrans" cxnId="{EAD499DE-5105-48C9-A933-8E67A638A598}">
      <dgm:prSet/>
      <dgm:spPr/>
      <dgm:t>
        <a:bodyPr/>
        <a:lstStyle/>
        <a:p>
          <a:endParaRPr lang="en-US"/>
        </a:p>
      </dgm:t>
    </dgm:pt>
    <dgm:pt modelId="{8BB7E656-063B-45AF-B252-DCC72AB20E79}">
      <dgm:prSet/>
      <dgm:spPr/>
      <dgm:t>
        <a:bodyPr/>
        <a:lstStyle/>
        <a:p>
          <a:r>
            <a:rPr lang="en-US" dirty="0" smtClean="0">
              <a:latin typeface="Calibri" pitchFamily="34" charset="0"/>
            </a:rPr>
            <a:t>Has a distinct trajectory falling within 3 ft. </a:t>
          </a:r>
          <a:endParaRPr lang="en-US" dirty="0">
            <a:latin typeface="Calibri" pitchFamily="34" charset="0"/>
          </a:endParaRPr>
        </a:p>
      </dgm:t>
    </dgm:pt>
    <dgm:pt modelId="{B12DE094-5F5D-4280-A96D-97CBE3AAEF12}" type="parTrans" cxnId="{72A5EE54-E4D2-4B51-912D-B74C435C2664}">
      <dgm:prSet/>
      <dgm:spPr/>
      <dgm:t>
        <a:bodyPr/>
        <a:lstStyle/>
        <a:p>
          <a:endParaRPr lang="en-US"/>
        </a:p>
      </dgm:t>
    </dgm:pt>
    <dgm:pt modelId="{4DEDEA63-58C4-403A-8346-9E98BCD219BB}" type="sibTrans" cxnId="{72A5EE54-E4D2-4B51-912D-B74C435C2664}">
      <dgm:prSet/>
      <dgm:spPr/>
      <dgm:t>
        <a:bodyPr/>
        <a:lstStyle/>
        <a:p>
          <a:endParaRPr lang="en-US"/>
        </a:p>
      </dgm:t>
    </dgm:pt>
    <dgm:pt modelId="{DF75C7CF-FA19-48A9-BB56-28C5E7905331}">
      <dgm:prSet/>
      <dgm:spPr/>
      <dgm:t>
        <a:bodyPr/>
        <a:lstStyle/>
        <a:p>
          <a:r>
            <a:rPr lang="en-US" dirty="0" smtClean="0">
              <a:latin typeface="Calibri" pitchFamily="34" charset="0"/>
            </a:rPr>
            <a:t>considered a potential route of infection for dental personnel by blood-borne pathogens.</a:t>
          </a:r>
          <a:endParaRPr lang="en-US" dirty="0">
            <a:latin typeface="Calibri" pitchFamily="34" charset="0"/>
          </a:endParaRPr>
        </a:p>
      </dgm:t>
    </dgm:pt>
    <dgm:pt modelId="{C0471FB4-9A66-4F25-B6EB-FF95DA13C0E1}" type="parTrans" cxnId="{E24B75CC-E5D7-478A-AFE3-5D668078D9BC}">
      <dgm:prSet/>
      <dgm:spPr/>
      <dgm:t>
        <a:bodyPr/>
        <a:lstStyle/>
        <a:p>
          <a:endParaRPr lang="en-US"/>
        </a:p>
      </dgm:t>
    </dgm:pt>
    <dgm:pt modelId="{1973A4C3-89B1-4479-8255-C3DF8C4C2BCC}" type="sibTrans" cxnId="{E24B75CC-E5D7-478A-AFE3-5D668078D9BC}">
      <dgm:prSet/>
      <dgm:spPr/>
      <dgm:t>
        <a:bodyPr/>
        <a:lstStyle/>
        <a:p>
          <a:endParaRPr lang="en-US"/>
        </a:p>
      </dgm:t>
    </dgm:pt>
    <dgm:pt modelId="{885AF6B0-1818-4ADB-909F-ADB4B115FF7D}" type="pres">
      <dgm:prSet presAssocID="{815AAF2C-2192-4B2E-A1EC-7E1736766F04}" presName="Name0" presStyleCnt="0">
        <dgm:presLayoutVars>
          <dgm:dir/>
          <dgm:resizeHandles val="exact"/>
        </dgm:presLayoutVars>
      </dgm:prSet>
      <dgm:spPr/>
      <dgm:t>
        <a:bodyPr/>
        <a:lstStyle/>
        <a:p>
          <a:endParaRPr lang="en-US"/>
        </a:p>
      </dgm:t>
    </dgm:pt>
    <dgm:pt modelId="{B71ACC11-459D-4683-B10E-9F246D024534}" type="pres">
      <dgm:prSet presAssocID="{9B0ADB18-8881-4B09-BCE2-F588122F11BF}" presName="node" presStyleLbl="node1" presStyleIdx="0" presStyleCnt="3">
        <dgm:presLayoutVars>
          <dgm:bulletEnabled val="1"/>
        </dgm:presLayoutVars>
      </dgm:prSet>
      <dgm:spPr/>
      <dgm:t>
        <a:bodyPr/>
        <a:lstStyle/>
        <a:p>
          <a:endParaRPr lang="en-US"/>
        </a:p>
      </dgm:t>
    </dgm:pt>
    <dgm:pt modelId="{1DB772E7-6521-48E0-8907-5E1B2CD09DF8}" type="pres">
      <dgm:prSet presAssocID="{BBABE513-8BDF-42D7-9B37-4A136C3E9950}" presName="sibTrans" presStyleCnt="0"/>
      <dgm:spPr/>
    </dgm:pt>
    <dgm:pt modelId="{229684E1-235F-4733-BC02-0F1A8FBBD9CF}" type="pres">
      <dgm:prSet presAssocID="{35A5A905-A663-4298-B478-DE8350FB7141}" presName="node" presStyleLbl="node1" presStyleIdx="1" presStyleCnt="3">
        <dgm:presLayoutVars>
          <dgm:bulletEnabled val="1"/>
        </dgm:presLayoutVars>
      </dgm:prSet>
      <dgm:spPr/>
      <dgm:t>
        <a:bodyPr/>
        <a:lstStyle/>
        <a:p>
          <a:endParaRPr lang="en-US"/>
        </a:p>
      </dgm:t>
    </dgm:pt>
    <dgm:pt modelId="{0EA4939F-5049-4C28-9007-41A5DD051AD1}" type="pres">
      <dgm:prSet presAssocID="{135057C2-D564-4E35-B6C7-CFBCF5AEA353}" presName="sibTrans" presStyleCnt="0"/>
      <dgm:spPr/>
    </dgm:pt>
    <dgm:pt modelId="{FC31A7A4-24D0-4D09-BB49-88F4A2D92B2A}" type="pres">
      <dgm:prSet presAssocID="{B96C38AC-070B-4D67-BB7E-4E5413D954B3}" presName="node" presStyleLbl="node1" presStyleIdx="2" presStyleCnt="3">
        <dgm:presLayoutVars>
          <dgm:bulletEnabled val="1"/>
        </dgm:presLayoutVars>
      </dgm:prSet>
      <dgm:spPr/>
      <dgm:t>
        <a:bodyPr/>
        <a:lstStyle/>
        <a:p>
          <a:endParaRPr lang="en-US"/>
        </a:p>
      </dgm:t>
    </dgm:pt>
  </dgm:ptLst>
  <dgm:cxnLst>
    <dgm:cxn modelId="{72A5EE54-E4D2-4B51-912D-B74C435C2664}" srcId="{B96C38AC-070B-4D67-BB7E-4E5413D954B3}" destId="{8BB7E656-063B-45AF-B252-DCC72AB20E79}" srcOrd="1" destOrd="0" parTransId="{B12DE094-5F5D-4280-A96D-97CBE3AAEF12}" sibTransId="{4DEDEA63-58C4-403A-8346-9E98BCD219BB}"/>
    <dgm:cxn modelId="{C7FDDEAB-453D-46B2-9E12-6A32480140DB}" srcId="{35A5A905-A663-4298-B478-DE8350FB7141}" destId="{0BA969BB-AEE8-4A00-9599-C6EDCD072A87}" srcOrd="0" destOrd="0" parTransId="{EA4D9BE9-DBED-4E5B-A445-812CB7FF429F}" sibTransId="{B733216B-79CD-4E62-AF65-2505783B90B0}"/>
    <dgm:cxn modelId="{C984CE3B-C43C-4781-890A-4CA12CF5987C}" srcId="{9B0ADB18-8881-4B09-BCE2-F588122F11BF}" destId="{33385397-C613-40E6-A7DB-19172B1FEC97}" srcOrd="1" destOrd="0" parTransId="{6D54EE65-5096-40C7-9D1B-4C87C83D22CC}" sibTransId="{FE397314-EAF8-4A99-9182-942771EA14EE}"/>
    <dgm:cxn modelId="{42E81C6D-8547-492F-BC78-2290A396AC1C}" srcId="{35A5A905-A663-4298-B478-DE8350FB7141}" destId="{23F8A202-32F2-49DB-ADE2-115991D67F35}" srcOrd="2" destOrd="0" parTransId="{A2A2D10C-3CDF-44E2-A496-634B1583B5FE}" sibTransId="{99B8E975-4FD1-4D7B-9EFE-67E93F8DFD56}"/>
    <dgm:cxn modelId="{596C5013-4714-4C38-804F-4B05F071A40A}" type="presOf" srcId="{DF75C7CF-FA19-48A9-BB56-28C5E7905331}" destId="{FC31A7A4-24D0-4D09-BB49-88F4A2D92B2A}" srcOrd="0" destOrd="3" presId="urn:microsoft.com/office/officeart/2005/8/layout/hList6"/>
    <dgm:cxn modelId="{EAD499DE-5105-48C9-A933-8E67A638A598}" srcId="{B96C38AC-070B-4D67-BB7E-4E5413D954B3}" destId="{05399197-9165-4148-86C9-D47AFA3E508A}" srcOrd="0" destOrd="0" parTransId="{A701CDE2-2536-4FCB-8439-B0D5ACFCD360}" sibTransId="{A0549F37-4514-44A0-B8DD-563834F83575}"/>
    <dgm:cxn modelId="{21A69B93-B45A-46E4-BFA7-067206986746}" type="presOf" srcId="{35A5A905-A663-4298-B478-DE8350FB7141}" destId="{229684E1-235F-4733-BC02-0F1A8FBBD9CF}" srcOrd="0" destOrd="0" presId="urn:microsoft.com/office/officeart/2005/8/layout/hList6"/>
    <dgm:cxn modelId="{ECCC16FD-5F8B-4115-B398-210A864E9013}" type="presOf" srcId="{2E91CB13-DBCF-443B-A735-472B4507169E}" destId="{229684E1-235F-4733-BC02-0F1A8FBBD9CF}" srcOrd="0" destOrd="2" presId="urn:microsoft.com/office/officeart/2005/8/layout/hList6"/>
    <dgm:cxn modelId="{F42DAE4B-0C64-4660-820C-CAC3BC4EA520}" type="presOf" srcId="{815AAF2C-2192-4B2E-A1EC-7E1736766F04}" destId="{885AF6B0-1818-4ADB-909F-ADB4B115FF7D}" srcOrd="0" destOrd="0" presId="urn:microsoft.com/office/officeart/2005/8/layout/hList6"/>
    <dgm:cxn modelId="{16FDF99F-96A5-4386-815C-19FCEC7B06B7}" type="presOf" srcId="{B96C38AC-070B-4D67-BB7E-4E5413D954B3}" destId="{FC31A7A4-24D0-4D09-BB49-88F4A2D92B2A}" srcOrd="0" destOrd="0" presId="urn:microsoft.com/office/officeart/2005/8/layout/hList6"/>
    <dgm:cxn modelId="{B0F7F514-9009-4878-B358-88A9C1941891}" srcId="{35A5A905-A663-4298-B478-DE8350FB7141}" destId="{2E91CB13-DBCF-443B-A735-472B4507169E}" srcOrd="1" destOrd="0" parTransId="{3A6B5E03-5802-4897-8833-7F592CD4EDBF}" sibTransId="{133874D4-B816-4C46-9AF4-1C6E0A35A8B3}"/>
    <dgm:cxn modelId="{D7FF75F7-EE67-4B0B-9279-4C5F6327E61E}" srcId="{815AAF2C-2192-4B2E-A1EC-7E1736766F04}" destId="{9B0ADB18-8881-4B09-BCE2-F588122F11BF}" srcOrd="0" destOrd="0" parTransId="{AF3EF991-129C-43CF-A746-4C2DCE019783}" sibTransId="{BBABE513-8BDF-42D7-9B37-4A136C3E9950}"/>
    <dgm:cxn modelId="{816446D6-3E0B-43F6-BF9E-97AEF5D8D8C2}" srcId="{9B0ADB18-8881-4B09-BCE2-F588122F11BF}" destId="{E69CD7DD-EB85-46D7-8DEC-85E2DE1CA79A}" srcOrd="0" destOrd="0" parTransId="{3A07E042-8F3A-438D-A379-E095D3C52929}" sibTransId="{3533ECC7-B3E1-4494-8035-4D22CD11F57B}"/>
    <dgm:cxn modelId="{305E2BF8-DE6F-4B58-A54B-38A0501986E5}" type="presOf" srcId="{33385397-C613-40E6-A7DB-19172B1FEC97}" destId="{B71ACC11-459D-4683-B10E-9F246D024534}" srcOrd="0" destOrd="2" presId="urn:microsoft.com/office/officeart/2005/8/layout/hList6"/>
    <dgm:cxn modelId="{5DAF6D4E-8F2A-4E8C-B50F-AF6CC55B28A3}" type="presOf" srcId="{8BB7E656-063B-45AF-B252-DCC72AB20E79}" destId="{FC31A7A4-24D0-4D09-BB49-88F4A2D92B2A}" srcOrd="0" destOrd="2" presId="urn:microsoft.com/office/officeart/2005/8/layout/hList6"/>
    <dgm:cxn modelId="{109EF31E-C057-4D47-B4B5-C4EB2701A6EA}" type="presOf" srcId="{9B0ADB18-8881-4B09-BCE2-F588122F11BF}" destId="{B71ACC11-459D-4683-B10E-9F246D024534}" srcOrd="0" destOrd="0" presId="urn:microsoft.com/office/officeart/2005/8/layout/hList6"/>
    <dgm:cxn modelId="{E24B75CC-E5D7-478A-AFE3-5D668078D9BC}" srcId="{B96C38AC-070B-4D67-BB7E-4E5413D954B3}" destId="{DF75C7CF-FA19-48A9-BB56-28C5E7905331}" srcOrd="2" destOrd="0" parTransId="{C0471FB4-9A66-4F25-B6EB-FF95DA13C0E1}" sibTransId="{1973A4C3-89B1-4479-8255-C3DF8C4C2BCC}"/>
    <dgm:cxn modelId="{7E761474-114A-46A0-883C-5BE04B6A1CD6}" type="presOf" srcId="{E69CD7DD-EB85-46D7-8DEC-85E2DE1CA79A}" destId="{B71ACC11-459D-4683-B10E-9F246D024534}" srcOrd="0" destOrd="1" presId="urn:microsoft.com/office/officeart/2005/8/layout/hList6"/>
    <dgm:cxn modelId="{EC80D353-49E1-4D6F-B9DF-5F1849FFDA55}" type="presOf" srcId="{F7D3AC7F-C3F7-489F-8586-45FAC5D42ABE}" destId="{B71ACC11-459D-4683-B10E-9F246D024534}" srcOrd="0" destOrd="3" presId="urn:microsoft.com/office/officeart/2005/8/layout/hList6"/>
    <dgm:cxn modelId="{F56EBABA-2448-486B-9936-D62D1B767DF5}" srcId="{9B0ADB18-8881-4B09-BCE2-F588122F11BF}" destId="{F7D3AC7F-C3F7-489F-8586-45FAC5D42ABE}" srcOrd="2" destOrd="0" parTransId="{864ADEDE-8F7C-4BBB-897B-253DC560E0AE}" sibTransId="{B9145CC9-26FB-4309-B491-650D1E348A02}"/>
    <dgm:cxn modelId="{FF81013C-0687-4D73-9D25-F299FFDFE5B1}" srcId="{815AAF2C-2192-4B2E-A1EC-7E1736766F04}" destId="{B96C38AC-070B-4D67-BB7E-4E5413D954B3}" srcOrd="2" destOrd="0" parTransId="{A0B2192F-E17C-471A-9E2B-4435F95E7CDF}" sibTransId="{48FAD8F6-4A10-4A70-92C7-FAC805DB4880}"/>
    <dgm:cxn modelId="{C20AFF40-8364-4A3E-8FF4-B74CAC2F9D2E}" type="presOf" srcId="{23F8A202-32F2-49DB-ADE2-115991D67F35}" destId="{229684E1-235F-4733-BC02-0F1A8FBBD9CF}" srcOrd="0" destOrd="3" presId="urn:microsoft.com/office/officeart/2005/8/layout/hList6"/>
    <dgm:cxn modelId="{E1EDD1D0-797F-41FC-9E3D-ABB5F5647889}" type="presOf" srcId="{05399197-9165-4148-86C9-D47AFA3E508A}" destId="{FC31A7A4-24D0-4D09-BB49-88F4A2D92B2A}" srcOrd="0" destOrd="1" presId="urn:microsoft.com/office/officeart/2005/8/layout/hList6"/>
    <dgm:cxn modelId="{1F65C447-7691-4971-B9C2-3AFDD5A7ADCE}" srcId="{815AAF2C-2192-4B2E-A1EC-7E1736766F04}" destId="{35A5A905-A663-4298-B478-DE8350FB7141}" srcOrd="1" destOrd="0" parTransId="{218C931B-8E49-4AD4-8FC1-BCC9624DB648}" sibTransId="{135057C2-D564-4E35-B6C7-CFBCF5AEA353}"/>
    <dgm:cxn modelId="{C616002B-B8AE-421C-A9C3-9F81AA87025D}" type="presOf" srcId="{0BA969BB-AEE8-4A00-9599-C6EDCD072A87}" destId="{229684E1-235F-4733-BC02-0F1A8FBBD9CF}" srcOrd="0" destOrd="1" presId="urn:microsoft.com/office/officeart/2005/8/layout/hList6"/>
    <dgm:cxn modelId="{983D6739-A184-44B5-9390-E56AB2B3A154}" type="presParOf" srcId="{885AF6B0-1818-4ADB-909F-ADB4B115FF7D}" destId="{B71ACC11-459D-4683-B10E-9F246D024534}" srcOrd="0" destOrd="0" presId="urn:microsoft.com/office/officeart/2005/8/layout/hList6"/>
    <dgm:cxn modelId="{DC145974-C6BA-4CBF-8DCD-06931D80E8D4}" type="presParOf" srcId="{885AF6B0-1818-4ADB-909F-ADB4B115FF7D}" destId="{1DB772E7-6521-48E0-8907-5E1B2CD09DF8}" srcOrd="1" destOrd="0" presId="urn:microsoft.com/office/officeart/2005/8/layout/hList6"/>
    <dgm:cxn modelId="{9B26BF78-850A-4A40-B460-09AEC17A2279}" type="presParOf" srcId="{885AF6B0-1818-4ADB-909F-ADB4B115FF7D}" destId="{229684E1-235F-4733-BC02-0F1A8FBBD9CF}" srcOrd="2" destOrd="0" presId="urn:microsoft.com/office/officeart/2005/8/layout/hList6"/>
    <dgm:cxn modelId="{AAC415D1-30D2-4AF8-9900-CB6D382B7F16}" type="presParOf" srcId="{885AF6B0-1818-4ADB-909F-ADB4B115FF7D}" destId="{0EA4939F-5049-4C28-9007-41A5DD051AD1}" srcOrd="3" destOrd="0" presId="urn:microsoft.com/office/officeart/2005/8/layout/hList6"/>
    <dgm:cxn modelId="{A9E8927A-DD69-4B6B-8560-2EB4FC3E8AD7}" type="presParOf" srcId="{885AF6B0-1818-4ADB-909F-ADB4B115FF7D}" destId="{FC31A7A4-24D0-4D09-BB49-88F4A2D92B2A}"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5D5C2C-CE02-4D9B-BF24-666FD7EBDE8D}"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5DA8F63D-09C7-44C3-BF96-FE1669A37C23}">
      <dgm:prSet phldrT="[Text]"/>
      <dgm:spPr/>
      <dgm:t>
        <a:bodyPr/>
        <a:lstStyle/>
        <a:p>
          <a:r>
            <a:rPr lang="en-US" dirty="0" smtClean="0"/>
            <a:t>Direct contamination</a:t>
          </a:r>
          <a:endParaRPr lang="en-US" dirty="0"/>
        </a:p>
      </dgm:t>
    </dgm:pt>
    <dgm:pt modelId="{AF41BEE6-2963-40F7-8A3D-600FC45FEE62}" type="parTrans" cxnId="{0A76F3C9-E961-48D3-BD7C-D7BEFB6D2200}">
      <dgm:prSet/>
      <dgm:spPr/>
      <dgm:t>
        <a:bodyPr/>
        <a:lstStyle/>
        <a:p>
          <a:endParaRPr lang="en-US"/>
        </a:p>
      </dgm:t>
    </dgm:pt>
    <dgm:pt modelId="{DCD08E35-2B06-48CA-96DC-BDFA18E6DF23}" type="sibTrans" cxnId="{0A76F3C9-E961-48D3-BD7C-D7BEFB6D2200}">
      <dgm:prSet/>
      <dgm:spPr/>
      <dgm:t>
        <a:bodyPr/>
        <a:lstStyle/>
        <a:p>
          <a:endParaRPr lang="en-US"/>
        </a:p>
      </dgm:t>
    </dgm:pt>
    <dgm:pt modelId="{9A93BB4C-4BD5-4F7E-83E2-40261FB396F1}">
      <dgm:prSet phldrT="[Text]"/>
      <dgm:spPr/>
      <dgm:t>
        <a:bodyPr/>
        <a:lstStyle/>
        <a:p>
          <a:r>
            <a:rPr lang="en-US" dirty="0" smtClean="0"/>
            <a:t>occurs during direct contact with bodily </a:t>
          </a:r>
          <a:r>
            <a:rPr lang="en-US" dirty="0" err="1" smtClean="0"/>
            <a:t>ﬂuids</a:t>
          </a:r>
          <a:r>
            <a:rPr lang="en-US" dirty="0" smtClean="0"/>
            <a:t>,</a:t>
          </a:r>
          <a:endParaRPr lang="en-US" dirty="0"/>
        </a:p>
      </dgm:t>
    </dgm:pt>
    <dgm:pt modelId="{DC54B237-79B2-46F2-8F9C-B62CA9AB32D6}" type="parTrans" cxnId="{53A5990D-F69A-4A53-BA5C-89D38C046F71}">
      <dgm:prSet/>
      <dgm:spPr/>
      <dgm:t>
        <a:bodyPr/>
        <a:lstStyle/>
        <a:p>
          <a:endParaRPr lang="en-US"/>
        </a:p>
      </dgm:t>
    </dgm:pt>
    <dgm:pt modelId="{A2EF0EFE-DBDB-45C4-9671-7B946E0EE0F4}" type="sibTrans" cxnId="{53A5990D-F69A-4A53-BA5C-89D38C046F71}">
      <dgm:prSet/>
      <dgm:spPr/>
      <dgm:t>
        <a:bodyPr/>
        <a:lstStyle/>
        <a:p>
          <a:endParaRPr lang="en-US"/>
        </a:p>
      </dgm:t>
    </dgm:pt>
    <dgm:pt modelId="{DAAE6131-DF63-4816-9227-E3DB8F432A26}">
      <dgm:prSet phldrT="[Text]"/>
      <dgm:spPr/>
      <dgm:t>
        <a:bodyPr/>
        <a:lstStyle/>
        <a:p>
          <a:r>
            <a:rPr lang="en-US" dirty="0" smtClean="0"/>
            <a:t>Indirect contamination</a:t>
          </a:r>
          <a:endParaRPr lang="en-US" dirty="0"/>
        </a:p>
      </dgm:t>
    </dgm:pt>
    <dgm:pt modelId="{5093BDA2-792B-4D25-BE39-0E630EE82FBC}" type="parTrans" cxnId="{F9E37DC5-7E0B-4E58-99C9-B7FD7EB54392}">
      <dgm:prSet/>
      <dgm:spPr/>
      <dgm:t>
        <a:bodyPr/>
        <a:lstStyle/>
        <a:p>
          <a:endParaRPr lang="en-US"/>
        </a:p>
      </dgm:t>
    </dgm:pt>
    <dgm:pt modelId="{CFDC8912-DCF5-46A2-B883-66392C318CBA}" type="sibTrans" cxnId="{F9E37DC5-7E0B-4E58-99C9-B7FD7EB54392}">
      <dgm:prSet/>
      <dgm:spPr/>
      <dgm:t>
        <a:bodyPr/>
        <a:lstStyle/>
        <a:p>
          <a:endParaRPr lang="en-US"/>
        </a:p>
      </dgm:t>
    </dgm:pt>
    <dgm:pt modelId="{51EA6956-EB99-4F0F-9378-8090AD45E359}">
      <dgm:prSet phldrT="[Text]"/>
      <dgm:spPr/>
      <dgm:t>
        <a:bodyPr/>
        <a:lstStyle/>
        <a:p>
          <a:r>
            <a:rPr lang="en-US" dirty="0" smtClean="0"/>
            <a:t>occurs due to saliva-contaminated hands</a:t>
          </a:r>
          <a:endParaRPr lang="en-US" dirty="0"/>
        </a:p>
      </dgm:t>
    </dgm:pt>
    <dgm:pt modelId="{04F3222B-B191-4883-8353-E92FC278CB4C}" type="parTrans" cxnId="{DE7FA2A4-8E08-4970-9395-7BD9C4C5507B}">
      <dgm:prSet/>
      <dgm:spPr/>
      <dgm:t>
        <a:bodyPr/>
        <a:lstStyle/>
        <a:p>
          <a:endParaRPr lang="en-US"/>
        </a:p>
      </dgm:t>
    </dgm:pt>
    <dgm:pt modelId="{CA1637D2-6335-4DB3-85D2-B15EDE2DAF5D}" type="sibTrans" cxnId="{DE7FA2A4-8E08-4970-9395-7BD9C4C5507B}">
      <dgm:prSet/>
      <dgm:spPr/>
      <dgm:t>
        <a:bodyPr/>
        <a:lstStyle/>
        <a:p>
          <a:endParaRPr lang="en-US"/>
        </a:p>
      </dgm:t>
    </dgm:pt>
    <dgm:pt modelId="{E443A261-F2DC-4C47-82C0-0991A9E4AD30}">
      <dgm:prSet phldrT="[Text]"/>
      <dgm:spPr/>
      <dgm:t>
        <a:bodyPr/>
        <a:lstStyle/>
        <a:p>
          <a:r>
            <a:rPr lang="en-US" dirty="0" smtClean="0"/>
            <a:t>major exposure concern for dental personnel</a:t>
          </a:r>
          <a:endParaRPr lang="en-US" dirty="0"/>
        </a:p>
      </dgm:t>
    </dgm:pt>
    <dgm:pt modelId="{2094A901-F457-4714-909A-D8BE1307C13C}" type="sibTrans" cxnId="{C19CA517-91FF-4333-9979-55CBD6ACEB9B}">
      <dgm:prSet/>
      <dgm:spPr/>
      <dgm:t>
        <a:bodyPr/>
        <a:lstStyle/>
        <a:p>
          <a:endParaRPr lang="en-US"/>
        </a:p>
      </dgm:t>
    </dgm:pt>
    <dgm:pt modelId="{534E0A05-05EC-42F4-8227-007DA513BD74}" type="parTrans" cxnId="{C19CA517-91FF-4333-9979-55CBD6ACEB9B}">
      <dgm:prSet/>
      <dgm:spPr/>
      <dgm:t>
        <a:bodyPr/>
        <a:lstStyle/>
        <a:p>
          <a:endParaRPr lang="en-US"/>
        </a:p>
      </dgm:t>
    </dgm:pt>
    <dgm:pt modelId="{09DEE4AC-28CA-4DAE-B776-9B7562ABA777}" type="pres">
      <dgm:prSet presAssocID="{FE5D5C2C-CE02-4D9B-BF24-666FD7EBDE8D}" presName="diagram" presStyleCnt="0">
        <dgm:presLayoutVars>
          <dgm:chPref val="1"/>
          <dgm:dir/>
          <dgm:animOne val="branch"/>
          <dgm:animLvl val="lvl"/>
          <dgm:resizeHandles/>
        </dgm:presLayoutVars>
      </dgm:prSet>
      <dgm:spPr/>
      <dgm:t>
        <a:bodyPr/>
        <a:lstStyle/>
        <a:p>
          <a:endParaRPr lang="en-US"/>
        </a:p>
      </dgm:t>
    </dgm:pt>
    <dgm:pt modelId="{FD475948-44E2-4E2E-9439-2892578941AB}" type="pres">
      <dgm:prSet presAssocID="{5DA8F63D-09C7-44C3-BF96-FE1669A37C23}" presName="root" presStyleCnt="0"/>
      <dgm:spPr/>
    </dgm:pt>
    <dgm:pt modelId="{19012F1E-DD52-4970-A38F-5C05FFE1A9E4}" type="pres">
      <dgm:prSet presAssocID="{5DA8F63D-09C7-44C3-BF96-FE1669A37C23}" presName="rootComposite" presStyleCnt="0"/>
      <dgm:spPr/>
    </dgm:pt>
    <dgm:pt modelId="{B5422C4C-AC45-49A4-B847-2D4AC52DB9D6}" type="pres">
      <dgm:prSet presAssocID="{5DA8F63D-09C7-44C3-BF96-FE1669A37C23}" presName="rootText" presStyleLbl="node1" presStyleIdx="0" presStyleCnt="2"/>
      <dgm:spPr/>
      <dgm:t>
        <a:bodyPr/>
        <a:lstStyle/>
        <a:p>
          <a:endParaRPr lang="en-US"/>
        </a:p>
      </dgm:t>
    </dgm:pt>
    <dgm:pt modelId="{A015AF6A-A659-49A7-84F7-B1AC5F631AE1}" type="pres">
      <dgm:prSet presAssocID="{5DA8F63D-09C7-44C3-BF96-FE1669A37C23}" presName="rootConnector" presStyleLbl="node1" presStyleIdx="0" presStyleCnt="2"/>
      <dgm:spPr/>
      <dgm:t>
        <a:bodyPr/>
        <a:lstStyle/>
        <a:p>
          <a:endParaRPr lang="en-US"/>
        </a:p>
      </dgm:t>
    </dgm:pt>
    <dgm:pt modelId="{9CBF5A0E-F429-4F37-8B85-C0A600363111}" type="pres">
      <dgm:prSet presAssocID="{5DA8F63D-09C7-44C3-BF96-FE1669A37C23}" presName="childShape" presStyleCnt="0"/>
      <dgm:spPr/>
    </dgm:pt>
    <dgm:pt modelId="{E06A6D38-3FB3-401A-8545-2BA01627C05C}" type="pres">
      <dgm:prSet presAssocID="{DC54B237-79B2-46F2-8F9C-B62CA9AB32D6}" presName="Name13" presStyleLbl="parChTrans1D2" presStyleIdx="0" presStyleCnt="3"/>
      <dgm:spPr/>
      <dgm:t>
        <a:bodyPr/>
        <a:lstStyle/>
        <a:p>
          <a:endParaRPr lang="en-US"/>
        </a:p>
      </dgm:t>
    </dgm:pt>
    <dgm:pt modelId="{F2B32F8F-FF54-452C-8CFA-B44D5AC57613}" type="pres">
      <dgm:prSet presAssocID="{9A93BB4C-4BD5-4F7E-83E2-40261FB396F1}" presName="childText" presStyleLbl="bgAcc1" presStyleIdx="0" presStyleCnt="3">
        <dgm:presLayoutVars>
          <dgm:bulletEnabled val="1"/>
        </dgm:presLayoutVars>
      </dgm:prSet>
      <dgm:spPr/>
      <dgm:t>
        <a:bodyPr/>
        <a:lstStyle/>
        <a:p>
          <a:endParaRPr lang="en-US"/>
        </a:p>
      </dgm:t>
    </dgm:pt>
    <dgm:pt modelId="{A80C8402-1241-4CF6-AA20-A75A3E71AF95}" type="pres">
      <dgm:prSet presAssocID="{534E0A05-05EC-42F4-8227-007DA513BD74}" presName="Name13" presStyleLbl="parChTrans1D2" presStyleIdx="1" presStyleCnt="3"/>
      <dgm:spPr/>
      <dgm:t>
        <a:bodyPr/>
        <a:lstStyle/>
        <a:p>
          <a:endParaRPr lang="en-US"/>
        </a:p>
      </dgm:t>
    </dgm:pt>
    <dgm:pt modelId="{FB23D216-38E1-493C-9730-04D1E41CDC75}" type="pres">
      <dgm:prSet presAssocID="{E443A261-F2DC-4C47-82C0-0991A9E4AD30}" presName="childText" presStyleLbl="bgAcc1" presStyleIdx="1" presStyleCnt="3">
        <dgm:presLayoutVars>
          <dgm:bulletEnabled val="1"/>
        </dgm:presLayoutVars>
      </dgm:prSet>
      <dgm:spPr/>
      <dgm:t>
        <a:bodyPr/>
        <a:lstStyle/>
        <a:p>
          <a:endParaRPr lang="en-US"/>
        </a:p>
      </dgm:t>
    </dgm:pt>
    <dgm:pt modelId="{910A1339-E799-4360-B07F-576FCF330C89}" type="pres">
      <dgm:prSet presAssocID="{DAAE6131-DF63-4816-9227-E3DB8F432A26}" presName="root" presStyleCnt="0"/>
      <dgm:spPr/>
    </dgm:pt>
    <dgm:pt modelId="{79C5E327-0687-4621-8A3B-3BA6140BD3D9}" type="pres">
      <dgm:prSet presAssocID="{DAAE6131-DF63-4816-9227-E3DB8F432A26}" presName="rootComposite" presStyleCnt="0"/>
      <dgm:spPr/>
    </dgm:pt>
    <dgm:pt modelId="{A93296CF-5687-4721-96D0-D5E55E8418EF}" type="pres">
      <dgm:prSet presAssocID="{DAAE6131-DF63-4816-9227-E3DB8F432A26}" presName="rootText" presStyleLbl="node1" presStyleIdx="1" presStyleCnt="2"/>
      <dgm:spPr/>
      <dgm:t>
        <a:bodyPr/>
        <a:lstStyle/>
        <a:p>
          <a:endParaRPr lang="en-US"/>
        </a:p>
      </dgm:t>
    </dgm:pt>
    <dgm:pt modelId="{4D75E88C-5B7A-4203-9281-52F1C5B5B601}" type="pres">
      <dgm:prSet presAssocID="{DAAE6131-DF63-4816-9227-E3DB8F432A26}" presName="rootConnector" presStyleLbl="node1" presStyleIdx="1" presStyleCnt="2"/>
      <dgm:spPr/>
      <dgm:t>
        <a:bodyPr/>
        <a:lstStyle/>
        <a:p>
          <a:endParaRPr lang="en-US"/>
        </a:p>
      </dgm:t>
    </dgm:pt>
    <dgm:pt modelId="{EF8C51A6-3D5F-47CC-BA67-809F14890AAC}" type="pres">
      <dgm:prSet presAssocID="{DAAE6131-DF63-4816-9227-E3DB8F432A26}" presName="childShape" presStyleCnt="0"/>
      <dgm:spPr/>
    </dgm:pt>
    <dgm:pt modelId="{FF3CB2C2-F421-4F78-8EDA-3639C011FD86}" type="pres">
      <dgm:prSet presAssocID="{04F3222B-B191-4883-8353-E92FC278CB4C}" presName="Name13" presStyleLbl="parChTrans1D2" presStyleIdx="2" presStyleCnt="3"/>
      <dgm:spPr/>
      <dgm:t>
        <a:bodyPr/>
        <a:lstStyle/>
        <a:p>
          <a:endParaRPr lang="en-US"/>
        </a:p>
      </dgm:t>
    </dgm:pt>
    <dgm:pt modelId="{E8EE8754-EEC1-4ABF-8048-D8B46D706F30}" type="pres">
      <dgm:prSet presAssocID="{51EA6956-EB99-4F0F-9378-8090AD45E359}" presName="childText" presStyleLbl="bgAcc1" presStyleIdx="2" presStyleCnt="3" custScaleY="227698">
        <dgm:presLayoutVars>
          <dgm:bulletEnabled val="1"/>
        </dgm:presLayoutVars>
      </dgm:prSet>
      <dgm:spPr/>
      <dgm:t>
        <a:bodyPr/>
        <a:lstStyle/>
        <a:p>
          <a:endParaRPr lang="en-US"/>
        </a:p>
      </dgm:t>
    </dgm:pt>
  </dgm:ptLst>
  <dgm:cxnLst>
    <dgm:cxn modelId="{BF003DE8-56CD-4ACB-B757-A7338AD357F5}" type="presOf" srcId="{FE5D5C2C-CE02-4D9B-BF24-666FD7EBDE8D}" destId="{09DEE4AC-28CA-4DAE-B776-9B7562ABA777}" srcOrd="0" destOrd="0" presId="urn:microsoft.com/office/officeart/2005/8/layout/hierarchy3"/>
    <dgm:cxn modelId="{58A93424-82B1-4E75-884F-C088D55E7151}" type="presOf" srcId="{DC54B237-79B2-46F2-8F9C-B62CA9AB32D6}" destId="{E06A6D38-3FB3-401A-8545-2BA01627C05C}" srcOrd="0" destOrd="0" presId="urn:microsoft.com/office/officeart/2005/8/layout/hierarchy3"/>
    <dgm:cxn modelId="{F9E37DC5-7E0B-4E58-99C9-B7FD7EB54392}" srcId="{FE5D5C2C-CE02-4D9B-BF24-666FD7EBDE8D}" destId="{DAAE6131-DF63-4816-9227-E3DB8F432A26}" srcOrd="1" destOrd="0" parTransId="{5093BDA2-792B-4D25-BE39-0E630EE82FBC}" sibTransId="{CFDC8912-DCF5-46A2-B883-66392C318CBA}"/>
    <dgm:cxn modelId="{A7A017AD-EC4B-4606-B674-51EAFEAEF2F5}" type="presOf" srcId="{9A93BB4C-4BD5-4F7E-83E2-40261FB396F1}" destId="{F2B32F8F-FF54-452C-8CFA-B44D5AC57613}" srcOrd="0" destOrd="0" presId="urn:microsoft.com/office/officeart/2005/8/layout/hierarchy3"/>
    <dgm:cxn modelId="{BE9A0349-E4FB-44BF-9146-6A961E1BD2D8}" type="presOf" srcId="{5DA8F63D-09C7-44C3-BF96-FE1669A37C23}" destId="{A015AF6A-A659-49A7-84F7-B1AC5F631AE1}" srcOrd="1" destOrd="0" presId="urn:microsoft.com/office/officeart/2005/8/layout/hierarchy3"/>
    <dgm:cxn modelId="{26A98C2D-F03E-478C-8048-4BF9F58A749F}" type="presOf" srcId="{DAAE6131-DF63-4816-9227-E3DB8F432A26}" destId="{A93296CF-5687-4721-96D0-D5E55E8418EF}" srcOrd="0" destOrd="0" presId="urn:microsoft.com/office/officeart/2005/8/layout/hierarchy3"/>
    <dgm:cxn modelId="{53A5990D-F69A-4A53-BA5C-89D38C046F71}" srcId="{5DA8F63D-09C7-44C3-BF96-FE1669A37C23}" destId="{9A93BB4C-4BD5-4F7E-83E2-40261FB396F1}" srcOrd="0" destOrd="0" parTransId="{DC54B237-79B2-46F2-8F9C-B62CA9AB32D6}" sibTransId="{A2EF0EFE-DBDB-45C4-9671-7B946E0EE0F4}"/>
    <dgm:cxn modelId="{7712C277-01E9-4F4A-8797-88E7BBB88605}" type="presOf" srcId="{534E0A05-05EC-42F4-8227-007DA513BD74}" destId="{A80C8402-1241-4CF6-AA20-A75A3E71AF95}" srcOrd="0" destOrd="0" presId="urn:microsoft.com/office/officeart/2005/8/layout/hierarchy3"/>
    <dgm:cxn modelId="{7107D446-3FF9-4BF2-B32C-FA7ECFFF3A67}" type="presOf" srcId="{51EA6956-EB99-4F0F-9378-8090AD45E359}" destId="{E8EE8754-EEC1-4ABF-8048-D8B46D706F30}" srcOrd="0" destOrd="0" presId="urn:microsoft.com/office/officeart/2005/8/layout/hierarchy3"/>
    <dgm:cxn modelId="{C19CA517-91FF-4333-9979-55CBD6ACEB9B}" srcId="{5DA8F63D-09C7-44C3-BF96-FE1669A37C23}" destId="{E443A261-F2DC-4C47-82C0-0991A9E4AD30}" srcOrd="1" destOrd="0" parTransId="{534E0A05-05EC-42F4-8227-007DA513BD74}" sibTransId="{2094A901-F457-4714-909A-D8BE1307C13C}"/>
    <dgm:cxn modelId="{9A0C239D-D485-4C28-B78F-0412AE8CD562}" type="presOf" srcId="{DAAE6131-DF63-4816-9227-E3DB8F432A26}" destId="{4D75E88C-5B7A-4203-9281-52F1C5B5B601}" srcOrd="1" destOrd="0" presId="urn:microsoft.com/office/officeart/2005/8/layout/hierarchy3"/>
    <dgm:cxn modelId="{5FDC66AD-B659-4C2A-B2F0-1D61BA8147B5}" type="presOf" srcId="{E443A261-F2DC-4C47-82C0-0991A9E4AD30}" destId="{FB23D216-38E1-493C-9730-04D1E41CDC75}" srcOrd="0" destOrd="0" presId="urn:microsoft.com/office/officeart/2005/8/layout/hierarchy3"/>
    <dgm:cxn modelId="{8921512E-DEB0-43BA-A28E-75C92296E07A}" type="presOf" srcId="{04F3222B-B191-4883-8353-E92FC278CB4C}" destId="{FF3CB2C2-F421-4F78-8EDA-3639C011FD86}" srcOrd="0" destOrd="0" presId="urn:microsoft.com/office/officeart/2005/8/layout/hierarchy3"/>
    <dgm:cxn modelId="{E73FC92A-132C-43A3-A497-AAAE9D01256F}" type="presOf" srcId="{5DA8F63D-09C7-44C3-BF96-FE1669A37C23}" destId="{B5422C4C-AC45-49A4-B847-2D4AC52DB9D6}" srcOrd="0" destOrd="0" presId="urn:microsoft.com/office/officeart/2005/8/layout/hierarchy3"/>
    <dgm:cxn modelId="{0A76F3C9-E961-48D3-BD7C-D7BEFB6D2200}" srcId="{FE5D5C2C-CE02-4D9B-BF24-666FD7EBDE8D}" destId="{5DA8F63D-09C7-44C3-BF96-FE1669A37C23}" srcOrd="0" destOrd="0" parTransId="{AF41BEE6-2963-40F7-8A3D-600FC45FEE62}" sibTransId="{DCD08E35-2B06-48CA-96DC-BDFA18E6DF23}"/>
    <dgm:cxn modelId="{DE7FA2A4-8E08-4970-9395-7BD9C4C5507B}" srcId="{DAAE6131-DF63-4816-9227-E3DB8F432A26}" destId="{51EA6956-EB99-4F0F-9378-8090AD45E359}" srcOrd="0" destOrd="0" parTransId="{04F3222B-B191-4883-8353-E92FC278CB4C}" sibTransId="{CA1637D2-6335-4DB3-85D2-B15EDE2DAF5D}"/>
    <dgm:cxn modelId="{B560CDF2-0DC7-42BE-8477-B37EBD751EBF}" type="presParOf" srcId="{09DEE4AC-28CA-4DAE-B776-9B7562ABA777}" destId="{FD475948-44E2-4E2E-9439-2892578941AB}" srcOrd="0" destOrd="0" presId="urn:microsoft.com/office/officeart/2005/8/layout/hierarchy3"/>
    <dgm:cxn modelId="{DEE21D17-3731-49C5-A51B-B522151C2B9F}" type="presParOf" srcId="{FD475948-44E2-4E2E-9439-2892578941AB}" destId="{19012F1E-DD52-4970-A38F-5C05FFE1A9E4}" srcOrd="0" destOrd="0" presId="urn:microsoft.com/office/officeart/2005/8/layout/hierarchy3"/>
    <dgm:cxn modelId="{63D7D982-7B7B-44EF-B004-00A670856ABE}" type="presParOf" srcId="{19012F1E-DD52-4970-A38F-5C05FFE1A9E4}" destId="{B5422C4C-AC45-49A4-B847-2D4AC52DB9D6}" srcOrd="0" destOrd="0" presId="urn:microsoft.com/office/officeart/2005/8/layout/hierarchy3"/>
    <dgm:cxn modelId="{C7A7A727-FB8D-4DBC-B6A8-AB282D4282E3}" type="presParOf" srcId="{19012F1E-DD52-4970-A38F-5C05FFE1A9E4}" destId="{A015AF6A-A659-49A7-84F7-B1AC5F631AE1}" srcOrd="1" destOrd="0" presId="urn:microsoft.com/office/officeart/2005/8/layout/hierarchy3"/>
    <dgm:cxn modelId="{3815FD7E-0C1C-4DB0-8DC9-F7F41E0253DE}" type="presParOf" srcId="{FD475948-44E2-4E2E-9439-2892578941AB}" destId="{9CBF5A0E-F429-4F37-8B85-C0A600363111}" srcOrd="1" destOrd="0" presId="urn:microsoft.com/office/officeart/2005/8/layout/hierarchy3"/>
    <dgm:cxn modelId="{9BE9015E-CE20-4D92-BD54-5263E562501A}" type="presParOf" srcId="{9CBF5A0E-F429-4F37-8B85-C0A600363111}" destId="{E06A6D38-3FB3-401A-8545-2BA01627C05C}" srcOrd="0" destOrd="0" presId="urn:microsoft.com/office/officeart/2005/8/layout/hierarchy3"/>
    <dgm:cxn modelId="{CDC3DAF8-61C6-4842-90EF-ED9A416ACFFF}" type="presParOf" srcId="{9CBF5A0E-F429-4F37-8B85-C0A600363111}" destId="{F2B32F8F-FF54-452C-8CFA-B44D5AC57613}" srcOrd="1" destOrd="0" presId="urn:microsoft.com/office/officeart/2005/8/layout/hierarchy3"/>
    <dgm:cxn modelId="{6C037761-6D33-44A2-9703-08B139EBE1CA}" type="presParOf" srcId="{9CBF5A0E-F429-4F37-8B85-C0A600363111}" destId="{A80C8402-1241-4CF6-AA20-A75A3E71AF95}" srcOrd="2" destOrd="0" presId="urn:microsoft.com/office/officeart/2005/8/layout/hierarchy3"/>
    <dgm:cxn modelId="{EBC43B95-B86A-416C-889C-C40AFE3A7429}" type="presParOf" srcId="{9CBF5A0E-F429-4F37-8B85-C0A600363111}" destId="{FB23D216-38E1-493C-9730-04D1E41CDC75}" srcOrd="3" destOrd="0" presId="urn:microsoft.com/office/officeart/2005/8/layout/hierarchy3"/>
    <dgm:cxn modelId="{111CA98F-5329-4FF6-BC48-173AF4FA502B}" type="presParOf" srcId="{09DEE4AC-28CA-4DAE-B776-9B7562ABA777}" destId="{910A1339-E799-4360-B07F-576FCF330C89}" srcOrd="1" destOrd="0" presId="urn:microsoft.com/office/officeart/2005/8/layout/hierarchy3"/>
    <dgm:cxn modelId="{D2CA54E8-461D-4CCF-B7AF-1FF6CFFDB6E0}" type="presParOf" srcId="{910A1339-E799-4360-B07F-576FCF330C89}" destId="{79C5E327-0687-4621-8A3B-3BA6140BD3D9}" srcOrd="0" destOrd="0" presId="urn:microsoft.com/office/officeart/2005/8/layout/hierarchy3"/>
    <dgm:cxn modelId="{4760452B-ED58-42A1-8666-501E98F16ED4}" type="presParOf" srcId="{79C5E327-0687-4621-8A3B-3BA6140BD3D9}" destId="{A93296CF-5687-4721-96D0-D5E55E8418EF}" srcOrd="0" destOrd="0" presId="urn:microsoft.com/office/officeart/2005/8/layout/hierarchy3"/>
    <dgm:cxn modelId="{019E8989-9BD8-41B5-848F-BE0FAB417E72}" type="presParOf" srcId="{79C5E327-0687-4621-8A3B-3BA6140BD3D9}" destId="{4D75E88C-5B7A-4203-9281-52F1C5B5B601}" srcOrd="1" destOrd="0" presId="urn:microsoft.com/office/officeart/2005/8/layout/hierarchy3"/>
    <dgm:cxn modelId="{975B06BC-54C9-4DE8-806C-251C9E23E770}" type="presParOf" srcId="{910A1339-E799-4360-B07F-576FCF330C89}" destId="{EF8C51A6-3D5F-47CC-BA67-809F14890AAC}" srcOrd="1" destOrd="0" presId="urn:microsoft.com/office/officeart/2005/8/layout/hierarchy3"/>
    <dgm:cxn modelId="{E87B60DA-A803-4ADD-BED7-ECC307284D7E}" type="presParOf" srcId="{EF8C51A6-3D5F-47CC-BA67-809F14890AAC}" destId="{FF3CB2C2-F421-4F78-8EDA-3639C011FD86}" srcOrd="0" destOrd="0" presId="urn:microsoft.com/office/officeart/2005/8/layout/hierarchy3"/>
    <dgm:cxn modelId="{4733AB6C-C816-4991-A400-DDE3F1FC2F0C}" type="presParOf" srcId="{EF8C51A6-3D5F-47CC-BA67-809F14890AAC}" destId="{E8EE8754-EEC1-4ABF-8048-D8B46D706F30}"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1ACC11-459D-4683-B10E-9F246D024534}">
      <dsp:nvSpPr>
        <dsp:cNvPr id="0" name=""/>
        <dsp:cNvSpPr/>
      </dsp:nvSpPr>
      <dsp:spPr>
        <a:xfrm rot="16200000">
          <a:off x="-953030" y="954025"/>
          <a:ext cx="4495800" cy="2587749"/>
        </a:xfrm>
        <a:prstGeom prst="flowChartManualOperati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2005" bIns="0" numCol="1" spcCol="1270" anchor="t" anchorCtr="0">
          <a:noAutofit/>
        </a:bodyPr>
        <a:lstStyle/>
        <a:p>
          <a:pPr lvl="0" algn="l" defTabSz="977900">
            <a:lnSpc>
              <a:spcPct val="90000"/>
            </a:lnSpc>
            <a:spcBef>
              <a:spcPct val="0"/>
            </a:spcBef>
            <a:spcAft>
              <a:spcPct val="35000"/>
            </a:spcAft>
          </a:pPr>
          <a:r>
            <a:rPr lang="en-US" sz="2200" kern="1200" dirty="0" smtClean="0">
              <a:latin typeface="Calibri" pitchFamily="34" charset="0"/>
            </a:rPr>
            <a:t>Aerosols</a:t>
          </a:r>
          <a:endParaRPr lang="en-US" sz="2200" kern="1200" dirty="0">
            <a:latin typeface="Calibri" pitchFamily="34" charset="0"/>
          </a:endParaRPr>
        </a:p>
        <a:p>
          <a:pPr marL="171450" lvl="1" indent="-171450" algn="l" defTabSz="755650">
            <a:lnSpc>
              <a:spcPct val="90000"/>
            </a:lnSpc>
            <a:spcBef>
              <a:spcPct val="0"/>
            </a:spcBef>
            <a:spcAft>
              <a:spcPct val="15000"/>
            </a:spcAft>
            <a:buChar char="••"/>
          </a:pPr>
          <a:r>
            <a:rPr lang="en-US" sz="1700" kern="1200" dirty="0" smtClean="0">
              <a:latin typeface="Calibri" pitchFamily="34" charset="0"/>
            </a:rPr>
            <a:t>Invisible particles (5-50 mm)</a:t>
          </a:r>
          <a:endParaRPr lang="en-US" sz="1700" kern="1200" dirty="0">
            <a:latin typeface="Calibri" pitchFamily="34" charset="0"/>
          </a:endParaRPr>
        </a:p>
        <a:p>
          <a:pPr marL="171450" lvl="1" indent="-171450" algn="l" defTabSz="755650">
            <a:lnSpc>
              <a:spcPct val="90000"/>
            </a:lnSpc>
            <a:spcBef>
              <a:spcPct val="0"/>
            </a:spcBef>
            <a:spcAft>
              <a:spcPct val="15000"/>
            </a:spcAft>
            <a:buChar char="••"/>
          </a:pPr>
          <a:r>
            <a:rPr lang="en-US" sz="1700" kern="1200" dirty="0" smtClean="0">
              <a:latin typeface="Calibri" pitchFamily="34" charset="0"/>
            </a:rPr>
            <a:t>Remain suspended for hours</a:t>
          </a:r>
          <a:endParaRPr lang="en-US" sz="1700" kern="1200" dirty="0">
            <a:latin typeface="Calibri" pitchFamily="34" charset="0"/>
          </a:endParaRPr>
        </a:p>
        <a:p>
          <a:pPr marL="171450" lvl="1" indent="-171450" algn="l" defTabSz="755650">
            <a:lnSpc>
              <a:spcPct val="90000"/>
            </a:lnSpc>
            <a:spcBef>
              <a:spcPct val="0"/>
            </a:spcBef>
            <a:spcAft>
              <a:spcPct val="15000"/>
            </a:spcAft>
            <a:buChar char="••"/>
          </a:pPr>
          <a:r>
            <a:rPr lang="en-US" sz="1700" kern="1200" dirty="0" smtClean="0">
              <a:latin typeface="Calibri" pitchFamily="34" charset="0"/>
            </a:rPr>
            <a:t>May carry agents of respiratory infections</a:t>
          </a:r>
          <a:endParaRPr lang="en-US" sz="1700" kern="1200" dirty="0">
            <a:latin typeface="Calibri" pitchFamily="34" charset="0"/>
          </a:endParaRPr>
        </a:p>
      </dsp:txBody>
      <dsp:txXfrm rot="16200000">
        <a:off x="-953030" y="954025"/>
        <a:ext cx="4495800" cy="2587749"/>
      </dsp:txXfrm>
    </dsp:sp>
    <dsp:sp modelId="{229684E1-235F-4733-BC02-0F1A8FBBD9CF}">
      <dsp:nvSpPr>
        <dsp:cNvPr id="0" name=""/>
        <dsp:cNvSpPr/>
      </dsp:nvSpPr>
      <dsp:spPr>
        <a:xfrm rot="16200000">
          <a:off x="1828799" y="954025"/>
          <a:ext cx="4495800" cy="2587749"/>
        </a:xfrm>
        <a:prstGeom prst="flowChartManualOperati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2005" bIns="0" numCol="1" spcCol="1270" anchor="t" anchorCtr="0">
          <a:noAutofit/>
        </a:bodyPr>
        <a:lstStyle/>
        <a:p>
          <a:pPr lvl="0" algn="l" defTabSz="977900">
            <a:lnSpc>
              <a:spcPct val="90000"/>
            </a:lnSpc>
            <a:spcBef>
              <a:spcPct val="0"/>
            </a:spcBef>
            <a:spcAft>
              <a:spcPct val="35000"/>
            </a:spcAft>
          </a:pPr>
          <a:r>
            <a:rPr lang="en-US" sz="2200" kern="1200" dirty="0" smtClean="0">
              <a:latin typeface="Calibri" pitchFamily="34" charset="0"/>
            </a:rPr>
            <a:t>Mists</a:t>
          </a:r>
          <a:endParaRPr lang="en-US" sz="2200" kern="1200" dirty="0">
            <a:latin typeface="Calibri" pitchFamily="34" charset="0"/>
          </a:endParaRPr>
        </a:p>
        <a:p>
          <a:pPr marL="171450" lvl="1" indent="-171450" algn="l" defTabSz="755650">
            <a:lnSpc>
              <a:spcPct val="90000"/>
            </a:lnSpc>
            <a:spcBef>
              <a:spcPct val="0"/>
            </a:spcBef>
            <a:spcAft>
              <a:spcPct val="15000"/>
            </a:spcAft>
            <a:buChar char="••"/>
          </a:pPr>
          <a:r>
            <a:rPr lang="en-US" sz="1700" kern="1200" dirty="0" smtClean="0">
              <a:latin typeface="Calibri" pitchFamily="34" charset="0"/>
            </a:rPr>
            <a:t>Droplets (50mm)</a:t>
          </a:r>
          <a:endParaRPr lang="en-US" sz="1700" kern="1200" dirty="0">
            <a:latin typeface="Calibri" pitchFamily="34" charset="0"/>
          </a:endParaRPr>
        </a:p>
        <a:p>
          <a:pPr marL="171450" lvl="1" indent="-171450" algn="l" defTabSz="755650">
            <a:lnSpc>
              <a:spcPct val="90000"/>
            </a:lnSpc>
            <a:spcBef>
              <a:spcPct val="0"/>
            </a:spcBef>
            <a:spcAft>
              <a:spcPct val="15000"/>
            </a:spcAft>
            <a:buChar char="••"/>
          </a:pPr>
          <a:r>
            <a:rPr lang="en-US" sz="1700" kern="1200" dirty="0" smtClean="0">
              <a:latin typeface="Calibri" pitchFamily="34" charset="0"/>
            </a:rPr>
            <a:t>Settle gradually after 5-15 min</a:t>
          </a:r>
          <a:endParaRPr lang="en-US" sz="1700" kern="1200" dirty="0">
            <a:latin typeface="Calibri" pitchFamily="34" charset="0"/>
          </a:endParaRPr>
        </a:p>
        <a:p>
          <a:pPr marL="171450" lvl="1" indent="-171450" algn="l" defTabSz="755650">
            <a:lnSpc>
              <a:spcPct val="90000"/>
            </a:lnSpc>
            <a:spcBef>
              <a:spcPct val="0"/>
            </a:spcBef>
            <a:spcAft>
              <a:spcPct val="15000"/>
            </a:spcAft>
            <a:buChar char="••"/>
          </a:pPr>
          <a:r>
            <a:rPr lang="en-US" sz="1700" kern="1200" dirty="0" smtClean="0">
              <a:latin typeface="Calibri" pitchFamily="34" charset="0"/>
            </a:rPr>
            <a:t>May carry agents of respiratory infections</a:t>
          </a:r>
          <a:endParaRPr lang="en-US" sz="1700" kern="1200" dirty="0">
            <a:latin typeface="Calibri" pitchFamily="34" charset="0"/>
          </a:endParaRPr>
        </a:p>
      </dsp:txBody>
      <dsp:txXfrm rot="16200000">
        <a:off x="1828799" y="954025"/>
        <a:ext cx="4495800" cy="2587749"/>
      </dsp:txXfrm>
    </dsp:sp>
    <dsp:sp modelId="{FC31A7A4-24D0-4D09-BB49-88F4A2D92B2A}">
      <dsp:nvSpPr>
        <dsp:cNvPr id="0" name=""/>
        <dsp:cNvSpPr/>
      </dsp:nvSpPr>
      <dsp:spPr>
        <a:xfrm rot="16200000">
          <a:off x="4610630" y="954025"/>
          <a:ext cx="4495800" cy="2587749"/>
        </a:xfrm>
        <a:prstGeom prst="flowChartManualOperati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2005" bIns="0" numCol="1" spcCol="1270" anchor="t" anchorCtr="0">
          <a:noAutofit/>
        </a:bodyPr>
        <a:lstStyle/>
        <a:p>
          <a:pPr lvl="0" algn="l" defTabSz="977900">
            <a:lnSpc>
              <a:spcPct val="90000"/>
            </a:lnSpc>
            <a:spcBef>
              <a:spcPct val="0"/>
            </a:spcBef>
            <a:spcAft>
              <a:spcPct val="35000"/>
            </a:spcAft>
          </a:pPr>
          <a:r>
            <a:rPr lang="en-US" sz="2200" kern="1200" dirty="0" smtClean="0">
              <a:latin typeface="Calibri" pitchFamily="34" charset="0"/>
            </a:rPr>
            <a:t>Spatter</a:t>
          </a:r>
          <a:endParaRPr lang="en-US" sz="2200" kern="1200" dirty="0">
            <a:latin typeface="Calibri" pitchFamily="34" charset="0"/>
          </a:endParaRPr>
        </a:p>
        <a:p>
          <a:pPr marL="171450" lvl="1" indent="-171450" algn="l" defTabSz="755650">
            <a:lnSpc>
              <a:spcPct val="90000"/>
            </a:lnSpc>
            <a:spcBef>
              <a:spcPct val="0"/>
            </a:spcBef>
            <a:spcAft>
              <a:spcPct val="15000"/>
            </a:spcAft>
            <a:buChar char="••"/>
          </a:pPr>
          <a:r>
            <a:rPr lang="en-US" sz="1700" kern="1200" dirty="0" smtClean="0">
              <a:latin typeface="Calibri" pitchFamily="34" charset="0"/>
            </a:rPr>
            <a:t>Particles &gt;50mm or visible splashes. </a:t>
          </a:r>
          <a:endParaRPr lang="en-US" sz="1700" kern="1200" dirty="0">
            <a:latin typeface="Calibri" pitchFamily="34" charset="0"/>
          </a:endParaRPr>
        </a:p>
        <a:p>
          <a:pPr marL="171450" lvl="1" indent="-171450" algn="l" defTabSz="755650">
            <a:lnSpc>
              <a:spcPct val="90000"/>
            </a:lnSpc>
            <a:spcBef>
              <a:spcPct val="0"/>
            </a:spcBef>
            <a:spcAft>
              <a:spcPct val="15000"/>
            </a:spcAft>
            <a:buChar char="••"/>
          </a:pPr>
          <a:r>
            <a:rPr lang="en-US" sz="1700" kern="1200" dirty="0" smtClean="0">
              <a:latin typeface="Calibri" pitchFamily="34" charset="0"/>
            </a:rPr>
            <a:t>Has a distinct trajectory falling within 3 ft. </a:t>
          </a:r>
          <a:endParaRPr lang="en-US" sz="1700" kern="1200" dirty="0">
            <a:latin typeface="Calibri" pitchFamily="34" charset="0"/>
          </a:endParaRPr>
        </a:p>
        <a:p>
          <a:pPr marL="171450" lvl="1" indent="-171450" algn="l" defTabSz="755650">
            <a:lnSpc>
              <a:spcPct val="90000"/>
            </a:lnSpc>
            <a:spcBef>
              <a:spcPct val="0"/>
            </a:spcBef>
            <a:spcAft>
              <a:spcPct val="15000"/>
            </a:spcAft>
            <a:buChar char="••"/>
          </a:pPr>
          <a:r>
            <a:rPr lang="en-US" sz="1700" kern="1200" dirty="0" smtClean="0">
              <a:latin typeface="Calibri" pitchFamily="34" charset="0"/>
            </a:rPr>
            <a:t>considered a potential route of infection for dental personnel by blood-borne pathogens.</a:t>
          </a:r>
          <a:endParaRPr lang="en-US" sz="1700" kern="1200" dirty="0">
            <a:latin typeface="Calibri" pitchFamily="34" charset="0"/>
          </a:endParaRPr>
        </a:p>
      </dsp:txBody>
      <dsp:txXfrm rot="16200000">
        <a:off x="4610630" y="954025"/>
        <a:ext cx="4495800" cy="258774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5422C4C-AC45-49A4-B847-2D4AC52DB9D6}">
      <dsp:nvSpPr>
        <dsp:cNvPr id="0" name=""/>
        <dsp:cNvSpPr/>
      </dsp:nvSpPr>
      <dsp:spPr>
        <a:xfrm>
          <a:off x="530525" y="3599"/>
          <a:ext cx="3253754" cy="16268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915" tIns="54610" rIns="81915" bIns="54610" numCol="1" spcCol="1270" anchor="ctr" anchorCtr="0">
          <a:noAutofit/>
        </a:bodyPr>
        <a:lstStyle/>
        <a:p>
          <a:pPr lvl="0" algn="ctr" defTabSz="1911350">
            <a:lnSpc>
              <a:spcPct val="90000"/>
            </a:lnSpc>
            <a:spcBef>
              <a:spcPct val="0"/>
            </a:spcBef>
            <a:spcAft>
              <a:spcPct val="35000"/>
            </a:spcAft>
          </a:pPr>
          <a:r>
            <a:rPr lang="en-US" sz="4300" kern="1200" dirty="0" smtClean="0"/>
            <a:t>Direct contamination</a:t>
          </a:r>
          <a:endParaRPr lang="en-US" sz="4300" kern="1200" dirty="0"/>
        </a:p>
      </dsp:txBody>
      <dsp:txXfrm>
        <a:off x="530525" y="3599"/>
        <a:ext cx="3253754" cy="1626877"/>
      </dsp:txXfrm>
    </dsp:sp>
    <dsp:sp modelId="{E06A6D38-3FB3-401A-8545-2BA01627C05C}">
      <dsp:nvSpPr>
        <dsp:cNvPr id="0" name=""/>
        <dsp:cNvSpPr/>
      </dsp:nvSpPr>
      <dsp:spPr>
        <a:xfrm>
          <a:off x="855901" y="1630476"/>
          <a:ext cx="325375" cy="1220158"/>
        </a:xfrm>
        <a:custGeom>
          <a:avLst/>
          <a:gdLst/>
          <a:ahLst/>
          <a:cxnLst/>
          <a:rect l="0" t="0" r="0" b="0"/>
          <a:pathLst>
            <a:path>
              <a:moveTo>
                <a:pt x="0" y="0"/>
              </a:moveTo>
              <a:lnTo>
                <a:pt x="0" y="1220158"/>
              </a:lnTo>
              <a:lnTo>
                <a:pt x="325375" y="122015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32F8F-FF54-452C-8CFA-B44D5AC57613}">
      <dsp:nvSpPr>
        <dsp:cNvPr id="0" name=""/>
        <dsp:cNvSpPr/>
      </dsp:nvSpPr>
      <dsp:spPr>
        <a:xfrm>
          <a:off x="1181276" y="2037196"/>
          <a:ext cx="2603003" cy="16268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smtClean="0"/>
            <a:t>occurs during direct contact with bodily </a:t>
          </a:r>
          <a:r>
            <a:rPr lang="en-US" sz="2900" kern="1200" dirty="0" err="1" smtClean="0"/>
            <a:t>ﬂuids</a:t>
          </a:r>
          <a:r>
            <a:rPr lang="en-US" sz="2900" kern="1200" dirty="0" smtClean="0"/>
            <a:t>,</a:t>
          </a:r>
          <a:endParaRPr lang="en-US" sz="2900" kern="1200" dirty="0"/>
        </a:p>
      </dsp:txBody>
      <dsp:txXfrm>
        <a:off x="1181276" y="2037196"/>
        <a:ext cx="2603003" cy="1626877"/>
      </dsp:txXfrm>
    </dsp:sp>
    <dsp:sp modelId="{A80C8402-1241-4CF6-AA20-A75A3E71AF95}">
      <dsp:nvSpPr>
        <dsp:cNvPr id="0" name=""/>
        <dsp:cNvSpPr/>
      </dsp:nvSpPr>
      <dsp:spPr>
        <a:xfrm>
          <a:off x="855901" y="1630476"/>
          <a:ext cx="325375" cy="3253754"/>
        </a:xfrm>
        <a:custGeom>
          <a:avLst/>
          <a:gdLst/>
          <a:ahLst/>
          <a:cxnLst/>
          <a:rect l="0" t="0" r="0" b="0"/>
          <a:pathLst>
            <a:path>
              <a:moveTo>
                <a:pt x="0" y="0"/>
              </a:moveTo>
              <a:lnTo>
                <a:pt x="0" y="3253754"/>
              </a:lnTo>
              <a:lnTo>
                <a:pt x="325375" y="325375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23D216-38E1-493C-9730-04D1E41CDC75}">
      <dsp:nvSpPr>
        <dsp:cNvPr id="0" name=""/>
        <dsp:cNvSpPr/>
      </dsp:nvSpPr>
      <dsp:spPr>
        <a:xfrm>
          <a:off x="1181276" y="4070793"/>
          <a:ext cx="2603003" cy="16268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smtClean="0"/>
            <a:t>major exposure concern for dental personnel</a:t>
          </a:r>
          <a:endParaRPr lang="en-US" sz="2900" kern="1200" dirty="0"/>
        </a:p>
      </dsp:txBody>
      <dsp:txXfrm>
        <a:off x="1181276" y="4070793"/>
        <a:ext cx="2603003" cy="1626877"/>
      </dsp:txXfrm>
    </dsp:sp>
    <dsp:sp modelId="{A93296CF-5687-4721-96D0-D5E55E8418EF}">
      <dsp:nvSpPr>
        <dsp:cNvPr id="0" name=""/>
        <dsp:cNvSpPr/>
      </dsp:nvSpPr>
      <dsp:spPr>
        <a:xfrm>
          <a:off x="4597719" y="3599"/>
          <a:ext cx="3253754" cy="16268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915" tIns="54610" rIns="81915" bIns="54610" numCol="1" spcCol="1270" anchor="ctr" anchorCtr="0">
          <a:noAutofit/>
        </a:bodyPr>
        <a:lstStyle/>
        <a:p>
          <a:pPr lvl="0" algn="ctr" defTabSz="1911350">
            <a:lnSpc>
              <a:spcPct val="90000"/>
            </a:lnSpc>
            <a:spcBef>
              <a:spcPct val="0"/>
            </a:spcBef>
            <a:spcAft>
              <a:spcPct val="35000"/>
            </a:spcAft>
          </a:pPr>
          <a:r>
            <a:rPr lang="en-US" sz="4300" kern="1200" dirty="0" smtClean="0"/>
            <a:t>Indirect contamination</a:t>
          </a:r>
          <a:endParaRPr lang="en-US" sz="4300" kern="1200" dirty="0"/>
        </a:p>
      </dsp:txBody>
      <dsp:txXfrm>
        <a:off x="4597719" y="3599"/>
        <a:ext cx="3253754" cy="1626877"/>
      </dsp:txXfrm>
    </dsp:sp>
    <dsp:sp modelId="{FF3CB2C2-F421-4F78-8EDA-3639C011FD86}">
      <dsp:nvSpPr>
        <dsp:cNvPr id="0" name=""/>
        <dsp:cNvSpPr/>
      </dsp:nvSpPr>
      <dsp:spPr>
        <a:xfrm>
          <a:off x="4923094" y="1630476"/>
          <a:ext cx="325375" cy="2258903"/>
        </a:xfrm>
        <a:custGeom>
          <a:avLst/>
          <a:gdLst/>
          <a:ahLst/>
          <a:cxnLst/>
          <a:rect l="0" t="0" r="0" b="0"/>
          <a:pathLst>
            <a:path>
              <a:moveTo>
                <a:pt x="0" y="0"/>
              </a:moveTo>
              <a:lnTo>
                <a:pt x="0" y="2258903"/>
              </a:lnTo>
              <a:lnTo>
                <a:pt x="325375" y="225890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EE8754-EEC1-4ABF-8048-D8B46D706F30}">
      <dsp:nvSpPr>
        <dsp:cNvPr id="0" name=""/>
        <dsp:cNvSpPr/>
      </dsp:nvSpPr>
      <dsp:spPr>
        <a:xfrm>
          <a:off x="5248470" y="2037196"/>
          <a:ext cx="2603003" cy="370436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n-US" sz="2900" kern="1200" dirty="0" smtClean="0"/>
            <a:t>occurs due to saliva-contaminated hands</a:t>
          </a:r>
          <a:endParaRPr lang="en-US" sz="2900" kern="1200" dirty="0"/>
        </a:p>
      </dsp:txBody>
      <dsp:txXfrm>
        <a:off x="5248470" y="2037196"/>
        <a:ext cx="2603003" cy="3704367"/>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C6634-6EF6-4C97-8959-4920AA18F9CC}" type="datetimeFigureOut">
              <a:rPr lang="en-US" smtClean="0"/>
              <a:pPr/>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4406E-F6C1-4506-80F5-A20B4FA2C53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34406E-F6C1-4506-80F5-A20B4FA2C53A}"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43D2AA4-A9A2-4F91-8967-309A03F30CC2}" type="datetimeFigureOut">
              <a:rPr lang="en-US" smtClean="0"/>
              <a:pPr/>
              <a:t>4/21/2020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4F115D4-D983-445E-B8B5-56FA4245213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3D2AA4-A9A2-4F91-8967-309A03F30CC2}"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115D4-D983-445E-B8B5-56FA424521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43D2AA4-A9A2-4F91-8967-309A03F30CC2}" type="datetimeFigureOut">
              <a:rPr lang="en-US" smtClean="0"/>
              <a:pPr/>
              <a:t>4/21/2020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4F115D4-D983-445E-B8B5-56FA424521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43D2AA4-A9A2-4F91-8967-309A03F30CC2}"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4F115D4-D983-445E-B8B5-56FA4245213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43D2AA4-A9A2-4F91-8967-309A03F30CC2}" type="datetimeFigureOut">
              <a:rPr lang="en-US" smtClean="0"/>
              <a:pPr/>
              <a:t>4/21/2020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4F115D4-D983-445E-B8B5-56FA42452131}"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43D2AA4-A9A2-4F91-8967-309A03F30CC2}" type="datetimeFigureOut">
              <a:rPr lang="en-US" smtClean="0"/>
              <a:pPr/>
              <a:t>4/21/2020</a:t>
            </a:fld>
            <a:endParaRPr lang="en-US"/>
          </a:p>
        </p:txBody>
      </p:sp>
      <p:sp>
        <p:nvSpPr>
          <p:cNvPr id="10" name="Slide Number Placeholder 9"/>
          <p:cNvSpPr>
            <a:spLocks noGrp="1"/>
          </p:cNvSpPr>
          <p:nvPr>
            <p:ph type="sldNum" sz="quarter" idx="16"/>
          </p:nvPr>
        </p:nvSpPr>
        <p:spPr/>
        <p:txBody>
          <a:bodyPr rtlCol="0"/>
          <a:lstStyle/>
          <a:p>
            <a:fld id="{A4F115D4-D983-445E-B8B5-56FA42452131}"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43D2AA4-A9A2-4F91-8967-309A03F30CC2}" type="datetimeFigureOut">
              <a:rPr lang="en-US" smtClean="0"/>
              <a:pPr/>
              <a:t>4/21/2020</a:t>
            </a:fld>
            <a:endParaRPr lang="en-US"/>
          </a:p>
        </p:txBody>
      </p:sp>
      <p:sp>
        <p:nvSpPr>
          <p:cNvPr id="12" name="Slide Number Placeholder 11"/>
          <p:cNvSpPr>
            <a:spLocks noGrp="1"/>
          </p:cNvSpPr>
          <p:nvPr>
            <p:ph type="sldNum" sz="quarter" idx="16"/>
          </p:nvPr>
        </p:nvSpPr>
        <p:spPr/>
        <p:txBody>
          <a:bodyPr rtlCol="0"/>
          <a:lstStyle/>
          <a:p>
            <a:fld id="{A4F115D4-D983-445E-B8B5-56FA42452131}"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3D2AA4-A9A2-4F91-8967-309A03F30CC2}" type="datetimeFigureOut">
              <a:rPr lang="en-US" smtClean="0"/>
              <a:pPr/>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4F115D4-D983-445E-B8B5-56FA424521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3D2AA4-A9A2-4F91-8967-309A03F30CC2}" type="datetimeFigureOut">
              <a:rPr lang="en-US" smtClean="0"/>
              <a:pPr/>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4F115D4-D983-445E-B8B5-56FA424521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43D2AA4-A9A2-4F91-8967-309A03F30CC2}"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4F115D4-D983-445E-B8B5-56FA4245213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43D2AA4-A9A2-4F91-8967-309A03F30CC2}" type="datetimeFigureOut">
              <a:rPr lang="en-US" smtClean="0"/>
              <a:pPr/>
              <a:t>4/21/2020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4F115D4-D983-445E-B8B5-56FA4245213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43D2AA4-A9A2-4F91-8967-309A03F30CC2}" type="datetimeFigureOut">
              <a:rPr lang="en-US" smtClean="0"/>
              <a:pPr/>
              <a:t>4/21/2020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4F115D4-D983-445E-B8B5-56FA424521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295400"/>
            <a:ext cx="8001000" cy="1828800"/>
          </a:xfrm>
        </p:spPr>
        <p:txBody>
          <a:bodyPr/>
          <a:lstStyle/>
          <a:p>
            <a:r>
              <a:rPr lang="en-US" i="1" dirty="0" smtClean="0"/>
              <a:t>infection </a:t>
            </a:r>
            <a:r>
              <a:rPr lang="en-US" i="1" dirty="0" smtClean="0"/>
              <a:t>control</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Overview of Aseptic Techniques</a:t>
            </a:r>
            <a:endParaRPr lang="en-US" dirty="0">
              <a:latin typeface="Calibri" pitchFamily="34" charset="0"/>
            </a:endParaRPr>
          </a:p>
        </p:txBody>
      </p:sp>
      <p:sp>
        <p:nvSpPr>
          <p:cNvPr id="3" name="Content Placeholder 2"/>
          <p:cNvSpPr>
            <a:spLocks noGrp="1"/>
          </p:cNvSpPr>
          <p:nvPr>
            <p:ph sz="quarter" idx="1"/>
          </p:nvPr>
        </p:nvSpPr>
        <p:spPr/>
        <p:txBody>
          <a:bodyPr>
            <a:normAutofit fontScale="92500"/>
          </a:bodyPr>
          <a:lstStyle/>
          <a:p>
            <a:pPr>
              <a:lnSpc>
                <a:spcPct val="150000"/>
              </a:lnSpc>
            </a:pPr>
            <a:r>
              <a:rPr lang="en-US" dirty="0" smtClean="0">
                <a:latin typeface="Calibri" pitchFamily="34" charset="0"/>
              </a:rPr>
              <a:t>The concept of asepsis is to prevent cross-contamination—all items that are touched with saliva-coated hands must be rendered free of contamination before beginning treatment on the next patient. </a:t>
            </a:r>
          </a:p>
          <a:p>
            <a:pPr>
              <a:lnSpc>
                <a:spcPct val="150000"/>
              </a:lnSpc>
            </a:pPr>
            <a:r>
              <a:rPr lang="en-US" dirty="0" smtClean="0">
                <a:latin typeface="Calibri" pitchFamily="34" charset="0"/>
              </a:rPr>
              <a:t>A few simple rules that help avoid wasting costly time and effort between patient appointments are-</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r>
              <a:rPr lang="en-US" sz="2000" dirty="0" smtClean="0">
                <a:latin typeface="Calibri" pitchFamily="34" charset="0"/>
              </a:rPr>
              <a:t>Do:</a:t>
            </a:r>
          </a:p>
          <a:p>
            <a:r>
              <a:rPr lang="en-US" sz="2000" dirty="0" smtClean="0">
                <a:latin typeface="Calibri" pitchFamily="34" charset="0"/>
              </a:rPr>
              <a:t> Wear protective puncture-resistant gloves to handle  used  instruments.</a:t>
            </a:r>
          </a:p>
          <a:p>
            <a:r>
              <a:rPr lang="en-US" sz="2000" dirty="0" smtClean="0">
                <a:latin typeface="Calibri" pitchFamily="34" charset="0"/>
              </a:rPr>
              <a:t> Keep instruments wet in an antibacterial solution before cleaning.</a:t>
            </a:r>
          </a:p>
          <a:p>
            <a:r>
              <a:rPr lang="en-US" sz="2000" dirty="0" smtClean="0">
                <a:latin typeface="Calibri" pitchFamily="34" charset="0"/>
              </a:rPr>
              <a:t> Use an ultrasonic cleaning device.</a:t>
            </a:r>
          </a:p>
          <a:p>
            <a:r>
              <a:rPr lang="en-US" sz="2000" dirty="0" smtClean="0">
                <a:latin typeface="Calibri" pitchFamily="34" charset="0"/>
              </a:rPr>
              <a:t> Use good-quality sterilizer equipment. Have sterilizers annually inspected regarding gaskets, timer, valves, and temperature and press gauges.</a:t>
            </a:r>
          </a:p>
          <a:p>
            <a:r>
              <a:rPr lang="en-US" sz="2000" dirty="0" smtClean="0">
                <a:latin typeface="Calibri" pitchFamily="34" charset="0"/>
              </a:rPr>
              <a:t>Use proper water or chemicals to operate, clean, maintain sterilizer.</a:t>
            </a:r>
          </a:p>
          <a:p>
            <a:r>
              <a:rPr lang="en-US" sz="2000" dirty="0" smtClean="0">
                <a:latin typeface="Calibri" pitchFamily="34" charset="0"/>
              </a:rPr>
              <a:t>Place only dry instruments in the sterilizer.</a:t>
            </a:r>
          </a:p>
          <a:p>
            <a:r>
              <a:rPr lang="en-US" sz="2000" dirty="0" smtClean="0">
                <a:latin typeface="Calibri" pitchFamily="34" charset="0"/>
              </a:rPr>
              <a:t> Use a wrap that will be penetrated by the steam </a:t>
            </a:r>
            <a:r>
              <a:rPr lang="en-US" sz="2000" dirty="0" err="1" smtClean="0">
                <a:latin typeface="Calibri" pitchFamily="34" charset="0"/>
              </a:rPr>
              <a:t>orgas</a:t>
            </a:r>
            <a:r>
              <a:rPr lang="en-US" sz="2000" dirty="0" smtClean="0">
                <a:latin typeface="Calibri" pitchFamily="34" charset="0"/>
              </a:rPr>
              <a:t> used.</a:t>
            </a:r>
          </a:p>
          <a:p>
            <a:r>
              <a:rPr lang="en-US" sz="2000" dirty="0" smtClean="0">
                <a:latin typeface="Calibri" pitchFamily="34" charset="0"/>
              </a:rPr>
              <a:t> Load the sterilizer loosely; leave air space between large packs.</a:t>
            </a:r>
          </a:p>
          <a:p>
            <a:r>
              <a:rPr lang="en-US" sz="2000" dirty="0" smtClean="0">
                <a:latin typeface="Calibri" pitchFamily="34" charset="0"/>
              </a:rPr>
              <a:t> Read the sterilizer temperature and pressure gauges daily.</a:t>
            </a:r>
          </a:p>
          <a:p>
            <a:r>
              <a:rPr lang="en-US" sz="2000" dirty="0" smtClean="0">
                <a:latin typeface="Calibri" pitchFamily="34" charset="0"/>
              </a:rPr>
              <a:t> Keep a record of daily indicators and spore tests</a:t>
            </a: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Don’t-</a:t>
            </a:r>
          </a:p>
          <a:p>
            <a:r>
              <a:rPr lang="en-US" dirty="0" smtClean="0"/>
              <a:t>Place wet instruments into sterilizer.</a:t>
            </a:r>
          </a:p>
          <a:p>
            <a:r>
              <a:rPr lang="en-US" dirty="0" smtClean="0"/>
              <a:t>Use impermeable wraps.</a:t>
            </a:r>
          </a:p>
          <a:p>
            <a:r>
              <a:rPr lang="en-US" dirty="0" smtClean="0"/>
              <a:t>Use non- perforated trays or sealed containers in gas or steam sterilizers.</a:t>
            </a:r>
          </a:p>
          <a:p>
            <a:r>
              <a:rPr lang="en-US" dirty="0" smtClean="0"/>
              <a:t>Overload or cram packs together in a sterilizer.</a:t>
            </a:r>
          </a:p>
          <a:p>
            <a:r>
              <a:rPr lang="en-US" dirty="0" smtClean="0"/>
              <a:t>Decrease the time required for sterilization.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Disinfectants</a:t>
            </a:r>
            <a:endParaRPr lang="en-US" dirty="0"/>
          </a:p>
        </p:txBody>
      </p:sp>
      <p:sp>
        <p:nvSpPr>
          <p:cNvPr id="3" name="Content Placeholder 2"/>
          <p:cNvSpPr>
            <a:spLocks noGrp="1"/>
          </p:cNvSpPr>
          <p:nvPr>
            <p:ph sz="quarter" idx="1"/>
          </p:nvPr>
        </p:nvSpPr>
        <p:spPr>
          <a:xfrm>
            <a:off x="228600" y="1600200"/>
            <a:ext cx="8537448" cy="5029200"/>
          </a:xfrm>
        </p:spPr>
        <p:txBody>
          <a:bodyPr>
            <a:normAutofit fontScale="77500" lnSpcReduction="20000"/>
          </a:bodyPr>
          <a:lstStyle/>
          <a:p>
            <a:pPr>
              <a:lnSpc>
                <a:spcPct val="160000"/>
              </a:lnSpc>
            </a:pPr>
            <a:r>
              <a:rPr lang="en-US" dirty="0" smtClean="0">
                <a:latin typeface="Calibri" pitchFamily="34" charset="0"/>
              </a:rPr>
              <a:t>Regarding disinfection, two principles should be remembered:</a:t>
            </a:r>
          </a:p>
          <a:p>
            <a:pPr>
              <a:lnSpc>
                <a:spcPct val="160000"/>
              </a:lnSpc>
              <a:buNone/>
            </a:pPr>
            <a:r>
              <a:rPr lang="en-US" dirty="0" smtClean="0">
                <a:latin typeface="Calibri" pitchFamily="34" charset="0"/>
              </a:rPr>
              <a:t>1. Disinfection cannot occur until fresh disinfectant is reapplied to a thoroughly cleaned surface.”'“</a:t>
            </a:r>
          </a:p>
          <a:p>
            <a:pPr>
              <a:lnSpc>
                <a:spcPct val="160000"/>
              </a:lnSpc>
              <a:buNone/>
            </a:pPr>
            <a:r>
              <a:rPr lang="en-US" dirty="0" smtClean="0">
                <a:latin typeface="Calibri" pitchFamily="34" charset="0"/>
              </a:rPr>
              <a:t>2. Disinfection does not sterilize</a:t>
            </a:r>
          </a:p>
          <a:p>
            <a:pPr>
              <a:lnSpc>
                <a:spcPct val="160000"/>
              </a:lnSpc>
            </a:pPr>
            <a:r>
              <a:rPr lang="en-US" dirty="0" smtClean="0">
                <a:latin typeface="Calibri" pitchFamily="34" charset="0"/>
              </a:rPr>
              <a:t>Disinfectants containing 70-79% ethyl alcohol are</a:t>
            </a:r>
          </a:p>
          <a:p>
            <a:pPr>
              <a:lnSpc>
                <a:spcPct val="160000"/>
              </a:lnSpc>
            </a:pPr>
            <a:r>
              <a:rPr lang="en-US" dirty="0" smtClean="0">
                <a:latin typeface="Calibri" pitchFamily="34" charset="0"/>
              </a:rPr>
              <a:t>considered the most effective disinfectants on cleaned </a:t>
            </a:r>
          </a:p>
          <a:p>
            <a:pPr>
              <a:lnSpc>
                <a:spcPct val="160000"/>
              </a:lnSpc>
            </a:pPr>
            <a:r>
              <a:rPr lang="en-US" dirty="0" smtClean="0">
                <a:latin typeface="Calibri" pitchFamily="34" charset="0"/>
              </a:rPr>
              <a:t>Surfaces. </a:t>
            </a:r>
          </a:p>
          <a:p>
            <a:pPr>
              <a:lnSpc>
                <a:spcPct val="160000"/>
              </a:lnSpc>
            </a:pPr>
            <a:r>
              <a:rPr lang="en-US" dirty="0" err="1" smtClean="0">
                <a:latin typeface="Calibri" pitchFamily="34" charset="0"/>
              </a:rPr>
              <a:t>Sterilants</a:t>
            </a:r>
            <a:r>
              <a:rPr lang="en-US" dirty="0" smtClean="0">
                <a:latin typeface="Calibri" pitchFamily="34" charset="0"/>
              </a:rPr>
              <a:t> used for high-level disinfection of items for reuse are </a:t>
            </a:r>
            <a:r>
              <a:rPr lang="en-US" dirty="0" err="1" smtClean="0">
                <a:latin typeface="Calibri" pitchFamily="34" charset="0"/>
              </a:rPr>
              <a:t>glutaraldehyde</a:t>
            </a:r>
            <a:r>
              <a:rPr lang="en-US" dirty="0" smtClean="0">
                <a:latin typeface="Calibri" pitchFamily="34" charset="0"/>
              </a:rPr>
              <a:t> at 2-3% concentrations.</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53400" cy="990600"/>
          </a:xfrm>
        </p:spPr>
        <p:txBody>
          <a:bodyPr>
            <a:normAutofit fontScale="90000"/>
          </a:bodyPr>
          <a:lstStyle/>
          <a:p>
            <a:r>
              <a:rPr lang="en-US" sz="3100" dirty="0" smtClean="0"/>
              <a:t>Procedures, Materials, and Devices for Cleaning Instruments before Sterilization</a:t>
            </a:r>
            <a:r>
              <a:rPr lang="en-US" dirty="0" smtClean="0"/>
              <a:t/>
            </a:r>
            <a:br>
              <a:rPr lang="en-US" dirty="0" smtClean="0"/>
            </a:br>
            <a:endParaRPr lang="en-US" dirty="0"/>
          </a:p>
        </p:txBody>
      </p:sp>
      <p:sp>
        <p:nvSpPr>
          <p:cNvPr id="3" name="Content Placeholder 2"/>
          <p:cNvSpPr>
            <a:spLocks noGrp="1"/>
          </p:cNvSpPr>
          <p:nvPr>
            <p:ph sz="quarter" idx="1"/>
          </p:nvPr>
        </p:nvSpPr>
        <p:spPr>
          <a:xfrm>
            <a:off x="304800" y="1600200"/>
            <a:ext cx="8461248" cy="5029200"/>
          </a:xfrm>
        </p:spPr>
        <p:txBody>
          <a:bodyPr>
            <a:normAutofit fontScale="77500" lnSpcReduction="20000"/>
          </a:bodyPr>
          <a:lstStyle/>
          <a:p>
            <a:pPr>
              <a:lnSpc>
                <a:spcPct val="160000"/>
              </a:lnSpc>
            </a:pPr>
            <a:r>
              <a:rPr lang="en-US" dirty="0" smtClean="0">
                <a:latin typeface="Calibri" pitchFamily="34" charset="0"/>
              </a:rPr>
              <a:t>Ultrasonic Cleaners and Solutions -</a:t>
            </a:r>
          </a:p>
          <a:p>
            <a:pPr>
              <a:lnSpc>
                <a:spcPct val="160000"/>
              </a:lnSpc>
            </a:pPr>
            <a:r>
              <a:rPr lang="en-US" dirty="0" smtClean="0">
                <a:latin typeface="Calibri" pitchFamily="34" charset="0"/>
              </a:rPr>
              <a:t>Ultrasonic cleaning is the safest and most </a:t>
            </a:r>
            <a:r>
              <a:rPr lang="en-US" dirty="0" err="1" smtClean="0">
                <a:latin typeface="Calibri" pitchFamily="34" charset="0"/>
              </a:rPr>
              <a:t>efﬁcient</a:t>
            </a:r>
            <a:r>
              <a:rPr lang="en-US" dirty="0" smtClean="0">
                <a:latin typeface="Calibri" pitchFamily="34" charset="0"/>
              </a:rPr>
              <a:t> way to clean sharp instruments </a:t>
            </a:r>
          </a:p>
          <a:p>
            <a:pPr>
              <a:lnSpc>
                <a:spcPct val="160000"/>
              </a:lnSpc>
            </a:pPr>
            <a:r>
              <a:rPr lang="en-US" dirty="0" smtClean="0">
                <a:latin typeface="Calibri" pitchFamily="34" charset="0"/>
              </a:rPr>
              <a:t>It is the safest and most </a:t>
            </a:r>
            <a:r>
              <a:rPr lang="en-US" dirty="0" err="1" smtClean="0">
                <a:latin typeface="Calibri" pitchFamily="34" charset="0"/>
              </a:rPr>
              <a:t>efﬁcient</a:t>
            </a:r>
            <a:r>
              <a:rPr lang="en-US" dirty="0" smtClean="0">
                <a:latin typeface="Calibri" pitchFamily="34" charset="0"/>
              </a:rPr>
              <a:t> way to clean sharp instruments.</a:t>
            </a:r>
          </a:p>
          <a:p>
            <a:pPr>
              <a:lnSpc>
                <a:spcPct val="160000"/>
              </a:lnSpc>
            </a:pPr>
            <a:r>
              <a:rPr lang="en-US" dirty="0" smtClean="0">
                <a:latin typeface="Calibri" pitchFamily="34" charset="0"/>
              </a:rPr>
              <a:t>Nine times more effective than hand cleaning.</a:t>
            </a:r>
          </a:p>
          <a:p>
            <a:pPr>
              <a:lnSpc>
                <a:spcPct val="160000"/>
              </a:lnSpc>
              <a:buNone/>
            </a:pPr>
            <a:r>
              <a:rPr lang="en-US" dirty="0" smtClean="0">
                <a:latin typeface="Calibri" pitchFamily="34" charset="0"/>
              </a:rPr>
              <a:t> </a:t>
            </a:r>
            <a:r>
              <a:rPr lang="en-US" u="sng" dirty="0" smtClean="0">
                <a:latin typeface="Calibri" pitchFamily="34" charset="0"/>
              </a:rPr>
              <a:t>Procedures for ultrasonic cleaning are as follows-</a:t>
            </a:r>
          </a:p>
          <a:p>
            <a:pPr>
              <a:lnSpc>
                <a:spcPct val="160000"/>
              </a:lnSpc>
            </a:pPr>
            <a:r>
              <a:rPr lang="en-US" dirty="0" smtClean="0">
                <a:latin typeface="Calibri" pitchFamily="34" charset="0"/>
              </a:rPr>
              <a:t>Observe operating precautions.</a:t>
            </a:r>
          </a:p>
          <a:p>
            <a:pPr>
              <a:lnSpc>
                <a:spcPct val="160000"/>
              </a:lnSpc>
            </a:pPr>
            <a:r>
              <a:rPr lang="en-US" dirty="0" smtClean="0">
                <a:latin typeface="Calibri" pitchFamily="34" charset="0"/>
              </a:rPr>
              <a:t>Operate the tank at one half to three fourth of cleaning solution at all times. </a:t>
            </a:r>
          </a:p>
          <a:p>
            <a:pPr>
              <a:lnSpc>
                <a:spcPct val="160000"/>
              </a:lnSpc>
            </a:pPr>
            <a:endParaRPr lang="en-US" dirty="0" smtClean="0">
              <a:latin typeface="Calibri" pitchFamily="34" charset="0"/>
            </a:endParaRPr>
          </a:p>
          <a:p>
            <a:pPr>
              <a:lnSpc>
                <a:spcPct val="160000"/>
              </a:lnSpc>
            </a:pPr>
            <a:endParaRPr lang="en-US" dirty="0" smtClean="0">
              <a:latin typeface="Calibri" pitchFamily="34" charset="0"/>
            </a:endParaRPr>
          </a:p>
          <a:p>
            <a:pPr>
              <a:lnSpc>
                <a:spcPct val="160000"/>
              </a:lnSpc>
            </a:pP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a:lnSpc>
                <a:spcPct val="150000"/>
              </a:lnSpc>
            </a:pPr>
            <a:r>
              <a:rPr lang="en-US" dirty="0" smtClean="0"/>
              <a:t>An antimicrobial cleaning solution is preferable.</a:t>
            </a:r>
          </a:p>
          <a:p>
            <a:pPr>
              <a:lnSpc>
                <a:spcPct val="150000"/>
              </a:lnSpc>
            </a:pPr>
            <a:r>
              <a:rPr lang="en-US" dirty="0" smtClean="0"/>
              <a:t>Operate the ultrasonic cleaner for 5 minutes or longer, as directed by the manufacturer, to achieve optimal cleaning, possibly 1 minute per instrument.</a:t>
            </a:r>
          </a:p>
          <a:p>
            <a:pPr>
              <a:lnSpc>
                <a:spcPct val="150000"/>
              </a:lnSpc>
            </a:pPr>
            <a:r>
              <a:rPr lang="en-US" dirty="0" smtClean="0"/>
              <a:t> Remove coatings such as plaster, wax, cement, and impression material with an appropriate solvent cleaner, and place the instruments and/or impression trays in a beaker in the ultrasonic device.</a:t>
            </a:r>
          </a:p>
          <a:p>
            <a:pPr>
              <a:lnSpc>
                <a:spcPct val="150000"/>
              </a:lnSpc>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Rules to prevent cross-contamination</a:t>
            </a:r>
            <a:br>
              <a:rPr lang="en-US" dirty="0" smtClean="0"/>
            </a:br>
            <a:endParaRPr lang="en-US" dirty="0"/>
          </a:p>
        </p:txBody>
      </p:sp>
      <p:sp>
        <p:nvSpPr>
          <p:cNvPr id="3" name="Content Placeholder 2"/>
          <p:cNvSpPr>
            <a:spLocks noGrp="1"/>
          </p:cNvSpPr>
          <p:nvPr>
            <p:ph sz="quarter" idx="1"/>
          </p:nvPr>
        </p:nvSpPr>
        <p:spPr>
          <a:xfrm>
            <a:off x="304800" y="1600200"/>
            <a:ext cx="8461248" cy="4953000"/>
          </a:xfrm>
        </p:spPr>
        <p:txBody>
          <a:bodyPr>
            <a:noAutofit/>
          </a:bodyPr>
          <a:lstStyle/>
          <a:p>
            <a:pPr>
              <a:lnSpc>
                <a:spcPct val="150000"/>
              </a:lnSpc>
              <a:buNone/>
            </a:pPr>
            <a:r>
              <a:rPr lang="en-US" sz="1800" dirty="0" smtClean="0">
                <a:latin typeface="Calibri" pitchFamily="34" charset="0"/>
              </a:rPr>
              <a:t>1. Remember, whatever is touched is contaminated </a:t>
            </a:r>
          </a:p>
          <a:p>
            <a:pPr>
              <a:lnSpc>
                <a:spcPct val="150000"/>
              </a:lnSpc>
              <a:buNone/>
            </a:pPr>
            <a:r>
              <a:rPr lang="en-US" sz="1800" dirty="0" smtClean="0">
                <a:latin typeface="Calibri" pitchFamily="34" charset="0"/>
              </a:rPr>
              <a:t>2. Directly touch only what has to be touched (anticipate your needs) '</a:t>
            </a:r>
          </a:p>
          <a:p>
            <a:pPr>
              <a:lnSpc>
                <a:spcPct val="150000"/>
              </a:lnSpc>
              <a:buNone/>
            </a:pPr>
            <a:r>
              <a:rPr lang="en-US" sz="1800" dirty="0" smtClean="0">
                <a:latin typeface="Calibri" pitchFamily="34" charset="0"/>
              </a:rPr>
              <a:t>3. Use one of the following to control contamination:</a:t>
            </a:r>
          </a:p>
          <a:p>
            <a:pPr>
              <a:lnSpc>
                <a:spcPct val="150000"/>
              </a:lnSpc>
              <a:buNone/>
            </a:pPr>
            <a:r>
              <a:rPr lang="en-US" sz="1800" dirty="0" err="1" smtClean="0">
                <a:latin typeface="Calibri" pitchFamily="34" charset="0"/>
              </a:rPr>
              <a:t>i</a:t>
            </a:r>
            <a:r>
              <a:rPr lang="en-US" sz="1800" dirty="0" smtClean="0">
                <a:latin typeface="Calibri" pitchFamily="34" charset="0"/>
              </a:rPr>
              <a:t>. Clean and sterilize dental instruments.</a:t>
            </a:r>
          </a:p>
          <a:p>
            <a:pPr>
              <a:lnSpc>
                <a:spcPct val="150000"/>
              </a:lnSpc>
              <a:buNone/>
            </a:pPr>
            <a:r>
              <a:rPr lang="en-US" sz="1800" dirty="0" smtClean="0">
                <a:latin typeface="Calibri" pitchFamily="34" charset="0"/>
              </a:rPr>
              <a:t>ii. Protect surfaces and equipment that are not sterilized with disposable, single-use covers (barriers). Discard them after every appointment. </a:t>
            </a:r>
          </a:p>
          <a:p>
            <a:pPr>
              <a:lnSpc>
                <a:spcPct val="150000"/>
              </a:lnSpc>
              <a:buNone/>
            </a:pPr>
            <a:r>
              <a:rPr lang="en-US" sz="1800" dirty="0" smtClean="0">
                <a:latin typeface="Calibri" pitchFamily="34" charset="0"/>
              </a:rPr>
              <a:t> </a:t>
            </a:r>
            <a:r>
              <a:rPr lang="en-US" sz="1800" dirty="0" err="1" smtClean="0">
                <a:latin typeface="Calibri" pitchFamily="34" charset="0"/>
              </a:rPr>
              <a:t>lll</a:t>
            </a:r>
            <a:r>
              <a:rPr lang="en-US" sz="1800" dirty="0" smtClean="0">
                <a:latin typeface="Calibri" pitchFamily="34" charset="0"/>
              </a:rPr>
              <a:t>. Use a paper towel, tongs, or plastic bag over gloves to handle equipment </a:t>
            </a:r>
            <a:r>
              <a:rPr lang="en-US" sz="1800" dirty="0" err="1" smtClean="0">
                <a:latin typeface="Calibri" pitchFamily="34" charset="0"/>
              </a:rPr>
              <a:t>brieﬂy</a:t>
            </a:r>
            <a:r>
              <a:rPr lang="en-US" sz="1800" dirty="0" smtClean="0">
                <a:latin typeface="Calibri" pitchFamily="34" charset="0"/>
              </a:rPr>
              <a:t> or to open cabinets and drawers to get things that were not anticipated during setup</a:t>
            </a:r>
          </a:p>
          <a:p>
            <a:pPr>
              <a:lnSpc>
                <a:spcPct val="150000"/>
              </a:lnSpc>
              <a:buNone/>
            </a:pPr>
            <a:r>
              <a:rPr lang="en-US" sz="1800" dirty="0" smtClean="0">
                <a:latin typeface="Calibri" pitchFamily="34" charset="0"/>
              </a:rPr>
              <a:t>iv. Scrub and disinfect noncritical surfaces as well as possible. These include any countertops  or things that may be accidentally touched, such as room door handles and light switches. </a:t>
            </a:r>
          </a:p>
          <a:p>
            <a:pPr>
              <a:lnSpc>
                <a:spcPct val="150000"/>
              </a:lnSpc>
            </a:pPr>
            <a:endParaRPr lang="en-US" sz="1800"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Instrument Containment</a:t>
            </a:r>
            <a:br>
              <a:rPr lang="en-US" dirty="0" smtClean="0"/>
            </a:br>
            <a:endParaRPr lang="en-US" dirty="0"/>
          </a:p>
        </p:txBody>
      </p:sp>
      <p:sp>
        <p:nvSpPr>
          <p:cNvPr id="3" name="Content Placeholder 2"/>
          <p:cNvSpPr>
            <a:spLocks noGrp="1"/>
          </p:cNvSpPr>
          <p:nvPr>
            <p:ph sz="quarter" idx="1"/>
          </p:nvPr>
        </p:nvSpPr>
        <p:spPr>
          <a:xfrm>
            <a:off x="381000" y="1600200"/>
            <a:ext cx="4724400" cy="5257800"/>
          </a:xfrm>
        </p:spPr>
        <p:txBody>
          <a:bodyPr>
            <a:normAutofit fontScale="70000" lnSpcReduction="20000"/>
          </a:bodyPr>
          <a:lstStyle/>
          <a:p>
            <a:pPr>
              <a:lnSpc>
                <a:spcPct val="170000"/>
              </a:lnSpc>
            </a:pPr>
            <a:r>
              <a:rPr lang="en-US" dirty="0" smtClean="0"/>
              <a:t>Various kinds of instrument trays and cassettes are manufactured to contain the instruments at </a:t>
            </a:r>
            <a:r>
              <a:rPr lang="en-US" dirty="0" err="1" smtClean="0"/>
              <a:t>chairside</a:t>
            </a:r>
            <a:r>
              <a:rPr lang="en-US" dirty="0" smtClean="0"/>
              <a:t>, and they can be placed in an ultrasonic cleaner, rinsed, and packaged ready for sterilization. </a:t>
            </a:r>
          </a:p>
          <a:p>
            <a:pPr>
              <a:lnSpc>
                <a:spcPct val="170000"/>
              </a:lnSpc>
            </a:pPr>
            <a:r>
              <a:rPr lang="en-US" dirty="0" smtClean="0"/>
              <a:t>Cassettes provide convenience, safety in handling and cleaning batches of instruments and maintenance of instrument organization for </a:t>
            </a:r>
            <a:r>
              <a:rPr lang="en-US" dirty="0" err="1" smtClean="0"/>
              <a:t>efﬁcient</a:t>
            </a:r>
            <a:r>
              <a:rPr lang="en-US" dirty="0" smtClean="0"/>
              <a:t> use.</a:t>
            </a:r>
            <a:endParaRPr lang="en-US" dirty="0"/>
          </a:p>
        </p:txBody>
      </p:sp>
      <p:pic>
        <p:nvPicPr>
          <p:cNvPr id="5" name="Picture 2" descr="Image result for dental cassettes"/>
          <p:cNvPicPr>
            <a:picLocks noChangeAspect="1" noChangeArrowheads="1"/>
          </p:cNvPicPr>
          <p:nvPr/>
        </p:nvPicPr>
        <p:blipFill>
          <a:blip r:embed="rId2" cstate="print"/>
          <a:srcRect/>
          <a:stretch>
            <a:fillRect/>
          </a:stretch>
        </p:blipFill>
        <p:spPr bwMode="auto">
          <a:xfrm>
            <a:off x="5410200" y="2286000"/>
            <a:ext cx="3200400" cy="2689699"/>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Sterilization</a:t>
            </a:r>
            <a:br>
              <a:rPr lang="en-US" dirty="0" smtClean="0"/>
            </a:br>
            <a:endParaRPr lang="en-US" dirty="0"/>
          </a:p>
        </p:txBody>
      </p:sp>
      <p:sp>
        <p:nvSpPr>
          <p:cNvPr id="3" name="Content Placeholder 2"/>
          <p:cNvSpPr>
            <a:spLocks noGrp="1"/>
          </p:cNvSpPr>
          <p:nvPr>
            <p:ph sz="quarter" idx="1"/>
          </p:nvPr>
        </p:nvSpPr>
        <p:spPr>
          <a:xfrm>
            <a:off x="228600" y="1600200"/>
            <a:ext cx="8610600" cy="5029200"/>
          </a:xfrm>
        </p:spPr>
        <p:txBody>
          <a:bodyPr>
            <a:normAutofit fontScale="62500" lnSpcReduction="20000"/>
          </a:bodyPr>
          <a:lstStyle/>
          <a:p>
            <a:pPr>
              <a:lnSpc>
                <a:spcPct val="170000"/>
              </a:lnSpc>
            </a:pPr>
            <a:r>
              <a:rPr lang="en-US" dirty="0" smtClean="0">
                <a:latin typeface="Calibri" pitchFamily="34" charset="0"/>
              </a:rPr>
              <a:t>Sterilization is </a:t>
            </a:r>
            <a:r>
              <a:rPr lang="en-US" dirty="0" err="1" smtClean="0">
                <a:latin typeface="Calibri" pitchFamily="34" charset="0"/>
              </a:rPr>
              <a:t>deﬁned</a:t>
            </a:r>
            <a:r>
              <a:rPr lang="en-US" dirty="0" smtClean="0">
                <a:latin typeface="Calibri" pitchFamily="34" charset="0"/>
              </a:rPr>
              <a:t> as killing all forms of life, including the most heat-resistant forms, that is, bacterial spores. Since most instruments contact mucosa or penetrate oral tissues, it is essential that contaminated reusable instruments be cleaned and sterilized thoroughly by using accepted methods that can be tested and monitored routinely.</a:t>
            </a:r>
          </a:p>
          <a:p>
            <a:pPr>
              <a:lnSpc>
                <a:spcPct val="170000"/>
              </a:lnSpc>
            </a:pPr>
            <a:r>
              <a:rPr lang="en-US" dirty="0" smtClean="0">
                <a:latin typeface="Calibri" pitchFamily="34" charset="0"/>
              </a:rPr>
              <a:t>The four accepted methods of sterilization are as follows:</a:t>
            </a:r>
          </a:p>
          <a:p>
            <a:pPr>
              <a:lnSpc>
                <a:spcPct val="170000"/>
              </a:lnSpc>
              <a:buNone/>
            </a:pPr>
            <a:r>
              <a:rPr lang="en-US" dirty="0" smtClean="0">
                <a:latin typeface="Calibri" pitchFamily="34" charset="0"/>
              </a:rPr>
              <a:t>1. Steam pressure sterilization (autoclave)</a:t>
            </a:r>
          </a:p>
          <a:p>
            <a:pPr>
              <a:lnSpc>
                <a:spcPct val="170000"/>
              </a:lnSpc>
              <a:buNone/>
            </a:pPr>
            <a:r>
              <a:rPr lang="en-US" dirty="0" smtClean="0">
                <a:latin typeface="Calibri" pitchFamily="34" charset="0"/>
              </a:rPr>
              <a:t>2. Chemical vapor pressure sterilization (</a:t>
            </a:r>
            <a:r>
              <a:rPr lang="en-US" dirty="0" err="1" smtClean="0">
                <a:latin typeface="Calibri" pitchFamily="34" charset="0"/>
              </a:rPr>
              <a:t>chemiclave</a:t>
            </a:r>
            <a:r>
              <a:rPr lang="en-US" dirty="0" smtClean="0">
                <a:latin typeface="Calibri" pitchFamily="34" charset="0"/>
              </a:rPr>
              <a:t>)</a:t>
            </a:r>
          </a:p>
          <a:p>
            <a:pPr>
              <a:lnSpc>
                <a:spcPct val="170000"/>
              </a:lnSpc>
              <a:buNone/>
            </a:pPr>
            <a:r>
              <a:rPr lang="en-US" dirty="0" smtClean="0">
                <a:latin typeface="Calibri" pitchFamily="34" charset="0"/>
              </a:rPr>
              <a:t>3. Dry heat sterilization (</a:t>
            </a:r>
            <a:r>
              <a:rPr lang="en-US" dirty="0" err="1" smtClean="0">
                <a:latin typeface="Calibri" pitchFamily="34" charset="0"/>
              </a:rPr>
              <a:t>dryclave</a:t>
            </a:r>
            <a:r>
              <a:rPr lang="en-US" dirty="0" smtClean="0">
                <a:latin typeface="Calibri" pitchFamily="34" charset="0"/>
              </a:rPr>
              <a:t>)</a:t>
            </a:r>
          </a:p>
          <a:p>
            <a:pPr>
              <a:lnSpc>
                <a:spcPct val="170000"/>
              </a:lnSpc>
              <a:buNone/>
            </a:pPr>
            <a:r>
              <a:rPr lang="en-US" dirty="0" smtClean="0">
                <a:latin typeface="Calibri" pitchFamily="34" charset="0"/>
              </a:rPr>
              <a:t>4. Ethylene oxide (ETOX) sterilization.</a:t>
            </a:r>
          </a:p>
          <a:p>
            <a:pPr>
              <a:lnSpc>
                <a:spcPct val="170000"/>
              </a:lnSpc>
            </a:pP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304800" y="1600200"/>
            <a:ext cx="5029200" cy="5029200"/>
          </a:xfrm>
        </p:spPr>
        <p:txBody>
          <a:bodyPr>
            <a:noAutofit/>
          </a:bodyPr>
          <a:lstStyle/>
          <a:p>
            <a:pPr>
              <a:buNone/>
            </a:pPr>
            <a:r>
              <a:rPr lang="en-US" sz="1700" dirty="0" smtClean="0">
                <a:latin typeface="Calibri" pitchFamily="34" charset="0"/>
              </a:rPr>
              <a:t>1. </a:t>
            </a:r>
            <a:r>
              <a:rPr lang="en-US" sz="1700" u="sng" dirty="0" smtClean="0">
                <a:latin typeface="Calibri" pitchFamily="34" charset="0"/>
              </a:rPr>
              <a:t>Steam Pressure Sterilization (Autoclaving)</a:t>
            </a:r>
          </a:p>
          <a:p>
            <a:pPr>
              <a:lnSpc>
                <a:spcPct val="170000"/>
              </a:lnSpc>
            </a:pPr>
            <a:r>
              <a:rPr lang="en-US" sz="1700" dirty="0" smtClean="0">
                <a:latin typeface="Calibri" pitchFamily="34" charset="0"/>
              </a:rPr>
              <a:t>Sterilization with steam under pressure is performed in a steam autoclave.</a:t>
            </a:r>
          </a:p>
          <a:p>
            <a:pPr>
              <a:lnSpc>
                <a:spcPct val="170000"/>
              </a:lnSpc>
            </a:pPr>
            <a:r>
              <a:rPr lang="en-US" sz="1700" dirty="0" smtClean="0">
                <a:latin typeface="Calibri" pitchFamily="34" charset="0"/>
              </a:rPr>
              <a:t>Time required at 250°F (121°C) is a minimum of 15 minutes at 15 lb of pressure </a:t>
            </a:r>
          </a:p>
          <a:p>
            <a:pPr>
              <a:lnSpc>
                <a:spcPct val="170000"/>
              </a:lnSpc>
            </a:pPr>
            <a:r>
              <a:rPr lang="en-US" sz="1700" dirty="0" smtClean="0">
                <a:latin typeface="Calibri" pitchFamily="34" charset="0"/>
              </a:rPr>
              <a:t> Time for wrapped instruments can be reduced to 7 minutes if the temperature is increased to approx. 273°F (134°C) at 30 lb pressure.</a:t>
            </a:r>
          </a:p>
          <a:p>
            <a:pPr>
              <a:lnSpc>
                <a:spcPct val="170000"/>
              </a:lnSpc>
            </a:pPr>
            <a:r>
              <a:rPr lang="en-US" sz="1700" dirty="0" smtClean="0">
                <a:latin typeface="Calibri" pitchFamily="34" charset="0"/>
              </a:rPr>
              <a:t>For autoclave sterilization, burs can be protected by keeping them submerged in a small amount of 2% sodium nitrite solution.</a:t>
            </a:r>
            <a:endParaRPr lang="en-US" sz="1700" dirty="0">
              <a:latin typeface="Calibri" pitchFamily="34" charset="0"/>
            </a:endParaRPr>
          </a:p>
        </p:txBody>
      </p:sp>
      <p:pic>
        <p:nvPicPr>
          <p:cNvPr id="16386" name="Picture 2" descr="Image result for autoclave"/>
          <p:cNvPicPr>
            <a:picLocks noChangeAspect="1" noChangeArrowheads="1"/>
          </p:cNvPicPr>
          <p:nvPr/>
        </p:nvPicPr>
        <p:blipFill>
          <a:blip r:embed="rId2" cstate="print"/>
          <a:srcRect/>
          <a:stretch>
            <a:fillRect/>
          </a:stretch>
        </p:blipFill>
        <p:spPr bwMode="auto">
          <a:xfrm>
            <a:off x="5181600" y="1676400"/>
            <a:ext cx="3708316" cy="2438400"/>
          </a:xfrm>
          <a:prstGeom prst="rect">
            <a:avLst/>
          </a:prstGeom>
          <a:noFill/>
        </p:spPr>
      </p:pic>
      <p:pic>
        <p:nvPicPr>
          <p:cNvPr id="16388" name="Picture 4" descr="Image result for autoclave"/>
          <p:cNvPicPr>
            <a:picLocks noChangeAspect="1" noChangeArrowheads="1"/>
          </p:cNvPicPr>
          <p:nvPr/>
        </p:nvPicPr>
        <p:blipFill>
          <a:blip r:embed="rId3" cstate="print"/>
          <a:srcRect/>
          <a:stretch>
            <a:fillRect/>
          </a:stretch>
        </p:blipFill>
        <p:spPr bwMode="auto">
          <a:xfrm>
            <a:off x="6705600" y="4038600"/>
            <a:ext cx="1752600" cy="254898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612648" y="2438400"/>
            <a:ext cx="8153400" cy="3657600"/>
          </a:xfrm>
        </p:spPr>
        <p:txBody>
          <a:bodyPr/>
          <a:lstStyle/>
          <a:p>
            <a:pPr>
              <a:buNone/>
            </a:pPr>
            <a:r>
              <a:rPr lang="en-US" dirty="0" smtClean="0"/>
              <a:t>   The goal of a health care practitioner should be to ensure compliance with standard precautions and other methods to minimize infection risks.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4800" y="1600200"/>
            <a:ext cx="8461248" cy="4876800"/>
          </a:xfrm>
        </p:spPr>
        <p:txBody>
          <a:bodyPr>
            <a:normAutofit fontScale="70000" lnSpcReduction="20000"/>
          </a:bodyPr>
          <a:lstStyle/>
          <a:p>
            <a:pPr>
              <a:lnSpc>
                <a:spcPct val="170000"/>
              </a:lnSpc>
              <a:buNone/>
            </a:pPr>
            <a:r>
              <a:rPr lang="en-US" b="1" u="sng" dirty="0" smtClean="0"/>
              <a:t>Advantages of Autoclaving</a:t>
            </a:r>
          </a:p>
          <a:p>
            <a:pPr>
              <a:lnSpc>
                <a:spcPct val="170000"/>
              </a:lnSpc>
            </a:pPr>
            <a:r>
              <a:rPr lang="en-US" dirty="0" smtClean="0"/>
              <a:t>Autoclaving is the most rapid and effective method for sterilizing cloth surgical packs and towel packs [other methods are not suitable for processing cloth packs).</a:t>
            </a:r>
          </a:p>
          <a:p>
            <a:pPr>
              <a:lnSpc>
                <a:spcPct val="170000"/>
              </a:lnSpc>
            </a:pPr>
            <a:r>
              <a:rPr lang="en-US" dirty="0" smtClean="0"/>
              <a:t>Automated models are also available. </a:t>
            </a:r>
          </a:p>
          <a:p>
            <a:pPr>
              <a:lnSpc>
                <a:spcPct val="170000"/>
              </a:lnSpc>
              <a:buNone/>
            </a:pPr>
            <a:r>
              <a:rPr lang="en-US" b="1" u="sng" dirty="0" smtClean="0"/>
              <a:t>Disadvantages of Autoclaving</a:t>
            </a:r>
          </a:p>
          <a:p>
            <a:pPr>
              <a:lnSpc>
                <a:spcPct val="170000"/>
              </a:lnSpc>
            </a:pPr>
            <a:r>
              <a:rPr lang="en-US" dirty="0" smtClean="0"/>
              <a:t>Steam seems to corrode the steel neck and shank portions of some diamond instruments and carbide burs.</a:t>
            </a:r>
          </a:p>
          <a:p>
            <a:pPr>
              <a:lnSpc>
                <a:spcPct val="170000"/>
              </a:lnSpc>
            </a:pPr>
            <a:r>
              <a:rPr lang="en-US" dirty="0" smtClean="0"/>
              <a:t>Items sensitive to elevated temperatures cannot be autoclaved.</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25000" lnSpcReduction="20000"/>
          </a:bodyPr>
          <a:lstStyle/>
          <a:p>
            <a:pPr>
              <a:lnSpc>
                <a:spcPct val="170000"/>
              </a:lnSpc>
              <a:buNone/>
            </a:pPr>
            <a:r>
              <a:rPr lang="en-US" sz="9600" b="1" u="sng" dirty="0" smtClean="0"/>
              <a:t>2. Chemical Vapor Pressure Sterilization (</a:t>
            </a:r>
            <a:r>
              <a:rPr lang="en-US" sz="9600" b="1" u="sng" dirty="0" err="1" smtClean="0"/>
              <a:t>Chemiclaving</a:t>
            </a:r>
            <a:r>
              <a:rPr lang="en-US" sz="9600" b="1" u="sng" dirty="0" smtClean="0"/>
              <a:t>)</a:t>
            </a:r>
          </a:p>
          <a:p>
            <a:pPr>
              <a:lnSpc>
                <a:spcPct val="170000"/>
              </a:lnSpc>
            </a:pPr>
            <a:r>
              <a:rPr lang="en-US" sz="9600" dirty="0" smtClean="0"/>
              <a:t>It is performed in a </a:t>
            </a:r>
            <a:r>
              <a:rPr lang="en-US" sz="9600" dirty="0" err="1" smtClean="0"/>
              <a:t>chemiclave</a:t>
            </a:r>
            <a:r>
              <a:rPr lang="en-US" sz="9600" dirty="0" smtClean="0"/>
              <a:t> </a:t>
            </a:r>
          </a:p>
          <a:p>
            <a:pPr>
              <a:lnSpc>
                <a:spcPct val="170000"/>
              </a:lnSpc>
            </a:pPr>
            <a:r>
              <a:rPr lang="en-US" sz="9600" dirty="0" smtClean="0"/>
              <a:t> Chemical vapor pressure sterilizers operate at 270°F  [131°C) and 20 lb of pressure and have a cycle time of  approximately 30 minutes. </a:t>
            </a:r>
          </a:p>
          <a:p>
            <a:pPr>
              <a:lnSpc>
                <a:spcPct val="170000"/>
              </a:lnSpc>
            </a:pPr>
            <a:r>
              <a:rPr lang="en-US" sz="9600" dirty="0" smtClean="0"/>
              <a:t>They must be used with a prescribed chemical. </a:t>
            </a:r>
          </a:p>
          <a:p>
            <a:pPr>
              <a:lnSpc>
                <a:spcPct val="170000"/>
              </a:lnSpc>
              <a:buNone/>
            </a:pPr>
            <a:r>
              <a:rPr lang="en-US" sz="8000" b="1" u="sng" dirty="0" smtClean="0"/>
              <a:t>Advantage</a:t>
            </a:r>
          </a:p>
          <a:p>
            <a:pPr>
              <a:lnSpc>
                <a:spcPct val="170000"/>
              </a:lnSpc>
            </a:pPr>
            <a:r>
              <a:rPr lang="en-US" sz="8000" dirty="0" smtClean="0"/>
              <a:t>Carbon steel and other corrosion-sensitive burs, instruments, and pliers are said to be sterilized without rust or corrosion.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pPr>
              <a:lnSpc>
                <a:spcPct val="170000"/>
              </a:lnSpc>
              <a:buNone/>
            </a:pPr>
            <a:r>
              <a:rPr lang="en-US" sz="2400" b="1" u="sng" dirty="0" smtClean="0">
                <a:latin typeface="Calibri" pitchFamily="34" charset="0"/>
              </a:rPr>
              <a:t>Disadvantages-</a:t>
            </a:r>
          </a:p>
          <a:p>
            <a:pPr>
              <a:lnSpc>
                <a:spcPct val="170000"/>
              </a:lnSpc>
            </a:pPr>
            <a:r>
              <a:rPr lang="en-US" sz="2400" dirty="0" smtClean="0">
                <a:latin typeface="Calibri" pitchFamily="34" charset="0"/>
              </a:rPr>
              <a:t>Items sensitive to the elevated temperature can be damaged.</a:t>
            </a:r>
          </a:p>
          <a:p>
            <a:pPr>
              <a:lnSpc>
                <a:spcPct val="170000"/>
              </a:lnSpc>
            </a:pPr>
            <a:r>
              <a:rPr lang="en-US" sz="2400" dirty="0" smtClean="0">
                <a:latin typeface="Calibri" pitchFamily="34" charset="0"/>
              </a:rPr>
              <a:t>Instruments must be lightly packaged in bags </a:t>
            </a:r>
          </a:p>
          <a:p>
            <a:pPr>
              <a:lnSpc>
                <a:spcPct val="170000"/>
              </a:lnSpc>
            </a:pPr>
            <a:r>
              <a:rPr lang="en-US" sz="2400" dirty="0" smtClean="0">
                <a:latin typeface="Calibri" pitchFamily="34" charset="0"/>
              </a:rPr>
              <a:t> Towels and heavy cloth wrappings of surgical instruments may not be penetrated well.</a:t>
            </a:r>
          </a:p>
          <a:p>
            <a:pPr>
              <a:lnSpc>
                <a:spcPct val="170000"/>
              </a:lnSpc>
            </a:pPr>
            <a:r>
              <a:rPr lang="en-US" sz="2400" dirty="0" smtClean="0">
                <a:latin typeface="Calibri" pitchFamily="34" charset="0"/>
              </a:rPr>
              <a:t> Only </a:t>
            </a:r>
            <a:r>
              <a:rPr lang="en-US" sz="2400" dirty="0" err="1" smtClean="0">
                <a:latin typeface="Calibri" pitchFamily="34" charset="0"/>
              </a:rPr>
              <a:t>ﬂuid</a:t>
            </a:r>
            <a:r>
              <a:rPr lang="en-US" sz="2400" dirty="0" smtClean="0">
                <a:latin typeface="Calibri" pitchFamily="34" charset="0"/>
              </a:rPr>
              <a:t> purchased from the sterilizer manufacturer can be used.</a:t>
            </a:r>
          </a:p>
          <a:p>
            <a:pPr>
              <a:lnSpc>
                <a:spcPct val="170000"/>
              </a:lnSpc>
            </a:pPr>
            <a:endParaRPr lang="en-US" sz="2400"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228600" y="1600200"/>
            <a:ext cx="8537448" cy="5105400"/>
          </a:xfrm>
        </p:spPr>
        <p:txBody>
          <a:bodyPr>
            <a:normAutofit lnSpcReduction="10000"/>
          </a:bodyPr>
          <a:lstStyle/>
          <a:p>
            <a:pPr>
              <a:lnSpc>
                <a:spcPct val="150000"/>
              </a:lnSpc>
              <a:buNone/>
            </a:pPr>
            <a:r>
              <a:rPr lang="en-US" sz="2000" b="1" u="sng" dirty="0" smtClean="0">
                <a:latin typeface="Calibri" pitchFamily="34" charset="0"/>
              </a:rPr>
              <a:t>3. Dry Heat Sterilization</a:t>
            </a:r>
          </a:p>
          <a:p>
            <a:pPr>
              <a:lnSpc>
                <a:spcPct val="150000"/>
              </a:lnSpc>
            </a:pPr>
            <a:r>
              <a:rPr lang="en-US" sz="1800" b="1" dirty="0" smtClean="0">
                <a:latin typeface="Calibri" pitchFamily="34" charset="0"/>
              </a:rPr>
              <a:t>Conventional Dry Heat Ovens-</a:t>
            </a:r>
          </a:p>
          <a:p>
            <a:pPr>
              <a:lnSpc>
                <a:spcPct val="150000"/>
              </a:lnSpc>
              <a:buFont typeface="Arial" pitchFamily="34" charset="0"/>
              <a:buChar char="•"/>
            </a:pPr>
            <a:r>
              <a:rPr lang="en-US" sz="1800" dirty="0" smtClean="0">
                <a:latin typeface="Calibri" pitchFamily="34" charset="0"/>
              </a:rPr>
              <a:t>Dry heat sterilization can be achieved at temperatures greater than 320°F (&gt;160°C).</a:t>
            </a:r>
          </a:p>
          <a:p>
            <a:pPr>
              <a:lnSpc>
                <a:spcPct val="150000"/>
              </a:lnSpc>
              <a:buFont typeface="Arial" pitchFamily="34" charset="0"/>
              <a:buChar char="•"/>
            </a:pPr>
            <a:r>
              <a:rPr lang="en-US" sz="1800" dirty="0" smtClean="0">
                <a:latin typeface="Calibri" pitchFamily="34" charset="0"/>
              </a:rPr>
              <a:t> Packs of instruments must be placed at least 1cm apart to allow heated air to circulate for at least 30 min.</a:t>
            </a:r>
          </a:p>
          <a:p>
            <a:pPr>
              <a:lnSpc>
                <a:spcPct val="150000"/>
              </a:lnSpc>
              <a:buFont typeface="Arial" pitchFamily="34" charset="0"/>
              <a:buChar char="•"/>
            </a:pPr>
            <a:r>
              <a:rPr lang="en-US" sz="1800" dirty="0" smtClean="0">
                <a:latin typeface="Calibri" pitchFamily="34" charset="0"/>
              </a:rPr>
              <a:t> Increasing the total time by 50% as a safety factor is  recommended.</a:t>
            </a:r>
          </a:p>
          <a:p>
            <a:pPr>
              <a:lnSpc>
                <a:spcPct val="150000"/>
              </a:lnSpc>
              <a:buFont typeface="Arial" pitchFamily="34" charset="0"/>
              <a:buChar char="•"/>
            </a:pPr>
            <a:r>
              <a:rPr lang="en-US" sz="1800" dirty="0" smtClean="0">
                <a:latin typeface="Calibri" pitchFamily="34" charset="0"/>
              </a:rPr>
              <a:t>Total time required also depends on the </a:t>
            </a:r>
            <a:r>
              <a:rPr lang="en-US" sz="1800" dirty="0" err="1" smtClean="0">
                <a:latin typeface="Calibri" pitchFamily="34" charset="0"/>
              </a:rPr>
              <a:t>efﬁciency</a:t>
            </a:r>
            <a:r>
              <a:rPr lang="en-US" sz="1800" dirty="0" smtClean="0">
                <a:latin typeface="Calibri" pitchFamily="34" charset="0"/>
              </a:rPr>
              <a:t> of  the oven based on its size, the size of the load, and how  instruments are packaged.</a:t>
            </a:r>
          </a:p>
          <a:p>
            <a:pPr>
              <a:lnSpc>
                <a:spcPct val="150000"/>
              </a:lnSpc>
              <a:buFont typeface="Arial" pitchFamily="34" charset="0"/>
              <a:buChar char="•"/>
            </a:pPr>
            <a:r>
              <a:rPr lang="en-US" sz="1800" dirty="0" smtClean="0">
                <a:latin typeface="Calibri" pitchFamily="34" charset="0"/>
              </a:rPr>
              <a:t> Approximately 60-90 minutes may be required to sterilize a medium load of lightly wrapped instruments in</a:t>
            </a:r>
          </a:p>
          <a:p>
            <a:pPr>
              <a:lnSpc>
                <a:spcPct val="150000"/>
              </a:lnSpc>
              <a:buFont typeface="Arial" pitchFamily="34" charset="0"/>
              <a:buChar char="•"/>
            </a:pPr>
            <a:r>
              <a:rPr lang="en-US" sz="1800" dirty="0" smtClean="0">
                <a:latin typeface="Calibri" pitchFamily="34" charset="0"/>
              </a:rPr>
              <a:t> an oven set at a range of 335°F [168°C) to 345°F (174°C).</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sz="2400" b="1" u="sng" dirty="0" smtClean="0">
                <a:latin typeface="Calibri" pitchFamily="34" charset="0"/>
              </a:rPr>
              <a:t>Short-Cycle, High- Temperature Dry Heat Ovens-</a:t>
            </a:r>
          </a:p>
          <a:p>
            <a:pPr>
              <a:lnSpc>
                <a:spcPct val="150000"/>
              </a:lnSpc>
              <a:buFont typeface="Arial" pitchFamily="34" charset="0"/>
              <a:buChar char="•"/>
            </a:pPr>
            <a:r>
              <a:rPr lang="en-US" sz="2400" dirty="0" smtClean="0">
                <a:latin typeface="Calibri" pitchFamily="34" charset="0"/>
              </a:rPr>
              <a:t>It </a:t>
            </a:r>
            <a:r>
              <a:rPr lang="en-US" sz="2400" dirty="0" err="1" smtClean="0">
                <a:latin typeface="Calibri" pitchFamily="34" charset="0"/>
              </a:rPr>
              <a:t>invloves</a:t>
            </a:r>
            <a:r>
              <a:rPr lang="en-US" sz="2400" dirty="0" smtClean="0">
                <a:latin typeface="Calibri" pitchFamily="34" charset="0"/>
              </a:rPr>
              <a:t> a  rapid high-temperature process that uses a forced draft sterilization chamber </a:t>
            </a:r>
            <a:r>
              <a:rPr lang="en-US" sz="2400" dirty="0" err="1" smtClean="0">
                <a:latin typeface="Calibri" pitchFamily="34" charset="0"/>
              </a:rPr>
              <a:t>i.e</a:t>
            </a:r>
            <a:r>
              <a:rPr lang="en-US" sz="2400" dirty="0" smtClean="0">
                <a:latin typeface="Calibri" pitchFamily="34" charset="0"/>
              </a:rPr>
              <a:t> a mechanical convection sterilization chamber that circulates heated air with a fan or blower.</a:t>
            </a:r>
          </a:p>
          <a:p>
            <a:pPr>
              <a:lnSpc>
                <a:spcPct val="150000"/>
              </a:lnSpc>
              <a:buFont typeface="Arial" pitchFamily="34" charset="0"/>
              <a:buChar char="•"/>
            </a:pPr>
            <a:r>
              <a:rPr lang="en-US" sz="2400" dirty="0" smtClean="0">
                <a:latin typeface="Calibri" pitchFamily="34" charset="0"/>
              </a:rPr>
              <a:t>These short-cycle, high-temperature dry heat sterilizers operate at 375°F [190°C).</a:t>
            </a:r>
          </a:p>
          <a:p>
            <a:pPr>
              <a:lnSpc>
                <a:spcPct val="150000"/>
              </a:lnSpc>
              <a:buFont typeface="Arial" pitchFamily="34" charset="0"/>
              <a:buChar char="•"/>
            </a:pPr>
            <a:r>
              <a:rPr lang="en-US" sz="2400" dirty="0" smtClean="0">
                <a:latin typeface="Calibri" pitchFamily="34" charset="0"/>
              </a:rPr>
              <a:t>It reduces total sterilization time to 6 minutes for unwrapped instruments and 12 minutes for wrapped instruments.</a:t>
            </a:r>
          </a:p>
          <a:p>
            <a:endParaRPr lang="en-US" sz="1800" dirty="0" smtClean="0">
              <a:latin typeface="Calibri" pitchFamily="34" charset="0"/>
            </a:endParaRPr>
          </a:p>
          <a:p>
            <a:endParaRPr lang="en-US" sz="1800" dirty="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228600" y="1447800"/>
            <a:ext cx="8537448" cy="4953000"/>
          </a:xfrm>
        </p:spPr>
        <p:txBody>
          <a:bodyPr>
            <a:noAutofit/>
          </a:bodyPr>
          <a:lstStyle/>
          <a:p>
            <a:pPr>
              <a:lnSpc>
                <a:spcPct val="150000"/>
              </a:lnSpc>
              <a:buNone/>
            </a:pPr>
            <a:r>
              <a:rPr lang="en-US" sz="2000" b="1" dirty="0" smtClean="0">
                <a:latin typeface="Calibri" pitchFamily="34" charset="0"/>
              </a:rPr>
              <a:t>Advantages of dry heat sterilization</a:t>
            </a:r>
          </a:p>
          <a:p>
            <a:pPr>
              <a:lnSpc>
                <a:spcPct val="150000"/>
              </a:lnSpc>
            </a:pPr>
            <a:r>
              <a:rPr lang="en-US" sz="1800" dirty="0" smtClean="0">
                <a:latin typeface="Calibri" pitchFamily="34" charset="0"/>
              </a:rPr>
              <a:t> Carbon steel instruments and burs do not rust, corrode, or lose their cutting edges if they are well dried before processing.</a:t>
            </a:r>
          </a:p>
          <a:p>
            <a:pPr>
              <a:lnSpc>
                <a:spcPct val="150000"/>
              </a:lnSpc>
            </a:pPr>
            <a:r>
              <a:rPr lang="en-US" sz="1800" dirty="0" smtClean="0">
                <a:latin typeface="Calibri" pitchFamily="34" charset="0"/>
              </a:rPr>
              <a:t>Industrial forced-draft hot air ovens  provide a larger capacity at a reasonable price.</a:t>
            </a:r>
          </a:p>
          <a:p>
            <a:pPr>
              <a:lnSpc>
                <a:spcPct val="150000"/>
              </a:lnSpc>
            </a:pPr>
            <a:r>
              <a:rPr lang="en-US" sz="1800" dirty="0" smtClean="0">
                <a:latin typeface="Calibri" pitchFamily="34" charset="0"/>
              </a:rPr>
              <a:t> Rapid cycles are possible at high temperatures.</a:t>
            </a:r>
          </a:p>
          <a:p>
            <a:pPr>
              <a:lnSpc>
                <a:spcPct val="150000"/>
              </a:lnSpc>
              <a:buNone/>
            </a:pPr>
            <a:r>
              <a:rPr lang="en-US" sz="2000" b="1" dirty="0" smtClean="0">
                <a:latin typeface="Calibri" pitchFamily="34" charset="0"/>
              </a:rPr>
              <a:t>Disadvantages of dry heat sterilization</a:t>
            </a:r>
          </a:p>
          <a:p>
            <a:pPr>
              <a:lnSpc>
                <a:spcPct val="150000"/>
              </a:lnSpc>
            </a:pPr>
            <a:r>
              <a:rPr lang="en-US" sz="1800" dirty="0" smtClean="0">
                <a:latin typeface="Calibri" pitchFamily="34" charset="0"/>
              </a:rPr>
              <a:t>High temperatures may damage more heat-sensitive items such as rubber or plastic goods.</a:t>
            </a:r>
          </a:p>
          <a:p>
            <a:pPr>
              <a:lnSpc>
                <a:spcPct val="150000"/>
              </a:lnSpc>
            </a:pPr>
            <a:r>
              <a:rPr lang="en-US" sz="1800" dirty="0" smtClean="0">
                <a:latin typeface="Calibri" pitchFamily="34" charset="0"/>
              </a:rPr>
              <a:t>Sterilization cycles are prolonged at lower temperatures.</a:t>
            </a:r>
          </a:p>
          <a:p>
            <a:pPr>
              <a:lnSpc>
                <a:spcPct val="150000"/>
              </a:lnSpc>
            </a:pPr>
            <a:r>
              <a:rPr lang="en-US" sz="1800" dirty="0" smtClean="0">
                <a:latin typeface="Calibri" pitchFamily="34" charset="0"/>
              </a:rPr>
              <a:t> Heavy loads of instruments, crowding of packs, and heavy wrapping easily prevent sterilization.</a:t>
            </a:r>
            <a:endParaRPr lang="en-US" sz="1800" dirty="0">
              <a:latin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228600" y="1600200"/>
            <a:ext cx="8537448" cy="5029200"/>
          </a:xfrm>
        </p:spPr>
        <p:txBody>
          <a:bodyPr>
            <a:noAutofit/>
          </a:bodyPr>
          <a:lstStyle/>
          <a:p>
            <a:pPr>
              <a:lnSpc>
                <a:spcPct val="170000"/>
              </a:lnSpc>
              <a:buNone/>
            </a:pPr>
            <a:r>
              <a:rPr lang="en-US" sz="2000" b="1" u="sng" dirty="0" smtClean="0">
                <a:latin typeface="Calibri" pitchFamily="34" charset="0"/>
              </a:rPr>
              <a:t>3.  Ethylene Oxide (ETOX) Sterilization</a:t>
            </a:r>
          </a:p>
          <a:p>
            <a:pPr>
              <a:lnSpc>
                <a:spcPct val="170000"/>
              </a:lnSpc>
            </a:pPr>
            <a:r>
              <a:rPr lang="en-US" sz="1800" dirty="0" smtClean="0">
                <a:latin typeface="Calibri" pitchFamily="34" charset="0"/>
              </a:rPr>
              <a:t>ETOX sterilization is the best method for sterilizing complex instruments and delicate materials.</a:t>
            </a:r>
          </a:p>
          <a:p>
            <a:pPr>
              <a:lnSpc>
                <a:spcPct val="170000"/>
              </a:lnSpc>
            </a:pPr>
            <a:r>
              <a:rPr lang="en-US" sz="1800" dirty="0" smtClean="0">
                <a:latin typeface="Calibri" pitchFamily="34" charset="0"/>
              </a:rPr>
              <a:t>ETOX gas is the best way to sterilize rotary </a:t>
            </a:r>
            <a:r>
              <a:rPr lang="en-US" sz="1800" dirty="0" err="1" smtClean="0">
                <a:latin typeface="Calibri" pitchFamily="34" charset="0"/>
              </a:rPr>
              <a:t>handpieces</a:t>
            </a:r>
            <a:r>
              <a:rPr lang="en-US" sz="1800" dirty="0" smtClean="0">
                <a:latin typeface="Calibri" pitchFamily="34" charset="0"/>
              </a:rPr>
              <a:t>.</a:t>
            </a:r>
          </a:p>
          <a:p>
            <a:pPr>
              <a:lnSpc>
                <a:spcPct val="170000"/>
              </a:lnSpc>
            </a:pPr>
            <a:r>
              <a:rPr lang="en-US" sz="1800" dirty="0" smtClean="0">
                <a:latin typeface="Calibri" pitchFamily="34" charset="0"/>
              </a:rPr>
              <a:t>Automatic devices sterilize items in several hours and operate at elevated temperatures well below 100°C</a:t>
            </a:r>
          </a:p>
          <a:p>
            <a:pPr>
              <a:lnSpc>
                <a:spcPct val="170000"/>
              </a:lnSpc>
            </a:pPr>
            <a:r>
              <a:rPr lang="en-US" sz="1800" dirty="0" smtClean="0">
                <a:latin typeface="Calibri" pitchFamily="34" charset="0"/>
              </a:rPr>
              <a:t>Some devices operate overnight to produce sterilization at room temperature</a:t>
            </a:r>
          </a:p>
          <a:p>
            <a:pPr>
              <a:lnSpc>
                <a:spcPct val="170000"/>
              </a:lnSpc>
            </a:pPr>
            <a:r>
              <a:rPr lang="en-US" sz="1800" dirty="0" smtClean="0">
                <a:latin typeface="Calibri" pitchFamily="34" charset="0"/>
              </a:rPr>
              <a:t>Porous and plastic materials absorb gas and require aeration for 24 hours or more before it is safe for them to contact skin or tissues.</a:t>
            </a:r>
          </a:p>
          <a:p>
            <a:pPr>
              <a:lnSpc>
                <a:spcPct val="170000"/>
              </a:lnSpc>
            </a:pPr>
            <a:endParaRPr lang="en-US" sz="1800" dirty="0">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a:lnSpc>
                <a:spcPct val="150000"/>
              </a:lnSpc>
              <a:buNone/>
            </a:pPr>
            <a:r>
              <a:rPr lang="en-US" dirty="0" smtClean="0">
                <a:latin typeface="Calibri" pitchFamily="34" charset="0"/>
              </a:rPr>
              <a:t>5. Boiling Water</a:t>
            </a:r>
          </a:p>
          <a:p>
            <a:pPr>
              <a:lnSpc>
                <a:spcPct val="150000"/>
              </a:lnSpc>
            </a:pPr>
            <a:r>
              <a:rPr lang="en-US" dirty="0" smtClean="0">
                <a:latin typeface="Calibri" pitchFamily="34" charset="0"/>
              </a:rPr>
              <a:t>Boiling instruments in water does not kill spores and cannot sterilize instruments.</a:t>
            </a:r>
          </a:p>
          <a:p>
            <a:pPr>
              <a:lnSpc>
                <a:spcPct val="150000"/>
              </a:lnSpc>
            </a:pPr>
            <a:r>
              <a:rPr lang="en-US" dirty="0" smtClean="0">
                <a:latin typeface="Calibri" pitchFamily="34" charset="0"/>
              </a:rPr>
              <a:t>Boiling is a method of high level disinfection that has been used when actual sterilization cannot be achieved (e g in case of a sterilizer breakdown) </a:t>
            </a:r>
          </a:p>
          <a:p>
            <a:pPr>
              <a:lnSpc>
                <a:spcPct val="150000"/>
              </a:lnSpc>
            </a:pPr>
            <a:r>
              <a:rPr lang="en-US" dirty="0" smtClean="0">
                <a:latin typeface="Calibri" pitchFamily="34" charset="0"/>
              </a:rPr>
              <a:t>Well cleaned items must be completely submerged and allowed to boil at 98-100⁰ C for 10 minutes.</a:t>
            </a:r>
          </a:p>
          <a:p>
            <a:pPr>
              <a:lnSpc>
                <a:spcPct val="150000"/>
              </a:lnSpc>
            </a:pP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Monitors of Sterilization</a:t>
            </a:r>
            <a:br>
              <a:rPr lang="en-US" dirty="0" smtClean="0"/>
            </a:br>
            <a:endParaRPr lang="en-US" dirty="0"/>
          </a:p>
        </p:txBody>
      </p:sp>
      <p:sp>
        <p:nvSpPr>
          <p:cNvPr id="3" name="Content Placeholder 2"/>
          <p:cNvSpPr>
            <a:spLocks noGrp="1"/>
          </p:cNvSpPr>
          <p:nvPr>
            <p:ph sz="quarter" idx="1"/>
          </p:nvPr>
        </p:nvSpPr>
        <p:spPr>
          <a:xfrm>
            <a:off x="457200" y="1600200"/>
            <a:ext cx="8308848" cy="4953000"/>
          </a:xfrm>
        </p:spPr>
        <p:txBody>
          <a:bodyPr>
            <a:normAutofit fontScale="77500" lnSpcReduction="20000"/>
          </a:bodyPr>
          <a:lstStyle/>
          <a:p>
            <a:pPr>
              <a:lnSpc>
                <a:spcPct val="160000"/>
              </a:lnSpc>
            </a:pPr>
            <a:r>
              <a:rPr lang="en-US" dirty="0" smtClean="0">
                <a:latin typeface="Calibri" pitchFamily="34" charset="0"/>
              </a:rPr>
              <a:t>Effective instrument sterilization is ensured by routine</a:t>
            </a:r>
          </a:p>
          <a:p>
            <a:pPr>
              <a:lnSpc>
                <a:spcPct val="160000"/>
              </a:lnSpc>
            </a:pPr>
            <a:r>
              <a:rPr lang="en-US" dirty="0" smtClean="0">
                <a:latin typeface="Calibri" pitchFamily="34" charset="0"/>
              </a:rPr>
              <a:t>monitoring of instrument sterilization, which has become a standard of care. Sterilization monitoring has </a:t>
            </a:r>
            <a:r>
              <a:rPr lang="en-US" dirty="0" err="1" smtClean="0">
                <a:latin typeface="Calibri" pitchFamily="34" charset="0"/>
              </a:rPr>
              <a:t>ﬁve</a:t>
            </a:r>
            <a:r>
              <a:rPr lang="en-US" dirty="0" smtClean="0">
                <a:latin typeface="Calibri" pitchFamily="34" charset="0"/>
              </a:rPr>
              <a:t> components:</a:t>
            </a:r>
          </a:p>
          <a:p>
            <a:pPr marL="514350" indent="-514350">
              <a:lnSpc>
                <a:spcPct val="160000"/>
              </a:lnSpc>
              <a:buFont typeface="+mj-lt"/>
              <a:buAutoNum type="arabicPeriod"/>
            </a:pPr>
            <a:r>
              <a:rPr lang="en-US" dirty="0" smtClean="0">
                <a:latin typeface="Calibri" pitchFamily="34" charset="0"/>
              </a:rPr>
              <a:t>Mechanical monitoring</a:t>
            </a:r>
          </a:p>
          <a:p>
            <a:pPr marL="514350" indent="-514350">
              <a:lnSpc>
                <a:spcPct val="160000"/>
              </a:lnSpc>
              <a:buFont typeface="+mj-lt"/>
              <a:buAutoNum type="arabicPeriod"/>
            </a:pPr>
            <a:r>
              <a:rPr lang="en-US" dirty="0" smtClean="0">
                <a:latin typeface="Calibri" pitchFamily="34" charset="0"/>
              </a:rPr>
              <a:t>Chemical indicator strip in each pack</a:t>
            </a:r>
          </a:p>
          <a:p>
            <a:pPr marL="514350" indent="-514350">
              <a:lnSpc>
                <a:spcPct val="160000"/>
              </a:lnSpc>
              <a:buFont typeface="+mj-lt"/>
              <a:buAutoNum type="arabicPeriod"/>
            </a:pPr>
            <a:r>
              <a:rPr lang="en-US" dirty="0" smtClean="0">
                <a:latin typeface="Calibri" pitchFamily="34" charset="0"/>
              </a:rPr>
              <a:t> External sterilization indicator on the outside of each pack</a:t>
            </a:r>
          </a:p>
          <a:p>
            <a:pPr marL="514350" indent="-514350">
              <a:lnSpc>
                <a:spcPct val="160000"/>
              </a:lnSpc>
              <a:buFont typeface="+mj-lt"/>
              <a:buAutoNum type="arabicPeriod"/>
            </a:pPr>
            <a:r>
              <a:rPr lang="en-US" dirty="0" smtClean="0">
                <a:latin typeface="Calibri" pitchFamily="34" charset="0"/>
              </a:rPr>
              <a:t> Weekly biologic spore test</a:t>
            </a:r>
          </a:p>
          <a:p>
            <a:pPr marL="514350" indent="-514350">
              <a:lnSpc>
                <a:spcPct val="160000"/>
              </a:lnSpc>
              <a:buFont typeface="+mj-lt"/>
              <a:buAutoNum type="arabicPeriod"/>
            </a:pPr>
            <a:r>
              <a:rPr lang="en-US" dirty="0" smtClean="0">
                <a:latin typeface="Calibri" pitchFamily="34" charset="0"/>
              </a:rPr>
              <a:t> Documentation log.</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4800" y="1600200"/>
            <a:ext cx="8461248" cy="4953000"/>
          </a:xfrm>
        </p:spPr>
        <p:txBody>
          <a:bodyPr>
            <a:normAutofit fontScale="70000" lnSpcReduction="20000"/>
          </a:bodyPr>
          <a:lstStyle/>
          <a:p>
            <a:pPr>
              <a:buNone/>
            </a:pPr>
            <a:r>
              <a:rPr lang="en-US" b="1" dirty="0" smtClean="0">
                <a:latin typeface="Calibri" pitchFamily="34" charset="0"/>
              </a:rPr>
              <a:t>1. Mechanical Monitoring</a:t>
            </a:r>
          </a:p>
          <a:p>
            <a:pPr>
              <a:lnSpc>
                <a:spcPct val="150000"/>
              </a:lnSpc>
            </a:pPr>
            <a:r>
              <a:rPr lang="en-US" dirty="0" smtClean="0">
                <a:latin typeface="Calibri" pitchFamily="34" charset="0"/>
              </a:rPr>
              <a:t>Each sterilized load must be mechanically monitored to document time, temperature, and pressure. Otherwise, the clinician manually observes the maximum temperature and pressure and documents the data in a log.</a:t>
            </a:r>
          </a:p>
          <a:p>
            <a:pPr>
              <a:lnSpc>
                <a:spcPct val="170000"/>
              </a:lnSpc>
              <a:buNone/>
            </a:pPr>
            <a:r>
              <a:rPr lang="en-US" b="1" dirty="0" smtClean="0">
                <a:latin typeface="Calibri" pitchFamily="34" charset="0"/>
              </a:rPr>
              <a:t>2. Chemical Indicator Strips</a:t>
            </a:r>
          </a:p>
          <a:p>
            <a:pPr>
              <a:lnSpc>
                <a:spcPct val="170000"/>
              </a:lnSpc>
            </a:pPr>
            <a:r>
              <a:rPr lang="en-US" dirty="0" smtClean="0">
                <a:latin typeface="Calibri" pitchFamily="34" charset="0"/>
              </a:rPr>
              <a:t>Chemical indicator strips provide an inexpensive, qualitative monitor of sterilizer function, operation, and heat penetration into packs. </a:t>
            </a:r>
          </a:p>
          <a:p>
            <a:pPr>
              <a:lnSpc>
                <a:spcPct val="170000"/>
              </a:lnSpc>
            </a:pPr>
            <a:r>
              <a:rPr lang="en-US" dirty="0" smtClean="0">
                <a:latin typeface="Calibri" pitchFamily="34" charset="0"/>
              </a:rPr>
              <a:t>The clinician places one of the inexpensive color-change indicator strips into every pack. Chemicals on the strip change color slowly, relative to the temperature reached in the pack. </a:t>
            </a:r>
          </a:p>
          <a:p>
            <a:pPr>
              <a:lnSpc>
                <a:spcPct val="150000"/>
              </a:lnSpc>
            </a:pPr>
            <a:endParaRPr lang="en-US" dirty="0" smtClean="0">
              <a:latin typeface="Calibri" pitchFamily="34"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Air-borne Contamination</a:t>
            </a:r>
            <a:endParaRPr lang="en-US" dirty="0"/>
          </a:p>
        </p:txBody>
      </p:sp>
      <p:sp>
        <p:nvSpPr>
          <p:cNvPr id="3" name="Content Placeholder 2"/>
          <p:cNvSpPr>
            <a:spLocks noGrp="1"/>
          </p:cNvSpPr>
          <p:nvPr>
            <p:ph sz="quarter" idx="1"/>
          </p:nvPr>
        </p:nvSpPr>
        <p:spPr/>
        <p:txBody>
          <a:bodyPr/>
          <a:lstStyle/>
          <a:p>
            <a:pPr>
              <a:lnSpc>
                <a:spcPct val="150000"/>
              </a:lnSpc>
            </a:pPr>
            <a:r>
              <a:rPr lang="en-US" dirty="0" smtClean="0"/>
              <a:t>A high-speed </a:t>
            </a:r>
            <a:r>
              <a:rPr lang="en-US" dirty="0" err="1" smtClean="0"/>
              <a:t>handpiece</a:t>
            </a:r>
            <a:r>
              <a:rPr lang="en-US" dirty="0" smtClean="0"/>
              <a:t> can create air-borne contaminants from bacterial residents in the dental unit water spray system and from microbial contaminants from saliva, tissues, blood, plaque etc. With respect to size, these air-borne contaminants exist in the following forms-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4800" y="1600200"/>
            <a:ext cx="8461248" cy="4953000"/>
          </a:xfrm>
        </p:spPr>
        <p:txBody>
          <a:bodyPr>
            <a:normAutofit fontScale="92500" lnSpcReduction="10000"/>
          </a:bodyPr>
          <a:lstStyle/>
          <a:p>
            <a:pPr>
              <a:lnSpc>
                <a:spcPct val="170000"/>
              </a:lnSpc>
              <a:buNone/>
            </a:pPr>
            <a:r>
              <a:rPr lang="en-US" dirty="0" smtClean="0">
                <a:latin typeface="Calibri" pitchFamily="34" charset="0"/>
              </a:rPr>
              <a:t>3. </a:t>
            </a:r>
            <a:r>
              <a:rPr lang="en-US" b="1" dirty="0" smtClean="0">
                <a:latin typeface="Calibri" pitchFamily="34" charset="0"/>
              </a:rPr>
              <a:t>External Sterilization Indicators</a:t>
            </a:r>
          </a:p>
          <a:p>
            <a:pPr>
              <a:lnSpc>
                <a:spcPct val="170000"/>
              </a:lnSpc>
            </a:pPr>
            <a:r>
              <a:rPr lang="en-US" dirty="0" smtClean="0">
                <a:latin typeface="Calibri" pitchFamily="34" charset="0"/>
              </a:rPr>
              <a:t>External sterilization indicators, including tapes and bags, are marked with heat-sensitive dyes that change color easily on exposure to heat, pressure, or sterilization chemicals. Such heat-sensitive markers are important distinguish the packs that have been in the sterilizer from those that have not. </a:t>
            </a:r>
          </a:p>
          <a:p>
            <a:pPr>
              <a:lnSpc>
                <a:spcPct val="170000"/>
              </a:lnSpc>
            </a:pP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152400" y="1600200"/>
            <a:ext cx="8613648" cy="5029200"/>
          </a:xfrm>
        </p:spPr>
        <p:txBody>
          <a:bodyPr>
            <a:normAutofit fontScale="77500" lnSpcReduction="20000"/>
          </a:bodyPr>
          <a:lstStyle/>
          <a:p>
            <a:pPr>
              <a:lnSpc>
                <a:spcPct val="170000"/>
              </a:lnSpc>
              <a:buNone/>
            </a:pPr>
            <a:r>
              <a:rPr lang="en-US" b="1" dirty="0" smtClean="0">
                <a:latin typeface="Calibri" pitchFamily="34" charset="0"/>
              </a:rPr>
              <a:t>4. Biologic Monitoring Strips</a:t>
            </a:r>
          </a:p>
          <a:p>
            <a:pPr>
              <a:lnSpc>
                <a:spcPct val="170000"/>
              </a:lnSpc>
            </a:pPr>
            <a:r>
              <a:rPr lang="en-US" dirty="0" smtClean="0">
                <a:latin typeface="Calibri" pitchFamily="34" charset="0"/>
              </a:rPr>
              <a:t>A biologic monitoring spore test strip is the accepted weekly monitor of adequate time and temperature exposure. </a:t>
            </a:r>
          </a:p>
          <a:p>
            <a:pPr>
              <a:lnSpc>
                <a:spcPct val="170000"/>
              </a:lnSpc>
            </a:pPr>
            <a:r>
              <a:rPr lang="en-US" dirty="0" smtClean="0">
                <a:latin typeface="Calibri" pitchFamily="34" charset="0"/>
              </a:rPr>
              <a:t>Spores dried on absorbent paper strips are calibrated to be killed when sterilization conditions are reached and maintained for the time necessary to kill all pathogenic microorganisms. </a:t>
            </a:r>
          </a:p>
          <a:p>
            <a:pPr>
              <a:lnSpc>
                <a:spcPct val="170000"/>
              </a:lnSpc>
            </a:pPr>
            <a:r>
              <a:rPr lang="en-US" dirty="0" smtClean="0">
                <a:latin typeface="Calibri" pitchFamily="34" charset="0"/>
              </a:rPr>
              <a:t>By sending the strip to a licensed reference laboratory for testing, the dentist obtains independent documentation of monitoring frequency and sterilization effectiveness. </a:t>
            </a:r>
          </a:p>
          <a:p>
            <a:pPr>
              <a:lnSpc>
                <a:spcPct val="170000"/>
              </a:lnSpc>
            </a:pP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nSpc>
                <a:spcPct val="170000"/>
              </a:lnSpc>
              <a:buNone/>
            </a:pPr>
            <a:r>
              <a:rPr lang="en-US" b="1" dirty="0" smtClean="0"/>
              <a:t>5. Documentation Log</a:t>
            </a:r>
          </a:p>
          <a:p>
            <a:pPr>
              <a:lnSpc>
                <a:spcPct val="170000"/>
              </a:lnSpc>
            </a:pPr>
            <a:r>
              <a:rPr lang="en-US" dirty="0" smtClean="0"/>
              <a:t>In a log, a single, dated, initialed indicator strip is attached to a sheet or calendar for each workday, followed by a weekly spore strip report. The log provides valuable sterilization documentation.</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Dental Control Unit Water System</a:t>
            </a:r>
            <a:endParaRPr lang="en-US" dirty="0"/>
          </a:p>
        </p:txBody>
      </p:sp>
      <p:sp>
        <p:nvSpPr>
          <p:cNvPr id="3" name="Content Placeholder 2"/>
          <p:cNvSpPr>
            <a:spLocks noGrp="1"/>
          </p:cNvSpPr>
          <p:nvPr>
            <p:ph sz="quarter" idx="1"/>
          </p:nvPr>
        </p:nvSpPr>
        <p:spPr>
          <a:xfrm>
            <a:off x="612648" y="1600200"/>
            <a:ext cx="7997952" cy="5029200"/>
          </a:xfrm>
        </p:spPr>
        <p:txBody>
          <a:bodyPr>
            <a:normAutofit fontScale="70000" lnSpcReduction="20000"/>
          </a:bodyPr>
          <a:lstStyle/>
          <a:p>
            <a:pPr>
              <a:lnSpc>
                <a:spcPct val="170000"/>
              </a:lnSpc>
            </a:pPr>
            <a:r>
              <a:rPr lang="en-US" dirty="0" smtClean="0">
                <a:latin typeface="Calibri" pitchFamily="34" charset="0"/>
              </a:rPr>
              <a:t>Oral fluid contamination problems of rotary equipment, especially the high-speed </a:t>
            </a:r>
            <a:r>
              <a:rPr lang="en-US" dirty="0" err="1" smtClean="0">
                <a:latin typeface="Calibri" pitchFamily="34" charset="0"/>
              </a:rPr>
              <a:t>handpiece</a:t>
            </a:r>
            <a:r>
              <a:rPr lang="en-US" dirty="0" smtClean="0">
                <a:latin typeface="Calibri" pitchFamily="34" charset="0"/>
              </a:rPr>
              <a:t>, involve</a:t>
            </a:r>
          </a:p>
          <a:p>
            <a:pPr marL="514350" indent="-514350">
              <a:lnSpc>
                <a:spcPct val="170000"/>
              </a:lnSpc>
              <a:buFont typeface="+mj-lt"/>
              <a:buAutoNum type="arabicParenR"/>
            </a:pPr>
            <a:r>
              <a:rPr lang="en-US" dirty="0" smtClean="0">
                <a:latin typeface="Calibri" pitchFamily="34" charset="0"/>
              </a:rPr>
              <a:t>Contamination of </a:t>
            </a:r>
            <a:r>
              <a:rPr lang="en-US" dirty="0" err="1" smtClean="0">
                <a:latin typeface="Calibri" pitchFamily="34" charset="0"/>
              </a:rPr>
              <a:t>handpiece</a:t>
            </a:r>
            <a:r>
              <a:rPr lang="en-US" dirty="0" smtClean="0">
                <a:latin typeface="Calibri" pitchFamily="34" charset="0"/>
              </a:rPr>
              <a:t> external surfaces and crevices</a:t>
            </a:r>
          </a:p>
          <a:p>
            <a:pPr marL="514350" indent="-514350">
              <a:lnSpc>
                <a:spcPct val="170000"/>
              </a:lnSpc>
              <a:buFont typeface="+mj-lt"/>
              <a:buAutoNum type="arabicParenR"/>
            </a:pPr>
            <a:r>
              <a:rPr lang="en-US" dirty="0" smtClean="0">
                <a:latin typeface="Calibri" pitchFamily="34" charset="0"/>
              </a:rPr>
              <a:t> Turbine chamber contamination that enters the mouth</a:t>
            </a:r>
          </a:p>
          <a:p>
            <a:pPr marL="514350" indent="-514350">
              <a:lnSpc>
                <a:spcPct val="170000"/>
              </a:lnSpc>
              <a:buFont typeface="+mj-lt"/>
              <a:buAutoNum type="arabicParenR"/>
            </a:pPr>
            <a:r>
              <a:rPr lang="en-US" dirty="0" smtClean="0">
                <a:latin typeface="Calibri" pitchFamily="34" charset="0"/>
              </a:rPr>
              <a:t>Water spray retraction and aspiration of oral </a:t>
            </a:r>
            <a:r>
              <a:rPr lang="en-US" dirty="0" err="1" smtClean="0">
                <a:latin typeface="Calibri" pitchFamily="34" charset="0"/>
              </a:rPr>
              <a:t>ﬂuids</a:t>
            </a:r>
            <a:r>
              <a:rPr lang="en-US" dirty="0" smtClean="0">
                <a:latin typeface="Calibri" pitchFamily="34" charset="0"/>
              </a:rPr>
              <a:t> into the water lines of older dental units</a:t>
            </a:r>
          </a:p>
          <a:p>
            <a:pPr marL="514350" indent="-514350">
              <a:lnSpc>
                <a:spcPct val="170000"/>
              </a:lnSpc>
              <a:buFont typeface="+mj-lt"/>
              <a:buAutoNum type="arabicParenR"/>
            </a:pPr>
            <a:r>
              <a:rPr lang="en-US" dirty="0" smtClean="0">
                <a:latin typeface="Calibri" pitchFamily="34" charset="0"/>
              </a:rPr>
              <a:t>Growth of environmental aquatic bacteria in water lines</a:t>
            </a:r>
          </a:p>
          <a:p>
            <a:pPr marL="514350" indent="-514350">
              <a:lnSpc>
                <a:spcPct val="170000"/>
              </a:lnSpc>
              <a:buFont typeface="+mj-lt"/>
              <a:buAutoNum type="arabicParenR"/>
            </a:pPr>
            <a:r>
              <a:rPr lang="en-US" dirty="0" smtClean="0">
                <a:latin typeface="Calibri" pitchFamily="34" charset="0"/>
              </a:rPr>
              <a:t>Exposure of personnel to spatter and aerosols generated by intraoral use of rotary equipment.</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4800" y="1600200"/>
            <a:ext cx="8461248" cy="5029200"/>
          </a:xfrm>
        </p:spPr>
        <p:txBody>
          <a:bodyPr>
            <a:normAutofit fontScale="70000" lnSpcReduction="20000"/>
          </a:bodyPr>
          <a:lstStyle/>
          <a:p>
            <a:pPr>
              <a:lnSpc>
                <a:spcPct val="170000"/>
              </a:lnSpc>
            </a:pPr>
            <a:r>
              <a:rPr lang="en-US" dirty="0" smtClean="0">
                <a:latin typeface="Calibri" pitchFamily="34" charset="0"/>
              </a:rPr>
              <a:t>Bacterial growth in </a:t>
            </a:r>
            <a:r>
              <a:rPr lang="en-US" dirty="0" err="1" smtClean="0">
                <a:latin typeface="Calibri" pitchFamily="34" charset="0"/>
              </a:rPr>
              <a:t>bioﬁlms</a:t>
            </a:r>
            <a:r>
              <a:rPr lang="en-US" dirty="0" smtClean="0">
                <a:latin typeface="Calibri" pitchFamily="34" charset="0"/>
              </a:rPr>
              <a:t> on the inner walls of den- </a:t>
            </a:r>
            <a:r>
              <a:rPr lang="en-US" dirty="0" err="1" smtClean="0">
                <a:latin typeface="Calibri" pitchFamily="34" charset="0"/>
              </a:rPr>
              <a:t>tal</a:t>
            </a:r>
            <a:r>
              <a:rPr lang="en-US" dirty="0" smtClean="0">
                <a:latin typeface="Calibri" pitchFamily="34" charset="0"/>
              </a:rPr>
              <a:t> unit water lines is a universal occurrence unless steps are taken to control it.</a:t>
            </a:r>
          </a:p>
          <a:p>
            <a:pPr>
              <a:lnSpc>
                <a:spcPct val="170000"/>
              </a:lnSpc>
            </a:pPr>
            <a:r>
              <a:rPr lang="en-US" dirty="0" smtClean="0">
                <a:latin typeface="Calibri" pitchFamily="34" charset="0"/>
              </a:rPr>
              <a:t> Counts of bacteria that are shed from the </a:t>
            </a:r>
            <a:r>
              <a:rPr lang="en-US" dirty="0" err="1" smtClean="0">
                <a:latin typeface="Calibri" pitchFamily="34" charset="0"/>
              </a:rPr>
              <a:t>bioﬁlms</a:t>
            </a:r>
            <a:r>
              <a:rPr lang="en-US" dirty="0" smtClean="0">
                <a:latin typeface="Calibri" pitchFamily="34" charset="0"/>
              </a:rPr>
              <a:t> into water of the dental unit may range from thousands to hundreds of thousands of bacteria per milliliter.</a:t>
            </a:r>
          </a:p>
          <a:p>
            <a:pPr>
              <a:lnSpc>
                <a:spcPct val="170000"/>
              </a:lnSpc>
            </a:pPr>
            <a:r>
              <a:rPr lang="en-US" dirty="0" smtClean="0">
                <a:latin typeface="Calibri" pitchFamily="34" charset="0"/>
              </a:rPr>
              <a:t> It is recommended that dental unit treatment water contain less than 500 colony-forming units (</a:t>
            </a:r>
            <a:r>
              <a:rPr lang="en-US" dirty="0" err="1" smtClean="0">
                <a:latin typeface="Calibri" pitchFamily="34" charset="0"/>
              </a:rPr>
              <a:t>cfu</a:t>
            </a:r>
            <a:r>
              <a:rPr lang="en-US" dirty="0" smtClean="0">
                <a:latin typeface="Calibri" pitchFamily="34" charset="0"/>
              </a:rPr>
              <a:t>] per milliliter of bacteria.</a:t>
            </a:r>
          </a:p>
          <a:p>
            <a:pPr>
              <a:lnSpc>
                <a:spcPct val="170000"/>
              </a:lnSpc>
            </a:pPr>
            <a:r>
              <a:rPr lang="en-US" dirty="0" smtClean="0">
                <a:latin typeface="Calibri" pitchFamily="34" charset="0"/>
              </a:rPr>
              <a:t>Disinfectants such as an </a:t>
            </a:r>
            <a:r>
              <a:rPr lang="en-US" dirty="0" err="1" smtClean="0">
                <a:latin typeface="Calibri" pitchFamily="34" charset="0"/>
              </a:rPr>
              <a:t>iodophor</a:t>
            </a:r>
            <a:r>
              <a:rPr lang="en-US" dirty="0" smtClean="0">
                <a:latin typeface="Calibri" pitchFamily="34" charset="0"/>
              </a:rPr>
              <a:t> or diluted sodium hypochlorite are recommended to clean the system. These disinfectants must be flushed out with clean, boiled, or sterile water before using the system.</a:t>
            </a:r>
          </a:p>
          <a:p>
            <a:pPr>
              <a:lnSpc>
                <a:spcPct val="170000"/>
              </a:lnSpc>
            </a:pP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pPr>
              <a:lnSpc>
                <a:spcPct val="150000"/>
              </a:lnSpc>
            </a:pPr>
            <a:r>
              <a:rPr lang="en-US" dirty="0" smtClean="0"/>
              <a:t>With proper knowledge of the available barriers, standard operating procedures, sterilization methods and equipments a clinician can prevent risk of infections to a large extent.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304800" y="381000"/>
          <a:ext cx="8382000" cy="5745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Personal Barrier Protection</a:t>
            </a:r>
            <a:endParaRPr lang="en-US" dirty="0"/>
          </a:p>
        </p:txBody>
      </p:sp>
      <p:sp>
        <p:nvSpPr>
          <p:cNvPr id="3" name="Content Placeholder 2"/>
          <p:cNvSpPr>
            <a:spLocks noGrp="1"/>
          </p:cNvSpPr>
          <p:nvPr>
            <p:ph sz="quarter" idx="1"/>
          </p:nvPr>
        </p:nvSpPr>
        <p:spPr>
          <a:xfrm>
            <a:off x="228600" y="1371600"/>
            <a:ext cx="8458200" cy="5257800"/>
          </a:xfrm>
        </p:spPr>
        <p:txBody>
          <a:bodyPr>
            <a:normAutofit fontScale="77500" lnSpcReduction="20000"/>
          </a:bodyPr>
          <a:lstStyle/>
          <a:p>
            <a:pPr algn="just">
              <a:lnSpc>
                <a:spcPct val="170000"/>
              </a:lnSpc>
              <a:buNone/>
            </a:pPr>
            <a:r>
              <a:rPr lang="en-US" b="1" u="sng" dirty="0" smtClean="0">
                <a:latin typeface="Calibri" pitchFamily="34" charset="0"/>
              </a:rPr>
              <a:t>Instructions for </a:t>
            </a:r>
            <a:r>
              <a:rPr lang="en-US" b="1" u="sng" dirty="0" err="1" smtClean="0">
                <a:latin typeface="Calibri" pitchFamily="34" charset="0"/>
              </a:rPr>
              <a:t>Handwashing</a:t>
            </a:r>
            <a:r>
              <a:rPr lang="en-US" b="1" u="sng" dirty="0" smtClean="0">
                <a:latin typeface="Calibri" pitchFamily="34" charset="0"/>
              </a:rPr>
              <a:t>-</a:t>
            </a:r>
          </a:p>
          <a:p>
            <a:pPr algn="just">
              <a:lnSpc>
                <a:spcPct val="170000"/>
              </a:lnSpc>
              <a:buFont typeface="Wingdings" pitchFamily="2" charset="2"/>
              <a:buChar char="§"/>
            </a:pPr>
            <a:r>
              <a:rPr lang="en-US" dirty="0" smtClean="0">
                <a:latin typeface="Calibri" pitchFamily="34" charset="0"/>
              </a:rPr>
              <a:t>remove  the wristwatch, jewelry,  rings etc</a:t>
            </a:r>
          </a:p>
          <a:p>
            <a:pPr algn="just">
              <a:lnSpc>
                <a:spcPct val="170000"/>
              </a:lnSpc>
              <a:buFont typeface="Wingdings" pitchFamily="2" charset="2"/>
              <a:buChar char="§"/>
            </a:pPr>
            <a:r>
              <a:rPr lang="en-US" dirty="0" smtClean="0">
                <a:latin typeface="Calibri" pitchFamily="34" charset="0"/>
              </a:rPr>
              <a:t>Hands should be lathered for at least 15 seconds, rubbing all surfaces, and rinsed.</a:t>
            </a:r>
          </a:p>
          <a:p>
            <a:pPr algn="just">
              <a:lnSpc>
                <a:spcPct val="170000"/>
              </a:lnSpc>
              <a:buFont typeface="Wingdings" pitchFamily="2" charset="2"/>
              <a:buChar char="§"/>
            </a:pPr>
            <a:r>
              <a:rPr lang="en-US" dirty="0" smtClean="0">
                <a:latin typeface="Calibri" pitchFamily="34" charset="0"/>
              </a:rPr>
              <a:t> Hand cleansers containing a mild antiseptic, such as 3% </a:t>
            </a:r>
            <a:r>
              <a:rPr lang="en-US" dirty="0" err="1" smtClean="0">
                <a:latin typeface="Calibri" pitchFamily="34" charset="0"/>
              </a:rPr>
              <a:t>parachlorometaxylenol</a:t>
            </a:r>
            <a:r>
              <a:rPr lang="en-US" dirty="0" smtClean="0">
                <a:latin typeface="Calibri" pitchFamily="34" charset="0"/>
              </a:rPr>
              <a:t> (PCMX) or </a:t>
            </a:r>
            <a:r>
              <a:rPr lang="en-US" dirty="0" err="1" smtClean="0">
                <a:latin typeface="Calibri" pitchFamily="34" charset="0"/>
              </a:rPr>
              <a:t>chlorhexidine</a:t>
            </a:r>
            <a:r>
              <a:rPr lang="en-US" dirty="0" smtClean="0">
                <a:latin typeface="Calibri" pitchFamily="34" charset="0"/>
              </a:rPr>
              <a:t> are preferable </a:t>
            </a:r>
          </a:p>
          <a:p>
            <a:pPr algn="just">
              <a:lnSpc>
                <a:spcPct val="170000"/>
              </a:lnSpc>
              <a:buFont typeface="Wingdings" pitchFamily="2" charset="2"/>
              <a:buChar char="§"/>
            </a:pPr>
            <a:r>
              <a:rPr lang="en-US" dirty="0" smtClean="0">
                <a:latin typeface="Calibri" pitchFamily="34" charset="0"/>
              </a:rPr>
              <a:t>Hand cleansers with 4% </a:t>
            </a:r>
            <a:r>
              <a:rPr lang="en-US" dirty="0" err="1" smtClean="0">
                <a:latin typeface="Calibri" pitchFamily="34" charset="0"/>
              </a:rPr>
              <a:t>chlorhexidine</a:t>
            </a:r>
            <a:r>
              <a:rPr lang="en-US" dirty="0" smtClean="0">
                <a:latin typeface="Calibri" pitchFamily="34" charset="0"/>
              </a:rPr>
              <a:t> may have broader activity for special cleansing, e.g. for surgery when a glove leaks, or when a clinician experiences an injury.</a:t>
            </a:r>
          </a:p>
          <a:p>
            <a:pPr algn="just">
              <a:lnSpc>
                <a:spcPct val="170000"/>
              </a:lnSpc>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sz="quarter" idx="1"/>
          </p:nvPr>
        </p:nvPicPr>
        <p:blipFill>
          <a:blip r:embed="rId3" cstate="print"/>
          <a:srcRect l="36279" t="58999" r="55735" b="29055"/>
          <a:stretch>
            <a:fillRect/>
          </a:stretch>
        </p:blipFill>
        <p:spPr bwMode="auto">
          <a:xfrm>
            <a:off x="5486400" y="1905000"/>
            <a:ext cx="3352800" cy="2819400"/>
          </a:xfrm>
          <a:prstGeom prst="rect">
            <a:avLst/>
          </a:prstGeom>
          <a:noFill/>
          <a:ln w="9525">
            <a:noFill/>
            <a:miter lim="800000"/>
            <a:headEnd/>
            <a:tailEnd/>
          </a:ln>
        </p:spPr>
      </p:pic>
      <p:sp>
        <p:nvSpPr>
          <p:cNvPr id="5" name="TextBox 4"/>
          <p:cNvSpPr txBox="1"/>
          <p:nvPr/>
        </p:nvSpPr>
        <p:spPr>
          <a:xfrm>
            <a:off x="228600" y="1295401"/>
            <a:ext cx="5334000" cy="6001643"/>
          </a:xfrm>
          <a:prstGeom prst="rect">
            <a:avLst/>
          </a:prstGeom>
          <a:noFill/>
        </p:spPr>
        <p:txBody>
          <a:bodyPr wrap="square" rtlCol="0">
            <a:spAutoFit/>
          </a:bodyPr>
          <a:lstStyle/>
          <a:p>
            <a:pPr>
              <a:lnSpc>
                <a:spcPct val="150000"/>
              </a:lnSpc>
            </a:pPr>
            <a:r>
              <a:rPr lang="en-US" sz="2400" b="1" u="sng" dirty="0" smtClean="0">
                <a:latin typeface="Calibri" pitchFamily="34" charset="0"/>
              </a:rPr>
              <a:t>Gloves-</a:t>
            </a:r>
            <a:endParaRPr lang="en-US" sz="2000" b="1" u="sng" dirty="0" smtClean="0">
              <a:latin typeface="Calibri" pitchFamily="34" charset="0"/>
            </a:endParaRPr>
          </a:p>
          <a:p>
            <a:pPr>
              <a:lnSpc>
                <a:spcPct val="150000"/>
              </a:lnSpc>
              <a:buFont typeface="Wingdings" pitchFamily="2" charset="2"/>
              <a:buChar char="§"/>
            </a:pPr>
            <a:r>
              <a:rPr lang="en-US" sz="2000" dirty="0">
                <a:latin typeface="Calibri" pitchFamily="34" charset="0"/>
              </a:rPr>
              <a:t>W</a:t>
            </a:r>
            <a:r>
              <a:rPr lang="en-US" sz="2000" dirty="0" smtClean="0">
                <a:latin typeface="Calibri" pitchFamily="34" charset="0"/>
              </a:rPr>
              <a:t>ear treatment gloves during all treatment procedures. </a:t>
            </a:r>
          </a:p>
          <a:p>
            <a:pPr>
              <a:lnSpc>
                <a:spcPct val="150000"/>
              </a:lnSpc>
              <a:buFont typeface="Wingdings" pitchFamily="2" charset="2"/>
              <a:buChar char="§"/>
            </a:pPr>
            <a:r>
              <a:rPr lang="en-US" sz="2000" dirty="0" smtClean="0">
                <a:latin typeface="Calibri" pitchFamily="34" charset="0"/>
              </a:rPr>
              <a:t>After each appointment, or </a:t>
            </a:r>
            <a:r>
              <a:rPr lang="en-US" sz="2000" dirty="0" err="1" smtClean="0">
                <a:latin typeface="Calibri" pitchFamily="34" charset="0"/>
              </a:rPr>
              <a:t>whenevera</a:t>
            </a:r>
            <a:r>
              <a:rPr lang="en-US" sz="2000" dirty="0" smtClean="0">
                <a:latin typeface="Calibri" pitchFamily="34" charset="0"/>
              </a:rPr>
              <a:t> leakage is detected replace them.</a:t>
            </a:r>
          </a:p>
          <a:p>
            <a:pPr>
              <a:lnSpc>
                <a:spcPct val="150000"/>
              </a:lnSpc>
              <a:buFont typeface="Wingdings" pitchFamily="2" charset="2"/>
              <a:buChar char="§"/>
            </a:pPr>
            <a:r>
              <a:rPr lang="en-US" sz="2000" dirty="0" smtClean="0">
                <a:latin typeface="Calibri" pitchFamily="34" charset="0"/>
              </a:rPr>
              <a:t>Gloves should never be washed. </a:t>
            </a:r>
          </a:p>
          <a:p>
            <a:pPr>
              <a:lnSpc>
                <a:spcPct val="150000"/>
              </a:lnSpc>
              <a:buFont typeface="Wingdings" pitchFamily="2" charset="2"/>
              <a:buChar char="§"/>
            </a:pPr>
            <a:r>
              <a:rPr lang="en-US" sz="2000" dirty="0" smtClean="0">
                <a:latin typeface="Calibri" pitchFamily="34" charset="0"/>
              </a:rPr>
              <a:t>To remove a contaminated glove (fig ) pinch the side of the outer cuff surface with the gloved fingers of the other hand. </a:t>
            </a:r>
          </a:p>
          <a:p>
            <a:pPr>
              <a:lnSpc>
                <a:spcPct val="150000"/>
              </a:lnSpc>
              <a:buFont typeface="Wingdings" pitchFamily="2" charset="2"/>
              <a:buChar char="§"/>
            </a:pPr>
            <a:r>
              <a:rPr lang="en-US" sz="2000" dirty="0" smtClean="0">
                <a:latin typeface="Calibri" pitchFamily="34" charset="0"/>
              </a:rPr>
              <a:t>Pull off the glove, inverting it. Both gloves should be removed simultaneously in this manner. </a:t>
            </a:r>
          </a:p>
          <a:p>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alibri" pitchFamily="34" charset="0"/>
              </a:rPr>
              <a:t>Protective Eyewear; Masks, and Hair Protection</a:t>
            </a:r>
            <a:endParaRPr lang="en-US" dirty="0">
              <a:latin typeface="Calibri" pitchFamily="34" charset="0"/>
            </a:endParaRPr>
          </a:p>
        </p:txBody>
      </p:sp>
      <p:sp>
        <p:nvSpPr>
          <p:cNvPr id="3" name="Content Placeholder 2"/>
          <p:cNvSpPr>
            <a:spLocks noGrp="1"/>
          </p:cNvSpPr>
          <p:nvPr>
            <p:ph sz="quarter" idx="1"/>
          </p:nvPr>
        </p:nvSpPr>
        <p:spPr>
          <a:xfrm>
            <a:off x="228600" y="1600200"/>
            <a:ext cx="8537448" cy="5105400"/>
          </a:xfrm>
        </p:spPr>
        <p:txBody>
          <a:bodyPr>
            <a:normAutofit fontScale="85000" lnSpcReduction="20000"/>
          </a:bodyPr>
          <a:lstStyle/>
          <a:p>
            <a:pPr>
              <a:lnSpc>
                <a:spcPct val="160000"/>
              </a:lnSpc>
            </a:pPr>
            <a:r>
              <a:rPr lang="en-US" dirty="0" smtClean="0">
                <a:latin typeface="Calibri" pitchFamily="34" charset="0"/>
              </a:rPr>
              <a:t>Protective eyewear - They may consist of goggles or glasses with solid side-shields. When eyewear or shields are removed, they should be cleaned and disinfected.</a:t>
            </a:r>
          </a:p>
          <a:p>
            <a:pPr>
              <a:lnSpc>
                <a:spcPct val="160000"/>
              </a:lnSpc>
            </a:pPr>
            <a:r>
              <a:rPr lang="en-US" dirty="0" smtClean="0">
                <a:latin typeface="Calibri" pitchFamily="34" charset="0"/>
              </a:rPr>
              <a:t> Masks - A mask should be worn to protect against aerosols. Face shields are appropriate for protection against heavy spatter, but a mask still is required to protect against aerosols that drift behind the shield.</a:t>
            </a:r>
          </a:p>
          <a:p>
            <a:pPr>
              <a:lnSpc>
                <a:spcPct val="160000"/>
              </a:lnSpc>
            </a:pPr>
            <a:r>
              <a:rPr lang="en-US" dirty="0" smtClean="0">
                <a:latin typeface="Calibri" pitchFamily="34" charset="0"/>
              </a:rPr>
              <a:t>Touching masks and eyewear during treatments should be avoided to prevent cross-contamination.</a:t>
            </a:r>
          </a:p>
          <a:p>
            <a:pPr>
              <a:lnSpc>
                <a:spcPct val="160000"/>
              </a:lnSpc>
            </a:pP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nSpc>
                <a:spcPct val="150000"/>
              </a:lnSpc>
            </a:pPr>
            <a:r>
              <a:rPr lang="en-US" dirty="0" smtClean="0">
                <a:latin typeface="Calibri" pitchFamily="34" charset="0"/>
              </a:rPr>
              <a:t> Hair protection-  Hair can trap heavy contamination and must be protected with a surgical cap.</a:t>
            </a:r>
          </a:p>
          <a:p>
            <a:pPr>
              <a:lnSpc>
                <a:spcPct val="150000"/>
              </a:lnSpc>
            </a:pPr>
            <a:r>
              <a:rPr lang="en-US" dirty="0" smtClean="0">
                <a:latin typeface="Calibri" pitchFamily="34" charset="0"/>
              </a:rPr>
              <a:t>Protective </a:t>
            </a:r>
            <a:r>
              <a:rPr lang="en-US" dirty="0" err="1" smtClean="0">
                <a:latin typeface="Calibri" pitchFamily="34" charset="0"/>
              </a:rPr>
              <a:t>Overgarments</a:t>
            </a:r>
            <a:r>
              <a:rPr lang="en-US" dirty="0" smtClean="0">
                <a:latin typeface="Calibri" pitchFamily="34" charset="0"/>
              </a:rPr>
              <a:t> - Operatory clothing is heavily spattered with invisible saliva and traces of blood throughout the day. HBV and many other microbes can live on dry materials for 1 or more days. An </a:t>
            </a:r>
            <a:r>
              <a:rPr lang="en-US" dirty="0" err="1" smtClean="0">
                <a:latin typeface="Calibri" pitchFamily="34" charset="0"/>
              </a:rPr>
              <a:t>overgarment</a:t>
            </a:r>
            <a:r>
              <a:rPr lang="en-US" dirty="0" smtClean="0">
                <a:latin typeface="Calibri" pitchFamily="34" charset="0"/>
              </a:rPr>
              <a:t> must protect clothing as well as skin.</a:t>
            </a:r>
            <a:endParaRPr lang="en-US" dirty="0">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181</TotalTime>
  <Words>2426</Words>
  <Application>Microsoft Office PowerPoint</Application>
  <PresentationFormat>On-screen Show (4:3)</PresentationFormat>
  <Paragraphs>184</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Median</vt:lpstr>
      <vt:lpstr>infection control</vt:lpstr>
      <vt:lpstr>Slide 2</vt:lpstr>
      <vt:lpstr>Air-borne Contamination</vt:lpstr>
      <vt:lpstr>Slide 4</vt:lpstr>
      <vt:lpstr>Slide 5</vt:lpstr>
      <vt:lpstr> Personal Barrier Protection</vt:lpstr>
      <vt:lpstr>Slide 7</vt:lpstr>
      <vt:lpstr>Protective Eyewear; Masks, and Hair Protection</vt:lpstr>
      <vt:lpstr>Slide 9</vt:lpstr>
      <vt:lpstr>Overview of Aseptic Techniques</vt:lpstr>
      <vt:lpstr>Slide 11</vt:lpstr>
      <vt:lpstr>Slide 12</vt:lpstr>
      <vt:lpstr>Disinfectants</vt:lpstr>
      <vt:lpstr>Procedures, Materials, and Devices for Cleaning Instruments before Sterilization </vt:lpstr>
      <vt:lpstr>Slide 15</vt:lpstr>
      <vt:lpstr>Rules to prevent cross-contamination </vt:lpstr>
      <vt:lpstr> Instrument Containment </vt:lpstr>
      <vt:lpstr>Sterilization </vt:lpstr>
      <vt:lpstr>Slide 19</vt:lpstr>
      <vt:lpstr>Slide 20</vt:lpstr>
      <vt:lpstr>Slide 21</vt:lpstr>
      <vt:lpstr>Slide 22</vt:lpstr>
      <vt:lpstr>Slide 23</vt:lpstr>
      <vt:lpstr>Slide 24</vt:lpstr>
      <vt:lpstr>Slide 25</vt:lpstr>
      <vt:lpstr>Slide 26</vt:lpstr>
      <vt:lpstr>Slide 27</vt:lpstr>
      <vt:lpstr>Monitors of Sterilization </vt:lpstr>
      <vt:lpstr>Slide 29</vt:lpstr>
      <vt:lpstr>Slide 30</vt:lpstr>
      <vt:lpstr>Slide 31</vt:lpstr>
      <vt:lpstr>Slide 32</vt:lpstr>
      <vt:lpstr>Dental Control Unit Water System</vt:lpstr>
      <vt:lpstr>Slide 34</vt:lpstr>
      <vt:lpstr>Conclusion</vt:lpstr>
      <vt:lpstr>Slide 36</vt:lpstr>
      <vt:lpstr>Slide 37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skaggarwal</dc:creator>
  <cp:lastModifiedBy>pc</cp:lastModifiedBy>
  <cp:revision>27</cp:revision>
  <dcterms:created xsi:type="dcterms:W3CDTF">2017-01-19T17:50:28Z</dcterms:created>
  <dcterms:modified xsi:type="dcterms:W3CDTF">2020-04-21T16:04:53Z</dcterms:modified>
</cp:coreProperties>
</file>