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323" r:id="rId2"/>
    <p:sldId id="256" r:id="rId3"/>
    <p:sldId id="257" r:id="rId4"/>
    <p:sldId id="258" r:id="rId5"/>
    <p:sldId id="259" r:id="rId6"/>
    <p:sldId id="262" r:id="rId7"/>
    <p:sldId id="261" r:id="rId8"/>
    <p:sldId id="264" r:id="rId9"/>
    <p:sldId id="263"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2" r:id="rId26"/>
    <p:sldId id="281" r:id="rId27"/>
    <p:sldId id="283" r:id="rId28"/>
    <p:sldId id="284" r:id="rId29"/>
    <p:sldId id="285" r:id="rId30"/>
    <p:sldId id="286" r:id="rId31"/>
    <p:sldId id="287" r:id="rId32"/>
    <p:sldId id="288" r:id="rId33"/>
    <p:sldId id="289" r:id="rId34"/>
    <p:sldId id="298" r:id="rId35"/>
    <p:sldId id="320" r:id="rId36"/>
    <p:sldId id="299" r:id="rId37"/>
    <p:sldId id="300" r:id="rId38"/>
    <p:sldId id="290" r:id="rId39"/>
    <p:sldId id="291" r:id="rId40"/>
    <p:sldId id="292" r:id="rId41"/>
    <p:sldId id="293" r:id="rId42"/>
    <p:sldId id="321" r:id="rId43"/>
    <p:sldId id="294" r:id="rId44"/>
    <p:sldId id="295" r:id="rId45"/>
    <p:sldId id="296" r:id="rId46"/>
    <p:sldId id="324" r:id="rId47"/>
    <p:sldId id="327" r:id="rId48"/>
    <p:sldId id="328" r:id="rId49"/>
    <p:sldId id="297" r:id="rId50"/>
    <p:sldId id="302" r:id="rId51"/>
    <p:sldId id="308" r:id="rId52"/>
    <p:sldId id="309" r:id="rId53"/>
    <p:sldId id="311" r:id="rId54"/>
    <p:sldId id="303" r:id="rId55"/>
    <p:sldId id="304" r:id="rId56"/>
    <p:sldId id="325" r:id="rId57"/>
    <p:sldId id="326" r:id="rId58"/>
    <p:sldId id="305" r:id="rId59"/>
    <p:sldId id="306" r:id="rId60"/>
    <p:sldId id="322" r:id="rId61"/>
    <p:sldId id="307" r:id="rId62"/>
    <p:sldId id="312" r:id="rId63"/>
    <p:sldId id="313" r:id="rId64"/>
    <p:sldId id="314" r:id="rId65"/>
    <p:sldId id="315" r:id="rId66"/>
    <p:sldId id="316" r:id="rId67"/>
    <p:sldId id="317" r:id="rId68"/>
    <p:sldId id="318" r:id="rId69"/>
    <p:sldId id="319"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23FDD5-E0A9-4454-9B6F-A654D9A9E845}">
          <p14:sldIdLst>
            <p14:sldId id="323"/>
            <p14:sldId id="256"/>
            <p14:sldId id="257"/>
            <p14:sldId id="258"/>
            <p14:sldId id="259"/>
            <p14:sldId id="262"/>
            <p14:sldId id="261"/>
            <p14:sldId id="264"/>
            <p14:sldId id="263"/>
            <p14:sldId id="265"/>
            <p14:sldId id="266"/>
            <p14:sldId id="267"/>
            <p14:sldId id="268"/>
            <p14:sldId id="269"/>
            <p14:sldId id="270"/>
            <p14:sldId id="271"/>
            <p14:sldId id="272"/>
            <p14:sldId id="274"/>
            <p14:sldId id="275"/>
            <p14:sldId id="276"/>
            <p14:sldId id="277"/>
            <p14:sldId id="278"/>
            <p14:sldId id="279"/>
            <p14:sldId id="280"/>
            <p14:sldId id="282"/>
            <p14:sldId id="281"/>
            <p14:sldId id="283"/>
            <p14:sldId id="284"/>
            <p14:sldId id="285"/>
            <p14:sldId id="286"/>
            <p14:sldId id="287"/>
            <p14:sldId id="288"/>
            <p14:sldId id="289"/>
            <p14:sldId id="298"/>
            <p14:sldId id="320"/>
            <p14:sldId id="299"/>
            <p14:sldId id="300"/>
            <p14:sldId id="290"/>
            <p14:sldId id="291"/>
            <p14:sldId id="292"/>
            <p14:sldId id="293"/>
            <p14:sldId id="321"/>
            <p14:sldId id="294"/>
            <p14:sldId id="295"/>
            <p14:sldId id="296"/>
            <p14:sldId id="324"/>
            <p14:sldId id="327"/>
            <p14:sldId id="328"/>
            <p14:sldId id="297"/>
            <p14:sldId id="302"/>
            <p14:sldId id="308"/>
            <p14:sldId id="309"/>
            <p14:sldId id="311"/>
            <p14:sldId id="303"/>
            <p14:sldId id="304"/>
            <p14:sldId id="325"/>
            <p14:sldId id="326"/>
            <p14:sldId id="305"/>
            <p14:sldId id="306"/>
            <p14:sldId id="322"/>
            <p14:sldId id="307"/>
            <p14:sldId id="312"/>
            <p14:sldId id="313"/>
            <p14:sldId id="314"/>
            <p14:sldId id="315"/>
            <p14:sldId id="316"/>
            <p14:sldId id="317"/>
            <p14:sldId id="318"/>
            <p14:sldId id="3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686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16" autoAdjust="0"/>
  </p:normalViewPr>
  <p:slideViewPr>
    <p:cSldViewPr snapToGrid="0" showGuides="1">
      <p:cViewPr varScale="1">
        <p:scale>
          <a:sx n="53" d="100"/>
          <a:sy n="53" d="100"/>
        </p:scale>
        <p:origin x="115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4FD00-5A80-4975-A4D6-5C7E0E67F611}" type="datetimeFigureOut">
              <a:rPr lang="en-IN" smtClean="0"/>
              <a:t>09-05-2020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E0DA5-5BA5-4BA2-BB63-52B9D69CB3A6}" type="slidenum">
              <a:rPr lang="en-IN" smtClean="0"/>
              <a:t>‹#›</a:t>
            </a:fld>
            <a:endParaRPr lang="en-IN"/>
          </a:p>
        </p:txBody>
      </p:sp>
    </p:spTree>
    <p:extLst>
      <p:ext uri="{BB962C8B-B14F-4D97-AF65-F5344CB8AC3E}">
        <p14:creationId xmlns:p14="http://schemas.microsoft.com/office/powerpoint/2010/main" val="373354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a:t>
            </a:fld>
            <a:endParaRPr lang="en-IN"/>
          </a:p>
        </p:txBody>
      </p:sp>
    </p:spTree>
    <p:extLst>
      <p:ext uri="{BB962C8B-B14F-4D97-AF65-F5344CB8AC3E}">
        <p14:creationId xmlns:p14="http://schemas.microsoft.com/office/powerpoint/2010/main" val="63164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2)Patients have permanent </a:t>
            </a:r>
            <a:r>
              <a:rPr lang="en-US" sz="1200" dirty="0" err="1">
                <a:latin typeface="Times New Roman" panose="02020603050405020304" pitchFamily="18" charset="0"/>
              </a:rPr>
              <a:t>insulinopenia</a:t>
            </a:r>
            <a:r>
              <a:rPr lang="en-US" sz="1200" dirty="0">
                <a:latin typeface="Times New Roman" panose="02020603050405020304" pitchFamily="18" charset="0"/>
              </a:rPr>
              <a:t> and are prone to ketoacidosis, but have no evidence of autoimmunity.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5)An absolute requirement for insulin replacement therapy in affected patients may come and go.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12</a:t>
            </a:fld>
            <a:endParaRPr lang="en-IN"/>
          </a:p>
        </p:txBody>
      </p:sp>
    </p:spTree>
    <p:extLst>
      <p:ext uri="{BB962C8B-B14F-4D97-AF65-F5344CB8AC3E}">
        <p14:creationId xmlns:p14="http://schemas.microsoft.com/office/powerpoint/2010/main" val="86626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Accounts for </a:t>
            </a:r>
            <a:r>
              <a:rPr lang="en-US" sz="1200" dirty="0">
                <a:latin typeface="Times New Roman" panose="02020603050405020304" pitchFamily="18" charset="0"/>
              </a:rPr>
              <a:t>90–95% of those with diabetes.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In the initial stages insulin resistance leads to increased insulin secretion which compensates for the insulin resistance leading to relative insulin deficiency. In later stages the islet cells of pancreas decreases production of insulin as they are exhausted leading to insulin secretory defect.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These individuals do not need insulin treatment </a:t>
            </a:r>
            <a:r>
              <a:rPr lang="en-IN" sz="1200" dirty="0">
                <a:latin typeface="Times New Roman" panose="02020603050405020304" pitchFamily="18" charset="0"/>
              </a:rPr>
              <a:t>to survive </a:t>
            </a:r>
            <a:r>
              <a:rPr lang="en-US" sz="1200" dirty="0">
                <a:latin typeface="Times New Roman" panose="02020603050405020304" pitchFamily="18" charset="0"/>
              </a:rPr>
              <a:t>often throughout their lifetime.</a:t>
            </a: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13</a:t>
            </a:fld>
            <a:endParaRPr lang="en-IN"/>
          </a:p>
        </p:txBody>
      </p:sp>
    </p:spTree>
    <p:extLst>
      <p:ext uri="{BB962C8B-B14F-4D97-AF65-F5344CB8AC3E}">
        <p14:creationId xmlns:p14="http://schemas.microsoft.com/office/powerpoint/2010/main" val="188809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1)Ketoacidosis seldom </a:t>
            </a:r>
            <a:r>
              <a:rPr lang="en-US" sz="1200" dirty="0">
                <a:latin typeface="Times New Roman" panose="02020603050405020304" pitchFamily="18" charset="0"/>
              </a:rPr>
              <a:t>occurs spontaneously in this type of </a:t>
            </a:r>
            <a:r>
              <a:rPr lang="en-IN" sz="1200" dirty="0">
                <a:latin typeface="Times New Roman" panose="02020603050405020304" pitchFamily="18" charset="0"/>
              </a:rPr>
              <a:t>diabetes.</a:t>
            </a:r>
          </a:p>
          <a:p>
            <a:pPr algn="just"/>
            <a:endParaRPr lang="en-IN"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2)insulin secretion </a:t>
            </a:r>
            <a:r>
              <a:rPr lang="en-US" sz="1200" dirty="0">
                <a:latin typeface="Times New Roman" panose="02020603050405020304" pitchFamily="18" charset="0"/>
              </a:rPr>
              <a:t>is defective in these patients and </a:t>
            </a:r>
            <a:r>
              <a:rPr lang="en-IN" sz="1200" dirty="0">
                <a:latin typeface="Times New Roman" panose="02020603050405020304" pitchFamily="18" charset="0"/>
              </a:rPr>
              <a:t>insufficient to compensate for insulin resistance.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3)This form of diabetes frequently goes undiagnosed for </a:t>
            </a:r>
            <a:r>
              <a:rPr lang="en-US" sz="1200" dirty="0">
                <a:latin typeface="Times New Roman" panose="02020603050405020304" pitchFamily="18" charset="0"/>
              </a:rPr>
              <a:t>many years because the hyperglycemia develops gradually and at earlier stages is often not severe enough for the patient to notice any classical symptoms of diabetes. </a:t>
            </a:r>
          </a:p>
          <a:p>
            <a:pPr algn="just"/>
            <a:endParaRPr lang="en-IN" b="1" dirty="0"/>
          </a:p>
        </p:txBody>
      </p:sp>
      <p:sp>
        <p:nvSpPr>
          <p:cNvPr id="4" name="Slide Number Placeholder 3"/>
          <p:cNvSpPr>
            <a:spLocks noGrp="1"/>
          </p:cNvSpPr>
          <p:nvPr>
            <p:ph type="sldNum" sz="quarter" idx="5"/>
          </p:nvPr>
        </p:nvSpPr>
        <p:spPr/>
        <p:txBody>
          <a:bodyPr/>
          <a:lstStyle/>
          <a:p>
            <a:fld id="{454E0DA5-5BA5-4BA2-BB63-52B9D69CB3A6}" type="slidenum">
              <a:rPr lang="en-IN" smtClean="0"/>
              <a:t>14</a:t>
            </a:fld>
            <a:endParaRPr lang="en-IN"/>
          </a:p>
        </p:txBody>
      </p:sp>
    </p:spTree>
    <p:extLst>
      <p:ext uri="{BB962C8B-B14F-4D97-AF65-F5344CB8AC3E}">
        <p14:creationId xmlns:p14="http://schemas.microsoft.com/office/powerpoint/2010/main" val="2146566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2)These forms of diabetes are frequently characterized by onset of hyperglycemia at an early age (generally before age 25 years).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3)…………………………They are inherited in an </a:t>
            </a:r>
            <a:r>
              <a:rPr lang="en-IN" sz="1200" dirty="0">
                <a:latin typeface="Times New Roman" panose="02020603050405020304" pitchFamily="18" charset="0"/>
              </a:rPr>
              <a:t>autosomal dominant pattern.</a:t>
            </a:r>
          </a:p>
          <a:p>
            <a:pPr algn="just"/>
            <a:endParaRPr lang="en-US" dirty="0"/>
          </a:p>
        </p:txBody>
      </p:sp>
      <p:sp>
        <p:nvSpPr>
          <p:cNvPr id="4" name="Slide Number Placeholder 3"/>
          <p:cNvSpPr>
            <a:spLocks noGrp="1"/>
          </p:cNvSpPr>
          <p:nvPr>
            <p:ph type="sldNum" sz="quarter" idx="5"/>
          </p:nvPr>
        </p:nvSpPr>
        <p:spPr/>
        <p:txBody>
          <a:bodyPr/>
          <a:lstStyle/>
          <a:p>
            <a:fld id="{454E0DA5-5BA5-4BA2-BB63-52B9D69CB3A6}" type="slidenum">
              <a:rPr lang="en-IN" smtClean="0"/>
              <a:t>16</a:t>
            </a:fld>
            <a:endParaRPr lang="en-IN"/>
          </a:p>
        </p:txBody>
      </p:sp>
    </p:spTree>
    <p:extLst>
      <p:ext uri="{BB962C8B-B14F-4D97-AF65-F5344CB8AC3E}">
        <p14:creationId xmlns:p14="http://schemas.microsoft.com/office/powerpoint/2010/main" val="337004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dirty="0"/>
              <a:t>2) Glucokinase converts glucose to glucose-6-phosphate, the metabolism</a:t>
            </a:r>
            <a:r>
              <a:rPr lang="en-US" dirty="0"/>
              <a:t> stimulates insulin secretion by the -cell. Thus, glucokinase serves as the “glucose sensor” for the -cell. Because of defects in the glucokinase gene, increased plasma levels of glucose are necessary to elicit normal levels of insulin secretion.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b="0" i="0" u="none" strike="noStrike" kern="1200" baseline="0" dirty="0">
              <a:solidFill>
                <a:schemeClr val="tx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tx1"/>
                </a:solidFill>
                <a:latin typeface="+mn-lt"/>
                <a:ea typeface="+mn-ea"/>
                <a:cs typeface="+mn-cs"/>
              </a:rPr>
              <a:t>4)……………….The most common mutation occurs at position </a:t>
            </a:r>
            <a:r>
              <a:rPr lang="en-US" sz="1200" b="0" i="0" u="none" strike="noStrike" kern="1200" baseline="0" dirty="0">
                <a:solidFill>
                  <a:schemeClr val="tx1"/>
                </a:solidFill>
                <a:latin typeface="+mn-lt"/>
                <a:ea typeface="+mn-ea"/>
                <a:cs typeface="+mn-cs"/>
              </a:rPr>
              <a:t>3,243 in the tRNA leucine gene, leading </a:t>
            </a:r>
            <a:r>
              <a:rPr lang="en-IN" sz="1200" b="0" i="0" u="none" strike="noStrike" kern="1200" baseline="0" dirty="0">
                <a:solidFill>
                  <a:schemeClr val="tx1"/>
                </a:solidFill>
                <a:latin typeface="+mn-lt"/>
                <a:ea typeface="+mn-ea"/>
                <a:cs typeface="+mn-cs"/>
              </a:rPr>
              <a:t>to an A-to-G transition.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b="0" i="0" u="none" strike="noStrike" kern="1200" baseline="0" dirty="0">
              <a:solidFill>
                <a:schemeClr val="tx1"/>
              </a:solidFill>
              <a:latin typeface="+mn-lt"/>
              <a:ea typeface="+mn-ea"/>
              <a:cs typeface="+mn-cs"/>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17</a:t>
            </a:fld>
            <a:endParaRPr lang="en-IN"/>
          </a:p>
        </p:txBody>
      </p:sp>
    </p:spTree>
    <p:extLst>
      <p:ext uri="{BB962C8B-B14F-4D97-AF65-F5344CB8AC3E}">
        <p14:creationId xmlns:p14="http://schemas.microsoft.com/office/powerpoint/2010/main" val="293342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18</a:t>
            </a:fld>
            <a:endParaRPr lang="en-IN"/>
          </a:p>
        </p:txBody>
      </p:sp>
    </p:spTree>
    <p:extLst>
      <p:ext uri="{BB962C8B-B14F-4D97-AF65-F5344CB8AC3E}">
        <p14:creationId xmlns:p14="http://schemas.microsoft.com/office/powerpoint/2010/main" val="112771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3)This implies a mechanism other than simple reduction in beta-cell mass. If extensive enough, cystic fibrosis and hemochromatosis will also damage beta-cells and impair insulin secretion.</a:t>
            </a:r>
            <a:endParaRPr lang="en-IN" dirty="0"/>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19</a:t>
            </a:fld>
            <a:endParaRPr lang="en-IN"/>
          </a:p>
        </p:txBody>
      </p:sp>
    </p:spTree>
    <p:extLst>
      <p:ext uri="{BB962C8B-B14F-4D97-AF65-F5344CB8AC3E}">
        <p14:creationId xmlns:p14="http://schemas.microsoft.com/office/powerpoint/2010/main" val="940618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2)Excess amounts of these hormones (e.g., acromegaly, Cushing’s syndrome, </a:t>
            </a:r>
            <a:r>
              <a:rPr lang="en-IN" sz="1200" dirty="0">
                <a:latin typeface="Times New Roman" panose="02020603050405020304" pitchFamily="18" charset="0"/>
              </a:rPr>
              <a:t>glucagonoma, pheochromocytoma, respectively) </a:t>
            </a:r>
            <a:r>
              <a:rPr lang="en-US" sz="1200" dirty="0">
                <a:latin typeface="Times New Roman" panose="02020603050405020304" pitchFamily="18" charset="0"/>
              </a:rPr>
              <a:t>can cause diabetes.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4)</a:t>
            </a:r>
            <a:r>
              <a:rPr lang="en-IN" sz="1200" dirty="0" err="1">
                <a:latin typeface="Times New Roman" panose="02020603050405020304" pitchFamily="18" charset="0"/>
              </a:rPr>
              <a:t>Somatostatinoma</a:t>
            </a:r>
            <a:r>
              <a:rPr lang="en-IN" sz="1200" dirty="0">
                <a:latin typeface="Times New Roman" panose="02020603050405020304" pitchFamily="18" charset="0"/>
              </a:rPr>
              <a:t>- and </a:t>
            </a:r>
            <a:r>
              <a:rPr lang="en-IN" sz="1200" dirty="0" err="1">
                <a:latin typeface="Times New Roman" panose="02020603050405020304" pitchFamily="18" charset="0"/>
              </a:rPr>
              <a:t>aldosteronoma</a:t>
            </a:r>
            <a:r>
              <a:rPr lang="en-IN" sz="1200" dirty="0">
                <a:latin typeface="Times New Roman" panose="02020603050405020304" pitchFamily="18" charset="0"/>
              </a:rPr>
              <a:t>- induced </a:t>
            </a:r>
            <a:r>
              <a:rPr lang="en-IN" sz="1200" dirty="0" err="1">
                <a:latin typeface="Times New Roman" panose="02020603050405020304" pitchFamily="18" charset="0"/>
              </a:rPr>
              <a:t>hypokalemia</a:t>
            </a:r>
            <a:r>
              <a:rPr lang="en-IN" sz="1200" dirty="0">
                <a:latin typeface="Times New Roman" panose="02020603050405020304" pitchFamily="18" charset="0"/>
              </a:rPr>
              <a:t> can cause </a:t>
            </a:r>
            <a:r>
              <a:rPr lang="en-US" sz="1200" dirty="0">
                <a:latin typeface="Times New Roman" panose="02020603050405020304" pitchFamily="18" charset="0"/>
              </a:rPr>
              <a:t>diabetes, at least in part, by inhibiting insulin </a:t>
            </a:r>
            <a:r>
              <a:rPr lang="en-IN" sz="1200" dirty="0">
                <a:latin typeface="Times New Roman" panose="02020603050405020304" pitchFamily="18" charset="0"/>
              </a:rPr>
              <a:t>secretion.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20</a:t>
            </a:fld>
            <a:endParaRPr lang="en-IN"/>
          </a:p>
        </p:txBody>
      </p:sp>
    </p:spTree>
    <p:extLst>
      <p:ext uri="{BB962C8B-B14F-4D97-AF65-F5344CB8AC3E}">
        <p14:creationId xmlns:p14="http://schemas.microsoft.com/office/powerpoint/2010/main" val="137951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rPr>
              <a:t>1)Many drugs can impair insulin secretion. </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21</a:t>
            </a:fld>
            <a:endParaRPr lang="en-IN"/>
          </a:p>
        </p:txBody>
      </p:sp>
    </p:spTree>
    <p:extLst>
      <p:ext uri="{BB962C8B-B14F-4D97-AF65-F5344CB8AC3E}">
        <p14:creationId xmlns:p14="http://schemas.microsoft.com/office/powerpoint/2010/main" val="2635173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Certain viruses have been associated </a:t>
            </a:r>
            <a:r>
              <a:rPr lang="en-IN" sz="1200" dirty="0">
                <a:latin typeface="Times New Roman" panose="02020603050405020304" pitchFamily="18" charset="0"/>
              </a:rPr>
              <a:t>with beta-cell destruction. </a:t>
            </a:r>
          </a:p>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22</a:t>
            </a:fld>
            <a:endParaRPr lang="en-IN"/>
          </a:p>
        </p:txBody>
      </p:sp>
    </p:spTree>
    <p:extLst>
      <p:ext uri="{BB962C8B-B14F-4D97-AF65-F5344CB8AC3E}">
        <p14:creationId xmlns:p14="http://schemas.microsoft.com/office/powerpoint/2010/main" val="420909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a:t>
            </a:fld>
            <a:endParaRPr lang="en-IN"/>
          </a:p>
        </p:txBody>
      </p:sp>
    </p:spTree>
    <p:extLst>
      <p:ext uri="{BB962C8B-B14F-4D97-AF65-F5344CB8AC3E}">
        <p14:creationId xmlns:p14="http://schemas.microsoft.com/office/powerpoint/2010/main" val="2782290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t>3)in some cases, these antibodies can act as an insulin agonist after binding to the receptor and can thereby cause hypoglycemia. </a:t>
            </a:r>
            <a:r>
              <a:rPr lang="en-IN" sz="1200" dirty="0"/>
              <a:t>Anti-insulin receptor antibodies </a:t>
            </a:r>
            <a:r>
              <a:rPr lang="en-US" sz="1200" dirty="0"/>
              <a:t>are occasionally found in patients with systemic lupus erythematosus and other autoimmune diseases. </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23</a:t>
            </a:fld>
            <a:endParaRPr lang="en-IN"/>
          </a:p>
        </p:txBody>
      </p:sp>
    </p:spTree>
    <p:extLst>
      <p:ext uri="{BB962C8B-B14F-4D97-AF65-F5344CB8AC3E}">
        <p14:creationId xmlns:p14="http://schemas.microsoft.com/office/powerpoint/2010/main" val="257941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24</a:t>
            </a:fld>
            <a:endParaRPr lang="en-IN"/>
          </a:p>
        </p:txBody>
      </p:sp>
    </p:spTree>
    <p:extLst>
      <p:ext uri="{BB962C8B-B14F-4D97-AF65-F5344CB8AC3E}">
        <p14:creationId xmlns:p14="http://schemas.microsoft.com/office/powerpoint/2010/main" val="3398540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b="0" i="0" u="none" strike="noStrike" kern="1200" baseline="0" dirty="0">
                <a:solidFill>
                  <a:schemeClr val="tx1"/>
                </a:solidFill>
                <a:latin typeface="+mn-lt"/>
                <a:ea typeface="+mn-ea"/>
                <a:cs typeface="+mn-cs"/>
              </a:rPr>
              <a:t>3) despite hyperglycaemia </a:t>
            </a:r>
            <a:r>
              <a:rPr lang="en-US" sz="1200" b="0" i="0" u="none" strike="noStrike" kern="1200" baseline="0" dirty="0">
                <a:solidFill>
                  <a:schemeClr val="tx1"/>
                </a:solidFill>
                <a:latin typeface="+mn-lt"/>
                <a:ea typeface="+mn-ea"/>
                <a:cs typeface="+mn-cs"/>
              </a:rPr>
              <a:t>people with an increased renal threshold for glucose may have no osmotic symptoms. Conversely, people with a low renal threshold for glucose may have glycosuria despite being </a:t>
            </a:r>
            <a:r>
              <a:rPr lang="en-US" sz="1200" b="0" i="0" u="none" strike="noStrike" kern="1200" baseline="0" dirty="0" err="1">
                <a:solidFill>
                  <a:schemeClr val="tx1"/>
                </a:solidFill>
                <a:latin typeface="+mn-lt"/>
                <a:ea typeface="+mn-ea"/>
                <a:cs typeface="+mn-cs"/>
              </a:rPr>
              <a:t>normoglycaemic</a:t>
            </a:r>
            <a:r>
              <a:rPr lang="en-US" sz="1200" b="0" i="0" u="none" strike="noStrike" kern="1200" baseline="0" dirty="0">
                <a:solidFill>
                  <a:schemeClr val="tx1"/>
                </a:solidFill>
                <a:latin typeface="+mn-lt"/>
                <a:ea typeface="+mn-ea"/>
                <a:cs typeface="+mn-cs"/>
              </a:rPr>
              <a:t>. It is for this reason that glycosuria is an unreliable feature in </a:t>
            </a:r>
            <a:r>
              <a:rPr lang="en-IN" sz="1200" b="0" i="0" u="none" strike="noStrike" kern="1200" baseline="0" dirty="0">
                <a:solidFill>
                  <a:schemeClr val="tx1"/>
                </a:solidFill>
                <a:latin typeface="+mn-lt"/>
                <a:ea typeface="+mn-ea"/>
                <a:cs typeface="+mn-cs"/>
              </a:rPr>
              <a:t>the diagnosis of diabetes mellitus.</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28</a:t>
            </a:fld>
            <a:endParaRPr lang="en-IN"/>
          </a:p>
        </p:txBody>
      </p:sp>
    </p:spTree>
    <p:extLst>
      <p:ext uri="{BB962C8B-B14F-4D97-AF65-F5344CB8AC3E}">
        <p14:creationId xmlns:p14="http://schemas.microsoft.com/office/powerpoint/2010/main" val="1607760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4)The weight loss usually occurs despite a normal appetite and dietary intake.</a:t>
            </a:r>
            <a:endParaRPr lang="en-IN" dirty="0">
              <a:latin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29</a:t>
            </a:fld>
            <a:endParaRPr lang="en-IN"/>
          </a:p>
        </p:txBody>
      </p:sp>
    </p:spTree>
    <p:extLst>
      <p:ext uri="{BB962C8B-B14F-4D97-AF65-F5344CB8AC3E}">
        <p14:creationId xmlns:p14="http://schemas.microsoft.com/office/powerpoint/2010/main" val="4179896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31</a:t>
            </a:fld>
            <a:endParaRPr lang="en-IN"/>
          </a:p>
        </p:txBody>
      </p:sp>
    </p:spTree>
    <p:extLst>
      <p:ext uri="{BB962C8B-B14F-4D97-AF65-F5344CB8AC3E}">
        <p14:creationId xmlns:p14="http://schemas.microsoft.com/office/powerpoint/2010/main" val="1096099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32</a:t>
            </a:fld>
            <a:endParaRPr lang="en-IN"/>
          </a:p>
        </p:txBody>
      </p:sp>
    </p:spTree>
    <p:extLst>
      <p:ext uri="{BB962C8B-B14F-4D97-AF65-F5344CB8AC3E}">
        <p14:creationId xmlns:p14="http://schemas.microsoft.com/office/powerpoint/2010/main" val="947148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1)Type 2 diabetes </a:t>
            </a:r>
            <a:r>
              <a:rPr lang="en-US" sz="1200" dirty="0">
                <a:latin typeface="Times New Roman" panose="02020603050405020304" pitchFamily="18" charset="0"/>
              </a:rPr>
              <a:t>appears to have a stronger genetic component than type 1, with around a third of patients having a positive family history compared to around 10% of type </a:t>
            </a:r>
            <a:r>
              <a:rPr lang="en-IN" sz="1200" dirty="0">
                <a:latin typeface="Times New Roman" panose="02020603050405020304" pitchFamily="18" charset="0"/>
              </a:rPr>
              <a:t>1 diabetic patients.</a:t>
            </a: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33</a:t>
            </a:fld>
            <a:endParaRPr lang="en-IN"/>
          </a:p>
        </p:txBody>
      </p:sp>
    </p:spTree>
    <p:extLst>
      <p:ext uri="{BB962C8B-B14F-4D97-AF65-F5344CB8AC3E}">
        <p14:creationId xmlns:p14="http://schemas.microsoft.com/office/powerpoint/2010/main" val="1710250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the diagnosis of diabetes was previously based on glucose criteria, either the FPG or the 75-g OGTT. In 1997, the first Expert Committee on the Diagnosis and Classification of Diabetes Mellitus revised the diagnostic criteria, using the observed association between FPG levels and presence of retinopathy as the key factor with which to identify threshold glucose level. </a:t>
            </a:r>
          </a:p>
          <a:p>
            <a:pPr algn="just"/>
            <a:r>
              <a:rPr lang="en-US" sz="1200" b="0" i="0" u="none" strike="noStrike" kern="1200" baseline="0" dirty="0">
                <a:solidFill>
                  <a:schemeClr val="tx1"/>
                </a:solidFill>
                <a:latin typeface="+mn-lt"/>
                <a:ea typeface="+mn-ea"/>
                <a:cs typeface="+mn-cs"/>
              </a:rPr>
              <a:t>The Committee examined data from three </a:t>
            </a:r>
            <a:r>
              <a:rPr lang="en-IN" sz="1200" b="0" i="0" u="none" strike="noStrike" kern="1200" baseline="0" dirty="0">
                <a:solidFill>
                  <a:schemeClr val="tx1"/>
                </a:solidFill>
                <a:latin typeface="+mn-lt"/>
                <a:ea typeface="+mn-ea"/>
                <a:cs typeface="+mn-cs"/>
              </a:rPr>
              <a:t>cross-sectional epidemiologic studies that assessed retinopathy. These studies demonstrated </a:t>
            </a:r>
            <a:r>
              <a:rPr lang="en-IN" sz="1200" b="0" i="0" u="none" strike="noStrike" kern="1200" baseline="0" dirty="0" err="1">
                <a:solidFill>
                  <a:schemeClr val="tx1"/>
                </a:solidFill>
                <a:latin typeface="+mn-lt"/>
                <a:ea typeface="+mn-ea"/>
                <a:cs typeface="+mn-cs"/>
              </a:rPr>
              <a:t>glycemic</a:t>
            </a:r>
            <a:r>
              <a:rPr lang="en-IN"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levels below which there was little prevalent retinopathy and above which the prevalence of retinopathy increased in </a:t>
            </a:r>
            <a:r>
              <a:rPr lang="en-IN" sz="1200" b="0" i="0" u="none" strike="noStrike" kern="1200" baseline="0" dirty="0">
                <a:solidFill>
                  <a:schemeClr val="tx1"/>
                </a:solidFill>
                <a:latin typeface="+mn-lt"/>
                <a:ea typeface="+mn-ea"/>
                <a:cs typeface="+mn-cs"/>
              </a:rPr>
              <a:t>an apparently linear fashion</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34</a:t>
            </a:fld>
            <a:endParaRPr lang="en-IN"/>
          </a:p>
        </p:txBody>
      </p:sp>
    </p:spTree>
    <p:extLst>
      <p:ext uri="{BB962C8B-B14F-4D97-AF65-F5344CB8AC3E}">
        <p14:creationId xmlns:p14="http://schemas.microsoft.com/office/powerpoint/2010/main" val="1067877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b="0" i="0" u="none" strike="noStrike" kern="1200" baseline="0" dirty="0">
                <a:solidFill>
                  <a:schemeClr val="tx1"/>
                </a:solidFill>
                <a:latin typeface="+mn-lt"/>
                <a:ea typeface="+mn-ea"/>
                <a:cs typeface="+mn-cs"/>
              </a:rPr>
              <a:t>Although clinically </a:t>
            </a:r>
            <a:r>
              <a:rPr lang="en-US" sz="1200" b="0" i="0" u="none" strike="noStrike" kern="1200" baseline="0" dirty="0">
                <a:solidFill>
                  <a:schemeClr val="tx1"/>
                </a:solidFill>
                <a:latin typeface="+mn-lt"/>
                <a:ea typeface="+mn-ea"/>
                <a:cs typeface="+mn-cs"/>
              </a:rPr>
              <a:t>it is relatively simple to distinguish between type 1 and type 2 diabetes, occasionally the diagnosis is not clear, especially in younger-onset type 2 diabetes without a family history. In these circumstances, the use of immunological tests such as </a:t>
            </a:r>
            <a:r>
              <a:rPr lang="en-IN" sz="1200" b="0" i="0" u="none" strike="noStrike" kern="1200" baseline="0" dirty="0">
                <a:solidFill>
                  <a:schemeClr val="tx1"/>
                </a:solidFill>
                <a:latin typeface="+mn-lt"/>
                <a:ea typeface="+mn-ea"/>
                <a:cs typeface="+mn-cs"/>
              </a:rPr>
              <a:t>anti-islet cell (ICA) or </a:t>
            </a:r>
            <a:r>
              <a:rPr lang="en-IN" sz="1200" b="0" i="0" u="none" strike="noStrike" kern="1200" baseline="0" dirty="0" err="1">
                <a:solidFill>
                  <a:schemeClr val="tx1"/>
                </a:solidFill>
                <a:latin typeface="+mn-lt"/>
                <a:ea typeface="+mn-ea"/>
                <a:cs typeface="+mn-cs"/>
              </a:rPr>
              <a:t>antiglutamic</a:t>
            </a:r>
            <a:r>
              <a:rPr lang="en-IN" sz="1200" b="0" i="0" u="none" strike="noStrike" kern="1200" baseline="0" dirty="0">
                <a:solidFill>
                  <a:schemeClr val="tx1"/>
                </a:solidFill>
                <a:latin typeface="+mn-lt"/>
                <a:ea typeface="+mn-ea"/>
                <a:cs typeface="+mn-cs"/>
              </a:rPr>
              <a:t> acid decarboxylase </a:t>
            </a:r>
            <a:r>
              <a:rPr lang="en-US" sz="1200" b="0" i="0" u="none" strike="noStrike" kern="1200" baseline="0" dirty="0">
                <a:solidFill>
                  <a:schemeClr val="tx1"/>
                </a:solidFill>
                <a:latin typeface="+mn-lt"/>
                <a:ea typeface="+mn-ea"/>
                <a:cs typeface="+mn-cs"/>
              </a:rPr>
              <a:t>(GAD) antibody may be helpful. </a:t>
            </a:r>
            <a:endParaRPr lang="en-IN" sz="1200" b="0" i="0" u="none" strike="noStrike" kern="1200" baseline="0" dirty="0">
              <a:solidFill>
                <a:schemeClr val="tx1"/>
              </a:solidFill>
              <a:latin typeface="+mn-lt"/>
              <a:ea typeface="+mn-ea"/>
              <a:cs typeface="+mn-cs"/>
            </a:endParaRPr>
          </a:p>
          <a:p>
            <a:pPr algn="just"/>
            <a:r>
              <a:rPr lang="en-US" sz="1200" b="0" i="0" u="none" strike="noStrike" kern="1200" baseline="0" dirty="0">
                <a:solidFill>
                  <a:schemeClr val="tx1"/>
                </a:solidFill>
                <a:latin typeface="+mn-lt"/>
                <a:ea typeface="+mn-ea"/>
                <a:cs typeface="+mn-cs"/>
              </a:rPr>
              <a:t>In order to reduce the risk of chronic complications, it is important to ensure a full biochemical assessment is undertaken yearly as part of an annual </a:t>
            </a:r>
            <a:r>
              <a:rPr lang="en-IN" sz="1200" b="0" i="0" u="none" strike="noStrike" kern="1200" baseline="0" dirty="0">
                <a:solidFill>
                  <a:schemeClr val="tx1"/>
                </a:solidFill>
                <a:latin typeface="+mn-lt"/>
                <a:ea typeface="+mn-ea"/>
                <a:cs typeface="+mn-cs"/>
              </a:rPr>
              <a:t>diabetic review.</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35</a:t>
            </a:fld>
            <a:endParaRPr lang="en-IN"/>
          </a:p>
        </p:txBody>
      </p:sp>
    </p:spTree>
    <p:extLst>
      <p:ext uri="{BB962C8B-B14F-4D97-AF65-F5344CB8AC3E}">
        <p14:creationId xmlns:p14="http://schemas.microsoft.com/office/powerpoint/2010/main" val="1493292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2)The test plays a critical role in the management of the patient with diabetes, since it correlates well with both microvascular and, to a lesser extent, macrovascular </a:t>
            </a:r>
            <a:r>
              <a:rPr lang="en-IN" sz="1200" dirty="0">
                <a:latin typeface="Times New Roman" panose="02020603050405020304" pitchFamily="18" charset="0"/>
              </a:rPr>
              <a:t>complications and is widely </a:t>
            </a:r>
            <a:r>
              <a:rPr lang="en-US" sz="1200" dirty="0">
                <a:latin typeface="Times New Roman" panose="02020603050405020304" pitchFamily="18" charset="0"/>
              </a:rPr>
              <a:t>used as the standard biomarker for the </a:t>
            </a:r>
            <a:r>
              <a:rPr lang="en-IN" sz="1200" dirty="0">
                <a:latin typeface="Times New Roman" panose="02020603050405020304" pitchFamily="18" charset="0"/>
              </a:rPr>
              <a:t>adequacy of </a:t>
            </a:r>
            <a:r>
              <a:rPr lang="en-IN" sz="1200" dirty="0" err="1">
                <a:latin typeface="Times New Roman" panose="02020603050405020304" pitchFamily="18" charset="0"/>
              </a:rPr>
              <a:t>glycemic</a:t>
            </a:r>
            <a:r>
              <a:rPr lang="en-IN" sz="1200" dirty="0">
                <a:latin typeface="Times New Roman" panose="02020603050405020304" pitchFamily="18" charset="0"/>
              </a:rPr>
              <a:t> management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4)In practice, a large </a:t>
            </a:r>
            <a:r>
              <a:rPr lang="en-US" sz="1200" dirty="0">
                <a:latin typeface="Times New Roman" panose="02020603050405020304" pitchFamily="18" charset="0"/>
              </a:rPr>
              <a:t>portion of the population with type 2 diabetes remains unaware of their condition. Thus, it is conceivable that the lower sensitivity of A1C at the designated cut point will be offset by the test’s greater practicality, and that wider application of a more convenient test (A1C) may actually increase the number of diagnoses </a:t>
            </a:r>
            <a:r>
              <a:rPr lang="en-IN" sz="1200" dirty="0">
                <a:latin typeface="Times New Roman" panose="02020603050405020304" pitchFamily="18" charset="0"/>
              </a:rPr>
              <a:t>made.</a:t>
            </a:r>
            <a:endParaRPr lang="en-IN" b="1"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36</a:t>
            </a:fld>
            <a:endParaRPr lang="en-IN"/>
          </a:p>
        </p:txBody>
      </p:sp>
    </p:spTree>
    <p:extLst>
      <p:ext uri="{BB962C8B-B14F-4D97-AF65-F5344CB8AC3E}">
        <p14:creationId xmlns:p14="http://schemas.microsoft.com/office/powerpoint/2010/main" val="342868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The study of metabolism began as long ago as the fifteenth century BC, with the first description of diabetes in the </a:t>
            </a:r>
            <a:r>
              <a:rPr lang="en-US" sz="1200" b="0" i="0" u="none" strike="noStrike" kern="1200" baseline="0" dirty="0" err="1">
                <a:solidFill>
                  <a:schemeClr val="tx1"/>
                </a:solidFill>
                <a:latin typeface="+mn-lt"/>
                <a:ea typeface="+mn-ea"/>
                <a:cs typeface="+mn-cs"/>
              </a:rPr>
              <a:t>Ebers</a:t>
            </a:r>
            <a:r>
              <a:rPr lang="en-US" sz="1200" b="0" i="0" u="none" strike="noStrike" kern="1200" baseline="0" dirty="0">
                <a:solidFill>
                  <a:schemeClr val="tx1"/>
                </a:solidFill>
                <a:latin typeface="+mn-lt"/>
                <a:ea typeface="+mn-ea"/>
                <a:cs typeface="+mn-cs"/>
              </a:rPr>
              <a:t> Papyrus.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3)The Greeks named it thus due to the excessive amounts of urine produced by sufferers which attracted insects because of its glucose content. The ancient Chinese tested for diabetes by observing whether ants were attracted to a person’s </a:t>
            </a:r>
            <a:r>
              <a:rPr lang="en-IN" sz="1200" dirty="0"/>
              <a:t>urine.</a:t>
            </a:r>
          </a:p>
        </p:txBody>
      </p:sp>
      <p:sp>
        <p:nvSpPr>
          <p:cNvPr id="4" name="Slide Number Placeholder 3"/>
          <p:cNvSpPr>
            <a:spLocks noGrp="1"/>
          </p:cNvSpPr>
          <p:nvPr>
            <p:ph type="sldNum" sz="quarter" idx="5"/>
          </p:nvPr>
        </p:nvSpPr>
        <p:spPr/>
        <p:txBody>
          <a:bodyPr/>
          <a:lstStyle/>
          <a:p>
            <a:fld id="{454E0DA5-5BA5-4BA2-BB63-52B9D69CB3A6}" type="slidenum">
              <a:rPr lang="en-IN" smtClean="0"/>
              <a:t>4</a:t>
            </a:fld>
            <a:endParaRPr lang="en-IN"/>
          </a:p>
        </p:txBody>
      </p:sp>
    </p:spTree>
    <p:extLst>
      <p:ext uri="{BB962C8B-B14F-4D97-AF65-F5344CB8AC3E}">
        <p14:creationId xmlns:p14="http://schemas.microsoft.com/office/powerpoint/2010/main" val="183416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The decision about which test to use to assess a specific patient for diabetes should be at the discretion of the health care professional, taking into account the availability and practicality of testing an individual patient or groups of patients.</a:t>
            </a:r>
            <a:endParaRPr lang="en-IN" sz="1200"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37</a:t>
            </a:fld>
            <a:endParaRPr lang="en-IN"/>
          </a:p>
        </p:txBody>
      </p:sp>
    </p:spTree>
    <p:extLst>
      <p:ext uri="{BB962C8B-B14F-4D97-AF65-F5344CB8AC3E}">
        <p14:creationId xmlns:p14="http://schemas.microsoft.com/office/powerpoint/2010/main" val="111704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Chronic complications of diabetes mellitus can be usefully subdivided into large blood vessels (macrovascular), small blood vessels (microvascular) and </a:t>
            </a:r>
            <a:r>
              <a:rPr lang="en-IN" sz="1200" b="0" i="0" u="none" strike="noStrike" kern="1200" baseline="0" dirty="0">
                <a:solidFill>
                  <a:schemeClr val="tx1"/>
                </a:solidFill>
                <a:latin typeface="+mn-lt"/>
                <a:ea typeface="+mn-ea"/>
                <a:cs typeface="+mn-cs"/>
              </a:rPr>
              <a:t>others</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39</a:t>
            </a:fld>
            <a:endParaRPr lang="en-IN"/>
          </a:p>
        </p:txBody>
      </p:sp>
    </p:spTree>
    <p:extLst>
      <p:ext uri="{BB962C8B-B14F-4D97-AF65-F5344CB8AC3E}">
        <p14:creationId xmlns:p14="http://schemas.microsoft.com/office/powerpoint/2010/main" val="338636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1…The latter is a feature of selective involvement of small </a:t>
            </a:r>
            <a:r>
              <a:rPr lang="en-IN" sz="1200" dirty="0">
                <a:latin typeface="Times New Roman" panose="02020603050405020304" pitchFamily="18" charset="0"/>
              </a:rPr>
              <a:t>pain fibres. Symptoms are </a:t>
            </a:r>
            <a:r>
              <a:rPr lang="en-US" sz="1200" dirty="0">
                <a:latin typeface="Times New Roman" panose="02020603050405020304" pitchFamily="18" charset="0"/>
              </a:rPr>
              <a:t>characteristically worse at night, frequently leading </a:t>
            </a:r>
            <a:r>
              <a:rPr lang="en-IN" sz="1200" dirty="0">
                <a:latin typeface="Times New Roman" panose="02020603050405020304" pitchFamily="18" charset="0"/>
              </a:rPr>
              <a:t>to insomnia.</a:t>
            </a:r>
            <a:endParaRPr lang="en-IN" sz="1200" b="1" dirty="0">
              <a:latin typeface="Times New Roman" panose="02020603050405020304" pitchFamily="18" charset="0"/>
            </a:endParaRPr>
          </a:p>
          <a:p>
            <a:pPr algn="just"/>
            <a:endParaRPr lang="en-IN" dirty="0"/>
          </a:p>
          <a:p>
            <a:pPr algn="just"/>
            <a:r>
              <a:rPr lang="en-US" sz="1200" dirty="0">
                <a:latin typeface="Times New Roman" panose="02020603050405020304" pitchFamily="18" charset="0"/>
              </a:rPr>
              <a:t>2…The condition is often unilateral, generally short-lived (around 3 months) and usually resolves spontaneously.</a:t>
            </a:r>
          </a:p>
          <a:p>
            <a:pPr algn="just"/>
            <a:endParaRPr lang="en-US" sz="1200" dirty="0">
              <a:latin typeface="Times New Roman" panose="02020603050405020304" pitchFamily="18" charset="0"/>
            </a:endParaRPr>
          </a:p>
          <a:p>
            <a:pPr algn="just"/>
            <a:r>
              <a:rPr lang="en-IN" sz="1200" dirty="0">
                <a:latin typeface="Times New Roman" panose="02020603050405020304" pitchFamily="18" charset="0"/>
              </a:rPr>
              <a:t>Diabetes can cause autonomic neuropathy, the </a:t>
            </a:r>
            <a:r>
              <a:rPr lang="en-US" sz="1200" dirty="0">
                <a:latin typeface="Times New Roman" panose="02020603050405020304" pitchFamily="18" charset="0"/>
              </a:rPr>
              <a:t>symptoms of which can be very troublesome. They include impotence, gustatory sweating (severe facial sweating on tasting food), urinary retention or incontinence, dizziness or syncope due to postural hypotension, constipation or </a:t>
            </a:r>
            <a:r>
              <a:rPr lang="en-US" sz="1200" dirty="0" err="1">
                <a:latin typeface="Times New Roman" panose="02020603050405020304" pitchFamily="18" charset="0"/>
              </a:rPr>
              <a:t>diarrhoea</a:t>
            </a:r>
            <a:r>
              <a:rPr lang="en-US" sz="1200" dirty="0">
                <a:latin typeface="Times New Roman" panose="02020603050405020304" pitchFamily="18" charset="0"/>
              </a:rPr>
              <a:t> (so called diabetic </a:t>
            </a:r>
            <a:r>
              <a:rPr lang="en-US" sz="1200" dirty="0" err="1">
                <a:latin typeface="Times New Roman" panose="02020603050405020304" pitchFamily="18" charset="0"/>
              </a:rPr>
              <a:t>diarrhoea</a:t>
            </a:r>
            <a:r>
              <a:rPr lang="en-US" sz="1200" dirty="0">
                <a:latin typeface="Times New Roman" panose="02020603050405020304" pitchFamily="18" charset="0"/>
              </a:rPr>
              <a:t>) and recurrent nausea and vomiting due </a:t>
            </a:r>
            <a:r>
              <a:rPr lang="en-IN" sz="1200" dirty="0">
                <a:latin typeface="Times New Roman" panose="02020603050405020304" pitchFamily="18" charset="0"/>
              </a:rPr>
              <a:t>to diabetic gastroparesis</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43</a:t>
            </a:fld>
            <a:endParaRPr lang="en-IN"/>
          </a:p>
        </p:txBody>
      </p:sp>
    </p:spTree>
    <p:extLst>
      <p:ext uri="{BB962C8B-B14F-4D97-AF65-F5344CB8AC3E}">
        <p14:creationId xmlns:p14="http://schemas.microsoft.com/office/powerpoint/2010/main" val="1159200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3)Cranial mononeuropathies </a:t>
            </a:r>
            <a:r>
              <a:rPr lang="en-US" sz="1200" dirty="0">
                <a:latin typeface="Times New Roman" panose="02020603050405020304" pitchFamily="18" charset="0"/>
              </a:rPr>
              <a:t>are rare, but palsies of cranial nerves III, VI and VII are seen in patients with diabetes, leading to blurred or double vision due to ophthalmoplegia, or a lower motor </a:t>
            </a:r>
            <a:r>
              <a:rPr lang="en-US" sz="1200" dirty="0" err="1">
                <a:latin typeface="Times New Roman" panose="02020603050405020304" pitchFamily="18" charset="0"/>
              </a:rPr>
              <a:t>neurone</a:t>
            </a:r>
            <a:r>
              <a:rPr lang="en-US" sz="1200" dirty="0">
                <a:latin typeface="Times New Roman" panose="02020603050405020304" pitchFamily="18" charset="0"/>
              </a:rPr>
              <a:t> facial palsy. The pupillomotor </a:t>
            </a:r>
            <a:r>
              <a:rPr lang="en-US" sz="1200" dirty="0" err="1">
                <a:latin typeface="Times New Roman" panose="02020603050405020304" pitchFamily="18" charset="0"/>
              </a:rPr>
              <a:t>fibres</a:t>
            </a:r>
            <a:r>
              <a:rPr lang="en-US" sz="1200" dirty="0">
                <a:latin typeface="Times New Roman" panose="02020603050405020304" pitchFamily="18" charset="0"/>
              </a:rPr>
              <a:t> are usually spared in diabetic third </a:t>
            </a:r>
            <a:r>
              <a:rPr lang="en-IN" sz="1200" dirty="0">
                <a:latin typeface="Times New Roman" panose="02020603050405020304" pitchFamily="18" charset="0"/>
              </a:rPr>
              <a:t>nerve palsy.</a:t>
            </a: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44</a:t>
            </a:fld>
            <a:endParaRPr lang="en-IN"/>
          </a:p>
        </p:txBody>
      </p:sp>
    </p:spTree>
    <p:extLst>
      <p:ext uri="{BB962C8B-B14F-4D97-AF65-F5344CB8AC3E}">
        <p14:creationId xmlns:p14="http://schemas.microsoft.com/office/powerpoint/2010/main" val="4050199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Periodontal diseases include two major entities, gingivitis and periodontitis. Gingivitis is characterized by reversible inflammation of periodontal tissues whereas periodontitis also presents destruction of tooth supporting structures, and may lead to tooth loss.</a:t>
            </a:r>
            <a:endParaRPr lang="en-IN" dirty="0"/>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49</a:t>
            </a:fld>
            <a:endParaRPr lang="en-IN"/>
          </a:p>
        </p:txBody>
      </p:sp>
    </p:spTree>
    <p:extLst>
      <p:ext uri="{BB962C8B-B14F-4D97-AF65-F5344CB8AC3E}">
        <p14:creationId xmlns:p14="http://schemas.microsoft.com/office/powerpoint/2010/main" val="987798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b="0" i="0" u="none" strike="noStrike" kern="1200" baseline="0" dirty="0">
                <a:solidFill>
                  <a:schemeClr val="tx1"/>
                </a:solidFill>
                <a:latin typeface="+mn-lt"/>
                <a:ea typeface="+mn-ea"/>
                <a:cs typeface="+mn-cs"/>
              </a:rPr>
              <a:t>4)Furthermore, the risk </a:t>
            </a:r>
            <a:r>
              <a:rPr lang="en-US" sz="1200" b="0" i="0" u="none" strike="noStrike" kern="1200" baseline="0" dirty="0">
                <a:solidFill>
                  <a:schemeClr val="tx1"/>
                </a:solidFill>
                <a:latin typeface="+mn-lt"/>
                <a:ea typeface="+mn-ea"/>
                <a:cs typeface="+mn-cs"/>
              </a:rPr>
              <a:t>of cardiorenal mortality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heart disease and diabetic nephropathy combined) is three times higher in diabetic people with severe periodontitis than in diabetic people </a:t>
            </a:r>
            <a:r>
              <a:rPr lang="en-IN" sz="1200" b="0" i="0" u="none" strike="noStrike" kern="1200" baseline="0" dirty="0">
                <a:solidFill>
                  <a:schemeClr val="tx1"/>
                </a:solidFill>
                <a:latin typeface="+mn-lt"/>
                <a:ea typeface="+mn-ea"/>
                <a:cs typeface="+mn-cs"/>
              </a:rPr>
              <a:t>without severe periodontitis.</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50</a:t>
            </a:fld>
            <a:endParaRPr lang="en-IN"/>
          </a:p>
        </p:txBody>
      </p:sp>
    </p:spTree>
    <p:extLst>
      <p:ext uri="{BB962C8B-B14F-4D97-AF65-F5344CB8AC3E}">
        <p14:creationId xmlns:p14="http://schemas.microsoft.com/office/powerpoint/2010/main" val="2542318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2)Both type 1 and type 2 diabetes mellitus are associated with elevated levels of systemic markers of inflammation [40]. </a:t>
            </a:r>
          </a:p>
          <a:p>
            <a:pPr algn="just"/>
            <a:endParaRPr lang="en-US" sz="1200" b="0" i="0" u="none" strike="noStrike" kern="1200" baseline="0" dirty="0">
              <a:solidFill>
                <a:schemeClr val="tx1"/>
              </a:solidFill>
              <a:latin typeface="+mn-lt"/>
              <a:ea typeface="+mn-ea"/>
              <a:cs typeface="+mn-cs"/>
            </a:endParaRPr>
          </a:p>
          <a:p>
            <a:pPr algn="just"/>
            <a:r>
              <a:rPr lang="en-US" sz="1200" dirty="0">
                <a:latin typeface="Times New Roman" panose="02020603050405020304" pitchFamily="18" charset="0"/>
              </a:rPr>
              <a:t>3)Elevated levels of CRP are also associated with insulin resistance, type 2 diabetes mellitus and cardiovascular disease </a:t>
            </a:r>
            <a:r>
              <a:rPr lang="en-IN" sz="1200" dirty="0">
                <a:latin typeface="Times New Roman" panose="02020603050405020304" pitchFamily="18" charset="0"/>
              </a:rPr>
              <a:t>[43]. </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51</a:t>
            </a:fld>
            <a:endParaRPr lang="en-IN"/>
          </a:p>
        </p:txBody>
      </p:sp>
    </p:spTree>
    <p:extLst>
      <p:ext uri="{BB962C8B-B14F-4D97-AF65-F5344CB8AC3E}">
        <p14:creationId xmlns:p14="http://schemas.microsoft.com/office/powerpoint/2010/main" val="3577389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2)This leads to more tissue destruction by continued release of MMPs and reactive oxygen species (ROS). </a:t>
            </a:r>
          </a:p>
          <a:p>
            <a:pPr algn="just"/>
            <a:endParaRPr lang="en-US" sz="1200" b="0" i="0" u="none" strike="noStrike" kern="1200" baseline="0" dirty="0">
              <a:solidFill>
                <a:schemeClr val="tx1"/>
              </a:solidFill>
              <a:latin typeface="+mn-lt"/>
              <a:ea typeface="+mn-ea"/>
              <a:cs typeface="+mn-cs"/>
            </a:endParaRPr>
          </a:p>
          <a:p>
            <a:pPr algn="just"/>
            <a:r>
              <a:rPr lang="en-US" sz="1200" b="0" i="0" u="none" strike="noStrike" kern="1200" baseline="0" dirty="0">
                <a:solidFill>
                  <a:schemeClr val="tx1"/>
                </a:solidFill>
                <a:latin typeface="+mn-lt"/>
                <a:ea typeface="+mn-ea"/>
                <a:cs typeface="+mn-cs"/>
              </a:rPr>
              <a:t>4)Diabetes increases inflammation in the periodontal tissues. For example, gingival crevicular fluid (GCF; a fluid exudate that flows from the gingival margins) levels of PGE2 and IL-1β are higher in type 1 diabetic patients with either gingivitis or periodontitis compared with those in non-diabetic individuals with the same level of periodontal disease [49]. In a study of type 2 diabetic patients, those with HbA1c &gt;8% had a significantly higher GCF IL-1β level compared with patients with HbA1c &lt;8%, and both HbA1c and random glucose were independent predictors of an elevated GCF IL-1β level [50].</a:t>
            </a:r>
          </a:p>
          <a:p>
            <a:pPr algn="just"/>
            <a:endParaRPr lang="en-US" sz="1200" b="0" i="0" u="none" strike="noStrike" kern="1200" baseline="0" dirty="0">
              <a:solidFill>
                <a:schemeClr val="tx1"/>
              </a:solidFill>
              <a:latin typeface="+mn-lt"/>
              <a:ea typeface="+mn-ea"/>
              <a:cs typeface="+mn-cs"/>
            </a:endParaRPr>
          </a:p>
          <a:p>
            <a:pPr algn="just"/>
            <a:r>
              <a:rPr lang="en-US" sz="1200" b="0" i="0" u="none" strike="noStrike" kern="1200" baseline="0" dirty="0">
                <a:solidFill>
                  <a:schemeClr val="tx1"/>
                </a:solidFill>
                <a:latin typeface="+mn-lt"/>
                <a:ea typeface="+mn-ea"/>
                <a:cs typeface="+mn-cs"/>
              </a:rPr>
              <a:t>5)</a:t>
            </a:r>
            <a:r>
              <a:rPr lang="en-US" sz="1200" dirty="0">
                <a:latin typeface="Times New Roman" panose="02020603050405020304" pitchFamily="18" charset="0"/>
              </a:rPr>
              <a:t> AGE formation results in the production of ROS and enhances oxidant stress, and the subsequent endothelial cell changes that occur contribute to the vascular injury implicated in many </a:t>
            </a:r>
            <a:r>
              <a:rPr lang="en-IN" sz="1200" dirty="0">
                <a:latin typeface="Times New Roman" panose="02020603050405020304" pitchFamily="18" charset="0"/>
              </a:rPr>
              <a:t>diabetes complications [62].</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52</a:t>
            </a:fld>
            <a:endParaRPr lang="en-IN"/>
          </a:p>
        </p:txBody>
      </p:sp>
    </p:spTree>
    <p:extLst>
      <p:ext uri="{BB962C8B-B14F-4D97-AF65-F5344CB8AC3E}">
        <p14:creationId xmlns:p14="http://schemas.microsoft.com/office/powerpoint/2010/main" val="819541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b="0" i="0" u="none" strike="noStrike" kern="1200" baseline="0" dirty="0">
                <a:solidFill>
                  <a:schemeClr val="tx1"/>
                </a:solidFill>
                <a:latin typeface="+mn-lt"/>
                <a:ea typeface="+mn-ea"/>
                <a:cs typeface="+mn-cs"/>
              </a:rPr>
              <a:t>Exacerbated and dysregulated </a:t>
            </a:r>
            <a:r>
              <a:rPr lang="en-US" sz="1200" b="0" i="0" u="none" strike="noStrike" kern="1200" baseline="0" dirty="0">
                <a:solidFill>
                  <a:schemeClr val="tx1"/>
                </a:solidFill>
                <a:latin typeface="+mn-lt"/>
                <a:ea typeface="+mn-ea"/>
                <a:cs typeface="+mn-cs"/>
              </a:rPr>
              <a:t>inflammatory responses are at the heart of the proposed two-way interaction between diabetes and periodontitis (purple box), and the </a:t>
            </a:r>
            <a:r>
              <a:rPr lang="en-US" sz="1200" b="0" i="0" u="none" strike="noStrike" kern="1200" baseline="0" dirty="0" err="1">
                <a:solidFill>
                  <a:schemeClr val="tx1"/>
                </a:solidFill>
                <a:latin typeface="+mn-lt"/>
                <a:ea typeface="+mn-ea"/>
                <a:cs typeface="+mn-cs"/>
              </a:rPr>
              <a:t>hyperglycaemic</a:t>
            </a:r>
            <a:r>
              <a:rPr lang="en-US" sz="1200" b="0" i="0" u="none" strike="noStrike" kern="1200" baseline="0" dirty="0">
                <a:solidFill>
                  <a:schemeClr val="tx1"/>
                </a:solidFill>
                <a:latin typeface="+mn-lt"/>
                <a:ea typeface="+mn-ea"/>
                <a:cs typeface="+mn-cs"/>
              </a:rPr>
              <a:t> state results in various proinflammatory effects that impact on multiple body systems, including the periodontal tissues. Adipokines produced by adipose tissue include proinflammatory mediators such as TNF-α, IL-6 and leptin. The </a:t>
            </a:r>
            <a:r>
              <a:rPr lang="en-US" sz="1200" b="0" i="0" u="none" strike="noStrike" kern="1200" baseline="0" dirty="0" err="1">
                <a:solidFill>
                  <a:schemeClr val="tx1"/>
                </a:solidFill>
                <a:latin typeface="+mn-lt"/>
                <a:ea typeface="+mn-ea"/>
                <a:cs typeface="+mn-cs"/>
              </a:rPr>
              <a:t>hyperglycaemic</a:t>
            </a:r>
            <a:r>
              <a:rPr lang="en-US" sz="1200" b="0" i="0" u="none" strike="noStrike" kern="1200" baseline="0" dirty="0">
                <a:solidFill>
                  <a:schemeClr val="tx1"/>
                </a:solidFill>
                <a:latin typeface="+mn-lt"/>
                <a:ea typeface="+mn-ea"/>
                <a:cs typeface="+mn-cs"/>
              </a:rPr>
              <a:t> state results in deposition of AGEs in the periodontal tissues binding of the receptor for AGE (RAGE) results in local cytokine release and altered inflammatory responses.</a:t>
            </a:r>
          </a:p>
          <a:p>
            <a:pPr algn="just"/>
            <a:r>
              <a:rPr lang="en-US" sz="1200" b="0" i="0" u="none" strike="noStrike" kern="1200" baseline="0" dirty="0">
                <a:solidFill>
                  <a:schemeClr val="tx1"/>
                </a:solidFill>
                <a:latin typeface="+mn-lt"/>
                <a:ea typeface="+mn-ea"/>
                <a:cs typeface="+mn-cs"/>
              </a:rPr>
              <a:t>Neutrophil function is also altered in the diabetic state, resulting in enhancement of the respiratory burst and delayed apoptosis (leading to increased periodontal tissue destruction). Local production of cytokines in the periodontal tissues may, in turn, affect </a:t>
            </a:r>
            <a:r>
              <a:rPr lang="en-US" sz="1200" b="0" i="0" u="none" strike="noStrike" kern="1200" baseline="0" dirty="0" err="1">
                <a:solidFill>
                  <a:schemeClr val="tx1"/>
                </a:solidFill>
                <a:latin typeface="+mn-lt"/>
                <a:ea typeface="+mn-ea"/>
                <a:cs typeface="+mn-cs"/>
              </a:rPr>
              <a:t>glycaemic</a:t>
            </a:r>
            <a:r>
              <a:rPr lang="en-US" sz="1200" b="0" i="0" u="none" strike="noStrike" kern="1200" baseline="0" dirty="0">
                <a:solidFill>
                  <a:schemeClr val="tx1"/>
                </a:solidFill>
                <a:latin typeface="+mn-lt"/>
                <a:ea typeface="+mn-ea"/>
                <a:cs typeface="+mn-cs"/>
              </a:rPr>
              <a:t> control through systemic exposure and an impact on insulin </a:t>
            </a:r>
            <a:r>
              <a:rPr lang="en-US" sz="1200" b="0" i="0" u="none" strike="noStrike" kern="1200" baseline="0" dirty="0" err="1">
                <a:solidFill>
                  <a:schemeClr val="tx1"/>
                </a:solidFill>
                <a:latin typeface="+mn-lt"/>
                <a:ea typeface="+mn-ea"/>
                <a:cs typeface="+mn-cs"/>
              </a:rPr>
              <a:t>signalling</a:t>
            </a:r>
            <a:r>
              <a:rPr lang="en-US" sz="1200" b="0" i="0" u="none" strike="noStrike" kern="1200" baseline="0" dirty="0">
                <a:solidFill>
                  <a:schemeClr val="tx1"/>
                </a:solidFill>
                <a:latin typeface="+mn-lt"/>
                <a:ea typeface="+mn-ea"/>
                <a:cs typeface="+mn-cs"/>
              </a:rPr>
              <a:t> (dotted arrow). All of these factors combine to contribute to dysregulated inflammatory responses that develop in the periodontal tissues in response to the chronic challenge by bacteria in the subgingival biofilm, and which are further exacerbated by smoking.</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53</a:t>
            </a:fld>
            <a:endParaRPr lang="en-IN"/>
          </a:p>
        </p:txBody>
      </p:sp>
    </p:spTree>
    <p:extLst>
      <p:ext uri="{BB962C8B-B14F-4D97-AF65-F5344CB8AC3E}">
        <p14:creationId xmlns:p14="http://schemas.microsoft.com/office/powerpoint/2010/main" val="57775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2)Xerostomia is a frequent symptom found in diabetic patients on oral hypoglycemic agents, and it may facilitate the onset of some fungal opportunistic infection. </a:t>
            </a:r>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54</a:t>
            </a:fld>
            <a:endParaRPr lang="en-IN"/>
          </a:p>
        </p:txBody>
      </p:sp>
    </p:spTree>
    <p:extLst>
      <p:ext uri="{BB962C8B-B14F-4D97-AF65-F5344CB8AC3E}">
        <p14:creationId xmlns:p14="http://schemas.microsoft.com/office/powerpoint/2010/main" val="364357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dirty="0">
                <a:latin typeface="Times New Roman" panose="02020603050405020304" pitchFamily="18" charset="0"/>
              </a:rPr>
              <a:t>1)Diabetes has </a:t>
            </a:r>
            <a:r>
              <a:rPr lang="en-US" sz="1200" dirty="0">
                <a:latin typeface="Times New Roman" panose="02020603050405020304" pitchFamily="18" charset="0"/>
              </a:rPr>
              <a:t>become more prevalent in both developed and developing countries, leading to a significant burden of chronic disease and complications </a:t>
            </a:r>
            <a:r>
              <a:rPr lang="en-IN" sz="1200" dirty="0">
                <a:latin typeface="Times New Roman" panose="02020603050405020304" pitchFamily="18" charset="0"/>
              </a:rPr>
              <a:t>related to those diseases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3)Glucose homoeostasis is modulated mainly by the release of insulin from the islet cells (β cells) of the pancreas. </a:t>
            </a: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a:t>
            </a:fld>
            <a:endParaRPr lang="en-IN"/>
          </a:p>
        </p:txBody>
      </p:sp>
    </p:spTree>
    <p:extLst>
      <p:ext uri="{BB962C8B-B14F-4D97-AF65-F5344CB8AC3E}">
        <p14:creationId xmlns:p14="http://schemas.microsoft.com/office/powerpoint/2010/main" val="2202328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Chronic hyperglycemia produces AGEs that can bind to specific receptors (RAGE) on different cells such as fibroblast, endothelial cells and macrophages. Thereby, macrophages are transformed into </a:t>
            </a:r>
            <a:r>
              <a:rPr lang="en-US" sz="1200" b="0" i="0" u="none" strike="noStrike" kern="1200" baseline="0" dirty="0" err="1">
                <a:solidFill>
                  <a:schemeClr val="tx1"/>
                </a:solidFill>
                <a:latin typeface="+mn-lt"/>
                <a:ea typeface="+mn-ea"/>
                <a:cs typeface="+mn-cs"/>
              </a:rPr>
              <a:t>hypereactive</a:t>
            </a:r>
            <a:r>
              <a:rPr lang="en-US" sz="1200" b="0" i="0" u="none" strike="noStrike" kern="1200" baseline="0" dirty="0">
                <a:solidFill>
                  <a:schemeClr val="tx1"/>
                </a:solidFill>
                <a:latin typeface="+mn-lt"/>
                <a:ea typeface="+mn-ea"/>
                <a:cs typeface="+mn-cs"/>
              </a:rPr>
              <a:t> cells that produce pro-inflammatory cytokines such as interleukins 1β and 6 (IL-1β, IL-6) and TNF-α. </a:t>
            </a:r>
          </a:p>
          <a:p>
            <a:pPr algn="just"/>
            <a:r>
              <a:rPr lang="en-US" sz="1200" b="0" i="0" u="none" strike="noStrike" kern="1200" baseline="0" dirty="0">
                <a:solidFill>
                  <a:schemeClr val="tx1"/>
                </a:solidFill>
                <a:latin typeface="+mn-lt"/>
                <a:ea typeface="+mn-ea"/>
                <a:cs typeface="+mn-cs"/>
              </a:rPr>
              <a:t>AGEs can also alter endothelial cells which will become hyperpermeable and </a:t>
            </a:r>
            <a:r>
              <a:rPr lang="en-US" sz="1200" b="0" i="0" u="none" strike="noStrike" kern="1200" baseline="0" dirty="0" err="1">
                <a:solidFill>
                  <a:schemeClr val="tx1"/>
                </a:solidFill>
                <a:latin typeface="+mn-lt"/>
                <a:ea typeface="+mn-ea"/>
                <a:cs typeface="+mn-cs"/>
              </a:rPr>
              <a:t>hyperexpressive</a:t>
            </a:r>
            <a:r>
              <a:rPr lang="en-US" sz="1200" b="0" i="0" u="none" strike="noStrike" kern="1200" baseline="0" dirty="0">
                <a:solidFill>
                  <a:schemeClr val="tx1"/>
                </a:solidFill>
                <a:latin typeface="+mn-lt"/>
                <a:ea typeface="+mn-ea"/>
                <a:cs typeface="+mn-cs"/>
              </a:rPr>
              <a:t> for adhesion molecules, while fibroblasts will show decreased collagen production.</a:t>
            </a:r>
          </a:p>
        </p:txBody>
      </p:sp>
      <p:sp>
        <p:nvSpPr>
          <p:cNvPr id="4" name="Slide Number Placeholder 3"/>
          <p:cNvSpPr>
            <a:spLocks noGrp="1"/>
          </p:cNvSpPr>
          <p:nvPr>
            <p:ph type="sldNum" sz="quarter" idx="5"/>
          </p:nvPr>
        </p:nvSpPr>
        <p:spPr/>
        <p:txBody>
          <a:bodyPr/>
          <a:lstStyle/>
          <a:p>
            <a:fld id="{454E0DA5-5BA5-4BA2-BB63-52B9D69CB3A6}" type="slidenum">
              <a:rPr lang="en-IN" smtClean="0"/>
              <a:t>55</a:t>
            </a:fld>
            <a:endParaRPr lang="en-IN"/>
          </a:p>
        </p:txBody>
      </p:sp>
    </p:spTree>
    <p:extLst>
      <p:ext uri="{BB962C8B-B14F-4D97-AF65-F5344CB8AC3E}">
        <p14:creationId xmlns:p14="http://schemas.microsoft.com/office/powerpoint/2010/main" val="3982638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The National Health and Nutrition Examination Survey 2009-2010 reported that prevalence of diabetes was 12.5% among periodontal patients, but only 6.3% in </a:t>
            </a:r>
            <a:r>
              <a:rPr lang="en-IN" dirty="0"/>
              <a:t>subjects without periodontitis[48].</a:t>
            </a: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58</a:t>
            </a:fld>
            <a:endParaRPr lang="en-IN"/>
          </a:p>
        </p:txBody>
      </p:sp>
    </p:spTree>
    <p:extLst>
      <p:ext uri="{BB962C8B-B14F-4D97-AF65-F5344CB8AC3E}">
        <p14:creationId xmlns:p14="http://schemas.microsoft.com/office/powerpoint/2010/main" val="3483755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it-IT" sz="1200" b="0" i="0" u="none" strike="noStrike" kern="1200" baseline="0" dirty="0">
                <a:solidFill>
                  <a:schemeClr val="tx1"/>
                </a:solidFill>
                <a:latin typeface="+mn-lt"/>
                <a:ea typeface="+mn-ea"/>
                <a:cs typeface="+mn-cs"/>
              </a:rPr>
              <a:t>Faria-Almeida </a:t>
            </a:r>
            <a:r>
              <a:rPr lang="it-IT" sz="1200" b="0" i="1" u="none" strike="noStrike" kern="1200" baseline="0" dirty="0">
                <a:solidFill>
                  <a:schemeClr val="tx1"/>
                </a:solidFill>
                <a:latin typeface="+mn-lt"/>
                <a:ea typeface="+mn-ea"/>
                <a:cs typeface="+mn-cs"/>
              </a:rPr>
              <a:t>et al</a:t>
            </a:r>
            <a:r>
              <a:rPr lang="it-IT" sz="1200" b="0" i="0" u="none" strike="noStrike" kern="1200" baseline="0" dirty="0">
                <a:solidFill>
                  <a:schemeClr val="tx1"/>
                </a:solidFill>
                <a:latin typeface="+mn-lt"/>
                <a:ea typeface="+mn-ea"/>
                <a:cs typeface="+mn-cs"/>
              </a:rPr>
              <a:t> reported </a:t>
            </a:r>
            <a:r>
              <a:rPr lang="en-IN" sz="1200" b="0" i="0" u="none" strike="noStrike" kern="1200" baseline="0" dirty="0">
                <a:solidFill>
                  <a:schemeClr val="tx1"/>
                </a:solidFill>
                <a:latin typeface="+mn-lt"/>
                <a:ea typeface="+mn-ea"/>
                <a:cs typeface="+mn-cs"/>
              </a:rPr>
              <a:t>that non-surgical periodontal therapy significantly </a:t>
            </a:r>
            <a:r>
              <a:rPr lang="en-US" sz="1200" b="0" i="0" u="none" strike="noStrike" kern="1200" baseline="0" dirty="0">
                <a:solidFill>
                  <a:schemeClr val="tx1"/>
                </a:solidFill>
                <a:latin typeface="+mn-lt"/>
                <a:ea typeface="+mn-ea"/>
                <a:cs typeface="+mn-cs"/>
              </a:rPr>
              <a:t>reduce HbA1c levels about 5.7% in type 2 diabetics, while </a:t>
            </a:r>
            <a:r>
              <a:rPr lang="en-US" sz="1200" b="0" i="0" u="none" strike="noStrike" kern="1200" baseline="0" dirty="0" err="1">
                <a:solidFill>
                  <a:schemeClr val="tx1"/>
                </a:solidFill>
                <a:latin typeface="+mn-lt"/>
                <a:ea typeface="+mn-ea"/>
                <a:cs typeface="+mn-cs"/>
              </a:rPr>
              <a:t>Dağ</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[56] and Auyeung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[57] reported that this therapy alone significantly reduced HbA1c levels only in well-controlled diabetics. Smith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[47] reported that mechanical periodontal therapy alone did not </a:t>
            </a:r>
            <a:r>
              <a:rPr lang="en-IN" sz="1200" b="0" i="0" u="none" strike="noStrike" kern="1200" baseline="0" dirty="0">
                <a:solidFill>
                  <a:schemeClr val="tx1"/>
                </a:solidFill>
                <a:latin typeface="+mn-lt"/>
                <a:ea typeface="+mn-ea"/>
                <a:cs typeface="+mn-cs"/>
              </a:rPr>
              <a:t>produce a significant change in </a:t>
            </a:r>
            <a:r>
              <a:rPr lang="en-IN" sz="1200" b="0" i="0" u="none" strike="noStrike" kern="1200" baseline="0" dirty="0" err="1">
                <a:solidFill>
                  <a:schemeClr val="tx1"/>
                </a:solidFill>
                <a:latin typeface="+mn-lt"/>
                <a:ea typeface="+mn-ea"/>
                <a:cs typeface="+mn-cs"/>
              </a:rPr>
              <a:t>glycemic</a:t>
            </a:r>
            <a:r>
              <a:rPr lang="en-IN" sz="1200" b="0" i="0" u="none" strike="noStrike" kern="1200" baseline="0" dirty="0">
                <a:solidFill>
                  <a:schemeClr val="tx1"/>
                </a:solidFill>
                <a:latin typeface="+mn-lt"/>
                <a:ea typeface="+mn-ea"/>
                <a:cs typeface="+mn-cs"/>
              </a:rPr>
              <a:t> control in diabetic patients..</a:t>
            </a:r>
          </a:p>
        </p:txBody>
      </p:sp>
      <p:sp>
        <p:nvSpPr>
          <p:cNvPr id="4" name="Slide Number Placeholder 3"/>
          <p:cNvSpPr>
            <a:spLocks noGrp="1"/>
          </p:cNvSpPr>
          <p:nvPr>
            <p:ph type="sldNum" sz="quarter" idx="5"/>
          </p:nvPr>
        </p:nvSpPr>
        <p:spPr/>
        <p:txBody>
          <a:bodyPr/>
          <a:lstStyle/>
          <a:p>
            <a:fld id="{454E0DA5-5BA5-4BA2-BB63-52B9D69CB3A6}" type="slidenum">
              <a:rPr lang="en-IN" smtClean="0"/>
              <a:t>61</a:t>
            </a:fld>
            <a:endParaRPr lang="en-IN"/>
          </a:p>
        </p:txBody>
      </p:sp>
    </p:spTree>
    <p:extLst>
      <p:ext uri="{BB962C8B-B14F-4D97-AF65-F5344CB8AC3E}">
        <p14:creationId xmlns:p14="http://schemas.microsoft.com/office/powerpoint/2010/main" val="21835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b="0" i="0" u="none" strike="noStrike" kern="1200" baseline="0" dirty="0">
                <a:solidFill>
                  <a:schemeClr val="tx1"/>
                </a:solidFill>
                <a:latin typeface="+mn-lt"/>
                <a:ea typeface="+mn-ea"/>
                <a:cs typeface="+mn-cs"/>
              </a:rPr>
              <a:t>Assigning a type of </a:t>
            </a:r>
            <a:r>
              <a:rPr lang="en-US" sz="1200" b="0" i="0" u="none" strike="noStrike" kern="1200" baseline="0" dirty="0">
                <a:solidFill>
                  <a:schemeClr val="tx1"/>
                </a:solidFill>
                <a:latin typeface="+mn-lt"/>
                <a:ea typeface="+mn-ea"/>
                <a:cs typeface="+mn-cs"/>
              </a:rPr>
              <a:t>diabetes to an individual often depends on the circumstances present at the time of diagnosis, and many diabetic individuals do not easily fit into a single class.</a:t>
            </a:r>
          </a:p>
          <a:p>
            <a:pPr algn="just"/>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54E0DA5-5BA5-4BA2-BB63-52B9D69CB3A6}" type="slidenum">
              <a:rPr lang="en-IN" smtClean="0"/>
              <a:t>7</a:t>
            </a:fld>
            <a:endParaRPr lang="en-IN"/>
          </a:p>
        </p:txBody>
      </p:sp>
    </p:spTree>
    <p:extLst>
      <p:ext uri="{BB962C8B-B14F-4D97-AF65-F5344CB8AC3E}">
        <p14:creationId xmlns:p14="http://schemas.microsoft.com/office/powerpoint/2010/main" val="787319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8</a:t>
            </a:fld>
            <a:endParaRPr lang="en-IN"/>
          </a:p>
        </p:txBody>
      </p:sp>
    </p:spTree>
    <p:extLst>
      <p:ext uri="{BB962C8B-B14F-4D97-AF65-F5344CB8AC3E}">
        <p14:creationId xmlns:p14="http://schemas.microsoft.com/office/powerpoint/2010/main" val="5641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9</a:t>
            </a:fld>
            <a:endParaRPr lang="en-IN"/>
          </a:p>
        </p:txBody>
      </p:sp>
    </p:spTree>
    <p:extLst>
      <p:ext uri="{BB962C8B-B14F-4D97-AF65-F5344CB8AC3E}">
        <p14:creationId xmlns:p14="http://schemas.microsoft.com/office/powerpoint/2010/main" val="205902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1)Accounts for 5-10% of those with diabetes.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2)Results from cellular mediated auto immune destruction of Beta Cells of pancreas.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3)One </a:t>
            </a:r>
            <a:r>
              <a:rPr lang="en-US" sz="1200" dirty="0">
                <a:latin typeface="Times New Roman" panose="02020603050405020304" pitchFamily="18" charset="0"/>
              </a:rPr>
              <a:t>or more of these autoantibodies are present in 85–90% of individuals when fasting hyperglycemia is initially detected.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10</a:t>
            </a:fld>
            <a:endParaRPr lang="en-IN"/>
          </a:p>
        </p:txBody>
      </p:sp>
    </p:spTree>
    <p:extLst>
      <p:ext uri="{BB962C8B-B14F-4D97-AF65-F5344CB8AC3E}">
        <p14:creationId xmlns:p14="http://schemas.microsoft.com/office/powerpoint/2010/main" val="147097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anose="02020603050405020304" pitchFamily="18" charset="0"/>
              </a:rPr>
              <a:t>2)Immune mediated diabetes commonly occurs in </a:t>
            </a:r>
            <a:r>
              <a:rPr lang="en-US" sz="1200" dirty="0">
                <a:latin typeface="Times New Roman" panose="02020603050405020304" pitchFamily="18" charset="0"/>
              </a:rPr>
              <a:t>childhood and adolescence, but can occur at any age, even in the 8</a:t>
            </a:r>
            <a:r>
              <a:rPr lang="en-US" sz="1200" baseline="30000" dirty="0">
                <a:latin typeface="Times New Roman" panose="02020603050405020304" pitchFamily="18" charset="0"/>
              </a:rPr>
              <a:t>th</a:t>
            </a:r>
            <a:r>
              <a:rPr lang="en-US" sz="1200" dirty="0">
                <a:latin typeface="Times New Roman" panose="02020603050405020304" pitchFamily="18" charset="0"/>
              </a:rPr>
              <a:t>  and 9</a:t>
            </a:r>
            <a:r>
              <a:rPr lang="en-US" sz="1200" baseline="30000" dirty="0">
                <a:latin typeface="Times New Roman" panose="02020603050405020304" pitchFamily="18" charset="0"/>
              </a:rPr>
              <a:t>th</a:t>
            </a:r>
            <a:r>
              <a:rPr lang="en-US" sz="1200" dirty="0">
                <a:latin typeface="Times New Roman" panose="02020603050405020304" pitchFamily="18" charset="0"/>
              </a:rPr>
              <a:t> </a:t>
            </a:r>
            <a:r>
              <a:rPr lang="en-IN" sz="1200" dirty="0">
                <a:latin typeface="Times New Roman" panose="02020603050405020304" pitchFamily="18" charset="0"/>
              </a:rPr>
              <a:t>decades of life.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4)Patients are also prone to other autoimmune disorders such as </a:t>
            </a:r>
            <a:r>
              <a:rPr lang="en-IN" sz="1200" dirty="0">
                <a:latin typeface="Times New Roman" panose="02020603050405020304" pitchFamily="18" charset="0"/>
              </a:rPr>
              <a:t>Graves’ disease, Hashimoto’s thyroiditis, Addison’s disease, vitiligo, celiac sprue, autoimmune hepatitis, myasthenia gravis, and pernicious </a:t>
            </a:r>
            <a:r>
              <a:rPr lang="en-IN" sz="1200" dirty="0" err="1">
                <a:latin typeface="Times New Roman" panose="02020603050405020304" pitchFamily="18" charset="0"/>
              </a:rPr>
              <a:t>anemia</a:t>
            </a:r>
            <a:r>
              <a:rPr lang="en-IN" sz="1200" dirty="0">
                <a:latin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200" dirty="0">
              <a:latin typeface="Times New Roman" panose="02020603050405020304" pitchFamily="18" charset="0"/>
            </a:endParaRPr>
          </a:p>
          <a:p>
            <a:pPr algn="just"/>
            <a:endParaRPr lang="en-IN" dirty="0"/>
          </a:p>
        </p:txBody>
      </p:sp>
      <p:sp>
        <p:nvSpPr>
          <p:cNvPr id="4" name="Slide Number Placeholder 3"/>
          <p:cNvSpPr>
            <a:spLocks noGrp="1"/>
          </p:cNvSpPr>
          <p:nvPr>
            <p:ph type="sldNum" sz="quarter" idx="5"/>
          </p:nvPr>
        </p:nvSpPr>
        <p:spPr/>
        <p:txBody>
          <a:bodyPr/>
          <a:lstStyle/>
          <a:p>
            <a:fld id="{454E0DA5-5BA5-4BA2-BB63-52B9D69CB3A6}" type="slidenum">
              <a:rPr lang="en-IN" smtClean="0"/>
              <a:t>11</a:t>
            </a:fld>
            <a:endParaRPr lang="en-IN"/>
          </a:p>
        </p:txBody>
      </p:sp>
    </p:spTree>
    <p:extLst>
      <p:ext uri="{BB962C8B-B14F-4D97-AF65-F5344CB8AC3E}">
        <p14:creationId xmlns:p14="http://schemas.microsoft.com/office/powerpoint/2010/main" val="331177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6F9C98-6916-410F-B4AC-FF31F69AFE06}"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7C45F8-A6B7-4BF2-86F4-A3A00487875D}"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13844"/>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6F9C98-6916-410F-B4AC-FF31F69AFE06}"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1810137192"/>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6F9C98-6916-410F-B4AC-FF31F69AFE06}"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4024566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6F9C98-6916-410F-B4AC-FF31F69AFE06}"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3018049177"/>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F9C98-6916-410F-B4AC-FF31F69AFE06}"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7C45F8-A6B7-4BF2-86F4-A3A00487875D}"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67819"/>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6F9C98-6916-410F-B4AC-FF31F69AFE06}" type="datetimeFigureOut">
              <a:rPr lang="en-IN" smtClean="0"/>
              <a:t>09-05-2020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637807640"/>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6F9C98-6916-410F-B4AC-FF31F69AFE06}" type="datetimeFigureOut">
              <a:rPr lang="en-IN" smtClean="0"/>
              <a:t>09-05-2020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1350590675"/>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6F9C98-6916-410F-B4AC-FF31F69AFE06}" type="datetimeFigureOut">
              <a:rPr lang="en-IN" smtClean="0"/>
              <a:t>09-05-2020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1526038345"/>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6F9C98-6916-410F-B4AC-FF31F69AFE06}" type="datetimeFigureOut">
              <a:rPr lang="en-IN" smtClean="0"/>
              <a:t>09-05-2020</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525945294"/>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6F9C98-6916-410F-B4AC-FF31F69AFE06}" type="datetimeFigureOut">
              <a:rPr lang="en-IN" smtClean="0"/>
              <a:t>09-05-2020</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C7C45F8-A6B7-4BF2-86F4-A3A00487875D}" type="slidenum">
              <a:rPr lang="en-IN" smtClean="0"/>
              <a:t>‹#›</a:t>
            </a:fld>
            <a:endParaRPr lang="en-IN"/>
          </a:p>
        </p:txBody>
      </p:sp>
    </p:spTree>
    <p:extLst>
      <p:ext uri="{BB962C8B-B14F-4D97-AF65-F5344CB8AC3E}">
        <p14:creationId xmlns:p14="http://schemas.microsoft.com/office/powerpoint/2010/main" val="205200611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6F9C98-6916-410F-B4AC-FF31F69AFE06}" type="datetimeFigureOut">
              <a:rPr lang="en-IN" smtClean="0"/>
              <a:t>09-05-2020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C7C45F8-A6B7-4BF2-86F4-A3A00487875D}" type="slidenum">
              <a:rPr lang="en-IN" smtClean="0"/>
              <a:t>‹#›</a:t>
            </a:fld>
            <a:endParaRPr lang="en-IN"/>
          </a:p>
        </p:txBody>
      </p:sp>
    </p:spTree>
    <p:extLst>
      <p:ext uri="{BB962C8B-B14F-4D97-AF65-F5344CB8AC3E}">
        <p14:creationId xmlns:p14="http://schemas.microsoft.com/office/powerpoint/2010/main" val="3316413881"/>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4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6F9C98-6916-410F-B4AC-FF31F69AFE06}" type="datetimeFigureOut">
              <a:rPr lang="en-IN" smtClean="0"/>
              <a:t>09-05-2020</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C7C45F8-A6B7-4BF2-86F4-A3A00487875D}"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61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A105-ED6E-4044-BC41-F054CD2B9635}"/>
              </a:ext>
            </a:extLst>
          </p:cNvPr>
          <p:cNvSpPr>
            <a:spLocks noGrp="1"/>
          </p:cNvSpPr>
          <p:nvPr>
            <p:ph type="title"/>
          </p:nvPr>
        </p:nvSpPr>
        <p:spPr/>
        <p:txBody>
          <a:bodyPr/>
          <a:lstStyle/>
          <a:p>
            <a:endParaRPr lang="en-IN"/>
          </a:p>
        </p:txBody>
      </p:sp>
      <p:pic>
        <p:nvPicPr>
          <p:cNvPr id="4" name="Content Placeholder 5">
            <a:extLst>
              <a:ext uri="{FF2B5EF4-FFF2-40B4-BE49-F238E27FC236}">
                <a16:creationId xmlns:a16="http://schemas.microsoft.com/office/drawing/2014/main" id="{B53F214C-CA8F-4D11-B35A-F24EF541532F}"/>
              </a:ext>
            </a:extLst>
          </p:cNvPr>
          <p:cNvPicPr>
            <a:picLocks noGrp="1" noChangeAspect="1"/>
          </p:cNvPicPr>
          <p:nvPr>
            <p:ph idx="1"/>
          </p:nvPr>
        </p:nvPicPr>
        <p:blipFill rotWithShape="1">
          <a:blip r:embed="rId2"/>
          <a:srcRect r="38040" b="23739"/>
          <a:stretch/>
        </p:blipFill>
        <p:spPr>
          <a:xfrm>
            <a:off x="0" y="0"/>
            <a:ext cx="12192000" cy="6864004"/>
          </a:xfrm>
          <a:prstGeom prst="rect">
            <a:avLst/>
          </a:prstGeom>
        </p:spPr>
      </p:pic>
    </p:spTree>
    <p:extLst>
      <p:ext uri="{BB962C8B-B14F-4D97-AF65-F5344CB8AC3E}">
        <p14:creationId xmlns:p14="http://schemas.microsoft.com/office/powerpoint/2010/main" val="3026168258"/>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6F91-ADDA-4C4E-9841-BCC304018275}"/>
              </a:ext>
            </a:extLst>
          </p:cNvPr>
          <p:cNvSpPr>
            <a:spLocks noGrp="1"/>
          </p:cNvSpPr>
          <p:nvPr>
            <p:ph type="title"/>
          </p:nvPr>
        </p:nvSpPr>
        <p:spPr/>
        <p:txBody>
          <a:bodyPr/>
          <a:lstStyle/>
          <a:p>
            <a:pPr algn="ctr"/>
            <a:r>
              <a:rPr lang="en-IN" b="1" dirty="0">
                <a:latin typeface="Times New Roman" panose="02020603050405020304" pitchFamily="18" charset="0"/>
              </a:rPr>
              <a:t>TYPES OF DM</a:t>
            </a:r>
          </a:p>
        </p:txBody>
      </p:sp>
      <p:sp>
        <p:nvSpPr>
          <p:cNvPr id="3" name="Content Placeholder 2">
            <a:extLst>
              <a:ext uri="{FF2B5EF4-FFF2-40B4-BE49-F238E27FC236}">
                <a16:creationId xmlns:a16="http://schemas.microsoft.com/office/drawing/2014/main" id="{0D1C1EA4-E8E4-40FC-BFEC-4728A7EB25D6}"/>
              </a:ext>
            </a:extLst>
          </p:cNvPr>
          <p:cNvSpPr>
            <a:spLocks noGrp="1"/>
          </p:cNvSpPr>
          <p:nvPr>
            <p:ph idx="1"/>
          </p:nvPr>
        </p:nvSpPr>
        <p:spPr>
          <a:xfrm>
            <a:off x="1097280" y="1857766"/>
            <a:ext cx="10058400" cy="4023360"/>
          </a:xfrm>
        </p:spPr>
        <p:txBody>
          <a:bodyPr>
            <a:noAutofit/>
          </a:bodyPr>
          <a:lstStyle/>
          <a:p>
            <a:pPr algn="just"/>
            <a:r>
              <a:rPr lang="en-IN" sz="2400" b="1" dirty="0">
                <a:latin typeface="Times New Roman" panose="02020603050405020304" pitchFamily="18" charset="0"/>
              </a:rPr>
              <a:t>Type I diabetes(Beta Cell destruction usually leading to absolute insulin deficiency):</a:t>
            </a:r>
          </a:p>
          <a:p>
            <a:pPr lvl="1" algn="just"/>
            <a:r>
              <a:rPr lang="en-IN" sz="2400" dirty="0">
                <a:latin typeface="Times New Roman" panose="02020603050405020304" pitchFamily="18" charset="0"/>
              </a:rPr>
              <a:t>Previously known as </a:t>
            </a:r>
            <a:r>
              <a:rPr lang="en-IN" sz="2400" b="1" dirty="0">
                <a:latin typeface="Times New Roman" panose="02020603050405020304" pitchFamily="18" charset="0"/>
              </a:rPr>
              <a:t>Insulin Dependant Diabetes or Juvenile Onset Diabetes</a:t>
            </a:r>
            <a:r>
              <a:rPr lang="en-IN" sz="2400" dirty="0">
                <a:latin typeface="Times New Roman" panose="02020603050405020304" pitchFamily="18" charset="0"/>
              </a:rPr>
              <a:t>.</a:t>
            </a:r>
          </a:p>
          <a:p>
            <a:pPr lvl="1" algn="just"/>
            <a:r>
              <a:rPr lang="en-IN" sz="2400" dirty="0">
                <a:latin typeface="Times New Roman" panose="02020603050405020304" pitchFamily="18" charset="0"/>
              </a:rPr>
              <a:t>Markers of </a:t>
            </a:r>
            <a:r>
              <a:rPr lang="en-US" sz="2400" dirty="0">
                <a:latin typeface="Times New Roman" panose="02020603050405020304" pitchFamily="18" charset="0"/>
              </a:rPr>
              <a:t>the immune destruction of the beta-cell include </a:t>
            </a:r>
            <a:r>
              <a:rPr lang="en-IN" sz="2400" dirty="0">
                <a:latin typeface="Times New Roman" panose="02020603050405020304" pitchFamily="18" charset="0"/>
              </a:rPr>
              <a:t>islet cell autoantibodies, autoantibodies </a:t>
            </a:r>
            <a:r>
              <a:rPr lang="en-US" sz="2400" dirty="0">
                <a:latin typeface="Times New Roman" panose="02020603050405020304" pitchFamily="18" charset="0"/>
              </a:rPr>
              <a:t>to insulin, autoantibodies to Glutamic Acid Decarboxylase (GAD65), and autoantibodies to the tyrosine </a:t>
            </a:r>
            <a:r>
              <a:rPr lang="en-IN" sz="2400" dirty="0">
                <a:latin typeface="Times New Roman" panose="02020603050405020304" pitchFamily="18" charset="0"/>
              </a:rPr>
              <a:t>phosphatases IA-2 and IA-2beta. </a:t>
            </a:r>
          </a:p>
          <a:p>
            <a:pPr lvl="1" algn="just"/>
            <a:r>
              <a:rPr lang="en-US" sz="2400" dirty="0">
                <a:latin typeface="Times New Roman" panose="02020603050405020304" pitchFamily="18" charset="0"/>
              </a:rPr>
              <a:t>It has strong Human Leucocyte Antigen(HLA) </a:t>
            </a:r>
            <a:r>
              <a:rPr lang="en-IN" sz="2400" dirty="0">
                <a:latin typeface="Times New Roman" panose="02020603050405020304" pitchFamily="18" charset="0"/>
              </a:rPr>
              <a:t>associations.</a:t>
            </a:r>
          </a:p>
        </p:txBody>
      </p:sp>
    </p:spTree>
    <p:extLst>
      <p:ext uri="{BB962C8B-B14F-4D97-AF65-F5344CB8AC3E}">
        <p14:creationId xmlns:p14="http://schemas.microsoft.com/office/powerpoint/2010/main" val="822933312"/>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A77C-8628-4C0B-A375-873BE789B25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8B73F82-81D7-4F20-A7D4-12FD33BEA09B}"/>
              </a:ext>
            </a:extLst>
          </p:cNvPr>
          <p:cNvSpPr>
            <a:spLocks noGrp="1"/>
          </p:cNvSpPr>
          <p:nvPr>
            <p:ph idx="1"/>
          </p:nvPr>
        </p:nvSpPr>
        <p:spPr>
          <a:xfrm>
            <a:off x="1097280" y="1857766"/>
            <a:ext cx="10058400" cy="4023360"/>
          </a:xfrm>
        </p:spPr>
        <p:txBody>
          <a:bodyPr>
            <a:normAutofit/>
          </a:bodyPr>
          <a:lstStyle/>
          <a:p>
            <a:pPr lvl="1" algn="just"/>
            <a:r>
              <a:rPr lang="en-IN" sz="2400" dirty="0">
                <a:latin typeface="Times New Roman" panose="02020603050405020304" pitchFamily="18" charset="0"/>
              </a:rPr>
              <a:t>Adults sometimes retain </a:t>
            </a:r>
            <a:r>
              <a:rPr lang="en-US" sz="2400" dirty="0">
                <a:latin typeface="Times New Roman" panose="02020603050405020304" pitchFamily="18" charset="0"/>
              </a:rPr>
              <a:t>residual Beta-cell function sufficient to prevent ketoacidosis for many years, such individuals </a:t>
            </a:r>
            <a:r>
              <a:rPr lang="en-IN" sz="2400" dirty="0">
                <a:latin typeface="Times New Roman" panose="02020603050405020304" pitchFamily="18" charset="0"/>
              </a:rPr>
              <a:t>eventually become dependent </a:t>
            </a:r>
            <a:r>
              <a:rPr lang="en-US" sz="2400" dirty="0">
                <a:latin typeface="Times New Roman" panose="02020603050405020304" pitchFamily="18" charset="0"/>
              </a:rPr>
              <a:t>on insulin for survival and are at risk for </a:t>
            </a:r>
            <a:r>
              <a:rPr lang="en-IN" sz="2400" dirty="0">
                <a:latin typeface="Times New Roman" panose="02020603050405020304" pitchFamily="18" charset="0"/>
              </a:rPr>
              <a:t>ketoacidosis.</a:t>
            </a:r>
          </a:p>
          <a:p>
            <a:pPr lvl="1" algn="just"/>
            <a:r>
              <a:rPr lang="en-IN" sz="2400" dirty="0">
                <a:latin typeface="Times New Roman" panose="02020603050405020304" pitchFamily="18" charset="0"/>
              </a:rPr>
              <a:t>Patients </a:t>
            </a:r>
            <a:r>
              <a:rPr lang="en-US" sz="2400" dirty="0">
                <a:latin typeface="Times New Roman" panose="02020603050405020304" pitchFamily="18" charset="0"/>
              </a:rPr>
              <a:t>are rarely obese and the presence of obesity is not incompatible with the diagnosis. </a:t>
            </a:r>
          </a:p>
        </p:txBody>
      </p:sp>
      <p:pic>
        <p:nvPicPr>
          <p:cNvPr id="4" name="Picture 3">
            <a:extLst>
              <a:ext uri="{FF2B5EF4-FFF2-40B4-BE49-F238E27FC236}">
                <a16:creationId xmlns:a16="http://schemas.microsoft.com/office/drawing/2014/main" id="{86045E3C-3E46-48E2-9D27-84F0EC60CAEF}"/>
              </a:ext>
            </a:extLst>
          </p:cNvPr>
          <p:cNvPicPr>
            <a:picLocks noChangeAspect="1"/>
          </p:cNvPicPr>
          <p:nvPr/>
        </p:nvPicPr>
        <p:blipFill rotWithShape="1">
          <a:blip r:embed="rId3">
            <a:extLst>
              <a:ext uri="{28A0092B-C50C-407E-A947-70E740481C1C}">
                <a14:useLocalDpi xmlns:a14="http://schemas.microsoft.com/office/drawing/2010/main" val="0"/>
              </a:ext>
            </a:extLst>
          </a:blip>
          <a:srcRect t="12000" r="20991" b="19316"/>
          <a:stretch/>
        </p:blipFill>
        <p:spPr>
          <a:xfrm>
            <a:off x="165261" y="4343395"/>
            <a:ext cx="4146044" cy="2514605"/>
          </a:xfrm>
          <a:prstGeom prst="rect">
            <a:avLst/>
          </a:prstGeom>
          <a:effectLst>
            <a:reflection stA="0" endPos="0" dir="5400000" sy="-100000" algn="bl" rotWithShape="0"/>
            <a:softEdge rad="203200"/>
          </a:effectLst>
        </p:spPr>
      </p:pic>
    </p:spTree>
    <p:extLst>
      <p:ext uri="{BB962C8B-B14F-4D97-AF65-F5344CB8AC3E}">
        <p14:creationId xmlns:p14="http://schemas.microsoft.com/office/powerpoint/2010/main" val="4051160752"/>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BD6F-07D9-4BF7-BD3B-EC3773C6BFFA}"/>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1CA83A71-D22A-40CD-A860-61DBB9D1E28E}"/>
              </a:ext>
            </a:extLst>
          </p:cNvPr>
          <p:cNvSpPr>
            <a:spLocks noGrp="1"/>
          </p:cNvSpPr>
          <p:nvPr>
            <p:ph idx="1"/>
          </p:nvPr>
        </p:nvSpPr>
        <p:spPr>
          <a:xfrm>
            <a:off x="1097280" y="1845734"/>
            <a:ext cx="10058400" cy="4023360"/>
          </a:xfrm>
        </p:spPr>
        <p:txBody>
          <a:bodyPr>
            <a:normAutofit/>
          </a:bodyPr>
          <a:lstStyle/>
          <a:p>
            <a:pPr lvl="1" algn="just"/>
            <a:r>
              <a:rPr lang="en-IN" sz="2400" b="1" dirty="0">
                <a:latin typeface="Times New Roman" panose="02020603050405020304" pitchFamily="18" charset="0"/>
              </a:rPr>
              <a:t>IDIOPATHIC DIABETES</a:t>
            </a:r>
          </a:p>
          <a:p>
            <a:pPr lvl="2" algn="just"/>
            <a:r>
              <a:rPr lang="en-IN" sz="2400" dirty="0">
                <a:latin typeface="Times New Roman" panose="02020603050405020304" pitchFamily="18" charset="0"/>
              </a:rPr>
              <a:t>This form of type </a:t>
            </a:r>
            <a:r>
              <a:rPr lang="en-US" sz="2400" dirty="0">
                <a:latin typeface="Times New Roman" panose="02020603050405020304" pitchFamily="18" charset="0"/>
              </a:rPr>
              <a:t>1 diabetes have no known etiologies.</a:t>
            </a:r>
          </a:p>
          <a:p>
            <a:pPr lvl="2" algn="just"/>
            <a:r>
              <a:rPr lang="en-US" sz="2400" dirty="0">
                <a:latin typeface="Times New Roman" panose="02020603050405020304" pitchFamily="18" charset="0"/>
              </a:rPr>
              <a:t>Only a minority of patients with type 1 diabetes fall into this category.</a:t>
            </a:r>
          </a:p>
          <a:p>
            <a:pPr lvl="2" algn="just"/>
            <a:r>
              <a:rPr lang="en-US" sz="2400" dirty="0">
                <a:latin typeface="Times New Roman" panose="02020603050405020304" pitchFamily="18" charset="0"/>
              </a:rPr>
              <a:t>Racial predilection for </a:t>
            </a:r>
            <a:r>
              <a:rPr lang="en-US" sz="2400" b="1" dirty="0">
                <a:latin typeface="Times New Roman" panose="02020603050405020304" pitchFamily="18" charset="0"/>
              </a:rPr>
              <a:t>African or Asian ancestry</a:t>
            </a:r>
            <a:r>
              <a:rPr lang="en-US" sz="2400" dirty="0">
                <a:latin typeface="Times New Roman" panose="02020603050405020304" pitchFamily="18" charset="0"/>
              </a:rPr>
              <a:t> is seen. </a:t>
            </a:r>
          </a:p>
          <a:p>
            <a:pPr lvl="2" algn="just"/>
            <a:r>
              <a:rPr lang="en-IN" sz="2400" dirty="0">
                <a:latin typeface="Times New Roman" panose="02020603050405020304" pitchFamily="18" charset="0"/>
              </a:rPr>
              <a:t>This </a:t>
            </a:r>
            <a:r>
              <a:rPr lang="en-US" sz="2400" dirty="0">
                <a:latin typeface="Times New Roman" panose="02020603050405020304" pitchFamily="18" charset="0"/>
              </a:rPr>
              <a:t>form of diabetes is strongly inherited, lacks immunological evidence for Beta–cell autoimmunity, and is not HLA associated.</a:t>
            </a:r>
          </a:p>
        </p:txBody>
      </p:sp>
    </p:spTree>
    <p:extLst>
      <p:ext uri="{BB962C8B-B14F-4D97-AF65-F5344CB8AC3E}">
        <p14:creationId xmlns:p14="http://schemas.microsoft.com/office/powerpoint/2010/main" val="222100522"/>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FD9C-4265-4A29-A9C4-85AD295FF98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9F94A0A-1D28-4F77-87C0-144667448579}"/>
              </a:ext>
            </a:extLst>
          </p:cNvPr>
          <p:cNvSpPr>
            <a:spLocks noGrp="1"/>
          </p:cNvSpPr>
          <p:nvPr>
            <p:ph idx="1"/>
          </p:nvPr>
        </p:nvSpPr>
        <p:spPr>
          <a:xfrm>
            <a:off x="1097280" y="1857766"/>
            <a:ext cx="10058400" cy="4023360"/>
          </a:xfrm>
        </p:spPr>
        <p:txBody>
          <a:bodyPr>
            <a:noAutofit/>
          </a:bodyPr>
          <a:lstStyle/>
          <a:p>
            <a:pPr algn="just"/>
            <a:r>
              <a:rPr lang="en-US" sz="2400" b="1" dirty="0">
                <a:latin typeface="Times New Roman" panose="02020603050405020304" pitchFamily="18" charset="0"/>
              </a:rPr>
              <a:t>Type 2 diabetes (from </a:t>
            </a:r>
            <a:r>
              <a:rPr lang="en-IN" sz="2400" b="1" dirty="0">
                <a:latin typeface="Times New Roman" panose="02020603050405020304" pitchFamily="18" charset="0"/>
              </a:rPr>
              <a:t>predominantly insulin resistance </a:t>
            </a:r>
            <a:r>
              <a:rPr lang="en-US" sz="2400" b="1" dirty="0">
                <a:latin typeface="Times New Roman" panose="02020603050405020304" pitchFamily="18" charset="0"/>
              </a:rPr>
              <a:t>with relative insulin deficiency to </a:t>
            </a:r>
            <a:r>
              <a:rPr lang="en-IN" sz="2400" b="1" dirty="0">
                <a:latin typeface="Times New Roman" panose="02020603050405020304" pitchFamily="18" charset="0"/>
              </a:rPr>
              <a:t>predominantly an insulin secretory defect with insulin resistance):</a:t>
            </a:r>
          </a:p>
          <a:p>
            <a:pPr lvl="1" algn="just"/>
            <a:r>
              <a:rPr lang="en-IN" sz="2400" dirty="0">
                <a:latin typeface="Times New Roman" panose="02020603050405020304" pitchFamily="18" charset="0"/>
              </a:rPr>
              <a:t>Previously </a:t>
            </a:r>
            <a:r>
              <a:rPr lang="en-US" sz="2400" dirty="0">
                <a:latin typeface="Times New Roman" panose="02020603050405020304" pitchFamily="18" charset="0"/>
              </a:rPr>
              <a:t>referred to as </a:t>
            </a:r>
            <a:r>
              <a:rPr lang="en-US" sz="2400" b="1" dirty="0">
                <a:latin typeface="Times New Roman" panose="02020603050405020304" pitchFamily="18" charset="0"/>
              </a:rPr>
              <a:t>non–insulin dependent </a:t>
            </a:r>
            <a:r>
              <a:rPr lang="en-IN" sz="2400" b="1" dirty="0">
                <a:latin typeface="Times New Roman" panose="02020603050405020304" pitchFamily="18" charset="0"/>
              </a:rPr>
              <a:t>diabetes or adult-onset diabetes.</a:t>
            </a:r>
          </a:p>
          <a:p>
            <a:pPr lvl="1" algn="just"/>
            <a:r>
              <a:rPr lang="en-US" sz="2400" dirty="0">
                <a:latin typeface="Times New Roman" panose="02020603050405020304" pitchFamily="18" charset="0"/>
              </a:rPr>
              <a:t>Patients have insulin resistance and usually have relative (rather than absolute) insulin deficiency</a:t>
            </a:r>
            <a:r>
              <a:rPr lang="en-US" sz="2400" b="1" dirty="0">
                <a:latin typeface="Times New Roman" panose="02020603050405020304" pitchFamily="18" charset="0"/>
              </a:rPr>
              <a:t> initially</a:t>
            </a:r>
            <a:r>
              <a:rPr lang="en-US" sz="2400" dirty="0">
                <a:latin typeface="Times New Roman" panose="02020603050405020304" pitchFamily="18" charset="0"/>
              </a:rPr>
              <a:t>.</a:t>
            </a:r>
          </a:p>
          <a:p>
            <a:pPr lvl="1" algn="just"/>
            <a:r>
              <a:rPr lang="en-IN" sz="2400" b="1" dirty="0">
                <a:latin typeface="Times New Roman" panose="02020603050405020304" pitchFamily="18" charset="0"/>
              </a:rPr>
              <a:t>Specific </a:t>
            </a:r>
            <a:r>
              <a:rPr lang="en-IN" sz="2400" b="1" dirty="0" err="1">
                <a:latin typeface="Times New Roman" panose="02020603050405020304" pitchFamily="18" charset="0"/>
              </a:rPr>
              <a:t>etiologies</a:t>
            </a:r>
            <a:r>
              <a:rPr lang="en-IN" sz="2400" b="1" dirty="0">
                <a:latin typeface="Times New Roman" panose="02020603050405020304" pitchFamily="18" charset="0"/>
              </a:rPr>
              <a:t> are not known </a:t>
            </a:r>
            <a:r>
              <a:rPr lang="en-IN" sz="2400" dirty="0">
                <a:latin typeface="Times New Roman" panose="02020603050405020304" pitchFamily="18" charset="0"/>
              </a:rPr>
              <a:t>as autoimmune destruction of beta</a:t>
            </a:r>
            <a:r>
              <a:rPr lang="en-US" sz="2400" dirty="0">
                <a:latin typeface="Times New Roman" panose="02020603050405020304" pitchFamily="18" charset="0"/>
              </a:rPr>
              <a:t>-cells does not occur, and patients do not have any of the other causes of diabetes. </a:t>
            </a:r>
          </a:p>
        </p:txBody>
      </p:sp>
      <p:pic>
        <p:nvPicPr>
          <p:cNvPr id="4" name="Picture 3">
            <a:extLst>
              <a:ext uri="{FF2B5EF4-FFF2-40B4-BE49-F238E27FC236}">
                <a16:creationId xmlns:a16="http://schemas.microsoft.com/office/drawing/2014/main" id="{51159F90-C396-40BE-AAFA-66EE016D6F6C}"/>
              </a:ext>
            </a:extLst>
          </p:cNvPr>
          <p:cNvPicPr>
            <a:picLocks noChangeAspect="1"/>
          </p:cNvPicPr>
          <p:nvPr/>
        </p:nvPicPr>
        <p:blipFill rotWithShape="1">
          <a:blip r:embed="rId3">
            <a:extLst>
              <a:ext uri="{28A0092B-C50C-407E-A947-70E740481C1C}">
                <a14:useLocalDpi xmlns:a14="http://schemas.microsoft.com/office/drawing/2010/main" val="0"/>
              </a:ext>
            </a:extLst>
          </a:blip>
          <a:srcRect l="61686" t="40104" r="18783" b="11006"/>
          <a:stretch/>
        </p:blipFill>
        <p:spPr>
          <a:xfrm>
            <a:off x="10665399" y="4727506"/>
            <a:ext cx="1526601" cy="2149494"/>
          </a:xfrm>
          <a:prstGeom prst="rect">
            <a:avLst/>
          </a:prstGeom>
          <a:effectLst>
            <a:softEdge rad="241300"/>
          </a:effectLst>
        </p:spPr>
      </p:pic>
    </p:spTree>
    <p:extLst>
      <p:ext uri="{BB962C8B-B14F-4D97-AF65-F5344CB8AC3E}">
        <p14:creationId xmlns:p14="http://schemas.microsoft.com/office/powerpoint/2010/main" val="3440230398"/>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78D7-B33C-414F-8A34-2B40A417CAB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DE87090-9B80-4285-B8BA-3DE714F4B70C}"/>
              </a:ext>
            </a:extLst>
          </p:cNvPr>
          <p:cNvSpPr>
            <a:spLocks noGrp="1"/>
          </p:cNvSpPr>
          <p:nvPr>
            <p:ph idx="1"/>
          </p:nvPr>
        </p:nvSpPr>
        <p:spPr/>
        <p:txBody>
          <a:bodyPr>
            <a:noAutofit/>
          </a:bodyPr>
          <a:lstStyle/>
          <a:p>
            <a:pPr lvl="1" algn="just"/>
            <a:r>
              <a:rPr lang="en-US" sz="2400" dirty="0">
                <a:latin typeface="Times New Roman" panose="02020603050405020304" pitchFamily="18" charset="0"/>
              </a:rPr>
              <a:t>Patients with this form of diabetes are obese, and obesity itself causes some degree of insulin resistance.</a:t>
            </a:r>
          </a:p>
          <a:p>
            <a:pPr lvl="1" algn="just"/>
            <a:r>
              <a:rPr lang="en-IN" sz="2400" dirty="0">
                <a:latin typeface="Times New Roman" panose="02020603050405020304" pitchFamily="18" charset="0"/>
              </a:rPr>
              <a:t>Patients are at </a:t>
            </a:r>
            <a:r>
              <a:rPr lang="en-US" sz="2400" b="1" dirty="0">
                <a:latin typeface="Times New Roman" panose="02020603050405020304" pitchFamily="18" charset="0"/>
              </a:rPr>
              <a:t>increased risk </a:t>
            </a:r>
            <a:r>
              <a:rPr lang="en-US" sz="2400" dirty="0">
                <a:latin typeface="Times New Roman" panose="02020603050405020304" pitchFamily="18" charset="0"/>
              </a:rPr>
              <a:t>of developing macrovascular </a:t>
            </a:r>
            <a:r>
              <a:rPr lang="en-IN" sz="2400" dirty="0">
                <a:latin typeface="Times New Roman" panose="02020603050405020304" pitchFamily="18" charset="0"/>
              </a:rPr>
              <a:t>and microvascular complications. </a:t>
            </a:r>
          </a:p>
          <a:p>
            <a:pPr lvl="1" algn="just"/>
            <a:r>
              <a:rPr lang="en-IN" sz="2400" dirty="0">
                <a:latin typeface="Times New Roman" panose="02020603050405020304" pitchFamily="18" charset="0"/>
              </a:rPr>
              <a:t>Insulin resistance may improve </a:t>
            </a:r>
            <a:r>
              <a:rPr lang="en-US" sz="2400" dirty="0">
                <a:latin typeface="Times New Roman" panose="02020603050405020304" pitchFamily="18" charset="0"/>
              </a:rPr>
              <a:t>with weight reduction or pharmacological treatment of hyperglycemia and is </a:t>
            </a:r>
            <a:r>
              <a:rPr lang="en-IN" sz="2400" dirty="0">
                <a:latin typeface="Times New Roman" panose="02020603050405020304" pitchFamily="18" charset="0"/>
              </a:rPr>
              <a:t>seldom restored to normal. </a:t>
            </a:r>
          </a:p>
        </p:txBody>
      </p:sp>
    </p:spTree>
    <p:extLst>
      <p:ext uri="{BB962C8B-B14F-4D97-AF65-F5344CB8AC3E}">
        <p14:creationId xmlns:p14="http://schemas.microsoft.com/office/powerpoint/2010/main" val="3571525057"/>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4152-1062-4C52-9831-9F82B8CA1BC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B34ECC1-9615-4E65-B06C-D9C29B1DBC26}"/>
              </a:ext>
            </a:extLst>
          </p:cNvPr>
          <p:cNvSpPr>
            <a:spLocks noGrp="1"/>
          </p:cNvSpPr>
          <p:nvPr>
            <p:ph idx="1"/>
          </p:nvPr>
        </p:nvSpPr>
        <p:spPr/>
        <p:txBody>
          <a:bodyPr>
            <a:normAutofit/>
          </a:bodyPr>
          <a:lstStyle/>
          <a:p>
            <a:pPr lvl="1" algn="just"/>
            <a:r>
              <a:rPr lang="en-IN" sz="2400" dirty="0">
                <a:latin typeface="Times New Roman" panose="02020603050405020304" pitchFamily="18" charset="0"/>
              </a:rPr>
              <a:t>The risk of </a:t>
            </a:r>
            <a:r>
              <a:rPr lang="en-US" sz="2400" dirty="0">
                <a:latin typeface="Times New Roman" panose="02020603050405020304" pitchFamily="18" charset="0"/>
              </a:rPr>
              <a:t>developing this form of diabetes </a:t>
            </a:r>
            <a:r>
              <a:rPr lang="en-US" sz="2400" b="1" dirty="0">
                <a:latin typeface="Times New Roman" panose="02020603050405020304" pitchFamily="18" charset="0"/>
              </a:rPr>
              <a:t>increases with age, obesity, and lack of physical activity</a:t>
            </a:r>
            <a:r>
              <a:rPr lang="en-US" sz="2400" dirty="0">
                <a:latin typeface="Times New Roman" panose="02020603050405020304" pitchFamily="18" charset="0"/>
              </a:rPr>
              <a:t>.</a:t>
            </a:r>
            <a:r>
              <a:rPr lang="en-IN" sz="2400" dirty="0">
                <a:latin typeface="Times New Roman" panose="02020603050405020304" pitchFamily="18" charset="0"/>
              </a:rPr>
              <a:t> </a:t>
            </a:r>
          </a:p>
          <a:p>
            <a:pPr lvl="1" algn="just"/>
            <a:r>
              <a:rPr lang="en-US" sz="2400" dirty="0">
                <a:latin typeface="Times New Roman" panose="02020603050405020304" pitchFamily="18" charset="0"/>
              </a:rPr>
              <a:t>It occurs </a:t>
            </a:r>
            <a:r>
              <a:rPr lang="en-US" sz="2400" b="1" dirty="0">
                <a:latin typeface="Times New Roman" panose="02020603050405020304" pitchFamily="18" charset="0"/>
              </a:rPr>
              <a:t>more frequently in women </a:t>
            </a:r>
            <a:r>
              <a:rPr lang="en-US" sz="2400" dirty="0">
                <a:latin typeface="Times New Roman" panose="02020603050405020304" pitchFamily="18" charset="0"/>
              </a:rPr>
              <a:t>with prior Gestational DM(GDM) and in individuals </a:t>
            </a:r>
            <a:r>
              <a:rPr lang="en-IN" sz="2400" dirty="0">
                <a:latin typeface="Times New Roman" panose="02020603050405020304" pitchFamily="18" charset="0"/>
              </a:rPr>
              <a:t>with hypertension or </a:t>
            </a:r>
            <a:r>
              <a:rPr lang="en-IN" sz="2400" dirty="0" err="1">
                <a:latin typeface="Times New Roman" panose="02020603050405020304" pitchFamily="18" charset="0"/>
              </a:rPr>
              <a:t>dyslipidemia</a:t>
            </a:r>
            <a:r>
              <a:rPr lang="en-IN" sz="2400" dirty="0">
                <a:latin typeface="Times New Roman" panose="02020603050405020304" pitchFamily="18" charset="0"/>
              </a:rPr>
              <a:t>.</a:t>
            </a:r>
          </a:p>
          <a:p>
            <a:pPr lvl="1" algn="just"/>
            <a:r>
              <a:rPr lang="en-IN" sz="2400" dirty="0">
                <a:latin typeface="Times New Roman" panose="02020603050405020304" pitchFamily="18" charset="0"/>
              </a:rPr>
              <a:t>It is often associated </a:t>
            </a:r>
            <a:r>
              <a:rPr lang="en-US" sz="2400" dirty="0">
                <a:latin typeface="Times New Roman" panose="02020603050405020304" pitchFamily="18" charset="0"/>
              </a:rPr>
              <a:t>with a strong genetic predisposition, than </a:t>
            </a:r>
            <a:r>
              <a:rPr lang="en-IN" sz="2400" dirty="0">
                <a:latin typeface="Times New Roman" panose="02020603050405020304" pitchFamily="18" charset="0"/>
              </a:rPr>
              <a:t>type 1 diabetes.</a:t>
            </a:r>
          </a:p>
        </p:txBody>
      </p:sp>
    </p:spTree>
    <p:extLst>
      <p:ext uri="{BB962C8B-B14F-4D97-AF65-F5344CB8AC3E}">
        <p14:creationId xmlns:p14="http://schemas.microsoft.com/office/powerpoint/2010/main" val="3847606652"/>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97E1-865B-485F-AA33-A424E2DE2B84}"/>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C566004-97A9-48A8-9EAE-2C06668C5C08}"/>
              </a:ext>
            </a:extLst>
          </p:cNvPr>
          <p:cNvSpPr>
            <a:spLocks noGrp="1"/>
          </p:cNvSpPr>
          <p:nvPr>
            <p:ph idx="1"/>
          </p:nvPr>
        </p:nvSpPr>
        <p:spPr/>
        <p:txBody>
          <a:bodyPr>
            <a:noAutofit/>
          </a:bodyPr>
          <a:lstStyle/>
          <a:p>
            <a:pPr algn="just"/>
            <a:r>
              <a:rPr lang="en-IN" sz="2400" b="1" dirty="0">
                <a:latin typeface="Times New Roman" panose="02020603050405020304" pitchFamily="18" charset="0"/>
              </a:rPr>
              <a:t>Other Specific Types of Diabetes:</a:t>
            </a:r>
          </a:p>
          <a:p>
            <a:pPr lvl="1" algn="just"/>
            <a:r>
              <a:rPr lang="en-IN" sz="2400" b="1" dirty="0">
                <a:latin typeface="Times New Roman" panose="02020603050405020304" pitchFamily="18" charset="0"/>
              </a:rPr>
              <a:t>Genetic Defects of Beta Cell:</a:t>
            </a:r>
          </a:p>
          <a:p>
            <a:pPr marL="384048" lvl="2" indent="0" algn="just">
              <a:buNone/>
            </a:pPr>
            <a:r>
              <a:rPr lang="en-US" sz="2400" dirty="0">
                <a:latin typeface="Times New Roman" panose="02020603050405020304" pitchFamily="18" charset="0"/>
              </a:rPr>
              <a:t>They are referred to as </a:t>
            </a:r>
            <a:r>
              <a:rPr lang="en-US" sz="2400" b="1" dirty="0">
                <a:latin typeface="Times New Roman" panose="02020603050405020304" pitchFamily="18" charset="0"/>
              </a:rPr>
              <a:t>Maturity Onset Diabetes Of The Young (MODY).</a:t>
            </a:r>
          </a:p>
          <a:p>
            <a:pPr marL="384048" lvl="2" indent="0" algn="just">
              <a:buNone/>
            </a:pPr>
            <a:r>
              <a:rPr lang="en-US" sz="2400" dirty="0">
                <a:latin typeface="Times New Roman" panose="02020603050405020304" pitchFamily="18" charset="0"/>
              </a:rPr>
              <a:t>Characterized by impaired insulin secretion with minimal or no defects in insulin action. </a:t>
            </a:r>
          </a:p>
          <a:p>
            <a:pPr marL="384048" lvl="2" indent="0" algn="just">
              <a:buNone/>
            </a:pPr>
            <a:r>
              <a:rPr lang="en-US" sz="2400" b="1" dirty="0">
                <a:latin typeface="Times New Roman" panose="02020603050405020304" pitchFamily="18" charset="0"/>
              </a:rPr>
              <a:t>Most common form </a:t>
            </a:r>
            <a:r>
              <a:rPr lang="en-US" sz="2400" dirty="0">
                <a:latin typeface="Times New Roman" panose="02020603050405020304" pitchFamily="18" charset="0"/>
              </a:rPr>
              <a:t>is associated with mutations on </a:t>
            </a:r>
            <a:r>
              <a:rPr lang="en-US" sz="2400" b="1" dirty="0">
                <a:latin typeface="Times New Roman" panose="02020603050405020304" pitchFamily="18" charset="0"/>
              </a:rPr>
              <a:t>chromosome 12 </a:t>
            </a:r>
            <a:r>
              <a:rPr lang="en-US" sz="2400" dirty="0">
                <a:latin typeface="Times New Roman" panose="02020603050405020304" pitchFamily="18" charset="0"/>
              </a:rPr>
              <a:t>in a hepatic transcription factor referred to as hepatocyte nuclear factor (HNF)-1 alpha.</a:t>
            </a:r>
          </a:p>
        </p:txBody>
      </p:sp>
      <p:pic>
        <p:nvPicPr>
          <p:cNvPr id="5" name="Picture 4">
            <a:extLst>
              <a:ext uri="{FF2B5EF4-FFF2-40B4-BE49-F238E27FC236}">
                <a16:creationId xmlns:a16="http://schemas.microsoft.com/office/drawing/2014/main" id="{41A686D5-4C03-4A54-9D7B-2DCCDAA35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379" y="0"/>
            <a:ext cx="4046621" cy="2693739"/>
          </a:xfrm>
          <a:prstGeom prst="rect">
            <a:avLst/>
          </a:prstGeom>
          <a:effectLst>
            <a:softEdge rad="342900"/>
          </a:effectLst>
        </p:spPr>
      </p:pic>
    </p:spTree>
    <p:extLst>
      <p:ext uri="{BB962C8B-B14F-4D97-AF65-F5344CB8AC3E}">
        <p14:creationId xmlns:p14="http://schemas.microsoft.com/office/powerpoint/2010/main" val="2868378691"/>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9020-8B27-4459-8338-927934B22C8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C44CA88-2368-45F9-9F1A-F45AC5FE97BB}"/>
              </a:ext>
            </a:extLst>
          </p:cNvPr>
          <p:cNvSpPr>
            <a:spLocks noGrp="1"/>
          </p:cNvSpPr>
          <p:nvPr>
            <p:ph idx="1"/>
          </p:nvPr>
        </p:nvSpPr>
        <p:spPr/>
        <p:txBody>
          <a:bodyPr>
            <a:noAutofit/>
          </a:bodyPr>
          <a:lstStyle/>
          <a:p>
            <a:pPr marL="384048" lvl="2" indent="0" algn="just">
              <a:buNone/>
            </a:pPr>
            <a:r>
              <a:rPr lang="en-US" sz="2400" dirty="0">
                <a:latin typeface="Times New Roman" panose="02020603050405020304" pitchFamily="18" charset="0"/>
              </a:rPr>
              <a:t>A </a:t>
            </a:r>
            <a:r>
              <a:rPr lang="en-US" sz="2400" b="1" dirty="0">
                <a:latin typeface="Times New Roman" panose="02020603050405020304" pitchFamily="18" charset="0"/>
              </a:rPr>
              <a:t>second form </a:t>
            </a:r>
            <a:r>
              <a:rPr lang="en-US" sz="2400" dirty="0">
                <a:latin typeface="Times New Roman" panose="02020603050405020304" pitchFamily="18" charset="0"/>
              </a:rPr>
              <a:t>is associated with mutations in the glucokinase gene on </a:t>
            </a:r>
            <a:r>
              <a:rPr lang="en-US" sz="2400" b="1" dirty="0">
                <a:latin typeface="Times New Roman" panose="02020603050405020304" pitchFamily="18" charset="0"/>
              </a:rPr>
              <a:t>chromosome 7p </a:t>
            </a:r>
            <a:r>
              <a:rPr lang="en-US" sz="2400" dirty="0">
                <a:latin typeface="Times New Roman" panose="02020603050405020304" pitchFamily="18" charset="0"/>
              </a:rPr>
              <a:t>and results in a defective glucokinase </a:t>
            </a:r>
            <a:r>
              <a:rPr lang="en-IN" sz="2400" dirty="0">
                <a:latin typeface="Times New Roman" panose="02020603050405020304" pitchFamily="18" charset="0"/>
              </a:rPr>
              <a:t>molecule. </a:t>
            </a:r>
          </a:p>
          <a:p>
            <a:pPr marL="384048" lvl="2" indent="0" algn="just">
              <a:buNone/>
            </a:pPr>
            <a:r>
              <a:rPr lang="en-US" sz="2400" dirty="0">
                <a:latin typeface="Times New Roman" panose="02020603050405020304" pitchFamily="18" charset="0"/>
              </a:rPr>
              <a:t>The less common forms result from mutations in other transcription </a:t>
            </a:r>
            <a:r>
              <a:rPr lang="en-IN" sz="2400" dirty="0">
                <a:latin typeface="Times New Roman" panose="02020603050405020304" pitchFamily="18" charset="0"/>
              </a:rPr>
              <a:t>factors, including </a:t>
            </a:r>
            <a:r>
              <a:rPr lang="en-IN" sz="2400" b="1" dirty="0">
                <a:latin typeface="Times New Roman" panose="02020603050405020304" pitchFamily="18" charset="0"/>
              </a:rPr>
              <a:t>HNF-4 alpha, </a:t>
            </a:r>
            <a:r>
              <a:rPr lang="en-US" sz="2400" b="1" dirty="0">
                <a:latin typeface="Times New Roman" panose="02020603050405020304" pitchFamily="18" charset="0"/>
              </a:rPr>
              <a:t>HNF-1 beta, insulin promoter factor (IPF)-1, </a:t>
            </a:r>
            <a:r>
              <a:rPr lang="en-IN" sz="2400" b="1" dirty="0">
                <a:latin typeface="Times New Roman" panose="02020603050405020304" pitchFamily="18" charset="0"/>
              </a:rPr>
              <a:t>and NeuroD1</a:t>
            </a:r>
            <a:r>
              <a:rPr lang="en-IN" sz="2400" dirty="0">
                <a:latin typeface="Times New Roman" panose="02020603050405020304" pitchFamily="18" charset="0"/>
              </a:rPr>
              <a:t>. </a:t>
            </a:r>
          </a:p>
          <a:p>
            <a:pPr marL="384048" lvl="2" indent="0" algn="just">
              <a:buNone/>
            </a:pPr>
            <a:r>
              <a:rPr lang="en-IN" sz="2400" dirty="0">
                <a:latin typeface="Times New Roman" panose="02020603050405020304" pitchFamily="18" charset="0"/>
              </a:rPr>
              <a:t>Point mutations in mitochondrial </a:t>
            </a:r>
            <a:r>
              <a:rPr lang="en-US" sz="2400" dirty="0">
                <a:latin typeface="Times New Roman" panose="02020603050405020304" pitchFamily="18" charset="0"/>
              </a:rPr>
              <a:t>DNA have been found to be associated </a:t>
            </a:r>
            <a:r>
              <a:rPr lang="en-IN" sz="2400" dirty="0">
                <a:latin typeface="Times New Roman" panose="02020603050405020304" pitchFamily="18" charset="0"/>
              </a:rPr>
              <a:t>with diabetes and deafness.</a:t>
            </a:r>
          </a:p>
          <a:p>
            <a:pPr marL="384048" lvl="2" indent="0" algn="just">
              <a:buNone/>
            </a:pPr>
            <a:r>
              <a:rPr lang="en-US" sz="2400" dirty="0">
                <a:latin typeface="Times New Roman" panose="02020603050405020304" pitchFamily="18" charset="0"/>
              </a:rPr>
              <a:t>Genetic abnormalities that result in the inability to convert proinsulin to insulin have also been identified and the</a:t>
            </a:r>
            <a:r>
              <a:rPr lang="en-IN" sz="2400" dirty="0">
                <a:latin typeface="Times New Roman" panose="02020603050405020304" pitchFamily="18" charset="0"/>
              </a:rPr>
              <a:t> resultant </a:t>
            </a:r>
            <a:r>
              <a:rPr lang="en-US" sz="2400" dirty="0">
                <a:latin typeface="Times New Roman" panose="02020603050405020304" pitchFamily="18" charset="0"/>
              </a:rPr>
              <a:t>glucose intolerance is mild. </a:t>
            </a:r>
          </a:p>
        </p:txBody>
      </p:sp>
    </p:spTree>
    <p:extLst>
      <p:ext uri="{BB962C8B-B14F-4D97-AF65-F5344CB8AC3E}">
        <p14:creationId xmlns:p14="http://schemas.microsoft.com/office/powerpoint/2010/main" val="1611611695"/>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39F1-243A-41CA-BB4D-B5E6F62E2B8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3A20A07-97F1-46F0-8022-831DFB468E96}"/>
              </a:ext>
            </a:extLst>
          </p:cNvPr>
          <p:cNvSpPr>
            <a:spLocks noGrp="1"/>
          </p:cNvSpPr>
          <p:nvPr>
            <p:ph idx="1"/>
          </p:nvPr>
        </p:nvSpPr>
        <p:spPr>
          <a:xfrm>
            <a:off x="1097280" y="1857766"/>
            <a:ext cx="10058400" cy="4023360"/>
          </a:xfrm>
        </p:spPr>
        <p:txBody>
          <a:bodyPr>
            <a:normAutofit/>
          </a:bodyPr>
          <a:lstStyle/>
          <a:p>
            <a:pPr algn="just"/>
            <a:r>
              <a:rPr lang="en-US" sz="2400" b="1" dirty="0">
                <a:latin typeface="Times New Roman" panose="02020603050405020304" pitchFamily="18" charset="0"/>
              </a:rPr>
              <a:t>Genetic defects in insulin action.</a:t>
            </a:r>
            <a:endParaRPr lang="en-IN" sz="2400" b="1" dirty="0">
              <a:latin typeface="Times New Roman" panose="02020603050405020304" pitchFamily="18" charset="0"/>
            </a:endParaRPr>
          </a:p>
          <a:p>
            <a:pPr lvl="1" algn="just"/>
            <a:r>
              <a:rPr lang="en-IN" sz="2400" b="1" dirty="0">
                <a:latin typeface="Times New Roman" panose="02020603050405020304" pitchFamily="18" charset="0"/>
              </a:rPr>
              <a:t>Mutations of </a:t>
            </a:r>
            <a:r>
              <a:rPr lang="en-US" sz="2400" b="1" dirty="0">
                <a:latin typeface="Times New Roman" panose="02020603050405020304" pitchFamily="18" charset="0"/>
              </a:rPr>
              <a:t>the insulin receptor </a:t>
            </a:r>
            <a:r>
              <a:rPr lang="en-US" sz="2400" dirty="0">
                <a:latin typeface="Times New Roman" panose="02020603050405020304" pitchFamily="18" charset="0"/>
              </a:rPr>
              <a:t>may range from hyperinsulinemia </a:t>
            </a:r>
            <a:r>
              <a:rPr lang="en-IN" sz="2400" dirty="0">
                <a:latin typeface="Times New Roman" panose="02020603050405020304" pitchFamily="18" charset="0"/>
              </a:rPr>
              <a:t>and modest </a:t>
            </a:r>
            <a:r>
              <a:rPr lang="en-IN" sz="2400" dirty="0" err="1">
                <a:latin typeface="Times New Roman" panose="02020603050405020304" pitchFamily="18" charset="0"/>
              </a:rPr>
              <a:t>hyperglycemia</a:t>
            </a:r>
            <a:r>
              <a:rPr lang="en-IN" sz="2400" dirty="0">
                <a:latin typeface="Times New Roman" panose="02020603050405020304" pitchFamily="18" charset="0"/>
              </a:rPr>
              <a:t> </a:t>
            </a:r>
            <a:r>
              <a:rPr lang="en-US" sz="2400" dirty="0">
                <a:latin typeface="Times New Roman" panose="02020603050405020304" pitchFamily="18" charset="0"/>
              </a:rPr>
              <a:t>to severe diabetes. </a:t>
            </a:r>
          </a:p>
          <a:p>
            <a:pPr lvl="1" algn="just"/>
            <a:r>
              <a:rPr lang="en-US" sz="2400" dirty="0">
                <a:latin typeface="Times New Roman" panose="02020603050405020304" pitchFamily="18" charset="0"/>
              </a:rPr>
              <a:t>In the past, this syndrome was termed </a:t>
            </a:r>
            <a:r>
              <a:rPr lang="en-US" sz="2400" b="1" dirty="0">
                <a:latin typeface="Times New Roman" panose="02020603050405020304" pitchFamily="18" charset="0"/>
              </a:rPr>
              <a:t>type A insulin resistance</a:t>
            </a:r>
            <a:r>
              <a:rPr lang="en-US" sz="2400" dirty="0">
                <a:latin typeface="Times New Roman" panose="02020603050405020304" pitchFamily="18" charset="0"/>
              </a:rPr>
              <a:t>. </a:t>
            </a:r>
          </a:p>
          <a:p>
            <a:pPr lvl="1" algn="just"/>
            <a:r>
              <a:rPr lang="en-US" sz="2400" b="1" dirty="0">
                <a:latin typeface="Times New Roman" panose="02020603050405020304" pitchFamily="18" charset="0"/>
              </a:rPr>
              <a:t>Leprechaunism and the </a:t>
            </a:r>
            <a:r>
              <a:rPr lang="en-US" sz="2400" b="1" dirty="0" err="1">
                <a:latin typeface="Times New Roman" panose="02020603050405020304" pitchFamily="18" charset="0"/>
              </a:rPr>
              <a:t>Rabson</a:t>
            </a:r>
            <a:r>
              <a:rPr lang="en-US" sz="2400" b="1" dirty="0">
                <a:latin typeface="Times New Roman" panose="02020603050405020304" pitchFamily="18" charset="0"/>
              </a:rPr>
              <a:t>-Mendenhall syndrome </a:t>
            </a:r>
            <a:r>
              <a:rPr lang="en-US" sz="2400" dirty="0">
                <a:latin typeface="Times New Roman" panose="02020603050405020304" pitchFamily="18" charset="0"/>
              </a:rPr>
              <a:t>are two pediatric syndromes that have mutations in the insulin receptor gene with subsequent alterations in insulin receptor function and </a:t>
            </a:r>
            <a:r>
              <a:rPr lang="en-IN" sz="2400" dirty="0">
                <a:latin typeface="Times New Roman" panose="02020603050405020304" pitchFamily="18" charset="0"/>
              </a:rPr>
              <a:t>extreme insulin resistance.</a:t>
            </a:r>
            <a:endParaRPr lang="en-US" sz="2400" b="1" dirty="0">
              <a:latin typeface="Times New Roman" panose="02020603050405020304" pitchFamily="18" charset="0"/>
            </a:endParaRPr>
          </a:p>
        </p:txBody>
      </p:sp>
      <p:pic>
        <p:nvPicPr>
          <p:cNvPr id="7" name="Picture 6">
            <a:extLst>
              <a:ext uri="{FF2B5EF4-FFF2-40B4-BE49-F238E27FC236}">
                <a16:creationId xmlns:a16="http://schemas.microsoft.com/office/drawing/2014/main" id="{FB33DD54-3824-445E-9D5B-6B907E0C4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2493"/>
            <a:ext cx="4259178" cy="2555507"/>
          </a:xfrm>
          <a:prstGeom prst="rect">
            <a:avLst/>
          </a:prstGeom>
          <a:effectLst>
            <a:softEdge rad="317500"/>
          </a:effectLst>
        </p:spPr>
      </p:pic>
    </p:spTree>
    <p:extLst>
      <p:ext uri="{BB962C8B-B14F-4D97-AF65-F5344CB8AC3E}">
        <p14:creationId xmlns:p14="http://schemas.microsoft.com/office/powerpoint/2010/main" val="3693167945"/>
      </p:ext>
    </p:extLst>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3A40-18FF-4D78-BDBA-3EC6D4D85AD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76C7C64-391F-4A36-ACFB-828E1167BF15}"/>
              </a:ext>
            </a:extLst>
          </p:cNvPr>
          <p:cNvSpPr>
            <a:spLocks noGrp="1"/>
          </p:cNvSpPr>
          <p:nvPr>
            <p:ph idx="1"/>
          </p:nvPr>
        </p:nvSpPr>
        <p:spPr/>
        <p:txBody>
          <a:bodyPr>
            <a:normAutofit/>
          </a:bodyPr>
          <a:lstStyle/>
          <a:p>
            <a:pPr algn="just"/>
            <a:r>
              <a:rPr lang="en-US" sz="2400" b="1" dirty="0">
                <a:latin typeface="Times New Roman" panose="02020603050405020304" pitchFamily="18" charset="0"/>
              </a:rPr>
              <a:t>Diseases of the exocrine pancreas.</a:t>
            </a:r>
          </a:p>
          <a:p>
            <a:pPr lvl="1" algn="just"/>
            <a:r>
              <a:rPr lang="en-US" sz="2400" dirty="0">
                <a:latin typeface="Times New Roman" panose="02020603050405020304" pitchFamily="18" charset="0"/>
              </a:rPr>
              <a:t>Process that diffusely injures the pancreas </a:t>
            </a:r>
            <a:r>
              <a:rPr lang="en-IN" sz="2400" dirty="0">
                <a:latin typeface="Times New Roman" panose="02020603050405020304" pitchFamily="18" charset="0"/>
              </a:rPr>
              <a:t>can cause diabetes. </a:t>
            </a:r>
          </a:p>
          <a:p>
            <a:pPr lvl="1" algn="just"/>
            <a:r>
              <a:rPr lang="en-IN" sz="2400" dirty="0">
                <a:latin typeface="Times New Roman" panose="02020603050405020304" pitchFamily="18" charset="0"/>
              </a:rPr>
              <a:t>Acquired processes include </a:t>
            </a:r>
            <a:r>
              <a:rPr lang="en-IN" sz="2400" b="1" dirty="0">
                <a:latin typeface="Times New Roman" panose="02020603050405020304" pitchFamily="18" charset="0"/>
              </a:rPr>
              <a:t>pancreatitis, trauma, infection, pancreatectomy, and pancreatic carcinoma</a:t>
            </a:r>
            <a:r>
              <a:rPr lang="en-IN" sz="2400" dirty="0">
                <a:latin typeface="Times New Roman" panose="02020603050405020304" pitchFamily="18" charset="0"/>
              </a:rPr>
              <a:t>. </a:t>
            </a:r>
            <a:r>
              <a:rPr lang="en-US" sz="2400" dirty="0">
                <a:latin typeface="Times New Roman" panose="02020603050405020304" pitchFamily="18" charset="0"/>
              </a:rPr>
              <a:t>Damage to the pancreas must be extensive for diabetes to occur.</a:t>
            </a:r>
          </a:p>
          <a:p>
            <a:pPr lvl="1" algn="just"/>
            <a:r>
              <a:rPr lang="en-US" sz="2400" dirty="0" err="1">
                <a:latin typeface="Times New Roman" panose="02020603050405020304" pitchFamily="18" charset="0"/>
              </a:rPr>
              <a:t>Adrenocarcinomas</a:t>
            </a:r>
            <a:r>
              <a:rPr lang="en-US" sz="2400" dirty="0">
                <a:latin typeface="Times New Roman" panose="02020603050405020304" pitchFamily="18" charset="0"/>
              </a:rPr>
              <a:t> that involve only a small portion of the pancreas have been associated with diabetes. </a:t>
            </a:r>
            <a:endParaRPr lang="en-IN" sz="2400" dirty="0">
              <a:latin typeface="Times New Roman" panose="02020603050405020304" pitchFamily="18" charset="0"/>
            </a:endParaRPr>
          </a:p>
        </p:txBody>
      </p:sp>
      <p:pic>
        <p:nvPicPr>
          <p:cNvPr id="5" name="Picture 4">
            <a:extLst>
              <a:ext uri="{FF2B5EF4-FFF2-40B4-BE49-F238E27FC236}">
                <a16:creationId xmlns:a16="http://schemas.microsoft.com/office/drawing/2014/main" id="{815EEAAF-B6F6-4BB9-A74C-F17805D9F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327" y="3845382"/>
            <a:ext cx="4604084" cy="3069389"/>
          </a:xfrm>
          <a:prstGeom prst="rect">
            <a:avLst/>
          </a:prstGeom>
          <a:effectLst>
            <a:softEdge rad="584200"/>
          </a:effectLst>
        </p:spPr>
      </p:pic>
    </p:spTree>
    <p:extLst>
      <p:ext uri="{BB962C8B-B14F-4D97-AF65-F5344CB8AC3E}">
        <p14:creationId xmlns:p14="http://schemas.microsoft.com/office/powerpoint/2010/main" val="2286723686"/>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CCA8-3DE6-4A66-98B9-F885AE6219FB}"/>
              </a:ext>
            </a:extLst>
          </p:cNvPr>
          <p:cNvSpPr>
            <a:spLocks noGrp="1"/>
          </p:cNvSpPr>
          <p:nvPr>
            <p:ph type="ctrTitle"/>
          </p:nvPr>
        </p:nvSpPr>
        <p:spPr>
          <a:xfrm>
            <a:off x="1097280" y="1706880"/>
            <a:ext cx="10058400" cy="2618232"/>
          </a:xfrm>
        </p:spPr>
        <p:txBody>
          <a:bodyPr anchor="ctr"/>
          <a:lstStyle/>
          <a:p>
            <a:pPr algn="ctr"/>
            <a:r>
              <a:rPr lang="en-IN" dirty="0"/>
              <a:t>DIABETES MELLITUS</a:t>
            </a:r>
          </a:p>
        </p:txBody>
      </p:sp>
      <p:sp>
        <p:nvSpPr>
          <p:cNvPr id="3" name="Subtitle 2">
            <a:extLst>
              <a:ext uri="{FF2B5EF4-FFF2-40B4-BE49-F238E27FC236}">
                <a16:creationId xmlns:a16="http://schemas.microsoft.com/office/drawing/2014/main" id="{E3773CC1-E19C-4D1E-A615-67664AF1228C}"/>
              </a:ext>
            </a:extLst>
          </p:cNvPr>
          <p:cNvSpPr>
            <a:spLocks noGrp="1"/>
          </p:cNvSpPr>
          <p:nvPr>
            <p:ph type="subTitle" idx="1"/>
          </p:nvPr>
        </p:nvSpPr>
        <p:spPr>
          <a:xfrm>
            <a:off x="1100051" y="4455620"/>
            <a:ext cx="10055629" cy="1643428"/>
          </a:xfrm>
        </p:spPr>
        <p:txBody>
          <a:bodyPr>
            <a:normAutofit fontScale="92500" lnSpcReduction="20000"/>
          </a:bodyPr>
          <a:lstStyle/>
          <a:p>
            <a:pPr algn="ctr"/>
            <a:r>
              <a:rPr lang="en-IN" b="1" dirty="0">
                <a:solidFill>
                  <a:schemeClr val="tx1">
                    <a:lumMod val="95000"/>
                    <a:lumOff val="5000"/>
                  </a:schemeClr>
                </a:solidFill>
              </a:rPr>
              <a:t>PRESENTED BY:</a:t>
            </a:r>
          </a:p>
          <a:p>
            <a:pPr algn="ctr"/>
            <a:r>
              <a:rPr lang="en-IN" dirty="0" err="1">
                <a:solidFill>
                  <a:schemeClr val="tx1">
                    <a:lumMod val="95000"/>
                    <a:lumOff val="5000"/>
                  </a:schemeClr>
                </a:solidFill>
              </a:rPr>
              <a:t>satyaki</a:t>
            </a:r>
            <a:r>
              <a:rPr lang="en-IN" dirty="0">
                <a:solidFill>
                  <a:schemeClr val="tx1">
                    <a:lumMod val="95000"/>
                    <a:lumOff val="5000"/>
                  </a:schemeClr>
                </a:solidFill>
              </a:rPr>
              <a:t> </a:t>
            </a:r>
            <a:r>
              <a:rPr lang="en-IN" dirty="0" err="1">
                <a:solidFill>
                  <a:schemeClr val="tx1">
                    <a:lumMod val="95000"/>
                    <a:lumOff val="5000"/>
                  </a:schemeClr>
                </a:solidFill>
              </a:rPr>
              <a:t>verma</a:t>
            </a:r>
            <a:endParaRPr lang="en-IN" dirty="0">
              <a:solidFill>
                <a:schemeClr val="tx1">
                  <a:lumMod val="95000"/>
                  <a:lumOff val="5000"/>
                </a:schemeClr>
              </a:solidFill>
            </a:endParaRPr>
          </a:p>
          <a:p>
            <a:pPr algn="ctr"/>
            <a:r>
              <a:rPr lang="en-IN" dirty="0" err="1">
                <a:solidFill>
                  <a:schemeClr val="tx1">
                    <a:lumMod val="95000"/>
                    <a:lumOff val="5000"/>
                  </a:schemeClr>
                </a:solidFill>
              </a:rPr>
              <a:t>Mds</a:t>
            </a:r>
            <a:r>
              <a:rPr lang="en-IN" dirty="0">
                <a:solidFill>
                  <a:schemeClr val="tx1">
                    <a:lumMod val="95000"/>
                    <a:lumOff val="5000"/>
                  </a:schemeClr>
                </a:solidFill>
              </a:rPr>
              <a:t> I yr.</a:t>
            </a:r>
          </a:p>
          <a:p>
            <a:pPr algn="ctr"/>
            <a:r>
              <a:rPr lang="en-IN" dirty="0">
                <a:solidFill>
                  <a:schemeClr val="tx1">
                    <a:lumMod val="95000"/>
                    <a:lumOff val="5000"/>
                  </a:schemeClr>
                </a:solidFill>
              </a:rPr>
              <a:t>Dept. of periodontology and implantolog</a:t>
            </a:r>
            <a:r>
              <a:rPr lang="en-IN" dirty="0">
                <a:solidFill>
                  <a:schemeClr val="bg2">
                    <a:lumMod val="25000"/>
                  </a:schemeClr>
                </a:solidFill>
              </a:rPr>
              <a:t>y</a:t>
            </a:r>
          </a:p>
          <a:p>
            <a:pPr algn="ctr"/>
            <a:endParaRPr lang="en-IN" dirty="0">
              <a:solidFill>
                <a:schemeClr val="bg2">
                  <a:lumMod val="25000"/>
                </a:schemeClr>
              </a:solidFill>
            </a:endParaRPr>
          </a:p>
        </p:txBody>
      </p:sp>
    </p:spTree>
    <p:extLst>
      <p:ext uri="{BB962C8B-B14F-4D97-AF65-F5344CB8AC3E}">
        <p14:creationId xmlns:p14="http://schemas.microsoft.com/office/powerpoint/2010/main" val="1287483568"/>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0857-68FB-4B6D-B0A0-068B8094EDF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10FCBB7-AB64-45FA-8ABF-A0F0ABD84385}"/>
              </a:ext>
            </a:extLst>
          </p:cNvPr>
          <p:cNvSpPr>
            <a:spLocks noGrp="1"/>
          </p:cNvSpPr>
          <p:nvPr>
            <p:ph idx="1"/>
          </p:nvPr>
        </p:nvSpPr>
        <p:spPr>
          <a:xfrm>
            <a:off x="1097280" y="1857766"/>
            <a:ext cx="10058400" cy="4023360"/>
          </a:xfrm>
        </p:spPr>
        <p:txBody>
          <a:bodyPr>
            <a:normAutofit/>
          </a:bodyPr>
          <a:lstStyle/>
          <a:p>
            <a:pPr algn="just"/>
            <a:r>
              <a:rPr lang="en-IN" sz="2400" b="1" dirty="0">
                <a:latin typeface="Times New Roman" panose="02020603050405020304" pitchFamily="18" charset="0"/>
              </a:rPr>
              <a:t>Endocrinopathies.</a:t>
            </a:r>
          </a:p>
          <a:p>
            <a:pPr lvl="1" algn="just"/>
            <a:r>
              <a:rPr lang="en-IN" sz="2400" dirty="0">
                <a:latin typeface="Times New Roman" panose="02020603050405020304" pitchFamily="18" charset="0"/>
              </a:rPr>
              <a:t>Several hormones </a:t>
            </a:r>
            <a:r>
              <a:rPr lang="en-US" sz="2400" dirty="0">
                <a:latin typeface="Times New Roman" panose="02020603050405020304" pitchFamily="18" charset="0"/>
              </a:rPr>
              <a:t>such as </a:t>
            </a:r>
            <a:r>
              <a:rPr lang="en-US" sz="2400" b="1" dirty="0">
                <a:latin typeface="Times New Roman" panose="02020603050405020304" pitchFamily="18" charset="0"/>
              </a:rPr>
              <a:t>growth hormone, cortisol, glucagon, </a:t>
            </a:r>
            <a:r>
              <a:rPr lang="en-IN" sz="2400" b="1" dirty="0">
                <a:latin typeface="Times New Roman" panose="02020603050405020304" pitchFamily="18" charset="0"/>
              </a:rPr>
              <a:t>epinephrine antagonize insulin action</a:t>
            </a:r>
            <a:r>
              <a:rPr lang="en-IN" sz="2400" dirty="0">
                <a:latin typeface="Times New Roman" panose="02020603050405020304" pitchFamily="18" charset="0"/>
              </a:rPr>
              <a:t>.</a:t>
            </a:r>
            <a:endParaRPr lang="en-US" sz="2400" dirty="0">
              <a:latin typeface="Times New Roman" panose="02020603050405020304" pitchFamily="18" charset="0"/>
            </a:endParaRPr>
          </a:p>
          <a:p>
            <a:pPr lvl="1" algn="just"/>
            <a:r>
              <a:rPr lang="en-US" sz="2400" dirty="0">
                <a:latin typeface="Times New Roman" panose="02020603050405020304" pitchFamily="18" charset="0"/>
              </a:rPr>
              <a:t>This generally </a:t>
            </a:r>
            <a:r>
              <a:rPr lang="en-IN" sz="2400" dirty="0">
                <a:latin typeface="Times New Roman" panose="02020603050405020304" pitchFamily="18" charset="0"/>
              </a:rPr>
              <a:t>occurs in individuals with </a:t>
            </a:r>
            <a:r>
              <a:rPr lang="en-US" sz="2400" dirty="0">
                <a:latin typeface="Times New Roman" panose="02020603050405020304" pitchFamily="18" charset="0"/>
              </a:rPr>
              <a:t>preexisting defects in insulin secretion, </a:t>
            </a:r>
            <a:r>
              <a:rPr lang="en-IN" sz="2400" dirty="0">
                <a:latin typeface="Times New Roman" panose="02020603050405020304" pitchFamily="18" charset="0"/>
              </a:rPr>
              <a:t>and </a:t>
            </a:r>
            <a:r>
              <a:rPr lang="en-IN" sz="2400" dirty="0" err="1">
                <a:latin typeface="Times New Roman" panose="02020603050405020304" pitchFamily="18" charset="0"/>
              </a:rPr>
              <a:t>hyperglycemia</a:t>
            </a:r>
            <a:r>
              <a:rPr lang="en-IN" sz="2400" dirty="0">
                <a:latin typeface="Times New Roman" panose="02020603050405020304" pitchFamily="18" charset="0"/>
              </a:rPr>
              <a:t> typically resolves </a:t>
            </a:r>
            <a:r>
              <a:rPr lang="en-US" sz="2400" dirty="0">
                <a:latin typeface="Times New Roman" panose="02020603050405020304" pitchFamily="18" charset="0"/>
              </a:rPr>
              <a:t>when the hormone excess is resolved. </a:t>
            </a:r>
          </a:p>
        </p:txBody>
      </p:sp>
    </p:spTree>
    <p:extLst>
      <p:ext uri="{BB962C8B-B14F-4D97-AF65-F5344CB8AC3E}">
        <p14:creationId xmlns:p14="http://schemas.microsoft.com/office/powerpoint/2010/main" val="1357953666"/>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F42C4-5713-4BFD-9D76-4B1A42EDB78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8B735AF-331C-43EC-AF56-FD7440569CF2}"/>
              </a:ext>
            </a:extLst>
          </p:cNvPr>
          <p:cNvSpPr>
            <a:spLocks noGrp="1"/>
          </p:cNvSpPr>
          <p:nvPr>
            <p:ph idx="1"/>
          </p:nvPr>
        </p:nvSpPr>
        <p:spPr/>
        <p:txBody>
          <a:bodyPr>
            <a:normAutofit/>
          </a:bodyPr>
          <a:lstStyle/>
          <a:p>
            <a:pPr algn="just"/>
            <a:r>
              <a:rPr lang="en-IN" sz="2400" b="1" dirty="0">
                <a:latin typeface="Times New Roman" panose="02020603050405020304" pitchFamily="18" charset="0"/>
              </a:rPr>
              <a:t>Drug- or chemical-induced diabetes. </a:t>
            </a:r>
          </a:p>
          <a:p>
            <a:pPr lvl="1" algn="just"/>
            <a:r>
              <a:rPr lang="en-US" sz="2400" dirty="0">
                <a:latin typeface="Times New Roman" panose="02020603050405020304" pitchFamily="18" charset="0"/>
              </a:rPr>
              <a:t>These drugs may not cause diabetes by themselves, but they may </a:t>
            </a:r>
            <a:r>
              <a:rPr lang="en-US" sz="2400" b="1" dirty="0">
                <a:latin typeface="Times New Roman" panose="02020603050405020304" pitchFamily="18" charset="0"/>
              </a:rPr>
              <a:t>precipitate diabetes in individuals</a:t>
            </a:r>
            <a:r>
              <a:rPr lang="en-US" sz="2400" dirty="0">
                <a:latin typeface="Times New Roman" panose="02020603050405020304" pitchFamily="18" charset="0"/>
              </a:rPr>
              <a:t> with insulin resistance and can impair insulin action. </a:t>
            </a:r>
          </a:p>
          <a:p>
            <a:pPr lvl="1" algn="just"/>
            <a:r>
              <a:rPr lang="en-US" sz="2400" dirty="0">
                <a:latin typeface="Times New Roman" panose="02020603050405020304" pitchFamily="18" charset="0"/>
              </a:rPr>
              <a:t>Examples include </a:t>
            </a:r>
            <a:r>
              <a:rPr lang="en-IN" sz="2400" b="1" dirty="0">
                <a:latin typeface="Times New Roman" panose="02020603050405020304" pitchFamily="18" charset="0"/>
              </a:rPr>
              <a:t>nicotinic acid and glucocorticoids</a:t>
            </a:r>
            <a:r>
              <a:rPr lang="en-IN" sz="2400" dirty="0">
                <a:latin typeface="Times New Roman" panose="02020603050405020304" pitchFamily="18" charset="0"/>
              </a:rPr>
              <a:t>. </a:t>
            </a:r>
            <a:r>
              <a:rPr lang="en-US" sz="2400" dirty="0">
                <a:latin typeface="Times New Roman" panose="02020603050405020304" pitchFamily="18" charset="0"/>
              </a:rPr>
              <a:t>Patients receiving </a:t>
            </a:r>
            <a:r>
              <a:rPr lang="en-US" sz="2400" b="1" dirty="0">
                <a:latin typeface="Times New Roman" panose="02020603050405020304" pitchFamily="18" charset="0"/>
              </a:rPr>
              <a:t>alpha-interferon</a:t>
            </a:r>
            <a:r>
              <a:rPr lang="en-US" sz="2400" dirty="0">
                <a:latin typeface="Times New Roman" panose="02020603050405020304" pitchFamily="18" charset="0"/>
              </a:rPr>
              <a:t> have been reported to develop diabetes associated with islet cell antibodies and </a:t>
            </a:r>
            <a:r>
              <a:rPr lang="en-IN" sz="2400" dirty="0">
                <a:latin typeface="Times New Roman" panose="02020603050405020304" pitchFamily="18" charset="0"/>
              </a:rPr>
              <a:t>severe insulin deficiency.</a:t>
            </a:r>
          </a:p>
        </p:txBody>
      </p:sp>
      <p:pic>
        <p:nvPicPr>
          <p:cNvPr id="5" name="Picture 4">
            <a:extLst>
              <a:ext uri="{FF2B5EF4-FFF2-40B4-BE49-F238E27FC236}">
                <a16:creationId xmlns:a16="http://schemas.microsoft.com/office/drawing/2014/main" id="{1994FF7E-BF83-4FCA-B18B-502A39BC5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230" y="0"/>
            <a:ext cx="3721769" cy="2093495"/>
          </a:xfrm>
          <a:prstGeom prst="rect">
            <a:avLst/>
          </a:prstGeom>
          <a:effectLst>
            <a:softEdge rad="254000"/>
          </a:effectLst>
        </p:spPr>
      </p:pic>
    </p:spTree>
    <p:extLst>
      <p:ext uri="{BB962C8B-B14F-4D97-AF65-F5344CB8AC3E}">
        <p14:creationId xmlns:p14="http://schemas.microsoft.com/office/powerpoint/2010/main" val="933386597"/>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628B-BF83-48C5-B2C4-565C49D8680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2B39D51-5E26-4632-8118-5A42CA698DC4}"/>
              </a:ext>
            </a:extLst>
          </p:cNvPr>
          <p:cNvSpPr>
            <a:spLocks noGrp="1"/>
          </p:cNvSpPr>
          <p:nvPr>
            <p:ph idx="1"/>
          </p:nvPr>
        </p:nvSpPr>
        <p:spPr/>
        <p:txBody>
          <a:bodyPr>
            <a:normAutofit/>
          </a:bodyPr>
          <a:lstStyle/>
          <a:p>
            <a:pPr algn="just"/>
            <a:r>
              <a:rPr lang="en-IN" sz="2400" b="1" dirty="0">
                <a:latin typeface="Times New Roman" panose="02020603050405020304" pitchFamily="18" charset="0"/>
              </a:rPr>
              <a:t>Infections. </a:t>
            </a:r>
          </a:p>
          <a:p>
            <a:pPr lvl="1" algn="just"/>
            <a:r>
              <a:rPr lang="en-IN" sz="2400" dirty="0">
                <a:latin typeface="Times New Roman" panose="02020603050405020304" pitchFamily="18" charset="0"/>
              </a:rPr>
              <a:t>Diabetes </a:t>
            </a:r>
            <a:r>
              <a:rPr lang="en-US" sz="2400" dirty="0">
                <a:latin typeface="Times New Roman" panose="02020603050405020304" pitchFamily="18" charset="0"/>
              </a:rPr>
              <a:t>occurs in patients with congenital rubella, although most of these patients have HLA and immune markers characteristic of type 1 diabetes. </a:t>
            </a:r>
          </a:p>
          <a:p>
            <a:pPr lvl="1" algn="just"/>
            <a:r>
              <a:rPr lang="en-US" sz="2400" dirty="0">
                <a:latin typeface="Times New Roman" panose="02020603050405020304" pitchFamily="18" charset="0"/>
              </a:rPr>
              <a:t>In addition, coxsackievirus </a:t>
            </a:r>
            <a:r>
              <a:rPr lang="en-IN" sz="2400" dirty="0">
                <a:latin typeface="Times New Roman" panose="02020603050405020304" pitchFamily="18" charset="0"/>
              </a:rPr>
              <a:t>B, cytomegalovirus, adenovirus, and </a:t>
            </a:r>
            <a:r>
              <a:rPr lang="en-US" sz="2400" dirty="0">
                <a:latin typeface="Times New Roman" panose="02020603050405020304" pitchFamily="18" charset="0"/>
              </a:rPr>
              <a:t>mumps have been implicated in inducing certain cases of the disease.</a:t>
            </a:r>
            <a:endParaRPr lang="en-IN" sz="2400" dirty="0">
              <a:latin typeface="Times New Roman" panose="02020603050405020304" pitchFamily="18" charset="0"/>
            </a:endParaRPr>
          </a:p>
        </p:txBody>
      </p:sp>
    </p:spTree>
    <p:extLst>
      <p:ext uri="{BB962C8B-B14F-4D97-AF65-F5344CB8AC3E}">
        <p14:creationId xmlns:p14="http://schemas.microsoft.com/office/powerpoint/2010/main" val="2448747459"/>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E429-07B5-413F-9A07-57E3D402180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BA32BB9-CEC5-4BCC-9F44-E2776141D900}"/>
              </a:ext>
            </a:extLst>
          </p:cNvPr>
          <p:cNvSpPr>
            <a:spLocks noGrp="1"/>
          </p:cNvSpPr>
          <p:nvPr>
            <p:ph idx="1"/>
          </p:nvPr>
        </p:nvSpPr>
        <p:spPr/>
        <p:txBody>
          <a:bodyPr>
            <a:noAutofit/>
          </a:bodyPr>
          <a:lstStyle/>
          <a:p>
            <a:pPr algn="just"/>
            <a:r>
              <a:rPr lang="en-IN" sz="2400" b="1" dirty="0">
                <a:latin typeface="Times New Roman" panose="02020603050405020304" pitchFamily="18" charset="0"/>
              </a:rPr>
              <a:t>Uncommon forms of immune-mediated diabetes.</a:t>
            </a:r>
          </a:p>
          <a:p>
            <a:pPr lvl="1" algn="just"/>
            <a:r>
              <a:rPr lang="en-IN" sz="2400" b="1" dirty="0">
                <a:latin typeface="Times New Roman" panose="02020603050405020304" pitchFamily="18" charset="0"/>
              </a:rPr>
              <a:t>The stiff-man syndrome </a:t>
            </a:r>
            <a:r>
              <a:rPr lang="en-IN" sz="2400" dirty="0">
                <a:latin typeface="Times New Roman" panose="02020603050405020304" pitchFamily="18" charset="0"/>
              </a:rPr>
              <a:t>is </a:t>
            </a:r>
            <a:r>
              <a:rPr lang="en-US" sz="2400" dirty="0">
                <a:latin typeface="Times New Roman" panose="02020603050405020304" pitchFamily="18" charset="0"/>
              </a:rPr>
              <a:t>an autoimmune disorder of the central nervous system characterized by stiffness of the axial muscles with painful spasms </a:t>
            </a:r>
            <a:r>
              <a:rPr lang="en-IN" sz="2400" dirty="0">
                <a:latin typeface="Times New Roman" panose="02020603050405020304" pitchFamily="18" charset="0"/>
              </a:rPr>
              <a:t>and approximately one-third will develop diabetes. </a:t>
            </a:r>
          </a:p>
          <a:p>
            <a:pPr lvl="1" algn="just"/>
            <a:r>
              <a:rPr lang="en-IN" sz="2400" b="1" dirty="0">
                <a:latin typeface="Times New Roman" panose="02020603050405020304" pitchFamily="18" charset="0"/>
              </a:rPr>
              <a:t>Anti-insulin receptor antibodies</a:t>
            </a:r>
            <a:r>
              <a:rPr lang="en-IN" sz="2400" dirty="0">
                <a:latin typeface="Times New Roman" panose="02020603050405020304" pitchFamily="18" charset="0"/>
              </a:rPr>
              <a:t> can </a:t>
            </a:r>
            <a:r>
              <a:rPr lang="en-US" sz="2400" dirty="0">
                <a:latin typeface="Times New Roman" panose="02020603050405020304" pitchFamily="18" charset="0"/>
              </a:rPr>
              <a:t>cause diabetes by binding to the insulin receptor, thereby blocking the binding of insulin to its receptor in target tissues. In the past, this syndrome was </a:t>
            </a:r>
            <a:r>
              <a:rPr lang="en-US" sz="2400" b="1" dirty="0">
                <a:latin typeface="Times New Roman" panose="02020603050405020304" pitchFamily="18" charset="0"/>
              </a:rPr>
              <a:t>termed type B </a:t>
            </a:r>
            <a:r>
              <a:rPr lang="en-IN" sz="2400" b="1" dirty="0">
                <a:latin typeface="Times New Roman" panose="02020603050405020304" pitchFamily="18" charset="0"/>
              </a:rPr>
              <a:t>insulin resistance</a:t>
            </a:r>
            <a:r>
              <a:rPr lang="en-IN" sz="2400" dirty="0">
                <a:latin typeface="Times New Roman" panose="02020603050405020304" pitchFamily="18" charset="0"/>
              </a:rPr>
              <a:t>.</a:t>
            </a:r>
            <a:endParaRPr lang="en-IN" sz="2400" b="1" dirty="0">
              <a:latin typeface="Times New Roman" panose="02020603050405020304" pitchFamily="18" charset="0"/>
            </a:endParaRPr>
          </a:p>
        </p:txBody>
      </p:sp>
    </p:spTree>
    <p:extLst>
      <p:ext uri="{BB962C8B-B14F-4D97-AF65-F5344CB8AC3E}">
        <p14:creationId xmlns:p14="http://schemas.microsoft.com/office/powerpoint/2010/main" val="1750566909"/>
      </p:ext>
    </p:extLst>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AFA-7272-49AA-9C90-F93748B88E55}"/>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6B6A0CF6-F1B3-436D-A057-957218A38E86}"/>
              </a:ext>
            </a:extLst>
          </p:cNvPr>
          <p:cNvSpPr>
            <a:spLocks noGrp="1"/>
          </p:cNvSpPr>
          <p:nvPr>
            <p:ph idx="1"/>
          </p:nvPr>
        </p:nvSpPr>
        <p:spPr/>
        <p:txBody>
          <a:bodyPr>
            <a:normAutofit/>
          </a:bodyPr>
          <a:lstStyle/>
          <a:p>
            <a:r>
              <a:rPr lang="en-IN" sz="2400" b="1" dirty="0">
                <a:solidFill>
                  <a:srgbClr val="404040"/>
                </a:solidFill>
                <a:latin typeface="Times New Roman" panose="02020603050405020304" pitchFamily="18" charset="0"/>
              </a:rPr>
              <a:t>Gestational</a:t>
            </a:r>
            <a:r>
              <a:rPr lang="en-IN" sz="2400" b="1" dirty="0">
                <a:latin typeface="Times New Roman" panose="02020603050405020304" pitchFamily="18" charset="0"/>
              </a:rPr>
              <a:t> Diabetes Mellitus(GDM):</a:t>
            </a:r>
          </a:p>
          <a:p>
            <a:pPr lvl="1" algn="just"/>
            <a:r>
              <a:rPr lang="en-IN" sz="2400" dirty="0">
                <a:latin typeface="Times New Roman" panose="02020603050405020304" pitchFamily="18" charset="0"/>
              </a:rPr>
              <a:t>GDM has been defined as </a:t>
            </a:r>
            <a:r>
              <a:rPr lang="en-US" sz="2400" dirty="0">
                <a:latin typeface="Times New Roman" panose="02020603050405020304" pitchFamily="18" charset="0"/>
              </a:rPr>
              <a:t>any degree of glucose intolerance with onset or first </a:t>
            </a:r>
            <a:r>
              <a:rPr lang="en-US" sz="2400" dirty="0">
                <a:solidFill>
                  <a:srgbClr val="404040"/>
                </a:solidFill>
                <a:latin typeface="Times New Roman" panose="02020603050405020304" pitchFamily="18" charset="0"/>
              </a:rPr>
              <a:t>recognition</a:t>
            </a:r>
            <a:r>
              <a:rPr lang="en-US" sz="2400" dirty="0">
                <a:latin typeface="Times New Roman" panose="02020603050405020304" pitchFamily="18" charset="0"/>
              </a:rPr>
              <a:t> during pregnancy. </a:t>
            </a:r>
          </a:p>
          <a:p>
            <a:pPr lvl="1" algn="just"/>
            <a:r>
              <a:rPr lang="en-US" sz="2400" b="1" dirty="0">
                <a:latin typeface="Times New Roman" panose="02020603050405020304" pitchFamily="18" charset="0"/>
              </a:rPr>
              <a:t>Most cases resolve with delivery.</a:t>
            </a:r>
          </a:p>
          <a:p>
            <a:pPr lvl="1" algn="just"/>
            <a:r>
              <a:rPr lang="en-US" sz="2400" dirty="0">
                <a:latin typeface="Times New Roman" panose="02020603050405020304" pitchFamily="18" charset="0"/>
              </a:rPr>
              <a:t>The definition includes whether or not the condition persisted after pregnancy and does not exclude the possibility that </a:t>
            </a:r>
            <a:r>
              <a:rPr lang="en-IN" sz="2400" dirty="0">
                <a:latin typeface="Times New Roman" panose="02020603050405020304" pitchFamily="18" charset="0"/>
              </a:rPr>
              <a:t>unrecognized glucose intolerance may </a:t>
            </a:r>
            <a:r>
              <a:rPr lang="en-US" sz="2400" dirty="0">
                <a:latin typeface="Times New Roman" panose="02020603050405020304" pitchFamily="18" charset="0"/>
              </a:rPr>
              <a:t>have begun simultaneously </a:t>
            </a:r>
            <a:r>
              <a:rPr lang="en-IN" sz="2400" dirty="0">
                <a:latin typeface="Times New Roman" panose="02020603050405020304" pitchFamily="18" charset="0"/>
              </a:rPr>
              <a:t>with the pregnancy.</a:t>
            </a:r>
          </a:p>
        </p:txBody>
      </p:sp>
      <p:pic>
        <p:nvPicPr>
          <p:cNvPr id="7" name="Picture 6">
            <a:extLst>
              <a:ext uri="{FF2B5EF4-FFF2-40B4-BE49-F238E27FC236}">
                <a16:creationId xmlns:a16="http://schemas.microsoft.com/office/drawing/2014/main" id="{A8AC2C09-6060-4625-8806-648494F51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856" y="4312102"/>
            <a:ext cx="3601804" cy="2582426"/>
          </a:xfrm>
          <a:prstGeom prst="rect">
            <a:avLst/>
          </a:prstGeom>
          <a:effectLst>
            <a:softEdge rad="215900"/>
          </a:effectLst>
        </p:spPr>
      </p:pic>
    </p:spTree>
    <p:extLst>
      <p:ext uri="{BB962C8B-B14F-4D97-AF65-F5344CB8AC3E}">
        <p14:creationId xmlns:p14="http://schemas.microsoft.com/office/powerpoint/2010/main" val="98587863"/>
      </p:ext>
    </p:extLst>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37B8-0946-4CD3-B65C-18194D1D5CAE}"/>
              </a:ext>
            </a:extLst>
          </p:cNvPr>
          <p:cNvSpPr>
            <a:spLocks noGrp="1"/>
          </p:cNvSpPr>
          <p:nvPr>
            <p:ph type="title"/>
          </p:nvPr>
        </p:nvSpPr>
        <p:spPr/>
        <p:txBody>
          <a:bodyPr/>
          <a:lstStyle/>
          <a:p>
            <a:pPr algn="ctr"/>
            <a:r>
              <a:rPr lang="en-IN" b="1" dirty="0">
                <a:latin typeface="Times New Roman" panose="02020603050405020304" pitchFamily="18" charset="0"/>
              </a:rPr>
              <a:t>DIFFERENCE B/W TYPE 1 AND TYPE 2 DIABETES</a:t>
            </a:r>
          </a:p>
        </p:txBody>
      </p:sp>
      <p:sp>
        <p:nvSpPr>
          <p:cNvPr id="3" name="Content Placeholder 2">
            <a:extLst>
              <a:ext uri="{FF2B5EF4-FFF2-40B4-BE49-F238E27FC236}">
                <a16:creationId xmlns:a16="http://schemas.microsoft.com/office/drawing/2014/main" id="{7A7016F3-9DD2-465F-AA4C-D7C80612B7DC}"/>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283392619"/>
      </p:ext>
    </p:extLst>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343C-C89B-4E2C-91AB-E9E2110A4439}"/>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03B54D1A-FEEE-46A1-B5B3-75A6E7C33A7C}"/>
              </a:ext>
            </a:extLst>
          </p:cNvPr>
          <p:cNvPicPr>
            <a:picLocks noGrp="1" noChangeAspect="1"/>
          </p:cNvPicPr>
          <p:nvPr>
            <p:ph idx="1"/>
          </p:nvPr>
        </p:nvPicPr>
        <p:blipFill>
          <a:blip r:embed="rId2"/>
          <a:stretch>
            <a:fillRect/>
          </a:stretch>
        </p:blipFill>
        <p:spPr>
          <a:xfrm>
            <a:off x="2567603" y="3134"/>
            <a:ext cx="7056793" cy="6854866"/>
          </a:xfrm>
          <a:prstGeom prst="rect">
            <a:avLst/>
          </a:prstGeom>
        </p:spPr>
      </p:pic>
    </p:spTree>
    <p:extLst>
      <p:ext uri="{BB962C8B-B14F-4D97-AF65-F5344CB8AC3E}">
        <p14:creationId xmlns:p14="http://schemas.microsoft.com/office/powerpoint/2010/main" val="88509327"/>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2726-8EB4-4D62-96A2-7C834272C3C0}"/>
              </a:ext>
            </a:extLst>
          </p:cNvPr>
          <p:cNvSpPr>
            <a:spLocks noGrp="1"/>
          </p:cNvSpPr>
          <p:nvPr>
            <p:ph type="title"/>
          </p:nvPr>
        </p:nvSpPr>
        <p:spPr/>
        <p:txBody>
          <a:bodyPr/>
          <a:lstStyle/>
          <a:p>
            <a:pPr algn="ctr"/>
            <a:r>
              <a:rPr lang="en-IN" b="1" dirty="0">
                <a:latin typeface="Times New Roman" panose="02020603050405020304" pitchFamily="18" charset="0"/>
              </a:rPr>
              <a:t>SYMPTOMS AND FEATURES OF DM</a:t>
            </a:r>
          </a:p>
        </p:txBody>
      </p:sp>
      <p:pic>
        <p:nvPicPr>
          <p:cNvPr id="5" name="Content Placeholder 4">
            <a:extLst>
              <a:ext uri="{FF2B5EF4-FFF2-40B4-BE49-F238E27FC236}">
                <a16:creationId xmlns:a16="http://schemas.microsoft.com/office/drawing/2014/main" id="{E962799B-7A9B-48B7-B2F9-5D2F97D220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963" b="6884"/>
          <a:stretch/>
        </p:blipFill>
        <p:spPr>
          <a:xfrm>
            <a:off x="6126480" y="2230658"/>
            <a:ext cx="5858177" cy="3364627"/>
          </a:xfrm>
        </p:spPr>
      </p:pic>
      <p:sp>
        <p:nvSpPr>
          <p:cNvPr id="6" name="TextBox 5">
            <a:extLst>
              <a:ext uri="{FF2B5EF4-FFF2-40B4-BE49-F238E27FC236}">
                <a16:creationId xmlns:a16="http://schemas.microsoft.com/office/drawing/2014/main" id="{6B87C05D-7F79-45F2-BBD7-D3197644B030}"/>
              </a:ext>
            </a:extLst>
          </p:cNvPr>
          <p:cNvSpPr txBox="1"/>
          <p:nvPr/>
        </p:nvSpPr>
        <p:spPr>
          <a:xfrm>
            <a:off x="1034719" y="2230658"/>
            <a:ext cx="6997571" cy="3046988"/>
          </a:xfrm>
          <a:prstGeom prst="rect">
            <a:avLst/>
          </a:prstGeom>
          <a:noFill/>
        </p:spPr>
        <p:txBody>
          <a:bodyPr wrap="square" rtlCol="0">
            <a:spAutoFit/>
          </a:bodyPr>
          <a:lstStyle/>
          <a:p>
            <a:r>
              <a:rPr lang="en-IN" sz="2400" dirty="0">
                <a:solidFill>
                  <a:srgbClr val="404040"/>
                </a:solidFill>
                <a:latin typeface="Times New Roman" panose="02020603050405020304" pitchFamily="18" charset="0"/>
              </a:rPr>
              <a:t>Symptoms of Diabetes Mellitus include:</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Polyuria</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Polydipsia</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Nocturia</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Weight Loss</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Lethargy</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Skin Problems</a:t>
            </a:r>
          </a:p>
          <a:p>
            <a:pPr marL="742950" lvl="1" indent="-285750">
              <a:buFont typeface="Arial" panose="020B0604020202020204" pitchFamily="34" charset="0"/>
              <a:buChar char="•"/>
            </a:pPr>
            <a:r>
              <a:rPr lang="en-IN" sz="2400" dirty="0">
                <a:solidFill>
                  <a:srgbClr val="404040"/>
                </a:solidFill>
                <a:latin typeface="Times New Roman" panose="02020603050405020304" pitchFamily="18" charset="0"/>
              </a:rPr>
              <a:t>Visual Disturbance</a:t>
            </a:r>
          </a:p>
        </p:txBody>
      </p:sp>
    </p:spTree>
    <p:extLst>
      <p:ext uri="{BB962C8B-B14F-4D97-AF65-F5344CB8AC3E}">
        <p14:creationId xmlns:p14="http://schemas.microsoft.com/office/powerpoint/2010/main" val="623932752"/>
      </p:ext>
    </p:extLst>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E1D4-7F98-49C9-B81B-70C0E408FF7B}"/>
              </a:ext>
            </a:extLst>
          </p:cNvPr>
          <p:cNvSpPr>
            <a:spLocks noGrp="1"/>
          </p:cNvSpPr>
          <p:nvPr>
            <p:ph type="title"/>
          </p:nvPr>
        </p:nvSpPr>
        <p:spPr/>
        <p:txBody>
          <a:bodyPr/>
          <a:lstStyle/>
          <a:p>
            <a:pPr algn="ctr"/>
            <a:r>
              <a:rPr lang="en-IN" b="1" dirty="0">
                <a:latin typeface="Times New Roman" panose="02020603050405020304" pitchFamily="18" charset="0"/>
              </a:rPr>
              <a:t>POLYURIA, POLYDIPSIA &amp; NOCTURIA</a:t>
            </a:r>
          </a:p>
        </p:txBody>
      </p:sp>
      <p:sp>
        <p:nvSpPr>
          <p:cNvPr id="3" name="Content Placeholder 2">
            <a:extLst>
              <a:ext uri="{FF2B5EF4-FFF2-40B4-BE49-F238E27FC236}">
                <a16:creationId xmlns:a16="http://schemas.microsoft.com/office/drawing/2014/main" id="{50EC8650-2DC3-47C4-BA42-A6230540EF7D}"/>
              </a:ext>
            </a:extLst>
          </p:cNvPr>
          <p:cNvSpPr>
            <a:spLocks noGrp="1"/>
          </p:cNvSpPr>
          <p:nvPr>
            <p:ph idx="1"/>
          </p:nvPr>
        </p:nvSpPr>
        <p:spPr>
          <a:xfrm>
            <a:off x="1097280" y="1857766"/>
            <a:ext cx="10058400" cy="4023360"/>
          </a:xfrm>
        </p:spPr>
        <p:txBody>
          <a:bodyPr/>
          <a:lstStyle/>
          <a:p>
            <a:pPr algn="just"/>
            <a:r>
              <a:rPr lang="en-US" sz="2400" dirty="0">
                <a:latin typeface="Times New Roman" panose="02020603050405020304" pitchFamily="18" charset="0"/>
              </a:rPr>
              <a:t>Acute </a:t>
            </a:r>
            <a:r>
              <a:rPr lang="en-US" sz="2400" dirty="0" err="1">
                <a:latin typeface="Times New Roman" panose="02020603050405020304" pitchFamily="18" charset="0"/>
              </a:rPr>
              <a:t>hyperglycaemia</a:t>
            </a:r>
            <a:r>
              <a:rPr lang="en-US" sz="2400" dirty="0">
                <a:latin typeface="Times New Roman" panose="02020603050405020304" pitchFamily="18" charset="0"/>
              </a:rPr>
              <a:t> causes increased urine excretion (polyuria) and, as a result, excessive thirst and </a:t>
            </a:r>
            <a:r>
              <a:rPr lang="en-IN" sz="2400" dirty="0">
                <a:latin typeface="Times New Roman" panose="02020603050405020304" pitchFamily="18" charset="0"/>
              </a:rPr>
              <a:t>water ingestion (polydipsia).</a:t>
            </a:r>
          </a:p>
          <a:p>
            <a:pPr algn="just"/>
            <a:r>
              <a:rPr lang="en-US" sz="2400" dirty="0">
                <a:latin typeface="Times New Roman" panose="02020603050405020304" pitchFamily="18" charset="0"/>
              </a:rPr>
              <a:t>Raised plasma glucose leads to increased renal tubular delivery of glucose, which then exceeds the resorptive capacity of the renal tubule, leading </a:t>
            </a:r>
            <a:r>
              <a:rPr lang="en-IN" sz="2400" dirty="0">
                <a:latin typeface="Times New Roman" panose="02020603050405020304" pitchFamily="18" charset="0"/>
              </a:rPr>
              <a:t>to glycosuria.</a:t>
            </a:r>
          </a:p>
          <a:p>
            <a:pPr algn="just"/>
            <a:r>
              <a:rPr lang="en-IN" sz="2400" dirty="0">
                <a:latin typeface="Times New Roman" panose="02020603050405020304" pitchFamily="18" charset="0"/>
              </a:rPr>
              <a:t>Nocturia is also </a:t>
            </a:r>
            <a:r>
              <a:rPr lang="en-US" sz="2400" dirty="0">
                <a:latin typeface="Times New Roman" panose="02020603050405020304" pitchFamily="18" charset="0"/>
              </a:rPr>
              <a:t>common in patients presenting with osmotic symptoms of diabetes.</a:t>
            </a:r>
            <a:endParaRPr lang="en-IN" dirty="0">
              <a:latin typeface="Times New Roman" panose="02020603050405020304" pitchFamily="18" charset="0"/>
            </a:endParaRPr>
          </a:p>
        </p:txBody>
      </p:sp>
      <p:pic>
        <p:nvPicPr>
          <p:cNvPr id="5" name="Picture 4">
            <a:extLst>
              <a:ext uri="{FF2B5EF4-FFF2-40B4-BE49-F238E27FC236}">
                <a16:creationId xmlns:a16="http://schemas.microsoft.com/office/drawing/2014/main" id="{F46F9813-63C6-4F50-B3DE-3C44004F9A58}"/>
              </a:ext>
            </a:extLst>
          </p:cNvPr>
          <p:cNvPicPr>
            <a:picLocks noChangeAspect="1"/>
          </p:cNvPicPr>
          <p:nvPr/>
        </p:nvPicPr>
        <p:blipFill rotWithShape="1">
          <a:blip r:embed="rId3">
            <a:extLst>
              <a:ext uri="{28A0092B-C50C-407E-A947-70E740481C1C}">
                <a14:useLocalDpi xmlns:a14="http://schemas.microsoft.com/office/drawing/2010/main" val="0"/>
              </a:ext>
            </a:extLst>
          </a:blip>
          <a:srcRect l="75956" t="13045" b="43701"/>
          <a:stretch/>
        </p:blipFill>
        <p:spPr>
          <a:xfrm>
            <a:off x="10383253" y="3858375"/>
            <a:ext cx="1808747" cy="2986868"/>
          </a:xfrm>
          <a:prstGeom prst="rect">
            <a:avLst/>
          </a:prstGeom>
          <a:effectLst>
            <a:softEdge rad="114300"/>
          </a:effectLst>
        </p:spPr>
      </p:pic>
      <p:pic>
        <p:nvPicPr>
          <p:cNvPr id="6" name="Picture 5">
            <a:extLst>
              <a:ext uri="{FF2B5EF4-FFF2-40B4-BE49-F238E27FC236}">
                <a16:creationId xmlns:a16="http://schemas.microsoft.com/office/drawing/2014/main" id="{37015A48-765C-468D-A2E2-52C442C6B28E}"/>
              </a:ext>
            </a:extLst>
          </p:cNvPr>
          <p:cNvPicPr>
            <a:picLocks noChangeAspect="1"/>
          </p:cNvPicPr>
          <p:nvPr/>
        </p:nvPicPr>
        <p:blipFill rotWithShape="1">
          <a:blip r:embed="rId4">
            <a:extLst>
              <a:ext uri="{28A0092B-C50C-407E-A947-70E740481C1C}">
                <a14:useLocalDpi xmlns:a14="http://schemas.microsoft.com/office/drawing/2010/main" val="0"/>
              </a:ext>
            </a:extLst>
          </a:blip>
          <a:srcRect r="57895" b="57326"/>
          <a:stretch/>
        </p:blipFill>
        <p:spPr>
          <a:xfrm>
            <a:off x="60960" y="4330851"/>
            <a:ext cx="3259756" cy="2477822"/>
          </a:xfrm>
          <a:prstGeom prst="rect">
            <a:avLst/>
          </a:prstGeom>
          <a:effectLst>
            <a:softEdge rad="127000"/>
          </a:effectLst>
        </p:spPr>
      </p:pic>
    </p:spTree>
    <p:extLst>
      <p:ext uri="{BB962C8B-B14F-4D97-AF65-F5344CB8AC3E}">
        <p14:creationId xmlns:p14="http://schemas.microsoft.com/office/powerpoint/2010/main" val="3422052983"/>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5295-C9CC-47A7-93C1-FDFA6A215C51}"/>
              </a:ext>
            </a:extLst>
          </p:cNvPr>
          <p:cNvSpPr>
            <a:spLocks noGrp="1"/>
          </p:cNvSpPr>
          <p:nvPr>
            <p:ph type="title"/>
          </p:nvPr>
        </p:nvSpPr>
        <p:spPr/>
        <p:txBody>
          <a:bodyPr/>
          <a:lstStyle/>
          <a:p>
            <a:pPr algn="ctr"/>
            <a:r>
              <a:rPr lang="en-IN" b="1" dirty="0">
                <a:latin typeface="Times New Roman" panose="02020603050405020304" pitchFamily="18" charset="0"/>
              </a:rPr>
              <a:t>WEIGHT LOSS &amp; LETHARGY</a:t>
            </a:r>
          </a:p>
        </p:txBody>
      </p:sp>
      <p:sp>
        <p:nvSpPr>
          <p:cNvPr id="3" name="Content Placeholder 2">
            <a:extLst>
              <a:ext uri="{FF2B5EF4-FFF2-40B4-BE49-F238E27FC236}">
                <a16:creationId xmlns:a16="http://schemas.microsoft.com/office/drawing/2014/main" id="{D881DAA6-5E4B-42CD-BA01-2029E9F9B878}"/>
              </a:ext>
            </a:extLst>
          </p:cNvPr>
          <p:cNvSpPr>
            <a:spLocks noGrp="1"/>
          </p:cNvSpPr>
          <p:nvPr>
            <p:ph idx="1"/>
          </p:nvPr>
        </p:nvSpPr>
        <p:spPr/>
        <p:txBody>
          <a:bodyPr>
            <a:normAutofit/>
          </a:bodyPr>
          <a:lstStyle/>
          <a:p>
            <a:pPr algn="just"/>
            <a:r>
              <a:rPr lang="en-US" sz="2400" dirty="0">
                <a:latin typeface="Times New Roman" panose="02020603050405020304" pitchFamily="18" charset="0"/>
              </a:rPr>
              <a:t>Loss of </a:t>
            </a:r>
            <a:r>
              <a:rPr lang="en-US" sz="2400" b="1" dirty="0">
                <a:latin typeface="Times New Roman" panose="02020603050405020304" pitchFamily="18" charset="0"/>
              </a:rPr>
              <a:t>more than 5% of total body weight </a:t>
            </a:r>
            <a:r>
              <a:rPr lang="en-US" sz="2400" dirty="0">
                <a:latin typeface="Times New Roman" panose="02020603050405020304" pitchFamily="18" charset="0"/>
              </a:rPr>
              <a:t>should be considered clinically important in a subject not deliberately attempting to lose weight. </a:t>
            </a:r>
          </a:p>
          <a:p>
            <a:pPr algn="just"/>
            <a:r>
              <a:rPr lang="en-US" sz="2400" dirty="0">
                <a:latin typeface="Times New Roman" panose="02020603050405020304" pitchFamily="18" charset="0"/>
              </a:rPr>
              <a:t>Weight loss is a common presenting symptom in people with type 1 diabetes, and occasionally in type 2 diabetes with marked </a:t>
            </a:r>
            <a:r>
              <a:rPr lang="en-US" sz="2400" dirty="0" err="1">
                <a:latin typeface="Times New Roman" panose="02020603050405020304" pitchFamily="18" charset="0"/>
              </a:rPr>
              <a:t>hyperglycaemia</a:t>
            </a:r>
            <a:r>
              <a:rPr lang="en-US" sz="2400" dirty="0">
                <a:latin typeface="Times New Roman" panose="02020603050405020304" pitchFamily="18" charset="0"/>
              </a:rPr>
              <a:t>.</a:t>
            </a:r>
          </a:p>
          <a:p>
            <a:pPr algn="just"/>
            <a:r>
              <a:rPr lang="en-US" sz="2400" dirty="0">
                <a:latin typeface="Times New Roman" panose="02020603050405020304" pitchFamily="18" charset="0"/>
              </a:rPr>
              <a:t>Loss of weight in diabetes is predominantly due to </a:t>
            </a:r>
            <a:r>
              <a:rPr lang="en-US" sz="2400" b="1" dirty="0">
                <a:latin typeface="Times New Roman" panose="02020603050405020304" pitchFamily="18" charset="0"/>
              </a:rPr>
              <a:t>renal glucose loss </a:t>
            </a:r>
            <a:r>
              <a:rPr lang="en-US" sz="2400" dirty="0">
                <a:latin typeface="Times New Roman" panose="02020603050405020304" pitchFamily="18" charset="0"/>
              </a:rPr>
              <a:t>as a result of lack of insulin to enable cellular uptake of glucose. </a:t>
            </a:r>
          </a:p>
        </p:txBody>
      </p:sp>
      <p:pic>
        <p:nvPicPr>
          <p:cNvPr id="8" name="Picture 7">
            <a:extLst>
              <a:ext uri="{FF2B5EF4-FFF2-40B4-BE49-F238E27FC236}">
                <a16:creationId xmlns:a16="http://schemas.microsoft.com/office/drawing/2014/main" id="{083C1362-16E3-45E9-B3BD-FFDFA4CE473B}"/>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948" r="28147" b="7719"/>
          <a:stretch/>
        </p:blipFill>
        <p:spPr>
          <a:xfrm>
            <a:off x="10680031" y="5177368"/>
            <a:ext cx="1387642" cy="1600200"/>
          </a:xfrm>
          <a:prstGeom prst="rect">
            <a:avLst/>
          </a:prstGeom>
        </p:spPr>
      </p:pic>
      <p:pic>
        <p:nvPicPr>
          <p:cNvPr id="11" name="Picture 10">
            <a:extLst>
              <a:ext uri="{FF2B5EF4-FFF2-40B4-BE49-F238E27FC236}">
                <a16:creationId xmlns:a16="http://schemas.microsoft.com/office/drawing/2014/main" id="{5AE9A699-0C6D-4F02-AA74-12271F11ABF3}"/>
              </a:ext>
            </a:extLst>
          </p:cNvPr>
          <p:cNvPicPr>
            <a:picLocks noChangeAspect="1"/>
          </p:cNvPicPr>
          <p:nvPr/>
        </p:nvPicPr>
        <p:blipFill rotWithShape="1">
          <a:blip r:embed="rId3">
            <a:extLst>
              <a:ext uri="{28A0092B-C50C-407E-A947-70E740481C1C}">
                <a14:useLocalDpi xmlns:a14="http://schemas.microsoft.com/office/drawing/2010/main" val="0"/>
              </a:ext>
            </a:extLst>
          </a:blip>
          <a:srcRect l="31874" t="37368" r="32126" b="30351"/>
          <a:stretch/>
        </p:blipFill>
        <p:spPr>
          <a:xfrm>
            <a:off x="124328" y="5045359"/>
            <a:ext cx="1788694" cy="1732209"/>
          </a:xfrm>
          <a:prstGeom prst="rect">
            <a:avLst/>
          </a:prstGeom>
        </p:spPr>
      </p:pic>
    </p:spTree>
    <p:extLst>
      <p:ext uri="{BB962C8B-B14F-4D97-AF65-F5344CB8AC3E}">
        <p14:creationId xmlns:p14="http://schemas.microsoft.com/office/powerpoint/2010/main" val="681097472"/>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5A0A-0757-4C81-B483-059700E91211}"/>
              </a:ext>
            </a:extLst>
          </p:cNvPr>
          <p:cNvSpPr>
            <a:spLocks noGrp="1"/>
          </p:cNvSpPr>
          <p:nvPr>
            <p:ph type="title"/>
          </p:nvPr>
        </p:nvSpPr>
        <p:spPr/>
        <p:txBody>
          <a:bodyPr/>
          <a:lstStyle/>
          <a:p>
            <a:pPr algn="ctr"/>
            <a:r>
              <a:rPr lang="en-IN" b="1" dirty="0">
                <a:latin typeface="Times New Roman" panose="02020603050405020304" pitchFamily="18" charset="0"/>
              </a:rPr>
              <a:t>CONTENTS</a:t>
            </a:r>
          </a:p>
        </p:txBody>
      </p:sp>
      <p:sp>
        <p:nvSpPr>
          <p:cNvPr id="3" name="Content Placeholder 2">
            <a:extLst>
              <a:ext uri="{FF2B5EF4-FFF2-40B4-BE49-F238E27FC236}">
                <a16:creationId xmlns:a16="http://schemas.microsoft.com/office/drawing/2014/main" id="{70A7BFEF-E874-4371-98D4-D569287E806F}"/>
              </a:ext>
            </a:extLst>
          </p:cNvPr>
          <p:cNvSpPr>
            <a:spLocks noGrp="1"/>
          </p:cNvSpPr>
          <p:nvPr>
            <p:ph idx="1"/>
          </p:nvPr>
        </p:nvSpPr>
        <p:spPr>
          <a:xfrm>
            <a:off x="264695" y="1749478"/>
            <a:ext cx="11574379" cy="4725663"/>
          </a:xfrm>
        </p:spPr>
        <p:txBody>
          <a:bodyPr numCol="2">
            <a:normAutofit fontScale="92500"/>
          </a:bodyPr>
          <a:lstStyle/>
          <a:p>
            <a:pPr algn="just"/>
            <a:r>
              <a:rPr lang="en-IN" sz="2400" dirty="0"/>
              <a:t>INTRODUCTION</a:t>
            </a:r>
          </a:p>
          <a:p>
            <a:pPr algn="just"/>
            <a:r>
              <a:rPr lang="en-IN" sz="2400" dirty="0"/>
              <a:t>CLASSIFICATION</a:t>
            </a:r>
          </a:p>
          <a:p>
            <a:pPr algn="just"/>
            <a:r>
              <a:rPr lang="en-IN" sz="2400" dirty="0"/>
              <a:t>TYPES OF DIABETES MELLITUS(DM)</a:t>
            </a:r>
          </a:p>
          <a:p>
            <a:pPr algn="just"/>
            <a:r>
              <a:rPr lang="en-IN" sz="2400" dirty="0"/>
              <a:t>DIFFERENCE BETWEEN TYPE 1 &amp; TYPE 2 DM</a:t>
            </a:r>
          </a:p>
          <a:p>
            <a:pPr algn="just"/>
            <a:r>
              <a:rPr lang="en-IN" sz="2400" dirty="0"/>
              <a:t>SYMPTOMS AND FEATURES OF DM</a:t>
            </a:r>
          </a:p>
          <a:p>
            <a:pPr algn="just"/>
            <a:r>
              <a:rPr lang="en-IN" sz="2400" dirty="0"/>
              <a:t>SIGNIFICANCE OF DIABETIC HISTORY &amp; DIAGNOSTIC CRITERIA FOR DM</a:t>
            </a:r>
          </a:p>
          <a:p>
            <a:pPr algn="just"/>
            <a:r>
              <a:rPr lang="en-IN" sz="2400" dirty="0"/>
              <a:t>COMPLICATIONS OF DM</a:t>
            </a:r>
          </a:p>
          <a:p>
            <a:pPr algn="just"/>
            <a:endParaRPr lang="en-IN" sz="2400" dirty="0"/>
          </a:p>
          <a:p>
            <a:pPr algn="just"/>
            <a:endParaRPr lang="en-IN" sz="2400" dirty="0"/>
          </a:p>
          <a:p>
            <a:pPr algn="just"/>
            <a:r>
              <a:rPr lang="en-IN" sz="2400" dirty="0">
                <a:solidFill>
                  <a:srgbClr val="C00000"/>
                </a:solidFill>
              </a:rPr>
              <a:t>RELATIONSHIP B/W DIABETES AND PERIODONTAL DISEASE</a:t>
            </a:r>
          </a:p>
          <a:p>
            <a:pPr lvl="1" algn="just"/>
            <a:r>
              <a:rPr lang="en-IN" sz="2200" dirty="0">
                <a:solidFill>
                  <a:srgbClr val="C00000"/>
                </a:solidFill>
              </a:rPr>
              <a:t>MECHANISM LINKING DIABETES AND PERIODONTITIS</a:t>
            </a:r>
          </a:p>
          <a:p>
            <a:pPr lvl="1" algn="just"/>
            <a:r>
              <a:rPr lang="en-IN" sz="2200" dirty="0">
                <a:solidFill>
                  <a:srgbClr val="C00000"/>
                </a:solidFill>
              </a:rPr>
              <a:t>EFFECT OF DIABETES ON PERIODONTAL DISEASE AND TREATMENT</a:t>
            </a:r>
          </a:p>
          <a:p>
            <a:pPr lvl="1" algn="just"/>
            <a:r>
              <a:rPr lang="en-IN" sz="2200" dirty="0">
                <a:solidFill>
                  <a:srgbClr val="C00000"/>
                </a:solidFill>
              </a:rPr>
              <a:t>EFFECT OF PERIODONTAL DISEASE AND TREATMENT ON DIABETES</a:t>
            </a:r>
          </a:p>
          <a:p>
            <a:pPr lvl="1" algn="just"/>
            <a:r>
              <a:rPr lang="en-IN" sz="2200" dirty="0">
                <a:solidFill>
                  <a:srgbClr val="C00000"/>
                </a:solidFill>
              </a:rPr>
              <a:t>EFFECT OF NSPT ON DIABETES GLYCEMIC CONTROL</a:t>
            </a:r>
          </a:p>
          <a:p>
            <a:pPr lvl="1" algn="just"/>
            <a:r>
              <a:rPr lang="en-IN" sz="2200" dirty="0">
                <a:solidFill>
                  <a:srgbClr val="C00000"/>
                </a:solidFill>
              </a:rPr>
              <a:t>EFFECT OF NSPT WITH ANTIMICROBIALS ON DIABETES GLYCEMIC CONTROL</a:t>
            </a:r>
          </a:p>
          <a:p>
            <a:pPr lvl="1" algn="just"/>
            <a:r>
              <a:rPr lang="en-IN" sz="2200" dirty="0">
                <a:solidFill>
                  <a:srgbClr val="C00000"/>
                </a:solidFill>
              </a:rPr>
              <a:t>EFFECT OF SURGICAL PERIODONTAL THERAPY ON DIABETES GLYCEMIC CONTROL</a:t>
            </a:r>
          </a:p>
          <a:p>
            <a:pPr algn="just"/>
            <a:r>
              <a:rPr lang="en-IN" sz="2400" dirty="0">
                <a:solidFill>
                  <a:srgbClr val="C00000"/>
                </a:solidFill>
              </a:rPr>
              <a:t>CONCLUSION</a:t>
            </a:r>
          </a:p>
        </p:txBody>
      </p:sp>
      <p:pic>
        <p:nvPicPr>
          <p:cNvPr id="5" name="Picture 4">
            <a:extLst>
              <a:ext uri="{FF2B5EF4-FFF2-40B4-BE49-F238E27FC236}">
                <a16:creationId xmlns:a16="http://schemas.microsoft.com/office/drawing/2014/main" id="{075D7F1F-A6E5-4388-8359-948D31DFD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4526"/>
            <a:ext cx="1052401" cy="1323474"/>
          </a:xfrm>
          <a:prstGeom prst="rect">
            <a:avLst/>
          </a:prstGeom>
        </p:spPr>
      </p:pic>
    </p:spTree>
    <p:extLst>
      <p:ext uri="{BB962C8B-B14F-4D97-AF65-F5344CB8AC3E}">
        <p14:creationId xmlns:p14="http://schemas.microsoft.com/office/powerpoint/2010/main" val="3612381153"/>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466C-5CD2-4874-A370-25F8DAAD98FA}"/>
              </a:ext>
            </a:extLst>
          </p:cNvPr>
          <p:cNvSpPr>
            <a:spLocks noGrp="1"/>
          </p:cNvSpPr>
          <p:nvPr>
            <p:ph type="title"/>
          </p:nvPr>
        </p:nvSpPr>
        <p:spPr/>
        <p:txBody>
          <a:bodyPr/>
          <a:lstStyle/>
          <a:p>
            <a:pPr algn="ctr"/>
            <a:r>
              <a:rPr lang="en-IN" b="1" dirty="0">
                <a:latin typeface="Times New Roman" panose="02020603050405020304" pitchFamily="18" charset="0"/>
              </a:rPr>
              <a:t>SKIN PROBLEMS</a:t>
            </a:r>
          </a:p>
        </p:txBody>
      </p:sp>
      <p:sp>
        <p:nvSpPr>
          <p:cNvPr id="3" name="Content Placeholder 2">
            <a:extLst>
              <a:ext uri="{FF2B5EF4-FFF2-40B4-BE49-F238E27FC236}">
                <a16:creationId xmlns:a16="http://schemas.microsoft.com/office/drawing/2014/main" id="{FE9D86CD-6A0F-4423-BF2D-2638B5CFA548}"/>
              </a:ext>
            </a:extLst>
          </p:cNvPr>
          <p:cNvSpPr>
            <a:spLocks noGrp="1"/>
          </p:cNvSpPr>
          <p:nvPr>
            <p:ph idx="1"/>
          </p:nvPr>
        </p:nvSpPr>
        <p:spPr>
          <a:xfrm>
            <a:off x="1097280" y="1857766"/>
            <a:ext cx="10058400" cy="4023360"/>
          </a:xfrm>
        </p:spPr>
        <p:txBody>
          <a:bodyPr/>
          <a:lstStyle/>
          <a:p>
            <a:pPr algn="just"/>
            <a:r>
              <a:rPr lang="en-IN" sz="2400" dirty="0">
                <a:latin typeface="Times New Roman" panose="02020603050405020304" pitchFamily="18" charset="0"/>
              </a:rPr>
              <a:t>Skin infections, such as </a:t>
            </a:r>
            <a:r>
              <a:rPr lang="en-US" sz="2400" dirty="0">
                <a:latin typeface="Times New Roman" panose="02020603050405020304" pitchFamily="18" charset="0"/>
              </a:rPr>
              <a:t>staphylococcal infection leading to boils, carbuncles or abscesses, which are often recurrent, may occur.</a:t>
            </a:r>
          </a:p>
          <a:p>
            <a:pPr algn="just"/>
            <a:r>
              <a:rPr lang="en-US" sz="2400" dirty="0">
                <a:latin typeface="Times New Roman" panose="02020603050405020304" pitchFamily="18" charset="0"/>
              </a:rPr>
              <a:t>Dermatological manifestations are common in patients with </a:t>
            </a:r>
            <a:r>
              <a:rPr lang="en-IN" sz="2400" dirty="0">
                <a:latin typeface="Times New Roman" panose="02020603050405020304" pitchFamily="18" charset="0"/>
              </a:rPr>
              <a:t>poor glycaemic control.</a:t>
            </a:r>
          </a:p>
          <a:p>
            <a:pPr algn="just"/>
            <a:r>
              <a:rPr lang="en-US" sz="2400" dirty="0">
                <a:latin typeface="Times New Roman" panose="02020603050405020304" pitchFamily="18" charset="0"/>
              </a:rPr>
              <a:t>Severe infections itself can lead to </a:t>
            </a:r>
            <a:r>
              <a:rPr lang="en-US" sz="2400" dirty="0" err="1">
                <a:latin typeface="Times New Roman" panose="02020603050405020304" pitchFamily="18" charset="0"/>
              </a:rPr>
              <a:t>hyperglycaemia</a:t>
            </a:r>
            <a:r>
              <a:rPr lang="en-US" sz="2400" dirty="0">
                <a:latin typeface="Times New Roman" panose="02020603050405020304" pitchFamily="18" charset="0"/>
              </a:rPr>
              <a:t>, and a new diagnosis of diabetes should be reconsidered once the acute infection has cleared.</a:t>
            </a:r>
          </a:p>
          <a:p>
            <a:pPr algn="just"/>
            <a:r>
              <a:rPr lang="en-IN" sz="2400" dirty="0">
                <a:latin typeface="Times New Roman" panose="02020603050405020304" pitchFamily="18" charset="0"/>
              </a:rPr>
              <a:t>Genital candidiasis in </a:t>
            </a:r>
            <a:r>
              <a:rPr lang="en-US" sz="2400" dirty="0">
                <a:latin typeface="Times New Roman" panose="02020603050405020304" pitchFamily="18" charset="0"/>
              </a:rPr>
              <a:t>women leads to a thick white discharge and vaginal soreness. Similarly, in men it can lead to a severe balanitis (inflammation of the glans penis).</a:t>
            </a:r>
            <a:endParaRPr lang="en-IN" dirty="0">
              <a:latin typeface="Times New Roman" panose="02020603050405020304" pitchFamily="18" charset="0"/>
            </a:endParaRPr>
          </a:p>
        </p:txBody>
      </p:sp>
    </p:spTree>
    <p:extLst>
      <p:ext uri="{BB962C8B-B14F-4D97-AF65-F5344CB8AC3E}">
        <p14:creationId xmlns:p14="http://schemas.microsoft.com/office/powerpoint/2010/main" val="1996165701"/>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5558-94AC-4858-93C6-9D8C844778A1}"/>
              </a:ext>
            </a:extLst>
          </p:cNvPr>
          <p:cNvSpPr>
            <a:spLocks noGrp="1"/>
          </p:cNvSpPr>
          <p:nvPr>
            <p:ph type="title"/>
          </p:nvPr>
        </p:nvSpPr>
        <p:spPr/>
        <p:txBody>
          <a:bodyPr/>
          <a:lstStyle/>
          <a:p>
            <a:pPr algn="ctr"/>
            <a:r>
              <a:rPr lang="en-IN" b="1" dirty="0">
                <a:latin typeface="Times New Roman" panose="02020603050405020304" pitchFamily="18" charset="0"/>
              </a:rPr>
              <a:t>ORAL MANIFESTATIONS</a:t>
            </a:r>
          </a:p>
        </p:txBody>
      </p:sp>
      <p:sp>
        <p:nvSpPr>
          <p:cNvPr id="3" name="Content Placeholder 2">
            <a:extLst>
              <a:ext uri="{FF2B5EF4-FFF2-40B4-BE49-F238E27FC236}">
                <a16:creationId xmlns:a16="http://schemas.microsoft.com/office/drawing/2014/main" id="{C7C604FC-75EB-4989-8E9D-9C4D297AF03A}"/>
              </a:ext>
            </a:extLst>
          </p:cNvPr>
          <p:cNvSpPr>
            <a:spLocks noGrp="1"/>
          </p:cNvSpPr>
          <p:nvPr>
            <p:ph idx="1"/>
          </p:nvPr>
        </p:nvSpPr>
        <p:spPr>
          <a:xfrm>
            <a:off x="1097280" y="1857765"/>
            <a:ext cx="6386362" cy="4713631"/>
          </a:xfrm>
        </p:spPr>
        <p:txBody>
          <a:bodyPr>
            <a:normAutofit/>
          </a:bodyPr>
          <a:lstStyle/>
          <a:p>
            <a:pPr algn="just"/>
            <a:r>
              <a:rPr lang="en-US" sz="2400" b="1" dirty="0">
                <a:latin typeface="Times New Roman" panose="02020603050405020304" pitchFamily="18" charset="0"/>
              </a:rPr>
              <a:t>Oral candidiasis</a:t>
            </a:r>
            <a:r>
              <a:rPr lang="en-US" sz="2400" dirty="0">
                <a:latin typeface="Times New Roman" panose="02020603050405020304" pitchFamily="18" charset="0"/>
              </a:rPr>
              <a:t> can also be presenting features of diabetes mellitus. </a:t>
            </a:r>
          </a:p>
          <a:p>
            <a:pPr algn="just"/>
            <a:r>
              <a:rPr lang="en-US" sz="2400" dirty="0">
                <a:latin typeface="Times New Roman" panose="02020603050405020304" pitchFamily="18" charset="0"/>
              </a:rPr>
              <a:t>The presence of the </a:t>
            </a:r>
            <a:r>
              <a:rPr lang="en-US" sz="2400" b="1" dirty="0">
                <a:latin typeface="Times New Roman" panose="02020603050405020304" pitchFamily="18" charset="0"/>
              </a:rPr>
              <a:t>characteristic white plaques on the tongue and oropharynx </a:t>
            </a:r>
            <a:r>
              <a:rPr lang="en-US" sz="2400" dirty="0">
                <a:latin typeface="Times New Roman" panose="02020603050405020304" pitchFamily="18" charset="0"/>
              </a:rPr>
              <a:t>in a previously healthy person </a:t>
            </a:r>
            <a:r>
              <a:rPr lang="en-US" sz="2400" b="1" dirty="0">
                <a:latin typeface="Times New Roman" panose="02020603050405020304" pitchFamily="18" charset="0"/>
              </a:rPr>
              <a:t>not on antibiotic therapy </a:t>
            </a:r>
            <a:r>
              <a:rPr lang="en-US" sz="2400" dirty="0">
                <a:latin typeface="Times New Roman" panose="02020603050405020304" pitchFamily="18" charset="0"/>
              </a:rPr>
              <a:t>should indicate the possibility of diabetes mellitus.</a:t>
            </a:r>
          </a:p>
          <a:p>
            <a:pPr algn="just"/>
            <a:r>
              <a:rPr lang="en-US" sz="2400" dirty="0">
                <a:solidFill>
                  <a:srgbClr val="404040"/>
                </a:solidFill>
                <a:latin typeface="Times New Roman" panose="02020603050405020304" pitchFamily="18" charset="0"/>
              </a:rPr>
              <a:t>Diminished salivary flow and burning mouth are other oral characteristics in diabetic patients with poor glycemic control. </a:t>
            </a:r>
          </a:p>
          <a:p>
            <a:pPr algn="just"/>
            <a:r>
              <a:rPr lang="en-US" sz="2400" dirty="0">
                <a:solidFill>
                  <a:srgbClr val="404040"/>
                </a:solidFill>
                <a:latin typeface="Times New Roman" panose="02020603050405020304" pitchFamily="18" charset="0"/>
              </a:rPr>
              <a:t>Different oral pathologies such as, lichen planus, leukoplakia and lichenoid reactions are associated to diabetic subjects due to immunosuppression.</a:t>
            </a:r>
            <a:endParaRPr lang="en-IN" sz="2400" dirty="0">
              <a:solidFill>
                <a:srgbClr val="404040"/>
              </a:solidFill>
              <a:latin typeface="Times New Roman" panose="02020603050405020304" pitchFamily="18" charset="0"/>
            </a:endParaRPr>
          </a:p>
        </p:txBody>
      </p:sp>
      <p:pic>
        <p:nvPicPr>
          <p:cNvPr id="4" name="Picture 3">
            <a:extLst>
              <a:ext uri="{FF2B5EF4-FFF2-40B4-BE49-F238E27FC236}">
                <a16:creationId xmlns:a16="http://schemas.microsoft.com/office/drawing/2014/main" id="{7A2AE1EE-0F5E-4C14-B0DB-24F32D2A887D}"/>
              </a:ext>
            </a:extLst>
          </p:cNvPr>
          <p:cNvPicPr>
            <a:picLocks noChangeAspect="1"/>
          </p:cNvPicPr>
          <p:nvPr/>
        </p:nvPicPr>
        <p:blipFill>
          <a:blip r:embed="rId3"/>
          <a:stretch>
            <a:fillRect/>
          </a:stretch>
        </p:blipFill>
        <p:spPr>
          <a:xfrm>
            <a:off x="8188839" y="1780765"/>
            <a:ext cx="3255597" cy="4448185"/>
          </a:xfrm>
          <a:prstGeom prst="rect">
            <a:avLst/>
          </a:prstGeom>
        </p:spPr>
      </p:pic>
    </p:spTree>
    <p:extLst>
      <p:ext uri="{BB962C8B-B14F-4D97-AF65-F5344CB8AC3E}">
        <p14:creationId xmlns:p14="http://schemas.microsoft.com/office/powerpoint/2010/main" val="58734818"/>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538D-94CB-43CB-B818-8DC784123AB2}"/>
              </a:ext>
            </a:extLst>
          </p:cNvPr>
          <p:cNvSpPr>
            <a:spLocks noGrp="1"/>
          </p:cNvSpPr>
          <p:nvPr>
            <p:ph type="title"/>
          </p:nvPr>
        </p:nvSpPr>
        <p:spPr/>
        <p:txBody>
          <a:bodyPr/>
          <a:lstStyle/>
          <a:p>
            <a:pPr algn="ctr"/>
            <a:r>
              <a:rPr lang="en-IN" b="1" dirty="0">
                <a:latin typeface="Times New Roman" panose="02020603050405020304" pitchFamily="18" charset="0"/>
              </a:rPr>
              <a:t>VISUAL DISTURBANCES</a:t>
            </a:r>
          </a:p>
        </p:txBody>
      </p:sp>
      <p:sp>
        <p:nvSpPr>
          <p:cNvPr id="3" name="Content Placeholder 2">
            <a:extLst>
              <a:ext uri="{FF2B5EF4-FFF2-40B4-BE49-F238E27FC236}">
                <a16:creationId xmlns:a16="http://schemas.microsoft.com/office/drawing/2014/main" id="{20B4E9E1-4DF7-40A8-9963-CC4EFE5B31AB}"/>
              </a:ext>
            </a:extLst>
          </p:cNvPr>
          <p:cNvSpPr>
            <a:spLocks noGrp="1"/>
          </p:cNvSpPr>
          <p:nvPr>
            <p:ph idx="1"/>
          </p:nvPr>
        </p:nvSpPr>
        <p:spPr>
          <a:xfrm>
            <a:off x="1097280" y="1857766"/>
            <a:ext cx="10058400" cy="4023360"/>
          </a:xfrm>
        </p:spPr>
        <p:txBody>
          <a:bodyPr/>
          <a:lstStyle/>
          <a:p>
            <a:pPr algn="just"/>
            <a:r>
              <a:rPr lang="en-US" sz="2400" dirty="0" err="1">
                <a:latin typeface="Times New Roman" panose="02020603050405020304" pitchFamily="18" charset="0"/>
              </a:rPr>
              <a:t>Hyperglycaemia</a:t>
            </a:r>
            <a:r>
              <a:rPr lang="en-US" sz="2400" dirty="0">
                <a:latin typeface="Times New Roman" panose="02020603050405020304" pitchFamily="18" charset="0"/>
              </a:rPr>
              <a:t> can lead to blurred vision, owing to </a:t>
            </a:r>
            <a:r>
              <a:rPr lang="en-US" sz="2400" b="1" dirty="0">
                <a:latin typeface="Times New Roman" panose="02020603050405020304" pitchFamily="18" charset="0"/>
              </a:rPr>
              <a:t>osmotic changes</a:t>
            </a:r>
            <a:r>
              <a:rPr lang="en-US" sz="2400" dirty="0">
                <a:latin typeface="Times New Roman" panose="02020603050405020304" pitchFamily="18" charset="0"/>
              </a:rPr>
              <a:t> within the </a:t>
            </a:r>
            <a:r>
              <a:rPr lang="en-US" sz="2400" b="1" dirty="0">
                <a:latin typeface="Times New Roman" panose="02020603050405020304" pitchFamily="18" charset="0"/>
              </a:rPr>
              <a:t>aqueous </a:t>
            </a:r>
            <a:r>
              <a:rPr lang="en-US" sz="2400" b="1" dirty="0" err="1">
                <a:latin typeface="Times New Roman" panose="02020603050405020304" pitchFamily="18" charset="0"/>
              </a:rPr>
              <a:t>humour</a:t>
            </a:r>
            <a:r>
              <a:rPr lang="en-US" sz="2400" b="1" dirty="0">
                <a:latin typeface="Times New Roman" panose="02020603050405020304" pitchFamily="18" charset="0"/>
              </a:rPr>
              <a:t> of the lens of the eye</a:t>
            </a:r>
            <a:r>
              <a:rPr lang="en-US" sz="2400" dirty="0">
                <a:latin typeface="Times New Roman" panose="02020603050405020304" pitchFamily="18" charset="0"/>
              </a:rPr>
              <a:t>. </a:t>
            </a:r>
          </a:p>
          <a:p>
            <a:pPr algn="just"/>
            <a:r>
              <a:rPr lang="en-US" sz="2400" dirty="0">
                <a:latin typeface="Times New Roman" panose="02020603050405020304" pitchFamily="18" charset="0"/>
              </a:rPr>
              <a:t>This can also occur when chronic </a:t>
            </a:r>
            <a:r>
              <a:rPr lang="en-US" sz="2400" dirty="0" err="1">
                <a:latin typeface="Times New Roman" panose="02020603050405020304" pitchFamily="18" charset="0"/>
              </a:rPr>
              <a:t>hyperglycaemia</a:t>
            </a:r>
            <a:r>
              <a:rPr lang="en-US" sz="2400" dirty="0">
                <a:latin typeface="Times New Roman" panose="02020603050405020304" pitchFamily="18" charset="0"/>
              </a:rPr>
              <a:t> is treated, causing further osmotic shifts in the lens. The symptom usually settles once </a:t>
            </a:r>
            <a:r>
              <a:rPr lang="en-IN" sz="2400" dirty="0" err="1">
                <a:latin typeface="Times New Roman" panose="02020603050405020304" pitchFamily="18" charset="0"/>
              </a:rPr>
              <a:t>normoglycaemia</a:t>
            </a:r>
            <a:r>
              <a:rPr lang="en-IN" sz="2400" dirty="0">
                <a:latin typeface="Times New Roman" panose="02020603050405020304" pitchFamily="18" charset="0"/>
              </a:rPr>
              <a:t> is achieved.</a:t>
            </a:r>
            <a:endParaRPr lang="en-IN" dirty="0">
              <a:latin typeface="Times New Roman" panose="02020603050405020304" pitchFamily="18" charset="0"/>
            </a:endParaRPr>
          </a:p>
        </p:txBody>
      </p:sp>
      <p:pic>
        <p:nvPicPr>
          <p:cNvPr id="5" name="Picture 4">
            <a:extLst>
              <a:ext uri="{FF2B5EF4-FFF2-40B4-BE49-F238E27FC236}">
                <a16:creationId xmlns:a16="http://schemas.microsoft.com/office/drawing/2014/main" id="{811A6BA9-4E32-4A59-A30C-9D5E585765B7}"/>
              </a:ext>
            </a:extLst>
          </p:cNvPr>
          <p:cNvPicPr>
            <a:picLocks noChangeAspect="1"/>
          </p:cNvPicPr>
          <p:nvPr/>
        </p:nvPicPr>
        <p:blipFill rotWithShape="1">
          <a:blip r:embed="rId3">
            <a:extLst>
              <a:ext uri="{28A0092B-C50C-407E-A947-70E740481C1C}">
                <a14:useLocalDpi xmlns:a14="http://schemas.microsoft.com/office/drawing/2010/main" val="0"/>
              </a:ext>
            </a:extLst>
          </a:blip>
          <a:srcRect l="8189" t="4178" r="50000" b="66668"/>
          <a:stretch/>
        </p:blipFill>
        <p:spPr>
          <a:xfrm>
            <a:off x="0" y="-50442"/>
            <a:ext cx="2654968" cy="1999398"/>
          </a:xfrm>
          <a:prstGeom prst="rect">
            <a:avLst/>
          </a:prstGeom>
          <a:effectLst>
            <a:softEdge rad="127000"/>
          </a:effectLst>
        </p:spPr>
      </p:pic>
    </p:spTree>
    <p:extLst>
      <p:ext uri="{BB962C8B-B14F-4D97-AF65-F5344CB8AC3E}">
        <p14:creationId xmlns:p14="http://schemas.microsoft.com/office/powerpoint/2010/main" val="3759976991"/>
      </p:ext>
    </p:extLst>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DDE5-F722-48C2-992E-7D27BE5B77B5}"/>
              </a:ext>
            </a:extLst>
          </p:cNvPr>
          <p:cNvSpPr>
            <a:spLocks noGrp="1"/>
          </p:cNvSpPr>
          <p:nvPr>
            <p:ph type="title"/>
          </p:nvPr>
        </p:nvSpPr>
        <p:spPr/>
        <p:txBody>
          <a:bodyPr/>
          <a:lstStyle/>
          <a:p>
            <a:pPr algn="ctr"/>
            <a:r>
              <a:rPr lang="en-IN" b="1" dirty="0">
                <a:latin typeface="Times New Roman" panose="02020603050405020304" pitchFamily="18" charset="0"/>
              </a:rPr>
              <a:t>SIGNIFICANCE OF DIABETIC HISTORY</a:t>
            </a:r>
          </a:p>
        </p:txBody>
      </p:sp>
      <p:sp>
        <p:nvSpPr>
          <p:cNvPr id="3" name="Content Placeholder 2">
            <a:extLst>
              <a:ext uri="{FF2B5EF4-FFF2-40B4-BE49-F238E27FC236}">
                <a16:creationId xmlns:a16="http://schemas.microsoft.com/office/drawing/2014/main" id="{81CD0F5D-053F-4951-AA90-D95A236E742B}"/>
              </a:ext>
            </a:extLst>
          </p:cNvPr>
          <p:cNvSpPr>
            <a:spLocks noGrp="1"/>
          </p:cNvSpPr>
          <p:nvPr>
            <p:ph idx="1"/>
          </p:nvPr>
        </p:nvSpPr>
        <p:spPr>
          <a:xfrm>
            <a:off x="1097280" y="1857766"/>
            <a:ext cx="10058400" cy="4023360"/>
          </a:xfrm>
        </p:spPr>
        <p:txBody>
          <a:bodyPr/>
          <a:lstStyle/>
          <a:p>
            <a:pPr algn="just"/>
            <a:r>
              <a:rPr lang="en-IN" sz="2400" dirty="0">
                <a:latin typeface="Times New Roman" panose="02020603050405020304" pitchFamily="18" charset="0"/>
              </a:rPr>
              <a:t>Patients with diabetes are </a:t>
            </a:r>
            <a:r>
              <a:rPr lang="en-US" sz="2400" dirty="0">
                <a:latin typeface="Times New Roman" panose="02020603050405020304" pitchFamily="18" charset="0"/>
              </a:rPr>
              <a:t>at risk of cardiovascular disease, and this risk is increased when there is a family history of vascular disease </a:t>
            </a:r>
            <a:r>
              <a:rPr lang="en-US" sz="2400" b="1" dirty="0">
                <a:latin typeface="Times New Roman" panose="02020603050405020304" pitchFamily="18" charset="0"/>
              </a:rPr>
              <a:t>in fathers or brothers aged less than 55 years, or mothers or sisters aged under 65</a:t>
            </a:r>
            <a:r>
              <a:rPr lang="en-US" sz="2400" dirty="0">
                <a:latin typeface="Times New Roman" panose="02020603050405020304" pitchFamily="18" charset="0"/>
              </a:rPr>
              <a:t>.</a:t>
            </a:r>
            <a:r>
              <a:rPr lang="en-IN" sz="2400" dirty="0">
                <a:latin typeface="Times New Roman" panose="02020603050405020304" pitchFamily="18" charset="0"/>
              </a:rPr>
              <a:t> </a:t>
            </a:r>
          </a:p>
          <a:p>
            <a:pPr algn="just"/>
            <a:r>
              <a:rPr lang="en-IN" sz="2400" dirty="0">
                <a:latin typeface="Times New Roman" panose="02020603050405020304" pitchFamily="18" charset="0"/>
              </a:rPr>
              <a:t>Any history of hypertension, </a:t>
            </a:r>
            <a:r>
              <a:rPr lang="en-US" sz="2400" dirty="0" err="1">
                <a:latin typeface="Times New Roman" panose="02020603050405020304" pitchFamily="18" charset="0"/>
              </a:rPr>
              <a:t>hyperlipidaemia</a:t>
            </a:r>
            <a:r>
              <a:rPr lang="en-US" sz="2400" dirty="0">
                <a:latin typeface="Times New Roman" panose="02020603050405020304" pitchFamily="18" charset="0"/>
              </a:rPr>
              <a:t> or previous vascular disease (</a:t>
            </a:r>
            <a:r>
              <a:rPr lang="en-US" sz="2400" dirty="0" err="1">
                <a:latin typeface="Times New Roman" panose="02020603050405020304" pitchFamily="18" charset="0"/>
              </a:rPr>
              <a:t>cerebro</a:t>
            </a:r>
            <a:r>
              <a:rPr lang="en-US" sz="2400" dirty="0">
                <a:latin typeface="Times New Roman" panose="02020603050405020304" pitchFamily="18" charset="0"/>
              </a:rPr>
              <a:t>-, cardio- or peripheral vascular) should </a:t>
            </a:r>
            <a:r>
              <a:rPr lang="en-IN" sz="2400" dirty="0">
                <a:latin typeface="Times New Roman" panose="02020603050405020304" pitchFamily="18" charset="0"/>
              </a:rPr>
              <a:t>be noted.</a:t>
            </a:r>
            <a:endParaRPr lang="en-US" dirty="0">
              <a:latin typeface="Times New Roman" panose="02020603050405020304" pitchFamily="18" charset="0"/>
            </a:endParaRPr>
          </a:p>
        </p:txBody>
      </p:sp>
    </p:spTree>
    <p:extLst>
      <p:ext uri="{BB962C8B-B14F-4D97-AF65-F5344CB8AC3E}">
        <p14:creationId xmlns:p14="http://schemas.microsoft.com/office/powerpoint/2010/main" val="2878413137"/>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6E08-0C9D-4A68-983C-47BFF3048EF7}"/>
              </a:ext>
            </a:extLst>
          </p:cNvPr>
          <p:cNvSpPr>
            <a:spLocks noGrp="1"/>
          </p:cNvSpPr>
          <p:nvPr>
            <p:ph type="title"/>
          </p:nvPr>
        </p:nvSpPr>
        <p:spPr/>
        <p:txBody>
          <a:bodyPr/>
          <a:lstStyle/>
          <a:p>
            <a:pPr algn="ctr"/>
            <a:r>
              <a:rPr lang="en-IN" b="1" dirty="0">
                <a:latin typeface="Times New Roman" panose="02020603050405020304" pitchFamily="18" charset="0"/>
              </a:rPr>
              <a:t>DIAGNOSIS OF DM</a:t>
            </a:r>
          </a:p>
        </p:txBody>
      </p:sp>
      <p:pic>
        <p:nvPicPr>
          <p:cNvPr id="4" name="Content Placeholder 3">
            <a:extLst>
              <a:ext uri="{FF2B5EF4-FFF2-40B4-BE49-F238E27FC236}">
                <a16:creationId xmlns:a16="http://schemas.microsoft.com/office/drawing/2014/main" id="{D88E4623-9063-483C-B4F1-5C37B230AD4D}"/>
              </a:ext>
            </a:extLst>
          </p:cNvPr>
          <p:cNvPicPr>
            <a:picLocks noGrp="1" noChangeAspect="1"/>
          </p:cNvPicPr>
          <p:nvPr>
            <p:ph idx="1"/>
          </p:nvPr>
        </p:nvPicPr>
        <p:blipFill>
          <a:blip r:embed="rId3"/>
          <a:stretch>
            <a:fillRect/>
          </a:stretch>
        </p:blipFill>
        <p:spPr>
          <a:xfrm>
            <a:off x="1027810" y="1737360"/>
            <a:ext cx="10197340" cy="4549043"/>
          </a:xfrm>
          <a:prstGeom prst="rect">
            <a:avLst/>
          </a:prstGeom>
        </p:spPr>
      </p:pic>
      <p:sp>
        <p:nvSpPr>
          <p:cNvPr id="5" name="TextBox 4">
            <a:extLst>
              <a:ext uri="{FF2B5EF4-FFF2-40B4-BE49-F238E27FC236}">
                <a16:creationId xmlns:a16="http://schemas.microsoft.com/office/drawing/2014/main" id="{E80EF8E9-1A86-4237-9F2E-AFA457C5896B}"/>
              </a:ext>
            </a:extLst>
          </p:cNvPr>
          <p:cNvSpPr txBox="1"/>
          <p:nvPr/>
        </p:nvSpPr>
        <p:spPr>
          <a:xfrm>
            <a:off x="120316" y="6388768"/>
            <a:ext cx="11983452" cy="369332"/>
          </a:xfrm>
          <a:prstGeom prst="rect">
            <a:avLst/>
          </a:prstGeom>
          <a:noFill/>
        </p:spPr>
        <p:txBody>
          <a:bodyPr wrap="square" rtlCol="0">
            <a:spAutoFit/>
          </a:bodyPr>
          <a:lstStyle/>
          <a:p>
            <a:pPr algn="ctr"/>
            <a:r>
              <a:rPr lang="en-IN" dirty="0"/>
              <a:t>AMERICAN DIABETES ASSOCIATION</a:t>
            </a:r>
          </a:p>
        </p:txBody>
      </p:sp>
    </p:spTree>
    <p:extLst>
      <p:ext uri="{BB962C8B-B14F-4D97-AF65-F5344CB8AC3E}">
        <p14:creationId xmlns:p14="http://schemas.microsoft.com/office/powerpoint/2010/main" val="1890699769"/>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5436-2605-428B-9C46-1B37856A89C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3F0DF44-42C4-4507-8109-0DF0B29CCA1B}"/>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484C2ABB-8506-4F56-ABF1-97A67A7B4D26}"/>
              </a:ext>
            </a:extLst>
          </p:cNvPr>
          <p:cNvPicPr>
            <a:picLocks noChangeAspect="1"/>
          </p:cNvPicPr>
          <p:nvPr/>
        </p:nvPicPr>
        <p:blipFill>
          <a:blip r:embed="rId3"/>
          <a:stretch>
            <a:fillRect/>
          </a:stretch>
        </p:blipFill>
        <p:spPr>
          <a:xfrm>
            <a:off x="3128006" y="-1"/>
            <a:ext cx="5847552" cy="6841977"/>
          </a:xfrm>
          <a:prstGeom prst="rect">
            <a:avLst/>
          </a:prstGeom>
        </p:spPr>
      </p:pic>
    </p:spTree>
    <p:extLst>
      <p:ext uri="{BB962C8B-B14F-4D97-AF65-F5344CB8AC3E}">
        <p14:creationId xmlns:p14="http://schemas.microsoft.com/office/powerpoint/2010/main" val="3616087883"/>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29A7-2532-490F-896E-BE2F5FCBA8D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43A8E58-9F9B-460A-B67F-AD0E4B9C310F}"/>
              </a:ext>
            </a:extLst>
          </p:cNvPr>
          <p:cNvSpPr>
            <a:spLocks noGrp="1"/>
          </p:cNvSpPr>
          <p:nvPr>
            <p:ph idx="1"/>
          </p:nvPr>
        </p:nvSpPr>
        <p:spPr/>
        <p:txBody>
          <a:bodyPr>
            <a:normAutofit/>
          </a:bodyPr>
          <a:lstStyle/>
          <a:p>
            <a:pPr algn="just"/>
            <a:r>
              <a:rPr lang="en-US" sz="2400" dirty="0">
                <a:latin typeface="Times New Roman" panose="02020603050405020304" pitchFamily="18" charset="0"/>
              </a:rPr>
              <a:t>A1C is a widely used marker of </a:t>
            </a:r>
            <a:r>
              <a:rPr lang="en-IN" sz="2400" dirty="0">
                <a:latin typeface="Times New Roman" panose="02020603050405020304" pitchFamily="18" charset="0"/>
              </a:rPr>
              <a:t>chronic glycemia, as it reflects average </a:t>
            </a:r>
            <a:r>
              <a:rPr lang="en-US" sz="2400" dirty="0">
                <a:latin typeface="Times New Roman" panose="02020603050405020304" pitchFamily="18" charset="0"/>
              </a:rPr>
              <a:t>blood glucose levels </a:t>
            </a:r>
            <a:r>
              <a:rPr lang="en-US" sz="2400" b="1" dirty="0">
                <a:latin typeface="Times New Roman" panose="02020603050405020304" pitchFamily="18" charset="0"/>
              </a:rPr>
              <a:t>over a 2- to 3-month </a:t>
            </a:r>
            <a:r>
              <a:rPr lang="en-US" sz="2400" dirty="0">
                <a:latin typeface="Times New Roman" panose="02020603050405020304" pitchFamily="18" charset="0"/>
              </a:rPr>
              <a:t>period of time. </a:t>
            </a:r>
          </a:p>
          <a:p>
            <a:pPr algn="just"/>
            <a:r>
              <a:rPr lang="en-IN" sz="2400" dirty="0">
                <a:latin typeface="Times New Roman" panose="02020603050405020304" pitchFamily="18" charset="0"/>
              </a:rPr>
              <a:t>The diagnostic </a:t>
            </a:r>
            <a:r>
              <a:rPr lang="en-IN" sz="2400" b="1" dirty="0">
                <a:latin typeface="Times New Roman" panose="02020603050405020304" pitchFamily="18" charset="0"/>
              </a:rPr>
              <a:t>A1C </a:t>
            </a:r>
            <a:r>
              <a:rPr lang="en-US" sz="2400" b="1" dirty="0">
                <a:latin typeface="Times New Roman" panose="02020603050405020304" pitchFamily="18" charset="0"/>
              </a:rPr>
              <a:t>cut point of 6.5% </a:t>
            </a:r>
            <a:r>
              <a:rPr lang="en-US" sz="2400" dirty="0">
                <a:latin typeface="Times New Roman" panose="02020603050405020304" pitchFamily="18" charset="0"/>
              </a:rPr>
              <a:t>is associated with an inflection point for retinopathy prevalence as are the diagnostic thresholds for </a:t>
            </a:r>
            <a:r>
              <a:rPr lang="en-IN" sz="2400" dirty="0">
                <a:latin typeface="Times New Roman" panose="02020603050405020304" pitchFamily="18" charset="0"/>
              </a:rPr>
              <a:t>FPG and 2-h PG.</a:t>
            </a:r>
          </a:p>
          <a:p>
            <a:pPr algn="just"/>
            <a:r>
              <a:rPr lang="en-US" sz="2400" dirty="0">
                <a:latin typeface="Times New Roman" panose="02020603050405020304" pitchFamily="18" charset="0"/>
              </a:rPr>
              <a:t>The A1C has several advantages to the </a:t>
            </a:r>
            <a:r>
              <a:rPr lang="en-IN" sz="2400" dirty="0">
                <a:latin typeface="Times New Roman" panose="02020603050405020304" pitchFamily="18" charset="0"/>
              </a:rPr>
              <a:t>FPG, </a:t>
            </a:r>
            <a:r>
              <a:rPr lang="en-US" sz="2400" dirty="0">
                <a:latin typeface="Times New Roman" panose="02020603050405020304" pitchFamily="18" charset="0"/>
              </a:rPr>
              <a:t>since fasting is not required,, evidence to suggest greater preanalytical stability, and less day-to-day perturbations during periods </a:t>
            </a:r>
            <a:r>
              <a:rPr lang="en-IN" sz="2400" dirty="0">
                <a:latin typeface="Times New Roman" panose="02020603050405020304" pitchFamily="18" charset="0"/>
              </a:rPr>
              <a:t>of stress and illness.</a:t>
            </a:r>
            <a:endParaRPr lang="en-IN" dirty="0">
              <a:latin typeface="Times New Roman" panose="02020603050405020304" pitchFamily="18" charset="0"/>
            </a:endParaRPr>
          </a:p>
        </p:txBody>
      </p:sp>
    </p:spTree>
    <p:extLst>
      <p:ext uri="{BB962C8B-B14F-4D97-AF65-F5344CB8AC3E}">
        <p14:creationId xmlns:p14="http://schemas.microsoft.com/office/powerpoint/2010/main" val="639753676"/>
      </p:ext>
    </p:extLst>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A8E2-6F65-48EE-886A-4E99B6549CD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43B8F12-AE2C-4D81-BE9F-2427B68BE955}"/>
              </a:ext>
            </a:extLst>
          </p:cNvPr>
          <p:cNvSpPr>
            <a:spLocks noGrp="1"/>
          </p:cNvSpPr>
          <p:nvPr>
            <p:ph idx="1"/>
          </p:nvPr>
        </p:nvSpPr>
        <p:spPr>
          <a:xfrm>
            <a:off x="1097280" y="1845733"/>
            <a:ext cx="10058400" cy="4531003"/>
          </a:xfrm>
        </p:spPr>
        <p:txBody>
          <a:bodyPr>
            <a:normAutofit/>
          </a:bodyPr>
          <a:lstStyle/>
          <a:p>
            <a:pPr algn="just"/>
            <a:r>
              <a:rPr lang="en-IN" sz="2400" b="1" dirty="0">
                <a:latin typeface="Times New Roman" panose="02020603050405020304" pitchFamily="18" charset="0"/>
              </a:rPr>
              <a:t>Patients with severe </a:t>
            </a:r>
            <a:r>
              <a:rPr lang="en-IN" sz="2400" b="1" dirty="0" err="1">
                <a:latin typeface="Times New Roman" panose="02020603050405020304" pitchFamily="18" charset="0"/>
              </a:rPr>
              <a:t>hyperglycemia</a:t>
            </a:r>
            <a:r>
              <a:rPr lang="en-IN" sz="2400" b="1" dirty="0">
                <a:latin typeface="Times New Roman" panose="02020603050405020304" pitchFamily="18" charset="0"/>
              </a:rPr>
              <a:t> </a:t>
            </a:r>
            <a:r>
              <a:rPr lang="en-US" sz="2400" dirty="0">
                <a:latin typeface="Times New Roman" panose="02020603050405020304" pitchFamily="18" charset="0"/>
              </a:rPr>
              <a:t>such as those who present with severe classic hyperglycemic symptoms or hyperglycemic crisis can continue to be diagnosed when a </a:t>
            </a:r>
            <a:r>
              <a:rPr lang="en-US" sz="2400" b="1" dirty="0">
                <a:latin typeface="Times New Roman" panose="02020603050405020304" pitchFamily="18" charset="0"/>
              </a:rPr>
              <a:t>random plasma glucose of 200 mg/dl </a:t>
            </a:r>
            <a:r>
              <a:rPr lang="en-IN" sz="2400" dirty="0">
                <a:latin typeface="Times New Roman" panose="02020603050405020304" pitchFamily="18" charset="0"/>
              </a:rPr>
              <a:t>is found.</a:t>
            </a:r>
          </a:p>
          <a:p>
            <a:pPr algn="just"/>
            <a:endParaRPr lang="en-IN" sz="2400" dirty="0">
              <a:latin typeface="Times New Roman" panose="02020603050405020304" pitchFamily="18" charset="0"/>
            </a:endParaRPr>
          </a:p>
        </p:txBody>
      </p:sp>
    </p:spTree>
    <p:extLst>
      <p:ext uri="{BB962C8B-B14F-4D97-AF65-F5344CB8AC3E}">
        <p14:creationId xmlns:p14="http://schemas.microsoft.com/office/powerpoint/2010/main" val="3510303455"/>
      </p:ext>
    </p:extLst>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D3B46-50A2-4D70-A0BC-9D335BA6484A}"/>
              </a:ext>
            </a:extLst>
          </p:cNvPr>
          <p:cNvSpPr>
            <a:spLocks noGrp="1"/>
          </p:cNvSpPr>
          <p:nvPr>
            <p:ph type="title"/>
          </p:nvPr>
        </p:nvSpPr>
        <p:spPr/>
        <p:txBody>
          <a:bodyPr/>
          <a:lstStyle/>
          <a:p>
            <a:pPr algn="ctr"/>
            <a:r>
              <a:rPr lang="en-IN" b="1" dirty="0">
                <a:latin typeface="Times New Roman" panose="02020603050405020304" pitchFamily="18" charset="0"/>
              </a:rPr>
              <a:t>COMPLICATIONS OF DM</a:t>
            </a:r>
          </a:p>
        </p:txBody>
      </p:sp>
      <p:sp>
        <p:nvSpPr>
          <p:cNvPr id="6" name="Content Placeholder 5">
            <a:extLst>
              <a:ext uri="{FF2B5EF4-FFF2-40B4-BE49-F238E27FC236}">
                <a16:creationId xmlns:a16="http://schemas.microsoft.com/office/drawing/2014/main" id="{4BB5A5B6-573E-4FC5-8DC4-3D61A4EF5E94}"/>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3789829413"/>
      </p:ext>
    </p:extLst>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4E79-E127-4A2D-97F3-E736195868D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F0C1F51-5DC2-401E-A86B-B06D7B7C4670}"/>
              </a:ext>
            </a:extLst>
          </p:cNvPr>
          <p:cNvSpPr>
            <a:spLocks noGrp="1"/>
          </p:cNvSpPr>
          <p:nvPr>
            <p:ph idx="1"/>
          </p:nvPr>
        </p:nvSpPr>
        <p:spPr/>
        <p:txBody>
          <a:bodyPr/>
          <a:lstStyle/>
          <a:p>
            <a:endParaRPr lang="en-IN"/>
          </a:p>
        </p:txBody>
      </p:sp>
      <p:pic>
        <p:nvPicPr>
          <p:cNvPr id="4" name="Content Placeholder 3">
            <a:extLst>
              <a:ext uri="{FF2B5EF4-FFF2-40B4-BE49-F238E27FC236}">
                <a16:creationId xmlns:a16="http://schemas.microsoft.com/office/drawing/2014/main" id="{E06360E6-28AE-4BB7-82FA-4EAEB625E408}"/>
              </a:ext>
            </a:extLst>
          </p:cNvPr>
          <p:cNvPicPr>
            <a:picLocks noChangeAspect="1"/>
          </p:cNvPicPr>
          <p:nvPr/>
        </p:nvPicPr>
        <p:blipFill>
          <a:blip r:embed="rId3"/>
          <a:stretch>
            <a:fillRect/>
          </a:stretch>
        </p:blipFill>
        <p:spPr>
          <a:xfrm>
            <a:off x="0" y="0"/>
            <a:ext cx="12192000" cy="6866785"/>
          </a:xfrm>
          <a:prstGeom prst="rect">
            <a:avLst/>
          </a:prstGeom>
        </p:spPr>
      </p:pic>
    </p:spTree>
    <p:extLst>
      <p:ext uri="{BB962C8B-B14F-4D97-AF65-F5344CB8AC3E}">
        <p14:creationId xmlns:p14="http://schemas.microsoft.com/office/powerpoint/2010/main" val="3590701091"/>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AC03-319F-4253-8C7B-976A94E5C620}"/>
              </a:ext>
            </a:extLst>
          </p:cNvPr>
          <p:cNvSpPr>
            <a:spLocks noGrp="1"/>
          </p:cNvSpPr>
          <p:nvPr>
            <p:ph type="title"/>
          </p:nvPr>
        </p:nvSpPr>
        <p:spPr/>
        <p:txBody>
          <a:bodyPr/>
          <a:lstStyle/>
          <a:p>
            <a:pPr algn="ctr"/>
            <a:r>
              <a:rPr lang="en-IN" b="1" dirty="0">
                <a:latin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01140D55-BE29-49E0-94BA-4B3146CF4063}"/>
              </a:ext>
            </a:extLst>
          </p:cNvPr>
          <p:cNvSpPr>
            <a:spLocks noGrp="1"/>
          </p:cNvSpPr>
          <p:nvPr>
            <p:ph idx="1"/>
          </p:nvPr>
        </p:nvSpPr>
        <p:spPr/>
        <p:txBody>
          <a:bodyPr>
            <a:normAutofit/>
          </a:bodyPr>
          <a:lstStyle/>
          <a:p>
            <a:pPr algn="just"/>
            <a:r>
              <a:rPr lang="en-US" sz="2400" b="1" dirty="0">
                <a:latin typeface="Times New Roman" panose="02020603050405020304" pitchFamily="18" charset="0"/>
              </a:rPr>
              <a:t>Diabetes</a:t>
            </a:r>
            <a:r>
              <a:rPr lang="en-US" sz="2400" dirty="0">
                <a:latin typeface="Times New Roman" panose="02020603050405020304" pitchFamily="18" charset="0"/>
              </a:rPr>
              <a:t> is a chronic, metabolic disease characterized by elevated levels of blood glucose (or blood sugar), which leads over time to serious damage to the heart, blood vessels, eyes, kidneys and nerves.</a:t>
            </a:r>
          </a:p>
          <a:p>
            <a:pPr algn="r"/>
            <a:r>
              <a:rPr lang="en-US" sz="2400" dirty="0">
                <a:solidFill>
                  <a:schemeClr val="tx1">
                    <a:lumMod val="95000"/>
                    <a:lumOff val="5000"/>
                  </a:schemeClr>
                </a:solidFill>
                <a:latin typeface="Times New Roman" panose="02020603050405020304" pitchFamily="18" charset="0"/>
              </a:rPr>
              <a:t>World Health </a:t>
            </a:r>
            <a:r>
              <a:rPr lang="en-US" sz="2400" dirty="0" err="1">
                <a:solidFill>
                  <a:schemeClr val="tx1">
                    <a:lumMod val="95000"/>
                    <a:lumOff val="5000"/>
                  </a:schemeClr>
                </a:solidFill>
                <a:latin typeface="Times New Roman" panose="02020603050405020304" pitchFamily="18" charset="0"/>
              </a:rPr>
              <a:t>Organisation</a:t>
            </a:r>
            <a:r>
              <a:rPr lang="en-US" sz="2400" dirty="0">
                <a:solidFill>
                  <a:schemeClr val="tx1">
                    <a:lumMod val="95000"/>
                    <a:lumOff val="5000"/>
                  </a:schemeClr>
                </a:solidFill>
                <a:latin typeface="Times New Roman" panose="02020603050405020304" pitchFamily="18" charset="0"/>
              </a:rPr>
              <a:t>(WHO</a:t>
            </a:r>
            <a:r>
              <a:rPr lang="en-US" sz="2400" dirty="0">
                <a:latin typeface="Times New Roman" panose="02020603050405020304" pitchFamily="18" charset="0"/>
              </a:rPr>
              <a:t>)</a:t>
            </a:r>
          </a:p>
          <a:p>
            <a:pPr algn="just"/>
            <a:r>
              <a:rPr lang="en-US" sz="2400" dirty="0">
                <a:latin typeface="Times New Roman" panose="02020603050405020304" pitchFamily="18" charset="0"/>
              </a:rPr>
              <a:t>Diabetes is a group of metabolic diseases characterized by hyperglycemia resulting from defects in insulin secretion, insulin action, or both.</a:t>
            </a:r>
          </a:p>
          <a:p>
            <a:pPr algn="r"/>
            <a:r>
              <a:rPr lang="en-US" sz="2400" dirty="0">
                <a:solidFill>
                  <a:schemeClr val="tx1">
                    <a:lumMod val="95000"/>
                    <a:lumOff val="5000"/>
                  </a:schemeClr>
                </a:solidFill>
                <a:latin typeface="Times New Roman" panose="02020603050405020304" pitchFamily="18" charset="0"/>
              </a:rPr>
              <a:t>American Diabetes Association(ADA)</a:t>
            </a:r>
          </a:p>
          <a:p>
            <a:pPr algn="just"/>
            <a:r>
              <a:rPr lang="en-US" sz="2400" dirty="0">
                <a:latin typeface="Times New Roman" panose="02020603050405020304" pitchFamily="18" charset="0"/>
              </a:rPr>
              <a:t>Diabetes is a Greek word meaning ‘a passer through; a siphon’, and mellitus derives from the Greek word for ‘sweet’. </a:t>
            </a:r>
          </a:p>
        </p:txBody>
      </p:sp>
    </p:spTree>
    <p:extLst>
      <p:ext uri="{BB962C8B-B14F-4D97-AF65-F5344CB8AC3E}">
        <p14:creationId xmlns:p14="http://schemas.microsoft.com/office/powerpoint/2010/main" val="1010055239"/>
      </p:ext>
    </p:extLst>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2113-5C5C-4330-914C-FCEA77F443A4}"/>
              </a:ext>
            </a:extLst>
          </p:cNvPr>
          <p:cNvSpPr>
            <a:spLocks noGrp="1"/>
          </p:cNvSpPr>
          <p:nvPr>
            <p:ph type="title"/>
          </p:nvPr>
        </p:nvSpPr>
        <p:spPr/>
        <p:txBody>
          <a:bodyPr/>
          <a:lstStyle/>
          <a:p>
            <a:pPr algn="ctr"/>
            <a:r>
              <a:rPr lang="en-IN" b="1" dirty="0">
                <a:latin typeface="Times New Roman" panose="02020603050405020304" pitchFamily="18" charset="0"/>
              </a:rPr>
              <a:t>MACROVASCLAR DISEASES</a:t>
            </a:r>
          </a:p>
        </p:txBody>
      </p:sp>
      <p:sp>
        <p:nvSpPr>
          <p:cNvPr id="3" name="Content Placeholder 2">
            <a:extLst>
              <a:ext uri="{FF2B5EF4-FFF2-40B4-BE49-F238E27FC236}">
                <a16:creationId xmlns:a16="http://schemas.microsoft.com/office/drawing/2014/main" id="{7DB0FFA7-5A67-41F9-8F16-6D992A9092A5}"/>
              </a:ext>
            </a:extLst>
          </p:cNvPr>
          <p:cNvSpPr>
            <a:spLocks noGrp="1"/>
          </p:cNvSpPr>
          <p:nvPr>
            <p:ph idx="1"/>
          </p:nvPr>
        </p:nvSpPr>
        <p:spPr>
          <a:xfrm>
            <a:off x="1097280" y="1857766"/>
            <a:ext cx="6001352" cy="4023360"/>
          </a:xfrm>
        </p:spPr>
        <p:txBody>
          <a:bodyPr/>
          <a:lstStyle/>
          <a:p>
            <a:pPr algn="just"/>
            <a:r>
              <a:rPr lang="en-IN" sz="2400" dirty="0">
                <a:latin typeface="Times New Roman" panose="02020603050405020304" pitchFamily="18" charset="0"/>
              </a:rPr>
              <a:t>People with diabetes have </a:t>
            </a:r>
            <a:r>
              <a:rPr lang="en-US" sz="2400" dirty="0">
                <a:latin typeface="Times New Roman" panose="02020603050405020304" pitchFamily="18" charset="0"/>
              </a:rPr>
              <a:t>fewer, less severe symptomatic chest pains, possibly due to autonomic neuropathy leading to reduced deep pain sensation – so-called </a:t>
            </a:r>
            <a:r>
              <a:rPr lang="en-US" sz="2400" b="1" dirty="0">
                <a:latin typeface="Times New Roman" panose="02020603050405020304" pitchFamily="18" charset="0"/>
              </a:rPr>
              <a:t>silent </a:t>
            </a:r>
            <a:r>
              <a:rPr lang="en-US" sz="2400" b="1" dirty="0" err="1">
                <a:latin typeface="Times New Roman" panose="02020603050405020304" pitchFamily="18" charset="0"/>
              </a:rPr>
              <a:t>ischaemia</a:t>
            </a:r>
            <a:r>
              <a:rPr lang="en-US" sz="2400" dirty="0">
                <a:latin typeface="Times New Roman" panose="02020603050405020304" pitchFamily="18" charset="0"/>
              </a:rPr>
              <a:t>. The only symptom of </a:t>
            </a:r>
            <a:r>
              <a:rPr lang="en-US" sz="2400" dirty="0" err="1">
                <a:latin typeface="Times New Roman" panose="02020603050405020304" pitchFamily="18" charset="0"/>
              </a:rPr>
              <a:t>ischaemic</a:t>
            </a:r>
            <a:r>
              <a:rPr lang="en-US" sz="2400" dirty="0">
                <a:latin typeface="Times New Roman" panose="02020603050405020304" pitchFamily="18" charset="0"/>
              </a:rPr>
              <a:t> heart disease in a diabetic subject may be </a:t>
            </a:r>
            <a:r>
              <a:rPr lang="en-US" sz="2400" b="1" dirty="0">
                <a:latin typeface="Times New Roman" panose="02020603050405020304" pitchFamily="18" charset="0"/>
              </a:rPr>
              <a:t>breathlessness</a:t>
            </a:r>
            <a:r>
              <a:rPr lang="en-US" sz="2400" dirty="0">
                <a:latin typeface="Times New Roman" panose="02020603050405020304" pitchFamily="18" charset="0"/>
              </a:rPr>
              <a:t>. </a:t>
            </a:r>
          </a:p>
          <a:p>
            <a:pPr marL="0" indent="0" algn="just">
              <a:buNone/>
            </a:pPr>
            <a:r>
              <a:rPr lang="en-US" sz="2400" dirty="0">
                <a:latin typeface="Times New Roman" panose="02020603050405020304" pitchFamily="18" charset="0"/>
              </a:rPr>
              <a:t>In patients with diabetes, a combination of peripheral neuropathy and peripheral vascular disease can lead to </a:t>
            </a:r>
            <a:r>
              <a:rPr lang="en-US" sz="2400" b="1" dirty="0">
                <a:latin typeface="Times New Roman" panose="02020603050405020304" pitchFamily="18" charset="0"/>
              </a:rPr>
              <a:t>foot ulceration, particularly at sites of pressure</a:t>
            </a:r>
            <a:endParaRPr lang="en-IN" b="1" dirty="0">
              <a:latin typeface="Times New Roman" panose="02020603050405020304" pitchFamily="18" charset="0"/>
            </a:endParaRPr>
          </a:p>
        </p:txBody>
      </p:sp>
      <p:pic>
        <p:nvPicPr>
          <p:cNvPr id="4" name="Picture 3">
            <a:extLst>
              <a:ext uri="{FF2B5EF4-FFF2-40B4-BE49-F238E27FC236}">
                <a16:creationId xmlns:a16="http://schemas.microsoft.com/office/drawing/2014/main" id="{E4976720-190D-4A3B-8BD9-D288DC20E0DD}"/>
              </a:ext>
            </a:extLst>
          </p:cNvPr>
          <p:cNvPicPr>
            <a:picLocks noChangeAspect="1"/>
          </p:cNvPicPr>
          <p:nvPr/>
        </p:nvPicPr>
        <p:blipFill>
          <a:blip r:embed="rId2"/>
          <a:stretch>
            <a:fillRect/>
          </a:stretch>
        </p:blipFill>
        <p:spPr>
          <a:xfrm>
            <a:off x="7256630" y="1857764"/>
            <a:ext cx="4751044" cy="3448161"/>
          </a:xfrm>
          <a:prstGeom prst="rect">
            <a:avLst/>
          </a:prstGeom>
        </p:spPr>
      </p:pic>
    </p:spTree>
    <p:extLst>
      <p:ext uri="{BB962C8B-B14F-4D97-AF65-F5344CB8AC3E}">
        <p14:creationId xmlns:p14="http://schemas.microsoft.com/office/powerpoint/2010/main" val="1122940950"/>
      </p:ext>
    </p:extLst>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02B7-A8E1-4FFB-B2A7-9B9FE823A6F2}"/>
              </a:ext>
            </a:extLst>
          </p:cNvPr>
          <p:cNvSpPr>
            <a:spLocks noGrp="1"/>
          </p:cNvSpPr>
          <p:nvPr>
            <p:ph type="title"/>
          </p:nvPr>
        </p:nvSpPr>
        <p:spPr/>
        <p:txBody>
          <a:bodyPr/>
          <a:lstStyle/>
          <a:p>
            <a:pPr algn="ctr"/>
            <a:r>
              <a:rPr lang="en-IN" b="1" dirty="0">
                <a:latin typeface="Times New Roman" panose="02020603050405020304" pitchFamily="18" charset="0"/>
              </a:rPr>
              <a:t>MICROVASCULAR DISEASES</a:t>
            </a:r>
          </a:p>
        </p:txBody>
      </p:sp>
      <p:sp>
        <p:nvSpPr>
          <p:cNvPr id="3" name="Content Placeholder 2">
            <a:extLst>
              <a:ext uri="{FF2B5EF4-FFF2-40B4-BE49-F238E27FC236}">
                <a16:creationId xmlns:a16="http://schemas.microsoft.com/office/drawing/2014/main" id="{23F0B4D3-BE6F-41AA-8D76-051D5B719E31}"/>
              </a:ext>
            </a:extLst>
          </p:cNvPr>
          <p:cNvSpPr>
            <a:spLocks noGrp="1"/>
          </p:cNvSpPr>
          <p:nvPr>
            <p:ph idx="1"/>
          </p:nvPr>
        </p:nvSpPr>
        <p:spPr>
          <a:xfrm>
            <a:off x="1097280" y="1857766"/>
            <a:ext cx="5965257" cy="4023360"/>
          </a:xfrm>
        </p:spPr>
        <p:txBody>
          <a:bodyPr>
            <a:noAutofit/>
          </a:bodyPr>
          <a:lstStyle/>
          <a:p>
            <a:pPr algn="just"/>
            <a:r>
              <a:rPr lang="en-US" sz="2400" b="1" dirty="0">
                <a:latin typeface="Times New Roman" panose="02020603050405020304" pitchFamily="18" charset="0"/>
              </a:rPr>
              <a:t>Diabetic retinopathy</a:t>
            </a:r>
          </a:p>
          <a:p>
            <a:pPr lvl="1" algn="just"/>
            <a:r>
              <a:rPr lang="en-US" sz="2400" dirty="0">
                <a:latin typeface="Times New Roman" panose="02020603050405020304" pitchFamily="18" charset="0"/>
              </a:rPr>
              <a:t>It  is frequently asymptomatic until it causes significant visual loss.</a:t>
            </a:r>
          </a:p>
          <a:p>
            <a:pPr lvl="1" algn="just"/>
            <a:r>
              <a:rPr lang="en-US" sz="2400" dirty="0">
                <a:latin typeface="Times New Roman" panose="02020603050405020304" pitchFamily="18" charset="0"/>
              </a:rPr>
              <a:t>It may be acute in onset (e.g. owing to a sudden retinal </a:t>
            </a:r>
            <a:r>
              <a:rPr lang="en-US" sz="2400" dirty="0" err="1">
                <a:latin typeface="Times New Roman" panose="02020603050405020304" pitchFamily="18" charset="0"/>
              </a:rPr>
              <a:t>haemorrhage</a:t>
            </a:r>
            <a:r>
              <a:rPr lang="en-US" sz="2400" dirty="0">
                <a:latin typeface="Times New Roman" panose="02020603050405020304" pitchFamily="18" charset="0"/>
              </a:rPr>
              <a:t>) or insidious (e.g. owing to cataract or </a:t>
            </a:r>
            <a:r>
              <a:rPr lang="en-IN" sz="2400" dirty="0">
                <a:latin typeface="Times New Roman" panose="02020603050405020304" pitchFamily="18" charset="0"/>
              </a:rPr>
              <a:t>maculopathy). </a:t>
            </a:r>
          </a:p>
          <a:p>
            <a:pPr lvl="1" algn="just"/>
            <a:r>
              <a:rPr lang="en-IN" sz="2400" dirty="0">
                <a:latin typeface="Times New Roman" panose="02020603050405020304" pitchFamily="18" charset="0"/>
              </a:rPr>
              <a:t>External examination may indicate signs of dyslipidaemia(corneal arcus and </a:t>
            </a:r>
            <a:r>
              <a:rPr lang="en-IN" sz="2400" dirty="0" err="1">
                <a:latin typeface="Times New Roman" panose="02020603050405020304" pitchFamily="18" charset="0"/>
              </a:rPr>
              <a:t>xanthelasmata</a:t>
            </a:r>
            <a:r>
              <a:rPr lang="en-IN" sz="2400" dirty="0">
                <a:latin typeface="Times New Roman" panose="02020603050405020304" pitchFamily="18" charset="0"/>
              </a:rPr>
              <a:t>).</a:t>
            </a:r>
          </a:p>
        </p:txBody>
      </p:sp>
      <p:pic>
        <p:nvPicPr>
          <p:cNvPr id="5" name="Picture 4">
            <a:extLst>
              <a:ext uri="{FF2B5EF4-FFF2-40B4-BE49-F238E27FC236}">
                <a16:creationId xmlns:a16="http://schemas.microsoft.com/office/drawing/2014/main" id="{EB16912D-8D23-41B4-BEEB-FA5425C53A74}"/>
              </a:ext>
            </a:extLst>
          </p:cNvPr>
          <p:cNvPicPr>
            <a:picLocks noChangeAspect="1"/>
          </p:cNvPicPr>
          <p:nvPr/>
        </p:nvPicPr>
        <p:blipFill>
          <a:blip r:embed="rId2"/>
          <a:stretch>
            <a:fillRect/>
          </a:stretch>
        </p:blipFill>
        <p:spPr>
          <a:xfrm>
            <a:off x="7914277" y="1617046"/>
            <a:ext cx="3180443" cy="2305250"/>
          </a:xfrm>
          <a:prstGeom prst="rect">
            <a:avLst/>
          </a:prstGeom>
        </p:spPr>
      </p:pic>
      <p:pic>
        <p:nvPicPr>
          <p:cNvPr id="6" name="Picture 5">
            <a:extLst>
              <a:ext uri="{FF2B5EF4-FFF2-40B4-BE49-F238E27FC236}">
                <a16:creationId xmlns:a16="http://schemas.microsoft.com/office/drawing/2014/main" id="{3005A296-4AA0-4C87-ACA7-11A53ADF7AE0}"/>
              </a:ext>
            </a:extLst>
          </p:cNvPr>
          <p:cNvPicPr>
            <a:picLocks noChangeAspect="1"/>
          </p:cNvPicPr>
          <p:nvPr/>
        </p:nvPicPr>
        <p:blipFill>
          <a:blip r:embed="rId3"/>
          <a:stretch>
            <a:fillRect/>
          </a:stretch>
        </p:blipFill>
        <p:spPr>
          <a:xfrm>
            <a:off x="7914276" y="3922296"/>
            <a:ext cx="3180443" cy="2402071"/>
          </a:xfrm>
          <a:prstGeom prst="rect">
            <a:avLst/>
          </a:prstGeom>
        </p:spPr>
      </p:pic>
    </p:spTree>
    <p:extLst>
      <p:ext uri="{BB962C8B-B14F-4D97-AF65-F5344CB8AC3E}">
        <p14:creationId xmlns:p14="http://schemas.microsoft.com/office/powerpoint/2010/main" val="2950105403"/>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34F2-8AA4-46EA-BE10-312F5548ACB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A936202-0952-4F22-B2B6-D90D67BDE75D}"/>
              </a:ext>
            </a:extLst>
          </p:cNvPr>
          <p:cNvSpPr>
            <a:spLocks noGrp="1"/>
          </p:cNvSpPr>
          <p:nvPr>
            <p:ph idx="1"/>
          </p:nvPr>
        </p:nvSpPr>
        <p:spPr/>
        <p:txBody>
          <a:bodyPr/>
          <a:lstStyle/>
          <a:p>
            <a:pPr lvl="1" algn="just"/>
            <a:r>
              <a:rPr lang="en-US" sz="2400" dirty="0">
                <a:latin typeface="Times New Roman" panose="02020603050405020304" pitchFamily="18" charset="0"/>
              </a:rPr>
              <a:t>A reduced pupillary response to light may indicate autonomic neuropathy. </a:t>
            </a:r>
          </a:p>
          <a:p>
            <a:pPr lvl="1" algn="just"/>
            <a:r>
              <a:rPr lang="en-US" sz="2400" b="1" dirty="0">
                <a:latin typeface="Times New Roman" panose="02020603050405020304" pitchFamily="18" charset="0"/>
              </a:rPr>
              <a:t>Loss of the red reflex </a:t>
            </a:r>
            <a:r>
              <a:rPr lang="en-US" sz="2400" dirty="0">
                <a:latin typeface="Times New Roman" panose="02020603050405020304" pitchFamily="18" charset="0"/>
              </a:rPr>
              <a:t>on </a:t>
            </a:r>
            <a:r>
              <a:rPr lang="en-US" sz="2400" dirty="0" err="1">
                <a:latin typeface="Times New Roman" panose="02020603050405020304" pitchFamily="18" charset="0"/>
              </a:rPr>
              <a:t>funduscopy</a:t>
            </a:r>
            <a:r>
              <a:rPr lang="en-US" sz="2400" dirty="0">
                <a:latin typeface="Times New Roman" panose="02020603050405020304" pitchFamily="18" charset="0"/>
              </a:rPr>
              <a:t> </a:t>
            </a:r>
            <a:r>
              <a:rPr lang="en-US" sz="2400" b="1" dirty="0">
                <a:latin typeface="Times New Roman" panose="02020603050405020304" pitchFamily="18" charset="0"/>
              </a:rPr>
              <a:t>may indicate cataract formation</a:t>
            </a:r>
            <a:r>
              <a:rPr lang="en-US" sz="2400" dirty="0">
                <a:latin typeface="Times New Roman" panose="02020603050405020304" pitchFamily="18" charset="0"/>
              </a:rPr>
              <a:t>, and the lens should be assessed for opacities.</a:t>
            </a:r>
          </a:p>
          <a:p>
            <a:endParaRPr lang="en-IN" dirty="0"/>
          </a:p>
        </p:txBody>
      </p:sp>
      <p:pic>
        <p:nvPicPr>
          <p:cNvPr id="4" name="Picture 3">
            <a:extLst>
              <a:ext uri="{FF2B5EF4-FFF2-40B4-BE49-F238E27FC236}">
                <a16:creationId xmlns:a16="http://schemas.microsoft.com/office/drawing/2014/main" id="{40468FDF-3A17-41AA-8B91-C57A22D12659}"/>
              </a:ext>
            </a:extLst>
          </p:cNvPr>
          <p:cNvPicPr>
            <a:picLocks noChangeAspect="1"/>
          </p:cNvPicPr>
          <p:nvPr/>
        </p:nvPicPr>
        <p:blipFill>
          <a:blip r:embed="rId2"/>
          <a:stretch>
            <a:fillRect/>
          </a:stretch>
        </p:blipFill>
        <p:spPr>
          <a:xfrm>
            <a:off x="4477753" y="3178617"/>
            <a:ext cx="3236494" cy="3679383"/>
          </a:xfrm>
          <a:prstGeom prst="rect">
            <a:avLst/>
          </a:prstGeom>
        </p:spPr>
      </p:pic>
    </p:spTree>
    <p:extLst>
      <p:ext uri="{BB962C8B-B14F-4D97-AF65-F5344CB8AC3E}">
        <p14:creationId xmlns:p14="http://schemas.microsoft.com/office/powerpoint/2010/main" val="1954361721"/>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A9865-1783-49AB-8B91-8AA8F1E65DB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5788904-C982-471E-B378-BB347F9D0873}"/>
              </a:ext>
            </a:extLst>
          </p:cNvPr>
          <p:cNvSpPr>
            <a:spLocks noGrp="1"/>
          </p:cNvSpPr>
          <p:nvPr>
            <p:ph idx="1"/>
          </p:nvPr>
        </p:nvSpPr>
        <p:spPr/>
        <p:txBody>
          <a:bodyPr>
            <a:noAutofit/>
          </a:bodyPr>
          <a:lstStyle/>
          <a:p>
            <a:pPr algn="just"/>
            <a:r>
              <a:rPr lang="en-IN" sz="2400" b="1" dirty="0">
                <a:latin typeface="Times New Roman" panose="02020603050405020304" pitchFamily="18" charset="0"/>
              </a:rPr>
              <a:t>Diabetic Neuropathy</a:t>
            </a:r>
          </a:p>
          <a:p>
            <a:pPr algn="just"/>
            <a:r>
              <a:rPr lang="en-IN" sz="2400" dirty="0">
                <a:latin typeface="Times New Roman" panose="02020603050405020304" pitchFamily="18" charset="0"/>
              </a:rPr>
              <a:t>Chronic peripheral sensory neuropathy </a:t>
            </a:r>
          </a:p>
          <a:p>
            <a:pPr lvl="1" algn="just"/>
            <a:r>
              <a:rPr lang="en-IN" sz="2400" dirty="0">
                <a:latin typeface="Times New Roman" panose="02020603050405020304" pitchFamily="18" charset="0"/>
              </a:rPr>
              <a:t>is the commonest form</a:t>
            </a:r>
            <a:r>
              <a:rPr lang="en-IN" sz="2400" b="1" dirty="0">
                <a:latin typeface="Times New Roman" panose="02020603050405020304" pitchFamily="18" charset="0"/>
              </a:rPr>
              <a:t> </a:t>
            </a:r>
            <a:r>
              <a:rPr lang="en-IN" sz="2400" dirty="0">
                <a:latin typeface="Times New Roman" panose="02020603050405020304" pitchFamily="18" charset="0"/>
              </a:rPr>
              <a:t>and </a:t>
            </a:r>
            <a:r>
              <a:rPr lang="en-US" sz="2400" dirty="0">
                <a:latin typeface="Times New Roman" panose="02020603050405020304" pitchFamily="18" charset="0"/>
              </a:rPr>
              <a:t>Symptoms varying from numbness, a feeling of ‘walking on cotton wool’ and </a:t>
            </a:r>
            <a:r>
              <a:rPr lang="en-US" sz="2400" dirty="0" err="1">
                <a:latin typeface="Times New Roman" panose="02020603050405020304" pitchFamily="18" charset="0"/>
              </a:rPr>
              <a:t>paraesthesiae</a:t>
            </a:r>
            <a:r>
              <a:rPr lang="en-US" sz="2400" dirty="0">
                <a:latin typeface="Times New Roman" panose="02020603050405020304" pitchFamily="18" charset="0"/>
              </a:rPr>
              <a:t> (pins and needles) to burning, sharp and shooting pains are seen. </a:t>
            </a:r>
          </a:p>
          <a:p>
            <a:pPr marL="201168" lvl="1" indent="0" algn="just">
              <a:buNone/>
            </a:pPr>
            <a:r>
              <a:rPr lang="en-IN" sz="2400" dirty="0">
                <a:latin typeface="Times New Roman" panose="02020603050405020304" pitchFamily="18" charset="0"/>
              </a:rPr>
              <a:t>Proximal motor neuropathy (diabetic amyotrophy, </a:t>
            </a:r>
            <a:r>
              <a:rPr lang="en-US" sz="2400" dirty="0">
                <a:latin typeface="Times New Roman" panose="02020603050405020304" pitchFamily="18" charset="0"/>
              </a:rPr>
              <a:t>or femoral neuropathy) </a:t>
            </a:r>
          </a:p>
          <a:p>
            <a:pPr lvl="1" algn="just"/>
            <a:r>
              <a:rPr lang="en-US" sz="2400" dirty="0">
                <a:latin typeface="Times New Roman" panose="02020603050405020304" pitchFamily="18" charset="0"/>
              </a:rPr>
              <a:t>is uncommon, seen predominantly in middle-aged men with type 2 diabetes. The condition is characterized by severe, deep pain and </a:t>
            </a:r>
            <a:r>
              <a:rPr lang="en-US" sz="2400" dirty="0" err="1">
                <a:latin typeface="Times New Roman" panose="02020603050405020304" pitchFamily="18" charset="0"/>
              </a:rPr>
              <a:t>paraesthesiae</a:t>
            </a:r>
            <a:r>
              <a:rPr lang="en-US" sz="2400" dirty="0">
                <a:latin typeface="Times New Roman" panose="02020603050405020304" pitchFamily="18" charset="0"/>
              </a:rPr>
              <a:t> in the upper anterior thigh, followed by weakness and wasting of the quadriceps muscle. </a:t>
            </a:r>
            <a:endParaRPr lang="en-IN" sz="2400" dirty="0">
              <a:latin typeface="Times New Roman" panose="02020603050405020304" pitchFamily="18" charset="0"/>
            </a:endParaRPr>
          </a:p>
        </p:txBody>
      </p:sp>
    </p:spTree>
    <p:extLst>
      <p:ext uri="{BB962C8B-B14F-4D97-AF65-F5344CB8AC3E}">
        <p14:creationId xmlns:p14="http://schemas.microsoft.com/office/powerpoint/2010/main" val="3375916615"/>
      </p:ext>
    </p:extLst>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D11A8-B9D1-43C5-8F4E-114E773D323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BB86B18-951E-40E3-95F2-AFFF044A4800}"/>
              </a:ext>
            </a:extLst>
          </p:cNvPr>
          <p:cNvSpPr>
            <a:spLocks noGrp="1"/>
          </p:cNvSpPr>
          <p:nvPr>
            <p:ph idx="1"/>
          </p:nvPr>
        </p:nvSpPr>
        <p:spPr>
          <a:xfrm>
            <a:off x="1097280" y="1845734"/>
            <a:ext cx="6879657" cy="5012266"/>
          </a:xfrm>
        </p:spPr>
        <p:txBody>
          <a:bodyPr>
            <a:normAutofit/>
          </a:bodyPr>
          <a:lstStyle/>
          <a:p>
            <a:pPr algn="just"/>
            <a:r>
              <a:rPr lang="en-IN" sz="2400" dirty="0">
                <a:latin typeface="Times New Roman" panose="02020603050405020304" pitchFamily="18" charset="0"/>
              </a:rPr>
              <a:t>Mononeuropathies, particularly affecting the </a:t>
            </a:r>
            <a:r>
              <a:rPr lang="en-US" sz="2400" dirty="0">
                <a:latin typeface="Times New Roman" panose="02020603050405020304" pitchFamily="18" charset="0"/>
              </a:rPr>
              <a:t>median nerve of the hand are common in patients with diabetes. This frequently presents with </a:t>
            </a:r>
            <a:r>
              <a:rPr lang="en-US" sz="2400" dirty="0" err="1">
                <a:latin typeface="Times New Roman" panose="02020603050405020304" pitchFamily="18" charset="0"/>
              </a:rPr>
              <a:t>paraesthesiae</a:t>
            </a:r>
            <a:r>
              <a:rPr lang="en-US" sz="2400" dirty="0">
                <a:latin typeface="Times New Roman" panose="02020603050405020304" pitchFamily="18" charset="0"/>
              </a:rPr>
              <a:t> and numbness in the median nerve distribution of the hand (lateral two-and-half digits) and is again worse at night.</a:t>
            </a:r>
          </a:p>
          <a:p>
            <a:pPr algn="just"/>
            <a:r>
              <a:rPr lang="en-US" sz="2400" dirty="0">
                <a:latin typeface="Times New Roman" panose="02020603050405020304" pitchFamily="18" charset="0"/>
              </a:rPr>
              <a:t>Similar symptoms may occur in the foot </a:t>
            </a:r>
            <a:r>
              <a:rPr lang="en-IN" sz="2400" dirty="0">
                <a:latin typeface="Times New Roman" panose="02020603050405020304" pitchFamily="18" charset="0"/>
              </a:rPr>
              <a:t>(tarsal tunnel syndrome). </a:t>
            </a:r>
          </a:p>
        </p:txBody>
      </p:sp>
      <p:pic>
        <p:nvPicPr>
          <p:cNvPr id="4" name="Picture 3">
            <a:extLst>
              <a:ext uri="{FF2B5EF4-FFF2-40B4-BE49-F238E27FC236}">
                <a16:creationId xmlns:a16="http://schemas.microsoft.com/office/drawing/2014/main" id="{5C2ACAF3-50DE-46A6-9AB4-E72B1734D838}"/>
              </a:ext>
            </a:extLst>
          </p:cNvPr>
          <p:cNvPicPr>
            <a:picLocks noChangeAspect="1"/>
          </p:cNvPicPr>
          <p:nvPr/>
        </p:nvPicPr>
        <p:blipFill rotWithShape="1">
          <a:blip r:embed="rId3"/>
          <a:srcRect t="1" b="52126"/>
          <a:stretch/>
        </p:blipFill>
        <p:spPr>
          <a:xfrm>
            <a:off x="8227569" y="67186"/>
            <a:ext cx="3479157" cy="3202556"/>
          </a:xfrm>
          <a:prstGeom prst="rect">
            <a:avLst/>
          </a:prstGeom>
        </p:spPr>
      </p:pic>
      <p:pic>
        <p:nvPicPr>
          <p:cNvPr id="5" name="Picture 4">
            <a:extLst>
              <a:ext uri="{FF2B5EF4-FFF2-40B4-BE49-F238E27FC236}">
                <a16:creationId xmlns:a16="http://schemas.microsoft.com/office/drawing/2014/main" id="{B712BCA0-1243-4B25-9856-D927CD1E783D}"/>
              </a:ext>
            </a:extLst>
          </p:cNvPr>
          <p:cNvPicPr>
            <a:picLocks noChangeAspect="1"/>
          </p:cNvPicPr>
          <p:nvPr/>
        </p:nvPicPr>
        <p:blipFill rotWithShape="1">
          <a:blip r:embed="rId3"/>
          <a:srcRect t="52814"/>
          <a:stretch/>
        </p:blipFill>
        <p:spPr>
          <a:xfrm>
            <a:off x="8227569" y="3624354"/>
            <a:ext cx="3479157" cy="3156595"/>
          </a:xfrm>
          <a:prstGeom prst="rect">
            <a:avLst/>
          </a:prstGeom>
        </p:spPr>
      </p:pic>
    </p:spTree>
    <p:extLst>
      <p:ext uri="{BB962C8B-B14F-4D97-AF65-F5344CB8AC3E}">
        <p14:creationId xmlns:p14="http://schemas.microsoft.com/office/powerpoint/2010/main" val="4105454889"/>
      </p:ext>
    </p:extLst>
  </p:cSld>
  <p:clrMapOvr>
    <a:masterClrMapping/>
  </p:clrMapOvr>
  <p:transition spd="med">
    <p:random/>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25E-DB51-4F12-830E-B5CBFB3F118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BDB6AB8-93FF-442F-B60A-61D46256D91F}"/>
              </a:ext>
            </a:extLst>
          </p:cNvPr>
          <p:cNvSpPr>
            <a:spLocks noGrp="1"/>
          </p:cNvSpPr>
          <p:nvPr>
            <p:ph idx="1"/>
          </p:nvPr>
        </p:nvSpPr>
        <p:spPr/>
        <p:txBody>
          <a:bodyPr>
            <a:normAutofit/>
          </a:bodyPr>
          <a:lstStyle/>
          <a:p>
            <a:pPr algn="just"/>
            <a:r>
              <a:rPr lang="en-IN" sz="2400" b="1" dirty="0">
                <a:latin typeface="Times New Roman" panose="02020603050405020304" pitchFamily="18" charset="0"/>
              </a:rPr>
              <a:t>Diabetic Nephropathy</a:t>
            </a:r>
          </a:p>
          <a:p>
            <a:pPr lvl="1" algn="just"/>
            <a:r>
              <a:rPr lang="en-IN" sz="2400" dirty="0">
                <a:latin typeface="Times New Roman" panose="02020603050405020304" pitchFamily="18" charset="0"/>
              </a:rPr>
              <a:t>is similarly </a:t>
            </a:r>
            <a:r>
              <a:rPr lang="en-US" sz="2400" dirty="0">
                <a:latin typeface="Times New Roman" panose="02020603050405020304" pitchFamily="18" charset="0"/>
              </a:rPr>
              <a:t>asymptomatic until renal dysfunction becomes so severe that </a:t>
            </a:r>
            <a:r>
              <a:rPr lang="en-US" sz="2400" dirty="0" err="1">
                <a:latin typeface="Times New Roman" panose="02020603050405020304" pitchFamily="18" charset="0"/>
              </a:rPr>
              <a:t>uraemia</a:t>
            </a:r>
            <a:r>
              <a:rPr lang="en-US" sz="2400" dirty="0">
                <a:latin typeface="Times New Roman" panose="02020603050405020304" pitchFamily="18" charset="0"/>
              </a:rPr>
              <a:t> ensues.</a:t>
            </a:r>
          </a:p>
          <a:p>
            <a:pPr lvl="1" algn="just"/>
            <a:r>
              <a:rPr lang="en-US" sz="2400" dirty="0" err="1">
                <a:latin typeface="Times New Roman" panose="02020603050405020304" pitchFamily="18" charset="0"/>
              </a:rPr>
              <a:t>Uraemic</a:t>
            </a:r>
            <a:r>
              <a:rPr lang="en-US" sz="2400" dirty="0">
                <a:latin typeface="Times New Roman" panose="02020603050405020304" pitchFamily="18" charset="0"/>
              </a:rPr>
              <a:t> symptoms include fatigue, breathlessness and tachypnoea, pleuritic chest pain due to pericarditis and pruritus. Heavy proteinuria may lead to the development </a:t>
            </a:r>
            <a:r>
              <a:rPr lang="en-IN" sz="2400" dirty="0">
                <a:latin typeface="Times New Roman" panose="02020603050405020304" pitchFamily="18" charset="0"/>
              </a:rPr>
              <a:t>of a nephrotic syndrome.	</a:t>
            </a:r>
          </a:p>
          <a:p>
            <a:pPr algn="just"/>
            <a:r>
              <a:rPr lang="en-IN" sz="2400" dirty="0">
                <a:latin typeface="Times New Roman" panose="02020603050405020304" pitchFamily="18" charset="0"/>
              </a:rPr>
              <a:t>.</a:t>
            </a:r>
          </a:p>
        </p:txBody>
      </p:sp>
    </p:spTree>
    <p:extLst>
      <p:ext uri="{BB962C8B-B14F-4D97-AF65-F5344CB8AC3E}">
        <p14:creationId xmlns:p14="http://schemas.microsoft.com/office/powerpoint/2010/main" val="3384645349"/>
      </p:ext>
    </p:extLst>
  </p:cSld>
  <p:clrMapOvr>
    <a:masterClrMapping/>
  </p:clrMapOvr>
  <p:transition spd="med">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9484-F73A-4D4C-B60B-13DC61D757B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CC0CDC4-6659-4CAF-B5F1-5E704D4BDA54}"/>
              </a:ext>
            </a:extLst>
          </p:cNvPr>
          <p:cNvSpPr>
            <a:spLocks noGrp="1"/>
          </p:cNvSpPr>
          <p:nvPr>
            <p:ph idx="1"/>
          </p:nvPr>
        </p:nvSpPr>
        <p:spPr/>
        <p:txBody>
          <a:bodyPr/>
          <a:lstStyle/>
          <a:p>
            <a:endParaRPr lang="en-IN"/>
          </a:p>
        </p:txBody>
      </p:sp>
      <p:pic>
        <p:nvPicPr>
          <p:cNvPr id="1026" name="Picture 2" descr="300 Motivational Quotes To Inspire You Today">
            <a:extLst>
              <a:ext uri="{FF2B5EF4-FFF2-40B4-BE49-F238E27FC236}">
                <a16:creationId xmlns:a16="http://schemas.microsoft.com/office/drawing/2014/main" id="{77FC9580-DC87-49D5-BA0B-BF27D0BA0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 t="21935" r="-107" b="21935"/>
          <a:stretch/>
        </p:blipFill>
        <p:spPr bwMode="auto">
          <a:xfrm>
            <a:off x="0" y="0"/>
            <a:ext cx="122181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85197"/>
      </p:ext>
    </p:extLst>
  </p:cSld>
  <p:clrMapOvr>
    <a:masterClrMapping/>
  </p:clrMapOvr>
  <p:transition spd="med">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C852-CA30-4000-B30E-2974691C268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C9F6968-7DF1-4CB0-8504-BFD4B43E968E}"/>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9D9CC22E-A25A-454B-8C56-A12D4CF5D740}"/>
              </a:ext>
            </a:extLst>
          </p:cNvPr>
          <p:cNvPicPr>
            <a:picLocks noChangeAspect="1"/>
          </p:cNvPicPr>
          <p:nvPr/>
        </p:nvPicPr>
        <p:blipFill>
          <a:blip r:embed="rId2"/>
          <a:stretch>
            <a:fillRect/>
          </a:stretch>
        </p:blipFill>
        <p:spPr>
          <a:xfrm>
            <a:off x="2644150" y="2651"/>
            <a:ext cx="6964660" cy="6855349"/>
          </a:xfrm>
          <a:prstGeom prst="rect">
            <a:avLst/>
          </a:prstGeom>
        </p:spPr>
      </p:pic>
    </p:spTree>
    <p:extLst>
      <p:ext uri="{BB962C8B-B14F-4D97-AF65-F5344CB8AC3E}">
        <p14:creationId xmlns:p14="http://schemas.microsoft.com/office/powerpoint/2010/main" val="3245992681"/>
      </p:ext>
    </p:extLst>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A360-731B-4205-91B5-53D373FEEC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0F43D8B-73CE-43F7-BB4F-E1CEEE6DE235}"/>
              </a:ext>
            </a:extLst>
          </p:cNvPr>
          <p:cNvSpPr>
            <a:spLocks noGrp="1"/>
          </p:cNvSpPr>
          <p:nvPr>
            <p:ph idx="1"/>
          </p:nvPr>
        </p:nvSpPr>
        <p:spPr/>
        <p:txBody>
          <a:bodyPr/>
          <a:lstStyle/>
          <a:p>
            <a:endParaRPr lang="en-IN" dirty="0"/>
          </a:p>
        </p:txBody>
      </p:sp>
      <p:pic>
        <p:nvPicPr>
          <p:cNvPr id="4" name="Picture 3">
            <a:extLst>
              <a:ext uri="{FF2B5EF4-FFF2-40B4-BE49-F238E27FC236}">
                <a16:creationId xmlns:a16="http://schemas.microsoft.com/office/drawing/2014/main" id="{991C76AD-320C-402A-A01F-9B6700EC27D6}"/>
              </a:ext>
            </a:extLst>
          </p:cNvPr>
          <p:cNvPicPr>
            <a:picLocks noChangeAspect="1"/>
          </p:cNvPicPr>
          <p:nvPr/>
        </p:nvPicPr>
        <p:blipFill>
          <a:blip r:embed="rId2"/>
          <a:stretch>
            <a:fillRect/>
          </a:stretch>
        </p:blipFill>
        <p:spPr>
          <a:xfrm>
            <a:off x="1205966" y="1011981"/>
            <a:ext cx="9539438" cy="3517668"/>
          </a:xfrm>
          <a:prstGeom prst="rect">
            <a:avLst/>
          </a:prstGeom>
        </p:spPr>
      </p:pic>
    </p:spTree>
    <p:extLst>
      <p:ext uri="{BB962C8B-B14F-4D97-AF65-F5344CB8AC3E}">
        <p14:creationId xmlns:p14="http://schemas.microsoft.com/office/powerpoint/2010/main" val="3752534837"/>
      </p:ext>
    </p:extLst>
  </p:cSld>
  <p:clrMapOvr>
    <a:masterClrMapping/>
  </p:clrMapOvr>
  <p:transition spd="med">
    <p:random/>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CE6B-9FA3-4CDB-93ED-D848CCE09CEA}"/>
              </a:ext>
            </a:extLst>
          </p:cNvPr>
          <p:cNvSpPr>
            <a:spLocks noGrp="1"/>
          </p:cNvSpPr>
          <p:nvPr>
            <p:ph type="title"/>
          </p:nvPr>
        </p:nvSpPr>
        <p:spPr/>
        <p:txBody>
          <a:bodyPr/>
          <a:lstStyle/>
          <a:p>
            <a:pPr algn="ctr"/>
            <a:r>
              <a:rPr lang="en-US" b="1" dirty="0">
                <a:latin typeface="Times New Roman" panose="02020603050405020304" pitchFamily="18" charset="0"/>
              </a:rPr>
              <a:t>RELATIONSHIP B/W DIABETES AND PERIODONTAL DISEASE</a:t>
            </a:r>
            <a:endParaRPr lang="en-IN" b="1"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4D472F40-B67F-499B-976F-A8D385B92630}"/>
              </a:ext>
            </a:extLst>
          </p:cNvPr>
          <p:cNvSpPr>
            <a:spLocks noGrp="1"/>
          </p:cNvSpPr>
          <p:nvPr>
            <p:ph idx="1"/>
          </p:nvPr>
        </p:nvSpPr>
        <p:spPr/>
        <p:txBody>
          <a:bodyPr>
            <a:normAutofit/>
          </a:bodyPr>
          <a:lstStyle/>
          <a:p>
            <a:pPr algn="just"/>
            <a:r>
              <a:rPr lang="en-US" sz="2400" dirty="0">
                <a:latin typeface="Times New Roman" panose="02020603050405020304" pitchFamily="18" charset="0"/>
              </a:rPr>
              <a:t>Periodontitis is defined as “an inflammatory disease of the supporting tissues of the teeth caused by specific microorganisms or groups of specific microorganisms, resulting in progressive destruction of the periodontal ligament and alveolar bone with increased probing depth </a:t>
            </a:r>
            <a:r>
              <a:rPr lang="en-IN" sz="2400" dirty="0">
                <a:latin typeface="Times New Roman" panose="02020603050405020304" pitchFamily="18" charset="0"/>
              </a:rPr>
              <a:t>formation, recession, or both.”</a:t>
            </a:r>
          </a:p>
          <a:p>
            <a:pPr algn="r"/>
            <a:r>
              <a:rPr lang="en-IN" sz="2400" b="1" dirty="0">
                <a:solidFill>
                  <a:schemeClr val="tx1">
                    <a:lumMod val="95000"/>
                    <a:lumOff val="5000"/>
                  </a:schemeClr>
                </a:solidFill>
                <a:latin typeface="Times New Roman" panose="02020603050405020304" pitchFamily="18" charset="0"/>
              </a:rPr>
              <a:t>CARRANZA’S CLINICAL PERIODONTOLOGY</a:t>
            </a:r>
          </a:p>
          <a:p>
            <a:endParaRPr lang="en-IN" sz="2400" dirty="0"/>
          </a:p>
        </p:txBody>
      </p:sp>
    </p:spTree>
    <p:extLst>
      <p:ext uri="{BB962C8B-B14F-4D97-AF65-F5344CB8AC3E}">
        <p14:creationId xmlns:p14="http://schemas.microsoft.com/office/powerpoint/2010/main" val="1023296644"/>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BE2B-BF2A-4688-A314-3DD68E54DD4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0BA727D-70AE-4980-9B89-07176F1E1BE8}"/>
              </a:ext>
            </a:extLst>
          </p:cNvPr>
          <p:cNvSpPr>
            <a:spLocks noGrp="1"/>
          </p:cNvSpPr>
          <p:nvPr>
            <p:ph idx="1"/>
          </p:nvPr>
        </p:nvSpPr>
        <p:spPr>
          <a:xfrm>
            <a:off x="1097280" y="1857766"/>
            <a:ext cx="10058400" cy="4023360"/>
          </a:xfrm>
        </p:spPr>
        <p:txBody>
          <a:bodyPr>
            <a:normAutofit/>
          </a:bodyPr>
          <a:lstStyle/>
          <a:p>
            <a:pPr algn="just"/>
            <a:r>
              <a:rPr lang="en-US" sz="2400" dirty="0">
                <a:latin typeface="Times New Roman" panose="02020603050405020304" pitchFamily="18" charset="0"/>
              </a:rPr>
              <a:t>Metabolic diseases such as diabetes were deemed diseases of the rich, in developed countries but they are now frequently diseases of lower social class, as access to healthier foods may be expensive </a:t>
            </a:r>
            <a:r>
              <a:rPr lang="en-IN" sz="2400" dirty="0">
                <a:latin typeface="Times New Roman" panose="02020603050405020304" pitchFamily="18" charset="0"/>
              </a:rPr>
              <a:t>and difficult.</a:t>
            </a:r>
          </a:p>
          <a:p>
            <a:pPr algn="just"/>
            <a:r>
              <a:rPr lang="en-IN" sz="2400" dirty="0">
                <a:latin typeface="Times New Roman" panose="02020603050405020304" pitchFamily="18" charset="0"/>
              </a:rPr>
              <a:t>Diabetes mellitus is characterized </a:t>
            </a:r>
            <a:r>
              <a:rPr lang="en-US" sz="2400" dirty="0">
                <a:latin typeface="Times New Roman" panose="02020603050405020304" pitchFamily="18" charset="0"/>
              </a:rPr>
              <a:t>by abnormal carbohydrate and lipid homoeostasis, leading to elevation in plasma glucose, or </a:t>
            </a:r>
            <a:r>
              <a:rPr lang="en-US" sz="2400" dirty="0" err="1">
                <a:latin typeface="Times New Roman" panose="02020603050405020304" pitchFamily="18" charset="0"/>
              </a:rPr>
              <a:t>hyperglycaemia</a:t>
            </a:r>
            <a:r>
              <a:rPr lang="en-US" sz="2400" dirty="0">
                <a:latin typeface="Times New Roman" panose="02020603050405020304" pitchFamily="18" charset="0"/>
              </a:rPr>
              <a:t>, and abnormality of serum lipids, or </a:t>
            </a:r>
            <a:r>
              <a:rPr lang="en-US" sz="2400" dirty="0" err="1">
                <a:latin typeface="Times New Roman" panose="02020603050405020304" pitchFamily="18" charset="0"/>
              </a:rPr>
              <a:t>dyslipidaemia</a:t>
            </a:r>
            <a:r>
              <a:rPr lang="en-US" sz="2400" dirty="0">
                <a:latin typeface="Times New Roman" panose="02020603050405020304" pitchFamily="18" charset="0"/>
              </a:rPr>
              <a:t>. </a:t>
            </a:r>
          </a:p>
          <a:p>
            <a:pPr algn="just"/>
            <a:r>
              <a:rPr lang="en-US" sz="2400" dirty="0">
                <a:latin typeface="Times New Roman" panose="02020603050405020304" pitchFamily="18" charset="0"/>
              </a:rPr>
              <a:t>Diabetes develops as a result of a variable combination of absolute insulin deficiency as a result of pancreatic islet cell dysfunction and tissue insulin resistance due to reduced cellular </a:t>
            </a:r>
            <a:r>
              <a:rPr lang="en-IN" sz="2400" dirty="0">
                <a:latin typeface="Times New Roman" panose="02020603050405020304" pitchFamily="18" charset="0"/>
              </a:rPr>
              <a:t>responsiveness to insulin.</a:t>
            </a:r>
          </a:p>
          <a:p>
            <a:pPr algn="just"/>
            <a:endParaRPr lang="en-US" sz="2400" dirty="0">
              <a:latin typeface="Times New Roman" panose="02020603050405020304" pitchFamily="18" charset="0"/>
            </a:endParaRPr>
          </a:p>
          <a:p>
            <a:pPr algn="just"/>
            <a:endParaRPr lang="en-IN" sz="2400" b="1" dirty="0">
              <a:latin typeface="Times New Roman" panose="02020603050405020304" pitchFamily="18" charset="0"/>
            </a:endParaRPr>
          </a:p>
        </p:txBody>
      </p:sp>
      <p:pic>
        <p:nvPicPr>
          <p:cNvPr id="4" name="Picture 3">
            <a:extLst>
              <a:ext uri="{FF2B5EF4-FFF2-40B4-BE49-F238E27FC236}">
                <a16:creationId xmlns:a16="http://schemas.microsoft.com/office/drawing/2014/main" id="{40BD3693-5AAE-4072-BBCC-B41D5DD808D4}"/>
              </a:ext>
            </a:extLst>
          </p:cNvPr>
          <p:cNvPicPr>
            <a:picLocks noChangeAspect="1"/>
          </p:cNvPicPr>
          <p:nvPr/>
        </p:nvPicPr>
        <p:blipFill rotWithShape="1">
          <a:blip r:embed="rId3">
            <a:extLst>
              <a:ext uri="{28A0092B-C50C-407E-A947-70E740481C1C}">
                <a14:useLocalDpi xmlns:a14="http://schemas.microsoft.com/office/drawing/2010/main" val="0"/>
              </a:ext>
            </a:extLst>
          </a:blip>
          <a:srcRect l="69403" t="57875"/>
          <a:stretch/>
        </p:blipFill>
        <p:spPr>
          <a:xfrm>
            <a:off x="10371949" y="-173219"/>
            <a:ext cx="1820051" cy="2300185"/>
          </a:xfrm>
          <a:prstGeom prst="rect">
            <a:avLst/>
          </a:prstGeom>
          <a:effectLst>
            <a:softEdge rad="139700"/>
          </a:effectLst>
        </p:spPr>
      </p:pic>
    </p:spTree>
    <p:extLst>
      <p:ext uri="{BB962C8B-B14F-4D97-AF65-F5344CB8AC3E}">
        <p14:creationId xmlns:p14="http://schemas.microsoft.com/office/powerpoint/2010/main" val="3659341991"/>
      </p:ext>
    </p:extLst>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36ED-0F17-40D9-A317-934D57E315C6}"/>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4E72AD40-AF25-4150-B31A-885CEA4230BD}"/>
              </a:ext>
            </a:extLst>
          </p:cNvPr>
          <p:cNvSpPr>
            <a:spLocks noGrp="1"/>
          </p:cNvSpPr>
          <p:nvPr>
            <p:ph idx="1"/>
          </p:nvPr>
        </p:nvSpPr>
        <p:spPr/>
        <p:txBody>
          <a:bodyPr/>
          <a:lstStyle/>
          <a:p>
            <a:pPr algn="just"/>
            <a:r>
              <a:rPr lang="en-US" sz="2400" dirty="0">
                <a:latin typeface="Times New Roman" panose="02020603050405020304" pitchFamily="18" charset="0"/>
              </a:rPr>
              <a:t>Epidemiological data confirm that diabetes is a </a:t>
            </a:r>
            <a:r>
              <a:rPr lang="en-US" sz="2400" b="1" dirty="0">
                <a:latin typeface="Times New Roman" panose="02020603050405020304" pitchFamily="18" charset="0"/>
              </a:rPr>
              <a:t>major risk factor </a:t>
            </a:r>
            <a:r>
              <a:rPr lang="en-US" sz="2400" dirty="0">
                <a:latin typeface="Times New Roman" panose="02020603050405020304" pitchFamily="18" charset="0"/>
              </a:rPr>
              <a:t>for periodontitis.</a:t>
            </a:r>
          </a:p>
          <a:p>
            <a:pPr algn="just"/>
            <a:r>
              <a:rPr lang="en-US" sz="2400" dirty="0">
                <a:latin typeface="Times New Roman" panose="02020603050405020304" pitchFamily="18" charset="0"/>
              </a:rPr>
              <a:t>Susceptibility to periodontitis is increased by approximately </a:t>
            </a:r>
            <a:r>
              <a:rPr lang="en-US" sz="2400" b="1" dirty="0">
                <a:latin typeface="Times New Roman" panose="02020603050405020304" pitchFamily="18" charset="0"/>
              </a:rPr>
              <a:t>threefold in people with diabetes</a:t>
            </a:r>
            <a:r>
              <a:rPr lang="en-US" sz="2400" dirty="0">
                <a:latin typeface="Times New Roman" panose="02020603050405020304" pitchFamily="18" charset="0"/>
              </a:rPr>
              <a:t>. But the mechanisms that links between these two conditions are not </a:t>
            </a:r>
            <a:r>
              <a:rPr lang="en-IN" sz="2400" dirty="0">
                <a:latin typeface="Times New Roman" panose="02020603050405020304" pitchFamily="18" charset="0"/>
              </a:rPr>
              <a:t>completely understood.</a:t>
            </a:r>
          </a:p>
          <a:p>
            <a:pPr algn="just"/>
            <a:r>
              <a:rPr lang="en-IN" sz="2400" dirty="0">
                <a:latin typeface="Times New Roman" panose="02020603050405020304" pitchFamily="18" charset="0"/>
              </a:rPr>
              <a:t>There </a:t>
            </a:r>
            <a:r>
              <a:rPr lang="en-US" sz="2400" dirty="0">
                <a:latin typeface="Times New Roman" panose="02020603050405020304" pitchFamily="18" charset="0"/>
              </a:rPr>
              <a:t>is emerging evidence to support the existence of a two-way relationship between diabetes and periodontitis, with more severe periodontal tissue destruction in diabetic patients and poorer glycemic control in diabetic subjects with periodontal disease.</a:t>
            </a:r>
            <a:endParaRPr lang="en-IN" sz="2400" dirty="0">
              <a:latin typeface="Times New Roman" panose="02020603050405020304" pitchFamily="18" charset="0"/>
            </a:endParaRPr>
          </a:p>
          <a:p>
            <a:pPr algn="just"/>
            <a:endParaRPr lang="en-IN" dirty="0"/>
          </a:p>
        </p:txBody>
      </p:sp>
    </p:spTree>
    <p:extLst>
      <p:ext uri="{BB962C8B-B14F-4D97-AF65-F5344CB8AC3E}">
        <p14:creationId xmlns:p14="http://schemas.microsoft.com/office/powerpoint/2010/main" val="3659556975"/>
      </p:ext>
    </p:extLst>
  </p:cSld>
  <p:clrMapOvr>
    <a:masterClrMapping/>
  </p:clrMapOvr>
  <p:transition spd="med">
    <p:random/>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139B-B951-4655-B218-DA91C1088132}"/>
              </a:ext>
            </a:extLst>
          </p:cNvPr>
          <p:cNvSpPr>
            <a:spLocks noGrp="1"/>
          </p:cNvSpPr>
          <p:nvPr>
            <p:ph type="title"/>
          </p:nvPr>
        </p:nvSpPr>
        <p:spPr/>
        <p:txBody>
          <a:bodyPr/>
          <a:lstStyle/>
          <a:p>
            <a:pPr algn="ctr"/>
            <a:r>
              <a:rPr lang="en-IN" b="1" dirty="0">
                <a:latin typeface="Times New Roman" panose="02020603050405020304" pitchFamily="18" charset="0"/>
              </a:rPr>
              <a:t>MECHANISM LINKING DIABETES AND PERIODONTITIS</a:t>
            </a:r>
          </a:p>
        </p:txBody>
      </p:sp>
      <p:sp>
        <p:nvSpPr>
          <p:cNvPr id="3" name="Content Placeholder 2">
            <a:extLst>
              <a:ext uri="{FF2B5EF4-FFF2-40B4-BE49-F238E27FC236}">
                <a16:creationId xmlns:a16="http://schemas.microsoft.com/office/drawing/2014/main" id="{9F43127F-02A0-4CEF-A760-917B075BDE18}"/>
              </a:ext>
            </a:extLst>
          </p:cNvPr>
          <p:cNvSpPr>
            <a:spLocks noGrp="1"/>
          </p:cNvSpPr>
          <p:nvPr>
            <p:ph idx="1"/>
          </p:nvPr>
        </p:nvSpPr>
        <p:spPr>
          <a:xfrm>
            <a:off x="1097280" y="1845733"/>
            <a:ext cx="10058400" cy="4879919"/>
          </a:xfrm>
        </p:spPr>
        <p:txBody>
          <a:bodyPr>
            <a:normAutofit/>
          </a:bodyPr>
          <a:lstStyle/>
          <a:p>
            <a:pPr algn="just"/>
            <a:r>
              <a:rPr lang="en-US" sz="2400" dirty="0">
                <a:latin typeface="Times New Roman" panose="02020603050405020304" pitchFamily="18" charset="0"/>
              </a:rPr>
              <a:t>Inflammation is a central feature of the pathogenesis </a:t>
            </a:r>
            <a:r>
              <a:rPr lang="en-IN" sz="2400" dirty="0">
                <a:latin typeface="Times New Roman" panose="02020603050405020304" pitchFamily="18" charset="0"/>
              </a:rPr>
              <a:t>of diabetes and periodontitis &amp; sum </a:t>
            </a:r>
            <a:r>
              <a:rPr lang="en-US" sz="2400" dirty="0">
                <a:latin typeface="Times New Roman" panose="02020603050405020304" pitchFamily="18" charset="0"/>
              </a:rPr>
              <a:t>total of the inflammatory response in the periodontal tissues determines the pattern and rate of disease </a:t>
            </a:r>
            <a:r>
              <a:rPr lang="en-IN" sz="2400" dirty="0">
                <a:latin typeface="Times New Roman" panose="02020603050405020304" pitchFamily="18" charset="0"/>
              </a:rPr>
              <a:t>progression.</a:t>
            </a:r>
          </a:p>
          <a:p>
            <a:pPr algn="just"/>
            <a:r>
              <a:rPr lang="en-US" sz="2400" dirty="0" err="1">
                <a:latin typeface="Times New Roman" panose="02020603050405020304" pitchFamily="18" charset="0"/>
              </a:rPr>
              <a:t>Hyperglycaemia</a:t>
            </a:r>
            <a:r>
              <a:rPr lang="en-US" sz="2400" dirty="0">
                <a:latin typeface="Times New Roman" panose="02020603050405020304" pitchFamily="18" charset="0"/>
              </a:rPr>
              <a:t> can result in the activation of pathways that increase inflammation, oxidative stress and apoptosis. Elevated serum levels of IL-6 and TNF-α have been demonstrated in diabetes and obesity, and serum levels of IL-6 and C-reactive protein (CRP) have been shown to predict future occurrence of type 2 diabetes mellitus. </a:t>
            </a:r>
            <a:endParaRPr lang="en-IN" sz="2400" dirty="0">
              <a:latin typeface="Times New Roman" panose="02020603050405020304" pitchFamily="18" charset="0"/>
            </a:endParaRPr>
          </a:p>
          <a:p>
            <a:pPr algn="just"/>
            <a:r>
              <a:rPr lang="en-US" sz="2400" dirty="0">
                <a:latin typeface="Times New Roman" panose="02020603050405020304" pitchFamily="18" charset="0"/>
              </a:rPr>
              <a:t>Serum levels of IL-6 and CRP are also raised in patients with periodontitis, with IL-6 levels correlating with the extent of disease [46, 47]. The systemic inflammation that is associated with periodontal disease may therefore enhance the diabetic state.</a:t>
            </a:r>
            <a:endParaRPr lang="en-IN" dirty="0">
              <a:latin typeface="Times New Roman" panose="02020603050405020304" pitchFamily="18" charset="0"/>
            </a:endParaRPr>
          </a:p>
        </p:txBody>
      </p:sp>
    </p:spTree>
    <p:extLst>
      <p:ext uri="{BB962C8B-B14F-4D97-AF65-F5344CB8AC3E}">
        <p14:creationId xmlns:p14="http://schemas.microsoft.com/office/powerpoint/2010/main" val="1917963475"/>
      </p:ext>
    </p:extLst>
  </p:cSld>
  <p:clrMapOvr>
    <a:masterClrMapping/>
  </p:clrMapOvr>
  <p:transition spd="med">
    <p:random/>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DE79-F9D1-46B7-A700-DF76AD6A46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8E86491-41C8-4023-AD85-F9A870A0664E}"/>
              </a:ext>
            </a:extLst>
          </p:cNvPr>
          <p:cNvSpPr>
            <a:spLocks noGrp="1"/>
          </p:cNvSpPr>
          <p:nvPr>
            <p:ph idx="1"/>
          </p:nvPr>
        </p:nvSpPr>
        <p:spPr>
          <a:xfrm>
            <a:off x="1097280" y="1845733"/>
            <a:ext cx="10058400" cy="4627255"/>
          </a:xfrm>
        </p:spPr>
        <p:txBody>
          <a:bodyPr>
            <a:normAutofit/>
          </a:bodyPr>
          <a:lstStyle/>
          <a:p>
            <a:pPr algn="just"/>
            <a:r>
              <a:rPr lang="en-US" sz="2600" dirty="0">
                <a:latin typeface="Times New Roman" panose="02020603050405020304" pitchFamily="18" charset="0"/>
              </a:rPr>
              <a:t>Diabetic patients with severe periodontitis have depressed PMN chemotaxis and apoptosis compared with diabetics with mild periodontitis, which may lead to increased retention of PMNs in the periodontal tissue.</a:t>
            </a:r>
          </a:p>
          <a:p>
            <a:pPr algn="just"/>
            <a:r>
              <a:rPr lang="en-US" sz="2600" dirty="0">
                <a:latin typeface="Times New Roman" panose="02020603050405020304" pitchFamily="18" charset="0"/>
              </a:rPr>
              <a:t>Diabetes also prolongs the inflammatory </a:t>
            </a:r>
            <a:r>
              <a:rPr lang="en-IN" sz="2600" dirty="0">
                <a:latin typeface="Times New Roman" panose="02020603050405020304" pitchFamily="18" charset="0"/>
              </a:rPr>
              <a:t>response to </a:t>
            </a:r>
            <a:r>
              <a:rPr lang="en-IN" sz="2600" dirty="0" err="1">
                <a:latin typeface="Times New Roman" panose="02020603050405020304" pitchFamily="18" charset="0"/>
              </a:rPr>
              <a:t>Porphyromonas</a:t>
            </a:r>
            <a:r>
              <a:rPr lang="en-IN" sz="2600" dirty="0">
                <a:latin typeface="Times New Roman" panose="02020603050405020304" pitchFamily="18" charset="0"/>
              </a:rPr>
              <a:t> </a:t>
            </a:r>
            <a:r>
              <a:rPr lang="en-IN" sz="2600" dirty="0" err="1">
                <a:latin typeface="Times New Roman" panose="02020603050405020304" pitchFamily="18" charset="0"/>
              </a:rPr>
              <a:t>gingivalis</a:t>
            </a:r>
            <a:r>
              <a:rPr lang="en-IN" sz="2600" dirty="0">
                <a:latin typeface="Times New Roman" panose="02020603050405020304" pitchFamily="18" charset="0"/>
              </a:rPr>
              <a:t> </a:t>
            </a:r>
            <a:r>
              <a:rPr lang="en-US" sz="2600" dirty="0">
                <a:latin typeface="Times New Roman" panose="02020603050405020304" pitchFamily="18" charset="0"/>
              </a:rPr>
              <a:t>with increased production of TNF-α [56].</a:t>
            </a:r>
          </a:p>
          <a:p>
            <a:pPr algn="just"/>
            <a:r>
              <a:rPr lang="en-US" sz="2600" dirty="0">
                <a:latin typeface="Times New Roman" panose="02020603050405020304" pitchFamily="18" charset="0"/>
              </a:rPr>
              <a:t>Accumulation of Advanced Glycosylation End products(AGE) in the periodontal tissues upregulates periodontal inflammation in diabetics.</a:t>
            </a:r>
          </a:p>
          <a:p>
            <a:pPr algn="just"/>
            <a:r>
              <a:rPr lang="en-US" sz="2600" dirty="0">
                <a:latin typeface="Times New Roman" panose="02020603050405020304" pitchFamily="18" charset="0"/>
              </a:rPr>
              <a:t>Binding of AGE to its receptor (RAGE) results in the upregulated production of inflammatory mediators such as IL-1β, TNF-α and IL-6. </a:t>
            </a:r>
            <a:endParaRPr lang="en-IN" dirty="0">
              <a:latin typeface="Times New Roman" panose="02020603050405020304" pitchFamily="18" charset="0"/>
            </a:endParaRPr>
          </a:p>
        </p:txBody>
      </p:sp>
    </p:spTree>
    <p:extLst>
      <p:ext uri="{BB962C8B-B14F-4D97-AF65-F5344CB8AC3E}">
        <p14:creationId xmlns:p14="http://schemas.microsoft.com/office/powerpoint/2010/main" val="1145652749"/>
      </p:ext>
    </p:extLst>
  </p:cSld>
  <p:clrMapOvr>
    <a:masterClrMapping/>
  </p:clrMapOvr>
  <p:transition spd="med">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A5AD-4C5E-487F-8313-8D7546D697B7}"/>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70FB93D3-1C3E-4B94-91BF-21BCA43E24AF}"/>
              </a:ext>
            </a:extLst>
          </p:cNvPr>
          <p:cNvPicPr>
            <a:picLocks noGrp="1" noChangeAspect="1"/>
          </p:cNvPicPr>
          <p:nvPr>
            <p:ph idx="1"/>
          </p:nvPr>
        </p:nvPicPr>
        <p:blipFill rotWithShape="1">
          <a:blip r:embed="rId3"/>
          <a:srcRect b="33559"/>
          <a:stretch/>
        </p:blipFill>
        <p:spPr>
          <a:xfrm>
            <a:off x="0" y="0"/>
            <a:ext cx="12192000" cy="6858000"/>
          </a:xfrm>
          <a:prstGeom prst="rect">
            <a:avLst/>
          </a:prstGeom>
        </p:spPr>
      </p:pic>
    </p:spTree>
    <p:extLst>
      <p:ext uri="{BB962C8B-B14F-4D97-AF65-F5344CB8AC3E}">
        <p14:creationId xmlns:p14="http://schemas.microsoft.com/office/powerpoint/2010/main" val="3161569910"/>
      </p:ext>
    </p:extLst>
  </p:cSld>
  <p:clrMapOvr>
    <a:masterClrMapping/>
  </p:clrMapOvr>
  <p:transition spd="med">
    <p:random/>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4C5E-0AC9-42D4-90B9-7D614DD5AEF5}"/>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rPr>
              <a:t>Effect of diabetes on periodontal disease and </a:t>
            </a:r>
            <a:r>
              <a:rPr lang="en-IN" b="1" dirty="0">
                <a:latin typeface="Times New Roman" panose="02020603050405020304" pitchFamily="18" charset="0"/>
              </a:rPr>
              <a:t>periodontal treatment and Health:</a:t>
            </a:r>
            <a:endParaRPr lang="en-IN" dirty="0"/>
          </a:p>
        </p:txBody>
      </p:sp>
      <p:sp>
        <p:nvSpPr>
          <p:cNvPr id="3" name="Content Placeholder 2">
            <a:extLst>
              <a:ext uri="{FF2B5EF4-FFF2-40B4-BE49-F238E27FC236}">
                <a16:creationId xmlns:a16="http://schemas.microsoft.com/office/drawing/2014/main" id="{4E373A51-AE1B-454B-BAE0-8867B625725D}"/>
              </a:ext>
            </a:extLst>
          </p:cNvPr>
          <p:cNvSpPr>
            <a:spLocks noGrp="1"/>
          </p:cNvSpPr>
          <p:nvPr>
            <p:ph idx="1"/>
          </p:nvPr>
        </p:nvSpPr>
        <p:spPr>
          <a:xfrm>
            <a:off x="1097280" y="1845734"/>
            <a:ext cx="10058400" cy="4023360"/>
          </a:xfrm>
        </p:spPr>
        <p:txBody>
          <a:bodyPr>
            <a:normAutofit/>
          </a:bodyPr>
          <a:lstStyle/>
          <a:p>
            <a:pPr algn="just"/>
            <a:r>
              <a:rPr lang="en-IN" sz="2400" dirty="0" err="1">
                <a:latin typeface="Times New Roman" panose="02020603050405020304" pitchFamily="18" charset="0"/>
              </a:rPr>
              <a:t>Lalla</a:t>
            </a:r>
            <a:r>
              <a:rPr lang="en-IN" sz="2400" dirty="0">
                <a:latin typeface="Times New Roman" panose="02020603050405020304" pitchFamily="18" charset="0"/>
              </a:rPr>
              <a:t> et al determined </a:t>
            </a:r>
            <a:r>
              <a:rPr lang="en-US" sz="2400" dirty="0">
                <a:latin typeface="Times New Roman" panose="02020603050405020304" pitchFamily="18" charset="0"/>
              </a:rPr>
              <a:t>the prevalence of periodontitis in different age cohorts. They found that it was 4.8 times higher among diabetics compared to non diabetics when the 15 to 24-year age cohort was considered, and 2.3 higher in the 25-34 year group. Also, CAL was higher in diabetic patients when the 15 to 55-year age cohort was considered.</a:t>
            </a:r>
            <a:endParaRPr lang="en-IN" sz="2400" dirty="0">
              <a:latin typeface="Times New Roman" panose="02020603050405020304" pitchFamily="18" charset="0"/>
            </a:endParaRPr>
          </a:p>
          <a:p>
            <a:pPr algn="just"/>
            <a:r>
              <a:rPr lang="en-US" sz="2400" dirty="0">
                <a:latin typeface="Times New Roman" panose="02020603050405020304" pitchFamily="18" charset="0"/>
              </a:rPr>
              <a:t>The risk of periodontitis is 3-fold times higher among diabetics, being its prevalence and severity even greater in diabetic patients presenting </a:t>
            </a:r>
            <a:r>
              <a:rPr lang="en-IN" sz="2400" dirty="0">
                <a:latin typeface="Times New Roman" panose="02020603050405020304" pitchFamily="18" charset="0"/>
              </a:rPr>
              <a:t>elevated HbA1c levels.</a:t>
            </a:r>
            <a:endParaRPr lang="en-IN" dirty="0">
              <a:latin typeface="Times New Roman" panose="02020603050405020304" pitchFamily="18" charset="0"/>
            </a:endParaRPr>
          </a:p>
        </p:txBody>
      </p:sp>
    </p:spTree>
    <p:extLst>
      <p:ext uri="{BB962C8B-B14F-4D97-AF65-F5344CB8AC3E}">
        <p14:creationId xmlns:p14="http://schemas.microsoft.com/office/powerpoint/2010/main" val="1083740669"/>
      </p:ext>
    </p:extLst>
  </p:cSld>
  <p:clrMapOvr>
    <a:masterClrMapping/>
  </p:clrMapOvr>
  <p:transition spd="med">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223C-84A0-48B1-9265-48CAA181CEFB}"/>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DD7CD3F4-11A2-4605-BC07-4A667CB7B0C7}"/>
              </a:ext>
            </a:extLst>
          </p:cNvPr>
          <p:cNvPicPr>
            <a:picLocks noGrp="1" noChangeAspect="1"/>
          </p:cNvPicPr>
          <p:nvPr>
            <p:ph idx="1"/>
          </p:nvPr>
        </p:nvPicPr>
        <p:blipFill>
          <a:blip r:embed="rId3"/>
          <a:stretch>
            <a:fillRect/>
          </a:stretch>
        </p:blipFill>
        <p:spPr>
          <a:xfrm>
            <a:off x="3553568" y="-8356"/>
            <a:ext cx="5084863" cy="6866356"/>
          </a:xfrm>
          <a:prstGeom prst="rect">
            <a:avLst/>
          </a:prstGeom>
        </p:spPr>
      </p:pic>
    </p:spTree>
    <p:extLst>
      <p:ext uri="{BB962C8B-B14F-4D97-AF65-F5344CB8AC3E}">
        <p14:creationId xmlns:p14="http://schemas.microsoft.com/office/powerpoint/2010/main" val="2291163806"/>
      </p:ext>
    </p:extLst>
  </p:cSld>
  <p:clrMapOvr>
    <a:masterClrMapping/>
  </p:clrMapOvr>
  <p:transition spd="med">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5A8B-DDB1-4BA3-8EC8-1DB705EBDC3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FC3DA38-2DD2-45CB-A7EB-7AD4F77EFB7C}"/>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8AA44A8C-86F0-4F25-8BA3-F2D2F56FE05E}"/>
              </a:ext>
            </a:extLst>
          </p:cNvPr>
          <p:cNvPicPr>
            <a:picLocks noChangeAspect="1"/>
          </p:cNvPicPr>
          <p:nvPr/>
        </p:nvPicPr>
        <p:blipFill rotWithShape="1">
          <a:blip r:embed="rId2"/>
          <a:srcRect b="39474"/>
          <a:stretch/>
        </p:blipFill>
        <p:spPr>
          <a:xfrm>
            <a:off x="-1" y="-1"/>
            <a:ext cx="6260991" cy="5869095"/>
          </a:xfrm>
          <a:prstGeom prst="rect">
            <a:avLst/>
          </a:prstGeom>
        </p:spPr>
      </p:pic>
      <p:pic>
        <p:nvPicPr>
          <p:cNvPr id="5" name="Picture 4">
            <a:extLst>
              <a:ext uri="{FF2B5EF4-FFF2-40B4-BE49-F238E27FC236}">
                <a16:creationId xmlns:a16="http://schemas.microsoft.com/office/drawing/2014/main" id="{1325FE76-3739-42DA-BBC6-9E7B18CEA780}"/>
              </a:ext>
            </a:extLst>
          </p:cNvPr>
          <p:cNvPicPr>
            <a:picLocks noChangeAspect="1"/>
          </p:cNvPicPr>
          <p:nvPr/>
        </p:nvPicPr>
        <p:blipFill rotWithShape="1">
          <a:blip r:embed="rId2"/>
          <a:srcRect t="60526"/>
          <a:stretch/>
        </p:blipFill>
        <p:spPr>
          <a:xfrm>
            <a:off x="6260990" y="1135825"/>
            <a:ext cx="5884403" cy="3597442"/>
          </a:xfrm>
          <a:prstGeom prst="rect">
            <a:avLst/>
          </a:prstGeom>
        </p:spPr>
      </p:pic>
    </p:spTree>
    <p:extLst>
      <p:ext uri="{BB962C8B-B14F-4D97-AF65-F5344CB8AC3E}">
        <p14:creationId xmlns:p14="http://schemas.microsoft.com/office/powerpoint/2010/main" val="402349396"/>
      </p:ext>
    </p:extLst>
  </p:cSld>
  <p:clrMapOvr>
    <a:masterClrMapping/>
  </p:clrMapOvr>
  <p:transition spd="med">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89D0-018F-4D79-A1CD-45B78ECF93D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A315693-7BE4-4F6E-8C84-750D0D2FD1E8}"/>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1ECD1F98-9E46-473C-AA2A-20C987397720}"/>
              </a:ext>
            </a:extLst>
          </p:cNvPr>
          <p:cNvPicPr>
            <a:picLocks noChangeAspect="1"/>
          </p:cNvPicPr>
          <p:nvPr/>
        </p:nvPicPr>
        <p:blipFill>
          <a:blip r:embed="rId2"/>
          <a:stretch>
            <a:fillRect/>
          </a:stretch>
        </p:blipFill>
        <p:spPr>
          <a:xfrm>
            <a:off x="2831938" y="86810"/>
            <a:ext cx="6612903" cy="6771190"/>
          </a:xfrm>
          <a:prstGeom prst="rect">
            <a:avLst/>
          </a:prstGeom>
        </p:spPr>
      </p:pic>
    </p:spTree>
    <p:extLst>
      <p:ext uri="{BB962C8B-B14F-4D97-AF65-F5344CB8AC3E}">
        <p14:creationId xmlns:p14="http://schemas.microsoft.com/office/powerpoint/2010/main" val="984272261"/>
      </p:ext>
    </p:extLst>
  </p:cSld>
  <p:clrMapOvr>
    <a:masterClrMapping/>
  </p:clrMapOvr>
  <p:transition spd="med">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2B35-F86D-4A5D-A09B-C86E3F2BEE84}"/>
              </a:ext>
            </a:extLst>
          </p:cNvPr>
          <p:cNvSpPr>
            <a:spLocks noGrp="1"/>
          </p:cNvSpPr>
          <p:nvPr>
            <p:ph type="title"/>
          </p:nvPr>
        </p:nvSpPr>
        <p:spPr/>
        <p:txBody>
          <a:bodyPr>
            <a:normAutofit/>
          </a:bodyPr>
          <a:lstStyle/>
          <a:p>
            <a:pPr algn="ctr"/>
            <a:r>
              <a:rPr lang="en-US" b="1" dirty="0">
                <a:latin typeface="Times New Roman" panose="02020603050405020304" pitchFamily="18" charset="0"/>
              </a:rPr>
              <a:t>Effect of periodontal disease and its treatment on </a:t>
            </a:r>
            <a:r>
              <a:rPr lang="en-IN" b="1" dirty="0">
                <a:latin typeface="Times New Roman" panose="02020603050405020304" pitchFamily="18" charset="0"/>
              </a:rPr>
              <a:t>diabetes:</a:t>
            </a:r>
            <a:endParaRPr lang="en-IN" dirty="0"/>
          </a:p>
        </p:txBody>
      </p:sp>
      <p:sp>
        <p:nvSpPr>
          <p:cNvPr id="3" name="Content Placeholder 2">
            <a:extLst>
              <a:ext uri="{FF2B5EF4-FFF2-40B4-BE49-F238E27FC236}">
                <a16:creationId xmlns:a16="http://schemas.microsoft.com/office/drawing/2014/main" id="{3AE19873-9411-4449-B02C-912B541B9DEE}"/>
              </a:ext>
            </a:extLst>
          </p:cNvPr>
          <p:cNvSpPr>
            <a:spLocks noGrp="1"/>
          </p:cNvSpPr>
          <p:nvPr>
            <p:ph idx="1"/>
          </p:nvPr>
        </p:nvSpPr>
        <p:spPr>
          <a:xfrm>
            <a:off x="1097280" y="1845733"/>
            <a:ext cx="10058400" cy="4458813"/>
          </a:xfrm>
        </p:spPr>
        <p:txBody>
          <a:bodyPr>
            <a:normAutofit/>
          </a:bodyPr>
          <a:lstStyle/>
          <a:p>
            <a:pPr algn="just"/>
            <a:r>
              <a:rPr lang="en-US" sz="2400" dirty="0">
                <a:latin typeface="Times New Roman" panose="02020603050405020304" pitchFamily="18" charset="0"/>
              </a:rPr>
              <a:t>Many longitudinal studies have demonstrated that severe periodontitis is associated with poorly controlled hyperglycemia, higher HbA1c levels and development of diabetic </a:t>
            </a:r>
            <a:r>
              <a:rPr lang="en-IN" sz="2400" dirty="0">
                <a:latin typeface="Times New Roman" panose="02020603050405020304" pitchFamily="18" charset="0"/>
              </a:rPr>
              <a:t>systemic complications.</a:t>
            </a:r>
          </a:p>
          <a:p>
            <a:pPr algn="just"/>
            <a:r>
              <a:rPr lang="en-US" sz="2400" dirty="0">
                <a:latin typeface="Times New Roman" panose="02020603050405020304" pitchFamily="18" charset="0"/>
              </a:rPr>
              <a:t>Studies assumed that periodontal infection may impair glycemic control by increasing insulin tissue </a:t>
            </a:r>
            <a:r>
              <a:rPr lang="en-IN" sz="2400" dirty="0">
                <a:latin typeface="Times New Roman" panose="02020603050405020304" pitchFamily="18" charset="0"/>
              </a:rPr>
              <a:t>resistance.</a:t>
            </a:r>
            <a:r>
              <a:rPr lang="en-US" sz="2400" dirty="0">
                <a:latin typeface="Times New Roman" panose="02020603050405020304" pitchFamily="18" charset="0"/>
              </a:rPr>
              <a:t> This assumption is based on studies that observed an improvement in diabetes glycemic </a:t>
            </a:r>
            <a:r>
              <a:rPr lang="en-IN" sz="2400" dirty="0">
                <a:latin typeface="Times New Roman" panose="02020603050405020304" pitchFamily="18" charset="0"/>
              </a:rPr>
              <a:t>control following periodontal therapy.</a:t>
            </a:r>
          </a:p>
          <a:p>
            <a:pPr algn="just"/>
            <a:r>
              <a:rPr lang="en-US" sz="2400" dirty="0">
                <a:latin typeface="Times New Roman" panose="02020603050405020304" pitchFamily="18" charset="0"/>
              </a:rPr>
              <a:t>The first clear evidence to support this hypothesis came from investigations of individuals in the </a:t>
            </a:r>
            <a:r>
              <a:rPr lang="en-US" sz="2400" b="1" dirty="0">
                <a:latin typeface="Times New Roman" panose="02020603050405020304" pitchFamily="18" charset="0"/>
              </a:rPr>
              <a:t>Gila River Indian community</a:t>
            </a:r>
            <a:r>
              <a:rPr lang="en-US" sz="2400" dirty="0">
                <a:latin typeface="Times New Roman" panose="02020603050405020304" pitchFamily="18" charset="0"/>
              </a:rPr>
              <a:t>. Severe periodontitis at baseline was associated with an increased risk of poor </a:t>
            </a:r>
            <a:r>
              <a:rPr lang="en-US" sz="2400" dirty="0" err="1">
                <a:latin typeface="Times New Roman" panose="02020603050405020304" pitchFamily="18" charset="0"/>
              </a:rPr>
              <a:t>glycaemic</a:t>
            </a:r>
            <a:r>
              <a:rPr lang="en-US" sz="2400" dirty="0">
                <a:latin typeface="Times New Roman" panose="02020603050405020304" pitchFamily="18" charset="0"/>
              </a:rPr>
              <a:t> control (HbA1c&gt;9.0%) at follow-up (minimum 2 years), suggesting that severe periodontitis was a risk factor for compromised </a:t>
            </a:r>
            <a:r>
              <a:rPr lang="en-IN" sz="2400" dirty="0">
                <a:latin typeface="Times New Roman" panose="02020603050405020304" pitchFamily="18" charset="0"/>
              </a:rPr>
              <a:t>diabetes management.</a:t>
            </a:r>
            <a:endParaRPr lang="en-IN" sz="2400" b="1" dirty="0">
              <a:latin typeface="Times New Roman" panose="02020603050405020304" pitchFamily="18" charset="0"/>
            </a:endParaRPr>
          </a:p>
        </p:txBody>
      </p:sp>
    </p:spTree>
    <p:extLst>
      <p:ext uri="{BB962C8B-B14F-4D97-AF65-F5344CB8AC3E}">
        <p14:creationId xmlns:p14="http://schemas.microsoft.com/office/powerpoint/2010/main" val="3662348032"/>
      </p:ext>
    </p:extLst>
  </p:cSld>
  <p:clrMapOvr>
    <a:masterClrMapping/>
  </p:clrMapOvr>
  <p:transition spd="med">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01A8-E53D-4FC8-9F90-258F2BA8793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D26B2AF-97BA-4350-8424-5D97644BA97E}"/>
              </a:ext>
            </a:extLst>
          </p:cNvPr>
          <p:cNvSpPr>
            <a:spLocks noGrp="1"/>
          </p:cNvSpPr>
          <p:nvPr>
            <p:ph idx="1"/>
          </p:nvPr>
        </p:nvSpPr>
        <p:spPr>
          <a:xfrm>
            <a:off x="1097279" y="1845734"/>
            <a:ext cx="10477099" cy="4506940"/>
          </a:xfrm>
        </p:spPr>
        <p:txBody>
          <a:bodyPr>
            <a:normAutofit/>
          </a:bodyPr>
          <a:lstStyle/>
          <a:p>
            <a:pPr algn="just"/>
            <a:r>
              <a:rPr lang="en-US" sz="2400" dirty="0">
                <a:latin typeface="Times New Roman" panose="02020603050405020304" pitchFamily="18" charset="0"/>
              </a:rPr>
              <a:t>Further studies of the Indian Community investigated the effect of periodontitis on </a:t>
            </a:r>
            <a:r>
              <a:rPr lang="en-IN" sz="2400" dirty="0">
                <a:latin typeface="Times New Roman" panose="02020603050405020304" pitchFamily="18" charset="0"/>
              </a:rPr>
              <a:t>the development of </a:t>
            </a:r>
            <a:r>
              <a:rPr lang="en-US" sz="2400" dirty="0">
                <a:latin typeface="Times New Roman" panose="02020603050405020304" pitchFamily="18" charset="0"/>
              </a:rPr>
              <a:t>overt nephropathy</a:t>
            </a:r>
            <a:r>
              <a:rPr lang="en-IN" sz="2400" dirty="0">
                <a:latin typeface="Times New Roman" panose="02020603050405020304" pitchFamily="18" charset="0"/>
              </a:rPr>
              <a:t> in type 2 diabetes mellitus. </a:t>
            </a:r>
          </a:p>
          <a:p>
            <a:pPr algn="just"/>
            <a:r>
              <a:rPr lang="en-IN" sz="2400" dirty="0">
                <a:latin typeface="Times New Roman" panose="02020603050405020304" pitchFamily="18" charset="0"/>
              </a:rPr>
              <a:t>The incidences </a:t>
            </a:r>
            <a:r>
              <a:rPr lang="en-US" sz="2400" dirty="0">
                <a:latin typeface="Times New Roman" panose="02020603050405020304" pitchFamily="18" charset="0"/>
              </a:rPr>
              <a:t>of macroalbuminuria were </a:t>
            </a:r>
            <a:r>
              <a:rPr lang="en-US" sz="2400" b="1" dirty="0">
                <a:latin typeface="Times New Roman" panose="02020603050405020304" pitchFamily="18" charset="0"/>
              </a:rPr>
              <a:t>2.0, 2.1 and 2.6 times as high </a:t>
            </a:r>
            <a:r>
              <a:rPr lang="en-US" sz="2400" dirty="0">
                <a:latin typeface="Times New Roman" panose="02020603050405020304" pitchFamily="18" charset="0"/>
              </a:rPr>
              <a:t>In those with moderate periodontitis, severe periodontitis, or who were edentulous, respectively, compared with those with no/mild periodontitis (p&lt;0.05). </a:t>
            </a:r>
          </a:p>
          <a:p>
            <a:pPr algn="just"/>
            <a:r>
              <a:rPr lang="en-US" sz="2400" dirty="0">
                <a:latin typeface="Times New Roman" panose="02020603050405020304" pitchFamily="18" charset="0"/>
              </a:rPr>
              <a:t>The incidences of </a:t>
            </a:r>
            <a:r>
              <a:rPr lang="en-US" sz="2400" dirty="0" err="1">
                <a:latin typeface="Times New Roman" panose="02020603050405020304" pitchFamily="18" charset="0"/>
              </a:rPr>
              <a:t>endstage</a:t>
            </a:r>
            <a:r>
              <a:rPr lang="en-US" sz="2400" dirty="0">
                <a:latin typeface="Times New Roman" panose="02020603050405020304" pitchFamily="18" charset="0"/>
              </a:rPr>
              <a:t> </a:t>
            </a:r>
            <a:r>
              <a:rPr lang="en-IN" sz="2400" dirty="0">
                <a:latin typeface="Times New Roman" panose="02020603050405020304" pitchFamily="18" charset="0"/>
              </a:rPr>
              <a:t>renal disease (ESRD) </a:t>
            </a:r>
            <a:r>
              <a:rPr lang="en-US" sz="2400" dirty="0">
                <a:latin typeface="Times New Roman" panose="02020603050405020304" pitchFamily="18" charset="0"/>
              </a:rPr>
              <a:t>were </a:t>
            </a:r>
            <a:r>
              <a:rPr lang="en-US" sz="2400" b="1" dirty="0">
                <a:latin typeface="Times New Roman" panose="02020603050405020304" pitchFamily="18" charset="0"/>
              </a:rPr>
              <a:t>2.3, 3.5 and 4.9 times as high </a:t>
            </a:r>
            <a:r>
              <a:rPr lang="en-US" sz="2400" dirty="0">
                <a:latin typeface="Times New Roman" panose="02020603050405020304" pitchFamily="18" charset="0"/>
              </a:rPr>
              <a:t>for those with moderate or severe periodontitis or who were edentulous, </a:t>
            </a:r>
            <a:r>
              <a:rPr lang="en-IN" sz="2400" dirty="0">
                <a:latin typeface="Times New Roman" panose="02020603050405020304" pitchFamily="18" charset="0"/>
              </a:rPr>
              <a:t>respectively (p&lt;0.05).</a:t>
            </a:r>
          </a:p>
        </p:txBody>
      </p:sp>
    </p:spTree>
    <p:extLst>
      <p:ext uri="{BB962C8B-B14F-4D97-AF65-F5344CB8AC3E}">
        <p14:creationId xmlns:p14="http://schemas.microsoft.com/office/powerpoint/2010/main" val="3653042744"/>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5398-9306-4E6E-AB41-098EC52A86DA}"/>
              </a:ext>
            </a:extLst>
          </p:cNvPr>
          <p:cNvSpPr>
            <a:spLocks noGrp="1"/>
          </p:cNvSpPr>
          <p:nvPr>
            <p:ph type="title"/>
          </p:nvPr>
        </p:nvSpPr>
        <p:spPr/>
        <p:txBody>
          <a:bodyPr/>
          <a:lstStyle/>
          <a:p>
            <a:pPr algn="ctr"/>
            <a:r>
              <a:rPr lang="en-IN" b="1" dirty="0">
                <a:latin typeface="Times New Roman" panose="02020603050405020304" pitchFamily="18" charset="0"/>
              </a:rPr>
              <a:t>CLASSIFICATION</a:t>
            </a:r>
          </a:p>
        </p:txBody>
      </p:sp>
      <p:sp>
        <p:nvSpPr>
          <p:cNvPr id="3" name="Content Placeholder 2">
            <a:extLst>
              <a:ext uri="{FF2B5EF4-FFF2-40B4-BE49-F238E27FC236}">
                <a16:creationId xmlns:a16="http://schemas.microsoft.com/office/drawing/2014/main" id="{C9CE54C7-FB15-4613-BACE-5222F96D67EE}"/>
              </a:ext>
            </a:extLst>
          </p:cNvPr>
          <p:cNvSpPr>
            <a:spLocks noGrp="1"/>
          </p:cNvSpPr>
          <p:nvPr>
            <p:ph idx="1"/>
          </p:nvPr>
        </p:nvSpPr>
        <p:spPr>
          <a:xfrm>
            <a:off x="1097280" y="1869798"/>
            <a:ext cx="10058400" cy="4023360"/>
          </a:xfrm>
        </p:spPr>
        <p:txBody>
          <a:bodyPr anchor="ctr">
            <a:normAutofit/>
          </a:bodyPr>
          <a:lstStyle/>
          <a:p>
            <a:pPr algn="ctr"/>
            <a:r>
              <a:rPr lang="en-US" sz="2800" dirty="0">
                <a:solidFill>
                  <a:schemeClr val="tx1"/>
                </a:solidFill>
                <a:latin typeface="Times New Roman" panose="02020603050405020304" pitchFamily="18" charset="0"/>
              </a:rPr>
              <a:t>The World Health Organization (WHO) has developed a classification of diabetes mellitus based </a:t>
            </a:r>
            <a:r>
              <a:rPr lang="en-IN" sz="2800" dirty="0">
                <a:solidFill>
                  <a:schemeClr val="tx1"/>
                </a:solidFill>
                <a:latin typeface="Times New Roman" panose="02020603050405020304" pitchFamily="18" charset="0"/>
              </a:rPr>
              <a:t>on its pathogenesis</a:t>
            </a:r>
            <a:endParaRPr lang="en-IN" sz="2800" dirty="0">
              <a:latin typeface="Times New Roman" panose="02020603050405020304" pitchFamily="18" charset="0"/>
            </a:endParaRPr>
          </a:p>
          <a:p>
            <a:pPr algn="ctr"/>
            <a:endParaRPr lang="en-IN" sz="2800" dirty="0"/>
          </a:p>
        </p:txBody>
      </p:sp>
    </p:spTree>
    <p:extLst>
      <p:ext uri="{BB962C8B-B14F-4D97-AF65-F5344CB8AC3E}">
        <p14:creationId xmlns:p14="http://schemas.microsoft.com/office/powerpoint/2010/main" val="934642803"/>
      </p:ext>
    </p:extLst>
  </p:cSld>
  <p:clrMapOvr>
    <a:masterClrMapping/>
  </p:clrMapOvr>
  <p:transition spd="med">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DFDD-58B3-4FD5-8E82-B7287B528E7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CDA394F-D491-4BF3-8321-F6526834F03E}"/>
              </a:ext>
            </a:extLst>
          </p:cNvPr>
          <p:cNvSpPr>
            <a:spLocks noGrp="1"/>
          </p:cNvSpPr>
          <p:nvPr>
            <p:ph idx="1"/>
          </p:nvPr>
        </p:nvSpPr>
        <p:spPr/>
        <p:txBody>
          <a:bodyPr>
            <a:normAutofit/>
          </a:bodyPr>
          <a:lstStyle/>
          <a:p>
            <a:pPr algn="just"/>
            <a:r>
              <a:rPr lang="en-US" sz="2400" dirty="0">
                <a:latin typeface="Times New Roman" panose="02020603050405020304" pitchFamily="18" charset="0"/>
              </a:rPr>
              <a:t>Researchers also investigated the effect of periodontitis on deaths from cardiovascular disease and found out that </a:t>
            </a:r>
            <a:r>
              <a:rPr lang="en-IN" sz="2400" dirty="0">
                <a:latin typeface="Times New Roman" panose="02020603050405020304" pitchFamily="18" charset="0"/>
              </a:rPr>
              <a:t>diabetic individuals </a:t>
            </a:r>
            <a:r>
              <a:rPr lang="en-US" sz="2400" dirty="0">
                <a:latin typeface="Times New Roman" panose="02020603050405020304" pitchFamily="18" charset="0"/>
              </a:rPr>
              <a:t>with severe periodontitis had </a:t>
            </a:r>
            <a:r>
              <a:rPr lang="en-US" sz="2400" b="1" dirty="0">
                <a:latin typeface="Times New Roman" panose="02020603050405020304" pitchFamily="18" charset="0"/>
              </a:rPr>
              <a:t>3.2 times the risk of cardiorenal mortality </a:t>
            </a:r>
            <a:r>
              <a:rPr lang="en-US" sz="2400" dirty="0">
                <a:latin typeface="Times New Roman" panose="02020603050405020304" pitchFamily="18" charset="0"/>
              </a:rPr>
              <a:t>(</a:t>
            </a:r>
            <a:r>
              <a:rPr lang="en-US" sz="2400" dirty="0" err="1">
                <a:latin typeface="Times New Roman" panose="02020603050405020304" pitchFamily="18" charset="0"/>
              </a:rPr>
              <a:t>ischaemic</a:t>
            </a:r>
            <a:r>
              <a:rPr lang="en-US" sz="2400" dirty="0">
                <a:latin typeface="Times New Roman" panose="02020603050405020304" pitchFamily="18" charset="0"/>
              </a:rPr>
              <a:t> heart disease and diabetic nephropathy combined) compared with the reference group (no/mild periodontitis and moderate periodontitis </a:t>
            </a:r>
            <a:r>
              <a:rPr lang="en-IN" sz="2400" dirty="0">
                <a:latin typeface="Times New Roman" panose="02020603050405020304" pitchFamily="18" charset="0"/>
              </a:rPr>
              <a:t>combined).</a:t>
            </a:r>
          </a:p>
        </p:txBody>
      </p:sp>
    </p:spTree>
    <p:extLst>
      <p:ext uri="{BB962C8B-B14F-4D97-AF65-F5344CB8AC3E}">
        <p14:creationId xmlns:p14="http://schemas.microsoft.com/office/powerpoint/2010/main" val="2183211826"/>
      </p:ext>
    </p:extLst>
  </p:cSld>
  <p:clrMapOvr>
    <a:masterClrMapping/>
  </p:clrMapOvr>
  <p:transition spd="med">
    <p:random/>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C5B0-7104-436A-AC33-62843F9D492C}"/>
              </a:ext>
            </a:extLst>
          </p:cNvPr>
          <p:cNvSpPr>
            <a:spLocks noGrp="1"/>
          </p:cNvSpPr>
          <p:nvPr>
            <p:ph type="title"/>
          </p:nvPr>
        </p:nvSpPr>
        <p:spPr>
          <a:xfrm>
            <a:off x="1097280" y="443015"/>
            <a:ext cx="10058400" cy="1450757"/>
          </a:xfrm>
        </p:spPr>
        <p:txBody>
          <a:bodyPr>
            <a:normAutofit/>
          </a:bodyPr>
          <a:lstStyle/>
          <a:p>
            <a:pPr algn="ctr"/>
            <a:r>
              <a:rPr lang="en-US" b="1" dirty="0">
                <a:latin typeface="Times New Roman" panose="02020603050405020304" pitchFamily="18" charset="0"/>
              </a:rPr>
              <a:t>Effect of Non-Surgical Periodontal Therapy(NSPT) on </a:t>
            </a:r>
            <a:r>
              <a:rPr lang="en-IN" b="1" dirty="0" err="1">
                <a:latin typeface="Times New Roman" panose="02020603050405020304" pitchFamily="18" charset="0"/>
              </a:rPr>
              <a:t>glycemic</a:t>
            </a:r>
            <a:r>
              <a:rPr lang="en-IN" b="1" dirty="0">
                <a:latin typeface="Times New Roman" panose="02020603050405020304" pitchFamily="18" charset="0"/>
              </a:rPr>
              <a:t> control</a:t>
            </a:r>
          </a:p>
        </p:txBody>
      </p:sp>
      <p:pic>
        <p:nvPicPr>
          <p:cNvPr id="4" name="Content Placeholder 3">
            <a:extLst>
              <a:ext uri="{FF2B5EF4-FFF2-40B4-BE49-F238E27FC236}">
                <a16:creationId xmlns:a16="http://schemas.microsoft.com/office/drawing/2014/main" id="{A095EF6E-6FEF-4CCC-894C-2E2A39545D1A}"/>
              </a:ext>
            </a:extLst>
          </p:cNvPr>
          <p:cNvPicPr>
            <a:picLocks noGrp="1" noChangeAspect="1"/>
          </p:cNvPicPr>
          <p:nvPr>
            <p:ph idx="1"/>
          </p:nvPr>
        </p:nvPicPr>
        <p:blipFill>
          <a:blip r:embed="rId3"/>
          <a:stretch>
            <a:fillRect/>
          </a:stretch>
        </p:blipFill>
        <p:spPr>
          <a:xfrm>
            <a:off x="0" y="2038152"/>
            <a:ext cx="12156088" cy="3845293"/>
          </a:xfrm>
          <a:prstGeom prst="rect">
            <a:avLst/>
          </a:prstGeom>
        </p:spPr>
      </p:pic>
    </p:spTree>
    <p:extLst>
      <p:ext uri="{BB962C8B-B14F-4D97-AF65-F5344CB8AC3E}">
        <p14:creationId xmlns:p14="http://schemas.microsoft.com/office/powerpoint/2010/main" val="1686965192"/>
      </p:ext>
    </p:extLst>
  </p:cSld>
  <p:clrMapOvr>
    <a:masterClrMapping/>
  </p:clrMapOvr>
  <p:transition spd="med">
    <p:random/>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129C-29A8-49E5-9FF5-FF77199A5760}"/>
              </a:ext>
            </a:extLst>
          </p:cNvPr>
          <p:cNvSpPr>
            <a:spLocks noGrp="1"/>
          </p:cNvSpPr>
          <p:nvPr>
            <p:ph type="title"/>
          </p:nvPr>
        </p:nvSpPr>
        <p:spPr/>
        <p:txBody>
          <a:bodyPr>
            <a:normAutofit/>
          </a:bodyPr>
          <a:lstStyle/>
          <a:p>
            <a:pPr algn="ctr"/>
            <a:r>
              <a:rPr lang="en-US" b="1" dirty="0">
                <a:latin typeface="Times New Roman" panose="02020603050405020304" pitchFamily="18" charset="0"/>
              </a:rPr>
              <a:t>Effect of NSPT with antimicrobials on glycemic </a:t>
            </a:r>
            <a:r>
              <a:rPr lang="en-IN" b="1" dirty="0">
                <a:latin typeface="Times New Roman" panose="02020603050405020304" pitchFamily="18" charset="0"/>
              </a:rPr>
              <a:t>control</a:t>
            </a:r>
          </a:p>
        </p:txBody>
      </p:sp>
      <p:sp>
        <p:nvSpPr>
          <p:cNvPr id="3" name="Content Placeholder 2">
            <a:extLst>
              <a:ext uri="{FF2B5EF4-FFF2-40B4-BE49-F238E27FC236}">
                <a16:creationId xmlns:a16="http://schemas.microsoft.com/office/drawing/2014/main" id="{3D18632F-3A89-41EF-AECA-C351B6A48022}"/>
              </a:ext>
            </a:extLst>
          </p:cNvPr>
          <p:cNvSpPr>
            <a:spLocks noGrp="1"/>
          </p:cNvSpPr>
          <p:nvPr>
            <p:ph idx="1"/>
          </p:nvPr>
        </p:nvSpPr>
        <p:spPr>
          <a:xfrm>
            <a:off x="1097280" y="1845733"/>
            <a:ext cx="10058400" cy="4725663"/>
          </a:xfrm>
        </p:spPr>
        <p:txBody>
          <a:bodyPr>
            <a:normAutofit/>
          </a:bodyPr>
          <a:lstStyle/>
          <a:p>
            <a:pPr algn="just"/>
            <a:r>
              <a:rPr lang="en-IN" sz="2400" dirty="0" err="1">
                <a:latin typeface="Times New Roman" panose="02020603050405020304" pitchFamily="18" charset="0"/>
              </a:rPr>
              <a:t>Christgau</a:t>
            </a:r>
            <a:r>
              <a:rPr lang="en-IN" sz="2400" dirty="0">
                <a:latin typeface="Times New Roman" panose="02020603050405020304" pitchFamily="18" charset="0"/>
              </a:rPr>
              <a:t> et al demonstrated </a:t>
            </a:r>
            <a:r>
              <a:rPr lang="en-US" sz="2400" dirty="0">
                <a:latin typeface="Times New Roman" panose="02020603050405020304" pitchFamily="18" charset="0"/>
              </a:rPr>
              <a:t>that NSPT in combination with subgingival irrigation of 0.2% chlorhexidine </a:t>
            </a:r>
            <a:r>
              <a:rPr lang="en-US" sz="2400" b="1" dirty="0">
                <a:latin typeface="Times New Roman" panose="02020603050405020304" pitchFamily="18" charset="0"/>
              </a:rPr>
              <a:t>did not improve HbA1c levels</a:t>
            </a:r>
            <a:r>
              <a:rPr lang="en-US" sz="2400" dirty="0">
                <a:latin typeface="Times New Roman" panose="02020603050405020304" pitchFamily="18" charset="0"/>
              </a:rPr>
              <a:t>. The same results were achieved when 0.12% chlorhexidine was </a:t>
            </a:r>
            <a:r>
              <a:rPr lang="en-IN" sz="2400" dirty="0">
                <a:latin typeface="Times New Roman" panose="02020603050405020304" pitchFamily="18" charset="0"/>
              </a:rPr>
              <a:t>considered. </a:t>
            </a:r>
          </a:p>
          <a:p>
            <a:pPr algn="just"/>
            <a:r>
              <a:rPr lang="en-US" sz="2400" dirty="0">
                <a:latin typeface="Times New Roman" panose="02020603050405020304" pitchFamily="18" charset="0"/>
              </a:rPr>
              <a:t>Iwamoto et al demonstrated </a:t>
            </a:r>
            <a:r>
              <a:rPr lang="en-US" sz="2400" b="1" dirty="0">
                <a:latin typeface="Times New Roman" panose="02020603050405020304" pitchFamily="18" charset="0"/>
              </a:rPr>
              <a:t>a 0.8% reduction in </a:t>
            </a:r>
            <a:r>
              <a:rPr lang="en-IN" sz="2400" b="1" dirty="0">
                <a:latin typeface="Times New Roman" panose="02020603050405020304" pitchFamily="18" charset="0"/>
              </a:rPr>
              <a:t>HbA1c </a:t>
            </a:r>
            <a:r>
              <a:rPr lang="en-IN" sz="2400" dirty="0">
                <a:latin typeface="Times New Roman" panose="02020603050405020304" pitchFamily="18" charset="0"/>
              </a:rPr>
              <a:t>in type 2 diabetics after NSPT </a:t>
            </a:r>
            <a:r>
              <a:rPr lang="en-US" sz="2400" dirty="0">
                <a:latin typeface="Times New Roman" panose="02020603050405020304" pitchFamily="18" charset="0"/>
              </a:rPr>
              <a:t>and subgingival use of minocycline gel. </a:t>
            </a:r>
          </a:p>
          <a:p>
            <a:pPr algn="just"/>
            <a:r>
              <a:rPr lang="en-US" sz="2400" dirty="0">
                <a:latin typeface="Times New Roman" panose="02020603050405020304" pitchFamily="18" charset="0"/>
              </a:rPr>
              <a:t>Studies in which systemic antibiotics were used along with mechanical therapy showed a </a:t>
            </a:r>
            <a:r>
              <a:rPr lang="en-US" sz="2400" b="1" dirty="0">
                <a:latin typeface="Times New Roman" panose="02020603050405020304" pitchFamily="18" charset="0"/>
              </a:rPr>
              <a:t>significant improvement</a:t>
            </a:r>
            <a:r>
              <a:rPr lang="en-US" sz="2400" dirty="0">
                <a:latin typeface="Times New Roman" panose="02020603050405020304" pitchFamily="18" charset="0"/>
              </a:rPr>
              <a:t> in glycemic control in diabetic patients. This may be due to the additional benefits of systemic antibiotics, such as their antimicrobial and host modulation effects, as well as their inhibition of non-enzymatic </a:t>
            </a:r>
            <a:r>
              <a:rPr lang="en-IN" sz="2400" dirty="0">
                <a:latin typeface="Times New Roman" panose="02020603050405020304" pitchFamily="18" charset="0"/>
              </a:rPr>
              <a:t>glycosylation.</a:t>
            </a:r>
          </a:p>
        </p:txBody>
      </p:sp>
    </p:spTree>
    <p:extLst>
      <p:ext uri="{BB962C8B-B14F-4D97-AF65-F5344CB8AC3E}">
        <p14:creationId xmlns:p14="http://schemas.microsoft.com/office/powerpoint/2010/main" val="3311135614"/>
      </p:ext>
    </p:extLst>
  </p:cSld>
  <p:clrMapOvr>
    <a:masterClrMapping/>
  </p:clrMapOvr>
  <p:transition spd="med">
    <p:random/>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A0D8-2116-42A7-B47E-4064F2847456}"/>
              </a:ext>
            </a:extLst>
          </p:cNvPr>
          <p:cNvSpPr>
            <a:spLocks noGrp="1"/>
          </p:cNvSpPr>
          <p:nvPr>
            <p:ph type="title"/>
          </p:nvPr>
        </p:nvSpPr>
        <p:spPr/>
        <p:txBody>
          <a:bodyPr>
            <a:normAutofit/>
          </a:bodyPr>
          <a:lstStyle/>
          <a:p>
            <a:pPr algn="ctr"/>
            <a:r>
              <a:rPr lang="en-US" b="1" dirty="0">
                <a:latin typeface="Times New Roman" panose="02020603050405020304" pitchFamily="18" charset="0"/>
              </a:rPr>
              <a:t>Effect of surgical periodontal therapy on diabetes </a:t>
            </a:r>
            <a:r>
              <a:rPr lang="en-IN" b="1" dirty="0" err="1">
                <a:latin typeface="Times New Roman" panose="02020603050405020304" pitchFamily="18" charset="0"/>
              </a:rPr>
              <a:t>glycemic</a:t>
            </a:r>
            <a:r>
              <a:rPr lang="en-IN" b="1" dirty="0">
                <a:latin typeface="Times New Roman" panose="02020603050405020304" pitchFamily="18" charset="0"/>
              </a:rPr>
              <a:t> control</a:t>
            </a:r>
          </a:p>
        </p:txBody>
      </p:sp>
      <p:sp>
        <p:nvSpPr>
          <p:cNvPr id="3" name="Content Placeholder 2">
            <a:extLst>
              <a:ext uri="{FF2B5EF4-FFF2-40B4-BE49-F238E27FC236}">
                <a16:creationId xmlns:a16="http://schemas.microsoft.com/office/drawing/2014/main" id="{4E1F4BA6-B206-4846-8B03-846040283F12}"/>
              </a:ext>
            </a:extLst>
          </p:cNvPr>
          <p:cNvSpPr>
            <a:spLocks noGrp="1"/>
          </p:cNvSpPr>
          <p:nvPr>
            <p:ph idx="1"/>
          </p:nvPr>
        </p:nvSpPr>
        <p:spPr/>
        <p:txBody>
          <a:bodyPr/>
          <a:lstStyle/>
          <a:p>
            <a:pPr algn="just"/>
            <a:r>
              <a:rPr lang="en-IN" sz="2400" dirty="0">
                <a:latin typeface="Times New Roman" panose="02020603050405020304" pitchFamily="18" charset="0"/>
              </a:rPr>
              <a:t>Diabetic patients usually </a:t>
            </a:r>
            <a:r>
              <a:rPr lang="en-US" sz="2400" dirty="0">
                <a:latin typeface="Times New Roman" panose="02020603050405020304" pitchFamily="18" charset="0"/>
              </a:rPr>
              <a:t>show improved periodontitis after surgical periodontal treatment. However, if poor diabetic control is present more recurrence of periodontal pockets and unfavorable long term response is expected after surgical treatment. </a:t>
            </a:r>
          </a:p>
          <a:p>
            <a:pPr algn="just"/>
            <a:r>
              <a:rPr lang="en-US" sz="2400" dirty="0">
                <a:latin typeface="Times New Roman" panose="02020603050405020304" pitchFamily="18" charset="0"/>
              </a:rPr>
              <a:t>Effects of surgical periodontal treatment on </a:t>
            </a:r>
            <a:r>
              <a:rPr lang="en-IN" sz="2400" dirty="0">
                <a:latin typeface="Times New Roman" panose="02020603050405020304" pitchFamily="18" charset="0"/>
              </a:rPr>
              <a:t>HbA1c are currently unknown.</a:t>
            </a:r>
            <a:endParaRPr lang="en-IN" dirty="0">
              <a:latin typeface="Times New Roman" panose="02020603050405020304" pitchFamily="18" charset="0"/>
            </a:endParaRPr>
          </a:p>
        </p:txBody>
      </p:sp>
    </p:spTree>
    <p:extLst>
      <p:ext uri="{BB962C8B-B14F-4D97-AF65-F5344CB8AC3E}">
        <p14:creationId xmlns:p14="http://schemas.microsoft.com/office/powerpoint/2010/main" val="2199730763"/>
      </p:ext>
    </p:extLst>
  </p:cSld>
  <p:clrMapOvr>
    <a:masterClrMapping/>
  </p:clrMapOvr>
  <p:transition spd="med">
    <p:random/>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CB61-247C-4172-B1D4-2F54517379C8}"/>
              </a:ext>
            </a:extLst>
          </p:cNvPr>
          <p:cNvSpPr>
            <a:spLocks noGrp="1"/>
          </p:cNvSpPr>
          <p:nvPr>
            <p:ph type="title"/>
          </p:nvPr>
        </p:nvSpPr>
        <p:spPr/>
        <p:txBody>
          <a:bodyPr/>
          <a:lstStyle/>
          <a:p>
            <a:pPr algn="ctr"/>
            <a:r>
              <a:rPr lang="en-IN" b="1" dirty="0">
                <a:latin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89E0DE8A-74A3-442C-B381-31C4055A0DE6}"/>
              </a:ext>
            </a:extLst>
          </p:cNvPr>
          <p:cNvSpPr>
            <a:spLocks noGrp="1"/>
          </p:cNvSpPr>
          <p:nvPr>
            <p:ph idx="1"/>
          </p:nvPr>
        </p:nvSpPr>
        <p:spPr>
          <a:xfrm>
            <a:off x="1097280" y="1857766"/>
            <a:ext cx="10058400" cy="4506940"/>
          </a:xfrm>
        </p:spPr>
        <p:txBody>
          <a:bodyPr>
            <a:normAutofit/>
          </a:bodyPr>
          <a:lstStyle/>
          <a:p>
            <a:pPr algn="just"/>
            <a:r>
              <a:rPr lang="en-US" sz="2400" dirty="0">
                <a:latin typeface="Times New Roman" panose="02020603050405020304" pitchFamily="18" charset="0"/>
              </a:rPr>
              <a:t>Diabetes has been associated to different oral diseases such as: xerostomia, neuro-sensory disorders, several oral mucosa diseases, tooth decay and periodontal disease. It is well documented in the literature that periodontal disease is more prevalent and severe in diabetic individuals than in healthy subjects.</a:t>
            </a:r>
          </a:p>
          <a:p>
            <a:pPr algn="just"/>
            <a:r>
              <a:rPr lang="en-US" sz="2400" dirty="0">
                <a:latin typeface="Times New Roman" panose="02020603050405020304" pitchFamily="18" charset="0"/>
              </a:rPr>
              <a:t>Periodontal treatment is effective in diabetic patients, but more long-term recurrence can be expected when diabetes is not well controlled.</a:t>
            </a:r>
          </a:p>
          <a:p>
            <a:pPr algn="just"/>
            <a:r>
              <a:rPr lang="en-IN" sz="2400" dirty="0">
                <a:latin typeface="Times New Roman" panose="02020603050405020304" pitchFamily="18" charset="0"/>
              </a:rPr>
              <a:t>Controlling </a:t>
            </a:r>
            <a:r>
              <a:rPr lang="en-US" sz="2400" dirty="0">
                <a:latin typeface="Times New Roman" panose="02020603050405020304" pitchFamily="18" charset="0"/>
              </a:rPr>
              <a:t>diabetes (i.e. improving </a:t>
            </a:r>
            <a:r>
              <a:rPr lang="en-US" sz="2400" dirty="0" err="1">
                <a:latin typeface="Times New Roman" panose="02020603050405020304" pitchFamily="18" charset="0"/>
              </a:rPr>
              <a:t>glycaemic</a:t>
            </a:r>
            <a:r>
              <a:rPr lang="en-US" sz="2400" dirty="0">
                <a:latin typeface="Times New Roman" panose="02020603050405020304" pitchFamily="18" charset="0"/>
              </a:rPr>
              <a:t> control) is likely to reduce the risk and severity of periodontitis. Furthermore, evidence suggests that resolution of periodontal inflammation can improve metabolic control (with reported HbA1c reductions of approximately 0.4%), though large, multi-</a:t>
            </a:r>
            <a:r>
              <a:rPr lang="en-US" sz="2400" dirty="0" err="1">
                <a:latin typeface="Times New Roman" panose="02020603050405020304" pitchFamily="18" charset="0"/>
              </a:rPr>
              <a:t>centre</a:t>
            </a:r>
            <a:r>
              <a:rPr lang="en-US" sz="2400" dirty="0">
                <a:latin typeface="Times New Roman" panose="02020603050405020304" pitchFamily="18" charset="0"/>
              </a:rPr>
              <a:t>, </a:t>
            </a:r>
            <a:r>
              <a:rPr lang="en-US" sz="2400" dirty="0" err="1">
                <a:latin typeface="Times New Roman" panose="02020603050405020304" pitchFamily="18" charset="0"/>
              </a:rPr>
              <a:t>randomised</a:t>
            </a:r>
            <a:r>
              <a:rPr lang="en-US" sz="2400" dirty="0">
                <a:latin typeface="Times New Roman" panose="02020603050405020304" pitchFamily="18" charset="0"/>
              </a:rPr>
              <a:t> controlled trials are needed to </a:t>
            </a:r>
            <a:r>
              <a:rPr lang="en-IN" sz="2400" dirty="0">
                <a:latin typeface="Times New Roman" panose="02020603050405020304" pitchFamily="18" charset="0"/>
              </a:rPr>
              <a:t>further validate these findings.</a:t>
            </a:r>
          </a:p>
        </p:txBody>
      </p:sp>
    </p:spTree>
    <p:extLst>
      <p:ext uri="{BB962C8B-B14F-4D97-AF65-F5344CB8AC3E}">
        <p14:creationId xmlns:p14="http://schemas.microsoft.com/office/powerpoint/2010/main" val="989398519"/>
      </p:ext>
    </p:extLst>
  </p:cSld>
  <p:clrMapOvr>
    <a:masterClrMapping/>
  </p:clrMapOvr>
  <p:transition spd="med">
    <p:random/>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B032-F773-430E-AD2E-CB9AE3951311}"/>
              </a:ext>
            </a:extLst>
          </p:cNvPr>
          <p:cNvSpPr>
            <a:spLocks noGrp="1"/>
          </p:cNvSpPr>
          <p:nvPr>
            <p:ph type="title"/>
          </p:nvPr>
        </p:nvSpPr>
        <p:spPr>
          <a:xfrm>
            <a:off x="1097280" y="178319"/>
            <a:ext cx="10058400" cy="1450757"/>
          </a:xfrm>
        </p:spPr>
        <p:txBody>
          <a:bodyPr/>
          <a:lstStyle/>
          <a:p>
            <a:pPr algn="ctr"/>
            <a:r>
              <a:rPr lang="en-IN" b="1" dirty="0">
                <a:latin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2904F5C3-C994-4257-AA2D-9C26A24A8502}"/>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3930970956"/>
      </p:ext>
    </p:extLst>
  </p:cSld>
  <p:clrMapOvr>
    <a:masterClrMapping/>
  </p:clrMapOvr>
  <p:transition spd="med">
    <p:random/>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1BFF-52FF-42B2-B8CF-6A7D5B0F496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831F036-1F74-4410-8666-92873FFC1DF8}"/>
              </a:ext>
            </a:extLst>
          </p:cNvPr>
          <p:cNvSpPr>
            <a:spLocks noGrp="1"/>
          </p:cNvSpPr>
          <p:nvPr>
            <p:ph idx="1"/>
          </p:nvPr>
        </p:nvSpPr>
        <p:spPr/>
        <p:txBody>
          <a:bodyPr/>
          <a:lstStyle/>
          <a:p>
            <a:endParaRPr lang="en-IN" dirty="0"/>
          </a:p>
        </p:txBody>
      </p:sp>
      <p:pic>
        <p:nvPicPr>
          <p:cNvPr id="6" name="Picture 5">
            <a:extLst>
              <a:ext uri="{FF2B5EF4-FFF2-40B4-BE49-F238E27FC236}">
                <a16:creationId xmlns:a16="http://schemas.microsoft.com/office/drawing/2014/main" id="{99BBE028-D51D-4810-9E27-CFD4537AB1B8}"/>
              </a:ext>
            </a:extLst>
          </p:cNvPr>
          <p:cNvPicPr>
            <a:picLocks noChangeAspect="1"/>
          </p:cNvPicPr>
          <p:nvPr/>
        </p:nvPicPr>
        <p:blipFill>
          <a:blip r:embed="rId2"/>
          <a:stretch>
            <a:fillRect/>
          </a:stretch>
        </p:blipFill>
        <p:spPr>
          <a:xfrm>
            <a:off x="890336" y="0"/>
            <a:ext cx="4800600" cy="6857108"/>
          </a:xfrm>
          <a:prstGeom prst="rect">
            <a:avLst/>
          </a:prstGeom>
        </p:spPr>
      </p:pic>
      <p:pic>
        <p:nvPicPr>
          <p:cNvPr id="7" name="Picture 6">
            <a:extLst>
              <a:ext uri="{FF2B5EF4-FFF2-40B4-BE49-F238E27FC236}">
                <a16:creationId xmlns:a16="http://schemas.microsoft.com/office/drawing/2014/main" id="{5A6C98CD-1430-4A61-A56D-AC5C3D7C4A2E}"/>
              </a:ext>
            </a:extLst>
          </p:cNvPr>
          <p:cNvPicPr>
            <a:picLocks noChangeAspect="1"/>
          </p:cNvPicPr>
          <p:nvPr/>
        </p:nvPicPr>
        <p:blipFill>
          <a:blip r:embed="rId3"/>
          <a:stretch>
            <a:fillRect/>
          </a:stretch>
        </p:blipFill>
        <p:spPr>
          <a:xfrm>
            <a:off x="6911380" y="-892"/>
            <a:ext cx="4203754" cy="6858000"/>
          </a:xfrm>
          <a:prstGeom prst="rect">
            <a:avLst/>
          </a:prstGeom>
        </p:spPr>
      </p:pic>
    </p:spTree>
    <p:extLst>
      <p:ext uri="{BB962C8B-B14F-4D97-AF65-F5344CB8AC3E}">
        <p14:creationId xmlns:p14="http://schemas.microsoft.com/office/powerpoint/2010/main" val="3634531091"/>
      </p:ext>
    </p:extLst>
  </p:cSld>
  <p:clrMapOvr>
    <a:masterClrMapping/>
  </p:clrMapOvr>
  <p:transition spd="med">
    <p:random/>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BE8F-240B-4AC9-8961-3573A065DB8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B6522AA-1F8A-4AD0-B240-DC14D0B7E313}"/>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EB0FC7F7-6E12-4578-B601-79A72359B66E}"/>
              </a:ext>
            </a:extLst>
          </p:cNvPr>
          <p:cNvPicPr>
            <a:picLocks noChangeAspect="1"/>
          </p:cNvPicPr>
          <p:nvPr/>
        </p:nvPicPr>
        <p:blipFill>
          <a:blip r:embed="rId2"/>
          <a:stretch>
            <a:fillRect/>
          </a:stretch>
        </p:blipFill>
        <p:spPr>
          <a:xfrm>
            <a:off x="756607" y="0"/>
            <a:ext cx="4831439" cy="6858000"/>
          </a:xfrm>
          <a:prstGeom prst="rect">
            <a:avLst/>
          </a:prstGeom>
        </p:spPr>
      </p:pic>
      <p:pic>
        <p:nvPicPr>
          <p:cNvPr id="5" name="Picture 4">
            <a:extLst>
              <a:ext uri="{FF2B5EF4-FFF2-40B4-BE49-F238E27FC236}">
                <a16:creationId xmlns:a16="http://schemas.microsoft.com/office/drawing/2014/main" id="{1F439205-16B1-4DD8-BD59-7A751F97F2A2}"/>
              </a:ext>
            </a:extLst>
          </p:cNvPr>
          <p:cNvPicPr>
            <a:picLocks noChangeAspect="1"/>
          </p:cNvPicPr>
          <p:nvPr/>
        </p:nvPicPr>
        <p:blipFill>
          <a:blip r:embed="rId3"/>
          <a:stretch>
            <a:fillRect/>
          </a:stretch>
        </p:blipFill>
        <p:spPr>
          <a:xfrm>
            <a:off x="6328559" y="0"/>
            <a:ext cx="4863527" cy="6858000"/>
          </a:xfrm>
          <a:prstGeom prst="rect">
            <a:avLst/>
          </a:prstGeom>
        </p:spPr>
      </p:pic>
    </p:spTree>
    <p:extLst>
      <p:ext uri="{BB962C8B-B14F-4D97-AF65-F5344CB8AC3E}">
        <p14:creationId xmlns:p14="http://schemas.microsoft.com/office/powerpoint/2010/main" val="2177112600"/>
      </p:ext>
    </p:extLst>
  </p:cSld>
  <p:clrMapOvr>
    <a:masterClrMapping/>
  </p:clrMapOvr>
  <p:transition spd="med">
    <p:random/>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5A88-8C94-46DE-AD04-FB072FC730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C9A38F9-F3F1-4AEC-BDCC-A9E92E3E1073}"/>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A4C78C69-A631-4337-BB1D-899BE85215BB}"/>
              </a:ext>
            </a:extLst>
          </p:cNvPr>
          <p:cNvPicPr>
            <a:picLocks noChangeAspect="1"/>
          </p:cNvPicPr>
          <p:nvPr/>
        </p:nvPicPr>
        <p:blipFill>
          <a:blip r:embed="rId2"/>
          <a:stretch>
            <a:fillRect/>
          </a:stretch>
        </p:blipFill>
        <p:spPr>
          <a:xfrm>
            <a:off x="422708" y="-10418"/>
            <a:ext cx="5321887" cy="6868417"/>
          </a:xfrm>
          <a:prstGeom prst="rect">
            <a:avLst/>
          </a:prstGeom>
        </p:spPr>
      </p:pic>
      <p:pic>
        <p:nvPicPr>
          <p:cNvPr id="5" name="Picture 4">
            <a:extLst>
              <a:ext uri="{FF2B5EF4-FFF2-40B4-BE49-F238E27FC236}">
                <a16:creationId xmlns:a16="http://schemas.microsoft.com/office/drawing/2014/main" id="{47745D6E-6AE6-4CBD-B06E-8747017D1E73}"/>
              </a:ext>
            </a:extLst>
          </p:cNvPr>
          <p:cNvPicPr>
            <a:picLocks noChangeAspect="1"/>
          </p:cNvPicPr>
          <p:nvPr/>
        </p:nvPicPr>
        <p:blipFill>
          <a:blip r:embed="rId3"/>
          <a:stretch>
            <a:fillRect/>
          </a:stretch>
        </p:blipFill>
        <p:spPr>
          <a:xfrm>
            <a:off x="6276321" y="0"/>
            <a:ext cx="5767290" cy="6852090"/>
          </a:xfrm>
          <a:prstGeom prst="rect">
            <a:avLst/>
          </a:prstGeom>
        </p:spPr>
      </p:pic>
    </p:spTree>
    <p:extLst>
      <p:ext uri="{BB962C8B-B14F-4D97-AF65-F5344CB8AC3E}">
        <p14:creationId xmlns:p14="http://schemas.microsoft.com/office/powerpoint/2010/main" val="2418824881"/>
      </p:ext>
    </p:extLst>
  </p:cSld>
  <p:clrMapOvr>
    <a:masterClrMapping/>
  </p:clrMapOvr>
  <p:transition spd="med">
    <p:random/>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A814-02B1-49D9-B6FD-1FBC066E165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8E34710-5C4A-4CCE-ACC5-51CFEBF20FA5}"/>
              </a:ext>
            </a:extLst>
          </p:cNvPr>
          <p:cNvSpPr>
            <a:spLocks noGrp="1"/>
          </p:cNvSpPr>
          <p:nvPr>
            <p:ph idx="1"/>
          </p:nvPr>
        </p:nvSpPr>
        <p:spPr/>
        <p:txBody>
          <a:bodyPr/>
          <a:lstStyle/>
          <a:p>
            <a:endParaRPr lang="en-IN" dirty="0"/>
          </a:p>
        </p:txBody>
      </p:sp>
      <p:pic>
        <p:nvPicPr>
          <p:cNvPr id="4" name="Picture 3">
            <a:extLst>
              <a:ext uri="{FF2B5EF4-FFF2-40B4-BE49-F238E27FC236}">
                <a16:creationId xmlns:a16="http://schemas.microsoft.com/office/drawing/2014/main" id="{2B0B55F6-3E49-4BB4-AA27-E146FFB836E7}"/>
              </a:ext>
            </a:extLst>
          </p:cNvPr>
          <p:cNvPicPr>
            <a:picLocks noChangeAspect="1"/>
          </p:cNvPicPr>
          <p:nvPr/>
        </p:nvPicPr>
        <p:blipFill>
          <a:blip r:embed="rId2"/>
          <a:stretch>
            <a:fillRect/>
          </a:stretch>
        </p:blipFill>
        <p:spPr>
          <a:xfrm>
            <a:off x="3470197" y="0"/>
            <a:ext cx="5251606" cy="6879601"/>
          </a:xfrm>
          <a:prstGeom prst="rect">
            <a:avLst/>
          </a:prstGeom>
        </p:spPr>
      </p:pic>
    </p:spTree>
    <p:extLst>
      <p:ext uri="{BB962C8B-B14F-4D97-AF65-F5344CB8AC3E}">
        <p14:creationId xmlns:p14="http://schemas.microsoft.com/office/powerpoint/2010/main" val="2846693998"/>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7FC1-3FB2-4255-BD61-FF92EC395496}"/>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A3230990-889B-45FB-BA57-F1E8DA7B3BA9}"/>
              </a:ext>
            </a:extLst>
          </p:cNvPr>
          <p:cNvPicPr>
            <a:picLocks noGrp="1" noChangeAspect="1"/>
          </p:cNvPicPr>
          <p:nvPr>
            <p:ph idx="1"/>
          </p:nvPr>
        </p:nvPicPr>
        <p:blipFill>
          <a:blip r:embed="rId3"/>
          <a:stretch>
            <a:fillRect/>
          </a:stretch>
        </p:blipFill>
        <p:spPr>
          <a:xfrm>
            <a:off x="1973181" y="14288"/>
            <a:ext cx="8229600" cy="6362449"/>
          </a:xfrm>
          <a:prstGeom prst="rect">
            <a:avLst/>
          </a:prstGeom>
        </p:spPr>
      </p:pic>
      <p:sp>
        <p:nvSpPr>
          <p:cNvPr id="5" name="TextBox 4">
            <a:extLst>
              <a:ext uri="{FF2B5EF4-FFF2-40B4-BE49-F238E27FC236}">
                <a16:creationId xmlns:a16="http://schemas.microsoft.com/office/drawing/2014/main" id="{517BD12C-8E1D-4FB5-89A4-10BEBA6A1207}"/>
              </a:ext>
            </a:extLst>
          </p:cNvPr>
          <p:cNvSpPr txBox="1"/>
          <p:nvPr/>
        </p:nvSpPr>
        <p:spPr>
          <a:xfrm>
            <a:off x="0" y="6436897"/>
            <a:ext cx="12192000" cy="369332"/>
          </a:xfrm>
          <a:prstGeom prst="rect">
            <a:avLst/>
          </a:prstGeom>
          <a:noFill/>
        </p:spPr>
        <p:txBody>
          <a:bodyPr wrap="square" rtlCol="0" anchor="ctr">
            <a:spAutoFit/>
          </a:bodyPr>
          <a:lstStyle/>
          <a:p>
            <a:pPr algn="ctr"/>
            <a:r>
              <a:rPr lang="en-IN" dirty="0"/>
              <a:t>HUTCHINSONS CLINICAL METHODS- AN INTEGRATED APPROACH 23</a:t>
            </a:r>
            <a:r>
              <a:rPr lang="en-IN" baseline="30000" dirty="0"/>
              <a:t>RD</a:t>
            </a:r>
            <a:r>
              <a:rPr lang="en-IN" dirty="0"/>
              <a:t> ED. </a:t>
            </a:r>
          </a:p>
        </p:txBody>
      </p:sp>
    </p:spTree>
    <p:extLst>
      <p:ext uri="{BB962C8B-B14F-4D97-AF65-F5344CB8AC3E}">
        <p14:creationId xmlns:p14="http://schemas.microsoft.com/office/powerpoint/2010/main" val="2088969379"/>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74F1A-A605-4078-A6BD-457E8DBFE3F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EC52959-B061-47F5-8C93-CD9375A73A8B}"/>
              </a:ext>
            </a:extLst>
          </p:cNvPr>
          <p:cNvSpPr>
            <a:spLocks noGrp="1"/>
          </p:cNvSpPr>
          <p:nvPr>
            <p:ph idx="1"/>
          </p:nvPr>
        </p:nvSpPr>
        <p:spPr>
          <a:xfrm>
            <a:off x="1097280" y="1833702"/>
            <a:ext cx="10058400" cy="4023360"/>
          </a:xfrm>
        </p:spPr>
        <p:txBody>
          <a:bodyPr anchor="ctr">
            <a:normAutofit/>
          </a:bodyPr>
          <a:lstStyle/>
          <a:p>
            <a:pPr algn="ctr"/>
            <a:r>
              <a:rPr lang="en-IN" sz="2800" dirty="0">
                <a:solidFill>
                  <a:schemeClr val="tx1">
                    <a:lumMod val="95000"/>
                    <a:lumOff val="5000"/>
                  </a:schemeClr>
                </a:solidFill>
                <a:latin typeface="Times New Roman" panose="02020603050405020304" pitchFamily="18" charset="0"/>
              </a:rPr>
              <a:t>American Diabetes Association(ADA) Has classified diabetes on basis of etiology</a:t>
            </a:r>
          </a:p>
        </p:txBody>
      </p:sp>
    </p:spTree>
    <p:extLst>
      <p:ext uri="{BB962C8B-B14F-4D97-AF65-F5344CB8AC3E}">
        <p14:creationId xmlns:p14="http://schemas.microsoft.com/office/powerpoint/2010/main" val="1103120763"/>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C3F7-675F-4CD8-925F-1C6D4EC3710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2A2BB1E-547A-4C2F-BF9E-55E11834220C}"/>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F16CC377-13C4-43C8-BA17-58166D47CEA9}"/>
              </a:ext>
            </a:extLst>
          </p:cNvPr>
          <p:cNvPicPr>
            <a:picLocks noChangeAspect="1"/>
          </p:cNvPicPr>
          <p:nvPr/>
        </p:nvPicPr>
        <p:blipFill rotWithShape="1">
          <a:blip r:embed="rId3"/>
          <a:srcRect b="50000"/>
          <a:stretch/>
        </p:blipFill>
        <p:spPr>
          <a:xfrm>
            <a:off x="0" y="10828"/>
            <a:ext cx="6099196" cy="6835140"/>
          </a:xfrm>
          <a:prstGeom prst="rect">
            <a:avLst/>
          </a:prstGeom>
        </p:spPr>
      </p:pic>
      <p:pic>
        <p:nvPicPr>
          <p:cNvPr id="5" name="Picture 4">
            <a:extLst>
              <a:ext uri="{FF2B5EF4-FFF2-40B4-BE49-F238E27FC236}">
                <a16:creationId xmlns:a16="http://schemas.microsoft.com/office/drawing/2014/main" id="{D58644C8-C472-4C9D-A21C-5B2CEE22BCAD}"/>
              </a:ext>
            </a:extLst>
          </p:cNvPr>
          <p:cNvPicPr>
            <a:picLocks noChangeAspect="1"/>
          </p:cNvPicPr>
          <p:nvPr/>
        </p:nvPicPr>
        <p:blipFill rotWithShape="1">
          <a:blip r:embed="rId3"/>
          <a:srcRect t="50000"/>
          <a:stretch/>
        </p:blipFill>
        <p:spPr>
          <a:xfrm>
            <a:off x="6096000" y="11429"/>
            <a:ext cx="6082136" cy="6846571"/>
          </a:xfrm>
          <a:prstGeom prst="rect">
            <a:avLst/>
          </a:prstGeom>
        </p:spPr>
      </p:pic>
    </p:spTree>
    <p:extLst>
      <p:ext uri="{BB962C8B-B14F-4D97-AF65-F5344CB8AC3E}">
        <p14:creationId xmlns:p14="http://schemas.microsoft.com/office/powerpoint/2010/main" val="2316912079"/>
      </p:ext>
    </p:extLst>
  </p:cSld>
  <p:clrMapOvr>
    <a:masterClrMapping/>
  </p:clrMapOvr>
  <p:transition spd="med">
    <p:random/>
  </p:transition>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2844</TotalTime>
  <Words>5344</Words>
  <Application>Microsoft Office PowerPoint</Application>
  <PresentationFormat>Widescreen</PresentationFormat>
  <Paragraphs>310</Paragraphs>
  <Slides>69</Slides>
  <Notes>42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Times New Roman</vt:lpstr>
      <vt:lpstr>Retrospect</vt:lpstr>
      <vt:lpstr>PowerPoint Presentation</vt:lpstr>
      <vt:lpstr>DIABETES MELLITUS</vt:lpstr>
      <vt:lpstr>CONTENTS</vt:lpstr>
      <vt:lpstr>INTRODUCTION</vt:lpstr>
      <vt:lpstr>PowerPoint Presentation</vt:lpstr>
      <vt:lpstr>CLASSIFICATION</vt:lpstr>
      <vt:lpstr>PowerPoint Presentation</vt:lpstr>
      <vt:lpstr>PowerPoint Presentation</vt:lpstr>
      <vt:lpstr>PowerPoint Presentation</vt:lpstr>
      <vt:lpstr>TYPES OF DM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DIFFERENCE B/W TYPE 1 AND TYPE 2 DIABETES</vt:lpstr>
      <vt:lpstr>PowerPoint Presentation</vt:lpstr>
      <vt:lpstr>SYMPTOMS AND FEATURES OF DM</vt:lpstr>
      <vt:lpstr>POLYURIA, POLYDIPSIA &amp; NOCTURIA</vt:lpstr>
      <vt:lpstr>WEIGHT LOSS &amp; LETHARGY</vt:lpstr>
      <vt:lpstr>SKIN PROBLEMS</vt:lpstr>
      <vt:lpstr>ORAL MANIFESTATIONS</vt:lpstr>
      <vt:lpstr>VISUAL DISTURBANCES</vt:lpstr>
      <vt:lpstr>SIGNIFICANCE OF DIABETIC HISTORY</vt:lpstr>
      <vt:lpstr>DIAGNOSIS OF DM</vt:lpstr>
      <vt:lpstr>PowerPoint Presentation</vt:lpstr>
      <vt:lpstr>PowerPoint Presentation</vt:lpstr>
      <vt:lpstr>PowerPoint Presentation</vt:lpstr>
      <vt:lpstr>COMPLICATIONS OF DM</vt:lpstr>
      <vt:lpstr>PowerPoint Presentation</vt:lpstr>
      <vt:lpstr>MACROVASCLAR DISEASES</vt:lpstr>
      <vt:lpstr>MICROVASCULAR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 B/W DIABETES AND PERIODONTAL DISEASE</vt:lpstr>
      <vt:lpstr>PowerPoint Presentation</vt:lpstr>
      <vt:lpstr>MECHANISM LINKING DIABETES AND PERIODONTITIS</vt:lpstr>
      <vt:lpstr>PowerPoint Presentation</vt:lpstr>
      <vt:lpstr>PowerPoint Presentation</vt:lpstr>
      <vt:lpstr>Effect of diabetes on periodontal disease and periodontal treatment and Health:</vt:lpstr>
      <vt:lpstr>PowerPoint Presentation</vt:lpstr>
      <vt:lpstr>PowerPoint Presentation</vt:lpstr>
      <vt:lpstr>PowerPoint Presentation</vt:lpstr>
      <vt:lpstr>Effect of periodontal disease and its treatment on diabetes:</vt:lpstr>
      <vt:lpstr>PowerPoint Presentation</vt:lpstr>
      <vt:lpstr>PowerPoint Presentation</vt:lpstr>
      <vt:lpstr>Effect of Non-Surgical Periodontal Therapy(NSPT) on glycemic control</vt:lpstr>
      <vt:lpstr>Effect of NSPT with antimicrobials on glycemic control</vt:lpstr>
      <vt:lpstr>Effect of surgical periodontal therapy on diabetes glycemic control</vt:lpstr>
      <vt:lpstr>CONCLUSION</vt:lpstr>
      <vt:lpstr>REFERENCES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91989</dc:creator>
  <cp:lastModifiedBy>91989</cp:lastModifiedBy>
  <cp:revision>96</cp:revision>
  <dcterms:created xsi:type="dcterms:W3CDTF">2020-05-03T09:40:35Z</dcterms:created>
  <dcterms:modified xsi:type="dcterms:W3CDTF">2020-05-09T10:47:24Z</dcterms:modified>
</cp:coreProperties>
</file>