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58" r:id="rId3"/>
    <p:sldId id="259" r:id="rId4"/>
    <p:sldId id="260" r:id="rId5"/>
    <p:sldId id="262" r:id="rId6"/>
    <p:sldId id="263" r:id="rId7"/>
    <p:sldId id="261" r:id="rId8"/>
    <p:sldId id="256" r:id="rId9"/>
    <p:sldId id="264" r:id="rId10"/>
    <p:sldId id="266" r:id="rId11"/>
    <p:sldId id="265" r:id="rId12"/>
    <p:sldId id="267" r:id="rId13"/>
    <p:sldId id="268" r:id="rId14"/>
    <p:sldId id="269" r:id="rId15"/>
    <p:sldId id="270" r:id="rId16"/>
    <p:sldId id="271" r:id="rId17"/>
    <p:sldId id="272" r:id="rId18"/>
    <p:sldId id="274" r:id="rId19"/>
    <p:sldId id="275" r:id="rId20"/>
    <p:sldId id="273" r:id="rId21"/>
    <p:sldId id="277" r:id="rId22"/>
    <p:sldId id="276" r:id="rId23"/>
    <p:sldId id="278" r:id="rId24"/>
    <p:sldId id="308" r:id="rId25"/>
    <p:sldId id="309" r:id="rId26"/>
    <p:sldId id="310" r:id="rId27"/>
    <p:sldId id="302" r:id="rId28"/>
    <p:sldId id="311" r:id="rId29"/>
    <p:sldId id="312" r:id="rId30"/>
    <p:sldId id="313" r:id="rId31"/>
    <p:sldId id="303" r:id="rId32"/>
    <p:sldId id="314" r:id="rId33"/>
    <p:sldId id="315" r:id="rId34"/>
    <p:sldId id="305" r:id="rId35"/>
    <p:sldId id="316" r:id="rId36"/>
    <p:sldId id="317" r:id="rId37"/>
    <p:sldId id="281" r:id="rId38"/>
    <p:sldId id="280" r:id="rId39"/>
    <p:sldId id="279" r:id="rId40"/>
    <p:sldId id="282" r:id="rId41"/>
    <p:sldId id="283" r:id="rId42"/>
    <p:sldId id="284" r:id="rId43"/>
    <p:sldId id="285" r:id="rId44"/>
    <p:sldId id="286" r:id="rId45"/>
    <p:sldId id="318" r:id="rId46"/>
    <p:sldId id="319" r:id="rId47"/>
    <p:sldId id="287" r:id="rId48"/>
    <p:sldId id="320" r:id="rId49"/>
    <p:sldId id="288" r:id="rId50"/>
    <p:sldId id="289" r:id="rId51"/>
    <p:sldId id="321" r:id="rId52"/>
    <p:sldId id="306" r:id="rId53"/>
    <p:sldId id="307" r:id="rId54"/>
  </p:sldIdLst>
  <p:sldSz cx="12638088" cy="7561263"/>
  <p:notesSz cx="6858000" cy="9144000"/>
  <p:defaultTextStyle>
    <a:defPPr>
      <a:defRPr lang="en-US"/>
    </a:defPPr>
    <a:lvl1pPr marL="0" algn="l" defTabSz="1145640" rtl="0" eaLnBrk="1" latinLnBrk="0" hangingPunct="1">
      <a:defRPr sz="2300" kern="1200">
        <a:solidFill>
          <a:schemeClr val="tx1"/>
        </a:solidFill>
        <a:latin typeface="+mn-lt"/>
        <a:ea typeface="+mn-ea"/>
        <a:cs typeface="+mn-cs"/>
      </a:defRPr>
    </a:lvl1pPr>
    <a:lvl2pPr marL="572820" algn="l" defTabSz="1145640" rtl="0" eaLnBrk="1" latinLnBrk="0" hangingPunct="1">
      <a:defRPr sz="2300" kern="1200">
        <a:solidFill>
          <a:schemeClr val="tx1"/>
        </a:solidFill>
        <a:latin typeface="+mn-lt"/>
        <a:ea typeface="+mn-ea"/>
        <a:cs typeface="+mn-cs"/>
      </a:defRPr>
    </a:lvl2pPr>
    <a:lvl3pPr marL="1145640" algn="l" defTabSz="1145640" rtl="0" eaLnBrk="1" latinLnBrk="0" hangingPunct="1">
      <a:defRPr sz="2300" kern="1200">
        <a:solidFill>
          <a:schemeClr val="tx1"/>
        </a:solidFill>
        <a:latin typeface="+mn-lt"/>
        <a:ea typeface="+mn-ea"/>
        <a:cs typeface="+mn-cs"/>
      </a:defRPr>
    </a:lvl3pPr>
    <a:lvl4pPr marL="1718460" algn="l" defTabSz="1145640" rtl="0" eaLnBrk="1" latinLnBrk="0" hangingPunct="1">
      <a:defRPr sz="2300" kern="1200">
        <a:solidFill>
          <a:schemeClr val="tx1"/>
        </a:solidFill>
        <a:latin typeface="+mn-lt"/>
        <a:ea typeface="+mn-ea"/>
        <a:cs typeface="+mn-cs"/>
      </a:defRPr>
    </a:lvl4pPr>
    <a:lvl5pPr marL="2291280" algn="l" defTabSz="1145640" rtl="0" eaLnBrk="1" latinLnBrk="0" hangingPunct="1">
      <a:defRPr sz="2300" kern="1200">
        <a:solidFill>
          <a:schemeClr val="tx1"/>
        </a:solidFill>
        <a:latin typeface="+mn-lt"/>
        <a:ea typeface="+mn-ea"/>
        <a:cs typeface="+mn-cs"/>
      </a:defRPr>
    </a:lvl5pPr>
    <a:lvl6pPr marL="2864100" algn="l" defTabSz="1145640" rtl="0" eaLnBrk="1" latinLnBrk="0" hangingPunct="1">
      <a:defRPr sz="2300" kern="1200">
        <a:solidFill>
          <a:schemeClr val="tx1"/>
        </a:solidFill>
        <a:latin typeface="+mn-lt"/>
        <a:ea typeface="+mn-ea"/>
        <a:cs typeface="+mn-cs"/>
      </a:defRPr>
    </a:lvl6pPr>
    <a:lvl7pPr marL="3436920" algn="l" defTabSz="1145640" rtl="0" eaLnBrk="1" latinLnBrk="0" hangingPunct="1">
      <a:defRPr sz="2300" kern="1200">
        <a:solidFill>
          <a:schemeClr val="tx1"/>
        </a:solidFill>
        <a:latin typeface="+mn-lt"/>
        <a:ea typeface="+mn-ea"/>
        <a:cs typeface="+mn-cs"/>
      </a:defRPr>
    </a:lvl7pPr>
    <a:lvl8pPr marL="4009740" algn="l" defTabSz="1145640" rtl="0" eaLnBrk="1" latinLnBrk="0" hangingPunct="1">
      <a:defRPr sz="2300" kern="1200">
        <a:solidFill>
          <a:schemeClr val="tx1"/>
        </a:solidFill>
        <a:latin typeface="+mn-lt"/>
        <a:ea typeface="+mn-ea"/>
        <a:cs typeface="+mn-cs"/>
      </a:defRPr>
    </a:lvl8pPr>
    <a:lvl9pPr marL="4582559" algn="l" defTabSz="1145640"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08" autoAdjust="0"/>
    <p:restoredTop sz="94660"/>
  </p:normalViewPr>
  <p:slideViewPr>
    <p:cSldViewPr>
      <p:cViewPr varScale="1">
        <p:scale>
          <a:sx n="62" d="100"/>
          <a:sy n="62" d="100"/>
        </p:scale>
        <p:origin x="-894" y="-72"/>
      </p:cViewPr>
      <p:guideLst>
        <p:guide orient="horz" pos="2382"/>
        <p:guide pos="398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E608F-CFA4-4AE2-96B0-25401281E4FE}" type="datetimeFigureOut">
              <a:rPr lang="en-US" smtClean="0"/>
              <a:pPr/>
              <a:t>5/5/2020</a:t>
            </a:fld>
            <a:endParaRPr lang="en-IN"/>
          </a:p>
        </p:txBody>
      </p:sp>
      <p:sp>
        <p:nvSpPr>
          <p:cNvPr id="4" name="Slide Image Placeholder 3"/>
          <p:cNvSpPr>
            <a:spLocks noGrp="1" noRot="1" noChangeAspect="1"/>
          </p:cNvSpPr>
          <p:nvPr>
            <p:ph type="sldImg" idx="2"/>
          </p:nvPr>
        </p:nvSpPr>
        <p:spPr>
          <a:xfrm>
            <a:off x="563563" y="685800"/>
            <a:ext cx="573087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D3006F-C62C-410F-BA8B-CB7CF5A43F8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1145640" rtl="0" eaLnBrk="1" latinLnBrk="0" hangingPunct="1">
      <a:defRPr sz="1400" kern="1200">
        <a:solidFill>
          <a:schemeClr val="tx1"/>
        </a:solidFill>
        <a:latin typeface="+mn-lt"/>
        <a:ea typeface="+mn-ea"/>
        <a:cs typeface="+mn-cs"/>
      </a:defRPr>
    </a:lvl1pPr>
    <a:lvl2pPr marL="572820" algn="l" defTabSz="1145640" rtl="0" eaLnBrk="1" latinLnBrk="0" hangingPunct="1">
      <a:defRPr sz="1400" kern="1200">
        <a:solidFill>
          <a:schemeClr val="tx1"/>
        </a:solidFill>
        <a:latin typeface="+mn-lt"/>
        <a:ea typeface="+mn-ea"/>
        <a:cs typeface="+mn-cs"/>
      </a:defRPr>
    </a:lvl2pPr>
    <a:lvl3pPr marL="1145640" algn="l" defTabSz="1145640" rtl="0" eaLnBrk="1" latinLnBrk="0" hangingPunct="1">
      <a:defRPr sz="1400" kern="1200">
        <a:solidFill>
          <a:schemeClr val="tx1"/>
        </a:solidFill>
        <a:latin typeface="+mn-lt"/>
        <a:ea typeface="+mn-ea"/>
        <a:cs typeface="+mn-cs"/>
      </a:defRPr>
    </a:lvl3pPr>
    <a:lvl4pPr marL="1718460" algn="l" defTabSz="1145640" rtl="0" eaLnBrk="1" latinLnBrk="0" hangingPunct="1">
      <a:defRPr sz="1400" kern="1200">
        <a:solidFill>
          <a:schemeClr val="tx1"/>
        </a:solidFill>
        <a:latin typeface="+mn-lt"/>
        <a:ea typeface="+mn-ea"/>
        <a:cs typeface="+mn-cs"/>
      </a:defRPr>
    </a:lvl4pPr>
    <a:lvl5pPr marL="2291280" algn="l" defTabSz="1145640" rtl="0" eaLnBrk="1" latinLnBrk="0" hangingPunct="1">
      <a:defRPr sz="1400" kern="1200">
        <a:solidFill>
          <a:schemeClr val="tx1"/>
        </a:solidFill>
        <a:latin typeface="+mn-lt"/>
        <a:ea typeface="+mn-ea"/>
        <a:cs typeface="+mn-cs"/>
      </a:defRPr>
    </a:lvl5pPr>
    <a:lvl6pPr marL="2864100" algn="l" defTabSz="1145640" rtl="0" eaLnBrk="1" latinLnBrk="0" hangingPunct="1">
      <a:defRPr sz="1400" kern="1200">
        <a:solidFill>
          <a:schemeClr val="tx1"/>
        </a:solidFill>
        <a:latin typeface="+mn-lt"/>
        <a:ea typeface="+mn-ea"/>
        <a:cs typeface="+mn-cs"/>
      </a:defRPr>
    </a:lvl6pPr>
    <a:lvl7pPr marL="3436920" algn="l" defTabSz="1145640" rtl="0" eaLnBrk="1" latinLnBrk="0" hangingPunct="1">
      <a:defRPr sz="1400" kern="1200">
        <a:solidFill>
          <a:schemeClr val="tx1"/>
        </a:solidFill>
        <a:latin typeface="+mn-lt"/>
        <a:ea typeface="+mn-ea"/>
        <a:cs typeface="+mn-cs"/>
      </a:defRPr>
    </a:lvl7pPr>
    <a:lvl8pPr marL="4009740" algn="l" defTabSz="1145640" rtl="0" eaLnBrk="1" latinLnBrk="0" hangingPunct="1">
      <a:defRPr sz="1400" kern="1200">
        <a:solidFill>
          <a:schemeClr val="tx1"/>
        </a:solidFill>
        <a:latin typeface="+mn-lt"/>
        <a:ea typeface="+mn-ea"/>
        <a:cs typeface="+mn-cs"/>
      </a:defRPr>
    </a:lvl8pPr>
    <a:lvl9pPr marL="4582559" algn="l" defTabSz="114564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730875"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73A3081-DAC3-4BDD-9BB1-DE2D71D36350}"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4D3006F-C62C-410F-BA8B-CB7CF5A43F81}"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7860" y="2348896"/>
            <a:ext cx="10742376" cy="1620771"/>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95717" y="4284717"/>
            <a:ext cx="8846662" cy="1932322"/>
          </a:xfrm>
        </p:spPr>
        <p:txBody>
          <a:bodyPr/>
          <a:lstStyle>
            <a:lvl1pPr marL="0" indent="0" algn="ctr">
              <a:buNone/>
              <a:defRPr>
                <a:solidFill>
                  <a:schemeClr val="bg1"/>
                </a:solidFill>
              </a:defRPr>
            </a:lvl1pPr>
            <a:lvl2pPr marL="698497" indent="0" algn="ctr">
              <a:buNone/>
              <a:defRPr>
                <a:solidFill>
                  <a:schemeClr val="tx1">
                    <a:tint val="75000"/>
                  </a:schemeClr>
                </a:solidFill>
              </a:defRPr>
            </a:lvl2pPr>
            <a:lvl3pPr marL="1396993" indent="0" algn="ctr">
              <a:buNone/>
              <a:defRPr>
                <a:solidFill>
                  <a:schemeClr val="tx1">
                    <a:tint val="75000"/>
                  </a:schemeClr>
                </a:solidFill>
              </a:defRPr>
            </a:lvl3pPr>
            <a:lvl4pPr marL="2095491" indent="0" algn="ctr">
              <a:buNone/>
              <a:defRPr>
                <a:solidFill>
                  <a:schemeClr val="tx1">
                    <a:tint val="75000"/>
                  </a:schemeClr>
                </a:solidFill>
              </a:defRPr>
            </a:lvl4pPr>
            <a:lvl5pPr marL="2793988" indent="0" algn="ctr">
              <a:buNone/>
              <a:defRPr>
                <a:solidFill>
                  <a:schemeClr val="tx1">
                    <a:tint val="75000"/>
                  </a:schemeClr>
                </a:solidFill>
              </a:defRPr>
            </a:lvl5pPr>
            <a:lvl6pPr marL="3492483" indent="0" algn="ctr">
              <a:buNone/>
              <a:defRPr>
                <a:solidFill>
                  <a:schemeClr val="tx1">
                    <a:tint val="75000"/>
                  </a:schemeClr>
                </a:solidFill>
              </a:defRPr>
            </a:lvl6pPr>
            <a:lvl7pPr marL="4190980" indent="0" algn="ctr">
              <a:buNone/>
              <a:defRPr>
                <a:solidFill>
                  <a:schemeClr val="tx1">
                    <a:tint val="75000"/>
                  </a:schemeClr>
                </a:solidFill>
              </a:defRPr>
            </a:lvl7pPr>
            <a:lvl8pPr marL="4889477" indent="0" algn="ctr">
              <a:buNone/>
              <a:defRPr>
                <a:solidFill>
                  <a:schemeClr val="tx1">
                    <a:tint val="75000"/>
                  </a:schemeClr>
                </a:solidFill>
              </a:defRPr>
            </a:lvl8pPr>
            <a:lvl9pPr marL="558797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2615" y="302806"/>
            <a:ext cx="2843569"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1908" y="302806"/>
            <a:ext cx="8320075"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324" y="4858813"/>
            <a:ext cx="10742376" cy="1501751"/>
          </a:xfrm>
        </p:spPr>
        <p:txBody>
          <a:bodyPr anchor="t"/>
          <a:lstStyle>
            <a:lvl1pPr algn="l">
              <a:defRPr sz="6100" b="1" cap="all"/>
            </a:lvl1pPr>
          </a:lstStyle>
          <a:p>
            <a:r>
              <a:rPr lang="en-US" smtClean="0"/>
              <a:t>Click to edit Master title style</a:t>
            </a:r>
            <a:endParaRPr lang="en-US"/>
          </a:p>
        </p:txBody>
      </p:sp>
      <p:sp>
        <p:nvSpPr>
          <p:cNvPr id="3" name="Text Placeholder 2"/>
          <p:cNvSpPr>
            <a:spLocks noGrp="1"/>
          </p:cNvSpPr>
          <p:nvPr>
            <p:ph type="body" idx="1"/>
          </p:nvPr>
        </p:nvSpPr>
        <p:spPr>
          <a:xfrm>
            <a:off x="998324" y="3204788"/>
            <a:ext cx="10742376" cy="1654025"/>
          </a:xfrm>
        </p:spPr>
        <p:txBody>
          <a:bodyPr anchor="b"/>
          <a:lstStyle>
            <a:lvl1pPr marL="0" indent="0">
              <a:buNone/>
              <a:defRPr sz="3100">
                <a:solidFill>
                  <a:schemeClr val="tx1">
                    <a:tint val="75000"/>
                  </a:schemeClr>
                </a:solidFill>
              </a:defRPr>
            </a:lvl1pPr>
            <a:lvl2pPr marL="698497" indent="0">
              <a:buNone/>
              <a:defRPr sz="2800">
                <a:solidFill>
                  <a:schemeClr val="tx1">
                    <a:tint val="75000"/>
                  </a:schemeClr>
                </a:solidFill>
              </a:defRPr>
            </a:lvl2pPr>
            <a:lvl3pPr marL="1396993" indent="0">
              <a:buNone/>
              <a:defRPr sz="2600">
                <a:solidFill>
                  <a:schemeClr val="tx1">
                    <a:tint val="75000"/>
                  </a:schemeClr>
                </a:solidFill>
              </a:defRPr>
            </a:lvl3pPr>
            <a:lvl4pPr marL="2095491" indent="0">
              <a:buNone/>
              <a:defRPr sz="2100">
                <a:solidFill>
                  <a:schemeClr val="tx1">
                    <a:tint val="75000"/>
                  </a:schemeClr>
                </a:solidFill>
              </a:defRPr>
            </a:lvl4pPr>
            <a:lvl5pPr marL="2793988" indent="0">
              <a:buNone/>
              <a:defRPr sz="2100">
                <a:solidFill>
                  <a:schemeClr val="tx1">
                    <a:tint val="75000"/>
                  </a:schemeClr>
                </a:solidFill>
              </a:defRPr>
            </a:lvl5pPr>
            <a:lvl6pPr marL="3492483" indent="0">
              <a:buNone/>
              <a:defRPr sz="2100">
                <a:solidFill>
                  <a:schemeClr val="tx1">
                    <a:tint val="75000"/>
                  </a:schemeClr>
                </a:solidFill>
              </a:defRPr>
            </a:lvl6pPr>
            <a:lvl7pPr marL="4190980" indent="0">
              <a:buNone/>
              <a:defRPr sz="2100">
                <a:solidFill>
                  <a:schemeClr val="tx1">
                    <a:tint val="75000"/>
                  </a:schemeClr>
                </a:solidFill>
              </a:defRPr>
            </a:lvl7pPr>
            <a:lvl8pPr marL="4889477" indent="0">
              <a:buNone/>
              <a:defRPr sz="2100">
                <a:solidFill>
                  <a:schemeClr val="tx1">
                    <a:tint val="75000"/>
                  </a:schemeClr>
                </a:solidFill>
              </a:defRPr>
            </a:lvl8pPr>
            <a:lvl9pPr marL="5587973"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1907" y="1764300"/>
            <a:ext cx="5581821" cy="4990084"/>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24364" y="1764300"/>
            <a:ext cx="5581821" cy="4990084"/>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31904" y="1692538"/>
            <a:ext cx="5584017" cy="705368"/>
          </a:xfrm>
        </p:spPr>
        <p:txBody>
          <a:bodyPr anchor="b"/>
          <a:lstStyle>
            <a:lvl1pPr marL="0" indent="0">
              <a:buNone/>
              <a:defRPr sz="3700" b="1"/>
            </a:lvl1pPr>
            <a:lvl2pPr marL="698497" indent="0">
              <a:buNone/>
              <a:defRPr sz="3100" b="1"/>
            </a:lvl2pPr>
            <a:lvl3pPr marL="1396993" indent="0">
              <a:buNone/>
              <a:defRPr sz="2800" b="1"/>
            </a:lvl3pPr>
            <a:lvl4pPr marL="2095491" indent="0">
              <a:buNone/>
              <a:defRPr sz="2600" b="1"/>
            </a:lvl4pPr>
            <a:lvl5pPr marL="2793988" indent="0">
              <a:buNone/>
              <a:defRPr sz="2600" b="1"/>
            </a:lvl5pPr>
            <a:lvl6pPr marL="3492483" indent="0">
              <a:buNone/>
              <a:defRPr sz="2600" b="1"/>
            </a:lvl6pPr>
            <a:lvl7pPr marL="4190980" indent="0">
              <a:buNone/>
              <a:defRPr sz="2600" b="1"/>
            </a:lvl7pPr>
            <a:lvl8pPr marL="4889477" indent="0">
              <a:buNone/>
              <a:defRPr sz="2600" b="1"/>
            </a:lvl8pPr>
            <a:lvl9pPr marL="5587973"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631904" y="2397903"/>
            <a:ext cx="5584017" cy="4356479"/>
          </a:xfrm>
        </p:spPr>
        <p:txBody>
          <a:bodyPr/>
          <a:lstStyle>
            <a:lvl1pPr>
              <a:defRPr sz="3700"/>
            </a:lvl1pPr>
            <a:lvl2pPr>
              <a:defRPr sz="31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19978" y="1692538"/>
            <a:ext cx="5586211" cy="705368"/>
          </a:xfrm>
        </p:spPr>
        <p:txBody>
          <a:bodyPr anchor="b"/>
          <a:lstStyle>
            <a:lvl1pPr marL="0" indent="0">
              <a:buNone/>
              <a:defRPr sz="3700" b="1"/>
            </a:lvl1pPr>
            <a:lvl2pPr marL="698497" indent="0">
              <a:buNone/>
              <a:defRPr sz="3100" b="1"/>
            </a:lvl2pPr>
            <a:lvl3pPr marL="1396993" indent="0">
              <a:buNone/>
              <a:defRPr sz="2800" b="1"/>
            </a:lvl3pPr>
            <a:lvl4pPr marL="2095491" indent="0">
              <a:buNone/>
              <a:defRPr sz="2600" b="1"/>
            </a:lvl4pPr>
            <a:lvl5pPr marL="2793988" indent="0">
              <a:buNone/>
              <a:defRPr sz="2600" b="1"/>
            </a:lvl5pPr>
            <a:lvl6pPr marL="3492483" indent="0">
              <a:buNone/>
              <a:defRPr sz="2600" b="1"/>
            </a:lvl6pPr>
            <a:lvl7pPr marL="4190980" indent="0">
              <a:buNone/>
              <a:defRPr sz="2600" b="1"/>
            </a:lvl7pPr>
            <a:lvl8pPr marL="4889477" indent="0">
              <a:buNone/>
              <a:defRPr sz="2600" b="1"/>
            </a:lvl8pPr>
            <a:lvl9pPr marL="5587973"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6419978" y="2397903"/>
            <a:ext cx="5586211" cy="4356479"/>
          </a:xfrm>
        </p:spPr>
        <p:txBody>
          <a:bodyPr/>
          <a:lstStyle>
            <a:lvl1pPr>
              <a:defRPr sz="3700"/>
            </a:lvl1pPr>
            <a:lvl2pPr>
              <a:defRPr sz="31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910" y="301051"/>
            <a:ext cx="4157844" cy="1281215"/>
          </a:xfrm>
        </p:spPr>
        <p:txBody>
          <a:bodyPr anchor="b"/>
          <a:lstStyle>
            <a:lvl1pPr algn="l">
              <a:defRPr sz="3100" b="1"/>
            </a:lvl1pPr>
          </a:lstStyle>
          <a:p>
            <a:r>
              <a:rPr lang="en-US" smtClean="0"/>
              <a:t>Click to edit Master title style</a:t>
            </a:r>
            <a:endParaRPr lang="en-US"/>
          </a:p>
        </p:txBody>
      </p:sp>
      <p:sp>
        <p:nvSpPr>
          <p:cNvPr id="3" name="Content Placeholder 2"/>
          <p:cNvSpPr>
            <a:spLocks noGrp="1"/>
          </p:cNvSpPr>
          <p:nvPr>
            <p:ph idx="1"/>
          </p:nvPr>
        </p:nvSpPr>
        <p:spPr>
          <a:xfrm>
            <a:off x="4941142" y="301055"/>
            <a:ext cx="7065042" cy="6453328"/>
          </a:xfrm>
        </p:spPr>
        <p:txBody>
          <a:bodyPr/>
          <a:lstStyle>
            <a:lvl1pPr>
              <a:defRPr sz="49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1910" y="1582266"/>
            <a:ext cx="4157844" cy="5172115"/>
          </a:xfrm>
        </p:spPr>
        <p:txBody>
          <a:bodyPr/>
          <a:lstStyle>
            <a:lvl1pPr marL="0" indent="0">
              <a:buNone/>
              <a:defRPr sz="2100"/>
            </a:lvl1pPr>
            <a:lvl2pPr marL="698497" indent="0">
              <a:buNone/>
              <a:defRPr sz="1800"/>
            </a:lvl2pPr>
            <a:lvl3pPr marL="1396993" indent="0">
              <a:buNone/>
              <a:defRPr sz="1400"/>
            </a:lvl3pPr>
            <a:lvl4pPr marL="2095491" indent="0">
              <a:buNone/>
              <a:defRPr sz="1300"/>
            </a:lvl4pPr>
            <a:lvl5pPr marL="2793988" indent="0">
              <a:buNone/>
              <a:defRPr sz="1300"/>
            </a:lvl5pPr>
            <a:lvl6pPr marL="3492483" indent="0">
              <a:buNone/>
              <a:defRPr sz="1300"/>
            </a:lvl6pPr>
            <a:lvl7pPr marL="4190980" indent="0">
              <a:buNone/>
              <a:defRPr sz="1300"/>
            </a:lvl7pPr>
            <a:lvl8pPr marL="4889477" indent="0">
              <a:buNone/>
              <a:defRPr sz="1300"/>
            </a:lvl8pPr>
            <a:lvl9pPr marL="55879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7156" y="5292886"/>
            <a:ext cx="7582853" cy="624854"/>
          </a:xfrm>
        </p:spPr>
        <p:txBody>
          <a:bodyPr anchor="b"/>
          <a:lstStyle>
            <a:lvl1pPr algn="l">
              <a:defRPr sz="3100" b="1"/>
            </a:lvl1pPr>
          </a:lstStyle>
          <a:p>
            <a:r>
              <a:rPr lang="en-US" smtClean="0"/>
              <a:t>Click to edit Master title style</a:t>
            </a:r>
            <a:endParaRPr lang="en-US"/>
          </a:p>
        </p:txBody>
      </p:sp>
      <p:sp>
        <p:nvSpPr>
          <p:cNvPr id="3" name="Picture Placeholder 2"/>
          <p:cNvSpPr>
            <a:spLocks noGrp="1"/>
          </p:cNvSpPr>
          <p:nvPr>
            <p:ph type="pic" idx="1"/>
          </p:nvPr>
        </p:nvSpPr>
        <p:spPr>
          <a:xfrm>
            <a:off x="2477156" y="675615"/>
            <a:ext cx="7582853" cy="4536758"/>
          </a:xfrm>
        </p:spPr>
        <p:txBody>
          <a:bodyPr/>
          <a:lstStyle>
            <a:lvl1pPr marL="0" indent="0">
              <a:buNone/>
              <a:defRPr sz="4900"/>
            </a:lvl1pPr>
            <a:lvl2pPr marL="698497" indent="0">
              <a:buNone/>
              <a:defRPr sz="4300"/>
            </a:lvl2pPr>
            <a:lvl3pPr marL="1396993" indent="0">
              <a:buNone/>
              <a:defRPr sz="3700"/>
            </a:lvl3pPr>
            <a:lvl4pPr marL="2095491" indent="0">
              <a:buNone/>
              <a:defRPr sz="3100"/>
            </a:lvl4pPr>
            <a:lvl5pPr marL="2793988" indent="0">
              <a:buNone/>
              <a:defRPr sz="3100"/>
            </a:lvl5pPr>
            <a:lvl6pPr marL="3492483" indent="0">
              <a:buNone/>
              <a:defRPr sz="3100"/>
            </a:lvl6pPr>
            <a:lvl7pPr marL="4190980" indent="0">
              <a:buNone/>
              <a:defRPr sz="3100"/>
            </a:lvl7pPr>
            <a:lvl8pPr marL="4889477" indent="0">
              <a:buNone/>
              <a:defRPr sz="3100"/>
            </a:lvl8pPr>
            <a:lvl9pPr marL="5587973" indent="0">
              <a:buNone/>
              <a:defRPr sz="3100"/>
            </a:lvl9pPr>
          </a:lstStyle>
          <a:p>
            <a:r>
              <a:rPr lang="en-US" smtClean="0"/>
              <a:t>Click icon to add picture</a:t>
            </a:r>
            <a:endParaRPr lang="en-US"/>
          </a:p>
        </p:txBody>
      </p:sp>
      <p:sp>
        <p:nvSpPr>
          <p:cNvPr id="4" name="Text Placeholder 3"/>
          <p:cNvSpPr>
            <a:spLocks noGrp="1"/>
          </p:cNvSpPr>
          <p:nvPr>
            <p:ph type="body" sz="half" idx="2"/>
          </p:nvPr>
        </p:nvSpPr>
        <p:spPr>
          <a:xfrm>
            <a:off x="2477156" y="5917741"/>
            <a:ext cx="7582853" cy="887399"/>
          </a:xfrm>
        </p:spPr>
        <p:txBody>
          <a:bodyPr/>
          <a:lstStyle>
            <a:lvl1pPr marL="0" indent="0">
              <a:buNone/>
              <a:defRPr sz="2100"/>
            </a:lvl1pPr>
            <a:lvl2pPr marL="698497" indent="0">
              <a:buNone/>
              <a:defRPr sz="1800"/>
            </a:lvl2pPr>
            <a:lvl3pPr marL="1396993" indent="0">
              <a:buNone/>
              <a:defRPr sz="1400"/>
            </a:lvl3pPr>
            <a:lvl4pPr marL="2095491" indent="0">
              <a:buNone/>
              <a:defRPr sz="1300"/>
            </a:lvl4pPr>
            <a:lvl5pPr marL="2793988" indent="0">
              <a:buNone/>
              <a:defRPr sz="1300"/>
            </a:lvl5pPr>
            <a:lvl6pPr marL="3492483" indent="0">
              <a:buNone/>
              <a:defRPr sz="1300"/>
            </a:lvl6pPr>
            <a:lvl7pPr marL="4190980" indent="0">
              <a:buNone/>
              <a:defRPr sz="1300"/>
            </a:lvl7pPr>
            <a:lvl8pPr marL="4889477" indent="0">
              <a:buNone/>
              <a:defRPr sz="1300"/>
            </a:lvl8pPr>
            <a:lvl9pPr marL="55879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906" y="302807"/>
            <a:ext cx="11374280" cy="1260209"/>
          </a:xfrm>
          <a:prstGeom prst="rect">
            <a:avLst/>
          </a:prstGeom>
        </p:spPr>
        <p:txBody>
          <a:bodyPr vert="horz" lIns="139699" tIns="69850" rIns="139699" bIns="6985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31906" y="1764300"/>
            <a:ext cx="11374280" cy="4990084"/>
          </a:xfrm>
          <a:prstGeom prst="rect">
            <a:avLst/>
          </a:prstGeom>
        </p:spPr>
        <p:txBody>
          <a:bodyPr vert="horz" lIns="139699" tIns="69850" rIns="139699" bIns="69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31905" y="7008174"/>
            <a:ext cx="2948887" cy="402567"/>
          </a:xfrm>
          <a:prstGeom prst="rect">
            <a:avLst/>
          </a:prstGeom>
        </p:spPr>
        <p:txBody>
          <a:bodyPr vert="horz" lIns="139699" tIns="69850" rIns="139699" bIns="69850" rtlCol="0" anchor="ctr"/>
          <a:lstStyle>
            <a:lvl1pPr algn="l">
              <a:defRPr sz="1800">
                <a:solidFill>
                  <a:schemeClr val="tx1">
                    <a:tint val="75000"/>
                  </a:schemeClr>
                </a:solidFill>
              </a:defRPr>
            </a:lvl1pPr>
          </a:lstStyle>
          <a:p>
            <a:fld id="{1D8BD707-D9CF-40AE-B4C6-C98DA3205C09}" type="datetimeFigureOut">
              <a:rPr lang="en-US" smtClean="0"/>
              <a:pPr/>
              <a:t>5/5/2020</a:t>
            </a:fld>
            <a:endParaRPr lang="en-US"/>
          </a:p>
        </p:txBody>
      </p:sp>
      <p:sp>
        <p:nvSpPr>
          <p:cNvPr id="5" name="Footer Placeholder 4"/>
          <p:cNvSpPr>
            <a:spLocks noGrp="1"/>
          </p:cNvSpPr>
          <p:nvPr>
            <p:ph type="ftr" sz="quarter" idx="3"/>
          </p:nvPr>
        </p:nvSpPr>
        <p:spPr>
          <a:xfrm>
            <a:off x="4318018" y="7008174"/>
            <a:ext cx="4002061" cy="402567"/>
          </a:xfrm>
          <a:prstGeom prst="rect">
            <a:avLst/>
          </a:prstGeom>
        </p:spPr>
        <p:txBody>
          <a:bodyPr vert="horz" lIns="139699" tIns="69850" rIns="139699" bIns="6985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57296" y="7008174"/>
            <a:ext cx="2948887" cy="402567"/>
          </a:xfrm>
          <a:prstGeom prst="rect">
            <a:avLst/>
          </a:prstGeom>
        </p:spPr>
        <p:txBody>
          <a:bodyPr vert="horz" lIns="139699" tIns="69850" rIns="139699" bIns="6985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96993" rtl="0" eaLnBrk="1" latinLnBrk="0" hangingPunct="1">
        <a:spcBef>
          <a:spcPct val="0"/>
        </a:spcBef>
        <a:buNone/>
        <a:defRPr sz="6800" kern="1200">
          <a:solidFill>
            <a:schemeClr val="tx1"/>
          </a:solidFill>
          <a:latin typeface="+mj-lt"/>
          <a:ea typeface="+mj-ea"/>
          <a:cs typeface="+mj-cs"/>
        </a:defRPr>
      </a:lvl1pPr>
    </p:titleStyle>
    <p:bodyStyle>
      <a:lvl1pPr marL="523872" indent="-523872" algn="l" defTabSz="1396993" rtl="0" eaLnBrk="1" latinLnBrk="0" hangingPunct="1">
        <a:spcBef>
          <a:spcPct val="20000"/>
        </a:spcBef>
        <a:buFont typeface="Arial" pitchFamily="34" charset="0"/>
        <a:buChar char="•"/>
        <a:defRPr sz="4900" kern="1200">
          <a:solidFill>
            <a:schemeClr val="tx1"/>
          </a:solidFill>
          <a:latin typeface="+mn-lt"/>
          <a:ea typeface="+mn-ea"/>
          <a:cs typeface="+mn-cs"/>
        </a:defRPr>
      </a:lvl1pPr>
      <a:lvl2pPr marL="1135056" indent="-436561" algn="l" defTabSz="1396993" rtl="0" eaLnBrk="1" latinLnBrk="0" hangingPunct="1">
        <a:spcBef>
          <a:spcPct val="20000"/>
        </a:spcBef>
        <a:buFont typeface="Arial" pitchFamily="34" charset="0"/>
        <a:buChar char="–"/>
        <a:defRPr sz="4300" kern="1200">
          <a:solidFill>
            <a:schemeClr val="tx1"/>
          </a:solidFill>
          <a:latin typeface="+mn-lt"/>
          <a:ea typeface="+mn-ea"/>
          <a:cs typeface="+mn-cs"/>
        </a:defRPr>
      </a:lvl2pPr>
      <a:lvl3pPr marL="1746241" indent="-349248" algn="l" defTabSz="1396993"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444738" indent="-349248" algn="l" defTabSz="1396993"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143235" indent="-349248" algn="l" defTabSz="1396993"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3841731" indent="-349248" algn="l" defTabSz="1396993"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540229" indent="-349248" algn="l" defTabSz="1396993"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238726" indent="-349248" algn="l" defTabSz="1396993"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5937221" indent="-349248" algn="l" defTabSz="1396993"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396993" rtl="0" eaLnBrk="1" latinLnBrk="0" hangingPunct="1">
        <a:defRPr sz="2800" kern="1200">
          <a:solidFill>
            <a:schemeClr val="tx1"/>
          </a:solidFill>
          <a:latin typeface="+mn-lt"/>
          <a:ea typeface="+mn-ea"/>
          <a:cs typeface="+mn-cs"/>
        </a:defRPr>
      </a:lvl1pPr>
      <a:lvl2pPr marL="698497" algn="l" defTabSz="1396993" rtl="0" eaLnBrk="1" latinLnBrk="0" hangingPunct="1">
        <a:defRPr sz="2800" kern="1200">
          <a:solidFill>
            <a:schemeClr val="tx1"/>
          </a:solidFill>
          <a:latin typeface="+mn-lt"/>
          <a:ea typeface="+mn-ea"/>
          <a:cs typeface="+mn-cs"/>
        </a:defRPr>
      </a:lvl2pPr>
      <a:lvl3pPr marL="1396993" algn="l" defTabSz="1396993" rtl="0" eaLnBrk="1" latinLnBrk="0" hangingPunct="1">
        <a:defRPr sz="2800" kern="1200">
          <a:solidFill>
            <a:schemeClr val="tx1"/>
          </a:solidFill>
          <a:latin typeface="+mn-lt"/>
          <a:ea typeface="+mn-ea"/>
          <a:cs typeface="+mn-cs"/>
        </a:defRPr>
      </a:lvl3pPr>
      <a:lvl4pPr marL="2095491" algn="l" defTabSz="1396993" rtl="0" eaLnBrk="1" latinLnBrk="0" hangingPunct="1">
        <a:defRPr sz="2800" kern="1200">
          <a:solidFill>
            <a:schemeClr val="tx1"/>
          </a:solidFill>
          <a:latin typeface="+mn-lt"/>
          <a:ea typeface="+mn-ea"/>
          <a:cs typeface="+mn-cs"/>
        </a:defRPr>
      </a:lvl4pPr>
      <a:lvl5pPr marL="2793988" algn="l" defTabSz="1396993" rtl="0" eaLnBrk="1" latinLnBrk="0" hangingPunct="1">
        <a:defRPr sz="2800" kern="1200">
          <a:solidFill>
            <a:schemeClr val="tx1"/>
          </a:solidFill>
          <a:latin typeface="+mn-lt"/>
          <a:ea typeface="+mn-ea"/>
          <a:cs typeface="+mn-cs"/>
        </a:defRPr>
      </a:lvl5pPr>
      <a:lvl6pPr marL="3492483" algn="l" defTabSz="1396993" rtl="0" eaLnBrk="1" latinLnBrk="0" hangingPunct="1">
        <a:defRPr sz="2800" kern="1200">
          <a:solidFill>
            <a:schemeClr val="tx1"/>
          </a:solidFill>
          <a:latin typeface="+mn-lt"/>
          <a:ea typeface="+mn-ea"/>
          <a:cs typeface="+mn-cs"/>
        </a:defRPr>
      </a:lvl6pPr>
      <a:lvl7pPr marL="4190980" algn="l" defTabSz="1396993" rtl="0" eaLnBrk="1" latinLnBrk="0" hangingPunct="1">
        <a:defRPr sz="2800" kern="1200">
          <a:solidFill>
            <a:schemeClr val="tx1"/>
          </a:solidFill>
          <a:latin typeface="+mn-lt"/>
          <a:ea typeface="+mn-ea"/>
          <a:cs typeface="+mn-cs"/>
        </a:defRPr>
      </a:lvl7pPr>
      <a:lvl8pPr marL="4889477" algn="l" defTabSz="1396993" rtl="0" eaLnBrk="1" latinLnBrk="0" hangingPunct="1">
        <a:defRPr sz="2800" kern="1200">
          <a:solidFill>
            <a:schemeClr val="tx1"/>
          </a:solidFill>
          <a:latin typeface="+mn-lt"/>
          <a:ea typeface="+mn-ea"/>
          <a:cs typeface="+mn-cs"/>
        </a:defRPr>
      </a:lvl8pPr>
      <a:lvl9pPr marL="5587973" algn="l" defTabSz="1396993"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859" y="3"/>
            <a:ext cx="10742375" cy="3969665"/>
          </a:xfrm>
        </p:spPr>
        <p:txBody>
          <a:bodyPr>
            <a:noAutofit/>
          </a:bodyPr>
          <a:lstStyle/>
          <a:p>
            <a:r>
              <a:rPr lang="en-IN" b="1" u="sng" dirty="0" smtClean="0"/>
              <a:t>EFFECT OF NUTRITIONAL DEFICIENCY ON PERIODONTIUM</a:t>
            </a:r>
            <a:endParaRPr lang="en-IN" b="1" u="sng" dirty="0"/>
          </a:p>
        </p:txBody>
      </p:sp>
      <p:sp>
        <p:nvSpPr>
          <p:cNvPr id="3" name="Subtitle 2"/>
          <p:cNvSpPr>
            <a:spLocks noGrp="1"/>
          </p:cNvSpPr>
          <p:nvPr>
            <p:ph type="subTitle" idx="1"/>
          </p:nvPr>
        </p:nvSpPr>
        <p:spPr>
          <a:xfrm>
            <a:off x="3491477" y="5197717"/>
            <a:ext cx="8846662" cy="1932322"/>
          </a:xfrm>
        </p:spPr>
        <p:txBody>
          <a:bodyPr>
            <a:normAutofit/>
          </a:bodyPr>
          <a:lstStyle/>
          <a:p>
            <a:pPr algn="r"/>
            <a:r>
              <a:rPr lang="en-IN" sz="3300" dirty="0" smtClean="0"/>
              <a:t>NIDHI PANDEY</a:t>
            </a:r>
          </a:p>
          <a:p>
            <a:pPr algn="r"/>
            <a:r>
              <a:rPr lang="en-IN" sz="3300" dirty="0" smtClean="0"/>
              <a:t>MDS 1</a:t>
            </a:r>
            <a:r>
              <a:rPr lang="en-IN" sz="3300" baseline="30000" dirty="0" smtClean="0"/>
              <a:t>ST</a:t>
            </a:r>
            <a:r>
              <a:rPr lang="en-IN" sz="3300" dirty="0" smtClean="0"/>
              <a:t> YEAR</a:t>
            </a:r>
            <a:endParaRPr lang="en-IN" sz="3300" dirty="0"/>
          </a:p>
        </p:txBody>
      </p:sp>
      <p:pic>
        <p:nvPicPr>
          <p:cNvPr id="4" name="Picture 2" descr="C:\Users\user\Desktop\n-banner.jpg"/>
          <p:cNvPicPr>
            <a:picLocks noChangeAspect="1" noChangeArrowheads="1"/>
          </p:cNvPicPr>
          <p:nvPr/>
        </p:nvPicPr>
        <p:blipFill>
          <a:blip r:embed="rId3"/>
          <a:srcRect t="16400" r="2281"/>
          <a:stretch>
            <a:fillRect/>
          </a:stretch>
        </p:blipFill>
        <p:spPr bwMode="auto">
          <a:xfrm>
            <a:off x="128959" y="3867129"/>
            <a:ext cx="9552601" cy="35274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656431"/>
            <a:ext cx="11374280" cy="6097953"/>
          </a:xfrm>
        </p:spPr>
        <p:txBody>
          <a:bodyPr/>
          <a:lstStyle/>
          <a:p>
            <a:r>
              <a:rPr lang="en-IN" sz="4400" dirty="0" smtClean="0"/>
              <a:t>Carbohydrates are needed for the synthesis of </a:t>
            </a:r>
            <a:r>
              <a:rPr lang="en-IN" sz="4400" dirty="0" err="1" smtClean="0"/>
              <a:t>chondroitin</a:t>
            </a:r>
            <a:r>
              <a:rPr lang="en-IN" sz="4400" dirty="0" smtClean="0"/>
              <a:t>, keratin and </a:t>
            </a:r>
            <a:r>
              <a:rPr lang="en-IN" sz="4400" dirty="0" err="1" smtClean="0"/>
              <a:t>dermatan</a:t>
            </a:r>
            <a:r>
              <a:rPr lang="en-IN" sz="4400" dirty="0" smtClean="0"/>
              <a:t> </a:t>
            </a:r>
            <a:r>
              <a:rPr lang="en-IN" sz="4400" dirty="0" err="1" smtClean="0"/>
              <a:t>sulfates</a:t>
            </a:r>
            <a:r>
              <a:rPr lang="en-IN" sz="4400" dirty="0" smtClean="0"/>
              <a:t>, which are present in the ground substance of the connective tissues.</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6600" i="1" u="sng" dirty="0" smtClean="0">
                <a:solidFill>
                  <a:schemeClr val="accent2"/>
                </a:solidFill>
              </a:rPr>
              <a:t>Proteins-</a:t>
            </a:r>
            <a:endParaRPr lang="en-IN" sz="6600" i="1" u="sng" dirty="0">
              <a:solidFill>
                <a:schemeClr val="accent2"/>
              </a:solidFill>
            </a:endParaRPr>
          </a:p>
        </p:txBody>
      </p:sp>
      <p:sp>
        <p:nvSpPr>
          <p:cNvPr id="3" name="Content Placeholder 2"/>
          <p:cNvSpPr>
            <a:spLocks noGrp="1"/>
          </p:cNvSpPr>
          <p:nvPr>
            <p:ph idx="1"/>
          </p:nvPr>
        </p:nvSpPr>
        <p:spPr>
          <a:xfrm>
            <a:off x="631906" y="1764299"/>
            <a:ext cx="11374280" cy="5521531"/>
          </a:xfrm>
        </p:spPr>
        <p:txBody>
          <a:bodyPr>
            <a:normAutofit/>
          </a:bodyPr>
          <a:lstStyle/>
          <a:p>
            <a:r>
              <a:rPr lang="en-IN" sz="4000" b="1" dirty="0" smtClean="0"/>
              <a:t>Source-</a:t>
            </a:r>
          </a:p>
          <a:p>
            <a:r>
              <a:rPr lang="en-IN" sz="4000" b="1" dirty="0" smtClean="0"/>
              <a:t>RDA- </a:t>
            </a:r>
            <a:r>
              <a:rPr lang="en-IN" sz="4000" dirty="0" smtClean="0"/>
              <a:t>0.8 g/kg of body wt</a:t>
            </a:r>
          </a:p>
          <a:p>
            <a:r>
              <a:rPr lang="en-IN" sz="4000" dirty="0" smtClean="0"/>
              <a:t>Most common substance in the body after water, making up about 50% of the body’s dry weight.</a:t>
            </a:r>
          </a:p>
          <a:p>
            <a:r>
              <a:rPr lang="en-IN" sz="4000" dirty="0" smtClean="0"/>
              <a:t>Provides amino acids, the building blocks of protein.</a:t>
            </a:r>
          </a:p>
          <a:p>
            <a:r>
              <a:rPr lang="en-IN" sz="4000" dirty="0" smtClean="0"/>
              <a:t>Its deficiency in body leads to </a:t>
            </a:r>
            <a:r>
              <a:rPr lang="en-IN" sz="4000" dirty="0" err="1" smtClean="0"/>
              <a:t>occurence</a:t>
            </a:r>
            <a:r>
              <a:rPr lang="en-IN" sz="4000" dirty="0" smtClean="0"/>
              <a:t> of PEM- </a:t>
            </a:r>
            <a:r>
              <a:rPr lang="en-IN" sz="4000" dirty="0" err="1" smtClean="0"/>
              <a:t>Marasmus</a:t>
            </a:r>
            <a:r>
              <a:rPr lang="en-IN" sz="4000" dirty="0" smtClean="0"/>
              <a:t> &amp; </a:t>
            </a:r>
            <a:r>
              <a:rPr lang="en-IN" sz="4000" dirty="0" err="1" smtClean="0"/>
              <a:t>Kwashiorkar</a:t>
            </a:r>
            <a:r>
              <a:rPr lang="en-IN" sz="4000" dirty="0" smtClean="0"/>
              <a:t>.</a:t>
            </a:r>
          </a:p>
        </p:txBody>
      </p:sp>
      <p:pic>
        <p:nvPicPr>
          <p:cNvPr id="4" name="Picture 3" descr="protein.jpg"/>
          <p:cNvPicPr>
            <a:picLocks noChangeAspect="1"/>
          </p:cNvPicPr>
          <p:nvPr/>
        </p:nvPicPr>
        <p:blipFill>
          <a:blip r:embed="rId2"/>
          <a:stretch>
            <a:fillRect/>
          </a:stretch>
        </p:blipFill>
        <p:spPr>
          <a:xfrm>
            <a:off x="7385844" y="199231"/>
            <a:ext cx="5029200" cy="30186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04031"/>
            <a:ext cx="11374280" cy="6705600"/>
          </a:xfrm>
        </p:spPr>
        <p:txBody>
          <a:bodyPr>
            <a:normAutofit fontScale="92500"/>
          </a:bodyPr>
          <a:lstStyle/>
          <a:p>
            <a:r>
              <a:rPr lang="en-IN" sz="4000" dirty="0" smtClean="0"/>
              <a:t>Other types of proteins, such as enzymes, are used to support bodily functions.</a:t>
            </a:r>
            <a:br>
              <a:rPr lang="en-IN" sz="4000" dirty="0" smtClean="0"/>
            </a:br>
            <a:endParaRPr lang="en-IN" sz="4000" dirty="0" smtClean="0"/>
          </a:p>
          <a:p>
            <a:r>
              <a:rPr lang="en-IN" sz="4000" dirty="0" smtClean="0"/>
              <a:t>Some proteins, for example, </a:t>
            </a:r>
            <a:r>
              <a:rPr lang="en-IN" sz="4000" i="1" dirty="0" smtClean="0"/>
              <a:t>collagen</a:t>
            </a:r>
            <a:r>
              <a:rPr lang="en-IN" sz="4000" dirty="0" smtClean="0"/>
              <a:t>, which is a major organic component of bone, teeth, periodontal ligament and muscle, provide structure in the body.</a:t>
            </a:r>
          </a:p>
          <a:p>
            <a:endParaRPr lang="en-IN" sz="4000" dirty="0" smtClean="0"/>
          </a:p>
          <a:p>
            <a:r>
              <a:rPr lang="en-IN" sz="4000" dirty="0" smtClean="0"/>
              <a:t>Proteins are components of</a:t>
            </a:r>
            <a:br>
              <a:rPr lang="en-IN" sz="4000" dirty="0" smtClean="0"/>
            </a:br>
            <a:r>
              <a:rPr lang="en-IN" sz="4000" dirty="0" smtClean="0"/>
              <a:t>defensive molecules and barriers that help to control</a:t>
            </a:r>
            <a:br>
              <a:rPr lang="en-IN" sz="4000" dirty="0" smtClean="0"/>
            </a:br>
            <a:r>
              <a:rPr lang="en-IN" sz="4000" dirty="0" smtClean="0"/>
              <a:t>the disease process.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04031"/>
            <a:ext cx="11374280" cy="6629400"/>
          </a:xfrm>
        </p:spPr>
        <p:txBody>
          <a:bodyPr>
            <a:normAutofit/>
          </a:bodyPr>
          <a:lstStyle/>
          <a:p>
            <a:r>
              <a:rPr lang="en-IN" sz="3600" dirty="0" smtClean="0"/>
              <a:t>The </a:t>
            </a:r>
            <a:r>
              <a:rPr lang="en-IN" sz="3600" dirty="0" err="1" smtClean="0"/>
              <a:t>crevicular</a:t>
            </a:r>
            <a:r>
              <a:rPr lang="en-IN" sz="3600" dirty="0" smtClean="0"/>
              <a:t> and </a:t>
            </a:r>
            <a:r>
              <a:rPr lang="en-IN" sz="3600" dirty="0" err="1" smtClean="0"/>
              <a:t>junctional</a:t>
            </a:r>
            <a:r>
              <a:rPr lang="en-IN" sz="3600" dirty="0" smtClean="0"/>
              <a:t> epithelia provide an epithelial barrier function. This epithelial surface provides a major defensive barrier to invasion by antigens, noxious products and bacteria, and undergoes a rapid turnover. </a:t>
            </a:r>
          </a:p>
          <a:p>
            <a:endParaRPr lang="en-IN" sz="3600" dirty="0" smtClean="0"/>
          </a:p>
          <a:p>
            <a:r>
              <a:rPr lang="en-IN" sz="3600" dirty="0" smtClean="0"/>
              <a:t>It is therefore dependent on sufficient protein, zinc, folic acid, iron, vitamin A and vitamin C. If the patient is undernourished, their nutritionally deficient status could result in a reversible loss of barrier function and diminished resistance to disease.</a:t>
            </a:r>
            <a:endParaRPr lang="en-IN"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44" y="275431"/>
            <a:ext cx="11374280" cy="1135185"/>
          </a:xfrm>
        </p:spPr>
        <p:txBody>
          <a:bodyPr>
            <a:normAutofit/>
          </a:bodyPr>
          <a:lstStyle/>
          <a:p>
            <a:pPr algn="l"/>
            <a:r>
              <a:rPr lang="en-IN" sz="6000" i="1" u="sng" dirty="0" smtClean="0">
                <a:solidFill>
                  <a:schemeClr val="accent2"/>
                </a:solidFill>
              </a:rPr>
              <a:t>Lipids-</a:t>
            </a:r>
            <a:endParaRPr lang="en-IN" sz="6000" i="1" u="sng" dirty="0">
              <a:solidFill>
                <a:schemeClr val="accent2"/>
              </a:solidFill>
            </a:endParaRPr>
          </a:p>
        </p:txBody>
      </p:sp>
      <p:sp>
        <p:nvSpPr>
          <p:cNvPr id="3" name="Content Placeholder 2"/>
          <p:cNvSpPr>
            <a:spLocks noGrp="1"/>
          </p:cNvSpPr>
          <p:nvPr>
            <p:ph idx="1"/>
          </p:nvPr>
        </p:nvSpPr>
        <p:spPr>
          <a:xfrm>
            <a:off x="631906" y="1418431"/>
            <a:ext cx="11374280" cy="5638800"/>
          </a:xfrm>
        </p:spPr>
        <p:txBody>
          <a:bodyPr>
            <a:normAutofit/>
          </a:bodyPr>
          <a:lstStyle/>
          <a:p>
            <a:r>
              <a:rPr lang="en-IN" sz="4000" b="1" dirty="0" smtClean="0"/>
              <a:t>Source-</a:t>
            </a:r>
          </a:p>
          <a:p>
            <a:endParaRPr lang="en-IN" sz="4000" dirty="0" smtClean="0"/>
          </a:p>
          <a:p>
            <a:r>
              <a:rPr lang="en-IN" sz="4000" dirty="0" smtClean="0"/>
              <a:t>Two </a:t>
            </a:r>
            <a:r>
              <a:rPr lang="en-IN" sz="4000" dirty="0" smtClean="0"/>
              <a:t>essential fatty acids (</a:t>
            </a:r>
            <a:r>
              <a:rPr lang="en-IN" sz="4000" dirty="0" err="1" smtClean="0"/>
              <a:t>linoleic</a:t>
            </a:r>
            <a:r>
              <a:rPr lang="en-IN" sz="4000" dirty="0" smtClean="0"/>
              <a:t> acid and </a:t>
            </a:r>
            <a:r>
              <a:rPr lang="en-IN" sz="4000" dirty="0" err="1" smtClean="0"/>
              <a:t>linolenic</a:t>
            </a:r>
            <a:r>
              <a:rPr lang="en-IN" sz="4000" dirty="0" smtClean="0"/>
              <a:t> acid) are required in our diet.</a:t>
            </a:r>
          </a:p>
          <a:p>
            <a:r>
              <a:rPr lang="en-IN" sz="4000" dirty="0" smtClean="0"/>
              <a:t>Lipids are a more concentrated source of energy than carbohydrates or proteins, providing 9 kcal of energy per gram.</a:t>
            </a:r>
            <a:endParaRPr lang="en-IN" sz="4000" dirty="0"/>
          </a:p>
        </p:txBody>
      </p:sp>
      <p:pic>
        <p:nvPicPr>
          <p:cNvPr id="4" name="Picture 3" descr="p4_GoodFat_ML_gi909714346.jpg"/>
          <p:cNvPicPr>
            <a:picLocks noChangeAspect="1"/>
          </p:cNvPicPr>
          <p:nvPr/>
        </p:nvPicPr>
        <p:blipFill>
          <a:blip r:embed="rId2" cstate="print"/>
          <a:stretch>
            <a:fillRect/>
          </a:stretch>
        </p:blipFill>
        <p:spPr>
          <a:xfrm>
            <a:off x="8224044" y="199231"/>
            <a:ext cx="4166558" cy="276034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644" y="427831"/>
            <a:ext cx="11658600" cy="6629400"/>
          </a:xfrm>
        </p:spPr>
        <p:txBody>
          <a:bodyPr>
            <a:normAutofit/>
          </a:bodyPr>
          <a:lstStyle/>
          <a:p>
            <a:r>
              <a:rPr lang="en-IN" sz="3600" dirty="0" smtClean="0"/>
              <a:t>Omega-3 fatty acids have anti inflammatory properties and their addition to our diet may help to reduce the inflammation associated with periodontal disease.</a:t>
            </a:r>
          </a:p>
          <a:p>
            <a:endParaRPr lang="en-IN" sz="3600" dirty="0" smtClean="0"/>
          </a:p>
          <a:p>
            <a:r>
              <a:rPr lang="en-IN" sz="3600" i="1" dirty="0" smtClean="0"/>
              <a:t>Study was done on rats for omega 3 fatty acid:</a:t>
            </a:r>
          </a:p>
          <a:p>
            <a:pPr>
              <a:buNone/>
            </a:pPr>
            <a:r>
              <a:rPr lang="en-IN" sz="3600" dirty="0" smtClean="0"/>
              <a:t>						       </a:t>
            </a:r>
            <a:r>
              <a:rPr lang="en-IN" sz="3600" b="1" dirty="0" smtClean="0"/>
              <a:t>-</a:t>
            </a:r>
            <a:r>
              <a:rPr lang="en-IN" sz="3600" b="1" dirty="0" err="1" smtClean="0"/>
              <a:t>Kesavalu</a:t>
            </a:r>
            <a:r>
              <a:rPr lang="en-IN" sz="3600" b="1" dirty="0" smtClean="0"/>
              <a:t> L(2007)</a:t>
            </a:r>
            <a:endParaRPr lang="en-IN" sz="3600" b="1" i="1" dirty="0" smtClean="0"/>
          </a:p>
          <a:p>
            <a:r>
              <a:rPr lang="en-IN" sz="3600" dirty="0" smtClean="0"/>
              <a:t>These results suggest that omega-3 fatty acids help to modulate the inflammatory response, and in turn reduce the alveolar bone loss associated with infection by P. </a:t>
            </a:r>
            <a:r>
              <a:rPr lang="en-IN" sz="3600" dirty="0" err="1" smtClean="0"/>
              <a:t>gingivalis</a:t>
            </a:r>
            <a:r>
              <a:rPr lang="en-IN" sz="3600" dirty="0" smtClean="0"/>
              <a:t> in rats.</a:t>
            </a:r>
            <a:endParaRPr lang="en-IN"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04031"/>
            <a:ext cx="11374280" cy="6553200"/>
          </a:xfrm>
        </p:spPr>
        <p:txBody>
          <a:bodyPr>
            <a:normAutofit lnSpcReduction="10000"/>
          </a:bodyPr>
          <a:lstStyle/>
          <a:p>
            <a:r>
              <a:rPr lang="en-IN" sz="3600" dirty="0" smtClean="0"/>
              <a:t>But excess of fat leads to </a:t>
            </a:r>
            <a:r>
              <a:rPr lang="en-IN" sz="3600" i="1" dirty="0" smtClean="0"/>
              <a:t>obesity!</a:t>
            </a:r>
          </a:p>
          <a:p>
            <a:r>
              <a:rPr lang="en-IN" sz="3600" dirty="0" smtClean="0"/>
              <a:t>Obesity is a risk factor for periodontal disease, probably through the secretion of pro-inflammatory cytokines by </a:t>
            </a:r>
            <a:r>
              <a:rPr lang="en-IN" sz="3600" dirty="0" err="1" smtClean="0"/>
              <a:t>adipocytes</a:t>
            </a:r>
            <a:r>
              <a:rPr lang="en-IN" sz="3600" dirty="0" smtClean="0"/>
              <a:t>.</a:t>
            </a:r>
          </a:p>
          <a:p>
            <a:r>
              <a:rPr lang="en-IN" sz="3600" dirty="0" smtClean="0"/>
              <a:t>In a study in NHANES III—</a:t>
            </a:r>
          </a:p>
          <a:p>
            <a:pPr>
              <a:buNone/>
            </a:pPr>
            <a:r>
              <a:rPr lang="en-IN" sz="3600" dirty="0" smtClean="0"/>
              <a:t>	It was observed that Overweight individuals (body mass index ‡27) with high levels of insulin resistance exhibited an odds ratio of 1.48 for severe periodontal disease by comparison with overweight subjects who had a low insulin resistance.</a:t>
            </a:r>
          </a:p>
          <a:p>
            <a:pPr>
              <a:buNone/>
            </a:pPr>
            <a:r>
              <a:rPr lang="en-IN" sz="3600" dirty="0" smtClean="0"/>
              <a:t>						</a:t>
            </a:r>
            <a:r>
              <a:rPr lang="en-IN" sz="3600" b="1" dirty="0" smtClean="0"/>
              <a:t>-</a:t>
            </a:r>
            <a:r>
              <a:rPr lang="en-IN" sz="3600" b="1" dirty="0" err="1" smtClean="0"/>
              <a:t>Genco</a:t>
            </a:r>
            <a:r>
              <a:rPr lang="en-IN" sz="3600" b="1" dirty="0" smtClean="0"/>
              <a:t> RJ(2005)</a:t>
            </a:r>
            <a:endParaRPr lang="en-IN"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MICRONUTRIENTS</a:t>
            </a:r>
            <a:endParaRPr lang="en-IN" dirty="0"/>
          </a:p>
        </p:txBody>
      </p:sp>
      <p:sp>
        <p:nvSpPr>
          <p:cNvPr id="5" name="Subtitle 4"/>
          <p:cNvSpPr>
            <a:spLocks noGrp="1"/>
          </p:cNvSpPr>
          <p:nvPr>
            <p:ph type="subTitle" idx="1"/>
          </p:nvPr>
        </p:nvSpPr>
        <p:spPr>
          <a:xfrm>
            <a:off x="1061244" y="3856831"/>
            <a:ext cx="8846662" cy="1932322"/>
          </a:xfrm>
        </p:spPr>
        <p:txBody>
          <a:bodyPr/>
          <a:lstStyle/>
          <a:p>
            <a:pPr algn="r"/>
            <a:r>
              <a:rPr lang="en-IN" i="1" dirty="0" smtClean="0"/>
              <a:t>VITAMINS</a:t>
            </a:r>
            <a:endParaRPr lang="en-IN"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Screenshot_2020-05-05-00-35-05.png"/>
          <p:cNvPicPr>
            <a:picLocks noChangeAspect="1" noChangeArrowheads="1"/>
          </p:cNvPicPr>
          <p:nvPr/>
        </p:nvPicPr>
        <p:blipFill>
          <a:blip r:embed="rId2"/>
          <a:srcRect l="8757" t="6990" r="8743" b="52287"/>
          <a:stretch>
            <a:fillRect/>
          </a:stretch>
        </p:blipFill>
        <p:spPr bwMode="auto">
          <a:xfrm>
            <a:off x="0" y="885031"/>
            <a:ext cx="12638088" cy="5638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4000" dirty="0" smtClean="0"/>
              <a:t>Vitamins are organic substances that are present in food in small quantities. </a:t>
            </a:r>
          </a:p>
          <a:p>
            <a:r>
              <a:rPr lang="en-IN" sz="4000" dirty="0" smtClean="0"/>
              <a:t>They are utilized in metabolic reactions in the body. Vitamins are either not made by the body or are made in inadequate amounts. </a:t>
            </a:r>
          </a:p>
          <a:p>
            <a:r>
              <a:rPr lang="en-IN" sz="4000" dirty="0" smtClean="0"/>
              <a:t>Therefore, they must be supplied by food or made from a </a:t>
            </a:r>
            <a:r>
              <a:rPr lang="en-IN" sz="4000" dirty="0" err="1" smtClean="0"/>
              <a:t>provitamin</a:t>
            </a:r>
            <a:r>
              <a:rPr lang="en-IN" sz="4000" dirty="0" smtClean="0"/>
              <a:t>.</a:t>
            </a:r>
            <a:endParaRPr lang="en-IN"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solidFill>
                  <a:schemeClr val="bg1"/>
                </a:solidFill>
              </a:rPr>
              <a:t>CONTENTS</a:t>
            </a:r>
            <a:endParaRPr lang="en-IN" dirty="0">
              <a:solidFill>
                <a:schemeClr val="bg1"/>
              </a:solidFill>
            </a:endParaRPr>
          </a:p>
        </p:txBody>
      </p:sp>
      <p:sp>
        <p:nvSpPr>
          <p:cNvPr id="6" name="Content Placeholder 5"/>
          <p:cNvSpPr>
            <a:spLocks noGrp="1"/>
          </p:cNvSpPr>
          <p:nvPr>
            <p:ph idx="1"/>
          </p:nvPr>
        </p:nvSpPr>
        <p:spPr>
          <a:xfrm>
            <a:off x="631904" y="1764297"/>
            <a:ext cx="11374280" cy="5562705"/>
          </a:xfrm>
        </p:spPr>
        <p:txBody>
          <a:bodyPr numCol="2">
            <a:normAutofit/>
          </a:bodyPr>
          <a:lstStyle/>
          <a:p>
            <a:r>
              <a:rPr lang="en-IN" sz="2900" dirty="0" smtClean="0"/>
              <a:t>DEFINITIONS</a:t>
            </a:r>
          </a:p>
          <a:p>
            <a:pPr lvl="1"/>
            <a:r>
              <a:rPr lang="en-IN" sz="2900" dirty="0" smtClean="0"/>
              <a:t>NUTRITION</a:t>
            </a:r>
          </a:p>
          <a:p>
            <a:pPr lvl="1"/>
            <a:r>
              <a:rPr lang="en-IN" sz="2900" dirty="0" smtClean="0"/>
              <a:t>NUTRITIONAL DEFICIENCIES</a:t>
            </a:r>
          </a:p>
          <a:p>
            <a:r>
              <a:rPr lang="en-IN" sz="2900" dirty="0" smtClean="0"/>
              <a:t>TYPES OF </a:t>
            </a:r>
            <a:r>
              <a:rPr lang="en-IN" sz="2900" dirty="0" smtClean="0"/>
              <a:t>NUTRIENTS</a:t>
            </a:r>
          </a:p>
          <a:p>
            <a:r>
              <a:rPr lang="en-IN" sz="2900" dirty="0" smtClean="0"/>
              <a:t>SOURCES OF NUTRIENTS</a:t>
            </a:r>
            <a:endParaRPr lang="en-IN" sz="2900" dirty="0" smtClean="0"/>
          </a:p>
          <a:p>
            <a:r>
              <a:rPr lang="en-IN" sz="2900" dirty="0" smtClean="0"/>
              <a:t>EFFECTS ON VARIOUS NUTRIENTS ON PERIODONTIUM</a:t>
            </a:r>
            <a:endParaRPr lang="en-IN" sz="2900" dirty="0" smtClean="0"/>
          </a:p>
          <a:p>
            <a:r>
              <a:rPr lang="en-IN" sz="2900" dirty="0" smtClean="0"/>
              <a:t>CONCLUSION</a:t>
            </a:r>
            <a:endParaRPr lang="en-IN" sz="29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44" y="275431"/>
            <a:ext cx="11374280" cy="1066800"/>
          </a:xfrm>
        </p:spPr>
        <p:txBody>
          <a:bodyPr>
            <a:normAutofit/>
          </a:bodyPr>
          <a:lstStyle/>
          <a:p>
            <a:pPr algn="l"/>
            <a:r>
              <a:rPr lang="en-IN" sz="6000" i="1" dirty="0" smtClean="0">
                <a:solidFill>
                  <a:schemeClr val="accent2"/>
                </a:solidFill>
              </a:rPr>
              <a:t>Vitamin A-</a:t>
            </a:r>
            <a:endParaRPr lang="en-IN" sz="6000" i="1" dirty="0">
              <a:solidFill>
                <a:schemeClr val="accent2"/>
              </a:solidFill>
            </a:endParaRPr>
          </a:p>
        </p:txBody>
      </p:sp>
      <p:sp>
        <p:nvSpPr>
          <p:cNvPr id="3" name="Content Placeholder 2"/>
          <p:cNvSpPr>
            <a:spLocks noGrp="1"/>
          </p:cNvSpPr>
          <p:nvPr>
            <p:ph idx="1"/>
          </p:nvPr>
        </p:nvSpPr>
        <p:spPr>
          <a:xfrm>
            <a:off x="631906" y="1342231"/>
            <a:ext cx="11374280" cy="5943600"/>
          </a:xfrm>
        </p:spPr>
        <p:txBody>
          <a:bodyPr>
            <a:normAutofit lnSpcReduction="10000"/>
          </a:bodyPr>
          <a:lstStyle/>
          <a:p>
            <a:r>
              <a:rPr lang="en-IN" sz="3600" dirty="0" smtClean="0"/>
              <a:t>A fat-soluble vitamin</a:t>
            </a:r>
          </a:p>
          <a:p>
            <a:r>
              <a:rPr lang="en-IN" sz="3600" dirty="0" smtClean="0"/>
              <a:t>vitamin A is collectively used to represent many structurally related and biologically active molecules.</a:t>
            </a:r>
          </a:p>
          <a:p>
            <a:r>
              <a:rPr lang="en-IN" sz="3600" dirty="0" smtClean="0"/>
              <a:t>The term </a:t>
            </a:r>
            <a:r>
              <a:rPr lang="en-IN" sz="3600" b="1" dirty="0" err="1" smtClean="0"/>
              <a:t>retinoids</a:t>
            </a:r>
            <a:r>
              <a:rPr lang="en-IN" sz="3600" b="1" dirty="0" smtClean="0"/>
              <a:t> </a:t>
            </a:r>
            <a:r>
              <a:rPr lang="en-IN" sz="3600" dirty="0" smtClean="0"/>
              <a:t>is often used to include the natural and synthetic forms of vitamin A.</a:t>
            </a:r>
          </a:p>
          <a:p>
            <a:r>
              <a:rPr lang="en-IN" sz="3600" b="1" dirty="0" smtClean="0"/>
              <a:t>Retinol, retinal </a:t>
            </a:r>
            <a:r>
              <a:rPr lang="en-IN" sz="3600" dirty="0" smtClean="0"/>
              <a:t>and </a:t>
            </a:r>
            <a:r>
              <a:rPr lang="en-IN" sz="3600" b="1" dirty="0" smtClean="0"/>
              <a:t>retinoic acid </a:t>
            </a:r>
            <a:r>
              <a:rPr lang="en-IN" sz="3600" dirty="0" smtClean="0"/>
              <a:t>are regarded as </a:t>
            </a:r>
            <a:r>
              <a:rPr lang="en-IN" sz="3600" b="1" dirty="0" err="1" smtClean="0"/>
              <a:t>vitamers</a:t>
            </a:r>
            <a:r>
              <a:rPr lang="en-IN" sz="3600" b="1" dirty="0" smtClean="0"/>
              <a:t> </a:t>
            </a:r>
            <a:r>
              <a:rPr lang="en-IN" sz="3600" dirty="0" smtClean="0"/>
              <a:t>of vitamin A.</a:t>
            </a:r>
          </a:p>
          <a:p>
            <a:r>
              <a:rPr lang="en-IN" sz="3600" dirty="0" smtClean="0"/>
              <a:t>Needed for the maturation of epithelial tissues and is required for vision, being a component of visual purple (essential for night vision).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885031"/>
            <a:ext cx="11374280" cy="6248400"/>
          </a:xfrm>
        </p:spPr>
        <p:txBody>
          <a:bodyPr>
            <a:normAutofit/>
          </a:bodyPr>
          <a:lstStyle/>
          <a:p>
            <a:r>
              <a:rPr lang="en-IN" sz="3600" b="1" dirty="0" smtClean="0"/>
              <a:t>Retinol and retinoic acid </a:t>
            </a:r>
            <a:r>
              <a:rPr lang="en-IN" sz="3600" dirty="0" smtClean="0"/>
              <a:t>function almost</a:t>
            </a:r>
            <a:br>
              <a:rPr lang="en-IN" sz="3600" dirty="0" smtClean="0"/>
            </a:br>
            <a:r>
              <a:rPr lang="en-IN" sz="3600" dirty="0" smtClean="0"/>
              <a:t>like </a:t>
            </a:r>
            <a:r>
              <a:rPr lang="en-IN" sz="3600" b="1" dirty="0" smtClean="0"/>
              <a:t>steroid hormones</a:t>
            </a:r>
            <a:r>
              <a:rPr lang="en-IN" sz="3600" dirty="0" smtClean="0"/>
              <a:t>. They regulate the protein synthesis and thus are involved in the cell growth and differentiation.</a:t>
            </a:r>
          </a:p>
          <a:p>
            <a:endParaRPr lang="en-IN" sz="3600" dirty="0" smtClean="0"/>
          </a:p>
          <a:p>
            <a:r>
              <a:rPr lang="en-IN" sz="3600" dirty="0" smtClean="0"/>
              <a:t>Vitamin A is essential to maintain healthy epithelial tissue. This is due to the fact that retinol and retinoic acid are required to prevent keratin synthesis (responsible for horny surface).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04031"/>
            <a:ext cx="11374280" cy="6553200"/>
          </a:xfrm>
        </p:spPr>
        <p:txBody>
          <a:bodyPr>
            <a:normAutofit/>
          </a:bodyPr>
          <a:lstStyle/>
          <a:p>
            <a:r>
              <a:rPr lang="en-IN" sz="3600" dirty="0" err="1" smtClean="0"/>
              <a:t>Retinyl</a:t>
            </a:r>
            <a:r>
              <a:rPr lang="en-IN" sz="3600" dirty="0" smtClean="0"/>
              <a:t> phosphate synthesized from retinol is necessary for the </a:t>
            </a:r>
            <a:r>
              <a:rPr lang="en-IN" sz="3600" b="1" dirty="0" smtClean="0"/>
              <a:t>synthesis of </a:t>
            </a:r>
            <a:r>
              <a:rPr lang="en-IN" sz="3600" dirty="0" smtClean="0"/>
              <a:t>certain </a:t>
            </a:r>
            <a:r>
              <a:rPr lang="en-IN" sz="3600" b="1" dirty="0" err="1" smtClean="0"/>
              <a:t>glycoproteins</a:t>
            </a:r>
            <a:r>
              <a:rPr lang="en-IN" sz="3600" dirty="0" smtClean="0"/>
              <a:t>, and </a:t>
            </a:r>
            <a:r>
              <a:rPr lang="en-IN" sz="3600" dirty="0" err="1" smtClean="0"/>
              <a:t>mucopolysaccharides</a:t>
            </a:r>
            <a:r>
              <a:rPr lang="en-IN" sz="3600" dirty="0" smtClean="0"/>
              <a:t> which are required for growth and mucus secretion.</a:t>
            </a:r>
          </a:p>
          <a:p>
            <a:pPr>
              <a:buNone/>
            </a:pPr>
            <a:endParaRPr lang="en-IN" sz="3600" dirty="0" smtClean="0"/>
          </a:p>
          <a:p>
            <a:r>
              <a:rPr lang="en-IN" sz="3600" dirty="0" smtClean="0"/>
              <a:t>Vitamin A is considered to be essential for the maintenance of proper immune system to fight against various infections.</a:t>
            </a:r>
            <a:endParaRPr lang="en-IN"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6000" i="1" dirty="0" smtClean="0">
                <a:solidFill>
                  <a:schemeClr val="accent2"/>
                </a:solidFill>
              </a:rPr>
              <a:t>Vitamin D-</a:t>
            </a:r>
            <a:endParaRPr lang="en-IN" sz="6000" i="1" dirty="0">
              <a:solidFill>
                <a:schemeClr val="accent2"/>
              </a:solidFill>
            </a:endParaRPr>
          </a:p>
        </p:txBody>
      </p:sp>
      <p:sp>
        <p:nvSpPr>
          <p:cNvPr id="3" name="Content Placeholder 2"/>
          <p:cNvSpPr>
            <a:spLocks noGrp="1"/>
          </p:cNvSpPr>
          <p:nvPr>
            <p:ph idx="1"/>
          </p:nvPr>
        </p:nvSpPr>
        <p:spPr/>
        <p:txBody>
          <a:bodyPr>
            <a:normAutofit/>
          </a:bodyPr>
          <a:lstStyle/>
          <a:p>
            <a:r>
              <a:rPr lang="en-IN" sz="3600" dirty="0" smtClean="0"/>
              <a:t>Fat soluble vitamin.</a:t>
            </a:r>
          </a:p>
          <a:p>
            <a:r>
              <a:rPr lang="en-IN" sz="3600" dirty="0" smtClean="0"/>
              <a:t>Regulates plasma levels of calcium &amp; phosphate in body.</a:t>
            </a:r>
          </a:p>
          <a:p>
            <a:r>
              <a:rPr lang="en-IN" sz="3600" dirty="0" smtClean="0"/>
              <a:t>Well </a:t>
            </a:r>
            <a:r>
              <a:rPr lang="en-IN" sz="3600" dirty="0" smtClean="0"/>
              <a:t>known for its effect on bone metabolism, but </a:t>
            </a:r>
            <a:r>
              <a:rPr lang="en-IN" sz="3600" dirty="0" smtClean="0"/>
              <a:t>it also </a:t>
            </a:r>
            <a:r>
              <a:rPr lang="en-IN" sz="3600" dirty="0" smtClean="0"/>
              <a:t>has a strong impact on the innate as well as adaptive </a:t>
            </a:r>
            <a:r>
              <a:rPr lang="en-IN" sz="3600" dirty="0" smtClean="0"/>
              <a:t>immune inflammatory response.</a:t>
            </a:r>
          </a:p>
          <a:p>
            <a:endParaRPr lang="en-IN" sz="3600" dirty="0" smtClean="0"/>
          </a:p>
          <a:p>
            <a:r>
              <a:rPr lang="en-IN" sz="3600" b="1" dirty="0" smtClean="0"/>
              <a:t>Deficiency</a:t>
            </a:r>
            <a:r>
              <a:rPr lang="en-IN" sz="3600" dirty="0" smtClean="0"/>
              <a:t> is </a:t>
            </a:r>
            <a:r>
              <a:rPr lang="en-IN" sz="3600" dirty="0" err="1" smtClean="0"/>
              <a:t>reatively</a:t>
            </a:r>
            <a:r>
              <a:rPr lang="en-IN" sz="3600" dirty="0" smtClean="0"/>
              <a:t> less common.</a:t>
            </a:r>
            <a:endParaRPr lang="en-IN"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04031"/>
            <a:ext cx="11374280" cy="6477000"/>
          </a:xfrm>
        </p:spPr>
        <p:txBody>
          <a:bodyPr>
            <a:normAutofit/>
          </a:bodyPr>
          <a:lstStyle/>
          <a:p>
            <a:r>
              <a:rPr lang="en-IN" sz="3600" dirty="0" smtClean="0"/>
              <a:t>Deficiency occurs due to-</a:t>
            </a:r>
          </a:p>
          <a:p>
            <a:pPr lvl="1"/>
            <a:r>
              <a:rPr lang="en-IN" sz="3200" dirty="0" smtClean="0"/>
              <a:t>Insufficient exposure to sunlight.</a:t>
            </a:r>
          </a:p>
          <a:p>
            <a:pPr lvl="1"/>
            <a:r>
              <a:rPr lang="en-IN" sz="3200" dirty="0" smtClean="0"/>
              <a:t>In strict vegetarian.</a:t>
            </a:r>
          </a:p>
          <a:p>
            <a:pPr lvl="1"/>
            <a:r>
              <a:rPr lang="en-IN" sz="3200" dirty="0" smtClean="0"/>
              <a:t>In chronic alcoholics.</a:t>
            </a:r>
          </a:p>
          <a:p>
            <a:pPr lvl="1"/>
            <a:r>
              <a:rPr lang="en-IN" sz="3200" dirty="0" smtClean="0"/>
              <a:t>Patient with liver &amp; kidney diseases</a:t>
            </a:r>
            <a:r>
              <a:rPr lang="en-IN" sz="3600" dirty="0" smtClean="0"/>
              <a:t>.</a:t>
            </a:r>
          </a:p>
          <a:p>
            <a:r>
              <a:rPr lang="en-IN" sz="3600" dirty="0" smtClean="0"/>
              <a:t>Deficiency disorders-</a:t>
            </a:r>
          </a:p>
          <a:p>
            <a:pPr lvl="1"/>
            <a:r>
              <a:rPr lang="en-IN" sz="3200" dirty="0" smtClean="0"/>
              <a:t>Rickets (</a:t>
            </a:r>
            <a:r>
              <a:rPr lang="en-IN" sz="3200" dirty="0" err="1" smtClean="0"/>
              <a:t>osteomalacia</a:t>
            </a:r>
            <a:r>
              <a:rPr lang="en-IN" sz="3200" dirty="0" smtClean="0"/>
              <a:t> in adults)</a:t>
            </a:r>
          </a:p>
          <a:p>
            <a:pPr lvl="1"/>
            <a:r>
              <a:rPr lang="en-IN" sz="3200" dirty="0" smtClean="0"/>
              <a:t>Renal rickets </a:t>
            </a:r>
          </a:p>
          <a:p>
            <a:pPr lvl="1">
              <a:buNone/>
            </a:pPr>
            <a:r>
              <a:rPr lang="en-IN" sz="3200" dirty="0" smtClean="0"/>
              <a:t> </a:t>
            </a:r>
            <a:endParaRPr lang="en-IN"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427831"/>
            <a:ext cx="11374280" cy="6629400"/>
          </a:xfrm>
        </p:spPr>
        <p:txBody>
          <a:bodyPr>
            <a:normAutofit/>
          </a:bodyPr>
          <a:lstStyle/>
          <a:p>
            <a:r>
              <a:rPr lang="en-IN" sz="3200" dirty="0" smtClean="0"/>
              <a:t>The first study to report an association between serum </a:t>
            </a:r>
            <a:r>
              <a:rPr lang="en-IN" sz="3200" dirty="0" smtClean="0"/>
              <a:t>vitamin D </a:t>
            </a:r>
            <a:r>
              <a:rPr lang="en-IN" sz="3200" dirty="0" smtClean="0"/>
              <a:t>levels and </a:t>
            </a:r>
            <a:r>
              <a:rPr lang="en-IN" sz="3200" dirty="0" err="1" smtClean="0"/>
              <a:t>periodontitis</a:t>
            </a:r>
            <a:r>
              <a:rPr lang="en-IN" sz="3200" dirty="0" smtClean="0"/>
              <a:t>, as well as gingivitis, was carried out </a:t>
            </a:r>
            <a:r>
              <a:rPr lang="en-IN" sz="3200" dirty="0" smtClean="0"/>
              <a:t>by </a:t>
            </a:r>
            <a:r>
              <a:rPr lang="en-IN" sz="3200" b="1" dirty="0" smtClean="0"/>
              <a:t>Dietrich </a:t>
            </a:r>
            <a:r>
              <a:rPr lang="en-IN" sz="3200" b="1" dirty="0" smtClean="0"/>
              <a:t>et </a:t>
            </a:r>
            <a:r>
              <a:rPr lang="en-IN" sz="3200" b="1" dirty="0" smtClean="0"/>
              <a:t>al</a:t>
            </a:r>
            <a:r>
              <a:rPr lang="en-IN" sz="3200" dirty="0" smtClean="0"/>
              <a:t>.</a:t>
            </a:r>
          </a:p>
          <a:p>
            <a:r>
              <a:rPr lang="en-IN" sz="3200" dirty="0" smtClean="0"/>
              <a:t>The authors found less alveolar bone </a:t>
            </a:r>
            <a:r>
              <a:rPr lang="en-IN" sz="3200" dirty="0" smtClean="0"/>
              <a:t>loss in </a:t>
            </a:r>
            <a:r>
              <a:rPr lang="en-IN" sz="3200" dirty="0" smtClean="0"/>
              <a:t>both men and women over the age of 50 who had the </a:t>
            </a:r>
            <a:r>
              <a:rPr lang="en-IN" sz="3200" dirty="0" smtClean="0"/>
              <a:t>highest quartile </a:t>
            </a:r>
            <a:r>
              <a:rPr lang="en-IN" sz="3200" dirty="0" smtClean="0"/>
              <a:t>of serum 25-hydroxy vitamin D </a:t>
            </a:r>
            <a:r>
              <a:rPr lang="en-IN" sz="3200" dirty="0" err="1" smtClean="0"/>
              <a:t>vs</a:t>
            </a:r>
            <a:r>
              <a:rPr lang="en-IN" sz="3200" dirty="0" smtClean="0"/>
              <a:t> those with the </a:t>
            </a:r>
            <a:r>
              <a:rPr lang="en-IN" sz="3200" dirty="0" smtClean="0"/>
              <a:t>lowest quartile</a:t>
            </a:r>
            <a:r>
              <a:rPr lang="en-IN" sz="3200" dirty="0" smtClean="0"/>
              <a:t>, with a higher protective effect in </a:t>
            </a:r>
            <a:r>
              <a:rPr lang="en-IN" sz="3200" dirty="0" smtClean="0"/>
              <a:t>men.</a:t>
            </a:r>
          </a:p>
          <a:p>
            <a:r>
              <a:rPr lang="en-IN" sz="3200" dirty="0" smtClean="0"/>
              <a:t>Here the effect </a:t>
            </a:r>
            <a:r>
              <a:rPr lang="en-IN" sz="3200" dirty="0" smtClean="0"/>
              <a:t>was independent of bone mineral density, which was </a:t>
            </a:r>
            <a:r>
              <a:rPr lang="en-IN" sz="3200" dirty="0" smtClean="0"/>
              <a:t>not associated </a:t>
            </a:r>
            <a:r>
              <a:rPr lang="en-IN" sz="3200" dirty="0" smtClean="0"/>
              <a:t>with periodontal disease, indicating the </a:t>
            </a:r>
            <a:r>
              <a:rPr lang="en-IN" sz="3200" dirty="0" smtClean="0"/>
              <a:t>potential importance </a:t>
            </a:r>
            <a:r>
              <a:rPr lang="en-IN" sz="3200" dirty="0" smtClean="0"/>
              <a:t>of the anti-inflammatory properties of vitamin D, </a:t>
            </a:r>
            <a:r>
              <a:rPr lang="en-IN" sz="3200" dirty="0" smtClean="0"/>
              <a:t>rather than </a:t>
            </a:r>
            <a:r>
              <a:rPr lang="en-IN" sz="3200" dirty="0" smtClean="0"/>
              <a:t>the </a:t>
            </a:r>
            <a:r>
              <a:rPr lang="en-IN" sz="3200" dirty="0" err="1" smtClean="0"/>
              <a:t>osteogenic</a:t>
            </a:r>
            <a:r>
              <a:rPr lang="en-IN" sz="3200" dirty="0" smtClean="0"/>
              <a:t> properties</a:t>
            </a:r>
            <a:r>
              <a:rPr lang="en-IN" sz="3200" dirty="0" smtClean="0"/>
              <a:t>.</a:t>
            </a:r>
            <a:endParaRPr lang="en-IN"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80231"/>
            <a:ext cx="11374280" cy="6629399"/>
          </a:xfrm>
        </p:spPr>
        <p:txBody>
          <a:bodyPr>
            <a:normAutofit/>
          </a:bodyPr>
          <a:lstStyle/>
          <a:p>
            <a:r>
              <a:rPr lang="en-IN" sz="3200" dirty="0" smtClean="0"/>
              <a:t>In innate inflammation, vitamin D exhibits </a:t>
            </a:r>
            <a:r>
              <a:rPr lang="en-IN" sz="3200" dirty="0" smtClean="0"/>
              <a:t>an antibacterial </a:t>
            </a:r>
            <a:r>
              <a:rPr lang="en-IN" sz="3200" dirty="0" smtClean="0"/>
              <a:t>response by strongly inducing the antibacterial </a:t>
            </a:r>
            <a:r>
              <a:rPr lang="en-IN" sz="3200" dirty="0" smtClean="0"/>
              <a:t>peptide </a:t>
            </a:r>
            <a:r>
              <a:rPr lang="en-IN" sz="3200" dirty="0" err="1" smtClean="0"/>
              <a:t>cathelicidin</a:t>
            </a:r>
            <a:r>
              <a:rPr lang="en-IN" sz="3200" dirty="0" smtClean="0"/>
              <a:t> </a:t>
            </a:r>
            <a:r>
              <a:rPr lang="en-IN" sz="3200" dirty="0" smtClean="0"/>
              <a:t>to form LL-37</a:t>
            </a:r>
            <a:r>
              <a:rPr lang="en-IN" sz="3200" dirty="0" smtClean="0"/>
              <a:t>.</a:t>
            </a:r>
          </a:p>
          <a:p>
            <a:r>
              <a:rPr lang="en-IN" sz="3200" dirty="0" smtClean="0"/>
              <a:t>Vitamin D also effects macrophage phenotypes. </a:t>
            </a:r>
            <a:r>
              <a:rPr lang="en-IN" sz="3200" dirty="0" smtClean="0"/>
              <a:t>It has </a:t>
            </a:r>
            <a:r>
              <a:rPr lang="en-IN" sz="3200" dirty="0" smtClean="0"/>
              <a:t>the capacity to switch </a:t>
            </a:r>
            <a:r>
              <a:rPr lang="en-IN" sz="3200" dirty="0" smtClean="0"/>
              <a:t>the macrophage phenotype </a:t>
            </a:r>
            <a:r>
              <a:rPr lang="en-IN" sz="3200" dirty="0" smtClean="0"/>
              <a:t>from M1 to M2</a:t>
            </a:r>
            <a:r>
              <a:rPr lang="en-IN" sz="3200" dirty="0" smtClean="0"/>
              <a:t>.</a:t>
            </a:r>
          </a:p>
          <a:p>
            <a:r>
              <a:rPr lang="en-IN" sz="3200" dirty="0" smtClean="0"/>
              <a:t>Vitamin D effects both B- and T-cell function, as well as proliferation, in an anti-inflammatory manner. </a:t>
            </a:r>
            <a:endParaRPr lang="en-IN" sz="3200" dirty="0" smtClean="0"/>
          </a:p>
          <a:p>
            <a:endParaRPr lang="en-IN" sz="3200" dirty="0" smtClean="0"/>
          </a:p>
          <a:p>
            <a:pPr>
              <a:buNone/>
            </a:pPr>
            <a:r>
              <a:rPr lang="en-IN" sz="3200" dirty="0" smtClean="0"/>
              <a:t>		Although Well-designed</a:t>
            </a:r>
            <a:r>
              <a:rPr lang="en-IN" sz="3200" dirty="0" smtClean="0"/>
              <a:t>, randomized, placebo-controlled trials on vitamin </a:t>
            </a:r>
            <a:r>
              <a:rPr lang="en-IN" sz="3200" dirty="0" smtClean="0"/>
              <a:t>D and </a:t>
            </a:r>
            <a:r>
              <a:rPr lang="en-IN" sz="3200" dirty="0" err="1" smtClean="0"/>
              <a:t>periodontitis</a:t>
            </a:r>
            <a:r>
              <a:rPr lang="en-IN" sz="3200" dirty="0" smtClean="0"/>
              <a:t> </a:t>
            </a:r>
            <a:r>
              <a:rPr lang="en-IN" sz="3200" dirty="0" smtClean="0"/>
              <a:t>are still needed</a:t>
            </a:r>
            <a:r>
              <a:rPr lang="en-IN" sz="3200" dirty="0" smtClean="0"/>
              <a:t> </a:t>
            </a:r>
            <a:r>
              <a:rPr lang="en-IN" sz="3200" dirty="0" smtClean="0"/>
              <a:t>to correlate the periodontal therapy and </a:t>
            </a:r>
            <a:r>
              <a:rPr lang="en-IN" sz="3200" dirty="0" err="1" smtClean="0"/>
              <a:t>vit</a:t>
            </a:r>
            <a:r>
              <a:rPr lang="en-IN" sz="3200" dirty="0" smtClean="0"/>
              <a:t> 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06" y="302808"/>
            <a:ext cx="11374280" cy="1191824"/>
          </a:xfrm>
        </p:spPr>
        <p:txBody>
          <a:bodyPr>
            <a:normAutofit/>
          </a:bodyPr>
          <a:lstStyle/>
          <a:p>
            <a:pPr algn="l"/>
            <a:r>
              <a:rPr lang="en-IN" sz="6000" i="1" dirty="0" smtClean="0">
                <a:solidFill>
                  <a:schemeClr val="accent2"/>
                </a:solidFill>
              </a:rPr>
              <a:t>Vitamin E</a:t>
            </a:r>
            <a:endParaRPr lang="en-IN" sz="6000" i="1" dirty="0">
              <a:solidFill>
                <a:schemeClr val="accent2"/>
              </a:solidFill>
            </a:endParaRPr>
          </a:p>
        </p:txBody>
      </p:sp>
      <p:sp>
        <p:nvSpPr>
          <p:cNvPr id="3" name="Content Placeholder 2"/>
          <p:cNvSpPr>
            <a:spLocks noGrp="1"/>
          </p:cNvSpPr>
          <p:nvPr>
            <p:ph idx="1"/>
          </p:nvPr>
        </p:nvSpPr>
        <p:spPr>
          <a:xfrm>
            <a:off x="631906" y="1570831"/>
            <a:ext cx="11374280" cy="5486400"/>
          </a:xfrm>
        </p:spPr>
        <p:txBody>
          <a:bodyPr>
            <a:normAutofit/>
          </a:bodyPr>
          <a:lstStyle/>
          <a:p>
            <a:r>
              <a:rPr lang="en-IN" sz="3200" dirty="0" smtClean="0"/>
              <a:t>A</a:t>
            </a:r>
            <a:r>
              <a:rPr lang="en-IN" sz="3200" dirty="0" smtClean="0"/>
              <a:t> </a:t>
            </a:r>
            <a:r>
              <a:rPr lang="en-IN" sz="3200" dirty="0" smtClean="0"/>
              <a:t>naturally </a:t>
            </a:r>
            <a:r>
              <a:rPr lang="en-IN" sz="3200" dirty="0" smtClean="0"/>
              <a:t>occurring antioxidant</a:t>
            </a:r>
            <a:r>
              <a:rPr lang="en-IN" sz="3200" dirty="0" smtClean="0"/>
              <a:t>. It is essential for normal </a:t>
            </a:r>
            <a:r>
              <a:rPr lang="en-IN" sz="3200" dirty="0" smtClean="0"/>
              <a:t>reproduction in </a:t>
            </a:r>
            <a:r>
              <a:rPr lang="en-IN" sz="3200" dirty="0" smtClean="0"/>
              <a:t>many animals, hence known as </a:t>
            </a:r>
            <a:r>
              <a:rPr lang="en-IN" sz="3200" b="1" dirty="0" smtClean="0"/>
              <a:t>anti-sterility</a:t>
            </a:r>
            <a:r>
              <a:rPr lang="en-IN" sz="3200" dirty="0" smtClean="0"/>
              <a:t/>
            </a:r>
            <a:br>
              <a:rPr lang="en-IN" sz="3200" dirty="0" smtClean="0"/>
            </a:br>
            <a:r>
              <a:rPr lang="en-IN" sz="3200" b="1" dirty="0" smtClean="0"/>
              <a:t>vitamin</a:t>
            </a:r>
            <a:r>
              <a:rPr lang="en-IN" sz="3200" dirty="0" smtClean="0"/>
              <a:t>.</a:t>
            </a:r>
          </a:p>
          <a:p>
            <a:r>
              <a:rPr lang="en-IN" sz="3200" dirty="0" smtClean="0"/>
              <a:t>Vitamin E is the name given to a group </a:t>
            </a:r>
            <a:r>
              <a:rPr lang="en-IN" sz="3200" dirty="0" smtClean="0"/>
              <a:t>of </a:t>
            </a:r>
            <a:r>
              <a:rPr lang="en-IN" sz="3200" dirty="0" err="1" smtClean="0"/>
              <a:t>tocopherols</a:t>
            </a:r>
            <a:r>
              <a:rPr lang="en-IN" sz="3200" dirty="0" smtClean="0"/>
              <a:t> </a:t>
            </a:r>
            <a:r>
              <a:rPr lang="en-IN" sz="3200" dirty="0" smtClean="0"/>
              <a:t>and </a:t>
            </a:r>
            <a:r>
              <a:rPr lang="en-IN" sz="3200" dirty="0" err="1" smtClean="0"/>
              <a:t>tocotrienols</a:t>
            </a:r>
            <a:r>
              <a:rPr lang="en-IN" sz="3200" dirty="0" smtClean="0"/>
              <a:t>. About </a:t>
            </a:r>
            <a:r>
              <a:rPr lang="en-IN" sz="3200" dirty="0" smtClean="0"/>
              <a:t>eight </a:t>
            </a:r>
            <a:r>
              <a:rPr lang="en-IN" sz="3200" b="1" dirty="0" err="1" smtClean="0"/>
              <a:t>tocopherols</a:t>
            </a:r>
            <a:r>
              <a:rPr lang="en-IN" sz="3200" b="1" dirty="0" smtClean="0"/>
              <a:t> </a:t>
            </a:r>
            <a:r>
              <a:rPr lang="en-IN" sz="3200" b="1" dirty="0" smtClean="0"/>
              <a:t>(vitamin E </a:t>
            </a:r>
            <a:r>
              <a:rPr lang="en-IN" sz="3200" b="1" dirty="0" err="1" smtClean="0"/>
              <a:t>vitamers</a:t>
            </a:r>
            <a:r>
              <a:rPr lang="en-IN" sz="3200" b="1" dirty="0" smtClean="0"/>
              <a:t>) </a:t>
            </a:r>
            <a:r>
              <a:rPr lang="en-IN" sz="3200" dirty="0" smtClean="0"/>
              <a:t>have </a:t>
            </a:r>
            <a:r>
              <a:rPr lang="en-IN" sz="3200" dirty="0" smtClean="0"/>
              <a:t>been identified–D</a:t>
            </a:r>
            <a:r>
              <a:rPr lang="en-IN" sz="3200" b="1" dirty="0" smtClean="0"/>
              <a:t>, </a:t>
            </a:r>
            <a:r>
              <a:rPr lang="en-IN" sz="3200" dirty="0" smtClean="0"/>
              <a:t>E</a:t>
            </a:r>
            <a:r>
              <a:rPr lang="en-IN" sz="3200" b="1" dirty="0" smtClean="0"/>
              <a:t>, </a:t>
            </a:r>
            <a:r>
              <a:rPr lang="en-IN" sz="3200" dirty="0" smtClean="0"/>
              <a:t>J</a:t>
            </a:r>
            <a:r>
              <a:rPr lang="en-IN" sz="3200" b="1" dirty="0" smtClean="0"/>
              <a:t>, </a:t>
            </a:r>
            <a:r>
              <a:rPr lang="en-IN" sz="3200" dirty="0" smtClean="0"/>
              <a:t>G etc</a:t>
            </a:r>
            <a:r>
              <a:rPr lang="en-IN" sz="3200" dirty="0" smtClean="0"/>
              <a:t>.</a:t>
            </a:r>
          </a:p>
          <a:p>
            <a:r>
              <a:rPr lang="en-IN" sz="3200" dirty="0" smtClean="0"/>
              <a:t>prevents the </a:t>
            </a:r>
            <a:r>
              <a:rPr lang="en-IN" sz="3200" dirty="0" err="1" smtClean="0"/>
              <a:t>nonenzymatic</a:t>
            </a:r>
            <a:r>
              <a:rPr lang="en-IN" sz="3200" dirty="0" smtClean="0"/>
              <a:t> oxidations of various cell </a:t>
            </a:r>
            <a:r>
              <a:rPr lang="en-IN" sz="3200" dirty="0" smtClean="0"/>
              <a:t>components (e.g</a:t>
            </a:r>
            <a:r>
              <a:rPr lang="en-IN" sz="3200" dirty="0" smtClean="0"/>
              <a:t>. unsaturated fatty acids) by molecular</a:t>
            </a:r>
            <a:br>
              <a:rPr lang="en-IN" sz="3200" dirty="0" smtClean="0"/>
            </a:br>
            <a:r>
              <a:rPr lang="en-IN" sz="3200" dirty="0" smtClean="0"/>
              <a:t>oxygen and free </a:t>
            </a:r>
            <a:r>
              <a:rPr lang="en-IN" sz="3200" dirty="0" smtClean="0"/>
              <a:t>radicals.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351631"/>
            <a:ext cx="11374280" cy="6858000"/>
          </a:xfrm>
        </p:spPr>
        <p:txBody>
          <a:bodyPr>
            <a:normAutofit lnSpcReduction="10000"/>
          </a:bodyPr>
          <a:lstStyle/>
          <a:p>
            <a:r>
              <a:rPr lang="en-IN" sz="3200" dirty="0" smtClean="0"/>
              <a:t>Vitamin E is essential for the </a:t>
            </a:r>
            <a:r>
              <a:rPr lang="en-IN" sz="3200" b="1" dirty="0" smtClean="0"/>
              <a:t>membrane structure </a:t>
            </a:r>
            <a:r>
              <a:rPr lang="en-IN" sz="3200" b="1" dirty="0" smtClean="0"/>
              <a:t>and integrity </a:t>
            </a:r>
            <a:r>
              <a:rPr lang="en-IN" sz="3200" dirty="0" smtClean="0"/>
              <a:t>of the cell, hence it </a:t>
            </a:r>
            <a:r>
              <a:rPr lang="en-IN" sz="3200" dirty="0" smtClean="0"/>
              <a:t>is regarded </a:t>
            </a:r>
            <a:r>
              <a:rPr lang="en-IN" sz="3200" dirty="0" smtClean="0"/>
              <a:t>as a </a:t>
            </a:r>
            <a:r>
              <a:rPr lang="en-IN" sz="3200" b="1" dirty="0" smtClean="0"/>
              <a:t>membrane </a:t>
            </a:r>
            <a:r>
              <a:rPr lang="en-IN" sz="3200" b="1" dirty="0" smtClean="0"/>
              <a:t>antioxidant.</a:t>
            </a:r>
          </a:p>
          <a:p>
            <a:r>
              <a:rPr lang="en-IN" sz="3200" dirty="0" smtClean="0"/>
              <a:t>Vitamin E prevents the oxidation </a:t>
            </a:r>
            <a:r>
              <a:rPr lang="en-IN" sz="3200" dirty="0" smtClean="0"/>
              <a:t>of vitamin </a:t>
            </a:r>
            <a:r>
              <a:rPr lang="en-IN" sz="3200" dirty="0" smtClean="0"/>
              <a:t>A and </a:t>
            </a:r>
            <a:r>
              <a:rPr lang="en-IN" sz="3200" dirty="0" smtClean="0"/>
              <a:t>carotenes.</a:t>
            </a:r>
          </a:p>
          <a:p>
            <a:endParaRPr lang="en-IN" sz="3200" dirty="0" smtClean="0"/>
          </a:p>
          <a:p>
            <a:r>
              <a:rPr lang="en-IN" sz="3200" dirty="0" smtClean="0"/>
              <a:t>The relationship between vitamin E and </a:t>
            </a:r>
            <a:r>
              <a:rPr lang="en-IN" sz="3200" dirty="0" err="1" smtClean="0"/>
              <a:t>periodontitis</a:t>
            </a:r>
            <a:r>
              <a:rPr lang="en-IN" sz="3200" dirty="0" smtClean="0"/>
              <a:t> has been</a:t>
            </a:r>
            <a:br>
              <a:rPr lang="en-IN" sz="3200" dirty="0" smtClean="0"/>
            </a:br>
            <a:r>
              <a:rPr lang="en-IN" sz="3200" dirty="0" smtClean="0"/>
              <a:t>studied for decades</a:t>
            </a:r>
            <a:r>
              <a:rPr lang="en-IN" sz="3200" dirty="0" smtClean="0"/>
              <a:t>.</a:t>
            </a:r>
          </a:p>
          <a:p>
            <a:r>
              <a:rPr lang="en-IN" sz="3000" dirty="0" smtClean="0"/>
              <a:t>It </a:t>
            </a:r>
            <a:r>
              <a:rPr lang="en-IN" sz="3000" b="1" dirty="0" smtClean="0"/>
              <a:t>inhibits </a:t>
            </a:r>
            <a:r>
              <a:rPr lang="en-IN" sz="3000" b="1" dirty="0" err="1" smtClean="0"/>
              <a:t>cyclooxygenase</a:t>
            </a:r>
            <a:r>
              <a:rPr lang="en-IN" sz="3000" b="1" dirty="0" smtClean="0"/>
              <a:t>, </a:t>
            </a:r>
            <a:r>
              <a:rPr lang="en-IN" sz="3000" b="1" dirty="0" err="1" smtClean="0"/>
              <a:t>lipoxygenase</a:t>
            </a:r>
            <a:r>
              <a:rPr lang="en-IN" sz="3000" b="1" dirty="0" smtClean="0"/>
              <a:t>, </a:t>
            </a:r>
            <a:r>
              <a:rPr lang="en-IN" sz="3000" b="1" dirty="0" smtClean="0"/>
              <a:t>and </a:t>
            </a:r>
            <a:r>
              <a:rPr lang="en-IN" sz="3000" b="1" dirty="0" err="1" smtClean="0"/>
              <a:t>phospholipase</a:t>
            </a:r>
            <a:r>
              <a:rPr lang="en-IN" sz="3000" b="1" dirty="0" smtClean="0"/>
              <a:t> </a:t>
            </a:r>
            <a:r>
              <a:rPr lang="en-IN" sz="3000" b="1" dirty="0" smtClean="0"/>
              <a:t>A2 </a:t>
            </a:r>
            <a:r>
              <a:rPr lang="en-IN" sz="3000" dirty="0" smtClean="0"/>
              <a:t>(resulting in decreased synthesis of </a:t>
            </a:r>
            <a:r>
              <a:rPr lang="en-IN" sz="3000" dirty="0" smtClean="0"/>
              <a:t>prostaglandin E2</a:t>
            </a:r>
            <a:r>
              <a:rPr lang="en-IN" sz="3000" dirty="0" smtClean="0"/>
              <a:t>, </a:t>
            </a:r>
            <a:r>
              <a:rPr lang="en-IN" sz="3000" dirty="0" err="1" smtClean="0"/>
              <a:t>leukotriene</a:t>
            </a:r>
            <a:r>
              <a:rPr lang="en-IN" sz="3000" dirty="0" smtClean="0"/>
              <a:t> B4, and </a:t>
            </a:r>
            <a:r>
              <a:rPr lang="en-IN" sz="3000" dirty="0" err="1" smtClean="0"/>
              <a:t>thromboxane</a:t>
            </a:r>
            <a:r>
              <a:rPr lang="en-IN" sz="3000" dirty="0" smtClean="0"/>
              <a:t> A2</a:t>
            </a:r>
            <a:r>
              <a:rPr lang="en-IN" sz="3000" b="1" dirty="0" smtClean="0"/>
              <a:t>); inhibits protein </a:t>
            </a:r>
            <a:r>
              <a:rPr lang="en-IN" sz="3000" b="1" dirty="0" err="1" smtClean="0"/>
              <a:t>kinase</a:t>
            </a:r>
            <a:r>
              <a:rPr lang="en-IN" sz="3000" b="1" dirty="0" smtClean="0"/>
              <a:t> </a:t>
            </a:r>
            <a:r>
              <a:rPr lang="en-IN" sz="3000" b="1" dirty="0" smtClean="0"/>
              <a:t>C activity </a:t>
            </a:r>
            <a:r>
              <a:rPr lang="en-IN" sz="3000" dirty="0" smtClean="0"/>
              <a:t>(resulting in decreased leukocyte adhesion and reactive oxygen species formation) and </a:t>
            </a:r>
            <a:r>
              <a:rPr lang="en-IN" sz="3000" dirty="0" err="1" smtClean="0"/>
              <a:t>tumor</a:t>
            </a:r>
            <a:r>
              <a:rPr lang="en-IN" sz="3000" dirty="0" smtClean="0"/>
              <a:t> necrosis factor-alpha formation </a:t>
            </a:r>
            <a:r>
              <a:rPr lang="en-IN" sz="3000" dirty="0" smtClean="0"/>
              <a:t>by the </a:t>
            </a:r>
            <a:r>
              <a:rPr lang="en-IN" sz="3000" dirty="0" err="1" smtClean="0"/>
              <a:t>redox</a:t>
            </a:r>
            <a:r>
              <a:rPr lang="en-IN" sz="3000" dirty="0" smtClean="0"/>
              <a:t>-sensitive transcription factor, nuclear factor-kappa B; </a:t>
            </a:r>
            <a:r>
              <a:rPr lang="en-IN" sz="3000" dirty="0" smtClean="0"/>
              <a:t>and </a:t>
            </a:r>
            <a:r>
              <a:rPr lang="en-IN" sz="3000" b="1" dirty="0" smtClean="0"/>
              <a:t>reduces </a:t>
            </a:r>
            <a:r>
              <a:rPr lang="en-IN" sz="3000" b="1" dirty="0" smtClean="0"/>
              <a:t>synthesis of C-reactive protein </a:t>
            </a:r>
            <a:r>
              <a:rPr lang="en-IN" sz="3000" dirty="0" smtClean="0"/>
              <a:t>and thus has </a:t>
            </a:r>
            <a:r>
              <a:rPr lang="en-IN" sz="3000" b="1" dirty="0" smtClean="0"/>
              <a:t>an anti-inflammatory and an anti-thrombotic effect</a:t>
            </a:r>
            <a:r>
              <a:rPr lang="en-IN" sz="3000" dirty="0" smtClean="0"/>
              <a:t>.</a:t>
            </a:r>
            <a:endParaRPr lang="en-IN" sz="3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427831"/>
            <a:ext cx="11374280" cy="6934200"/>
          </a:xfrm>
        </p:spPr>
        <p:txBody>
          <a:bodyPr>
            <a:normAutofit lnSpcReduction="10000"/>
          </a:bodyPr>
          <a:lstStyle/>
          <a:p>
            <a:r>
              <a:rPr lang="en-IN" sz="3200" b="1" dirty="0" err="1" smtClean="0"/>
              <a:t>Panjamurthy</a:t>
            </a:r>
            <a:r>
              <a:rPr lang="en-IN" sz="3200" b="1" dirty="0" smtClean="0"/>
              <a:t> et </a:t>
            </a:r>
            <a:r>
              <a:rPr lang="en-IN" sz="3200" b="1" dirty="0" smtClean="0"/>
              <a:t>al </a:t>
            </a:r>
            <a:r>
              <a:rPr lang="en-IN" sz="3200" dirty="0" smtClean="0"/>
              <a:t>confirmed, in a case-control study</a:t>
            </a:r>
            <a:r>
              <a:rPr lang="en-IN" sz="3200" dirty="0" smtClean="0"/>
              <a:t>, the </a:t>
            </a:r>
            <a:r>
              <a:rPr lang="en-IN" sz="3200" dirty="0" smtClean="0"/>
              <a:t>results</a:t>
            </a:r>
            <a:br>
              <a:rPr lang="en-IN" sz="3200" dirty="0" smtClean="0"/>
            </a:br>
            <a:r>
              <a:rPr lang="en-IN" sz="3200" dirty="0" smtClean="0"/>
              <a:t>from the literature </a:t>
            </a:r>
            <a:r>
              <a:rPr lang="en-IN" sz="3200" b="1" dirty="0" smtClean="0"/>
              <a:t>that </a:t>
            </a:r>
            <a:r>
              <a:rPr lang="en-IN" sz="3200" b="1" dirty="0" err="1" smtClean="0"/>
              <a:t>periodontitis</a:t>
            </a:r>
            <a:r>
              <a:rPr lang="en-IN" sz="3200" b="1" dirty="0" smtClean="0"/>
              <a:t> patients exhibit a higher </a:t>
            </a:r>
            <a:r>
              <a:rPr lang="en-IN" sz="3200" b="1" dirty="0" smtClean="0"/>
              <a:t>level of </a:t>
            </a:r>
            <a:r>
              <a:rPr lang="en-IN" sz="3200" b="1" dirty="0" smtClean="0"/>
              <a:t>oxidative stress</a:t>
            </a:r>
            <a:r>
              <a:rPr lang="en-IN" sz="3200" b="1" dirty="0" smtClean="0"/>
              <a:t>.</a:t>
            </a:r>
          </a:p>
          <a:p>
            <a:r>
              <a:rPr lang="en-IN" sz="3200" dirty="0" smtClean="0"/>
              <a:t>The vitamin E concentration was significantly reduced </a:t>
            </a:r>
            <a:r>
              <a:rPr lang="en-IN" sz="3200" dirty="0" smtClean="0"/>
              <a:t>in plasma </a:t>
            </a:r>
            <a:r>
              <a:rPr lang="en-IN" sz="3200" dirty="0" smtClean="0"/>
              <a:t>and erythrocyte membranes of </a:t>
            </a:r>
            <a:r>
              <a:rPr lang="en-IN" sz="3200" dirty="0" err="1" smtClean="0"/>
              <a:t>periodontitis</a:t>
            </a:r>
            <a:r>
              <a:rPr lang="en-IN" sz="3200" dirty="0" smtClean="0"/>
              <a:t> patients </a:t>
            </a:r>
            <a:r>
              <a:rPr lang="en-IN" sz="3200" dirty="0" smtClean="0"/>
              <a:t>verses controls.</a:t>
            </a:r>
          </a:p>
          <a:p>
            <a:endParaRPr lang="en-IN" sz="3200" dirty="0" smtClean="0"/>
          </a:p>
          <a:p>
            <a:r>
              <a:rPr lang="en-IN" sz="3200" b="1" dirty="0" err="1" smtClean="0"/>
              <a:t>Cerna</a:t>
            </a:r>
            <a:r>
              <a:rPr lang="en-IN" sz="3200" b="1" dirty="0" smtClean="0"/>
              <a:t> </a:t>
            </a:r>
            <a:r>
              <a:rPr lang="en-IN" sz="3200" b="1" dirty="0" smtClean="0"/>
              <a:t>et </a:t>
            </a:r>
            <a:r>
              <a:rPr lang="en-IN" sz="3200" b="1" dirty="0" smtClean="0"/>
              <a:t>al </a:t>
            </a:r>
            <a:r>
              <a:rPr lang="en-IN" sz="3200" dirty="0" smtClean="0"/>
              <a:t>reported a reduction in </a:t>
            </a:r>
            <a:r>
              <a:rPr lang="en-IN" sz="3200" dirty="0" smtClean="0"/>
              <a:t>periodontal inflammation </a:t>
            </a:r>
            <a:r>
              <a:rPr lang="en-IN" sz="3200" dirty="0" smtClean="0"/>
              <a:t>as a result of vitamin E supplementation for 12 weeks </a:t>
            </a:r>
            <a:r>
              <a:rPr lang="en-IN" sz="3200" dirty="0" smtClean="0"/>
              <a:t>in female patients </a:t>
            </a:r>
            <a:r>
              <a:rPr lang="en-IN" sz="3200" dirty="0" smtClean="0"/>
              <a:t>with </a:t>
            </a:r>
            <a:r>
              <a:rPr lang="en-IN" sz="3200" dirty="0" err="1" smtClean="0"/>
              <a:t>periodontitis</a:t>
            </a:r>
            <a:r>
              <a:rPr lang="en-IN" sz="3200" dirty="0" smtClean="0"/>
              <a:t>.</a:t>
            </a:r>
          </a:p>
          <a:p>
            <a:r>
              <a:rPr lang="en-IN" sz="3200" dirty="0" smtClean="0"/>
              <a:t>And Higher </a:t>
            </a:r>
            <a:r>
              <a:rPr lang="en-IN" sz="3200" dirty="0" smtClean="0"/>
              <a:t>dietary intakes of alpha-</a:t>
            </a:r>
            <a:r>
              <a:rPr lang="en-IN" sz="3200" dirty="0" err="1" smtClean="0"/>
              <a:t>tocopherol</a:t>
            </a:r>
            <a:r>
              <a:rPr lang="en-IN" sz="3200" dirty="0" smtClean="0"/>
              <a:t> (≥5.9 mg/d) may have </a:t>
            </a:r>
            <a:r>
              <a:rPr lang="en-IN" sz="3200" dirty="0" smtClean="0"/>
              <a:t>a beneficial </a:t>
            </a:r>
            <a:r>
              <a:rPr lang="en-IN" sz="3200" dirty="0" smtClean="0"/>
              <a:t>effect on periodontal healing following scaling and </a:t>
            </a:r>
            <a:r>
              <a:rPr lang="en-IN" sz="3200" dirty="0" smtClean="0"/>
              <a:t>root </a:t>
            </a:r>
            <a:r>
              <a:rPr lang="en-IN" sz="3200" dirty="0" err="1" smtClean="0"/>
              <a:t>planing</a:t>
            </a:r>
            <a:r>
              <a:rPr lang="en-IN" sz="3200" dirty="0" smtClean="0"/>
              <a:t>.</a:t>
            </a:r>
          </a:p>
          <a:p>
            <a:endParaRPr lang="en-IN"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u="sng" dirty="0" smtClean="0">
                <a:solidFill>
                  <a:schemeClr val="bg1"/>
                </a:solidFill>
              </a:rPr>
              <a:t>NUTRITION</a:t>
            </a:r>
            <a:endParaRPr lang="en-IN" u="sng" dirty="0">
              <a:solidFill>
                <a:schemeClr val="bg1"/>
              </a:solidFill>
            </a:endParaRPr>
          </a:p>
        </p:txBody>
      </p:sp>
      <p:sp>
        <p:nvSpPr>
          <p:cNvPr id="3" name="Content Placeholder 2"/>
          <p:cNvSpPr>
            <a:spLocks noGrp="1"/>
          </p:cNvSpPr>
          <p:nvPr>
            <p:ph idx="1"/>
          </p:nvPr>
        </p:nvSpPr>
        <p:spPr>
          <a:xfrm>
            <a:off x="631904" y="1764297"/>
            <a:ext cx="11374280" cy="5303214"/>
          </a:xfrm>
        </p:spPr>
        <p:txBody>
          <a:bodyPr>
            <a:normAutofit/>
          </a:bodyPr>
          <a:lstStyle/>
          <a:p>
            <a:pPr>
              <a:buNone/>
            </a:pPr>
            <a:r>
              <a:rPr lang="en-IN" dirty="0" smtClean="0">
                <a:solidFill>
                  <a:schemeClr val="bg1"/>
                </a:solidFill>
              </a:rPr>
              <a:t>	</a:t>
            </a:r>
            <a:r>
              <a:rPr lang="en-IN" sz="3600" dirty="0" smtClean="0"/>
              <a:t>“Utilization of food by living organism.”</a:t>
            </a:r>
          </a:p>
          <a:p>
            <a:pPr>
              <a:buNone/>
            </a:pPr>
            <a:endParaRPr lang="en-IN" sz="3600" dirty="0" smtClean="0"/>
          </a:p>
          <a:p>
            <a:r>
              <a:rPr lang="en-IN" sz="3600" b="1" dirty="0" smtClean="0"/>
              <a:t>Nutrition</a:t>
            </a:r>
            <a:r>
              <a:rPr lang="en-IN" sz="3600" dirty="0" smtClean="0"/>
              <a:t> is the science that interprets the </a:t>
            </a:r>
            <a:r>
              <a:rPr lang="en-IN" sz="3600" b="1" dirty="0" smtClean="0"/>
              <a:t>nutrients</a:t>
            </a:r>
            <a:r>
              <a:rPr lang="en-IN" sz="3600" dirty="0" smtClean="0"/>
              <a:t> and other substances in food in relation to maintenance, growth, reproduction, health and disease of an organism. It includes food intake, absorption, assimilation, biosynthesis, catabolism and excretion.</a:t>
            </a:r>
            <a:endParaRPr lang="en-IN"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3600" dirty="0" smtClean="0"/>
              <a:t>but many vitamin </a:t>
            </a:r>
            <a:r>
              <a:rPr lang="en-IN" sz="3600" dirty="0" smtClean="0"/>
              <a:t>E supplementation trials demonstrate a lack </a:t>
            </a:r>
            <a:r>
              <a:rPr lang="en-IN" sz="3600" dirty="0" smtClean="0"/>
              <a:t>of efficacy</a:t>
            </a:r>
            <a:r>
              <a:rPr lang="en-IN" sz="3600" dirty="0" smtClean="0"/>
              <a:t>, which may be explained by absence of data on </a:t>
            </a:r>
            <a:r>
              <a:rPr lang="en-IN" sz="3600" dirty="0" smtClean="0"/>
              <a:t>vitamin levels </a:t>
            </a:r>
            <a:r>
              <a:rPr lang="en-IN" sz="3600" dirty="0" smtClean="0"/>
              <a:t>at baseline or on biomarkers of oxidative stress and lipid </a:t>
            </a:r>
            <a:r>
              <a:rPr lang="en-IN" sz="3600" dirty="0" err="1" smtClean="0"/>
              <a:t>peroxidation</a:t>
            </a:r>
            <a:r>
              <a:rPr lang="en-IN" sz="3600" dirty="0" smtClean="0"/>
              <a:t>, and by several other factors.</a:t>
            </a:r>
            <a:endParaRPr lang="en-IN"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6000" i="1" dirty="0" smtClean="0">
                <a:solidFill>
                  <a:schemeClr val="accent2"/>
                </a:solidFill>
              </a:rPr>
              <a:t>Vitamin C-</a:t>
            </a:r>
            <a:endParaRPr lang="en-IN" sz="6000" i="1" dirty="0">
              <a:solidFill>
                <a:schemeClr val="accent2"/>
              </a:solidFill>
            </a:endParaRPr>
          </a:p>
        </p:txBody>
      </p:sp>
      <p:sp>
        <p:nvSpPr>
          <p:cNvPr id="3" name="Content Placeholder 2"/>
          <p:cNvSpPr>
            <a:spLocks noGrp="1"/>
          </p:cNvSpPr>
          <p:nvPr>
            <p:ph idx="1"/>
          </p:nvPr>
        </p:nvSpPr>
        <p:spPr>
          <a:xfrm>
            <a:off x="631906" y="1494631"/>
            <a:ext cx="11374280" cy="5638800"/>
          </a:xfrm>
        </p:spPr>
        <p:txBody>
          <a:bodyPr>
            <a:normAutofit/>
          </a:bodyPr>
          <a:lstStyle/>
          <a:p>
            <a:r>
              <a:rPr lang="en-IN" sz="3200" dirty="0" smtClean="0"/>
              <a:t>Ascorbic acid is a </a:t>
            </a:r>
            <a:r>
              <a:rPr lang="en-IN" sz="3200" dirty="0" err="1" smtClean="0"/>
              <a:t>hexose</a:t>
            </a:r>
            <a:r>
              <a:rPr lang="en-IN" sz="3200" dirty="0" smtClean="0"/>
              <a:t> (6 </a:t>
            </a:r>
            <a:r>
              <a:rPr lang="en-IN" sz="3200" dirty="0" smtClean="0"/>
              <a:t>carbon) derivative </a:t>
            </a:r>
            <a:r>
              <a:rPr lang="en-IN" sz="3200" dirty="0" smtClean="0"/>
              <a:t>and closely </a:t>
            </a:r>
            <a:r>
              <a:rPr lang="en-IN" sz="3200" b="1" dirty="0" smtClean="0"/>
              <a:t>resembles </a:t>
            </a:r>
            <a:r>
              <a:rPr lang="en-IN" sz="3200" b="1" dirty="0" err="1" smtClean="0"/>
              <a:t>monosaccharides</a:t>
            </a:r>
            <a:r>
              <a:rPr lang="en-IN" sz="3200" b="1" dirty="0" smtClean="0"/>
              <a:t> </a:t>
            </a:r>
            <a:r>
              <a:rPr lang="en-IN" sz="3200" dirty="0" smtClean="0"/>
              <a:t>in </a:t>
            </a:r>
            <a:r>
              <a:rPr lang="en-IN" sz="3200" dirty="0" smtClean="0"/>
              <a:t>structure.</a:t>
            </a:r>
          </a:p>
          <a:p>
            <a:r>
              <a:rPr lang="en-IN" sz="3200" dirty="0" smtClean="0"/>
              <a:t>Most of the functions of vitamin C are </a:t>
            </a:r>
            <a:r>
              <a:rPr lang="en-IN" sz="3200" dirty="0" smtClean="0"/>
              <a:t>related to </a:t>
            </a:r>
            <a:r>
              <a:rPr lang="en-IN" sz="3200" dirty="0" smtClean="0"/>
              <a:t>its property to undergo reversible </a:t>
            </a:r>
            <a:r>
              <a:rPr lang="en-IN" sz="3200" dirty="0" smtClean="0"/>
              <a:t>oxidation-reduction </a:t>
            </a:r>
            <a:r>
              <a:rPr lang="en-IN" sz="3200" dirty="0" smtClean="0"/>
              <a:t>i.e., </a:t>
            </a:r>
            <a:r>
              <a:rPr lang="en-IN" sz="3200" dirty="0" err="1" smtClean="0"/>
              <a:t>interconversion</a:t>
            </a:r>
            <a:r>
              <a:rPr lang="en-IN" sz="3200" dirty="0" smtClean="0"/>
              <a:t> of ascorbic </a:t>
            </a:r>
            <a:r>
              <a:rPr lang="en-IN" sz="3200" dirty="0" smtClean="0"/>
              <a:t>acid and </a:t>
            </a:r>
            <a:r>
              <a:rPr lang="en-IN" sz="3200" dirty="0" err="1" smtClean="0"/>
              <a:t>dehydroascorbic</a:t>
            </a:r>
            <a:r>
              <a:rPr lang="en-IN" sz="3200" dirty="0" smtClean="0"/>
              <a:t> acid</a:t>
            </a:r>
            <a:r>
              <a:rPr lang="en-IN" sz="3200" dirty="0" smtClean="0"/>
              <a:t>.</a:t>
            </a:r>
          </a:p>
          <a:p>
            <a:r>
              <a:rPr lang="en-IN" sz="3200" dirty="0" smtClean="0"/>
              <a:t>Function in body:</a:t>
            </a:r>
          </a:p>
          <a:p>
            <a:pPr lvl="1"/>
            <a:r>
              <a:rPr lang="en-IN" sz="2400" dirty="0" smtClean="0"/>
              <a:t>collagen synthesis</a:t>
            </a:r>
          </a:p>
          <a:p>
            <a:pPr lvl="1"/>
            <a:r>
              <a:rPr lang="en-IN" sz="2400" dirty="0" smtClean="0"/>
              <a:t>bone formation</a:t>
            </a:r>
          </a:p>
          <a:p>
            <a:pPr lvl="1"/>
            <a:r>
              <a:rPr lang="en-IN" sz="2400" dirty="0" smtClean="0"/>
              <a:t>Iron </a:t>
            </a:r>
            <a:r>
              <a:rPr lang="en-IN" sz="2400" dirty="0" smtClean="0"/>
              <a:t>and </a:t>
            </a:r>
            <a:r>
              <a:rPr lang="en-IN" sz="2400" dirty="0" err="1" smtClean="0"/>
              <a:t>hemoglobin</a:t>
            </a:r>
            <a:r>
              <a:rPr lang="en-IN" sz="2400" dirty="0" smtClean="0"/>
              <a:t> </a:t>
            </a:r>
            <a:r>
              <a:rPr lang="en-IN" sz="2400" dirty="0" smtClean="0"/>
              <a:t>metabolism</a:t>
            </a:r>
          </a:p>
          <a:p>
            <a:pPr lvl="1"/>
            <a:r>
              <a:rPr lang="en-IN" sz="2400" dirty="0" smtClean="0"/>
              <a:t>Folic acid metabolism </a:t>
            </a:r>
            <a:endParaRPr lang="en-IN" sz="2400" dirty="0" smtClean="0"/>
          </a:p>
          <a:p>
            <a:pPr lvl="1"/>
            <a:r>
              <a:rPr lang="en-IN" sz="2400" dirty="0" smtClean="0"/>
              <a:t>Immunological </a:t>
            </a:r>
            <a:r>
              <a:rPr lang="en-IN" sz="2400" dirty="0" smtClean="0"/>
              <a:t>function</a:t>
            </a:r>
            <a:endParaRPr lang="en-IN"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04031"/>
            <a:ext cx="11374280" cy="6477000"/>
          </a:xfrm>
        </p:spPr>
        <p:txBody>
          <a:bodyPr>
            <a:normAutofit/>
          </a:bodyPr>
          <a:lstStyle/>
          <a:p>
            <a:r>
              <a:rPr lang="en-IN" sz="3200" dirty="0" smtClean="0"/>
              <a:t>The relationship between the consumption of vitamin C-rich vegetables/fruits and periodontal pathology has been described historically</a:t>
            </a:r>
            <a:r>
              <a:rPr lang="en-IN" sz="3200" dirty="0" smtClean="0"/>
              <a:t>.</a:t>
            </a:r>
          </a:p>
          <a:p>
            <a:endParaRPr lang="en-IN" sz="3200" dirty="0" smtClean="0"/>
          </a:p>
          <a:p>
            <a:r>
              <a:rPr lang="en-IN" sz="3200" dirty="0" smtClean="0"/>
              <a:t>In </a:t>
            </a:r>
            <a:r>
              <a:rPr lang="en-IN" sz="3200" dirty="0" smtClean="0"/>
              <a:t>the 18th century, during maritime trading and </a:t>
            </a:r>
            <a:r>
              <a:rPr lang="en-IN" sz="3200" dirty="0" smtClean="0"/>
              <a:t>exploratory seafaring</a:t>
            </a:r>
            <a:r>
              <a:rPr lang="en-IN" sz="3200" dirty="0" smtClean="0"/>
              <a:t>, sailors suffered from </a:t>
            </a:r>
            <a:r>
              <a:rPr lang="en-IN" sz="3200" b="1" dirty="0" smtClean="0"/>
              <a:t>SCURVY</a:t>
            </a:r>
            <a:r>
              <a:rPr lang="en-IN" sz="3200" dirty="0" smtClean="0"/>
              <a:t>, </a:t>
            </a:r>
            <a:r>
              <a:rPr lang="en-IN" sz="3200" dirty="0" smtClean="0"/>
              <a:t>a vitamin C deficiency </a:t>
            </a:r>
            <a:r>
              <a:rPr lang="en-IN" sz="3200" dirty="0" smtClean="0"/>
              <a:t>disease associated </a:t>
            </a:r>
            <a:r>
              <a:rPr lang="en-IN" sz="3200" dirty="0" smtClean="0"/>
              <a:t>with gingival bleeding and tooth mobility55 that </a:t>
            </a:r>
            <a:r>
              <a:rPr lang="en-IN" sz="3200" dirty="0" smtClean="0"/>
              <a:t>was caused </a:t>
            </a:r>
            <a:r>
              <a:rPr lang="en-IN" sz="3200" dirty="0" smtClean="0"/>
              <a:t>by altered collagen </a:t>
            </a:r>
            <a:r>
              <a:rPr lang="en-IN" sz="3200" dirty="0" smtClean="0"/>
              <a:t>formation.</a:t>
            </a:r>
          </a:p>
          <a:p>
            <a:endParaRPr lang="en-IN" sz="3200" dirty="0" smtClean="0"/>
          </a:p>
          <a:p>
            <a:r>
              <a:rPr lang="en-IN" sz="3200" dirty="0" smtClean="0"/>
              <a:t>scurvy is diagnosed when serum </a:t>
            </a:r>
            <a:r>
              <a:rPr lang="en-IN" sz="3200" dirty="0" err="1" smtClean="0"/>
              <a:t>ascorbate</a:t>
            </a:r>
            <a:r>
              <a:rPr lang="en-IN" sz="3200" dirty="0" smtClean="0"/>
              <a:t> levels fall below 11 </a:t>
            </a:r>
            <a:r>
              <a:rPr lang="en-IN" sz="3200" dirty="0" err="1" smtClean="0"/>
              <a:t>microM</a:t>
            </a:r>
            <a:r>
              <a:rPr lang="en-IN" sz="3200" dirty="0" smtClean="0"/>
              <a:t>, </a:t>
            </a:r>
            <a:r>
              <a:rPr lang="en-IN" sz="3200" dirty="0" smtClean="0"/>
              <a:t>whereas the normal </a:t>
            </a:r>
            <a:r>
              <a:rPr lang="en-IN" sz="3200" dirty="0" smtClean="0"/>
              <a:t>range is presently 23-50 </a:t>
            </a:r>
            <a:r>
              <a:rPr lang="en-IN" sz="3200" dirty="0" err="1" smtClean="0"/>
              <a:t>microM</a:t>
            </a:r>
            <a:r>
              <a:rPr lang="en-IN" sz="3200" dirty="0" smtClean="0"/>
              <a:t>.</a:t>
            </a:r>
          </a:p>
          <a:p>
            <a:endParaRPr lang="en-IN"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1113631"/>
            <a:ext cx="11374280" cy="6019800"/>
          </a:xfrm>
        </p:spPr>
        <p:txBody>
          <a:bodyPr>
            <a:normAutofit/>
          </a:bodyPr>
          <a:lstStyle/>
          <a:p>
            <a:r>
              <a:rPr lang="en-IN" sz="3200" dirty="0" smtClean="0"/>
              <a:t>During inflammation, histamine is </a:t>
            </a:r>
            <a:r>
              <a:rPr lang="en-IN" sz="3200" dirty="0" smtClean="0"/>
              <a:t>an important </a:t>
            </a:r>
            <a:r>
              <a:rPr lang="en-IN" sz="3200" dirty="0" smtClean="0"/>
              <a:t>mediator responsible for regional blood flow </a:t>
            </a:r>
            <a:r>
              <a:rPr lang="en-IN" sz="3200" dirty="0" smtClean="0"/>
              <a:t>regulation, resulting </a:t>
            </a:r>
            <a:r>
              <a:rPr lang="en-IN" sz="3200" dirty="0" smtClean="0"/>
              <a:t>in redness, swelling, and </a:t>
            </a:r>
            <a:r>
              <a:rPr lang="en-IN" sz="3200" dirty="0" err="1" smtClean="0"/>
              <a:t>edema</a:t>
            </a:r>
            <a:r>
              <a:rPr lang="en-IN" sz="3200" dirty="0" smtClean="0"/>
              <a:t>.</a:t>
            </a:r>
          </a:p>
          <a:p>
            <a:r>
              <a:rPr lang="en-IN" sz="3200" dirty="0" smtClean="0"/>
              <a:t>Vitamin </a:t>
            </a:r>
            <a:r>
              <a:rPr lang="en-IN" sz="3200" dirty="0" smtClean="0"/>
              <a:t>C exhibits antihistamine properties by direct detoxification of </a:t>
            </a:r>
            <a:r>
              <a:rPr lang="en-IN" sz="3200" dirty="0" smtClean="0"/>
              <a:t>histamine </a:t>
            </a:r>
            <a:r>
              <a:rPr lang="en-IN" sz="3200" dirty="0" smtClean="0"/>
              <a:t>and, in </a:t>
            </a:r>
            <a:r>
              <a:rPr lang="en-IN" sz="3200" dirty="0" smtClean="0"/>
              <a:t>the gingival </a:t>
            </a:r>
            <a:r>
              <a:rPr lang="en-IN" sz="3200" dirty="0" smtClean="0"/>
              <a:t>tissue, a sufficient vitamin C level may contribute to </a:t>
            </a:r>
            <a:r>
              <a:rPr lang="en-IN" sz="3200" dirty="0" smtClean="0"/>
              <a:t>a healthy </a:t>
            </a:r>
            <a:r>
              <a:rPr lang="en-IN" sz="3200" dirty="0" smtClean="0"/>
              <a:t>gingival homeostasis, despite bacterial challenge</a:t>
            </a:r>
            <a:r>
              <a:rPr lang="en-IN" sz="3200" dirty="0" smtClean="0"/>
              <a:t>.</a:t>
            </a:r>
          </a:p>
          <a:p>
            <a:endParaRPr lang="en-IN"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6000" i="1" dirty="0" smtClean="0">
                <a:solidFill>
                  <a:schemeClr val="accent2"/>
                </a:solidFill>
              </a:rPr>
              <a:t>B Vitamins-</a:t>
            </a:r>
            <a:endParaRPr lang="en-IN" sz="6000" i="1" dirty="0">
              <a:solidFill>
                <a:schemeClr val="accent2"/>
              </a:solidFill>
            </a:endParaRPr>
          </a:p>
        </p:txBody>
      </p:sp>
      <p:pic>
        <p:nvPicPr>
          <p:cNvPr id="4" name="Content Placeholder 3" descr="vit b.jpg"/>
          <p:cNvPicPr>
            <a:picLocks noGrp="1" noChangeAspect="1"/>
          </p:cNvPicPr>
          <p:nvPr>
            <p:ph idx="1"/>
          </p:nvPr>
        </p:nvPicPr>
        <p:blipFill>
          <a:blip r:embed="rId2"/>
          <a:srcRect t="6106" r="5956" b="12056"/>
          <a:stretch>
            <a:fillRect/>
          </a:stretch>
        </p:blipFill>
        <p:spPr>
          <a:xfrm>
            <a:off x="451644" y="1647031"/>
            <a:ext cx="6298163" cy="4114800"/>
          </a:xfrm>
        </p:spPr>
      </p:pic>
      <p:sp>
        <p:nvSpPr>
          <p:cNvPr id="6" name="TextBox 5"/>
          <p:cNvSpPr txBox="1"/>
          <p:nvPr/>
        </p:nvSpPr>
        <p:spPr>
          <a:xfrm>
            <a:off x="604044" y="6295231"/>
            <a:ext cx="11582400" cy="523220"/>
          </a:xfrm>
          <a:prstGeom prst="rect">
            <a:avLst/>
          </a:prstGeom>
          <a:noFill/>
        </p:spPr>
        <p:txBody>
          <a:bodyPr wrap="square" rtlCol="0">
            <a:spAutoFit/>
          </a:bodyPr>
          <a:lstStyle/>
          <a:p>
            <a:r>
              <a:rPr lang="en-IN" sz="2800" dirty="0" smtClean="0">
                <a:solidFill>
                  <a:schemeClr val="bg1"/>
                </a:solidFill>
              </a:rPr>
              <a:t>For </a:t>
            </a:r>
            <a:r>
              <a:rPr lang="en-IN" sz="2800" dirty="0" err="1" smtClean="0">
                <a:solidFill>
                  <a:schemeClr val="bg1"/>
                </a:solidFill>
              </a:rPr>
              <a:t>periodontium</a:t>
            </a:r>
            <a:r>
              <a:rPr lang="en-IN" sz="2800" dirty="0" smtClean="0">
                <a:solidFill>
                  <a:schemeClr val="bg1"/>
                </a:solidFill>
              </a:rPr>
              <a:t> </a:t>
            </a:r>
            <a:r>
              <a:rPr lang="en-IN" sz="2800" dirty="0" err="1" smtClean="0">
                <a:solidFill>
                  <a:schemeClr val="bg1"/>
                </a:solidFill>
              </a:rPr>
              <a:t>folate</a:t>
            </a:r>
            <a:r>
              <a:rPr lang="en-IN" sz="2800" dirty="0" smtClean="0">
                <a:solidFill>
                  <a:schemeClr val="bg1"/>
                </a:solidFill>
              </a:rPr>
              <a:t> and </a:t>
            </a:r>
            <a:r>
              <a:rPr lang="en-IN" sz="2800" dirty="0" err="1" smtClean="0">
                <a:solidFill>
                  <a:schemeClr val="bg1"/>
                </a:solidFill>
              </a:rPr>
              <a:t>cobalamine</a:t>
            </a:r>
            <a:r>
              <a:rPr lang="en-IN" sz="2800" dirty="0" smtClean="0">
                <a:solidFill>
                  <a:schemeClr val="bg1"/>
                </a:solidFill>
              </a:rPr>
              <a:t> are of more importance</a:t>
            </a:r>
            <a:r>
              <a:rPr lang="en-IN" dirty="0" smtClean="0">
                <a:solidFill>
                  <a:schemeClr val="bg1"/>
                </a:solidFill>
              </a:rPr>
              <a:t>.</a:t>
            </a:r>
            <a:endParaRPr lang="en-IN"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427831"/>
            <a:ext cx="11374280" cy="6781800"/>
          </a:xfrm>
        </p:spPr>
        <p:txBody>
          <a:bodyPr>
            <a:normAutofit/>
          </a:bodyPr>
          <a:lstStyle/>
          <a:p>
            <a:r>
              <a:rPr lang="en-IN" sz="3200" dirty="0" smtClean="0"/>
              <a:t>Following supplementation with the vitamin B </a:t>
            </a:r>
            <a:r>
              <a:rPr lang="en-IN" sz="3200" dirty="0" smtClean="0"/>
              <a:t>complex </a:t>
            </a:r>
            <a:r>
              <a:rPr lang="en-IN" sz="3200" dirty="0" smtClean="0"/>
              <a:t>containing capsule, it was demonstrated that patients exhibited</a:t>
            </a:r>
            <a:br>
              <a:rPr lang="en-IN" sz="3200" dirty="0" smtClean="0"/>
            </a:br>
            <a:r>
              <a:rPr lang="en-IN" sz="3200" dirty="0" smtClean="0"/>
              <a:t>improved clinical attachment level compared with patients who</a:t>
            </a:r>
            <a:br>
              <a:rPr lang="en-IN" sz="3200" dirty="0" smtClean="0"/>
            </a:br>
            <a:r>
              <a:rPr lang="en-IN" sz="3200" dirty="0" smtClean="0"/>
              <a:t>received placebo. </a:t>
            </a:r>
            <a:br>
              <a:rPr lang="en-IN" sz="3200" dirty="0" smtClean="0"/>
            </a:br>
            <a:r>
              <a:rPr lang="en-IN" sz="3200" dirty="0" smtClean="0"/>
              <a:t>				-Study by </a:t>
            </a:r>
            <a:r>
              <a:rPr lang="en-IN" sz="3200" b="1" dirty="0" smtClean="0"/>
              <a:t>Neiva et al 2005</a:t>
            </a:r>
          </a:p>
          <a:p>
            <a:r>
              <a:rPr lang="en-IN" sz="3200" dirty="0" smtClean="0"/>
              <a:t>The </a:t>
            </a:r>
            <a:r>
              <a:rPr lang="en-IN" sz="3200" dirty="0" smtClean="0"/>
              <a:t>connection between low serum levels of vitamin</a:t>
            </a:r>
            <a:br>
              <a:rPr lang="en-IN" sz="3200" dirty="0" smtClean="0"/>
            </a:br>
            <a:r>
              <a:rPr lang="en-IN" sz="3200" dirty="0" smtClean="0"/>
              <a:t>B12 and </a:t>
            </a:r>
            <a:r>
              <a:rPr lang="en-IN" sz="3200" dirty="0" err="1" smtClean="0"/>
              <a:t>periodontitis</a:t>
            </a:r>
            <a:r>
              <a:rPr lang="en-IN" sz="3200" dirty="0" smtClean="0"/>
              <a:t> </a:t>
            </a:r>
            <a:r>
              <a:rPr lang="en-IN" sz="3200" dirty="0" smtClean="0"/>
              <a:t>was reviewed by </a:t>
            </a:r>
            <a:r>
              <a:rPr lang="en-IN" sz="3200" b="1" dirty="0" err="1" smtClean="0"/>
              <a:t>Hujael</a:t>
            </a:r>
            <a:r>
              <a:rPr lang="en-IN" sz="3200" b="1" dirty="0" smtClean="0"/>
              <a:t> (2017).</a:t>
            </a:r>
          </a:p>
          <a:p>
            <a:r>
              <a:rPr lang="en-IN" sz="3200" dirty="0" smtClean="0"/>
              <a:t>Increased clinical attachment loss, as well as a higher risk</a:t>
            </a:r>
            <a:br>
              <a:rPr lang="en-IN" sz="3200" dirty="0" smtClean="0"/>
            </a:br>
            <a:r>
              <a:rPr lang="en-IN" sz="3200" dirty="0" smtClean="0"/>
              <a:t>for tooth loss, were associated with low serum levels (152 </a:t>
            </a:r>
            <a:r>
              <a:rPr lang="en-IN" sz="3200" dirty="0" smtClean="0"/>
              <a:t>mol/L) of </a:t>
            </a:r>
            <a:r>
              <a:rPr lang="en-IN" sz="3200" dirty="0" smtClean="0"/>
              <a:t>vitamin B12</a:t>
            </a:r>
            <a:r>
              <a:rPr lang="en-IN" sz="3200" dirty="0" smtClean="0"/>
              <a:t>.</a:t>
            </a:r>
            <a:endParaRPr lang="en-IN"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04031"/>
            <a:ext cx="11374280" cy="6250353"/>
          </a:xfrm>
        </p:spPr>
        <p:txBody>
          <a:bodyPr>
            <a:normAutofit lnSpcReduction="10000"/>
          </a:bodyPr>
          <a:lstStyle/>
          <a:p>
            <a:r>
              <a:rPr lang="en-IN" sz="3200" dirty="0" smtClean="0"/>
              <a:t>Here The </a:t>
            </a:r>
            <a:r>
              <a:rPr lang="en-IN" sz="3200" dirty="0" smtClean="0"/>
              <a:t>fact that </a:t>
            </a:r>
            <a:r>
              <a:rPr lang="en-IN" sz="3200" dirty="0" err="1" smtClean="0"/>
              <a:t>Porphyromonas</a:t>
            </a:r>
            <a:r>
              <a:rPr lang="en-IN" sz="3200" dirty="0" smtClean="0"/>
              <a:t> </a:t>
            </a:r>
            <a:r>
              <a:rPr lang="en-IN" sz="3200" dirty="0" err="1" smtClean="0"/>
              <a:t>gingivalis</a:t>
            </a:r>
            <a:r>
              <a:rPr lang="en-IN" sz="3200" dirty="0" smtClean="0"/>
              <a:t> may utilize</a:t>
            </a:r>
            <a:br>
              <a:rPr lang="en-IN" sz="3200" dirty="0" smtClean="0"/>
            </a:br>
            <a:r>
              <a:rPr lang="en-IN" sz="3200" dirty="0" smtClean="0"/>
              <a:t>vitamin B12 for its metabolic flexibility may partly explain a </a:t>
            </a:r>
            <a:r>
              <a:rPr lang="en-IN" sz="3200" dirty="0" smtClean="0"/>
              <a:t>potential alteration </a:t>
            </a:r>
            <a:r>
              <a:rPr lang="en-IN" sz="3200" dirty="0" smtClean="0"/>
              <a:t>in vitamin B12 levels in patients with </a:t>
            </a:r>
            <a:r>
              <a:rPr lang="en-IN" sz="3200" dirty="0" err="1" smtClean="0"/>
              <a:t>periodontitis</a:t>
            </a:r>
            <a:endParaRPr lang="en-IN" sz="3200" dirty="0" smtClean="0"/>
          </a:p>
          <a:p>
            <a:pPr>
              <a:buNone/>
            </a:pPr>
            <a:r>
              <a:rPr lang="en-IN" sz="1400" dirty="0" smtClean="0">
                <a:solidFill>
                  <a:schemeClr val="bg1"/>
                </a:solidFill>
              </a:rPr>
              <a:t>	</a:t>
            </a:r>
            <a:r>
              <a:rPr lang="en-IN" sz="1400" dirty="0" smtClean="0">
                <a:solidFill>
                  <a:schemeClr val="bg1"/>
                </a:solidFill>
              </a:rPr>
              <a:t>                                                                                                                                                                                            </a:t>
            </a:r>
            <a:r>
              <a:rPr lang="en-IN" sz="3200" b="1" dirty="0" smtClean="0">
                <a:solidFill>
                  <a:schemeClr val="bg1"/>
                </a:solidFill>
              </a:rPr>
              <a:t>-o </a:t>
            </a:r>
            <a:r>
              <a:rPr lang="en-IN" sz="3200" b="1" dirty="0" err="1" smtClean="0">
                <a:solidFill>
                  <a:schemeClr val="bg1"/>
                </a:solidFill>
              </a:rPr>
              <a:t>flynn</a:t>
            </a:r>
            <a:r>
              <a:rPr lang="en-IN" sz="3200" b="1" dirty="0" smtClean="0">
                <a:solidFill>
                  <a:schemeClr val="bg1"/>
                </a:solidFill>
              </a:rPr>
              <a:t> (2015)</a:t>
            </a:r>
            <a:endParaRPr lang="en-IN" sz="3200" b="1" dirty="0" smtClean="0"/>
          </a:p>
          <a:p>
            <a:r>
              <a:rPr lang="en-IN" sz="3200" dirty="0" smtClean="0"/>
              <a:t>To date, there is only limited knowledge regarding the </a:t>
            </a:r>
            <a:r>
              <a:rPr lang="en-IN" sz="3200" dirty="0" smtClean="0"/>
              <a:t>purposeful supplementation </a:t>
            </a:r>
            <a:r>
              <a:rPr lang="en-IN" sz="3200" dirty="0" smtClean="0"/>
              <a:t>of vitamin B12 and </a:t>
            </a:r>
            <a:r>
              <a:rPr lang="en-IN" sz="3200" dirty="0" err="1" smtClean="0"/>
              <a:t>folate</a:t>
            </a:r>
            <a:r>
              <a:rPr lang="en-IN" sz="3200" dirty="0" smtClean="0"/>
              <a:t>.</a:t>
            </a:r>
          </a:p>
          <a:p>
            <a:endParaRPr lang="en-IN" sz="3200" dirty="0" smtClean="0"/>
          </a:p>
          <a:p>
            <a:r>
              <a:rPr lang="en-IN" sz="3200" dirty="0" smtClean="0"/>
              <a:t>Overall, more studies are needed to elucidate </a:t>
            </a:r>
            <a:r>
              <a:rPr lang="en-IN" sz="3200" dirty="0" smtClean="0"/>
              <a:t>the role </a:t>
            </a:r>
            <a:r>
              <a:rPr lang="en-IN" sz="3200" dirty="0" smtClean="0"/>
              <a:t>of vitamin B12, as well as that of </a:t>
            </a:r>
            <a:r>
              <a:rPr lang="en-IN" sz="3200" dirty="0" err="1" smtClean="0"/>
              <a:t>folate</a:t>
            </a:r>
            <a:r>
              <a:rPr lang="en-IN" sz="3200" dirty="0" smtClean="0"/>
              <a:t>, during the </a:t>
            </a:r>
            <a:r>
              <a:rPr lang="en-IN" sz="3200" dirty="0" smtClean="0"/>
              <a:t>development of </a:t>
            </a:r>
            <a:r>
              <a:rPr lang="en-IN" sz="3200" dirty="0" err="1" smtClean="0"/>
              <a:t>periodontitis</a:t>
            </a:r>
            <a:r>
              <a:rPr lang="en-IN" sz="3200" dirty="0" smtClean="0"/>
              <a:t>, and also as a potential treatment strategy for</a:t>
            </a:r>
            <a:br>
              <a:rPr lang="en-IN" sz="3200" dirty="0" smtClean="0"/>
            </a:br>
            <a:r>
              <a:rPr lang="en-IN" sz="3200" dirty="0" err="1" smtClean="0"/>
              <a:t>periodontitis</a:t>
            </a:r>
            <a:r>
              <a:rPr lang="en-IN" sz="3200" dirty="0" smtClean="0"/>
              <a:t>.</a:t>
            </a:r>
          </a:p>
          <a:p>
            <a:endParaRPr lang="en-IN" sz="3200"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Screenshot_2020-05-05-01-19-19.png"/>
          <p:cNvPicPr>
            <a:picLocks noChangeAspect="1" noChangeArrowheads="1"/>
          </p:cNvPicPr>
          <p:nvPr/>
        </p:nvPicPr>
        <p:blipFill>
          <a:blip r:embed="rId2"/>
          <a:srcRect l="16257" t="6990" r="16868" b="26714"/>
          <a:stretch>
            <a:fillRect/>
          </a:stretch>
        </p:blipFill>
        <p:spPr bwMode="auto">
          <a:xfrm>
            <a:off x="223044" y="0"/>
            <a:ext cx="11811000" cy="756126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Screenshot_2020-05-05-01-19-48.png"/>
          <p:cNvPicPr>
            <a:picLocks noChangeAspect="1" noChangeArrowheads="1"/>
          </p:cNvPicPr>
          <p:nvPr/>
        </p:nvPicPr>
        <p:blipFill>
          <a:blip r:embed="rId2"/>
          <a:srcRect l="20632" t="6990" r="20618" b="11767"/>
          <a:stretch>
            <a:fillRect/>
          </a:stretch>
        </p:blipFill>
        <p:spPr bwMode="auto">
          <a:xfrm>
            <a:off x="756444" y="10352"/>
            <a:ext cx="10210800" cy="755091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6000" i="1" dirty="0" smtClean="0">
                <a:solidFill>
                  <a:schemeClr val="accent2"/>
                </a:solidFill>
              </a:rPr>
              <a:t>Calcium-</a:t>
            </a:r>
            <a:endParaRPr lang="en-IN" sz="6000" i="1"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IN" sz="3600" dirty="0" smtClean="0"/>
              <a:t>Over 99% of the total calcium in the body is located in the bones and teeth, mostly as </a:t>
            </a:r>
            <a:r>
              <a:rPr lang="en-IN" sz="3600" dirty="0" err="1" smtClean="0"/>
              <a:t>hydroxyapatite</a:t>
            </a:r>
            <a:r>
              <a:rPr lang="en-IN" sz="3600" dirty="0" smtClean="0"/>
              <a:t>, and &lt;1% is located in soft tissues and body fluids.</a:t>
            </a:r>
          </a:p>
          <a:p>
            <a:endParaRPr lang="en-IN" sz="3600" dirty="0" smtClean="0"/>
          </a:p>
          <a:p>
            <a:r>
              <a:rPr lang="en-IN" sz="3600" dirty="0" smtClean="0"/>
              <a:t>Low dietary intake of calcium, along with low vitamin D, results in a low serum calcium level that stimulates the parathyroid gland to produce parathyroid hormone, which results in </a:t>
            </a:r>
            <a:r>
              <a:rPr lang="en-IN" sz="3600" dirty="0" err="1" smtClean="0"/>
              <a:t>osteoclastogenesis</a:t>
            </a:r>
            <a:r>
              <a:rPr lang="en-IN" sz="3600" dirty="0" smtClean="0"/>
              <a:t> and bone </a:t>
            </a:r>
            <a:r>
              <a:rPr lang="en-IN" sz="3600" dirty="0" err="1" smtClean="0"/>
              <a:t>resorption</a:t>
            </a:r>
            <a:r>
              <a:rPr lang="en-IN" sz="3600" dirty="0" smtClean="0"/>
              <a:t> to prevent </a:t>
            </a:r>
            <a:r>
              <a:rPr lang="en-IN" sz="3600" dirty="0" err="1" smtClean="0"/>
              <a:t>hypocalcemia</a:t>
            </a:r>
            <a:r>
              <a:rPr lang="en-IN" sz="3600" dirty="0" smtClean="0"/>
              <a:t>. </a:t>
            </a:r>
          </a:p>
          <a:p>
            <a:endParaRPr lang="en-IN"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u="sng" dirty="0" smtClean="0">
                <a:solidFill>
                  <a:schemeClr val="bg1"/>
                </a:solidFill>
              </a:rPr>
              <a:t>NUTRITIONAL DEFICIENCY</a:t>
            </a:r>
            <a:endParaRPr lang="en-IN" u="sng" dirty="0">
              <a:solidFill>
                <a:schemeClr val="bg1"/>
              </a:solidFill>
            </a:endParaRPr>
          </a:p>
        </p:txBody>
      </p:sp>
      <p:sp>
        <p:nvSpPr>
          <p:cNvPr id="3" name="Content Placeholder 2"/>
          <p:cNvSpPr>
            <a:spLocks noGrp="1"/>
          </p:cNvSpPr>
          <p:nvPr>
            <p:ph idx="1"/>
          </p:nvPr>
        </p:nvSpPr>
        <p:spPr/>
        <p:txBody>
          <a:bodyPr/>
          <a:lstStyle/>
          <a:p>
            <a:pPr>
              <a:buNone/>
            </a:pPr>
            <a:r>
              <a:rPr lang="en-IN" dirty="0" smtClean="0"/>
              <a:t>		</a:t>
            </a:r>
            <a:r>
              <a:rPr lang="en-IN" sz="4000" dirty="0" smtClean="0"/>
              <a:t>A </a:t>
            </a:r>
            <a:r>
              <a:rPr lang="en-IN" sz="4000" b="1" dirty="0" smtClean="0"/>
              <a:t>nutritional deficiency</a:t>
            </a:r>
            <a:r>
              <a:rPr lang="en-IN" sz="4000" dirty="0" smtClean="0"/>
              <a:t> occurs when the body doesn't absorb or get from food the necessary amount of a nutrient. </a:t>
            </a:r>
          </a:p>
          <a:p>
            <a:pPr>
              <a:buNone/>
            </a:pPr>
            <a:r>
              <a:rPr lang="en-IN" sz="4000" dirty="0" smtClean="0"/>
              <a:t>		 </a:t>
            </a:r>
            <a:r>
              <a:rPr lang="en-IN" sz="4000" b="1" dirty="0" smtClean="0"/>
              <a:t>Deficiencies</a:t>
            </a:r>
            <a:r>
              <a:rPr lang="en-IN" sz="4000" dirty="0" smtClean="0"/>
              <a:t> can lead to a variety of health problems.</a:t>
            </a:r>
          </a:p>
          <a:p>
            <a:pPr>
              <a:buNone/>
            </a:pP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644" y="1764300"/>
            <a:ext cx="11554542" cy="4990084"/>
          </a:xfrm>
        </p:spPr>
        <p:txBody>
          <a:bodyPr>
            <a:normAutofit/>
          </a:bodyPr>
          <a:lstStyle/>
          <a:p>
            <a:r>
              <a:rPr lang="en-IN" sz="3900" dirty="0" smtClean="0"/>
              <a:t>It has been suggested that alveolar bone in patients with periodontal disease and low levels of vitamin D and calcium should be under a heavier </a:t>
            </a:r>
            <a:r>
              <a:rPr lang="en-IN" sz="3900" dirty="0" err="1" smtClean="0"/>
              <a:t>osteoclastic</a:t>
            </a:r>
            <a:r>
              <a:rPr lang="en-IN" sz="3900" dirty="0" smtClean="0"/>
              <a:t> load than the long bones, and that the effect of vitamin D and calcium on alveolar bone may be more pronounced than its effects in the spine and hip.</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732631"/>
            <a:ext cx="11374280" cy="6021753"/>
          </a:xfrm>
        </p:spPr>
        <p:txBody>
          <a:bodyPr>
            <a:normAutofit/>
          </a:bodyPr>
          <a:lstStyle/>
          <a:p>
            <a:pPr>
              <a:buNone/>
            </a:pPr>
            <a:r>
              <a:rPr lang="en-IN" sz="3200" dirty="0" smtClean="0"/>
              <a:t>In some studies</a:t>
            </a:r>
          </a:p>
          <a:p>
            <a:endParaRPr lang="en-IN" sz="3200" dirty="0" smtClean="0"/>
          </a:p>
          <a:p>
            <a:r>
              <a:rPr lang="en-IN" sz="3200" dirty="0" smtClean="0"/>
              <a:t>Dietary </a:t>
            </a:r>
            <a:r>
              <a:rPr lang="en-IN" sz="3200" dirty="0" smtClean="0"/>
              <a:t>intake of calcium below the levels recommended almost tripled the risk of losing 10% or more of natural teeth in male participants. </a:t>
            </a:r>
            <a:r>
              <a:rPr lang="en-IN" sz="3200" dirty="0" smtClean="0"/>
              <a:t>It was </a:t>
            </a:r>
            <a:r>
              <a:rPr lang="en-IN" sz="3200" dirty="0" smtClean="0"/>
              <a:t>demonstrated </a:t>
            </a:r>
            <a:r>
              <a:rPr lang="en-IN" sz="3200" dirty="0" smtClean="0"/>
              <a:t>that dietary calcium intake, particularly calcium from dairy products, seems to protect against loss of teeth in adult men and women in </a:t>
            </a:r>
            <a:r>
              <a:rPr lang="en-IN" sz="3200" dirty="0" smtClean="0"/>
              <a:t>the.</a:t>
            </a:r>
          </a:p>
          <a:p>
            <a:r>
              <a:rPr lang="en-IN" sz="3200" dirty="0" smtClean="0"/>
              <a:t>The </a:t>
            </a:r>
            <a:r>
              <a:rPr lang="en-IN" sz="3200" dirty="0" smtClean="0"/>
              <a:t>intake of calcium from </a:t>
            </a:r>
            <a:r>
              <a:rPr lang="en-IN" sz="3200" dirty="0" err="1" smtClean="0"/>
              <a:t>nondairy</a:t>
            </a:r>
            <a:r>
              <a:rPr lang="en-IN" sz="3200" dirty="0" smtClean="0"/>
              <a:t> sources had no appreciable association with the risk of tooth loss, neither in men nor in women.</a:t>
            </a:r>
            <a:endParaRPr lang="en-IN"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3600" dirty="0" smtClean="0"/>
              <a:t>It was proposed that inadequate calcium intake may lead to an imbalance of the calcium/phosphorus concentrations in the blood, promoting secretion of parathyroid hormone and the mobilization of calcium from the skeleton, including alveolar bone, which may result in bone </a:t>
            </a:r>
            <a:r>
              <a:rPr lang="en-IN" sz="3600" dirty="0" err="1" smtClean="0"/>
              <a:t>resorption</a:t>
            </a:r>
            <a:r>
              <a:rPr lang="en-IN" sz="3600" dirty="0" smtClean="0"/>
              <a:t> and increased </a:t>
            </a:r>
            <a:r>
              <a:rPr lang="en-IN" sz="3600" smtClean="0"/>
              <a:t>risk of periodontal </a:t>
            </a:r>
            <a:r>
              <a:rPr lang="en-IN" sz="3600" dirty="0" smtClean="0"/>
              <a:t>disease.</a:t>
            </a:r>
            <a:endParaRPr lang="en-IN"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44" y="275431"/>
            <a:ext cx="11374280" cy="990600"/>
          </a:xfrm>
        </p:spPr>
        <p:txBody>
          <a:bodyPr>
            <a:normAutofit fontScale="90000"/>
          </a:bodyPr>
          <a:lstStyle/>
          <a:p>
            <a:pPr algn="l"/>
            <a:r>
              <a:rPr lang="en-IN" sz="6000" i="1" dirty="0" smtClean="0">
                <a:solidFill>
                  <a:schemeClr val="accent2"/>
                </a:solidFill>
              </a:rPr>
              <a:t>Magnesium-</a:t>
            </a:r>
            <a:endParaRPr lang="en-IN" sz="6000" i="1" dirty="0">
              <a:solidFill>
                <a:schemeClr val="accent2"/>
              </a:solidFill>
            </a:endParaRPr>
          </a:p>
        </p:txBody>
      </p:sp>
      <p:sp>
        <p:nvSpPr>
          <p:cNvPr id="3" name="Content Placeholder 2"/>
          <p:cNvSpPr>
            <a:spLocks noGrp="1"/>
          </p:cNvSpPr>
          <p:nvPr>
            <p:ph idx="1"/>
          </p:nvPr>
        </p:nvSpPr>
        <p:spPr>
          <a:xfrm>
            <a:off x="631906" y="1342231"/>
            <a:ext cx="11374280" cy="5791200"/>
          </a:xfrm>
        </p:spPr>
        <p:txBody>
          <a:bodyPr>
            <a:normAutofit lnSpcReduction="10000"/>
          </a:bodyPr>
          <a:lstStyle/>
          <a:p>
            <a:r>
              <a:rPr lang="en-IN" sz="3200" dirty="0" smtClean="0"/>
              <a:t>Manganese derives its name from the Greek work ‘</a:t>
            </a:r>
            <a:r>
              <a:rPr lang="en-IN" sz="3200" dirty="0" err="1" smtClean="0"/>
              <a:t>mangania</a:t>
            </a:r>
            <a:r>
              <a:rPr lang="en-IN" sz="3200" dirty="0" smtClean="0"/>
              <a:t>’, meaning magic. The name is appropriate as research is still being conducted on its biological </a:t>
            </a:r>
            <a:r>
              <a:rPr lang="en-IN" sz="3200" dirty="0" smtClean="0"/>
              <a:t>functions.</a:t>
            </a:r>
          </a:p>
          <a:p>
            <a:r>
              <a:rPr lang="en-IN" sz="3200" dirty="0" smtClean="0"/>
              <a:t>Manganese </a:t>
            </a:r>
            <a:r>
              <a:rPr lang="en-IN" sz="3200" dirty="0" smtClean="0"/>
              <a:t>is known to </a:t>
            </a:r>
            <a:r>
              <a:rPr lang="en-IN" sz="3200" dirty="0" smtClean="0"/>
              <a:t>be essential </a:t>
            </a:r>
            <a:r>
              <a:rPr lang="en-IN" sz="3200" dirty="0" smtClean="0"/>
              <a:t>for certain </a:t>
            </a:r>
            <a:r>
              <a:rPr lang="en-IN" sz="3200" dirty="0" err="1" smtClean="0"/>
              <a:t>metalloproteins</a:t>
            </a:r>
            <a:r>
              <a:rPr lang="en-IN" sz="3200" dirty="0" smtClean="0"/>
              <a:t>, such as manganese </a:t>
            </a:r>
            <a:r>
              <a:rPr lang="en-IN" sz="3200" dirty="0" smtClean="0"/>
              <a:t>superoxide dismutase</a:t>
            </a:r>
            <a:r>
              <a:rPr lang="en-IN" sz="3200" dirty="0" smtClean="0"/>
              <a:t>, and is involved in </a:t>
            </a:r>
            <a:r>
              <a:rPr lang="en-IN" sz="3200" dirty="0" err="1" smtClean="0"/>
              <a:t>gluconeogenesis</a:t>
            </a:r>
            <a:r>
              <a:rPr lang="en-IN" sz="3200" dirty="0" smtClean="0"/>
              <a:t>.</a:t>
            </a:r>
          </a:p>
          <a:p>
            <a:r>
              <a:rPr lang="en-IN" sz="3200" dirty="0" smtClean="0"/>
              <a:t>In a study there was </a:t>
            </a:r>
            <a:r>
              <a:rPr lang="en-IN" sz="3200" dirty="0" smtClean="0"/>
              <a:t>significant </a:t>
            </a:r>
            <a:r>
              <a:rPr lang="en-IN" sz="3200" dirty="0" smtClean="0"/>
              <a:t>inverse association between plasma levels of </a:t>
            </a:r>
            <a:r>
              <a:rPr lang="en-IN" sz="3200" dirty="0" smtClean="0"/>
              <a:t>manganese and </a:t>
            </a:r>
            <a:r>
              <a:rPr lang="en-IN" sz="3200" dirty="0" smtClean="0"/>
              <a:t>periodontal status in a representative </a:t>
            </a:r>
            <a:r>
              <a:rPr lang="en-IN" sz="3200" dirty="0" smtClean="0"/>
              <a:t>sample.</a:t>
            </a:r>
          </a:p>
          <a:p>
            <a:r>
              <a:rPr lang="en-IN" sz="3200" dirty="0" smtClean="0"/>
              <a:t>Not much studies are done for this element in respect to its effect on </a:t>
            </a:r>
            <a:r>
              <a:rPr lang="en-IN" sz="3200" dirty="0" err="1" smtClean="0"/>
              <a:t>periodontium</a:t>
            </a:r>
            <a:r>
              <a:rPr lang="en-IN" sz="3200" dirty="0" smtClean="0"/>
              <a:t>.</a:t>
            </a:r>
            <a:endParaRPr lang="en-IN"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6000" i="1" dirty="0" smtClean="0">
                <a:solidFill>
                  <a:schemeClr val="accent2"/>
                </a:solidFill>
              </a:rPr>
              <a:t>Iro</a:t>
            </a:r>
            <a:r>
              <a:rPr lang="en-IN" sz="6000" i="1" dirty="0" smtClean="0">
                <a:solidFill>
                  <a:schemeClr val="accent2"/>
                </a:solidFill>
              </a:rPr>
              <a:t>n-</a:t>
            </a:r>
            <a:endParaRPr lang="en-IN" sz="6000" i="1" dirty="0">
              <a:solidFill>
                <a:schemeClr val="accent2"/>
              </a:solidFill>
            </a:endParaRPr>
          </a:p>
        </p:txBody>
      </p:sp>
      <p:sp>
        <p:nvSpPr>
          <p:cNvPr id="3" name="Content Placeholder 2"/>
          <p:cNvSpPr>
            <a:spLocks noGrp="1"/>
          </p:cNvSpPr>
          <p:nvPr>
            <p:ph idx="1"/>
          </p:nvPr>
        </p:nvSpPr>
        <p:spPr/>
        <p:txBody>
          <a:bodyPr>
            <a:normAutofit/>
          </a:bodyPr>
          <a:lstStyle/>
          <a:p>
            <a:r>
              <a:rPr lang="en-IN" sz="3200" dirty="0" smtClean="0"/>
              <a:t>essential trace element which plays a crucial role in metabolic processes, not only for humans but for almost every other living organism</a:t>
            </a:r>
            <a:r>
              <a:rPr lang="en-IN" sz="3200" dirty="0" smtClean="0"/>
              <a:t>.</a:t>
            </a:r>
          </a:p>
          <a:p>
            <a:r>
              <a:rPr lang="en-IN" sz="3200" dirty="0" smtClean="0"/>
              <a:t>major function is oxygen transport </a:t>
            </a:r>
            <a:r>
              <a:rPr lang="en-IN" sz="3200" dirty="0" smtClean="0"/>
              <a:t>by </a:t>
            </a:r>
            <a:r>
              <a:rPr lang="en-IN" sz="3200" dirty="0" err="1" smtClean="0"/>
              <a:t>hemoglobin</a:t>
            </a:r>
            <a:r>
              <a:rPr lang="en-IN" sz="3200" dirty="0" smtClean="0"/>
              <a:t>.</a:t>
            </a:r>
          </a:p>
          <a:p>
            <a:r>
              <a:rPr lang="en-IN" sz="3200" dirty="0" smtClean="0"/>
              <a:t>Iron deficiency is thought to be the most common cause of </a:t>
            </a:r>
            <a:r>
              <a:rPr lang="en-IN" sz="3200" dirty="0" err="1" smtClean="0"/>
              <a:t>anemia</a:t>
            </a:r>
            <a:r>
              <a:rPr lang="en-IN" sz="3200" dirty="0" smtClean="0"/>
              <a:t>.</a:t>
            </a:r>
          </a:p>
          <a:p>
            <a:endParaRPr lang="en-IN"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351631"/>
            <a:ext cx="11374280" cy="6781800"/>
          </a:xfrm>
        </p:spPr>
        <p:txBody>
          <a:bodyPr>
            <a:normAutofit/>
          </a:bodyPr>
          <a:lstStyle/>
          <a:p>
            <a:r>
              <a:rPr lang="en-IN" sz="3200" dirty="0" smtClean="0"/>
              <a:t>Patients with chronic </a:t>
            </a:r>
            <a:r>
              <a:rPr lang="en-IN" sz="3200" dirty="0" err="1" smtClean="0"/>
              <a:t>periodontitis</a:t>
            </a:r>
            <a:r>
              <a:rPr lang="en-IN" sz="3200" dirty="0" smtClean="0"/>
              <a:t> have a lower number of erythrocytes and a lower </a:t>
            </a:r>
            <a:r>
              <a:rPr lang="en-IN" sz="3200" dirty="0" err="1" smtClean="0"/>
              <a:t>hemoglobin</a:t>
            </a:r>
            <a:r>
              <a:rPr lang="en-IN" sz="3200" dirty="0" smtClean="0"/>
              <a:t> level than healthy </a:t>
            </a:r>
            <a:r>
              <a:rPr lang="en-IN" sz="3200" dirty="0" smtClean="0"/>
              <a:t>controls.</a:t>
            </a:r>
          </a:p>
          <a:p>
            <a:pPr>
              <a:buNone/>
            </a:pPr>
            <a:r>
              <a:rPr lang="en-IN" sz="3200" b="1" dirty="0" smtClean="0"/>
              <a:t>						</a:t>
            </a:r>
            <a:r>
              <a:rPr lang="en-IN" sz="3200" b="1" dirty="0" err="1" smtClean="0"/>
              <a:t>Gokhle</a:t>
            </a:r>
            <a:r>
              <a:rPr lang="en-IN" sz="3200" b="1" dirty="0" smtClean="0"/>
              <a:t> SR (2010)</a:t>
            </a:r>
          </a:p>
          <a:p>
            <a:r>
              <a:rPr lang="en-IN" sz="3200" b="1" dirty="0" err="1" smtClean="0"/>
              <a:t>Yamamotto</a:t>
            </a:r>
            <a:r>
              <a:rPr lang="en-IN" sz="3200" b="1" dirty="0" smtClean="0"/>
              <a:t> et al</a:t>
            </a:r>
            <a:r>
              <a:rPr lang="en-IN" sz="3200" dirty="0" smtClean="0"/>
              <a:t> </a:t>
            </a:r>
            <a:r>
              <a:rPr lang="en-IN" sz="3200" dirty="0" smtClean="0"/>
              <a:t>confirmed that, after adjusting for age, the progression </a:t>
            </a:r>
            <a:r>
              <a:rPr lang="en-IN" sz="3200" dirty="0" smtClean="0"/>
              <a:t>of periodontal </a:t>
            </a:r>
            <a:r>
              <a:rPr lang="en-IN" sz="3200" dirty="0" smtClean="0"/>
              <a:t>disease is associated with a decrease in </a:t>
            </a:r>
            <a:r>
              <a:rPr lang="en-IN" sz="3200" dirty="0" smtClean="0"/>
              <a:t>erythrocyte counts.</a:t>
            </a:r>
          </a:p>
          <a:p>
            <a:r>
              <a:rPr lang="en-IN" sz="3200" dirty="0" smtClean="0"/>
              <a:t>It was proposed that chronic </a:t>
            </a:r>
            <a:r>
              <a:rPr lang="en-IN" sz="3200" dirty="0" err="1" smtClean="0"/>
              <a:t>periodontitis</a:t>
            </a:r>
            <a:r>
              <a:rPr lang="en-IN" sz="3200" dirty="0" smtClean="0"/>
              <a:t> can lead to </a:t>
            </a:r>
            <a:r>
              <a:rPr lang="en-IN" sz="3200" dirty="0" err="1" smtClean="0"/>
              <a:t>anemia</a:t>
            </a:r>
            <a:r>
              <a:rPr lang="en-IN" sz="3200" dirty="0" smtClean="0"/>
              <a:t> of chronic disease, which may be explained by a depressed </a:t>
            </a:r>
            <a:r>
              <a:rPr lang="en-IN" sz="3200" dirty="0" err="1" smtClean="0"/>
              <a:t>erythropoiesis</a:t>
            </a:r>
            <a:r>
              <a:rPr lang="en-IN" sz="3200" dirty="0" smtClean="0"/>
              <a:t> resulting from the systemic effect of the</a:t>
            </a:r>
            <a:br>
              <a:rPr lang="en-IN" sz="3200" dirty="0" smtClean="0"/>
            </a:br>
            <a:r>
              <a:rPr lang="en-IN" sz="3200" dirty="0" err="1" smtClean="0"/>
              <a:t>proinflammatory</a:t>
            </a:r>
            <a:r>
              <a:rPr lang="en-IN" sz="3200" dirty="0" smtClean="0"/>
              <a:t> cytokines in response to periodontal pathogens </a:t>
            </a:r>
            <a:r>
              <a:rPr lang="en-IN" sz="3200" dirty="0" smtClean="0"/>
              <a:t>and their </a:t>
            </a:r>
            <a:r>
              <a:rPr lang="en-IN" sz="3200" dirty="0" smtClean="0"/>
              <a:t>products</a:t>
            </a:r>
            <a:r>
              <a:rPr lang="en-IN" sz="3200" dirty="0" smtClean="0"/>
              <a:t>.</a:t>
            </a:r>
            <a:endParaRPr lang="en-IN"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427831"/>
            <a:ext cx="11374280" cy="6705600"/>
          </a:xfrm>
        </p:spPr>
        <p:txBody>
          <a:bodyPr>
            <a:normAutofit/>
          </a:bodyPr>
          <a:lstStyle/>
          <a:p>
            <a:r>
              <a:rPr lang="en-IN" sz="3200" dirty="0" smtClean="0"/>
              <a:t>Patients with </a:t>
            </a:r>
            <a:r>
              <a:rPr lang="en-IN" sz="3200" dirty="0" smtClean="0"/>
              <a:t>iron deficiency </a:t>
            </a:r>
            <a:r>
              <a:rPr lang="en-IN" sz="3200" dirty="0" err="1" smtClean="0"/>
              <a:t>anemia</a:t>
            </a:r>
            <a:r>
              <a:rPr lang="en-IN" sz="3200" dirty="0" smtClean="0"/>
              <a:t> and </a:t>
            </a:r>
            <a:r>
              <a:rPr lang="en-IN" sz="3200" dirty="0" err="1" smtClean="0"/>
              <a:t>comorbid</a:t>
            </a:r>
            <a:r>
              <a:rPr lang="en-IN" sz="3200" dirty="0" smtClean="0"/>
              <a:t> chronic </a:t>
            </a:r>
            <a:r>
              <a:rPr lang="en-IN" sz="3200" dirty="0" err="1" smtClean="0"/>
              <a:t>periodontitis</a:t>
            </a:r>
            <a:r>
              <a:rPr lang="en-IN" sz="3200" dirty="0" smtClean="0"/>
              <a:t> exhibited </a:t>
            </a:r>
            <a:r>
              <a:rPr lang="en-IN" sz="3200" dirty="0" smtClean="0"/>
              <a:t>a higher </a:t>
            </a:r>
            <a:r>
              <a:rPr lang="en-IN" sz="3200" dirty="0" smtClean="0"/>
              <a:t>incidence of bleeding on probing, a higher percentage of </a:t>
            </a:r>
            <a:r>
              <a:rPr lang="en-IN" sz="3200" dirty="0" smtClean="0"/>
              <a:t>sites with </a:t>
            </a:r>
            <a:r>
              <a:rPr lang="en-IN" sz="3200" dirty="0" smtClean="0"/>
              <a:t>clinical attachment loss of ≥ 6 mm, as well as deeper </a:t>
            </a:r>
            <a:r>
              <a:rPr lang="en-IN" sz="3200" dirty="0" smtClean="0"/>
              <a:t>periodontal pocket </a:t>
            </a:r>
            <a:r>
              <a:rPr lang="en-IN" sz="3200" dirty="0" smtClean="0"/>
              <a:t>depths, than patients with chronic </a:t>
            </a:r>
            <a:r>
              <a:rPr lang="en-IN" sz="3200" dirty="0" err="1" smtClean="0"/>
              <a:t>periodontitis</a:t>
            </a:r>
            <a:r>
              <a:rPr lang="en-IN" sz="3200" dirty="0" smtClean="0"/>
              <a:t> </a:t>
            </a:r>
            <a:r>
              <a:rPr lang="en-IN" sz="3200" dirty="0" smtClean="0"/>
              <a:t>only.</a:t>
            </a:r>
          </a:p>
          <a:p>
            <a:pPr>
              <a:buNone/>
            </a:pPr>
            <a:r>
              <a:rPr lang="en-IN" sz="3200" dirty="0" smtClean="0"/>
              <a:t>					</a:t>
            </a:r>
            <a:r>
              <a:rPr lang="en-IN" sz="3200" b="1" dirty="0" smtClean="0"/>
              <a:t>-</a:t>
            </a:r>
            <a:r>
              <a:rPr lang="en-IN" sz="3200" b="1" dirty="0" err="1" smtClean="0"/>
              <a:t>Chakraborty</a:t>
            </a:r>
            <a:r>
              <a:rPr lang="en-IN" sz="3200" b="1" dirty="0" smtClean="0"/>
              <a:t> S et al (2014)</a:t>
            </a:r>
          </a:p>
          <a:p>
            <a:r>
              <a:rPr lang="en-IN" sz="3200" dirty="0" smtClean="0"/>
              <a:t>Currently, there </a:t>
            </a:r>
            <a:r>
              <a:rPr lang="en-IN" sz="3200" dirty="0" smtClean="0"/>
              <a:t>is insufficient evidence that iron deficiency may be </a:t>
            </a:r>
            <a:r>
              <a:rPr lang="en-IN" sz="3200" dirty="0" smtClean="0"/>
              <a:t>causally related </a:t>
            </a:r>
            <a:r>
              <a:rPr lang="en-IN" sz="3200" dirty="0" smtClean="0"/>
              <a:t>to </a:t>
            </a:r>
            <a:r>
              <a:rPr lang="en-IN" sz="3200" dirty="0" err="1" smtClean="0"/>
              <a:t>periodontitis</a:t>
            </a:r>
            <a:r>
              <a:rPr lang="en-IN" sz="3200" dirty="0" smtClean="0"/>
              <a:t>. The available literature supports rather </a:t>
            </a:r>
            <a:r>
              <a:rPr lang="en-IN" sz="3200" dirty="0" smtClean="0"/>
              <a:t>the reverse </a:t>
            </a:r>
            <a:r>
              <a:rPr lang="en-IN" sz="3200" dirty="0" smtClean="0"/>
              <a:t>association, that chronic inflammatory </a:t>
            </a:r>
            <a:r>
              <a:rPr lang="en-IN" sz="3200" dirty="0" err="1" smtClean="0"/>
              <a:t>periodontitis</a:t>
            </a:r>
            <a:r>
              <a:rPr lang="en-IN" sz="3200" dirty="0" smtClean="0"/>
              <a:t> can </a:t>
            </a:r>
            <a:r>
              <a:rPr lang="en-IN" sz="3200" dirty="0" smtClean="0"/>
              <a:t>result in </a:t>
            </a:r>
            <a:r>
              <a:rPr lang="en-IN" sz="3200" dirty="0" err="1" smtClean="0"/>
              <a:t>anemia</a:t>
            </a:r>
            <a:r>
              <a:rPr lang="en-IN" sz="3200" dirty="0" smtClean="0"/>
              <a:t> of chronic disease. However, disturbances in iron homeostasis may also affect the </a:t>
            </a:r>
            <a:r>
              <a:rPr lang="en-IN" sz="3200" dirty="0" err="1" smtClean="0"/>
              <a:t>periodontium</a:t>
            </a:r>
            <a:r>
              <a:rPr lang="en-IN" sz="3200" dirty="0" smtClean="0"/>
              <a:t> by influencing periodontal pathogens and host </a:t>
            </a:r>
            <a:r>
              <a:rPr lang="en-IN" sz="3200" dirty="0" err="1" smtClean="0"/>
              <a:t>defense</a:t>
            </a:r>
            <a:r>
              <a:rPr lang="en-IN" sz="3200" dirty="0" smtClean="0"/>
              <a:t> </a:t>
            </a:r>
            <a:r>
              <a:rPr lang="en-IN" sz="3200" dirty="0" smtClean="0"/>
              <a:t>reactions.</a:t>
            </a:r>
            <a:endParaRPr lang="en-IN" sz="32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44" y="199231"/>
            <a:ext cx="11374280" cy="1115624"/>
          </a:xfrm>
        </p:spPr>
        <p:txBody>
          <a:bodyPr>
            <a:normAutofit/>
          </a:bodyPr>
          <a:lstStyle/>
          <a:p>
            <a:pPr algn="l"/>
            <a:r>
              <a:rPr lang="en-IN" sz="6000" i="1" dirty="0" smtClean="0">
                <a:solidFill>
                  <a:schemeClr val="accent2"/>
                </a:solidFill>
              </a:rPr>
              <a:t>Zinc-</a:t>
            </a:r>
            <a:endParaRPr lang="en-IN" sz="6000" i="1" dirty="0">
              <a:solidFill>
                <a:schemeClr val="accent2"/>
              </a:solidFill>
            </a:endParaRPr>
          </a:p>
        </p:txBody>
      </p:sp>
      <p:sp>
        <p:nvSpPr>
          <p:cNvPr id="3" name="Content Placeholder 2"/>
          <p:cNvSpPr>
            <a:spLocks noGrp="1"/>
          </p:cNvSpPr>
          <p:nvPr>
            <p:ph idx="1"/>
          </p:nvPr>
        </p:nvSpPr>
        <p:spPr>
          <a:xfrm>
            <a:off x="631906" y="1418431"/>
            <a:ext cx="11374280" cy="5715000"/>
          </a:xfrm>
        </p:spPr>
        <p:txBody>
          <a:bodyPr>
            <a:normAutofit/>
          </a:bodyPr>
          <a:lstStyle/>
          <a:p>
            <a:r>
              <a:rPr lang="en-IN" sz="3200" dirty="0" smtClean="0"/>
              <a:t>It has </a:t>
            </a:r>
            <a:r>
              <a:rPr lang="en-IN" sz="3200" dirty="0" smtClean="0"/>
              <a:t>various biological functions</a:t>
            </a:r>
            <a:r>
              <a:rPr lang="en-IN" sz="3200" dirty="0" smtClean="0"/>
              <a:t>:- </a:t>
            </a:r>
            <a:r>
              <a:rPr lang="en-IN" sz="3200" dirty="0" smtClean="0"/>
              <a:t>it plays an essential role in</a:t>
            </a:r>
            <a:br>
              <a:rPr lang="en-IN" sz="3200" dirty="0" smtClean="0"/>
            </a:br>
            <a:r>
              <a:rPr lang="en-IN" sz="3200" dirty="0" smtClean="0"/>
              <a:t>human growth, development, wound healing, cell proliferation </a:t>
            </a:r>
            <a:r>
              <a:rPr lang="en-IN" sz="3200" dirty="0" smtClean="0"/>
              <a:t>and differentiation</a:t>
            </a:r>
            <a:r>
              <a:rPr lang="en-IN" sz="3200" dirty="0" smtClean="0"/>
              <a:t>, gene expression, integrity and stabilization </a:t>
            </a:r>
            <a:r>
              <a:rPr lang="en-IN" sz="3200" dirty="0" smtClean="0"/>
              <a:t>of </a:t>
            </a:r>
            <a:r>
              <a:rPr lang="en-IN" sz="3200" dirty="0" err="1" smtClean="0"/>
              <a:t>biomembranes</a:t>
            </a:r>
            <a:r>
              <a:rPr lang="en-IN" sz="3200" dirty="0" smtClean="0"/>
              <a:t> </a:t>
            </a:r>
            <a:r>
              <a:rPr lang="en-IN" sz="3200" dirty="0" smtClean="0"/>
              <a:t>and the cytoskeleton, antioxidant functions, </a:t>
            </a:r>
            <a:r>
              <a:rPr lang="en-IN" sz="3200" dirty="0" smtClean="0"/>
              <a:t>immune competence</a:t>
            </a:r>
            <a:r>
              <a:rPr lang="en-IN" sz="3200" dirty="0" smtClean="0"/>
              <a:t>, and metabolism</a:t>
            </a:r>
            <a:r>
              <a:rPr lang="en-IN" sz="3200" dirty="0" smtClean="0"/>
              <a:t>.</a:t>
            </a:r>
          </a:p>
          <a:p>
            <a:endParaRPr lang="en-IN" sz="3200" dirty="0" smtClean="0"/>
          </a:p>
          <a:p>
            <a:r>
              <a:rPr lang="en-IN" sz="3200" dirty="0" smtClean="0"/>
              <a:t>In addition, zinc is </a:t>
            </a:r>
            <a:r>
              <a:rPr lang="en-IN" sz="3200" dirty="0" smtClean="0"/>
              <a:t>essential for </a:t>
            </a:r>
            <a:r>
              <a:rPr lang="en-IN" sz="3200" dirty="0" smtClean="0"/>
              <a:t>intracellular binding of tyrosine </a:t>
            </a:r>
            <a:r>
              <a:rPr lang="en-IN" sz="3200" dirty="0" err="1" smtClean="0"/>
              <a:t>kinase</a:t>
            </a:r>
            <a:r>
              <a:rPr lang="en-IN" sz="3200" dirty="0" smtClean="0"/>
              <a:t> to the T-cell </a:t>
            </a:r>
            <a:r>
              <a:rPr lang="en-IN" sz="3200" dirty="0" smtClean="0"/>
              <a:t>receptors, CD4 </a:t>
            </a:r>
            <a:r>
              <a:rPr lang="en-IN" sz="3200" dirty="0" smtClean="0"/>
              <a:t>and CD8a, which are required for T-lymphocyte </a:t>
            </a:r>
            <a:r>
              <a:rPr lang="en-IN" sz="3200" dirty="0" smtClean="0"/>
              <a:t>development and activation.</a:t>
            </a:r>
          </a:p>
          <a:p>
            <a:pPr>
              <a:buNone/>
            </a:pPr>
            <a:r>
              <a:rPr lang="en-IN" sz="3200" b="1" dirty="0" smtClean="0"/>
              <a:t>				-National </a:t>
            </a:r>
            <a:r>
              <a:rPr lang="en-IN" sz="3200" b="1" dirty="0" smtClean="0"/>
              <a:t>Academies Press (US</a:t>
            </a:r>
            <a:r>
              <a:rPr lang="en-IN" sz="3200" b="1" dirty="0" smtClean="0"/>
              <a:t>);2001.</a:t>
            </a:r>
            <a:endParaRPr lang="en-IN" sz="32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580231"/>
            <a:ext cx="11374280" cy="6477000"/>
          </a:xfrm>
        </p:spPr>
        <p:txBody>
          <a:bodyPr>
            <a:normAutofit/>
          </a:bodyPr>
          <a:lstStyle/>
          <a:p>
            <a:r>
              <a:rPr lang="en-IN" sz="3200" dirty="0" smtClean="0"/>
              <a:t>In a study </a:t>
            </a:r>
            <a:r>
              <a:rPr lang="en-IN" sz="3200" b="1" dirty="0" smtClean="0"/>
              <a:t>by </a:t>
            </a:r>
            <a:r>
              <a:rPr lang="da-DK" sz="3200" b="1" dirty="0" smtClean="0"/>
              <a:t>weden by Frithiof et </a:t>
            </a:r>
            <a:r>
              <a:rPr lang="da-DK" sz="3200" b="1" dirty="0" smtClean="0"/>
              <a:t>al </a:t>
            </a:r>
            <a:r>
              <a:rPr lang="en-IN" sz="3200" dirty="0" smtClean="0"/>
              <a:t>Patients with decreased </a:t>
            </a:r>
            <a:r>
              <a:rPr lang="en-IN" sz="3200" dirty="0" smtClean="0"/>
              <a:t>zinc levels showed increased alveolar bone </a:t>
            </a:r>
            <a:r>
              <a:rPr lang="en-IN" sz="3200" dirty="0" err="1" smtClean="0"/>
              <a:t>resorption</a:t>
            </a:r>
            <a:r>
              <a:rPr lang="en-IN" sz="3200" dirty="0" smtClean="0"/>
              <a:t>. The </a:t>
            </a:r>
            <a:r>
              <a:rPr lang="en-IN" sz="3200" dirty="0" smtClean="0"/>
              <a:t>authors proposed that the physiological functions of zinc </a:t>
            </a:r>
            <a:r>
              <a:rPr lang="en-IN" sz="3200" dirty="0" smtClean="0"/>
              <a:t>may have </a:t>
            </a:r>
            <a:r>
              <a:rPr lang="en-IN" sz="3200" dirty="0" smtClean="0"/>
              <a:t>an influence on periodontal disease</a:t>
            </a:r>
            <a:r>
              <a:rPr lang="en-IN" sz="3200" dirty="0" smtClean="0"/>
              <a:t>.</a:t>
            </a:r>
          </a:p>
          <a:p>
            <a:endParaRPr lang="en-IN"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06" y="302808"/>
            <a:ext cx="11374280" cy="1115624"/>
          </a:xfrm>
        </p:spPr>
        <p:txBody>
          <a:bodyPr>
            <a:normAutofit/>
          </a:bodyPr>
          <a:lstStyle/>
          <a:p>
            <a:pPr algn="l"/>
            <a:r>
              <a:rPr lang="en-IN" sz="6000" i="1" dirty="0" smtClean="0">
                <a:solidFill>
                  <a:schemeClr val="accent2"/>
                </a:solidFill>
              </a:rPr>
              <a:t>Potassium-</a:t>
            </a:r>
            <a:endParaRPr lang="en-IN" sz="6000" i="1" dirty="0">
              <a:solidFill>
                <a:schemeClr val="accent2"/>
              </a:solidFill>
            </a:endParaRPr>
          </a:p>
        </p:txBody>
      </p:sp>
      <p:sp>
        <p:nvSpPr>
          <p:cNvPr id="3" name="Content Placeholder 2"/>
          <p:cNvSpPr>
            <a:spLocks noGrp="1"/>
          </p:cNvSpPr>
          <p:nvPr>
            <p:ph idx="1"/>
          </p:nvPr>
        </p:nvSpPr>
        <p:spPr>
          <a:xfrm>
            <a:off x="631906" y="1494631"/>
            <a:ext cx="11374280" cy="5791199"/>
          </a:xfrm>
        </p:spPr>
        <p:txBody>
          <a:bodyPr>
            <a:normAutofit lnSpcReduction="10000"/>
          </a:bodyPr>
          <a:lstStyle/>
          <a:p>
            <a:r>
              <a:rPr lang="en-IN" sz="3200" dirty="0" smtClean="0"/>
              <a:t>Potassium is the most abundant intracellular </a:t>
            </a:r>
            <a:r>
              <a:rPr lang="en-IN" sz="3200" dirty="0" err="1" smtClean="0"/>
              <a:t>cation</a:t>
            </a:r>
            <a:r>
              <a:rPr lang="en-IN" sz="3200" dirty="0" smtClean="0"/>
              <a:t> and is </a:t>
            </a:r>
            <a:r>
              <a:rPr lang="en-IN" sz="3200" dirty="0" smtClean="0"/>
              <a:t>required for </a:t>
            </a:r>
            <a:r>
              <a:rPr lang="en-IN" sz="3200" dirty="0" smtClean="0"/>
              <a:t>many normal cellular functions, including metabolism and </a:t>
            </a:r>
            <a:r>
              <a:rPr lang="en-IN" sz="3200" dirty="0" smtClean="0"/>
              <a:t>growth, cell </a:t>
            </a:r>
            <a:r>
              <a:rPr lang="en-IN" sz="3200" dirty="0" smtClean="0"/>
              <a:t>division, optimal enzyme function, protein and DNA </a:t>
            </a:r>
            <a:r>
              <a:rPr lang="en-IN" sz="3200" dirty="0" smtClean="0"/>
              <a:t>synthesis, cell </a:t>
            </a:r>
            <a:r>
              <a:rPr lang="en-IN" sz="3200" dirty="0" smtClean="0"/>
              <a:t>volume regulation, and intracellular acid-base balance</a:t>
            </a:r>
            <a:r>
              <a:rPr lang="en-IN" sz="3200" dirty="0" smtClean="0"/>
              <a:t>.</a:t>
            </a:r>
          </a:p>
          <a:p>
            <a:endParaRPr lang="en-IN" sz="3200" dirty="0" smtClean="0"/>
          </a:p>
          <a:p>
            <a:r>
              <a:rPr lang="en-IN" sz="3200" dirty="0" smtClean="0"/>
              <a:t>N</a:t>
            </a:r>
            <a:r>
              <a:rPr lang="en-IN" sz="3200" dirty="0" smtClean="0"/>
              <a:t>utritional </a:t>
            </a:r>
            <a:r>
              <a:rPr lang="en-IN" sz="3200" dirty="0" smtClean="0"/>
              <a:t>factors, particularly potassium intake, </a:t>
            </a:r>
            <a:r>
              <a:rPr lang="en-IN" sz="3200" dirty="0" smtClean="0"/>
              <a:t>were associated </a:t>
            </a:r>
            <a:r>
              <a:rPr lang="en-IN" sz="3200" dirty="0" smtClean="0"/>
              <a:t>with </a:t>
            </a:r>
            <a:r>
              <a:rPr lang="en-IN" sz="3200" dirty="0" err="1" smtClean="0"/>
              <a:t>periodontitis</a:t>
            </a:r>
            <a:r>
              <a:rPr lang="en-IN" sz="3200" dirty="0" smtClean="0"/>
              <a:t> but not with tooth loss. They concluded that low potassium intake in the diet mostly accompanied </a:t>
            </a:r>
            <a:r>
              <a:rPr lang="en-IN" sz="3200" dirty="0" smtClean="0"/>
              <a:t>by low </a:t>
            </a:r>
            <a:r>
              <a:rPr lang="en-IN" sz="3200" dirty="0" smtClean="0"/>
              <a:t>dietary </a:t>
            </a:r>
            <a:r>
              <a:rPr lang="en-IN" sz="3200" dirty="0" err="1" smtClean="0"/>
              <a:t>fiber</a:t>
            </a:r>
            <a:r>
              <a:rPr lang="en-IN" sz="3200" dirty="0" smtClean="0"/>
              <a:t> intake may increase blood pressure as well as periodontal </a:t>
            </a:r>
            <a:r>
              <a:rPr lang="en-IN" sz="3200" dirty="0" smtClean="0"/>
              <a:t>inflammation.</a:t>
            </a:r>
          </a:p>
          <a:p>
            <a:pPr>
              <a:buNone/>
            </a:pPr>
            <a:r>
              <a:rPr lang="en-IN" sz="3200" dirty="0" smtClean="0"/>
              <a:t>						</a:t>
            </a:r>
            <a:r>
              <a:rPr lang="en-IN" sz="3200" b="1" dirty="0" smtClean="0"/>
              <a:t>-</a:t>
            </a:r>
            <a:r>
              <a:rPr lang="en-IN" sz="3200" b="1" dirty="0" err="1" smtClean="0"/>
              <a:t>Yamori</a:t>
            </a:r>
            <a:r>
              <a:rPr lang="en-IN" sz="3200" b="1" dirty="0" smtClean="0"/>
              <a:t> et al 2011</a:t>
            </a:r>
            <a:endParaRPr lang="en-IN"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656431"/>
            <a:ext cx="11374280" cy="6324600"/>
          </a:xfrm>
        </p:spPr>
        <p:txBody>
          <a:bodyPr>
            <a:normAutofit/>
          </a:bodyPr>
          <a:lstStyle/>
          <a:p>
            <a:r>
              <a:rPr lang="en-IN" sz="4000" dirty="0" err="1" smtClean="0"/>
              <a:t>Periodontitis</a:t>
            </a:r>
            <a:r>
              <a:rPr lang="en-IN" sz="4000" dirty="0" smtClean="0"/>
              <a:t> is a highly prevalent and complex disease, initiated by a </a:t>
            </a:r>
            <a:r>
              <a:rPr lang="en-IN" sz="4000" dirty="0" err="1" smtClean="0"/>
              <a:t>dysbiotic</a:t>
            </a:r>
            <a:r>
              <a:rPr lang="en-IN" sz="4000" dirty="0" smtClean="0"/>
              <a:t> plaque </a:t>
            </a:r>
            <a:r>
              <a:rPr lang="en-IN" sz="4000" dirty="0" err="1" smtClean="0"/>
              <a:t>biofilm</a:t>
            </a:r>
            <a:r>
              <a:rPr lang="en-IN" sz="4000" dirty="0" smtClean="0"/>
              <a:t> but progressed largely by an exaggerated host immune-inflammatory response.</a:t>
            </a:r>
          </a:p>
          <a:p>
            <a:endParaRPr lang="en-IN" sz="4000" dirty="0" smtClean="0"/>
          </a:p>
          <a:p>
            <a:r>
              <a:rPr lang="en-IN" sz="4000" dirty="0" smtClean="0"/>
              <a:t>A periodontal lesion is essentially a wound, and sufficient host resources must be available for optimal healing to take place.</a:t>
            </a:r>
            <a:endParaRPr lang="en-IN" sz="4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06" y="302808"/>
            <a:ext cx="11374280" cy="963224"/>
          </a:xfrm>
        </p:spPr>
        <p:txBody>
          <a:bodyPr>
            <a:normAutofit fontScale="90000"/>
          </a:bodyPr>
          <a:lstStyle/>
          <a:p>
            <a:pPr algn="l"/>
            <a:r>
              <a:rPr lang="en-IN" sz="6000" i="1" dirty="0" smtClean="0">
                <a:solidFill>
                  <a:schemeClr val="accent2"/>
                </a:solidFill>
              </a:rPr>
              <a:t>Selenium-</a:t>
            </a:r>
            <a:endParaRPr lang="en-IN" sz="6000" i="1" dirty="0">
              <a:solidFill>
                <a:schemeClr val="accent2"/>
              </a:solidFill>
            </a:endParaRPr>
          </a:p>
        </p:txBody>
      </p:sp>
      <p:sp>
        <p:nvSpPr>
          <p:cNvPr id="3" name="Content Placeholder 2"/>
          <p:cNvSpPr>
            <a:spLocks noGrp="1"/>
          </p:cNvSpPr>
          <p:nvPr>
            <p:ph idx="1"/>
          </p:nvPr>
        </p:nvSpPr>
        <p:spPr>
          <a:xfrm>
            <a:off x="631906" y="1494631"/>
            <a:ext cx="11374280" cy="5638800"/>
          </a:xfrm>
        </p:spPr>
        <p:txBody>
          <a:bodyPr>
            <a:normAutofit/>
          </a:bodyPr>
          <a:lstStyle/>
          <a:p>
            <a:r>
              <a:rPr lang="en-IN" sz="3200" dirty="0" smtClean="0"/>
              <a:t>Selenium is essential for human well-being, largely because of </a:t>
            </a:r>
            <a:r>
              <a:rPr lang="en-IN" sz="3200" dirty="0" smtClean="0"/>
              <a:t>its potent </a:t>
            </a:r>
            <a:r>
              <a:rPr lang="en-IN" sz="3200" dirty="0" smtClean="0"/>
              <a:t>antioxidant, anti-inflammatory, and antiviral properties</a:t>
            </a:r>
            <a:r>
              <a:rPr lang="en-IN" sz="3200" dirty="0" smtClean="0"/>
              <a:t>.</a:t>
            </a:r>
          </a:p>
          <a:p>
            <a:r>
              <a:rPr lang="en-IN" sz="3200" dirty="0" smtClean="0"/>
              <a:t>The significant </a:t>
            </a:r>
            <a:r>
              <a:rPr lang="en-IN" sz="3200" dirty="0" smtClean="0"/>
              <a:t>inverse association </a:t>
            </a:r>
            <a:r>
              <a:rPr lang="en-IN" sz="3200" dirty="0" smtClean="0"/>
              <a:t>found between serum selenium concentration and </a:t>
            </a:r>
            <a:r>
              <a:rPr lang="en-IN" sz="3200" dirty="0" err="1" smtClean="0"/>
              <a:t>periodontitis</a:t>
            </a:r>
            <a:r>
              <a:rPr lang="en-IN" sz="3200" dirty="0" smtClean="0"/>
              <a:t> prevalence in a basic model adjusting only for age, </a:t>
            </a:r>
            <a:r>
              <a:rPr lang="en-IN" sz="3200" dirty="0" smtClean="0"/>
              <a:t>gender, race</a:t>
            </a:r>
            <a:r>
              <a:rPr lang="en-IN" sz="3200" dirty="0" smtClean="0"/>
              <a:t>, or ethnicity was markedly attenuated after full </a:t>
            </a:r>
            <a:r>
              <a:rPr lang="en-IN" sz="3200" dirty="0" smtClean="0"/>
              <a:t>multivariate adjustment</a:t>
            </a:r>
            <a:r>
              <a:rPr lang="en-IN" sz="3200" dirty="0" smtClean="0"/>
              <a:t>, indicating the presence of substantial </a:t>
            </a:r>
            <a:r>
              <a:rPr lang="en-IN" sz="3200" dirty="0" smtClean="0"/>
              <a:t>confounding.</a:t>
            </a:r>
            <a:endParaRPr lang="en-IN"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427831"/>
            <a:ext cx="11374280" cy="6629400"/>
          </a:xfrm>
        </p:spPr>
        <p:txBody>
          <a:bodyPr>
            <a:normAutofit/>
          </a:bodyPr>
          <a:lstStyle/>
          <a:p>
            <a:r>
              <a:rPr lang="en-IN" sz="3200" dirty="0" smtClean="0"/>
              <a:t>The biological effects </a:t>
            </a:r>
            <a:r>
              <a:rPr lang="en-IN" sz="3200" dirty="0" smtClean="0"/>
              <a:t>of selenium </a:t>
            </a:r>
            <a:r>
              <a:rPr lang="en-IN" sz="3200" dirty="0" smtClean="0"/>
              <a:t>are mainly exerted through its incorporation into </a:t>
            </a:r>
            <a:r>
              <a:rPr lang="en-IN" sz="3200" dirty="0" err="1" smtClean="0"/>
              <a:t>selenoproteins</a:t>
            </a:r>
            <a:r>
              <a:rPr lang="en-IN" sz="3200" dirty="0" smtClean="0"/>
              <a:t> in the form of </a:t>
            </a:r>
            <a:r>
              <a:rPr lang="en-IN" sz="3200" dirty="0" err="1" smtClean="0"/>
              <a:t>selenocysteine</a:t>
            </a:r>
            <a:r>
              <a:rPr lang="en-IN" sz="3200" dirty="0" smtClean="0"/>
              <a:t>, a </a:t>
            </a:r>
            <a:r>
              <a:rPr lang="en-IN" sz="3200" dirty="0" smtClean="0"/>
              <a:t>selenium-containing homolog </a:t>
            </a:r>
            <a:r>
              <a:rPr lang="en-IN" sz="3200" dirty="0" smtClean="0"/>
              <a:t>of </a:t>
            </a:r>
            <a:r>
              <a:rPr lang="en-IN" sz="3200" dirty="0" err="1" smtClean="0"/>
              <a:t>cysteine</a:t>
            </a:r>
            <a:r>
              <a:rPr lang="en-IN" sz="3200" dirty="0" smtClean="0"/>
              <a:t>. They are involved in the activation, proliferation, and differentiation of cells that drive innate and </a:t>
            </a:r>
            <a:r>
              <a:rPr lang="en-IN" sz="3200" dirty="0" smtClean="0"/>
              <a:t>adaptive immune </a:t>
            </a:r>
            <a:r>
              <a:rPr lang="en-IN" sz="3200" dirty="0" smtClean="0"/>
              <a:t>responses</a:t>
            </a:r>
            <a:r>
              <a:rPr lang="en-IN" sz="3200" dirty="0" smtClean="0"/>
              <a:t>.</a:t>
            </a:r>
          </a:p>
          <a:p>
            <a:endParaRPr lang="en-IN" sz="3200" dirty="0" smtClean="0"/>
          </a:p>
          <a:p>
            <a:r>
              <a:rPr lang="en-IN" sz="3200" dirty="0" smtClean="0"/>
              <a:t>At a cellular level, dietary selenium may influence various </a:t>
            </a:r>
            <a:r>
              <a:rPr lang="en-IN" sz="3200" dirty="0" err="1" smtClean="0"/>
              <a:t>leukocytic</a:t>
            </a:r>
            <a:r>
              <a:rPr lang="en-IN" sz="3200" dirty="0" smtClean="0"/>
              <a:t> </a:t>
            </a:r>
            <a:r>
              <a:rPr lang="en-IN" sz="3200" dirty="0" err="1" smtClean="0"/>
              <a:t>effector</a:t>
            </a:r>
            <a:r>
              <a:rPr lang="en-IN" sz="3200" dirty="0" smtClean="0"/>
              <a:t> functions, including adherence, migration, </a:t>
            </a:r>
            <a:r>
              <a:rPr lang="en-IN" sz="3200" dirty="0" err="1" smtClean="0"/>
              <a:t>phagocytosis</a:t>
            </a:r>
            <a:r>
              <a:rPr lang="en-IN" sz="3200" dirty="0" smtClean="0"/>
              <a:t>, and cytokine secretion</a:t>
            </a:r>
            <a:r>
              <a:rPr lang="en-IN" sz="3200" dirty="0" smtClean="0"/>
              <a:t>.</a:t>
            </a:r>
          </a:p>
          <a:p>
            <a:pPr>
              <a:buNone/>
            </a:pPr>
            <a:r>
              <a:rPr lang="en-IN" sz="3200" dirty="0" smtClean="0"/>
              <a:t>							</a:t>
            </a:r>
            <a:r>
              <a:rPr lang="en-IN" sz="3200" b="1" dirty="0" smtClean="0"/>
              <a:t>-Huang Z 2010</a:t>
            </a:r>
            <a:endParaRPr lang="en-IN" sz="32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06" y="427831"/>
            <a:ext cx="11374280" cy="1135185"/>
          </a:xfrm>
        </p:spPr>
        <p:txBody>
          <a:bodyPr>
            <a:normAutofit/>
          </a:bodyPr>
          <a:lstStyle/>
          <a:p>
            <a:r>
              <a:rPr lang="en-IN" sz="6000" i="1" u="sng" dirty="0" smtClean="0">
                <a:solidFill>
                  <a:schemeClr val="accent2"/>
                </a:solidFill>
              </a:rPr>
              <a:t>Conclusion </a:t>
            </a:r>
            <a:endParaRPr lang="en-IN" sz="6000" i="1" u="sng" dirty="0">
              <a:solidFill>
                <a:schemeClr val="accent2"/>
              </a:solidFill>
            </a:endParaRPr>
          </a:p>
        </p:txBody>
      </p:sp>
      <p:sp>
        <p:nvSpPr>
          <p:cNvPr id="3" name="Content Placeholder 2"/>
          <p:cNvSpPr>
            <a:spLocks noGrp="1"/>
          </p:cNvSpPr>
          <p:nvPr>
            <p:ph idx="1"/>
          </p:nvPr>
        </p:nvSpPr>
        <p:spPr>
          <a:xfrm>
            <a:off x="631906" y="1764299"/>
            <a:ext cx="11374280" cy="5292931"/>
          </a:xfrm>
        </p:spPr>
        <p:txBody>
          <a:bodyPr>
            <a:noAutofit/>
          </a:bodyPr>
          <a:lstStyle/>
          <a:p>
            <a:r>
              <a:rPr lang="en-IN" sz="3600" dirty="0" smtClean="0"/>
              <a:t>It is reasonable to consume a </a:t>
            </a:r>
            <a:r>
              <a:rPr lang="en-IN" sz="3600" dirty="0" smtClean="0"/>
              <a:t>nutritionally adequate diet </a:t>
            </a:r>
            <a:r>
              <a:rPr lang="en-IN" sz="3600" dirty="0" smtClean="0"/>
              <a:t>to help maintain host resistance and to </a:t>
            </a:r>
            <a:r>
              <a:rPr lang="en-IN" sz="3600" dirty="0" smtClean="0"/>
              <a:t>maintain the </a:t>
            </a:r>
            <a:r>
              <a:rPr lang="en-IN" sz="3600" dirty="0" smtClean="0"/>
              <a:t>integrity of the periodontal tissues. A good </a:t>
            </a:r>
            <a:r>
              <a:rPr lang="en-IN" sz="3600" dirty="0" smtClean="0"/>
              <a:t>diet contributes </a:t>
            </a:r>
            <a:r>
              <a:rPr lang="en-IN" sz="3600" dirty="0" smtClean="0"/>
              <a:t>to both good general health and good </a:t>
            </a:r>
            <a:r>
              <a:rPr lang="en-IN" sz="3600" dirty="0" smtClean="0"/>
              <a:t>oral health.</a:t>
            </a:r>
          </a:p>
          <a:p>
            <a:r>
              <a:rPr lang="en-IN" sz="3600" dirty="0" smtClean="0"/>
              <a:t>Moreover, the </a:t>
            </a:r>
            <a:r>
              <a:rPr lang="en-IN" sz="3600" dirty="0" smtClean="0"/>
              <a:t>data available suggest that micronutrients </a:t>
            </a:r>
            <a:r>
              <a:rPr lang="en-IN" sz="3600" dirty="0" smtClean="0"/>
              <a:t>are important </a:t>
            </a:r>
            <a:r>
              <a:rPr lang="en-IN" sz="3600" dirty="0" smtClean="0"/>
              <a:t>in the prevention and treatment of periodontal </a:t>
            </a:r>
            <a:r>
              <a:rPr lang="en-IN" sz="3600" dirty="0" smtClean="0"/>
              <a:t>disease but </a:t>
            </a:r>
            <a:r>
              <a:rPr lang="en-IN" sz="3600" dirty="0" smtClean="0"/>
              <a:t>further research is required to define mechanisms, risk </a:t>
            </a:r>
            <a:r>
              <a:rPr lang="en-IN" sz="3600" dirty="0" smtClean="0"/>
              <a:t>groups, and </a:t>
            </a:r>
            <a:r>
              <a:rPr lang="en-IN" sz="3600" dirty="0" smtClean="0"/>
              <a:t>potential intervention </a:t>
            </a:r>
            <a:r>
              <a:rPr lang="en-IN" sz="3600" dirty="0" smtClean="0"/>
              <a:t>strategies.</a:t>
            </a:r>
            <a:endParaRPr lang="en-IN"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06" y="302807"/>
            <a:ext cx="11374280" cy="1191823"/>
          </a:xfrm>
        </p:spPr>
        <p:txBody>
          <a:bodyPr>
            <a:normAutofit/>
          </a:bodyPr>
          <a:lstStyle/>
          <a:p>
            <a:r>
              <a:rPr lang="en-IN" sz="6000" i="1" dirty="0" smtClean="0">
                <a:solidFill>
                  <a:schemeClr val="accent2"/>
                </a:solidFill>
              </a:rPr>
              <a:t>References </a:t>
            </a:r>
            <a:endParaRPr lang="en-IN" sz="6000" i="1" dirty="0">
              <a:solidFill>
                <a:schemeClr val="accent2"/>
              </a:solidFill>
            </a:endParaRPr>
          </a:p>
        </p:txBody>
      </p:sp>
      <p:sp>
        <p:nvSpPr>
          <p:cNvPr id="3" name="Content Placeholder 2"/>
          <p:cNvSpPr>
            <a:spLocks noGrp="1"/>
          </p:cNvSpPr>
          <p:nvPr>
            <p:ph idx="1"/>
          </p:nvPr>
        </p:nvSpPr>
        <p:spPr/>
        <p:txBody>
          <a:bodyPr>
            <a:normAutofit/>
          </a:bodyPr>
          <a:lstStyle/>
          <a:p>
            <a:r>
              <a:rPr lang="en-IN" sz="3200" dirty="0" smtClean="0"/>
              <a:t>Textbook of biochemistry – by U </a:t>
            </a:r>
            <a:r>
              <a:rPr lang="en-IN" sz="3200" dirty="0" err="1" smtClean="0"/>
              <a:t>Satyanarayana</a:t>
            </a:r>
            <a:endParaRPr lang="en-IN" sz="3200" dirty="0" smtClean="0"/>
          </a:p>
          <a:p>
            <a:endParaRPr lang="en-IN" sz="3200" dirty="0" smtClean="0"/>
          </a:p>
          <a:p>
            <a:r>
              <a:rPr lang="en-IN" sz="3200" dirty="0" err="1" smtClean="0"/>
              <a:t>Periodontology</a:t>
            </a:r>
            <a:r>
              <a:rPr lang="en-IN" sz="3200" dirty="0" smtClean="0"/>
              <a:t> 2000 – </a:t>
            </a:r>
            <a:r>
              <a:rPr lang="en-IN" sz="3200" dirty="0" err="1" smtClean="0"/>
              <a:t>vol</a:t>
            </a:r>
            <a:r>
              <a:rPr lang="en-IN" sz="3200" dirty="0" smtClean="0"/>
              <a:t> 78, </a:t>
            </a:r>
            <a:r>
              <a:rPr lang="en-IN" sz="3200" dirty="0" err="1" smtClean="0"/>
              <a:t>vol</a:t>
            </a:r>
            <a:r>
              <a:rPr lang="en-IN" sz="3200" dirty="0" smtClean="0"/>
              <a:t> 50,vol 58</a:t>
            </a:r>
          </a:p>
          <a:p>
            <a:endParaRPr lang="en-IN"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6" y="1037431"/>
            <a:ext cx="11374280" cy="6019800"/>
          </a:xfrm>
        </p:spPr>
        <p:txBody>
          <a:bodyPr>
            <a:normAutofit/>
          </a:bodyPr>
          <a:lstStyle/>
          <a:p>
            <a:r>
              <a:rPr lang="en-IN" dirty="0" smtClean="0"/>
              <a:t>The diet plays primarily a modifying role in the progression of periodontal disease. </a:t>
            </a:r>
            <a:br>
              <a:rPr lang="en-IN" dirty="0" smtClean="0"/>
            </a:br>
            <a:endParaRPr lang="en-IN" dirty="0" smtClean="0"/>
          </a:p>
          <a:p>
            <a:r>
              <a:rPr lang="en-IN" dirty="0" smtClean="0"/>
              <a:t>The effect of nutrition on the immune system and its role in periodontal disease has been reviewed by various authors.</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solidFill>
                  <a:schemeClr val="bg1"/>
                </a:solidFill>
              </a:rPr>
              <a:t>TYPES OF NUTRIENTS</a:t>
            </a:r>
            <a:endParaRPr lang="en-IN" dirty="0">
              <a:solidFill>
                <a:schemeClr val="bg1"/>
              </a:solidFill>
            </a:endParaRPr>
          </a:p>
        </p:txBody>
      </p:sp>
      <p:sp>
        <p:nvSpPr>
          <p:cNvPr id="3" name="Content Placeholder 2"/>
          <p:cNvSpPr>
            <a:spLocks noGrp="1"/>
          </p:cNvSpPr>
          <p:nvPr>
            <p:ph idx="1"/>
          </p:nvPr>
        </p:nvSpPr>
        <p:spPr>
          <a:xfrm>
            <a:off x="631906" y="1764299"/>
            <a:ext cx="11374280" cy="5292931"/>
          </a:xfrm>
        </p:spPr>
        <p:txBody>
          <a:bodyPr numCol="2">
            <a:normAutofit/>
          </a:bodyPr>
          <a:lstStyle/>
          <a:p>
            <a:pPr>
              <a:buNone/>
            </a:pPr>
            <a:r>
              <a:rPr lang="en-IN" b="1" dirty="0" smtClean="0"/>
              <a:t>Macronutrients-</a:t>
            </a:r>
          </a:p>
          <a:p>
            <a:r>
              <a:rPr lang="en-IN" sz="4000" dirty="0" smtClean="0"/>
              <a:t>Carbohydrates</a:t>
            </a:r>
          </a:p>
          <a:p>
            <a:r>
              <a:rPr lang="en-IN" sz="4000" dirty="0" smtClean="0"/>
              <a:t>Proteins </a:t>
            </a:r>
          </a:p>
          <a:p>
            <a:r>
              <a:rPr lang="en-IN" sz="4000" dirty="0" smtClean="0"/>
              <a:t>Fat </a:t>
            </a:r>
          </a:p>
          <a:p>
            <a:pPr>
              <a:buNone/>
            </a:pPr>
            <a:endParaRPr lang="en-IN" dirty="0" smtClean="0"/>
          </a:p>
          <a:p>
            <a:pPr>
              <a:buNone/>
            </a:pPr>
            <a:endParaRPr lang="en-IN" dirty="0" smtClean="0"/>
          </a:p>
          <a:p>
            <a:pPr>
              <a:buNone/>
            </a:pPr>
            <a:r>
              <a:rPr lang="en-IN" b="1" dirty="0" smtClean="0"/>
              <a:t>Micronutrients-</a:t>
            </a:r>
          </a:p>
          <a:p>
            <a:r>
              <a:rPr lang="en-IN" sz="4000" dirty="0" smtClean="0"/>
              <a:t>Vitamins</a:t>
            </a:r>
          </a:p>
          <a:p>
            <a:pPr lvl="1"/>
            <a:r>
              <a:rPr lang="en-IN" sz="3400" dirty="0" smtClean="0"/>
              <a:t>Fat soluble</a:t>
            </a:r>
          </a:p>
          <a:p>
            <a:pPr lvl="1"/>
            <a:r>
              <a:rPr lang="en-IN" sz="3400" dirty="0" smtClean="0"/>
              <a:t>Water soluble</a:t>
            </a:r>
          </a:p>
          <a:p>
            <a:r>
              <a:rPr lang="en-IN" sz="4000" dirty="0" smtClean="0"/>
              <a:t>Minerals</a:t>
            </a:r>
          </a:p>
          <a:p>
            <a:pPr lvl="1"/>
            <a:r>
              <a:rPr lang="en-IN" sz="4000" dirty="0" smtClean="0"/>
              <a:t>Major minerals</a:t>
            </a:r>
          </a:p>
          <a:p>
            <a:pPr lvl="1"/>
            <a:r>
              <a:rPr lang="en-IN" sz="4000" dirty="0" smtClean="0"/>
              <a:t>Trace elements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N" dirty="0" smtClean="0"/>
              <a:t>MACRONUTRIENTS</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6000" i="1" u="sng" dirty="0" smtClean="0">
                <a:solidFill>
                  <a:schemeClr val="accent2"/>
                </a:solidFill>
              </a:rPr>
              <a:t>Carbohydrates</a:t>
            </a:r>
            <a:endParaRPr lang="en-IN" sz="6000" i="1" u="sng" dirty="0">
              <a:solidFill>
                <a:schemeClr val="accent2"/>
              </a:solidFill>
            </a:endParaRPr>
          </a:p>
        </p:txBody>
      </p:sp>
      <p:sp>
        <p:nvSpPr>
          <p:cNvPr id="3" name="Content Placeholder 2"/>
          <p:cNvSpPr>
            <a:spLocks noGrp="1"/>
          </p:cNvSpPr>
          <p:nvPr>
            <p:ph idx="1"/>
          </p:nvPr>
        </p:nvSpPr>
        <p:spPr>
          <a:xfrm>
            <a:off x="604044" y="1951831"/>
            <a:ext cx="11374280" cy="5369131"/>
          </a:xfrm>
        </p:spPr>
        <p:txBody>
          <a:bodyPr>
            <a:normAutofit/>
          </a:bodyPr>
          <a:lstStyle/>
          <a:p>
            <a:r>
              <a:rPr lang="en-IN" sz="4000" b="1" dirty="0" smtClean="0"/>
              <a:t>Source – </a:t>
            </a:r>
          </a:p>
          <a:p>
            <a:r>
              <a:rPr lang="en-IN" sz="4000" b="1" dirty="0" smtClean="0"/>
              <a:t>RDA- </a:t>
            </a:r>
            <a:r>
              <a:rPr lang="en-IN" sz="4000" dirty="0" smtClean="0"/>
              <a:t>130 gm/day</a:t>
            </a:r>
          </a:p>
          <a:p>
            <a:r>
              <a:rPr lang="en-IN" sz="4000" dirty="0" smtClean="0"/>
              <a:t>The primary role of carbohydrate is to provide energy to the body. </a:t>
            </a:r>
          </a:p>
          <a:p>
            <a:r>
              <a:rPr lang="en-IN" sz="4000" dirty="0" smtClean="0"/>
              <a:t>Protein sparing action.</a:t>
            </a:r>
          </a:p>
          <a:p>
            <a:r>
              <a:rPr lang="en-IN" sz="4000" dirty="0" smtClean="0"/>
              <a:t>Helps in fat metabolism.</a:t>
            </a:r>
          </a:p>
        </p:txBody>
      </p:sp>
      <p:pic>
        <p:nvPicPr>
          <p:cNvPr id="4" name="Picture 3" descr="carbs.jpg"/>
          <p:cNvPicPr>
            <a:picLocks noChangeAspect="1"/>
          </p:cNvPicPr>
          <p:nvPr/>
        </p:nvPicPr>
        <p:blipFill>
          <a:blip r:embed="rId2"/>
          <a:srcRect r="7713" b="9689"/>
          <a:stretch>
            <a:fillRect/>
          </a:stretch>
        </p:blipFill>
        <p:spPr>
          <a:xfrm>
            <a:off x="7614444" y="199231"/>
            <a:ext cx="48006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928</TotalTime>
  <Words>2033</Words>
  <Application>Microsoft Office PowerPoint</Application>
  <PresentationFormat>Custom</PresentationFormat>
  <Paragraphs>207</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Theme1</vt:lpstr>
      <vt:lpstr>EFFECT OF NUTRITIONAL DEFICIENCY ON PERIODONTIUM</vt:lpstr>
      <vt:lpstr>CONTENTS</vt:lpstr>
      <vt:lpstr>NUTRITION</vt:lpstr>
      <vt:lpstr>NUTRITIONAL DEFICIENCY</vt:lpstr>
      <vt:lpstr>Slide 5</vt:lpstr>
      <vt:lpstr>Slide 6</vt:lpstr>
      <vt:lpstr>TYPES OF NUTRIENTS</vt:lpstr>
      <vt:lpstr>MACRONUTRIENTS</vt:lpstr>
      <vt:lpstr>Carbohydrates</vt:lpstr>
      <vt:lpstr>Slide 10</vt:lpstr>
      <vt:lpstr>Proteins-</vt:lpstr>
      <vt:lpstr>Slide 12</vt:lpstr>
      <vt:lpstr>Slide 13</vt:lpstr>
      <vt:lpstr>Lipids-</vt:lpstr>
      <vt:lpstr>Slide 15</vt:lpstr>
      <vt:lpstr>Slide 16</vt:lpstr>
      <vt:lpstr>MICRONUTRIENTS</vt:lpstr>
      <vt:lpstr>Slide 18</vt:lpstr>
      <vt:lpstr>Slide 19</vt:lpstr>
      <vt:lpstr>Vitamin A-</vt:lpstr>
      <vt:lpstr>Slide 21</vt:lpstr>
      <vt:lpstr>Slide 22</vt:lpstr>
      <vt:lpstr>Vitamin D-</vt:lpstr>
      <vt:lpstr>Slide 24</vt:lpstr>
      <vt:lpstr>Slide 25</vt:lpstr>
      <vt:lpstr>Slide 26</vt:lpstr>
      <vt:lpstr>Vitamin E</vt:lpstr>
      <vt:lpstr>Slide 28</vt:lpstr>
      <vt:lpstr>Slide 29</vt:lpstr>
      <vt:lpstr>Slide 30</vt:lpstr>
      <vt:lpstr>Vitamin C-</vt:lpstr>
      <vt:lpstr>Slide 32</vt:lpstr>
      <vt:lpstr>Slide 33</vt:lpstr>
      <vt:lpstr>B Vitamins-</vt:lpstr>
      <vt:lpstr>Slide 35</vt:lpstr>
      <vt:lpstr>Slide 36</vt:lpstr>
      <vt:lpstr>Slide 37</vt:lpstr>
      <vt:lpstr>Slide 38</vt:lpstr>
      <vt:lpstr>Calcium-</vt:lpstr>
      <vt:lpstr>Slide 40</vt:lpstr>
      <vt:lpstr>Slide 41</vt:lpstr>
      <vt:lpstr>Slide 42</vt:lpstr>
      <vt:lpstr>Magnesium-</vt:lpstr>
      <vt:lpstr>Iron-</vt:lpstr>
      <vt:lpstr>Slide 45</vt:lpstr>
      <vt:lpstr>Slide 46</vt:lpstr>
      <vt:lpstr>Zinc-</vt:lpstr>
      <vt:lpstr>Slide 48</vt:lpstr>
      <vt:lpstr>Potassium-</vt:lpstr>
      <vt:lpstr>Selenium-</vt:lpstr>
      <vt:lpstr>Slide 51</vt:lpstr>
      <vt:lpstr>Conclusion </vt:lpstr>
      <vt:lpstr>References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NUTRITIONAL DEFICIENCY ON PERIODONTIUM</dc:title>
  <dc:creator>user</dc:creator>
  <cp:lastModifiedBy>user</cp:lastModifiedBy>
  <cp:revision>10</cp:revision>
  <dcterms:created xsi:type="dcterms:W3CDTF">2006-08-16T00:00:00Z</dcterms:created>
  <dcterms:modified xsi:type="dcterms:W3CDTF">2020-05-05T06:28:45Z</dcterms:modified>
</cp:coreProperties>
</file>