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notesSlides/notesSlide87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Layouts/slideLayout97.xml" ContentType="application/vnd.openxmlformats-officedocument.presentationml.slideLayou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theme/theme8.xml" ContentType="application/vnd.openxmlformats-officedocument.them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2" r:id="rId3"/>
    <p:sldMasterId id="2147483724" r:id="rId4"/>
    <p:sldMasterId id="2147483736" r:id="rId5"/>
    <p:sldMasterId id="2147483748" r:id="rId6"/>
    <p:sldMasterId id="2147483760" r:id="rId7"/>
    <p:sldMasterId id="2147483772" r:id="rId8"/>
    <p:sldMasterId id="2147483784" r:id="rId9"/>
    <p:sldMasterId id="2147483822" r:id="rId10"/>
  </p:sldMasterIdLst>
  <p:notesMasterIdLst>
    <p:notesMasterId r:id="rId158"/>
  </p:notesMasterIdLst>
  <p:sldIdLst>
    <p:sldId id="470" r:id="rId11"/>
    <p:sldId id="433" r:id="rId12"/>
    <p:sldId id="376" r:id="rId13"/>
    <p:sldId id="378" r:id="rId14"/>
    <p:sldId id="380" r:id="rId15"/>
    <p:sldId id="381" r:id="rId16"/>
    <p:sldId id="386" r:id="rId17"/>
    <p:sldId id="429" r:id="rId18"/>
    <p:sldId id="387" r:id="rId19"/>
    <p:sldId id="428" r:id="rId20"/>
    <p:sldId id="430" r:id="rId21"/>
    <p:sldId id="388" r:id="rId22"/>
    <p:sldId id="431" r:id="rId23"/>
    <p:sldId id="325" r:id="rId24"/>
    <p:sldId id="389" r:id="rId25"/>
    <p:sldId id="471" r:id="rId26"/>
    <p:sldId id="390" r:id="rId27"/>
    <p:sldId id="432" r:id="rId28"/>
    <p:sldId id="277" r:id="rId29"/>
    <p:sldId id="278" r:id="rId30"/>
    <p:sldId id="279" r:id="rId31"/>
    <p:sldId id="280" r:id="rId32"/>
    <p:sldId id="281" r:id="rId33"/>
    <p:sldId id="283" r:id="rId34"/>
    <p:sldId id="284" r:id="rId35"/>
    <p:sldId id="445" r:id="rId36"/>
    <p:sldId id="434" r:id="rId37"/>
    <p:sldId id="435" r:id="rId38"/>
    <p:sldId id="286" r:id="rId39"/>
    <p:sldId id="421" r:id="rId40"/>
    <p:sldId id="422" r:id="rId41"/>
    <p:sldId id="414" r:id="rId42"/>
    <p:sldId id="328" r:id="rId43"/>
    <p:sldId id="446" r:id="rId44"/>
    <p:sldId id="416" r:id="rId45"/>
    <p:sldId id="415" r:id="rId46"/>
    <p:sldId id="331" r:id="rId47"/>
    <p:sldId id="332" r:id="rId48"/>
    <p:sldId id="333" r:id="rId49"/>
    <p:sldId id="334" r:id="rId50"/>
    <p:sldId id="335" r:id="rId51"/>
    <p:sldId id="423" r:id="rId52"/>
    <p:sldId id="337" r:id="rId53"/>
    <p:sldId id="338" r:id="rId54"/>
    <p:sldId id="340" r:id="rId55"/>
    <p:sldId id="371" r:id="rId56"/>
    <p:sldId id="341" r:id="rId57"/>
    <p:sldId id="342" r:id="rId58"/>
    <p:sldId id="452" r:id="rId59"/>
    <p:sldId id="343" r:id="rId60"/>
    <p:sldId id="344" r:id="rId61"/>
    <p:sldId id="345" r:id="rId62"/>
    <p:sldId id="346" r:id="rId63"/>
    <p:sldId id="347" r:id="rId64"/>
    <p:sldId id="348" r:id="rId65"/>
    <p:sldId id="469" r:id="rId66"/>
    <p:sldId id="349" r:id="rId67"/>
    <p:sldId id="350" r:id="rId68"/>
    <p:sldId id="402" r:id="rId69"/>
    <p:sldId id="351" r:id="rId70"/>
    <p:sldId id="417" r:id="rId71"/>
    <p:sldId id="453" r:id="rId72"/>
    <p:sldId id="454" r:id="rId73"/>
    <p:sldId id="456" r:id="rId74"/>
    <p:sldId id="457" r:id="rId75"/>
    <p:sldId id="353" r:id="rId76"/>
    <p:sldId id="406" r:id="rId77"/>
    <p:sldId id="356" r:id="rId78"/>
    <p:sldId id="357" r:id="rId79"/>
    <p:sldId id="424" r:id="rId80"/>
    <p:sldId id="358" r:id="rId81"/>
    <p:sldId id="478" r:id="rId82"/>
    <p:sldId id="479" r:id="rId83"/>
    <p:sldId id="480" r:id="rId84"/>
    <p:sldId id="481" r:id="rId85"/>
    <p:sldId id="482" r:id="rId86"/>
    <p:sldId id="410" r:id="rId87"/>
    <p:sldId id="359" r:id="rId88"/>
    <p:sldId id="449" r:id="rId89"/>
    <p:sldId id="362" r:id="rId90"/>
    <p:sldId id="465" r:id="rId91"/>
    <p:sldId id="363" r:id="rId92"/>
    <p:sldId id="364" r:id="rId93"/>
    <p:sldId id="365" r:id="rId94"/>
    <p:sldId id="450" r:id="rId95"/>
    <p:sldId id="366" r:id="rId96"/>
    <p:sldId id="405" r:id="rId97"/>
    <p:sldId id="462" r:id="rId98"/>
    <p:sldId id="320" r:id="rId99"/>
    <p:sldId id="321" r:id="rId100"/>
    <p:sldId id="458" r:id="rId101"/>
    <p:sldId id="459" r:id="rId102"/>
    <p:sldId id="460" r:id="rId103"/>
    <p:sldId id="464" r:id="rId104"/>
    <p:sldId id="436" r:id="rId105"/>
    <p:sldId id="437" r:id="rId106"/>
    <p:sldId id="438" r:id="rId107"/>
    <p:sldId id="466" r:id="rId108"/>
    <p:sldId id="483" r:id="rId109"/>
    <p:sldId id="484" r:id="rId110"/>
    <p:sldId id="485" r:id="rId111"/>
    <p:sldId id="486" r:id="rId112"/>
    <p:sldId id="487" r:id="rId113"/>
    <p:sldId id="488" r:id="rId114"/>
    <p:sldId id="489" r:id="rId115"/>
    <p:sldId id="490" r:id="rId116"/>
    <p:sldId id="491" r:id="rId117"/>
    <p:sldId id="492" r:id="rId118"/>
    <p:sldId id="493" r:id="rId119"/>
    <p:sldId id="494" r:id="rId120"/>
    <p:sldId id="495" r:id="rId121"/>
    <p:sldId id="496" r:id="rId122"/>
    <p:sldId id="497" r:id="rId123"/>
    <p:sldId id="498" r:id="rId124"/>
    <p:sldId id="499" r:id="rId125"/>
    <p:sldId id="500" r:id="rId126"/>
    <p:sldId id="501" r:id="rId127"/>
    <p:sldId id="502" r:id="rId128"/>
    <p:sldId id="503" r:id="rId129"/>
    <p:sldId id="504" r:id="rId130"/>
    <p:sldId id="505" r:id="rId131"/>
    <p:sldId id="506" r:id="rId132"/>
    <p:sldId id="507" r:id="rId133"/>
    <p:sldId id="508" r:id="rId134"/>
    <p:sldId id="509" r:id="rId135"/>
    <p:sldId id="510" r:id="rId136"/>
    <p:sldId id="511" r:id="rId137"/>
    <p:sldId id="512" r:id="rId138"/>
    <p:sldId id="513" r:id="rId139"/>
    <p:sldId id="514" r:id="rId140"/>
    <p:sldId id="515" r:id="rId141"/>
    <p:sldId id="516" r:id="rId142"/>
    <p:sldId id="517" r:id="rId143"/>
    <p:sldId id="518" r:id="rId144"/>
    <p:sldId id="519" r:id="rId145"/>
    <p:sldId id="520" r:id="rId146"/>
    <p:sldId id="521" r:id="rId147"/>
    <p:sldId id="522" r:id="rId148"/>
    <p:sldId id="523" r:id="rId149"/>
    <p:sldId id="524" r:id="rId150"/>
    <p:sldId id="525" r:id="rId151"/>
    <p:sldId id="526" r:id="rId152"/>
    <p:sldId id="527" r:id="rId153"/>
    <p:sldId id="468" r:id="rId154"/>
    <p:sldId id="425" r:id="rId155"/>
    <p:sldId id="467" r:id="rId156"/>
    <p:sldId id="441" r:id="rId1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63578" autoAdjust="0"/>
  </p:normalViewPr>
  <p:slideViewPr>
    <p:cSldViewPr>
      <p:cViewPr varScale="1">
        <p:scale>
          <a:sx n="43" d="100"/>
          <a:sy n="43" d="100"/>
        </p:scale>
        <p:origin x="-19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slide" Target="slides/slide144.xml"/><Relationship Id="rId159" Type="http://schemas.openxmlformats.org/officeDocument/2006/relationships/presProps" Target="presProps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viewProps" Target="view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53" Type="http://schemas.openxmlformats.org/officeDocument/2006/relationships/slide" Target="slides/slide143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02.png"/><Relationship Id="rId4" Type="http://schemas.openxmlformats.org/officeDocument/2006/relationships/image" Target="../media/image10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E5DB8-5FE2-4959-B946-E9FD3E45FE0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807A-D196-42D9-ABF7-E50167B8D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200" b="0" dirty="0" smtClean="0"/>
              <a:t>Compensate for the wear &amp; to reduce masticatory forces on the erupting permanent molars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200" b="0" dirty="0" smtClean="0"/>
              <a:t>Restore vertical dimension &amp; prevent traumatic exposure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E133-6941-43B5-B880-DB929D501F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Amelogenesis imperfecta dentinogenesis imperfecta, enamel Hypoplasia – enamel chipped or worn off Exposing the underlying dentine &amp; reduction in vertical height of crown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E133-6941-43B5-B880-DB929D501F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07D0A-521F-431C-9EB7-590551A0477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703A6-F98A-48B6-8F78-895BD2FE109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F4FE4A-7E92-4DE7-A1ED-E1869C13384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ROCKY MOUNTAIN: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Made of 18-8 steel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Not prefestooned &amp; requires trimming at the gingival margins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Occlusal table is small buccolingually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Can be easily dislodged if there is any interference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44BBC-F6F6-42AE-8552-EF2E21FBBAC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A91E05-72C8-432B-BB17-ABD0DC5FAA5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20355-1ADE-49C8-B3AC-A38EB6748BC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Semi permanent restorations are those which last for months or years preserving the function of primary teeth until their normal exfoliation . </a:t>
            </a:r>
            <a:r>
              <a:rPr lang="en-US" dirty="0" smtClean="0">
                <a:solidFill>
                  <a:srgbClr val="00FFFF"/>
                </a:solidFill>
              </a:rPr>
              <a:t>(Braff 1982)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Strength 211-1760 Mpa</a:t>
            </a:r>
          </a:p>
          <a:p>
            <a:r>
              <a:rPr lang="en-US" sz="1200" dirty="0" smtClean="0"/>
              <a:t>Austenitic type provides best corrosion resistance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F2BCDA-1D79-47E4-82D0-F98EAAA07E1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686F1-92CE-41CC-A25E-60AE17EF571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770A13-5E96-4050-A63E-52D2ABBAD71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DB7F46-0BEC-49A6-B5A3-E3F8F89C7C5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8FED8-E078-4585-A32B-71B0D8AE6F6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E0F6-1AAD-426F-88C3-0CFEBEDCB5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E0F6-1AAD-426F-88C3-0CFEBEDCB5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BA7B0-3678-48A4-A70D-F7641A31238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A8A3A-C579-41EF-9468-997D07C11F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A8A3A-C579-41EF-9468-997D07C11F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dirty="0" smtClean="0"/>
              <a:t>Dental age of the patient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 dirty="0" smtClean="0"/>
              <a:t>Co-operation of the patient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 dirty="0" smtClean="0"/>
              <a:t>Motivation of the patient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 dirty="0" smtClean="0"/>
              <a:t>Medical history :antibiotic prophylaxsis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 dirty="0" smtClean="0"/>
              <a:t>Nickel allergy (</a:t>
            </a:r>
            <a:r>
              <a:rPr lang="en-US" sz="1200" dirty="0" smtClean="0">
                <a:solidFill>
                  <a:srgbClr val="00FFFF"/>
                </a:solidFill>
              </a:rPr>
              <a:t>Feasby,1988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1200" dirty="0" smtClean="0">
                <a:latin typeface="Adobe Caslon Pro" pitchFamily="18" charset="0"/>
              </a:rPr>
              <a:t>Local anesthesia</a:t>
            </a:r>
            <a:endParaRPr lang="en-US" sz="1200" dirty="0" smtClean="0">
              <a:effectLst/>
              <a:latin typeface="Adobe Caslon Pro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1200" dirty="0" smtClean="0">
                <a:effectLst/>
                <a:latin typeface="Adobe Caslon Pro" pitchFamily="18" charset="0"/>
              </a:rPr>
              <a:t>Rubber dam application (wedges/ interproximal dam cutting/ slip over posterior &amp; anterior tooth)</a:t>
            </a:r>
          </a:p>
          <a:p>
            <a:pPr>
              <a:lnSpc>
                <a:spcPct val="160000"/>
              </a:lnSpc>
            </a:pPr>
            <a:r>
              <a:rPr lang="en-US" sz="1200" dirty="0" smtClean="0">
                <a:effectLst/>
                <a:latin typeface="Adobe Caslon Pro" pitchFamily="18" charset="0"/>
              </a:rPr>
              <a:t>Caries removal (pulpectomy / pulpotomy)</a:t>
            </a:r>
          </a:p>
          <a:p>
            <a:pPr>
              <a:lnSpc>
                <a:spcPct val="160000"/>
              </a:lnSpc>
            </a:pPr>
            <a:r>
              <a:rPr lang="en-US" sz="1200" dirty="0" smtClean="0">
                <a:effectLst/>
                <a:latin typeface="Adobe Caslon Pro" pitchFamily="18" charset="0"/>
              </a:rPr>
              <a:t>M-D width of the tooth</a:t>
            </a:r>
          </a:p>
          <a:p>
            <a:pPr>
              <a:lnSpc>
                <a:spcPct val="160000"/>
              </a:lnSpc>
            </a:pPr>
            <a:r>
              <a:rPr lang="en-US" sz="1200" dirty="0" smtClean="0">
                <a:effectLst/>
                <a:latin typeface="Adobe Caslon Pro" pitchFamily="18" charset="0"/>
              </a:rPr>
              <a:t>Crown selection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90000"/>
              </a:lnSpc>
              <a:buFont typeface="Wingdings" pitchFamily="2" charset="2"/>
              <a:buNone/>
            </a:pPr>
            <a:r>
              <a:rPr lang="en-US" sz="1200" dirty="0" smtClean="0"/>
              <a:t>Measurement of appropriate size crown:</a:t>
            </a:r>
          </a:p>
          <a:p>
            <a:pPr>
              <a:lnSpc>
                <a:spcPct val="110000"/>
              </a:lnSpc>
            </a:pPr>
            <a:r>
              <a:rPr lang="en-US" sz="1200" dirty="0" smtClean="0"/>
              <a:t>Boley guage (Tandon et al 2001)</a:t>
            </a:r>
          </a:p>
          <a:p>
            <a:pPr>
              <a:lnSpc>
                <a:spcPct val="110000"/>
              </a:lnSpc>
            </a:pPr>
            <a:r>
              <a:rPr lang="en-US" sz="1200" dirty="0" smtClean="0"/>
              <a:t>Dividers (Forrester et al 1981)</a:t>
            </a:r>
          </a:p>
          <a:p>
            <a:pPr>
              <a:lnSpc>
                <a:spcPct val="110000"/>
              </a:lnSpc>
            </a:pPr>
            <a:r>
              <a:rPr lang="en-US" sz="1200" dirty="0" smtClean="0"/>
              <a:t>Perioprobe 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Gingival marginal contour: </a:t>
            </a:r>
          </a:p>
          <a:p>
            <a:pPr marL="812800" indent="-812800" eaLnBrk="1" hangingPunct="1">
              <a:buFont typeface="Wingdings" pitchFamily="2" charset="2"/>
              <a:buChar char="Ø"/>
            </a:pPr>
            <a:r>
              <a:rPr lang="en-US" sz="1200" dirty="0" smtClean="0">
                <a:latin typeface="Adobe Caslon Pro" pitchFamily="18" charset="0"/>
              </a:rPr>
              <a:t>Differ from I to II molar as well as buccal to lingual to proximal aspect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4ED7-30BD-4FB6-B04C-8C279687AD3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4ED7-30BD-4FB6-B04C-8C279687AD3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>
                <a:latin typeface="Adobe Caslon Pro" pitchFamily="18" charset="0"/>
              </a:rPr>
              <a:t>Relatively small deciduous teeth: neglected caries can destroy the tooth’s integrity faster than larger permanent teeth</a:t>
            </a:r>
          </a:p>
          <a:p>
            <a:pPr lvl="1"/>
            <a:r>
              <a:rPr lang="en-US" sz="2400" dirty="0" smtClean="0">
                <a:latin typeface="Adobe Caslon Pro" pitchFamily="18" charset="0"/>
              </a:rPr>
              <a:t>Deciduous teeth pulp is larger than permanent in relation to dentin and enamel envelope. Thus it is difficult to make dentinal stump for a gold casting or to use a pin system of retention for more extensive amalgam restoration</a:t>
            </a:r>
            <a:endParaRPr lang="en-GB" sz="2400" dirty="0" smtClean="0">
              <a:latin typeface="Adobe Caslon Pro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46644-364C-4407-818F-9BE256F95B88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dobe Caslon Pro" pitchFamily="18" charset="0"/>
              </a:rPr>
              <a:t>proximal slices converge slightly toward the occlusal and lingual  (Meyers et al 1976)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204BD-DCE8-4352-8AFE-091D8AE8D97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9F9F92-D84F-48A8-9BDF-FE2C99891CB3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Mark gingival line with a scaler &amp; trim 1mm beneath  the mark using scissors</a:t>
            </a:r>
          </a:p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Margins lie parallel with the contour of the gingival tissue and consist of a series of curves without sharp angles</a:t>
            </a:r>
          </a:p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Scissors or heatless wheel</a:t>
            </a:r>
          </a:p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At 45 degrees</a:t>
            </a:r>
          </a:p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Towards inner surface of crown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Low cost </a:t>
            </a:r>
          </a:p>
          <a:p>
            <a:pPr eaLnBrk="1" hangingPunct="1">
              <a:defRPr/>
            </a:pPr>
            <a:r>
              <a:rPr lang="en-US" dirty="0" smtClean="0"/>
              <a:t>Durability </a:t>
            </a:r>
          </a:p>
          <a:p>
            <a:pPr eaLnBrk="1" hangingPunct="1">
              <a:defRPr/>
            </a:pPr>
            <a:r>
              <a:rPr lang="en-US" dirty="0" smtClean="0"/>
              <a:t>Resistant in oral environment </a:t>
            </a:r>
          </a:p>
          <a:p>
            <a:pPr eaLnBrk="1" hangingPunct="1">
              <a:defRPr/>
            </a:pPr>
            <a:r>
              <a:rPr lang="en-US" dirty="0" smtClean="0"/>
              <a:t>Tarnish resistant </a:t>
            </a:r>
          </a:p>
          <a:p>
            <a:pPr eaLnBrk="1" hangingPunct="1">
              <a:defRPr/>
            </a:pPr>
            <a:r>
              <a:rPr lang="en-US" dirty="0" smtClean="0"/>
              <a:t>Reduction in operating time </a:t>
            </a:r>
          </a:p>
          <a:p>
            <a:pPr eaLnBrk="1" hangingPunct="1">
              <a:defRPr/>
            </a:pPr>
            <a:r>
              <a:rPr lang="en-US" dirty="0" smtClean="0"/>
              <a:t>One appointment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Bending the gingival third of the crown’s margins inward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Restores anatomic margins and reduce the marginal circumference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Ensures good fit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3737"/>
                </a:solidFill>
              </a:rPr>
              <a:t>Crown crimping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990033"/>
                </a:solidFill>
              </a:rPr>
              <a:t>Crimping done at cervical 1/3</a:t>
            </a:r>
            <a:r>
              <a:rPr lang="en-US" baseline="30000" dirty="0" smtClean="0">
                <a:solidFill>
                  <a:srgbClr val="990033"/>
                </a:solidFill>
              </a:rPr>
              <a:t>rd</a:t>
            </a:r>
            <a:r>
              <a:rPr lang="en-US" dirty="0" smtClean="0">
                <a:solidFill>
                  <a:srgbClr val="990033"/>
                </a:solidFill>
              </a:rPr>
              <a:t> of crown with a No. 800-412 plier to aid in tight marginal fit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endParaRPr lang="en-US" dirty="0" smtClean="0">
              <a:solidFill>
                <a:srgbClr val="990033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990033"/>
                </a:solidFill>
              </a:rPr>
              <a:t>This aids in:-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6969"/>
                </a:solidFill>
              </a:rPr>
              <a:t>- </a:t>
            </a:r>
            <a:r>
              <a:rPr lang="en-US" dirty="0" smtClean="0">
                <a:solidFill>
                  <a:srgbClr val="FF4747"/>
                </a:solidFill>
              </a:rPr>
              <a:t>mechanical retention of the            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FF4747"/>
                </a:solidFill>
              </a:rPr>
              <a:t>         crown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FF4747"/>
                </a:solidFill>
              </a:rPr>
              <a:t>      - protection of cement from 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FF4747"/>
                </a:solidFill>
              </a:rPr>
              <a:t>         exposure to oral fluids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FF4747"/>
                </a:solidFill>
              </a:rPr>
              <a:t>      - maintenance of gingival </a:t>
            </a:r>
          </a:p>
          <a:p>
            <a:pPr lvl="1">
              <a:lnSpc>
                <a:spcPct val="120000"/>
              </a:lnSpc>
              <a:buFont typeface="Webdings" pitchFamily="18" charset="2"/>
              <a:buNone/>
            </a:pPr>
            <a:r>
              <a:rPr lang="en-US" dirty="0" smtClean="0">
                <a:solidFill>
                  <a:srgbClr val="FF4747"/>
                </a:solidFill>
              </a:rPr>
              <a:t>         health</a:t>
            </a:r>
            <a:endParaRPr lang="en-GB" dirty="0" smtClean="0">
              <a:solidFill>
                <a:srgbClr val="FF474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1200" b="1" dirty="0" smtClean="0">
                <a:latin typeface="Times New Roman" pitchFamily="18" charset="0"/>
              </a:rPr>
              <a:t>Need for good fit:</a:t>
            </a:r>
          </a:p>
          <a:p>
            <a:pPr>
              <a:lnSpc>
                <a:spcPct val="130000"/>
              </a:lnSpc>
            </a:pPr>
            <a:r>
              <a:rPr lang="en-US" sz="1200" dirty="0" smtClean="0">
                <a:latin typeface="Times New Roman" pitchFamily="18" charset="0"/>
              </a:rPr>
              <a:t>Mechanical retention</a:t>
            </a:r>
          </a:p>
          <a:p>
            <a:pPr>
              <a:lnSpc>
                <a:spcPct val="130000"/>
              </a:lnSpc>
            </a:pPr>
            <a:r>
              <a:rPr lang="en-US" sz="1200" dirty="0" smtClean="0">
                <a:latin typeface="Times New Roman" pitchFamily="18" charset="0"/>
              </a:rPr>
              <a:t>Cement protection</a:t>
            </a:r>
          </a:p>
          <a:p>
            <a:pPr>
              <a:lnSpc>
                <a:spcPct val="130000"/>
              </a:lnSpc>
            </a:pPr>
            <a:r>
              <a:rPr lang="en-US" sz="1200" dirty="0" smtClean="0">
                <a:latin typeface="Times New Roman" pitchFamily="18" charset="0"/>
              </a:rPr>
              <a:t>Gingival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DF0E3-5BF1-410B-B721-1756A5837CBB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Heatless stone (green stone):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Smooth jagged edges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Towards inside of crown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Use rubber wheel: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Remove small scratches and smooth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Polish surface of crown to a high shine with rouge &amp; fine polishing material</a:t>
            </a:r>
            <a:endParaRPr lang="en-US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7A331-3701-4F58-9B82-9CD80FA5296A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DD6C6-69E4-47B1-93A2-25BABD92BA92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A8A3A-C579-41EF-9468-997D07C11F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6C26E-67B9-445C-9ADC-618C06D5CFFD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C0413-7C6F-4800-A54B-33E70E6CEC47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0AB2E2-C164-4C5D-9AD4-6316E5DA7139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Remove excess cement  when partially set (interproximally: floss)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Cements used: GIC, zinc phosphate, zinc polycarboxylate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Mathewson et al 1974: zinc phosphate for cementation</a:t>
            </a:r>
            <a:endParaRPr lang="en-US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200" dirty="0" smtClean="0">
                <a:latin typeface="Adobe Caslon Pro" pitchFamily="18" charset="0"/>
              </a:rPr>
              <a:t>Remove excess cement with scaler or explorer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latin typeface="Adobe Caslon Pro" pitchFamily="18" charset="0"/>
              </a:rPr>
              <a:t>Remove excess from interdental areas using floss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latin typeface="Adobe Caslon Pro" pitchFamily="18" charset="0"/>
              </a:rPr>
              <a:t>Make the final check of restoration for occlusion</a:t>
            </a:r>
            <a:endParaRPr lang="en-US" dirty="0" smtClean="0">
              <a:latin typeface="Adobe Caslon Pro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1200" dirty="0" smtClean="0">
                <a:latin typeface="Adobe Caslon Pro" pitchFamily="18" charset="0"/>
              </a:rPr>
              <a:t>Polish the crown with acidulated phosphate fluoride prophylaxis paste</a:t>
            </a:r>
            <a:endParaRPr lang="en-GB" dirty="0" smtClean="0">
              <a:latin typeface="Adobe Caslon Pro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A86E-2AAA-4210-9950-0A9BA7353FF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80000"/>
              </a:lnSpc>
            </a:pPr>
            <a:r>
              <a:rPr lang="en-US" sz="1200" dirty="0" smtClean="0">
                <a:latin typeface="Adobe Caslon Pro" pitchFamily="18" charset="0"/>
              </a:rPr>
              <a:t>Adv: aesthetics, durability, moisture sensitive,</a:t>
            </a:r>
          </a:p>
          <a:p>
            <a:pPr>
              <a:lnSpc>
                <a:spcPct val="180000"/>
              </a:lnSpc>
            </a:pPr>
            <a:r>
              <a:rPr lang="en-US" sz="1200" dirty="0" smtClean="0">
                <a:latin typeface="Adobe Caslon Pro" pitchFamily="18" charset="0"/>
              </a:rPr>
              <a:t>Disadv: cost, more tooth reduction (B,L,I), minimum crimping (lingually), no close adaptation, few available data for durability</a:t>
            </a:r>
          </a:p>
          <a:p>
            <a:pPr>
              <a:lnSpc>
                <a:spcPct val="180000"/>
              </a:lnSpc>
            </a:pPr>
            <a:r>
              <a:rPr lang="en-US" sz="1200" dirty="0" smtClean="0">
                <a:latin typeface="Adobe Caslon Pro" pitchFamily="18" charset="0"/>
              </a:rPr>
              <a:t>Design: composite bonded to incisal and labial surface</a:t>
            </a:r>
          </a:p>
          <a:p>
            <a:pPr>
              <a:lnSpc>
                <a:spcPct val="180000"/>
              </a:lnSpc>
            </a:pPr>
            <a:r>
              <a:rPr lang="en-US" sz="1200" dirty="0" smtClean="0">
                <a:latin typeface="Adobe Caslon Pro" pitchFamily="18" charset="0"/>
              </a:rPr>
              <a:t>Technique: little recontouing &amp; reshaping (adjust tooth to fit the crown), no snap fit (# of veneer), “snug-sleeve” like fit,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32748-B151-4F86-BACE-F026DB2EF9D8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BB10-E29B-47A4-A32C-F6A3B6B3D6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46E7A-B14B-49DC-B29E-24DB6BCD8F44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E1929-DFD0-4660-A2CA-3EB8B3087F2E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49E-8BCD-4839-A29F-44C1959175C2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611E-E3D1-4720-9A31-80821034CCA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611E-E3D1-4720-9A31-80821034CCA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611E-E3D1-4720-9A31-80821034CCA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200" b="0" dirty="0" smtClean="0"/>
              <a:t>Compensate for the wear &amp; to reduce masticatory forces on the erupting permanent molars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200" b="0" dirty="0" smtClean="0"/>
              <a:t>Restore vertical dimension &amp; prevent traumatic exposure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E133-6941-43B5-B880-DB929D501F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BA8B-1D0E-4733-98AF-78340D57DE00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A86E-2AAA-4210-9950-0A9BA7353FF2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807A-D196-42D9-ABF7-E50167B8D6C5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00F-91C0-43C8-8259-469523F960DC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7CFCA-CC23-423A-A6DE-ED7942758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666FCF-E6C0-4AD5-842A-390F82C3D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7342A-C4D5-4A1C-9D4E-50B646C0E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1C329-EAE9-40B0-A4FC-39769DC16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050C3-1A4C-4EDC-9D8C-76AF25D4B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E88A-7A86-4D4B-B98B-A73BA407B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EFD4-C7CC-4723-BA11-E949D74E6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CC106-3441-4FDE-8B24-9882014AC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FBCA-B4E5-4B4E-B7B0-5AA32342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97345-FBB3-40C9-9ED1-1DC3A3CC7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CB773-4B8C-45AF-9CEB-C4E370FD7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122238"/>
            <a:ext cx="207645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22238"/>
            <a:ext cx="607695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96D7-E7E8-4616-97F2-1EAF1F077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143A-E718-4B68-A2FD-8AD97B15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CBD4-05A5-441D-B38A-DBD0D6F4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143A-E718-4B68-A2FD-8AD97B15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8A26-AE2D-4993-893C-CAA779046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EB6C5-1E4F-498E-819C-BD2EF4F5D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7EB0E-EE6F-49CA-AA0D-1EF7A1C0E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6E49-6885-41F7-BDA3-FADD25D44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093A-1F66-4678-A2FE-8C1891B4C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45AC-07F6-4175-9C18-EAC9650FC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E2DA-D56A-4FC3-B2E1-88B03C2AF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130F4-784C-42F8-AA23-93489400D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94F20-5331-491D-B324-D9436FC96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41AD1-AD18-460D-AFF7-9E21BC871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3F3E3-A1A7-4BAD-9F88-D7ECAE396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17B9-3C82-4C58-95B3-3EA514010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9D7E1-4C26-4155-897C-3FBF97CBD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8FB7-45F7-41CF-9482-0238F4E11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1CE3-89F4-4FBD-8911-B6F2EB57C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1E505-93EA-4EC8-B4F2-09BC8363A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8BBFF-B080-4CA5-8E63-921A1E7AE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D90C-AB82-4C46-B218-7A3BBF1AF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D72A-F973-4DCD-B057-ED61E1569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EE8B-5511-49B8-85C3-2741D38FD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83286-A47C-4D71-9179-B66D2DE8F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E3F3-24E0-46B1-9AE8-F54B54CA8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D3B2-C3CF-477B-8DB7-9EFCCE71F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4AD6-F0DE-4372-99AC-ACF26403D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8A28-E077-4F49-A62A-FC5ADAEA8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8EF5-141A-4288-A4C6-A61B00514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0DBAB-602F-4DB1-9318-273B09595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4770-8A37-4BA6-87E6-D50EAD2C7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9E47D-74D4-4C0B-B647-FAA4B7EFF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00EA8-5A13-4F0B-A9B4-3990A296C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3F340-379B-4DCC-9F61-F2C0C43E7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D5644-EB0A-4878-B4DA-74BB4FBE3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7FAF-709F-42EF-8DED-99851195D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7EA2-88B0-416A-9F9A-BBE30A780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564E-143F-41DB-B8DA-1438EBF06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D865-93D3-46BE-BEEF-AC855003A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DD5A2-9AAD-4F23-BCDC-F23259DE4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34E56-FB64-4C14-A662-1E56AD63F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DB7C-B5FD-4648-A951-529C23240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42ECF-5F3C-49CE-9EAD-24343475D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A1280-90AE-49DD-B1E6-5F2ED6F69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02B4E-E614-4457-BF96-AFBF6F103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1536-645C-43F1-B25E-06ECD6F0E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184E-0BD1-4962-BB01-7EAEEFAE0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3AC74-D341-4315-B1B9-0DB947570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4392E-775D-4207-B950-5D2DA917C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5E98-6701-4D96-9B04-47336507A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B5E1-B5B5-4886-8134-1FA4310CB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FC5C9-72D9-4530-A7A5-A31FC0602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06D85-4DD9-4670-85E6-C6862CFD6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970F-A940-4B17-B109-D5D607103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AC859-DB6F-4E10-9FEF-54489214E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8E39-71AA-49C7-ACE7-FBC8D60C7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3F39-EE7E-4F65-AF03-7DCBB0D4C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75973-EFF7-457A-B54D-1009F7576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0CB4-E6AE-4086-B98F-D85BE0CDA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429B-B43B-4F9B-AA7C-BBDC2A5BD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75D37-E26E-44E5-8D70-83AF51D69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5667-4830-4AFE-8035-E0F14C207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6FE56-E1A4-49A3-A3D6-4575D0722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4DCB-D7A9-4B22-8C66-55A0DB4F8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F5164-A6B3-4EE8-BB6C-530BAABB0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F4BF1-F9A0-4473-94E0-CD9C66562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FF2C-3A1D-4B77-AE86-D3789A45C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AD2B0-F210-490B-9AA8-A01DBDC62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ECE5-63AD-48AD-AB18-774E8C0D2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1876-A70C-4BDD-B36D-D23BBFFE8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9764-0AEC-4446-8069-17DB6B9C4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1459-CEBA-478A-9010-779AA2528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20DC2-ACA3-4E82-AD28-122A9DD6F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85E21-C173-4E84-B523-5A23B905B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84694-3C97-43B9-B562-601C8CE3F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1728E-AFFE-4301-AA8B-8DCEE3DA3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51F3-0EF8-4FCC-9B8A-FD908F864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EF3F-A722-4732-B93D-360AA911C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B3F6-7CE1-42B6-85CC-964541D74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7FFB4-311A-46F6-91D5-7674A1D97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24F1-400D-41DE-A0BB-2AAE4B812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0D91-7502-4B88-BE2C-AFCD925EF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3CF3-545B-48A7-A54E-49B4871AD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97B8-2C42-4F2F-9F65-DD9334360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947DE-9367-4655-A52D-1D841C42E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50E9-3367-4388-A43C-95EBFCC1A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2D04D-FA3B-4AB0-959E-00A336BCE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A3AC-B5E0-4F2A-BE0D-9BD04BF78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00238-641F-455E-9F9A-C6305B7F0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E6011-3975-462E-95F2-8DF54426B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15D4B8-D7E0-4FD1-B889-2624EBD5AA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81627B-9440-4D51-8D1A-5E9A87634E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44229B-E794-4A50-B964-51C27F6E69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B454C-E8E5-45D4-BB5F-10A7FA9A05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B46FF-3438-4DC5-9055-9CEE0272EC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93E1A0-9FB4-4C56-BE2C-0623D5D5FD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48C3AB-59ED-4B00-9E62-3E922B16C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1F61E8-6688-48DC-A723-1692C1C74B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2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0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0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0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0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0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0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0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0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0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0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0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0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0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0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0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0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0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0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10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0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0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0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0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0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0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0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0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0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0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10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10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10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0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10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10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10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10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0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0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8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78.jpeg"/><Relationship Id="rId4" Type="http://schemas.openxmlformats.org/officeDocument/2006/relationships/image" Target="../media/image7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0.jpeg"/><Relationship Id="rId4" Type="http://schemas.openxmlformats.org/officeDocument/2006/relationships/oleObject" Target="../embeddings/oleObject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94.wmf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0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8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2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29.jpeg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Relationship Id="rId9" Type="http://schemas.openxmlformats.org/officeDocument/2006/relationships/image" Target="../media/image133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83.jpe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94.wmf"/><Relationship Id="rId5" Type="http://schemas.openxmlformats.org/officeDocument/2006/relationships/image" Target="../media/image93.jpeg"/><Relationship Id="rId4" Type="http://schemas.openxmlformats.org/officeDocument/2006/relationships/image" Target="../media/image134.png"/><Relationship Id="rId9" Type="http://schemas.openxmlformats.org/officeDocument/2006/relationships/image" Target="../media/image77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9753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STAINLESS STEEL CROWNS (SSC)</a:t>
            </a:r>
          </a:p>
        </p:txBody>
      </p:sp>
      <p:pic>
        <p:nvPicPr>
          <p:cNvPr id="22531" name="Picture 3" descr="sscf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09800" y="1836739"/>
            <a:ext cx="4757738" cy="349197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334000" y="579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Dr. SHIVANGI SHRMA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60960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rgbClr val="F5DB17"/>
              </a:solidFill>
              <a:latin typeface="Adobe Caslon Pro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0" dirty="0" smtClean="0">
                <a:solidFill>
                  <a:srgbClr val="F5DB17"/>
                </a:solidFill>
                <a:latin typeface="Adobe Caslon Pro" pitchFamily="18" charset="0"/>
              </a:rPr>
              <a:t>   </a:t>
            </a:r>
            <a:r>
              <a:rPr lang="en-US" sz="2400" b="0" dirty="0" smtClean="0">
                <a:solidFill>
                  <a:srgbClr val="F5DB17"/>
                </a:solidFill>
                <a:latin typeface="Adobe Caslon Pro" pitchFamily="18" charset="0"/>
              </a:rPr>
              <a:t>FOLLOWING </a:t>
            </a:r>
            <a:r>
              <a:rPr lang="en-US" sz="2400" b="0" dirty="0">
                <a:solidFill>
                  <a:srgbClr val="F5DB17"/>
                </a:solidFill>
                <a:latin typeface="Adobe Caslon Pro" pitchFamily="18" charset="0"/>
              </a:rPr>
              <a:t>PULP THERAPY</a:t>
            </a:r>
            <a:endParaRPr lang="en-US" sz="2800" b="0" dirty="0">
              <a:solidFill>
                <a:srgbClr val="F5DB17"/>
              </a:solidFill>
              <a:latin typeface="Adobe Caslon Pro" pitchFamily="18" charset="0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3200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819400"/>
            <a:ext cx="3352800" cy="237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Anatomical</a:t>
            </a:r>
            <a:r>
              <a:rPr lang="en-US" b="1" smtClean="0"/>
              <a:t> </a:t>
            </a:r>
            <a:r>
              <a:rPr lang="en-US" smtClean="0"/>
              <a:t>Differences</a:t>
            </a:r>
          </a:p>
        </p:txBody>
      </p:sp>
      <p:pic>
        <p:nvPicPr>
          <p:cNvPr id="38915" name="Picture 3" descr="anatdiag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514600"/>
            <a:ext cx="4953000" cy="3590925"/>
          </a:xfr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2044700"/>
            <a:ext cx="3713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Primary    vs.   Permanent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86400" y="3187700"/>
            <a:ext cx="30194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400"/>
              <a:t> Enamel Thickness</a:t>
            </a:r>
          </a:p>
          <a:p>
            <a:pPr marL="342900" indent="-342900">
              <a:buFontTx/>
              <a:buAutoNum type="alphaUcPeriod"/>
            </a:pPr>
            <a:r>
              <a:rPr lang="en-US" sz="2400"/>
              <a:t> Dentin Thickness</a:t>
            </a:r>
          </a:p>
          <a:p>
            <a:pPr marL="342900" indent="-342900">
              <a:buFontTx/>
              <a:buAutoNum type="alphaUcPeriod"/>
            </a:pPr>
            <a:r>
              <a:rPr lang="en-US" sz="2400"/>
              <a:t> Pulpal Size</a:t>
            </a:r>
          </a:p>
          <a:p>
            <a:pPr marL="342900" indent="-342900">
              <a:buFontTx/>
              <a:buAutoNum type="alphaUcPeriod"/>
            </a:pPr>
            <a:r>
              <a:rPr lang="en-US" sz="2400"/>
              <a:t> </a:t>
            </a:r>
            <a:r>
              <a:rPr lang="en-US" sz="2400" b="1" u="sng"/>
              <a:t>Gingival Bulge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1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4706938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View of </a:t>
            </a:r>
            <a:r>
              <a:rPr lang="en-US" sz="4000" b="1" u="sng" smtClean="0"/>
              <a:t>Buccal Cervical Bulge</a:t>
            </a:r>
            <a:r>
              <a:rPr lang="en-US" sz="4000" smtClean="0"/>
              <a:t>: </a:t>
            </a:r>
            <a:r>
              <a:rPr lang="en-US" sz="4000" smtClean="0">
                <a:solidFill>
                  <a:srgbClr val="FF3300"/>
                </a:solidFill>
              </a:rPr>
              <a:t>This is what retains an SSC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SC01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11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49530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Buccal</a:t>
            </a:r>
            <a:r>
              <a:rPr lang="en-US" sz="3200" dirty="0" smtClean="0"/>
              <a:t> Cervical “</a:t>
            </a:r>
            <a:r>
              <a:rPr lang="en-US" sz="3200" dirty="0" err="1" smtClean="0"/>
              <a:t>Sweetspot</a:t>
            </a:r>
            <a:r>
              <a:rPr lang="en-US" sz="3200" dirty="0" smtClean="0"/>
              <a:t>”:  </a:t>
            </a:r>
            <a:r>
              <a:rPr lang="en-US" sz="2800" b="0" dirty="0" smtClean="0"/>
              <a:t>This is the critical area for retention</a:t>
            </a:r>
            <a:endParaRPr lang="en-US" sz="3200" b="0" dirty="0" smtClean="0"/>
          </a:p>
        </p:txBody>
      </p:sp>
      <p:sp>
        <p:nvSpPr>
          <p:cNvPr id="40964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SC011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1336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Prep (L) vs. No Prep (R):</a:t>
            </a:r>
            <a:r>
              <a:rPr lang="en-US" smtClean="0"/>
              <a:t>  “Sweetspot” Remains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sscfitdiag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2057400"/>
            <a:ext cx="3930650" cy="2878138"/>
          </a:xfrm>
          <a:noFill/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19200" y="5105400"/>
            <a:ext cx="6599238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Proper Crown Fit: 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There are no crown margins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SSC fits over the remaining crown and adapts with a crimped contour.</a:t>
            </a:r>
          </a:p>
        </p:txBody>
      </p:sp>
      <p:pic>
        <p:nvPicPr>
          <p:cNvPr id="43012" name="Picture 5" descr="sscfit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057400"/>
            <a:ext cx="4022725" cy="2881313"/>
          </a:xfrm>
          <a:noFill/>
        </p:spPr>
      </p:pic>
      <p:sp>
        <p:nvSpPr>
          <p:cNvPr id="4301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SSC  Technique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Proximal Contacts Must be Well Broken</a:t>
            </a:r>
          </a:p>
        </p:txBody>
      </p:sp>
      <p:sp>
        <p:nvSpPr>
          <p:cNvPr id="44035" name="Content Placeholder 6"/>
          <p:cNvSpPr>
            <a:spLocks noGrp="1"/>
          </p:cNvSpPr>
          <p:nvPr>
            <p:ph sz="half" idx="1"/>
          </p:nvPr>
        </p:nvSpPr>
        <p:spPr>
          <a:xfrm>
            <a:off x="762000" y="2971800"/>
            <a:ext cx="3810000" cy="2057400"/>
          </a:xfrm>
        </p:spPr>
        <p:txBody>
          <a:bodyPr/>
          <a:lstStyle/>
          <a:p>
            <a:r>
              <a:rPr lang="en-US" smtClean="0"/>
              <a:t>Ledges prevent SSC from telescoping over the tooth</a:t>
            </a:r>
          </a:p>
        </p:txBody>
      </p:sp>
      <p:sp>
        <p:nvSpPr>
          <p:cNvPr id="4403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7" name="Picture 4" descr="sscprep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133600"/>
            <a:ext cx="40386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SC01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905000"/>
            <a:ext cx="471646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Rubber Dam “Slit Technique”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SC01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600200"/>
            <a:ext cx="6097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SC010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600200"/>
            <a:ext cx="55213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DSC010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600200"/>
            <a:ext cx="6061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2000"/>
            <a:ext cx="60960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5DB17"/>
                </a:solidFill>
                <a:latin typeface="Adobe Caslon Pro" pitchFamily="18" charset="0"/>
              </a:rPr>
              <a:t>TEMPORARY RESTORATION FOR FRACTURED TOOTH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Retains the sedative dressing over the exposed dentin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0" dirty="0">
              <a:solidFill>
                <a:srgbClr val="F5DB17"/>
              </a:solidFill>
              <a:latin typeface="Adobe Caslon Pro" pitchFamily="18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3886200"/>
            <a:ext cx="2514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990600"/>
            <a:ext cx="22860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295400" y="3200400"/>
            <a:ext cx="1848583" cy="435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30000"/>
              </a:lnSpc>
              <a:buFontTx/>
              <a:buNone/>
            </a:pPr>
            <a:r>
              <a:rPr lang="en-US" sz="2000" b="1" dirty="0" smtClean="0">
                <a:solidFill>
                  <a:srgbClr val="F5DB17"/>
                </a:solidFill>
                <a:latin typeface="Adobe Caslon Pro" pitchFamily="18" charset="0"/>
              </a:rPr>
              <a:t>BRUXISM</a:t>
            </a:r>
            <a:endParaRPr lang="en-US" sz="2000" b="1" dirty="0">
              <a:solidFill>
                <a:srgbClr val="F5DB17"/>
              </a:solidFill>
              <a:latin typeface="Adobe Caslon Pro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3810000"/>
            <a:ext cx="3048000" cy="2286000"/>
          </a:xfrm>
          <a:prstGeom prst="rect">
            <a:avLst/>
          </a:prstGeom>
          <a:noFill/>
          <a:ln w="19050">
            <a:solidFill>
              <a:srgbClr val="FF2F2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“Sloppy Box” Technique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Stainless Steel Crown Preparation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DSC01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3148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an MOD Prep  #330 Bur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DSC01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37925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 Occlusal 45 Degrees 1/8 A Diamond Bur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DSC01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340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Lingual Cusp Reduction-Use Base of MOD Prep as Guide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SC01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43434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1-1.5 mm Buccal Counterbevel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1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200"/>
            <a:ext cx="3509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Lingual Counterbevel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DSC010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2286000"/>
            <a:ext cx="3716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 Proximal Box From Line Angle to Line Angle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SC01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1905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Mesial Prep Complete/Distal Not Complete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SC01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1905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Note</a:t>
            </a:r>
            <a:r>
              <a:rPr lang="en-US" smtClean="0"/>
              <a:t>:  No Gingival Seat Ledge Remains on Mesial!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DSC010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1905000"/>
            <a:ext cx="3575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Distal Prepped: </a:t>
            </a:r>
            <a:r>
              <a:rPr lang="en-US" u="sng" smtClean="0">
                <a:solidFill>
                  <a:srgbClr val="FF3300"/>
                </a:solidFill>
              </a:rPr>
              <a:t>No Ledges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7980362" cy="5562600"/>
          </a:xfrm>
        </p:spPr>
        <p:txBody>
          <a:bodyPr/>
          <a:lstStyle/>
          <a:p>
            <a:pPr lvl="1">
              <a:buFont typeface="Webdings" pitchFamily="18" charset="2"/>
              <a:buNone/>
            </a:pPr>
            <a:r>
              <a:rPr lang="en-US" sz="2400" dirty="0">
                <a:latin typeface="Adobe Caslon Pro" pitchFamily="18" charset="0"/>
              </a:rPr>
              <a:t>FOR TEETH WITH </a:t>
            </a:r>
            <a:r>
              <a:rPr lang="en-US" sz="2400" dirty="0" smtClean="0">
                <a:latin typeface="Adobe Caslon Pro" pitchFamily="18" charset="0"/>
              </a:rPr>
              <a:t>DEVELOPMENTAL DEFECTS</a:t>
            </a:r>
            <a:r>
              <a:rPr lang="en-US" dirty="0"/>
              <a:t>	</a:t>
            </a:r>
            <a:endParaRPr lang="en-GB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2766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51054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5" name="Picture 7" descr="crown8"/>
          <p:cNvPicPr>
            <a:picLocks noChangeAspect="1" noChangeArrowheads="1"/>
          </p:cNvPicPr>
          <p:nvPr/>
        </p:nvPicPr>
        <p:blipFill>
          <a:blip r:embed="rId5">
            <a:lum bright="6000" contrast="-6000"/>
          </a:blip>
          <a:srcRect/>
          <a:stretch>
            <a:fillRect/>
          </a:stretch>
        </p:blipFill>
        <p:spPr bwMode="auto">
          <a:xfrm>
            <a:off x="5867400" y="1447800"/>
            <a:ext cx="2489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55800" y="2119313"/>
            <a:ext cx="2748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dobe Caslon Pro" pitchFamily="18" charset="0"/>
              </a:rPr>
              <a:t>Hypoplastic teeth</a:t>
            </a:r>
            <a:endParaRPr lang="en-GB" sz="2800" dirty="0">
              <a:solidFill>
                <a:srgbClr val="FFFF00"/>
              </a:solidFill>
              <a:latin typeface="Adobe Caslon Pro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04988" y="3735388"/>
            <a:ext cx="328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dobe Caslon Pro" pitchFamily="18" charset="0"/>
              </a:rPr>
              <a:t>Amelogenesis imperfecta</a:t>
            </a:r>
            <a:endParaRPr lang="en-GB" sz="2400" dirty="0">
              <a:solidFill>
                <a:srgbClr val="FFFF00"/>
              </a:solidFill>
              <a:latin typeface="Adobe Caslon Pro" pitchFamily="18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770063" y="5472113"/>
            <a:ext cx="3491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dobe Caslon Pro" pitchFamily="18" charset="0"/>
              </a:rPr>
              <a:t>Dentinogenesis imperfecta</a:t>
            </a:r>
            <a:endParaRPr lang="en-GB" sz="2400" dirty="0">
              <a:solidFill>
                <a:srgbClr val="FFFF00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SSC  Technique</a:t>
            </a:r>
          </a:p>
        </p:txBody>
      </p:sp>
      <p:pic>
        <p:nvPicPr>
          <p:cNvPr id="59395" name="Picture 6" descr="sscprep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-2716"/>
          <a:stretch>
            <a:fillRect/>
          </a:stretch>
        </p:blipFill>
        <p:spPr>
          <a:xfrm>
            <a:off x="1143000" y="1905000"/>
            <a:ext cx="6934200" cy="4224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pulpo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82775"/>
            <a:ext cx="62484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Note:  Rounded Line 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Occlusal Reduction</a:t>
            </a:r>
            <a:r>
              <a:rPr lang="en-US" sz="4000" smtClean="0"/>
              <a:t>:  Adequate for Height of SSC ~1-1.5 mm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4" name="Picture 4" descr="ssc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981200"/>
            <a:ext cx="6553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DSC010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362200"/>
            <a:ext cx="6248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93038" cy="1462088"/>
          </a:xfrm>
        </p:spPr>
        <p:txBody>
          <a:bodyPr/>
          <a:lstStyle/>
          <a:p>
            <a:pPr eaLnBrk="1" hangingPunct="1"/>
            <a:r>
              <a:rPr lang="en-US" sz="3600" smtClean="0"/>
              <a:t>Select SSC for Mesial-Distal Space:  Usually Rocks on From Lingual to Buccal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SC01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1722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Should “Snap” into Place Over Cervical Bulge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DSC01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for Open Margins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DSC01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8" y="1905000"/>
            <a:ext cx="40386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Remove With Sturdy Instrument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DSC010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905000"/>
            <a:ext cx="48545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Crimping To Adapt Margins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DSC01081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905000"/>
            <a:ext cx="47720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Band Contouring Plier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DSC010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7338" y="1905000"/>
            <a:ext cx="59959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Note: Adapted Margins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dobe Caslon Pro"/>
              </a:rPr>
              <a:t>Single teeth cross bite</a:t>
            </a:r>
            <a:endParaRPr lang="en-US" dirty="0">
              <a:solidFill>
                <a:srgbClr val="FFC000"/>
              </a:solidFill>
              <a:latin typeface="Adobe Caslon Pro"/>
            </a:endParaRPr>
          </a:p>
        </p:txBody>
      </p:sp>
      <p:pic>
        <p:nvPicPr>
          <p:cNvPr id="115713" name="Picture 1" descr="C:\Documents and Settings\User\My Documents\My Pictures\history\cross-bit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443163"/>
            <a:ext cx="285750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1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905000"/>
            <a:ext cx="615156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Uncrimped vs. Crimped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1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05000"/>
            <a:ext cx="60975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Bites Into Occlusion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Confirm Occlsion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4" name="Picture 4" descr="ssc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817688"/>
            <a:ext cx="6781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“Depth Groove” Technique</a:t>
            </a:r>
          </a:p>
        </p:txBody>
      </p:sp>
      <p:pic>
        <p:nvPicPr>
          <p:cNvPr id="72707" name="Picture 3" descr="sscpre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1600200"/>
            <a:ext cx="3043238" cy="2165350"/>
          </a:xfrm>
          <a:noFill/>
        </p:spPr>
      </p:pic>
      <p:pic>
        <p:nvPicPr>
          <p:cNvPr id="72708" name="Picture 4" descr="sscprep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34000" y="1600200"/>
            <a:ext cx="3109913" cy="2219325"/>
          </a:xfrm>
          <a:noFill/>
        </p:spPr>
      </p:pic>
      <p:pic>
        <p:nvPicPr>
          <p:cNvPr id="72709" name="Picture 5" descr="sscprep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52600" y="4038600"/>
            <a:ext cx="3048000" cy="2235200"/>
          </a:xfrm>
          <a:noFill/>
        </p:spPr>
      </p:pic>
      <p:pic>
        <p:nvPicPr>
          <p:cNvPr id="72710" name="Picture 6" descr="sscprep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34000" y="4038600"/>
            <a:ext cx="3154363" cy="2243138"/>
          </a:xfrm>
          <a:noFill/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743200" y="6278563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 Groove Technique #K</a:t>
            </a:r>
          </a:p>
        </p:txBody>
      </p:sp>
      <p:pic>
        <p:nvPicPr>
          <p:cNvPr id="73731" name="Picture 4" descr="ssc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828800"/>
            <a:ext cx="65405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Occlusal Guides #330 Bur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4" descr="ssc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730375"/>
            <a:ext cx="69342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Occlusal Depth Grooves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0" name="Picture 4" descr="ssc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731963"/>
            <a:ext cx="6934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 Depth Grooves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6804" name="Picture 4" descr="ssc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828800"/>
            <a:ext cx="66595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C010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905000"/>
            <a:ext cx="39544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Connecting Depth Grooves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DSC010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3500" y="1876425"/>
            <a:ext cx="3948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Placing Counterbevel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67056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5DB17"/>
              </a:solidFill>
              <a:latin typeface="Adobe Caslon Pro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5DB17"/>
                </a:solidFill>
                <a:latin typeface="Adobe Caslon Pro" pitchFamily="18" charset="0"/>
              </a:rPr>
              <a:t>	</a:t>
            </a:r>
            <a:r>
              <a:rPr lang="en-US" sz="2800" b="0" dirty="0">
                <a:solidFill>
                  <a:srgbClr val="F5DB17"/>
                </a:solidFill>
                <a:latin typeface="Adobe Caslon Pro" pitchFamily="18" charset="0"/>
              </a:rPr>
              <a:t>AS AN </a:t>
            </a:r>
            <a:r>
              <a:rPr lang="en-US" sz="2800" b="0" dirty="0" smtClean="0">
                <a:solidFill>
                  <a:srgbClr val="F5DB17"/>
                </a:solidFill>
                <a:latin typeface="Adobe Caslon Pro" pitchFamily="18" charset="0"/>
              </a:rPr>
              <a:t>ABUTMENT(NASH)</a:t>
            </a:r>
            <a:endParaRPr lang="en-US" sz="2800" b="0" dirty="0">
              <a:solidFill>
                <a:srgbClr val="F5DB17"/>
              </a:solidFill>
              <a:latin typeface="Adobe Caslon Pro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Crown &amp; loop  - for first primary molar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Distal shoe</a:t>
            </a:r>
          </a:p>
          <a:p>
            <a:pPr>
              <a:buFont typeface="Wingdings" pitchFamily="2" charset="2"/>
              <a:buChar char="Ø"/>
            </a:pPr>
            <a:endParaRPr lang="en-US" sz="2800" b="0" dirty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457200"/>
            <a:ext cx="2286000" cy="162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2286000"/>
            <a:ext cx="24384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JADA  1981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DSC010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1905000"/>
            <a:ext cx="3406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Counterbevels Complete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DSC01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7075" y="1905000"/>
            <a:ext cx="51054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Slicing Proximals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DSC010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3550" y="1873250"/>
            <a:ext cx="3105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 Complete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Finishing Steps The Same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19200"/>
            <a:ext cx="5257800" cy="379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828800" y="5257800"/>
            <a:ext cx="650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…no other restoration has the flexibility of </a:t>
            </a:r>
          </a:p>
          <a:p>
            <a:r>
              <a:rPr lang="en-US" altLang="en-US" sz="2800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use like a stainless steel crown</a:t>
            </a:r>
            <a:endParaRPr lang="en-GB" sz="2800" b="1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conclusion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772400" cy="47244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b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REFERENCES…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>
              <a:lnSpc>
                <a:spcPct val="130000"/>
              </a:lnSpc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Fundamentals of Pediatric dentistry : Mathewson</a:t>
            </a:r>
          </a:p>
          <a:p>
            <a:pPr>
              <a:lnSpc>
                <a:spcPct val="130000"/>
              </a:lnSpc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Pediatric dentistry : Stephan Wei</a:t>
            </a:r>
          </a:p>
          <a:p>
            <a:pPr>
              <a:lnSpc>
                <a:spcPct val="130000"/>
              </a:lnSpc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Pediatric operative dentistry : Kennedy</a:t>
            </a:r>
          </a:p>
          <a:p>
            <a:pPr>
              <a:lnSpc>
                <a:spcPct val="130000"/>
              </a:lnSpc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Textbook of pediatric dent. – Braham Morris</a:t>
            </a:r>
          </a:p>
          <a:p>
            <a:pPr>
              <a:lnSpc>
                <a:spcPct val="90000"/>
              </a:lnSpc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 smtClean="0">
                <a:latin typeface="Adobe Caslon Pro" pitchFamily="18" charset="0"/>
              </a:rPr>
              <a:t>Pediatric </a:t>
            </a:r>
            <a:r>
              <a:rPr lang="en-US" sz="2400" b="0" dirty="0">
                <a:latin typeface="Adobe Caslon Pro" pitchFamily="18" charset="0"/>
              </a:rPr>
              <a:t>dentistry : Pinkham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sz="2400" b="0" dirty="0">
                <a:latin typeface="Adobe Caslon Pro" pitchFamily="18" charset="0"/>
              </a:rPr>
              <a:t>Pediatric dentistry : Ray E </a:t>
            </a:r>
            <a:r>
              <a:rPr lang="en-US" sz="2400" b="0" dirty="0" smtClean="0">
                <a:latin typeface="Adobe Caslon Pro" pitchFamily="18" charset="0"/>
              </a:rPr>
              <a:t>Stewart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Clinical considerations in Pediatric dentistry : Duggal</a:t>
            </a:r>
          </a:p>
          <a:p>
            <a:pPr>
              <a:lnSpc>
                <a:spcPct val="13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sz="2400" b="0" dirty="0">
              <a:latin typeface="Adobe Caslon Pro" pitchFamily="18" charset="0"/>
            </a:endParaRPr>
          </a:p>
        </p:txBody>
      </p:sp>
      <p:pic>
        <p:nvPicPr>
          <p:cNvPr id="368642" name="Picture 2" descr="F:\shibravi\primary\refe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"/>
            <a:ext cx="1676400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Pediatric Dent 1988</a:t>
            </a:r>
          </a:p>
          <a:p>
            <a:r>
              <a:rPr lang="en-US" sz="2800" dirty="0" smtClean="0">
                <a:latin typeface="Adobe Caslon Pro" pitchFamily="18" charset="0"/>
              </a:rPr>
              <a:t>Pediatric Dent 1996</a:t>
            </a:r>
          </a:p>
          <a:p>
            <a:r>
              <a:rPr lang="en-US" sz="2800" dirty="0" smtClean="0">
                <a:latin typeface="Adobe Caslon Pro" pitchFamily="18" charset="0"/>
              </a:rPr>
              <a:t>Pediatric Dent 2002</a:t>
            </a:r>
          </a:p>
          <a:p>
            <a:r>
              <a:rPr lang="en-US" sz="2800" dirty="0" smtClean="0">
                <a:latin typeface="Adobe Caslon Pro" pitchFamily="18" charset="0"/>
              </a:rPr>
              <a:t>JDC 1977</a:t>
            </a:r>
          </a:p>
          <a:p>
            <a:r>
              <a:rPr lang="en-US" sz="2800" dirty="0" smtClean="0">
                <a:latin typeface="Adobe Caslon Pro" pitchFamily="18" charset="0"/>
              </a:rPr>
              <a:t>JDC 1979</a:t>
            </a:r>
          </a:p>
          <a:p>
            <a:r>
              <a:rPr lang="en-US" sz="2800" dirty="0" smtClean="0">
                <a:latin typeface="Adobe Caslon Pro" pitchFamily="18" charset="0"/>
              </a:rPr>
              <a:t>JDC 1980</a:t>
            </a:r>
          </a:p>
          <a:p>
            <a:r>
              <a:rPr lang="en-US" sz="2800" dirty="0" smtClean="0">
                <a:latin typeface="Adobe Caslon Pro" pitchFamily="18" charset="0"/>
              </a:rPr>
              <a:t>JDC 1983</a:t>
            </a:r>
          </a:p>
          <a:p>
            <a:r>
              <a:rPr lang="en-US" sz="2800" dirty="0" smtClean="0">
                <a:latin typeface="Adobe Caslon Pro" pitchFamily="18" charset="0"/>
              </a:rPr>
              <a:t>JADA 1981</a:t>
            </a:r>
          </a:p>
          <a:p>
            <a:r>
              <a:rPr lang="en-US" sz="2800" dirty="0" smtClean="0">
                <a:latin typeface="Adobe Caslon Pro" pitchFamily="18" charset="0"/>
              </a:rPr>
              <a:t>JADA 1992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1066800" cy="571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  T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H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A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N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K</a:t>
            </a:r>
          </a:p>
          <a:p>
            <a:pPr algn="ctr"/>
            <a:endParaRPr lang="en-US" sz="3600" b="1">
              <a:solidFill>
                <a:srgbClr val="666633"/>
              </a:solidFill>
              <a:latin typeface="Forte" pitchFamily="66" charset="0"/>
            </a:endParaRP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Y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O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rgbClr val="666633"/>
                </a:solidFill>
                <a:latin typeface="Forte" pitchFamily="66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8305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  <a:effectLst/>
              </a:rPr>
              <a:t>Indication for permanent tooth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Adobe Caslon Pro" pitchFamily="18" charset="0"/>
              </a:rPr>
              <a:t>Full coverage in partially erupted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dobe Caslon Pro" pitchFamily="18" charset="0"/>
              </a:rPr>
              <a:t>(Rapp,1966)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40000"/>
                  <a:lumOff val="60000"/>
                </a:schemeClr>
              </a:solidFill>
              <a:effectLst/>
              <a:latin typeface="Adobe Caslon Pro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Adobe Caslon Pro" pitchFamily="18" charset="0"/>
              </a:rPr>
              <a:t>Interim restoration of a broken down or traumatized tooth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dobe Caslon Pro" pitchFamily="18" charset="0"/>
              </a:rPr>
              <a:t>(Croll 1978,  Brook 1982)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accent1"/>
              </a:solidFill>
              <a:effectLst/>
              <a:latin typeface="Adobe Caslon Pro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Adobe Caslon Pro" pitchFamily="18" charset="0"/>
              </a:rPr>
              <a:t>When financial consideration  are concern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dobe Caslon Pro" pitchFamily="18" charset="0"/>
              </a:rPr>
              <a:t>(Gordan 1979, Croll 1987,  Murray,1997)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accent1"/>
              </a:solidFill>
              <a:effectLst/>
              <a:latin typeface="Adobe Caslon Pro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Adobe Caslon Pro" pitchFamily="18" charset="0"/>
              </a:rPr>
              <a:t>Severely periodontally involved teeth that need a cast restoration ,but supporting structure and patient finances limit the treatment options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dobe Caslon Pro" pitchFamily="18" charset="0"/>
              </a:rPr>
              <a:t>.(Murray ,1996)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AAPD (</a:t>
            </a:r>
            <a:r>
              <a:rPr lang="en-US" sz="3600" dirty="0" err="1" smtClean="0"/>
              <a:t>Amer</a:t>
            </a:r>
            <a:r>
              <a:rPr lang="en-US" sz="3600" dirty="0" smtClean="0"/>
              <a:t> Assoc Pediatric Dentists)Consensus on Use of SSCs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796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Children at high risk exhibiting anterior tooth decay and/or molar caries may be treated with SSCs to protect remaining at-risk surfaces.</a:t>
            </a:r>
          </a:p>
          <a:p>
            <a:pPr eaLnBrk="1" hangingPunct="1"/>
            <a:r>
              <a:rPr lang="en-US" sz="2800" dirty="0" smtClean="0"/>
              <a:t>Extensive decay, large lesions or multiple surface lesions in primary molars should be treated with SSCs.</a:t>
            </a:r>
          </a:p>
          <a:p>
            <a:pPr eaLnBrk="1" hangingPunct="1"/>
            <a:r>
              <a:rPr lang="en-US" sz="2800" dirty="0" smtClean="0"/>
              <a:t>Strong consideration for use of SSCs in children who require GA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  <a:latin typeface="Adobe Caslon Pro" pitchFamily="18" charset="0"/>
              </a:rPr>
              <a:t>Contraindications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51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Esthetics</a:t>
            </a:r>
          </a:p>
          <a:p>
            <a:pPr eaLnBrk="1" hangingPunct="1">
              <a:buNone/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Teeth that are nearing exfoliation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latin typeface="Adobe Caslon Pro" pitchFamily="18" charset="0"/>
              </a:rPr>
              <a:t>  With in 6-12 months </a:t>
            </a:r>
            <a:r>
              <a:rPr lang="en-US" sz="2800" dirty="0" smtClean="0">
                <a:solidFill>
                  <a:srgbClr val="00FFFF"/>
                </a:solidFill>
                <a:latin typeface="Adobe Caslon Pro" pitchFamily="18" charset="0"/>
              </a:rPr>
              <a:t>(Nash,1981)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hlink"/>
                </a:solidFill>
                <a:latin typeface="Adobe Caslon Pro"/>
              </a:rPr>
              <a:t>Types of crowns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543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FFFF"/>
                </a:solidFill>
                <a:latin typeface="Adobe Caslon Pro"/>
              </a:rPr>
              <a:t>Manufacturers </a:t>
            </a:r>
          </a:p>
          <a:p>
            <a:pPr eaLnBrk="1" hangingPunct="1">
              <a:defRPr/>
            </a:pPr>
            <a:r>
              <a:rPr lang="en-US" dirty="0" err="1" smtClean="0">
                <a:latin typeface="Adobe Caslon Pro"/>
              </a:rPr>
              <a:t>Unitek</a:t>
            </a:r>
            <a:r>
              <a:rPr lang="en-US" dirty="0" smtClean="0">
                <a:latin typeface="Adobe Caslon Pro"/>
              </a:rPr>
              <a:t> corporation </a:t>
            </a:r>
          </a:p>
          <a:p>
            <a:pPr eaLnBrk="1" hangingPunct="1">
              <a:defRPr/>
            </a:pPr>
            <a:r>
              <a:rPr lang="en-US" dirty="0" smtClean="0">
                <a:latin typeface="Adobe Caslon Pro"/>
              </a:rPr>
              <a:t>Rocky mountain corporation </a:t>
            </a:r>
          </a:p>
          <a:p>
            <a:pPr eaLnBrk="1" hangingPunct="1">
              <a:defRPr/>
            </a:pPr>
            <a:r>
              <a:rPr lang="en-US" dirty="0" smtClean="0">
                <a:latin typeface="Adobe Caslon Pro"/>
              </a:rPr>
              <a:t>3M company </a:t>
            </a:r>
          </a:p>
          <a:p>
            <a:pPr eaLnBrk="1" hangingPunct="1">
              <a:defRPr/>
            </a:pPr>
            <a:r>
              <a:rPr lang="en-US" dirty="0" smtClean="0">
                <a:latin typeface="Adobe Caslon Pro"/>
              </a:rPr>
              <a:t>Ion </a:t>
            </a:r>
          </a:p>
          <a:p>
            <a:pPr eaLnBrk="1" hangingPunct="1">
              <a:defRPr/>
            </a:pPr>
            <a:r>
              <a:rPr lang="en-US" dirty="0" err="1" smtClean="0">
                <a:latin typeface="Adobe Caslon Pro"/>
              </a:rPr>
              <a:t>Ormaco</a:t>
            </a:r>
            <a:r>
              <a:rPr lang="en-US" dirty="0" smtClean="0">
                <a:latin typeface="Adobe Caslon Pro"/>
              </a:rPr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grayscl/>
          </a:blip>
          <a:srcRect/>
          <a:stretch>
            <a:fillRect/>
          </a:stretch>
        </p:blipFill>
        <p:spPr bwMode="auto">
          <a:xfrm>
            <a:off x="4038600" y="4427538"/>
            <a:ext cx="4876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7162800" cy="868362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latin typeface="Adobe Caslon Pro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Adobe Caslon Pro"/>
              </a:rPr>
            </a:br>
            <a:r>
              <a:rPr lang="en-US" b="1" dirty="0" smtClean="0">
                <a:solidFill>
                  <a:schemeClr val="hlink"/>
                </a:solidFill>
                <a:effectLst/>
              </a:rPr>
              <a:t/>
            </a:r>
            <a:br>
              <a:rPr lang="en-US" b="1" dirty="0" smtClean="0">
                <a:solidFill>
                  <a:schemeClr val="hlink"/>
                </a:solidFill>
                <a:effectLst/>
              </a:rPr>
            </a:br>
            <a:endParaRPr lang="en-US" b="1" dirty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latin typeface="Adobe Caslon Pro"/>
              </a:rPr>
              <a:t>Shape</a:t>
            </a:r>
            <a:endParaRPr lang="en-US" b="1" dirty="0" smtClean="0">
              <a:effectLst/>
              <a:latin typeface="Adobe Caslon Pro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dobe Caslon Pro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dobe Caslon Pro"/>
              </a:rPr>
              <a:t>Untrimmed  (Rocky Mountain 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6628" name="Picture 4" descr="Picture 347"/>
          <p:cNvPicPr>
            <a:picLocks noChangeAspect="1" noChangeArrowheads="1"/>
          </p:cNvPicPr>
          <p:nvPr/>
        </p:nvPicPr>
        <p:blipFill>
          <a:blip r:embed="rId3" cstate="email">
            <a:lum bright="18000" contrast="30000"/>
          </a:blip>
          <a:srcRect/>
          <a:stretch>
            <a:fillRect/>
          </a:stretch>
        </p:blipFill>
        <p:spPr bwMode="auto">
          <a:xfrm>
            <a:off x="2438400" y="2590801"/>
            <a:ext cx="1603375" cy="192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 descr="DSC01655"/>
          <p:cNvPicPr>
            <a:picLocks noChangeAspect="1" noChangeArrowheads="1"/>
          </p:cNvPicPr>
          <p:nvPr/>
        </p:nvPicPr>
        <p:blipFill>
          <a:blip r:embed="rId4" cstate="email">
            <a:lum bright="24000" contrast="30000"/>
          </a:blip>
          <a:srcRect/>
          <a:stretch>
            <a:fillRect/>
          </a:stretch>
        </p:blipFill>
        <p:spPr bwMode="auto">
          <a:xfrm>
            <a:off x="5029200" y="2590800"/>
            <a:ext cx="17526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4800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Made of 18-8 steel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</a:t>
            </a:r>
            <a:r>
              <a:rPr lang="en-US" dirty="0" err="1" smtClean="0"/>
              <a:t>prefestooned</a:t>
            </a:r>
            <a:r>
              <a:rPr lang="en-US" dirty="0" smtClean="0"/>
              <a:t> &amp; requires trimming at the gingival margins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Occlusal</a:t>
            </a:r>
            <a:r>
              <a:rPr lang="en-US" dirty="0" smtClean="0"/>
              <a:t> table is small </a:t>
            </a:r>
            <a:r>
              <a:rPr lang="en-US" dirty="0" err="1" smtClean="0"/>
              <a:t>buccolingually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 be easily dislodged if there is any interference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28800"/>
            <a:ext cx="7391400" cy="758825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IMPORTANCE OF PRIMARY </a:t>
            </a:r>
            <a:r>
              <a:rPr lang="en-US" sz="2800" dirty="0" smtClean="0">
                <a:latin typeface="Adobe Caslon Pro" pitchFamily="18" charset="0"/>
              </a:rPr>
              <a:t>TEETH???…</a:t>
            </a:r>
            <a:endParaRPr lang="en-GB" sz="2800" dirty="0">
              <a:latin typeface="Adobe Caslon Pro" pitchFamily="18" charset="0"/>
            </a:endParaRPr>
          </a:p>
        </p:txBody>
      </p:sp>
      <p:pic>
        <p:nvPicPr>
          <p:cNvPr id="4" name="Picture 3" descr="C:\Documents and Settings\User\Desktop\development of occlusion_files\girl_smiling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14600"/>
            <a:ext cx="2383464" cy="1576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Pre-trimmed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(unitek,3M. Denovo )</a:t>
            </a:r>
          </a:p>
        </p:txBody>
      </p:sp>
      <p:pic>
        <p:nvPicPr>
          <p:cNvPr id="27651" name="Picture 4" descr="Picture 3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>
          <a:xfrm>
            <a:off x="1981200" y="1905000"/>
            <a:ext cx="2057400" cy="2359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5" descr="DSC01655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953000" y="1905000"/>
            <a:ext cx="2133600" cy="238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46186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Prefestooned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Broader </a:t>
            </a:r>
            <a:r>
              <a:rPr lang="en-US" dirty="0" err="1" smtClean="0"/>
              <a:t>occlusal</a:t>
            </a:r>
            <a:r>
              <a:rPr lang="en-US" dirty="0" smtClean="0"/>
              <a:t> table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Long gingival </a:t>
            </a:r>
            <a:r>
              <a:rPr lang="en-US" dirty="0" err="1" smtClean="0"/>
              <a:t>occlusal</a:t>
            </a:r>
            <a:r>
              <a:rPr lang="en-US" dirty="0" smtClean="0"/>
              <a:t> height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Provide excellent restoration if properly belled &amp; trimmed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Pre-contoured</a:t>
            </a:r>
            <a:r>
              <a:rPr lang="en-US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(Nichro ion crown )</a:t>
            </a:r>
            <a:endParaRPr lang="en-US" b="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5" name="Picture 4" descr="DSC0165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1981200"/>
            <a:ext cx="2971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5" descr="Picture 347"/>
          <p:cNvPicPr>
            <a:picLocks noChangeAspect="1" noChangeArrowheads="1"/>
          </p:cNvPicPr>
          <p:nvPr/>
        </p:nvPicPr>
        <p:blipFill>
          <a:blip r:embed="rId4" cstate="email">
            <a:lum bright="18000" contrast="30000"/>
          </a:blip>
          <a:srcRect/>
          <a:stretch>
            <a:fillRect/>
          </a:stretch>
        </p:blipFill>
        <p:spPr bwMode="auto">
          <a:xfrm>
            <a:off x="1447800" y="2057400"/>
            <a:ext cx="287337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  <a:latin typeface="Adobe Caslon Pro" pitchFamily="18" charset="0"/>
              </a:rPr>
              <a:t>BASED ON COMPOSITION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848600" cy="4419600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Stainless steel(18:8)</a:t>
            </a:r>
            <a:r>
              <a:rPr lang="en-US" dirty="0" smtClean="0">
                <a:latin typeface="Adobe Caslon Pro" pitchFamily="18" charset="0"/>
              </a:rPr>
              <a:t> Austenitic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Adobe Caslon Pro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latin typeface="Adobe Caslon Pro" pitchFamily="18" charset="0"/>
              </a:rPr>
              <a:t>				</a:t>
            </a:r>
            <a:r>
              <a:rPr lang="en-US" dirty="0" smtClean="0">
                <a:latin typeface="Adobe Caslon Pro" pitchFamily="18" charset="0"/>
              </a:rPr>
              <a:t>17-19% Cr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dobe Caslon Pro" pitchFamily="18" charset="0"/>
              </a:rPr>
              <a:t>				10-13% Ni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dobe Caslon Pro" pitchFamily="18" charset="0"/>
              </a:rPr>
              <a:t>				67% Fe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dobe Caslon Pro" pitchFamily="18" charset="0"/>
              </a:rPr>
              <a:t>                      0.08-0.15% 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dobe Caslon Pro" pitchFamily="18" charset="0"/>
              </a:rPr>
              <a:t>Examples :Rocky Mountain ,unitek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838200"/>
            <a:ext cx="75438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Ni-based crowns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folHlink"/>
                </a:solidFill>
                <a:latin typeface="Adobe Caslon Pro" pitchFamily="18" charset="0"/>
              </a:rPr>
              <a:t>				</a:t>
            </a:r>
            <a:r>
              <a:rPr lang="en-US" sz="2800" dirty="0" smtClean="0">
                <a:latin typeface="Adobe Caslon Pro" pitchFamily="18" charset="0"/>
              </a:rPr>
              <a:t>72% Ni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dobe Caslon Pro" pitchFamily="18" charset="0"/>
              </a:rPr>
              <a:t>				14% Cr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dobe Caslon Pro" pitchFamily="18" charset="0"/>
              </a:rPr>
              <a:t>				6-10% Fe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Example: </a:t>
            </a:r>
            <a:r>
              <a:rPr lang="en-US" sz="2800" dirty="0" err="1" smtClean="0">
                <a:latin typeface="Adobe Caslon Pro" pitchFamily="18" charset="0"/>
              </a:rPr>
              <a:t>Iconel</a:t>
            </a:r>
            <a:r>
              <a:rPr lang="en-US" sz="2800" dirty="0" smtClean="0">
                <a:latin typeface="Adobe Caslon Pro" pitchFamily="18" charset="0"/>
              </a:rPr>
              <a:t> 600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30724" name="Picture 4" descr="DSC016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5462" y="1447800"/>
            <a:ext cx="3148538" cy="20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Rectangle 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size</a:t>
            </a:r>
          </a:p>
        </p:txBody>
      </p:sp>
      <p:graphicFrame>
        <p:nvGraphicFramePr>
          <p:cNvPr id="52282" name="Group 58"/>
          <p:cNvGraphicFramePr>
            <a:graphicFrameLocks noGrp="1"/>
          </p:cNvGraphicFramePr>
          <p:nvPr>
            <p:ph type="tbl" idx="1"/>
          </p:nvPr>
        </p:nvGraphicFramePr>
        <p:xfrm>
          <a:off x="533400" y="1371600"/>
          <a:ext cx="8610600" cy="5241926"/>
        </p:xfrm>
        <a:graphic>
          <a:graphicData uri="http://schemas.openxmlformats.org/drawingml/2006/table">
            <a:tbl>
              <a:tblPr/>
              <a:tblGrid>
                <a:gridCol w="3317875"/>
                <a:gridCol w="2606675"/>
                <a:gridCol w="26860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Crown 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Number of sizes 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Width range (mm)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</a:b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Upper  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 primary molar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7.2  to 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Upper 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nd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 primary molar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9.2 to 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Lower 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 primary molar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7.4 to 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Lower 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nd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 primary molar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9.4 to 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97" name="Picture 57" descr="DSC01657"/>
          <p:cNvPicPr>
            <a:picLocks noChangeAspect="1" noChangeArrowheads="1"/>
          </p:cNvPicPr>
          <p:nvPr/>
        </p:nvPicPr>
        <p:blipFill>
          <a:blip r:embed="rId3" cstate="email">
            <a:lum bright="12000" contrast="30000"/>
          </a:blip>
          <a:srcRect/>
          <a:stretch>
            <a:fillRect/>
          </a:stretch>
        </p:blipFill>
        <p:spPr bwMode="auto">
          <a:xfrm>
            <a:off x="2057400" y="0"/>
            <a:ext cx="7086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2" name="Picture 33" descr="DSC01656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lum bright="12000" contrast="12000"/>
          </a:blip>
          <a:srcRect/>
          <a:stretch>
            <a:fillRect/>
          </a:stretch>
        </p:blipFill>
        <p:spPr>
          <a:xfrm>
            <a:off x="1066800" y="74613"/>
            <a:ext cx="7010400" cy="1585912"/>
          </a:xfrm>
          <a:noFill/>
        </p:spPr>
      </p:pic>
      <p:graphicFrame>
        <p:nvGraphicFramePr>
          <p:cNvPr id="54304" name="Group 32"/>
          <p:cNvGraphicFramePr>
            <a:graphicFrameLocks noGrp="1"/>
          </p:cNvGraphicFramePr>
          <p:nvPr>
            <p:ph type="tbl" idx="1"/>
          </p:nvPr>
        </p:nvGraphicFramePr>
        <p:xfrm>
          <a:off x="1066800" y="1752600"/>
          <a:ext cx="7086600" cy="4724401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362200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Crown 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Number of sizes 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Width range (mm)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</a:b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 Upper 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st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permanent molar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10.7 to 12.8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Lower 1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st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dobe Caslon Pro" pitchFamily="18" charset="0"/>
                        </a:rPr>
                        <a:t>permanent molar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10.8 to 12.8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ARMAMENTARIUM</a:t>
            </a:r>
          </a:p>
        </p:txBody>
      </p:sp>
      <p:pic>
        <p:nvPicPr>
          <p:cNvPr id="34819" name="Picture 4" descr="DSC016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8000" contrast="12000"/>
          </a:blip>
          <a:stretch>
            <a:fillRect/>
          </a:stretch>
        </p:blipFill>
        <p:spPr>
          <a:xfrm>
            <a:off x="2240492" y="14176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2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Armamentarium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5715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effectLst/>
              </a:rPr>
              <a:t>MIRROR 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effectLst/>
              </a:rPr>
              <a:t>LARGE SPOON EXCAVATOR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effectLst/>
              </a:rPr>
              <a:t>CROWN TRIMMING SCISSORS (Curved &amp; straight)</a:t>
            </a:r>
            <a:endParaRPr lang="en-US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CROWN CONTOURING PLIERS 800-114 (Johnson pliers)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CROWN CONTOURING PLIERS #137 (Gordon pliers)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BALL &amp; SOCKET PLIERS (contouring)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CROWN CRIMPING PLIERS 800-417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CROWN CRIMPING PLIERS (spring back) 800-421</a:t>
            </a:r>
          </a:p>
        </p:txBody>
      </p:sp>
      <p:pic>
        <p:nvPicPr>
          <p:cNvPr id="95236" name="Picture 4" descr="800417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3650" y="3886200"/>
            <a:ext cx="1377950" cy="1447800"/>
          </a:xfrm>
          <a:prstGeom prst="rect">
            <a:avLst/>
          </a:prstGeom>
          <a:noFill/>
        </p:spPr>
      </p:pic>
      <p:pic>
        <p:nvPicPr>
          <p:cNvPr id="95237" name="Picture 5" descr="800114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2286000"/>
            <a:ext cx="1247775" cy="1447800"/>
          </a:xfrm>
          <a:prstGeom prst="rect">
            <a:avLst/>
          </a:prstGeom>
          <a:noFill/>
        </p:spPr>
      </p:pic>
      <p:pic>
        <p:nvPicPr>
          <p:cNvPr id="95238" name="Picture 6" descr="801201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0213" y="381000"/>
            <a:ext cx="839787" cy="1524000"/>
          </a:xfrm>
          <a:prstGeom prst="rect">
            <a:avLst/>
          </a:prstGeom>
          <a:noFill/>
        </p:spPr>
      </p:pic>
      <p:pic>
        <p:nvPicPr>
          <p:cNvPr id="95239" name="Picture 7" descr="801202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39075" y="381000"/>
            <a:ext cx="923925" cy="1524000"/>
          </a:xfrm>
          <a:prstGeom prst="rect">
            <a:avLst/>
          </a:prstGeom>
          <a:noFill/>
        </p:spPr>
      </p:pic>
      <p:pic>
        <p:nvPicPr>
          <p:cNvPr id="95240" name="Picture 8" descr="800421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0" y="5484813"/>
            <a:ext cx="1401763" cy="1296987"/>
          </a:xfrm>
          <a:prstGeom prst="rect">
            <a:avLst/>
          </a:prstGeom>
          <a:noFill/>
        </p:spPr>
      </p:pic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5791200" y="16764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V="1">
            <a:off x="6553200" y="35052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6096000" y="4678681"/>
            <a:ext cx="990600" cy="4571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6400800" y="5410200"/>
            <a:ext cx="9144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2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8382000" cy="61722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HOWE PLIERS #110 (flattening of contacts)</a:t>
            </a:r>
            <a:endParaRPr lang="en-US" sz="2400" dirty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HEATLESS STONE 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BURLEW WHEEL 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FINISHING STONE 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STAINLESS STEEL CROWN KIT 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GLASS SLAB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CEMENTING MEDIA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effectLst/>
                <a:latin typeface="Times New Roman" pitchFamily="18" charset="0"/>
              </a:rPr>
              <a:t>DENTAL FLOSS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1380" name="Picture 4" descr="DSCN61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3675" y="1652588"/>
            <a:ext cx="2447925" cy="1624012"/>
          </a:xfrm>
          <a:prstGeom prst="rect">
            <a:avLst/>
          </a:prstGeom>
          <a:noFill/>
        </p:spPr>
      </p:pic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6019800" y="1143000"/>
            <a:ext cx="5334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>
            <a:alphaModFix amt="4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685800"/>
            <a:ext cx="7543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Burs and stones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Pliers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Scissors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Cement medium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Miscellaneous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Rubber dam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Polishing wheel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Crown seater or tongue depressor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Articulation paper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333375"/>
            <a:ext cx="7480300" cy="758825"/>
          </a:xfrm>
        </p:spPr>
        <p:txBody>
          <a:bodyPr/>
          <a:lstStyle/>
          <a:p>
            <a:r>
              <a:rPr lang="en-US" sz="2400" dirty="0">
                <a:latin typeface="Adobe Caslon Pro" pitchFamily="18" charset="0"/>
              </a:rPr>
              <a:t>VARIOUS RESTORATIONS IN PRIMARY TEETH…</a:t>
            </a:r>
            <a:endParaRPr lang="en-GB" sz="2400" dirty="0">
              <a:latin typeface="Adobe Caslon Pro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7638"/>
            <a:ext cx="8229600" cy="4525962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dirty="0">
                <a:latin typeface="Adobe Caslon Pro" pitchFamily="18" charset="0"/>
              </a:rPr>
              <a:t>Silver </a:t>
            </a:r>
            <a:r>
              <a:rPr lang="en-US" dirty="0" smtClean="0">
                <a:latin typeface="Adobe Caslon Pro" pitchFamily="18" charset="0"/>
              </a:rPr>
              <a:t>amalgam</a:t>
            </a:r>
            <a:endParaRPr lang="en-US" dirty="0">
              <a:latin typeface="Adobe Caslon Pro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Adobe Caslon Pro" pitchFamily="18" charset="0"/>
              </a:rPr>
              <a:t>Glass ionomer cements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Adobe Caslon Pro" pitchFamily="18" charset="0"/>
              </a:rPr>
              <a:t>Composite resins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Adobe Caslon Pro" pitchFamily="18" charset="0"/>
              </a:rPr>
              <a:t>Semi-permanent </a:t>
            </a:r>
            <a:r>
              <a:rPr lang="en-US" dirty="0" smtClean="0">
                <a:latin typeface="Adobe Caslon Pro" pitchFamily="18" charset="0"/>
              </a:rPr>
              <a:t>restorations</a:t>
            </a:r>
          </a:p>
          <a:p>
            <a:pPr>
              <a:lnSpc>
                <a:spcPct val="160000"/>
              </a:lnSpc>
              <a:buNone/>
            </a:pPr>
            <a:r>
              <a:rPr lang="en-US" sz="2000" dirty="0" smtClean="0"/>
              <a:t>     Semi permanent restorations are those which last for months or years preserving the function of primary teeth until their normal exfoliation . </a:t>
            </a:r>
            <a:r>
              <a:rPr lang="en-US" sz="2000" dirty="0" smtClean="0">
                <a:solidFill>
                  <a:srgbClr val="00FFFF"/>
                </a:solidFill>
              </a:rPr>
              <a:t>(</a:t>
            </a:r>
            <a:r>
              <a:rPr lang="en-US" sz="2000" dirty="0" err="1" smtClean="0">
                <a:solidFill>
                  <a:srgbClr val="00FFFF"/>
                </a:solidFill>
              </a:rPr>
              <a:t>Braff</a:t>
            </a:r>
            <a:r>
              <a:rPr lang="en-US" sz="2000" dirty="0" smtClean="0">
                <a:solidFill>
                  <a:srgbClr val="00FFFF"/>
                </a:solidFill>
              </a:rPr>
              <a:t> 1982)</a:t>
            </a:r>
            <a:r>
              <a:rPr lang="en-US" sz="2000" dirty="0" smtClean="0"/>
              <a:t> </a:t>
            </a:r>
          </a:p>
          <a:p>
            <a:pPr>
              <a:lnSpc>
                <a:spcPct val="160000"/>
              </a:lnSpc>
            </a:pPr>
            <a:endParaRPr lang="en-GB" dirty="0"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>
              <a:latin typeface="Adobe Caslon Pro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  <a:latin typeface="Adobe Caslon Pro" pitchFamily="18" charset="0"/>
              </a:rPr>
              <a:t>Burs: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No 699 tapered fissure bur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No. 169L or 69L bur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Half round bur – for making crown margins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6 No. round - for caries removal</a:t>
            </a:r>
          </a:p>
          <a:p>
            <a:endParaRPr lang="en-US" dirty="0"/>
          </a:p>
        </p:txBody>
      </p:sp>
      <p:pic>
        <p:nvPicPr>
          <p:cNvPr id="4" name="Picture 5" descr="crow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1143000"/>
            <a:ext cx="1928813" cy="1184275"/>
          </a:xfrm>
          <a:prstGeom prst="rect">
            <a:avLst/>
          </a:prstGeom>
          <a:noFill/>
          <a:ln w="19050">
            <a:solidFill>
              <a:srgbClr val="FF2F2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Pliers used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371600"/>
          <a:ext cx="8991600" cy="489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820333"/>
                <a:gridCol w="5037667"/>
              </a:tblGrid>
              <a:tr h="6784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dobe Caslon Pro" pitchFamily="18" charset="0"/>
                        </a:rPr>
                        <a:t>Plier name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dobe Caslon Pro" pitchFamily="18" charset="0"/>
                        </a:rPr>
                        <a:t>No. of plier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dobe Caslon Pro" pitchFamily="18" charset="0"/>
                        </a:rPr>
                        <a:t>Use of plier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7123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Johnson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plier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no 114 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 Contouring occlusal &amp; middle third of crown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  <a:tr h="712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Gordon plier 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no 137 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Contouring gingival third of crown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  <a:tr h="69541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Crimping plier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no 800-417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 Marked gingival crimping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  <a:tr h="712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Ball &amp; socket plier 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no 112 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 Exaggerating interproximal contour in open contacts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  <a:tr h="712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Howe plier 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no 110 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Flattening interproximal contour of crown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  <a:tr h="6714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Crown &amp; bridge scissor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Adobe Caslon Pro" pitchFamily="18" charset="0"/>
                        </a:rPr>
                        <a:t>Cutting excess material</a:t>
                      </a:r>
                      <a:endParaRPr lang="en-US" dirty="0">
                        <a:solidFill>
                          <a:srgbClr val="002060"/>
                        </a:solidFill>
                        <a:latin typeface="Adobe Caslon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8242300" cy="758825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PRE-OPERATIVE EVALUATION OF THE PATIENT…</a:t>
            </a:r>
            <a:endParaRPr lang="en-GB" sz="2400" dirty="0">
              <a:solidFill>
                <a:schemeClr val="accent2">
                  <a:lumMod val="40000"/>
                  <a:lumOff val="6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229600" cy="4525962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latin typeface="Adobe Caslon Pro" pitchFamily="18" charset="0"/>
              </a:rPr>
              <a:t>Dental age of the patient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dobe Caslon Pro" pitchFamily="18" charset="0"/>
              </a:rPr>
              <a:t>Co-operation of the patient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dobe Caslon Pro" pitchFamily="18" charset="0"/>
              </a:rPr>
              <a:t>Motivation of the patient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dobe Caslon Pro" pitchFamily="18" charset="0"/>
              </a:rPr>
              <a:t>Medically compromised / disabled children</a:t>
            </a:r>
            <a:endParaRPr lang="en-GB" dirty="0">
              <a:latin typeface="Adobe Caslon Pro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latin typeface="Adobe Caslon Pro" pitchFamily="18" charset="0"/>
              </a:rPr>
              <a:t>Kennedy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696200" cy="54864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400" dirty="0">
                <a:effectLst/>
                <a:latin typeface="Adobe Caslon Pro" pitchFamily="18" charset="0"/>
              </a:rPr>
              <a:t>Preoperative cast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effectLst/>
                <a:latin typeface="Adobe Caslon Pro" pitchFamily="18" charset="0"/>
              </a:rPr>
              <a:t>Check occlusion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8229600" cy="11430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STEP – BY – STEP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228600"/>
            <a:ext cx="275841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69666" name="Object 5"/>
          <p:cNvGraphicFramePr>
            <a:graphicFrameLocks noChangeAspect="1"/>
          </p:cNvGraphicFramePr>
          <p:nvPr/>
        </p:nvGraphicFramePr>
        <p:xfrm>
          <a:off x="4800600" y="228600"/>
          <a:ext cx="3067665" cy="1828800"/>
        </p:xfrm>
        <a:graphic>
          <a:graphicData uri="http://schemas.openxmlformats.org/presentationml/2006/ole">
            <p:oleObj spid="_x0000_s369666" name="Bitmap Image" r:id="rId5" imgW="4676190" imgH="3438095" progId="PBrush">
              <p:embed/>
            </p:oleObj>
          </a:graphicData>
        </a:graphic>
      </p:graphicFrame>
      <p:pic>
        <p:nvPicPr>
          <p:cNvPr id="4" name="Picture 2" descr="F:\DCIM\101MSDCF\DSC005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2667000"/>
            <a:ext cx="2667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3124200"/>
            <a:ext cx="2667000" cy="21286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icture 312"/>
          <p:cNvPicPr>
            <a:picLocks noChangeAspect="1" noChangeArrowheads="1"/>
          </p:cNvPicPr>
          <p:nvPr/>
        </p:nvPicPr>
        <p:blipFill>
          <a:blip r:embed="rId8" cstate="email">
            <a:lum bright="12000" contrast="42000"/>
          </a:blip>
          <a:srcRect/>
          <a:stretch>
            <a:fillRect/>
          </a:stretch>
        </p:blipFill>
        <p:spPr bwMode="auto">
          <a:xfrm>
            <a:off x="3505200" y="4724400"/>
            <a:ext cx="26497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400" y="2057400"/>
            <a:ext cx="2819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Adobe Caslon Pro" pitchFamily="18" charset="0"/>
              </a:rPr>
              <a:t>Local anesthesia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2209800"/>
            <a:ext cx="247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Caslon Pro" pitchFamily="18" charset="0"/>
              </a:rPr>
              <a:t>Rubber dam application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38600" y="35814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obe Caslon Pro" pitchFamily="18" charset="0"/>
              </a:rPr>
              <a:t>Pulp therapy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6322469"/>
            <a:ext cx="169168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Adobe Caslon Pro" pitchFamily="18" charset="0"/>
              </a:rPr>
              <a:t>Crown selection</a:t>
            </a:r>
            <a:endParaRPr lang="en-US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533400"/>
            <a:ext cx="7772400" cy="5638800"/>
          </a:xfrm>
        </p:spPr>
        <p:txBody>
          <a:bodyPr/>
          <a:lstStyle/>
          <a:p>
            <a:pPr marL="812800" indent="-812800"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FFC000"/>
                </a:solidFill>
                <a:latin typeface="Adobe Caslon Pro" pitchFamily="18" charset="0"/>
              </a:rPr>
              <a:t>Crown selection: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FFC000"/>
                </a:solidFill>
                <a:latin typeface="Adobe Caslon Pro" pitchFamily="18" charset="0"/>
              </a:rPr>
              <a:t>Factors to be considered</a:t>
            </a:r>
            <a:r>
              <a:rPr lang="en-US" sz="2400" dirty="0" smtClean="0">
                <a:solidFill>
                  <a:srgbClr val="FFC000"/>
                </a:solidFill>
                <a:latin typeface="Adobe Caslon Pro" pitchFamily="18" charset="0"/>
              </a:rPr>
              <a:t> 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MD width of the tooth</a:t>
            </a:r>
          </a:p>
          <a:p>
            <a:pPr marL="812800" indent="-8128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Measured with calipers &amp; matched with the SSC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Height of crown:</a:t>
            </a:r>
          </a:p>
          <a:p>
            <a:pPr marL="812800" indent="-8128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Same as that of the uncut tooth with cervical margin not more than 1 mm below &amp; parallel to the gingival margin</a:t>
            </a:r>
          </a:p>
        </p:txBody>
      </p:sp>
      <p:pic>
        <p:nvPicPr>
          <p:cNvPr id="3" name="Picture 4" descr="Picture 312"/>
          <p:cNvPicPr>
            <a:picLocks noChangeAspect="1" noChangeArrowheads="1"/>
          </p:cNvPicPr>
          <p:nvPr/>
        </p:nvPicPr>
        <p:blipFill>
          <a:blip r:embed="rId3" cstate="email">
            <a:lum bright="12000" contrast="42000"/>
          </a:blip>
          <a:srcRect/>
          <a:stretch>
            <a:fillRect/>
          </a:stretch>
        </p:blipFill>
        <p:spPr bwMode="auto">
          <a:xfrm>
            <a:off x="6248400" y="228600"/>
            <a:ext cx="2497378" cy="186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latin typeface="Adobe Caslon Pro" pitchFamily="18" charset="0"/>
              </a:rPr>
              <a:t>Tooth preparation</a:t>
            </a:r>
            <a:endParaRPr lang="en-US" dirty="0">
              <a:solidFill>
                <a:srgbClr val="FFC000"/>
              </a:solidFill>
              <a:latin typeface="Adobe Caslon Pro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2"/>
          </a:xfrm>
        </p:spPr>
        <p:txBody>
          <a:bodyPr/>
          <a:lstStyle/>
          <a:p>
            <a:pPr marL="650875" indent="-514350" eaLnBrk="1" hangingPunct="1">
              <a:buFont typeface="Wingdings 2" pitchFamily="18" charset="2"/>
              <a:buNone/>
            </a:pP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Aims of tooth preparation -  </a:t>
            </a:r>
          </a:p>
          <a:p>
            <a:pPr marL="650875" indent="-514350" eaLnBrk="1" hangingPunct="1">
              <a:buClr>
                <a:schemeClr val="bg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dobe Caslon Pro" pitchFamily="18" charset="0"/>
              </a:rPr>
              <a:t>Prepare tooth to receive crown.</a:t>
            </a:r>
          </a:p>
          <a:p>
            <a:pPr marL="650875" indent="-514350" eaLnBrk="1" hangingPunct="1">
              <a:buClr>
                <a:schemeClr val="bg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dobe Caslon Pro" pitchFamily="18" charset="0"/>
              </a:rPr>
              <a:t>Remove all gross caries &amp; irregularities.</a:t>
            </a:r>
          </a:p>
          <a:p>
            <a:pPr marL="650875" indent="-514350" eaLnBrk="1" hangingPunct="1">
              <a:buClr>
                <a:schemeClr val="bg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dobe Caslon Pro" pitchFamily="18" charset="0"/>
              </a:rPr>
              <a:t>Keep sufficient tooth structure to support steel crown.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229600" cy="868362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Tooth Preparation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229600" cy="4525962"/>
          </a:xfrm>
        </p:spPr>
        <p:txBody>
          <a:bodyPr/>
          <a:lstStyle/>
          <a:p>
            <a:pPr>
              <a:lnSpc>
                <a:spcPct val="190000"/>
              </a:lnSpc>
            </a:pPr>
            <a:r>
              <a:rPr lang="en-US" sz="24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OCCLUSAL OR PROXIMAL FIRST???</a:t>
            </a:r>
          </a:p>
          <a:p>
            <a:pPr>
              <a:lnSpc>
                <a:spcPct val="190000"/>
              </a:lnSpc>
            </a:pPr>
            <a:r>
              <a:rPr lang="en-US" sz="2400" dirty="0" smtClean="0">
                <a:latin typeface="Adobe Caslon Pro" pitchFamily="18" charset="0"/>
              </a:rPr>
              <a:t>Occlusal </a:t>
            </a:r>
            <a:r>
              <a:rPr lang="en-US" sz="2400" dirty="0">
                <a:latin typeface="Adobe Caslon Pro" pitchFamily="18" charset="0"/>
              </a:rPr>
              <a:t>reduction 1</a:t>
            </a:r>
            <a:r>
              <a:rPr lang="en-US" sz="2400" baseline="30000" dirty="0">
                <a:latin typeface="Adobe Caslon Pro" pitchFamily="18" charset="0"/>
              </a:rPr>
              <a:t>st</a:t>
            </a:r>
            <a:r>
              <a:rPr lang="en-US" sz="2400" dirty="0">
                <a:latin typeface="Adobe Caslon Pro" pitchFamily="18" charset="0"/>
              </a:rPr>
              <a:t>: Mink &amp; Bennet 1968</a:t>
            </a:r>
          </a:p>
          <a:p>
            <a:pPr>
              <a:lnSpc>
                <a:spcPct val="190000"/>
              </a:lnSpc>
            </a:pPr>
            <a:r>
              <a:rPr lang="en-US" sz="2400" dirty="0">
                <a:latin typeface="Adobe Caslon Pro" pitchFamily="18" charset="0"/>
              </a:rPr>
              <a:t>Proximal reduction 1</a:t>
            </a:r>
            <a:r>
              <a:rPr lang="en-US" sz="2400" baseline="30000" dirty="0">
                <a:latin typeface="Adobe Caslon Pro" pitchFamily="18" charset="0"/>
              </a:rPr>
              <a:t>st</a:t>
            </a:r>
            <a:r>
              <a:rPr lang="en-US" sz="2400" dirty="0">
                <a:latin typeface="Adobe Caslon Pro" pitchFamily="18" charset="0"/>
              </a:rPr>
              <a:t>: Mathewson et al 1974, Welburry 1980, Forrester et al 1981, Brook et al 1982</a:t>
            </a:r>
          </a:p>
          <a:p>
            <a:pPr>
              <a:lnSpc>
                <a:spcPct val="1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dirty="0"/>
              <a:t>Occlusal </a:t>
            </a:r>
            <a:r>
              <a:rPr lang="en-US" sz="2800" dirty="0" smtClean="0"/>
              <a:t>Reduction</a:t>
            </a:r>
            <a:endParaRPr lang="en-US" sz="2800" dirty="0"/>
          </a:p>
        </p:txBody>
      </p:sp>
      <p:pic>
        <p:nvPicPr>
          <p:cNvPr id="18436" name="Picture 4" descr="IMG0013"/>
          <p:cNvPicPr>
            <a:picLocks noChangeAspect="1" noChangeArrowheads="1"/>
          </p:cNvPicPr>
          <p:nvPr/>
        </p:nvPicPr>
        <p:blipFill>
          <a:blip r:embed="rId3" cstate="email">
            <a:lum bright="18000" contrast="30000"/>
          </a:blip>
          <a:srcRect/>
          <a:stretch>
            <a:fillRect/>
          </a:stretch>
        </p:blipFill>
        <p:spPr bwMode="auto">
          <a:xfrm>
            <a:off x="1447800" y="1143000"/>
            <a:ext cx="3962400" cy="2641600"/>
          </a:xfrm>
          <a:prstGeom prst="rect">
            <a:avLst/>
          </a:prstGeom>
          <a:noFill/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295400" y="4038600"/>
            <a:ext cx="7162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/>
              <a:t>Rapp, 1966: preparation height 4mm from gingival margin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/>
              <a:t>Mink &amp; Bennet, 1968: uniform reduction, 1-1.5mm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/>
              <a:t>Mathewson et al 1974: 1-1.5mm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/>
              <a:t>Troutman, 1976: </a:t>
            </a:r>
            <a:r>
              <a:rPr lang="en-US" sz="2000" dirty="0" smtClean="0"/>
              <a:t>1mm</a:t>
            </a:r>
            <a:endParaRPr lang="en-US" sz="20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/>
              <a:t>Kennedy, 1976: 1.5-2mm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600200"/>
            <a:ext cx="3124200" cy="1987550"/>
          </a:xfrm>
          <a:prstGeom prst="rect">
            <a:avLst/>
          </a:prstGeom>
          <a:noFill/>
          <a:ln w="19050">
            <a:solidFill>
              <a:srgbClr val="FF2F2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/>
              <a:t>Mink &amp; Bennet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4" name="Picture 4" descr="IMG0015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752600" y="1905000"/>
            <a:ext cx="6172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219200" y="228600"/>
            <a:ext cx="4110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dobe Caslon Pro" pitchFamily="18" charset="0"/>
              </a:rPr>
              <a:t>Occlusal depth grooves:</a:t>
            </a:r>
            <a:endParaRPr lang="en-US" sz="3200" dirty="0">
              <a:solidFill>
                <a:schemeClr val="tx2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96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dobe Caslon Pro" pitchFamily="18" charset="0"/>
              </a:rPr>
              <a:t>History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001000" cy="46021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dobe Caslon Pro" pitchFamily="18" charset="0"/>
              </a:rPr>
              <a:t>Humphrey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 in 1950 – use of chrome steel in pediatric dentistry in form of crowns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Adobe Caslon Pro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dobe Caslon Pro" pitchFamily="18" charset="0"/>
              </a:rPr>
              <a:t>Mink &amp; Bennett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  in 1968 – basics in crown preparation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Adobe Caslon Pro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dobe Caslon Pro" pitchFamily="18" charset="0"/>
              </a:rPr>
              <a:t>Rapp &amp; Castaldi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Adobe Caslon Pro" pitchFamily="18" charset="0"/>
              </a:rPr>
              <a:t>– recommendations for preparation of tooth, manipulations of crown, type of crown to be used &amp; methods of cementation</a:t>
            </a:r>
            <a:endParaRPr lang="en-US" sz="24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pic>
        <p:nvPicPr>
          <p:cNvPr id="171009" name="Picture 1" descr="C:\Documents and Settings\User\Desktop\crown\7L28RACAHMKHG1CAJ23HR2CAJ0GMFXCAP0SR0PCA0VME68CAHJZHU3CAYXIWL8CA8CGS2ECABQSBYACA9HZ7I8CAB9Z96NCAPI9EH7CAXKB3TBCA4AGBRLCA0QDM5ZCAXORDYNCAJVVKT4CA6CI50KCA21R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04800"/>
            <a:ext cx="110490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85800" y="647700"/>
            <a:ext cx="7848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Completed Occlusal Reduction- Check reduction with opposing arch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48200" y="20193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Char char="u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8" name="Picture 4" descr="IMG0017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1295400" y="2209800"/>
            <a:ext cx="42672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752600" y="5562600"/>
            <a:ext cx="640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Wax sheet (Forrester et al 1981)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Visual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286000"/>
            <a:ext cx="3124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3429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Preserving Occlusal Outline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362200" y="4495800"/>
            <a:ext cx="5029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retentive potential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Less chances of pulp exposure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Preservation of tooth structure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5780" name="Picture 4" descr="IMG0029"/>
          <p:cNvPicPr>
            <a:picLocks noChangeAspect="1" noChangeArrowheads="1"/>
          </p:cNvPicPr>
          <p:nvPr/>
        </p:nvPicPr>
        <p:blipFill>
          <a:blip r:embed="rId3" cstate="email">
            <a:lum bright="36000" contrast="64000"/>
            <a:grayscl/>
          </a:blip>
          <a:srcRect/>
          <a:stretch>
            <a:fillRect/>
          </a:stretch>
        </p:blipFill>
        <p:spPr bwMode="auto">
          <a:xfrm>
            <a:off x="1905000" y="1600200"/>
            <a:ext cx="58674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438400" y="3581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Maxillary molars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181600" y="3581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Mandibular molars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  <a:latin typeface="Adobe Caslon Pro" pitchFamily="18" charset="0"/>
              </a:rPr>
              <a:t>Proximal reduction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effectLst/>
            </a:endParaRPr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143000" y="1600200"/>
            <a:ext cx="3733800" cy="2627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976688" cy="262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19200" y="434340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Bur is preferred compare to disc 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dobe Caslon Pro" pitchFamily="18" charset="0"/>
            </a:endParaRPr>
          </a:p>
          <a:p>
            <a:pPr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Feather edge finish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152400"/>
            <a:ext cx="426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Proximal Slices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6" name="Picture 4" descr="IMG0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14400"/>
            <a:ext cx="381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419600" y="2933700"/>
            <a:ext cx="403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Angulation of Slices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79" name="Picture 27" descr="IMG0024"/>
          <p:cNvPicPr>
            <a:picLocks noChangeAspect="1" noChangeArrowheads="1"/>
          </p:cNvPicPr>
          <p:nvPr/>
        </p:nvPicPr>
        <p:blipFill>
          <a:blip r:embed="rId4" cstate="email">
            <a:lum bright="38000" contrast="80000"/>
          </a:blip>
          <a:srcRect/>
          <a:stretch>
            <a:fillRect/>
          </a:stretch>
        </p:blipFill>
        <p:spPr bwMode="auto">
          <a:xfrm>
            <a:off x="3962400" y="3657600"/>
            <a:ext cx="49530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3505200" y="5715000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 slice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6858000" y="5791200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Improper slice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05400" y="2667000"/>
            <a:ext cx="2895600" cy="476250"/>
          </a:xfrm>
        </p:spPr>
        <p:txBody>
          <a:bodyPr/>
          <a:lstStyle/>
          <a:p>
            <a:r>
              <a:rPr lang="en-US" sz="2000" dirty="0" smtClean="0">
                <a:latin typeface="Adobe Caslon Pro" pitchFamily="18" charset="0"/>
              </a:rPr>
              <a:t>(Meyers et al 1976)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85800" y="3048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Ledging-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Proximal slice must be extended below gingival crest to avoid leaving a ledge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419600" y="30226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Char char="u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4" descr="IMG0022"/>
          <p:cNvPicPr>
            <a:picLocks noChangeAspect="1" noChangeArrowheads="1"/>
          </p:cNvPicPr>
          <p:nvPr/>
        </p:nvPicPr>
        <p:blipFill>
          <a:blip r:embed="rId3">
            <a:lum bright="32000" contrast="72000"/>
            <a:grayscl/>
          </a:blip>
          <a:srcRect/>
          <a:stretch>
            <a:fillRect/>
          </a:stretch>
        </p:blipFill>
        <p:spPr bwMode="auto">
          <a:xfrm>
            <a:off x="3124200" y="1997075"/>
            <a:ext cx="2438400" cy="227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6800" y="4724400"/>
            <a:ext cx="777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 Obstructed crown placement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 Popping out of crown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 Stress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03250" y="3810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Buccal-Lingual Reduction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990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Optional 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Not done for retention (Mink &amp; Bennet 1968)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Undertaken only if the buccal or lingual bulges obstruct crown placement (Mink &amp; Bennet 1968, Mathewson et al 1974, Andlaw &amp; rock, 1984)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when required, no more than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0.5-1mm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should be removed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feather edge finish line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2" name="Picture 4" descr="ssc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152400"/>
            <a:ext cx="148748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0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990600"/>
            <a:ext cx="3498850" cy="2289175"/>
          </a:xfrm>
          <a:noFill/>
        </p:spPr>
      </p:pic>
      <p:sp>
        <p:nvSpPr>
          <p:cNvPr id="6452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724400" y="18288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Only on occlusion third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(Mink, Hill&amp; Bennett,1971)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Oval rhomboid preparation </a:t>
            </a:r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4"/>
          <a:srcRect t="8308" r="3372" b="288"/>
          <a:stretch>
            <a:fillRect/>
          </a:stretch>
        </p:blipFill>
        <p:spPr bwMode="auto">
          <a:xfrm>
            <a:off x="1066800" y="3810000"/>
            <a:ext cx="32004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Line 12"/>
          <p:cNvSpPr>
            <a:spLocks noChangeShapeType="1"/>
          </p:cNvSpPr>
          <p:nvPr/>
        </p:nvSpPr>
        <p:spPr bwMode="auto">
          <a:xfrm flipH="1" flipV="1">
            <a:off x="3581400" y="1524000"/>
            <a:ext cx="1295400" cy="45720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7" name="Line 13"/>
          <p:cNvSpPr>
            <a:spLocks noChangeShapeType="1"/>
          </p:cNvSpPr>
          <p:nvPr/>
        </p:nvSpPr>
        <p:spPr bwMode="auto">
          <a:xfrm flipH="1" flipV="1">
            <a:off x="3886200" y="5334000"/>
            <a:ext cx="838200" cy="7620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Beveling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Bevel at an angle of 30-45 degrees 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Removes sharp cusp tips 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Unobstructed crown placement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Creates a gentle slope in the occlusal third of the lingual and buccal surfaces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5943600" y="1295400"/>
          <a:ext cx="2979738" cy="1981200"/>
        </p:xfrm>
        <a:graphic>
          <a:graphicData uri="http://schemas.openxmlformats.org/presentationml/2006/ole">
            <p:oleObj spid="_x0000_s37889" name="Bitmap Image" r:id="rId4" imgW="3666667" imgH="25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Round Sharp Line Angles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buccal and lingual proximal line angles are rounded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Hold bur parallel to the tooth’s long axis and blend surfaces together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finished contour should conform to the internal contour of the stainless steel crown (ovoid/ rhomboidal)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Evaluation criteria </a:t>
            </a:r>
            <a:r>
              <a:rPr lang="en-US" sz="3600" smtClean="0">
                <a:solidFill>
                  <a:srgbClr val="FF66CC"/>
                </a:solidFill>
              </a:rPr>
              <a:t>(Stewart)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001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Occlusion clearance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Proximal slice convergence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Explorer can pass between prepared tooth and proximal tooth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Feather edge 0.5-1mm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Bucco-lingual convergence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Round point and line angles </a:t>
            </a:r>
          </a:p>
          <a:p>
            <a:pPr eaLnBrk="1" hangingPunct="1">
              <a:defRPr/>
            </a:pPr>
            <a:r>
              <a:rPr lang="en-US" sz="2800" dirty="0" smtClean="0">
                <a:latin typeface="Adobe Caslon Pro" pitchFamily="18" charset="0"/>
              </a:rPr>
              <a:t>Occlusal third rounded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JADA 1974</a:t>
            </a:r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8263" y="1066800"/>
            <a:ext cx="7675562" cy="5029200"/>
          </a:xfrm>
        </p:spPr>
        <p:txBody>
          <a:bodyPr/>
          <a:lstStyle/>
          <a:p>
            <a:endParaRPr lang="en-US" sz="2200" dirty="0"/>
          </a:p>
          <a:p>
            <a:r>
              <a:rPr lang="en-US" sz="4000" dirty="0">
                <a:solidFill>
                  <a:srgbClr val="FF99FF"/>
                </a:solidFill>
                <a:latin typeface="Adobe Caslon Pro" pitchFamily="18" charset="0"/>
              </a:rPr>
              <a:t>More frequent in deciduous dentition:-</a:t>
            </a:r>
          </a:p>
          <a:p>
            <a:pPr lvl="1"/>
            <a:r>
              <a:rPr lang="en-US" sz="2400" dirty="0">
                <a:latin typeface="Adobe Caslon Pro" pitchFamily="18" charset="0"/>
              </a:rPr>
              <a:t>Relatively small deciduous </a:t>
            </a:r>
            <a:r>
              <a:rPr lang="en-US" sz="2400" dirty="0" smtClean="0">
                <a:latin typeface="Adobe Caslon Pro" pitchFamily="18" charset="0"/>
              </a:rPr>
              <a:t>teeth</a:t>
            </a:r>
            <a:endParaRPr lang="en-US" sz="2400" dirty="0">
              <a:latin typeface="Adobe Caslon Pro" pitchFamily="18" charset="0"/>
            </a:endParaRPr>
          </a:p>
          <a:p>
            <a:pPr lvl="1"/>
            <a:r>
              <a:rPr lang="en-US" sz="2400" dirty="0">
                <a:latin typeface="Adobe Caslon Pro" pitchFamily="18" charset="0"/>
              </a:rPr>
              <a:t>Deciduous teeth pulp is larger than permanent in relation to dentin and enamel envelope. </a:t>
            </a:r>
            <a:r>
              <a:rPr lang="en-US" sz="2400" dirty="0" smtClean="0">
                <a:latin typeface="Adobe Caslon Pro" pitchFamily="18" charset="0"/>
              </a:rPr>
              <a:t>Thus it is difficult to make dentinal stump for a gold casting or to use a pin system of retention for more extensive amalgam restoration</a:t>
            </a:r>
            <a:endParaRPr lang="en-GB" sz="2400" dirty="0" smtClean="0">
              <a:latin typeface="Adobe Caslon Pro" pitchFamily="18" charset="0"/>
            </a:endParaRPr>
          </a:p>
          <a:p>
            <a:pPr lvl="1"/>
            <a:endParaRPr lang="en-GB" sz="2400" dirty="0">
              <a:latin typeface="Adobe Caslon Pro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5800" y="3048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 selection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62000" y="1066800"/>
            <a:ext cx="6019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Char char="u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Trial &amp; error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Snap fit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: lingual to buccal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Criteria: M-D width, occlusal height, light seating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After tooth preparation: Forrester et al 1981, Andlaw &amp; Rock, 1984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24" name="Picture 4" descr="IMG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219200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Crown Trimming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pPr eaLnBrk="0" hangingPunct="0">
              <a:lnSpc>
                <a:spcPct val="140000"/>
              </a:lnSpc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86020" name="Picture 4" descr="DSCN61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2057400"/>
            <a:ext cx="2940050" cy="223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09600" y="1905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Gingival Contours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7" name="Picture 9" descr="ssc10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762000" y="2209800"/>
            <a:ext cx="3810000" cy="322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603750" y="2438400"/>
            <a:ext cx="454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Buccal gingival contour of first primary molar--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stretched-out 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Proximal gingival contour of primary molars –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frown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Lingual gingival contour of all molars – Smile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3657600" y="4572000"/>
            <a:ext cx="958850" cy="1524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784350" y="1828800"/>
            <a:ext cx="381000" cy="1143000"/>
          </a:xfrm>
          <a:prstGeom prst="line">
            <a:avLst/>
          </a:prstGeom>
          <a:noFill/>
          <a:ln w="349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Buccal gingival contour of second primary molar –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Smile</a:t>
            </a:r>
            <a:endParaRPr lang="en-US">
              <a:latin typeface="Arial" pitchFamily="34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 flipV="1">
            <a:off x="3613150" y="3276600"/>
            <a:ext cx="1187450" cy="3810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400"/>
              <a:t>Welbury et al 1980:</a:t>
            </a:r>
          </a:p>
          <a:p>
            <a:pPr>
              <a:lnSpc>
                <a:spcPct val="260000"/>
              </a:lnSpc>
              <a:buFont typeface="Wingdings" pitchFamily="2" charset="2"/>
              <a:buNone/>
            </a:pPr>
            <a:r>
              <a:rPr lang="en-US" sz="2400"/>
              <a:t>Small holes made on approximal surfaces of crown: </a:t>
            </a:r>
          </a:p>
          <a:p>
            <a:pPr>
              <a:lnSpc>
                <a:spcPct val="260000"/>
              </a:lnSpc>
              <a:buFont typeface="Wingdings" pitchFamily="2" charset="2"/>
              <a:buNone/>
            </a:pPr>
            <a:r>
              <a:rPr lang="en-US" sz="2400"/>
              <a:t>Benefits to adjacent teeth from fluoride release by 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524000" y="381000"/>
            <a:ext cx="502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Contouring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85800" y="1143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Contouring pliers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# 114 ball &amp; socket pliers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# 137 Gordon pliers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# 800-114 Johnson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pliers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IMG0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219200"/>
            <a:ext cx="3276600" cy="218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143000" y="4038600"/>
            <a:ext cx="4572000" cy="7663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dobe Caslon Pro" pitchFamily="18" charset="0"/>
              </a:rPr>
              <a:t>More &amp;pink (1973): contouring is primary retention factor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-457200" y="4572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Crimping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990600" y="16002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Inward movement of cervical margin</a:t>
            </a:r>
          </a:p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Replace crown on tooth and check margins with an explorer</a:t>
            </a:r>
          </a:p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# 137 pliers</a:t>
            </a:r>
          </a:p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# 800-417 Unitek pliers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20" name="Picture 4" descr="IMG0032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6096000" y="2565400"/>
            <a:ext cx="2895600" cy="20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34236" y="152401"/>
            <a:ext cx="3109764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Picture 289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 bwMode="auto">
          <a:xfrm>
            <a:off x="6096000" y="4876800"/>
            <a:ext cx="2819400" cy="178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35350" y="3302000"/>
            <a:ext cx="1365250" cy="21463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3314700"/>
            <a:ext cx="1357312" cy="21336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47800"/>
            <a:ext cx="1295400" cy="17145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7692" r="11539"/>
          <a:stretch>
            <a:fillRect/>
          </a:stretch>
        </p:blipFill>
        <p:spPr bwMode="auto">
          <a:xfrm>
            <a:off x="5029200" y="1447800"/>
            <a:ext cx="1346200" cy="17145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6096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</a:rPr>
              <a:t>Checking of gingival margins: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</a:rPr>
              <a:t>Explorer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</a:rPr>
              <a:t>Blanching (Johnsen et al 1987: some amount inevitable)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</a:rPr>
              <a:t>Bitewing radiograph (More &amp; Pink 1973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</a:rPr>
              <a:t>Henderson </a:t>
            </a:r>
            <a:r>
              <a:rPr lang="en-US" sz="2400" b="1" dirty="0">
                <a:latin typeface="Times New Roman" pitchFamily="18" charset="0"/>
              </a:rPr>
              <a:t>et al 1973: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</a:rPr>
              <a:t>Soft tissue adapt to rough &amp; unpolished crown surfaces, plaque accumulation is main cause for gingival inflammation</a:t>
            </a:r>
          </a:p>
        </p:txBody>
      </p:sp>
      <p:pic>
        <p:nvPicPr>
          <p:cNvPr id="94212" name="Picture 4" descr="DSCN61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5563" y="76200"/>
            <a:ext cx="2509837" cy="161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4191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Guidelines for Final trial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914400" y="1295400"/>
            <a:ext cx="8610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Resistance in seating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tissue blanching.  Check for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ledges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Resistance in seating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tissue blanching.  Check for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too wide (preliminary contouring)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crown too long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tissue caught in margin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  <a:latin typeface="Adobe Caslon Pro" pitchFamily="18" charset="0"/>
              </a:rPr>
              <a:t>Adaptation Criteria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69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Snap fit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No rocking on tooth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Not rotated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Marginal height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No high points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Close tooth adaptation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No gingival blanching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  <a:latin typeface="Adobe Caslon Pro" pitchFamily="18" charset="0"/>
              </a:rPr>
              <a:t>1-1.5mm high in occlusion is acceptable</a:t>
            </a:r>
            <a:r>
              <a:rPr lang="en-US" sz="2800" b="1" dirty="0" smtClean="0">
                <a:solidFill>
                  <a:schemeClr val="accent1"/>
                </a:solidFill>
                <a:effectLst/>
                <a:latin typeface="Adobe Caslon Pro" pitchFamily="18" charset="0"/>
              </a:rPr>
              <a:t> 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dobe Caslon Pro" pitchFamily="18" charset="0"/>
              </a:rPr>
              <a:t>(Fayle,1999)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Ray E Stewart</a:t>
            </a:r>
            <a:endParaRPr lang="en-GB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675563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These are far superior to multi-surface amalgam restorations with respect to both life span and replacement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Most advantageous system of restoration because of its retention and resistance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Acceptable to both the patient and dentist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More cost effective because of comparatively simple procedures involved in the restoration</a:t>
            </a:r>
            <a:endParaRPr lang="en-GB" sz="2400" dirty="0">
              <a:latin typeface="Adobe Caslon Pro" pitchFamily="18" charset="0"/>
            </a:endParaRP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781800" cy="7588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Advantages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00FFFF"/>
                </a:solidFill>
              </a:rPr>
              <a:t>(Braff ,1982)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85800" y="3048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Finishing and Polishing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066800" y="1295400"/>
            <a:ext cx="5105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IMG0035"/>
          <p:cNvPicPr>
            <a:picLocks noChangeAspect="1" noChangeArrowheads="1"/>
          </p:cNvPicPr>
          <p:nvPr/>
        </p:nvPicPr>
        <p:blipFill>
          <a:blip r:embed="rId4" cstate="email">
            <a:lum bright="18000" contrast="6000"/>
          </a:blip>
          <a:srcRect/>
          <a:stretch>
            <a:fillRect/>
          </a:stretch>
        </p:blipFill>
        <p:spPr>
          <a:xfrm>
            <a:off x="1295400" y="16764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IMG0036"/>
          <p:cNvPicPr>
            <a:picLocks noChangeAspect="1" noChangeArrowheads="1"/>
          </p:cNvPicPr>
          <p:nvPr/>
        </p:nvPicPr>
        <p:blipFill>
          <a:blip r:embed="rId5" cstate="email">
            <a:lum bright="12000" contrast="6000"/>
          </a:blip>
          <a:srcRect/>
          <a:stretch>
            <a:fillRect/>
          </a:stretch>
        </p:blipFill>
        <p:spPr bwMode="auto">
          <a:xfrm>
            <a:off x="5791200" y="1752600"/>
            <a:ext cx="286894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09281" name="Object 1"/>
          <p:cNvGraphicFramePr>
            <a:graphicFrameLocks noChangeAspect="1"/>
          </p:cNvGraphicFramePr>
          <p:nvPr/>
        </p:nvGraphicFramePr>
        <p:xfrm>
          <a:off x="3505200" y="4929187"/>
          <a:ext cx="2066925" cy="1547813"/>
        </p:xfrm>
        <a:graphic>
          <a:graphicData uri="http://schemas.openxmlformats.org/presentationml/2006/ole">
            <p:oleObj spid="_x0000_s609281" name="Bitmap Image" r:id="rId6" imgW="3371429" imgH="25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Crown finishing and polishing</a:t>
            </a:r>
            <a:r>
              <a:rPr lang="en-US" smtClean="0"/>
              <a:t>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Wearhaug (1960) : </a:t>
            </a:r>
            <a:r>
              <a:rPr lang="en-US" dirty="0" smtClean="0">
                <a:latin typeface="Adobe Caslon Pro" pitchFamily="18" charset="0"/>
              </a:rPr>
              <a:t>Gingival inflammation due to plaque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Henderson (1973): </a:t>
            </a:r>
            <a:r>
              <a:rPr lang="en-US" dirty="0" smtClean="0">
                <a:latin typeface="Adobe Caslon Pro" pitchFamily="18" charset="0"/>
              </a:rPr>
              <a:t>Tissue adaptaion is fast but inflammation due to plaque retention</a:t>
            </a:r>
          </a:p>
          <a:p>
            <a:pPr eaLnBrk="1" hangingPunct="1">
              <a:defRPr/>
            </a:pP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Myers (1975): </a:t>
            </a:r>
            <a:r>
              <a:rPr lang="en-US" dirty="0" smtClean="0">
                <a:latin typeface="Adobe Caslon Pro" pitchFamily="18" charset="0"/>
              </a:rPr>
              <a:t>Lower incidence of gingivitis around crown without  defect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Cementation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315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Zinc oxide eugenol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Zinc phosphate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Zinc silicophosphate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Polycarboxylate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Glass ionomer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Resin modified glass ionomer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Acrylic resin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Composite resin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dobe Caslon Pro" pitchFamily="18" charset="0"/>
              </a:rPr>
              <a:t>ACP resin 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981575"/>
            <a:ext cx="2495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Studies</a:t>
            </a:r>
            <a:r>
              <a:rPr lang="en-US" smtClean="0"/>
              <a:t> ..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848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Myers et al(1970)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sz="2800" dirty="0" smtClean="0">
                <a:latin typeface="Adobe Caslon Pro" pitchFamily="18" charset="0"/>
              </a:rPr>
              <a:t>proved that zinc phosphate and polycarboxylate had significant better crown retention then those of zinc oxide and eugenol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Karatoprak (1997)</a:t>
            </a:r>
            <a:r>
              <a:rPr lang="en-US" sz="2800" dirty="0" smtClean="0">
                <a:latin typeface="Adobe Caslon Pro" pitchFamily="18" charset="0"/>
              </a:rPr>
              <a:t> luting GIC , polycarboxylate cement ,  zinc phosphate .GIC cement to be most effective cement for retaining preformed crown on primary</a:t>
            </a:r>
            <a:r>
              <a:rPr lang="en-US" dirty="0" smtClean="0">
                <a:latin typeface="Adobe Caslon Pro" pitchFamily="18" charset="0"/>
              </a:rPr>
              <a:t> molars.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dobe Caslon Pro" pitchFamily="18" charset="0"/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Adobe Caslon Pro" pitchFamily="18" charset="0"/>
              </a:rPr>
              <a:t>Resin modified GIC: </a:t>
            </a: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Croll (1996), Nicholson &amp;Croll (1997)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66CC"/>
              </a:solidFill>
              <a:latin typeface="Adobe Caslon Pro" pitchFamily="18" charset="0"/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dobe Caslon Pro" pitchFamily="18" charset="0"/>
              </a:rPr>
              <a:t> </a:t>
            </a:r>
            <a:r>
              <a:rPr lang="en-US" sz="2800" dirty="0" smtClean="0">
                <a:solidFill>
                  <a:srgbClr val="FF66CC"/>
                </a:solidFill>
                <a:latin typeface="Adobe Caslon Pro" pitchFamily="18" charset="0"/>
              </a:rPr>
              <a:t>Yilmaz (2006)</a:t>
            </a:r>
            <a:r>
              <a:rPr lang="en-US" sz="2800" dirty="0" smtClean="0">
                <a:latin typeface="Adobe Caslon Pro" pitchFamily="18" charset="0"/>
              </a:rPr>
              <a:t> :  luting GIC  (Meron)  and Resin modified GIC (Vitremar). No significant difference was found between the mean retentive force of Meron and Vitremar</a:t>
            </a:r>
          </a:p>
          <a:p>
            <a:pPr>
              <a:buClrTx/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3914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  <a:latin typeface="Adobe Caslon Pro" pitchFamily="18" charset="0"/>
              </a:rPr>
              <a:t>Cementation procedure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Remove the rubber dam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Verify the occlusion , contacts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Topical ointment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Isolation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Mixing of cement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dobe Caslon Pro" pitchFamily="18" charset="0"/>
              </a:rPr>
              <a:t>Cementation 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343400"/>
            <a:ext cx="38227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914400" y="152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Cementation</a:t>
            </a:r>
            <a:endParaRPr lang="en-US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33400" y="7620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Clean crown and tooth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Meyers et al 1983: varnish on vital teeth 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Sorts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Fill 2/3</a:t>
            </a:r>
            <a:r>
              <a:rPr 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of crown with cement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Seat crown (lingual to buccal)expressing cement form all margins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Press into occlusion: handle of mirror, flat end of band pusher, tongue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blade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01" name="Object 2"/>
          <p:cNvGraphicFramePr>
            <a:graphicFrameLocks noChangeAspect="1"/>
          </p:cNvGraphicFramePr>
          <p:nvPr/>
        </p:nvGraphicFramePr>
        <p:xfrm>
          <a:off x="6781800" y="304800"/>
          <a:ext cx="2057400" cy="1309688"/>
        </p:xfrm>
        <a:graphic>
          <a:graphicData uri="http://schemas.openxmlformats.org/presentationml/2006/ole">
            <p:oleObj spid="_x0000_s307201" name="Bitmap Image" r:id="rId4" imgW="3266667" imgH="2161905" progId="PBrush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2057400"/>
            <a:ext cx="2057400" cy="130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533400"/>
            <a:ext cx="24384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533400"/>
            <a:ext cx="24384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5334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819400"/>
            <a:ext cx="3192463" cy="21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54864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Removal of excess RMGIC with ultrasonic scalars (Croll,1997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990600" y="228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Post-op instructions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733800" y="1219200"/>
            <a:ext cx="541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  <a:cs typeface="Times New Roman" pitchFamily="18" charset="0"/>
              </a:rPr>
              <a:t>Patients and parents warned of possibility of dislogement of crown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Avoid for atleast 1 hr: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Sticky foods like caramel, gum, taffy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Hard candy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Chewing on ice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63492" name="Picture 4" descr="ss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2743200" cy="238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3810000" y="2819400"/>
            <a:ext cx="502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808038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dobe Caslon Pro" pitchFamily="18" charset="0"/>
              </a:rPr>
              <a:t>Retention of Stainless steel crowns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Mathewson et al 1974: cementing medium for retention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dobe Caslon Pro" pitchFamily="18" charset="0"/>
              </a:rPr>
              <a:t>Savide et al, 1979: compared 5 preparations to check for crown retention: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>
                <a:latin typeface="Adobe Caslon Pro" pitchFamily="18" charset="0"/>
              </a:rPr>
              <a:t>Type A: Mink &amp; Bennet, 1968: only occlusal 1/3</a:t>
            </a:r>
            <a:r>
              <a:rPr lang="en-US" sz="2400" baseline="30000" dirty="0">
                <a:latin typeface="Adobe Caslon Pro" pitchFamily="18" charset="0"/>
              </a:rPr>
              <a:t>rd</a:t>
            </a:r>
            <a:r>
              <a:rPr lang="en-US" sz="2400" dirty="0">
                <a:latin typeface="Adobe Caslon Pro" pitchFamily="18" charset="0"/>
              </a:rPr>
              <a:t> reduction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>
                <a:latin typeface="Adobe Caslon Pro" pitchFamily="18" charset="0"/>
              </a:rPr>
              <a:t>Type B: inluding class II with type A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>
                <a:latin typeface="Adobe Caslon Pro" pitchFamily="18" charset="0"/>
              </a:rPr>
              <a:t>Type C: supragingival reduction of B &amp; L surfaces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>
                <a:latin typeface="Adobe Caslon Pro" pitchFamily="18" charset="0"/>
              </a:rPr>
              <a:t>Type D: Troutman, 1976: 0.5 mm subgingival reduction of B &amp; L surfaces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>
                <a:latin typeface="Adobe Caslon Pro" pitchFamily="18" charset="0"/>
              </a:rPr>
              <a:t>Type E: grossly destructed tooth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Objectives of using stainless steel crowns 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098925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sz="2800" dirty="0" smtClean="0">
                <a:latin typeface="Adobe Caslon Pro" pitchFamily="18" charset="0"/>
              </a:rPr>
              <a:t>To achieve biologically compatible masticatory component &amp; clinically acceptable restorations.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latin typeface="Adobe Caslon Pro" pitchFamily="18" charset="0"/>
            </a:endParaRP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sz="2800" dirty="0" smtClean="0">
                <a:latin typeface="Adobe Caslon Pro" pitchFamily="18" charset="0"/>
              </a:rPr>
              <a:t>Maintain form &amp; function of teeth, with vitality of tooth where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772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dobe Caslon Pro" pitchFamily="18" charset="0"/>
              </a:rPr>
              <a:t>Savied et al – </a:t>
            </a:r>
            <a:r>
              <a:rPr lang="en-US" sz="2800" b="0" dirty="0">
                <a:latin typeface="Adobe Caslon Pro" pitchFamily="18" charset="0"/>
              </a:rPr>
              <a:t>to compare retention capabilities of five different preparations </a:t>
            </a:r>
          </a:p>
        </p:txBody>
      </p:sp>
      <p:pic>
        <p:nvPicPr>
          <p:cNvPr id="201732" name="Picture 4" descr="P41002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590800"/>
            <a:ext cx="1600200" cy="14938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1733" name="Picture 5" descr="P41002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590800"/>
            <a:ext cx="1676400" cy="156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1734" name="Picture 6" descr="P41002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2624138"/>
            <a:ext cx="1752600" cy="1643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1735" name="Picture 7" descr="P41002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33600" y="4953000"/>
            <a:ext cx="1600200" cy="1600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1736" name="Picture 8" descr="P41002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4953000"/>
            <a:ext cx="1752600" cy="1600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563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Results: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Type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A:</a:t>
            </a:r>
            <a:r>
              <a:rPr lang="en-US" sz="2400" dirty="0" smtClean="0">
                <a:latin typeface="Times New Roman" pitchFamily="18" charset="0"/>
              </a:rPr>
              <a:t> Preparation for </a:t>
            </a:r>
            <a:r>
              <a:rPr lang="en-US" sz="2400" dirty="0">
                <a:latin typeface="Times New Roman" pitchFamily="18" charset="0"/>
              </a:rPr>
              <a:t>vital teeth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Type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B: </a:t>
            </a:r>
            <a:r>
              <a:rPr lang="en-US" sz="2400" dirty="0" smtClean="0">
                <a:latin typeface="Times New Roman" pitchFamily="18" charset="0"/>
              </a:rPr>
              <a:t>Not acceptable</a:t>
            </a:r>
            <a:r>
              <a:rPr lang="en-US" sz="2400" dirty="0">
                <a:latin typeface="Times New Roman" pitchFamily="18" charset="0"/>
              </a:rPr>
              <a:t>, highest retention values, pulp exposure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Type </a:t>
            </a:r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C:</a:t>
            </a:r>
            <a:r>
              <a:rPr lang="en-US" sz="2400" dirty="0" smtClean="0">
                <a:latin typeface="Times New Roman" pitchFamily="18" charset="0"/>
              </a:rPr>
              <a:t> Useful for </a:t>
            </a:r>
            <a:r>
              <a:rPr lang="en-US" sz="2400" dirty="0">
                <a:latin typeface="Times New Roman" pitchFamily="18" charset="0"/>
              </a:rPr>
              <a:t>Rocky Mountain crowns (softer metal)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Type D: </a:t>
            </a:r>
            <a:r>
              <a:rPr lang="en-US" sz="2400" dirty="0" smtClean="0">
                <a:latin typeface="Times New Roman" pitchFamily="18" charset="0"/>
              </a:rPr>
              <a:t>Best preparation</a:t>
            </a:r>
            <a:r>
              <a:rPr lang="en-US" sz="2400" dirty="0">
                <a:latin typeface="Times New Roman" pitchFamily="18" charset="0"/>
              </a:rPr>
              <a:t>, healthy cervical adaptation, for Ion crowns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Type E: </a:t>
            </a:r>
            <a:r>
              <a:rPr lang="en-US" sz="2400" dirty="0" smtClean="0">
                <a:latin typeface="Times New Roman" pitchFamily="18" charset="0"/>
              </a:rPr>
              <a:t>High retentive </a:t>
            </a:r>
            <a:r>
              <a:rPr lang="en-US" sz="2400" dirty="0">
                <a:latin typeface="Times New Roman" pitchFamily="18" charset="0"/>
              </a:rPr>
              <a:t>values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</a:rPr>
              <a:t>Pre cementation retention due to undercuts, post cementation retention due to cement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Modifications of SSC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146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b="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0" dirty="0" err="1"/>
              <a:t>Occlusal</a:t>
            </a:r>
            <a:r>
              <a:rPr lang="en-US" sz="2400" b="0" dirty="0"/>
              <a:t> reduction one tooth should be done first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b="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0" dirty="0"/>
              <a:t>Contact point between </a:t>
            </a:r>
            <a:r>
              <a:rPr lang="en-US" sz="2400" b="0" dirty="0" err="1"/>
              <a:t>adj</a:t>
            </a:r>
            <a:r>
              <a:rPr lang="en-US" sz="2400" b="0" dirty="0"/>
              <a:t> tooth should be broken producing 1.5mm space at gingival level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b="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0" dirty="0"/>
              <a:t>Both crown should be trimmed, contoured &amp; prepared for cementation simultaneously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b="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0" dirty="0"/>
              <a:t>Distal tooth should be cemented first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b="0" dirty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838200"/>
            <a:ext cx="2057400" cy="1419225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6400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6600"/>
                </a:solidFill>
              </a:rPr>
              <a:t>Undersized crown</a:t>
            </a:r>
            <a:r>
              <a:rPr lang="en-US" sz="2400" b="0"/>
              <a:t>:( Mink &amp; Hill- 1971)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Vertical cut is made on the buccal surface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Margins are pulled apart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Additional piece of steel band is spot welded 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After contouring crown is soldered, polished &amp; cemented </a:t>
            </a:r>
          </a:p>
          <a:p>
            <a:pPr>
              <a:buFont typeface="Wingdings" pitchFamily="2" charset="2"/>
              <a:buChar char="Ø"/>
            </a:pPr>
            <a:endParaRPr lang="en-US" sz="2400" b="0"/>
          </a:p>
          <a:p>
            <a:endParaRPr lang="en-US" sz="2400"/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6629400" y="1085850"/>
          <a:ext cx="2362200" cy="1428750"/>
        </p:xfrm>
        <a:graphic>
          <a:graphicData uri="http://schemas.openxmlformats.org/presentationml/2006/ole">
            <p:oleObj spid="_x0000_s696322" name="Bitmap Image" r:id="rId3" imgW="3858164" imgH="2333333" progId="PBrush">
              <p:embed/>
            </p:oleObj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6629400" y="3124200"/>
          <a:ext cx="2438400" cy="1371600"/>
        </p:xfrm>
        <a:graphic>
          <a:graphicData uri="http://schemas.openxmlformats.org/presentationml/2006/ole">
            <p:oleObj spid="_x0000_s696323" name="Bitmap Image" r:id="rId4" imgW="3809524" imgH="2219635" progId="PBrush">
              <p:embed/>
            </p:oleObj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4191000" y="5029200"/>
          <a:ext cx="2438400" cy="1447800"/>
        </p:xfrm>
        <a:graphic>
          <a:graphicData uri="http://schemas.openxmlformats.org/presentationml/2006/ole">
            <p:oleObj spid="_x0000_s696324" name="Bitmap Image" r:id="rId5" imgW="3982006" imgH="2542857" progId="PBrush">
              <p:embed/>
            </p:oleObj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6769100" y="5029200"/>
          <a:ext cx="2298700" cy="1447800"/>
        </p:xfrm>
        <a:graphic>
          <a:graphicData uri="http://schemas.openxmlformats.org/presentationml/2006/ole">
            <p:oleObj spid="_x0000_s696325" name="Bitmap Image" r:id="rId6" imgW="3933333" imgH="2429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510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6600"/>
                </a:solidFill>
              </a:rPr>
              <a:t>Oversized crown:</a:t>
            </a:r>
            <a:endParaRPr lang="en-US" b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0"/>
              <a:t>Cut along the buccal surface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Free margins are appx &amp; overlapped over each other and spot welded 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After contouring, the cut &amp; relocated area is soldered and polished</a:t>
            </a:r>
          </a:p>
          <a:p>
            <a:pPr>
              <a:buFont typeface="Wingdings" pitchFamily="2" charset="2"/>
              <a:buChar char="Ø"/>
            </a:pPr>
            <a:endParaRPr lang="en-US" sz="2400" b="0"/>
          </a:p>
          <a:p>
            <a:pPr>
              <a:buFont typeface="Wingdings" pitchFamily="2" charset="2"/>
              <a:buChar char="Ø"/>
            </a:pPr>
            <a:endParaRPr lang="en-US" sz="2400" b="0"/>
          </a:p>
          <a:p>
            <a:pPr>
              <a:buFont typeface="Wingdings" pitchFamily="2" charset="2"/>
              <a:buChar char="Ø"/>
            </a:pPr>
            <a:endParaRPr lang="en-US" sz="2400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543675" y="4927600"/>
          <a:ext cx="2143125" cy="1473200"/>
        </p:xfrm>
        <a:graphic>
          <a:graphicData uri="http://schemas.openxmlformats.org/presentationml/2006/ole">
            <p:oleObj spid="_x0000_s697346" name="Bitmap Image" r:id="rId3" imgW="3219899" imgH="2266667" progId="PBrush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505200" y="4953000"/>
          <a:ext cx="2209800" cy="1447800"/>
        </p:xfrm>
        <a:graphic>
          <a:graphicData uri="http://schemas.openxmlformats.org/presentationml/2006/ole">
            <p:oleObj spid="_x0000_s697347" name="Bitmap Image" r:id="rId4" imgW="3772427" imgH="2467319" progId="PBrush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6553200" y="3098800"/>
          <a:ext cx="2133600" cy="1397000"/>
        </p:xfrm>
        <a:graphic>
          <a:graphicData uri="http://schemas.openxmlformats.org/presentationml/2006/ole">
            <p:oleObj spid="_x0000_s697348" name="Bitmap Image" r:id="rId5" imgW="3486637" imgH="2523810" progId="PBrush">
              <p:embed/>
            </p:oleObj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6629400" y="1143000"/>
          <a:ext cx="2133600" cy="1503363"/>
        </p:xfrm>
        <a:graphic>
          <a:graphicData uri="http://schemas.openxmlformats.org/presentationml/2006/ole">
            <p:oleObj spid="_x0000_s697349" name="Bitmap Image" r:id="rId6" imgW="3734321" imgH="2476190" progId="PBrush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752475" y="4906963"/>
          <a:ext cx="2143125" cy="1493837"/>
        </p:xfrm>
        <a:graphic>
          <a:graphicData uri="http://schemas.openxmlformats.org/presentationml/2006/ole">
            <p:oleObj spid="_x0000_s697350" name="Bitmap Image" r:id="rId7" imgW="3648584" imgH="24190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6600"/>
                </a:solidFill>
              </a:rPr>
              <a:t>Deep </a:t>
            </a:r>
            <a:r>
              <a:rPr lang="en-US" dirty="0" err="1">
                <a:solidFill>
                  <a:srgbClr val="FF6600"/>
                </a:solidFill>
              </a:rPr>
              <a:t>subgingival</a:t>
            </a:r>
            <a:r>
              <a:rPr lang="en-US" dirty="0">
                <a:solidFill>
                  <a:srgbClr val="FF6600"/>
                </a:solidFill>
              </a:rPr>
              <a:t> caries 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dirty="0" err="1"/>
              <a:t>Unfestooned</a:t>
            </a:r>
            <a:r>
              <a:rPr lang="en-US" sz="2800" b="0" dirty="0"/>
              <a:t> crowns or </a:t>
            </a:r>
            <a:r>
              <a:rPr lang="en-US" sz="2800" b="0" dirty="0" err="1"/>
              <a:t>prefestooned</a:t>
            </a:r>
            <a:r>
              <a:rPr lang="en-US" sz="2800" b="0" dirty="0"/>
              <a:t> </a:t>
            </a:r>
            <a:r>
              <a:rPr lang="en-US" sz="2800" b="0" dirty="0" smtClean="0"/>
              <a:t>crowns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Amalgam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Extension soldered/ weld to crown</a:t>
            </a:r>
          </a:p>
          <a:p>
            <a:pPr>
              <a:buFont typeface="Wingdings" pitchFamily="2" charset="2"/>
              <a:buChar char="Ø"/>
            </a:pPr>
            <a:r>
              <a:rPr lang="en-US" sz="2800" b="0" dirty="0" smtClean="0"/>
              <a:t> </a:t>
            </a:r>
            <a:endParaRPr lang="en-US" sz="2800" b="0" dirty="0"/>
          </a:p>
          <a:p>
            <a:endParaRPr lang="en-US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1828800" y="4419600"/>
          <a:ext cx="2743200" cy="1797050"/>
        </p:xfrm>
        <a:graphic>
          <a:graphicData uri="http://schemas.openxmlformats.org/presentationml/2006/ole">
            <p:oleObj spid="_x0000_s698370" name="Bitmap Image" r:id="rId3" imgW="3820058" imgH="2409524" progId="PBrush">
              <p:embed/>
            </p:oleObj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5486400" y="4451350"/>
          <a:ext cx="2774950" cy="1797050"/>
        </p:xfrm>
        <a:graphic>
          <a:graphicData uri="http://schemas.openxmlformats.org/presentationml/2006/ole">
            <p:oleObj spid="_x0000_s698371" name="Bitmap Image" r:id="rId4" imgW="3704762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6600"/>
                </a:solidFill>
              </a:rPr>
              <a:t>Open contact (except primate spaces):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Larger crowns, taking care not disturbing path of eruption of the erupting adj tooth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6600"/>
                </a:solidFill>
              </a:rPr>
              <a:t>Anterior teeth:</a:t>
            </a:r>
          </a:p>
          <a:p>
            <a:pPr>
              <a:buFont typeface="Wingdings" pitchFamily="2" charset="2"/>
              <a:buChar char="Ø"/>
            </a:pPr>
            <a:r>
              <a:rPr lang="en-US" sz="2400" b="0"/>
              <a:t>Removing the labial surface of the crown &amp; replacing with composite</a:t>
            </a:r>
            <a:r>
              <a:rPr lang="en-US" sz="2800" b="0"/>
              <a:t> </a:t>
            </a:r>
            <a:r>
              <a:rPr lang="en-US" sz="2400" b="0"/>
              <a:t>resin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6600"/>
                </a:solidFill>
              </a:rPr>
              <a:t>Bruxism:</a:t>
            </a:r>
            <a:endParaRPr lang="en-US" sz="2800" b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0"/>
              <a:t>Thickness of the occlusal surface is increased – Croll’s technique</a:t>
            </a:r>
            <a:endParaRPr lang="en-US" sz="2400"/>
          </a:p>
          <a:p>
            <a:pPr>
              <a:buFont typeface="Wingdings" pitchFamily="2" charset="2"/>
              <a:buChar char="Ø"/>
            </a:pPr>
            <a:endParaRPr lang="en-US" sz="2400"/>
          </a:p>
        </p:txBody>
      </p:sp>
      <p:pic>
        <p:nvPicPr>
          <p:cNvPr id="138244" name="Picture 4" descr="crow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133600"/>
            <a:ext cx="2133600" cy="1524000"/>
          </a:xfrm>
          <a:prstGeom prst="rect">
            <a:avLst/>
          </a:prstGeom>
          <a:noFill/>
          <a:ln w="19050">
            <a:solidFill>
              <a:srgbClr val="FF3737"/>
            </a:solidFill>
            <a:miter lim="800000"/>
            <a:headEnd/>
            <a:tailEnd/>
          </a:ln>
        </p:spPr>
      </p:pic>
      <p:pic>
        <p:nvPicPr>
          <p:cNvPr id="138245" name="Picture 5" descr="crow28"/>
          <p:cNvPicPr>
            <a:picLocks noChangeAspect="1" noChangeArrowheads="1"/>
          </p:cNvPicPr>
          <p:nvPr/>
        </p:nvPicPr>
        <p:blipFill>
          <a:blip r:embed="rId3"/>
          <a:srcRect l="5310"/>
          <a:stretch>
            <a:fillRect/>
          </a:stretch>
        </p:blipFill>
        <p:spPr bwMode="auto">
          <a:xfrm>
            <a:off x="6934200" y="4191000"/>
            <a:ext cx="2133600" cy="1543050"/>
          </a:xfrm>
          <a:prstGeom prst="rect">
            <a:avLst/>
          </a:prstGeom>
          <a:noFill/>
          <a:ln w="19050">
            <a:solidFill>
              <a:srgbClr val="FF373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JDC 1997</a:t>
            </a:r>
            <a:endParaRPr lang="en-GB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827963" cy="579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  <a:latin typeface="Adobe Caslon Pro" pitchFamily="18" charset="0"/>
              </a:rPr>
              <a:t>       STAINLESS STEEL CROWN IN SPACE </a:t>
            </a:r>
            <a:r>
              <a:rPr lang="en-US" sz="2800" dirty="0" smtClean="0">
                <a:solidFill>
                  <a:srgbClr val="FFFF00"/>
                </a:solidFill>
                <a:latin typeface="Adobe Caslon Pro" pitchFamily="18" charset="0"/>
              </a:rPr>
              <a:t>LOSS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(Mc Evoy 1977):</a:t>
            </a:r>
            <a:endParaRPr lang="en-US" sz="2800" dirty="0">
              <a:solidFill>
                <a:srgbClr val="FFFF00"/>
              </a:solidFill>
              <a:latin typeface="Adobe Caslon Pro" pitchFamily="18" charset="0"/>
            </a:endParaRPr>
          </a:p>
          <a:p>
            <a:r>
              <a:rPr lang="en-US" sz="2400" dirty="0">
                <a:latin typeface="Adobe Caslon Pro" pitchFamily="18" charset="0"/>
              </a:rPr>
              <a:t>Loss of space:-  due to proximal caries and movement of tooth into the space</a:t>
            </a:r>
          </a:p>
          <a:p>
            <a:r>
              <a:rPr lang="en-US" sz="2400" dirty="0">
                <a:latin typeface="Adobe Caslon Pro" pitchFamily="18" charset="0"/>
              </a:rPr>
              <a:t>In this situation a crown that will fit on buccolingually is too large mesiodistally</a:t>
            </a:r>
          </a:p>
          <a:p>
            <a:pPr lvl="1"/>
            <a:r>
              <a:rPr lang="en-US" sz="2400" dirty="0">
                <a:latin typeface="Adobe Caslon Pro" pitchFamily="18" charset="0"/>
              </a:rPr>
              <a:t>Crown is rotated slightly mesiobuccaly</a:t>
            </a:r>
          </a:p>
          <a:p>
            <a:pPr lvl="1">
              <a:buFont typeface="Webdings" pitchFamily="18" charset="2"/>
              <a:buNone/>
            </a:pPr>
            <a:r>
              <a:rPr lang="en-US" sz="2400" dirty="0">
                <a:latin typeface="Adobe Caslon Pro" pitchFamily="18" charset="0"/>
              </a:rPr>
              <a:t>     so that it is slightly out of the arch</a:t>
            </a:r>
          </a:p>
          <a:p>
            <a:pPr lvl="1"/>
            <a:r>
              <a:rPr lang="en-US" sz="2400" dirty="0">
                <a:latin typeface="Adobe Caslon Pro" pitchFamily="18" charset="0"/>
              </a:rPr>
              <a:t>Crown is squeezed mesiodistally with </a:t>
            </a:r>
          </a:p>
          <a:p>
            <a:pPr lvl="1">
              <a:buFont typeface="Webdings" pitchFamily="18" charset="2"/>
              <a:buNone/>
            </a:pPr>
            <a:r>
              <a:rPr lang="en-US" sz="2400" dirty="0">
                <a:latin typeface="Adobe Caslon Pro" pitchFamily="18" charset="0"/>
              </a:rPr>
              <a:t>     Adams plier to reduce dimension</a:t>
            </a:r>
            <a:endParaRPr lang="en-GB" sz="3200" dirty="0">
              <a:latin typeface="Adobe Caslon Pro" pitchFamily="18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5257800"/>
            <a:ext cx="2438400" cy="16002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3505200"/>
            <a:ext cx="2514600" cy="16002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5257800"/>
            <a:ext cx="2438400" cy="160020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219200" y="0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Clinical modifications…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0" name="Picture 4" descr="DSCN618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96200" y="0"/>
            <a:ext cx="1273175" cy="822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685800" y="228600"/>
            <a:ext cx="7848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Variations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90600" y="1143000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Space Loss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(Mc Evoy 1977):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More tooth reduction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Smaller crown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Opposite side maxillary crown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Flattening contacts with Hoe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pliers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5791200" y="1524000"/>
          <a:ext cx="3124200" cy="20637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Adjacent Crown and class II amalgam</a:t>
            </a:r>
            <a:r>
              <a:rPr lang="en-US" sz="2800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SS crown cemented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DUGGAL</a:t>
            </a: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838200"/>
            <a:ext cx="7675562" cy="5562600"/>
          </a:xfrm>
        </p:spPr>
        <p:txBody>
          <a:bodyPr/>
          <a:lstStyle/>
          <a:p>
            <a:pPr lvl="2">
              <a:buFont typeface="Wingdings" pitchFamily="2" charset="2"/>
              <a:buNone/>
            </a:pPr>
            <a:endParaRPr lang="en-GB" sz="2000" dirty="0">
              <a:effectLst/>
              <a:latin typeface="Georgia" pitchFamily="18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2590800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667000"/>
            <a:ext cx="2819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2286000" y="1447800"/>
            <a:ext cx="2427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Extensive decay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228600"/>
            <a:ext cx="2471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8229600" cy="808037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Anterior teeth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5562600" cy="44958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400"/>
              <a:t>Stainless steel crown</a:t>
            </a:r>
          </a:p>
          <a:p>
            <a:pPr>
              <a:lnSpc>
                <a:spcPct val="250000"/>
              </a:lnSpc>
            </a:pPr>
            <a:r>
              <a:rPr lang="en-US" sz="2400"/>
              <a:t>Open face stainless steel crowns</a:t>
            </a:r>
          </a:p>
          <a:p>
            <a:pPr>
              <a:lnSpc>
                <a:spcPct val="250000"/>
              </a:lnSpc>
            </a:pPr>
            <a:r>
              <a:rPr lang="en-US" sz="2400"/>
              <a:t>Preveneered crowns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8263" y="952500"/>
            <a:ext cx="4529137" cy="5562600"/>
          </a:xfrm>
        </p:spPr>
        <p:txBody>
          <a:bodyPr/>
          <a:lstStyle/>
          <a:p>
            <a:pPr lvl="1">
              <a:lnSpc>
                <a:spcPct val="140000"/>
              </a:lnSpc>
              <a:buFont typeface="Webdings" pitchFamily="18" charset="2"/>
              <a:buNone/>
            </a:pPr>
            <a:r>
              <a:rPr lang="en-US" dirty="0">
                <a:solidFill>
                  <a:srgbClr val="FFFF00"/>
                </a:solidFill>
              </a:rPr>
              <a:t>OPEN FACED </a:t>
            </a:r>
            <a:r>
              <a:rPr lang="en-US" dirty="0" smtClean="0">
                <a:solidFill>
                  <a:srgbClr val="FFFF00"/>
                </a:solidFill>
              </a:rPr>
              <a:t>CROWNS </a:t>
            </a:r>
            <a:r>
              <a:rPr lang="en-US" dirty="0" smtClean="0">
                <a:latin typeface="Times New Roman" pitchFamily="18" charset="0"/>
              </a:rPr>
              <a:t>: 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 pitchFamily="18" charset="0"/>
              </a:rPr>
              <a:t>Complain of appearance of metal crowns as being ugly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 pitchFamily="18" charset="0"/>
              </a:rPr>
              <a:t>The labial surface of steel crown is trimmed away to leave the crown perimeter 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 pitchFamily="18" charset="0"/>
              </a:rPr>
              <a:t>Then restored with a resin veneering – </a:t>
            </a:r>
            <a:r>
              <a:rPr lang="en-US" sz="2400" dirty="0">
                <a:solidFill>
                  <a:srgbClr val="FFC000"/>
                </a:solidFill>
                <a:latin typeface="Adobe Caslon Pro" pitchFamily="18" charset="0"/>
              </a:rPr>
              <a:t>Roberts 1983 </a:t>
            </a:r>
            <a:endParaRPr lang="en-GB" sz="2400" dirty="0">
              <a:solidFill>
                <a:srgbClr val="FFC000"/>
              </a:solidFill>
              <a:latin typeface="Adobe Caslon Pro" pitchFamily="18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295400" y="330200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Clinical modifications…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0900" y="1676400"/>
            <a:ext cx="2744788" cy="1746250"/>
          </a:xfrm>
          <a:prstGeom prst="rect">
            <a:avLst/>
          </a:prstGeom>
          <a:noFill/>
          <a:ln w="19050">
            <a:solidFill>
              <a:srgbClr val="FF3737"/>
            </a:solidFill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3657600"/>
            <a:ext cx="2743200" cy="1746250"/>
          </a:xfrm>
          <a:prstGeom prst="rect">
            <a:avLst/>
          </a:prstGeom>
          <a:noFill/>
          <a:ln w="19050">
            <a:solidFill>
              <a:srgbClr val="FF4747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chemeClr val="accent3"/>
                </a:solidFill>
              </a:rPr>
              <a:t>Anterior Stainless steel crown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54864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More durability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Aesthetics problem</a:t>
            </a:r>
          </a:p>
        </p:txBody>
      </p:sp>
      <p:pic>
        <p:nvPicPr>
          <p:cNvPr id="99332" name="Picture 4" descr="SSC ON ANTERIOR TE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6763" y="1676400"/>
            <a:ext cx="1722437" cy="1219200"/>
          </a:xfrm>
          <a:prstGeom prst="rect">
            <a:avLst/>
          </a:prstGeom>
          <a:noFill/>
        </p:spPr>
      </p:pic>
      <p:pic>
        <p:nvPicPr>
          <p:cNvPr id="99333" name="Picture 5" descr="ANT S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200400"/>
            <a:ext cx="1676400" cy="1257300"/>
          </a:xfrm>
          <a:prstGeom prst="rect">
            <a:avLst/>
          </a:prstGeom>
          <a:noFill/>
        </p:spPr>
      </p:pic>
      <p:pic>
        <p:nvPicPr>
          <p:cNvPr id="99334" name="Picture 6" descr="AnteriorCrowns DENOVO C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3200400"/>
            <a:ext cx="4267200" cy="1862138"/>
          </a:xfrm>
          <a:prstGeom prst="rect">
            <a:avLst/>
          </a:prstGeom>
          <a:noFill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295400" y="54102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ANTERIOR STAINLESS STEEL CROWNS (DENOVO CO)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8229600" cy="731838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Open face stainless steel crowns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763000" cy="57912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</a:rPr>
              <a:t>Technique suggested by :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Helping (1983)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</a:rPr>
              <a:t>Adv: retention, durable (bruxism, accident prone children), gingival hemorrhage.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</a:rPr>
              <a:t>Disadv: more tooth reduction, two-step procedure,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</a:rPr>
              <a:t>Indication: decayed canines, mandibular anteriors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</a:rPr>
              <a:t>Technique: like post. SSC, ovoid crowns with less faciolingual dimension: open the crown (Howe pliers), cement the crown, cut labial window (#330/35 bur)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8975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sz="2400" dirty="0">
                <a:latin typeface="Times New Roman" pitchFamily="18" charset="0"/>
              </a:rPr>
              <a:t>Window: incisally: just short of incisal edge, gingivally: gingival crest, proximally: line angles.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latin typeface="Times New Roman" pitchFamily="18" charset="0"/>
              </a:rPr>
              <a:t>Remove facial cement for 1mm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latin typeface="Times New Roman" pitchFamily="18" charset="0"/>
              </a:rPr>
              <a:t>Undercuts at each margin (#35 bur): mechanical retention (little enamel)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latin typeface="Times New Roman" pitchFamily="18" charset="0"/>
              </a:rPr>
              <a:t>Apply DBA, Composite</a:t>
            </a:r>
          </a:p>
          <a:p>
            <a:pPr>
              <a:lnSpc>
                <a:spcPct val="180000"/>
              </a:lnSpc>
            </a:pPr>
            <a:r>
              <a:rPr lang="en-US" sz="2400" dirty="0">
                <a:latin typeface="Times New Roman" pitchFamily="18" charset="0"/>
              </a:rPr>
              <a:t>Finishing: abrasive disc moved from composite margin to metal (prevent discoloration)</a:t>
            </a:r>
          </a:p>
        </p:txBody>
      </p:sp>
      <p:pic>
        <p:nvPicPr>
          <p:cNvPr id="70660" name="Picture 4" descr="DSCN61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4900" y="914400"/>
            <a:ext cx="2882900" cy="1695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6096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    Pre veneered Stainless Steel crown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Example : NuSmile crowns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(Orthodontics Technologies , Houston Texas. US)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Resin based composite bonded to the occlusal and buccal surface in a Laboratory process to create a more aesthetic posterior crown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Adobe Caslon Pro" pitchFamily="18" charset="0"/>
              </a:rPr>
              <a:t>Disadvantages: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  More expensive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 More tooth reduction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dobe Caslon Pro" pitchFamily="18" charset="0"/>
              </a:rPr>
              <a:t>  Only minimal crimping for crown adaptation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6" name="Picture 2" descr="C:\Documents and Settings\User\Desktop\crown\TfNuSmReplceBx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971800"/>
            <a:ext cx="2819400" cy="15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001000" cy="487362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dobe Caslon Pro" pitchFamily="18" charset="0"/>
              </a:rPr>
              <a:t>Preveneered Crowns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686800" cy="5287962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rgbClr val="FFFF00"/>
                </a:solidFill>
                <a:latin typeface="Adobe Caslon Pro" pitchFamily="18" charset="0"/>
              </a:rPr>
              <a:t>Commercials: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Kinder Krowns, Mayclin Dental Studios, Minneapolis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Dura Crowns, Space Maintainers Laboratory, Van Nuys, California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NuSmile Primary Crowns, Houston, Texas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Cheng Crowns, Peter Cheng Orthodontic Laboratories, Philadelphia</a:t>
            </a:r>
            <a:endParaRPr lang="en-US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Adobe Caslon Pro" pitchFamily="18" charset="0"/>
              </a:rPr>
              <a:t> </a:t>
            </a:r>
            <a:endParaRPr lang="en-US" sz="2800" dirty="0" smtClean="0">
              <a:solidFill>
                <a:srgbClr val="FFC000"/>
              </a:solidFill>
              <a:latin typeface="Adobe Caslon Pro" pitchFamily="18" charset="0"/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  <a:latin typeface="Adobe Caslon Pro" pitchFamily="18" charset="0"/>
                <a:ea typeface="Times New Roman" pitchFamily="18" charset="0"/>
              </a:rPr>
              <a:t>Hall technique :</a:t>
            </a:r>
            <a:r>
              <a:rPr lang="en-US" sz="2400" dirty="0" smtClean="0">
                <a:latin typeface="Adobe Caslon Pro" pitchFamily="18" charset="0"/>
                <a:ea typeface="Times New Roman" pitchFamily="18" charset="0"/>
              </a:rPr>
              <a:t>Halls et,al(2005)</a:t>
            </a:r>
            <a:endParaRPr lang="en-US" sz="1600" dirty="0" smtClean="0">
              <a:solidFill>
                <a:srgbClr val="FFFF00"/>
              </a:solidFill>
              <a:latin typeface="Adobe Caslon Pro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PEDIATRIC DENTISTRY 2002</a:t>
            </a:r>
          </a:p>
          <a:p>
            <a:endParaRPr lang="en-US" dirty="0"/>
          </a:p>
        </p:txBody>
      </p:sp>
      <p:pic>
        <p:nvPicPr>
          <p:cNvPr id="5" name="Picture 1" descr="Picture 3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914400"/>
            <a:ext cx="192395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1"/>
          <p:cNvSpPr>
            <a:spLocks noChangeArrowheads="1"/>
          </p:cNvSpPr>
          <p:nvPr/>
        </p:nvSpPr>
        <p:spPr bwMode="auto">
          <a:xfrm>
            <a:off x="990600" y="457200"/>
            <a:ext cx="7620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Times New Roman" pitchFamily="18" charset="0"/>
              </a:rPr>
              <a:t>Hall technique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dobe Caslon Pro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Novel way of placing preformed metal crown involving no local anaesthesia, no caries removal and no preparation of tooth. Halls et,al(2005). A retrospective analysis was done from 1988 to 2001 . The majority of the 978 PMC fitted on 279 children when there was clinical evidence of approximal caries into dentin . The probability of surviving three years without being extracted or lost was 73.4%and for 5 year 67.6%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553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hlink"/>
                </a:solidFill>
              </a:rPr>
              <a:t>Biological considerations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696200" cy="4724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solidFill>
                  <a:srgbClr val="FF66CC"/>
                </a:solidFill>
                <a:latin typeface="Adobe Caslon Pro" pitchFamily="18" charset="0"/>
              </a:rPr>
              <a:t>Myers criteria(1975)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Length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Crimp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Contour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Contact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Position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Polish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Adobe Caslon Pro" pitchFamily="18" charset="0"/>
              </a:rPr>
              <a:t>Cement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838200"/>
            <a:ext cx="7675562" cy="5562600"/>
          </a:xfrm>
        </p:spPr>
        <p:txBody>
          <a:bodyPr/>
          <a:lstStyle/>
          <a:p>
            <a:pPr lvl="2">
              <a:buFont typeface="Wingdings" pitchFamily="2" charset="2"/>
              <a:buNone/>
            </a:pPr>
            <a:endParaRPr lang="en-GB" sz="2000" dirty="0">
              <a:effectLst/>
              <a:latin typeface="Georgia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23622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2362200"/>
            <a:ext cx="2819400" cy="189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600200" y="1524000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Rampant caries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4676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28600"/>
            <a:ext cx="275841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69666" name="Object 5"/>
          <p:cNvGraphicFramePr>
            <a:graphicFrameLocks noChangeAspect="1"/>
          </p:cNvGraphicFramePr>
          <p:nvPr/>
        </p:nvGraphicFramePr>
        <p:xfrm>
          <a:off x="3733800" y="228600"/>
          <a:ext cx="3067665" cy="1828800"/>
        </p:xfrm>
        <a:graphic>
          <a:graphicData uri="http://schemas.openxmlformats.org/presentationml/2006/ole">
            <p:oleObj spid="_x0000_s372738" name="Bitmap Image" r:id="rId5" imgW="4676190" imgH="3438095" progId="PBrush">
              <p:embed/>
            </p:oleObj>
          </a:graphicData>
        </a:graphic>
      </p:graphicFrame>
      <p:pic>
        <p:nvPicPr>
          <p:cNvPr id="4" name="Picture 2" descr="F:\DCIM\101MSDCF\DSC005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2209800"/>
            <a:ext cx="2667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600" y="2667000"/>
            <a:ext cx="2667000" cy="21286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icture 312"/>
          <p:cNvPicPr>
            <a:picLocks noChangeAspect="1" noChangeArrowheads="1"/>
          </p:cNvPicPr>
          <p:nvPr/>
        </p:nvPicPr>
        <p:blipFill>
          <a:blip r:embed="rId8" cstate="email">
            <a:lum bright="12000" contrast="42000"/>
          </a:blip>
          <a:srcRect/>
          <a:stretch>
            <a:fillRect/>
          </a:stretch>
        </p:blipFill>
        <p:spPr bwMode="auto">
          <a:xfrm>
            <a:off x="4267200" y="4876800"/>
            <a:ext cx="26497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971800" y="1066800"/>
            <a:ext cx="6096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781800" y="1752600"/>
            <a:ext cx="4572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343400" y="3276600"/>
            <a:ext cx="1676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4343400"/>
            <a:ext cx="5334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0013"/>
          <p:cNvPicPr>
            <a:picLocks noChangeAspect="1" noChangeArrowheads="1"/>
          </p:cNvPicPr>
          <p:nvPr/>
        </p:nvPicPr>
        <p:blipFill>
          <a:blip r:embed="rId4" cstate="email">
            <a:lum bright="18000" contrast="30000"/>
          </a:blip>
          <a:srcRect/>
          <a:stretch>
            <a:fillRect/>
          </a:stretch>
        </p:blipFill>
        <p:spPr bwMode="auto">
          <a:xfrm>
            <a:off x="0" y="609600"/>
            <a:ext cx="2514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IMG00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6858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sc6"/>
          <p:cNvPicPr>
            <a:picLocks noChangeAspect="1" noChangeArrowheads="1"/>
          </p:cNvPicPr>
          <p:nvPr/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 bwMode="auto">
          <a:xfrm>
            <a:off x="6324600" y="685800"/>
            <a:ext cx="2103437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6621462" y="4038600"/>
          <a:ext cx="2522538" cy="1677212"/>
        </p:xfrm>
        <a:graphic>
          <a:graphicData uri="http://schemas.openxmlformats.org/presentationml/2006/ole">
            <p:oleObj spid="_x0000_s373762" name="Bitmap Image" r:id="rId7" imgW="3666667" imgH="2542857" progId="PBrush">
              <p:embed/>
            </p:oleObj>
          </a:graphicData>
        </a:graphic>
      </p:graphicFrame>
      <p:pic>
        <p:nvPicPr>
          <p:cNvPr id="7" name="Picture 4" descr="IMG00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3886200"/>
            <a:ext cx="2590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DSCN617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4800" y="3810000"/>
            <a:ext cx="2254250" cy="171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514600" y="1447800"/>
            <a:ext cx="762000" cy="38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1600200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934994" y="3123406"/>
            <a:ext cx="1066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943600" y="4572000"/>
            <a:ext cx="4572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819400" y="4572000"/>
            <a:ext cx="4572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61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81000"/>
            <a:ext cx="2509837" cy="161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IMG0035"/>
          <p:cNvPicPr>
            <a:picLocks noChangeAspect="1" noChangeArrowheads="1"/>
          </p:cNvPicPr>
          <p:nvPr/>
        </p:nvPicPr>
        <p:blipFill>
          <a:blip r:embed="rId4" cstate="email">
            <a:lum bright="18000" contrast="6000"/>
          </a:blip>
          <a:srcRect/>
          <a:stretch>
            <a:fillRect/>
          </a:stretch>
        </p:blipFill>
        <p:spPr>
          <a:xfrm>
            <a:off x="6248400" y="2819400"/>
            <a:ext cx="2676456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7432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90800"/>
            <a:ext cx="2549765" cy="170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906962"/>
            <a:ext cx="2971800" cy="195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IMG00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2400" y="304800"/>
            <a:ext cx="24003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00400" y="381000"/>
            <a:ext cx="2251897" cy="16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2552700" y="1104900"/>
            <a:ext cx="571500" cy="38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1143000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200900" y="2324100"/>
            <a:ext cx="5334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3429000"/>
            <a:ext cx="533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590800" y="3352800"/>
            <a:ext cx="304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38400" y="4419600"/>
            <a:ext cx="7620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229600" cy="579438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Causes of SS crown failures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686800" cy="5257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Inadequate tooth reduction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Inadequate crown contouring and crimping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Inappropriately established occlusion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Inappropriate cementation methods (frequent decementation)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Pulp treatment failure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Recurrent caries (improper contact)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dobe Caslon Pro" pitchFamily="18" charset="0"/>
              </a:rPr>
              <a:t>Crown abrasion (occlusal surface)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5DB17"/>
                </a:solidFill>
              </a:rPr>
              <a:t>Complications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Crown tilt :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Destruction of complete lingual or buccal wall by caries or over instrumentation may result in crown tilting towards deficient side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Placement of an amalgam alloy or GIC restoration prior to crowning provides support to prevent crown tilt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Ray E Stewart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8382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Inter proximal ledge 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dirty="0" smtClean="0"/>
              <a:t>Incorrect angulation of the tapered fissure bur can produce a ledge instead of a shoulder free interproximal slice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dirty="0" smtClean="0"/>
              <a:t>Failure to remove the ledge result in inability to seat the crown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/>
          </a:p>
        </p:txBody>
      </p:sp>
      <p:pic>
        <p:nvPicPr>
          <p:cNvPr id="61443" name="Picture 2" descr="IMG_047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594100"/>
            <a:ext cx="2819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822960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Ingestion / inhalation of crown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Square piece of gauze as throat screen or by rubber dam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PA chest radiograph is mandatory &amp; pt is referred to physician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2133600"/>
            <a:ext cx="2057400" cy="2209800"/>
            <a:chOff x="5396866" y="2133601"/>
            <a:chExt cx="1765934" cy="2209800"/>
          </a:xfrm>
        </p:grpSpPr>
        <p:pic>
          <p:nvPicPr>
            <p:cNvPr id="62468" name="Picture 3" descr="IMG_0501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5174933" y="2355534"/>
              <a:ext cx="2209800" cy="176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6477411" y="3048001"/>
              <a:ext cx="532777" cy="4572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762000"/>
            <a:ext cx="7543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Poor margins :</a:t>
            </a:r>
          </a:p>
          <a:p>
            <a:endParaRPr lang="en-US" sz="3200" dirty="0" smtClean="0">
              <a:solidFill>
                <a:schemeClr val="bg1">
                  <a:lumMod val="40000"/>
                  <a:lumOff val="60000"/>
                </a:schemeClr>
              </a:solidFill>
              <a:latin typeface="Adobe Caslon Pro" pitchFamily="18" charset="0"/>
            </a:endParaRPr>
          </a:p>
          <a:p>
            <a:r>
              <a:rPr lang="en-US" sz="2400" dirty="0" smtClean="0">
                <a:latin typeface="Adobe Caslon Pro" pitchFamily="18" charset="0"/>
              </a:rPr>
              <a:t>When imperfectly adapted- marginal integrity reduced</a:t>
            </a:r>
          </a:p>
          <a:p>
            <a:r>
              <a:rPr lang="en-US" sz="2400" dirty="0" smtClean="0">
                <a:latin typeface="Adobe Caslon Pro" pitchFamily="18" charset="0"/>
              </a:rPr>
              <a:t>Marginal discrepancy – recurrent caries, gingivitis, chronic inflammation of supporting structures, early exfoliation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Stainless Steel Crown Technique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Recap……..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plain horizontal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16">
  <a:themeElements>
    <a:clrScheme name="Default Design 2">
      <a:dk1>
        <a:srgbClr val="787878"/>
      </a:dk1>
      <a:lt1>
        <a:srgbClr val="FFFFFF"/>
      </a:lt1>
      <a:dk2>
        <a:srgbClr val="8B4513"/>
      </a:dk2>
      <a:lt2>
        <a:srgbClr val="FFFFFF"/>
      </a:lt2>
      <a:accent1>
        <a:srgbClr val="E5301D"/>
      </a:accent1>
      <a:accent2>
        <a:srgbClr val="E5721D"/>
      </a:accent2>
      <a:accent3>
        <a:srgbClr val="C4B0AA"/>
      </a:accent3>
      <a:accent4>
        <a:srgbClr val="DADADA"/>
      </a:accent4>
      <a:accent5>
        <a:srgbClr val="F0ADAB"/>
      </a:accent5>
      <a:accent6>
        <a:srgbClr val="CF6719"/>
      </a:accent6>
      <a:hlink>
        <a:srgbClr val="E5991D"/>
      </a:hlink>
      <a:folHlink>
        <a:srgbClr val="F0847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D4641B"/>
        </a:accent1>
        <a:accent2>
          <a:srgbClr val="E98038"/>
        </a:accent2>
        <a:accent3>
          <a:srgbClr val="C4B0AA"/>
        </a:accent3>
        <a:accent4>
          <a:srgbClr val="DADADA"/>
        </a:accent4>
        <a:accent5>
          <a:srgbClr val="E6B8AB"/>
        </a:accent5>
        <a:accent6>
          <a:srgbClr val="D37332"/>
        </a:accent6>
        <a:hlink>
          <a:srgbClr val="F2C09B"/>
        </a:hlink>
        <a:folHlink>
          <a:srgbClr val="EDD9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E5301D"/>
        </a:accent1>
        <a:accent2>
          <a:srgbClr val="E5721D"/>
        </a:accent2>
        <a:accent3>
          <a:srgbClr val="C4B0AA"/>
        </a:accent3>
        <a:accent4>
          <a:srgbClr val="DADADA"/>
        </a:accent4>
        <a:accent5>
          <a:srgbClr val="F0ADAB"/>
        </a:accent5>
        <a:accent6>
          <a:srgbClr val="CF6719"/>
        </a:accent6>
        <a:hlink>
          <a:srgbClr val="E5991D"/>
        </a:hlink>
        <a:folHlink>
          <a:srgbClr val="F08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6A93E4"/>
        </a:accent1>
        <a:accent2>
          <a:srgbClr val="E98033"/>
        </a:accent2>
        <a:accent3>
          <a:srgbClr val="C4B0AA"/>
        </a:accent3>
        <a:accent4>
          <a:srgbClr val="DADADA"/>
        </a:accent4>
        <a:accent5>
          <a:srgbClr val="B9C8EF"/>
        </a:accent5>
        <a:accent6>
          <a:srgbClr val="D3732D"/>
        </a:accent6>
        <a:hlink>
          <a:srgbClr val="6AE37D"/>
        </a:hlink>
        <a:folHlink>
          <a:srgbClr val="EE8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C786E6"/>
        </a:accent1>
        <a:accent2>
          <a:srgbClr val="F0AB78"/>
        </a:accent2>
        <a:accent3>
          <a:srgbClr val="C4B0AA"/>
        </a:accent3>
        <a:accent4>
          <a:srgbClr val="DADADA"/>
        </a:accent4>
        <a:accent5>
          <a:srgbClr val="E0C3F0"/>
        </a:accent5>
        <a:accent6>
          <a:srgbClr val="D99B6C"/>
        </a:accent6>
        <a:hlink>
          <a:srgbClr val="E9EF77"/>
        </a:hlink>
        <a:folHlink>
          <a:srgbClr val="80C2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2445</TotalTime>
  <Words>3860</Words>
  <Application>Microsoft Office PowerPoint</Application>
  <PresentationFormat>On-screen Show (4:3)</PresentationFormat>
  <Paragraphs>766</Paragraphs>
  <Slides>147</Slides>
  <Notes>94</Notes>
  <HiddenSlides>3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8" baseType="lpstr">
      <vt:lpstr>Theme2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Theme16</vt:lpstr>
      <vt:lpstr>Bitmap Image</vt:lpstr>
      <vt:lpstr>STAINLESS STEEL CROWNS (SSC)</vt:lpstr>
      <vt:lpstr>IMPORTANCE OF PRIMARY TEETH???…</vt:lpstr>
      <vt:lpstr>VARIOUS RESTORATIONS IN PRIMARY TEETH…</vt:lpstr>
      <vt:lpstr>History </vt:lpstr>
      <vt:lpstr>Slide 5</vt:lpstr>
      <vt:lpstr>Advantages (Braff ,1982)</vt:lpstr>
      <vt:lpstr>Objectives of using stainless steel crowns </vt:lpstr>
      <vt:lpstr>Slide 8</vt:lpstr>
      <vt:lpstr>Slide 9</vt:lpstr>
      <vt:lpstr>Slide 10</vt:lpstr>
      <vt:lpstr>Slide 11</vt:lpstr>
      <vt:lpstr>Slide 12</vt:lpstr>
      <vt:lpstr>Slide 13</vt:lpstr>
      <vt:lpstr>Slide 14</vt:lpstr>
      <vt:lpstr>Indication for permanent tooth </vt:lpstr>
      <vt:lpstr>AAPD (Amer Assoc Pediatric Dentists)Consensus on Use of SSCs </vt:lpstr>
      <vt:lpstr>Contraindications </vt:lpstr>
      <vt:lpstr>Types of crowns</vt:lpstr>
      <vt:lpstr>  </vt:lpstr>
      <vt:lpstr>Pre-trimmed  (unitek,3M. Denovo )</vt:lpstr>
      <vt:lpstr>Pre-contoured (Nichro ion crown )</vt:lpstr>
      <vt:lpstr>BASED ON COMPOSITION</vt:lpstr>
      <vt:lpstr>Slide 23</vt:lpstr>
      <vt:lpstr>size</vt:lpstr>
      <vt:lpstr>Slide 25</vt:lpstr>
      <vt:lpstr>ARMAMENTARIUM</vt:lpstr>
      <vt:lpstr>Armamentarium </vt:lpstr>
      <vt:lpstr>Slide 28</vt:lpstr>
      <vt:lpstr>Slide 29</vt:lpstr>
      <vt:lpstr>Slide 30</vt:lpstr>
      <vt:lpstr>Pliers used </vt:lpstr>
      <vt:lpstr>PRE-OPERATIVE EVALUATION OF THE PATIENT…</vt:lpstr>
      <vt:lpstr>STEP – BY – STEP PROCEDURE</vt:lpstr>
      <vt:lpstr>Slide 34</vt:lpstr>
      <vt:lpstr>Slide 35</vt:lpstr>
      <vt:lpstr>Tooth preparation</vt:lpstr>
      <vt:lpstr>Tooth Preparation</vt:lpstr>
      <vt:lpstr>Slide 38</vt:lpstr>
      <vt:lpstr>Slide 39</vt:lpstr>
      <vt:lpstr>Slide 40</vt:lpstr>
      <vt:lpstr>Slide 41</vt:lpstr>
      <vt:lpstr>Proximal reduction </vt:lpstr>
      <vt:lpstr>Slide 43</vt:lpstr>
      <vt:lpstr>Slide 44</vt:lpstr>
      <vt:lpstr>Slide 45</vt:lpstr>
      <vt:lpstr>Slide 46</vt:lpstr>
      <vt:lpstr>Slide 47</vt:lpstr>
      <vt:lpstr>Slide 48</vt:lpstr>
      <vt:lpstr>Evaluation criteria (Stewart)</vt:lpstr>
      <vt:lpstr>Slide 50</vt:lpstr>
      <vt:lpstr>Crown Trimming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 Adaptation Criteria </vt:lpstr>
      <vt:lpstr>Slide 60</vt:lpstr>
      <vt:lpstr>Crown finishing and polishing </vt:lpstr>
      <vt:lpstr>Cementation </vt:lpstr>
      <vt:lpstr>Studies ..</vt:lpstr>
      <vt:lpstr>Slide 64</vt:lpstr>
      <vt:lpstr>Slide 65</vt:lpstr>
      <vt:lpstr>Slide 66</vt:lpstr>
      <vt:lpstr>Slide 67</vt:lpstr>
      <vt:lpstr>Slide 68</vt:lpstr>
      <vt:lpstr>Retention of Stainless steel crowns</vt:lpstr>
      <vt:lpstr> </vt:lpstr>
      <vt:lpstr>Slide 71</vt:lpstr>
      <vt:lpstr>Modifications of SSC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Anterior teeth</vt:lpstr>
      <vt:lpstr>Slide 81</vt:lpstr>
      <vt:lpstr>Anterior Stainless steel crown</vt:lpstr>
      <vt:lpstr>Open face stainless steel crowns</vt:lpstr>
      <vt:lpstr>Slide 84</vt:lpstr>
      <vt:lpstr>Slide 85</vt:lpstr>
      <vt:lpstr>Preveneered Crowns</vt:lpstr>
      <vt:lpstr>Slide 87</vt:lpstr>
      <vt:lpstr>Slide 88</vt:lpstr>
      <vt:lpstr>Biological considerations</vt:lpstr>
      <vt:lpstr>Slide 90</vt:lpstr>
      <vt:lpstr>Slide 91</vt:lpstr>
      <vt:lpstr>Slide 92</vt:lpstr>
      <vt:lpstr>Slide 93</vt:lpstr>
      <vt:lpstr>Causes of SS crown failures</vt:lpstr>
      <vt:lpstr>Complications</vt:lpstr>
      <vt:lpstr>Slide 96</vt:lpstr>
      <vt:lpstr>Slide 97</vt:lpstr>
      <vt:lpstr>Slide 98</vt:lpstr>
      <vt:lpstr>Stainless Steel Crown Technique</vt:lpstr>
      <vt:lpstr>Anatomical Differences</vt:lpstr>
      <vt:lpstr>View of Buccal Cervical Bulge: This is what retains an SSC</vt:lpstr>
      <vt:lpstr>Buccal Cervical “Sweetspot”:  This is the critical area for retention</vt:lpstr>
      <vt:lpstr>Prep (L) vs. No Prep (R):  “Sweetspot” Remains</vt:lpstr>
      <vt:lpstr>SSC  Technique</vt:lpstr>
      <vt:lpstr>Proximal Contacts Must be Well Broken</vt:lpstr>
      <vt:lpstr>Rubber Dam “Slit Technique”</vt:lpstr>
      <vt:lpstr>Slide 107</vt:lpstr>
      <vt:lpstr>Slide 108</vt:lpstr>
      <vt:lpstr>Slide 109</vt:lpstr>
      <vt:lpstr>The “Sloppy Box” Technique</vt:lpstr>
      <vt:lpstr>Cut an MOD Prep  #330 Bur</vt:lpstr>
      <vt:lpstr>Reduce Occlusal 45 Degrees 1/8 A Diamond Bur</vt:lpstr>
      <vt:lpstr>Lingual Cusp Reduction-Use Base of MOD Prep as Guide</vt:lpstr>
      <vt:lpstr>1-1.5 mm Buccal Counterbevel</vt:lpstr>
      <vt:lpstr>Lingual Counterbevel</vt:lpstr>
      <vt:lpstr>Round Proximal Box From Line Angle to Line Angle</vt:lpstr>
      <vt:lpstr>Mesial Prep Complete/Distal Not Complete</vt:lpstr>
      <vt:lpstr>Note:  No Gingival Seat Ledge Remains on Mesial!</vt:lpstr>
      <vt:lpstr>Distal Prepped: No Ledges</vt:lpstr>
      <vt:lpstr>SSC  Technique</vt:lpstr>
      <vt:lpstr>Note:  Rounded Line Angles</vt:lpstr>
      <vt:lpstr>Occlusal Reduction:  Adequate for Height of SSC ~1-1.5 mm</vt:lpstr>
      <vt:lpstr>Select SSC for Mesial-Distal Space:  Usually Rocks on From Lingual to Buccal</vt:lpstr>
      <vt:lpstr>Should “Snap” into Place Over Cervical Bulge</vt:lpstr>
      <vt:lpstr>Check for Open Margins</vt:lpstr>
      <vt:lpstr>Remove With Sturdy Instrument</vt:lpstr>
      <vt:lpstr>Crimping To Adapt Margins</vt:lpstr>
      <vt:lpstr>Band Contouring Plier</vt:lpstr>
      <vt:lpstr>Note: Adapted Margins</vt:lpstr>
      <vt:lpstr>Uncrimped vs. Crimped</vt:lpstr>
      <vt:lpstr>Patient Bites Into Occlusion</vt:lpstr>
      <vt:lpstr>Confirm Occlsion</vt:lpstr>
      <vt:lpstr>“Depth Groove” Technique</vt:lpstr>
      <vt:lpstr>Depth Groove Technique #K</vt:lpstr>
      <vt:lpstr>Cut Occlusal Guides #330 Bur</vt:lpstr>
      <vt:lpstr>Occlusal Depth Grooves</vt:lpstr>
      <vt:lpstr>Connect Depth Grooves</vt:lpstr>
      <vt:lpstr>Connecting Depth Grooves</vt:lpstr>
      <vt:lpstr>Placing Counterbevel</vt:lpstr>
      <vt:lpstr>Counterbevels Complete</vt:lpstr>
      <vt:lpstr>Slicing Proximals</vt:lpstr>
      <vt:lpstr>Prep Complete</vt:lpstr>
      <vt:lpstr>Finishing Steps The Same</vt:lpstr>
      <vt:lpstr>Slide 144</vt:lpstr>
      <vt:lpstr>Slide 145</vt:lpstr>
      <vt:lpstr>Slide 146</vt:lpstr>
      <vt:lpstr>Slide 147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Dr.Ravi Bhandari</dc:creator>
  <cp:lastModifiedBy>Dr.Ravi Bhandari</cp:lastModifiedBy>
  <cp:revision>206</cp:revision>
  <dcterms:created xsi:type="dcterms:W3CDTF">2006-08-16T00:00:00Z</dcterms:created>
  <dcterms:modified xsi:type="dcterms:W3CDTF">2020-05-07T16:23:15Z</dcterms:modified>
</cp:coreProperties>
</file>