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1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7" r:id="rId16"/>
    <p:sldId id="278" r:id="rId17"/>
    <p:sldId id="280" r:id="rId18"/>
    <p:sldId id="281" r:id="rId19"/>
    <p:sldId id="282" r:id="rId20"/>
    <p:sldId id="294" r:id="rId21"/>
    <p:sldId id="295" r:id="rId22"/>
    <p:sldId id="298" r:id="rId23"/>
    <p:sldId id="307" r:id="rId24"/>
    <p:sldId id="308" r:id="rId25"/>
    <p:sldId id="309" r:id="rId26"/>
    <p:sldId id="310" r:id="rId27"/>
    <p:sldId id="311" r:id="rId28"/>
    <p:sldId id="382" r:id="rId29"/>
    <p:sldId id="389" r:id="rId30"/>
    <p:sldId id="390" r:id="rId31"/>
    <p:sldId id="391" r:id="rId32"/>
    <p:sldId id="383" r:id="rId33"/>
    <p:sldId id="396" r:id="rId34"/>
    <p:sldId id="384" r:id="rId35"/>
    <p:sldId id="388" r:id="rId36"/>
    <p:sldId id="385" r:id="rId37"/>
    <p:sldId id="386" r:id="rId38"/>
    <p:sldId id="387" r:id="rId39"/>
    <p:sldId id="392" r:id="rId40"/>
    <p:sldId id="393" r:id="rId41"/>
    <p:sldId id="394" r:id="rId42"/>
    <p:sldId id="395" r:id="rId43"/>
    <p:sldId id="322" r:id="rId44"/>
    <p:sldId id="323" r:id="rId4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 autoAdjust="0"/>
    <p:restoredTop sz="94660"/>
  </p:normalViewPr>
  <p:slideViewPr>
    <p:cSldViewPr>
      <p:cViewPr varScale="1">
        <p:scale>
          <a:sx n="83" d="100"/>
          <a:sy n="83" d="100"/>
        </p:scale>
        <p:origin x="-1411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5668" y="695250"/>
            <a:ext cx="7852663" cy="246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45668" y="3647313"/>
            <a:ext cx="7852663" cy="1259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9097" y="5944780"/>
            <a:ext cx="4898390" cy="913765"/>
          </a:xfrm>
          <a:custGeom>
            <a:avLst/>
            <a:gdLst/>
            <a:ahLst/>
            <a:cxnLst/>
            <a:rect l="l" t="t" r="r" b="b"/>
            <a:pathLst>
              <a:path w="4898390" h="913765">
                <a:moveTo>
                  <a:pt x="85724" y="21360"/>
                </a:moveTo>
                <a:lnTo>
                  <a:pt x="3637423" y="913215"/>
                </a:lnTo>
                <a:lnTo>
                  <a:pt x="4898230" y="913215"/>
                </a:lnTo>
                <a:lnTo>
                  <a:pt x="85724" y="21360"/>
                </a:lnTo>
                <a:close/>
              </a:path>
              <a:path w="4898390" h="913765">
                <a:moveTo>
                  <a:pt x="660" y="0"/>
                </a:moveTo>
                <a:lnTo>
                  <a:pt x="0" y="5473"/>
                </a:lnTo>
                <a:lnTo>
                  <a:pt x="85724" y="2136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5990" y="5939091"/>
            <a:ext cx="3652520" cy="919480"/>
          </a:xfrm>
          <a:custGeom>
            <a:avLst/>
            <a:gdLst/>
            <a:ahLst/>
            <a:cxnLst/>
            <a:rect l="l" t="t" r="r" b="b"/>
            <a:pathLst>
              <a:path w="3652520" h="919479">
                <a:moveTo>
                  <a:pt x="0" y="0"/>
                </a:moveTo>
                <a:lnTo>
                  <a:pt x="7924" y="6350"/>
                </a:lnTo>
                <a:lnTo>
                  <a:pt x="2868840" y="918906"/>
                </a:lnTo>
                <a:lnTo>
                  <a:pt x="3651917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926" y="1465834"/>
            <a:ext cx="8026146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296794"/>
            <a:ext cx="7016750" cy="3775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828800"/>
            <a:ext cx="5730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dirty="0" smtClean="0">
                <a:solidFill>
                  <a:srgbClr val="FF0000"/>
                </a:solidFill>
              </a:rPr>
              <a:t>CLEFT LIP AND PALATE</a:t>
            </a:r>
            <a:endParaRPr lang="en-IN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29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068" y="1774901"/>
            <a:ext cx="7628890" cy="389826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70205" marR="440055" indent="-256540">
              <a:lnSpc>
                <a:spcPts val="2500"/>
              </a:lnSpc>
              <a:spcBef>
                <a:spcPts val="705"/>
              </a:spcBef>
              <a:tabLst>
                <a:tab pos="370205" algn="l"/>
              </a:tabLst>
            </a:pPr>
            <a:r>
              <a:rPr sz="1750" spc="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750" spc="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600" dirty="0">
                <a:latin typeface="Lucida Sans Unicode"/>
                <a:cs typeface="Lucida Sans Unicode"/>
              </a:rPr>
              <a:t>Fusion of palatal shelves begin at 8</a:t>
            </a:r>
            <a:r>
              <a:rPr sz="2550" baseline="26143" dirty="0">
                <a:latin typeface="Lucida Sans Unicode"/>
                <a:cs typeface="Lucida Sans Unicode"/>
              </a:rPr>
              <a:t>th </a:t>
            </a:r>
            <a:r>
              <a:rPr sz="2600" dirty="0">
                <a:latin typeface="Lucida Sans Unicode"/>
                <a:cs typeface="Lucida Sans Unicode"/>
              </a:rPr>
              <a:t>week  which continues </a:t>
            </a:r>
            <a:r>
              <a:rPr sz="2600" spc="-5" dirty="0">
                <a:latin typeface="Lucida Sans Unicode"/>
                <a:cs typeface="Lucida Sans Unicode"/>
              </a:rPr>
              <a:t>till </a:t>
            </a:r>
            <a:r>
              <a:rPr sz="2600" dirty="0">
                <a:latin typeface="Lucida Sans Unicode"/>
                <a:cs typeface="Lucida Sans Unicode"/>
              </a:rPr>
              <a:t>12/17</a:t>
            </a:r>
            <a:r>
              <a:rPr sz="2550" baseline="26143" dirty="0">
                <a:latin typeface="Lucida Sans Unicode"/>
                <a:cs typeface="Lucida Sans Unicode"/>
              </a:rPr>
              <a:t>th</a:t>
            </a:r>
            <a:r>
              <a:rPr sz="2550" spc="375" baseline="26143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week.</a:t>
            </a:r>
            <a:endParaRPr sz="2600">
              <a:latin typeface="Lucida Sans Unicode"/>
              <a:cs typeface="Lucida Sans Unicode"/>
            </a:endParaRPr>
          </a:p>
          <a:p>
            <a:pPr marL="370205" marR="68580" indent="-256540">
              <a:lnSpc>
                <a:spcPts val="2500"/>
              </a:lnSpc>
              <a:spcBef>
                <a:spcPts val="3295"/>
              </a:spcBef>
              <a:tabLst>
                <a:tab pos="370205" algn="l"/>
              </a:tabLst>
            </a:pPr>
            <a:r>
              <a:rPr sz="1750" spc="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750" spc="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Lucida Sans Unicode"/>
                <a:cs typeface="Lucida Sans Unicode"/>
              </a:rPr>
              <a:t>Initially the palatal </a:t>
            </a:r>
            <a:r>
              <a:rPr sz="2600" dirty="0">
                <a:latin typeface="Lucida Sans Unicode"/>
                <a:cs typeface="Lucida Sans Unicode"/>
              </a:rPr>
              <a:t>shelves are </a:t>
            </a:r>
            <a:r>
              <a:rPr sz="2600" spc="-5" dirty="0">
                <a:latin typeface="Lucida Sans Unicode"/>
                <a:cs typeface="Lucida Sans Unicode"/>
              </a:rPr>
              <a:t>covered </a:t>
            </a:r>
            <a:r>
              <a:rPr sz="2600" dirty="0">
                <a:latin typeface="Lucida Sans Unicode"/>
                <a:cs typeface="Lucida Sans Unicode"/>
              </a:rPr>
              <a:t>by </a:t>
            </a:r>
            <a:r>
              <a:rPr sz="2600" spc="-5" dirty="0">
                <a:latin typeface="Lucida Sans Unicode"/>
                <a:cs typeface="Lucida Sans Unicode"/>
              </a:rPr>
              <a:t>an  </a:t>
            </a:r>
            <a:r>
              <a:rPr sz="2600" dirty="0">
                <a:latin typeface="Lucida Sans Unicode"/>
                <a:cs typeface="Lucida Sans Unicode"/>
              </a:rPr>
              <a:t>epithelial</a:t>
            </a:r>
            <a:r>
              <a:rPr sz="2600" spc="-4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lining.</a:t>
            </a:r>
            <a:endParaRPr sz="2600">
              <a:latin typeface="Lucida Sans Unicode"/>
              <a:cs typeface="Lucida Sans Unicode"/>
            </a:endParaRPr>
          </a:p>
          <a:p>
            <a:pPr marL="114300">
              <a:lnSpc>
                <a:spcPct val="100000"/>
              </a:lnSpc>
              <a:spcBef>
                <a:spcPts val="2680"/>
              </a:spcBef>
              <a:tabLst>
                <a:tab pos="370205" algn="l"/>
              </a:tabLst>
            </a:pPr>
            <a:r>
              <a:rPr sz="1750" spc="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750" spc="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600" dirty="0">
                <a:latin typeface="Lucida Sans Unicode"/>
                <a:cs typeface="Lucida Sans Unicode"/>
              </a:rPr>
              <a:t>As they </a:t>
            </a:r>
            <a:r>
              <a:rPr sz="2600" spc="-5" dirty="0">
                <a:latin typeface="Lucida Sans Unicode"/>
                <a:cs typeface="Lucida Sans Unicode"/>
              </a:rPr>
              <a:t>join epithelial cells</a:t>
            </a:r>
            <a:r>
              <a:rPr sz="2600" spc="-20" dirty="0">
                <a:latin typeface="Lucida Sans Unicode"/>
                <a:cs typeface="Lucida Sans Unicode"/>
              </a:rPr>
              <a:t> </a:t>
            </a:r>
            <a:r>
              <a:rPr sz="2600" spc="-5" dirty="0">
                <a:latin typeface="Lucida Sans Unicode"/>
                <a:cs typeface="Lucida Sans Unicode"/>
              </a:rPr>
              <a:t>degenerate.</a:t>
            </a:r>
            <a:endParaRPr sz="2600">
              <a:latin typeface="Lucida Sans Unicode"/>
              <a:cs typeface="Lucida Sans Unicode"/>
            </a:endParaRPr>
          </a:p>
          <a:p>
            <a:pPr marL="370205" marR="45720" indent="-256540">
              <a:lnSpc>
                <a:spcPct val="80000"/>
              </a:lnSpc>
              <a:spcBef>
                <a:spcPts val="3300"/>
              </a:spcBef>
              <a:tabLst>
                <a:tab pos="370205" algn="l"/>
              </a:tabLst>
            </a:pPr>
            <a:r>
              <a:rPr sz="1750" spc="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750" spc="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Lucida Sans Unicode"/>
                <a:cs typeface="Lucida Sans Unicode"/>
              </a:rPr>
              <a:t>The connective </a:t>
            </a:r>
            <a:r>
              <a:rPr sz="2600" dirty="0">
                <a:latin typeface="Lucida Sans Unicode"/>
                <a:cs typeface="Lucida Sans Unicode"/>
              </a:rPr>
              <a:t>tissue </a:t>
            </a:r>
            <a:r>
              <a:rPr sz="2600" spc="-5" dirty="0">
                <a:latin typeface="Lucida Sans Unicode"/>
                <a:cs typeface="Lucida Sans Unicode"/>
              </a:rPr>
              <a:t>of the palatal </a:t>
            </a:r>
            <a:r>
              <a:rPr sz="2600" dirty="0">
                <a:latin typeface="Lucida Sans Unicode"/>
                <a:cs typeface="Lucida Sans Unicode"/>
              </a:rPr>
              <a:t>shelves  intermingle with </a:t>
            </a:r>
            <a:r>
              <a:rPr sz="2600" spc="-5" dirty="0">
                <a:latin typeface="Lucida Sans Unicode"/>
                <a:cs typeface="Lucida Sans Unicode"/>
              </a:rPr>
              <a:t>each other resulting </a:t>
            </a:r>
            <a:r>
              <a:rPr sz="2600" dirty="0">
                <a:latin typeface="Lucida Sans Unicode"/>
                <a:cs typeface="Lucida Sans Unicode"/>
              </a:rPr>
              <a:t>in </a:t>
            </a:r>
            <a:r>
              <a:rPr sz="2600" spc="-5" dirty="0">
                <a:latin typeface="Lucida Sans Unicode"/>
                <a:cs typeface="Lucida Sans Unicode"/>
              </a:rPr>
              <a:t>their  </a:t>
            </a:r>
            <a:r>
              <a:rPr sz="2600" dirty="0">
                <a:latin typeface="Lucida Sans Unicode"/>
                <a:cs typeface="Lucida Sans Unicode"/>
              </a:rPr>
              <a:t>fusion.</a:t>
            </a:r>
            <a:endParaRPr sz="2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747634" cy="4344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145161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Lucida Sans Unicode"/>
                <a:cs typeface="Lucida Sans Unicode"/>
              </a:rPr>
              <a:t>Lower Lip is </a:t>
            </a:r>
            <a:r>
              <a:rPr sz="2700" dirty="0">
                <a:latin typeface="Lucida Sans Unicode"/>
                <a:cs typeface="Lucida Sans Unicode"/>
              </a:rPr>
              <a:t>formed by </a:t>
            </a:r>
            <a:r>
              <a:rPr sz="2700" spc="-5" dirty="0">
                <a:latin typeface="Lucida Sans Unicode"/>
                <a:cs typeface="Lucida Sans Unicode"/>
              </a:rPr>
              <a:t>the </a:t>
            </a:r>
            <a:r>
              <a:rPr sz="2700" dirty="0">
                <a:latin typeface="Lucida Sans Unicode"/>
                <a:cs typeface="Lucida Sans Unicode"/>
              </a:rPr>
              <a:t>fusion</a:t>
            </a:r>
            <a:r>
              <a:rPr sz="2700" spc="-1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  </a:t>
            </a:r>
            <a:r>
              <a:rPr sz="2700" dirty="0">
                <a:latin typeface="Lucida Sans Unicode"/>
                <a:cs typeface="Lucida Sans Unicode"/>
              </a:rPr>
              <a:t>mandibular </a:t>
            </a:r>
            <a:r>
              <a:rPr sz="2700" spc="-5" dirty="0">
                <a:latin typeface="Lucida Sans Unicode"/>
                <a:cs typeface="Lucida Sans Unicode"/>
              </a:rPr>
              <a:t>process of two</a:t>
            </a:r>
            <a:r>
              <a:rPr sz="2700" spc="-5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sides.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268605" marR="319405" indent="-256540">
              <a:lnSpc>
                <a:spcPct val="100000"/>
              </a:lnSpc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Lucida Sans Unicode"/>
                <a:cs typeface="Lucida Sans Unicode"/>
              </a:rPr>
              <a:t>Upper </a:t>
            </a:r>
            <a:r>
              <a:rPr sz="2700" spc="-5" dirty="0">
                <a:latin typeface="Lucida Sans Unicode"/>
                <a:cs typeface="Lucida Sans Unicode"/>
              </a:rPr>
              <a:t>Lip is derived </a:t>
            </a:r>
            <a:r>
              <a:rPr sz="2700" dirty="0">
                <a:latin typeface="Lucida Sans Unicode"/>
                <a:cs typeface="Lucida Sans Unicode"/>
              </a:rPr>
              <a:t>from </a:t>
            </a:r>
            <a:r>
              <a:rPr sz="2700" spc="-5" dirty="0">
                <a:latin typeface="Lucida Sans Unicode"/>
                <a:cs typeface="Lucida Sans Unicode"/>
              </a:rPr>
              <a:t>medial </a:t>
            </a:r>
            <a:r>
              <a:rPr sz="2700" dirty="0">
                <a:latin typeface="Lucida Sans Unicode"/>
                <a:cs typeface="Lucida Sans Unicode"/>
              </a:rPr>
              <a:t>nasal</a:t>
            </a:r>
            <a:r>
              <a:rPr sz="2700" spc="-1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and  </a:t>
            </a:r>
            <a:r>
              <a:rPr sz="2700" dirty="0">
                <a:latin typeface="Lucida Sans Unicode"/>
                <a:cs typeface="Lucida Sans Unicode"/>
              </a:rPr>
              <a:t>maxillary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processes.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Lucida Sans Unicode"/>
                <a:cs typeface="Lucida Sans Unicode"/>
              </a:rPr>
              <a:t>Failure of </a:t>
            </a:r>
            <a:r>
              <a:rPr sz="2700" dirty="0">
                <a:latin typeface="Lucida Sans Unicode"/>
                <a:cs typeface="Lucida Sans Unicode"/>
              </a:rPr>
              <a:t>merging </a:t>
            </a:r>
            <a:r>
              <a:rPr sz="2700" spc="-5" dirty="0">
                <a:latin typeface="Lucida Sans Unicode"/>
                <a:cs typeface="Lucida Sans Unicode"/>
              </a:rPr>
              <a:t>between the medial nasal  and </a:t>
            </a:r>
            <a:r>
              <a:rPr sz="2700" dirty="0">
                <a:latin typeface="Lucida Sans Unicode"/>
                <a:cs typeface="Lucida Sans Unicode"/>
              </a:rPr>
              <a:t>maxillary </a:t>
            </a:r>
            <a:r>
              <a:rPr sz="2700" spc="-5" dirty="0">
                <a:latin typeface="Lucida Sans Unicode"/>
                <a:cs typeface="Lucida Sans Unicode"/>
              </a:rPr>
              <a:t>processes at </a:t>
            </a:r>
            <a:r>
              <a:rPr sz="2700" dirty="0">
                <a:latin typeface="Lucida Sans Unicode"/>
                <a:cs typeface="Lucida Sans Unicode"/>
              </a:rPr>
              <a:t>5  weeks’gestation,on </a:t>
            </a:r>
            <a:r>
              <a:rPr sz="2700" spc="-5" dirty="0">
                <a:latin typeface="Lucida Sans Unicode"/>
                <a:cs typeface="Lucida Sans Unicode"/>
              </a:rPr>
              <a:t>one or both sides,results  in cleft lip.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3023" y="562355"/>
            <a:ext cx="4914900" cy="55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457200"/>
            <a:ext cx="8382000" cy="5262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08476" y="3201923"/>
            <a:ext cx="1905" cy="152400"/>
          </a:xfrm>
          <a:custGeom>
            <a:avLst/>
            <a:gdLst/>
            <a:ahLst/>
            <a:cxnLst/>
            <a:rect l="l" t="t" r="r" b="b"/>
            <a:pathLst>
              <a:path w="1904" h="152400">
                <a:moveTo>
                  <a:pt x="0" y="152400"/>
                </a:moveTo>
                <a:lnTo>
                  <a:pt x="1650" y="0"/>
                </a:lnTo>
              </a:path>
            </a:pathLst>
          </a:custGeom>
          <a:ln w="9144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741373"/>
            <a:ext cx="767715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6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Lucida Sans Unicode"/>
                <a:cs typeface="Lucida Sans Unicode"/>
              </a:rPr>
              <a:t>If cleft of lip extends deep into primary palate,</a:t>
            </a:r>
            <a:r>
              <a:rPr sz="2400" spc="10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it</a:t>
            </a:r>
            <a:endParaRPr sz="2400" dirty="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Lucida Sans Unicode"/>
                <a:cs typeface="Lucida Sans Unicode"/>
              </a:rPr>
              <a:t>results in cleft of alveolus</a:t>
            </a:r>
            <a:r>
              <a:rPr sz="2400" spc="7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too.</a:t>
            </a:r>
            <a:endParaRPr sz="24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spcBef>
                <a:spcPts val="5"/>
              </a:spcBef>
              <a:tabLst>
                <a:tab pos="268605" algn="l"/>
              </a:tabLst>
            </a:pPr>
            <a:r>
              <a:rPr sz="16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endParaRPr sz="24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06163"/>
            <a:ext cx="7839709" cy="3694601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490"/>
              </a:spcBef>
              <a:tabLst>
                <a:tab pos="37782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solidFill>
                  <a:srgbClr val="00AFEF"/>
                </a:solidFill>
                <a:latin typeface="Lucida Sans Unicode"/>
                <a:cs typeface="Lucida Sans Unicode"/>
              </a:rPr>
              <a:t>Cleft </a:t>
            </a:r>
            <a:r>
              <a:rPr sz="2700" spc="-5" dirty="0">
                <a:solidFill>
                  <a:srgbClr val="00AFEF"/>
                </a:solidFill>
                <a:latin typeface="Lucida Sans Unicode"/>
                <a:cs typeface="Lucida Sans Unicode"/>
              </a:rPr>
              <a:t>of palate occurs in </a:t>
            </a:r>
            <a:r>
              <a:rPr sz="2700" dirty="0">
                <a:solidFill>
                  <a:srgbClr val="00AFEF"/>
                </a:solidFill>
                <a:latin typeface="Lucida Sans Unicode"/>
                <a:cs typeface="Lucida Sans Unicode"/>
              </a:rPr>
              <a:t>number </a:t>
            </a:r>
            <a:r>
              <a:rPr sz="2700" spc="-5" dirty="0">
                <a:solidFill>
                  <a:srgbClr val="00AFEF"/>
                </a:solidFill>
                <a:latin typeface="Lucida Sans Unicode"/>
                <a:cs typeface="Lucida Sans Unicode"/>
              </a:rPr>
              <a:t>of</a:t>
            </a:r>
            <a:r>
              <a:rPr sz="2700" spc="-90" dirty="0">
                <a:solidFill>
                  <a:srgbClr val="00AFEF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solidFill>
                  <a:srgbClr val="00AFEF"/>
                </a:solidFill>
                <a:latin typeface="Lucida Sans Unicode"/>
                <a:cs typeface="Lucida Sans Unicode"/>
              </a:rPr>
              <a:t>ways</a:t>
            </a:r>
            <a:r>
              <a:rPr sz="2700" spc="-5" dirty="0">
                <a:latin typeface="Lucida Sans Unicode"/>
                <a:cs typeface="Lucida Sans Unicode"/>
              </a:rPr>
              <a:t>:</a:t>
            </a:r>
            <a:endParaRPr sz="2700" dirty="0">
              <a:latin typeface="Lucida Sans Unicode"/>
              <a:cs typeface="Lucida Sans Unicode"/>
            </a:endParaRPr>
          </a:p>
          <a:p>
            <a:pPr marL="527685" indent="-51562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Defective </a:t>
            </a:r>
            <a:r>
              <a:rPr sz="2700" spc="-10" dirty="0">
                <a:latin typeface="Lucida Sans Unicode"/>
                <a:cs typeface="Lucida Sans Unicode"/>
              </a:rPr>
              <a:t>growth </a:t>
            </a:r>
            <a:r>
              <a:rPr sz="2700" spc="-5" dirty="0">
                <a:latin typeface="Lucida Sans Unicode"/>
                <a:cs typeface="Lucida Sans Unicode"/>
              </a:rPr>
              <a:t>of palatal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shelves</a:t>
            </a:r>
            <a:endParaRPr sz="2700" dirty="0">
              <a:latin typeface="Lucida Sans Unicode"/>
              <a:cs typeface="Lucida Sans Unicode"/>
            </a:endParaRPr>
          </a:p>
          <a:p>
            <a:pPr marL="527685" marR="5080" indent="-51562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Delayed or total </a:t>
            </a:r>
            <a:r>
              <a:rPr sz="2700" dirty="0">
                <a:latin typeface="Lucida Sans Unicode"/>
                <a:cs typeface="Lucida Sans Unicode"/>
              </a:rPr>
              <a:t>failure </a:t>
            </a:r>
            <a:r>
              <a:rPr sz="2700" spc="-5" dirty="0">
                <a:latin typeface="Lucida Sans Unicode"/>
                <a:cs typeface="Lucida Sans Unicode"/>
              </a:rPr>
              <a:t>of shelves to </a:t>
            </a:r>
            <a:r>
              <a:rPr sz="2700" spc="-10" dirty="0">
                <a:latin typeface="Lucida Sans Unicode"/>
                <a:cs typeface="Lucida Sans Unicode"/>
              </a:rPr>
              <a:t>elevate  </a:t>
            </a:r>
            <a:r>
              <a:rPr sz="2700" spc="-5" dirty="0">
                <a:latin typeface="Lucida Sans Unicode"/>
                <a:cs typeface="Lucida Sans Unicode"/>
              </a:rPr>
              <a:t>and attain </a:t>
            </a:r>
            <a:r>
              <a:rPr sz="2700" dirty="0">
                <a:latin typeface="Lucida Sans Unicode"/>
                <a:cs typeface="Lucida Sans Unicode"/>
              </a:rPr>
              <a:t>a </a:t>
            </a:r>
            <a:r>
              <a:rPr sz="2700" spc="-5" dirty="0">
                <a:latin typeface="Lucida Sans Unicode"/>
                <a:cs typeface="Lucida Sans Unicode"/>
              </a:rPr>
              <a:t>horizontal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position</a:t>
            </a:r>
            <a:endParaRPr sz="2700" dirty="0">
              <a:latin typeface="Lucida Sans Unicode"/>
              <a:cs typeface="Lucida Sans Unicode"/>
            </a:endParaRPr>
          </a:p>
          <a:p>
            <a:pPr marL="527685" indent="-51562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Lack of contact </a:t>
            </a:r>
            <a:r>
              <a:rPr sz="2700" spc="-10" dirty="0">
                <a:latin typeface="Lucida Sans Unicode"/>
                <a:cs typeface="Lucida Sans Unicode"/>
              </a:rPr>
              <a:t>between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shelves</a:t>
            </a:r>
            <a:endParaRPr sz="2700" dirty="0">
              <a:latin typeface="Lucida Sans Unicode"/>
              <a:cs typeface="Lucida Sans Unicode"/>
            </a:endParaRPr>
          </a:p>
          <a:p>
            <a:pPr marL="527685" indent="-51562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2700" dirty="0">
                <a:latin typeface="Lucida Sans Unicode"/>
                <a:cs typeface="Lucida Sans Unicode"/>
              </a:rPr>
              <a:t>Post fusion </a:t>
            </a:r>
            <a:r>
              <a:rPr sz="2700" spc="-5" dirty="0">
                <a:latin typeface="Lucida Sans Unicode"/>
                <a:cs typeface="Lucida Sans Unicode"/>
              </a:rPr>
              <a:t>rupture of</a:t>
            </a:r>
            <a:r>
              <a:rPr sz="2700" spc="-7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shelves</a:t>
            </a:r>
            <a:endParaRPr sz="2700" dirty="0">
              <a:latin typeface="Lucida Sans Unicode"/>
              <a:cs typeface="Lucida Sans Unicode"/>
            </a:endParaRPr>
          </a:p>
          <a:p>
            <a:pPr marL="527685" indent="-51562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527685" algn="l"/>
                <a:tab pos="528320" algn="l"/>
                <a:tab pos="4577715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Failure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</a:t>
            </a:r>
            <a:r>
              <a:rPr sz="2700" dirty="0">
                <a:latin typeface="Lucida Sans Unicode"/>
                <a:cs typeface="Lucida Sans Unicode"/>
              </a:rPr>
              <a:t> mesenchyme	</a:t>
            </a:r>
            <a:r>
              <a:rPr sz="2700" spc="-5" dirty="0">
                <a:latin typeface="Lucida Sans Unicode"/>
                <a:cs typeface="Lucida Sans Unicode"/>
              </a:rPr>
              <a:t>consolidation</a:t>
            </a:r>
            <a:r>
              <a:rPr sz="2700" spc="-5" dirty="0" smtClean="0">
                <a:latin typeface="Lucida Sans Unicode"/>
                <a:cs typeface="Lucida Sans Unicode"/>
              </a:rPr>
              <a:t>.</a:t>
            </a:r>
            <a:endParaRPr lang="en-IN" sz="2700" spc="-5" dirty="0" smtClean="0">
              <a:latin typeface="Lucida Sans Unicode"/>
              <a:cs typeface="Lucida Sans Unicode"/>
            </a:endParaRPr>
          </a:p>
          <a:p>
            <a:pPr marL="527685" indent="-51562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527685" algn="l"/>
                <a:tab pos="528320" algn="l"/>
                <a:tab pos="4577715" algn="l"/>
              </a:tabLst>
            </a:pPr>
            <a:r>
              <a:rPr lang="en-IN" sz="2700" spc="-5" dirty="0" smtClean="0">
                <a:latin typeface="Lucida Sans Unicode"/>
                <a:cs typeface="Lucida Sans Unicode"/>
              </a:rPr>
              <a:t>Failure of epithelial rupture </a:t>
            </a:r>
            <a:endParaRPr sz="27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074166"/>
            <a:ext cx="786447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7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7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500" spc="-10" dirty="0"/>
              <a:t>Many </a:t>
            </a:r>
            <a:r>
              <a:rPr sz="2500" spc="-5" dirty="0"/>
              <a:t>workers </a:t>
            </a:r>
            <a:r>
              <a:rPr sz="2500" spc="-10" dirty="0"/>
              <a:t>are </a:t>
            </a:r>
            <a:r>
              <a:rPr sz="2500" spc="-5" dirty="0"/>
              <a:t>of view that clefts occur </a:t>
            </a:r>
            <a:r>
              <a:rPr sz="2500" spc="-10" dirty="0"/>
              <a:t>due</a:t>
            </a:r>
            <a:r>
              <a:rPr sz="2500" spc="60" dirty="0"/>
              <a:t> </a:t>
            </a:r>
            <a:r>
              <a:rPr sz="2500" spc="-5" dirty="0"/>
              <a:t>to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1378966"/>
            <a:ext cx="7930515" cy="44640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68605" marR="5080">
              <a:lnSpc>
                <a:spcPts val="2400"/>
              </a:lnSpc>
              <a:spcBef>
                <a:spcPts val="675"/>
              </a:spcBef>
            </a:pPr>
            <a:r>
              <a:rPr sz="2500" spc="-5" dirty="0">
                <a:latin typeface="Lucida Sans Unicode"/>
                <a:cs typeface="Lucida Sans Unicode"/>
              </a:rPr>
              <a:t>a number of causes </a:t>
            </a:r>
            <a:r>
              <a:rPr sz="2500" spc="-10" dirty="0">
                <a:latin typeface="Lucida Sans Unicode"/>
                <a:cs typeface="Lucida Sans Unicode"/>
              </a:rPr>
              <a:t>and </a:t>
            </a:r>
            <a:r>
              <a:rPr sz="2500" spc="-5" dirty="0">
                <a:latin typeface="Lucida Sans Unicode"/>
                <a:cs typeface="Lucida Sans Unicode"/>
              </a:rPr>
              <a:t>no single etiology can </a:t>
            </a:r>
            <a:r>
              <a:rPr sz="2500" spc="-10" dirty="0">
                <a:latin typeface="Lucida Sans Unicode"/>
                <a:cs typeface="Lucida Sans Unicode"/>
              </a:rPr>
              <a:t>be  pinpointed.</a:t>
            </a:r>
            <a:endParaRPr sz="2500">
              <a:latin typeface="Lucida Sans Unicode"/>
              <a:cs typeface="Lucida Sans Unicode"/>
            </a:endParaRPr>
          </a:p>
          <a:p>
            <a:pPr marL="268605" marR="596265" indent="-256540">
              <a:lnSpc>
                <a:spcPct val="80700"/>
              </a:lnSpc>
              <a:spcBef>
                <a:spcPts val="3204"/>
              </a:spcBef>
              <a:buClr>
                <a:srgbClr val="2CA1BE"/>
              </a:buClr>
              <a:buSzPct val="68000"/>
              <a:buFont typeface="Courier New"/>
              <a:buChar char="o"/>
              <a:tabLst>
                <a:tab pos="269240" algn="l"/>
                <a:tab pos="2812415" algn="l"/>
              </a:tabLst>
            </a:pPr>
            <a:r>
              <a:rPr sz="25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Heredity</a:t>
            </a:r>
            <a:r>
              <a:rPr sz="2200" spc="-5" dirty="0">
                <a:latin typeface="Lucida Sans Unicode"/>
                <a:cs typeface="Lucida Sans Unicode"/>
              </a:rPr>
              <a:t>:</a:t>
            </a:r>
            <a:r>
              <a:rPr sz="2200" spc="2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Drilien	reported that </a:t>
            </a:r>
            <a:r>
              <a:rPr sz="2200" spc="-5" dirty="0">
                <a:latin typeface="Lucida Sans Unicode"/>
                <a:cs typeface="Lucida Sans Unicode"/>
              </a:rPr>
              <a:t>1 in 3 </a:t>
            </a:r>
            <a:r>
              <a:rPr sz="2200" spc="-10" dirty="0">
                <a:latin typeface="Lucida Sans Unicode"/>
                <a:cs typeface="Lucida Sans Unicode"/>
              </a:rPr>
              <a:t>children </a:t>
            </a:r>
            <a:r>
              <a:rPr sz="2200" spc="-5" dirty="0">
                <a:latin typeface="Lucida Sans Unicode"/>
                <a:cs typeface="Lucida Sans Unicode"/>
              </a:rPr>
              <a:t>with  </a:t>
            </a:r>
            <a:r>
              <a:rPr sz="2200" spc="-10" dirty="0">
                <a:latin typeface="Lucida Sans Unicode"/>
                <a:cs typeface="Lucida Sans Unicode"/>
              </a:rPr>
              <a:t>clefts </a:t>
            </a:r>
            <a:r>
              <a:rPr sz="2200" spc="-5" dirty="0">
                <a:latin typeface="Lucida Sans Unicode"/>
                <a:cs typeface="Lucida Sans Unicode"/>
              </a:rPr>
              <a:t>had some </a:t>
            </a:r>
            <a:r>
              <a:rPr sz="2200" spc="-10" dirty="0">
                <a:latin typeface="Lucida Sans Unicode"/>
                <a:cs typeface="Lucida Sans Unicode"/>
              </a:rPr>
              <a:t>relatives </a:t>
            </a:r>
            <a:r>
              <a:rPr sz="2200" spc="-5" dirty="0">
                <a:latin typeface="Lucida Sans Unicode"/>
                <a:cs typeface="Lucida Sans Unicode"/>
              </a:rPr>
              <a:t>with similar congenital  </a:t>
            </a:r>
            <a:r>
              <a:rPr sz="2200" spc="-10" dirty="0">
                <a:latin typeface="Lucida Sans Unicode"/>
                <a:cs typeface="Lucida Sans Unicode"/>
              </a:rPr>
              <a:t>defects.</a:t>
            </a: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380"/>
              </a:spcBef>
            </a:pPr>
            <a:r>
              <a:rPr sz="2200" spc="-10" dirty="0">
                <a:latin typeface="Lucida Sans Unicode"/>
                <a:cs typeface="Lucida Sans Unicode"/>
              </a:rPr>
              <a:t>Family </a:t>
            </a:r>
            <a:r>
              <a:rPr sz="2200" spc="-5" dirty="0">
                <a:latin typeface="Lucida Sans Unicode"/>
                <a:cs typeface="Lucida Sans Unicode"/>
              </a:rPr>
              <a:t>history is </a:t>
            </a:r>
            <a:r>
              <a:rPr sz="2200" spc="-10" dirty="0">
                <a:latin typeface="Lucida Sans Unicode"/>
                <a:cs typeface="Lucida Sans Unicode"/>
              </a:rPr>
              <a:t>available </a:t>
            </a:r>
            <a:r>
              <a:rPr sz="2200" spc="-5" dirty="0">
                <a:latin typeface="Lucida Sans Unicode"/>
                <a:cs typeface="Lucida Sans Unicode"/>
              </a:rPr>
              <a:t>in </a:t>
            </a:r>
            <a:r>
              <a:rPr sz="2200" spc="-10" dirty="0">
                <a:latin typeface="Lucida Sans Unicode"/>
                <a:cs typeface="Lucida Sans Unicode"/>
              </a:rPr>
              <a:t>about </a:t>
            </a:r>
            <a:r>
              <a:rPr sz="2200" spc="5" dirty="0">
                <a:latin typeface="Lucida Sans Unicode"/>
                <a:cs typeface="Lucida Sans Unicode"/>
              </a:rPr>
              <a:t>12- </a:t>
            </a:r>
            <a:r>
              <a:rPr sz="2200" spc="-5" dirty="0">
                <a:latin typeface="Lucida Sans Unicode"/>
                <a:cs typeface="Lucida Sans Unicode"/>
              </a:rPr>
              <a:t>20% of</a:t>
            </a:r>
            <a:r>
              <a:rPr sz="2200" spc="10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cases.</a:t>
            </a:r>
            <a:endParaRPr sz="2200">
              <a:latin typeface="Lucida Sans Unicode"/>
              <a:cs typeface="Lucida Sans Unicode"/>
            </a:endParaRPr>
          </a:p>
          <a:p>
            <a:pPr marL="268605" indent="-256540">
              <a:lnSpc>
                <a:spcPts val="2575"/>
              </a:lnSpc>
              <a:spcBef>
                <a:spcPts val="2385"/>
              </a:spcBef>
              <a:buClr>
                <a:srgbClr val="2CA1BE"/>
              </a:buClr>
              <a:buSzPct val="68181"/>
              <a:buFont typeface="Courier New"/>
              <a:buChar char="o"/>
              <a:tabLst>
                <a:tab pos="269240" algn="l"/>
              </a:tabLst>
            </a:pPr>
            <a:r>
              <a:rPr sz="2200" spc="-5" dirty="0">
                <a:latin typeface="Lucida Sans Unicode"/>
                <a:cs typeface="Lucida Sans Unicode"/>
              </a:rPr>
              <a:t>Tranforming growth factor</a:t>
            </a:r>
            <a:r>
              <a:rPr sz="2200" spc="5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alpha(TGFA)</a:t>
            </a:r>
            <a:endParaRPr sz="2200">
              <a:latin typeface="Lucida Sans Unicode"/>
              <a:cs typeface="Lucida Sans Unicode"/>
            </a:endParaRPr>
          </a:p>
          <a:p>
            <a:pPr marL="268605" indent="-256540">
              <a:lnSpc>
                <a:spcPts val="2515"/>
              </a:lnSpc>
              <a:buClr>
                <a:srgbClr val="2CA1BE"/>
              </a:buClr>
              <a:buSzPct val="68181"/>
              <a:buFont typeface="Courier New"/>
              <a:buChar char="o"/>
              <a:tabLst>
                <a:tab pos="269240" algn="l"/>
              </a:tabLst>
            </a:pPr>
            <a:r>
              <a:rPr sz="2200" spc="-5" dirty="0">
                <a:latin typeface="Lucida Sans Unicode"/>
                <a:cs typeface="Lucida Sans Unicode"/>
              </a:rPr>
              <a:t>Tranforming growth factor </a:t>
            </a:r>
            <a:r>
              <a:rPr sz="2200" spc="-10" dirty="0">
                <a:latin typeface="Lucida Sans Unicode"/>
                <a:cs typeface="Lucida Sans Unicode"/>
              </a:rPr>
              <a:t>beta</a:t>
            </a:r>
            <a:r>
              <a:rPr sz="2200" spc="6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3(TGFB3)</a:t>
            </a:r>
            <a:endParaRPr sz="2200">
              <a:latin typeface="Lucida Sans Unicode"/>
              <a:cs typeface="Lucida Sans Unicode"/>
            </a:endParaRPr>
          </a:p>
          <a:p>
            <a:pPr marL="356870" indent="-344805">
              <a:lnSpc>
                <a:spcPts val="2515"/>
              </a:lnSpc>
              <a:buClr>
                <a:srgbClr val="2CA1BE"/>
              </a:buClr>
              <a:buSzPct val="68181"/>
              <a:buFont typeface="Courier New"/>
              <a:buChar char="o"/>
              <a:tabLst>
                <a:tab pos="356870" algn="l"/>
                <a:tab pos="357505" algn="l"/>
              </a:tabLst>
            </a:pPr>
            <a:r>
              <a:rPr sz="2200" spc="-5" dirty="0">
                <a:latin typeface="Lucida Sans Unicode"/>
                <a:cs typeface="Lucida Sans Unicode"/>
              </a:rPr>
              <a:t>AP2 </a:t>
            </a:r>
            <a:r>
              <a:rPr sz="2200" spc="-10" dirty="0">
                <a:latin typeface="Lucida Sans Unicode"/>
                <a:cs typeface="Lucida Sans Unicode"/>
              </a:rPr>
              <a:t>and</a:t>
            </a:r>
            <a:r>
              <a:rPr sz="2200" spc="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MSX1</a:t>
            </a:r>
            <a:endParaRPr sz="2200">
              <a:latin typeface="Lucida Sans Unicode"/>
              <a:cs typeface="Lucida Sans Unicode"/>
            </a:endParaRPr>
          </a:p>
          <a:p>
            <a:pPr marL="268605" marR="305435" indent="-167640">
              <a:lnSpc>
                <a:spcPct val="80000"/>
              </a:lnSpc>
              <a:spcBef>
                <a:spcPts val="465"/>
              </a:spcBef>
            </a:pPr>
            <a:r>
              <a:rPr sz="2200" spc="-10" dirty="0">
                <a:latin typeface="Lucida Sans Unicode"/>
                <a:cs typeface="Lucida Sans Unicode"/>
              </a:rPr>
              <a:t>are the </a:t>
            </a:r>
            <a:r>
              <a:rPr sz="2200" spc="-5" dirty="0">
                <a:latin typeface="Lucida Sans Unicode"/>
                <a:cs typeface="Lucida Sans Unicode"/>
              </a:rPr>
              <a:t>genes </a:t>
            </a:r>
            <a:r>
              <a:rPr sz="2200" spc="-10" dirty="0">
                <a:latin typeface="Lucida Sans Unicode"/>
                <a:cs typeface="Lucida Sans Unicode"/>
              </a:rPr>
              <a:t>that </a:t>
            </a:r>
            <a:r>
              <a:rPr sz="2200" spc="-5" dirty="0">
                <a:latin typeface="Lucida Sans Unicode"/>
                <a:cs typeface="Lucida Sans Unicode"/>
              </a:rPr>
              <a:t>have </a:t>
            </a:r>
            <a:r>
              <a:rPr sz="2200" spc="-10" dirty="0">
                <a:latin typeface="Lucida Sans Unicode"/>
                <a:cs typeface="Lucida Sans Unicode"/>
              </a:rPr>
              <a:t>been identified </a:t>
            </a:r>
            <a:r>
              <a:rPr sz="2200" spc="-5" dirty="0">
                <a:latin typeface="Lucida Sans Unicode"/>
                <a:cs typeface="Lucida Sans Unicode"/>
              </a:rPr>
              <a:t>as major </a:t>
            </a:r>
            <a:r>
              <a:rPr sz="2200" spc="-10" dirty="0">
                <a:latin typeface="Lucida Sans Unicode"/>
                <a:cs typeface="Lucida Sans Unicode"/>
              </a:rPr>
              <a:t>role in  the </a:t>
            </a:r>
            <a:r>
              <a:rPr sz="2200" spc="-5" dirty="0">
                <a:latin typeface="Lucida Sans Unicode"/>
                <a:cs typeface="Lucida Sans Unicode"/>
              </a:rPr>
              <a:t>development of cleft lip and cleft</a:t>
            </a:r>
            <a:r>
              <a:rPr sz="2200" spc="9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palate.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3023" y="370331"/>
            <a:ext cx="2014370" cy="55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522478"/>
            <a:ext cx="7549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04160" algn="l"/>
              </a:tabLst>
            </a:pPr>
            <a:r>
              <a:rPr sz="1600" spc="15" dirty="0">
                <a:solidFill>
                  <a:srgbClr val="2CA1BE"/>
                </a:solidFill>
                <a:latin typeface="Courier New"/>
                <a:cs typeface="Courier New"/>
              </a:rPr>
              <a:t>o</a:t>
            </a:r>
            <a:r>
              <a:rPr sz="1600" spc="90" dirty="0">
                <a:solidFill>
                  <a:srgbClr val="2CA1BE"/>
                </a:solidFill>
                <a:latin typeface="Courier New"/>
                <a:cs typeface="Courier New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Environment</a:t>
            </a:r>
            <a:r>
              <a:rPr sz="2400" spc="-5" dirty="0">
                <a:latin typeface="Lucida Sans Unicode"/>
                <a:cs typeface="Lucida Sans Unicode"/>
              </a:rPr>
              <a:t>:	can be divided into </a:t>
            </a:r>
            <a:r>
              <a:rPr sz="2400" dirty="0">
                <a:latin typeface="Lucida Sans Unicode"/>
                <a:cs typeface="Lucida Sans Unicode"/>
              </a:rPr>
              <a:t>4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categories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9" y="940053"/>
            <a:ext cx="7299959" cy="17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84200" algn="l"/>
              </a:tabLst>
            </a:pPr>
            <a:r>
              <a:rPr sz="1600" spc="5" dirty="0" smtClean="0">
                <a:solidFill>
                  <a:srgbClr val="2CA1BE"/>
                </a:solidFill>
                <a:latin typeface="Lucida Sans Unicode"/>
                <a:cs typeface="Lucida Sans Unicode"/>
              </a:rPr>
              <a:t>i)	</a:t>
            </a:r>
            <a:r>
              <a:rPr lang="en-IN" sz="2400" spc="5" dirty="0" smtClean="0">
                <a:latin typeface="Lucida Sans Unicode"/>
                <a:cs typeface="Lucida Sans Unicode"/>
              </a:rPr>
              <a:t>Infections:  </a:t>
            </a:r>
            <a:r>
              <a:rPr lang="en-US" sz="2400" spc="-5" dirty="0">
                <a:latin typeface="Lucida Sans Unicode"/>
                <a:cs typeface="Lucida Sans Unicode"/>
              </a:rPr>
              <a:t>Infections like rubella, </a:t>
            </a:r>
            <a:r>
              <a:rPr lang="en-US" sz="2400" dirty="0">
                <a:latin typeface="Lucida Sans Unicode"/>
                <a:cs typeface="Lucida Sans Unicode"/>
              </a:rPr>
              <a:t>syphilis </a:t>
            </a:r>
            <a:r>
              <a:rPr lang="en-US" sz="2400" spc="-5" dirty="0">
                <a:latin typeface="Lucida Sans Unicode"/>
                <a:cs typeface="Lucida Sans Unicode"/>
              </a:rPr>
              <a:t>and</a:t>
            </a:r>
            <a:r>
              <a:rPr lang="en-US" sz="2400" spc="65" dirty="0">
                <a:latin typeface="Lucida Sans Unicode"/>
                <a:cs typeface="Lucida Sans Unicode"/>
              </a:rPr>
              <a:t> </a:t>
            </a:r>
            <a:r>
              <a:rPr lang="en-US" sz="2400" spc="-5" dirty="0">
                <a:latin typeface="Lucida Sans Unicode"/>
                <a:cs typeface="Lucida Sans Unicode"/>
              </a:rPr>
              <a:t>toxoplasmosis</a:t>
            </a:r>
            <a:endParaRPr lang="en-US" sz="24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4200" algn="l"/>
              </a:tabLst>
            </a:pPr>
            <a:endParaRPr sz="3600" dirty="0" smtClean="0">
              <a:latin typeface="Lucida Sans Unicode"/>
              <a:cs typeface="Lucida Sans Unicode"/>
            </a:endParaRPr>
          </a:p>
          <a:p>
            <a:pPr marL="12700" marR="3212465">
              <a:lnSpc>
                <a:spcPts val="3279"/>
              </a:lnSpc>
              <a:spcBef>
                <a:spcPts val="170"/>
              </a:spcBef>
            </a:pPr>
            <a:r>
              <a:rPr sz="1600" dirty="0" smtClean="0">
                <a:solidFill>
                  <a:srgbClr val="2CA1BE"/>
                </a:solidFill>
                <a:latin typeface="Lucida Sans Unicode"/>
                <a:cs typeface="Lucida Sans Unicode"/>
              </a:rPr>
              <a:t>ii</a:t>
            </a:r>
            <a:r>
              <a:rPr sz="1600" dirty="0">
                <a:solidFill>
                  <a:srgbClr val="2CA1BE"/>
                </a:solidFill>
                <a:latin typeface="Lucida Sans Unicode"/>
                <a:cs typeface="Lucida Sans Unicode"/>
              </a:rPr>
              <a:t>)  </a:t>
            </a:r>
            <a:endParaRPr sz="16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1742070"/>
            <a:ext cx="5718175" cy="801501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400" dirty="0" smtClean="0">
                <a:latin typeface="Lucida Sans Unicode"/>
                <a:cs typeface="Lucida Sans Unicode"/>
              </a:rPr>
              <a:t>Nutrition- </a:t>
            </a:r>
            <a:r>
              <a:rPr sz="2400" spc="-5" dirty="0">
                <a:latin typeface="Lucida Sans Unicode"/>
                <a:cs typeface="Lucida Sans Unicode"/>
              </a:rPr>
              <a:t>micronutrient and folic</a:t>
            </a:r>
            <a:r>
              <a:rPr sz="2400" spc="2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acid</a:t>
            </a:r>
            <a:endParaRPr sz="24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Lucida Sans Unicode"/>
                <a:cs typeface="Lucida Sans Unicode"/>
              </a:rPr>
              <a:t>deficiencies</a:t>
            </a: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505582"/>
            <a:ext cx="7299959" cy="3274614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584200" algn="l"/>
              </a:tabLst>
            </a:pPr>
            <a:r>
              <a:rPr sz="1600" spc="5" dirty="0">
                <a:solidFill>
                  <a:srgbClr val="2CA1BE"/>
                </a:solidFill>
                <a:latin typeface="Lucida Sans Unicode"/>
                <a:cs typeface="Lucida Sans Unicode"/>
              </a:rPr>
              <a:t>iv)	</a:t>
            </a:r>
            <a:r>
              <a:rPr sz="2400" spc="-5" dirty="0">
                <a:latin typeface="Lucida Sans Unicode"/>
                <a:cs typeface="Lucida Sans Unicode"/>
              </a:rPr>
              <a:t>Drugs</a:t>
            </a:r>
            <a:endParaRPr sz="2400" dirty="0">
              <a:latin typeface="Lucida Sans Unicode"/>
              <a:cs typeface="Lucida Sans Unicode"/>
            </a:endParaRPr>
          </a:p>
          <a:p>
            <a:pPr marL="584200" marR="203835" indent="-572135">
              <a:lnSpc>
                <a:spcPct val="100000"/>
              </a:lnSpc>
              <a:spcBef>
                <a:spcPts val="395"/>
              </a:spcBef>
            </a:pPr>
            <a:r>
              <a:rPr sz="2400" spc="-5" dirty="0">
                <a:latin typeface="Lucida Sans Unicode"/>
                <a:cs typeface="Lucida Sans Unicode"/>
              </a:rPr>
              <a:t>Certain drugs acts as teratogen that cause birth  defects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like</a:t>
            </a:r>
            <a:endParaRPr sz="24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400" dirty="0" smtClean="0">
                <a:latin typeface="Lucida Sans Unicode"/>
                <a:cs typeface="Lucida Sans Unicode"/>
              </a:rPr>
              <a:t>-</a:t>
            </a:r>
            <a:r>
              <a:rPr sz="2400" dirty="0">
                <a:latin typeface="Lucida Sans Unicode"/>
                <a:cs typeface="Lucida Sans Unicode"/>
              </a:rPr>
              <a:t>Anti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emetics</a:t>
            </a:r>
            <a:endParaRPr sz="24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400" dirty="0">
                <a:latin typeface="Lucida Sans Unicode"/>
                <a:cs typeface="Lucida Sans Unicode"/>
              </a:rPr>
              <a:t>-Antiepilectic </a:t>
            </a:r>
            <a:r>
              <a:rPr sz="2400" spc="-5" dirty="0">
                <a:latin typeface="Lucida Sans Unicode"/>
                <a:cs typeface="Lucida Sans Unicode"/>
              </a:rPr>
              <a:t>drugs( phenytoin, valproic</a:t>
            </a:r>
            <a:r>
              <a:rPr sz="2400" spc="4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acid)</a:t>
            </a:r>
            <a:endParaRPr sz="2400" dirty="0">
              <a:latin typeface="Lucida Sans Unicode"/>
              <a:cs typeface="Lucida Sans Unicode"/>
            </a:endParaRPr>
          </a:p>
          <a:p>
            <a:pPr marL="109855">
              <a:lnSpc>
                <a:spcPct val="100000"/>
              </a:lnSpc>
              <a:spcBef>
                <a:spcPts val="395"/>
              </a:spcBef>
            </a:pPr>
            <a:r>
              <a:rPr sz="2400" spc="-5" dirty="0">
                <a:latin typeface="Lucida Sans Unicode"/>
                <a:cs typeface="Lucida Sans Unicode"/>
              </a:rPr>
              <a:t>-Thalidomide</a:t>
            </a:r>
            <a:endParaRPr sz="2400" dirty="0">
              <a:latin typeface="Lucida Sans Unicode"/>
              <a:cs typeface="Lucida Sans Unicode"/>
            </a:endParaRPr>
          </a:p>
          <a:p>
            <a:pPr marL="584200" marR="5080" indent="-572135">
              <a:lnSpc>
                <a:spcPct val="100000"/>
              </a:lnSpc>
              <a:spcBef>
                <a:spcPts val="409"/>
              </a:spcBef>
            </a:pPr>
            <a:r>
              <a:rPr sz="2400" dirty="0">
                <a:latin typeface="Lucida Sans Unicode"/>
                <a:cs typeface="Lucida Sans Unicode"/>
              </a:rPr>
              <a:t>- </a:t>
            </a:r>
            <a:r>
              <a:rPr sz="2400" spc="-5" dirty="0">
                <a:latin typeface="Lucida Sans Unicode"/>
                <a:cs typeface="Lucida Sans Unicode"/>
              </a:rPr>
              <a:t>Dioxin, retinoic </a:t>
            </a:r>
            <a:r>
              <a:rPr sz="2400" spc="-10" dirty="0">
                <a:latin typeface="Lucida Sans Unicode"/>
                <a:cs typeface="Lucida Sans Unicode"/>
              </a:rPr>
              <a:t>acid, </a:t>
            </a:r>
            <a:r>
              <a:rPr sz="2400" spc="-5" dirty="0">
                <a:latin typeface="Lucida Sans Unicode"/>
                <a:cs typeface="Lucida Sans Unicode"/>
              </a:rPr>
              <a:t>maternal alcohol use, and  maternal cigarette</a:t>
            </a:r>
            <a:r>
              <a:rPr sz="2400" spc="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smoking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723332"/>
            <a:ext cx="7788275" cy="4164329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150" spc="10" dirty="0">
                <a:solidFill>
                  <a:srgbClr val="2CA1BE"/>
                </a:solidFill>
                <a:latin typeface="Courier New"/>
                <a:cs typeface="Courier New"/>
              </a:rPr>
              <a:t>o </a:t>
            </a:r>
            <a:r>
              <a:rPr sz="32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Multifactorial</a:t>
            </a:r>
            <a:r>
              <a:rPr sz="3200" spc="-61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etiology</a:t>
            </a:r>
            <a:r>
              <a:rPr sz="3200" spc="-5" dirty="0">
                <a:latin typeface="Lucida Sans Unicode"/>
                <a:cs typeface="Lucida Sans Unicode"/>
              </a:rPr>
              <a:t>:</a:t>
            </a:r>
            <a:endParaRPr sz="32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525"/>
              </a:spcBef>
              <a:buClr>
                <a:srgbClr val="2CA1BE"/>
              </a:buClr>
              <a:buSzPct val="66666"/>
              <a:buFont typeface="Wingdings"/>
              <a:buChar char=""/>
              <a:tabLst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Recent studies </a:t>
            </a:r>
            <a:r>
              <a:rPr sz="2400" dirty="0">
                <a:latin typeface="Lucida Sans Unicode"/>
                <a:cs typeface="Lucida Sans Unicode"/>
              </a:rPr>
              <a:t>show </a:t>
            </a:r>
            <a:r>
              <a:rPr sz="2400" spc="-5" dirty="0">
                <a:latin typeface="Lucida Sans Unicode"/>
                <a:cs typeface="Lucida Sans Unicode"/>
              </a:rPr>
              <a:t>that etiology of cleft lip and  palate cannot be attributed </a:t>
            </a:r>
            <a:r>
              <a:rPr sz="2400" dirty="0">
                <a:latin typeface="Lucida Sans Unicode"/>
                <a:cs typeface="Lucida Sans Unicode"/>
              </a:rPr>
              <a:t>solely </a:t>
            </a:r>
            <a:r>
              <a:rPr sz="2400" spc="-5" dirty="0">
                <a:latin typeface="Lucida Sans Unicode"/>
                <a:cs typeface="Lucida Sans Unicode"/>
              </a:rPr>
              <a:t>to either </a:t>
            </a:r>
            <a:r>
              <a:rPr sz="2400" dirty="0">
                <a:latin typeface="Lucida Sans Unicode"/>
                <a:cs typeface="Lucida Sans Unicode"/>
              </a:rPr>
              <a:t>genetic  </a:t>
            </a:r>
            <a:r>
              <a:rPr sz="2400" spc="-5" dirty="0">
                <a:latin typeface="Lucida Sans Unicode"/>
                <a:cs typeface="Lucida Sans Unicode"/>
              </a:rPr>
              <a:t>or environmental</a:t>
            </a:r>
            <a:r>
              <a:rPr sz="2400" spc="2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factors.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CA1BE"/>
              </a:buClr>
              <a:buFont typeface="Wingdings"/>
              <a:buChar char=""/>
            </a:pPr>
            <a:endParaRPr sz="315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SzPct val="66666"/>
              <a:buFont typeface="Wingdings"/>
              <a:buChar char=""/>
              <a:tabLst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IT </a:t>
            </a:r>
            <a:r>
              <a:rPr sz="2400" dirty="0">
                <a:latin typeface="Lucida Sans Unicode"/>
                <a:cs typeface="Lucida Sans Unicode"/>
              </a:rPr>
              <a:t>seems </a:t>
            </a:r>
            <a:r>
              <a:rPr sz="2400" spc="-5" dirty="0">
                <a:latin typeface="Lucida Sans Unicode"/>
                <a:cs typeface="Lucida Sans Unicode"/>
              </a:rPr>
              <a:t>to </a:t>
            </a:r>
            <a:r>
              <a:rPr sz="2400" dirty="0">
                <a:latin typeface="Lucida Sans Unicode"/>
                <a:cs typeface="Lucida Sans Unicode"/>
              </a:rPr>
              <a:t>involve more </a:t>
            </a:r>
            <a:r>
              <a:rPr sz="2400" spc="-5" dirty="0">
                <a:latin typeface="Lucida Sans Unicode"/>
                <a:cs typeface="Lucida Sans Unicode"/>
              </a:rPr>
              <a:t>than one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factor.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Font typeface="Wingdings"/>
              <a:buChar char=""/>
            </a:pPr>
            <a:endParaRPr sz="3200">
              <a:latin typeface="Times New Roman"/>
              <a:cs typeface="Times New Roman"/>
            </a:endParaRPr>
          </a:p>
          <a:p>
            <a:pPr marL="268605" marR="345440" indent="-256540">
              <a:lnSpc>
                <a:spcPct val="100000"/>
              </a:lnSpc>
              <a:buClr>
                <a:srgbClr val="2CA1BE"/>
              </a:buClr>
              <a:buSzPct val="66666"/>
              <a:buFont typeface="Wingdings"/>
              <a:buChar char=""/>
              <a:tabLst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They argue that </a:t>
            </a:r>
            <a:r>
              <a:rPr sz="2400" dirty="0">
                <a:latin typeface="Lucida Sans Unicode"/>
                <a:cs typeface="Lucida Sans Unicode"/>
              </a:rPr>
              <a:t>unless a </a:t>
            </a:r>
            <a:r>
              <a:rPr sz="2400" spc="-5" dirty="0">
                <a:latin typeface="Lucida Sans Unicode"/>
                <a:cs typeface="Lucida Sans Unicode"/>
              </a:rPr>
              <a:t>person is </a:t>
            </a:r>
            <a:r>
              <a:rPr sz="2400" dirty="0">
                <a:latin typeface="Lucida Sans Unicode"/>
                <a:cs typeface="Lucida Sans Unicode"/>
              </a:rPr>
              <a:t>genetically  </a:t>
            </a:r>
            <a:r>
              <a:rPr sz="2400" spc="-5" dirty="0">
                <a:latin typeface="Lucida Sans Unicode"/>
                <a:cs typeface="Lucida Sans Unicode"/>
              </a:rPr>
              <a:t>susceptible, the environment factors </a:t>
            </a:r>
            <a:r>
              <a:rPr sz="2400" dirty="0">
                <a:latin typeface="Lucida Sans Unicode"/>
                <a:cs typeface="Lucida Sans Unicode"/>
              </a:rPr>
              <a:t>may not </a:t>
            </a:r>
            <a:r>
              <a:rPr sz="2400" spc="-5" dirty="0">
                <a:latin typeface="Lucida Sans Unicode"/>
                <a:cs typeface="Lucida Sans Unicode"/>
              </a:rPr>
              <a:t>by  themselves cause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clefts.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53921"/>
            <a:ext cx="7934959" cy="317309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68605" marR="117475" indent="-256540">
              <a:lnSpc>
                <a:spcPts val="2880"/>
              </a:lnSpc>
              <a:spcBef>
                <a:spcPts val="325"/>
              </a:spcBef>
              <a:buClr>
                <a:srgbClr val="2CA1BE"/>
              </a:buClr>
              <a:buSzPct val="64000"/>
              <a:buFont typeface="Courier New"/>
              <a:buChar char="o"/>
              <a:tabLst>
                <a:tab pos="269240" algn="l"/>
              </a:tabLst>
            </a:pPr>
            <a:r>
              <a:rPr sz="2500" i="1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Increased </a:t>
            </a:r>
            <a:r>
              <a:rPr sz="2500" i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maternal </a:t>
            </a:r>
            <a:r>
              <a:rPr sz="2500" i="1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age</a:t>
            </a:r>
            <a:r>
              <a:rPr sz="2400" spc="-60" dirty="0">
                <a:latin typeface="Lucida Sans Unicode"/>
                <a:cs typeface="Lucida Sans Unicode"/>
              </a:rPr>
              <a:t>: </a:t>
            </a:r>
            <a:r>
              <a:rPr sz="2400" dirty="0">
                <a:latin typeface="Lucida Sans Unicode"/>
                <a:cs typeface="Lucida Sans Unicode"/>
              </a:rPr>
              <a:t>women who </a:t>
            </a:r>
            <a:r>
              <a:rPr sz="2400" spc="-10" dirty="0">
                <a:latin typeface="Lucida Sans Unicode"/>
                <a:cs typeface="Lucida Sans Unicode"/>
              </a:rPr>
              <a:t>conceive </a:t>
            </a:r>
            <a:r>
              <a:rPr sz="2400" spc="-5" dirty="0">
                <a:latin typeface="Lucida Sans Unicode"/>
                <a:cs typeface="Lucida Sans Unicode"/>
              </a:rPr>
              <a:t>late  </a:t>
            </a:r>
            <a:r>
              <a:rPr sz="2400" dirty="0">
                <a:latin typeface="Lucida Sans Unicode"/>
                <a:cs typeface="Lucida Sans Unicode"/>
              </a:rPr>
              <a:t>have </a:t>
            </a:r>
            <a:r>
              <a:rPr sz="2400" spc="-5" dirty="0">
                <a:latin typeface="Lucida Sans Unicode"/>
                <a:cs typeface="Lucida Sans Unicode"/>
              </a:rPr>
              <a:t>increased risk of </a:t>
            </a:r>
            <a:r>
              <a:rPr sz="2400" dirty="0">
                <a:latin typeface="Lucida Sans Unicode"/>
                <a:cs typeface="Lucida Sans Unicode"/>
              </a:rPr>
              <a:t>having offsprings with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clefts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CA1BE"/>
              </a:buClr>
              <a:buFont typeface="Courier New"/>
              <a:buChar char="o"/>
            </a:pPr>
            <a:endParaRPr sz="30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4000"/>
              <a:buFont typeface="Courier New"/>
              <a:buChar char="o"/>
              <a:tabLst>
                <a:tab pos="269240" algn="l"/>
              </a:tabLst>
            </a:pPr>
            <a:r>
              <a:rPr sz="2500" i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Racial</a:t>
            </a:r>
            <a:r>
              <a:rPr sz="2500" i="1" spc="-55" dirty="0">
                <a:solidFill>
                  <a:srgbClr val="FF0000"/>
                </a:solidFill>
                <a:latin typeface="Lucida Sans Unicode"/>
                <a:cs typeface="Lucida Sans Unicode"/>
              </a:rPr>
              <a:t>: </a:t>
            </a:r>
            <a:r>
              <a:rPr sz="2400" spc="-5" dirty="0">
                <a:latin typeface="Lucida Sans Unicode"/>
                <a:cs typeface="Lucida Sans Unicode"/>
              </a:rPr>
              <a:t>Mongoloids </a:t>
            </a:r>
            <a:r>
              <a:rPr sz="2400" dirty="0">
                <a:latin typeface="Lucida Sans Unicode"/>
                <a:cs typeface="Lucida Sans Unicode"/>
              </a:rPr>
              <a:t>have </a:t>
            </a:r>
            <a:r>
              <a:rPr sz="2400" spc="-5" dirty="0">
                <a:latin typeface="Lucida Sans Unicode"/>
                <a:cs typeface="Lucida Sans Unicode"/>
              </a:rPr>
              <a:t>greatest incidence of</a:t>
            </a:r>
            <a:r>
              <a:rPr sz="2400" spc="10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clefts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CA1BE"/>
              </a:buClr>
              <a:buFont typeface="Courier New"/>
              <a:buChar char="o"/>
            </a:pPr>
            <a:endParaRPr sz="3100">
              <a:latin typeface="Times New Roman"/>
              <a:cs typeface="Times New Roman"/>
            </a:endParaRPr>
          </a:p>
          <a:p>
            <a:pPr marL="268605" marR="90805" indent="-256540">
              <a:lnSpc>
                <a:spcPct val="99700"/>
              </a:lnSpc>
              <a:buClr>
                <a:srgbClr val="2CA1BE"/>
              </a:buClr>
              <a:buSzPct val="64000"/>
              <a:buFont typeface="Courier New"/>
              <a:buChar char="o"/>
              <a:tabLst>
                <a:tab pos="269240" algn="l"/>
              </a:tabLst>
            </a:pPr>
            <a:r>
              <a:rPr sz="2500" i="1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Blood </a:t>
            </a:r>
            <a:r>
              <a:rPr sz="2500" i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supply</a:t>
            </a:r>
            <a:r>
              <a:rPr sz="2400" spc="-50" dirty="0">
                <a:latin typeface="Lucida Sans Unicode"/>
                <a:cs typeface="Lucida Sans Unicode"/>
              </a:rPr>
              <a:t>: </a:t>
            </a:r>
            <a:r>
              <a:rPr sz="2400" dirty="0">
                <a:latin typeface="Lucida Sans Unicode"/>
                <a:cs typeface="Lucida Sans Unicode"/>
              </a:rPr>
              <a:t>Any </a:t>
            </a:r>
            <a:r>
              <a:rPr sz="2400" spc="-5" dirty="0">
                <a:latin typeface="Lucida Sans Unicode"/>
                <a:cs typeface="Lucida Sans Unicode"/>
              </a:rPr>
              <a:t>factor that </a:t>
            </a:r>
            <a:r>
              <a:rPr sz="2400" spc="-10" dirty="0">
                <a:latin typeface="Lucida Sans Unicode"/>
                <a:cs typeface="Lucida Sans Unicode"/>
              </a:rPr>
              <a:t>reduces </a:t>
            </a:r>
            <a:r>
              <a:rPr sz="2400" spc="-5" dirty="0">
                <a:latin typeface="Lucida Sans Unicode"/>
                <a:cs typeface="Lucida Sans Unicode"/>
              </a:rPr>
              <a:t>blood </a:t>
            </a:r>
            <a:r>
              <a:rPr sz="2400" dirty="0">
                <a:latin typeface="Lucida Sans Unicode"/>
                <a:cs typeface="Lucida Sans Unicode"/>
              </a:rPr>
              <a:t>supply  </a:t>
            </a:r>
            <a:r>
              <a:rPr sz="2400" spc="-5" dirty="0">
                <a:latin typeface="Lucida Sans Unicode"/>
                <a:cs typeface="Lucida Sans Unicode"/>
              </a:rPr>
              <a:t>to nasomaxillary </a:t>
            </a:r>
            <a:r>
              <a:rPr sz="2400" spc="-10" dirty="0">
                <a:latin typeface="Lucida Sans Unicode"/>
                <a:cs typeface="Lucida Sans Unicode"/>
              </a:rPr>
              <a:t>areas </a:t>
            </a:r>
            <a:r>
              <a:rPr sz="2400" spc="-5" dirty="0">
                <a:latin typeface="Lucida Sans Unicode"/>
                <a:cs typeface="Lucida Sans Unicode"/>
              </a:rPr>
              <a:t>during embryological  development predisposes to</a:t>
            </a:r>
            <a:r>
              <a:rPr sz="2400" spc="4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clefts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6072" y="547116"/>
            <a:ext cx="5593080" cy="594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33829"/>
            <a:ext cx="7588250" cy="41275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68605" marR="5080" indent="-256540">
              <a:lnSpc>
                <a:spcPts val="2920"/>
              </a:lnSpc>
              <a:spcBef>
                <a:spcPts val="459"/>
              </a:spcBef>
            </a:pPr>
            <a:r>
              <a:rPr sz="2700" dirty="0">
                <a:latin typeface="Lucida Sans Unicode"/>
                <a:cs typeface="Lucida Sans Unicode"/>
              </a:rPr>
              <a:t>Cleft </a:t>
            </a:r>
            <a:r>
              <a:rPr sz="2700" spc="-5" dirty="0">
                <a:latin typeface="Lucida Sans Unicode"/>
                <a:cs typeface="Lucida Sans Unicode"/>
              </a:rPr>
              <a:t>lip </a:t>
            </a:r>
            <a:r>
              <a:rPr sz="2700" dirty="0">
                <a:latin typeface="Lucida Sans Unicode"/>
                <a:cs typeface="Lucida Sans Unicode"/>
              </a:rPr>
              <a:t>may </a:t>
            </a:r>
            <a:r>
              <a:rPr sz="2700" spc="-5" dirty="0">
                <a:latin typeface="Lucida Sans Unicode"/>
                <a:cs typeface="Lucida Sans Unicode"/>
              </a:rPr>
              <a:t>be associated </a:t>
            </a:r>
            <a:r>
              <a:rPr sz="2700" dirty="0">
                <a:latin typeface="Lucida Sans Unicode"/>
                <a:cs typeface="Lucida Sans Unicode"/>
              </a:rPr>
              <a:t>with </a:t>
            </a:r>
            <a:r>
              <a:rPr sz="2700" spc="-5" dirty="0">
                <a:latin typeface="Lucida Sans Unicode"/>
                <a:cs typeface="Lucida Sans Unicode"/>
              </a:rPr>
              <a:t>the</a:t>
            </a:r>
            <a:r>
              <a:rPr sz="2700" spc="-1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following  syndromes: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"/>
              </a:spcBef>
              <a:buClr>
                <a:srgbClr val="2CA1BE"/>
              </a:buClr>
              <a:buSzPct val="66666"/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Down’s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syndrome</a:t>
            </a:r>
            <a:endParaRPr sz="2700">
              <a:latin typeface="Lucida Sans Unicode"/>
              <a:cs typeface="Lucida Sans Unicode"/>
            </a:endParaRPr>
          </a:p>
          <a:p>
            <a:pPr marL="268605" marR="61594" indent="-256540">
              <a:lnSpc>
                <a:spcPts val="2920"/>
              </a:lnSpc>
              <a:spcBef>
                <a:spcPts val="439"/>
              </a:spcBef>
              <a:buClr>
                <a:srgbClr val="2CA1BE"/>
              </a:buClr>
              <a:buSzPct val="66666"/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Wardenburg’s syndrome (abnormities of  pigmentation of </a:t>
            </a:r>
            <a:r>
              <a:rPr sz="2700" dirty="0">
                <a:latin typeface="Lucida Sans Unicode"/>
                <a:cs typeface="Lucida Sans Unicode"/>
              </a:rPr>
              <a:t>hair,iris </a:t>
            </a:r>
            <a:r>
              <a:rPr sz="2700" spc="-5" dirty="0">
                <a:latin typeface="Lucida Sans Unicode"/>
                <a:cs typeface="Lucida Sans Unicode"/>
              </a:rPr>
              <a:t>and</a:t>
            </a:r>
            <a:r>
              <a:rPr sz="2700" spc="-1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skin,deafness)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SzPct val="66666"/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Vander </a:t>
            </a:r>
            <a:r>
              <a:rPr sz="2700" spc="-5" dirty="0">
                <a:latin typeface="Lucida Sans Unicode"/>
                <a:cs typeface="Lucida Sans Unicode"/>
              </a:rPr>
              <a:t>Woude’s syndrome(lips</a:t>
            </a:r>
            <a:r>
              <a:rPr sz="2700" spc="-8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pits)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90"/>
              </a:spcBef>
              <a:buClr>
                <a:srgbClr val="2CA1BE"/>
              </a:buClr>
              <a:buSzPct val="66666"/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Orofacial digital</a:t>
            </a:r>
            <a:r>
              <a:rPr sz="2700" spc="-8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syndrome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70"/>
              </a:spcBef>
              <a:buClr>
                <a:srgbClr val="2CA1BE"/>
              </a:buClr>
              <a:buSzPct val="66666"/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Treacher collins</a:t>
            </a:r>
            <a:r>
              <a:rPr sz="2700" spc="-7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syndrome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70"/>
              </a:spcBef>
              <a:buClr>
                <a:srgbClr val="2CA1BE"/>
              </a:buClr>
              <a:buSzPct val="66666"/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Pierre </a:t>
            </a:r>
            <a:r>
              <a:rPr sz="2700" spc="-5" dirty="0">
                <a:latin typeface="Lucida Sans Unicode"/>
                <a:cs typeface="Lucida Sans Unicode"/>
              </a:rPr>
              <a:t>Robin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syndrome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90"/>
              </a:spcBef>
              <a:buClr>
                <a:srgbClr val="2CA1BE"/>
              </a:buClr>
              <a:buSzPct val="66666"/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Klippel-Feil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syndrome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869" y="568451"/>
            <a:ext cx="5662810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095502"/>
            <a:ext cx="7258684" cy="8077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68605" marR="5080" indent="-256540">
              <a:lnSpc>
                <a:spcPts val="2920"/>
              </a:lnSpc>
              <a:spcBef>
                <a:spcPts val="459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pc="-5" dirty="0"/>
              <a:t>The dictionary </a:t>
            </a:r>
            <a:r>
              <a:rPr dirty="0"/>
              <a:t>meaning </a:t>
            </a:r>
            <a:r>
              <a:rPr spc="-5" dirty="0"/>
              <a:t>of cleft is </a:t>
            </a:r>
            <a:r>
              <a:rPr dirty="0"/>
              <a:t>a </a:t>
            </a:r>
            <a:r>
              <a:rPr spc="-5" dirty="0"/>
              <a:t>crack,  </a:t>
            </a:r>
            <a:r>
              <a:rPr dirty="0"/>
              <a:t>fissure,split </a:t>
            </a:r>
            <a:r>
              <a:rPr spc="-5" dirty="0"/>
              <a:t>or</a:t>
            </a:r>
            <a:r>
              <a:rPr spc="-75" dirty="0"/>
              <a:t> </a:t>
            </a:r>
            <a:r>
              <a:rPr dirty="0"/>
              <a:t>gap.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318130"/>
            <a:ext cx="7672705" cy="29542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8605" marR="5080" indent="-256540">
              <a:lnSpc>
                <a:spcPts val="2590"/>
              </a:lnSpc>
              <a:spcBef>
                <a:spcPts val="425"/>
              </a:spcBef>
              <a:tabLst>
                <a:tab pos="268605" algn="l"/>
              </a:tabLst>
            </a:pPr>
            <a:r>
              <a:rPr sz="16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Lucida Sans Unicode"/>
                <a:cs typeface="Lucida Sans Unicode"/>
              </a:rPr>
              <a:t>Cleft </a:t>
            </a:r>
            <a:r>
              <a:rPr sz="2400" spc="-5" dirty="0">
                <a:latin typeface="Lucida Sans Unicode"/>
                <a:cs typeface="Lucida Sans Unicode"/>
              </a:rPr>
              <a:t>lip and palate is </a:t>
            </a:r>
            <a:r>
              <a:rPr sz="2400" dirty="0">
                <a:latin typeface="Lucida Sans Unicode"/>
                <a:cs typeface="Lucida Sans Unicode"/>
              </a:rPr>
              <a:t>a </a:t>
            </a:r>
            <a:r>
              <a:rPr sz="2400" spc="-5" dirty="0">
                <a:latin typeface="Lucida Sans Unicode"/>
                <a:cs typeface="Lucida Sans Unicode"/>
              </a:rPr>
              <a:t>congenital birth defect  </a:t>
            </a:r>
            <a:r>
              <a:rPr sz="2400" dirty="0">
                <a:latin typeface="Lucida Sans Unicode"/>
                <a:cs typeface="Lucida Sans Unicode"/>
              </a:rPr>
              <a:t>which </a:t>
            </a:r>
            <a:r>
              <a:rPr sz="2400" spc="-5" dirty="0">
                <a:latin typeface="Lucida Sans Unicode"/>
                <a:cs typeface="Lucida Sans Unicode"/>
              </a:rPr>
              <a:t>is characterized by complete or partial cleft  of lip and/or</a:t>
            </a:r>
            <a:r>
              <a:rPr sz="2400" spc="4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palate</a:t>
            </a:r>
            <a:endParaRPr sz="24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268605" marR="197485" indent="-256540">
              <a:lnSpc>
                <a:spcPts val="2590"/>
              </a:lnSpc>
              <a:spcBef>
                <a:spcPts val="5"/>
              </a:spcBef>
              <a:tabLst>
                <a:tab pos="268605" algn="l"/>
              </a:tabLst>
            </a:pPr>
            <a:r>
              <a:rPr sz="16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Lucida Sans Unicode"/>
                <a:cs typeface="Lucida Sans Unicode"/>
              </a:rPr>
              <a:t>Not </a:t>
            </a:r>
            <a:r>
              <a:rPr sz="2400" spc="-5" dirty="0">
                <a:latin typeface="Lucida Sans Unicode"/>
                <a:cs typeface="Lucida Sans Unicode"/>
              </a:rPr>
              <a:t>life threatening </a:t>
            </a:r>
            <a:r>
              <a:rPr sz="2400" dirty="0">
                <a:latin typeface="Lucida Sans Unicode"/>
                <a:cs typeface="Lucida Sans Unicode"/>
              </a:rPr>
              <a:t>unless </a:t>
            </a:r>
            <a:r>
              <a:rPr sz="2400" spc="-5" dirty="0">
                <a:latin typeface="Lucida Sans Unicode"/>
                <a:cs typeface="Lucida Sans Unicode"/>
              </a:rPr>
              <a:t>associated </a:t>
            </a:r>
            <a:r>
              <a:rPr sz="2400" dirty="0">
                <a:latin typeface="Lucida Sans Unicode"/>
                <a:cs typeface="Lucida Sans Unicode"/>
              </a:rPr>
              <a:t>with </a:t>
            </a:r>
            <a:r>
              <a:rPr sz="2400" spc="-5" dirty="0">
                <a:latin typeface="Lucida Sans Unicode"/>
                <a:cs typeface="Lucida Sans Unicode"/>
              </a:rPr>
              <a:t>other  </a:t>
            </a:r>
            <a:r>
              <a:rPr sz="2400" dirty="0">
                <a:latin typeface="Lucida Sans Unicode"/>
                <a:cs typeface="Lucida Sans Unicode"/>
              </a:rPr>
              <a:t>syndrome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268605" marR="25400" indent="-256540">
              <a:lnSpc>
                <a:spcPct val="90000"/>
              </a:lnSpc>
              <a:tabLst>
                <a:tab pos="268605" algn="l"/>
              </a:tabLst>
            </a:pP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2570" y="393191"/>
            <a:ext cx="3054815" cy="44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191794"/>
            <a:ext cx="495871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i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1. </a:t>
            </a:r>
            <a:r>
              <a:rPr sz="2500" i="1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Davis </a:t>
            </a:r>
            <a:r>
              <a:rPr sz="2500" i="1" u="heavy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and </a:t>
            </a:r>
            <a:r>
              <a:rPr sz="2500" i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Ritchie</a:t>
            </a:r>
            <a:r>
              <a:rPr sz="2500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500" i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classification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7988300" cy="4783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154305" indent="-51562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Lucida Sans Unicode"/>
                <a:cs typeface="Lucida Sans Unicode"/>
              </a:rPr>
              <a:t>Morphological classification based </a:t>
            </a:r>
            <a:r>
              <a:rPr sz="2400" dirty="0">
                <a:latin typeface="Lucida Sans Unicode"/>
                <a:cs typeface="Lucida Sans Unicode"/>
              </a:rPr>
              <a:t>on </a:t>
            </a:r>
            <a:r>
              <a:rPr sz="2400" spc="-5" dirty="0">
                <a:latin typeface="Lucida Sans Unicode"/>
                <a:cs typeface="Lucida Sans Unicode"/>
              </a:rPr>
              <a:t>the location of  cleft relative to alveolar</a:t>
            </a:r>
            <a:r>
              <a:rPr sz="2400" spc="5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process</a:t>
            </a:r>
            <a:endParaRPr sz="2400" dirty="0">
              <a:latin typeface="Lucida Sans Unicode"/>
              <a:cs typeface="Lucida Sans Unicode"/>
            </a:endParaRPr>
          </a:p>
          <a:p>
            <a:pPr marL="527685" marR="81280" indent="-515620">
              <a:lnSpc>
                <a:spcPts val="2880"/>
              </a:lnSpc>
              <a:spcBef>
                <a:spcPts val="495"/>
              </a:spcBef>
            </a:pPr>
            <a:r>
              <a:rPr sz="2500" b="1" i="1" u="heavy" spc="-5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Group </a:t>
            </a:r>
            <a:r>
              <a:rPr sz="2500" b="1" i="1" u="heavy" spc="-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I</a:t>
            </a:r>
            <a:r>
              <a:rPr sz="2400" spc="-5" dirty="0">
                <a:latin typeface="Lucida Sans Unicode"/>
                <a:cs typeface="Lucida Sans Unicode"/>
              </a:rPr>
              <a:t>- prealveolar clefts involving only lips and are  subclassified</a:t>
            </a:r>
            <a:r>
              <a:rPr sz="2400" spc="2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as</a:t>
            </a:r>
            <a:endParaRPr sz="2400" dirty="0">
              <a:latin typeface="Lucida Sans Unicode"/>
              <a:cs typeface="Lucida Sans Unicode"/>
            </a:endParaRPr>
          </a:p>
          <a:p>
            <a:pPr marL="527685" indent="-515620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SzPct val="66666"/>
              <a:buChar char="-"/>
              <a:tabLst>
                <a:tab pos="527685" algn="l"/>
                <a:tab pos="528320" algn="l"/>
              </a:tabLst>
            </a:pPr>
            <a:r>
              <a:rPr sz="2400" dirty="0">
                <a:latin typeface="Lucida Sans Unicode"/>
                <a:cs typeface="Lucida Sans Unicode"/>
              </a:rPr>
              <a:t>Unilateral</a:t>
            </a:r>
          </a:p>
          <a:p>
            <a:pPr marL="527685" indent="-51562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Char char="-"/>
              <a:tabLst>
                <a:tab pos="527685" algn="l"/>
                <a:tab pos="52832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bilateral</a:t>
            </a:r>
            <a:endParaRPr sz="2400" dirty="0">
              <a:latin typeface="Lucida Sans Unicode"/>
              <a:cs typeface="Lucida Sans Unicode"/>
            </a:endParaRPr>
          </a:p>
          <a:p>
            <a:pPr marL="12065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tabLst>
                <a:tab pos="527685" algn="l"/>
                <a:tab pos="528320" algn="l"/>
              </a:tabLst>
            </a:pPr>
            <a:endParaRPr sz="2400" dirty="0">
              <a:latin typeface="Lucida Sans Unicode"/>
              <a:cs typeface="Lucida Sans Unicode"/>
            </a:endParaRPr>
          </a:p>
          <a:p>
            <a:pPr marL="527685" marR="5080" indent="-515620">
              <a:lnSpc>
                <a:spcPts val="2880"/>
              </a:lnSpc>
              <a:spcBef>
                <a:spcPts val="490"/>
              </a:spcBef>
              <a:tabLst>
                <a:tab pos="3184525" algn="l"/>
              </a:tabLst>
            </a:pPr>
            <a:r>
              <a:rPr sz="2500" b="1" i="1" u="heavy" spc="-5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Group </a:t>
            </a:r>
            <a:r>
              <a:rPr sz="2500" b="1" i="1" u="heavy" spc="-1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II</a:t>
            </a:r>
            <a:r>
              <a:rPr sz="2400" spc="-15" dirty="0">
                <a:latin typeface="Lucida Sans Unicode"/>
                <a:cs typeface="Lucida Sans Unicode"/>
              </a:rPr>
              <a:t>- </a:t>
            </a:r>
            <a:r>
              <a:rPr sz="2400" spc="-5" dirty="0">
                <a:latin typeface="Lucida Sans Unicode"/>
                <a:cs typeface="Lucida Sans Unicode"/>
              </a:rPr>
              <a:t>post alveolar clefts that comprises </a:t>
            </a:r>
            <a:r>
              <a:rPr sz="2400" dirty="0">
                <a:latin typeface="Lucida Sans Unicode"/>
                <a:cs typeface="Lucida Sans Unicode"/>
              </a:rPr>
              <a:t>hard </a:t>
            </a:r>
            <a:r>
              <a:rPr sz="2400" spc="-5" dirty="0">
                <a:latin typeface="Lucida Sans Unicode"/>
                <a:cs typeface="Lucida Sans Unicode"/>
              </a:rPr>
              <a:t>and  </a:t>
            </a:r>
            <a:r>
              <a:rPr sz="2400" dirty="0">
                <a:latin typeface="Lucida Sans Unicode"/>
                <a:cs typeface="Lucida Sans Unicode"/>
              </a:rPr>
              <a:t>soft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palate</a:t>
            </a:r>
            <a:r>
              <a:rPr sz="2400" spc="3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clefts	</a:t>
            </a:r>
            <a:r>
              <a:rPr sz="2400" dirty="0">
                <a:latin typeface="Lucida Sans Unicode"/>
                <a:cs typeface="Lucida Sans Unicode"/>
              </a:rPr>
              <a:t>upto </a:t>
            </a:r>
            <a:r>
              <a:rPr sz="2400" spc="-5" dirty="0">
                <a:latin typeface="Lucida Sans Unicode"/>
                <a:cs typeface="Lucida Sans Unicode"/>
              </a:rPr>
              <a:t>the alveolar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ridge</a:t>
            </a:r>
            <a:endParaRPr sz="2400" dirty="0">
              <a:latin typeface="Lucida Sans Unicode"/>
              <a:cs typeface="Lucida Sans Unicode"/>
            </a:endParaRPr>
          </a:p>
          <a:p>
            <a:pPr marL="527685" marR="434975" indent="-515620">
              <a:lnSpc>
                <a:spcPts val="2880"/>
              </a:lnSpc>
              <a:spcBef>
                <a:spcPts val="414"/>
              </a:spcBef>
            </a:pPr>
            <a:r>
              <a:rPr sz="2500" b="1" i="1" u="heavy" spc="-5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Group </a:t>
            </a:r>
            <a:r>
              <a:rPr sz="2500" b="1" i="1" u="heavy" spc="-2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III</a:t>
            </a:r>
            <a:r>
              <a:rPr sz="2400" spc="-20" dirty="0">
                <a:latin typeface="Lucida Sans Unicode"/>
                <a:cs typeface="Lucida Sans Unicode"/>
              </a:rPr>
              <a:t>- </a:t>
            </a:r>
            <a:r>
              <a:rPr sz="2400" spc="-5" dirty="0">
                <a:latin typeface="Lucida Sans Unicode"/>
                <a:cs typeface="Lucida Sans Unicode"/>
              </a:rPr>
              <a:t>alveolar clefts. </a:t>
            </a:r>
            <a:r>
              <a:rPr sz="2400" dirty="0">
                <a:latin typeface="Lucida Sans Unicode"/>
                <a:cs typeface="Lucida Sans Unicode"/>
              </a:rPr>
              <a:t>Complete </a:t>
            </a:r>
            <a:r>
              <a:rPr sz="2400" spc="-5" dirty="0">
                <a:latin typeface="Lucida Sans Unicode"/>
                <a:cs typeface="Lucida Sans Unicode"/>
              </a:rPr>
              <a:t>clefts involving  the palate, alveolar ridge and lips.can be  subdivided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into-</a:t>
            </a: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1200" y="366044"/>
            <a:ext cx="3386131" cy="456628"/>
          </a:xfrm>
          <a:prstGeom prst="rect">
            <a:avLst/>
          </a:prstGeom>
          <a:blipFill>
            <a:blip r:embed="rId2" cstate="print"/>
            <a:srcRect/>
            <a:stretch>
              <a:fillRect l="-101248" r="1248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868" y="293319"/>
            <a:ext cx="36449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6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400" spc="-10" dirty="0"/>
              <a:t>can </a:t>
            </a:r>
            <a:r>
              <a:rPr sz="2400" spc="-5" dirty="0"/>
              <a:t>be </a:t>
            </a:r>
            <a:r>
              <a:rPr sz="2400" dirty="0"/>
              <a:t>subdivided</a:t>
            </a:r>
            <a:r>
              <a:rPr sz="2400" spc="-35" dirty="0"/>
              <a:t> </a:t>
            </a:r>
            <a:r>
              <a:rPr sz="2400" spc="-5" dirty="0"/>
              <a:t>into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1868" y="661161"/>
            <a:ext cx="7881620" cy="4957126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269240" algn="l"/>
              </a:tabLst>
            </a:pPr>
            <a:r>
              <a:rPr sz="2400" dirty="0">
                <a:latin typeface="Lucida Sans Unicode"/>
                <a:cs typeface="Lucida Sans Unicode"/>
              </a:rPr>
              <a:t>Unilateral</a:t>
            </a: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Bilateral</a:t>
            </a:r>
            <a:endParaRPr sz="2400" dirty="0">
              <a:latin typeface="Lucida Sans Unicode"/>
              <a:cs typeface="Lucida Sans Unicode"/>
            </a:endParaRPr>
          </a:p>
          <a:p>
            <a:pPr marL="12065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tabLst>
                <a:tab pos="269240" algn="l"/>
              </a:tabLst>
            </a:pPr>
            <a:endParaRPr sz="24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Lucida Sans Unicode"/>
                <a:cs typeface="Lucida Sans Unicode"/>
              </a:rPr>
              <a:t>2)</a:t>
            </a:r>
            <a:r>
              <a:rPr sz="24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500" b="1" i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Veau’s</a:t>
            </a:r>
            <a:r>
              <a:rPr sz="2500" b="1" i="1" u="heavy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500" b="1" i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classification</a:t>
            </a:r>
            <a:endParaRPr sz="25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500" i="1" spc="-65" dirty="0">
                <a:latin typeface="Lucida Sans Unicode"/>
                <a:cs typeface="Lucida Sans Unicode"/>
              </a:rPr>
              <a:t>Group 1 </a:t>
            </a:r>
            <a:r>
              <a:rPr sz="2400" dirty="0">
                <a:latin typeface="Lucida Sans Unicode"/>
                <a:cs typeface="Lucida Sans Unicode"/>
              </a:rPr>
              <a:t>– </a:t>
            </a:r>
            <a:r>
              <a:rPr sz="2400" spc="-5" dirty="0">
                <a:latin typeface="Lucida Sans Unicode"/>
                <a:cs typeface="Lucida Sans Unicode"/>
              </a:rPr>
              <a:t>cleft involving </a:t>
            </a:r>
            <a:r>
              <a:rPr sz="2400" dirty="0">
                <a:latin typeface="Lucida Sans Unicode"/>
                <a:cs typeface="Lucida Sans Unicode"/>
              </a:rPr>
              <a:t>soft </a:t>
            </a:r>
            <a:r>
              <a:rPr sz="2400" spc="-5" dirty="0">
                <a:latin typeface="Lucida Sans Unicode"/>
                <a:cs typeface="Lucida Sans Unicode"/>
              </a:rPr>
              <a:t>palate</a:t>
            </a:r>
            <a:r>
              <a:rPr sz="2400" spc="9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only</a:t>
            </a:r>
            <a:endParaRPr sz="2400" dirty="0">
              <a:latin typeface="Lucida Sans Unicode"/>
              <a:cs typeface="Lucida Sans Unicode"/>
            </a:endParaRPr>
          </a:p>
          <a:p>
            <a:pPr marL="268605" marR="485140" indent="-256540">
              <a:lnSpc>
                <a:spcPts val="2880"/>
              </a:lnSpc>
              <a:spcBef>
                <a:spcPts val="484"/>
              </a:spcBef>
              <a:tabLst>
                <a:tab pos="1682750" algn="l"/>
              </a:tabLst>
            </a:pPr>
            <a:r>
              <a:rPr sz="2500" i="1" spc="-65" dirty="0">
                <a:latin typeface="Lucida Sans Unicode"/>
                <a:cs typeface="Lucida Sans Unicode"/>
              </a:rPr>
              <a:t>Group</a:t>
            </a:r>
            <a:r>
              <a:rPr sz="2500" i="1" spc="-20" dirty="0">
                <a:latin typeface="Lucida Sans Unicode"/>
                <a:cs typeface="Lucida Sans Unicode"/>
              </a:rPr>
              <a:t> </a:t>
            </a:r>
            <a:r>
              <a:rPr sz="2500" i="1" spc="-65" dirty="0">
                <a:latin typeface="Lucida Sans Unicode"/>
                <a:cs typeface="Lucida Sans Unicode"/>
              </a:rPr>
              <a:t>2</a:t>
            </a:r>
            <a:r>
              <a:rPr sz="2500" i="1" spc="-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-	</a:t>
            </a:r>
            <a:r>
              <a:rPr sz="2400" spc="-5" dirty="0">
                <a:latin typeface="Lucida Sans Unicode"/>
                <a:cs typeface="Lucida Sans Unicode"/>
              </a:rPr>
              <a:t>cleft of </a:t>
            </a:r>
            <a:r>
              <a:rPr sz="2400" dirty="0">
                <a:latin typeface="Lucida Sans Unicode"/>
                <a:cs typeface="Lucida Sans Unicode"/>
              </a:rPr>
              <a:t>hard </a:t>
            </a:r>
            <a:r>
              <a:rPr sz="2400" spc="-5" dirty="0">
                <a:latin typeface="Lucida Sans Unicode"/>
                <a:cs typeface="Lucida Sans Unicode"/>
              </a:rPr>
              <a:t>and </a:t>
            </a:r>
            <a:r>
              <a:rPr sz="2400" dirty="0">
                <a:latin typeface="Lucida Sans Unicode"/>
                <a:cs typeface="Lucida Sans Unicode"/>
              </a:rPr>
              <a:t>soft </a:t>
            </a:r>
            <a:r>
              <a:rPr sz="2400" spc="-5" dirty="0">
                <a:latin typeface="Lucida Sans Unicode"/>
                <a:cs typeface="Lucida Sans Unicode"/>
              </a:rPr>
              <a:t>palate extending  </a:t>
            </a:r>
            <a:r>
              <a:rPr sz="2400" dirty="0">
                <a:latin typeface="Lucida Sans Unicode"/>
                <a:cs typeface="Lucida Sans Unicode"/>
              </a:rPr>
              <a:t>upto </a:t>
            </a:r>
            <a:r>
              <a:rPr sz="2400" spc="-5" dirty="0">
                <a:latin typeface="Lucida Sans Unicode"/>
                <a:cs typeface="Lucida Sans Unicode"/>
              </a:rPr>
              <a:t>incisive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foramen</a:t>
            </a:r>
            <a:endParaRPr sz="2400" dirty="0">
              <a:latin typeface="Lucida Sans Unicode"/>
              <a:cs typeface="Lucida Sans Unicode"/>
            </a:endParaRPr>
          </a:p>
          <a:p>
            <a:pPr marL="268605" marR="469900" indent="-256540">
              <a:lnSpc>
                <a:spcPts val="2880"/>
              </a:lnSpc>
              <a:spcBef>
                <a:spcPts val="395"/>
              </a:spcBef>
            </a:pPr>
            <a:r>
              <a:rPr sz="2500" i="1" spc="-65" dirty="0">
                <a:latin typeface="Lucida Sans Unicode"/>
                <a:cs typeface="Lucida Sans Unicode"/>
              </a:rPr>
              <a:t>Group 3 </a:t>
            </a:r>
            <a:r>
              <a:rPr sz="2400" dirty="0">
                <a:latin typeface="Lucida Sans Unicode"/>
                <a:cs typeface="Lucida Sans Unicode"/>
              </a:rPr>
              <a:t>– </a:t>
            </a:r>
            <a:r>
              <a:rPr sz="2400" spc="-5" dirty="0">
                <a:latin typeface="Lucida Sans Unicode"/>
                <a:cs typeface="Lucida Sans Unicode"/>
              </a:rPr>
              <a:t>complete unilateral clefts involving </a:t>
            </a:r>
            <a:r>
              <a:rPr sz="2400" dirty="0">
                <a:latin typeface="Lucida Sans Unicode"/>
                <a:cs typeface="Lucida Sans Unicode"/>
              </a:rPr>
              <a:t>soft  </a:t>
            </a:r>
            <a:r>
              <a:rPr sz="2400" spc="-5" dirty="0">
                <a:latin typeface="Lucida Sans Unicode"/>
                <a:cs typeface="Lucida Sans Unicode"/>
              </a:rPr>
              <a:t>palate, </a:t>
            </a:r>
            <a:r>
              <a:rPr sz="2400" dirty="0">
                <a:latin typeface="Lucida Sans Unicode"/>
                <a:cs typeface="Lucida Sans Unicode"/>
              </a:rPr>
              <a:t>hard </a:t>
            </a:r>
            <a:r>
              <a:rPr sz="2400" spc="-5" dirty="0">
                <a:latin typeface="Lucida Sans Unicode"/>
                <a:cs typeface="Lucida Sans Unicode"/>
              </a:rPr>
              <a:t>palate, lips and alveolar</a:t>
            </a:r>
            <a:r>
              <a:rPr sz="2400" spc="6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ridge</a:t>
            </a:r>
            <a:endParaRPr sz="2400" dirty="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ts val="2880"/>
              </a:lnSpc>
              <a:spcBef>
                <a:spcPts val="400"/>
              </a:spcBef>
              <a:tabLst>
                <a:tab pos="1682750" algn="l"/>
              </a:tabLst>
            </a:pPr>
            <a:r>
              <a:rPr sz="2500" i="1" spc="-65" dirty="0">
                <a:latin typeface="Lucida Sans Unicode"/>
                <a:cs typeface="Lucida Sans Unicode"/>
              </a:rPr>
              <a:t>Group</a:t>
            </a:r>
            <a:r>
              <a:rPr sz="2500" i="1" spc="-20" dirty="0">
                <a:latin typeface="Lucida Sans Unicode"/>
                <a:cs typeface="Lucida Sans Unicode"/>
              </a:rPr>
              <a:t> </a:t>
            </a:r>
            <a:r>
              <a:rPr sz="2500" i="1" spc="-65" dirty="0">
                <a:latin typeface="Lucida Sans Unicode"/>
                <a:cs typeface="Lucida Sans Unicode"/>
              </a:rPr>
              <a:t>4</a:t>
            </a:r>
            <a:r>
              <a:rPr sz="2500" i="1" spc="-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-	</a:t>
            </a:r>
            <a:r>
              <a:rPr sz="2400" spc="-5" dirty="0">
                <a:latin typeface="Lucida Sans Unicode"/>
                <a:cs typeface="Lucida Sans Unicode"/>
              </a:rPr>
              <a:t>complete bilateral clefts affecting the </a:t>
            </a:r>
            <a:r>
              <a:rPr sz="2400" dirty="0">
                <a:latin typeface="Lucida Sans Unicode"/>
                <a:cs typeface="Lucida Sans Unicode"/>
              </a:rPr>
              <a:t>soft  </a:t>
            </a:r>
            <a:r>
              <a:rPr sz="2400" spc="-5" dirty="0">
                <a:latin typeface="Lucida Sans Unicode"/>
                <a:cs typeface="Lucida Sans Unicode"/>
              </a:rPr>
              <a:t>palate, </a:t>
            </a:r>
            <a:r>
              <a:rPr sz="2400" dirty="0">
                <a:latin typeface="Lucida Sans Unicode"/>
                <a:cs typeface="Lucida Sans Unicode"/>
              </a:rPr>
              <a:t>hard </a:t>
            </a:r>
            <a:r>
              <a:rPr sz="2400" spc="-5" dirty="0">
                <a:latin typeface="Lucida Sans Unicode"/>
                <a:cs typeface="Lucida Sans Unicode"/>
              </a:rPr>
              <a:t>palate, lips and alveolar</a:t>
            </a:r>
            <a:r>
              <a:rPr sz="2400" spc="7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ridge</a:t>
            </a:r>
            <a:endParaRPr sz="24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904622"/>
            <a:ext cx="5711825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i="1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Kernahan’s </a:t>
            </a:r>
            <a:r>
              <a:rPr sz="2600" i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stripped </a:t>
            </a:r>
            <a:r>
              <a:rPr sz="2600" i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‘Y’</a:t>
            </a:r>
            <a:r>
              <a:rPr sz="2600" i="1" u="heavy" spc="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600" i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classification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1276858"/>
            <a:ext cx="7726045" cy="4624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ts val="2905"/>
              </a:lnSpc>
              <a:spcBef>
                <a:spcPts val="95"/>
              </a:spcBef>
              <a:buClr>
                <a:srgbClr val="2CA1BE"/>
              </a:buClr>
              <a:buSzPct val="68000"/>
              <a:buChar char="-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Symbolic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classification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ts val="2805"/>
              </a:lnSpc>
              <a:buClr>
                <a:srgbClr val="2CA1BE"/>
              </a:buClr>
              <a:buSzPct val="68000"/>
              <a:buChar char="-"/>
              <a:tabLst>
                <a:tab pos="268605" algn="l"/>
                <a:tab pos="269240" algn="l"/>
                <a:tab pos="1189355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Uses	a stripped ‘Y’ having numbered</a:t>
            </a:r>
            <a:r>
              <a:rPr sz="2500" spc="4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blocks</a:t>
            </a:r>
            <a:endParaRPr sz="25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ts val="2400"/>
              </a:lnSpc>
              <a:spcBef>
                <a:spcPts val="480"/>
              </a:spcBef>
              <a:buClr>
                <a:srgbClr val="2CA1BE"/>
              </a:buClr>
              <a:buSzPct val="68000"/>
              <a:buChar char="-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Each block represents a specific area on the oral  cavity</a:t>
            </a:r>
            <a:endParaRPr sz="2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700">
              <a:latin typeface="Times New Roman"/>
              <a:cs typeface="Times New Roman"/>
            </a:endParaRPr>
          </a:p>
          <a:p>
            <a:pPr marL="12700">
              <a:lnSpc>
                <a:spcPts val="2900"/>
              </a:lnSpc>
              <a:tabLst>
                <a:tab pos="268605" algn="l"/>
              </a:tabLst>
            </a:pPr>
            <a:r>
              <a:rPr sz="17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7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Lucida Sans Unicode"/>
                <a:cs typeface="Lucida Sans Unicode"/>
              </a:rPr>
              <a:t>Block 1 and 4 –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lip</a:t>
            </a:r>
            <a:endParaRPr sz="2500">
              <a:latin typeface="Lucida Sans Unicode"/>
              <a:cs typeface="Lucida Sans Unicode"/>
            </a:endParaRPr>
          </a:p>
          <a:p>
            <a:pPr marL="12700">
              <a:lnSpc>
                <a:spcPts val="2805"/>
              </a:lnSpc>
              <a:tabLst>
                <a:tab pos="268605" algn="l"/>
              </a:tabLst>
            </a:pPr>
            <a:r>
              <a:rPr sz="17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7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Lucida Sans Unicode"/>
                <a:cs typeface="Lucida Sans Unicode"/>
              </a:rPr>
              <a:t>Block 2 </a:t>
            </a:r>
            <a:r>
              <a:rPr sz="2500" spc="-10" dirty="0">
                <a:latin typeface="Lucida Sans Unicode"/>
                <a:cs typeface="Lucida Sans Unicode"/>
              </a:rPr>
              <a:t>and </a:t>
            </a:r>
            <a:r>
              <a:rPr sz="2500" spc="-5" dirty="0">
                <a:latin typeface="Lucida Sans Unicode"/>
                <a:cs typeface="Lucida Sans Unicode"/>
              </a:rPr>
              <a:t>5 –</a:t>
            </a:r>
            <a:r>
              <a:rPr sz="2500" spc="-10" dirty="0">
                <a:latin typeface="Lucida Sans Unicode"/>
                <a:cs typeface="Lucida Sans Unicode"/>
              </a:rPr>
              <a:t> alveolus</a:t>
            </a:r>
            <a:endParaRPr sz="2500">
              <a:latin typeface="Lucida Sans Unicode"/>
              <a:cs typeface="Lucida Sans Unicode"/>
            </a:endParaRPr>
          </a:p>
          <a:p>
            <a:pPr marL="268605" marR="3135630" indent="-256540">
              <a:lnSpc>
                <a:spcPts val="2800"/>
              </a:lnSpc>
              <a:spcBef>
                <a:spcPts val="165"/>
              </a:spcBef>
              <a:tabLst>
                <a:tab pos="268605" algn="l"/>
                <a:tab pos="2557780" algn="l"/>
              </a:tabLst>
            </a:pPr>
            <a:r>
              <a:rPr sz="17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7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Lucida Sans Unicode"/>
                <a:cs typeface="Lucida Sans Unicode"/>
              </a:rPr>
              <a:t>Block 3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and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6	- hard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palate  </a:t>
            </a:r>
            <a:r>
              <a:rPr sz="2500" spc="-5" dirty="0">
                <a:latin typeface="Lucida Sans Unicode"/>
                <a:cs typeface="Lucida Sans Unicode"/>
              </a:rPr>
              <a:t>anterior to incisive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foramen</a:t>
            </a:r>
            <a:endParaRPr sz="2500">
              <a:latin typeface="Lucida Sans Unicode"/>
              <a:cs typeface="Lucida Sans Unicode"/>
            </a:endParaRPr>
          </a:p>
          <a:p>
            <a:pPr marL="12700">
              <a:lnSpc>
                <a:spcPts val="2635"/>
              </a:lnSpc>
              <a:tabLst>
                <a:tab pos="268605" algn="l"/>
              </a:tabLst>
            </a:pPr>
            <a:r>
              <a:rPr sz="17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7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Lucida Sans Unicode"/>
                <a:cs typeface="Lucida Sans Unicode"/>
              </a:rPr>
              <a:t>Block 7 and 8 – hard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palate</a:t>
            </a:r>
            <a:endParaRPr sz="2500">
              <a:latin typeface="Lucida Sans Unicode"/>
              <a:cs typeface="Lucida Sans Unicode"/>
            </a:endParaRPr>
          </a:p>
          <a:p>
            <a:pPr marL="268605">
              <a:lnSpc>
                <a:spcPts val="2805"/>
              </a:lnSpc>
            </a:pPr>
            <a:r>
              <a:rPr sz="2500" spc="-5" dirty="0">
                <a:latin typeface="Lucida Sans Unicode"/>
                <a:cs typeface="Lucida Sans Unicode"/>
              </a:rPr>
              <a:t>posterior to incisive</a:t>
            </a:r>
            <a:r>
              <a:rPr sz="2500" spc="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foramen</a:t>
            </a:r>
            <a:endParaRPr sz="2500">
              <a:latin typeface="Lucida Sans Unicode"/>
              <a:cs typeface="Lucida Sans Unicode"/>
            </a:endParaRPr>
          </a:p>
          <a:p>
            <a:pPr marL="12700">
              <a:lnSpc>
                <a:spcPts val="2900"/>
              </a:lnSpc>
              <a:tabLst>
                <a:tab pos="268605" algn="l"/>
              </a:tabLst>
            </a:pPr>
            <a:r>
              <a:rPr sz="17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7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Lucida Sans Unicode"/>
                <a:cs typeface="Lucida Sans Unicode"/>
              </a:rPr>
              <a:t>Block 9 – soft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palate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18403" y="2470404"/>
            <a:ext cx="3365500" cy="4203700"/>
          </a:xfrm>
          <a:custGeom>
            <a:avLst/>
            <a:gdLst/>
            <a:ahLst/>
            <a:cxnLst/>
            <a:rect l="l" t="t" r="r" b="b"/>
            <a:pathLst>
              <a:path w="3365500" h="4203700">
                <a:moveTo>
                  <a:pt x="589153" y="0"/>
                </a:moveTo>
                <a:lnTo>
                  <a:pt x="3364992" y="0"/>
                </a:lnTo>
                <a:lnTo>
                  <a:pt x="3364992" y="3613988"/>
                </a:lnTo>
                <a:lnTo>
                  <a:pt x="3362071" y="3673335"/>
                </a:lnTo>
                <a:lnTo>
                  <a:pt x="3353054" y="3731729"/>
                </a:lnTo>
                <a:lnTo>
                  <a:pt x="3338449" y="3788283"/>
                </a:lnTo>
                <a:lnTo>
                  <a:pt x="3318764" y="3842804"/>
                </a:lnTo>
                <a:lnTo>
                  <a:pt x="3293745" y="3894429"/>
                </a:lnTo>
                <a:lnTo>
                  <a:pt x="3264154" y="3942867"/>
                </a:lnTo>
                <a:lnTo>
                  <a:pt x="3230372" y="3988282"/>
                </a:lnTo>
                <a:lnTo>
                  <a:pt x="3192145" y="4030345"/>
                </a:lnTo>
                <a:lnTo>
                  <a:pt x="3150107" y="4068533"/>
                </a:lnTo>
                <a:lnTo>
                  <a:pt x="3104642" y="4102392"/>
                </a:lnTo>
                <a:lnTo>
                  <a:pt x="3056254" y="4131957"/>
                </a:lnTo>
                <a:lnTo>
                  <a:pt x="3004566" y="4156913"/>
                </a:lnTo>
                <a:lnTo>
                  <a:pt x="2950082" y="4176661"/>
                </a:lnTo>
                <a:lnTo>
                  <a:pt x="2893568" y="4191228"/>
                </a:lnTo>
                <a:lnTo>
                  <a:pt x="2835148" y="4200245"/>
                </a:lnTo>
                <a:lnTo>
                  <a:pt x="2775839" y="4203192"/>
                </a:lnTo>
                <a:lnTo>
                  <a:pt x="0" y="4203192"/>
                </a:lnTo>
                <a:lnTo>
                  <a:pt x="0" y="589153"/>
                </a:lnTo>
                <a:lnTo>
                  <a:pt x="2921" y="529844"/>
                </a:lnTo>
                <a:lnTo>
                  <a:pt x="11937" y="471424"/>
                </a:lnTo>
                <a:lnTo>
                  <a:pt x="26543" y="414909"/>
                </a:lnTo>
                <a:lnTo>
                  <a:pt x="46355" y="360680"/>
                </a:lnTo>
                <a:lnTo>
                  <a:pt x="71247" y="309245"/>
                </a:lnTo>
                <a:lnTo>
                  <a:pt x="100837" y="260223"/>
                </a:lnTo>
                <a:lnTo>
                  <a:pt x="135128" y="214884"/>
                </a:lnTo>
                <a:lnTo>
                  <a:pt x="172847" y="172847"/>
                </a:lnTo>
                <a:lnTo>
                  <a:pt x="214884" y="135128"/>
                </a:lnTo>
                <a:lnTo>
                  <a:pt x="260223" y="100837"/>
                </a:lnTo>
                <a:lnTo>
                  <a:pt x="309245" y="71247"/>
                </a:lnTo>
                <a:lnTo>
                  <a:pt x="360680" y="46355"/>
                </a:lnTo>
                <a:lnTo>
                  <a:pt x="414909" y="26543"/>
                </a:lnTo>
                <a:lnTo>
                  <a:pt x="471424" y="11937"/>
                </a:lnTo>
                <a:lnTo>
                  <a:pt x="529844" y="2921"/>
                </a:lnTo>
                <a:lnTo>
                  <a:pt x="589153" y="0"/>
                </a:lnTo>
                <a:close/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Users\hp\Desktop\teracotta\download (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3733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18946"/>
            <a:ext cx="4832350" cy="169291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04800" indent="-292735">
              <a:lnSpc>
                <a:spcPct val="100000"/>
              </a:lnSpc>
              <a:spcBef>
                <a:spcPts val="505"/>
              </a:spcBef>
              <a:buSzPct val="95833"/>
              <a:buAutoNum type="arabicParenR"/>
              <a:tabLst>
                <a:tab pos="305435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Dental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problems</a:t>
            </a:r>
            <a:endParaRPr sz="2400">
              <a:latin typeface="Lucida Sans Unicode"/>
              <a:cs typeface="Lucida Sans Unicode"/>
            </a:endParaRPr>
          </a:p>
          <a:p>
            <a:pPr marL="399415" indent="-387350">
              <a:lnSpc>
                <a:spcPct val="100000"/>
              </a:lnSpc>
              <a:spcBef>
                <a:spcPts val="405"/>
              </a:spcBef>
              <a:buSzPct val="95833"/>
              <a:buAutoNum type="arabicParenR"/>
              <a:tabLst>
                <a:tab pos="40005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Aesthetic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problems</a:t>
            </a:r>
            <a:endParaRPr sz="2400">
              <a:latin typeface="Lucida Sans Unicode"/>
              <a:cs typeface="Lucida Sans Unicode"/>
            </a:endParaRPr>
          </a:p>
          <a:p>
            <a:pPr marL="399415" indent="-387350">
              <a:lnSpc>
                <a:spcPct val="100000"/>
              </a:lnSpc>
              <a:spcBef>
                <a:spcPts val="400"/>
              </a:spcBef>
              <a:buSzPct val="95833"/>
              <a:buAutoNum type="arabicParenR"/>
              <a:tabLst>
                <a:tab pos="40005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Hearing and speech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problems</a:t>
            </a:r>
            <a:endParaRPr sz="2400">
              <a:latin typeface="Lucida Sans Unicode"/>
              <a:cs typeface="Lucida Sans Unicode"/>
            </a:endParaRPr>
          </a:p>
          <a:p>
            <a:pPr marL="399415" indent="-387350">
              <a:lnSpc>
                <a:spcPct val="100000"/>
              </a:lnSpc>
              <a:spcBef>
                <a:spcPts val="395"/>
              </a:spcBef>
              <a:buSzPct val="95833"/>
              <a:buAutoNum type="arabicParenR"/>
              <a:tabLst>
                <a:tab pos="40005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Psychological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problems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500" y="568451"/>
            <a:ext cx="7705344" cy="441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18946"/>
            <a:ext cx="7658100" cy="409257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527685" algn="l"/>
              </a:tabLst>
            </a:pPr>
            <a:r>
              <a:rPr sz="1600" b="1" spc="15" dirty="0">
                <a:solidFill>
                  <a:srgbClr val="2CA1BE"/>
                </a:solidFill>
                <a:latin typeface="Lucida Sans Unicode"/>
                <a:cs typeface="Lucida Sans Unicode"/>
              </a:rPr>
              <a:t>1)	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Dental</a:t>
            </a:r>
            <a:r>
              <a:rPr sz="24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problems</a:t>
            </a:r>
            <a:endParaRPr sz="2400">
              <a:latin typeface="Lucida Sans Unicode"/>
              <a:cs typeface="Lucida Sans Unicode"/>
            </a:endParaRPr>
          </a:p>
          <a:p>
            <a:pPr marL="527685" indent="-51562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6666"/>
              <a:buFont typeface="Wingdings"/>
              <a:buChar char=""/>
              <a:tabLst>
                <a:tab pos="527685" algn="l"/>
                <a:tab pos="52832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Congenitally </a:t>
            </a:r>
            <a:r>
              <a:rPr sz="2400" dirty="0">
                <a:latin typeface="Lucida Sans Unicode"/>
                <a:cs typeface="Lucida Sans Unicode"/>
              </a:rPr>
              <a:t>missing </a:t>
            </a:r>
            <a:r>
              <a:rPr sz="2400" spc="-5" dirty="0">
                <a:latin typeface="Lucida Sans Unicode"/>
                <a:cs typeface="Lucida Sans Unicode"/>
              </a:rPr>
              <a:t>teeth( </a:t>
            </a:r>
            <a:r>
              <a:rPr sz="2400" dirty="0">
                <a:latin typeface="Lucida Sans Unicode"/>
                <a:cs typeface="Lucida Sans Unicode"/>
              </a:rPr>
              <a:t>mostly </a:t>
            </a:r>
            <a:r>
              <a:rPr sz="2400" spc="-5" dirty="0">
                <a:latin typeface="Lucida Sans Unicode"/>
                <a:cs typeface="Lucida Sans Unicode"/>
              </a:rPr>
              <a:t>upper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lateral</a:t>
            </a:r>
            <a:endParaRPr sz="2400">
              <a:latin typeface="Lucida Sans Unicode"/>
              <a:cs typeface="Lucida Sans Unicode"/>
            </a:endParaRPr>
          </a:p>
          <a:p>
            <a:pPr marL="52768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Lucida Sans Unicode"/>
                <a:cs typeface="Lucida Sans Unicode"/>
              </a:rPr>
              <a:t>incisors)</a:t>
            </a:r>
            <a:endParaRPr sz="2400">
              <a:latin typeface="Lucida Sans Unicode"/>
              <a:cs typeface="Lucida Sans Unicode"/>
            </a:endParaRPr>
          </a:p>
          <a:p>
            <a:pPr marL="527685" marR="145415" indent="-51562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"/>
              <a:buChar char=""/>
              <a:tabLst>
                <a:tab pos="527685" algn="l"/>
                <a:tab pos="52832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Presence of supernumerary, neonatal and </a:t>
            </a:r>
            <a:r>
              <a:rPr sz="2400" dirty="0">
                <a:latin typeface="Lucida Sans Unicode"/>
                <a:cs typeface="Lucida Sans Unicode"/>
              </a:rPr>
              <a:t>natal  </a:t>
            </a:r>
            <a:r>
              <a:rPr sz="2400" spc="-5" dirty="0">
                <a:latin typeface="Lucida Sans Unicode"/>
                <a:cs typeface="Lucida Sans Unicode"/>
              </a:rPr>
              <a:t>teeth</a:t>
            </a:r>
            <a:endParaRPr sz="2400">
              <a:latin typeface="Lucida Sans Unicode"/>
              <a:cs typeface="Lucida Sans Unicode"/>
            </a:endParaRPr>
          </a:p>
          <a:p>
            <a:pPr marL="527685" indent="-51562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"/>
              <a:buChar char=""/>
              <a:tabLst>
                <a:tab pos="527685" algn="l"/>
                <a:tab pos="52832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Ectopically erupted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tooth</a:t>
            </a:r>
            <a:endParaRPr sz="2400">
              <a:latin typeface="Lucida Sans Unicode"/>
              <a:cs typeface="Lucida Sans Unicode"/>
            </a:endParaRPr>
          </a:p>
          <a:p>
            <a:pPr marL="527685" indent="-51562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"/>
              <a:buChar char=""/>
              <a:tabLst>
                <a:tab pos="527685" algn="l"/>
                <a:tab pos="52832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Enamel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hypoplasia</a:t>
            </a:r>
            <a:endParaRPr sz="2400">
              <a:latin typeface="Lucida Sans Unicode"/>
              <a:cs typeface="Lucida Sans Unicode"/>
            </a:endParaRPr>
          </a:p>
          <a:p>
            <a:pPr marL="527685" indent="-51562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/>
              <a:buChar char=""/>
              <a:tabLst>
                <a:tab pos="527685" algn="l"/>
                <a:tab pos="52832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Microdontia,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macrodontia</a:t>
            </a:r>
            <a:endParaRPr sz="2400">
              <a:latin typeface="Lucida Sans Unicode"/>
              <a:cs typeface="Lucida Sans Unicode"/>
            </a:endParaRPr>
          </a:p>
          <a:p>
            <a:pPr marL="527685" indent="-51562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"/>
              <a:buChar char=""/>
              <a:tabLst>
                <a:tab pos="527685" algn="l"/>
                <a:tab pos="52832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Fused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teeth</a:t>
            </a:r>
            <a:endParaRPr sz="2400">
              <a:latin typeface="Lucida Sans Unicode"/>
              <a:cs typeface="Lucida Sans Unicode"/>
            </a:endParaRPr>
          </a:p>
          <a:p>
            <a:pPr marL="527685" indent="-51562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"/>
              <a:buChar char=""/>
              <a:tabLst>
                <a:tab pos="527685" algn="l"/>
                <a:tab pos="52832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Gemination,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dilaceration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0"/>
            <a:ext cx="7685405" cy="522795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7857"/>
              <a:buFont typeface="Wingdings"/>
              <a:buChar char=""/>
              <a:tabLst>
                <a:tab pos="269240" algn="l"/>
              </a:tabLst>
            </a:pPr>
            <a:r>
              <a:rPr sz="2800" spc="-5" dirty="0">
                <a:latin typeface="Lucida Sans Unicode"/>
                <a:cs typeface="Lucida Sans Unicode"/>
              </a:rPr>
              <a:t>Tendency towards </a:t>
            </a:r>
            <a:r>
              <a:rPr sz="2800" spc="-10" dirty="0">
                <a:latin typeface="Lucida Sans Unicode"/>
                <a:cs typeface="Lucida Sans Unicode"/>
              </a:rPr>
              <a:t>class </a:t>
            </a:r>
            <a:r>
              <a:rPr sz="2800" spc="-5" dirty="0">
                <a:latin typeface="Lucida Sans Unicode"/>
                <a:cs typeface="Lucida Sans Unicode"/>
              </a:rPr>
              <a:t>III skeletal</a:t>
            </a:r>
            <a:r>
              <a:rPr sz="2800" spc="110" dirty="0">
                <a:latin typeface="Lucida Sans Unicode"/>
                <a:cs typeface="Lucida Sans Unicode"/>
              </a:rPr>
              <a:t> </a:t>
            </a:r>
            <a:r>
              <a:rPr sz="2800" spc="-5" dirty="0">
                <a:latin typeface="Lucida Sans Unicode"/>
                <a:cs typeface="Lucida Sans Unicode"/>
              </a:rPr>
              <a:t>pattern</a:t>
            </a:r>
            <a:endParaRPr sz="28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Font typeface="Wingdings"/>
              <a:buChar char=""/>
              <a:tabLst>
                <a:tab pos="269240" algn="l"/>
              </a:tabLst>
            </a:pPr>
            <a:r>
              <a:rPr sz="2800" spc="-5" dirty="0">
                <a:latin typeface="Lucida Sans Unicode"/>
                <a:cs typeface="Lucida Sans Unicode"/>
              </a:rPr>
              <a:t>Posterior and anterior </a:t>
            </a:r>
            <a:r>
              <a:rPr sz="2800" spc="-10" dirty="0">
                <a:latin typeface="Lucida Sans Unicode"/>
                <a:cs typeface="Lucida Sans Unicode"/>
              </a:rPr>
              <a:t>cross</a:t>
            </a:r>
            <a:r>
              <a:rPr sz="2800" spc="12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bite</a:t>
            </a:r>
            <a:endParaRPr sz="28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Font typeface="Wingdings"/>
              <a:buChar char=""/>
              <a:tabLst>
                <a:tab pos="269240" algn="l"/>
              </a:tabLst>
            </a:pPr>
            <a:r>
              <a:rPr sz="2800" spc="-5" dirty="0">
                <a:latin typeface="Lucida Sans Unicode"/>
                <a:cs typeface="Lucida Sans Unicode"/>
              </a:rPr>
              <a:t>Deep</a:t>
            </a:r>
            <a:r>
              <a:rPr sz="2800" dirty="0">
                <a:latin typeface="Lucida Sans Unicode"/>
                <a:cs typeface="Lucida Sans Unicode"/>
              </a:rPr>
              <a:t> </a:t>
            </a:r>
            <a:r>
              <a:rPr sz="2800" spc="-5" dirty="0">
                <a:latin typeface="Lucida Sans Unicode"/>
                <a:cs typeface="Lucida Sans Unicode"/>
              </a:rPr>
              <a:t>bite</a:t>
            </a:r>
            <a:endParaRPr sz="28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857"/>
              <a:buFont typeface="Wingdings"/>
              <a:buChar char=""/>
              <a:tabLst>
                <a:tab pos="269240" algn="l"/>
              </a:tabLst>
            </a:pPr>
            <a:r>
              <a:rPr sz="2800" spc="-5" dirty="0">
                <a:latin typeface="Lucida Sans Unicode"/>
                <a:cs typeface="Lucida Sans Unicode"/>
              </a:rPr>
              <a:t>Spacing/</a:t>
            </a:r>
            <a:r>
              <a:rPr sz="2800" spc="2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crowding</a:t>
            </a:r>
            <a:endParaRPr sz="28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857"/>
              <a:buFont typeface="Wingdings"/>
              <a:buChar char=""/>
              <a:tabLst>
                <a:tab pos="269240" algn="l"/>
              </a:tabLst>
            </a:pPr>
            <a:r>
              <a:rPr sz="2800" spc="-5" dirty="0">
                <a:latin typeface="Lucida Sans Unicode"/>
                <a:cs typeface="Lucida Sans Unicode"/>
              </a:rPr>
              <a:t>Protruding</a:t>
            </a:r>
            <a:r>
              <a:rPr sz="2800" spc="20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premaxilla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Lucida Sans Unicode"/>
                <a:cs typeface="Lucida Sans Unicode"/>
              </a:rPr>
              <a:t>2)</a:t>
            </a:r>
            <a:r>
              <a:rPr sz="28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950" b="1" i="1" u="heavy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Esthetic</a:t>
            </a:r>
            <a:r>
              <a:rPr sz="2950" b="1" i="1" u="heavy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950" b="1" i="1" u="heavy" spc="-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problems</a:t>
            </a:r>
            <a:endParaRPr sz="295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65"/>
              </a:spcBef>
              <a:buClr>
                <a:srgbClr val="2CA1BE"/>
              </a:buClr>
              <a:buSzPct val="67857"/>
              <a:buFont typeface="Wingdings"/>
              <a:buChar char=""/>
              <a:tabLst>
                <a:tab pos="269240" algn="l"/>
              </a:tabLst>
            </a:pPr>
            <a:r>
              <a:rPr sz="2800" spc="-5" dirty="0">
                <a:latin typeface="Lucida Sans Unicode"/>
                <a:cs typeface="Lucida Sans Unicode"/>
              </a:rPr>
              <a:t>Facial</a:t>
            </a:r>
            <a:r>
              <a:rPr sz="2800" spc="20" dirty="0">
                <a:latin typeface="Lucida Sans Unicode"/>
                <a:cs typeface="Lucida Sans Unicode"/>
              </a:rPr>
              <a:t> </a:t>
            </a:r>
            <a:r>
              <a:rPr sz="2800" spc="-5" dirty="0">
                <a:latin typeface="Lucida Sans Unicode"/>
                <a:cs typeface="Lucida Sans Unicode"/>
              </a:rPr>
              <a:t>disfigurement</a:t>
            </a:r>
            <a:endParaRPr sz="28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Font typeface="Wingdings"/>
              <a:buChar char=""/>
              <a:tabLst>
                <a:tab pos="269240" algn="l"/>
              </a:tabLst>
            </a:pPr>
            <a:r>
              <a:rPr sz="2800" spc="-5" dirty="0">
                <a:latin typeface="Lucida Sans Unicode"/>
                <a:cs typeface="Lucida Sans Unicode"/>
              </a:rPr>
              <a:t>Orofacial structures </a:t>
            </a:r>
            <a:r>
              <a:rPr sz="2800" spc="-10" dirty="0">
                <a:latin typeface="Lucida Sans Unicode"/>
                <a:cs typeface="Lucida Sans Unicode"/>
              </a:rPr>
              <a:t>can </a:t>
            </a:r>
            <a:r>
              <a:rPr sz="2800" spc="-5" dirty="0">
                <a:latin typeface="Lucida Sans Unicode"/>
                <a:cs typeface="Lucida Sans Unicode"/>
              </a:rPr>
              <a:t>be </a:t>
            </a:r>
            <a:r>
              <a:rPr sz="2800" spc="-10" dirty="0">
                <a:latin typeface="Lucida Sans Unicode"/>
                <a:cs typeface="Lucida Sans Unicode"/>
              </a:rPr>
              <a:t>malformed and  </a:t>
            </a:r>
            <a:r>
              <a:rPr sz="2800" spc="-5" dirty="0">
                <a:latin typeface="Lucida Sans Unicode"/>
                <a:cs typeface="Lucida Sans Unicode"/>
              </a:rPr>
              <a:t>congenitally</a:t>
            </a:r>
            <a:r>
              <a:rPr sz="2800" spc="50" dirty="0">
                <a:latin typeface="Lucida Sans Unicode"/>
                <a:cs typeface="Lucida Sans Unicode"/>
              </a:rPr>
              <a:t> </a:t>
            </a:r>
            <a:r>
              <a:rPr sz="2800" spc="-5" dirty="0">
                <a:latin typeface="Lucida Sans Unicode"/>
                <a:cs typeface="Lucida Sans Unicode"/>
              </a:rPr>
              <a:t>missing</a:t>
            </a:r>
            <a:endParaRPr sz="28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857"/>
              <a:buFont typeface="Wingdings"/>
              <a:buChar char=""/>
              <a:tabLst>
                <a:tab pos="269240" algn="l"/>
              </a:tabLst>
            </a:pPr>
            <a:r>
              <a:rPr sz="2800" spc="-5" dirty="0">
                <a:latin typeface="Lucida Sans Unicode"/>
                <a:cs typeface="Lucida Sans Unicode"/>
              </a:rPr>
              <a:t>Deformities of nose </a:t>
            </a:r>
            <a:r>
              <a:rPr sz="2800" spc="-10" dirty="0">
                <a:latin typeface="Lucida Sans Unicode"/>
                <a:cs typeface="Lucida Sans Unicode"/>
              </a:rPr>
              <a:t>can also</a:t>
            </a:r>
            <a:r>
              <a:rPr sz="2800" spc="8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occur</a:t>
            </a:r>
            <a:endParaRPr sz="2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33543"/>
            <a:ext cx="7917180" cy="340734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2200" b="1" dirty="0">
                <a:latin typeface="Lucida Sans Unicode"/>
                <a:cs typeface="Lucida Sans Unicode"/>
              </a:rPr>
              <a:t>3)</a:t>
            </a:r>
            <a:r>
              <a:rPr sz="22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Hearing </a:t>
            </a:r>
            <a:r>
              <a:rPr sz="2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and speech</a:t>
            </a:r>
            <a:r>
              <a:rPr sz="2200" b="1" u="heavy" spc="-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problems</a:t>
            </a:r>
            <a:endParaRPr sz="2200" dirty="0">
              <a:latin typeface="Lucida Sans Unicode"/>
              <a:cs typeface="Lucida Sans Unicode"/>
            </a:endParaRPr>
          </a:p>
          <a:p>
            <a:pPr marL="12700">
              <a:lnSpc>
                <a:spcPts val="2510"/>
              </a:lnSpc>
              <a:spcBef>
                <a:spcPts val="130"/>
              </a:spcBef>
            </a:pPr>
            <a:r>
              <a:rPr sz="2200" spc="-5" dirty="0">
                <a:latin typeface="Lucida Sans Unicode"/>
                <a:cs typeface="Lucida Sans Unicode"/>
              </a:rPr>
              <a:t>-Children with cleft </a:t>
            </a:r>
            <a:r>
              <a:rPr sz="2200" spc="-10" dirty="0">
                <a:latin typeface="Lucida Sans Unicode"/>
                <a:cs typeface="Lucida Sans Unicode"/>
              </a:rPr>
              <a:t>often </a:t>
            </a:r>
            <a:r>
              <a:rPr sz="2200" spc="-5" dirty="0">
                <a:latin typeface="Lucida Sans Unicode"/>
                <a:cs typeface="Lucida Sans Unicode"/>
              </a:rPr>
              <a:t>have </a:t>
            </a:r>
            <a:r>
              <a:rPr sz="2200" spc="-10" dirty="0">
                <a:latin typeface="Lucida Sans Unicode"/>
                <a:cs typeface="Lucida Sans Unicode"/>
              </a:rPr>
              <a:t>associated speech</a:t>
            </a:r>
            <a:r>
              <a:rPr sz="2200" spc="15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and</a:t>
            </a:r>
            <a:endParaRPr sz="2200" dirty="0">
              <a:latin typeface="Lucida Sans Unicode"/>
              <a:cs typeface="Lucida Sans Unicode"/>
            </a:endParaRPr>
          </a:p>
          <a:p>
            <a:pPr marL="268605">
              <a:lnSpc>
                <a:spcPts val="2510"/>
              </a:lnSpc>
            </a:pPr>
            <a:r>
              <a:rPr sz="2200" spc="-5" dirty="0">
                <a:latin typeface="Lucida Sans Unicode"/>
                <a:cs typeface="Lucida Sans Unicode"/>
              </a:rPr>
              <a:t>language</a:t>
            </a:r>
            <a:r>
              <a:rPr sz="2200" spc="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disorder.</a:t>
            </a:r>
            <a:endParaRPr sz="22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buClr>
                <a:srgbClr val="2CA1BE"/>
              </a:buClr>
            </a:pPr>
            <a:endParaRPr sz="2750" dirty="0">
              <a:latin typeface="Times New Roman"/>
              <a:cs typeface="Times New Roman"/>
            </a:endParaRPr>
          </a:p>
          <a:p>
            <a:pPr marL="268605" marR="273685" indent="-256540" algn="just">
              <a:lnSpc>
                <a:spcPts val="2380"/>
              </a:lnSpc>
              <a:buClr>
                <a:srgbClr val="2CA1BE"/>
              </a:buClr>
              <a:buSzPct val="68181"/>
              <a:buChar char="-"/>
              <a:tabLst>
                <a:tab pos="269240" algn="l"/>
              </a:tabLst>
            </a:pPr>
            <a:r>
              <a:rPr sz="2200" spc="-5" dirty="0">
                <a:latin typeface="Lucida Sans Unicode"/>
                <a:cs typeface="Lucida Sans Unicode"/>
              </a:rPr>
              <a:t>Patient with delayed development of speech may have  </a:t>
            </a:r>
            <a:r>
              <a:rPr sz="2200" spc="-10" dirty="0">
                <a:latin typeface="Lucida Sans Unicode"/>
                <a:cs typeface="Lucida Sans Unicode"/>
              </a:rPr>
              <a:t>receptive </a:t>
            </a:r>
            <a:r>
              <a:rPr sz="2200" spc="-5" dirty="0">
                <a:latin typeface="Lucida Sans Unicode"/>
                <a:cs typeface="Lucida Sans Unicode"/>
              </a:rPr>
              <a:t>language </a:t>
            </a:r>
            <a:r>
              <a:rPr sz="2200" spc="-10" dirty="0">
                <a:latin typeface="Lucida Sans Unicode"/>
                <a:cs typeface="Lucida Sans Unicode"/>
              </a:rPr>
              <a:t>problems that arise </a:t>
            </a:r>
            <a:r>
              <a:rPr sz="2200" spc="-5" dirty="0">
                <a:latin typeface="Lucida Sans Unicode"/>
                <a:cs typeface="Lucida Sans Unicode"/>
              </a:rPr>
              <a:t>because of </a:t>
            </a:r>
            <a:r>
              <a:rPr sz="2200" spc="-10" dirty="0">
                <a:latin typeface="Lucida Sans Unicode"/>
                <a:cs typeface="Lucida Sans Unicode"/>
              </a:rPr>
              <a:t>the  </a:t>
            </a:r>
            <a:r>
              <a:rPr sz="2200" spc="-5" dirty="0">
                <a:latin typeface="Lucida Sans Unicode"/>
                <a:cs typeface="Lucida Sans Unicode"/>
              </a:rPr>
              <a:t>collection of fluid in middle</a:t>
            </a:r>
            <a:r>
              <a:rPr sz="2200" spc="7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ear</a:t>
            </a:r>
            <a:endParaRPr sz="22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CA1BE"/>
              </a:buClr>
              <a:buFont typeface="Lucida Sans Unicode"/>
              <a:buChar char="-"/>
            </a:pPr>
            <a:endParaRPr sz="2750" dirty="0">
              <a:latin typeface="Times New Roman"/>
              <a:cs typeface="Times New Roman"/>
            </a:endParaRPr>
          </a:p>
          <a:p>
            <a:pPr marL="268605" marR="1586230" indent="-256540">
              <a:lnSpc>
                <a:spcPts val="2380"/>
              </a:lnSpc>
              <a:buClr>
                <a:srgbClr val="2CA1BE"/>
              </a:buClr>
              <a:buSzPct val="68181"/>
              <a:buChar char="-"/>
              <a:tabLst>
                <a:tab pos="268605" algn="l"/>
                <a:tab pos="269240" algn="l"/>
              </a:tabLst>
            </a:pPr>
            <a:r>
              <a:rPr sz="2200" spc="-5" dirty="0">
                <a:latin typeface="Lucida Sans Unicode"/>
                <a:cs typeface="Lucida Sans Unicode"/>
              </a:rPr>
              <a:t>Hearing </a:t>
            </a:r>
            <a:r>
              <a:rPr sz="2200" spc="-10" dirty="0">
                <a:latin typeface="Lucida Sans Unicode"/>
                <a:cs typeface="Lucida Sans Unicode"/>
              </a:rPr>
              <a:t>loss </a:t>
            </a:r>
            <a:r>
              <a:rPr sz="2200" spc="-5" dirty="0">
                <a:latin typeface="Lucida Sans Unicode"/>
                <a:cs typeface="Lucida Sans Unicode"/>
              </a:rPr>
              <a:t>may </a:t>
            </a:r>
            <a:r>
              <a:rPr sz="2200" spc="-10" dirty="0">
                <a:latin typeface="Lucida Sans Unicode"/>
                <a:cs typeface="Lucida Sans Unicode"/>
              </a:rPr>
              <a:t>also </a:t>
            </a:r>
            <a:r>
              <a:rPr sz="2200" spc="-5" dirty="0">
                <a:latin typeface="Lucida Sans Unicode"/>
                <a:cs typeface="Lucida Sans Unicode"/>
              </a:rPr>
              <a:t>occur due to ossicular  malformation</a:t>
            </a:r>
            <a:endParaRPr sz="22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70405"/>
            <a:ext cx="7755255" cy="25263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62293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Char char="-"/>
              <a:tabLst>
                <a:tab pos="268605" algn="l"/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Speech problems are </a:t>
            </a:r>
            <a:r>
              <a:rPr sz="2400" dirty="0">
                <a:latin typeface="Lucida Sans Unicode"/>
                <a:cs typeface="Lucida Sans Unicode"/>
              </a:rPr>
              <a:t>more severe </a:t>
            </a:r>
            <a:r>
              <a:rPr sz="2400" spc="-5" dirty="0">
                <a:latin typeface="Lucida Sans Unicode"/>
                <a:cs typeface="Lucida Sans Unicode"/>
              </a:rPr>
              <a:t>if surgery is  delayed</a:t>
            </a:r>
            <a:endParaRPr sz="24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Font typeface="Lucida Sans Unicode"/>
              <a:buChar char="-"/>
            </a:pP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Lucida Sans Unicode"/>
                <a:cs typeface="Lucida Sans Unicode"/>
              </a:rPr>
              <a:t>4)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Psychological</a:t>
            </a:r>
            <a:r>
              <a:rPr sz="2400"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Lucida Sans Unicode"/>
                <a:cs typeface="Lucida Sans Unicode"/>
              </a:rPr>
              <a:t>problems</a:t>
            </a:r>
            <a:endParaRPr sz="2400" dirty="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/>
              <a:buChar char=""/>
              <a:tabLst>
                <a:tab pos="269240" algn="l"/>
              </a:tabLst>
            </a:pPr>
            <a:r>
              <a:rPr sz="2400" dirty="0">
                <a:latin typeface="Lucida Sans Unicode"/>
                <a:cs typeface="Lucida Sans Unicode"/>
              </a:rPr>
              <a:t>Patients </a:t>
            </a:r>
            <a:r>
              <a:rPr sz="2400" spc="-5" dirty="0">
                <a:latin typeface="Lucida Sans Unicode"/>
                <a:cs typeface="Lucida Sans Unicode"/>
              </a:rPr>
              <a:t>are </a:t>
            </a:r>
            <a:r>
              <a:rPr sz="2400" dirty="0">
                <a:latin typeface="Lucida Sans Unicode"/>
                <a:cs typeface="Lucida Sans Unicode"/>
              </a:rPr>
              <a:t>under a </a:t>
            </a:r>
            <a:r>
              <a:rPr sz="2400" spc="-5" dirty="0">
                <a:latin typeface="Lucida Sans Unicode"/>
                <a:cs typeface="Lucida Sans Unicode"/>
              </a:rPr>
              <a:t>lot of psychological</a:t>
            </a:r>
            <a:r>
              <a:rPr sz="2400" spc="7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stress.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"/>
            <a:ext cx="5100051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Multidisciplinary approach </a:t>
            </a:r>
          </a:p>
          <a:p>
            <a:pPr marL="342900" indent="-342900">
              <a:buAutoNum type="arabicPeriod"/>
            </a:pPr>
            <a:r>
              <a:rPr lang="en-IN" sz="3200" dirty="0" err="1" smtClean="0"/>
              <a:t>Gynecologist</a:t>
            </a:r>
            <a:r>
              <a:rPr lang="en-IN" sz="3200" dirty="0" smtClean="0"/>
              <a:t> </a:t>
            </a:r>
          </a:p>
          <a:p>
            <a:pPr marL="342900" indent="-342900">
              <a:buAutoNum type="arabicPeriod"/>
            </a:pPr>
            <a:r>
              <a:rPr lang="en-IN" sz="3200" dirty="0" err="1" smtClean="0"/>
              <a:t>Pediatrician</a:t>
            </a:r>
            <a:r>
              <a:rPr lang="en-IN" sz="3200" dirty="0" smtClean="0"/>
              <a:t> </a:t>
            </a:r>
          </a:p>
          <a:p>
            <a:pPr marL="342900" indent="-342900">
              <a:buAutoNum type="arabicPeriod"/>
            </a:pPr>
            <a:r>
              <a:rPr lang="en-IN" sz="3200" dirty="0" smtClean="0"/>
              <a:t>Neurologist </a:t>
            </a:r>
          </a:p>
          <a:p>
            <a:pPr marL="342900" indent="-342900">
              <a:buAutoNum type="arabicPeriod"/>
            </a:pPr>
            <a:r>
              <a:rPr lang="en-IN" sz="3200" dirty="0" smtClean="0"/>
              <a:t>Plastic surgeon </a:t>
            </a:r>
          </a:p>
          <a:p>
            <a:pPr marL="342900" indent="-342900">
              <a:buAutoNum type="arabicPeriod"/>
            </a:pPr>
            <a:r>
              <a:rPr lang="en-IN" sz="3200" dirty="0" smtClean="0"/>
              <a:t>Oral surgeon</a:t>
            </a:r>
          </a:p>
          <a:p>
            <a:pPr marL="342900" indent="-342900">
              <a:buAutoNum type="arabicPeriod"/>
            </a:pPr>
            <a:r>
              <a:rPr lang="en-IN" sz="3200" dirty="0" err="1" smtClean="0"/>
              <a:t>Pedodontist</a:t>
            </a:r>
            <a:r>
              <a:rPr lang="en-IN" sz="3200" dirty="0" smtClean="0"/>
              <a:t> </a:t>
            </a:r>
          </a:p>
          <a:p>
            <a:pPr marL="342900" indent="-342900">
              <a:buAutoNum type="arabicPeriod"/>
            </a:pPr>
            <a:r>
              <a:rPr lang="en-IN" sz="3200" dirty="0" smtClean="0"/>
              <a:t>Orthodontist </a:t>
            </a:r>
          </a:p>
          <a:p>
            <a:pPr marL="342900" indent="-342900">
              <a:buAutoNum type="arabicPeriod"/>
            </a:pPr>
            <a:r>
              <a:rPr lang="en-IN" sz="3200" dirty="0" smtClean="0"/>
              <a:t>Speech therapist </a:t>
            </a:r>
          </a:p>
          <a:p>
            <a:pPr marL="342900" indent="-342900">
              <a:buAutoNum type="arabicPeriod"/>
            </a:pPr>
            <a:r>
              <a:rPr lang="en-IN" sz="3200" dirty="0" err="1" smtClean="0"/>
              <a:t>Prosthodontist</a:t>
            </a:r>
            <a:r>
              <a:rPr lang="en-IN" sz="3200" dirty="0" smtClean="0"/>
              <a:t> </a:t>
            </a:r>
          </a:p>
          <a:p>
            <a:pPr marL="342900" indent="-342900">
              <a:buAutoNum type="arabicPeriod"/>
            </a:pPr>
            <a:r>
              <a:rPr lang="en-IN" sz="3200" dirty="0" smtClean="0"/>
              <a:t>Audiologist </a:t>
            </a:r>
          </a:p>
          <a:p>
            <a:pPr marL="342900" indent="-342900">
              <a:buAutoNum type="arabicPeriod"/>
            </a:pPr>
            <a:r>
              <a:rPr lang="en-IN" sz="3200" dirty="0" smtClean="0"/>
              <a:t>Otolaryngologist </a:t>
            </a:r>
          </a:p>
          <a:p>
            <a:pPr marL="342900" indent="-342900">
              <a:buAutoNum type="arabicPeriod"/>
            </a:pPr>
            <a:r>
              <a:rPr lang="en-IN" sz="3200" dirty="0" smtClean="0"/>
              <a:t>Psychologist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1460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174749"/>
            <a:ext cx="7729855" cy="421830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317500" marR="5316220" indent="-304800">
              <a:lnSpc>
                <a:spcPts val="2220"/>
              </a:lnSpc>
              <a:spcBef>
                <a:spcPts val="219"/>
              </a:spcBef>
            </a:pPr>
            <a:r>
              <a:rPr sz="1900" b="1" dirty="0">
                <a:latin typeface="Lucida Sans Unicode"/>
                <a:cs typeface="Lucida Sans Unicode"/>
              </a:rPr>
              <a:t>Birth </a:t>
            </a:r>
            <a:r>
              <a:rPr sz="1900" b="1" spc="-5" dirty="0">
                <a:latin typeface="Lucida Sans Unicode"/>
                <a:cs typeface="Lucida Sans Unicode"/>
              </a:rPr>
              <a:t>to 1 </a:t>
            </a:r>
            <a:r>
              <a:rPr sz="1900" b="1" dirty="0">
                <a:latin typeface="Lucida Sans Unicode"/>
                <a:cs typeface="Lucida Sans Unicode"/>
              </a:rPr>
              <a:t>month  </a:t>
            </a:r>
            <a:r>
              <a:rPr sz="1900" spc="-5" dirty="0">
                <a:latin typeface="Lucida Sans Unicode"/>
                <a:cs typeface="Lucida Sans Unicode"/>
              </a:rPr>
              <a:t>Initial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5" dirty="0">
                <a:latin typeface="Lucida Sans Unicode"/>
                <a:cs typeface="Lucida Sans Unicode"/>
              </a:rPr>
              <a:t>assessment</a:t>
            </a:r>
            <a:endParaRPr sz="1900">
              <a:latin typeface="Lucida Sans Unicode"/>
              <a:cs typeface="Lucida Sans Unicode"/>
            </a:endParaRPr>
          </a:p>
          <a:p>
            <a:pPr marL="393700">
              <a:lnSpc>
                <a:spcPts val="2140"/>
              </a:lnSpc>
            </a:pPr>
            <a:r>
              <a:rPr sz="1900" spc="-5" dirty="0">
                <a:latin typeface="Lucida Sans Unicode"/>
                <a:cs typeface="Lucida Sans Unicode"/>
              </a:rPr>
              <a:t>Presurgical </a:t>
            </a:r>
            <a:r>
              <a:rPr sz="1900" spc="-10" dirty="0">
                <a:latin typeface="Lucida Sans Unicode"/>
                <a:cs typeface="Lucida Sans Unicode"/>
              </a:rPr>
              <a:t>orthopaedics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ts val="2220"/>
              </a:lnSpc>
            </a:pPr>
            <a:r>
              <a:rPr sz="1900" b="1" spc="-5" dirty="0">
                <a:latin typeface="Lucida Sans Unicode"/>
                <a:cs typeface="Lucida Sans Unicode"/>
              </a:rPr>
              <a:t>3</a:t>
            </a:r>
            <a:r>
              <a:rPr sz="1900" b="1" spc="-10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months</a:t>
            </a:r>
            <a:endParaRPr sz="1900">
              <a:latin typeface="Lucida Sans Unicode"/>
              <a:cs typeface="Lucida Sans Unicode"/>
            </a:endParaRPr>
          </a:p>
          <a:p>
            <a:pPr marL="12700" marR="5314950" indent="381000">
              <a:lnSpc>
                <a:spcPts val="2230"/>
              </a:lnSpc>
              <a:spcBef>
                <a:spcPts val="85"/>
              </a:spcBef>
            </a:pPr>
            <a:r>
              <a:rPr sz="1900" spc="-5" dirty="0">
                <a:latin typeface="Lucida Sans Unicode"/>
                <a:cs typeface="Lucida Sans Unicode"/>
              </a:rPr>
              <a:t>Primary lip </a:t>
            </a:r>
            <a:r>
              <a:rPr sz="1900" spc="-10" dirty="0">
                <a:latin typeface="Lucida Sans Unicode"/>
                <a:cs typeface="Lucida Sans Unicode"/>
              </a:rPr>
              <a:t>repair  </a:t>
            </a:r>
            <a:r>
              <a:rPr sz="1900" b="1" spc="-5" dirty="0">
                <a:latin typeface="Lucida Sans Unicode"/>
                <a:cs typeface="Lucida Sans Unicode"/>
              </a:rPr>
              <a:t>9 to </a:t>
            </a:r>
            <a:r>
              <a:rPr sz="1900" b="1" dirty="0">
                <a:latin typeface="Lucida Sans Unicode"/>
                <a:cs typeface="Lucida Sans Unicode"/>
              </a:rPr>
              <a:t>18</a:t>
            </a:r>
            <a:r>
              <a:rPr sz="1900" b="1" spc="-55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months</a:t>
            </a:r>
            <a:endParaRPr sz="1900">
              <a:latin typeface="Lucida Sans Unicode"/>
              <a:cs typeface="Lucida Sans Unicode"/>
            </a:endParaRPr>
          </a:p>
          <a:p>
            <a:pPr marL="88900" marR="5945505" indent="228600">
              <a:lnSpc>
                <a:spcPts val="2220"/>
              </a:lnSpc>
            </a:pPr>
            <a:r>
              <a:rPr sz="1900" spc="-5" dirty="0">
                <a:latin typeface="Lucida Sans Unicode"/>
                <a:cs typeface="Lucida Sans Unicode"/>
              </a:rPr>
              <a:t>Palate </a:t>
            </a:r>
            <a:r>
              <a:rPr sz="1900" spc="-10" dirty="0">
                <a:latin typeface="Lucida Sans Unicode"/>
                <a:cs typeface="Lucida Sans Unicode"/>
              </a:rPr>
              <a:t>repair  </a:t>
            </a:r>
            <a:r>
              <a:rPr sz="1900" b="1" spc="-5" dirty="0">
                <a:latin typeface="Lucida Sans Unicode"/>
                <a:cs typeface="Lucida Sans Unicode"/>
              </a:rPr>
              <a:t>2</a:t>
            </a:r>
            <a:r>
              <a:rPr sz="1900" b="1" spc="-15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years</a:t>
            </a:r>
            <a:endParaRPr sz="1900">
              <a:latin typeface="Lucida Sans Unicode"/>
              <a:cs typeface="Lucida Sans Unicode"/>
            </a:endParaRPr>
          </a:p>
          <a:p>
            <a:pPr marL="393700">
              <a:lnSpc>
                <a:spcPts val="2140"/>
              </a:lnSpc>
            </a:pPr>
            <a:r>
              <a:rPr sz="1900" spc="-10" dirty="0">
                <a:latin typeface="Lucida Sans Unicode"/>
                <a:cs typeface="Lucida Sans Unicode"/>
              </a:rPr>
              <a:t>Speech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spc="-5" dirty="0">
                <a:latin typeface="Lucida Sans Unicode"/>
                <a:cs typeface="Lucida Sans Unicode"/>
              </a:rPr>
              <a:t>assessment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ts val="2220"/>
              </a:lnSpc>
            </a:pPr>
            <a:r>
              <a:rPr sz="1900" b="1" dirty="0">
                <a:latin typeface="Lucida Sans Unicode"/>
                <a:cs typeface="Lucida Sans Unicode"/>
              </a:rPr>
              <a:t>3-5</a:t>
            </a:r>
            <a:r>
              <a:rPr sz="1900" b="1" spc="-20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years</a:t>
            </a:r>
            <a:endParaRPr sz="1900">
              <a:latin typeface="Lucida Sans Unicode"/>
              <a:cs typeface="Lucida Sans Unicode"/>
            </a:endParaRPr>
          </a:p>
          <a:p>
            <a:pPr marL="88900" marR="5027295" indent="304800">
              <a:lnSpc>
                <a:spcPts val="2230"/>
              </a:lnSpc>
              <a:spcBef>
                <a:spcPts val="85"/>
              </a:spcBef>
            </a:pPr>
            <a:r>
              <a:rPr sz="1900" spc="-10" dirty="0">
                <a:latin typeface="Lucida Sans Unicode"/>
                <a:cs typeface="Lucida Sans Unicode"/>
              </a:rPr>
              <a:t>Lip </a:t>
            </a:r>
            <a:r>
              <a:rPr sz="1900" spc="-5" dirty="0">
                <a:latin typeface="Lucida Sans Unicode"/>
                <a:cs typeface="Lucida Sans Unicode"/>
              </a:rPr>
              <a:t>revision surgery  </a:t>
            </a:r>
            <a:r>
              <a:rPr sz="1900" b="1" dirty="0">
                <a:latin typeface="Lucida Sans Unicode"/>
                <a:cs typeface="Lucida Sans Unicode"/>
              </a:rPr>
              <a:t>8-9</a:t>
            </a:r>
            <a:r>
              <a:rPr sz="1900" b="1" spc="-20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latin typeface="Lucida Sans Unicode"/>
                <a:cs typeface="Lucida Sans Unicode"/>
              </a:rPr>
              <a:t>years</a:t>
            </a:r>
            <a:endParaRPr sz="1900">
              <a:latin typeface="Lucida Sans Unicode"/>
              <a:cs typeface="Lucida Sans Unicode"/>
            </a:endParaRPr>
          </a:p>
          <a:p>
            <a:pPr marL="268605" marR="5080" indent="-180340">
              <a:lnSpc>
                <a:spcPts val="1820"/>
              </a:lnSpc>
              <a:spcBef>
                <a:spcPts val="320"/>
              </a:spcBef>
            </a:pPr>
            <a:r>
              <a:rPr sz="1900" spc="-5" dirty="0">
                <a:latin typeface="Lucida Sans Unicode"/>
                <a:cs typeface="Lucida Sans Unicode"/>
              </a:rPr>
              <a:t>Initial interventional </a:t>
            </a:r>
            <a:r>
              <a:rPr sz="1900" spc="-10" dirty="0">
                <a:latin typeface="Lucida Sans Unicode"/>
                <a:cs typeface="Lucida Sans Unicode"/>
              </a:rPr>
              <a:t>orthodontics </a:t>
            </a:r>
            <a:r>
              <a:rPr sz="1900" spc="-5" dirty="0">
                <a:latin typeface="Lucida Sans Unicode"/>
                <a:cs typeface="Lucida Sans Unicode"/>
              </a:rPr>
              <a:t>in </a:t>
            </a:r>
            <a:r>
              <a:rPr sz="1900" spc="-10" dirty="0">
                <a:latin typeface="Lucida Sans Unicode"/>
                <a:cs typeface="Lucida Sans Unicode"/>
              </a:rPr>
              <a:t>preparaton </a:t>
            </a:r>
            <a:r>
              <a:rPr sz="1900" spc="-5" dirty="0">
                <a:latin typeface="Lucida Sans Unicode"/>
                <a:cs typeface="Lucida Sans Unicode"/>
              </a:rPr>
              <a:t>for alveolar </a:t>
            </a:r>
            <a:r>
              <a:rPr sz="1900" spc="-10" dirty="0">
                <a:latin typeface="Lucida Sans Unicode"/>
                <a:cs typeface="Lucida Sans Unicode"/>
              </a:rPr>
              <a:t>bone  </a:t>
            </a:r>
            <a:r>
              <a:rPr sz="1900" spc="-5" dirty="0">
                <a:latin typeface="Lucida Sans Unicode"/>
                <a:cs typeface="Lucida Sans Unicode"/>
              </a:rPr>
              <a:t>grafting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ts val="2240"/>
              </a:lnSpc>
            </a:pPr>
            <a:r>
              <a:rPr sz="1900" spc="-5" dirty="0">
                <a:latin typeface="Lucida Sans Unicode"/>
                <a:cs typeface="Lucida Sans Unicode"/>
              </a:rPr>
              <a:t>Continuing speech </a:t>
            </a:r>
            <a:r>
              <a:rPr sz="1900" spc="-10" dirty="0">
                <a:latin typeface="Lucida Sans Unicode"/>
                <a:cs typeface="Lucida Sans Unicode"/>
              </a:rPr>
              <a:t>therapy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0163" y="562355"/>
            <a:ext cx="7984235" cy="456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49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883666"/>
            <a:ext cx="7896859" cy="3358612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68605" marR="325120" indent="-256540">
              <a:lnSpc>
                <a:spcPts val="2380"/>
              </a:lnSpc>
              <a:spcBef>
                <a:spcPts val="390"/>
              </a:spcBef>
              <a:tabLst>
                <a:tab pos="268605" algn="l"/>
                <a:tab pos="951230" algn="l"/>
              </a:tabLst>
            </a:pPr>
            <a:r>
              <a:rPr sz="15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5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Lucida Sans Unicode"/>
                <a:cs typeface="Lucida Sans Unicode"/>
              </a:rPr>
              <a:t>The	</a:t>
            </a:r>
            <a:r>
              <a:rPr sz="2200" spc="-10" dirty="0">
                <a:latin typeface="Lucida Sans Unicode"/>
                <a:cs typeface="Lucida Sans Unicode"/>
              </a:rPr>
              <a:t>approximate </a:t>
            </a:r>
            <a:r>
              <a:rPr sz="2200" spc="-5" dirty="0">
                <a:latin typeface="Lucida Sans Unicode"/>
                <a:cs typeface="Lucida Sans Unicode"/>
              </a:rPr>
              <a:t>incidence is 1 in 700 live </a:t>
            </a:r>
            <a:r>
              <a:rPr sz="2200" spc="-10" dirty="0">
                <a:latin typeface="Lucida Sans Unicode"/>
                <a:cs typeface="Lucida Sans Unicode"/>
              </a:rPr>
              <a:t>births,  </a:t>
            </a:r>
            <a:endParaRPr sz="2700" dirty="0">
              <a:latin typeface="Times New Roman"/>
              <a:cs typeface="Times New Roman"/>
            </a:endParaRPr>
          </a:p>
          <a:p>
            <a:pPr marL="268605" marR="320675" indent="-256540">
              <a:lnSpc>
                <a:spcPts val="2380"/>
              </a:lnSpc>
              <a:tabLst>
                <a:tab pos="268605" algn="l"/>
              </a:tabLst>
            </a:pPr>
            <a:r>
              <a:rPr sz="15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5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endParaRPr sz="2750" dirty="0">
              <a:latin typeface="Times New Roman"/>
              <a:cs typeface="Times New Roman"/>
            </a:endParaRPr>
          </a:p>
          <a:p>
            <a:pPr marL="268605" marR="5080" indent="-256540">
              <a:lnSpc>
                <a:spcPts val="2380"/>
              </a:lnSpc>
              <a:tabLst>
                <a:tab pos="268605" algn="l"/>
                <a:tab pos="669925" algn="l"/>
                <a:tab pos="1823720" algn="l"/>
              </a:tabLst>
            </a:pPr>
            <a:r>
              <a:rPr sz="15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5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Lucida Sans Unicode"/>
                <a:cs typeface="Lucida Sans Unicode"/>
              </a:rPr>
              <a:t>Cleft</a:t>
            </a:r>
            <a:r>
              <a:rPr sz="2200" spc="1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lip</a:t>
            </a:r>
            <a:r>
              <a:rPr sz="2200" spc="1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is	more common </a:t>
            </a:r>
            <a:r>
              <a:rPr sz="2200" spc="-10" dirty="0">
                <a:latin typeface="Lucida Sans Unicode"/>
                <a:cs typeface="Lucida Sans Unicode"/>
              </a:rPr>
              <a:t>among </a:t>
            </a:r>
            <a:r>
              <a:rPr sz="2200" spc="-5" dirty="0">
                <a:latin typeface="Lucida Sans Unicode"/>
                <a:cs typeface="Lucida Sans Unicode"/>
              </a:rPr>
              <a:t>males and cleft </a:t>
            </a:r>
            <a:r>
              <a:rPr sz="2200" spc="-10" dirty="0">
                <a:latin typeface="Lucida Sans Unicode"/>
                <a:cs typeface="Lucida Sans Unicode"/>
              </a:rPr>
              <a:t>palate  </a:t>
            </a:r>
            <a:r>
              <a:rPr sz="2200" spc="-5" dirty="0">
                <a:latin typeface="Lucida Sans Unicode"/>
                <a:cs typeface="Lucida Sans Unicode"/>
              </a:rPr>
              <a:t>is	more </a:t>
            </a:r>
            <a:r>
              <a:rPr sz="2200" spc="-10" dirty="0">
                <a:latin typeface="Lucida Sans Unicode"/>
                <a:cs typeface="Lucida Sans Unicode"/>
              </a:rPr>
              <a:t>commoly among</a:t>
            </a:r>
            <a:r>
              <a:rPr sz="2200" spc="3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females.</a:t>
            </a:r>
            <a:endParaRPr sz="22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268605" marR="493395" indent="-256540">
              <a:lnSpc>
                <a:spcPts val="2380"/>
              </a:lnSpc>
              <a:spcBef>
                <a:spcPts val="5"/>
              </a:spcBef>
              <a:tabLst>
                <a:tab pos="268605" algn="l"/>
              </a:tabLst>
            </a:pPr>
            <a:r>
              <a:rPr sz="15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5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Lucida Sans Unicode"/>
                <a:cs typeface="Lucida Sans Unicode"/>
              </a:rPr>
              <a:t>Unilateral </a:t>
            </a:r>
            <a:r>
              <a:rPr sz="2200" spc="-10" dirty="0">
                <a:latin typeface="Lucida Sans Unicode"/>
                <a:cs typeface="Lucida Sans Unicode"/>
              </a:rPr>
              <a:t>clefts </a:t>
            </a:r>
            <a:r>
              <a:rPr sz="2200" spc="-5" dirty="0">
                <a:latin typeface="Lucida Sans Unicode"/>
                <a:cs typeface="Lucida Sans Unicode"/>
              </a:rPr>
              <a:t>accounting for 80% of incidence and  </a:t>
            </a:r>
            <a:r>
              <a:rPr sz="2200" spc="-10" dirty="0">
                <a:latin typeface="Lucida Sans Unicode"/>
                <a:cs typeface="Lucida Sans Unicode"/>
              </a:rPr>
              <a:t>bilateral </a:t>
            </a:r>
            <a:r>
              <a:rPr sz="2200" spc="-5" dirty="0">
                <a:latin typeface="Lucida Sans Unicode"/>
                <a:cs typeface="Lucida Sans Unicode"/>
              </a:rPr>
              <a:t>for remaining</a:t>
            </a:r>
            <a:r>
              <a:rPr sz="2200" spc="4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20%.</a:t>
            </a:r>
            <a:endParaRPr sz="22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2750" dirty="0">
              <a:latin typeface="Times New Roman"/>
              <a:cs typeface="Times New Roman"/>
            </a:endParaRPr>
          </a:p>
          <a:p>
            <a:pPr marL="268605" marR="554990" indent="-256540">
              <a:lnSpc>
                <a:spcPts val="2380"/>
              </a:lnSpc>
              <a:tabLst>
                <a:tab pos="268605" algn="l"/>
              </a:tabLst>
            </a:pPr>
            <a:r>
              <a:rPr sz="15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5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Lucida Sans Unicode"/>
                <a:cs typeface="Lucida Sans Unicode"/>
              </a:rPr>
              <a:t>Among unilateral </a:t>
            </a:r>
            <a:r>
              <a:rPr sz="2200" spc="-10" dirty="0">
                <a:latin typeface="Lucida Sans Unicode"/>
                <a:cs typeface="Lucida Sans Unicode"/>
              </a:rPr>
              <a:t>clefts, clefts </a:t>
            </a:r>
            <a:r>
              <a:rPr sz="2200" spc="-5" dirty="0">
                <a:latin typeface="Lucida Sans Unicode"/>
                <a:cs typeface="Lucida Sans Unicode"/>
              </a:rPr>
              <a:t>involving left side </a:t>
            </a:r>
            <a:r>
              <a:rPr sz="2200" spc="-10" dirty="0">
                <a:latin typeface="Lucida Sans Unicode"/>
                <a:cs typeface="Lucida Sans Unicode"/>
              </a:rPr>
              <a:t>are  </a:t>
            </a:r>
            <a:r>
              <a:rPr sz="2200" spc="-5" dirty="0">
                <a:latin typeface="Lucida Sans Unicode"/>
                <a:cs typeface="Lucida Sans Unicode"/>
              </a:rPr>
              <a:t>seen in 70% of</a:t>
            </a:r>
            <a:r>
              <a:rPr sz="2200" spc="3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cases.</a:t>
            </a:r>
            <a:endParaRPr sz="220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2561" y="393191"/>
            <a:ext cx="2346173" cy="44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15891"/>
            <a:ext cx="5658485" cy="418528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490"/>
              </a:spcBef>
            </a:pPr>
            <a:r>
              <a:rPr sz="2700" b="1" dirty="0">
                <a:latin typeface="Lucida Sans Unicode"/>
                <a:cs typeface="Lucida Sans Unicode"/>
              </a:rPr>
              <a:t>10</a:t>
            </a:r>
            <a:r>
              <a:rPr sz="2700" b="1" spc="-15" dirty="0">
                <a:latin typeface="Lucida Sans Unicode"/>
                <a:cs typeface="Lucida Sans Unicode"/>
              </a:rPr>
              <a:t> </a:t>
            </a:r>
            <a:r>
              <a:rPr sz="2700" b="1" spc="-5" dirty="0">
                <a:latin typeface="Lucida Sans Unicode"/>
                <a:cs typeface="Lucida Sans Unicode"/>
              </a:rPr>
              <a:t>years</a:t>
            </a:r>
            <a:endParaRPr sz="2700">
              <a:latin typeface="Lucida Sans Unicode"/>
              <a:cs typeface="Lucida Sans Unicode"/>
            </a:endParaRPr>
          </a:p>
          <a:p>
            <a:pPr marL="120650" marR="1953895" indent="214629">
              <a:lnSpc>
                <a:spcPts val="3640"/>
              </a:lnSpc>
              <a:spcBef>
                <a:spcPts val="185"/>
              </a:spcBef>
            </a:pPr>
            <a:r>
              <a:rPr sz="2700" spc="-5" dirty="0">
                <a:latin typeface="Lucida Sans Unicode"/>
                <a:cs typeface="Lucida Sans Unicode"/>
              </a:rPr>
              <a:t>Alveolar bone</a:t>
            </a:r>
            <a:r>
              <a:rPr sz="2700" spc="-7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grafts  </a:t>
            </a:r>
            <a:r>
              <a:rPr sz="2700" b="1" dirty="0">
                <a:latin typeface="Lucida Sans Unicode"/>
                <a:cs typeface="Lucida Sans Unicode"/>
              </a:rPr>
              <a:t>12-14</a:t>
            </a:r>
            <a:r>
              <a:rPr sz="2700" b="1" spc="-25" dirty="0">
                <a:latin typeface="Lucida Sans Unicode"/>
                <a:cs typeface="Lucida Sans Unicode"/>
              </a:rPr>
              <a:t> </a:t>
            </a:r>
            <a:r>
              <a:rPr sz="2700" b="1" spc="-5" dirty="0">
                <a:latin typeface="Lucida Sans Unicode"/>
                <a:cs typeface="Lucida Sans Unicode"/>
              </a:rPr>
              <a:t>years</a:t>
            </a:r>
            <a:endParaRPr sz="2700">
              <a:latin typeface="Lucida Sans Unicode"/>
              <a:cs typeface="Lucida Sans Unicode"/>
            </a:endParaRPr>
          </a:p>
          <a:p>
            <a:pPr marL="12700" marR="1508760" indent="323215">
              <a:lnSpc>
                <a:spcPts val="3640"/>
              </a:lnSpc>
              <a:spcBef>
                <a:spcPts val="10"/>
              </a:spcBef>
            </a:pPr>
            <a:r>
              <a:rPr sz="2700" spc="-5" dirty="0">
                <a:latin typeface="Lucida Sans Unicode"/>
                <a:cs typeface="Lucida Sans Unicode"/>
              </a:rPr>
              <a:t>Definitive</a:t>
            </a:r>
            <a:r>
              <a:rPr sz="2700" spc="-1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orthodontics  </a:t>
            </a:r>
            <a:r>
              <a:rPr sz="2700" b="1" spc="-5" dirty="0">
                <a:latin typeface="Lucida Sans Unicode"/>
                <a:cs typeface="Lucida Sans Unicode"/>
              </a:rPr>
              <a:t>16</a:t>
            </a:r>
            <a:r>
              <a:rPr sz="2700" b="1" spc="-10" dirty="0">
                <a:latin typeface="Lucida Sans Unicode"/>
                <a:cs typeface="Lucida Sans Unicode"/>
              </a:rPr>
              <a:t> </a:t>
            </a:r>
            <a:r>
              <a:rPr sz="2700" b="1" dirty="0">
                <a:latin typeface="Lucida Sans Unicode"/>
                <a:cs typeface="Lucida Sans Unicode"/>
              </a:rPr>
              <a:t>years</a:t>
            </a:r>
            <a:endParaRPr sz="2700">
              <a:latin typeface="Lucida Sans Unicode"/>
              <a:cs typeface="Lucida Sans Unicode"/>
            </a:endParaRPr>
          </a:p>
          <a:p>
            <a:pPr marL="228600">
              <a:lnSpc>
                <a:spcPct val="100000"/>
              </a:lnSpc>
              <a:spcBef>
                <a:spcPts val="204"/>
              </a:spcBef>
              <a:tabLst>
                <a:tab pos="1349375" algn="l"/>
              </a:tabLst>
            </a:pPr>
            <a:r>
              <a:rPr sz="2700" dirty="0">
                <a:latin typeface="Lucida Sans Unicode"/>
                <a:cs typeface="Lucida Sans Unicode"/>
              </a:rPr>
              <a:t>Nasal	</a:t>
            </a:r>
            <a:r>
              <a:rPr sz="2700" spc="-10" dirty="0">
                <a:latin typeface="Lucida Sans Unicode"/>
                <a:cs typeface="Lucida Sans Unicode"/>
              </a:rPr>
              <a:t>revisional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surgery</a:t>
            </a:r>
            <a:endParaRPr sz="2700">
              <a:latin typeface="Lucida Sans Unicode"/>
              <a:cs typeface="Lucida Sans Unicode"/>
            </a:endParaRPr>
          </a:p>
          <a:p>
            <a:pPr marL="228600" marR="1869439" indent="-216535">
              <a:lnSpc>
                <a:spcPct val="112200"/>
              </a:lnSpc>
              <a:spcBef>
                <a:spcPts val="10"/>
              </a:spcBef>
            </a:pPr>
            <a:r>
              <a:rPr sz="2700" b="1" dirty="0">
                <a:latin typeface="Lucida Sans Unicode"/>
                <a:cs typeface="Lucida Sans Unicode"/>
              </a:rPr>
              <a:t>17-20 </a:t>
            </a:r>
            <a:r>
              <a:rPr sz="2700" b="1" spc="-5" dirty="0">
                <a:latin typeface="Lucida Sans Unicode"/>
                <a:cs typeface="Lucida Sans Unicode"/>
              </a:rPr>
              <a:t>years  </a:t>
            </a:r>
            <a:r>
              <a:rPr sz="2700" spc="-5" dirty="0">
                <a:latin typeface="Lucida Sans Unicode"/>
                <a:cs typeface="Lucida Sans Unicode"/>
              </a:rPr>
              <a:t>Orthognathic</a:t>
            </a:r>
            <a:r>
              <a:rPr sz="2700" spc="-7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surgery</a:t>
            </a:r>
            <a:endParaRPr sz="2700">
              <a:latin typeface="Lucida Sans Unicode"/>
              <a:cs typeface="Lucida Sans Unicode"/>
            </a:endParaRPr>
          </a:p>
          <a:p>
            <a:pPr marL="120650">
              <a:lnSpc>
                <a:spcPct val="100000"/>
              </a:lnSpc>
              <a:spcBef>
                <a:spcPts val="400"/>
              </a:spcBef>
            </a:pPr>
            <a:r>
              <a:rPr sz="2700" spc="-5" dirty="0">
                <a:latin typeface="Lucida Sans Unicode"/>
                <a:cs typeface="Lucida Sans Unicode"/>
              </a:rPr>
              <a:t>Advanced conservative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treatment</a:t>
            </a:r>
            <a:endParaRPr sz="270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723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33829"/>
            <a:ext cx="7827009" cy="429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68605" marR="457200" indent="-256540">
              <a:lnSpc>
                <a:spcPts val="2920"/>
              </a:lnSpc>
              <a:spcBef>
                <a:spcPts val="459"/>
              </a:spcBef>
            </a:pPr>
            <a:r>
              <a:rPr sz="2700" spc="-5" dirty="0">
                <a:latin typeface="Lucida Sans Unicode"/>
                <a:cs typeface="Lucida Sans Unicode"/>
              </a:rPr>
              <a:t>Parents are usually </a:t>
            </a:r>
            <a:r>
              <a:rPr sz="2700" dirty="0">
                <a:latin typeface="Lucida Sans Unicode"/>
                <a:cs typeface="Lucida Sans Unicode"/>
              </a:rPr>
              <a:t>not </a:t>
            </a:r>
            <a:r>
              <a:rPr sz="2700" spc="-5" dirty="0">
                <a:latin typeface="Lucida Sans Unicode"/>
                <a:cs typeface="Lucida Sans Unicode"/>
              </a:rPr>
              <a:t>prepared to face this  problem.</a:t>
            </a:r>
            <a:endParaRPr sz="2700">
              <a:latin typeface="Lucida Sans Unicode"/>
              <a:cs typeface="Lucida Sans Unicode"/>
            </a:endParaRPr>
          </a:p>
          <a:p>
            <a:pPr marL="268605" marR="570230" indent="-256540">
              <a:lnSpc>
                <a:spcPts val="2920"/>
              </a:lnSpc>
              <a:spcBef>
                <a:spcPts val="405"/>
              </a:spcBef>
            </a:pPr>
            <a:r>
              <a:rPr sz="2700" spc="-5" dirty="0">
                <a:latin typeface="Lucida Sans Unicode"/>
                <a:cs typeface="Lucida Sans Unicode"/>
              </a:rPr>
              <a:t>Sometimes, they </a:t>
            </a:r>
            <a:r>
              <a:rPr sz="2700" dirty="0">
                <a:latin typeface="Lucida Sans Unicode"/>
                <a:cs typeface="Lucida Sans Unicode"/>
              </a:rPr>
              <a:t>have a feeling </a:t>
            </a:r>
            <a:r>
              <a:rPr sz="2700" spc="-5" dirty="0">
                <a:latin typeface="Lucida Sans Unicode"/>
                <a:cs typeface="Lucida Sans Unicode"/>
              </a:rPr>
              <a:t>of </a:t>
            </a:r>
            <a:r>
              <a:rPr sz="2700" dirty="0">
                <a:latin typeface="Lucida Sans Unicode"/>
                <a:cs typeface="Lucida Sans Unicode"/>
              </a:rPr>
              <a:t>guilt</a:t>
            </a:r>
            <a:r>
              <a:rPr sz="2700" spc="-1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that  they </a:t>
            </a:r>
            <a:r>
              <a:rPr sz="2700" dirty="0">
                <a:latin typeface="Lucida Sans Unicode"/>
                <a:cs typeface="Lucida Sans Unicode"/>
              </a:rPr>
              <a:t>had </a:t>
            </a:r>
            <a:r>
              <a:rPr sz="2700" spc="-5" dirty="0">
                <a:latin typeface="Lucida Sans Unicode"/>
                <a:cs typeface="Lucida Sans Unicode"/>
              </a:rPr>
              <a:t>done something </a:t>
            </a:r>
            <a:r>
              <a:rPr sz="2700" dirty="0">
                <a:latin typeface="Lucida Sans Unicode"/>
                <a:cs typeface="Lucida Sans Unicode"/>
              </a:rPr>
              <a:t>wrong during  </a:t>
            </a:r>
            <a:r>
              <a:rPr sz="2700" spc="-5" dirty="0">
                <a:latin typeface="Lucida Sans Unicode"/>
                <a:cs typeface="Lucida Sans Unicode"/>
              </a:rPr>
              <a:t>pregnancy.</a:t>
            </a:r>
            <a:endParaRPr sz="2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ts val="2920"/>
              </a:lnSpc>
              <a:spcBef>
                <a:spcPts val="385"/>
              </a:spcBef>
              <a:tabLst>
                <a:tab pos="747522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They </a:t>
            </a:r>
            <a:r>
              <a:rPr sz="2700" dirty="0">
                <a:latin typeface="Lucida Sans Unicode"/>
                <a:cs typeface="Lucida Sans Unicode"/>
              </a:rPr>
              <a:t>should </a:t>
            </a:r>
            <a:r>
              <a:rPr sz="2700" spc="-5" dirty="0">
                <a:latin typeface="Lucida Sans Unicode"/>
                <a:cs typeface="Lucida Sans Unicode"/>
              </a:rPr>
              <a:t>be informed that there is </a:t>
            </a:r>
            <a:r>
              <a:rPr sz="2700" dirty="0">
                <a:latin typeface="Lucida Sans Unicode"/>
                <a:cs typeface="Lucida Sans Unicode"/>
              </a:rPr>
              <a:t>nothing  </a:t>
            </a:r>
            <a:r>
              <a:rPr sz="2700" spc="5" dirty="0">
                <a:latin typeface="Lucida Sans Unicode"/>
                <a:cs typeface="Lucida Sans Unicode"/>
              </a:rPr>
              <a:t>k</a:t>
            </a:r>
            <a:r>
              <a:rPr sz="2700" dirty="0">
                <a:latin typeface="Lucida Sans Unicode"/>
                <a:cs typeface="Lucida Sans Unicode"/>
              </a:rPr>
              <a:t>nown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which </a:t>
            </a:r>
            <a:r>
              <a:rPr sz="2700" spc="-5" dirty="0">
                <a:latin typeface="Lucida Sans Unicode"/>
                <a:cs typeface="Lucida Sans Unicode"/>
              </a:rPr>
              <a:t>the</a:t>
            </a:r>
            <a:r>
              <a:rPr sz="2700" dirty="0">
                <a:latin typeface="Lucida Sans Unicode"/>
                <a:cs typeface="Lucida Sans Unicode"/>
              </a:rPr>
              <a:t>y</a:t>
            </a:r>
            <a:r>
              <a:rPr sz="2700" spc="-5" dirty="0">
                <a:latin typeface="Lucida Sans Unicode"/>
                <a:cs typeface="Lucida Sans Unicode"/>
              </a:rPr>
              <a:t> coul</a:t>
            </a:r>
            <a:r>
              <a:rPr sz="2700" dirty="0">
                <a:latin typeface="Lucida Sans Unicode"/>
                <a:cs typeface="Lucida Sans Unicode"/>
              </a:rPr>
              <a:t>d</a:t>
            </a:r>
            <a:r>
              <a:rPr sz="2700" spc="-5" dirty="0">
                <a:latin typeface="Lucida Sans Unicode"/>
                <a:cs typeface="Lucida Sans Unicode"/>
              </a:rPr>
              <a:t> </a:t>
            </a:r>
            <a:r>
              <a:rPr sz="2700" spc="5" dirty="0">
                <a:latin typeface="Lucida Sans Unicode"/>
                <a:cs typeface="Lucida Sans Unicode"/>
              </a:rPr>
              <a:t>h</a:t>
            </a:r>
            <a:r>
              <a:rPr sz="2700" spc="-5" dirty="0">
                <a:latin typeface="Lucida Sans Unicode"/>
                <a:cs typeface="Lucida Sans Unicode"/>
              </a:rPr>
              <a:t>av</a:t>
            </a:r>
            <a:r>
              <a:rPr sz="2700" dirty="0">
                <a:latin typeface="Lucida Sans Unicode"/>
                <a:cs typeface="Lucida Sans Unicode"/>
              </a:rPr>
              <a:t>e</a:t>
            </a:r>
            <a:r>
              <a:rPr sz="2700" spc="-5" dirty="0">
                <a:latin typeface="Lucida Sans Unicode"/>
                <a:cs typeface="Lucida Sans Unicode"/>
              </a:rPr>
              <a:t> don</a:t>
            </a:r>
            <a:r>
              <a:rPr sz="2700" dirty="0">
                <a:latin typeface="Lucida Sans Unicode"/>
                <a:cs typeface="Lucida Sans Unicode"/>
              </a:rPr>
              <a:t>e</a:t>
            </a:r>
            <a:r>
              <a:rPr sz="2700" spc="-5" dirty="0">
                <a:latin typeface="Lucida Sans Unicode"/>
                <a:cs typeface="Lucida Sans Unicode"/>
              </a:rPr>
              <a:t> earlie</a:t>
            </a:r>
            <a:r>
              <a:rPr sz="2700" dirty="0">
                <a:latin typeface="Lucida Sans Unicode"/>
                <a:cs typeface="Lucida Sans Unicode"/>
              </a:rPr>
              <a:t>r	</a:t>
            </a:r>
            <a:r>
              <a:rPr sz="2700" spc="-5" dirty="0">
                <a:latin typeface="Lucida Sans Unicode"/>
                <a:cs typeface="Lucida Sans Unicode"/>
              </a:rPr>
              <a:t>to  prevent its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occurrence.</a:t>
            </a:r>
            <a:endParaRPr sz="2700">
              <a:latin typeface="Lucida Sans Unicode"/>
              <a:cs typeface="Lucida Sans Unicode"/>
            </a:endParaRPr>
          </a:p>
          <a:p>
            <a:pPr marL="268605" marR="245745" indent="-256540">
              <a:lnSpc>
                <a:spcPct val="90000"/>
              </a:lnSpc>
              <a:spcBef>
                <a:spcPts val="345"/>
              </a:spcBef>
            </a:pPr>
            <a:r>
              <a:rPr sz="2700" spc="-5" dirty="0">
                <a:latin typeface="Lucida Sans Unicode"/>
                <a:cs typeface="Lucida Sans Unicode"/>
              </a:rPr>
              <a:t>The management regarding surgery,dentistry  and speech therapy should be explained  properly along </a:t>
            </a:r>
            <a:r>
              <a:rPr sz="2700" dirty="0">
                <a:latin typeface="Lucida Sans Unicode"/>
                <a:cs typeface="Lucida Sans Unicode"/>
              </a:rPr>
              <a:t>with </a:t>
            </a:r>
            <a:r>
              <a:rPr sz="2700" spc="-5" dirty="0">
                <a:latin typeface="Lucida Sans Unicode"/>
                <a:cs typeface="Lucida Sans Unicode"/>
              </a:rPr>
              <a:t>possible</a:t>
            </a:r>
            <a:r>
              <a:rPr sz="2700" spc="-6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outcomes.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2547" y="568451"/>
            <a:ext cx="6723508" cy="55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2092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4137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Parent counselling after birth 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76400"/>
            <a:ext cx="5257800" cy="465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581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10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70405"/>
            <a:ext cx="78746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6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400" spc="-5" dirty="0"/>
              <a:t>Feeding dificulties are common, </a:t>
            </a:r>
            <a:r>
              <a:rPr sz="2400" dirty="0"/>
              <a:t>so </a:t>
            </a:r>
            <a:r>
              <a:rPr sz="2400" spc="-5" dirty="0"/>
              <a:t>specialized  </a:t>
            </a:r>
            <a:r>
              <a:rPr sz="2400" dirty="0"/>
              <a:t>feeding </a:t>
            </a:r>
            <a:r>
              <a:rPr sz="2400" spc="-5" dirty="0"/>
              <a:t>bottles </a:t>
            </a:r>
            <a:r>
              <a:rPr sz="2400" dirty="0"/>
              <a:t>such </a:t>
            </a:r>
            <a:r>
              <a:rPr sz="2400" spc="-5" dirty="0"/>
              <a:t>as haberman feeder </a:t>
            </a:r>
            <a:r>
              <a:rPr sz="2400" spc="-10" dirty="0"/>
              <a:t>and Mead  </a:t>
            </a:r>
            <a:r>
              <a:rPr sz="2400" spc="-5" dirty="0"/>
              <a:t>Johnson bottle are</a:t>
            </a:r>
            <a:r>
              <a:rPr sz="2400" spc="30" dirty="0"/>
              <a:t> </a:t>
            </a:r>
            <a:r>
              <a:rPr sz="2400" dirty="0"/>
              <a:t>helpful.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2667000"/>
            <a:ext cx="3238500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0800" y="2514600"/>
            <a:ext cx="1802892" cy="2781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5370" y="5555386"/>
            <a:ext cx="2581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Lucida Sans Unicode"/>
                <a:cs typeface="Lucida Sans Unicode"/>
              </a:rPr>
              <a:t>Haberman</a:t>
            </a:r>
            <a:r>
              <a:rPr sz="2400" spc="-9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feeder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0303" y="5552643"/>
            <a:ext cx="3067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Lucida Sans Unicode"/>
                <a:cs typeface="Lucida Sans Unicode"/>
              </a:rPr>
              <a:t>Mead Johnson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bottle</a:t>
            </a:r>
            <a:endParaRPr sz="240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53858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3062286" cy="293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"/>
            <a:ext cx="3059112" cy="291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" y="3835107"/>
            <a:ext cx="321663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52" y="3835107"/>
            <a:ext cx="310244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0" y="3379237"/>
            <a:ext cx="358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Feeding Plate or </a:t>
            </a:r>
            <a:r>
              <a:rPr lang="en-IN" sz="2400" b="1" dirty="0" err="1" smtClean="0"/>
              <a:t>Obturator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655734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17621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52800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634365"/>
            <a:ext cx="27813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49" y="457200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6636" y="2590800"/>
            <a:ext cx="125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Special tray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6874773" y="2496312"/>
            <a:ext cx="1117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 smtClean="0"/>
              <a:t>Obturator</a:t>
            </a:r>
            <a:endParaRPr lang="en-IN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3331464"/>
            <a:ext cx="17049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458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1"/>
          <a:stretch/>
        </p:blipFill>
        <p:spPr bwMode="auto">
          <a:xfrm>
            <a:off x="533400" y="960120"/>
            <a:ext cx="8586216" cy="551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304800"/>
            <a:ext cx="4700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err="1" smtClean="0"/>
              <a:t>Nasoalveolar</a:t>
            </a:r>
            <a:r>
              <a:rPr lang="en-IN" sz="2800" b="1" dirty="0" smtClean="0"/>
              <a:t> moulding (NAM)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11262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686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8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153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70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2666" y="192150"/>
            <a:ext cx="305816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0993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Primary  </a:t>
            </a:r>
            <a:r>
              <a:rPr sz="4000" spc="-20" dirty="0"/>
              <a:t>Surgical</a:t>
            </a:r>
            <a:r>
              <a:rPr sz="4000" spc="-60" dirty="0"/>
              <a:t> </a:t>
            </a:r>
            <a:r>
              <a:rPr sz="4000" spc="-15" dirty="0"/>
              <a:t>Repair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07288" y="1996592"/>
            <a:ext cx="2759710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Wingdings"/>
              <a:buChar char=""/>
              <a:tabLst>
                <a:tab pos="356235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Isolated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Cleft</a:t>
            </a:r>
            <a:r>
              <a:rPr sz="2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Lip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675"/>
              </a:spcBef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3-4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months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288" y="4131055"/>
            <a:ext cx="33934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356235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Isolated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Cleft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Palate 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Hard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+/or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Soft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Palate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8-9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months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3003" y="1996592"/>
            <a:ext cx="3128010" cy="29833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55600">
              <a:lnSpc>
                <a:spcPct val="120000"/>
              </a:lnSpc>
              <a:spcBef>
                <a:spcPts val="100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Cleft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Lip and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Palate 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3-4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months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/>
              <a:buChar char=""/>
            </a:pPr>
            <a:endParaRPr sz="28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Wingdings"/>
              <a:buChar char=""/>
            </a:pPr>
            <a:endParaRPr sz="36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Soft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palate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670"/>
              </a:spcBef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8-9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months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029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208278"/>
            <a:ext cx="760475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6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400" spc="-5" dirty="0"/>
              <a:t>Face is formed by </a:t>
            </a:r>
            <a:r>
              <a:rPr sz="2400" dirty="0"/>
              <a:t>fusion </a:t>
            </a:r>
            <a:r>
              <a:rPr sz="2400" spc="-5" dirty="0"/>
              <a:t>of </a:t>
            </a:r>
            <a:r>
              <a:rPr sz="2400" dirty="0"/>
              <a:t>number </a:t>
            </a:r>
            <a:r>
              <a:rPr sz="2400" spc="-5" dirty="0"/>
              <a:t>of embryonic  processes.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2968" y="2408046"/>
            <a:ext cx="76561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305" marR="17780" indent="-256540">
              <a:lnSpc>
                <a:spcPct val="100000"/>
              </a:lnSpc>
              <a:spcBef>
                <a:spcPts val="100"/>
              </a:spcBef>
              <a:tabLst>
                <a:tab pos="281305" algn="l"/>
              </a:tabLst>
            </a:pPr>
            <a:r>
              <a:rPr sz="16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Lucida Sans Unicode"/>
                <a:cs typeface="Lucida Sans Unicode"/>
              </a:rPr>
              <a:t>Around </a:t>
            </a:r>
            <a:r>
              <a:rPr sz="2400" spc="-5" dirty="0">
                <a:latin typeface="Lucida Sans Unicode"/>
                <a:cs typeface="Lucida Sans Unicode"/>
              </a:rPr>
              <a:t>the </a:t>
            </a:r>
            <a:r>
              <a:rPr sz="2400" spc="-10" dirty="0">
                <a:latin typeface="Lucida Sans Unicode"/>
                <a:cs typeface="Lucida Sans Unicode"/>
              </a:rPr>
              <a:t>4</a:t>
            </a:r>
            <a:r>
              <a:rPr sz="2400" spc="-15" baseline="24305" dirty="0">
                <a:latin typeface="Lucida Sans Unicode"/>
                <a:cs typeface="Lucida Sans Unicode"/>
              </a:rPr>
              <a:t>th </a:t>
            </a:r>
            <a:r>
              <a:rPr sz="2400" spc="-5" dirty="0">
                <a:latin typeface="Lucida Sans Unicode"/>
                <a:cs typeface="Lucida Sans Unicode"/>
              </a:rPr>
              <a:t>week of intrauterine life, </a:t>
            </a:r>
            <a:r>
              <a:rPr sz="2400" dirty="0">
                <a:latin typeface="Lucida Sans Unicode"/>
                <a:cs typeface="Lucida Sans Unicode"/>
              </a:rPr>
              <a:t>five  </a:t>
            </a:r>
            <a:r>
              <a:rPr sz="2400" spc="-5" dirty="0">
                <a:latin typeface="Lucida Sans Unicode"/>
                <a:cs typeface="Lucida Sans Unicode"/>
              </a:rPr>
              <a:t>brachial arches develop at the </a:t>
            </a:r>
            <a:r>
              <a:rPr sz="2400" dirty="0">
                <a:latin typeface="Lucida Sans Unicode"/>
                <a:cs typeface="Lucida Sans Unicode"/>
              </a:rPr>
              <a:t>site </a:t>
            </a:r>
            <a:r>
              <a:rPr sz="2400" spc="-5" dirty="0">
                <a:latin typeface="Lucida Sans Unicode"/>
                <a:cs typeface="Lucida Sans Unicode"/>
              </a:rPr>
              <a:t>of </a:t>
            </a:r>
            <a:r>
              <a:rPr sz="2400" dirty="0">
                <a:latin typeface="Lucida Sans Unicode"/>
                <a:cs typeface="Lucida Sans Unicode"/>
              </a:rPr>
              <a:t>future</a:t>
            </a:r>
            <a:r>
              <a:rPr sz="2400" spc="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neck.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5590" y="547116"/>
            <a:ext cx="7148709" cy="594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5252" y="707593"/>
            <a:ext cx="42468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Secondary</a:t>
            </a:r>
            <a:r>
              <a:rPr sz="4400" spc="-80" dirty="0"/>
              <a:t> </a:t>
            </a:r>
            <a:r>
              <a:rPr sz="4400" spc="-10" dirty="0"/>
              <a:t>Surgery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866038" y="1793494"/>
            <a:ext cx="7411084" cy="43992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5920" indent="-363855">
              <a:lnSpc>
                <a:spcPct val="100000"/>
              </a:lnSpc>
              <a:spcBef>
                <a:spcPts val="105"/>
              </a:spcBef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Speech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surgery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(Pre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 school)</a:t>
            </a:r>
            <a:endParaRPr sz="3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687320">
              <a:lnSpc>
                <a:spcPct val="100000"/>
              </a:lnSpc>
            </a:pP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Velopharyngeal</a:t>
            </a:r>
            <a:r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insufficiency</a:t>
            </a:r>
            <a:endParaRPr sz="3200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75920" indent="-363855">
              <a:lnSpc>
                <a:spcPct val="100000"/>
              </a:lnSpc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Alveolar bone 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graft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- (8-10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years)</a:t>
            </a:r>
            <a:endParaRPr sz="3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067050">
              <a:lnSpc>
                <a:spcPct val="100000"/>
              </a:lnSpc>
            </a:pP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Boney union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 alveolus</a:t>
            </a:r>
            <a:endParaRPr sz="3200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75920" indent="-363855">
              <a:lnSpc>
                <a:spcPct val="100000"/>
              </a:lnSpc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Orthognathic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surgery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(Adult)</a:t>
            </a:r>
            <a:endParaRPr sz="3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028950">
              <a:lnSpc>
                <a:spcPct val="100000"/>
              </a:lnSpc>
            </a:pP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Malocclusion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/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aesthetic</a:t>
            </a:r>
            <a:endParaRPr sz="3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7340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2708" y="211074"/>
            <a:ext cx="6824092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Surgical</a:t>
            </a:r>
            <a:r>
              <a:rPr sz="4400" spc="-65" dirty="0"/>
              <a:t> </a:t>
            </a:r>
            <a:r>
              <a:rPr sz="4400" spc="-5" dirty="0"/>
              <a:t>Management</a:t>
            </a:r>
            <a:endParaRPr sz="4400" dirty="0"/>
          </a:p>
        </p:txBody>
      </p:sp>
      <p:sp>
        <p:nvSpPr>
          <p:cNvPr id="4" name="object 4"/>
          <p:cNvSpPr/>
          <p:nvPr/>
        </p:nvSpPr>
        <p:spPr>
          <a:xfrm>
            <a:off x="0" y="1121663"/>
            <a:ext cx="5359908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9055" y="1876044"/>
            <a:ext cx="5385816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4939" y="1212341"/>
            <a:ext cx="5857240" cy="1121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Staging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Timing of</a:t>
            </a:r>
            <a:r>
              <a:rPr sz="3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Surgery</a:t>
            </a:r>
            <a:endParaRPr sz="3200">
              <a:latin typeface="Calibri"/>
              <a:cs typeface="Calibri"/>
            </a:endParaRPr>
          </a:p>
          <a:p>
            <a:pPr marL="864869">
              <a:lnSpc>
                <a:spcPct val="100000"/>
              </a:lnSpc>
              <a:spcBef>
                <a:spcPts val="1905"/>
              </a:spcBef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Different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institutions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=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different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practice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4859" y="2932176"/>
            <a:ext cx="1188719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4188" y="2932176"/>
            <a:ext cx="1411224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6819" y="3573779"/>
            <a:ext cx="876300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17548" y="3573779"/>
            <a:ext cx="1255776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26819" y="4213859"/>
            <a:ext cx="2720339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26819" y="4853940"/>
            <a:ext cx="2008632" cy="789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2855" y="5375147"/>
            <a:ext cx="559307" cy="6797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6780" y="5375147"/>
            <a:ext cx="498348" cy="6797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9744" y="5375147"/>
            <a:ext cx="1402080" cy="6797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8224" y="2345435"/>
            <a:ext cx="1903476" cy="8991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07288" y="2337776"/>
            <a:ext cx="3205480" cy="3497579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3200" b="1" spc="-10" dirty="0">
                <a:solidFill>
                  <a:srgbClr val="92D050"/>
                </a:solidFill>
                <a:latin typeface="Calibri"/>
                <a:cs typeface="Calibri"/>
              </a:rPr>
              <a:t>Cleft</a:t>
            </a:r>
            <a:r>
              <a:rPr sz="3200" b="1" spc="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92D050"/>
                </a:solidFill>
                <a:latin typeface="Calibri"/>
                <a:cs typeface="Calibri"/>
              </a:rPr>
              <a:t>Lip</a:t>
            </a:r>
            <a:endParaRPr sz="3200">
              <a:latin typeface="Calibri"/>
              <a:cs typeface="Calibri"/>
            </a:endParaRPr>
          </a:p>
          <a:p>
            <a:pPr marL="498475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Rule of 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10’s</a:t>
            </a:r>
            <a:endParaRPr sz="2800">
              <a:latin typeface="Calibri"/>
              <a:cs typeface="Calibri"/>
            </a:endParaRPr>
          </a:p>
          <a:p>
            <a:pPr marL="941705" marR="5080">
              <a:lnSpc>
                <a:spcPct val="150000"/>
              </a:lnSpc>
              <a:spcBef>
                <a:spcPts val="2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Hb = 10g 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Weight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10lbs  Age 10wks</a:t>
            </a:r>
            <a:endParaRPr sz="2800">
              <a:latin typeface="Calibri"/>
              <a:cs typeface="Calibri"/>
            </a:endParaRPr>
          </a:p>
          <a:p>
            <a:pPr marL="435609">
              <a:lnSpc>
                <a:spcPct val="100000"/>
              </a:lnSpc>
              <a:spcBef>
                <a:spcPts val="655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6-8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weeks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11852" y="2345435"/>
            <a:ext cx="2462783" cy="8991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41264" y="3089148"/>
            <a:ext cx="559308" cy="679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188" y="3089148"/>
            <a:ext cx="498348" cy="6797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88152" y="3089148"/>
            <a:ext cx="2552700" cy="6797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151882" y="2436622"/>
            <a:ext cx="2988310" cy="1111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92D050"/>
                </a:solidFill>
                <a:latin typeface="Calibri"/>
                <a:cs typeface="Calibri"/>
              </a:rPr>
              <a:t>Cleft</a:t>
            </a:r>
            <a:r>
              <a:rPr sz="3200" b="1" spc="-1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92D050"/>
                </a:solidFill>
                <a:latin typeface="Calibri"/>
                <a:cs typeface="Calibri"/>
              </a:rPr>
              <a:t>Palate</a:t>
            </a:r>
            <a:endParaRPr sz="3200">
              <a:latin typeface="Calibri"/>
              <a:cs typeface="Calibri"/>
            </a:endParaRPr>
          </a:p>
          <a:p>
            <a:pPr marL="581025">
              <a:lnSpc>
                <a:spcPct val="100000"/>
              </a:lnSpc>
              <a:spcBef>
                <a:spcPts val="183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9-12 months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age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38945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1372" y="571500"/>
            <a:ext cx="7357872" cy="5858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73877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65834"/>
            <a:ext cx="78803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pc="-5" dirty="0"/>
              <a:t>Recurrent chest and throat </a:t>
            </a:r>
            <a:r>
              <a:rPr dirty="0"/>
              <a:t>infections: </a:t>
            </a:r>
            <a:r>
              <a:rPr spc="-5" dirty="0"/>
              <a:t>care by  the neonatologist/ and</a:t>
            </a:r>
            <a:r>
              <a:rPr spc="-45" dirty="0"/>
              <a:t> </a:t>
            </a:r>
            <a:r>
              <a:rPr spc="-5" dirty="0"/>
              <a:t>paediatrician.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697076"/>
            <a:ext cx="7865745" cy="196532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600" b="1" dirty="0">
                <a:latin typeface="Lucida Sans Unicode"/>
                <a:cs typeface="Lucida Sans Unicode"/>
              </a:rPr>
              <a:t>First few</a:t>
            </a:r>
            <a:r>
              <a:rPr sz="3600" b="1" spc="-60" dirty="0">
                <a:latin typeface="Lucida Sans Unicode"/>
                <a:cs typeface="Lucida Sans Unicode"/>
              </a:rPr>
              <a:t> </a:t>
            </a:r>
            <a:r>
              <a:rPr sz="3600" b="1" dirty="0">
                <a:latin typeface="Lucida Sans Unicode"/>
                <a:cs typeface="Lucida Sans Unicode"/>
              </a:rPr>
              <a:t>months</a:t>
            </a:r>
            <a:endParaRPr sz="36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525"/>
              </a:spcBef>
              <a:tabLst>
                <a:tab pos="268605" algn="l"/>
              </a:tabLst>
            </a:pPr>
            <a:r>
              <a:rPr sz="1800" spc="2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2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Lucida Sans Unicode"/>
                <a:cs typeface="Lucida Sans Unicode"/>
              </a:rPr>
              <a:t>Primary </a:t>
            </a:r>
            <a:r>
              <a:rPr sz="2700" spc="-5" dirty="0">
                <a:latin typeface="Lucida Sans Unicode"/>
                <a:cs typeface="Lucida Sans Unicode"/>
              </a:rPr>
              <a:t>surgery of lip and anterior palate:  done </a:t>
            </a:r>
            <a:r>
              <a:rPr sz="2700" dirty="0">
                <a:latin typeface="Lucida Sans Unicode"/>
                <a:cs typeface="Lucida Sans Unicode"/>
              </a:rPr>
              <a:t>by a </a:t>
            </a:r>
            <a:r>
              <a:rPr sz="2700" spc="-5" dirty="0">
                <a:latin typeface="Lucida Sans Unicode"/>
                <a:cs typeface="Lucida Sans Unicode"/>
              </a:rPr>
              <a:t>cleft surgeon </a:t>
            </a:r>
            <a:r>
              <a:rPr sz="2700" dirty="0">
                <a:latin typeface="Lucida Sans Unicode"/>
                <a:cs typeface="Lucida Sans Unicode"/>
              </a:rPr>
              <a:t>who </a:t>
            </a:r>
            <a:r>
              <a:rPr sz="2700" spc="-5" dirty="0">
                <a:latin typeface="Lucida Sans Unicode"/>
                <a:cs typeface="Lucida Sans Unicode"/>
              </a:rPr>
              <a:t>could be an oral  surgeon/plastic surgeon/ paediatric</a:t>
            </a:r>
            <a:r>
              <a:rPr sz="2700" spc="-8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surgeon.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523" y="307847"/>
            <a:ext cx="3446481" cy="4093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0268" y="1474978"/>
            <a:ext cx="7529830" cy="4404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Lucida Sans Unicode"/>
                <a:cs typeface="Lucida Sans Unicode"/>
              </a:rPr>
              <a:t>Management </a:t>
            </a:r>
            <a:r>
              <a:rPr sz="2200" spc="-5" dirty="0">
                <a:latin typeface="Lucida Sans Unicode"/>
                <a:cs typeface="Lucida Sans Unicode"/>
              </a:rPr>
              <a:t>of </a:t>
            </a:r>
            <a:r>
              <a:rPr sz="2200" spc="-10" dirty="0">
                <a:latin typeface="Lucida Sans Unicode"/>
                <a:cs typeface="Lucida Sans Unicode"/>
              </a:rPr>
              <a:t>cleft </a:t>
            </a:r>
            <a:r>
              <a:rPr sz="2200" spc="-5" dirty="0">
                <a:latin typeface="Lucida Sans Unicode"/>
                <a:cs typeface="Lucida Sans Unicode"/>
              </a:rPr>
              <a:t>lip </a:t>
            </a:r>
            <a:r>
              <a:rPr sz="2200" spc="-10" dirty="0">
                <a:latin typeface="Lucida Sans Unicode"/>
                <a:cs typeface="Lucida Sans Unicode"/>
              </a:rPr>
              <a:t>and palate can </a:t>
            </a:r>
            <a:r>
              <a:rPr sz="2200" spc="-5" dirty="0">
                <a:latin typeface="Lucida Sans Unicode"/>
                <a:cs typeface="Lucida Sans Unicode"/>
              </a:rPr>
              <a:t>be </a:t>
            </a:r>
            <a:r>
              <a:rPr sz="2200" spc="-10" dirty="0">
                <a:latin typeface="Lucida Sans Unicode"/>
                <a:cs typeface="Lucida Sans Unicode"/>
              </a:rPr>
              <a:t>divided</a:t>
            </a:r>
            <a:r>
              <a:rPr sz="2200" spc="18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into</a:t>
            </a:r>
            <a:endParaRPr sz="2200">
              <a:latin typeface="Lucida Sans Unicode"/>
              <a:cs typeface="Lucida Sans Unicode"/>
            </a:endParaRPr>
          </a:p>
          <a:p>
            <a:pPr marL="294005">
              <a:lnSpc>
                <a:spcPct val="100000"/>
              </a:lnSpc>
            </a:pPr>
            <a:r>
              <a:rPr sz="2200" spc="-10" dirty="0">
                <a:latin typeface="Lucida Sans Unicode"/>
                <a:cs typeface="Lucida Sans Unicode"/>
              </a:rPr>
              <a:t>following</a:t>
            </a:r>
            <a:r>
              <a:rPr sz="2200" spc="3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stages:</a:t>
            </a:r>
            <a:endParaRPr sz="2200">
              <a:latin typeface="Lucida Sans Unicode"/>
              <a:cs typeface="Lucida Sans Unicode"/>
            </a:endParaRP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2200" b="1" u="heavy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Stage </a:t>
            </a:r>
            <a:r>
              <a:rPr sz="2200" b="1" u="heavy" spc="1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I</a:t>
            </a:r>
            <a:r>
              <a:rPr sz="2200" spc="10" dirty="0">
                <a:latin typeface="Lucida Sans Unicode"/>
                <a:cs typeface="Lucida Sans Unicode"/>
              </a:rPr>
              <a:t>- </a:t>
            </a:r>
            <a:r>
              <a:rPr sz="2200" spc="-10" dirty="0">
                <a:latin typeface="Lucida Sans Unicode"/>
                <a:cs typeface="Lucida Sans Unicode"/>
              </a:rPr>
              <a:t>treatment done </a:t>
            </a:r>
            <a:r>
              <a:rPr sz="2200" spc="-5" dirty="0">
                <a:latin typeface="Lucida Sans Unicode"/>
                <a:cs typeface="Lucida Sans Unicode"/>
              </a:rPr>
              <a:t>from </a:t>
            </a:r>
            <a:r>
              <a:rPr sz="2200" spc="-10" dirty="0">
                <a:latin typeface="Lucida Sans Unicode"/>
                <a:cs typeface="Lucida Sans Unicode"/>
              </a:rPr>
              <a:t>birth </a:t>
            </a:r>
            <a:r>
              <a:rPr sz="2200" spc="-5" dirty="0">
                <a:latin typeface="Lucida Sans Unicode"/>
                <a:cs typeface="Lucida Sans Unicode"/>
              </a:rPr>
              <a:t>to 18 month of</a:t>
            </a:r>
            <a:r>
              <a:rPr sz="2200" spc="7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age</a:t>
            </a:r>
            <a:endParaRPr sz="2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Times New Roman"/>
              <a:cs typeface="Times New Roman"/>
            </a:endParaRPr>
          </a:p>
          <a:p>
            <a:pPr marL="294005" marR="241935" indent="-256540">
              <a:lnSpc>
                <a:spcPct val="100000"/>
              </a:lnSpc>
            </a:pPr>
            <a:r>
              <a:rPr sz="2200" b="1" u="heavy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Stage </a:t>
            </a:r>
            <a:r>
              <a:rPr sz="2200" b="1" u="heavy" spc="1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II</a:t>
            </a:r>
            <a:r>
              <a:rPr sz="2200" b="1" spc="10" dirty="0">
                <a:latin typeface="Lucida Sans Unicode"/>
                <a:cs typeface="Lucida Sans Unicode"/>
              </a:rPr>
              <a:t>- </a:t>
            </a:r>
            <a:r>
              <a:rPr sz="2200" spc="-5" dirty="0">
                <a:latin typeface="Lucida Sans Unicode"/>
                <a:cs typeface="Lucida Sans Unicode"/>
              </a:rPr>
              <a:t>from 18 </a:t>
            </a:r>
            <a:r>
              <a:rPr sz="2200" spc="-10" dirty="0">
                <a:latin typeface="Lucida Sans Unicode"/>
                <a:cs typeface="Lucida Sans Unicode"/>
              </a:rPr>
              <a:t>th </a:t>
            </a:r>
            <a:r>
              <a:rPr sz="2200" spc="-5" dirty="0">
                <a:latin typeface="Lucida Sans Unicode"/>
                <a:cs typeface="Lucida Sans Unicode"/>
              </a:rPr>
              <a:t>month to </a:t>
            </a:r>
            <a:r>
              <a:rPr sz="2200" dirty="0">
                <a:latin typeface="Lucida Sans Unicode"/>
                <a:cs typeface="Lucida Sans Unicode"/>
              </a:rPr>
              <a:t>5</a:t>
            </a:r>
            <a:r>
              <a:rPr sz="2175" baseline="24904" dirty="0">
                <a:latin typeface="Lucida Sans Unicode"/>
                <a:cs typeface="Lucida Sans Unicode"/>
              </a:rPr>
              <a:t>th </a:t>
            </a:r>
            <a:r>
              <a:rPr sz="2200" spc="-10" dirty="0">
                <a:latin typeface="Lucida Sans Unicode"/>
                <a:cs typeface="Lucida Sans Unicode"/>
              </a:rPr>
              <a:t>year </a:t>
            </a:r>
            <a:r>
              <a:rPr sz="2200" spc="-5" dirty="0">
                <a:latin typeface="Lucida Sans Unicode"/>
                <a:cs typeface="Lucida Sans Unicode"/>
              </a:rPr>
              <a:t>of </a:t>
            </a:r>
            <a:r>
              <a:rPr sz="2200" spc="-10" dirty="0">
                <a:latin typeface="Lucida Sans Unicode"/>
                <a:cs typeface="Lucida Sans Unicode"/>
              </a:rPr>
              <a:t>life( primary  dentition</a:t>
            </a:r>
            <a:r>
              <a:rPr sz="2200" spc="2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stage)</a:t>
            </a:r>
            <a:endParaRPr sz="2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50">
              <a:latin typeface="Times New Roman"/>
              <a:cs typeface="Times New Roman"/>
            </a:endParaRPr>
          </a:p>
          <a:p>
            <a:pPr marL="294005" marR="49530" indent="-256540">
              <a:lnSpc>
                <a:spcPct val="100000"/>
              </a:lnSpc>
            </a:pPr>
            <a:r>
              <a:rPr sz="2200" b="1" u="heavy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Stage </a:t>
            </a:r>
            <a:r>
              <a:rPr sz="2200" b="1" u="heavy" spc="1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III</a:t>
            </a:r>
            <a:r>
              <a:rPr sz="2200" b="1" spc="10" dirty="0">
                <a:latin typeface="Lucida Sans Unicode"/>
                <a:cs typeface="Lucida Sans Unicode"/>
              </a:rPr>
              <a:t>- </a:t>
            </a:r>
            <a:r>
              <a:rPr sz="2200" spc="-10" dirty="0">
                <a:latin typeface="Lucida Sans Unicode"/>
                <a:cs typeface="Lucida Sans Unicode"/>
              </a:rPr>
              <a:t>treatment </a:t>
            </a:r>
            <a:r>
              <a:rPr sz="2200" spc="-5" dirty="0">
                <a:latin typeface="Lucida Sans Unicode"/>
                <a:cs typeface="Lucida Sans Unicode"/>
              </a:rPr>
              <a:t>carried </a:t>
            </a:r>
            <a:r>
              <a:rPr sz="2200" spc="-10" dirty="0">
                <a:latin typeface="Lucida Sans Unicode"/>
                <a:cs typeface="Lucida Sans Unicode"/>
              </a:rPr>
              <a:t>out </a:t>
            </a:r>
            <a:r>
              <a:rPr sz="2200" spc="-5" dirty="0">
                <a:latin typeface="Lucida Sans Unicode"/>
                <a:cs typeface="Lucida Sans Unicode"/>
              </a:rPr>
              <a:t>during mixed </a:t>
            </a:r>
            <a:r>
              <a:rPr sz="2200" spc="-10" dirty="0">
                <a:latin typeface="Lucida Sans Unicode"/>
                <a:cs typeface="Lucida Sans Unicode"/>
              </a:rPr>
              <a:t>dentition  stage </a:t>
            </a:r>
            <a:r>
              <a:rPr sz="2200" spc="-5" dirty="0">
                <a:latin typeface="Lucida Sans Unicode"/>
                <a:cs typeface="Lucida Sans Unicode"/>
              </a:rPr>
              <a:t>from </a:t>
            </a:r>
            <a:r>
              <a:rPr sz="2200" dirty="0">
                <a:latin typeface="Lucida Sans Unicode"/>
                <a:cs typeface="Lucida Sans Unicode"/>
              </a:rPr>
              <a:t>6</a:t>
            </a:r>
            <a:r>
              <a:rPr sz="2175" baseline="24904" dirty="0">
                <a:latin typeface="Lucida Sans Unicode"/>
                <a:cs typeface="Lucida Sans Unicode"/>
              </a:rPr>
              <a:t>th </a:t>
            </a:r>
            <a:r>
              <a:rPr sz="2200" spc="-5" dirty="0">
                <a:latin typeface="Lucida Sans Unicode"/>
                <a:cs typeface="Lucida Sans Unicode"/>
              </a:rPr>
              <a:t>to </a:t>
            </a:r>
            <a:r>
              <a:rPr sz="2200" dirty="0">
                <a:latin typeface="Lucida Sans Unicode"/>
                <a:cs typeface="Lucida Sans Unicode"/>
              </a:rPr>
              <a:t>11</a:t>
            </a:r>
            <a:r>
              <a:rPr sz="2175" baseline="24904" dirty="0">
                <a:latin typeface="Lucida Sans Unicode"/>
                <a:cs typeface="Lucida Sans Unicode"/>
              </a:rPr>
              <a:t>th </a:t>
            </a:r>
            <a:r>
              <a:rPr sz="2200" spc="-10" dirty="0">
                <a:latin typeface="Lucida Sans Unicode"/>
                <a:cs typeface="Lucida Sans Unicode"/>
              </a:rPr>
              <a:t>year </a:t>
            </a:r>
            <a:r>
              <a:rPr sz="2200" spc="-5" dirty="0">
                <a:latin typeface="Lucida Sans Unicode"/>
                <a:cs typeface="Lucida Sans Unicode"/>
              </a:rPr>
              <a:t>of</a:t>
            </a:r>
            <a:r>
              <a:rPr sz="2200" spc="-36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life</a:t>
            </a:r>
            <a:endParaRPr sz="2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50">
              <a:latin typeface="Times New Roman"/>
              <a:cs typeface="Times New Roman"/>
            </a:endParaRPr>
          </a:p>
          <a:p>
            <a:pPr marL="294005" marR="30480" indent="-256540">
              <a:lnSpc>
                <a:spcPct val="100000"/>
              </a:lnSpc>
              <a:tabLst>
                <a:tab pos="1558925" algn="l"/>
              </a:tabLst>
            </a:pPr>
            <a:r>
              <a:rPr sz="2200" b="1" u="heavy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Stage</a:t>
            </a:r>
            <a:r>
              <a:rPr sz="2200" b="1" u="heavy" spc="-3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IV</a:t>
            </a:r>
            <a:r>
              <a:rPr sz="2200" b="1" u="heavy" spc="1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-	</a:t>
            </a:r>
            <a:r>
              <a:rPr sz="2200" spc="-10" dirty="0">
                <a:latin typeface="Lucida Sans Unicode"/>
                <a:cs typeface="Lucida Sans Unicode"/>
              </a:rPr>
              <a:t>treatment done </a:t>
            </a:r>
            <a:r>
              <a:rPr sz="2200" spc="-5" dirty="0">
                <a:latin typeface="Lucida Sans Unicode"/>
                <a:cs typeface="Lucida Sans Unicode"/>
              </a:rPr>
              <a:t>during </a:t>
            </a:r>
            <a:r>
              <a:rPr sz="2200" spc="-10" dirty="0">
                <a:latin typeface="Lucida Sans Unicode"/>
                <a:cs typeface="Lucida Sans Unicode"/>
              </a:rPr>
              <a:t>permanent dentition  stage </a:t>
            </a:r>
            <a:r>
              <a:rPr sz="2200" spc="-5" dirty="0">
                <a:latin typeface="Lucida Sans Unicode"/>
                <a:cs typeface="Lucida Sans Unicode"/>
              </a:rPr>
              <a:t>( 12-18</a:t>
            </a:r>
            <a:r>
              <a:rPr sz="2200" spc="3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years)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0163" y="583691"/>
            <a:ext cx="5759196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57400" y="1447800"/>
            <a:ext cx="6172200" cy="2970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42922" y="1433322"/>
            <a:ext cx="6201410" cy="2999740"/>
          </a:xfrm>
          <a:custGeom>
            <a:avLst/>
            <a:gdLst/>
            <a:ahLst/>
            <a:cxnLst/>
            <a:rect l="l" t="t" r="r" b="b"/>
            <a:pathLst>
              <a:path w="6201409" h="2999740">
                <a:moveTo>
                  <a:pt x="0" y="2999232"/>
                </a:moveTo>
                <a:lnTo>
                  <a:pt x="6201156" y="2999232"/>
                </a:lnTo>
                <a:lnTo>
                  <a:pt x="6201156" y="0"/>
                </a:lnTo>
                <a:lnTo>
                  <a:pt x="0" y="0"/>
                </a:lnTo>
                <a:lnTo>
                  <a:pt x="0" y="2999232"/>
                </a:lnTo>
                <a:close/>
              </a:path>
            </a:pathLst>
          </a:custGeom>
          <a:ln w="28956">
            <a:solidFill>
              <a:srgbClr val="00CC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0772" y="4866208"/>
            <a:ext cx="723709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  <a:tab pos="4321175" algn="l"/>
                <a:tab pos="5153660" algn="l"/>
              </a:tabLst>
            </a:pPr>
            <a:r>
              <a:rPr sz="16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Lucida Sans Unicode"/>
                <a:cs typeface="Lucida Sans Unicode"/>
              </a:rPr>
              <a:t>The </a:t>
            </a:r>
            <a:r>
              <a:rPr sz="2400" spc="-5" dirty="0">
                <a:latin typeface="Lucida Sans Unicode"/>
                <a:cs typeface="Lucida Sans Unicode"/>
              </a:rPr>
              <a:t>first</a:t>
            </a:r>
            <a:r>
              <a:rPr sz="2400" spc="3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arch,</a:t>
            </a:r>
            <a:r>
              <a:rPr sz="2400" spc="3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mandibular	arch	plays </a:t>
            </a:r>
            <a:r>
              <a:rPr sz="2400" dirty="0">
                <a:latin typeface="Lucida Sans Unicode"/>
                <a:cs typeface="Lucida Sans Unicode"/>
              </a:rPr>
              <a:t>a </a:t>
            </a:r>
            <a:r>
              <a:rPr sz="2400" spc="-5" dirty="0">
                <a:latin typeface="Lucida Sans Unicode"/>
                <a:cs typeface="Lucida Sans Unicode"/>
              </a:rPr>
              <a:t>role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in</a:t>
            </a:r>
            <a:endParaRPr sz="24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Lucida Sans Unicode"/>
                <a:cs typeface="Lucida Sans Unicode"/>
              </a:rPr>
              <a:t>development of nasomaxillary</a:t>
            </a:r>
            <a:r>
              <a:rPr sz="2400" spc="5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complex.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52600" y="1103375"/>
            <a:ext cx="5486400" cy="3621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38122" y="1088897"/>
            <a:ext cx="5515610" cy="3649979"/>
          </a:xfrm>
          <a:custGeom>
            <a:avLst/>
            <a:gdLst/>
            <a:ahLst/>
            <a:cxnLst/>
            <a:rect l="l" t="t" r="r" b="b"/>
            <a:pathLst>
              <a:path w="5515609" h="3649979">
                <a:moveTo>
                  <a:pt x="0" y="3649979"/>
                </a:moveTo>
                <a:lnTo>
                  <a:pt x="5515356" y="3649979"/>
                </a:lnTo>
                <a:lnTo>
                  <a:pt x="5515356" y="0"/>
                </a:lnTo>
                <a:lnTo>
                  <a:pt x="0" y="0"/>
                </a:lnTo>
                <a:lnTo>
                  <a:pt x="0" y="3649979"/>
                </a:lnTo>
                <a:close/>
              </a:path>
            </a:pathLst>
          </a:custGeom>
          <a:ln w="28956">
            <a:solidFill>
              <a:srgbClr val="00CC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0467" y="5324043"/>
            <a:ext cx="72682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6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Lucida Sans Unicode"/>
                <a:cs typeface="Lucida Sans Unicode"/>
              </a:rPr>
              <a:t>Mandibular arch </a:t>
            </a:r>
            <a:r>
              <a:rPr sz="2400" dirty="0">
                <a:latin typeface="Lucida Sans Unicode"/>
                <a:cs typeface="Lucida Sans Unicode"/>
              </a:rPr>
              <a:t>gives </a:t>
            </a:r>
            <a:r>
              <a:rPr sz="2400" spc="-5" dirty="0">
                <a:latin typeface="Lucida Sans Unicode"/>
                <a:cs typeface="Lucida Sans Unicode"/>
              </a:rPr>
              <a:t>rise to maxillary process  </a:t>
            </a:r>
            <a:r>
              <a:rPr sz="2400" dirty="0">
                <a:latin typeface="Lucida Sans Unicode"/>
                <a:cs typeface="Lucida Sans Unicode"/>
              </a:rPr>
              <a:t>from </a:t>
            </a:r>
            <a:r>
              <a:rPr sz="2400" spc="-5" dirty="0">
                <a:latin typeface="Lucida Sans Unicode"/>
                <a:cs typeface="Lucida Sans Unicode"/>
              </a:rPr>
              <a:t>the dorsal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end.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0" y="1447800"/>
            <a:ext cx="65532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85722" y="1433322"/>
            <a:ext cx="6582409" cy="3458210"/>
          </a:xfrm>
          <a:custGeom>
            <a:avLst/>
            <a:gdLst/>
            <a:ahLst/>
            <a:cxnLst/>
            <a:rect l="l" t="t" r="r" b="b"/>
            <a:pathLst>
              <a:path w="6582409" h="3458210">
                <a:moveTo>
                  <a:pt x="0" y="3457955"/>
                </a:moveTo>
                <a:lnTo>
                  <a:pt x="6582156" y="3457955"/>
                </a:lnTo>
                <a:lnTo>
                  <a:pt x="6582156" y="0"/>
                </a:lnTo>
                <a:lnTo>
                  <a:pt x="0" y="0"/>
                </a:lnTo>
                <a:lnTo>
                  <a:pt x="0" y="3457955"/>
                </a:lnTo>
                <a:close/>
              </a:path>
            </a:pathLst>
          </a:custGeom>
          <a:ln w="28956">
            <a:solidFill>
              <a:srgbClr val="00CC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55572" y="5018608"/>
            <a:ext cx="68484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6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Lucida Sans Unicode"/>
                <a:cs typeface="Lucida Sans Unicode"/>
              </a:rPr>
              <a:t>With </a:t>
            </a:r>
            <a:r>
              <a:rPr sz="2400" dirty="0">
                <a:latin typeface="Lucida Sans Unicode"/>
                <a:cs typeface="Lucida Sans Unicode"/>
              </a:rPr>
              <a:t>the formation </a:t>
            </a:r>
            <a:r>
              <a:rPr sz="2400" spc="-5" dirty="0">
                <a:latin typeface="Lucida Sans Unicode"/>
                <a:cs typeface="Lucida Sans Unicode"/>
              </a:rPr>
              <a:t>of nasal pits, frontonasal  process </a:t>
            </a:r>
            <a:r>
              <a:rPr sz="2400" dirty="0">
                <a:latin typeface="Lucida Sans Unicode"/>
                <a:cs typeface="Lucida Sans Unicode"/>
              </a:rPr>
              <a:t>gets </a:t>
            </a:r>
            <a:r>
              <a:rPr sz="2400" spc="-5" dirty="0">
                <a:latin typeface="Lucida Sans Unicode"/>
                <a:cs typeface="Lucida Sans Unicode"/>
              </a:rPr>
              <a:t>divided into </a:t>
            </a:r>
            <a:r>
              <a:rPr sz="2400" dirty="0">
                <a:latin typeface="Lucida Sans Unicode"/>
                <a:cs typeface="Lucida Sans Unicode"/>
              </a:rPr>
              <a:t>a </a:t>
            </a:r>
            <a:r>
              <a:rPr sz="2400" spc="-5" dirty="0">
                <a:latin typeface="Lucida Sans Unicode"/>
                <a:cs typeface="Lucida Sans Unicode"/>
              </a:rPr>
              <a:t>medial nasal  process and </a:t>
            </a:r>
            <a:r>
              <a:rPr sz="2400" dirty="0">
                <a:latin typeface="Lucida Sans Unicode"/>
                <a:cs typeface="Lucida Sans Unicode"/>
              </a:rPr>
              <a:t>two </a:t>
            </a:r>
            <a:r>
              <a:rPr sz="2400" spc="-5" dirty="0">
                <a:latin typeface="Lucida Sans Unicode"/>
                <a:cs typeface="Lucida Sans Unicode"/>
              </a:rPr>
              <a:t>lateral nasal</a:t>
            </a:r>
            <a:r>
              <a:rPr sz="2400" spc="4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processes.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39140" y="507238"/>
            <a:ext cx="22301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185545" algn="l"/>
              </a:tabLst>
            </a:pPr>
            <a:r>
              <a:rPr sz="3200" spc="5" dirty="0"/>
              <a:t>5-6</a:t>
            </a:r>
            <a:r>
              <a:rPr sz="3150" spc="7" baseline="25132" dirty="0"/>
              <a:t>th	</a:t>
            </a:r>
            <a:r>
              <a:rPr sz="3200" dirty="0"/>
              <a:t>week</a:t>
            </a:r>
            <a:endParaRPr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34823"/>
            <a:ext cx="727011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9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9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800" spc="-10" dirty="0"/>
              <a:t>Maxillary </a:t>
            </a:r>
            <a:r>
              <a:rPr sz="2800" spc="-5" dirty="0"/>
              <a:t>process </a:t>
            </a:r>
            <a:r>
              <a:rPr sz="2800" dirty="0"/>
              <a:t>fuse </a:t>
            </a:r>
            <a:r>
              <a:rPr sz="2800" spc="-5" dirty="0"/>
              <a:t>with medial and  lateral </a:t>
            </a:r>
            <a:r>
              <a:rPr sz="2800" dirty="0"/>
              <a:t>nasal </a:t>
            </a:r>
            <a:r>
              <a:rPr sz="2800" spc="-5" dirty="0"/>
              <a:t>processes to form </a:t>
            </a:r>
            <a:r>
              <a:rPr sz="2800" dirty="0"/>
              <a:t>upper </a:t>
            </a:r>
            <a:r>
              <a:rPr sz="2800" spc="-10" dirty="0"/>
              <a:t>lip  </a:t>
            </a:r>
            <a:r>
              <a:rPr sz="2800" spc="-5" dirty="0"/>
              <a:t>and </a:t>
            </a:r>
            <a:r>
              <a:rPr sz="2800" spc="-10" dirty="0"/>
              <a:t>primary </a:t>
            </a:r>
            <a:r>
              <a:rPr sz="2800" spc="-5" dirty="0"/>
              <a:t>palate</a:t>
            </a:r>
            <a:r>
              <a:rPr sz="2800" spc="50" dirty="0"/>
              <a:t> </a:t>
            </a:r>
            <a:r>
              <a:rPr sz="2800" spc="-5" dirty="0"/>
              <a:t>respectively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7991" y="1688592"/>
            <a:ext cx="7795259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752600"/>
            <a:ext cx="7612380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2950" y="1733550"/>
            <a:ext cx="7650480" cy="4381500"/>
          </a:xfrm>
          <a:custGeom>
            <a:avLst/>
            <a:gdLst/>
            <a:ahLst/>
            <a:cxnLst/>
            <a:rect l="l" t="t" r="r" b="b"/>
            <a:pathLst>
              <a:path w="7650480" h="4381500">
                <a:moveTo>
                  <a:pt x="0" y="4381500"/>
                </a:moveTo>
                <a:lnTo>
                  <a:pt x="7650480" y="4381500"/>
                </a:lnTo>
                <a:lnTo>
                  <a:pt x="7650480" y="0"/>
                </a:lnTo>
                <a:lnTo>
                  <a:pt x="0" y="0"/>
                </a:lnTo>
                <a:lnTo>
                  <a:pt x="0" y="43815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740" y="668781"/>
            <a:ext cx="477837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1992630">
              <a:lnSpc>
                <a:spcPct val="100000"/>
              </a:lnSpc>
              <a:spcBef>
                <a:spcPts val="95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Development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of </a:t>
            </a:r>
            <a:r>
              <a:rPr sz="2800" spc="-10" dirty="0">
                <a:latin typeface="Lucida Sans Unicode"/>
                <a:cs typeface="Lucida Sans Unicode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palate</a:t>
            </a:r>
            <a:endParaRPr sz="2800">
              <a:latin typeface="Lucida Sans Unicode"/>
              <a:cs typeface="Lucida Sans Unicode"/>
            </a:endParaRPr>
          </a:p>
          <a:p>
            <a:pPr marL="190500">
              <a:lnSpc>
                <a:spcPct val="100000"/>
              </a:lnSpc>
              <a:spcBef>
                <a:spcPts val="480"/>
              </a:spcBef>
            </a:pPr>
            <a:r>
              <a:rPr sz="2800" spc="-5" dirty="0">
                <a:latin typeface="Lucida Sans Unicode"/>
                <a:cs typeface="Lucida Sans Unicode"/>
              </a:rPr>
              <a:t>Development </a:t>
            </a:r>
            <a:r>
              <a:rPr sz="2800" spc="-10" dirty="0">
                <a:latin typeface="Lucida Sans Unicode"/>
                <a:cs typeface="Lucida Sans Unicode"/>
              </a:rPr>
              <a:t>begins </a:t>
            </a:r>
            <a:r>
              <a:rPr sz="2800" spc="-5" dirty="0">
                <a:latin typeface="Lucida Sans Unicode"/>
                <a:cs typeface="Lucida Sans Unicode"/>
              </a:rPr>
              <a:t>in</a:t>
            </a:r>
            <a:r>
              <a:rPr sz="2800" spc="20" dirty="0">
                <a:latin typeface="Lucida Sans Unicode"/>
                <a:cs typeface="Lucida Sans Unicode"/>
              </a:rPr>
              <a:t> </a:t>
            </a:r>
            <a:r>
              <a:rPr sz="2800" spc="5" dirty="0">
                <a:latin typeface="Lucida Sans Unicode"/>
                <a:cs typeface="Lucida Sans Unicode"/>
              </a:rPr>
              <a:t>6</a:t>
            </a:r>
            <a:r>
              <a:rPr sz="2775" spc="7" baseline="25525" dirty="0">
                <a:latin typeface="Lucida Sans Unicode"/>
                <a:cs typeface="Lucida Sans Unicode"/>
              </a:rPr>
              <a:t>th</a:t>
            </a:r>
            <a:endParaRPr sz="2775" baseline="25525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41645" y="1583181"/>
            <a:ext cx="903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Lucida Sans Unicode"/>
                <a:cs typeface="Lucida Sans Unicode"/>
              </a:rPr>
              <a:t>we</a:t>
            </a:r>
            <a:r>
              <a:rPr sz="2800" dirty="0">
                <a:latin typeface="Lucida Sans Unicode"/>
                <a:cs typeface="Lucida Sans Unicode"/>
              </a:rPr>
              <a:t>e</a:t>
            </a:r>
            <a:r>
              <a:rPr sz="2800" spc="-5" dirty="0">
                <a:latin typeface="Lucida Sans Unicode"/>
                <a:cs typeface="Lucida Sans Unicode"/>
              </a:rPr>
              <a:t>k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2437002"/>
            <a:ext cx="762000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Lucida Sans Unicode"/>
                <a:cs typeface="Lucida Sans Unicode"/>
              </a:rPr>
              <a:t>Develops</a:t>
            </a:r>
            <a:r>
              <a:rPr sz="2800" spc="10" dirty="0">
                <a:latin typeface="Lucida Sans Unicode"/>
                <a:cs typeface="Lucida Sans Unicode"/>
              </a:rPr>
              <a:t> </a:t>
            </a:r>
            <a:r>
              <a:rPr sz="2800" spc="-5" dirty="0">
                <a:latin typeface="Lucida Sans Unicode"/>
                <a:cs typeface="Lucida Sans Unicode"/>
              </a:rPr>
              <a:t>from-</a:t>
            </a:r>
            <a:endParaRPr sz="28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</a:pPr>
            <a:r>
              <a:rPr sz="2800" dirty="0">
                <a:latin typeface="Lucida Sans Unicode"/>
                <a:cs typeface="Lucida Sans Unicode"/>
              </a:rPr>
              <a:t>1.Primary </a:t>
            </a:r>
            <a:r>
              <a:rPr sz="2800" spc="-10" dirty="0">
                <a:latin typeface="Lucida Sans Unicode"/>
                <a:cs typeface="Lucida Sans Unicode"/>
              </a:rPr>
              <a:t>palate(from </a:t>
            </a:r>
            <a:r>
              <a:rPr sz="2800" spc="-5" dirty="0">
                <a:latin typeface="Lucida Sans Unicode"/>
                <a:cs typeface="Lucida Sans Unicode"/>
              </a:rPr>
              <a:t>medial nasal </a:t>
            </a:r>
            <a:r>
              <a:rPr sz="2800" spc="-10" dirty="0">
                <a:latin typeface="Lucida Sans Unicode"/>
                <a:cs typeface="Lucida Sans Unicode"/>
              </a:rPr>
              <a:t>process)  </a:t>
            </a:r>
            <a:r>
              <a:rPr sz="2800" spc="-5" dirty="0">
                <a:latin typeface="Lucida Sans Unicode"/>
                <a:cs typeface="Lucida Sans Unicode"/>
              </a:rPr>
              <a:t>2.Secondary palate(from maxillary</a:t>
            </a:r>
            <a:r>
              <a:rPr sz="2800" spc="100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process)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6759" y="6771131"/>
            <a:ext cx="7694676" cy="86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" y="3733800"/>
            <a:ext cx="7664450" cy="3048000"/>
          </a:xfrm>
          <a:custGeom>
            <a:avLst/>
            <a:gdLst/>
            <a:ahLst/>
            <a:cxnLst/>
            <a:rect l="l" t="t" r="r" b="b"/>
            <a:pathLst>
              <a:path w="7664450" h="3048000">
                <a:moveTo>
                  <a:pt x="7402195" y="0"/>
                </a:moveTo>
                <a:lnTo>
                  <a:pt x="261937" y="0"/>
                </a:lnTo>
                <a:lnTo>
                  <a:pt x="214853" y="4218"/>
                </a:lnTo>
                <a:lnTo>
                  <a:pt x="170538" y="16382"/>
                </a:lnTo>
                <a:lnTo>
                  <a:pt x="129731" y="35752"/>
                </a:lnTo>
                <a:lnTo>
                  <a:pt x="93173" y="61592"/>
                </a:lnTo>
                <a:lnTo>
                  <a:pt x="61603" y="93163"/>
                </a:lnTo>
                <a:lnTo>
                  <a:pt x="35761" y="129728"/>
                </a:lnTo>
                <a:lnTo>
                  <a:pt x="16387" y="170547"/>
                </a:lnTo>
                <a:lnTo>
                  <a:pt x="4220" y="214884"/>
                </a:lnTo>
                <a:lnTo>
                  <a:pt x="0" y="262000"/>
                </a:lnTo>
                <a:lnTo>
                  <a:pt x="0" y="2786049"/>
                </a:lnTo>
                <a:lnTo>
                  <a:pt x="4220" y="2833137"/>
                </a:lnTo>
                <a:lnTo>
                  <a:pt x="16387" y="2877455"/>
                </a:lnTo>
                <a:lnTo>
                  <a:pt x="35761" y="2918263"/>
                </a:lnTo>
                <a:lnTo>
                  <a:pt x="61603" y="2954823"/>
                </a:lnTo>
                <a:lnTo>
                  <a:pt x="93173" y="2986394"/>
                </a:lnTo>
                <a:lnTo>
                  <a:pt x="129731" y="3012236"/>
                </a:lnTo>
                <a:lnTo>
                  <a:pt x="170538" y="3031611"/>
                </a:lnTo>
                <a:lnTo>
                  <a:pt x="214853" y="3043778"/>
                </a:lnTo>
                <a:lnTo>
                  <a:pt x="261937" y="3047998"/>
                </a:lnTo>
                <a:lnTo>
                  <a:pt x="7402195" y="3047998"/>
                </a:lnTo>
                <a:lnTo>
                  <a:pt x="7449311" y="3043778"/>
                </a:lnTo>
                <a:lnTo>
                  <a:pt x="7493648" y="3031611"/>
                </a:lnTo>
                <a:lnTo>
                  <a:pt x="7534467" y="3012236"/>
                </a:lnTo>
                <a:lnTo>
                  <a:pt x="7571032" y="2986394"/>
                </a:lnTo>
                <a:lnTo>
                  <a:pt x="7602603" y="2954823"/>
                </a:lnTo>
                <a:lnTo>
                  <a:pt x="7628443" y="2918263"/>
                </a:lnTo>
                <a:lnTo>
                  <a:pt x="7647813" y="2877455"/>
                </a:lnTo>
                <a:lnTo>
                  <a:pt x="7659977" y="2833137"/>
                </a:lnTo>
                <a:lnTo>
                  <a:pt x="7664196" y="2786049"/>
                </a:lnTo>
                <a:lnTo>
                  <a:pt x="7664196" y="262000"/>
                </a:lnTo>
                <a:lnTo>
                  <a:pt x="7659977" y="214884"/>
                </a:lnTo>
                <a:lnTo>
                  <a:pt x="7647813" y="170547"/>
                </a:lnTo>
                <a:lnTo>
                  <a:pt x="7628443" y="129728"/>
                </a:lnTo>
                <a:lnTo>
                  <a:pt x="7602603" y="93163"/>
                </a:lnTo>
                <a:lnTo>
                  <a:pt x="7571032" y="61592"/>
                </a:lnTo>
                <a:lnTo>
                  <a:pt x="7534467" y="35752"/>
                </a:lnTo>
                <a:lnTo>
                  <a:pt x="7493648" y="16382"/>
                </a:lnTo>
                <a:lnTo>
                  <a:pt x="7449311" y="4218"/>
                </a:lnTo>
                <a:lnTo>
                  <a:pt x="7402195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0" y="3733800"/>
            <a:ext cx="7664196" cy="304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684</Words>
  <Application>Microsoft Office PowerPoint</Application>
  <PresentationFormat>On-screen Show (4:3)</PresentationFormat>
  <Paragraphs>229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 The dictionary meaning of cleft is a crack,  fissure,split or gap.</vt:lpstr>
      <vt:lpstr>PowerPoint Presentation</vt:lpstr>
      <vt:lpstr> Face is formed by fusion of number of embryonic  processes.</vt:lpstr>
      <vt:lpstr>PowerPoint Presentation</vt:lpstr>
      <vt:lpstr>PowerPoint Presentation</vt:lpstr>
      <vt:lpstr>5-6th week</vt:lpstr>
      <vt:lpstr> Maxillary process fuse with medial and  lateral nasal processes to form upper lip  and primary palate respectively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 Many workers are of view that clefts occur due to</vt:lpstr>
      <vt:lpstr>PowerPoint Presentation</vt:lpstr>
      <vt:lpstr>PowerPoint Presentation</vt:lpstr>
      <vt:lpstr>PowerPoint Presentation</vt:lpstr>
      <vt:lpstr>PowerPoint Presentation</vt:lpstr>
      <vt:lpstr>1. Davis and Ritchie classification</vt:lpstr>
      <vt:lpstr> can be subdivided into</vt:lpstr>
      <vt:lpstr>Kernahan’s stripped ‘Y’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 Feeding dificulties are common, so specialized  feeding bottles such as haberman feeder and Mead  Johnson bottle are helpful.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 Surgical Repair</vt:lpstr>
      <vt:lpstr>Secondary Surgery</vt:lpstr>
      <vt:lpstr>Surgical Management</vt:lpstr>
      <vt:lpstr>PowerPoint Presentation</vt:lpstr>
      <vt:lpstr> Recurrent chest and throat infections: care by  the neonatologist/ and paediatrician.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HP</cp:lastModifiedBy>
  <cp:revision>16</cp:revision>
  <dcterms:created xsi:type="dcterms:W3CDTF">2019-03-01T02:47:02Z</dcterms:created>
  <dcterms:modified xsi:type="dcterms:W3CDTF">2020-05-12T05:17:01Z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2019-03-01T00:00:00Z</vt:filetime>
  </property>
</Properties>
</file>