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72" r:id="rId5"/>
    <p:sldId id="271" r:id="rId6"/>
    <p:sldId id="275" r:id="rId7"/>
    <p:sldId id="257" r:id="rId8"/>
    <p:sldId id="276" r:id="rId9"/>
    <p:sldId id="277" r:id="rId10"/>
    <p:sldId id="258" r:id="rId11"/>
    <p:sldId id="259" r:id="rId12"/>
    <p:sldId id="278" r:id="rId13"/>
    <p:sldId id="279" r:id="rId14"/>
    <p:sldId id="280" r:id="rId15"/>
    <p:sldId id="260" r:id="rId16"/>
    <p:sldId id="281" r:id="rId17"/>
    <p:sldId id="282" r:id="rId18"/>
    <p:sldId id="285" r:id="rId19"/>
    <p:sldId id="262" r:id="rId20"/>
    <p:sldId id="263" r:id="rId21"/>
    <p:sldId id="283" r:id="rId22"/>
    <p:sldId id="284" r:id="rId23"/>
    <p:sldId id="286" r:id="rId24"/>
    <p:sldId id="264" r:id="rId25"/>
    <p:sldId id="287" r:id="rId26"/>
    <p:sldId id="265" r:id="rId27"/>
    <p:sldId id="288" r:id="rId28"/>
    <p:sldId id="289" r:id="rId29"/>
    <p:sldId id="266" r:id="rId30"/>
    <p:sldId id="267" r:id="rId31"/>
    <p:sldId id="268" r:id="rId32"/>
    <p:sldId id="269" r:id="rId33"/>
    <p:sldId id="270"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25" d="100"/>
        <a:sy n="12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17" name="Footer Placeholder 16"/>
          <p:cNvSpPr>
            <a:spLocks noGrp="1"/>
          </p:cNvSpPr>
          <p:nvPr>
            <p:ph type="ftr" sz="quarter" idx="11"/>
          </p:nvPr>
        </p:nvSpPr>
        <p:spPr/>
        <p:txBody>
          <a:bodyPr/>
          <a:lstStyle>
            <a:extLst/>
          </a:lstStyle>
          <a:p>
            <a:endParaRPr lang="en-IN"/>
          </a:p>
        </p:txBody>
      </p:sp>
      <p:sp>
        <p:nvSpPr>
          <p:cNvPr id="29" name="Slide Number Placeholder 28"/>
          <p:cNvSpPr>
            <a:spLocks noGrp="1"/>
          </p:cNvSpPr>
          <p:nvPr>
            <p:ph type="sldNum" sz="quarter" idx="12"/>
          </p:nvPr>
        </p:nvSpPr>
        <p:spPr/>
        <p:txBody>
          <a:bodyPr/>
          <a:lstStyle>
            <a:extLst/>
          </a:lstStyle>
          <a:p>
            <a:fld id="{AC7B229C-3B1E-424D-B4E3-5DFC9C46856A}" type="slidenum">
              <a:rPr lang="en-IN" smtClean="0"/>
              <a:pPr/>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AC7B229C-3B1E-424D-B4E3-5DFC9C46856A}" type="slidenum">
              <a:rPr lang="en-IN" smtClean="0"/>
              <a:pPr/>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AC7B229C-3B1E-424D-B4E3-5DFC9C46856A}" type="slidenum">
              <a:rPr lang="en-IN" smtClean="0"/>
              <a:pPr/>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B9CC6A-E2BB-4B59-8965-27F581122C71}" type="datetimeFigureOut">
              <a:rPr lang="en-US" smtClean="0"/>
              <a:pPr/>
              <a:t>5/14/2020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AC7B229C-3B1E-424D-B4E3-5DFC9C46856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62B9CC6A-E2BB-4B59-8965-27F581122C71}" type="datetimeFigureOut">
              <a:rPr lang="en-US" smtClean="0"/>
              <a:pPr/>
              <a:t>5/14/2020</a:t>
            </a:fld>
            <a:endParaRPr lang="en-IN"/>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extLst/>
          </a:lstStyle>
          <a:p>
            <a:fld id="{AC7B229C-3B1E-424D-B4E3-5DFC9C46856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62B9CC6A-E2BB-4B59-8965-27F581122C71}" type="datetimeFigureOut">
              <a:rPr lang="en-US" smtClean="0"/>
              <a:pPr/>
              <a:t>5/14/2020</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C7B229C-3B1E-424D-B4E3-5DFC9C46856A}"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00240"/>
            <a:ext cx="6400800" cy="1285884"/>
          </a:xfrm>
        </p:spPr>
        <p:txBody>
          <a:bodyPr>
            <a:noAutofit/>
          </a:bodyPr>
          <a:lstStyle/>
          <a:p>
            <a:r>
              <a:rPr lang="en-US" sz="4000" i="1" dirty="0" smtClean="0">
                <a:solidFill>
                  <a:schemeClr val="tx1">
                    <a:lumMod val="95000"/>
                  </a:schemeClr>
                </a:solidFill>
                <a:latin typeface="Copperplate Gothic Bold" pitchFamily="34" charset="0"/>
              </a:rPr>
              <a:t>FUNCTIONAL IMPRESSIONS IN RPD</a:t>
            </a:r>
            <a:endParaRPr lang="en-IN" sz="4000" dirty="0">
              <a:solidFill>
                <a:schemeClr val="tx1">
                  <a:lumMod val="9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 METHODS</a:t>
            </a:r>
            <a:endParaRPr lang="en-IN" dirty="0"/>
          </a:p>
        </p:txBody>
      </p:sp>
      <p:sp>
        <p:nvSpPr>
          <p:cNvPr id="3" name="Content Placeholder 2"/>
          <p:cNvSpPr>
            <a:spLocks noGrp="1"/>
          </p:cNvSpPr>
          <p:nvPr>
            <p:ph idx="1"/>
          </p:nvPr>
        </p:nvSpPr>
        <p:spPr/>
        <p:txBody>
          <a:bodyPr/>
          <a:lstStyle/>
          <a:p>
            <a:r>
              <a:rPr lang="en-US" dirty="0" smtClean="0"/>
              <a:t>1. Physiologic or functional impression technique</a:t>
            </a:r>
          </a:p>
          <a:p>
            <a:r>
              <a:rPr lang="en-US" dirty="0" err="1" smtClean="0"/>
              <a:t>Mclean’s</a:t>
            </a:r>
            <a:r>
              <a:rPr lang="en-US" dirty="0" smtClean="0"/>
              <a:t> and </a:t>
            </a:r>
            <a:r>
              <a:rPr lang="en-US" dirty="0" err="1" smtClean="0"/>
              <a:t>Hindel’s</a:t>
            </a:r>
            <a:r>
              <a:rPr lang="en-US" dirty="0" smtClean="0"/>
              <a:t> method</a:t>
            </a:r>
          </a:p>
          <a:p>
            <a:r>
              <a:rPr lang="en-US" dirty="0" smtClean="0"/>
              <a:t>Functional relining method</a:t>
            </a:r>
          </a:p>
          <a:p>
            <a:r>
              <a:rPr lang="en-US" dirty="0" smtClean="0"/>
              <a:t>Fluid wax method</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2. Selected pressure impression technique</a:t>
            </a:r>
          </a:p>
          <a:p>
            <a:endParaRPr lang="en-US" dirty="0"/>
          </a:p>
          <a:p>
            <a:r>
              <a:rPr lang="en-US" dirty="0" smtClean="0"/>
              <a:t>Fluid wax impression     Altered</a:t>
            </a:r>
          </a:p>
          <a:p>
            <a:r>
              <a:rPr lang="en-US" dirty="0" smtClean="0"/>
              <a:t>Selected pressure           Cast technique </a:t>
            </a:r>
            <a:endParaRPr lang="en-IN" dirty="0"/>
          </a:p>
        </p:txBody>
      </p:sp>
      <p:sp>
        <p:nvSpPr>
          <p:cNvPr id="4" name="Right Brace 3"/>
          <p:cNvSpPr/>
          <p:nvPr/>
        </p:nvSpPr>
        <p:spPr>
          <a:xfrm>
            <a:off x="4786314" y="3071810"/>
            <a:ext cx="71438" cy="7858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C003F"/>
                </a:solidFill>
              </a:rPr>
              <a:t>FUNCTIONAL IMPRESSION</a:t>
            </a:r>
            <a:br>
              <a:rPr lang="en-US" b="1" dirty="0" smtClean="0">
                <a:solidFill>
                  <a:srgbClr val="BC003F"/>
                </a:solidFill>
              </a:rPr>
            </a:br>
            <a:endParaRPr lang="en-IN" dirty="0"/>
          </a:p>
        </p:txBody>
      </p:sp>
      <p:sp>
        <p:nvSpPr>
          <p:cNvPr id="3" name="Content Placeholder 2"/>
          <p:cNvSpPr>
            <a:spLocks noGrp="1"/>
          </p:cNvSpPr>
          <p:nvPr>
            <p:ph idx="1"/>
          </p:nvPr>
        </p:nvSpPr>
        <p:spPr>
          <a:xfrm>
            <a:off x="857224" y="1571612"/>
            <a:ext cx="7772400" cy="3140874"/>
          </a:xfrm>
        </p:spPr>
        <p:txBody>
          <a:bodyPr>
            <a:normAutofit fontScale="92500" lnSpcReduction="10000"/>
          </a:bodyPr>
          <a:lstStyle/>
          <a:p>
            <a:pPr algn="just">
              <a:buNone/>
            </a:pPr>
            <a:endParaRPr lang="en-US" b="1" dirty="0" smtClean="0">
              <a:solidFill>
                <a:schemeClr val="tx2"/>
              </a:solidFill>
            </a:endParaRPr>
          </a:p>
          <a:p>
            <a:pPr algn="just">
              <a:buNone/>
            </a:pPr>
            <a:r>
              <a:rPr lang="en-US" sz="3200" dirty="0" smtClean="0">
                <a:solidFill>
                  <a:schemeClr val="bg1"/>
                </a:solidFill>
              </a:rPr>
              <a:t>  DEFINATION</a:t>
            </a:r>
            <a:endParaRPr lang="en-US" sz="3200" dirty="0" smtClean="0">
              <a:solidFill>
                <a:srgbClr val="4C4C4C"/>
              </a:solidFill>
            </a:endParaRPr>
          </a:p>
          <a:p>
            <a:pPr algn="just">
              <a:buNone/>
            </a:pPr>
            <a:r>
              <a:rPr lang="en-US" sz="3200" dirty="0" smtClean="0">
                <a:solidFill>
                  <a:srgbClr val="4C4C4C"/>
                </a:solidFill>
              </a:rPr>
              <a:t>           </a:t>
            </a:r>
            <a:r>
              <a:rPr lang="en-US" sz="3200" dirty="0" smtClean="0">
                <a:solidFill>
                  <a:srgbClr val="FFC000"/>
                </a:solidFill>
              </a:rPr>
              <a:t>The impression, which records the form of the residual alveolar ridge under some loading whether by </a:t>
            </a:r>
            <a:r>
              <a:rPr lang="en-US" sz="3200" dirty="0" err="1" smtClean="0">
                <a:solidFill>
                  <a:srgbClr val="FFC000"/>
                </a:solidFill>
              </a:rPr>
              <a:t>occlusal</a:t>
            </a:r>
            <a:r>
              <a:rPr lang="en-US" sz="3200" dirty="0" smtClean="0">
                <a:solidFill>
                  <a:srgbClr val="FFC000"/>
                </a:solidFill>
              </a:rPr>
              <a:t> loading, finger loading, in a specially designed individual tray or consistency of recording medium.</a:t>
            </a:r>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214290"/>
            <a:ext cx="5357850" cy="6643710"/>
          </a:xfrm>
        </p:spPr>
        <p:txBody>
          <a:bodyPr>
            <a:normAutofit fontScale="62500" lnSpcReduction="20000"/>
          </a:bodyPr>
          <a:lstStyle/>
          <a:p>
            <a:pPr algn="just">
              <a:lnSpc>
                <a:spcPct val="90000"/>
              </a:lnSpc>
              <a:buNone/>
            </a:pPr>
            <a:r>
              <a:rPr lang="en-US" sz="3200" dirty="0" smtClean="0">
                <a:solidFill>
                  <a:srgbClr val="FFC000"/>
                </a:solidFill>
              </a:rPr>
              <a:t>The </a:t>
            </a:r>
            <a:r>
              <a:rPr lang="en-US" sz="3200" b="1" dirty="0" smtClean="0">
                <a:solidFill>
                  <a:srgbClr val="FFC000"/>
                </a:solidFill>
              </a:rPr>
              <a:t>one piece impression</a:t>
            </a:r>
            <a:r>
              <a:rPr lang="en-US" sz="3200" dirty="0" smtClean="0">
                <a:solidFill>
                  <a:srgbClr val="FFC000"/>
                </a:solidFill>
              </a:rPr>
              <a:t> will produce a cast, which cannot possibly represent a functional relationship between various supporting structures of mouth. All that may be obtained from such an impression is a cast of the hard and soft tissues at rest. With the partial denture in position on a dental arch, the </a:t>
            </a:r>
            <a:r>
              <a:rPr lang="en-US" sz="3200" dirty="0" err="1" smtClean="0">
                <a:solidFill>
                  <a:srgbClr val="FFC000"/>
                </a:solidFill>
              </a:rPr>
              <a:t>occlusal</a:t>
            </a:r>
            <a:r>
              <a:rPr lang="en-US" sz="3200" dirty="0" smtClean="0">
                <a:solidFill>
                  <a:srgbClr val="FFC000"/>
                </a:solidFill>
              </a:rPr>
              <a:t> rest will fit the rest seat of the abutment tooth, while the denture base will fit the mucosa at rest. </a:t>
            </a:r>
          </a:p>
          <a:p>
            <a:pPr algn="just">
              <a:lnSpc>
                <a:spcPct val="90000"/>
              </a:lnSpc>
              <a:buNone/>
            </a:pPr>
            <a:endParaRPr lang="en-US" sz="3200" dirty="0" smtClean="0">
              <a:solidFill>
                <a:srgbClr val="FFC000"/>
              </a:solidFill>
            </a:endParaRPr>
          </a:p>
          <a:p>
            <a:pPr algn="just">
              <a:lnSpc>
                <a:spcPct val="90000"/>
              </a:lnSpc>
              <a:buNone/>
            </a:pPr>
            <a:r>
              <a:rPr lang="en-US" sz="3200" b="1" dirty="0" smtClean="0">
                <a:solidFill>
                  <a:srgbClr val="FFC000"/>
                </a:solidFill>
              </a:rPr>
              <a:t>When </a:t>
            </a:r>
            <a:r>
              <a:rPr lang="en-US" sz="3200" b="1" dirty="0" err="1" smtClean="0">
                <a:solidFill>
                  <a:srgbClr val="FFC000"/>
                </a:solidFill>
              </a:rPr>
              <a:t>masticatory</a:t>
            </a:r>
            <a:r>
              <a:rPr lang="en-US" sz="3200" b="1" dirty="0" smtClean="0">
                <a:solidFill>
                  <a:srgbClr val="FFC000"/>
                </a:solidFill>
              </a:rPr>
              <a:t> load is applied</a:t>
            </a:r>
            <a:r>
              <a:rPr lang="en-US" sz="3200" dirty="0" smtClean="0">
                <a:solidFill>
                  <a:srgbClr val="FFC000"/>
                </a:solidFill>
              </a:rPr>
              <a:t> to the extension saddle, the rest will act as a stop, which will prevent the part of the saddle near the abutment tooth from transmitting the load to the underlying tissues. The distal end of the saddle however being able to move freely will transmit the full </a:t>
            </a:r>
            <a:r>
              <a:rPr lang="en-US" sz="3200" dirty="0" err="1" smtClean="0">
                <a:solidFill>
                  <a:srgbClr val="FFC000"/>
                </a:solidFill>
              </a:rPr>
              <a:t>masticatory</a:t>
            </a:r>
            <a:r>
              <a:rPr lang="en-US" sz="3200" dirty="0" smtClean="0">
                <a:solidFill>
                  <a:srgbClr val="FFC000"/>
                </a:solidFill>
              </a:rPr>
              <a:t> load. In a partial denture constructed from one-piece impression, only the abutment teeth and that part of the bone, which under lies the distal of the free end of saddle, will carry the </a:t>
            </a:r>
            <a:r>
              <a:rPr lang="en-US" sz="3200" dirty="0" err="1" smtClean="0">
                <a:solidFill>
                  <a:srgbClr val="FFC000"/>
                </a:solidFill>
              </a:rPr>
              <a:t>masticatory</a:t>
            </a:r>
            <a:r>
              <a:rPr lang="en-US" sz="3200" dirty="0" smtClean="0">
                <a:solidFill>
                  <a:srgbClr val="FFC000"/>
                </a:solidFill>
              </a:rPr>
              <a:t> load. The results will be traumatic load to the bone underlying the distal end of the saddle and to the abutment tooth, which in turn will result in a bone loss and loosening of abutment tooth.</a:t>
            </a:r>
          </a:p>
          <a:p>
            <a:pPr algn="just">
              <a:lnSpc>
                <a:spcPct val="90000"/>
              </a:lnSpc>
              <a:buNone/>
            </a:pPr>
            <a:endParaRPr lang="en-US" sz="3200" dirty="0" smtClean="0">
              <a:solidFill>
                <a:srgbClr val="4C4C4C"/>
              </a:solidFill>
            </a:endParaRPr>
          </a:p>
          <a:p>
            <a:endParaRPr lang="en-IN" dirty="0"/>
          </a:p>
        </p:txBody>
      </p:sp>
      <p:graphicFrame>
        <p:nvGraphicFramePr>
          <p:cNvPr id="1026" name="Object 5"/>
          <p:cNvGraphicFramePr>
            <a:graphicFrameLocks noChangeAspect="1"/>
          </p:cNvGraphicFramePr>
          <p:nvPr/>
        </p:nvGraphicFramePr>
        <p:xfrm>
          <a:off x="6357950" y="357166"/>
          <a:ext cx="2590800" cy="1739900"/>
        </p:xfrm>
        <a:graphic>
          <a:graphicData uri="http://schemas.openxmlformats.org/presentationml/2006/ole">
            <p:oleObj spid="_x0000_s1026" r:id="rId3" imgW="6857143" imgH="5144218" progId="">
              <p:embed/>
            </p:oleObj>
          </a:graphicData>
        </a:graphic>
      </p:graphicFrame>
      <p:graphicFrame>
        <p:nvGraphicFramePr>
          <p:cNvPr id="1027" name="Object 7"/>
          <p:cNvGraphicFramePr>
            <a:graphicFrameLocks noChangeAspect="1"/>
          </p:cNvGraphicFramePr>
          <p:nvPr/>
        </p:nvGraphicFramePr>
        <p:xfrm>
          <a:off x="6477000" y="3589338"/>
          <a:ext cx="2590800" cy="1820862"/>
        </p:xfrm>
        <a:graphic>
          <a:graphicData uri="http://schemas.openxmlformats.org/presentationml/2006/ole">
            <p:oleObj spid="_x0000_s1027" r:id="rId4" imgW="6857143" imgH="5144218" progId="">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BC003F"/>
                </a:solidFill>
              </a:rPr>
              <a:t>WHETHER FUNCTIONAL IMPRESSION IS NEEDED IN ALL DISTAL EXTENSION CASES?</a:t>
            </a:r>
            <a:endParaRPr lang="en-IN" sz="3200" dirty="0"/>
          </a:p>
        </p:txBody>
      </p:sp>
      <p:sp>
        <p:nvSpPr>
          <p:cNvPr id="3" name="Content Placeholder 2"/>
          <p:cNvSpPr>
            <a:spLocks noGrp="1"/>
          </p:cNvSpPr>
          <p:nvPr>
            <p:ph idx="1"/>
          </p:nvPr>
        </p:nvSpPr>
        <p:spPr>
          <a:xfrm>
            <a:off x="914400" y="2143116"/>
            <a:ext cx="7772400" cy="4212444"/>
          </a:xfrm>
        </p:spPr>
        <p:txBody>
          <a:bodyPr>
            <a:normAutofit fontScale="77500" lnSpcReduction="20000"/>
          </a:bodyPr>
          <a:lstStyle/>
          <a:p>
            <a:pPr algn="just">
              <a:lnSpc>
                <a:spcPct val="90000"/>
              </a:lnSpc>
              <a:buNone/>
            </a:pPr>
            <a:r>
              <a:rPr lang="en-US" sz="3200" dirty="0" smtClean="0">
                <a:solidFill>
                  <a:srgbClr val="FFC000"/>
                </a:solidFill>
              </a:rPr>
              <a:t>The decision as to whether a dual impression is necessary in a given case maybe determined by the following tests – </a:t>
            </a:r>
          </a:p>
          <a:p>
            <a:pPr algn="just">
              <a:lnSpc>
                <a:spcPct val="90000"/>
              </a:lnSpc>
              <a:buNone/>
            </a:pPr>
            <a:endParaRPr lang="en-US" sz="3200" dirty="0" smtClean="0">
              <a:solidFill>
                <a:srgbClr val="FFC000"/>
              </a:solidFill>
            </a:endParaRPr>
          </a:p>
          <a:p>
            <a:pPr algn="just">
              <a:lnSpc>
                <a:spcPct val="90000"/>
              </a:lnSpc>
              <a:buNone/>
            </a:pPr>
            <a:r>
              <a:rPr lang="en-US" sz="3200" dirty="0" smtClean="0">
                <a:solidFill>
                  <a:srgbClr val="FFC000"/>
                </a:solidFill>
              </a:rPr>
              <a:t>    -   Add acrylic resin bases to the metal framework, </a:t>
            </a:r>
          </a:p>
          <a:p>
            <a:pPr algn="just">
              <a:lnSpc>
                <a:spcPct val="90000"/>
              </a:lnSpc>
              <a:buNone/>
            </a:pPr>
            <a:r>
              <a:rPr lang="en-US" sz="3200" dirty="0" smtClean="0">
                <a:solidFill>
                  <a:srgbClr val="FFC000"/>
                </a:solidFill>
              </a:rPr>
              <a:t>    -   Then place framework in the mouth with attached   bases  </a:t>
            </a:r>
          </a:p>
          <a:p>
            <a:pPr algn="just">
              <a:lnSpc>
                <a:spcPct val="90000"/>
              </a:lnSpc>
              <a:buNone/>
            </a:pPr>
            <a:r>
              <a:rPr lang="en-US" sz="3200" dirty="0" smtClean="0">
                <a:solidFill>
                  <a:srgbClr val="FFC000"/>
                </a:solidFill>
              </a:rPr>
              <a:t>    -   Apply finger pressure.</a:t>
            </a:r>
          </a:p>
          <a:p>
            <a:pPr algn="just">
              <a:lnSpc>
                <a:spcPct val="90000"/>
              </a:lnSpc>
              <a:buNone/>
            </a:pPr>
            <a:r>
              <a:rPr lang="en-US" sz="3200" dirty="0" smtClean="0">
                <a:solidFill>
                  <a:srgbClr val="FFC000"/>
                </a:solidFill>
              </a:rPr>
              <a:t>    -   If the base can be depressed enough that the indirect retainer or  lingual plate lifts away from the teeth, a dual impression is advised.</a:t>
            </a:r>
          </a:p>
          <a:p>
            <a:pPr algn="just">
              <a:lnSpc>
                <a:spcPct val="90000"/>
              </a:lnSpc>
              <a:buNone/>
            </a:pPr>
            <a:r>
              <a:rPr lang="en-US" sz="3200" dirty="0" smtClean="0">
                <a:solidFill>
                  <a:srgbClr val="FFC000"/>
                </a:solidFill>
              </a:rPr>
              <a:t>    Other method is to measure the </a:t>
            </a:r>
            <a:r>
              <a:rPr lang="en-US" sz="3200" dirty="0" err="1" smtClean="0">
                <a:solidFill>
                  <a:srgbClr val="FFC000"/>
                </a:solidFill>
              </a:rPr>
              <a:t>displaceability</a:t>
            </a:r>
            <a:r>
              <a:rPr lang="en-US" sz="3200" dirty="0" smtClean="0">
                <a:solidFill>
                  <a:srgbClr val="FFC000"/>
                </a:solidFill>
              </a:rPr>
              <a:t> of the tissues with ball   </a:t>
            </a:r>
            <a:r>
              <a:rPr lang="en-US" sz="3200" dirty="0" err="1" smtClean="0">
                <a:solidFill>
                  <a:srgbClr val="FFC000"/>
                </a:solidFill>
              </a:rPr>
              <a:t>burnisher</a:t>
            </a:r>
            <a:endParaRPr lang="en-US" sz="3200" dirty="0" smtClean="0">
              <a:solidFill>
                <a:srgbClr val="FFC000"/>
              </a:solidFill>
            </a:endParaRP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MCLEAN’S TECHNIQUE</a:t>
            </a:r>
            <a:endParaRPr lang="en-IN" dirty="0"/>
          </a:p>
        </p:txBody>
      </p:sp>
      <p:sp>
        <p:nvSpPr>
          <p:cNvPr id="3" name="Content Placeholder 2"/>
          <p:cNvSpPr>
            <a:spLocks noGrp="1"/>
          </p:cNvSpPr>
          <p:nvPr>
            <p:ph idx="1"/>
          </p:nvPr>
        </p:nvSpPr>
        <p:spPr>
          <a:xfrm>
            <a:off x="914400" y="1783560"/>
            <a:ext cx="7772400" cy="1431126"/>
          </a:xfrm>
        </p:spPr>
        <p:txBody>
          <a:bodyPr>
            <a:normAutofit fontScale="92500" lnSpcReduction="20000"/>
          </a:bodyPr>
          <a:lstStyle/>
          <a:p>
            <a:r>
              <a:rPr lang="en-US" sz="2400" dirty="0" smtClean="0"/>
              <a:t>Custom impression tray is constructed over preliminary cast.</a:t>
            </a:r>
          </a:p>
          <a:p>
            <a:r>
              <a:rPr lang="en-US" sz="2400" dirty="0" smtClean="0"/>
              <a:t>Functional impression of DE made</a:t>
            </a:r>
          </a:p>
          <a:p>
            <a:r>
              <a:rPr lang="en-US" sz="2400" dirty="0" smtClean="0"/>
              <a:t>Hydrocolloid impression made with first impression held in functional position with finger pressure.</a:t>
            </a:r>
            <a:endParaRPr lang="en-IN" sz="2400" dirty="0"/>
          </a:p>
        </p:txBody>
      </p:sp>
      <p:pic>
        <p:nvPicPr>
          <p:cNvPr id="4" name="Picture 4" descr="100_1136"/>
          <p:cNvPicPr>
            <a:picLocks noChangeAspect="1" noChangeArrowheads="1"/>
          </p:cNvPicPr>
          <p:nvPr/>
        </p:nvPicPr>
        <p:blipFill>
          <a:blip r:embed="rId2"/>
          <a:srcRect/>
          <a:stretch>
            <a:fillRect/>
          </a:stretch>
        </p:blipFill>
        <p:spPr bwMode="auto">
          <a:xfrm>
            <a:off x="1142976" y="3214686"/>
            <a:ext cx="2438400" cy="1752600"/>
          </a:xfrm>
          <a:prstGeom prst="rect">
            <a:avLst/>
          </a:prstGeom>
          <a:noFill/>
          <a:ln w="28575">
            <a:solidFill>
              <a:srgbClr val="000000"/>
            </a:solidFill>
            <a:miter lim="800000"/>
            <a:headEnd/>
            <a:tailEnd/>
          </a:ln>
        </p:spPr>
      </p:pic>
      <p:pic>
        <p:nvPicPr>
          <p:cNvPr id="5" name="Picture 5" descr="100_1360"/>
          <p:cNvPicPr>
            <a:picLocks noChangeAspect="1" noChangeArrowheads="1"/>
          </p:cNvPicPr>
          <p:nvPr/>
        </p:nvPicPr>
        <p:blipFill>
          <a:blip r:embed="rId3"/>
          <a:srcRect/>
          <a:stretch>
            <a:fillRect/>
          </a:stretch>
        </p:blipFill>
        <p:spPr bwMode="auto">
          <a:xfrm>
            <a:off x="5572132" y="3286124"/>
            <a:ext cx="2438400" cy="1693862"/>
          </a:xfrm>
          <a:prstGeom prst="rect">
            <a:avLst/>
          </a:prstGeom>
          <a:noFill/>
          <a:ln w="28575">
            <a:solidFill>
              <a:srgbClr val="000000"/>
            </a:solidFill>
            <a:miter lim="800000"/>
            <a:headEnd/>
            <a:tailEnd/>
          </a:ln>
        </p:spPr>
      </p:pic>
      <p:sp>
        <p:nvSpPr>
          <p:cNvPr id="6" name="TextBox 5"/>
          <p:cNvSpPr txBox="1"/>
          <p:nvPr/>
        </p:nvSpPr>
        <p:spPr>
          <a:xfrm>
            <a:off x="1000100" y="5286388"/>
            <a:ext cx="2857520" cy="1200329"/>
          </a:xfrm>
          <a:prstGeom prst="rect">
            <a:avLst/>
          </a:prstGeom>
          <a:noFill/>
        </p:spPr>
        <p:txBody>
          <a:bodyPr wrap="square" rtlCol="0">
            <a:spAutoFit/>
          </a:bodyPr>
          <a:lstStyle/>
          <a:p>
            <a:r>
              <a:rPr lang="en-US" dirty="0" smtClean="0">
                <a:solidFill>
                  <a:srgbClr val="FFC000"/>
                </a:solidFill>
                <a:latin typeface="Times New Roman" pitchFamily="18" charset="0"/>
              </a:rPr>
              <a:t>Custom impression tray with modeling compound </a:t>
            </a:r>
            <a:r>
              <a:rPr lang="en-US" dirty="0" err="1" smtClean="0">
                <a:solidFill>
                  <a:srgbClr val="FFC000"/>
                </a:solidFill>
                <a:latin typeface="Times New Roman" pitchFamily="18" charset="0"/>
              </a:rPr>
              <a:t>occlusal</a:t>
            </a:r>
            <a:r>
              <a:rPr lang="en-US" dirty="0" smtClean="0">
                <a:solidFill>
                  <a:srgbClr val="FFC000"/>
                </a:solidFill>
                <a:latin typeface="Times New Roman" pitchFamily="18" charset="0"/>
              </a:rPr>
              <a:t> rim was constructed over a preliminary cast</a:t>
            </a:r>
            <a:endParaRPr lang="en-IN" dirty="0">
              <a:solidFill>
                <a:srgbClr val="FFC000"/>
              </a:solidFill>
            </a:endParaRPr>
          </a:p>
        </p:txBody>
      </p:sp>
      <p:sp>
        <p:nvSpPr>
          <p:cNvPr id="7" name="Rectangle 6"/>
          <p:cNvSpPr/>
          <p:nvPr/>
        </p:nvSpPr>
        <p:spPr>
          <a:xfrm>
            <a:off x="4929190" y="5286388"/>
            <a:ext cx="3571900" cy="1200329"/>
          </a:xfrm>
          <a:prstGeom prst="rect">
            <a:avLst/>
          </a:prstGeom>
        </p:spPr>
        <p:txBody>
          <a:bodyPr wrap="square">
            <a:spAutoFit/>
          </a:bodyPr>
          <a:lstStyle/>
          <a:p>
            <a:r>
              <a:rPr lang="en-US" dirty="0" smtClean="0">
                <a:solidFill>
                  <a:srgbClr val="FFC000"/>
                </a:solidFill>
                <a:latin typeface="Times New Roman" pitchFamily="18" charset="0"/>
              </a:rPr>
              <a:t>Functional impression of edentulous ridge  is made. Patient bites on </a:t>
            </a:r>
            <a:r>
              <a:rPr lang="en-US" dirty="0" err="1" smtClean="0">
                <a:solidFill>
                  <a:srgbClr val="FFC000"/>
                </a:solidFill>
                <a:latin typeface="Times New Roman" pitchFamily="18" charset="0"/>
              </a:rPr>
              <a:t>occlusal</a:t>
            </a:r>
            <a:r>
              <a:rPr lang="en-US" dirty="0" smtClean="0">
                <a:solidFill>
                  <a:srgbClr val="FFC000"/>
                </a:solidFill>
                <a:latin typeface="Times New Roman" pitchFamily="18" charset="0"/>
              </a:rPr>
              <a:t> rim while recording impression</a:t>
            </a:r>
            <a:endParaRPr lang="en-US" dirty="0">
              <a:solidFill>
                <a:srgbClr val="FFC000"/>
              </a:solidFill>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8" descr="100_1361"/>
          <p:cNvPicPr>
            <a:picLocks noChangeAspect="1" noChangeArrowheads="1"/>
          </p:cNvPicPr>
          <p:nvPr/>
        </p:nvPicPr>
        <p:blipFill>
          <a:blip r:embed="rId2" cstate="print"/>
          <a:srcRect l="12820" r="20512" b="17949"/>
          <a:stretch>
            <a:fillRect/>
          </a:stretch>
        </p:blipFill>
        <p:spPr bwMode="auto">
          <a:xfrm>
            <a:off x="1285852" y="2428868"/>
            <a:ext cx="2438400" cy="1752600"/>
          </a:xfrm>
          <a:prstGeom prst="rect">
            <a:avLst/>
          </a:prstGeom>
          <a:noFill/>
          <a:ln w="28575">
            <a:solidFill>
              <a:srgbClr val="000000"/>
            </a:solidFill>
            <a:miter lim="800000"/>
            <a:headEnd/>
            <a:tailEnd/>
          </a:ln>
        </p:spPr>
      </p:pic>
      <p:pic>
        <p:nvPicPr>
          <p:cNvPr id="5" name="Picture 11" descr="IMG_6407"/>
          <p:cNvPicPr>
            <a:picLocks noGrp="1" noChangeAspect="1" noChangeArrowheads="1"/>
          </p:cNvPicPr>
          <p:nvPr>
            <p:ph idx="1"/>
          </p:nvPr>
        </p:nvPicPr>
        <p:blipFill>
          <a:blip r:embed="rId3"/>
          <a:srcRect l="5882" t="7843" r="13725" b="13725"/>
          <a:stretch>
            <a:fillRect/>
          </a:stretch>
        </p:blipFill>
        <p:spPr bwMode="auto">
          <a:xfrm>
            <a:off x="5072066" y="2285992"/>
            <a:ext cx="2516093" cy="1753837"/>
          </a:xfrm>
          <a:prstGeom prst="rect">
            <a:avLst/>
          </a:prstGeom>
          <a:noFill/>
          <a:ln w="28575">
            <a:solidFill>
              <a:srgbClr val="000000"/>
            </a:solidFill>
            <a:miter lim="800000"/>
            <a:headEnd/>
            <a:tailEnd/>
          </a:ln>
        </p:spPr>
      </p:pic>
      <p:sp>
        <p:nvSpPr>
          <p:cNvPr id="7" name="TextBox 6"/>
          <p:cNvSpPr txBox="1"/>
          <p:nvPr/>
        </p:nvSpPr>
        <p:spPr>
          <a:xfrm>
            <a:off x="928662" y="5072074"/>
            <a:ext cx="7143800" cy="1200329"/>
          </a:xfrm>
          <a:prstGeom prst="rect">
            <a:avLst/>
          </a:prstGeom>
          <a:noFill/>
        </p:spPr>
        <p:txBody>
          <a:bodyPr wrap="square" rtlCol="0">
            <a:spAutoFit/>
          </a:bodyPr>
          <a:lstStyle/>
          <a:p>
            <a:r>
              <a:rPr lang="en-US" sz="2400" dirty="0" smtClean="0">
                <a:solidFill>
                  <a:schemeClr val="accent3"/>
                </a:solidFill>
                <a:latin typeface="Times New Roman" pitchFamily="18" charset="0"/>
              </a:rPr>
              <a:t>Over impression is made using irreversible hydrocolloid impression material by keeping the first impression in position and holding it under finger pressure.</a:t>
            </a:r>
            <a:endParaRPr lang="en-US" sz="2400" dirty="0">
              <a:solidFill>
                <a:schemeClr val="accent3"/>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HINDEL’S TECHNIQUE</a:t>
            </a:r>
            <a:endParaRPr lang="en-IN" dirty="0"/>
          </a:p>
        </p:txBody>
      </p:sp>
      <p:sp>
        <p:nvSpPr>
          <p:cNvPr id="3" name="Content Placeholder 2"/>
          <p:cNvSpPr>
            <a:spLocks noGrp="1"/>
          </p:cNvSpPr>
          <p:nvPr>
            <p:ph idx="1"/>
          </p:nvPr>
        </p:nvSpPr>
        <p:spPr/>
        <p:txBody>
          <a:bodyPr/>
          <a:lstStyle/>
          <a:p>
            <a:r>
              <a:rPr lang="en-US" dirty="0" smtClean="0"/>
              <a:t>Impression of the edentulous ridge was made at rest.(anatomic)</a:t>
            </a:r>
          </a:p>
        </p:txBody>
      </p:sp>
      <p:pic>
        <p:nvPicPr>
          <p:cNvPr id="4" name="Picture 4" descr="100_1133"/>
          <p:cNvPicPr>
            <a:picLocks noChangeAspect="1" noChangeArrowheads="1"/>
          </p:cNvPicPr>
          <p:nvPr/>
        </p:nvPicPr>
        <p:blipFill>
          <a:blip r:embed="rId2"/>
          <a:srcRect/>
          <a:stretch>
            <a:fillRect/>
          </a:stretch>
        </p:blipFill>
        <p:spPr>
          <a:xfrm>
            <a:off x="857224" y="3357562"/>
            <a:ext cx="2209800" cy="1654175"/>
          </a:xfrm>
          <a:prstGeom prst="rect">
            <a:avLst/>
          </a:prstGeom>
          <a:noFill/>
          <a:ln w="28575" cap="flat">
            <a:solidFill>
              <a:schemeClr val="bg1"/>
            </a:solidFill>
            <a:headEnd type="none" w="med" len="med"/>
            <a:tailEnd type="none" w="med" len="med"/>
          </a:ln>
        </p:spPr>
      </p:pic>
      <p:pic>
        <p:nvPicPr>
          <p:cNvPr id="5" name="Picture 6" descr="simg0986"/>
          <p:cNvPicPr>
            <a:picLocks noChangeAspect="1" noChangeArrowheads="1"/>
          </p:cNvPicPr>
          <p:nvPr/>
        </p:nvPicPr>
        <p:blipFill>
          <a:blip r:embed="rId3"/>
          <a:srcRect l="3125" t="21487" b="2519"/>
          <a:stretch>
            <a:fillRect/>
          </a:stretch>
        </p:blipFill>
        <p:spPr bwMode="auto">
          <a:xfrm>
            <a:off x="5214942" y="3286124"/>
            <a:ext cx="2362200" cy="1676400"/>
          </a:xfrm>
          <a:prstGeom prst="rect">
            <a:avLst/>
          </a:prstGeom>
          <a:noFill/>
          <a:ln w="28575">
            <a:solidFill>
              <a:schemeClr val="bg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214290"/>
            <a:ext cx="7772400" cy="3359952"/>
          </a:xfrm>
        </p:spPr>
        <p:txBody>
          <a:bodyPr/>
          <a:lstStyle/>
          <a:p>
            <a:r>
              <a:rPr lang="en-US" dirty="0" smtClean="0"/>
              <a:t>Hydrocolloid trays had holes.</a:t>
            </a:r>
          </a:p>
          <a:p>
            <a:r>
              <a:rPr lang="en-US" dirty="0" smtClean="0"/>
              <a:t>During second impression finger pressure was applied thro the holes in tray to the anatomic impression</a:t>
            </a:r>
          </a:p>
          <a:p>
            <a:r>
              <a:rPr lang="en-US" dirty="0" smtClean="0"/>
              <a:t>Purpose – to relate the edentulous ridge to the teeth under functional loading </a:t>
            </a:r>
            <a:endParaRPr lang="en-IN" dirty="0"/>
          </a:p>
        </p:txBody>
      </p:sp>
      <p:pic>
        <p:nvPicPr>
          <p:cNvPr id="4" name="Picture 9" descr="100_1362"/>
          <p:cNvPicPr>
            <a:picLocks noChangeAspect="1" noChangeArrowheads="1"/>
          </p:cNvPicPr>
          <p:nvPr/>
        </p:nvPicPr>
        <p:blipFill>
          <a:blip r:embed="rId2" cstate="print"/>
          <a:srcRect/>
          <a:stretch>
            <a:fillRect/>
          </a:stretch>
        </p:blipFill>
        <p:spPr bwMode="auto">
          <a:xfrm>
            <a:off x="3071802" y="3929066"/>
            <a:ext cx="2438400" cy="1828800"/>
          </a:xfrm>
          <a:prstGeom prst="rect">
            <a:avLst/>
          </a:prstGeom>
          <a:noFill/>
          <a:ln w="28575">
            <a:solidFill>
              <a:schemeClr val="bg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1. Retentive clasps are active- denture base would be in functional form – interruption of blood supply</a:t>
            </a:r>
          </a:p>
          <a:p>
            <a:r>
              <a:rPr lang="en-US" dirty="0" smtClean="0"/>
              <a:t>2. If retentive clasps are passive – at rest, the partial denture would be </a:t>
            </a:r>
            <a:r>
              <a:rPr lang="en-US" dirty="0" err="1" smtClean="0"/>
              <a:t>occlusal</a:t>
            </a:r>
            <a:r>
              <a:rPr lang="en-US" dirty="0" smtClean="0"/>
              <a:t> to the position it would assume when </a:t>
            </a:r>
            <a:r>
              <a:rPr lang="en-US" dirty="0" err="1" smtClean="0"/>
              <a:t>occlusal</a:t>
            </a:r>
            <a:r>
              <a:rPr lang="en-US" dirty="0" smtClean="0"/>
              <a:t> forces act.</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Introduction</a:t>
            </a:r>
            <a:endParaRPr lang="en-IN" dirty="0">
              <a:solidFill>
                <a:schemeClr val="tx2"/>
              </a:solidFill>
            </a:endParaRPr>
          </a:p>
        </p:txBody>
      </p:sp>
      <p:sp>
        <p:nvSpPr>
          <p:cNvPr id="3" name="Content Placeholder 2"/>
          <p:cNvSpPr>
            <a:spLocks noGrp="1"/>
          </p:cNvSpPr>
          <p:nvPr>
            <p:ph idx="1"/>
          </p:nvPr>
        </p:nvSpPr>
        <p:spPr/>
        <p:txBody>
          <a:bodyPr>
            <a:normAutofit fontScale="92500"/>
          </a:bodyPr>
          <a:lstStyle/>
          <a:p>
            <a:pPr>
              <a:lnSpc>
                <a:spcPct val="90000"/>
              </a:lnSpc>
              <a:buNone/>
            </a:pPr>
            <a:r>
              <a:rPr lang="en-US" sz="3200" dirty="0" smtClean="0">
                <a:solidFill>
                  <a:schemeClr val="accent3"/>
                </a:solidFill>
              </a:rPr>
              <a:t>Paramount in the function of a partial denture is the presentation of the remaining natural teeth and the residual alveolar ridge.</a:t>
            </a:r>
          </a:p>
          <a:p>
            <a:pPr>
              <a:lnSpc>
                <a:spcPct val="90000"/>
              </a:lnSpc>
              <a:buNone/>
            </a:pPr>
            <a:r>
              <a:rPr lang="en-US" sz="3200" dirty="0" smtClean="0">
                <a:solidFill>
                  <a:schemeClr val="accent3"/>
                </a:solidFill>
              </a:rPr>
              <a:t>RPD are considered to cause trauma to the tooth and underlying soft tissue mainly due to little consideration given to stress tolerance of supporting anatomic structures.</a:t>
            </a:r>
          </a:p>
          <a:p>
            <a:pPr>
              <a:lnSpc>
                <a:spcPct val="90000"/>
              </a:lnSpc>
              <a:buNone/>
            </a:pPr>
            <a:r>
              <a:rPr lang="en-US" sz="3200" dirty="0" smtClean="0">
                <a:solidFill>
                  <a:schemeClr val="accent3"/>
                </a:solidFill>
              </a:rPr>
              <a:t>Support for a distal extension RPD is derived from a combination of hard and soft tissues </a:t>
            </a:r>
            <a:r>
              <a:rPr lang="en-US" sz="3200" dirty="0" err="1" smtClean="0">
                <a:solidFill>
                  <a:schemeClr val="accent3"/>
                </a:solidFill>
              </a:rPr>
              <a:t>alongwith</a:t>
            </a:r>
            <a:r>
              <a:rPr lang="en-US" sz="3200" dirty="0" smtClean="0">
                <a:solidFill>
                  <a:schemeClr val="accent3"/>
                </a:solidFill>
              </a:rPr>
              <a:t> underlying bone</a:t>
            </a:r>
          </a:p>
          <a:p>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RELINING METHOD</a:t>
            </a:r>
            <a:endParaRPr lang="en-IN" dirty="0"/>
          </a:p>
        </p:txBody>
      </p:sp>
      <p:sp>
        <p:nvSpPr>
          <p:cNvPr id="3" name="Content Placeholder 2"/>
          <p:cNvSpPr>
            <a:spLocks noGrp="1"/>
          </p:cNvSpPr>
          <p:nvPr>
            <p:ph idx="1"/>
          </p:nvPr>
        </p:nvSpPr>
        <p:spPr/>
        <p:txBody>
          <a:bodyPr/>
          <a:lstStyle/>
          <a:p>
            <a:r>
              <a:rPr lang="en-US" dirty="0" smtClean="0"/>
              <a:t>Adding new surface to the tissue side of denture either before insertion of partial denture or at a later date.</a:t>
            </a:r>
          </a:p>
          <a:p>
            <a:r>
              <a:rPr lang="en-US" dirty="0" smtClean="0"/>
              <a:t>Partial denture constructed on cast made with irreversible hydrocolloid- anatomic impression.</a:t>
            </a:r>
          </a:p>
          <a:p>
            <a:r>
              <a:rPr lang="en-US" dirty="0" smtClean="0"/>
              <a:t>Making of reline – border molding &amp; impression with </a:t>
            </a:r>
            <a:r>
              <a:rPr lang="en-US" dirty="0" err="1" smtClean="0"/>
              <a:t>ZnOE</a:t>
            </a:r>
            <a:r>
              <a:rPr lang="en-US" dirty="0" smtClean="0"/>
              <a:t> or elastomeric.  </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1142984"/>
            <a:ext cx="3500462" cy="5244513"/>
          </a:xfrm>
          <a:prstGeom prst="rect">
            <a:avLst/>
          </a:prstGeom>
        </p:spPr>
        <p:txBody>
          <a:bodyPr wrap="square">
            <a:spAutoFit/>
          </a:bodyPr>
          <a:lstStyle/>
          <a:p>
            <a:pPr>
              <a:lnSpc>
                <a:spcPct val="90000"/>
              </a:lnSpc>
            </a:pPr>
            <a:r>
              <a:rPr lang="en-US" sz="2000" u="sng" dirty="0" smtClean="0">
                <a:solidFill>
                  <a:schemeClr val="accent3"/>
                </a:solidFill>
              </a:rPr>
              <a:t>PROCEDURE:</a:t>
            </a:r>
          </a:p>
          <a:p>
            <a:pPr>
              <a:lnSpc>
                <a:spcPct val="90000"/>
              </a:lnSpc>
            </a:pPr>
            <a:endParaRPr lang="en-US" sz="2000" u="sng" dirty="0" smtClean="0">
              <a:solidFill>
                <a:schemeClr val="accent3"/>
              </a:solidFill>
            </a:endParaRPr>
          </a:p>
          <a:p>
            <a:pPr>
              <a:lnSpc>
                <a:spcPct val="90000"/>
              </a:lnSpc>
            </a:pPr>
            <a:r>
              <a:rPr lang="en-US" sz="2000" dirty="0" smtClean="0">
                <a:solidFill>
                  <a:srgbClr val="4C4C4C"/>
                </a:solidFill>
              </a:rPr>
              <a:t>   </a:t>
            </a:r>
            <a:r>
              <a:rPr lang="en-US" sz="2400" dirty="0" smtClean="0">
                <a:solidFill>
                  <a:schemeClr val="accent3"/>
                </a:solidFill>
                <a:latin typeface="Times New Roman" pitchFamily="18" charset="0"/>
              </a:rPr>
              <a:t>1.Diagnostic cast prepared from an alginate impression. (Anatomical impression) </a:t>
            </a:r>
          </a:p>
          <a:p>
            <a:pPr>
              <a:lnSpc>
                <a:spcPct val="90000"/>
              </a:lnSpc>
            </a:pPr>
            <a:endParaRPr lang="en-US" sz="2400" dirty="0" smtClean="0">
              <a:solidFill>
                <a:schemeClr val="accent3"/>
              </a:solidFill>
              <a:latin typeface="Times New Roman" pitchFamily="18" charset="0"/>
            </a:endParaRPr>
          </a:p>
          <a:p>
            <a:pPr>
              <a:lnSpc>
                <a:spcPct val="90000"/>
              </a:lnSpc>
            </a:pPr>
            <a:r>
              <a:rPr lang="en-US" sz="2400" dirty="0" smtClean="0">
                <a:solidFill>
                  <a:schemeClr val="accent3"/>
                </a:solidFill>
                <a:latin typeface="Times New Roman" pitchFamily="18" charset="0"/>
              </a:rPr>
              <a:t>   2.Soft metal spacer (ash’s no : 7 metal) is adapted over edentulous area before processing the denture base</a:t>
            </a:r>
          </a:p>
          <a:p>
            <a:pPr>
              <a:lnSpc>
                <a:spcPct val="90000"/>
              </a:lnSpc>
            </a:pPr>
            <a:endParaRPr lang="en-US" sz="2400" dirty="0" smtClean="0">
              <a:solidFill>
                <a:schemeClr val="accent3"/>
              </a:solidFill>
              <a:latin typeface="Times New Roman" pitchFamily="18" charset="0"/>
            </a:endParaRPr>
          </a:p>
          <a:p>
            <a:pPr>
              <a:lnSpc>
                <a:spcPct val="90000"/>
              </a:lnSpc>
            </a:pPr>
            <a:r>
              <a:rPr lang="en-US" sz="2400" dirty="0" smtClean="0">
                <a:solidFill>
                  <a:schemeClr val="accent3"/>
                </a:solidFill>
                <a:latin typeface="Times New Roman" pitchFamily="18" charset="0"/>
              </a:rPr>
              <a:t>   3.Spacer is removed from the processed base</a:t>
            </a:r>
          </a:p>
          <a:p>
            <a:pPr>
              <a:lnSpc>
                <a:spcPct val="90000"/>
              </a:lnSpc>
            </a:pPr>
            <a:endParaRPr lang="en-US" sz="2000" dirty="0" smtClean="0">
              <a:solidFill>
                <a:srgbClr val="4C4C4C"/>
              </a:solidFill>
            </a:endParaRPr>
          </a:p>
        </p:txBody>
      </p:sp>
      <p:pic>
        <p:nvPicPr>
          <p:cNvPr id="5" name="Picture 4" descr="IMG_6411"/>
          <p:cNvPicPr>
            <a:picLocks noChangeAspect="1" noChangeArrowheads="1"/>
          </p:cNvPicPr>
          <p:nvPr/>
        </p:nvPicPr>
        <p:blipFill>
          <a:blip r:embed="rId2"/>
          <a:srcRect l="13725" t="7843" r="11765" b="26797"/>
          <a:stretch>
            <a:fillRect/>
          </a:stretch>
        </p:blipFill>
        <p:spPr bwMode="auto">
          <a:xfrm>
            <a:off x="5562600" y="914400"/>
            <a:ext cx="3200400" cy="2105025"/>
          </a:xfrm>
          <a:prstGeom prst="rect">
            <a:avLst/>
          </a:prstGeom>
          <a:noFill/>
          <a:ln w="28575">
            <a:solidFill>
              <a:srgbClr val="000000"/>
            </a:solidFill>
            <a:miter lim="800000"/>
            <a:headEnd/>
            <a:tailEnd/>
          </a:ln>
        </p:spPr>
      </p:pic>
      <p:pic>
        <p:nvPicPr>
          <p:cNvPr id="6" name="Picture 5" descr="IMG_6412"/>
          <p:cNvPicPr>
            <a:picLocks noChangeAspect="1" noChangeArrowheads="1"/>
          </p:cNvPicPr>
          <p:nvPr/>
        </p:nvPicPr>
        <p:blipFill>
          <a:blip r:embed="rId3"/>
          <a:srcRect l="13637" t="10606" r="17046" b="25757"/>
          <a:stretch>
            <a:fillRect/>
          </a:stretch>
        </p:blipFill>
        <p:spPr bwMode="auto">
          <a:xfrm>
            <a:off x="5572132" y="4000504"/>
            <a:ext cx="3200400" cy="2203450"/>
          </a:xfrm>
          <a:prstGeom prst="rect">
            <a:avLst/>
          </a:prstGeom>
          <a:noFill/>
          <a:ln w="28575">
            <a:solidFill>
              <a:srgbClr val="000000"/>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857208"/>
            <a:ext cx="4572032" cy="5429312"/>
          </a:xfrm>
        </p:spPr>
        <p:txBody>
          <a:bodyPr>
            <a:normAutofit/>
          </a:bodyPr>
          <a:lstStyle/>
          <a:p>
            <a:pPr>
              <a:buNone/>
            </a:pPr>
            <a:r>
              <a:rPr lang="en-US" sz="2800" dirty="0" smtClean="0">
                <a:solidFill>
                  <a:schemeClr val="accent3"/>
                </a:solidFill>
                <a:latin typeface="Times New Roman" pitchFamily="18" charset="0"/>
              </a:rPr>
              <a:t>4. Low fusing compound applied to the denture base, mouth kept partly open, Border molding completed.</a:t>
            </a:r>
          </a:p>
          <a:p>
            <a:pPr>
              <a:buNone/>
            </a:pPr>
            <a:r>
              <a:rPr lang="en-US" sz="2800" dirty="0" smtClean="0">
                <a:solidFill>
                  <a:schemeClr val="accent3"/>
                </a:solidFill>
                <a:latin typeface="Times New Roman" pitchFamily="18" charset="0"/>
              </a:rPr>
              <a:t>5. 1mm of material is scraped out from the surface</a:t>
            </a:r>
          </a:p>
          <a:p>
            <a:pPr>
              <a:buNone/>
            </a:pPr>
            <a:r>
              <a:rPr lang="en-US" sz="2800" dirty="0" smtClean="0">
                <a:solidFill>
                  <a:schemeClr val="accent3"/>
                </a:solidFill>
                <a:latin typeface="Times New Roman" pitchFamily="18" charset="0"/>
              </a:rPr>
              <a:t>6.Impression made with free flowing    </a:t>
            </a:r>
            <a:r>
              <a:rPr lang="en-US" sz="2800" dirty="0" err="1" smtClean="0">
                <a:solidFill>
                  <a:schemeClr val="accent3"/>
                </a:solidFill>
                <a:latin typeface="Times New Roman" pitchFamily="18" charset="0"/>
              </a:rPr>
              <a:t>ZnOE</a:t>
            </a:r>
            <a:r>
              <a:rPr lang="en-US" sz="2800" dirty="0" smtClean="0">
                <a:solidFill>
                  <a:schemeClr val="accent3"/>
                </a:solidFill>
                <a:latin typeface="Times New Roman" pitchFamily="18" charset="0"/>
              </a:rPr>
              <a:t> /light body </a:t>
            </a:r>
            <a:r>
              <a:rPr lang="en-US" sz="2800" dirty="0" err="1" smtClean="0">
                <a:solidFill>
                  <a:schemeClr val="accent3"/>
                </a:solidFill>
                <a:latin typeface="Times New Roman" pitchFamily="18" charset="0"/>
              </a:rPr>
              <a:t>elastomer</a:t>
            </a:r>
            <a:r>
              <a:rPr lang="en-US" sz="2800" dirty="0" smtClean="0">
                <a:solidFill>
                  <a:schemeClr val="accent3"/>
                </a:solidFill>
                <a:latin typeface="Times New Roman" pitchFamily="18" charset="0"/>
              </a:rPr>
              <a:t>.</a:t>
            </a:r>
          </a:p>
          <a:p>
            <a:pPr>
              <a:buNone/>
            </a:pPr>
            <a:r>
              <a:rPr lang="en-US" sz="2800" dirty="0" smtClean="0">
                <a:solidFill>
                  <a:schemeClr val="accent3"/>
                </a:solidFill>
                <a:latin typeface="Times New Roman" pitchFamily="18" charset="0"/>
              </a:rPr>
              <a:t> 7.Relined denture processed </a:t>
            </a:r>
          </a:p>
        </p:txBody>
      </p:sp>
      <p:pic>
        <p:nvPicPr>
          <p:cNvPr id="4" name="Picture 4" descr="IMG_6413"/>
          <p:cNvPicPr>
            <a:picLocks noChangeAspect="1" noChangeArrowheads="1"/>
          </p:cNvPicPr>
          <p:nvPr/>
        </p:nvPicPr>
        <p:blipFill>
          <a:blip r:embed="rId2"/>
          <a:srcRect l="15384" t="14359" r="16924" b="26154"/>
          <a:stretch>
            <a:fillRect/>
          </a:stretch>
        </p:blipFill>
        <p:spPr bwMode="auto">
          <a:xfrm>
            <a:off x="6019800" y="381000"/>
            <a:ext cx="2667000" cy="1757363"/>
          </a:xfrm>
          <a:prstGeom prst="rect">
            <a:avLst/>
          </a:prstGeom>
          <a:noFill/>
          <a:ln w="28575">
            <a:solidFill>
              <a:srgbClr val="000000"/>
            </a:solidFill>
            <a:miter lim="800000"/>
            <a:headEnd/>
            <a:tailEnd/>
          </a:ln>
        </p:spPr>
      </p:pic>
      <p:pic>
        <p:nvPicPr>
          <p:cNvPr id="5" name="Picture 5" descr="IMG_6414"/>
          <p:cNvPicPr>
            <a:picLocks noChangeAspect="1" noChangeArrowheads="1"/>
          </p:cNvPicPr>
          <p:nvPr/>
        </p:nvPicPr>
        <p:blipFill>
          <a:blip r:embed="rId3"/>
          <a:srcRect l="9259" r="14815" b="28395"/>
          <a:stretch>
            <a:fillRect/>
          </a:stretch>
        </p:blipFill>
        <p:spPr bwMode="auto">
          <a:xfrm>
            <a:off x="6019800" y="2362200"/>
            <a:ext cx="2743200" cy="1939925"/>
          </a:xfrm>
          <a:prstGeom prst="rect">
            <a:avLst/>
          </a:prstGeom>
          <a:noFill/>
          <a:ln w="28575">
            <a:solidFill>
              <a:srgbClr val="000000"/>
            </a:solidFill>
            <a:miter lim="800000"/>
            <a:headEnd/>
            <a:tailEnd/>
          </a:ln>
        </p:spPr>
      </p:pic>
      <p:pic>
        <p:nvPicPr>
          <p:cNvPr id="6" name="Picture 6" descr="IMG_6415"/>
          <p:cNvPicPr>
            <a:picLocks noChangeAspect="1" noChangeArrowheads="1"/>
          </p:cNvPicPr>
          <p:nvPr/>
        </p:nvPicPr>
        <p:blipFill>
          <a:blip r:embed="rId4"/>
          <a:srcRect l="16000" t="10667" r="12000" b="20000"/>
          <a:stretch>
            <a:fillRect/>
          </a:stretch>
        </p:blipFill>
        <p:spPr bwMode="auto">
          <a:xfrm>
            <a:off x="6019800" y="4495800"/>
            <a:ext cx="2743200" cy="1981200"/>
          </a:xfrm>
          <a:prstGeom prst="rect">
            <a:avLst/>
          </a:prstGeom>
          <a:noFill/>
          <a:ln w="28575">
            <a:solidFill>
              <a:srgbClr val="00000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normAutofit fontScale="77500" lnSpcReduction="20000"/>
          </a:bodyPr>
          <a:lstStyle/>
          <a:p>
            <a:pPr>
              <a:buNone/>
            </a:pPr>
            <a:r>
              <a:rPr lang="en-US" sz="3600" b="1" u="sng" dirty="0" smtClean="0">
                <a:solidFill>
                  <a:srgbClr val="FF0000"/>
                </a:solidFill>
                <a:latin typeface="Times New Roman" pitchFamily="18" charset="0"/>
              </a:rPr>
              <a:t>Advantage</a:t>
            </a:r>
          </a:p>
          <a:p>
            <a:pPr>
              <a:buNone/>
            </a:pPr>
            <a:r>
              <a:rPr lang="en-US" sz="3200" dirty="0" smtClean="0">
                <a:solidFill>
                  <a:schemeClr val="accent3"/>
                </a:solidFill>
                <a:latin typeface="Times New Roman" pitchFamily="18" charset="0"/>
              </a:rPr>
              <a:t>Adaptation of denture base is superior to other technique.</a:t>
            </a:r>
          </a:p>
          <a:p>
            <a:pPr>
              <a:buNone/>
            </a:pPr>
            <a:r>
              <a:rPr lang="en-US" sz="3200" dirty="0" smtClean="0">
                <a:solidFill>
                  <a:schemeClr val="accent3"/>
                </a:solidFill>
                <a:latin typeface="Times New Roman" pitchFamily="18" charset="0"/>
              </a:rPr>
              <a:t>Soft tissue displacement is controlled by the amount of relief given.</a:t>
            </a:r>
          </a:p>
          <a:p>
            <a:pPr>
              <a:buNone/>
            </a:pPr>
            <a:endParaRPr lang="en-US" sz="3200" dirty="0" smtClean="0">
              <a:solidFill>
                <a:schemeClr val="accent3"/>
              </a:solidFill>
              <a:latin typeface="Times New Roman" pitchFamily="18" charset="0"/>
            </a:endParaRPr>
          </a:p>
          <a:p>
            <a:pPr>
              <a:buNone/>
            </a:pPr>
            <a:r>
              <a:rPr lang="en-US" sz="3600" b="1" u="sng" dirty="0" smtClean="0">
                <a:solidFill>
                  <a:srgbClr val="FF0000"/>
                </a:solidFill>
                <a:latin typeface="Times New Roman" pitchFamily="18" charset="0"/>
              </a:rPr>
              <a:t>Disadvantage</a:t>
            </a:r>
          </a:p>
          <a:p>
            <a:pPr>
              <a:buNone/>
            </a:pPr>
            <a:r>
              <a:rPr lang="en-US" sz="3200" dirty="0" smtClean="0">
                <a:solidFill>
                  <a:schemeClr val="accent3"/>
                </a:solidFill>
                <a:latin typeface="Times New Roman" pitchFamily="18" charset="0"/>
              </a:rPr>
              <a:t>Difficult to maintain the correct relationship of the framework and abutment teeth during impression procedure</a:t>
            </a:r>
          </a:p>
          <a:p>
            <a:pPr>
              <a:buNone/>
            </a:pPr>
            <a:r>
              <a:rPr lang="en-US" sz="3200" dirty="0" smtClean="0">
                <a:solidFill>
                  <a:schemeClr val="accent3"/>
                </a:solidFill>
                <a:latin typeface="Times New Roman" pitchFamily="18" charset="0"/>
              </a:rPr>
              <a:t>Occlusal discrepancy occurs because relining is done with open mouth technique</a:t>
            </a:r>
          </a:p>
          <a:p>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FLUID WAX FUNCTIONAL IMPRESSION</a:t>
            </a:r>
            <a:endParaRPr lang="en-IN" dirty="0"/>
          </a:p>
        </p:txBody>
      </p:sp>
      <p:sp>
        <p:nvSpPr>
          <p:cNvPr id="3" name="Content Placeholder 2"/>
          <p:cNvSpPr>
            <a:spLocks noGrp="1"/>
          </p:cNvSpPr>
          <p:nvPr>
            <p:ph idx="1"/>
          </p:nvPr>
        </p:nvSpPr>
        <p:spPr>
          <a:xfrm>
            <a:off x="857224" y="1214422"/>
            <a:ext cx="7772400" cy="4572000"/>
          </a:xfrm>
        </p:spPr>
        <p:txBody>
          <a:bodyPr>
            <a:normAutofit/>
          </a:bodyPr>
          <a:lstStyle/>
          <a:p>
            <a:r>
              <a:rPr lang="en-US" dirty="0" smtClean="0"/>
              <a:t>Fluid waxes – firm at R.T. and flow at mouth temperature. </a:t>
            </a:r>
          </a:p>
          <a:p>
            <a:r>
              <a:rPr lang="en-US" dirty="0" smtClean="0"/>
              <a:t>( Iowa wax, </a:t>
            </a:r>
            <a:r>
              <a:rPr lang="en-US" dirty="0" err="1" smtClean="0"/>
              <a:t>Korrecta</a:t>
            </a:r>
            <a:r>
              <a:rPr lang="en-US" dirty="0" smtClean="0"/>
              <a:t> wax no.4,)</a:t>
            </a:r>
          </a:p>
          <a:p>
            <a:r>
              <a:rPr lang="en-US" dirty="0" smtClean="0"/>
              <a:t>Relief between tray and ridge – 1 to 2mm</a:t>
            </a:r>
          </a:p>
          <a:p>
            <a:r>
              <a:rPr lang="en-US" dirty="0" smtClean="0"/>
              <a:t>Water bath maintained at 51-54⁰C. Wax container placed in water bath.</a:t>
            </a:r>
          </a:p>
        </p:txBody>
      </p:sp>
      <p:pic>
        <p:nvPicPr>
          <p:cNvPr id="4" name="Picture 5" descr="Slide9"/>
          <p:cNvPicPr>
            <a:picLocks noChangeAspect="1" noChangeArrowheads="1"/>
          </p:cNvPicPr>
          <p:nvPr/>
        </p:nvPicPr>
        <p:blipFill>
          <a:blip r:embed="rId2"/>
          <a:srcRect l="15909" t="18182" r="12373" b="12122"/>
          <a:stretch>
            <a:fillRect/>
          </a:stretch>
        </p:blipFill>
        <p:spPr bwMode="auto">
          <a:xfrm>
            <a:off x="5715008" y="4500570"/>
            <a:ext cx="2895600" cy="2108200"/>
          </a:xfrm>
          <a:prstGeom prst="rect">
            <a:avLst/>
          </a:prstGeom>
          <a:noFill/>
          <a:ln w="28575">
            <a:solidFill>
              <a:srgbClr val="000000"/>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FLUID WAX FUNCTIONAL IMPRESSION</a:t>
            </a:r>
            <a:endParaRPr lang="en-IN" dirty="0"/>
          </a:p>
        </p:txBody>
      </p:sp>
      <p:sp>
        <p:nvSpPr>
          <p:cNvPr id="3" name="Content Placeholder 2"/>
          <p:cNvSpPr>
            <a:spLocks noGrp="1"/>
          </p:cNvSpPr>
          <p:nvPr>
            <p:ph idx="1"/>
          </p:nvPr>
        </p:nvSpPr>
        <p:spPr>
          <a:xfrm>
            <a:off x="6715140" y="1142984"/>
            <a:ext cx="2043098" cy="2071702"/>
          </a:xfrm>
        </p:spPr>
        <p:txBody>
          <a:bodyPr>
            <a:normAutofit fontScale="47500" lnSpcReduction="20000"/>
          </a:bodyPr>
          <a:lstStyle/>
          <a:p>
            <a:pPr>
              <a:buNone/>
            </a:pPr>
            <a:endParaRPr lang="en-US" dirty="0" smtClean="0"/>
          </a:p>
          <a:p>
            <a:pPr>
              <a:buNone/>
            </a:pPr>
            <a:r>
              <a:rPr lang="en-US" sz="3800" dirty="0" smtClean="0">
                <a:solidFill>
                  <a:srgbClr val="FFC000"/>
                </a:solidFill>
              </a:rPr>
              <a:t>3. Wax painted to a depth slightly more than the relief provided.</a:t>
            </a:r>
          </a:p>
          <a:p>
            <a:r>
              <a:rPr lang="en-US" sz="3800" dirty="0" smtClean="0">
                <a:solidFill>
                  <a:srgbClr val="FFC000"/>
                </a:solidFill>
              </a:rPr>
              <a:t>Trays remains in mouth for 5-7min</a:t>
            </a:r>
            <a:r>
              <a:rPr lang="en-US" dirty="0" smtClean="0">
                <a:solidFill>
                  <a:srgbClr val="FFC000"/>
                </a:solidFill>
              </a:rPr>
              <a:t>.</a:t>
            </a:r>
          </a:p>
        </p:txBody>
      </p:sp>
      <p:pic>
        <p:nvPicPr>
          <p:cNvPr id="5" name="Picture 9" descr="IMG_6468"/>
          <p:cNvPicPr>
            <a:picLocks noChangeAspect="1" noChangeArrowheads="1"/>
          </p:cNvPicPr>
          <p:nvPr/>
        </p:nvPicPr>
        <p:blipFill>
          <a:blip r:embed="rId2"/>
          <a:srcRect l="10182" t="15793" r="4814" b="6273"/>
          <a:stretch>
            <a:fillRect/>
          </a:stretch>
        </p:blipFill>
        <p:spPr bwMode="auto">
          <a:xfrm>
            <a:off x="928662" y="1500174"/>
            <a:ext cx="1828800" cy="1257300"/>
          </a:xfrm>
          <a:prstGeom prst="rect">
            <a:avLst/>
          </a:prstGeom>
          <a:noFill/>
          <a:ln w="9525">
            <a:noFill/>
            <a:miter lim="800000"/>
            <a:headEnd/>
            <a:tailEnd/>
          </a:ln>
        </p:spPr>
      </p:pic>
      <p:sp>
        <p:nvSpPr>
          <p:cNvPr id="6" name="TextBox 5"/>
          <p:cNvSpPr txBox="1"/>
          <p:nvPr/>
        </p:nvSpPr>
        <p:spPr>
          <a:xfrm>
            <a:off x="500034" y="2928934"/>
            <a:ext cx="2857520" cy="646331"/>
          </a:xfrm>
          <a:prstGeom prst="rect">
            <a:avLst/>
          </a:prstGeom>
          <a:noFill/>
        </p:spPr>
        <p:txBody>
          <a:bodyPr wrap="square" rtlCol="0">
            <a:spAutoFit/>
          </a:bodyPr>
          <a:lstStyle/>
          <a:p>
            <a:r>
              <a:rPr lang="en-US" dirty="0" smtClean="0">
                <a:solidFill>
                  <a:srgbClr val="FFC000"/>
                </a:solidFill>
              </a:rPr>
              <a:t>1. Metal framework constructed</a:t>
            </a:r>
            <a:endParaRPr lang="en-IN" dirty="0">
              <a:solidFill>
                <a:srgbClr val="FFC000"/>
              </a:solidFill>
            </a:endParaRPr>
          </a:p>
        </p:txBody>
      </p:sp>
      <p:pic>
        <p:nvPicPr>
          <p:cNvPr id="7" name="Picture 10" descr="IMG_6474"/>
          <p:cNvPicPr>
            <a:picLocks noChangeAspect="1" noChangeArrowheads="1"/>
          </p:cNvPicPr>
          <p:nvPr/>
        </p:nvPicPr>
        <p:blipFill>
          <a:blip r:embed="rId3"/>
          <a:srcRect l="12839" t="17712"/>
          <a:stretch>
            <a:fillRect/>
          </a:stretch>
        </p:blipFill>
        <p:spPr bwMode="auto">
          <a:xfrm>
            <a:off x="642910" y="3857628"/>
            <a:ext cx="1752600" cy="1239837"/>
          </a:xfrm>
          <a:prstGeom prst="rect">
            <a:avLst/>
          </a:prstGeom>
          <a:noFill/>
          <a:ln w="9525">
            <a:noFill/>
            <a:miter lim="800000"/>
            <a:headEnd/>
            <a:tailEnd/>
          </a:ln>
        </p:spPr>
      </p:pic>
      <p:sp>
        <p:nvSpPr>
          <p:cNvPr id="10" name="TextBox 9"/>
          <p:cNvSpPr txBox="1"/>
          <p:nvPr/>
        </p:nvSpPr>
        <p:spPr>
          <a:xfrm>
            <a:off x="714348" y="5286388"/>
            <a:ext cx="2500330" cy="1323439"/>
          </a:xfrm>
          <a:prstGeom prst="rect">
            <a:avLst/>
          </a:prstGeom>
          <a:noFill/>
        </p:spPr>
        <p:txBody>
          <a:bodyPr wrap="square" rtlCol="0">
            <a:spAutoFit/>
          </a:bodyPr>
          <a:lstStyle/>
          <a:p>
            <a:r>
              <a:rPr lang="en-US" b="1" dirty="0" smtClean="0">
                <a:solidFill>
                  <a:srgbClr val="FFC000"/>
                </a:solidFill>
              </a:rPr>
              <a:t>2.  </a:t>
            </a:r>
            <a:r>
              <a:rPr lang="en-US" sz="2000" b="1" dirty="0" smtClean="0">
                <a:solidFill>
                  <a:srgbClr val="FFC000"/>
                </a:solidFill>
              </a:rPr>
              <a:t>Special tray is fabricated with self cured resin . 1mm short of borders</a:t>
            </a:r>
            <a:endParaRPr lang="en-IN" sz="2000" dirty="0">
              <a:solidFill>
                <a:srgbClr val="FFC000"/>
              </a:solidFill>
            </a:endParaRPr>
          </a:p>
        </p:txBody>
      </p:sp>
      <p:pic>
        <p:nvPicPr>
          <p:cNvPr id="11" name="Picture 6" descr="IMG_6419"/>
          <p:cNvPicPr>
            <a:picLocks noChangeAspect="1" noChangeArrowheads="1"/>
          </p:cNvPicPr>
          <p:nvPr/>
        </p:nvPicPr>
        <p:blipFill>
          <a:blip r:embed="rId4" cstate="print"/>
          <a:srcRect l="11940" t="1990" r="13432" b="28358"/>
          <a:stretch>
            <a:fillRect/>
          </a:stretch>
        </p:blipFill>
        <p:spPr bwMode="auto">
          <a:xfrm>
            <a:off x="4357686" y="1357298"/>
            <a:ext cx="2162172" cy="1512990"/>
          </a:xfrm>
          <a:prstGeom prst="rect">
            <a:avLst/>
          </a:prstGeom>
          <a:noFill/>
          <a:ln w="6350">
            <a:solidFill>
              <a:srgbClr val="000000"/>
            </a:solidFill>
            <a:miter lim="800000"/>
            <a:headEnd/>
            <a:tailEnd/>
          </a:ln>
        </p:spPr>
      </p:pic>
      <p:sp>
        <p:nvSpPr>
          <p:cNvPr id="12" name="TextBox 11"/>
          <p:cNvSpPr txBox="1"/>
          <p:nvPr/>
        </p:nvSpPr>
        <p:spPr>
          <a:xfrm>
            <a:off x="6429388" y="4071942"/>
            <a:ext cx="2286016" cy="2308324"/>
          </a:xfrm>
          <a:prstGeom prst="rect">
            <a:avLst/>
          </a:prstGeom>
          <a:noFill/>
        </p:spPr>
        <p:txBody>
          <a:bodyPr wrap="square" rtlCol="0">
            <a:spAutoFit/>
          </a:bodyPr>
          <a:lstStyle/>
          <a:p>
            <a:r>
              <a:rPr lang="en-US" dirty="0" smtClean="0">
                <a:solidFill>
                  <a:srgbClr val="FFC000"/>
                </a:solidFill>
              </a:rPr>
              <a:t>4. Where tissue contact is present, surface is glossy, no contact- surface dull</a:t>
            </a:r>
          </a:p>
          <a:p>
            <a:r>
              <a:rPr lang="en-US" dirty="0" smtClean="0">
                <a:solidFill>
                  <a:srgbClr val="FFC000"/>
                </a:solidFill>
              </a:rPr>
              <a:t>Impression should be left in the mouth for 12min.</a:t>
            </a:r>
            <a:endParaRPr lang="en-IN" dirty="0" smtClean="0">
              <a:solidFill>
                <a:srgbClr val="FFC000"/>
              </a:solidFill>
            </a:endParaRPr>
          </a:p>
          <a:p>
            <a:endParaRPr lang="en-IN" dirty="0"/>
          </a:p>
        </p:txBody>
      </p:sp>
      <p:pic>
        <p:nvPicPr>
          <p:cNvPr id="13" name="Picture 5" descr="100_1357"/>
          <p:cNvPicPr>
            <a:picLocks noChangeAspect="1" noChangeArrowheads="1"/>
          </p:cNvPicPr>
          <p:nvPr/>
        </p:nvPicPr>
        <p:blipFill>
          <a:blip r:embed="rId5" cstate="print"/>
          <a:srcRect l="7692" t="13675" r="5128" b="11111"/>
          <a:stretch>
            <a:fillRect/>
          </a:stretch>
        </p:blipFill>
        <p:spPr bwMode="auto">
          <a:xfrm>
            <a:off x="4143372" y="4071942"/>
            <a:ext cx="2090734" cy="1537304"/>
          </a:xfrm>
          <a:prstGeom prst="rect">
            <a:avLst/>
          </a:prstGeom>
          <a:noFill/>
          <a:ln w="6350">
            <a:solidFill>
              <a:srgbClr val="000000"/>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PRESSURE TECHNIQUE</a:t>
            </a:r>
            <a:endParaRPr lang="en-IN" dirty="0"/>
          </a:p>
        </p:txBody>
      </p:sp>
      <p:sp>
        <p:nvSpPr>
          <p:cNvPr id="3" name="Content Placeholder 2"/>
          <p:cNvSpPr>
            <a:spLocks noGrp="1"/>
          </p:cNvSpPr>
          <p:nvPr>
            <p:ph idx="1"/>
          </p:nvPr>
        </p:nvSpPr>
        <p:spPr>
          <a:xfrm>
            <a:off x="914400" y="1783560"/>
            <a:ext cx="7772400" cy="2788448"/>
          </a:xfrm>
        </p:spPr>
        <p:txBody>
          <a:bodyPr>
            <a:normAutofit lnSpcReduction="10000"/>
          </a:bodyPr>
          <a:lstStyle/>
          <a:p>
            <a:r>
              <a:rPr lang="en-IN" sz="2800" dirty="0" smtClean="0"/>
              <a:t>The </a:t>
            </a:r>
            <a:r>
              <a:rPr lang="en-IN" sz="2800" dirty="0" smtClean="0"/>
              <a:t>selected pressure impression attempts to </a:t>
            </a:r>
            <a:r>
              <a:rPr lang="en-IN" sz="2800" dirty="0" smtClean="0"/>
              <a:t>direct  more </a:t>
            </a:r>
            <a:r>
              <a:rPr lang="en-IN" sz="2800" dirty="0" smtClean="0"/>
              <a:t>force to those portions of the ridge able to </a:t>
            </a:r>
            <a:r>
              <a:rPr lang="en-IN" sz="2800" dirty="0" smtClean="0"/>
              <a:t>absorb stress </a:t>
            </a:r>
            <a:r>
              <a:rPr lang="en-IN" sz="2800" dirty="0" smtClean="0"/>
              <a:t>and to protect the areas of the ridge least able </a:t>
            </a:r>
            <a:r>
              <a:rPr lang="en-IN" sz="2800" dirty="0" smtClean="0"/>
              <a:t>to absorb stress</a:t>
            </a:r>
          </a:p>
          <a:p>
            <a:r>
              <a:rPr lang="en-IN" sz="2800" dirty="0" smtClean="0"/>
              <a:t>To </a:t>
            </a:r>
            <a:r>
              <a:rPr lang="en-IN" sz="2800" dirty="0" smtClean="0"/>
              <a:t>accomplish this, the intaglio surface of the</a:t>
            </a:r>
          </a:p>
          <a:p>
            <a:pPr>
              <a:buNone/>
            </a:pPr>
            <a:r>
              <a:rPr lang="en-IN" sz="2800" dirty="0" smtClean="0"/>
              <a:t>tray is selectively </a:t>
            </a:r>
            <a:r>
              <a:rPr lang="en-IN" sz="2800" dirty="0" smtClean="0"/>
              <a:t>relieved.</a:t>
            </a:r>
            <a:endParaRPr lang="en-US" sz="2800" b="1" dirty="0" smtClean="0">
              <a:solidFill>
                <a:srgbClr val="4C4C4C"/>
              </a:solidFill>
            </a:endParaRPr>
          </a:p>
          <a:p>
            <a:endParaRPr lang="en-IN" sz="2800" dirty="0"/>
          </a:p>
        </p:txBody>
      </p:sp>
      <p:pic>
        <p:nvPicPr>
          <p:cNvPr id="5" name="Picture 2"/>
          <p:cNvPicPr>
            <a:picLocks noChangeAspect="1" noChangeArrowheads="1"/>
          </p:cNvPicPr>
          <p:nvPr/>
        </p:nvPicPr>
        <p:blipFill>
          <a:blip r:embed="rId2"/>
          <a:srcRect/>
          <a:stretch>
            <a:fillRect/>
          </a:stretch>
        </p:blipFill>
        <p:spPr bwMode="auto">
          <a:xfrm>
            <a:off x="2857488" y="4572008"/>
            <a:ext cx="2414591" cy="1657779"/>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77500" lnSpcReduction="20000"/>
          </a:bodyPr>
          <a:lstStyle/>
          <a:p>
            <a:r>
              <a:rPr lang="en-IN" dirty="0" smtClean="0"/>
              <a:t>For the </a:t>
            </a:r>
            <a:r>
              <a:rPr lang="en-IN" dirty="0" err="1" smtClean="0"/>
              <a:t>mandibular</a:t>
            </a:r>
            <a:r>
              <a:rPr lang="en-IN" dirty="0" smtClean="0"/>
              <a:t> posterior region, the crest of </a:t>
            </a:r>
            <a:r>
              <a:rPr lang="en-IN" dirty="0" smtClean="0"/>
              <a:t>the ridge </a:t>
            </a:r>
            <a:r>
              <a:rPr lang="en-IN" dirty="0" smtClean="0"/>
              <a:t>is not considered to be a pressure-bearing area. </a:t>
            </a:r>
            <a:endParaRPr lang="en-IN" dirty="0" smtClean="0"/>
          </a:p>
          <a:p>
            <a:r>
              <a:rPr lang="en-IN" dirty="0" smtClean="0"/>
              <a:t>As the impression is made, the material over the crest</a:t>
            </a:r>
          </a:p>
          <a:p>
            <a:pPr>
              <a:buNone/>
            </a:pPr>
            <a:r>
              <a:rPr lang="en-IN" dirty="0" smtClean="0"/>
              <a:t>of the ridge is not closely confined and will exert minimal</a:t>
            </a:r>
          </a:p>
          <a:p>
            <a:pPr>
              <a:buNone/>
            </a:pPr>
            <a:r>
              <a:rPr lang="en-IN" dirty="0" smtClean="0"/>
              <a:t>tissue ward </a:t>
            </a:r>
            <a:r>
              <a:rPr lang="en-IN" dirty="0" smtClean="0"/>
              <a:t>force</a:t>
            </a:r>
            <a:r>
              <a:rPr lang="en-IN" dirty="0" smtClean="0"/>
              <a:t>. This </a:t>
            </a:r>
            <a:r>
              <a:rPr lang="en-IN" dirty="0" smtClean="0"/>
              <a:t>will result in minimal tissue </a:t>
            </a:r>
            <a:r>
              <a:rPr lang="en-IN" dirty="0" smtClean="0"/>
              <a:t>displacement</a:t>
            </a:r>
            <a:r>
              <a:rPr lang="en-IN" dirty="0" smtClean="0"/>
              <a:t>.</a:t>
            </a:r>
          </a:p>
          <a:p>
            <a:r>
              <a:rPr lang="en-IN" dirty="0" smtClean="0"/>
              <a:t>The impression material over the </a:t>
            </a:r>
            <a:r>
              <a:rPr lang="en-IN" dirty="0" err="1" smtClean="0"/>
              <a:t>buccal</a:t>
            </a:r>
            <a:r>
              <a:rPr lang="en-IN" dirty="0" smtClean="0"/>
              <a:t> shelf, being</a:t>
            </a:r>
          </a:p>
          <a:p>
            <a:pPr>
              <a:buNone/>
            </a:pPr>
            <a:r>
              <a:rPr lang="en-IN" dirty="0" smtClean="0"/>
              <a:t>      somewhat </a:t>
            </a:r>
            <a:r>
              <a:rPr lang="en-IN" dirty="0" smtClean="0"/>
              <a:t>more confined, will exert somewhat greater </a:t>
            </a:r>
            <a:r>
              <a:rPr lang="en-IN" dirty="0" err="1" smtClean="0"/>
              <a:t>tissueward</a:t>
            </a:r>
            <a:r>
              <a:rPr lang="en-IN" dirty="0" smtClean="0"/>
              <a:t> force</a:t>
            </a:r>
            <a:r>
              <a:rPr lang="en-IN" dirty="0" smtClean="0"/>
              <a:t>, and a slightly greater amount of tissue </a:t>
            </a:r>
            <a:r>
              <a:rPr lang="en-IN" dirty="0" smtClean="0"/>
              <a:t>displacement will </a:t>
            </a:r>
            <a:r>
              <a:rPr lang="en-IN" dirty="0" smtClean="0"/>
              <a:t>occur</a:t>
            </a:r>
            <a:r>
              <a:rPr lang="en-IN" dirty="0" smtClean="0"/>
              <a:t>.</a:t>
            </a:r>
          </a:p>
          <a:p>
            <a:pPr>
              <a:buNone/>
            </a:pPr>
            <a:r>
              <a:rPr lang="en-US" sz="3100" b="1" dirty="0" smtClean="0"/>
              <a:t>Materials used </a:t>
            </a:r>
          </a:p>
          <a:p>
            <a:pPr>
              <a:buNone/>
            </a:pPr>
            <a:r>
              <a:rPr lang="en-US" sz="3100" b="1" dirty="0" smtClean="0"/>
              <a:t>   (</a:t>
            </a:r>
            <a:r>
              <a:rPr lang="en-US" sz="3100" b="1" dirty="0" err="1" smtClean="0"/>
              <a:t>i</a:t>
            </a:r>
            <a:r>
              <a:rPr lang="en-US" sz="3100" b="1" dirty="0" smtClean="0"/>
              <a:t>) </a:t>
            </a:r>
            <a:r>
              <a:rPr lang="en-US" sz="3100" b="1" dirty="0" err="1" smtClean="0"/>
              <a:t>ZnOE</a:t>
            </a:r>
            <a:r>
              <a:rPr lang="en-US" sz="3100" b="1" dirty="0" smtClean="0"/>
              <a:t> (ii) Elastomeric impression </a:t>
            </a:r>
            <a:r>
              <a:rPr lang="en-US" sz="3100" b="1" dirty="0" smtClean="0"/>
              <a:t>material (light body consistency)</a:t>
            </a:r>
            <a:endParaRPr lang="en-US" sz="3100" b="1" dirty="0" smtClean="0"/>
          </a:p>
          <a:p>
            <a:endParaRPr lang="en-IN"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0"/>
            <a:ext cx="4657732" cy="6355560"/>
          </a:xfrm>
        </p:spPr>
        <p:txBody>
          <a:bodyPr>
            <a:normAutofit fontScale="62500" lnSpcReduction="20000"/>
          </a:bodyPr>
          <a:lstStyle/>
          <a:p>
            <a:pPr>
              <a:lnSpc>
                <a:spcPct val="90000"/>
              </a:lnSpc>
              <a:buNone/>
            </a:pPr>
            <a:r>
              <a:rPr lang="en-US" sz="3600" b="1" u="sng" dirty="0" smtClean="0">
                <a:solidFill>
                  <a:schemeClr val="bg1"/>
                </a:solidFill>
              </a:rPr>
              <a:t>Procedure :</a:t>
            </a:r>
            <a:r>
              <a:rPr lang="en-US" sz="3200" b="1" u="sng" dirty="0" smtClean="0">
                <a:solidFill>
                  <a:srgbClr val="4C4C4C"/>
                </a:solidFill>
              </a:rPr>
              <a:t> </a:t>
            </a:r>
            <a:r>
              <a:rPr lang="en-US" sz="3200" b="1" dirty="0" smtClean="0">
                <a:solidFill>
                  <a:srgbClr val="4C4C4C"/>
                </a:solidFill>
              </a:rPr>
              <a:t> </a:t>
            </a:r>
          </a:p>
          <a:p>
            <a:pPr>
              <a:lnSpc>
                <a:spcPct val="90000"/>
              </a:lnSpc>
              <a:buNone/>
            </a:pPr>
            <a:endParaRPr lang="en-US" sz="3200" b="1" u="sng" dirty="0" smtClean="0">
              <a:solidFill>
                <a:srgbClr val="4C4C4C"/>
              </a:solidFill>
            </a:endParaRPr>
          </a:p>
          <a:p>
            <a:pPr>
              <a:lnSpc>
                <a:spcPct val="90000"/>
              </a:lnSpc>
              <a:buNone/>
            </a:pPr>
            <a:r>
              <a:rPr lang="en-US" sz="3200" b="1" dirty="0" smtClean="0"/>
              <a:t>1. Framework is constructed on a master cast</a:t>
            </a:r>
          </a:p>
          <a:p>
            <a:pPr>
              <a:lnSpc>
                <a:spcPct val="90000"/>
              </a:lnSpc>
              <a:buNone/>
            </a:pPr>
            <a:r>
              <a:rPr lang="en-US" sz="3200" b="1" dirty="0" smtClean="0"/>
              <a:t>2. Acrylic resin tray is prepared with relief</a:t>
            </a:r>
          </a:p>
          <a:p>
            <a:pPr>
              <a:lnSpc>
                <a:spcPct val="90000"/>
              </a:lnSpc>
              <a:buNone/>
            </a:pPr>
            <a:r>
              <a:rPr lang="en-US" sz="3200" b="1" dirty="0" smtClean="0"/>
              <a:t>    Thin layer of  modeling compound is   </a:t>
            </a:r>
          </a:p>
          <a:p>
            <a:pPr>
              <a:lnSpc>
                <a:spcPct val="90000"/>
              </a:lnSpc>
              <a:buNone/>
            </a:pPr>
            <a:r>
              <a:rPr lang="en-US" sz="3200" b="1" dirty="0" smtClean="0"/>
              <a:t>     painted on tissue sides of impression trays.  </a:t>
            </a:r>
          </a:p>
          <a:p>
            <a:pPr>
              <a:lnSpc>
                <a:spcPct val="90000"/>
              </a:lnSpc>
              <a:buNone/>
            </a:pPr>
            <a:r>
              <a:rPr lang="en-US" sz="3200" b="1" dirty="0" smtClean="0"/>
              <a:t>    The tray is stabilized by tissue contact and </a:t>
            </a:r>
          </a:p>
          <a:p>
            <a:pPr>
              <a:lnSpc>
                <a:spcPct val="90000"/>
              </a:lnSpc>
              <a:buNone/>
            </a:pPr>
            <a:r>
              <a:rPr lang="en-US" sz="3200" b="1" dirty="0" smtClean="0"/>
              <a:t>     borders are perfected. </a:t>
            </a:r>
          </a:p>
          <a:p>
            <a:pPr>
              <a:lnSpc>
                <a:spcPct val="90000"/>
              </a:lnSpc>
              <a:buNone/>
            </a:pPr>
            <a:r>
              <a:rPr lang="en-US" sz="3200" b="1" dirty="0" smtClean="0"/>
              <a:t>3.  Compound is removed from holes of the tray.</a:t>
            </a:r>
          </a:p>
          <a:p>
            <a:pPr>
              <a:lnSpc>
                <a:spcPct val="90000"/>
              </a:lnSpc>
              <a:buNone/>
            </a:pPr>
            <a:r>
              <a:rPr lang="en-US" sz="3200" b="1" dirty="0" smtClean="0"/>
              <a:t>4. </a:t>
            </a:r>
            <a:r>
              <a:rPr lang="en-US" sz="3200" b="1" dirty="0" err="1" smtClean="0"/>
              <a:t>ZnOE</a:t>
            </a:r>
            <a:r>
              <a:rPr lang="en-US" sz="3200" b="1" dirty="0" smtClean="0"/>
              <a:t> Material is loaded in free flowing </a:t>
            </a:r>
          </a:p>
          <a:p>
            <a:pPr>
              <a:lnSpc>
                <a:spcPct val="90000"/>
              </a:lnSpc>
              <a:buNone/>
            </a:pPr>
            <a:r>
              <a:rPr lang="en-US" sz="3200" b="1" dirty="0" smtClean="0"/>
              <a:t>    consistency</a:t>
            </a:r>
          </a:p>
          <a:p>
            <a:pPr>
              <a:lnSpc>
                <a:spcPct val="90000"/>
              </a:lnSpc>
              <a:buNone/>
            </a:pPr>
            <a:r>
              <a:rPr lang="en-US" sz="3200" b="1" dirty="0" smtClean="0"/>
              <a:t>5. Pressure applied only through the </a:t>
            </a:r>
            <a:r>
              <a:rPr lang="en-US" sz="3200" b="1" dirty="0" err="1" smtClean="0"/>
              <a:t>occlusal</a:t>
            </a:r>
            <a:r>
              <a:rPr lang="en-US" sz="3200" b="1" dirty="0" smtClean="0"/>
              <a:t> </a:t>
            </a:r>
          </a:p>
          <a:p>
            <a:pPr>
              <a:lnSpc>
                <a:spcPct val="90000"/>
              </a:lnSpc>
              <a:buNone/>
            </a:pPr>
            <a:r>
              <a:rPr lang="en-US" sz="3200" b="1" dirty="0" smtClean="0"/>
              <a:t>    rests. Impression is made.</a:t>
            </a:r>
          </a:p>
          <a:p>
            <a:pPr>
              <a:lnSpc>
                <a:spcPct val="90000"/>
              </a:lnSpc>
              <a:buNone/>
            </a:pPr>
            <a:r>
              <a:rPr lang="en-US" sz="3200" b="1" dirty="0" smtClean="0"/>
              <a:t>6.  Altered cast prepared</a:t>
            </a:r>
            <a:endParaRPr lang="en-IN" dirty="0"/>
          </a:p>
        </p:txBody>
      </p:sp>
      <p:pic>
        <p:nvPicPr>
          <p:cNvPr id="4" name="Picture 4" descr="IMG_6468"/>
          <p:cNvPicPr>
            <a:picLocks noChangeAspect="1" noChangeArrowheads="1"/>
          </p:cNvPicPr>
          <p:nvPr/>
        </p:nvPicPr>
        <p:blipFill>
          <a:blip r:embed="rId2"/>
          <a:srcRect l="10182" t="15793" r="4814" b="6273"/>
          <a:stretch>
            <a:fillRect/>
          </a:stretch>
        </p:blipFill>
        <p:spPr bwMode="auto">
          <a:xfrm>
            <a:off x="6781800" y="304800"/>
            <a:ext cx="1752600" cy="1204913"/>
          </a:xfrm>
          <a:prstGeom prst="rect">
            <a:avLst/>
          </a:prstGeom>
          <a:noFill/>
          <a:ln w="9525">
            <a:noFill/>
            <a:miter lim="800000"/>
            <a:headEnd/>
            <a:tailEnd/>
          </a:ln>
        </p:spPr>
      </p:pic>
      <p:pic>
        <p:nvPicPr>
          <p:cNvPr id="5" name="Picture 5" descr="IMG_6474"/>
          <p:cNvPicPr>
            <a:picLocks noChangeAspect="1" noChangeArrowheads="1"/>
          </p:cNvPicPr>
          <p:nvPr/>
        </p:nvPicPr>
        <p:blipFill>
          <a:blip r:embed="rId3"/>
          <a:srcRect l="12839" t="17712"/>
          <a:stretch>
            <a:fillRect/>
          </a:stretch>
        </p:blipFill>
        <p:spPr bwMode="auto">
          <a:xfrm>
            <a:off x="6786578" y="1785926"/>
            <a:ext cx="1752600" cy="1239838"/>
          </a:xfrm>
          <a:prstGeom prst="rect">
            <a:avLst/>
          </a:prstGeom>
          <a:noFill/>
          <a:ln w="9525">
            <a:noFill/>
            <a:miter lim="800000"/>
            <a:headEnd/>
            <a:tailEnd/>
          </a:ln>
        </p:spPr>
      </p:pic>
      <p:pic>
        <p:nvPicPr>
          <p:cNvPr id="6" name="Picture 3" descr="100_1122"/>
          <p:cNvPicPr>
            <a:picLocks noChangeAspect="1" noChangeArrowheads="1"/>
          </p:cNvPicPr>
          <p:nvPr/>
        </p:nvPicPr>
        <p:blipFill>
          <a:blip r:embed="rId4"/>
          <a:srcRect/>
          <a:stretch>
            <a:fillRect/>
          </a:stretch>
        </p:blipFill>
        <p:spPr>
          <a:xfrm>
            <a:off x="6705600" y="3176588"/>
            <a:ext cx="1936750" cy="1395412"/>
          </a:xfrm>
          <a:prstGeom prst="rect">
            <a:avLst/>
          </a:prstGeom>
          <a:noFill/>
        </p:spPr>
      </p:pic>
      <p:pic>
        <p:nvPicPr>
          <p:cNvPr id="7" name="Picture 6" descr="IMG_6457"/>
          <p:cNvPicPr>
            <a:picLocks noChangeAspect="1" noChangeArrowheads="1"/>
          </p:cNvPicPr>
          <p:nvPr/>
        </p:nvPicPr>
        <p:blipFill>
          <a:blip r:embed="rId5"/>
          <a:srcRect l="2657" t="3543" b="4355"/>
          <a:stretch>
            <a:fillRect/>
          </a:stretch>
        </p:blipFill>
        <p:spPr>
          <a:xfrm>
            <a:off x="6705600" y="4953000"/>
            <a:ext cx="1981200" cy="1406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 cast technique</a:t>
            </a:r>
            <a:endParaRPr lang="en-IN" dirty="0"/>
          </a:p>
        </p:txBody>
      </p:sp>
      <p:sp>
        <p:nvSpPr>
          <p:cNvPr id="3" name="Content Placeholder 2"/>
          <p:cNvSpPr>
            <a:spLocks noGrp="1"/>
          </p:cNvSpPr>
          <p:nvPr>
            <p:ph idx="1"/>
          </p:nvPr>
        </p:nvSpPr>
        <p:spPr/>
        <p:txBody>
          <a:bodyPr/>
          <a:lstStyle/>
          <a:p>
            <a:r>
              <a:rPr lang="en-US" dirty="0" smtClean="0"/>
              <a:t>Metal framework constructed.</a:t>
            </a:r>
          </a:p>
          <a:p>
            <a:r>
              <a:rPr lang="en-US" dirty="0" smtClean="0"/>
              <a:t>Fit is checked in the mouth</a:t>
            </a:r>
          </a:p>
          <a:p>
            <a:r>
              <a:rPr lang="en-US" dirty="0" smtClean="0"/>
              <a:t>Acrylic resin trays are added to the minor connector of denture base.</a:t>
            </a:r>
          </a:p>
          <a:p>
            <a:r>
              <a:rPr lang="en-US" dirty="0" smtClean="0"/>
              <a:t>Border molding done.</a:t>
            </a:r>
          </a:p>
          <a:p>
            <a:r>
              <a:rPr lang="en-US" dirty="0" smtClean="0"/>
              <a:t>Final impression taken</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C003F"/>
                </a:solidFill>
                <a:latin typeface="Times New Roman" pitchFamily="18" charset="0"/>
                <a:cs typeface="Times New Roman" pitchFamily="18" charset="0"/>
              </a:rPr>
              <a:t>MOVEMENTS OF REMOVABLE PARTIAL DENTURE</a:t>
            </a:r>
            <a:br>
              <a:rPr lang="en-US" b="1" dirty="0" smtClean="0">
                <a:solidFill>
                  <a:srgbClr val="BC003F"/>
                </a:solidFill>
                <a:latin typeface="Times New Roman" pitchFamily="18" charset="0"/>
                <a:cs typeface="Times New Roman" pitchFamily="18" charset="0"/>
              </a:rPr>
            </a:br>
            <a:endParaRPr lang="en-IN" dirty="0"/>
          </a:p>
        </p:txBody>
      </p:sp>
      <p:pic>
        <p:nvPicPr>
          <p:cNvPr id="4" name="Picture 6" descr="IMG_6464"/>
          <p:cNvPicPr>
            <a:picLocks noChangeAspect="1" noChangeArrowheads="1"/>
          </p:cNvPicPr>
          <p:nvPr/>
        </p:nvPicPr>
        <p:blipFill>
          <a:blip r:embed="rId2">
            <a:lum bright="12000" contrast="6000"/>
          </a:blip>
          <a:srcRect l="8333" t="16667" r="14583"/>
          <a:stretch>
            <a:fillRect/>
          </a:stretch>
        </p:blipFill>
        <p:spPr bwMode="auto">
          <a:xfrm>
            <a:off x="1000100" y="2143116"/>
            <a:ext cx="2743200" cy="2112962"/>
          </a:xfrm>
          <a:prstGeom prst="rect">
            <a:avLst/>
          </a:prstGeom>
          <a:noFill/>
          <a:ln w="28575">
            <a:solidFill>
              <a:schemeClr val="bg1"/>
            </a:solidFill>
            <a:miter lim="800000"/>
            <a:headEnd/>
            <a:tailEnd/>
          </a:ln>
        </p:spPr>
      </p:pic>
      <p:pic>
        <p:nvPicPr>
          <p:cNvPr id="5" name="Picture 9" descr="IMG_6465"/>
          <p:cNvPicPr>
            <a:picLocks noGrp="1" noChangeAspect="1" noChangeArrowheads="1"/>
          </p:cNvPicPr>
          <p:nvPr>
            <p:ph idx="1"/>
          </p:nvPr>
        </p:nvPicPr>
        <p:blipFill>
          <a:blip r:embed="rId3">
            <a:lum bright="12000" contrast="6000"/>
          </a:blip>
          <a:srcRect l="7317" t="13008" r="7317"/>
          <a:stretch>
            <a:fillRect/>
          </a:stretch>
        </p:blipFill>
        <p:spPr bwMode="auto">
          <a:xfrm>
            <a:off x="5072066" y="2071678"/>
            <a:ext cx="2820756" cy="2154960"/>
          </a:xfrm>
          <a:prstGeom prst="rect">
            <a:avLst/>
          </a:prstGeom>
          <a:noFill/>
          <a:ln w="28575">
            <a:solidFill>
              <a:schemeClr val="bg1"/>
            </a:solidFill>
            <a:miter lim="800000"/>
            <a:headEnd/>
            <a:tailEnd/>
          </a:ln>
        </p:spPr>
      </p:pic>
      <p:pic>
        <p:nvPicPr>
          <p:cNvPr id="6" name="Picture 10" descr="IMG_6466"/>
          <p:cNvPicPr>
            <a:picLocks noChangeAspect="1" noChangeArrowheads="1"/>
          </p:cNvPicPr>
          <p:nvPr/>
        </p:nvPicPr>
        <p:blipFill>
          <a:blip r:embed="rId4">
            <a:lum bright="12000" contrast="6000"/>
          </a:blip>
          <a:srcRect l="9302" t="21706" r="20930" b="3876"/>
          <a:stretch>
            <a:fillRect/>
          </a:stretch>
        </p:blipFill>
        <p:spPr bwMode="auto">
          <a:xfrm>
            <a:off x="3071802" y="4724400"/>
            <a:ext cx="2667000" cy="2133600"/>
          </a:xfrm>
          <a:prstGeom prst="rect">
            <a:avLst/>
          </a:prstGeom>
          <a:noFill/>
          <a:ln w="2857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ALTERED CAST</a:t>
            </a:r>
            <a:endParaRPr lang="en-IN" dirty="0"/>
          </a:p>
        </p:txBody>
      </p:sp>
      <p:pic>
        <p:nvPicPr>
          <p:cNvPr id="1026" name="Picture 2" descr="C:\Users\Chandana Nathan\Pictures\101MSDCF\101MSDCF\DSC02070.JPG"/>
          <p:cNvPicPr>
            <a:picLocks noGrp="1" noChangeAspect="1" noChangeArrowheads="1"/>
          </p:cNvPicPr>
          <p:nvPr>
            <p:ph idx="1"/>
          </p:nvPr>
        </p:nvPicPr>
        <p:blipFill>
          <a:blip r:embed="rId2" cstate="print"/>
          <a:srcRect l="12265" t="6285" r="12734" b="9340"/>
          <a:stretch>
            <a:fillRect/>
          </a:stretch>
        </p:blipFill>
        <p:spPr bwMode="auto">
          <a:xfrm>
            <a:off x="2500298" y="2071678"/>
            <a:ext cx="4572032" cy="385765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descr="C:\Users\Chandana Nathan\Pictures\101MSDCF\101MSDCF\DSC02071.JPG"/>
          <p:cNvPicPr>
            <a:picLocks noGrp="1" noChangeAspect="1" noChangeArrowheads="1"/>
          </p:cNvPicPr>
          <p:nvPr>
            <p:ph idx="1"/>
          </p:nvPr>
        </p:nvPicPr>
        <p:blipFill>
          <a:blip r:embed="rId2" cstate="print"/>
          <a:srcRect l="20469" t="9409" r="3359" b="9340"/>
          <a:stretch>
            <a:fillRect/>
          </a:stretch>
        </p:blipFill>
        <p:spPr bwMode="auto">
          <a:xfrm>
            <a:off x="857224" y="85700"/>
            <a:ext cx="3929090" cy="3143273"/>
          </a:xfrm>
          <a:prstGeom prst="rect">
            <a:avLst/>
          </a:prstGeom>
          <a:noFill/>
        </p:spPr>
      </p:pic>
      <p:pic>
        <p:nvPicPr>
          <p:cNvPr id="1027" name="Picture 3" descr="C:\Users\Chandana Nathan\Pictures\101MSDCF\101MSDCF\DSC02072.JPG"/>
          <p:cNvPicPr>
            <a:picLocks noChangeAspect="1" noChangeArrowheads="1"/>
          </p:cNvPicPr>
          <p:nvPr/>
        </p:nvPicPr>
        <p:blipFill>
          <a:blip r:embed="rId3" cstate="print"/>
          <a:srcRect l="25000" t="14286" b="5357"/>
          <a:stretch>
            <a:fillRect/>
          </a:stretch>
        </p:blipFill>
        <p:spPr bwMode="auto">
          <a:xfrm>
            <a:off x="5143504" y="3214686"/>
            <a:ext cx="4000496" cy="321471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descr="C:\Users\Chandana Nathan\Pictures\101MSDCF\101MSDCF\DSC02073.JPG"/>
          <p:cNvPicPr>
            <a:picLocks noGrp="1" noChangeAspect="1" noChangeArrowheads="1"/>
          </p:cNvPicPr>
          <p:nvPr>
            <p:ph idx="1"/>
          </p:nvPr>
        </p:nvPicPr>
        <p:blipFill>
          <a:blip r:embed="rId2" cstate="print"/>
          <a:srcRect l="19297" t="7848" r="4531" b="4652"/>
          <a:stretch>
            <a:fillRect/>
          </a:stretch>
        </p:blipFill>
        <p:spPr bwMode="auto">
          <a:xfrm>
            <a:off x="2357422" y="1625465"/>
            <a:ext cx="4000528" cy="344660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SC02074.JPG"/>
          <p:cNvPicPr>
            <a:picLocks noGrp="1" noChangeAspect="1"/>
          </p:cNvPicPr>
          <p:nvPr>
            <p:ph idx="1"/>
          </p:nvPr>
        </p:nvPicPr>
        <p:blipFill>
          <a:blip r:embed="rId2" cstate="print"/>
          <a:srcRect l="23438" t="11458" r="14062" b="2083"/>
          <a:stretch>
            <a:fillRect/>
          </a:stretch>
        </p:blipFill>
        <p:spPr>
          <a:xfrm>
            <a:off x="2597243" y="1784350"/>
            <a:ext cx="4406713" cy="4572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2"/>
          <a:srcRect/>
          <a:stretch>
            <a:fillRect/>
          </a:stretch>
        </p:blipFill>
        <p:spPr bwMode="auto">
          <a:xfrm>
            <a:off x="2180231" y="1785926"/>
            <a:ext cx="3363319" cy="2932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normAutofit fontScale="92500" lnSpcReduction="20000"/>
          </a:bodyPr>
          <a:lstStyle/>
          <a:p>
            <a:pPr>
              <a:buNone/>
            </a:pPr>
            <a:r>
              <a:rPr lang="en-US" sz="3200" dirty="0" smtClean="0">
                <a:latin typeface="Times New Roman" pitchFamily="18" charset="0"/>
              </a:rPr>
              <a:t>Various techniques have been discussed which are used in the construction of distal extension RPD. They are based on the theories related to character and </a:t>
            </a:r>
            <a:r>
              <a:rPr lang="en-US" sz="3200" dirty="0" err="1" smtClean="0">
                <a:latin typeface="Times New Roman" pitchFamily="18" charset="0"/>
              </a:rPr>
              <a:t>behaviour</a:t>
            </a:r>
            <a:r>
              <a:rPr lang="en-US" sz="3200" dirty="0" smtClean="0">
                <a:latin typeface="Times New Roman" pitchFamily="18" charset="0"/>
              </a:rPr>
              <a:t> of soft tissue. In order to understand the role of the soft tissues, we should understand that it has both mechanical and physiological function.</a:t>
            </a:r>
          </a:p>
          <a:p>
            <a:pPr>
              <a:buNone/>
            </a:pPr>
            <a:r>
              <a:rPr lang="en-US" sz="3200" dirty="0" smtClean="0">
                <a:latin typeface="Times New Roman" pitchFamily="18" charset="0"/>
              </a:rPr>
              <a:t>Before proceeding with fabrication a sound knowledge of the anatomy, condition of tissues in function will help us provide a better foundation for the restoration.</a:t>
            </a:r>
          </a:p>
          <a:p>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0"/>
            <a:ext cx="7772400" cy="1470025"/>
          </a:xfrm>
        </p:spPr>
        <p:txBody>
          <a:bodyPr>
            <a:normAutofit/>
          </a:bodyPr>
          <a:lstStyle/>
          <a:p>
            <a:r>
              <a:rPr lang="en-US" sz="3200" dirty="0" smtClean="0"/>
              <a:t>FACTORS INFLUENCING SUPPORT OF D.E</a:t>
            </a:r>
            <a:endParaRPr lang="en-IN" sz="3200" dirty="0"/>
          </a:p>
        </p:txBody>
      </p:sp>
      <p:sp>
        <p:nvSpPr>
          <p:cNvPr id="3" name="Subtitle 2"/>
          <p:cNvSpPr>
            <a:spLocks noGrp="1"/>
          </p:cNvSpPr>
          <p:nvPr>
            <p:ph type="subTitle" idx="1"/>
          </p:nvPr>
        </p:nvSpPr>
        <p:spPr>
          <a:xfrm>
            <a:off x="1371600" y="2000240"/>
            <a:ext cx="6400800" cy="4071966"/>
          </a:xfrm>
        </p:spPr>
        <p:txBody>
          <a:bodyPr>
            <a:normAutofit/>
          </a:bodyPr>
          <a:lstStyle/>
          <a:p>
            <a:r>
              <a:rPr lang="en-US" sz="2400" dirty="0" smtClean="0"/>
              <a:t>1.Quality of soft tissue covering edentulous ridge.</a:t>
            </a:r>
          </a:p>
          <a:p>
            <a:r>
              <a:rPr lang="en-US" sz="2400" dirty="0" smtClean="0"/>
              <a:t>2. Type of bone making up the denture bearing area.</a:t>
            </a:r>
          </a:p>
          <a:p>
            <a:r>
              <a:rPr lang="en-US" sz="2400" dirty="0" smtClean="0"/>
              <a:t>3.Design of partial denture.</a:t>
            </a:r>
          </a:p>
          <a:p>
            <a:r>
              <a:rPr lang="en-US" sz="2400" dirty="0" smtClean="0"/>
              <a:t>4.Amount of tissue coverage of denture base.</a:t>
            </a:r>
          </a:p>
          <a:p>
            <a:r>
              <a:rPr lang="en-US" sz="2400" dirty="0" smtClean="0"/>
              <a:t>5.Amount of </a:t>
            </a:r>
            <a:r>
              <a:rPr lang="en-US" sz="2400" dirty="0" err="1" smtClean="0"/>
              <a:t>occlusal</a:t>
            </a:r>
            <a:r>
              <a:rPr lang="en-US" sz="2400" dirty="0" smtClean="0"/>
              <a:t> force.</a:t>
            </a:r>
          </a:p>
          <a:p>
            <a:r>
              <a:rPr lang="en-US" sz="2400" dirty="0" smtClean="0"/>
              <a:t>6. Denture bearing area.</a:t>
            </a:r>
          </a:p>
          <a:p>
            <a:r>
              <a:rPr lang="en-US" sz="2400" dirty="0" smtClean="0"/>
              <a:t>7. Fit of denture base.</a:t>
            </a:r>
          </a:p>
          <a:p>
            <a:endParaRPr lang="en-I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BC003F"/>
                </a:solidFill>
              </a:rPr>
              <a:t>CLASSIFICATION OF PARTIALLY EDENTULOUS ARCHES DEPENDING UPON MECHANISM OF SUPPORT</a:t>
            </a:r>
            <a:endParaRPr lang="en-IN" sz="3600" dirty="0"/>
          </a:p>
        </p:txBody>
      </p:sp>
      <p:sp>
        <p:nvSpPr>
          <p:cNvPr id="3" name="Content Placeholder 2"/>
          <p:cNvSpPr>
            <a:spLocks noGrp="1"/>
          </p:cNvSpPr>
          <p:nvPr>
            <p:ph idx="1"/>
          </p:nvPr>
        </p:nvSpPr>
        <p:spPr>
          <a:xfrm>
            <a:off x="914400" y="2285992"/>
            <a:ext cx="7772400" cy="4069568"/>
          </a:xfrm>
        </p:spPr>
        <p:txBody>
          <a:bodyPr>
            <a:normAutofit fontScale="62500" lnSpcReduction="20000"/>
          </a:bodyPr>
          <a:lstStyle/>
          <a:p>
            <a:pPr algn="just">
              <a:lnSpc>
                <a:spcPct val="90000"/>
              </a:lnSpc>
              <a:buNone/>
            </a:pPr>
            <a:r>
              <a:rPr lang="en-US" sz="3200" b="1" u="sng" dirty="0" smtClean="0">
                <a:solidFill>
                  <a:schemeClr val="accent3"/>
                </a:solidFill>
              </a:rPr>
              <a:t>Tooth supported:</a:t>
            </a:r>
            <a:endParaRPr lang="en-US" sz="3200" b="1" dirty="0" smtClean="0">
              <a:solidFill>
                <a:schemeClr val="accent3"/>
              </a:solidFill>
            </a:endParaRP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Forces are directed through rest of the </a:t>
            </a:r>
          </a:p>
          <a:p>
            <a:pPr algn="just">
              <a:lnSpc>
                <a:spcPct val="90000"/>
              </a:lnSpc>
              <a:buNone/>
            </a:pPr>
            <a:r>
              <a:rPr lang="en-US" sz="3200" dirty="0" smtClean="0">
                <a:solidFill>
                  <a:schemeClr val="accent3"/>
                </a:solidFill>
              </a:rPr>
              <a:t>     abutment tooth</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Edentulous ridge do not contribute to </a:t>
            </a:r>
          </a:p>
          <a:p>
            <a:pPr algn="just">
              <a:lnSpc>
                <a:spcPct val="90000"/>
              </a:lnSpc>
              <a:buNone/>
            </a:pPr>
            <a:r>
              <a:rPr lang="en-US" sz="3200" dirty="0" smtClean="0">
                <a:solidFill>
                  <a:schemeClr val="accent3"/>
                </a:solidFill>
              </a:rPr>
              <a:t>    the support of RPD</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Underlying mucosa and bone are not </a:t>
            </a:r>
          </a:p>
          <a:p>
            <a:pPr algn="just">
              <a:lnSpc>
                <a:spcPct val="90000"/>
              </a:lnSpc>
              <a:buNone/>
            </a:pPr>
            <a:r>
              <a:rPr lang="en-US" sz="3200" dirty="0" smtClean="0">
                <a:solidFill>
                  <a:schemeClr val="accent3"/>
                </a:solidFill>
              </a:rPr>
              <a:t>      subjected to functional forces</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Single impression of anatomic form is </a:t>
            </a:r>
          </a:p>
          <a:p>
            <a:pPr algn="just">
              <a:lnSpc>
                <a:spcPct val="90000"/>
              </a:lnSpc>
              <a:buNone/>
            </a:pPr>
            <a:r>
              <a:rPr lang="en-US" sz="3200" dirty="0" smtClean="0">
                <a:solidFill>
                  <a:schemeClr val="accent3"/>
                </a:solidFill>
              </a:rPr>
              <a:t>    acceptable </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Movement occurs towards tissue is </a:t>
            </a:r>
          </a:p>
          <a:p>
            <a:pPr algn="just">
              <a:lnSpc>
                <a:spcPct val="90000"/>
              </a:lnSpc>
              <a:buNone/>
            </a:pPr>
            <a:r>
              <a:rPr lang="en-US" sz="3200" dirty="0" smtClean="0">
                <a:solidFill>
                  <a:schemeClr val="accent3"/>
                </a:solidFill>
              </a:rPr>
              <a:t>    prevented by </a:t>
            </a:r>
            <a:r>
              <a:rPr lang="en-US" sz="3200" dirty="0" err="1" smtClean="0">
                <a:solidFill>
                  <a:schemeClr val="accent3"/>
                </a:solidFill>
              </a:rPr>
              <a:t>occlusal</a:t>
            </a:r>
            <a:r>
              <a:rPr lang="en-US" sz="3200" dirty="0" smtClean="0">
                <a:solidFill>
                  <a:schemeClr val="accent3"/>
                </a:solidFill>
              </a:rPr>
              <a:t> rest and </a:t>
            </a:r>
          </a:p>
          <a:p>
            <a:pPr algn="just">
              <a:lnSpc>
                <a:spcPct val="90000"/>
              </a:lnSpc>
              <a:buNone/>
            </a:pPr>
            <a:r>
              <a:rPr lang="en-US" sz="3200" dirty="0" smtClean="0">
                <a:solidFill>
                  <a:schemeClr val="accent3"/>
                </a:solidFill>
              </a:rPr>
              <a:t>    movements away from tissue is </a:t>
            </a:r>
          </a:p>
          <a:p>
            <a:pPr algn="just">
              <a:lnSpc>
                <a:spcPct val="90000"/>
              </a:lnSpc>
              <a:buNone/>
            </a:pPr>
            <a:r>
              <a:rPr lang="en-US" sz="3200" dirty="0" smtClean="0">
                <a:solidFill>
                  <a:schemeClr val="accent3"/>
                </a:solidFill>
              </a:rPr>
              <a:t>    prevented by direct retainers</a:t>
            </a:r>
            <a:r>
              <a:rPr lang="en-US" sz="3200" dirty="0" smtClean="0">
                <a:solidFill>
                  <a:srgbClr val="4C4C4C"/>
                </a:solidFill>
              </a:rPr>
              <a:t>.</a:t>
            </a:r>
          </a:p>
          <a:p>
            <a:endParaRPr lang="en-IN" dirty="0"/>
          </a:p>
        </p:txBody>
      </p:sp>
      <p:pic>
        <p:nvPicPr>
          <p:cNvPr id="4" name="Picture 4" descr="IMG_6398"/>
          <p:cNvPicPr>
            <a:picLocks noChangeAspect="1" noChangeArrowheads="1"/>
          </p:cNvPicPr>
          <p:nvPr/>
        </p:nvPicPr>
        <p:blipFill>
          <a:blip r:embed="rId2"/>
          <a:srcRect l="3922" t="5229" b="5882"/>
          <a:stretch>
            <a:fillRect/>
          </a:stretch>
        </p:blipFill>
        <p:spPr bwMode="auto">
          <a:xfrm>
            <a:off x="5500694" y="2928934"/>
            <a:ext cx="3429000" cy="2378075"/>
          </a:xfrm>
          <a:prstGeom prst="rect">
            <a:avLst/>
          </a:prstGeom>
          <a:noFill/>
          <a:ln w="6350">
            <a:solidFill>
              <a:srgbClr val="000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285728"/>
            <a:ext cx="4000528" cy="6572272"/>
          </a:xfrm>
        </p:spPr>
        <p:txBody>
          <a:bodyPr>
            <a:normAutofit fontScale="62500" lnSpcReduction="20000"/>
          </a:bodyPr>
          <a:lstStyle/>
          <a:p>
            <a:pPr algn="just">
              <a:lnSpc>
                <a:spcPct val="90000"/>
              </a:lnSpc>
              <a:buNone/>
            </a:pPr>
            <a:r>
              <a:rPr lang="en-US" sz="3200" b="1" u="sng" dirty="0" smtClean="0">
                <a:solidFill>
                  <a:schemeClr val="accent3"/>
                </a:solidFill>
              </a:rPr>
              <a:t>Tooth tissue supported</a:t>
            </a:r>
            <a:r>
              <a:rPr lang="en-US" sz="3200" b="1" dirty="0" smtClean="0">
                <a:solidFill>
                  <a:schemeClr val="accent3"/>
                </a:solidFill>
              </a:rPr>
              <a:t>:</a:t>
            </a:r>
          </a:p>
          <a:p>
            <a:pPr algn="just">
              <a:lnSpc>
                <a:spcPct val="90000"/>
              </a:lnSpc>
              <a:buNone/>
            </a:pPr>
            <a:endParaRPr lang="en-US" sz="3200" b="1" dirty="0" smtClean="0">
              <a:solidFill>
                <a:schemeClr val="accent3"/>
              </a:solidFill>
            </a:endParaRP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When forces are applied to </a:t>
            </a:r>
          </a:p>
          <a:p>
            <a:pPr algn="just">
              <a:lnSpc>
                <a:spcPct val="90000"/>
              </a:lnSpc>
              <a:buNone/>
            </a:pPr>
            <a:r>
              <a:rPr lang="en-US" sz="3200" dirty="0" smtClean="0">
                <a:solidFill>
                  <a:schemeClr val="accent3"/>
                </a:solidFill>
              </a:rPr>
              <a:t>    the tooth tissue supported RPD, </a:t>
            </a:r>
          </a:p>
          <a:p>
            <a:pPr algn="just">
              <a:lnSpc>
                <a:spcPct val="90000"/>
              </a:lnSpc>
              <a:buNone/>
            </a:pPr>
            <a:r>
              <a:rPr lang="en-US" sz="3200" dirty="0" smtClean="0">
                <a:solidFill>
                  <a:schemeClr val="accent3"/>
                </a:solidFill>
              </a:rPr>
              <a:t>     it should be distributed uniformly</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Stress bearing area and relieving </a:t>
            </a:r>
          </a:p>
          <a:p>
            <a:pPr algn="just">
              <a:lnSpc>
                <a:spcPct val="90000"/>
              </a:lnSpc>
              <a:buNone/>
            </a:pPr>
            <a:r>
              <a:rPr lang="en-US" sz="3200" dirty="0" smtClean="0">
                <a:solidFill>
                  <a:schemeClr val="accent3"/>
                </a:solidFill>
              </a:rPr>
              <a:t>    should be considered during </a:t>
            </a:r>
          </a:p>
          <a:p>
            <a:pPr algn="just">
              <a:lnSpc>
                <a:spcPct val="90000"/>
              </a:lnSpc>
              <a:buNone/>
            </a:pPr>
            <a:r>
              <a:rPr lang="en-US" sz="3200" dirty="0" smtClean="0">
                <a:solidFill>
                  <a:schemeClr val="accent3"/>
                </a:solidFill>
              </a:rPr>
              <a:t>    impression procedure</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Single impression of anatomic </a:t>
            </a:r>
          </a:p>
          <a:p>
            <a:pPr algn="just">
              <a:lnSpc>
                <a:spcPct val="90000"/>
              </a:lnSpc>
              <a:buNone/>
            </a:pPr>
            <a:r>
              <a:rPr lang="en-US" sz="3200" dirty="0" smtClean="0">
                <a:solidFill>
                  <a:schemeClr val="accent3"/>
                </a:solidFill>
              </a:rPr>
              <a:t>    form is not acceptable. An </a:t>
            </a:r>
          </a:p>
          <a:p>
            <a:pPr algn="just">
              <a:lnSpc>
                <a:spcPct val="90000"/>
              </a:lnSpc>
              <a:buNone/>
            </a:pPr>
            <a:r>
              <a:rPr lang="en-US" sz="3200" dirty="0" smtClean="0">
                <a:solidFill>
                  <a:schemeClr val="accent3"/>
                </a:solidFill>
              </a:rPr>
              <a:t>    impression, which can record </a:t>
            </a:r>
          </a:p>
          <a:p>
            <a:pPr algn="just">
              <a:lnSpc>
                <a:spcPct val="90000"/>
              </a:lnSpc>
              <a:buNone/>
            </a:pPr>
            <a:r>
              <a:rPr lang="en-US" sz="3200" dirty="0" smtClean="0">
                <a:solidFill>
                  <a:schemeClr val="accent3"/>
                </a:solidFill>
              </a:rPr>
              <a:t>    tissue in its functional form &amp; </a:t>
            </a:r>
          </a:p>
          <a:p>
            <a:pPr algn="just">
              <a:lnSpc>
                <a:spcPct val="90000"/>
              </a:lnSpc>
              <a:buNone/>
            </a:pPr>
            <a:r>
              <a:rPr lang="en-US" sz="3200" dirty="0" smtClean="0">
                <a:solidFill>
                  <a:schemeClr val="accent3"/>
                </a:solidFill>
              </a:rPr>
              <a:t>    related it to the remaining natural </a:t>
            </a:r>
          </a:p>
          <a:p>
            <a:pPr algn="just">
              <a:lnSpc>
                <a:spcPct val="90000"/>
              </a:lnSpc>
              <a:buNone/>
            </a:pPr>
            <a:r>
              <a:rPr lang="en-US" sz="3200" dirty="0" smtClean="0">
                <a:solidFill>
                  <a:schemeClr val="accent3"/>
                </a:solidFill>
              </a:rPr>
              <a:t>    teeth, is essential.</a:t>
            </a:r>
          </a:p>
          <a:p>
            <a:pPr algn="just">
              <a:lnSpc>
                <a:spcPct val="90000"/>
              </a:lnSpc>
              <a:buNone/>
            </a:pPr>
            <a:r>
              <a:rPr lang="en-US" sz="3200" dirty="0" smtClean="0">
                <a:solidFill>
                  <a:schemeClr val="accent3"/>
                </a:solidFill>
                <a:latin typeface="Symbol" pitchFamily="18" charset="2"/>
              </a:rPr>
              <a:t>·</a:t>
            </a:r>
            <a:r>
              <a:rPr lang="en-US" sz="3200" dirty="0" smtClean="0">
                <a:solidFill>
                  <a:schemeClr val="accent3"/>
                </a:solidFill>
              </a:rPr>
              <a:t>  Movement towards tissue is </a:t>
            </a:r>
          </a:p>
          <a:p>
            <a:pPr algn="just">
              <a:lnSpc>
                <a:spcPct val="90000"/>
              </a:lnSpc>
              <a:buNone/>
            </a:pPr>
            <a:r>
              <a:rPr lang="en-US" sz="3200" dirty="0" smtClean="0">
                <a:solidFill>
                  <a:schemeClr val="accent3"/>
                </a:solidFill>
              </a:rPr>
              <a:t>   resisted by </a:t>
            </a:r>
            <a:r>
              <a:rPr lang="en-US" sz="3200" dirty="0" err="1" smtClean="0">
                <a:solidFill>
                  <a:schemeClr val="accent3"/>
                </a:solidFill>
              </a:rPr>
              <a:t>occlusal</a:t>
            </a:r>
            <a:r>
              <a:rPr lang="en-US" sz="3200" dirty="0" smtClean="0">
                <a:solidFill>
                  <a:schemeClr val="accent3"/>
                </a:solidFill>
              </a:rPr>
              <a:t> rest and </a:t>
            </a:r>
          </a:p>
          <a:p>
            <a:pPr algn="just">
              <a:lnSpc>
                <a:spcPct val="90000"/>
              </a:lnSpc>
              <a:buNone/>
            </a:pPr>
            <a:r>
              <a:rPr lang="en-US" sz="3200" dirty="0" smtClean="0">
                <a:solidFill>
                  <a:schemeClr val="accent3"/>
                </a:solidFill>
              </a:rPr>
              <a:t>   movement away from tissue is not    </a:t>
            </a:r>
          </a:p>
          <a:p>
            <a:pPr algn="just">
              <a:lnSpc>
                <a:spcPct val="90000"/>
              </a:lnSpc>
              <a:buNone/>
            </a:pPr>
            <a:r>
              <a:rPr lang="en-US" sz="3200" dirty="0" smtClean="0">
                <a:solidFill>
                  <a:schemeClr val="accent3"/>
                </a:solidFill>
              </a:rPr>
              <a:t>   well controlled</a:t>
            </a:r>
          </a:p>
          <a:p>
            <a:endParaRPr lang="en-IN" dirty="0"/>
          </a:p>
        </p:txBody>
      </p:sp>
      <p:pic>
        <p:nvPicPr>
          <p:cNvPr id="4" name="Picture 4" descr="IMG_6399"/>
          <p:cNvPicPr>
            <a:picLocks noChangeAspect="1" noChangeArrowheads="1"/>
          </p:cNvPicPr>
          <p:nvPr/>
        </p:nvPicPr>
        <p:blipFill>
          <a:blip r:embed="rId2"/>
          <a:srcRect l="1888" t="6473" b="5455"/>
          <a:stretch>
            <a:fillRect/>
          </a:stretch>
        </p:blipFill>
        <p:spPr bwMode="auto">
          <a:xfrm>
            <a:off x="4953000" y="2057400"/>
            <a:ext cx="3962400" cy="2667000"/>
          </a:xfrm>
          <a:prstGeom prst="rect">
            <a:avLst/>
          </a:prstGeom>
          <a:noFill/>
          <a:ln w="28575">
            <a:solidFill>
              <a:schemeClr val="bg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a:t>
            </a:r>
            <a:endParaRPr lang="en-IN" dirty="0"/>
          </a:p>
        </p:txBody>
      </p:sp>
      <p:sp>
        <p:nvSpPr>
          <p:cNvPr id="3" name="Content Placeholder 2"/>
          <p:cNvSpPr>
            <a:spLocks noGrp="1"/>
          </p:cNvSpPr>
          <p:nvPr>
            <p:ph idx="1"/>
          </p:nvPr>
        </p:nvSpPr>
        <p:spPr/>
        <p:txBody>
          <a:bodyPr/>
          <a:lstStyle/>
          <a:p>
            <a:r>
              <a:rPr lang="en-US" dirty="0" smtClean="0"/>
              <a:t>Acrylic resin bases are added to framework, placed in the mouth and finger pressure </a:t>
            </a:r>
            <a:r>
              <a:rPr lang="en-US" dirty="0" err="1" smtClean="0"/>
              <a:t>applied.If</a:t>
            </a:r>
            <a:r>
              <a:rPr lang="en-US" dirty="0" smtClean="0"/>
              <a:t> the base can be depressed enough that indirect retainers lifts away from the teeth</a:t>
            </a:r>
          </a:p>
          <a:p>
            <a:r>
              <a:rPr lang="en-US" dirty="0" smtClean="0"/>
              <a:t>Mandibular distal extension</a:t>
            </a:r>
          </a:p>
          <a:p>
            <a:r>
              <a:rPr lang="en-US" dirty="0" smtClean="0"/>
              <a:t>Long span anterior edentulous ridge </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BC003F"/>
                </a:solidFill>
              </a:rPr>
              <a:t>TYPE OF IMPRESSION REGISTRATION IN REMOVABLE PARTIAL DENTURES</a:t>
            </a:r>
            <a:endParaRPr lang="en-IN" dirty="0"/>
          </a:p>
        </p:txBody>
      </p:sp>
      <p:sp>
        <p:nvSpPr>
          <p:cNvPr id="3" name="Content Placeholder 2"/>
          <p:cNvSpPr>
            <a:spLocks noGrp="1"/>
          </p:cNvSpPr>
          <p:nvPr>
            <p:ph idx="1"/>
          </p:nvPr>
        </p:nvSpPr>
        <p:spPr>
          <a:xfrm>
            <a:off x="914400" y="2357430"/>
            <a:ext cx="4086228" cy="3998130"/>
          </a:xfrm>
        </p:spPr>
        <p:txBody>
          <a:bodyPr>
            <a:normAutofit fontScale="77500" lnSpcReduction="20000"/>
          </a:bodyPr>
          <a:lstStyle/>
          <a:p>
            <a:pPr>
              <a:lnSpc>
                <a:spcPct val="90000"/>
              </a:lnSpc>
              <a:buNone/>
            </a:pPr>
            <a:r>
              <a:rPr lang="en-US" sz="3600" i="1" dirty="0" smtClean="0">
                <a:solidFill>
                  <a:schemeClr val="bg1"/>
                </a:solidFill>
              </a:rPr>
              <a:t>Anatomical impression</a:t>
            </a:r>
            <a:r>
              <a:rPr lang="en-US" sz="3600" dirty="0" smtClean="0">
                <a:solidFill>
                  <a:schemeClr val="bg1"/>
                </a:solidFill>
              </a:rPr>
              <a:t>:</a:t>
            </a:r>
          </a:p>
          <a:p>
            <a:pPr algn="just">
              <a:lnSpc>
                <a:spcPct val="90000"/>
              </a:lnSpc>
              <a:buNone/>
            </a:pPr>
            <a:r>
              <a:rPr lang="en-US" sz="3600" dirty="0" smtClean="0">
                <a:solidFill>
                  <a:srgbClr val="4C4C4C"/>
                </a:solidFill>
              </a:rPr>
              <a:t>      </a:t>
            </a:r>
            <a:r>
              <a:rPr lang="en-US" sz="3600" dirty="0" smtClean="0"/>
              <a:t>Anatomical impression</a:t>
            </a:r>
          </a:p>
          <a:p>
            <a:pPr algn="just">
              <a:lnSpc>
                <a:spcPct val="90000"/>
              </a:lnSpc>
              <a:buNone/>
            </a:pPr>
            <a:r>
              <a:rPr lang="en-US" sz="3200" dirty="0" smtClean="0">
                <a:solidFill>
                  <a:schemeClr val="accent3"/>
                </a:solidFill>
              </a:rPr>
              <a:t>Anatomic form of the ridge is the static relationship of teeth and ridge when there is absolutely no load applied on them a single pressure free impression that records the teeth and the edentulous ridge in their anatomic form</a:t>
            </a:r>
            <a:r>
              <a:rPr lang="en-US" sz="2800" dirty="0" smtClean="0">
                <a:solidFill>
                  <a:schemeClr val="accent3"/>
                </a:solidFill>
              </a:rPr>
              <a:t>. </a:t>
            </a:r>
          </a:p>
          <a:p>
            <a:endParaRPr lang="en-IN" dirty="0"/>
          </a:p>
        </p:txBody>
      </p:sp>
      <p:pic>
        <p:nvPicPr>
          <p:cNvPr id="4" name="Picture 16" descr="IMG_6403"/>
          <p:cNvPicPr>
            <a:picLocks noChangeAspect="1" noChangeArrowheads="1"/>
          </p:cNvPicPr>
          <p:nvPr/>
        </p:nvPicPr>
        <p:blipFill>
          <a:blip r:embed="rId2"/>
          <a:srcRect l="4871" t="5167" r="4814" b="14555"/>
          <a:stretch>
            <a:fillRect/>
          </a:stretch>
        </p:blipFill>
        <p:spPr>
          <a:xfrm>
            <a:off x="5857884" y="3286124"/>
            <a:ext cx="2743200" cy="1828800"/>
          </a:xfrm>
          <a:prstGeom prst="rect">
            <a:avLst/>
          </a:prstGeom>
          <a:noFill/>
          <a:ln w="28575" cap="flat">
            <a:solidFill>
              <a:schemeClr val="bg1"/>
            </a:solidFill>
            <a:headEnd type="none" w="med" len="med"/>
            <a:tailEnd type="none" w="med" len="me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Functional impression</a:t>
            </a:r>
            <a:endParaRPr lang="en-IN" dirty="0">
              <a:solidFill>
                <a:schemeClr val="tx1"/>
              </a:solidFill>
            </a:endParaRPr>
          </a:p>
        </p:txBody>
      </p:sp>
      <p:sp>
        <p:nvSpPr>
          <p:cNvPr id="3" name="Content Placeholder 2"/>
          <p:cNvSpPr>
            <a:spLocks noGrp="1"/>
          </p:cNvSpPr>
          <p:nvPr>
            <p:ph idx="1"/>
          </p:nvPr>
        </p:nvSpPr>
        <p:spPr>
          <a:xfrm>
            <a:off x="914400" y="1783560"/>
            <a:ext cx="4157666" cy="4572000"/>
          </a:xfrm>
        </p:spPr>
        <p:txBody>
          <a:bodyPr>
            <a:normAutofit fontScale="77500" lnSpcReduction="20000"/>
          </a:bodyPr>
          <a:lstStyle/>
          <a:p>
            <a:pPr algn="just">
              <a:lnSpc>
                <a:spcPct val="90000"/>
              </a:lnSpc>
              <a:buNone/>
            </a:pPr>
            <a:r>
              <a:rPr lang="en-US" sz="3600" i="1" dirty="0" smtClean="0">
                <a:solidFill>
                  <a:schemeClr val="bg1"/>
                </a:solidFill>
              </a:rPr>
              <a:t>Functional impression:</a:t>
            </a:r>
          </a:p>
          <a:p>
            <a:pPr algn="just">
              <a:lnSpc>
                <a:spcPct val="90000"/>
              </a:lnSpc>
              <a:buNone/>
            </a:pPr>
            <a:r>
              <a:rPr lang="en-US" sz="3600" i="1" dirty="0" smtClean="0">
                <a:solidFill>
                  <a:srgbClr val="4C4C4C"/>
                </a:solidFill>
              </a:rPr>
              <a:t>      </a:t>
            </a:r>
            <a:r>
              <a:rPr lang="en-US" sz="3200" dirty="0" smtClean="0">
                <a:solidFill>
                  <a:schemeClr val="accent3"/>
                </a:solidFill>
              </a:rPr>
              <a:t>The impression, which records the form of the residual alveolar ridge under some loading to simulate </a:t>
            </a:r>
            <a:r>
              <a:rPr lang="en-US" sz="3200" dirty="0" err="1" smtClean="0">
                <a:solidFill>
                  <a:schemeClr val="accent3"/>
                </a:solidFill>
              </a:rPr>
              <a:t>occlusal</a:t>
            </a:r>
            <a:r>
              <a:rPr lang="en-US" sz="3200" dirty="0" smtClean="0">
                <a:solidFill>
                  <a:schemeClr val="accent3"/>
                </a:solidFill>
              </a:rPr>
              <a:t> loading</a:t>
            </a:r>
            <a:r>
              <a:rPr lang="en-US" sz="3200" b="1" dirty="0" smtClean="0">
                <a:solidFill>
                  <a:schemeClr val="accent3"/>
                </a:solidFill>
              </a:rPr>
              <a:t> </a:t>
            </a:r>
            <a:r>
              <a:rPr lang="en-US" sz="3200" dirty="0" smtClean="0">
                <a:solidFill>
                  <a:schemeClr val="accent3"/>
                </a:solidFill>
              </a:rPr>
              <a:t>The term "functional," as it is used to describe the form of the sub-basal structures, is meant to refer to the state of these structures when they function to give support to an </a:t>
            </a:r>
            <a:r>
              <a:rPr lang="en-US" sz="3200" dirty="0" err="1" smtClean="0">
                <a:solidFill>
                  <a:schemeClr val="accent3"/>
                </a:solidFill>
              </a:rPr>
              <a:t>occlusal</a:t>
            </a:r>
            <a:r>
              <a:rPr lang="en-US" sz="3200" dirty="0" smtClean="0">
                <a:solidFill>
                  <a:schemeClr val="accent3"/>
                </a:solidFill>
              </a:rPr>
              <a:t> load. </a:t>
            </a:r>
          </a:p>
          <a:p>
            <a:endParaRPr lang="en-IN" dirty="0"/>
          </a:p>
        </p:txBody>
      </p:sp>
      <p:pic>
        <p:nvPicPr>
          <p:cNvPr id="4" name="Picture 10" descr="100_1125"/>
          <p:cNvPicPr>
            <a:picLocks noChangeAspect="1" noChangeArrowheads="1"/>
          </p:cNvPicPr>
          <p:nvPr/>
        </p:nvPicPr>
        <p:blipFill>
          <a:blip r:embed="rId2"/>
          <a:srcRect/>
          <a:stretch>
            <a:fillRect/>
          </a:stretch>
        </p:blipFill>
        <p:spPr>
          <a:xfrm>
            <a:off x="5857884" y="2428868"/>
            <a:ext cx="2743200" cy="2151063"/>
          </a:xfrm>
          <a:prstGeom prst="rect">
            <a:avLst/>
          </a:prstGeom>
          <a:noFill/>
          <a:ln w="28575" cap="flat">
            <a:solidFill>
              <a:schemeClr val="bg1"/>
            </a:solidFill>
            <a:headEnd type="none" w="med" len="med"/>
            <a:tailEnd type="none" w="med" len="me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348</TotalTime>
  <Words>1504</Words>
  <Application>Microsoft Office PowerPoint</Application>
  <PresentationFormat>On-screen Show (4:3)</PresentationFormat>
  <Paragraphs>166</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36" baseType="lpstr">
      <vt:lpstr>Metro</vt:lpstr>
      <vt:lpstr>Slide 1</vt:lpstr>
      <vt:lpstr>Introduction</vt:lpstr>
      <vt:lpstr>MOVEMENTS OF REMOVABLE PARTIAL DENTURE </vt:lpstr>
      <vt:lpstr>FACTORS INFLUENCING SUPPORT OF D.E</vt:lpstr>
      <vt:lpstr>CLASSIFICATION OF PARTIALLY EDENTULOUS ARCHES DEPENDING UPON MECHANISM OF SUPPORT</vt:lpstr>
      <vt:lpstr>Slide 6</vt:lpstr>
      <vt:lpstr>INDICATIONS</vt:lpstr>
      <vt:lpstr>TYPE OF IMPRESSION REGISTRATION IN REMOVABLE PARTIAL DENTURES</vt:lpstr>
      <vt:lpstr>Functional impression</vt:lpstr>
      <vt:lpstr>IMPRESSION METHODS</vt:lpstr>
      <vt:lpstr>Slide 11</vt:lpstr>
      <vt:lpstr>FUNCTIONAL IMPRESSION </vt:lpstr>
      <vt:lpstr>Slide 13</vt:lpstr>
      <vt:lpstr>WHETHER FUNCTIONAL IMPRESSION IS NEEDED IN ALL DISTAL EXTENSION CASES?</vt:lpstr>
      <vt:lpstr>MCLEAN’S TECHNIQUE</vt:lpstr>
      <vt:lpstr>Slide 16</vt:lpstr>
      <vt:lpstr>HINDEL’S TECHNIQUE</vt:lpstr>
      <vt:lpstr>Slide 18</vt:lpstr>
      <vt:lpstr>Slide 19</vt:lpstr>
      <vt:lpstr>FUNCTIONAL RELINING METHOD</vt:lpstr>
      <vt:lpstr>Slide 21</vt:lpstr>
      <vt:lpstr>Slide 22</vt:lpstr>
      <vt:lpstr>Slide 23</vt:lpstr>
      <vt:lpstr>FLUID WAX FUNCTIONAL IMPRESSION</vt:lpstr>
      <vt:lpstr>FLUID WAX FUNCTIONAL IMPRESSION</vt:lpstr>
      <vt:lpstr>SELECTED PRESSURE TECHNIQUE</vt:lpstr>
      <vt:lpstr>Slide 27</vt:lpstr>
      <vt:lpstr>Slide 28</vt:lpstr>
      <vt:lpstr>Corrected cast technique</vt:lpstr>
      <vt:lpstr>PREPARING ALTERED CAST</vt:lpstr>
      <vt:lpstr>Slide 31</vt:lpstr>
      <vt:lpstr>Slide 32</vt:lpstr>
      <vt:lpstr>Slide 33</vt:lpstr>
      <vt:lpstr>Slide 34</vt:lpstr>
      <vt:lpstr>Conclusion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INFLUENCING SUPPORT OF D.E</dc:title>
  <dc:creator>Chandana Nathan</dc:creator>
  <cp:lastModifiedBy>Chandana Nathan</cp:lastModifiedBy>
  <cp:revision>54</cp:revision>
  <dcterms:created xsi:type="dcterms:W3CDTF">2011-06-27T09:25:01Z</dcterms:created>
  <dcterms:modified xsi:type="dcterms:W3CDTF">2020-05-14T10:16:22Z</dcterms:modified>
</cp:coreProperties>
</file>