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 id="273" r:id="rId17"/>
    <p:sldId id="274" r:id="rId18"/>
    <p:sldId id="272" r:id="rId19"/>
    <p:sldId id="275" r:id="rId20"/>
    <p:sldId id="276" r:id="rId21"/>
    <p:sldId id="277" r:id="rId22"/>
    <p:sldId id="282" r:id="rId23"/>
    <p:sldId id="283" r:id="rId24"/>
    <p:sldId id="281" r:id="rId25"/>
    <p:sldId id="278" r:id="rId26"/>
    <p:sldId id="284" r:id="rId27"/>
    <p:sldId id="279" r:id="rId28"/>
    <p:sldId id="280" r:id="rId29"/>
    <p:sldId id="285" r:id="rId30"/>
    <p:sldId id="286" r:id="rId31"/>
    <p:sldId id="287" r:id="rId32"/>
    <p:sldId id="291" r:id="rId33"/>
    <p:sldId id="292" r:id="rId34"/>
    <p:sldId id="288" r:id="rId35"/>
    <p:sldId id="289"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97E1A-D137-49EC-842F-B4D2647C9570}" type="datetimeFigureOut">
              <a:rPr lang="en-IN" smtClean="0"/>
              <a:t>24-04-2020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4411-FF92-4BB3-9CBE-4CCE98DDB41A}" type="slidenum">
              <a:rPr lang="en-IN" smtClean="0"/>
              <a:t>‹#›</a:t>
            </a:fld>
            <a:endParaRPr lang="en-IN"/>
          </a:p>
        </p:txBody>
      </p:sp>
    </p:spTree>
    <p:extLst>
      <p:ext uri="{BB962C8B-B14F-4D97-AF65-F5344CB8AC3E}">
        <p14:creationId xmlns:p14="http://schemas.microsoft.com/office/powerpoint/2010/main" val="190141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DD24411-FF92-4BB3-9CBE-4CCE98DDB41A}" type="slidenum">
              <a:rPr lang="en-IN" smtClean="0"/>
              <a:t>1</a:t>
            </a:fld>
            <a:endParaRPr lang="en-IN"/>
          </a:p>
        </p:txBody>
      </p:sp>
    </p:spTree>
    <p:extLst>
      <p:ext uri="{BB962C8B-B14F-4D97-AF65-F5344CB8AC3E}">
        <p14:creationId xmlns:p14="http://schemas.microsoft.com/office/powerpoint/2010/main" val="174341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EF64036-0A0F-4848-81F0-766F1F671587}" type="datetime1">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6B383A-AA52-4FD9-B086-06589EA2F239}" type="slidenum">
              <a:rPr lang="en-IN" smtClean="0"/>
              <a:t>‹#›</a:t>
            </a:fld>
            <a:endParaRPr lang="en-IN"/>
          </a:p>
        </p:txBody>
      </p:sp>
    </p:spTree>
    <p:extLst>
      <p:ext uri="{BB962C8B-B14F-4D97-AF65-F5344CB8AC3E}">
        <p14:creationId xmlns:p14="http://schemas.microsoft.com/office/powerpoint/2010/main" val="271705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34DD525-BAF7-4802-8DFF-E7B07CD731A1}" type="datetime1">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6B383A-AA52-4FD9-B086-06589EA2F239}" type="slidenum">
              <a:rPr lang="en-IN" smtClean="0"/>
              <a:t>‹#›</a:t>
            </a:fld>
            <a:endParaRPr lang="en-IN"/>
          </a:p>
        </p:txBody>
      </p:sp>
    </p:spTree>
    <p:extLst>
      <p:ext uri="{BB962C8B-B14F-4D97-AF65-F5344CB8AC3E}">
        <p14:creationId xmlns:p14="http://schemas.microsoft.com/office/powerpoint/2010/main" val="260823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DAEC1F3-55A3-441A-8A4B-5B0A77DC92F7}" type="datetime1">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6B383A-AA52-4FD9-B086-06589EA2F239}" type="slidenum">
              <a:rPr lang="en-IN" smtClean="0"/>
              <a:t>‹#›</a:t>
            </a:fld>
            <a:endParaRPr lang="en-IN"/>
          </a:p>
        </p:txBody>
      </p:sp>
    </p:spTree>
    <p:extLst>
      <p:ext uri="{BB962C8B-B14F-4D97-AF65-F5344CB8AC3E}">
        <p14:creationId xmlns:p14="http://schemas.microsoft.com/office/powerpoint/2010/main" val="108343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981D081-CFBE-49D6-A60C-1EC70FAB9169}" type="datetime1">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6B383A-AA52-4FD9-B086-06589EA2F239}" type="slidenum">
              <a:rPr lang="en-IN" smtClean="0"/>
              <a:t>‹#›</a:t>
            </a:fld>
            <a:endParaRPr lang="en-IN"/>
          </a:p>
        </p:txBody>
      </p:sp>
    </p:spTree>
    <p:extLst>
      <p:ext uri="{BB962C8B-B14F-4D97-AF65-F5344CB8AC3E}">
        <p14:creationId xmlns:p14="http://schemas.microsoft.com/office/powerpoint/2010/main" val="29428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07575-1E92-4FC2-A58B-D5D69E991E64}" type="datetime1">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6B383A-AA52-4FD9-B086-06589EA2F239}" type="slidenum">
              <a:rPr lang="en-IN" smtClean="0"/>
              <a:t>‹#›</a:t>
            </a:fld>
            <a:endParaRPr lang="en-IN"/>
          </a:p>
        </p:txBody>
      </p:sp>
    </p:spTree>
    <p:extLst>
      <p:ext uri="{BB962C8B-B14F-4D97-AF65-F5344CB8AC3E}">
        <p14:creationId xmlns:p14="http://schemas.microsoft.com/office/powerpoint/2010/main" val="237108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C681708-0169-4BB6-B1D8-BB7DDE59408E}" type="datetime1">
              <a:rPr lang="en-IN" smtClean="0"/>
              <a:t>24-04-2020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E6B383A-AA52-4FD9-B086-06589EA2F239}" type="slidenum">
              <a:rPr lang="en-IN" smtClean="0"/>
              <a:t>‹#›</a:t>
            </a:fld>
            <a:endParaRPr lang="en-IN"/>
          </a:p>
        </p:txBody>
      </p:sp>
    </p:spTree>
    <p:extLst>
      <p:ext uri="{BB962C8B-B14F-4D97-AF65-F5344CB8AC3E}">
        <p14:creationId xmlns:p14="http://schemas.microsoft.com/office/powerpoint/2010/main" val="131183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84AF8E7-2B23-400C-91A1-243DA1F21F82}" type="datetime1">
              <a:rPr lang="en-IN" smtClean="0"/>
              <a:t>24-04-2020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E6B383A-AA52-4FD9-B086-06589EA2F239}" type="slidenum">
              <a:rPr lang="en-IN" smtClean="0"/>
              <a:t>‹#›</a:t>
            </a:fld>
            <a:endParaRPr lang="en-IN"/>
          </a:p>
        </p:txBody>
      </p:sp>
    </p:spTree>
    <p:extLst>
      <p:ext uri="{BB962C8B-B14F-4D97-AF65-F5344CB8AC3E}">
        <p14:creationId xmlns:p14="http://schemas.microsoft.com/office/powerpoint/2010/main" val="34143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BD399D6-770B-4EDC-AB21-D39BA5DDD6C4}" type="datetime1">
              <a:rPr lang="en-IN" smtClean="0"/>
              <a:t>24-04-2020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E6B383A-AA52-4FD9-B086-06589EA2F239}" type="slidenum">
              <a:rPr lang="en-IN" smtClean="0"/>
              <a:t>‹#›</a:t>
            </a:fld>
            <a:endParaRPr lang="en-IN"/>
          </a:p>
        </p:txBody>
      </p:sp>
    </p:spTree>
    <p:extLst>
      <p:ext uri="{BB962C8B-B14F-4D97-AF65-F5344CB8AC3E}">
        <p14:creationId xmlns:p14="http://schemas.microsoft.com/office/powerpoint/2010/main" val="403352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60439-082D-419C-BA62-EA9BBE18AA43}" type="datetime1">
              <a:rPr lang="en-IN" smtClean="0"/>
              <a:t>24-04-2020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E6B383A-AA52-4FD9-B086-06589EA2F239}" type="slidenum">
              <a:rPr lang="en-IN" smtClean="0"/>
              <a:t>‹#›</a:t>
            </a:fld>
            <a:endParaRPr lang="en-IN"/>
          </a:p>
        </p:txBody>
      </p:sp>
    </p:spTree>
    <p:extLst>
      <p:ext uri="{BB962C8B-B14F-4D97-AF65-F5344CB8AC3E}">
        <p14:creationId xmlns:p14="http://schemas.microsoft.com/office/powerpoint/2010/main" val="383538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28725-DCED-4ACE-83C9-FD9BE98ECD8D}" type="datetime1">
              <a:rPr lang="en-IN" smtClean="0"/>
              <a:t>24-04-2020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E6B383A-AA52-4FD9-B086-06589EA2F239}" type="slidenum">
              <a:rPr lang="en-IN" smtClean="0"/>
              <a:t>‹#›</a:t>
            </a:fld>
            <a:endParaRPr lang="en-IN"/>
          </a:p>
        </p:txBody>
      </p:sp>
    </p:spTree>
    <p:extLst>
      <p:ext uri="{BB962C8B-B14F-4D97-AF65-F5344CB8AC3E}">
        <p14:creationId xmlns:p14="http://schemas.microsoft.com/office/powerpoint/2010/main" val="118389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0694C-83C7-40E6-B59B-7BFBCA407472}" type="datetime1">
              <a:rPr lang="en-IN" smtClean="0"/>
              <a:t>24-04-2020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E6B383A-AA52-4FD9-B086-06589EA2F239}" type="slidenum">
              <a:rPr lang="en-IN" smtClean="0"/>
              <a:t>‹#›</a:t>
            </a:fld>
            <a:endParaRPr lang="en-IN"/>
          </a:p>
        </p:txBody>
      </p:sp>
    </p:spTree>
    <p:extLst>
      <p:ext uri="{BB962C8B-B14F-4D97-AF65-F5344CB8AC3E}">
        <p14:creationId xmlns:p14="http://schemas.microsoft.com/office/powerpoint/2010/main" val="294010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AA051-C532-4F95-A312-239F460C1D74}" type="datetime1">
              <a:rPr lang="en-IN" smtClean="0"/>
              <a:t>24-04-2020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B383A-AA52-4FD9-B086-06589EA2F239}" type="slidenum">
              <a:rPr lang="en-IN" smtClean="0"/>
              <a:t>‹#›</a:t>
            </a:fld>
            <a:endParaRPr lang="en-IN"/>
          </a:p>
        </p:txBody>
      </p:sp>
    </p:spTree>
    <p:extLst>
      <p:ext uri="{BB962C8B-B14F-4D97-AF65-F5344CB8AC3E}">
        <p14:creationId xmlns:p14="http://schemas.microsoft.com/office/powerpoint/2010/main" val="2254549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3810"/>
            <a:ext cx="9144000" cy="2387600"/>
          </a:xfrm>
        </p:spPr>
        <p:txBody>
          <a:bodyPr>
            <a:normAutofit/>
          </a:bodyPr>
          <a:lstStyle/>
          <a:p>
            <a:r>
              <a:rPr lang="en-IN" sz="8000" b="1" dirty="0" smtClean="0">
                <a:solidFill>
                  <a:srgbClr val="FF0000"/>
                </a:solidFill>
              </a:rPr>
              <a:t>GOOD AFTERNOON</a:t>
            </a:r>
            <a:endParaRPr lang="en-IN" sz="8000" b="1" dirty="0">
              <a:solidFill>
                <a:srgbClr val="FF0000"/>
              </a:solidFill>
            </a:endParaRPr>
          </a:p>
        </p:txBody>
      </p:sp>
      <p:sp>
        <p:nvSpPr>
          <p:cNvPr id="4" name="Slide Number Placeholder 3"/>
          <p:cNvSpPr>
            <a:spLocks noGrp="1"/>
          </p:cNvSpPr>
          <p:nvPr>
            <p:ph type="sldNum" sz="quarter" idx="12"/>
          </p:nvPr>
        </p:nvSpPr>
        <p:spPr/>
        <p:txBody>
          <a:bodyPr/>
          <a:lstStyle/>
          <a:p>
            <a:fld id="{FE6B383A-AA52-4FD9-B086-06589EA2F239}" type="slidenum">
              <a:rPr lang="en-IN" smtClean="0"/>
              <a:t>1</a:t>
            </a:fld>
            <a:endParaRPr lang="en-IN"/>
          </a:p>
        </p:txBody>
      </p:sp>
    </p:spTree>
    <p:extLst>
      <p:ext uri="{BB962C8B-B14F-4D97-AF65-F5344CB8AC3E}">
        <p14:creationId xmlns:p14="http://schemas.microsoft.com/office/powerpoint/2010/main" val="2951713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XENOGRAFTS</a:t>
            </a:r>
            <a:endParaRPr lang="en-IN" dirty="0">
              <a:solidFill>
                <a:srgbClr val="FF0000"/>
              </a:solidFill>
            </a:endParaRPr>
          </a:p>
        </p:txBody>
      </p:sp>
      <p:cxnSp>
        <p:nvCxnSpPr>
          <p:cNvPr id="7" name="Elbow Connector 6"/>
          <p:cNvCxnSpPr/>
          <p:nvPr/>
        </p:nvCxnSpPr>
        <p:spPr>
          <a:xfrm rot="5400000">
            <a:off x="4387758" y="1576318"/>
            <a:ext cx="2019864" cy="14057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a:off x="6100549" y="2183642"/>
            <a:ext cx="13648"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114197" y="2265530"/>
            <a:ext cx="1651378" cy="13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100549" y="2279178"/>
            <a:ext cx="13648" cy="1119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751927" y="2265530"/>
            <a:ext cx="13648" cy="1119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92052" y="3336071"/>
            <a:ext cx="1146412" cy="646331"/>
          </a:xfrm>
          <a:prstGeom prst="rect">
            <a:avLst/>
          </a:prstGeom>
          <a:noFill/>
          <a:ln>
            <a:solidFill>
              <a:schemeClr val="tx1"/>
            </a:solidFill>
          </a:ln>
        </p:spPr>
        <p:txBody>
          <a:bodyPr wrap="square" rtlCol="0">
            <a:spAutoFit/>
          </a:bodyPr>
          <a:lstStyle/>
          <a:p>
            <a:r>
              <a:rPr lang="en-IN" dirty="0" smtClean="0"/>
              <a:t>BOVINE DERIVED</a:t>
            </a:r>
            <a:endParaRPr lang="en-IN" dirty="0"/>
          </a:p>
        </p:txBody>
      </p:sp>
      <p:sp>
        <p:nvSpPr>
          <p:cNvPr id="23" name="TextBox 22"/>
          <p:cNvSpPr txBox="1"/>
          <p:nvPr/>
        </p:nvSpPr>
        <p:spPr>
          <a:xfrm>
            <a:off x="5651307" y="3364317"/>
            <a:ext cx="1201003" cy="646331"/>
          </a:xfrm>
          <a:prstGeom prst="rect">
            <a:avLst/>
          </a:prstGeom>
          <a:noFill/>
          <a:ln>
            <a:solidFill>
              <a:schemeClr val="tx1"/>
            </a:solidFill>
          </a:ln>
        </p:spPr>
        <p:txBody>
          <a:bodyPr wrap="square" rtlCol="0">
            <a:spAutoFit/>
          </a:bodyPr>
          <a:lstStyle/>
          <a:p>
            <a:r>
              <a:rPr lang="en-IN" dirty="0" smtClean="0"/>
              <a:t>PORCINE DERIVED</a:t>
            </a:r>
            <a:endParaRPr lang="en-IN" dirty="0"/>
          </a:p>
        </p:txBody>
      </p:sp>
      <p:sp>
        <p:nvSpPr>
          <p:cNvPr id="24" name="TextBox 23"/>
          <p:cNvSpPr txBox="1"/>
          <p:nvPr/>
        </p:nvSpPr>
        <p:spPr>
          <a:xfrm>
            <a:off x="7297004" y="3336072"/>
            <a:ext cx="1201003" cy="646331"/>
          </a:xfrm>
          <a:prstGeom prst="rect">
            <a:avLst/>
          </a:prstGeom>
          <a:noFill/>
          <a:ln>
            <a:solidFill>
              <a:schemeClr val="tx1"/>
            </a:solidFill>
          </a:ln>
        </p:spPr>
        <p:txBody>
          <a:bodyPr wrap="square" rtlCol="0">
            <a:spAutoFit/>
          </a:bodyPr>
          <a:lstStyle/>
          <a:p>
            <a:r>
              <a:rPr lang="en-IN" dirty="0" smtClean="0"/>
              <a:t>NATURAL CORAL</a:t>
            </a:r>
            <a:endParaRPr lang="en-IN" dirty="0"/>
          </a:p>
        </p:txBody>
      </p:sp>
      <p:sp>
        <p:nvSpPr>
          <p:cNvPr id="25" name="TextBox 24"/>
          <p:cNvSpPr txBox="1"/>
          <p:nvPr/>
        </p:nvSpPr>
        <p:spPr>
          <a:xfrm>
            <a:off x="3575713" y="4353636"/>
            <a:ext cx="1662751"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IN" dirty="0" smtClean="0"/>
              <a:t>BIO-OSS</a:t>
            </a:r>
          </a:p>
          <a:p>
            <a:pPr marL="285750" indent="-285750">
              <a:buFont typeface="Arial" panose="020B0604020202020204" pitchFamily="34" charset="0"/>
              <a:buChar char="•"/>
            </a:pPr>
            <a:r>
              <a:rPr lang="en-IN" dirty="0" smtClean="0"/>
              <a:t>BIO-OSS COLLAGEN</a:t>
            </a:r>
          </a:p>
          <a:p>
            <a:pPr marL="285750" indent="-285750">
              <a:buFont typeface="Arial" panose="020B0604020202020204" pitchFamily="34" charset="0"/>
              <a:buChar char="•"/>
            </a:pPr>
            <a:r>
              <a:rPr lang="en-IN" dirty="0" smtClean="0"/>
              <a:t>OSSEOGRAF</a:t>
            </a:r>
          </a:p>
          <a:p>
            <a:pPr marL="285750" indent="-285750">
              <a:buFont typeface="Arial" panose="020B0604020202020204" pitchFamily="34" charset="0"/>
              <a:buChar char="•"/>
            </a:pPr>
            <a:r>
              <a:rPr lang="en-IN" dirty="0" smtClean="0"/>
              <a:t>PEP GEN-15</a:t>
            </a:r>
          </a:p>
          <a:p>
            <a:pPr marL="285750" indent="-285750">
              <a:buFont typeface="Arial" panose="020B0604020202020204" pitchFamily="34" charset="0"/>
              <a:buChar char="•"/>
            </a:pPr>
            <a:endParaRPr lang="en-IN" dirty="0"/>
          </a:p>
        </p:txBody>
      </p:sp>
      <p:cxnSp>
        <p:nvCxnSpPr>
          <p:cNvPr id="27" name="Straight Arrow Connector 26"/>
          <p:cNvCxnSpPr>
            <a:stCxn id="22" idx="2"/>
          </p:cNvCxnSpPr>
          <p:nvPr/>
        </p:nvCxnSpPr>
        <p:spPr>
          <a:xfrm>
            <a:off x="4665258" y="3982402"/>
            <a:ext cx="0" cy="371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46590" y="4483433"/>
            <a:ext cx="1610435" cy="36933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IN" dirty="0" smtClean="0"/>
              <a:t>OSTEOBIOL</a:t>
            </a:r>
            <a:endParaRPr lang="en-IN" dirty="0"/>
          </a:p>
        </p:txBody>
      </p:sp>
      <p:cxnSp>
        <p:nvCxnSpPr>
          <p:cNvPr id="30" name="Straight Arrow Connector 29"/>
          <p:cNvCxnSpPr>
            <a:stCxn id="23" idx="2"/>
          </p:cNvCxnSpPr>
          <p:nvPr/>
        </p:nvCxnSpPr>
        <p:spPr>
          <a:xfrm flipH="1">
            <a:off x="6251808" y="4010648"/>
            <a:ext cx="1" cy="472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111617" y="4344933"/>
            <a:ext cx="2151805" cy="646331"/>
          </a:xfrm>
          <a:prstGeom prst="rect">
            <a:avLst/>
          </a:prstGeom>
          <a:noFill/>
          <a:ln>
            <a:solidFill>
              <a:schemeClr val="tx1"/>
            </a:solidFill>
          </a:ln>
        </p:spPr>
        <p:txBody>
          <a:bodyPr wrap="square" rtlCol="0">
            <a:spAutoFit/>
          </a:bodyPr>
          <a:lstStyle/>
          <a:p>
            <a:pPr algn="ctr"/>
            <a:r>
              <a:rPr lang="en-IN" dirty="0" smtClean="0"/>
              <a:t>CORALLINE CALCIUM PHOSPHATE</a:t>
            </a:r>
            <a:endParaRPr lang="en-IN" dirty="0"/>
          </a:p>
        </p:txBody>
      </p:sp>
      <p:cxnSp>
        <p:nvCxnSpPr>
          <p:cNvPr id="34" name="Straight Arrow Connector 33"/>
          <p:cNvCxnSpPr>
            <a:stCxn id="24" idx="2"/>
          </p:cNvCxnSpPr>
          <p:nvPr/>
        </p:nvCxnSpPr>
        <p:spPr>
          <a:xfrm flipH="1">
            <a:off x="7897505" y="3982403"/>
            <a:ext cx="1" cy="264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3"/>
          <a:stretch>
            <a:fillRect/>
          </a:stretch>
        </p:blipFill>
        <p:spPr>
          <a:xfrm>
            <a:off x="390553" y="506636"/>
            <a:ext cx="3485412" cy="2440922"/>
          </a:xfrm>
          <a:prstGeom prst="rect">
            <a:avLst/>
          </a:prstGeom>
        </p:spPr>
      </p:pic>
      <p:pic>
        <p:nvPicPr>
          <p:cNvPr id="36" name="Picture 35"/>
          <p:cNvPicPr>
            <a:picLocks noChangeAspect="1"/>
          </p:cNvPicPr>
          <p:nvPr/>
        </p:nvPicPr>
        <p:blipFill>
          <a:blip r:embed="rId4"/>
          <a:stretch>
            <a:fillRect/>
          </a:stretch>
        </p:blipFill>
        <p:spPr>
          <a:xfrm>
            <a:off x="8368303" y="506636"/>
            <a:ext cx="3597028" cy="2440922"/>
          </a:xfrm>
          <a:prstGeom prst="rect">
            <a:avLst/>
          </a:prstGeom>
        </p:spPr>
      </p:pic>
      <p:graphicFrame>
        <p:nvGraphicFramePr>
          <p:cNvPr id="37" name="Object 36"/>
          <p:cNvGraphicFramePr>
            <a:graphicFrameLocks noChangeAspect="1"/>
          </p:cNvGraphicFramePr>
          <p:nvPr>
            <p:extLst>
              <p:ext uri="{D42A27DB-BD31-4B8C-83A1-F6EECF244321}">
                <p14:modId xmlns:p14="http://schemas.microsoft.com/office/powerpoint/2010/main" val="3658001732"/>
              </p:ext>
            </p:extLst>
          </p:nvPr>
        </p:nvGraphicFramePr>
        <p:xfrm>
          <a:off x="92075" y="92075"/>
          <a:ext cx="3013075" cy="438150"/>
        </p:xfrm>
        <a:graphic>
          <a:graphicData uri="http://schemas.openxmlformats.org/presentationml/2006/ole">
            <mc:AlternateContent xmlns:mc="http://schemas.openxmlformats.org/markup-compatibility/2006">
              <mc:Choice xmlns:v="urn:schemas-microsoft-com:vml" Requires="v">
                <p:oleObj spid="_x0000_s1046" name="Packager Shell Object" showAsIcon="1" r:id="rId5" imgW="3013200" imgH="437760" progId="Package">
                  <p:embed/>
                </p:oleObj>
              </mc:Choice>
              <mc:Fallback>
                <p:oleObj name="Packager Shell Object" showAsIcon="1" r:id="rId5" imgW="3013200" imgH="437760" progId="Package">
                  <p:embed/>
                  <p:pic>
                    <p:nvPicPr>
                      <p:cNvPr id="0" name=""/>
                      <p:cNvPicPr/>
                      <p:nvPr/>
                    </p:nvPicPr>
                    <p:blipFill>
                      <a:blip r:embed="rId6"/>
                      <a:stretch>
                        <a:fillRect/>
                      </a:stretch>
                    </p:blipFill>
                    <p:spPr>
                      <a:xfrm>
                        <a:off x="92075" y="92075"/>
                        <a:ext cx="3013075" cy="438150"/>
                      </a:xfrm>
                      <a:prstGeom prst="rect">
                        <a:avLst/>
                      </a:prstGeom>
                    </p:spPr>
                  </p:pic>
                </p:oleObj>
              </mc:Fallback>
            </mc:AlternateContent>
          </a:graphicData>
        </a:graphic>
      </p:graphicFrame>
      <p:pic>
        <p:nvPicPr>
          <p:cNvPr id="38" name="Picture 37"/>
          <p:cNvPicPr>
            <a:picLocks noChangeAspect="1"/>
          </p:cNvPicPr>
          <p:nvPr/>
        </p:nvPicPr>
        <p:blipFill>
          <a:blip r:embed="rId7"/>
          <a:stretch>
            <a:fillRect/>
          </a:stretch>
        </p:blipFill>
        <p:spPr>
          <a:xfrm>
            <a:off x="316005" y="4247040"/>
            <a:ext cx="2935315" cy="1580554"/>
          </a:xfrm>
          <a:prstGeom prst="rect">
            <a:avLst/>
          </a:prstGeom>
        </p:spPr>
      </p:pic>
      <p:sp>
        <p:nvSpPr>
          <p:cNvPr id="39" name="Slide Number Placeholder 38"/>
          <p:cNvSpPr>
            <a:spLocks noGrp="1"/>
          </p:cNvSpPr>
          <p:nvPr>
            <p:ph type="sldNum" sz="quarter" idx="12"/>
          </p:nvPr>
        </p:nvSpPr>
        <p:spPr/>
        <p:txBody>
          <a:bodyPr/>
          <a:lstStyle/>
          <a:p>
            <a:fld id="{FE6B383A-AA52-4FD9-B086-06589EA2F239}" type="slidenum">
              <a:rPr lang="en-IN" smtClean="0"/>
              <a:t>10</a:t>
            </a:fld>
            <a:endParaRPr lang="en-IN"/>
          </a:p>
        </p:txBody>
      </p:sp>
    </p:spTree>
    <p:extLst>
      <p:ext uri="{BB962C8B-B14F-4D97-AF65-F5344CB8AC3E}">
        <p14:creationId xmlns:p14="http://schemas.microsoft.com/office/powerpoint/2010/main" val="3227951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3206"/>
            <a:ext cx="10515600" cy="5603757"/>
          </a:xfrm>
        </p:spPr>
        <p:txBody>
          <a:bodyPr/>
          <a:lstStyle/>
          <a:p>
            <a:r>
              <a:rPr lang="en-IN" dirty="0" smtClean="0"/>
              <a:t>XENOGRAFTS</a:t>
            </a:r>
          </a:p>
          <a:p>
            <a:endParaRPr lang="en-IN" dirty="0" smtClean="0"/>
          </a:p>
          <a:p>
            <a:r>
              <a:rPr lang="en-IN" dirty="0" smtClean="0"/>
              <a:t>CALF BONE- BOPLANT </a:t>
            </a:r>
            <a:r>
              <a:rPr lang="en-IN" b="1" dirty="0" smtClean="0">
                <a:solidFill>
                  <a:srgbClr val="FF0000"/>
                </a:solidFill>
              </a:rPr>
              <a:t>(AROCCA R 1968 and SCOOP 1966A, B)</a:t>
            </a:r>
            <a:endParaRPr lang="en-IN" b="1" dirty="0" smtClean="0"/>
          </a:p>
          <a:p>
            <a:endParaRPr lang="en-IN" dirty="0" smtClean="0"/>
          </a:p>
          <a:p>
            <a:r>
              <a:rPr lang="en-IN" dirty="0" smtClean="0"/>
              <a:t>KIEL BONE-</a:t>
            </a:r>
            <a:r>
              <a:rPr lang="en-IN" b="1" dirty="0" smtClean="0">
                <a:solidFill>
                  <a:srgbClr val="FF0000"/>
                </a:solidFill>
              </a:rPr>
              <a:t>CALF OR OX BONE</a:t>
            </a:r>
          </a:p>
          <a:p>
            <a:endParaRPr lang="en-IN" dirty="0" smtClean="0"/>
          </a:p>
          <a:p>
            <a:r>
              <a:rPr lang="en-IN" dirty="0" smtClean="0"/>
              <a:t>ANORGANIC BONE-</a:t>
            </a:r>
          </a:p>
          <a:p>
            <a:endParaRPr lang="en-IN" dirty="0"/>
          </a:p>
        </p:txBody>
      </p:sp>
      <p:sp>
        <p:nvSpPr>
          <p:cNvPr id="4" name="Slide Number Placeholder 3"/>
          <p:cNvSpPr>
            <a:spLocks noGrp="1"/>
          </p:cNvSpPr>
          <p:nvPr>
            <p:ph type="sldNum" sz="quarter" idx="12"/>
          </p:nvPr>
        </p:nvSpPr>
        <p:spPr/>
        <p:txBody>
          <a:bodyPr/>
          <a:lstStyle/>
          <a:p>
            <a:fld id="{FE6B383A-AA52-4FD9-B086-06589EA2F239}" type="slidenum">
              <a:rPr lang="en-IN" smtClean="0"/>
              <a:t>11</a:t>
            </a:fld>
            <a:endParaRPr lang="en-IN"/>
          </a:p>
        </p:txBody>
      </p:sp>
    </p:spTree>
    <p:extLst>
      <p:ext uri="{BB962C8B-B14F-4D97-AF65-F5344CB8AC3E}">
        <p14:creationId xmlns:p14="http://schemas.microsoft.com/office/powerpoint/2010/main" val="2991118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2263"/>
            <a:ext cx="10515600" cy="5644700"/>
          </a:xfrm>
        </p:spPr>
        <p:txBody>
          <a:bodyPr/>
          <a:lstStyle/>
          <a:p>
            <a:pPr algn="just"/>
            <a:endParaRPr lang="en-IN" dirty="0" smtClean="0"/>
          </a:p>
          <a:p>
            <a:pPr algn="just"/>
            <a:r>
              <a:rPr lang="en-IN" b="1" dirty="0" smtClean="0">
                <a:solidFill>
                  <a:srgbClr val="FF0000"/>
                </a:solidFill>
              </a:rPr>
              <a:t>Nielsen </a:t>
            </a:r>
            <a:r>
              <a:rPr lang="en-IN" b="1" dirty="0">
                <a:solidFill>
                  <a:srgbClr val="FF0000"/>
                </a:solidFill>
              </a:rPr>
              <a:t>et al 1981 </a:t>
            </a:r>
            <a:r>
              <a:rPr lang="en-IN" dirty="0"/>
              <a:t>treated 46 </a:t>
            </a:r>
            <a:r>
              <a:rPr lang="en-IN" dirty="0" err="1"/>
              <a:t>intabony</a:t>
            </a:r>
            <a:r>
              <a:rPr lang="en-IN" dirty="0"/>
              <a:t> defects with </a:t>
            </a:r>
            <a:r>
              <a:rPr lang="en-IN" dirty="0" err="1"/>
              <a:t>Kielbone</a:t>
            </a:r>
            <a:r>
              <a:rPr lang="en-IN" dirty="0"/>
              <a:t>®  (i.e. defatted and </a:t>
            </a:r>
            <a:r>
              <a:rPr lang="en-IN" dirty="0" err="1"/>
              <a:t>deproteinized</a:t>
            </a:r>
            <a:r>
              <a:rPr lang="en-IN" dirty="0"/>
              <a:t> ox bone) and another 46 defects with intra oral autogenous bone grafts. The results showed no differences between the amount of clinical gain of attachment and bone fill obtained between in two categories of defects.</a:t>
            </a:r>
          </a:p>
          <a:p>
            <a:pPr algn="just"/>
            <a:endParaRPr lang="en-IN" dirty="0" smtClean="0"/>
          </a:p>
          <a:p>
            <a:pPr algn="just"/>
            <a:endParaRPr lang="en-IN" dirty="0" smtClean="0"/>
          </a:p>
          <a:p>
            <a:pPr algn="just"/>
            <a:r>
              <a:rPr lang="en-IN" dirty="0" smtClean="0"/>
              <a:t>Histologic </a:t>
            </a:r>
            <a:r>
              <a:rPr lang="en-IN" dirty="0"/>
              <a:t>features showed isolated bone particles surrounded by a cementum like substances.</a:t>
            </a:r>
          </a:p>
          <a:p>
            <a:endParaRPr lang="en-IN" dirty="0"/>
          </a:p>
        </p:txBody>
      </p:sp>
      <p:sp>
        <p:nvSpPr>
          <p:cNvPr id="4" name="Slide Number Placeholder 3"/>
          <p:cNvSpPr>
            <a:spLocks noGrp="1"/>
          </p:cNvSpPr>
          <p:nvPr>
            <p:ph type="sldNum" sz="quarter" idx="12"/>
          </p:nvPr>
        </p:nvSpPr>
        <p:spPr/>
        <p:txBody>
          <a:bodyPr/>
          <a:lstStyle/>
          <a:p>
            <a:fld id="{FE6B383A-AA52-4FD9-B086-06589EA2F239}" type="slidenum">
              <a:rPr lang="en-IN" smtClean="0"/>
              <a:t>12</a:t>
            </a:fld>
            <a:endParaRPr lang="en-IN"/>
          </a:p>
        </p:txBody>
      </p:sp>
    </p:spTree>
    <p:extLst>
      <p:ext uri="{BB962C8B-B14F-4D97-AF65-F5344CB8AC3E}">
        <p14:creationId xmlns:p14="http://schemas.microsoft.com/office/powerpoint/2010/main" val="908304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BOVINE DERIVED XENOGRAFTS</a:t>
            </a:r>
            <a:endParaRPr lang="en-IN" dirty="0">
              <a:solidFill>
                <a:srgbClr val="FF0000"/>
              </a:solidFill>
            </a:endParaRPr>
          </a:p>
        </p:txBody>
      </p:sp>
      <p:sp>
        <p:nvSpPr>
          <p:cNvPr id="3" name="Content Placeholder 2"/>
          <p:cNvSpPr>
            <a:spLocks noGrp="1"/>
          </p:cNvSpPr>
          <p:nvPr>
            <p:ph idx="1"/>
          </p:nvPr>
        </p:nvSpPr>
        <p:spPr>
          <a:xfrm>
            <a:off x="838200" y="1825624"/>
            <a:ext cx="10515600" cy="4588823"/>
          </a:xfrm>
        </p:spPr>
        <p:txBody>
          <a:bodyPr>
            <a:normAutofit fontScale="85000" lnSpcReduction="20000"/>
          </a:bodyPr>
          <a:lstStyle/>
          <a:p>
            <a:r>
              <a:rPr lang="en-IN" dirty="0">
                <a:solidFill>
                  <a:srgbClr val="FF0000"/>
                </a:solidFill>
              </a:rPr>
              <a:t>ANORGANIC BOVINE BONE (ABB):</a:t>
            </a:r>
          </a:p>
          <a:p>
            <a:r>
              <a:rPr lang="en-IN" dirty="0"/>
              <a:t>Recently, new processing and purification methods have been utilized which make it possible to remove all organic components from a bovine bone source and leaving behind a non-organic bone matrix in an unchanged inorganic form. e.g.,</a:t>
            </a:r>
          </a:p>
          <a:p>
            <a:r>
              <a:rPr lang="en-IN" dirty="0"/>
              <a:t>Bio-Oss Granules, Bio-Oss Collagen, and Bio-Oss Blocks.</a:t>
            </a:r>
          </a:p>
          <a:p>
            <a:r>
              <a:rPr lang="en-IN" dirty="0" err="1"/>
              <a:t>Endobone</a:t>
            </a:r>
            <a:r>
              <a:rPr lang="en-IN" dirty="0"/>
              <a:t>®</a:t>
            </a:r>
          </a:p>
          <a:p>
            <a:r>
              <a:rPr lang="en-IN" dirty="0" err="1"/>
              <a:t>Ladec</a:t>
            </a:r>
            <a:r>
              <a:rPr lang="en-IN" dirty="0"/>
              <a:t>®</a:t>
            </a:r>
          </a:p>
          <a:p>
            <a:r>
              <a:rPr lang="en-IN" dirty="0"/>
              <a:t>Bon-Apatite®</a:t>
            </a:r>
          </a:p>
          <a:p>
            <a:r>
              <a:rPr lang="en-IN" dirty="0" err="1"/>
              <a:t>OsteoGuide</a:t>
            </a:r>
            <a:r>
              <a:rPr lang="en-IN" dirty="0"/>
              <a:t> TM </a:t>
            </a:r>
            <a:r>
              <a:rPr lang="en-IN" dirty="0" err="1"/>
              <a:t>Anorganic</a:t>
            </a:r>
            <a:r>
              <a:rPr lang="en-IN" dirty="0"/>
              <a:t> Bone Mineral.</a:t>
            </a:r>
          </a:p>
          <a:p>
            <a:r>
              <a:rPr lang="en-IN" dirty="0" err="1"/>
              <a:t>OsteoGuide</a:t>
            </a:r>
            <a:r>
              <a:rPr lang="en-IN" dirty="0"/>
              <a:t> Collagen TM </a:t>
            </a:r>
            <a:r>
              <a:rPr lang="en-IN" dirty="0" err="1"/>
              <a:t>Anorganic</a:t>
            </a:r>
            <a:r>
              <a:rPr lang="en-IN" dirty="0"/>
              <a:t> Bone Mineral with Collagen.</a:t>
            </a:r>
          </a:p>
          <a:p>
            <a:r>
              <a:rPr lang="en-IN" dirty="0" err="1"/>
              <a:t>Osteograf</a:t>
            </a:r>
            <a:r>
              <a:rPr lang="en-IN" dirty="0"/>
              <a:t>/N.</a:t>
            </a:r>
          </a:p>
          <a:p>
            <a:endParaRPr lang="en-IN" dirty="0"/>
          </a:p>
        </p:txBody>
      </p:sp>
      <p:sp>
        <p:nvSpPr>
          <p:cNvPr id="4" name="TextBox 3"/>
          <p:cNvSpPr txBox="1"/>
          <p:nvPr/>
        </p:nvSpPr>
        <p:spPr>
          <a:xfrm>
            <a:off x="10426890" y="4135272"/>
            <a:ext cx="1337480" cy="369332"/>
          </a:xfrm>
          <a:prstGeom prst="rect">
            <a:avLst/>
          </a:prstGeom>
          <a:noFill/>
        </p:spPr>
        <p:txBody>
          <a:bodyPr wrap="square" rtlCol="0">
            <a:spAutoFit/>
          </a:bodyPr>
          <a:lstStyle/>
          <a:p>
            <a:r>
              <a:rPr lang="en-IN" dirty="0" smtClean="0"/>
              <a:t>PROCEDURE</a:t>
            </a:r>
            <a:endParaRPr lang="en-IN" dirty="0"/>
          </a:p>
        </p:txBody>
      </p:sp>
      <p:sp>
        <p:nvSpPr>
          <p:cNvPr id="5" name="Slide Number Placeholder 4"/>
          <p:cNvSpPr>
            <a:spLocks noGrp="1"/>
          </p:cNvSpPr>
          <p:nvPr>
            <p:ph type="sldNum" sz="quarter" idx="12"/>
          </p:nvPr>
        </p:nvSpPr>
        <p:spPr/>
        <p:txBody>
          <a:bodyPr/>
          <a:lstStyle/>
          <a:p>
            <a:fld id="{FE6B383A-AA52-4FD9-B086-06589EA2F239}" type="slidenum">
              <a:rPr lang="en-IN" smtClean="0"/>
              <a:t>13</a:t>
            </a:fld>
            <a:endParaRPr lang="en-IN"/>
          </a:p>
        </p:txBody>
      </p:sp>
    </p:spTree>
    <p:extLst>
      <p:ext uri="{BB962C8B-B14F-4D97-AF65-F5344CB8AC3E}">
        <p14:creationId xmlns:p14="http://schemas.microsoft.com/office/powerpoint/2010/main" val="3297633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BIO-OSS</a:t>
            </a:r>
            <a:endParaRPr lang="en-IN" dirty="0">
              <a:solidFill>
                <a:srgbClr val="FF0000"/>
              </a:solidFill>
            </a:endParaRPr>
          </a:p>
        </p:txBody>
      </p:sp>
      <p:pic>
        <p:nvPicPr>
          <p:cNvPr id="4" name="Picture 3"/>
          <p:cNvPicPr>
            <a:picLocks noChangeAspect="1"/>
          </p:cNvPicPr>
          <p:nvPr/>
        </p:nvPicPr>
        <p:blipFill>
          <a:blip r:embed="rId2"/>
          <a:stretch>
            <a:fillRect/>
          </a:stretch>
        </p:blipFill>
        <p:spPr>
          <a:xfrm>
            <a:off x="8584442" y="365125"/>
            <a:ext cx="3350780" cy="2502558"/>
          </a:xfrm>
          <a:prstGeom prst="rect">
            <a:avLst/>
          </a:prstGeom>
        </p:spPr>
      </p:pic>
      <p:pic>
        <p:nvPicPr>
          <p:cNvPr id="5" name="Picture 4"/>
          <p:cNvPicPr>
            <a:picLocks noChangeAspect="1"/>
          </p:cNvPicPr>
          <p:nvPr/>
        </p:nvPicPr>
        <p:blipFill>
          <a:blip r:embed="rId3"/>
          <a:stretch>
            <a:fillRect/>
          </a:stretch>
        </p:blipFill>
        <p:spPr>
          <a:xfrm>
            <a:off x="8511376" y="3151435"/>
            <a:ext cx="3496911" cy="3214924"/>
          </a:xfrm>
          <a:prstGeom prst="rect">
            <a:avLst/>
          </a:prstGeom>
        </p:spPr>
      </p:pic>
      <p:sp>
        <p:nvSpPr>
          <p:cNvPr id="6" name="TextBox 5"/>
          <p:cNvSpPr txBox="1"/>
          <p:nvPr/>
        </p:nvSpPr>
        <p:spPr>
          <a:xfrm>
            <a:off x="838200" y="1690688"/>
            <a:ext cx="7350457" cy="3939540"/>
          </a:xfrm>
          <a:prstGeom prst="rect">
            <a:avLst/>
          </a:prstGeom>
          <a:noFill/>
        </p:spPr>
        <p:txBody>
          <a:bodyPr wrap="square" rtlCol="0">
            <a:spAutoFit/>
          </a:bodyPr>
          <a:lstStyle/>
          <a:p>
            <a:endParaRPr lang="en-IN" sz="2500" dirty="0" smtClean="0"/>
          </a:p>
          <a:p>
            <a:r>
              <a:rPr lang="en-IN" sz="2500" dirty="0" smtClean="0"/>
              <a:t>Bio-Oss</a:t>
            </a:r>
            <a:r>
              <a:rPr lang="en-IN" sz="2500" dirty="0"/>
              <a:t>® </a:t>
            </a:r>
          </a:p>
          <a:p>
            <a:r>
              <a:rPr lang="en-IN" sz="2500" dirty="0"/>
              <a:t>Approved in Europe (CE certificate) and in the USA (FDA notification). </a:t>
            </a:r>
          </a:p>
          <a:p>
            <a:endParaRPr lang="en-IN" sz="2500" dirty="0" smtClean="0"/>
          </a:p>
          <a:p>
            <a:r>
              <a:rPr lang="en-IN" sz="2500" dirty="0" smtClean="0"/>
              <a:t>Synonyms</a:t>
            </a:r>
            <a:endParaRPr lang="en-IN" sz="2500" dirty="0"/>
          </a:p>
          <a:p>
            <a:r>
              <a:rPr lang="en-IN" sz="2500" dirty="0" err="1"/>
              <a:t>Deproteinized</a:t>
            </a:r>
            <a:r>
              <a:rPr lang="en-IN" sz="2500" dirty="0"/>
              <a:t> bovine bone mineral</a:t>
            </a:r>
          </a:p>
          <a:p>
            <a:r>
              <a:rPr lang="en-IN" sz="2500" dirty="0"/>
              <a:t>Porous Bone Mineral.</a:t>
            </a:r>
          </a:p>
          <a:p>
            <a:r>
              <a:rPr lang="en-IN" sz="2500" dirty="0"/>
              <a:t>Natural Bone Mineral </a:t>
            </a:r>
          </a:p>
          <a:p>
            <a:endParaRPr lang="en-IN" sz="2500" dirty="0"/>
          </a:p>
        </p:txBody>
      </p:sp>
      <p:sp>
        <p:nvSpPr>
          <p:cNvPr id="7" name="TextBox 6"/>
          <p:cNvSpPr txBox="1"/>
          <p:nvPr/>
        </p:nvSpPr>
        <p:spPr>
          <a:xfrm>
            <a:off x="1378424" y="5868537"/>
            <a:ext cx="6005015" cy="461665"/>
          </a:xfrm>
          <a:prstGeom prst="rect">
            <a:avLst/>
          </a:prstGeom>
          <a:noFill/>
        </p:spPr>
        <p:txBody>
          <a:bodyPr wrap="square" rtlCol="0">
            <a:spAutoFit/>
          </a:bodyPr>
          <a:lstStyle/>
          <a:p>
            <a:r>
              <a:rPr lang="en-IN" sz="2400" dirty="0" smtClean="0"/>
              <a:t>Particle size- 100x200x500A</a:t>
            </a:r>
            <a:r>
              <a:rPr lang="en-IN" sz="2400" baseline="30000" dirty="0" smtClean="0"/>
              <a:t>0</a:t>
            </a:r>
            <a:endParaRPr lang="en-IN" sz="2400" dirty="0"/>
          </a:p>
        </p:txBody>
      </p:sp>
      <p:sp>
        <p:nvSpPr>
          <p:cNvPr id="8" name="Slide Number Placeholder 7"/>
          <p:cNvSpPr>
            <a:spLocks noGrp="1"/>
          </p:cNvSpPr>
          <p:nvPr>
            <p:ph type="sldNum" sz="quarter" idx="12"/>
          </p:nvPr>
        </p:nvSpPr>
        <p:spPr/>
        <p:txBody>
          <a:bodyPr/>
          <a:lstStyle/>
          <a:p>
            <a:fld id="{FE6B383A-AA52-4FD9-B086-06589EA2F239}" type="slidenum">
              <a:rPr lang="en-IN" smtClean="0"/>
              <a:t>14</a:t>
            </a:fld>
            <a:endParaRPr lang="en-IN"/>
          </a:p>
        </p:txBody>
      </p:sp>
    </p:spTree>
    <p:extLst>
      <p:ext uri="{BB962C8B-B14F-4D97-AF65-F5344CB8AC3E}">
        <p14:creationId xmlns:p14="http://schemas.microsoft.com/office/powerpoint/2010/main" val="1689913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3457"/>
            <a:ext cx="10515600" cy="5303506"/>
          </a:xfrm>
        </p:spPr>
        <p:txBody>
          <a:bodyPr/>
          <a:lstStyle/>
          <a:p>
            <a:r>
              <a:rPr lang="en-IN" dirty="0" err="1"/>
              <a:t>Remodeling</a:t>
            </a:r>
            <a:r>
              <a:rPr lang="en-IN" dirty="0"/>
              <a:t> to lamellar bone occurs after approximately 6 months. Gradual replacements </a:t>
            </a:r>
            <a:r>
              <a:rPr lang="en-IN" dirty="0" smtClean="0"/>
              <a:t>of Bio-Oss </a:t>
            </a:r>
            <a:r>
              <a:rPr lang="en-IN" dirty="0"/>
              <a:t>by host bone as the particles are resorbed.</a:t>
            </a:r>
          </a:p>
          <a:p>
            <a:endParaRPr lang="en-IN" dirty="0" smtClean="0"/>
          </a:p>
          <a:p>
            <a:r>
              <a:rPr lang="en-IN" dirty="0" smtClean="0"/>
              <a:t>It </a:t>
            </a:r>
            <a:r>
              <a:rPr lang="en-IN" dirty="0"/>
              <a:t>is biocompatible, amalgamate, and incorporates well within the newly formed regenerated hard tissue, with almost no clinical postoperative complications. Clinically the presence of ABB particles does not interfere with the wound healing process.</a:t>
            </a:r>
          </a:p>
          <a:p>
            <a:endParaRPr lang="en-IN" dirty="0"/>
          </a:p>
        </p:txBody>
      </p:sp>
      <p:sp>
        <p:nvSpPr>
          <p:cNvPr id="4" name="Slide Number Placeholder 3"/>
          <p:cNvSpPr>
            <a:spLocks noGrp="1"/>
          </p:cNvSpPr>
          <p:nvPr>
            <p:ph type="sldNum" sz="quarter" idx="12"/>
          </p:nvPr>
        </p:nvSpPr>
        <p:spPr/>
        <p:txBody>
          <a:bodyPr/>
          <a:lstStyle/>
          <a:p>
            <a:fld id="{FE6B383A-AA52-4FD9-B086-06589EA2F239}" type="slidenum">
              <a:rPr lang="en-IN" smtClean="0"/>
              <a:t>15</a:t>
            </a:fld>
            <a:endParaRPr lang="en-IN"/>
          </a:p>
        </p:txBody>
      </p:sp>
    </p:spTree>
    <p:extLst>
      <p:ext uri="{BB962C8B-B14F-4D97-AF65-F5344CB8AC3E}">
        <p14:creationId xmlns:p14="http://schemas.microsoft.com/office/powerpoint/2010/main" val="4112720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70" y="382137"/>
            <a:ext cx="6193735" cy="5794826"/>
          </a:xfrm>
        </p:spPr>
        <p:txBody>
          <a:bodyPr>
            <a:normAutofit/>
          </a:bodyPr>
          <a:lstStyle/>
          <a:p>
            <a:pPr marL="0" indent="0">
              <a:buNone/>
            </a:pPr>
            <a:r>
              <a:rPr lang="en-IN" dirty="0"/>
              <a:t>Schmitt et al 1997 compared bone regeneration promoted </a:t>
            </a:r>
            <a:r>
              <a:rPr lang="en-IN" dirty="0" smtClean="0"/>
              <a:t>by </a:t>
            </a:r>
            <a:r>
              <a:rPr lang="en-IN" dirty="0"/>
              <a:t>porous bone mineral and biologically active glass in a </a:t>
            </a:r>
            <a:r>
              <a:rPr lang="en-IN" dirty="0" smtClean="0"/>
              <a:t> critically </a:t>
            </a:r>
            <a:r>
              <a:rPr lang="en-IN" dirty="0"/>
              <a:t>sized defect  (CSDs) in rabbits. </a:t>
            </a:r>
          </a:p>
          <a:p>
            <a:pPr marL="0" indent="0">
              <a:buNone/>
            </a:pPr>
            <a:endParaRPr lang="en-IN" dirty="0" smtClean="0"/>
          </a:p>
          <a:p>
            <a:pPr marL="0" indent="0">
              <a:buNone/>
            </a:pPr>
            <a:r>
              <a:rPr lang="en-IN" dirty="0" smtClean="0"/>
              <a:t>Porous </a:t>
            </a:r>
            <a:r>
              <a:rPr lang="en-IN" dirty="0"/>
              <a:t>bone mineral was significantly more radiopaque and </a:t>
            </a:r>
            <a:r>
              <a:rPr lang="en-IN" dirty="0" smtClean="0"/>
              <a:t>more </a:t>
            </a:r>
            <a:r>
              <a:rPr lang="en-IN" dirty="0"/>
              <a:t>new bone was formed than biologically active glass-treated </a:t>
            </a:r>
            <a:r>
              <a:rPr lang="en-IN" dirty="0" smtClean="0"/>
              <a:t>sites </a:t>
            </a:r>
            <a:r>
              <a:rPr lang="en-IN" dirty="0"/>
              <a:t>at both 4 and 8 weeks. This shows that Porous </a:t>
            </a:r>
            <a:r>
              <a:rPr lang="en-IN" dirty="0" smtClean="0"/>
              <a:t>bone mineral </a:t>
            </a:r>
            <a:r>
              <a:rPr lang="en-IN" dirty="0"/>
              <a:t>appears to be more  effective than </a:t>
            </a:r>
            <a:r>
              <a:rPr lang="en-IN" dirty="0" smtClean="0"/>
              <a:t>biologically active </a:t>
            </a:r>
            <a:r>
              <a:rPr lang="en-IN" dirty="0"/>
              <a:t>glass in regenerating bone. </a:t>
            </a:r>
          </a:p>
          <a:p>
            <a:pPr marL="0" indent="0">
              <a:buNone/>
            </a:pPr>
            <a:endParaRPr lang="en-IN" dirty="0"/>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805" y="847794"/>
            <a:ext cx="5570634" cy="5539357"/>
          </a:xfrm>
          <a:prstGeom prst="rect">
            <a:avLst/>
          </a:prstGeom>
        </p:spPr>
      </p:pic>
      <p:sp>
        <p:nvSpPr>
          <p:cNvPr id="5" name="Slide Number Placeholder 4"/>
          <p:cNvSpPr>
            <a:spLocks noGrp="1"/>
          </p:cNvSpPr>
          <p:nvPr>
            <p:ph type="sldNum" sz="quarter" idx="12"/>
          </p:nvPr>
        </p:nvSpPr>
        <p:spPr/>
        <p:txBody>
          <a:bodyPr/>
          <a:lstStyle/>
          <a:p>
            <a:fld id="{FE6B383A-AA52-4FD9-B086-06589EA2F239}" type="slidenum">
              <a:rPr lang="en-IN" smtClean="0"/>
              <a:t>16</a:t>
            </a:fld>
            <a:endParaRPr lang="en-IN"/>
          </a:p>
        </p:txBody>
      </p:sp>
    </p:spTree>
    <p:extLst>
      <p:ext uri="{BB962C8B-B14F-4D97-AF65-F5344CB8AC3E}">
        <p14:creationId xmlns:p14="http://schemas.microsoft.com/office/powerpoint/2010/main" val="4089784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06" y="365316"/>
            <a:ext cx="10515600" cy="1040404"/>
          </a:xfrm>
        </p:spPr>
        <p:txBody>
          <a:bodyPr>
            <a:normAutofit/>
          </a:bodyPr>
          <a:lstStyle/>
          <a:p>
            <a:r>
              <a:rPr lang="en-IN" sz="2400" dirty="0" smtClean="0"/>
              <a:t>When ABB compared with DFDBA…</a:t>
            </a:r>
          </a:p>
          <a:p>
            <a:r>
              <a:rPr lang="en-IN" sz="2400" dirty="0" smtClean="0"/>
              <a:t>When ABB used alone or in combination with GTR and observed histologically</a:t>
            </a:r>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89" y="1283775"/>
            <a:ext cx="11512172" cy="5253503"/>
          </a:xfrm>
          <a:prstGeom prst="rect">
            <a:avLst/>
          </a:prstGeom>
        </p:spPr>
      </p:pic>
      <p:sp>
        <p:nvSpPr>
          <p:cNvPr id="5" name="TextBox 4"/>
          <p:cNvSpPr txBox="1"/>
          <p:nvPr/>
        </p:nvSpPr>
        <p:spPr>
          <a:xfrm>
            <a:off x="9062113" y="365316"/>
            <a:ext cx="2756848" cy="369332"/>
          </a:xfrm>
          <a:prstGeom prst="rect">
            <a:avLst/>
          </a:prstGeom>
          <a:noFill/>
        </p:spPr>
        <p:txBody>
          <a:bodyPr wrap="square" rtlCol="0">
            <a:spAutoFit/>
          </a:bodyPr>
          <a:lstStyle/>
          <a:p>
            <a:r>
              <a:rPr lang="en-IN" dirty="0" smtClean="0">
                <a:solidFill>
                  <a:srgbClr val="FF0000"/>
                </a:solidFill>
              </a:rPr>
              <a:t>Richardson et al 1999</a:t>
            </a:r>
            <a:endParaRPr lang="en-IN" dirty="0">
              <a:solidFill>
                <a:srgbClr val="FF0000"/>
              </a:solidFill>
            </a:endParaRPr>
          </a:p>
        </p:txBody>
      </p:sp>
      <p:sp>
        <p:nvSpPr>
          <p:cNvPr id="6" name="Slide Number Placeholder 5"/>
          <p:cNvSpPr>
            <a:spLocks noGrp="1"/>
          </p:cNvSpPr>
          <p:nvPr>
            <p:ph type="sldNum" sz="quarter" idx="12"/>
          </p:nvPr>
        </p:nvSpPr>
        <p:spPr/>
        <p:txBody>
          <a:bodyPr/>
          <a:lstStyle/>
          <a:p>
            <a:fld id="{FE6B383A-AA52-4FD9-B086-06589EA2F239}" type="slidenum">
              <a:rPr lang="en-IN" smtClean="0"/>
              <a:t>17</a:t>
            </a:fld>
            <a:endParaRPr lang="en-IN"/>
          </a:p>
        </p:txBody>
      </p:sp>
    </p:spTree>
    <p:extLst>
      <p:ext uri="{BB962C8B-B14F-4D97-AF65-F5344CB8AC3E}">
        <p14:creationId xmlns:p14="http://schemas.microsoft.com/office/powerpoint/2010/main" val="246240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BIO-OSS COLLAGEN</a:t>
            </a:r>
            <a:endParaRPr lang="en-IN"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86423" y="1797118"/>
            <a:ext cx="4886092" cy="3616781"/>
          </a:xfrm>
          <a:prstGeom prst="rect">
            <a:avLst/>
          </a:prstGeom>
        </p:spPr>
      </p:pic>
      <p:pic>
        <p:nvPicPr>
          <p:cNvPr id="5" name="Picture 4"/>
          <p:cNvPicPr>
            <a:picLocks noChangeAspect="1"/>
          </p:cNvPicPr>
          <p:nvPr/>
        </p:nvPicPr>
        <p:blipFill>
          <a:blip r:embed="rId3"/>
          <a:stretch>
            <a:fillRect/>
          </a:stretch>
        </p:blipFill>
        <p:spPr>
          <a:xfrm>
            <a:off x="5619135" y="2145820"/>
            <a:ext cx="5211831" cy="2919375"/>
          </a:xfrm>
          <a:prstGeom prst="rect">
            <a:avLst/>
          </a:prstGeom>
        </p:spPr>
      </p:pic>
      <p:sp>
        <p:nvSpPr>
          <p:cNvPr id="6" name="Slide Number Placeholder 5"/>
          <p:cNvSpPr>
            <a:spLocks noGrp="1"/>
          </p:cNvSpPr>
          <p:nvPr>
            <p:ph type="sldNum" sz="quarter" idx="12"/>
          </p:nvPr>
        </p:nvSpPr>
        <p:spPr/>
        <p:txBody>
          <a:bodyPr/>
          <a:lstStyle/>
          <a:p>
            <a:fld id="{FE6B383A-AA52-4FD9-B086-06589EA2F239}" type="slidenum">
              <a:rPr lang="en-IN" smtClean="0"/>
              <a:t>18</a:t>
            </a:fld>
            <a:endParaRPr lang="en-IN"/>
          </a:p>
        </p:txBody>
      </p:sp>
    </p:spTree>
    <p:extLst>
      <p:ext uri="{BB962C8B-B14F-4D97-AF65-F5344CB8AC3E}">
        <p14:creationId xmlns:p14="http://schemas.microsoft.com/office/powerpoint/2010/main" val="2091656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OSTEOGRAF</a:t>
            </a:r>
            <a:endParaRPr lang="en-IN" dirty="0">
              <a:solidFill>
                <a:srgbClr val="FF0000"/>
              </a:solidFill>
            </a:endParaRPr>
          </a:p>
        </p:txBody>
      </p:sp>
      <p:sp>
        <p:nvSpPr>
          <p:cNvPr id="3" name="Content Placeholder 2"/>
          <p:cNvSpPr>
            <a:spLocks noGrp="1"/>
          </p:cNvSpPr>
          <p:nvPr>
            <p:ph idx="1"/>
          </p:nvPr>
        </p:nvSpPr>
        <p:spPr/>
        <p:txBody>
          <a:bodyPr/>
          <a:lstStyle/>
          <a:p>
            <a:r>
              <a:rPr lang="en-IN" dirty="0" smtClean="0"/>
              <a:t>It is a natural </a:t>
            </a:r>
            <a:r>
              <a:rPr lang="en-IN" dirty="0" err="1" smtClean="0"/>
              <a:t>anorganic</a:t>
            </a:r>
            <a:r>
              <a:rPr lang="en-IN" dirty="0" smtClean="0"/>
              <a:t> bovine bone derived from microporous HA</a:t>
            </a:r>
          </a:p>
          <a:p>
            <a:r>
              <a:rPr lang="en-IN" dirty="0" smtClean="0"/>
              <a:t>Only xenograft that meets all standards of ASTM</a:t>
            </a:r>
          </a:p>
          <a:p>
            <a:r>
              <a:rPr lang="en-IN" dirty="0" smtClean="0"/>
              <a:t>Achieves a hydrophilic- cohesive consistency when hydrated</a:t>
            </a:r>
          </a:p>
          <a:p>
            <a:r>
              <a:rPr lang="en-IN" dirty="0" smtClean="0"/>
              <a:t>It remodels to  vital bone at the same rate as natural bone </a:t>
            </a:r>
            <a:endParaRPr lang="en-IN" dirty="0"/>
          </a:p>
        </p:txBody>
      </p:sp>
      <p:pic>
        <p:nvPicPr>
          <p:cNvPr id="4" name="Picture 3"/>
          <p:cNvPicPr>
            <a:picLocks noChangeAspect="1"/>
          </p:cNvPicPr>
          <p:nvPr/>
        </p:nvPicPr>
        <p:blipFill>
          <a:blip r:embed="rId2"/>
          <a:stretch>
            <a:fillRect/>
          </a:stretch>
        </p:blipFill>
        <p:spPr>
          <a:xfrm>
            <a:off x="1428962" y="4195193"/>
            <a:ext cx="2978070" cy="1981770"/>
          </a:xfrm>
          <a:prstGeom prst="rect">
            <a:avLst/>
          </a:prstGeom>
        </p:spPr>
      </p:pic>
      <p:sp>
        <p:nvSpPr>
          <p:cNvPr id="5" name="TextBox 4"/>
          <p:cNvSpPr txBox="1"/>
          <p:nvPr/>
        </p:nvSpPr>
        <p:spPr>
          <a:xfrm>
            <a:off x="5964072" y="4449170"/>
            <a:ext cx="4189862" cy="830997"/>
          </a:xfrm>
          <a:prstGeom prst="rect">
            <a:avLst/>
          </a:prstGeom>
          <a:noFill/>
        </p:spPr>
        <p:txBody>
          <a:bodyPr wrap="square" rtlCol="0">
            <a:spAutoFit/>
          </a:bodyPr>
          <a:lstStyle/>
          <a:p>
            <a:r>
              <a:rPr lang="en-IN" sz="2400" b="1" i="1" dirty="0" err="1" smtClean="0">
                <a:solidFill>
                  <a:srgbClr val="FF0000"/>
                </a:solidFill>
              </a:rPr>
              <a:t>Osteograf</a:t>
            </a:r>
            <a:r>
              <a:rPr lang="en-IN" sz="2400" b="1" i="1" dirty="0" smtClean="0">
                <a:solidFill>
                  <a:srgbClr val="FF0000"/>
                </a:solidFill>
              </a:rPr>
              <a:t> N-300</a:t>
            </a:r>
          </a:p>
          <a:p>
            <a:r>
              <a:rPr lang="en-IN" sz="2400" b="1" i="1" dirty="0" err="1" smtClean="0">
                <a:solidFill>
                  <a:srgbClr val="FF0000"/>
                </a:solidFill>
              </a:rPr>
              <a:t>Osteograf</a:t>
            </a:r>
            <a:r>
              <a:rPr lang="en-IN" sz="2400" b="1" i="1" dirty="0" smtClean="0">
                <a:solidFill>
                  <a:srgbClr val="FF0000"/>
                </a:solidFill>
              </a:rPr>
              <a:t> N-700</a:t>
            </a:r>
            <a:endParaRPr lang="en-IN" sz="2400" b="1" i="1" dirty="0">
              <a:solidFill>
                <a:srgbClr val="FF0000"/>
              </a:solidFill>
            </a:endParaRPr>
          </a:p>
        </p:txBody>
      </p:sp>
      <p:pic>
        <p:nvPicPr>
          <p:cNvPr id="7" name="Picture 6"/>
          <p:cNvPicPr>
            <a:picLocks noChangeAspect="1"/>
          </p:cNvPicPr>
          <p:nvPr/>
        </p:nvPicPr>
        <p:blipFill>
          <a:blip r:embed="rId3"/>
          <a:stretch>
            <a:fillRect/>
          </a:stretch>
        </p:blipFill>
        <p:spPr>
          <a:xfrm>
            <a:off x="8560445" y="3973440"/>
            <a:ext cx="3012856" cy="2289771"/>
          </a:xfrm>
          <a:prstGeom prst="rect">
            <a:avLst/>
          </a:prstGeom>
        </p:spPr>
      </p:pic>
      <p:sp>
        <p:nvSpPr>
          <p:cNvPr id="8" name="Slide Number Placeholder 7"/>
          <p:cNvSpPr>
            <a:spLocks noGrp="1"/>
          </p:cNvSpPr>
          <p:nvPr>
            <p:ph type="sldNum" sz="quarter" idx="12"/>
          </p:nvPr>
        </p:nvSpPr>
        <p:spPr/>
        <p:txBody>
          <a:bodyPr/>
          <a:lstStyle/>
          <a:p>
            <a:fld id="{FE6B383A-AA52-4FD9-B086-06589EA2F239}" type="slidenum">
              <a:rPr lang="en-IN" smtClean="0"/>
              <a:t>19</a:t>
            </a:fld>
            <a:endParaRPr lang="en-IN"/>
          </a:p>
        </p:txBody>
      </p:sp>
    </p:spTree>
    <p:extLst>
      <p:ext uri="{BB962C8B-B14F-4D97-AF65-F5344CB8AC3E}">
        <p14:creationId xmlns:p14="http://schemas.microsoft.com/office/powerpoint/2010/main" val="317534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665" y="2098390"/>
            <a:ext cx="10515600" cy="1325563"/>
          </a:xfrm>
        </p:spPr>
        <p:txBody>
          <a:bodyPr>
            <a:normAutofit/>
          </a:bodyPr>
          <a:lstStyle/>
          <a:p>
            <a:pPr algn="ctr"/>
            <a:r>
              <a:rPr lang="en-IN" sz="8000" b="1" dirty="0" smtClean="0">
                <a:solidFill>
                  <a:srgbClr val="FF0000"/>
                </a:solidFill>
              </a:rPr>
              <a:t>XENOGRAFTS</a:t>
            </a:r>
            <a:endParaRPr lang="en-IN" sz="8000" b="1" dirty="0">
              <a:solidFill>
                <a:srgbClr val="FF0000"/>
              </a:solidFill>
            </a:endParaRPr>
          </a:p>
        </p:txBody>
      </p:sp>
      <p:sp>
        <p:nvSpPr>
          <p:cNvPr id="4" name="TextBox 3"/>
          <p:cNvSpPr txBox="1"/>
          <p:nvPr/>
        </p:nvSpPr>
        <p:spPr>
          <a:xfrm>
            <a:off x="6045958" y="4435522"/>
            <a:ext cx="5158854" cy="1569660"/>
          </a:xfrm>
          <a:prstGeom prst="rect">
            <a:avLst/>
          </a:prstGeom>
          <a:noFill/>
        </p:spPr>
        <p:txBody>
          <a:bodyPr wrap="square" rtlCol="0">
            <a:spAutoFit/>
          </a:bodyPr>
          <a:lstStyle/>
          <a:p>
            <a:r>
              <a:rPr lang="en-IN" sz="2400" dirty="0" smtClean="0"/>
              <a:t>BY</a:t>
            </a:r>
          </a:p>
          <a:p>
            <a:r>
              <a:rPr lang="en-IN" sz="2400" dirty="0" smtClean="0"/>
              <a:t>G SHIVA SHANKAR</a:t>
            </a:r>
          </a:p>
          <a:p>
            <a:r>
              <a:rPr lang="en-IN" sz="2400" dirty="0" smtClean="0"/>
              <a:t>JR III DEPT OF PERIODONTOLOGY AND IMPLANTOLOGY</a:t>
            </a:r>
            <a:endParaRPr lang="en-IN" sz="2400" dirty="0"/>
          </a:p>
        </p:txBody>
      </p:sp>
      <p:sp>
        <p:nvSpPr>
          <p:cNvPr id="3" name="Slide Number Placeholder 2"/>
          <p:cNvSpPr>
            <a:spLocks noGrp="1"/>
          </p:cNvSpPr>
          <p:nvPr>
            <p:ph type="sldNum" sz="quarter" idx="12"/>
          </p:nvPr>
        </p:nvSpPr>
        <p:spPr/>
        <p:txBody>
          <a:bodyPr/>
          <a:lstStyle/>
          <a:p>
            <a:fld id="{FE6B383A-AA52-4FD9-B086-06589EA2F239}" type="slidenum">
              <a:rPr lang="en-IN" smtClean="0"/>
              <a:t>2</a:t>
            </a:fld>
            <a:endParaRPr lang="en-IN"/>
          </a:p>
        </p:txBody>
      </p:sp>
    </p:spTree>
    <p:extLst>
      <p:ext uri="{BB962C8B-B14F-4D97-AF65-F5344CB8AC3E}">
        <p14:creationId xmlns:p14="http://schemas.microsoft.com/office/powerpoint/2010/main" val="3929303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58" y="158963"/>
            <a:ext cx="10515600" cy="726696"/>
          </a:xfrm>
        </p:spPr>
        <p:txBody>
          <a:bodyPr/>
          <a:lstStyle/>
          <a:p>
            <a:pPr algn="ctr"/>
            <a:r>
              <a:rPr lang="en-IN" dirty="0" smtClean="0">
                <a:solidFill>
                  <a:srgbClr val="FF0000"/>
                </a:solidFill>
              </a:rPr>
              <a:t>Pep Gen-15</a:t>
            </a:r>
            <a:endParaRPr lang="en-IN" dirty="0">
              <a:solidFill>
                <a:srgbClr val="FF0000"/>
              </a:solidFill>
            </a:endParaRPr>
          </a:p>
        </p:txBody>
      </p:sp>
      <p:sp>
        <p:nvSpPr>
          <p:cNvPr id="3" name="Content Placeholder 2"/>
          <p:cNvSpPr>
            <a:spLocks noGrp="1"/>
          </p:cNvSpPr>
          <p:nvPr>
            <p:ph idx="1"/>
          </p:nvPr>
        </p:nvSpPr>
        <p:spPr>
          <a:xfrm>
            <a:off x="483358" y="1443487"/>
            <a:ext cx="5071282" cy="4904888"/>
          </a:xfrm>
        </p:spPr>
        <p:txBody>
          <a:bodyPr>
            <a:normAutofit fontScale="92500" lnSpcReduction="20000"/>
          </a:bodyPr>
          <a:lstStyle/>
          <a:p>
            <a:r>
              <a:rPr lang="en-IN" dirty="0" smtClean="0"/>
              <a:t>Tissue engineered bone replacement graft which mimics inorganic and organic component of autogenous bone</a:t>
            </a:r>
          </a:p>
          <a:p>
            <a:endParaRPr lang="en-IN" dirty="0"/>
          </a:p>
          <a:p>
            <a:r>
              <a:rPr lang="en-IN" dirty="0" smtClean="0"/>
              <a:t>It consists of uniquely designed p-15 peptide a synthetic biomimetic of 15 amino acid sequence of collagen type-1 that involves binding of cells particularly fibroblasts and osteoblasts.</a:t>
            </a:r>
          </a:p>
          <a:p>
            <a:r>
              <a:rPr lang="en-IN" dirty="0" smtClean="0"/>
              <a:t>Size 250-420</a:t>
            </a:r>
            <a:r>
              <a:rPr lang="el-GR" dirty="0" smtClean="0"/>
              <a:t>μ</a:t>
            </a:r>
            <a:r>
              <a:rPr lang="en-IN" dirty="0" smtClean="0"/>
              <a:t> </a:t>
            </a:r>
          </a:p>
          <a:p>
            <a:pPr marL="0" indent="0">
              <a:buNone/>
            </a:pPr>
            <a:endParaRPr lang="en-IN" dirty="0"/>
          </a:p>
          <a:p>
            <a:r>
              <a:rPr lang="en-IN" dirty="0" smtClean="0">
                <a:solidFill>
                  <a:srgbClr val="FF0000"/>
                </a:solidFill>
              </a:rPr>
              <a:t>Available as Particulate, Putty and </a:t>
            </a:r>
            <a:r>
              <a:rPr lang="en-IN" dirty="0" err="1" smtClean="0">
                <a:solidFill>
                  <a:srgbClr val="FF0000"/>
                </a:solidFill>
              </a:rPr>
              <a:t>FLowable</a:t>
            </a:r>
            <a:endParaRPr lang="en-IN" dirty="0">
              <a:solidFill>
                <a:srgbClr val="FF0000"/>
              </a:solidFill>
            </a:endParaRPr>
          </a:p>
        </p:txBody>
      </p:sp>
      <p:pic>
        <p:nvPicPr>
          <p:cNvPr id="4" name="Picture 3"/>
          <p:cNvPicPr>
            <a:picLocks noChangeAspect="1"/>
          </p:cNvPicPr>
          <p:nvPr/>
        </p:nvPicPr>
        <p:blipFill>
          <a:blip r:embed="rId2"/>
          <a:stretch>
            <a:fillRect/>
          </a:stretch>
        </p:blipFill>
        <p:spPr>
          <a:xfrm>
            <a:off x="6277970" y="2324683"/>
            <a:ext cx="5267185" cy="4299945"/>
          </a:xfrm>
          <a:prstGeom prst="rect">
            <a:avLst/>
          </a:prstGeom>
        </p:spPr>
      </p:pic>
      <p:pic>
        <p:nvPicPr>
          <p:cNvPr id="5" name="Picture 4"/>
          <p:cNvPicPr>
            <a:picLocks noChangeAspect="1"/>
          </p:cNvPicPr>
          <p:nvPr/>
        </p:nvPicPr>
        <p:blipFill>
          <a:blip r:embed="rId3"/>
          <a:stretch>
            <a:fillRect/>
          </a:stretch>
        </p:blipFill>
        <p:spPr>
          <a:xfrm>
            <a:off x="8193716" y="158963"/>
            <a:ext cx="3160084" cy="1972320"/>
          </a:xfrm>
          <a:prstGeom prst="rect">
            <a:avLst/>
          </a:prstGeom>
        </p:spPr>
      </p:pic>
      <p:sp>
        <p:nvSpPr>
          <p:cNvPr id="6" name="Slide Number Placeholder 5"/>
          <p:cNvSpPr>
            <a:spLocks noGrp="1"/>
          </p:cNvSpPr>
          <p:nvPr>
            <p:ph type="sldNum" sz="quarter" idx="12"/>
          </p:nvPr>
        </p:nvSpPr>
        <p:spPr/>
        <p:txBody>
          <a:bodyPr/>
          <a:lstStyle/>
          <a:p>
            <a:fld id="{FE6B383A-AA52-4FD9-B086-06589EA2F239}" type="slidenum">
              <a:rPr lang="en-IN" smtClean="0"/>
              <a:t>20</a:t>
            </a:fld>
            <a:endParaRPr lang="en-IN"/>
          </a:p>
        </p:txBody>
      </p:sp>
    </p:spTree>
    <p:extLst>
      <p:ext uri="{BB962C8B-B14F-4D97-AF65-F5344CB8AC3E}">
        <p14:creationId xmlns:p14="http://schemas.microsoft.com/office/powerpoint/2010/main" val="1507028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201353"/>
            <a:ext cx="11121788" cy="699400"/>
          </a:xfrm>
        </p:spPr>
        <p:txBody>
          <a:bodyPr/>
          <a:lstStyle/>
          <a:p>
            <a:r>
              <a:rPr lang="en-IN" dirty="0" smtClean="0">
                <a:solidFill>
                  <a:srgbClr val="FF0000"/>
                </a:solidFill>
              </a:rPr>
              <a:t>Mechanism of bone formation using Pep Gen 15</a:t>
            </a:r>
            <a:endParaRPr lang="en-IN" dirty="0">
              <a:solidFill>
                <a:srgbClr val="FF0000"/>
              </a:solidFill>
            </a:endParaRPr>
          </a:p>
        </p:txBody>
      </p:sp>
      <p:grpSp>
        <p:nvGrpSpPr>
          <p:cNvPr id="4" name="Group 2"/>
          <p:cNvGrpSpPr>
            <a:grpSpLocks/>
          </p:cNvGrpSpPr>
          <p:nvPr/>
        </p:nvGrpSpPr>
        <p:grpSpPr bwMode="auto">
          <a:xfrm>
            <a:off x="341195" y="1364775"/>
            <a:ext cx="6376916" cy="5136107"/>
            <a:chOff x="2016" y="2736"/>
            <a:chExt cx="8064" cy="7603"/>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l="55000" t="28889" r="2698" b="33333"/>
            <a:stretch>
              <a:fillRect/>
            </a:stretch>
          </p:blipFill>
          <p:spPr bwMode="auto">
            <a:xfrm>
              <a:off x="6048" y="2880"/>
              <a:ext cx="4032" cy="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10834" t="28889" r="45833" b="23518"/>
            <a:stretch>
              <a:fillRect/>
            </a:stretch>
          </p:blipFill>
          <p:spPr bwMode="auto">
            <a:xfrm>
              <a:off x="2016" y="2736"/>
              <a:ext cx="3456" cy="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l="16667" t="33333" r="50000" b="31111"/>
            <a:stretch>
              <a:fillRect/>
            </a:stretch>
          </p:blipFill>
          <p:spPr bwMode="auto">
            <a:xfrm>
              <a:off x="2016" y="7056"/>
              <a:ext cx="3744" cy="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l="63333" t="33333" r="6667" b="31111"/>
            <a:stretch>
              <a:fillRect/>
            </a:stretch>
          </p:blipFill>
          <p:spPr bwMode="auto">
            <a:xfrm>
              <a:off x="6192" y="6912"/>
              <a:ext cx="3600" cy="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a:xfrm>
            <a:off x="7328848" y="1842448"/>
            <a:ext cx="4503761" cy="4524315"/>
          </a:xfrm>
          <a:prstGeom prst="rect">
            <a:avLst/>
          </a:prstGeom>
          <a:noFill/>
        </p:spPr>
        <p:txBody>
          <a:bodyPr wrap="square" rtlCol="0">
            <a:spAutoFit/>
          </a:bodyPr>
          <a:lstStyle/>
          <a:p>
            <a:r>
              <a:rPr lang="en-IN" sz="2400" dirty="0"/>
              <a:t>P-15 is a short (766-GTPGPQGIAGQRGVV-780) </a:t>
            </a:r>
            <a:r>
              <a:rPr lang="en-IN" sz="2400" dirty="0" smtClean="0"/>
              <a:t>sequence of </a:t>
            </a:r>
            <a:r>
              <a:rPr lang="en-IN" sz="2400" dirty="0"/>
              <a:t>Type I collagen</a:t>
            </a:r>
            <a:r>
              <a:rPr lang="en-IN" sz="2400" dirty="0" smtClean="0"/>
              <a:t>,</a:t>
            </a:r>
          </a:p>
          <a:p>
            <a:endParaRPr lang="en-IN" sz="2400" dirty="0"/>
          </a:p>
          <a:p>
            <a:endParaRPr lang="en-IN" sz="2400" dirty="0" smtClean="0"/>
          </a:p>
          <a:p>
            <a:endParaRPr lang="en-IN" sz="2400" dirty="0"/>
          </a:p>
          <a:p>
            <a:r>
              <a:rPr lang="en-IN" sz="2400" dirty="0" err="1"/>
              <a:t>PepGen</a:t>
            </a:r>
            <a:r>
              <a:rPr lang="en-IN" sz="2400" dirty="0"/>
              <a:t> P15 simulates a biomimetic cell-attractive environment for osteogenic cells and controls the </a:t>
            </a:r>
            <a:r>
              <a:rPr lang="en-IN" sz="2400" dirty="0" err="1"/>
              <a:t>stoechiometric</a:t>
            </a:r>
            <a:r>
              <a:rPr lang="en-IN" sz="2400" dirty="0"/>
              <a:t> processes of the bone regeneration cascades</a:t>
            </a:r>
          </a:p>
        </p:txBody>
      </p:sp>
      <p:sp>
        <p:nvSpPr>
          <p:cNvPr id="10" name="Slide Number Placeholder 9"/>
          <p:cNvSpPr>
            <a:spLocks noGrp="1"/>
          </p:cNvSpPr>
          <p:nvPr>
            <p:ph type="sldNum" sz="quarter" idx="12"/>
          </p:nvPr>
        </p:nvSpPr>
        <p:spPr/>
        <p:txBody>
          <a:bodyPr/>
          <a:lstStyle/>
          <a:p>
            <a:fld id="{FE6B383A-AA52-4FD9-B086-06589EA2F239}" type="slidenum">
              <a:rPr lang="en-IN" smtClean="0"/>
              <a:t>21</a:t>
            </a:fld>
            <a:endParaRPr lang="en-IN"/>
          </a:p>
        </p:txBody>
      </p:sp>
    </p:spTree>
    <p:extLst>
      <p:ext uri="{BB962C8B-B14F-4D97-AF65-F5344CB8AC3E}">
        <p14:creationId xmlns:p14="http://schemas.microsoft.com/office/powerpoint/2010/main" val="1969104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5000" t="22223" r="6944" b="24074"/>
          <a:stretch>
            <a:fillRect/>
          </a:stretch>
        </p:blipFill>
        <p:spPr bwMode="auto">
          <a:xfrm>
            <a:off x="36512" y="0"/>
            <a:ext cx="12155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FE6B383A-AA52-4FD9-B086-06589EA2F239}" type="slidenum">
              <a:rPr lang="en-IN" smtClean="0"/>
              <a:t>22</a:t>
            </a:fld>
            <a:endParaRPr lang="en-IN"/>
          </a:p>
        </p:txBody>
      </p:sp>
    </p:spTree>
    <p:extLst>
      <p:ext uri="{BB962C8B-B14F-4D97-AF65-F5344CB8AC3E}">
        <p14:creationId xmlns:p14="http://schemas.microsoft.com/office/powerpoint/2010/main" val="3101469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5000" t="22223" r="6944" b="24074"/>
          <a:stretch>
            <a:fillRect/>
          </a:stretch>
        </p:blipFill>
        <p:spPr bwMode="auto">
          <a:xfrm>
            <a:off x="36512" y="0"/>
            <a:ext cx="12155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714" y="5391150"/>
            <a:ext cx="8134066" cy="1466850"/>
          </a:xfrm>
          <a:prstGeom prst="rect">
            <a:avLst/>
          </a:prstGeom>
        </p:spPr>
      </p:pic>
      <p:sp>
        <p:nvSpPr>
          <p:cNvPr id="6" name="Slide Number Placeholder 5"/>
          <p:cNvSpPr>
            <a:spLocks noGrp="1"/>
          </p:cNvSpPr>
          <p:nvPr>
            <p:ph type="sldNum" sz="quarter" idx="12"/>
          </p:nvPr>
        </p:nvSpPr>
        <p:spPr/>
        <p:txBody>
          <a:bodyPr/>
          <a:lstStyle/>
          <a:p>
            <a:fld id="{FE6B383A-AA52-4FD9-B086-06589EA2F239}" type="slidenum">
              <a:rPr lang="en-IN" smtClean="0"/>
              <a:t>23</a:t>
            </a:fld>
            <a:endParaRPr lang="en-IN"/>
          </a:p>
        </p:txBody>
      </p:sp>
    </p:spTree>
    <p:extLst>
      <p:ext uri="{BB962C8B-B14F-4D97-AF65-F5344CB8AC3E}">
        <p14:creationId xmlns:p14="http://schemas.microsoft.com/office/powerpoint/2010/main" val="1144286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450376"/>
            <a:ext cx="11450471" cy="6250675"/>
          </a:xfrm>
        </p:spPr>
        <p:txBody>
          <a:bodyPr>
            <a:normAutofit/>
          </a:bodyPr>
          <a:lstStyle/>
          <a:p>
            <a:r>
              <a:rPr lang="en-IN" b="1" dirty="0" smtClean="0">
                <a:solidFill>
                  <a:srgbClr val="FF0000"/>
                </a:solidFill>
              </a:rPr>
              <a:t>Sodium </a:t>
            </a:r>
            <a:r>
              <a:rPr lang="en-IN" b="1" dirty="0" err="1" smtClean="0">
                <a:solidFill>
                  <a:srgbClr val="FF0000"/>
                </a:solidFill>
              </a:rPr>
              <a:t>hyaluronate</a:t>
            </a:r>
            <a:r>
              <a:rPr lang="en-IN" b="1" dirty="0" smtClean="0">
                <a:solidFill>
                  <a:srgbClr val="FF0000"/>
                </a:solidFill>
              </a:rPr>
              <a:t> plays an important role in number of physiologic functions</a:t>
            </a:r>
          </a:p>
          <a:p>
            <a:pPr marL="0" indent="0">
              <a:buNone/>
            </a:pPr>
            <a:r>
              <a:rPr lang="en-IN" dirty="0" smtClean="0"/>
              <a:t>1</a:t>
            </a:r>
            <a:r>
              <a:rPr lang="en-IN" dirty="0"/>
              <a:t>. Cell protection and lubrication.</a:t>
            </a:r>
          </a:p>
          <a:p>
            <a:pPr marL="0" indent="0">
              <a:buNone/>
            </a:pPr>
            <a:r>
              <a:rPr lang="en-IN" dirty="0"/>
              <a:t>2. Maintenance of structural integrity of tissues.</a:t>
            </a:r>
          </a:p>
          <a:p>
            <a:pPr marL="0" indent="0">
              <a:buNone/>
            </a:pPr>
            <a:r>
              <a:rPr lang="en-IN" dirty="0"/>
              <a:t>3. Transport of molecules.</a:t>
            </a:r>
          </a:p>
          <a:p>
            <a:pPr marL="0" indent="0">
              <a:buNone/>
            </a:pPr>
            <a:r>
              <a:rPr lang="en-IN" dirty="0"/>
              <a:t>4. Fluid retention and regulation.</a:t>
            </a:r>
          </a:p>
          <a:p>
            <a:pPr marL="0" indent="0">
              <a:buNone/>
            </a:pPr>
            <a:r>
              <a:rPr lang="en-IN" dirty="0"/>
              <a:t>5. Increases migration and proliferation of endothelial cells </a:t>
            </a:r>
            <a:r>
              <a:rPr lang="en-IN" dirty="0" smtClean="0"/>
              <a:t>and </a:t>
            </a:r>
            <a:r>
              <a:rPr lang="en-IN" dirty="0"/>
              <a:t>ultimately angiogenesis. </a:t>
            </a:r>
          </a:p>
          <a:p>
            <a:pPr marL="0" indent="0">
              <a:buNone/>
            </a:pPr>
            <a:r>
              <a:rPr lang="en-IN" dirty="0"/>
              <a:t>6. It also allows adhesion and proliferation of osteoblastic </a:t>
            </a:r>
            <a:r>
              <a:rPr lang="en-IN" dirty="0" smtClean="0"/>
              <a:t>progenitor </a:t>
            </a:r>
            <a:r>
              <a:rPr lang="en-IN" dirty="0"/>
              <a:t>cells and allows to even potentiate the effects </a:t>
            </a:r>
            <a:r>
              <a:rPr lang="en-IN" dirty="0" smtClean="0"/>
              <a:t>of </a:t>
            </a:r>
            <a:r>
              <a:rPr lang="en-IN" dirty="0"/>
              <a:t>local growth </a:t>
            </a:r>
            <a:r>
              <a:rPr lang="en-IN" dirty="0" smtClean="0"/>
              <a:t>factors.</a:t>
            </a:r>
          </a:p>
          <a:p>
            <a:pPr marL="0" indent="0">
              <a:buNone/>
            </a:pPr>
            <a:r>
              <a:rPr lang="en-IN" dirty="0" smtClean="0"/>
              <a:t>7</a:t>
            </a:r>
            <a:r>
              <a:rPr lang="en-IN" dirty="0"/>
              <a:t>. Increases viscosity and allows more easy </a:t>
            </a:r>
            <a:r>
              <a:rPr lang="en-IN" dirty="0" smtClean="0"/>
              <a:t>manageable product for the clinician to work intraoperatively and a more </a:t>
            </a:r>
            <a:r>
              <a:rPr lang="en-IN" dirty="0"/>
              <a:t>stable graft in its recipient site. </a:t>
            </a:r>
          </a:p>
          <a:p>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0232" y="941980"/>
            <a:ext cx="2307578" cy="2388075"/>
          </a:xfrm>
          <a:prstGeom prst="rect">
            <a:avLst/>
          </a:prstGeom>
        </p:spPr>
      </p:pic>
      <p:sp>
        <p:nvSpPr>
          <p:cNvPr id="6" name="Slide Number Placeholder 5"/>
          <p:cNvSpPr>
            <a:spLocks noGrp="1"/>
          </p:cNvSpPr>
          <p:nvPr>
            <p:ph type="sldNum" sz="quarter" idx="12"/>
          </p:nvPr>
        </p:nvSpPr>
        <p:spPr/>
        <p:txBody>
          <a:bodyPr/>
          <a:lstStyle/>
          <a:p>
            <a:fld id="{FE6B383A-AA52-4FD9-B086-06589EA2F239}" type="slidenum">
              <a:rPr lang="en-IN" smtClean="0"/>
              <a:t>24</a:t>
            </a:fld>
            <a:endParaRPr lang="en-IN"/>
          </a:p>
        </p:txBody>
      </p:sp>
    </p:spTree>
    <p:extLst>
      <p:ext uri="{BB962C8B-B14F-4D97-AF65-F5344CB8AC3E}">
        <p14:creationId xmlns:p14="http://schemas.microsoft.com/office/powerpoint/2010/main" val="1167144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54" y="410644"/>
            <a:ext cx="11477767" cy="6140281"/>
          </a:xfrm>
          <a:prstGeom prst="rect">
            <a:avLst/>
          </a:prstGeom>
        </p:spPr>
      </p:pic>
      <p:sp>
        <p:nvSpPr>
          <p:cNvPr id="5" name="Slide Number Placeholder 4"/>
          <p:cNvSpPr>
            <a:spLocks noGrp="1"/>
          </p:cNvSpPr>
          <p:nvPr>
            <p:ph type="sldNum" sz="quarter" idx="12"/>
          </p:nvPr>
        </p:nvSpPr>
        <p:spPr/>
        <p:txBody>
          <a:bodyPr/>
          <a:lstStyle/>
          <a:p>
            <a:fld id="{FE6B383A-AA52-4FD9-B086-06589EA2F239}" type="slidenum">
              <a:rPr lang="en-IN" smtClean="0"/>
              <a:t>25</a:t>
            </a:fld>
            <a:endParaRPr lang="en-IN"/>
          </a:p>
        </p:txBody>
      </p:sp>
    </p:spTree>
    <p:extLst>
      <p:ext uri="{BB962C8B-B14F-4D97-AF65-F5344CB8AC3E}">
        <p14:creationId xmlns:p14="http://schemas.microsoft.com/office/powerpoint/2010/main" val="3515027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50" y="218364"/>
            <a:ext cx="11869571" cy="18429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64" y="2061310"/>
            <a:ext cx="11549345" cy="4516912"/>
          </a:xfrm>
          <a:prstGeom prst="rect">
            <a:avLst/>
          </a:prstGeom>
        </p:spPr>
      </p:pic>
      <p:sp>
        <p:nvSpPr>
          <p:cNvPr id="6" name="Slide Number Placeholder 5"/>
          <p:cNvSpPr>
            <a:spLocks noGrp="1"/>
          </p:cNvSpPr>
          <p:nvPr>
            <p:ph type="sldNum" sz="quarter" idx="12"/>
          </p:nvPr>
        </p:nvSpPr>
        <p:spPr/>
        <p:txBody>
          <a:bodyPr/>
          <a:lstStyle/>
          <a:p>
            <a:fld id="{FE6B383A-AA52-4FD9-B086-06589EA2F239}" type="slidenum">
              <a:rPr lang="en-IN" smtClean="0"/>
              <a:t>26</a:t>
            </a:fld>
            <a:endParaRPr lang="en-IN"/>
          </a:p>
        </p:txBody>
      </p:sp>
    </p:spTree>
    <p:extLst>
      <p:ext uri="{BB962C8B-B14F-4D97-AF65-F5344CB8AC3E}">
        <p14:creationId xmlns:p14="http://schemas.microsoft.com/office/powerpoint/2010/main" val="2457194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PORCINE DERIVED BONE GRAFTS</a:t>
            </a:r>
            <a:endParaRPr lang="en-IN" dirty="0">
              <a:solidFill>
                <a:srgbClr val="FF0000"/>
              </a:solidFill>
            </a:endParaRPr>
          </a:p>
        </p:txBody>
      </p:sp>
      <p:sp>
        <p:nvSpPr>
          <p:cNvPr id="3" name="Content Placeholder 2"/>
          <p:cNvSpPr>
            <a:spLocks noGrp="1"/>
          </p:cNvSpPr>
          <p:nvPr>
            <p:ph idx="1"/>
          </p:nvPr>
        </p:nvSpPr>
        <p:spPr>
          <a:xfrm>
            <a:off x="272955" y="1825625"/>
            <a:ext cx="11080845" cy="4351338"/>
          </a:xfrm>
        </p:spPr>
        <p:txBody>
          <a:bodyPr>
            <a:normAutofit lnSpcReduction="10000"/>
          </a:bodyPr>
          <a:lstStyle/>
          <a:p>
            <a:r>
              <a:rPr lang="en-IN" dirty="0" smtClean="0"/>
              <a:t>These are derived from porcine cortical and cancellous bone</a:t>
            </a:r>
          </a:p>
          <a:p>
            <a:r>
              <a:rPr lang="en-IN" dirty="0" smtClean="0"/>
              <a:t>These are also developed and used as bone substitutes</a:t>
            </a:r>
          </a:p>
          <a:p>
            <a:pPr marL="0" indent="0">
              <a:buNone/>
            </a:pPr>
            <a:r>
              <a:rPr lang="en-IN" b="1" dirty="0" smtClean="0">
                <a:solidFill>
                  <a:srgbClr val="FF0000"/>
                </a:solidFill>
              </a:rPr>
              <a:t>OSTEOBIOL GEN OS (TECHNOSS TURIN ITALY)</a:t>
            </a:r>
          </a:p>
          <a:p>
            <a:pPr marL="514350" indent="-514350">
              <a:buFont typeface="+mj-lt"/>
              <a:buAutoNum type="arabicPeriod"/>
            </a:pPr>
            <a:r>
              <a:rPr lang="en-IN" dirty="0" smtClean="0"/>
              <a:t>Commercially available</a:t>
            </a:r>
          </a:p>
          <a:p>
            <a:pPr marL="514350" indent="-514350">
              <a:buFont typeface="+mj-lt"/>
              <a:buAutoNum type="arabicPeriod"/>
            </a:pPr>
            <a:r>
              <a:rPr lang="en-IN" dirty="0" err="1" smtClean="0"/>
              <a:t>Heterogenous</a:t>
            </a:r>
            <a:r>
              <a:rPr lang="en-IN" dirty="0" smtClean="0"/>
              <a:t> graft</a:t>
            </a:r>
          </a:p>
          <a:p>
            <a:pPr marL="514350" indent="-514350">
              <a:buFont typeface="+mj-lt"/>
              <a:buAutoNum type="arabicPeriod"/>
            </a:pPr>
            <a:r>
              <a:rPr lang="en-IN" dirty="0" smtClean="0"/>
              <a:t>Hydrated before use</a:t>
            </a:r>
          </a:p>
          <a:p>
            <a:pPr marL="514350" indent="-514350">
              <a:buFont typeface="+mj-lt"/>
              <a:buAutoNum type="arabicPeriod"/>
            </a:pPr>
            <a:r>
              <a:rPr lang="en-IN" dirty="0" smtClean="0"/>
              <a:t>Acts as carrier for drugs</a:t>
            </a:r>
          </a:p>
          <a:p>
            <a:pPr marL="514350" indent="-514350">
              <a:buFont typeface="+mj-lt"/>
              <a:buAutoNum type="arabicPeriod"/>
            </a:pPr>
            <a:r>
              <a:rPr lang="en-IN" dirty="0" smtClean="0"/>
              <a:t>Collagen facilitates blood clot stability, cohesive environment</a:t>
            </a:r>
          </a:p>
          <a:p>
            <a:pPr marL="514350" indent="-514350">
              <a:buFont typeface="+mj-lt"/>
              <a:buAutoNum type="arabicPeriod"/>
            </a:pPr>
            <a:r>
              <a:rPr lang="en-IN" dirty="0" smtClean="0"/>
              <a:t>Particle size 250-1000</a:t>
            </a:r>
            <a:r>
              <a:rPr lang="el-GR" dirty="0" smtClean="0"/>
              <a:t>μ</a:t>
            </a:r>
            <a:endParaRPr lang="en-IN" dirty="0"/>
          </a:p>
        </p:txBody>
      </p:sp>
      <p:pic>
        <p:nvPicPr>
          <p:cNvPr id="5" name="Picture 4"/>
          <p:cNvPicPr>
            <a:picLocks noChangeAspect="1"/>
          </p:cNvPicPr>
          <p:nvPr/>
        </p:nvPicPr>
        <p:blipFill>
          <a:blip r:embed="rId2"/>
          <a:stretch>
            <a:fillRect/>
          </a:stretch>
        </p:blipFill>
        <p:spPr>
          <a:xfrm>
            <a:off x="9676264" y="2324100"/>
            <a:ext cx="2402006" cy="3257834"/>
          </a:xfrm>
          <a:prstGeom prst="rect">
            <a:avLst/>
          </a:prstGeom>
        </p:spPr>
      </p:pic>
      <p:sp>
        <p:nvSpPr>
          <p:cNvPr id="6" name="Slide Number Placeholder 5"/>
          <p:cNvSpPr>
            <a:spLocks noGrp="1"/>
          </p:cNvSpPr>
          <p:nvPr>
            <p:ph type="sldNum" sz="quarter" idx="12"/>
          </p:nvPr>
        </p:nvSpPr>
        <p:spPr/>
        <p:txBody>
          <a:bodyPr/>
          <a:lstStyle/>
          <a:p>
            <a:fld id="{FE6B383A-AA52-4FD9-B086-06589EA2F239}" type="slidenum">
              <a:rPr lang="en-IN" smtClean="0"/>
              <a:t>27</a:t>
            </a:fld>
            <a:endParaRPr lang="en-IN"/>
          </a:p>
        </p:txBody>
      </p:sp>
    </p:spTree>
    <p:extLst>
      <p:ext uri="{BB962C8B-B14F-4D97-AF65-F5344CB8AC3E}">
        <p14:creationId xmlns:p14="http://schemas.microsoft.com/office/powerpoint/2010/main" val="83203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CORALLINE CALCIUM CARBONATE</a:t>
            </a:r>
            <a:endParaRPr lang="en-IN" dirty="0">
              <a:solidFill>
                <a:srgbClr val="FF0000"/>
              </a:solidFill>
            </a:endParaRPr>
          </a:p>
        </p:txBody>
      </p:sp>
      <p:sp>
        <p:nvSpPr>
          <p:cNvPr id="3" name="Content Placeholder 2"/>
          <p:cNvSpPr>
            <a:spLocks noGrp="1"/>
          </p:cNvSpPr>
          <p:nvPr>
            <p:ph idx="1"/>
          </p:nvPr>
        </p:nvSpPr>
        <p:spPr/>
        <p:txBody>
          <a:bodyPr/>
          <a:lstStyle/>
          <a:p>
            <a:r>
              <a:rPr lang="en-IN" dirty="0" smtClean="0"/>
              <a:t>BIOCORAL is a calcium carbonate derived from natural coral and purely composed of &gt; 98% CaCO</a:t>
            </a:r>
            <a:r>
              <a:rPr lang="en-IN" baseline="-25000" dirty="0" smtClean="0"/>
              <a:t>3</a:t>
            </a:r>
            <a:r>
              <a:rPr lang="en-IN" dirty="0" smtClean="0"/>
              <a:t> </a:t>
            </a:r>
          </a:p>
          <a:p>
            <a:r>
              <a:rPr lang="en-IN" dirty="0" smtClean="0"/>
              <a:t>Bio compatible and resorbable similar to spongy bone size is about 100-200</a:t>
            </a:r>
            <a:r>
              <a:rPr lang="el-GR" dirty="0" smtClean="0"/>
              <a:t>μ</a:t>
            </a:r>
            <a:r>
              <a:rPr lang="en-IN" dirty="0" smtClean="0"/>
              <a:t>m</a:t>
            </a:r>
          </a:p>
          <a:p>
            <a:r>
              <a:rPr lang="en-IN" dirty="0" smtClean="0"/>
              <a:t>porosity provide a large surface area- </a:t>
            </a:r>
            <a:r>
              <a:rPr lang="en-IN" dirty="0" err="1" smtClean="0">
                <a:solidFill>
                  <a:srgbClr val="FF0000"/>
                </a:solidFill>
              </a:rPr>
              <a:t>Yukna</a:t>
            </a:r>
            <a:r>
              <a:rPr lang="en-IN" dirty="0" smtClean="0">
                <a:solidFill>
                  <a:srgbClr val="FF0000"/>
                </a:solidFill>
              </a:rPr>
              <a:t> et al 1994</a:t>
            </a:r>
          </a:p>
          <a:p>
            <a:r>
              <a:rPr lang="en-IN" dirty="0" smtClean="0"/>
              <a:t>Does not require surface transformation</a:t>
            </a:r>
          </a:p>
          <a:p>
            <a:r>
              <a:rPr lang="en-IN" dirty="0" smtClean="0"/>
              <a:t>Osteoconductive</a:t>
            </a:r>
          </a:p>
          <a:p>
            <a:r>
              <a:rPr lang="en-IN" b="1" dirty="0" smtClean="0">
                <a:solidFill>
                  <a:srgbClr val="FF0000"/>
                </a:solidFill>
              </a:rPr>
              <a:t>Kim et al 1996; Gao et al 1997</a:t>
            </a:r>
            <a:endParaRPr lang="en-IN" b="1" dirty="0">
              <a:solidFill>
                <a:srgbClr val="FF0000"/>
              </a:solidFill>
            </a:endParaRPr>
          </a:p>
        </p:txBody>
      </p:sp>
      <p:sp>
        <p:nvSpPr>
          <p:cNvPr id="4" name="Slide Number Placeholder 3"/>
          <p:cNvSpPr>
            <a:spLocks noGrp="1"/>
          </p:cNvSpPr>
          <p:nvPr>
            <p:ph type="sldNum" sz="quarter" idx="12"/>
          </p:nvPr>
        </p:nvSpPr>
        <p:spPr/>
        <p:txBody>
          <a:bodyPr/>
          <a:lstStyle/>
          <a:p>
            <a:fld id="{FE6B383A-AA52-4FD9-B086-06589EA2F239}" type="slidenum">
              <a:rPr lang="en-IN" smtClean="0"/>
              <a:t>28</a:t>
            </a:fld>
            <a:endParaRPr lang="en-IN"/>
          </a:p>
        </p:txBody>
      </p:sp>
      <p:pic>
        <p:nvPicPr>
          <p:cNvPr id="5" name="Picture 4"/>
          <p:cNvPicPr>
            <a:picLocks noChangeAspect="1"/>
          </p:cNvPicPr>
          <p:nvPr/>
        </p:nvPicPr>
        <p:blipFill>
          <a:blip r:embed="rId2"/>
          <a:stretch>
            <a:fillRect/>
          </a:stretch>
        </p:blipFill>
        <p:spPr>
          <a:xfrm>
            <a:off x="9493084" y="3365382"/>
            <a:ext cx="2025626" cy="3034633"/>
          </a:xfrm>
          <a:prstGeom prst="rect">
            <a:avLst/>
          </a:prstGeom>
        </p:spPr>
      </p:pic>
    </p:spTree>
    <p:extLst>
      <p:ext uri="{BB962C8B-B14F-4D97-AF65-F5344CB8AC3E}">
        <p14:creationId xmlns:p14="http://schemas.microsoft.com/office/powerpoint/2010/main" val="1935888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620" y="365125"/>
            <a:ext cx="8433179" cy="1325563"/>
          </a:xfrm>
        </p:spPr>
        <p:txBody>
          <a:bodyPr/>
          <a:lstStyle/>
          <a:p>
            <a:r>
              <a:rPr lang="en-IN" dirty="0" smtClean="0">
                <a:solidFill>
                  <a:srgbClr val="FF0000"/>
                </a:solidFill>
              </a:rPr>
              <a:t>COMBINATION PROCEDURES</a:t>
            </a:r>
            <a:endParaRPr lang="en-IN" dirty="0">
              <a:solidFill>
                <a:srgbClr val="FF0000"/>
              </a:solidFill>
            </a:endParaRPr>
          </a:p>
        </p:txBody>
      </p:sp>
      <p:sp>
        <p:nvSpPr>
          <p:cNvPr id="3" name="Content Placeholder 2"/>
          <p:cNvSpPr>
            <a:spLocks noGrp="1"/>
          </p:cNvSpPr>
          <p:nvPr>
            <p:ph idx="1"/>
          </p:nvPr>
        </p:nvSpPr>
        <p:spPr/>
        <p:txBody>
          <a:bodyPr/>
          <a:lstStyle/>
          <a:p>
            <a:r>
              <a:rPr lang="en-IN" smtClean="0"/>
              <a:t>Systematic </a:t>
            </a:r>
            <a:r>
              <a:rPr lang="en-IN" dirty="0" smtClean="0"/>
              <a:t>review done by </a:t>
            </a:r>
            <a:r>
              <a:rPr lang="en-IN" b="1" dirty="0" err="1" smtClean="0">
                <a:solidFill>
                  <a:srgbClr val="FF0000"/>
                </a:solidFill>
              </a:rPr>
              <a:t>Merkx</a:t>
            </a:r>
            <a:r>
              <a:rPr lang="en-IN" b="1" dirty="0" smtClean="0">
                <a:solidFill>
                  <a:srgbClr val="FF0000"/>
                </a:solidFill>
              </a:rPr>
              <a:t> et al 2003 </a:t>
            </a:r>
            <a:r>
              <a:rPr lang="en-IN" dirty="0" smtClean="0"/>
              <a:t>stated that 1:2 ratio of autogenous bone and bone substitutes were used in oral surgery procedures</a:t>
            </a:r>
          </a:p>
          <a:p>
            <a:r>
              <a:rPr lang="en-IN" b="1" dirty="0" err="1" smtClean="0">
                <a:solidFill>
                  <a:srgbClr val="FF0000"/>
                </a:solidFill>
              </a:rPr>
              <a:t>Zafiropoulos</a:t>
            </a:r>
            <a:r>
              <a:rPr lang="en-IN" b="1" dirty="0" smtClean="0">
                <a:solidFill>
                  <a:srgbClr val="FF0000"/>
                </a:solidFill>
              </a:rPr>
              <a:t> et al 2007 </a:t>
            </a:r>
            <a:r>
              <a:rPr lang="en-IN" dirty="0" smtClean="0"/>
              <a:t>used autogenous bone and de-</a:t>
            </a:r>
            <a:r>
              <a:rPr lang="en-IN" dirty="0" err="1" smtClean="0"/>
              <a:t>proteinized</a:t>
            </a:r>
            <a:r>
              <a:rPr lang="en-IN" dirty="0" smtClean="0"/>
              <a:t> bovine bone in intrabony defects- 12 month follow up</a:t>
            </a:r>
          </a:p>
          <a:p>
            <a:endParaRPr lang="en-IN" dirty="0"/>
          </a:p>
        </p:txBody>
      </p:sp>
      <p:sp>
        <p:nvSpPr>
          <p:cNvPr id="4" name="Slide Number Placeholder 3"/>
          <p:cNvSpPr>
            <a:spLocks noGrp="1"/>
          </p:cNvSpPr>
          <p:nvPr>
            <p:ph type="sldNum" sz="quarter" idx="12"/>
          </p:nvPr>
        </p:nvSpPr>
        <p:spPr/>
        <p:txBody>
          <a:bodyPr/>
          <a:lstStyle/>
          <a:p>
            <a:fld id="{FE6B383A-AA52-4FD9-B086-06589EA2F239}" type="slidenum">
              <a:rPr lang="en-IN" smtClean="0"/>
              <a:t>29</a:t>
            </a:fld>
            <a:endParaRPr lang="en-IN"/>
          </a:p>
        </p:txBody>
      </p:sp>
    </p:spTree>
    <p:extLst>
      <p:ext uri="{BB962C8B-B14F-4D97-AF65-F5344CB8AC3E}">
        <p14:creationId xmlns:p14="http://schemas.microsoft.com/office/powerpoint/2010/main" val="17381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CONTENTS:</a:t>
            </a:r>
            <a:endParaRPr lang="en-IN" dirty="0"/>
          </a:p>
        </p:txBody>
      </p:sp>
      <p:sp>
        <p:nvSpPr>
          <p:cNvPr id="3" name="Content Placeholder 2"/>
          <p:cNvSpPr>
            <a:spLocks noGrp="1"/>
          </p:cNvSpPr>
          <p:nvPr>
            <p:ph idx="1"/>
          </p:nvPr>
        </p:nvSpPr>
        <p:spPr/>
        <p:txBody>
          <a:bodyPr/>
          <a:lstStyle/>
          <a:p>
            <a:r>
              <a:rPr lang="en-IN" dirty="0" smtClean="0"/>
              <a:t>INTRODUCTION</a:t>
            </a:r>
          </a:p>
          <a:p>
            <a:r>
              <a:rPr lang="en-IN" dirty="0" smtClean="0"/>
              <a:t>HISTORIC PERPESPECTIVE- BRIEF</a:t>
            </a:r>
          </a:p>
          <a:p>
            <a:r>
              <a:rPr lang="en-IN" dirty="0"/>
              <a:t>OBJECIVES FOR BONE GRAFTING</a:t>
            </a:r>
          </a:p>
          <a:p>
            <a:r>
              <a:rPr lang="en-IN" dirty="0" smtClean="0"/>
              <a:t>IDEAL PROPERTIES OF GRAFTS</a:t>
            </a:r>
          </a:p>
          <a:p>
            <a:r>
              <a:rPr lang="en-IN" dirty="0" smtClean="0"/>
              <a:t>CLASSIFICATION IN BRIEF</a:t>
            </a:r>
          </a:p>
          <a:p>
            <a:r>
              <a:rPr lang="en-IN" dirty="0" smtClean="0"/>
              <a:t>XENOGRAFTS</a:t>
            </a:r>
          </a:p>
          <a:p>
            <a:r>
              <a:rPr lang="en-IN" dirty="0" smtClean="0"/>
              <a:t>CONCLUSION</a:t>
            </a:r>
            <a:endParaRPr lang="en-IN" dirty="0"/>
          </a:p>
        </p:txBody>
      </p:sp>
      <p:sp>
        <p:nvSpPr>
          <p:cNvPr id="4" name="Slide Number Placeholder 3"/>
          <p:cNvSpPr>
            <a:spLocks noGrp="1"/>
          </p:cNvSpPr>
          <p:nvPr>
            <p:ph type="sldNum" sz="quarter" idx="12"/>
          </p:nvPr>
        </p:nvSpPr>
        <p:spPr/>
        <p:txBody>
          <a:bodyPr/>
          <a:lstStyle/>
          <a:p>
            <a:fld id="{FE6B383A-AA52-4FD9-B086-06589EA2F239}" type="slidenum">
              <a:rPr lang="en-IN" smtClean="0"/>
              <a:t>3</a:t>
            </a:fld>
            <a:endParaRPr lang="en-IN"/>
          </a:p>
        </p:txBody>
      </p:sp>
    </p:spTree>
    <p:extLst>
      <p:ext uri="{BB962C8B-B14F-4D97-AF65-F5344CB8AC3E}">
        <p14:creationId xmlns:p14="http://schemas.microsoft.com/office/powerpoint/2010/main" val="3480065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60" y="218365"/>
            <a:ext cx="11546006" cy="6414448"/>
          </a:xfrm>
          <a:prstGeom prst="rect">
            <a:avLst/>
          </a:prstGeom>
        </p:spPr>
      </p:pic>
      <p:sp>
        <p:nvSpPr>
          <p:cNvPr id="5" name="Slide Number Placeholder 4"/>
          <p:cNvSpPr>
            <a:spLocks noGrp="1"/>
          </p:cNvSpPr>
          <p:nvPr>
            <p:ph type="sldNum" sz="quarter" idx="12"/>
          </p:nvPr>
        </p:nvSpPr>
        <p:spPr/>
        <p:txBody>
          <a:bodyPr/>
          <a:lstStyle/>
          <a:p>
            <a:fld id="{FE6B383A-AA52-4FD9-B086-06589EA2F239}" type="slidenum">
              <a:rPr lang="en-IN" smtClean="0"/>
              <a:t>30</a:t>
            </a:fld>
            <a:endParaRPr lang="en-IN"/>
          </a:p>
        </p:txBody>
      </p:sp>
    </p:spTree>
    <p:extLst>
      <p:ext uri="{BB962C8B-B14F-4D97-AF65-F5344CB8AC3E}">
        <p14:creationId xmlns:p14="http://schemas.microsoft.com/office/powerpoint/2010/main" val="348319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RISK OF DISEASE TRANSMISSION</a:t>
            </a:r>
            <a:endParaRPr lang="en-IN" dirty="0">
              <a:solidFill>
                <a:srgbClr val="FF0000"/>
              </a:solidFill>
            </a:endParaRPr>
          </a:p>
        </p:txBody>
      </p:sp>
      <p:sp>
        <p:nvSpPr>
          <p:cNvPr id="3" name="Content Placeholder 2"/>
          <p:cNvSpPr>
            <a:spLocks noGrp="1"/>
          </p:cNvSpPr>
          <p:nvPr>
            <p:ph idx="1"/>
          </p:nvPr>
        </p:nvSpPr>
        <p:spPr>
          <a:xfrm>
            <a:off x="838200" y="1825625"/>
            <a:ext cx="5166815" cy="4351338"/>
          </a:xfrm>
        </p:spPr>
        <p:txBody>
          <a:bodyPr/>
          <a:lstStyle/>
          <a:p>
            <a:r>
              <a:rPr lang="en-IN" dirty="0" smtClean="0"/>
              <a:t>PRION mediated diseases- Bovine Spongiform Encephalopathy</a:t>
            </a:r>
          </a:p>
          <a:p>
            <a:r>
              <a:rPr lang="en-IN" dirty="0"/>
              <a:t>Humans- </a:t>
            </a:r>
            <a:r>
              <a:rPr lang="en-IN" dirty="0" err="1"/>
              <a:t>Creutzfeldt</a:t>
            </a:r>
            <a:r>
              <a:rPr lang="en-IN" dirty="0"/>
              <a:t> – </a:t>
            </a:r>
            <a:r>
              <a:rPr lang="en-IN" dirty="0" err="1"/>
              <a:t>Jakob</a:t>
            </a:r>
            <a:r>
              <a:rPr lang="en-IN" dirty="0"/>
              <a:t> </a:t>
            </a:r>
            <a:r>
              <a:rPr lang="en-IN" dirty="0" smtClean="0"/>
              <a:t>disease</a:t>
            </a:r>
          </a:p>
          <a:p>
            <a:r>
              <a:rPr lang="en-IN" dirty="0" smtClean="0"/>
              <a:t>WHO- stated this bone as type-IV</a:t>
            </a:r>
          </a:p>
          <a:p>
            <a:r>
              <a:rPr lang="en-IN" dirty="0" smtClean="0"/>
              <a:t>Segal &amp;</a:t>
            </a:r>
            <a:r>
              <a:rPr lang="en-IN" dirty="0" err="1" smtClean="0"/>
              <a:t>Tofe</a:t>
            </a:r>
            <a:r>
              <a:rPr lang="en-IN" dirty="0" smtClean="0"/>
              <a:t> 1999….. Extensive review on BSE</a:t>
            </a:r>
            <a:endParaRPr lang="en-IN" dirty="0"/>
          </a:p>
        </p:txBody>
      </p:sp>
      <p:pic>
        <p:nvPicPr>
          <p:cNvPr id="4" name="Picture 3"/>
          <p:cNvPicPr>
            <a:picLocks noChangeAspect="1"/>
          </p:cNvPicPr>
          <p:nvPr/>
        </p:nvPicPr>
        <p:blipFill>
          <a:blip r:embed="rId2"/>
          <a:stretch>
            <a:fillRect/>
          </a:stretch>
        </p:blipFill>
        <p:spPr>
          <a:xfrm>
            <a:off x="6470052" y="1583811"/>
            <a:ext cx="5540076" cy="4694159"/>
          </a:xfrm>
          <a:prstGeom prst="rect">
            <a:avLst/>
          </a:prstGeom>
        </p:spPr>
      </p:pic>
      <p:sp>
        <p:nvSpPr>
          <p:cNvPr id="5" name="Slide Number Placeholder 4"/>
          <p:cNvSpPr>
            <a:spLocks noGrp="1"/>
          </p:cNvSpPr>
          <p:nvPr>
            <p:ph type="sldNum" sz="quarter" idx="12"/>
          </p:nvPr>
        </p:nvSpPr>
        <p:spPr/>
        <p:txBody>
          <a:bodyPr/>
          <a:lstStyle/>
          <a:p>
            <a:fld id="{FE6B383A-AA52-4FD9-B086-06589EA2F239}" type="slidenum">
              <a:rPr lang="en-IN" smtClean="0"/>
              <a:t>31</a:t>
            </a:fld>
            <a:endParaRPr lang="en-IN"/>
          </a:p>
        </p:txBody>
      </p:sp>
    </p:spTree>
    <p:extLst>
      <p:ext uri="{BB962C8B-B14F-4D97-AF65-F5344CB8AC3E}">
        <p14:creationId xmlns:p14="http://schemas.microsoft.com/office/powerpoint/2010/main" val="951827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237" y="357554"/>
            <a:ext cx="10962773" cy="6043245"/>
          </a:xfrm>
        </p:spPr>
      </p:pic>
      <p:sp>
        <p:nvSpPr>
          <p:cNvPr id="5" name="Slide Number Placeholder 4"/>
          <p:cNvSpPr>
            <a:spLocks noGrp="1"/>
          </p:cNvSpPr>
          <p:nvPr>
            <p:ph type="sldNum" sz="quarter" idx="12"/>
          </p:nvPr>
        </p:nvSpPr>
        <p:spPr/>
        <p:txBody>
          <a:bodyPr/>
          <a:lstStyle/>
          <a:p>
            <a:fld id="{FE6B383A-AA52-4FD9-B086-06589EA2F239}" type="slidenum">
              <a:rPr lang="en-IN" smtClean="0"/>
              <a:t>32</a:t>
            </a:fld>
            <a:endParaRPr lang="en-IN"/>
          </a:p>
        </p:txBody>
      </p:sp>
    </p:spTree>
    <p:extLst>
      <p:ext uri="{BB962C8B-B14F-4D97-AF65-F5344CB8AC3E}">
        <p14:creationId xmlns:p14="http://schemas.microsoft.com/office/powerpoint/2010/main" val="604942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644" y="253692"/>
            <a:ext cx="10535646" cy="6406415"/>
          </a:xfrm>
          <a:prstGeom prst="rect">
            <a:avLst/>
          </a:prstGeom>
        </p:spPr>
      </p:pic>
      <p:sp>
        <p:nvSpPr>
          <p:cNvPr id="5" name="Slide Number Placeholder 4"/>
          <p:cNvSpPr>
            <a:spLocks noGrp="1"/>
          </p:cNvSpPr>
          <p:nvPr>
            <p:ph type="sldNum" sz="quarter" idx="12"/>
          </p:nvPr>
        </p:nvSpPr>
        <p:spPr/>
        <p:txBody>
          <a:bodyPr/>
          <a:lstStyle/>
          <a:p>
            <a:fld id="{FE6B383A-AA52-4FD9-B086-06589EA2F239}" type="slidenum">
              <a:rPr lang="en-IN" smtClean="0"/>
              <a:t>33</a:t>
            </a:fld>
            <a:endParaRPr lang="en-IN"/>
          </a:p>
        </p:txBody>
      </p:sp>
    </p:spTree>
    <p:extLst>
      <p:ext uri="{BB962C8B-B14F-4D97-AF65-F5344CB8AC3E}">
        <p14:creationId xmlns:p14="http://schemas.microsoft.com/office/powerpoint/2010/main" val="2834259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9021"/>
            <a:ext cx="10515600" cy="1325563"/>
          </a:xfrm>
        </p:spPr>
        <p:txBody>
          <a:bodyPr>
            <a:normAutofit/>
          </a:bodyPr>
          <a:lstStyle/>
          <a:p>
            <a:pPr algn="ctr"/>
            <a:r>
              <a:rPr lang="en-IN" sz="6000" b="1" dirty="0" smtClean="0">
                <a:solidFill>
                  <a:srgbClr val="FF0000"/>
                </a:solidFill>
              </a:rPr>
              <a:t>CONCLUSION</a:t>
            </a:r>
            <a:endParaRPr lang="en-IN" sz="6000" b="1" dirty="0">
              <a:solidFill>
                <a:srgbClr val="FF0000"/>
              </a:solidFill>
            </a:endParaRPr>
          </a:p>
        </p:txBody>
      </p:sp>
      <p:sp>
        <p:nvSpPr>
          <p:cNvPr id="5" name="Slide Number Placeholder 4"/>
          <p:cNvSpPr>
            <a:spLocks noGrp="1"/>
          </p:cNvSpPr>
          <p:nvPr>
            <p:ph type="sldNum" sz="quarter" idx="12"/>
          </p:nvPr>
        </p:nvSpPr>
        <p:spPr/>
        <p:txBody>
          <a:bodyPr/>
          <a:lstStyle/>
          <a:p>
            <a:fld id="{FE6B383A-AA52-4FD9-B086-06589EA2F239}" type="slidenum">
              <a:rPr lang="en-IN" smtClean="0"/>
              <a:t>34</a:t>
            </a:fld>
            <a:endParaRPr lang="en-IN"/>
          </a:p>
        </p:txBody>
      </p:sp>
    </p:spTree>
    <p:extLst>
      <p:ext uri="{BB962C8B-B14F-4D97-AF65-F5344CB8AC3E}">
        <p14:creationId xmlns:p14="http://schemas.microsoft.com/office/powerpoint/2010/main" val="3971449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REFERENCES</a:t>
            </a:r>
            <a:endParaRPr lang="en-IN" dirty="0">
              <a:solidFill>
                <a:srgbClr val="FF0000"/>
              </a:solidFill>
            </a:endParaRPr>
          </a:p>
        </p:txBody>
      </p:sp>
      <p:sp>
        <p:nvSpPr>
          <p:cNvPr id="3" name="Content Placeholder 2"/>
          <p:cNvSpPr>
            <a:spLocks noGrp="1"/>
          </p:cNvSpPr>
          <p:nvPr>
            <p:ph idx="1"/>
          </p:nvPr>
        </p:nvSpPr>
        <p:spPr>
          <a:xfrm>
            <a:off x="838200" y="1364776"/>
            <a:ext cx="10515600" cy="5281684"/>
          </a:xfrm>
        </p:spPr>
        <p:txBody>
          <a:bodyPr>
            <a:normAutofit fontScale="92500"/>
          </a:bodyPr>
          <a:lstStyle/>
          <a:p>
            <a:r>
              <a:rPr lang="en-IN" dirty="0" err="1"/>
              <a:t>AlGhamdi</a:t>
            </a:r>
            <a:r>
              <a:rPr lang="en-IN" dirty="0"/>
              <a:t> AS, </a:t>
            </a:r>
            <a:r>
              <a:rPr lang="en-IN" dirty="0" err="1"/>
              <a:t>Shibly</a:t>
            </a:r>
            <a:r>
              <a:rPr lang="en-IN" dirty="0"/>
              <a:t> O, </a:t>
            </a:r>
            <a:r>
              <a:rPr lang="en-IN" dirty="0" err="1"/>
              <a:t>Ciancio</a:t>
            </a:r>
            <a:r>
              <a:rPr lang="en-IN" dirty="0"/>
              <a:t> SG. Osseous grafting part II: xenografts and alloplasts for periodontal regeneration--a literature review. Journal of the International Academy of Periodontology. 2010 Apr;12(2):39-44</a:t>
            </a:r>
            <a:r>
              <a:rPr lang="en-IN" dirty="0" smtClean="0"/>
              <a:t>.</a:t>
            </a:r>
          </a:p>
          <a:p>
            <a:r>
              <a:rPr lang="en-IN" dirty="0"/>
              <a:t>Nasr HF, Reidy AME, </a:t>
            </a:r>
            <a:r>
              <a:rPr lang="en-IN" dirty="0" err="1"/>
              <a:t>Yukna</a:t>
            </a:r>
            <a:r>
              <a:rPr lang="en-IN" dirty="0"/>
              <a:t> RA. Bone and bone substitutes. </a:t>
            </a:r>
            <a:r>
              <a:rPr lang="en-IN" dirty="0" smtClean="0"/>
              <a:t>Periodontology 2000</a:t>
            </a:r>
            <a:r>
              <a:rPr lang="en-IN" dirty="0"/>
              <a:t>, 1999; 19: 74-86.</a:t>
            </a:r>
          </a:p>
          <a:p>
            <a:r>
              <a:rPr lang="en-IN" dirty="0" smtClean="0"/>
              <a:t>Carranza </a:t>
            </a:r>
            <a:r>
              <a:rPr lang="en-IN" dirty="0"/>
              <a:t>FA, Takei HH, Cochran DL. Chapter-67, Reconstructive </a:t>
            </a:r>
            <a:r>
              <a:rPr lang="en-IN" dirty="0" smtClean="0"/>
              <a:t>Periodontal Surgery</a:t>
            </a:r>
            <a:r>
              <a:rPr lang="en-IN" dirty="0"/>
              <a:t>. Carranza's Clinical Periodontology, 10th edition: 968-969.</a:t>
            </a:r>
          </a:p>
          <a:p>
            <a:r>
              <a:rPr lang="en-IN" dirty="0" smtClean="0"/>
              <a:t>Reynolds </a:t>
            </a:r>
            <a:r>
              <a:rPr lang="en-IN" dirty="0"/>
              <a:t>MA, Reidy AME, Branch-May GL, </a:t>
            </a:r>
            <a:r>
              <a:rPr lang="en-IN" dirty="0" err="1"/>
              <a:t>Gunsolley</a:t>
            </a:r>
            <a:r>
              <a:rPr lang="en-IN" dirty="0"/>
              <a:t> JC. The efficacy of </a:t>
            </a:r>
            <a:r>
              <a:rPr lang="en-IN" dirty="0" smtClean="0"/>
              <a:t>bone replacement </a:t>
            </a:r>
            <a:r>
              <a:rPr lang="en-IN" dirty="0"/>
              <a:t>grafts in the treatment of periodontal osseous defects. </a:t>
            </a:r>
            <a:r>
              <a:rPr lang="en-IN" dirty="0" smtClean="0"/>
              <a:t>Ann </a:t>
            </a:r>
            <a:r>
              <a:rPr lang="en-IN" dirty="0" err="1" smtClean="0"/>
              <a:t>Periodontol</a:t>
            </a:r>
            <a:r>
              <a:rPr lang="en-IN" dirty="0" smtClean="0"/>
              <a:t> </a:t>
            </a:r>
            <a:r>
              <a:rPr lang="en-IN" dirty="0"/>
              <a:t>2003; 8(1): 227-265.</a:t>
            </a:r>
          </a:p>
          <a:p>
            <a:r>
              <a:rPr lang="en-IN" dirty="0" smtClean="0"/>
              <a:t>Dental </a:t>
            </a:r>
            <a:r>
              <a:rPr lang="en-IN" dirty="0"/>
              <a:t>&amp; Medical Device. Product information on Osteo-</a:t>
            </a:r>
            <a:r>
              <a:rPr lang="en-IN" dirty="0" err="1"/>
              <a:t>Biol</a:t>
            </a:r>
            <a:r>
              <a:rPr lang="en-IN" dirty="0"/>
              <a:t> ®, 2008.</a:t>
            </a:r>
          </a:p>
          <a:p>
            <a:r>
              <a:rPr lang="en-IN" dirty="0" err="1" smtClean="0"/>
              <a:t>Dentsply-Friadent</a:t>
            </a:r>
            <a:r>
              <a:rPr lang="en-IN" dirty="0"/>
              <a:t>. Product information on </a:t>
            </a:r>
            <a:r>
              <a:rPr lang="en-IN" dirty="0" err="1"/>
              <a:t>PepGen</a:t>
            </a:r>
            <a:r>
              <a:rPr lang="en-IN" dirty="0"/>
              <a:t> P-15®, 2008</a:t>
            </a:r>
          </a:p>
        </p:txBody>
      </p:sp>
      <p:sp>
        <p:nvSpPr>
          <p:cNvPr id="4" name="Slide Number Placeholder 3"/>
          <p:cNvSpPr>
            <a:spLocks noGrp="1"/>
          </p:cNvSpPr>
          <p:nvPr>
            <p:ph type="sldNum" sz="quarter" idx="12"/>
          </p:nvPr>
        </p:nvSpPr>
        <p:spPr/>
        <p:txBody>
          <a:bodyPr/>
          <a:lstStyle/>
          <a:p>
            <a:fld id="{FE6B383A-AA52-4FD9-B086-06589EA2F239}" type="slidenum">
              <a:rPr lang="en-IN" smtClean="0"/>
              <a:t>35</a:t>
            </a:fld>
            <a:endParaRPr lang="en-IN"/>
          </a:p>
        </p:txBody>
      </p:sp>
    </p:spTree>
    <p:extLst>
      <p:ext uri="{BB962C8B-B14F-4D97-AF65-F5344CB8AC3E}">
        <p14:creationId xmlns:p14="http://schemas.microsoft.com/office/powerpoint/2010/main" val="72456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41194"/>
            <a:ext cx="10967113" cy="5835769"/>
          </a:xfrm>
        </p:spPr>
        <p:txBody>
          <a:bodyPr/>
          <a:lstStyle/>
          <a:p>
            <a:r>
              <a:rPr lang="en-IN" dirty="0"/>
              <a:t>Rita Singh, Lanka Mahesh. Infections Resulting from Bone Grafting </a:t>
            </a:r>
            <a:r>
              <a:rPr lang="en-IN" dirty="0" smtClean="0"/>
              <a:t>Biomaterials. International </a:t>
            </a:r>
            <a:r>
              <a:rPr lang="en-IN" dirty="0"/>
              <a:t>Journal of Oral Implantology and Clinical Research, </a:t>
            </a:r>
            <a:r>
              <a:rPr lang="en-IN" dirty="0" smtClean="0"/>
              <a:t>May-August 2013;4(2</a:t>
            </a:r>
            <a:r>
              <a:rPr lang="en-IN" dirty="0"/>
              <a:t>):68-71</a:t>
            </a:r>
          </a:p>
          <a:p>
            <a:r>
              <a:rPr lang="en-IN" dirty="0" smtClean="0"/>
              <a:t>A.L</a:t>
            </a:r>
            <a:r>
              <a:rPr lang="en-IN" dirty="0"/>
              <a:t>. </a:t>
            </a:r>
            <a:r>
              <a:rPr lang="en-IN" dirty="0" err="1"/>
              <a:t>Dumitrescu</a:t>
            </a:r>
            <a:r>
              <a:rPr lang="en-IN" dirty="0"/>
              <a:t>, Chemicals in Surgical Periodontal Therapy, Bone Grafts </a:t>
            </a:r>
            <a:r>
              <a:rPr lang="en-IN" dirty="0" smtClean="0"/>
              <a:t>and Bone </a:t>
            </a:r>
            <a:r>
              <a:rPr lang="en-IN" dirty="0"/>
              <a:t>Graft Substitutes in Periodontal Therapy</a:t>
            </a:r>
            <a:r>
              <a:rPr lang="en-IN" dirty="0" smtClean="0"/>
              <a:t>.</a:t>
            </a:r>
          </a:p>
          <a:p>
            <a:r>
              <a:rPr lang="en-IN" dirty="0"/>
              <a:t>Garg AK. Bone biology, harvesting, grafting for dental implants: rationale and clinical applications. Quintessence Publishing Company; 2004.</a:t>
            </a:r>
          </a:p>
        </p:txBody>
      </p:sp>
      <p:sp>
        <p:nvSpPr>
          <p:cNvPr id="4" name="Slide Number Placeholder 3"/>
          <p:cNvSpPr>
            <a:spLocks noGrp="1"/>
          </p:cNvSpPr>
          <p:nvPr>
            <p:ph type="sldNum" sz="quarter" idx="12"/>
          </p:nvPr>
        </p:nvSpPr>
        <p:spPr/>
        <p:txBody>
          <a:bodyPr/>
          <a:lstStyle/>
          <a:p>
            <a:fld id="{FE6B383A-AA52-4FD9-B086-06589EA2F239}" type="slidenum">
              <a:rPr lang="en-IN" smtClean="0"/>
              <a:t>36</a:t>
            </a:fld>
            <a:endParaRPr lang="en-IN"/>
          </a:p>
        </p:txBody>
      </p:sp>
    </p:spTree>
    <p:extLst>
      <p:ext uri="{BB962C8B-B14F-4D97-AF65-F5344CB8AC3E}">
        <p14:creationId xmlns:p14="http://schemas.microsoft.com/office/powerpoint/2010/main" val="33549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a:t>
            </a:r>
            <a:endParaRPr lang="en-IN" dirty="0"/>
          </a:p>
        </p:txBody>
      </p:sp>
      <p:pic>
        <p:nvPicPr>
          <p:cNvPr id="4" name="Content Placeholder 3"/>
          <p:cNvPicPr>
            <a:picLocks noGrp="1" noChangeAspect="1"/>
          </p:cNvPicPr>
          <p:nvPr>
            <p:ph idx="1"/>
          </p:nvPr>
        </p:nvPicPr>
        <p:blipFill>
          <a:blip r:embed="rId2"/>
          <a:stretch>
            <a:fillRect/>
          </a:stretch>
        </p:blipFill>
        <p:spPr>
          <a:xfrm>
            <a:off x="3097827" y="1703062"/>
            <a:ext cx="5855104" cy="4465371"/>
          </a:xfrm>
          <a:prstGeom prst="rect">
            <a:avLst/>
          </a:prstGeom>
        </p:spPr>
      </p:pic>
      <p:sp>
        <p:nvSpPr>
          <p:cNvPr id="6" name="Slide Number Placeholder 5"/>
          <p:cNvSpPr>
            <a:spLocks noGrp="1"/>
          </p:cNvSpPr>
          <p:nvPr>
            <p:ph type="sldNum" sz="quarter" idx="12"/>
          </p:nvPr>
        </p:nvSpPr>
        <p:spPr/>
        <p:txBody>
          <a:bodyPr/>
          <a:lstStyle/>
          <a:p>
            <a:fld id="{FE6B383A-AA52-4FD9-B086-06589EA2F239}" type="slidenum">
              <a:rPr lang="en-IN" smtClean="0"/>
              <a:t>4</a:t>
            </a:fld>
            <a:endParaRPr lang="en-IN"/>
          </a:p>
        </p:txBody>
      </p:sp>
    </p:spTree>
    <p:extLst>
      <p:ext uri="{BB962C8B-B14F-4D97-AF65-F5344CB8AC3E}">
        <p14:creationId xmlns:p14="http://schemas.microsoft.com/office/powerpoint/2010/main" val="2345197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HISTORICAL PERSPECTIVE- EVOLUTION</a:t>
            </a:r>
            <a:endParaRPr lang="en-IN"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IN" sz="3000" dirty="0" smtClean="0"/>
              <a:t>AUTOGENOUS- HEGDUS 1923- PERIODONTAL APPLICATION</a:t>
            </a:r>
          </a:p>
          <a:p>
            <a:pPr algn="just">
              <a:lnSpc>
                <a:spcPct val="150000"/>
              </a:lnSpc>
            </a:pPr>
            <a:r>
              <a:rPr lang="en-IN" sz="3000" dirty="0" smtClean="0"/>
              <a:t>AUTOGENOUS- INTRA ORAL- NABERS AND OLEARY-1965</a:t>
            </a:r>
          </a:p>
          <a:p>
            <a:pPr algn="just">
              <a:lnSpc>
                <a:spcPct val="150000"/>
              </a:lnSpc>
            </a:pPr>
            <a:r>
              <a:rPr lang="en-IN" sz="3000" dirty="0" smtClean="0"/>
              <a:t>ALLOGENIC FREEZE DRIED BONE-1970’S</a:t>
            </a:r>
          </a:p>
          <a:p>
            <a:pPr algn="just">
              <a:lnSpc>
                <a:spcPct val="150000"/>
              </a:lnSpc>
            </a:pPr>
            <a:r>
              <a:rPr lang="en-IN" sz="3000" dirty="0" smtClean="0"/>
              <a:t>DFDBA-URIST-1980’S</a:t>
            </a:r>
          </a:p>
          <a:p>
            <a:pPr algn="just">
              <a:lnSpc>
                <a:spcPct val="150000"/>
              </a:lnSpc>
            </a:pPr>
            <a:r>
              <a:rPr lang="en-IN" sz="3000" dirty="0" smtClean="0"/>
              <a:t>NEW BONE GRAFTS AND ALLOPLASTS- 1990’S</a:t>
            </a:r>
          </a:p>
          <a:p>
            <a:pPr algn="just">
              <a:lnSpc>
                <a:spcPct val="150000"/>
              </a:lnSpc>
            </a:pPr>
            <a:r>
              <a:rPr lang="en-IN" sz="3000" dirty="0" smtClean="0"/>
              <a:t>XENOGRAFTS- FORSBERG 1956, MELCHER 1962</a:t>
            </a:r>
            <a:endParaRPr lang="en-IN" sz="3000" dirty="0"/>
          </a:p>
        </p:txBody>
      </p:sp>
      <p:sp>
        <p:nvSpPr>
          <p:cNvPr id="4" name="Slide Number Placeholder 3"/>
          <p:cNvSpPr>
            <a:spLocks noGrp="1"/>
          </p:cNvSpPr>
          <p:nvPr>
            <p:ph type="sldNum" sz="quarter" idx="12"/>
          </p:nvPr>
        </p:nvSpPr>
        <p:spPr/>
        <p:txBody>
          <a:bodyPr/>
          <a:lstStyle/>
          <a:p>
            <a:fld id="{FE6B383A-AA52-4FD9-B086-06589EA2F239}" type="slidenum">
              <a:rPr lang="en-IN" smtClean="0"/>
              <a:t>5</a:t>
            </a:fld>
            <a:endParaRPr lang="en-IN"/>
          </a:p>
        </p:txBody>
      </p:sp>
    </p:spTree>
    <p:extLst>
      <p:ext uri="{BB962C8B-B14F-4D97-AF65-F5344CB8AC3E}">
        <p14:creationId xmlns:p14="http://schemas.microsoft.com/office/powerpoint/2010/main" val="3564515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CLINICAL OBJECTIVES OF BONE GRAFTING</a:t>
            </a:r>
            <a:endParaRPr lang="en-IN" dirty="0">
              <a:solidFill>
                <a:srgbClr val="FF0000"/>
              </a:solidFill>
            </a:endParaRPr>
          </a:p>
        </p:txBody>
      </p:sp>
      <p:pic>
        <p:nvPicPr>
          <p:cNvPr id="4" name="Picture 3"/>
          <p:cNvPicPr>
            <a:picLocks noChangeAspect="1"/>
          </p:cNvPicPr>
          <p:nvPr/>
        </p:nvPicPr>
        <p:blipFill>
          <a:blip r:embed="rId2"/>
          <a:stretch>
            <a:fillRect/>
          </a:stretch>
        </p:blipFill>
        <p:spPr>
          <a:xfrm>
            <a:off x="562472" y="2667924"/>
            <a:ext cx="3659216" cy="2272566"/>
          </a:xfrm>
          <a:prstGeom prst="rect">
            <a:avLst/>
          </a:prstGeom>
        </p:spPr>
      </p:pic>
      <p:pic>
        <p:nvPicPr>
          <p:cNvPr id="5" name="Picture 4"/>
          <p:cNvPicPr>
            <a:picLocks noChangeAspect="1"/>
          </p:cNvPicPr>
          <p:nvPr/>
        </p:nvPicPr>
        <p:blipFill>
          <a:blip r:embed="rId3"/>
          <a:stretch>
            <a:fillRect/>
          </a:stretch>
        </p:blipFill>
        <p:spPr>
          <a:xfrm>
            <a:off x="5649889" y="2563437"/>
            <a:ext cx="4244738" cy="2377053"/>
          </a:xfrm>
          <a:prstGeom prst="rect">
            <a:avLst/>
          </a:prstGeom>
        </p:spPr>
      </p:pic>
      <p:sp>
        <p:nvSpPr>
          <p:cNvPr id="6" name="TextBox 5"/>
          <p:cNvSpPr txBox="1"/>
          <p:nvPr/>
        </p:nvSpPr>
        <p:spPr>
          <a:xfrm>
            <a:off x="3370997" y="5827594"/>
            <a:ext cx="3603009" cy="369332"/>
          </a:xfrm>
          <a:prstGeom prst="rect">
            <a:avLst/>
          </a:prstGeom>
          <a:noFill/>
        </p:spPr>
        <p:txBody>
          <a:bodyPr wrap="square" rtlCol="0">
            <a:spAutoFit/>
          </a:bodyPr>
          <a:lstStyle/>
          <a:p>
            <a:r>
              <a:rPr lang="en-IN" dirty="0" smtClean="0"/>
              <a:t>MELLONIG ET AL</a:t>
            </a:r>
            <a:endParaRPr lang="en-IN" dirty="0"/>
          </a:p>
        </p:txBody>
      </p:sp>
      <p:sp>
        <p:nvSpPr>
          <p:cNvPr id="7" name="Slide Number Placeholder 6"/>
          <p:cNvSpPr>
            <a:spLocks noGrp="1"/>
          </p:cNvSpPr>
          <p:nvPr>
            <p:ph type="sldNum" sz="quarter" idx="12"/>
          </p:nvPr>
        </p:nvSpPr>
        <p:spPr/>
        <p:txBody>
          <a:bodyPr/>
          <a:lstStyle/>
          <a:p>
            <a:fld id="{FE6B383A-AA52-4FD9-B086-06589EA2F239}" type="slidenum">
              <a:rPr lang="en-IN" smtClean="0"/>
              <a:t>6</a:t>
            </a:fld>
            <a:endParaRPr lang="en-IN"/>
          </a:p>
        </p:txBody>
      </p:sp>
    </p:spTree>
    <p:extLst>
      <p:ext uri="{BB962C8B-B14F-4D97-AF65-F5344CB8AC3E}">
        <p14:creationId xmlns:p14="http://schemas.microsoft.com/office/powerpoint/2010/main" val="3626423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18" y="80156"/>
            <a:ext cx="10515600" cy="1325563"/>
          </a:xfrm>
        </p:spPr>
        <p:txBody>
          <a:bodyPr/>
          <a:lstStyle/>
          <a:p>
            <a:r>
              <a:rPr lang="en-IN" dirty="0" smtClean="0">
                <a:solidFill>
                  <a:srgbClr val="FF0000"/>
                </a:solidFill>
              </a:rPr>
              <a:t>IDEAL PROPERTIES OF BONE GRAFT</a:t>
            </a:r>
            <a:endParaRPr lang="en-IN" dirty="0">
              <a:solidFill>
                <a:srgbClr val="FF0000"/>
              </a:solidFill>
            </a:endParaRPr>
          </a:p>
        </p:txBody>
      </p:sp>
      <p:sp>
        <p:nvSpPr>
          <p:cNvPr id="3" name="Content Placeholder 2"/>
          <p:cNvSpPr>
            <a:spLocks noGrp="1"/>
          </p:cNvSpPr>
          <p:nvPr>
            <p:ph idx="1"/>
          </p:nvPr>
        </p:nvSpPr>
        <p:spPr>
          <a:xfrm>
            <a:off x="251346" y="1160060"/>
            <a:ext cx="10515600" cy="5390864"/>
          </a:xfrm>
        </p:spPr>
        <p:txBody>
          <a:bodyPr>
            <a:normAutofit lnSpcReduction="10000"/>
          </a:bodyPr>
          <a:lstStyle/>
          <a:p>
            <a:r>
              <a:rPr lang="en-IN" sz="2500" dirty="0" smtClean="0"/>
              <a:t>Non- toxic, Non- antigenic</a:t>
            </a:r>
          </a:p>
          <a:p>
            <a:r>
              <a:rPr lang="en-IN" sz="2500" dirty="0" smtClean="0"/>
              <a:t>Patient acceptance</a:t>
            </a:r>
          </a:p>
          <a:p>
            <a:r>
              <a:rPr lang="en-IN" sz="2500" dirty="0" smtClean="0"/>
              <a:t>Resistant infection</a:t>
            </a:r>
          </a:p>
          <a:p>
            <a:r>
              <a:rPr lang="en-IN" sz="2500" dirty="0" smtClean="0"/>
              <a:t>No root resorption or </a:t>
            </a:r>
            <a:r>
              <a:rPr lang="en-IN" sz="2500" dirty="0" err="1" smtClean="0"/>
              <a:t>ankylosis</a:t>
            </a:r>
            <a:endParaRPr lang="en-IN" sz="2500" dirty="0" smtClean="0"/>
          </a:p>
          <a:p>
            <a:r>
              <a:rPr lang="en-IN" sz="2500" dirty="0" smtClean="0"/>
              <a:t>Strong and resistant</a:t>
            </a:r>
          </a:p>
          <a:p>
            <a:r>
              <a:rPr lang="en-IN" sz="2500" dirty="0" smtClean="0"/>
              <a:t>Stimulate </a:t>
            </a:r>
            <a:r>
              <a:rPr lang="en-IN" sz="2500" dirty="0" err="1" smtClean="0"/>
              <a:t>osteoinduction</a:t>
            </a:r>
            <a:r>
              <a:rPr lang="en-IN" sz="2500" dirty="0" smtClean="0"/>
              <a:t> and frame work for osteoconduction</a:t>
            </a:r>
          </a:p>
          <a:p>
            <a:r>
              <a:rPr lang="en-IN" sz="2500" dirty="0" smtClean="0"/>
              <a:t>Easily adaptable</a:t>
            </a:r>
          </a:p>
          <a:p>
            <a:r>
              <a:rPr lang="en-IN" sz="2500" dirty="0" smtClean="0"/>
              <a:t>Readily and sufficiently available</a:t>
            </a:r>
          </a:p>
          <a:p>
            <a:r>
              <a:rPr lang="en-IN" sz="2500" dirty="0" smtClean="0"/>
              <a:t>Predictability</a:t>
            </a:r>
          </a:p>
          <a:p>
            <a:r>
              <a:rPr lang="en-IN" sz="2500" dirty="0" smtClean="0"/>
              <a:t>Minimal surgical procedure</a:t>
            </a:r>
          </a:p>
          <a:p>
            <a:r>
              <a:rPr lang="en-IN" sz="2500" dirty="0" smtClean="0"/>
              <a:t>Complete replacement of new bone</a:t>
            </a:r>
          </a:p>
          <a:p>
            <a:r>
              <a:rPr lang="en-IN" sz="2500" dirty="0" smtClean="0"/>
              <a:t>Induce and enhance </a:t>
            </a:r>
            <a:r>
              <a:rPr lang="en-IN" sz="2500" dirty="0" err="1" smtClean="0"/>
              <a:t>cementogenesis</a:t>
            </a:r>
            <a:endParaRPr lang="en-IN" sz="2500" dirty="0" smtClean="0"/>
          </a:p>
          <a:p>
            <a:endParaRPr lang="en-IN" sz="2500" dirty="0" smtClean="0"/>
          </a:p>
          <a:p>
            <a:endParaRPr lang="en-IN" sz="2500" dirty="0" smtClean="0"/>
          </a:p>
        </p:txBody>
      </p:sp>
      <p:sp>
        <p:nvSpPr>
          <p:cNvPr id="4" name="Slide Number Placeholder 3"/>
          <p:cNvSpPr>
            <a:spLocks noGrp="1"/>
          </p:cNvSpPr>
          <p:nvPr>
            <p:ph type="sldNum" sz="quarter" idx="12"/>
          </p:nvPr>
        </p:nvSpPr>
        <p:spPr/>
        <p:txBody>
          <a:bodyPr/>
          <a:lstStyle/>
          <a:p>
            <a:fld id="{FE6B383A-AA52-4FD9-B086-06589EA2F239}" type="slidenum">
              <a:rPr lang="en-IN" smtClean="0"/>
              <a:t>7</a:t>
            </a:fld>
            <a:endParaRPr lang="en-IN"/>
          </a:p>
        </p:txBody>
      </p:sp>
    </p:spTree>
    <p:extLst>
      <p:ext uri="{BB962C8B-B14F-4D97-AF65-F5344CB8AC3E}">
        <p14:creationId xmlns:p14="http://schemas.microsoft.com/office/powerpoint/2010/main" val="2994533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INDICATIONS OF PERIODONTAL BONE GRAFT</a:t>
            </a:r>
            <a:endParaRPr lang="en-IN" dirty="0">
              <a:solidFill>
                <a:srgbClr val="FF0000"/>
              </a:solidFill>
            </a:endParaRPr>
          </a:p>
        </p:txBody>
      </p:sp>
      <p:sp>
        <p:nvSpPr>
          <p:cNvPr id="3" name="Content Placeholder 2"/>
          <p:cNvSpPr>
            <a:spLocks noGrp="1"/>
          </p:cNvSpPr>
          <p:nvPr>
            <p:ph idx="1"/>
          </p:nvPr>
        </p:nvSpPr>
        <p:spPr/>
        <p:txBody>
          <a:bodyPr/>
          <a:lstStyle/>
          <a:p>
            <a:r>
              <a:rPr lang="en-IN" dirty="0" smtClean="0"/>
              <a:t>Deep intra bony defects</a:t>
            </a:r>
          </a:p>
          <a:p>
            <a:r>
              <a:rPr lang="en-IN" dirty="0" smtClean="0"/>
              <a:t>Tooth retention</a:t>
            </a:r>
          </a:p>
          <a:p>
            <a:r>
              <a:rPr lang="en-IN" dirty="0" smtClean="0"/>
              <a:t>Defects associated with aggressive periodontitis</a:t>
            </a:r>
          </a:p>
          <a:p>
            <a:r>
              <a:rPr lang="en-IN" dirty="0" smtClean="0"/>
              <a:t>Furcation</a:t>
            </a:r>
          </a:p>
          <a:p>
            <a:r>
              <a:rPr lang="en-IN" dirty="0" smtClean="0"/>
              <a:t>Ridge preservation</a:t>
            </a:r>
            <a:endParaRPr lang="en-IN" dirty="0"/>
          </a:p>
        </p:txBody>
      </p:sp>
      <p:sp>
        <p:nvSpPr>
          <p:cNvPr id="4" name="Slide Number Placeholder 3"/>
          <p:cNvSpPr>
            <a:spLocks noGrp="1"/>
          </p:cNvSpPr>
          <p:nvPr>
            <p:ph type="sldNum" sz="quarter" idx="12"/>
          </p:nvPr>
        </p:nvSpPr>
        <p:spPr/>
        <p:txBody>
          <a:bodyPr/>
          <a:lstStyle/>
          <a:p>
            <a:fld id="{FE6B383A-AA52-4FD9-B086-06589EA2F239}" type="slidenum">
              <a:rPr lang="en-IN" smtClean="0"/>
              <a:t>8</a:t>
            </a:fld>
            <a:endParaRPr lang="en-IN"/>
          </a:p>
        </p:txBody>
      </p:sp>
    </p:spTree>
    <p:extLst>
      <p:ext uri="{BB962C8B-B14F-4D97-AF65-F5344CB8AC3E}">
        <p14:creationId xmlns:p14="http://schemas.microsoft.com/office/powerpoint/2010/main" val="2827379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477" y="348515"/>
            <a:ext cx="8761436" cy="6179974"/>
          </a:xfrm>
          <a:prstGeom prst="rect">
            <a:avLst/>
          </a:prstGeom>
        </p:spPr>
      </p:pic>
      <p:sp>
        <p:nvSpPr>
          <p:cNvPr id="5" name="Slide Number Placeholder 4"/>
          <p:cNvSpPr>
            <a:spLocks noGrp="1"/>
          </p:cNvSpPr>
          <p:nvPr>
            <p:ph type="sldNum" sz="quarter" idx="12"/>
          </p:nvPr>
        </p:nvSpPr>
        <p:spPr/>
        <p:txBody>
          <a:bodyPr/>
          <a:lstStyle/>
          <a:p>
            <a:fld id="{FE6B383A-AA52-4FD9-B086-06589EA2F239}" type="slidenum">
              <a:rPr lang="en-IN" smtClean="0"/>
              <a:t>9</a:t>
            </a:fld>
            <a:endParaRPr lang="en-IN"/>
          </a:p>
        </p:txBody>
      </p:sp>
    </p:spTree>
    <p:extLst>
      <p:ext uri="{BB962C8B-B14F-4D97-AF65-F5344CB8AC3E}">
        <p14:creationId xmlns:p14="http://schemas.microsoft.com/office/powerpoint/2010/main" val="3209214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TotalTime>
  <Words>1195</Words>
  <Application>Microsoft Office PowerPoint</Application>
  <PresentationFormat>Widescreen</PresentationFormat>
  <Paragraphs>196</Paragraphs>
  <Slides>36</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1" baseType="lpstr">
      <vt:lpstr>Arial</vt:lpstr>
      <vt:lpstr>Calibri</vt:lpstr>
      <vt:lpstr>Calibri Light</vt:lpstr>
      <vt:lpstr>Office Theme</vt:lpstr>
      <vt:lpstr>Packager Shell Object</vt:lpstr>
      <vt:lpstr>GOOD AFTERNOON</vt:lpstr>
      <vt:lpstr>XENOGRAFTS</vt:lpstr>
      <vt:lpstr>CONTENTS:</vt:lpstr>
      <vt:lpstr>INTRODUCTION</vt:lpstr>
      <vt:lpstr>HISTORICAL PERSPECTIVE- EVOLUTION</vt:lpstr>
      <vt:lpstr>CLINICAL OBJECTIVES OF BONE GRAFTING</vt:lpstr>
      <vt:lpstr>IDEAL PROPERTIES OF BONE GRAFT</vt:lpstr>
      <vt:lpstr>INDICATIONS OF PERIODONTAL BONE GRAFT</vt:lpstr>
      <vt:lpstr>PowerPoint Presentation</vt:lpstr>
      <vt:lpstr>XENOGRAFTS</vt:lpstr>
      <vt:lpstr>PowerPoint Presentation</vt:lpstr>
      <vt:lpstr>PowerPoint Presentation</vt:lpstr>
      <vt:lpstr>BOVINE DERIVED XENOGRAFTS</vt:lpstr>
      <vt:lpstr>BIO-OSS</vt:lpstr>
      <vt:lpstr>PowerPoint Presentation</vt:lpstr>
      <vt:lpstr>PowerPoint Presentation</vt:lpstr>
      <vt:lpstr>PowerPoint Presentation</vt:lpstr>
      <vt:lpstr>BIO-OSS COLLAGEN</vt:lpstr>
      <vt:lpstr>OSTEOGRAF</vt:lpstr>
      <vt:lpstr>Pep Gen-15</vt:lpstr>
      <vt:lpstr>Mechanism of bone formation using Pep Gen 15</vt:lpstr>
      <vt:lpstr>PowerPoint Presentation</vt:lpstr>
      <vt:lpstr>PowerPoint Presentation</vt:lpstr>
      <vt:lpstr>PowerPoint Presentation</vt:lpstr>
      <vt:lpstr>PowerPoint Presentation</vt:lpstr>
      <vt:lpstr>PowerPoint Presentation</vt:lpstr>
      <vt:lpstr>PORCINE DERIVED BONE GRAFTS</vt:lpstr>
      <vt:lpstr>CORALLINE CALCIUM CARBONATE</vt:lpstr>
      <vt:lpstr>COMBINATION PROCEDURES</vt:lpstr>
      <vt:lpstr>PowerPoint Presentation</vt:lpstr>
      <vt:lpstr>RISK OF DISEASE TRANSMISSION</vt:lpstr>
      <vt:lpstr>PowerPoint Presentation</vt:lpstr>
      <vt:lpstr>PowerPoint Presentation</vt:lpstr>
      <vt:lpstr>CONCLUSION</vt:lpstr>
      <vt:lpstr>REFERENCES</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AFTERNOON</dc:title>
  <dc:creator>Siva Shankar</dc:creator>
  <cp:lastModifiedBy>Siva Shankar</cp:lastModifiedBy>
  <cp:revision>35</cp:revision>
  <dcterms:created xsi:type="dcterms:W3CDTF">2020-04-23T16:29:56Z</dcterms:created>
  <dcterms:modified xsi:type="dcterms:W3CDTF">2020-04-24T16:04:18Z</dcterms:modified>
</cp:coreProperties>
</file>