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11" r:id="rId2"/>
    <p:sldMasterId id="2147483729" r:id="rId3"/>
  </p:sldMasterIdLst>
  <p:notesMasterIdLst>
    <p:notesMasterId r:id="rId49"/>
  </p:notesMasterIdLst>
  <p:sldIdLst>
    <p:sldId id="443" r:id="rId4"/>
    <p:sldId id="444" r:id="rId5"/>
    <p:sldId id="414" r:id="rId6"/>
    <p:sldId id="433" r:id="rId7"/>
    <p:sldId id="263" r:id="rId8"/>
    <p:sldId id="265" r:id="rId9"/>
    <p:sldId id="416" r:id="rId10"/>
    <p:sldId id="268" r:id="rId11"/>
    <p:sldId id="269" r:id="rId12"/>
    <p:sldId id="270" r:id="rId13"/>
    <p:sldId id="271" r:id="rId14"/>
    <p:sldId id="272" r:id="rId15"/>
    <p:sldId id="273" r:id="rId16"/>
    <p:sldId id="282" r:id="rId17"/>
    <p:sldId id="283" r:id="rId18"/>
    <p:sldId id="417" r:id="rId19"/>
    <p:sldId id="287" r:id="rId20"/>
    <p:sldId id="288" r:id="rId21"/>
    <p:sldId id="289" r:id="rId22"/>
    <p:sldId id="290" r:id="rId23"/>
    <p:sldId id="291" r:id="rId24"/>
    <p:sldId id="292" r:id="rId25"/>
    <p:sldId id="294" r:id="rId26"/>
    <p:sldId id="293" r:id="rId27"/>
    <p:sldId id="295" r:id="rId28"/>
    <p:sldId id="418" r:id="rId29"/>
    <p:sldId id="299" r:id="rId30"/>
    <p:sldId id="300" r:id="rId31"/>
    <p:sldId id="301" r:id="rId32"/>
    <p:sldId id="302" r:id="rId33"/>
    <p:sldId id="303" r:id="rId34"/>
    <p:sldId id="304" r:id="rId35"/>
    <p:sldId id="305" r:id="rId36"/>
    <p:sldId id="306" r:id="rId37"/>
    <p:sldId id="307" r:id="rId38"/>
    <p:sldId id="310" r:id="rId39"/>
    <p:sldId id="420" r:id="rId40"/>
    <p:sldId id="315" r:id="rId41"/>
    <p:sldId id="316" r:id="rId42"/>
    <p:sldId id="317" r:id="rId43"/>
    <p:sldId id="318" r:id="rId44"/>
    <p:sldId id="319" r:id="rId45"/>
    <p:sldId id="320" r:id="rId46"/>
    <p:sldId id="322" r:id="rId47"/>
    <p:sldId id="32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333300"/>
    <a:srgbClr val="9ACBD6"/>
    <a:srgbClr val="800000"/>
    <a:srgbClr val="008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88333" autoAdjust="0"/>
  </p:normalViewPr>
  <p:slideViewPr>
    <p:cSldViewPr>
      <p:cViewPr>
        <p:scale>
          <a:sx n="66" d="100"/>
          <a:sy n="66" d="100"/>
        </p:scale>
        <p:origin x="-149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9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DB2D75-FE73-406B-B2E6-6C71672D3F1B}" type="datetimeFigureOut">
              <a:rPr lang="en-US" smtClean="0"/>
              <a:pPr/>
              <a:t>4/27/2020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5C5B38-E522-41B0-A4AD-44A9DECF6528}" type="slidenum">
              <a:rPr lang="en-US" smtClean="0"/>
              <a:pPr/>
              <a:t>‹#›</a:t>
            </a:fld>
            <a:endParaRPr lang="en-US"/>
          </a:p>
        </p:txBody>
      </p:sp>
    </p:spTree>
    <p:extLst>
      <p:ext uri="{BB962C8B-B14F-4D97-AF65-F5344CB8AC3E}">
        <p14:creationId xmlns="" xmlns:p14="http://schemas.microsoft.com/office/powerpoint/2010/main" val="545842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180F2D-6C24-4170-A27A-4C7D118F482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invaded</a:t>
            </a:r>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08FEC-0BC3-4034-BE78-42795AE1A335}" type="slidenum">
              <a:rPr lang="en-US"/>
              <a:pPr/>
              <a:t>12</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24870D-1D75-4A11-BFDD-408A9DB940BA}" type="slidenum">
              <a:rPr lang="en-US"/>
              <a:pPr/>
              <a:t>13</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i="1" dirty="0"/>
              <a:t>Medical </a:t>
            </a:r>
            <a:r>
              <a:rPr lang="en-US" i="1" dirty="0" err="1"/>
              <a:t>contra;ndicat;ons</a:t>
            </a:r>
            <a:endParaRPr lang="en-US" i="1" dirty="0"/>
          </a:p>
          <a:p>
            <a:r>
              <a:rPr lang="en-US" dirty="0"/>
              <a:t>.</a:t>
            </a:r>
            <a:r>
              <a:rPr lang="en-US" i="1" dirty="0"/>
              <a:t>Heart disease: </a:t>
            </a:r>
            <a:r>
              <a:rPr lang="en-US" dirty="0"/>
              <a:t>a </a:t>
            </a:r>
            <a:r>
              <a:rPr lang="en-US" dirty="0" err="1"/>
              <a:t>pulpotomy</a:t>
            </a:r>
            <a:r>
              <a:rPr lang="en-US" dirty="0"/>
              <a:t> should not be performed in a child with a heart defect, or if there is any history of heart disease, heart surgery, rheumatic fever etc. This is because these children are at risk of developing bacterial </a:t>
            </a:r>
            <a:r>
              <a:rPr lang="en-US" dirty="0" err="1"/>
              <a:t>endocarditis</a:t>
            </a:r>
            <a:r>
              <a:rPr lang="en-US" dirty="0"/>
              <a:t> from any invasive procedures. </a:t>
            </a:r>
          </a:p>
          <a:p>
            <a:r>
              <a:rPr lang="en-US" i="1" dirty="0" err="1"/>
              <a:t>Immuno</a:t>
            </a:r>
            <a:r>
              <a:rPr lang="en-US" i="1" dirty="0"/>
              <a:t>-compromised children, </a:t>
            </a:r>
            <a:r>
              <a:rPr lang="en-US" dirty="0"/>
              <a:t>such as those with malignant disease (e.g. </a:t>
            </a:r>
            <a:r>
              <a:rPr lang="en-US" dirty="0" err="1"/>
              <a:t>leukaemia</a:t>
            </a:r>
            <a:r>
              <a:rPr lang="en-US" dirty="0"/>
              <a:t>) who are </a:t>
            </a:r>
            <a:r>
              <a:rPr lang="en-US" dirty="0" err="1"/>
              <a:t>neutropenic</a:t>
            </a:r>
            <a:r>
              <a:rPr lang="en-US" dirty="0"/>
              <a:t> for considerable periods </a:t>
            </a:r>
            <a:r>
              <a:rPr lang="en-US" dirty="0" smtClean="0"/>
              <a:t>during the </a:t>
            </a:r>
            <a:r>
              <a:rPr lang="en-US" dirty="0"/>
              <a:t>treatment of the condition. Even a </a:t>
            </a:r>
            <a:r>
              <a:rPr lang="en-US" dirty="0" smtClean="0"/>
              <a:t>low grade </a:t>
            </a:r>
            <a:r>
              <a:rPr lang="en-US" dirty="0"/>
              <a:t>infection such as that from an unsuccessful </a:t>
            </a:r>
            <a:r>
              <a:rPr lang="en-US" dirty="0" err="1"/>
              <a:t>pulpotomy</a:t>
            </a:r>
            <a:r>
              <a:rPr lang="en-US" dirty="0"/>
              <a:t> can make such children seriously </a:t>
            </a:r>
            <a:r>
              <a:rPr lang="en-US" dirty="0" err="1"/>
              <a:t>ill,and</a:t>
            </a:r>
            <a:r>
              <a:rPr lang="en-US" dirty="0"/>
              <a:t> therefore should not be undertaken.</a:t>
            </a:r>
          </a:p>
          <a:p>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7C6D0C-A6AE-4181-99E5-46EDFFFC23C5}"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E975FE-3D79-4E46-82CF-254696EB4BF1}" type="slidenum">
              <a:rPr lang="en-US"/>
              <a:pPr/>
              <a:t>15</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xfrm>
            <a:off x="914400" y="4343400"/>
            <a:ext cx="5029200" cy="4114800"/>
          </a:xfrm>
        </p:spPr>
        <p:txBody>
          <a:bodyPr/>
          <a:lstStyle/>
          <a:p>
            <a:pPr>
              <a:lnSpc>
                <a:spcPct val="80000"/>
              </a:lnSpc>
            </a:pPr>
            <a:r>
              <a:rPr lang="en-US" sz="800" dirty="0"/>
              <a:t>HAND INSTRUMENTS FOR ENDODONTICS (INSTRUMENT PACK)</a:t>
            </a:r>
          </a:p>
          <a:p>
            <a:pPr>
              <a:lnSpc>
                <a:spcPct val="80000"/>
              </a:lnSpc>
            </a:pPr>
            <a:r>
              <a:rPr lang="en-US" sz="800" dirty="0"/>
              <a:t>A basic pack of instruments must be available specifically for routine root canal procedures</a:t>
            </a:r>
            <a:r>
              <a:rPr lang="en-US" sz="800" dirty="0" smtClean="0"/>
              <a:t>.</a:t>
            </a:r>
            <a:endParaRPr lang="en-US" sz="800" dirty="0"/>
          </a:p>
          <a:p>
            <a:pPr>
              <a:lnSpc>
                <a:spcPct val="80000"/>
              </a:lnSpc>
            </a:pPr>
            <a:r>
              <a:rPr lang="en-US" sz="800" dirty="0"/>
              <a:t>A </a:t>
            </a:r>
            <a:r>
              <a:rPr lang="en-US" sz="800" b="1" dirty="0"/>
              <a:t>front surface reflecting mouth mirror</a:t>
            </a:r>
            <a:r>
              <a:rPr lang="en-US" sz="800" dirty="0"/>
              <a:t> is preferable to prevent the double image of the fine detail in an access cavity that occurs with a conventional mirror. </a:t>
            </a:r>
            <a:endParaRPr lang="en-US" sz="800" b="1" dirty="0"/>
          </a:p>
          <a:p>
            <a:pPr>
              <a:lnSpc>
                <a:spcPct val="80000"/>
              </a:lnSpc>
            </a:pPr>
            <a:r>
              <a:rPr lang="en-US" sz="800" b="1" dirty="0" err="1"/>
              <a:t>Endolocking</a:t>
            </a:r>
            <a:r>
              <a:rPr lang="en-US" sz="800" b="1" dirty="0"/>
              <a:t> tweezers</a:t>
            </a:r>
            <a:r>
              <a:rPr lang="en-US" sz="800" dirty="0"/>
              <a:t> allow small items to be gripped safely and passed between nurse and </a:t>
            </a:r>
            <a:r>
              <a:rPr lang="en-US" sz="800" dirty="0" err="1"/>
              <a:t>operator.te</a:t>
            </a:r>
            <a:r>
              <a:rPr lang="en-US" sz="800" dirty="0"/>
              <a:t> tip of the beak should be blunt and containing grooves. They are important for four handed transference between operator and the assistant. The regular Perry or College </a:t>
            </a:r>
            <a:r>
              <a:rPr lang="en-US" sz="800" dirty="0" err="1"/>
              <a:t>Plier</a:t>
            </a:r>
            <a:r>
              <a:rPr lang="en-US" sz="800" dirty="0"/>
              <a:t> is also required for working inside the pulp chamber because the working ends of the  “Points Pliers” are often too large.</a:t>
            </a:r>
          </a:p>
          <a:p>
            <a:pPr>
              <a:lnSpc>
                <a:spcPct val="80000"/>
              </a:lnSpc>
            </a:pPr>
            <a:endParaRPr lang="en-US" sz="800" dirty="0"/>
          </a:p>
          <a:p>
            <a:pPr>
              <a:lnSpc>
                <a:spcPct val="80000"/>
              </a:lnSpc>
            </a:pPr>
            <a:r>
              <a:rPr lang="en-US" sz="800" dirty="0"/>
              <a:t>A </a:t>
            </a:r>
            <a:r>
              <a:rPr lang="en-US" sz="800" b="1" dirty="0"/>
              <a:t>D-5(</a:t>
            </a:r>
            <a:r>
              <a:rPr lang="en-US" sz="800" b="1" dirty="0" err="1"/>
              <a:t>cohen</a:t>
            </a:r>
            <a:r>
              <a:rPr lang="en-US" sz="800" b="1" dirty="0"/>
              <a:t> 9) explorer</a:t>
            </a:r>
            <a:r>
              <a:rPr lang="en-US" sz="800" dirty="0"/>
              <a:t> , </a:t>
            </a:r>
            <a:r>
              <a:rPr lang="en-US" sz="800" b="1" dirty="0"/>
              <a:t>No 23-16 (Grossman)</a:t>
            </a:r>
            <a:r>
              <a:rPr lang="en-US" sz="800" dirty="0"/>
              <a:t>, </a:t>
            </a:r>
            <a:r>
              <a:rPr lang="en-US" sz="800" b="1" dirty="0"/>
              <a:t>DG16 endodontic probe</a:t>
            </a:r>
            <a:r>
              <a:rPr lang="en-US" sz="800" dirty="0"/>
              <a:t> is required to detect canal orifices. The endodontic explorer has two straight very sharp ends that are angled in different directions form the long axis of the instruments. It has a right angled and a </a:t>
            </a:r>
            <a:r>
              <a:rPr lang="en-US" sz="800" dirty="0" err="1"/>
              <a:t>binagled</a:t>
            </a:r>
            <a:r>
              <a:rPr lang="en-US" sz="800" dirty="0"/>
              <a:t> end. A </a:t>
            </a:r>
            <a:r>
              <a:rPr lang="en-US" sz="800" b="1" dirty="0"/>
              <a:t>CK-17 explorer</a:t>
            </a:r>
            <a:r>
              <a:rPr lang="en-US" sz="800" dirty="0"/>
              <a:t> serves the same purpose, but its thinner stiffer tip can be used to identify  calcified orifices. A </a:t>
            </a:r>
            <a:r>
              <a:rPr lang="en-US" sz="800" b="1" dirty="0"/>
              <a:t>#17 operative explorer</a:t>
            </a:r>
            <a:r>
              <a:rPr lang="en-US" sz="800" dirty="0"/>
              <a:t> can be used to detect any pulp chamber roof especially in area of pulp horn. </a:t>
            </a:r>
          </a:p>
          <a:p>
            <a:pPr>
              <a:lnSpc>
                <a:spcPct val="80000"/>
              </a:lnSpc>
            </a:pPr>
            <a:endParaRPr lang="en-US" sz="800" dirty="0"/>
          </a:p>
          <a:p>
            <a:pPr>
              <a:lnSpc>
                <a:spcPct val="80000"/>
              </a:lnSpc>
            </a:pPr>
            <a:r>
              <a:rPr lang="en-US" sz="800" dirty="0"/>
              <a:t>* NEW:  a new addition to the finding and enlarging orifices, is the </a:t>
            </a:r>
            <a:r>
              <a:rPr lang="en-US" sz="800" b="1" dirty="0"/>
              <a:t>MICRO-OPENER</a:t>
            </a:r>
            <a:r>
              <a:rPr lang="en-US" sz="800" dirty="0"/>
              <a:t> with K type flutes, in 0.04 and 0.06 tapers, mounted like a spreader that can be used to uncover, enlarge and flare the orifices. This is followed by the </a:t>
            </a:r>
            <a:r>
              <a:rPr lang="en-US" sz="800" b="1" dirty="0"/>
              <a:t>MICRO – DEBRIDER</a:t>
            </a:r>
            <a:r>
              <a:rPr lang="en-US" sz="800" dirty="0"/>
              <a:t> with H file type flutes, and ISO 0.02 taper to further open and flare down the canal.  </a:t>
            </a:r>
          </a:p>
          <a:p>
            <a:pPr>
              <a:lnSpc>
                <a:spcPct val="80000"/>
              </a:lnSpc>
            </a:pPr>
            <a:endParaRPr lang="en-US" sz="800" dirty="0"/>
          </a:p>
          <a:p>
            <a:pPr>
              <a:lnSpc>
                <a:spcPct val="80000"/>
              </a:lnSpc>
            </a:pPr>
            <a:r>
              <a:rPr lang="en-US" sz="800" dirty="0"/>
              <a:t>The </a:t>
            </a:r>
            <a:r>
              <a:rPr lang="en-US" sz="800" b="1" dirty="0"/>
              <a:t>excavator</a:t>
            </a:r>
            <a:r>
              <a:rPr lang="en-US" sz="800" dirty="0"/>
              <a:t> is long </a:t>
            </a:r>
            <a:r>
              <a:rPr lang="en-US" sz="800" dirty="0" err="1"/>
              <a:t>shanked</a:t>
            </a:r>
            <a:r>
              <a:rPr lang="en-US" sz="800" dirty="0"/>
              <a:t>, with a small blade to allow access into the pulp chamber. They have a much longer offset from long axis of the instruments(for better reach inside the constricted canal chambers) than the regular spoons. They are used to remove carious material and excise pulp tissue. , therefore they should be kept well sharpened. </a:t>
            </a:r>
          </a:p>
          <a:p>
            <a:pPr>
              <a:lnSpc>
                <a:spcPct val="80000"/>
              </a:lnSpc>
            </a:pPr>
            <a:endParaRPr lang="en-US" sz="800" dirty="0"/>
          </a:p>
          <a:p>
            <a:pPr>
              <a:lnSpc>
                <a:spcPct val="80000"/>
              </a:lnSpc>
            </a:pPr>
            <a:r>
              <a:rPr lang="en-US" sz="800" dirty="0"/>
              <a:t>The pocket-measuring probe is useful, a routine </a:t>
            </a:r>
            <a:r>
              <a:rPr lang="en-US" sz="800" b="1" dirty="0"/>
              <a:t>CPITN probe</a:t>
            </a:r>
            <a:r>
              <a:rPr lang="en-US" sz="800" dirty="0"/>
              <a:t> with clearly visible gradations is ideal</a:t>
            </a:r>
            <a:r>
              <a:rPr lang="en-US" sz="800" dirty="0" smtClean="0"/>
              <a:t>.</a:t>
            </a:r>
            <a:endParaRPr lang="en-US" sz="800" dirty="0"/>
          </a:p>
          <a:p>
            <a:pPr>
              <a:lnSpc>
                <a:spcPct val="80000"/>
              </a:lnSpc>
            </a:pPr>
            <a:r>
              <a:rPr lang="en-US" sz="800" dirty="0"/>
              <a:t>A </a:t>
            </a:r>
            <a:r>
              <a:rPr lang="en-US" sz="800" b="1" dirty="0"/>
              <a:t>furcation probe</a:t>
            </a:r>
            <a:r>
              <a:rPr lang="en-US" sz="800" dirty="0"/>
              <a:t> is useful to check for the presence of furcation involvement. </a:t>
            </a:r>
            <a:endParaRPr lang="en-US" sz="800" dirty="0" smtClean="0"/>
          </a:p>
          <a:p>
            <a:r>
              <a:rPr lang="en-US" sz="800" kern="1200" baseline="0" dirty="0" smtClean="0">
                <a:solidFill>
                  <a:schemeClr val="tx1"/>
                </a:solidFill>
                <a:latin typeface="+mn-lt"/>
                <a:ea typeface="+mn-ea"/>
                <a:cs typeface="+mn-cs"/>
              </a:rPr>
              <a:t>Handy </a:t>
            </a:r>
            <a:r>
              <a:rPr lang="en-US" sz="800" kern="1200" baseline="0" dirty="0" err="1" smtClean="0">
                <a:solidFill>
                  <a:schemeClr val="tx1"/>
                </a:solidFill>
                <a:latin typeface="+mn-lt"/>
                <a:ea typeface="+mn-ea"/>
                <a:cs typeface="+mn-cs"/>
              </a:rPr>
              <a:t>Endoring</a:t>
            </a:r>
            <a:r>
              <a:rPr lang="en-US" sz="800" kern="1200" baseline="0" dirty="0" smtClean="0">
                <a:solidFill>
                  <a:schemeClr val="tx1"/>
                </a:solidFill>
                <a:latin typeface="+mn-lt"/>
                <a:ea typeface="+mn-ea"/>
                <a:cs typeface="+mn-cs"/>
              </a:rPr>
              <a:t> worn by dentist working alone.</a:t>
            </a:r>
          </a:p>
          <a:p>
            <a:r>
              <a:rPr lang="en-US" sz="800" kern="1200" baseline="0" dirty="0" smtClean="0">
                <a:solidFill>
                  <a:schemeClr val="tx1"/>
                </a:solidFill>
                <a:latin typeface="+mn-lt"/>
                <a:ea typeface="+mn-ea"/>
                <a:cs typeface="+mn-cs"/>
              </a:rPr>
              <a:t>Premeasured instruments are arranged in order in sterile, disposable</a:t>
            </a:r>
          </a:p>
          <a:p>
            <a:r>
              <a:rPr lang="en-US" sz="800" kern="1200" baseline="0" dirty="0" smtClean="0">
                <a:solidFill>
                  <a:schemeClr val="tx1"/>
                </a:solidFill>
                <a:latin typeface="+mn-lt"/>
                <a:ea typeface="+mn-ea"/>
                <a:cs typeface="+mn-cs"/>
              </a:rPr>
              <a:t>plastic sponge</a:t>
            </a:r>
            <a:endParaRPr lang="en-US" sz="800" dirty="0" smtClean="0"/>
          </a:p>
          <a:p>
            <a:pPr>
              <a:lnSpc>
                <a:spcPct val="80000"/>
              </a:lnSpc>
            </a:pPr>
            <a:endParaRPr lang="en-US" sz="800" dirty="0"/>
          </a:p>
          <a:p>
            <a:pPr>
              <a:lnSpc>
                <a:spcPct val="80000"/>
              </a:lnSpc>
            </a:pPr>
            <a:endParaRPr lang="en-US" sz="800" dirty="0"/>
          </a:p>
          <a:p>
            <a:pPr>
              <a:lnSpc>
                <a:spcPct val="80000"/>
              </a:lnSpc>
            </a:pPr>
            <a:r>
              <a:rPr lang="en-US" sz="800" b="1" dirty="0"/>
              <a:t>Miscellaneous:</a:t>
            </a:r>
            <a:r>
              <a:rPr lang="en-US" sz="800" dirty="0"/>
              <a:t> Other items usually included are a flat plastic, sterile cotton wool rolls, sterile cotton wool </a:t>
            </a:r>
            <a:r>
              <a:rPr lang="en-US" sz="800" dirty="0" err="1"/>
              <a:t>pledgets</a:t>
            </a:r>
            <a:r>
              <a:rPr lang="en-US" sz="800" dirty="0"/>
              <a:t>, artery forceps to grip a </a:t>
            </a:r>
            <a:r>
              <a:rPr lang="en-US" sz="800" dirty="0" err="1"/>
              <a:t>periapical</a:t>
            </a:r>
            <a:r>
              <a:rPr lang="en-US" sz="800" dirty="0"/>
              <a:t> radiograph and a metal ruler, or other measuring device that may be sterilized. </a:t>
            </a:r>
          </a:p>
          <a:p>
            <a:pPr>
              <a:lnSpc>
                <a:spcPct val="80000"/>
              </a:lnSpc>
            </a:pPr>
            <a:endParaRPr lang="en-US" sz="800" dirty="0"/>
          </a:p>
          <a:p>
            <a:pPr>
              <a:lnSpc>
                <a:spcPct val="80000"/>
              </a:lnSpc>
            </a:pPr>
            <a:r>
              <a:rPr lang="en-US" sz="800" dirty="0"/>
              <a:t>A clean-stand or other device such as the </a:t>
            </a:r>
            <a:r>
              <a:rPr lang="en-US" sz="800" b="1" dirty="0" err="1"/>
              <a:t>endoring</a:t>
            </a:r>
            <a:r>
              <a:rPr lang="en-US" sz="800" b="1" dirty="0"/>
              <a:t> </a:t>
            </a:r>
            <a:r>
              <a:rPr lang="en-US" sz="800" dirty="0"/>
              <a:t>is required to hold the endodontic instruments. </a:t>
            </a:r>
          </a:p>
          <a:p>
            <a:pPr>
              <a:lnSpc>
                <a:spcPct val="80000"/>
              </a:lnSpc>
            </a:pPr>
            <a:endParaRPr lang="en-US" sz="800" b="1" dirty="0"/>
          </a:p>
          <a:p>
            <a:pPr>
              <a:lnSpc>
                <a:spcPct val="80000"/>
              </a:lnSpc>
            </a:pPr>
            <a:r>
              <a:rPr lang="en-US" sz="800" b="1" dirty="0"/>
              <a:t>Paper points</a:t>
            </a:r>
            <a:r>
              <a:rPr lang="en-US" sz="800" dirty="0"/>
              <a:t> are also required, and the simplest method of storage and use is to purchase </a:t>
            </a:r>
            <a:r>
              <a:rPr lang="en-US" sz="800" dirty="0" err="1"/>
              <a:t>presterilized</a:t>
            </a:r>
            <a:r>
              <a:rPr lang="en-US" sz="800" dirty="0"/>
              <a:t> packs with five points in each pack.</a:t>
            </a:r>
          </a:p>
          <a:p>
            <a:pPr>
              <a:lnSpc>
                <a:spcPct val="80000"/>
              </a:lnSpc>
            </a:pPr>
            <a:endParaRPr lang="en-US" sz="800" dirty="0"/>
          </a:p>
          <a:p>
            <a:pPr>
              <a:lnSpc>
                <a:spcPct val="80000"/>
              </a:lnSpc>
            </a:pPr>
            <a:r>
              <a:rPr lang="en-US" sz="800" dirty="0"/>
              <a:t>it is useful to have all endodontic instruments in sterilized containers, such as the clean stand or endodontic ring shown in Figure of file holders. This allows the instruments to be easily controlled, and accessed by both the operator and assistant during treatment.</a:t>
            </a:r>
          </a:p>
          <a:p>
            <a:pPr>
              <a:lnSpc>
                <a:spcPct val="80000"/>
              </a:lnSpc>
            </a:pPr>
            <a:endParaRPr lang="en-US" sz="800" dirty="0"/>
          </a:p>
          <a:p>
            <a:pPr>
              <a:lnSpc>
                <a:spcPct val="80000"/>
              </a:lnSpc>
            </a:pPr>
            <a:r>
              <a:rPr lang="en-US" sz="800" dirty="0"/>
              <a:t>Other Instruments required are :</a:t>
            </a:r>
          </a:p>
          <a:p>
            <a:pPr>
              <a:lnSpc>
                <a:spcPct val="80000"/>
              </a:lnSpc>
              <a:buFontTx/>
              <a:buChar char="•"/>
            </a:pPr>
            <a:r>
              <a:rPr lang="en-US" sz="800" dirty="0"/>
              <a:t>Rubber dam kit</a:t>
            </a:r>
          </a:p>
          <a:p>
            <a:pPr>
              <a:lnSpc>
                <a:spcPct val="80000"/>
              </a:lnSpc>
              <a:buFontTx/>
              <a:buChar char="•"/>
            </a:pPr>
            <a:r>
              <a:rPr lang="en-US" sz="800" dirty="0"/>
              <a:t>Radiographic equipment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F5BB78-0253-4F8C-8323-98B2527A66CA}"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7C6D0C-A6AE-4181-99E5-46EDFFFC23C5}"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Unroofing the chamber permits</a:t>
            </a:r>
            <a:r>
              <a:rPr lang="en-US" baseline="0" dirty="0" smtClean="0"/>
              <a:t> adequate access to the canals . St line access is the </a:t>
            </a:r>
            <a:r>
              <a:rPr lang="en-US" dirty="0" smtClean="0"/>
              <a:t>Most critical aspect</a:t>
            </a:r>
          </a:p>
          <a:p>
            <a:r>
              <a:rPr lang="en-US" dirty="0" smtClean="0"/>
              <a:t>Eases introduction of instrument</a:t>
            </a:r>
          </a:p>
          <a:p>
            <a:r>
              <a:rPr lang="en-US" dirty="0" smtClean="0"/>
              <a:t>Improves Obturation</a:t>
            </a:r>
          </a:p>
          <a:p>
            <a:r>
              <a:rPr lang="en-US" dirty="0" smtClean="0"/>
              <a:t>Decreases procedural errors like ledges, perforations</a:t>
            </a:r>
          </a:p>
          <a:p>
            <a:r>
              <a:rPr lang="en-US" baseline="0" dirty="0" smtClean="0"/>
              <a:t>Shape of access cavity </a:t>
            </a:r>
            <a:r>
              <a:rPr lang="en-US" baseline="0" dirty="0" err="1" smtClean="0"/>
              <a:t>shud</a:t>
            </a:r>
            <a:r>
              <a:rPr lang="en-US" baseline="0" dirty="0" smtClean="0"/>
              <a:t> b such that instruments r not deflected by access cavity walls as they r passed to the apex.</a:t>
            </a:r>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40000"/>
              </a:lnSpc>
            </a:pPr>
            <a:r>
              <a:rPr lang="en-US" sz="1200" dirty="0" smtClean="0"/>
              <a:t>Length and bulbous shape of crowns</a:t>
            </a:r>
          </a:p>
          <a:p>
            <a:pPr>
              <a:lnSpc>
                <a:spcPct val="140000"/>
              </a:lnSpc>
            </a:pPr>
            <a:r>
              <a:rPr lang="en-US" sz="1200" dirty="0" smtClean="0"/>
              <a:t>Very thin dentinal wall at pulpal floor and root</a:t>
            </a:r>
          </a:p>
          <a:p>
            <a:pPr>
              <a:lnSpc>
                <a:spcPct val="140000"/>
              </a:lnSpc>
            </a:pPr>
            <a:r>
              <a:rPr lang="en-US" sz="1200" dirty="0" smtClean="0"/>
              <a:t>Depth necessary to penetrate into pulp chamber - quite less than in perm teeth</a:t>
            </a:r>
          </a:p>
          <a:p>
            <a:pPr>
              <a:lnSpc>
                <a:spcPct val="140000"/>
              </a:lnSpc>
            </a:pPr>
            <a:r>
              <a:rPr lang="en-US" sz="1200" dirty="0" smtClean="0"/>
              <a:t>Distance from occlusal surface to pulp floor of pulp chamber -- much less than in perm teeth</a:t>
            </a:r>
          </a:p>
          <a:p>
            <a:pPr>
              <a:lnSpc>
                <a:spcPct val="140000"/>
              </a:lnSpc>
            </a:pPr>
            <a:r>
              <a:rPr lang="en-US" sz="1200" dirty="0" smtClean="0"/>
              <a:t>Avoid perforation</a:t>
            </a:r>
          </a:p>
          <a:p>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7C6D0C-A6AE-4181-99E5-46EDFFFC23C5}"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5C5B38-E522-41B0-A4AD-44A9DECF6528}"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F4C0C1-CC7E-4567-8A58-D21D3F53D806}" type="slidenum">
              <a:rPr lang="en-US"/>
              <a:pPr/>
              <a:t>21</a:t>
            </a:fld>
            <a:endParaRPr lang="en-US"/>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xfrm>
            <a:off x="914400" y="4343400"/>
            <a:ext cx="5029200" cy="4114800"/>
          </a:xfrm>
        </p:spPr>
        <p:txBody>
          <a:bodyPr/>
          <a:lstStyle/>
          <a:p>
            <a:pPr>
              <a:lnSpc>
                <a:spcPct val="80000"/>
              </a:lnSpc>
            </a:pPr>
            <a:r>
              <a:rPr lang="en-US" sz="800" dirty="0"/>
              <a:t>HANDPIECES:</a:t>
            </a:r>
          </a:p>
          <a:p>
            <a:pPr>
              <a:lnSpc>
                <a:spcPct val="80000"/>
              </a:lnSpc>
            </a:pPr>
            <a:r>
              <a:rPr lang="en-US" sz="800" dirty="0"/>
              <a:t>High speed </a:t>
            </a:r>
            <a:r>
              <a:rPr lang="en-US" sz="800" dirty="0" err="1"/>
              <a:t>handpiece</a:t>
            </a:r>
            <a:r>
              <a:rPr lang="en-US" sz="800" dirty="0"/>
              <a:t>: for penetration of dentin</a:t>
            </a:r>
          </a:p>
          <a:p>
            <a:pPr>
              <a:lnSpc>
                <a:spcPct val="80000"/>
              </a:lnSpc>
            </a:pPr>
            <a:r>
              <a:rPr lang="en-US" sz="800" dirty="0"/>
              <a:t>Slow speed </a:t>
            </a:r>
            <a:r>
              <a:rPr lang="en-US" sz="800" dirty="0" err="1"/>
              <a:t>handpiece</a:t>
            </a:r>
            <a:r>
              <a:rPr lang="en-US" sz="800" dirty="0"/>
              <a:t>: increased tactile awareness , for removal of pulp chamber  roof</a:t>
            </a:r>
          </a:p>
          <a:p>
            <a:pPr>
              <a:lnSpc>
                <a:spcPct val="80000"/>
              </a:lnSpc>
            </a:pPr>
            <a:r>
              <a:rPr lang="en-US" sz="800" dirty="0"/>
              <a:t>Ultrasonics: for constricted/receded and calcified chambers</a:t>
            </a:r>
          </a:p>
          <a:p>
            <a:pPr>
              <a:lnSpc>
                <a:spcPct val="80000"/>
              </a:lnSpc>
            </a:pPr>
            <a:endParaRPr lang="en-US" sz="800" dirty="0"/>
          </a:p>
          <a:p>
            <a:pPr>
              <a:lnSpc>
                <a:spcPct val="80000"/>
              </a:lnSpc>
            </a:pPr>
            <a:r>
              <a:rPr lang="en-US" sz="800" dirty="0"/>
              <a:t>BURS: </a:t>
            </a:r>
          </a:p>
          <a:p>
            <a:pPr>
              <a:lnSpc>
                <a:spcPct val="80000"/>
              </a:lnSpc>
            </a:pPr>
            <a:r>
              <a:rPr lang="en-US" sz="800" u="sng" dirty="0"/>
              <a:t>Round carbide burs (# 2, 4, 6, 8)</a:t>
            </a:r>
            <a:r>
              <a:rPr lang="en-US" sz="800" dirty="0"/>
              <a:t>: remove caries (better control than fissure carbides), create initial external outline shape, penetrate the roof, removal of the roof. These are: (Messing)</a:t>
            </a:r>
          </a:p>
          <a:p>
            <a:pPr>
              <a:lnSpc>
                <a:spcPct val="80000"/>
              </a:lnSpc>
            </a:pPr>
            <a:r>
              <a:rPr lang="en-US" sz="800" dirty="0"/>
              <a:t>Standard bur: for removing calcified deposits at entrance of canal at pulp floor</a:t>
            </a:r>
          </a:p>
          <a:p>
            <a:pPr>
              <a:lnSpc>
                <a:spcPct val="80000"/>
              </a:lnSpc>
            </a:pPr>
            <a:r>
              <a:rPr lang="en-US" sz="800" dirty="0"/>
              <a:t>16 mm bur for floor of pulp chamber: Shank is 3 mm longer than standard bur</a:t>
            </a:r>
          </a:p>
          <a:p>
            <a:pPr>
              <a:lnSpc>
                <a:spcPct val="80000"/>
              </a:lnSpc>
            </a:pPr>
            <a:r>
              <a:rPr lang="en-US" sz="800" dirty="0"/>
              <a:t>Long shank round bur: Overall length is 23 mm</a:t>
            </a:r>
          </a:p>
          <a:p>
            <a:pPr>
              <a:lnSpc>
                <a:spcPct val="80000"/>
              </a:lnSpc>
            </a:pPr>
            <a:r>
              <a:rPr lang="en-US" sz="800" dirty="0"/>
              <a:t>Goose neck round bur : for locating </a:t>
            </a:r>
            <a:r>
              <a:rPr lang="en-US" sz="800" dirty="0" err="1"/>
              <a:t>sclerosed</a:t>
            </a:r>
            <a:r>
              <a:rPr lang="en-US" sz="800" dirty="0"/>
              <a:t> canals, extended narrow shank does not get deflected by the wall of access cavity</a:t>
            </a:r>
          </a:p>
          <a:p>
            <a:pPr>
              <a:lnSpc>
                <a:spcPct val="80000"/>
              </a:lnSpc>
            </a:pPr>
            <a:endParaRPr lang="en-US" sz="800" u="sng" dirty="0"/>
          </a:p>
          <a:p>
            <a:pPr>
              <a:lnSpc>
                <a:spcPct val="80000"/>
              </a:lnSpc>
            </a:pPr>
            <a:r>
              <a:rPr lang="en-US" sz="800" u="sng" dirty="0"/>
              <a:t>Fissure carbides (#558, #57)</a:t>
            </a:r>
            <a:r>
              <a:rPr lang="en-US" sz="800" dirty="0"/>
              <a:t> : produce less “chatter” when penetrating intact enamel or dentin as compared to round carbides. Also for extension of the axial walls. </a:t>
            </a:r>
          </a:p>
          <a:p>
            <a:pPr>
              <a:lnSpc>
                <a:spcPct val="80000"/>
              </a:lnSpc>
            </a:pPr>
            <a:endParaRPr lang="en-US" sz="800" u="sng" dirty="0"/>
          </a:p>
          <a:p>
            <a:pPr>
              <a:lnSpc>
                <a:spcPct val="80000"/>
              </a:lnSpc>
            </a:pPr>
            <a:r>
              <a:rPr lang="en-US" sz="800" u="sng" dirty="0"/>
              <a:t>Tapered diamonds: </a:t>
            </a:r>
            <a:r>
              <a:rPr lang="en-US" sz="800" dirty="0"/>
              <a:t>a round carbide may result in uneven gouged walls when used to finish the </a:t>
            </a:r>
            <a:r>
              <a:rPr lang="en-US" sz="800" dirty="0" err="1"/>
              <a:t>unroofing</a:t>
            </a:r>
            <a:r>
              <a:rPr lang="en-US" sz="800" dirty="0"/>
              <a:t> of the pulp chamber. The long cutting surface of the diamond can open the </a:t>
            </a:r>
            <a:r>
              <a:rPr lang="en-US" sz="800" dirty="0" err="1"/>
              <a:t>cavosurface</a:t>
            </a:r>
            <a:r>
              <a:rPr lang="en-US" sz="800" dirty="0"/>
              <a:t> of the access and smoothen the walls. The </a:t>
            </a:r>
            <a:r>
              <a:rPr lang="en-US" sz="800" u="sng" dirty="0"/>
              <a:t>tapered rounded end diamond is also used (Endo access bur: </a:t>
            </a:r>
            <a:r>
              <a:rPr lang="en-US" sz="800" dirty="0"/>
              <a:t>Is a friction grip, stainless steel bur with special diamond coated round tip that matches round burs of size No. 2, No.4 and No 6 with a diamond shaft for smoothening and shaping the access walls ,these burs are useful for initial and final access preparations . These burs combine both penetration and smoothening capabilities.)</a:t>
            </a:r>
          </a:p>
          <a:p>
            <a:pPr>
              <a:lnSpc>
                <a:spcPct val="80000"/>
              </a:lnSpc>
            </a:pPr>
            <a:r>
              <a:rPr lang="en-US" sz="800" dirty="0"/>
              <a:t>	However, both the carbide and diamond fissure burs can gouge the pulp floor and the walls if used improperly. </a:t>
            </a:r>
          </a:p>
          <a:p>
            <a:pPr>
              <a:lnSpc>
                <a:spcPct val="80000"/>
              </a:lnSpc>
            </a:pPr>
            <a:endParaRPr lang="en-US" sz="8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31A8F-3C47-4159-88E6-E1A827D7AF08}" type="slidenum">
              <a:rPr lang="en-US"/>
              <a:pPr/>
              <a:t>22</a:t>
            </a:fld>
            <a:endParaRPr lang="en-US"/>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p:txBody>
          <a:bodyPr/>
          <a:lstStyle/>
          <a:p>
            <a:pPr>
              <a:lnSpc>
                <a:spcPct val="80000"/>
              </a:lnSpc>
            </a:pPr>
            <a:r>
              <a:rPr lang="en-US" sz="800" u="sng" dirty="0"/>
              <a:t>Fissure carbide and diamond with safety tips:</a:t>
            </a:r>
            <a:r>
              <a:rPr lang="en-US" sz="800" dirty="0"/>
              <a:t> safer choice for axial wall extensions .(</a:t>
            </a:r>
            <a:r>
              <a:rPr lang="en-US" sz="800" u="sng" dirty="0"/>
              <a:t>ENDO Z BUR</a:t>
            </a:r>
            <a:r>
              <a:rPr lang="en-US" sz="800" dirty="0"/>
              <a:t>: </a:t>
            </a:r>
            <a:r>
              <a:rPr lang="th-TH" sz="800" dirty="0"/>
              <a:t> </a:t>
            </a:r>
            <a:r>
              <a:rPr lang="en-US" sz="800" dirty="0"/>
              <a:t>A safe ended diamond or tungsten carbide bur, with a non cutting tip, is used to taper the access cavity preparations. The non cutting tip prevents gauging on the floor of pulp chambers and cavity walls)</a:t>
            </a:r>
          </a:p>
          <a:p>
            <a:pPr>
              <a:lnSpc>
                <a:spcPct val="80000"/>
              </a:lnSpc>
            </a:pPr>
            <a:endParaRPr lang="en-US" sz="800" dirty="0"/>
          </a:p>
          <a:p>
            <a:pPr>
              <a:lnSpc>
                <a:spcPct val="80000"/>
              </a:lnSpc>
            </a:pPr>
            <a:r>
              <a:rPr lang="en-US" sz="800" u="sng" dirty="0"/>
              <a:t>Round diamonds (#4, 6):</a:t>
            </a:r>
            <a:r>
              <a:rPr lang="en-US" sz="800" dirty="0"/>
              <a:t> to cut through PFM and all porcelain crowns. Diamond burs are less traumatic to porcelain than carbides and are more likely to penetrate it without cracking or fracturing it. </a:t>
            </a:r>
          </a:p>
          <a:p>
            <a:pPr>
              <a:lnSpc>
                <a:spcPct val="80000"/>
              </a:lnSpc>
            </a:pPr>
            <a:r>
              <a:rPr lang="en-US" sz="800" dirty="0"/>
              <a:t>	After removing the porcelain, a carbide fissure bur of special metal cutting bur can be used to penetrate the metal. </a:t>
            </a:r>
          </a:p>
          <a:p>
            <a:pPr>
              <a:lnSpc>
                <a:spcPct val="80000"/>
              </a:lnSpc>
            </a:pPr>
            <a:endParaRPr lang="en-US" sz="800" dirty="0"/>
          </a:p>
          <a:p>
            <a:pPr>
              <a:lnSpc>
                <a:spcPct val="80000"/>
              </a:lnSpc>
            </a:pPr>
            <a:r>
              <a:rPr lang="en-US" sz="800" u="sng" dirty="0"/>
              <a:t>Metal cutting burs:</a:t>
            </a:r>
            <a:r>
              <a:rPr lang="en-US" sz="800" dirty="0"/>
              <a:t> includes the Great White, Beaver bur, </a:t>
            </a:r>
            <a:r>
              <a:rPr lang="en-US" sz="800" dirty="0" err="1"/>
              <a:t>Transmetal</a:t>
            </a:r>
            <a:r>
              <a:rPr lang="en-US" sz="800" dirty="0"/>
              <a:t> bur (the bur has extra fine crosscuts ), </a:t>
            </a:r>
            <a:r>
              <a:rPr lang="en-US" sz="800" dirty="0" err="1"/>
              <a:t>Brassler</a:t>
            </a:r>
            <a:r>
              <a:rPr lang="en-US" sz="800" dirty="0"/>
              <a:t> H34L. They have round ended, cross cut design, that minimizes chatter. Used to penetrate metal restorations like amalgam, all metal cast restorations and metal copings of PFM’s. </a:t>
            </a:r>
          </a:p>
          <a:p>
            <a:pPr>
              <a:lnSpc>
                <a:spcPct val="80000"/>
              </a:lnSpc>
            </a:pPr>
            <a:endParaRPr lang="en-US" sz="800" dirty="0"/>
          </a:p>
          <a:p>
            <a:pPr>
              <a:lnSpc>
                <a:spcPct val="80000"/>
              </a:lnSpc>
            </a:pPr>
            <a:r>
              <a:rPr lang="en-US" sz="800" u="sng" dirty="0"/>
              <a:t>Surgical length burs (round and fissure)</a:t>
            </a:r>
            <a:r>
              <a:rPr lang="en-US" sz="800" dirty="0"/>
              <a:t>: increases the visibility of the cutting tip of the instrument by moving the head of the </a:t>
            </a:r>
            <a:r>
              <a:rPr lang="en-US" sz="800" dirty="0" err="1"/>
              <a:t>handpiece</a:t>
            </a:r>
            <a:r>
              <a:rPr lang="en-US" sz="800" dirty="0"/>
              <a:t> away from the tooth. Care should be taken when extended burs are used to prevent perforation. The regular-length bur on the left will reach 9 mm. The surgical-length bur will reach 14 mm.</a:t>
            </a:r>
          </a:p>
          <a:p>
            <a:pPr>
              <a:lnSpc>
                <a:spcPct val="80000"/>
              </a:lnSpc>
            </a:pPr>
            <a:r>
              <a:rPr lang="en-US" sz="800" dirty="0" err="1"/>
              <a:t>Brasseler</a:t>
            </a:r>
            <a:r>
              <a:rPr lang="en-US" sz="800" dirty="0"/>
              <a:t> also manufactures latch-type, 34-mm-long round burs with standard shafts of 2.4-mm diameters. These are 4 mm longer than standard, 30-mm, surgical length, slow-speed round burs. These burs are available in sizes from No. 8 round down to 1/2-round. As manufactured, they have little use in </a:t>
            </a:r>
            <a:r>
              <a:rPr lang="en-US" sz="800" dirty="0" err="1"/>
              <a:t>troughing</a:t>
            </a:r>
            <a:r>
              <a:rPr lang="en-US" sz="800" dirty="0"/>
              <a:t> or deep-exploration operations, because the bulky shaft tends to impinge on the walls of the access cavity </a:t>
            </a:r>
          </a:p>
          <a:p>
            <a:pPr>
              <a:lnSpc>
                <a:spcPct val="80000"/>
              </a:lnSpc>
            </a:pPr>
            <a:endParaRPr lang="en-US" sz="800" dirty="0"/>
          </a:p>
          <a:p>
            <a:pPr>
              <a:lnSpc>
                <a:spcPct val="80000"/>
              </a:lnSpc>
            </a:pPr>
            <a:r>
              <a:rPr lang="en-US" sz="800" u="sng" dirty="0"/>
              <a:t>Mueller Burs: </a:t>
            </a:r>
            <a:r>
              <a:rPr lang="en-US" sz="800" dirty="0"/>
              <a:t>long shaft , carbide tipped burs used in latch type </a:t>
            </a:r>
            <a:r>
              <a:rPr lang="en-US" sz="800" dirty="0" err="1"/>
              <a:t>handpiece</a:t>
            </a:r>
            <a:r>
              <a:rPr lang="en-US" sz="800" dirty="0"/>
              <a:t>. The 34 mm Muller bur is a right angle but similar in design and function to the LN bur. Its round bur, mounted on a long neck is available on six diameter sizes. Used for working deep in radicular part. It displaces the </a:t>
            </a:r>
            <a:r>
              <a:rPr lang="en-US" sz="800" dirty="0" err="1"/>
              <a:t>handpiece</a:t>
            </a:r>
            <a:r>
              <a:rPr lang="en-US" sz="800" dirty="0"/>
              <a:t> away and enhances visibility. They leave a clean shiny surface on the dentin unlike </a:t>
            </a:r>
            <a:r>
              <a:rPr lang="en-US" sz="800" dirty="0" err="1"/>
              <a:t>ultrasonics</a:t>
            </a:r>
            <a:r>
              <a:rPr lang="en-US" sz="800" dirty="0"/>
              <a:t> (which leave ragged, </a:t>
            </a:r>
            <a:r>
              <a:rPr lang="en-US" sz="800" dirty="0" err="1"/>
              <a:t>roug</a:t>
            </a:r>
            <a:r>
              <a:rPr lang="en-US" sz="800" dirty="0"/>
              <a:t>, debris filled , dusty areas). Used for calcified teeth. Used in brushing motion to search for white dots - Calcified canals without water and with the use of  </a:t>
            </a:r>
            <a:r>
              <a:rPr lang="en-US" sz="800" dirty="0" err="1"/>
              <a:t>Stropko</a:t>
            </a:r>
            <a:r>
              <a:rPr lang="en-US" sz="800" dirty="0"/>
              <a:t> irrigator or air only syringe. </a:t>
            </a:r>
          </a:p>
          <a:p>
            <a:pPr>
              <a:lnSpc>
                <a:spcPct val="80000"/>
              </a:lnSpc>
            </a:pPr>
            <a:r>
              <a:rPr lang="en-US" sz="800" b="1" dirty="0"/>
              <a:t>Disadv:</a:t>
            </a:r>
            <a:r>
              <a:rPr lang="en-US" sz="800" dirty="0"/>
              <a:t> 1) However, the shaft of the smallest Mueller bur is only ~0.5 mm in diameter, and as such, these bur shafts are excessively flexible during use. 2) Additionally, at a tip diameter of 0.8 mm, the smallest Mueller bur tip is just slightly smaller than the No. 2 round bur (0.9 mm). And very often, round burs of much smaller diameter are required for these delicate, deep operations. 	 </a:t>
            </a:r>
          </a:p>
          <a:p>
            <a:pPr>
              <a:lnSpc>
                <a:spcPct val="80000"/>
              </a:lnSpc>
            </a:pPr>
            <a:endParaRPr lang="en-US" sz="800" dirty="0"/>
          </a:p>
          <a:p>
            <a:pPr>
              <a:lnSpc>
                <a:spcPct val="80000"/>
              </a:lnSpc>
            </a:pPr>
            <a:r>
              <a:rPr lang="en-US" sz="800" u="sng" dirty="0"/>
              <a:t>LN burs:</a:t>
            </a:r>
            <a:r>
              <a:rPr lang="en-US" sz="800" dirty="0"/>
              <a:t> . It is a 1/2-round bur with a shaft diameter similar to that of the smallest Mueller burs (~0.55 mm). It is a right angled, tungsten steel half round bur mounted on along neck. The 28 mm length allows deep drilling alongside posts or broken instruments for easier removal and for locating small canal in the roots. However, because the narrowed portion of the LN bur shaft is only 8 mm long as compared to the narrowed portion of the Mueller bur, which is 15 mm long, the LN shaft is considerably stiffer. The overall length of the LN bur, however, is only 28 mm (Figure 3), and that renders it far less useful for </a:t>
            </a:r>
            <a:r>
              <a:rPr lang="en-US" sz="800" dirty="0" err="1"/>
              <a:t>troughing</a:t>
            </a:r>
            <a:r>
              <a:rPr lang="en-US" sz="800" dirty="0"/>
              <a:t> and deep exploration.  </a:t>
            </a:r>
          </a:p>
          <a:p>
            <a:pPr>
              <a:lnSpc>
                <a:spcPct val="80000"/>
              </a:lnSpc>
            </a:pPr>
            <a:endParaRPr lang="en-US" sz="800" dirty="0"/>
          </a:p>
          <a:p>
            <a:pPr>
              <a:lnSpc>
                <a:spcPct val="80000"/>
              </a:lnSpc>
            </a:pPr>
            <a:r>
              <a:rPr lang="en-US" sz="800" u="sng" dirty="0"/>
              <a:t>Multipurpose</a:t>
            </a:r>
            <a:r>
              <a:rPr lang="en-US" sz="800" u="sng" dirty="0">
                <a:cs typeface="Times New Roman" pitchFamily="18" charset="0"/>
              </a:rPr>
              <a:t>™</a:t>
            </a:r>
            <a:r>
              <a:rPr lang="en-US" sz="800" u="sng" dirty="0"/>
              <a:t> bur:</a:t>
            </a:r>
            <a:r>
              <a:rPr lang="en-US" sz="800" dirty="0"/>
              <a:t> The </a:t>
            </a:r>
            <a:r>
              <a:rPr lang="en-US" sz="800" dirty="0" err="1"/>
              <a:t>Maillefer</a:t>
            </a:r>
            <a:r>
              <a:rPr lang="en-US" sz="800" dirty="0"/>
              <a:t> Multi-Purpose Bur is a versatile instrument made from Tungsten Carbide. The bur is excellent for a variety of procedures including:</a:t>
            </a:r>
          </a:p>
          <a:p>
            <a:pPr>
              <a:lnSpc>
                <a:spcPct val="80000"/>
              </a:lnSpc>
              <a:buFontTx/>
              <a:buChar char="•"/>
            </a:pPr>
            <a:r>
              <a:rPr lang="en-US" sz="800" dirty="0"/>
              <a:t>Initial endodontic access </a:t>
            </a:r>
            <a:endParaRPr lang="th-TH" sz="800" dirty="0"/>
          </a:p>
          <a:p>
            <a:pPr>
              <a:lnSpc>
                <a:spcPct val="80000"/>
              </a:lnSpc>
              <a:buFontTx/>
              <a:buChar char="•"/>
            </a:pPr>
            <a:r>
              <a:rPr lang="en-US" sz="800" dirty="0"/>
              <a:t>Sectioning of impacted molars </a:t>
            </a:r>
            <a:endParaRPr lang="th-TH" sz="800" dirty="0"/>
          </a:p>
          <a:p>
            <a:pPr>
              <a:lnSpc>
                <a:spcPct val="80000"/>
              </a:lnSpc>
              <a:buFontTx/>
              <a:buChar char="•"/>
            </a:pPr>
            <a:r>
              <a:rPr lang="en-US" sz="800" dirty="0"/>
              <a:t>Cutting of teeth at root level </a:t>
            </a:r>
            <a:endParaRPr lang="th-TH" sz="800" dirty="0"/>
          </a:p>
          <a:p>
            <a:pPr>
              <a:lnSpc>
                <a:spcPct val="80000"/>
              </a:lnSpc>
              <a:buFontTx/>
              <a:buChar char="•"/>
            </a:pPr>
            <a:r>
              <a:rPr lang="en-US" sz="800" dirty="0"/>
              <a:t>Root separation and amputation of broken roots</a:t>
            </a:r>
          </a:p>
          <a:p>
            <a:pPr>
              <a:lnSpc>
                <a:spcPct val="80000"/>
              </a:lnSpc>
              <a:buFontTx/>
              <a:buChar char="•"/>
            </a:pPr>
            <a:endParaRPr lang="en-US" sz="800" u="sng" dirty="0"/>
          </a:p>
          <a:p>
            <a:pPr>
              <a:lnSpc>
                <a:spcPct val="80000"/>
              </a:lnSpc>
            </a:pPr>
            <a:r>
              <a:rPr lang="en-US" sz="800" u="sng" dirty="0" err="1"/>
              <a:t>Munce</a:t>
            </a:r>
            <a:r>
              <a:rPr lang="en-US" sz="800" u="sng" dirty="0"/>
              <a:t> Discovery Bur: </a:t>
            </a:r>
            <a:r>
              <a:rPr lang="en-US" sz="800" dirty="0"/>
              <a:t>However, custom-modification of the shaft of the 34 mm round burs of 2.4 mm diameter at </a:t>
            </a:r>
            <a:r>
              <a:rPr lang="en-US" sz="800" dirty="0" err="1"/>
              <a:t>chairside</a:t>
            </a:r>
            <a:r>
              <a:rPr lang="en-US" sz="800" dirty="0"/>
              <a:t> (with a long carbide or diamond bur) down to ~1 mm in diameter preserves adequate shaft stiffness while providing relief from impingement on access cavity walls. They are 34mm-long narrow-shafted non-flexible tiny round carbide burs. The added length provides a functional view corridor beyond the </a:t>
            </a:r>
            <a:r>
              <a:rPr lang="en-US" sz="800" dirty="0" err="1"/>
              <a:t>handpiece</a:t>
            </a:r>
            <a:r>
              <a:rPr lang="en-US" sz="800" dirty="0"/>
              <a:t> head. Available in 4 head sizes (#1/2, #1, #2, #4) . ADV: </a:t>
            </a:r>
          </a:p>
          <a:p>
            <a:pPr algn="just">
              <a:lnSpc>
                <a:spcPct val="80000"/>
              </a:lnSpc>
              <a:buFont typeface="Wingdings" pitchFamily="2" charset="2"/>
              <a:buChar char=""/>
            </a:pPr>
            <a:r>
              <a:rPr lang="en-US" sz="800" dirty="0"/>
              <a:t>Uncover hidden canals </a:t>
            </a:r>
          </a:p>
          <a:p>
            <a:pPr algn="just">
              <a:lnSpc>
                <a:spcPct val="80000"/>
              </a:lnSpc>
              <a:buFont typeface="Wingdings" pitchFamily="2" charset="2"/>
              <a:buChar char=""/>
            </a:pPr>
            <a:r>
              <a:rPr lang="en-US" sz="800" dirty="0"/>
              <a:t>Provide positive control for deep </a:t>
            </a:r>
            <a:r>
              <a:rPr lang="en-US" sz="800" dirty="0" err="1"/>
              <a:t>troughing</a:t>
            </a:r>
            <a:r>
              <a:rPr lang="en-US" sz="800" dirty="0"/>
              <a:t> </a:t>
            </a:r>
          </a:p>
          <a:p>
            <a:pPr algn="just">
              <a:lnSpc>
                <a:spcPct val="80000"/>
              </a:lnSpc>
              <a:buFont typeface="Wingdings" pitchFamily="2" charset="2"/>
              <a:buChar char=""/>
            </a:pPr>
            <a:r>
              <a:rPr lang="en-US" sz="800" dirty="0"/>
              <a:t>Avoid the heat and fine dust of ultrasonic tips</a:t>
            </a:r>
          </a:p>
          <a:p>
            <a:pPr>
              <a:lnSpc>
                <a:spcPct val="80000"/>
              </a:lnSpc>
            </a:pPr>
            <a:r>
              <a:rPr lang="en-US" sz="800" u="sng" dirty="0"/>
              <a:t>Ultrasonics : </a:t>
            </a:r>
          </a:p>
          <a:p>
            <a:pPr algn="just">
              <a:lnSpc>
                <a:spcPct val="80000"/>
              </a:lnSpc>
              <a:buFont typeface="Wingdings" pitchFamily="2" charset="2"/>
              <a:buNone/>
            </a:pPr>
            <a:endParaRPr lang="en-US" sz="800" dirty="0"/>
          </a:p>
          <a:p>
            <a:pPr>
              <a:lnSpc>
                <a:spcPct val="80000"/>
              </a:lnSpc>
            </a:pPr>
            <a:endParaRPr lang="en-US" sz="8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Endo explorer has</a:t>
            </a:r>
            <a:r>
              <a:rPr lang="en-US" baseline="0" dirty="0" smtClean="0"/>
              <a:t> two straight very sharp ends that are angled in two different directions from the long axis of the instrument.</a:t>
            </a:r>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7C6D0C-A6AE-4181-99E5-46EDFFFC23C5}"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Ingle </a:t>
            </a:r>
            <a:r>
              <a:rPr lang="en-US" sz="1200" kern="1200" baseline="0" dirty="0" err="1" smtClean="0">
                <a:solidFill>
                  <a:schemeClr val="tx1"/>
                </a:solidFill>
                <a:latin typeface="+mn-lt"/>
                <a:ea typeface="+mn-ea"/>
                <a:cs typeface="+mn-cs"/>
              </a:rPr>
              <a:t>ch</a:t>
            </a:r>
            <a:r>
              <a:rPr lang="en-US" sz="1200" kern="1200" baseline="0" dirty="0" smtClean="0">
                <a:solidFill>
                  <a:schemeClr val="tx1"/>
                </a:solidFill>
                <a:latin typeface="+mn-lt"/>
                <a:ea typeface="+mn-ea"/>
                <a:cs typeface="+mn-cs"/>
              </a:rPr>
              <a:t> 10</a:t>
            </a:r>
          </a:p>
          <a:p>
            <a:r>
              <a:rPr lang="en-US" sz="1200" kern="1200" baseline="0" dirty="0" smtClean="0">
                <a:solidFill>
                  <a:schemeClr val="tx1"/>
                </a:solidFill>
                <a:latin typeface="+mn-lt"/>
                <a:ea typeface="+mn-ea"/>
                <a:cs typeface="+mn-cs"/>
              </a:rPr>
              <a:t> new addition to finding and enlarging canal orifices is the Micro-Opener (</a:t>
            </a:r>
            <a:r>
              <a:rPr lang="en-US" sz="1200" kern="1200" baseline="0" dirty="0" err="1" smtClean="0">
                <a:solidFill>
                  <a:schemeClr val="tx1"/>
                </a:solidFill>
                <a:latin typeface="+mn-lt"/>
                <a:ea typeface="+mn-ea"/>
                <a:cs typeface="+mn-cs"/>
              </a:rPr>
              <a:t>Dentsply</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Maillefer</a:t>
            </a:r>
            <a:r>
              <a:rPr lang="en-US" sz="1200" kern="1200" baseline="0" dirty="0" smtClean="0">
                <a:solidFill>
                  <a:schemeClr val="tx1"/>
                </a:solidFill>
                <a:latin typeface="+mn-lt"/>
                <a:ea typeface="+mn-ea"/>
                <a:cs typeface="+mn-cs"/>
              </a:rPr>
              <a:t>; Tulsa, Okla.) (Figure 10-44, A), with K-type flutes in 0.04 and 0.06 tapers, mounted like a spreader, that can be used to uncover, enlarge, and flare orifices. This can be followed</a:t>
            </a:r>
          </a:p>
          <a:p>
            <a:r>
              <a:rPr lang="en-US" sz="1200" kern="1200" baseline="0" dirty="0" smtClean="0">
                <a:solidFill>
                  <a:schemeClr val="tx1"/>
                </a:solidFill>
                <a:latin typeface="+mn-lt"/>
                <a:ea typeface="+mn-ea"/>
                <a:cs typeface="+mn-cs"/>
              </a:rPr>
              <a:t>by the Micro-</a:t>
            </a:r>
            <a:r>
              <a:rPr lang="en-US" sz="1200" kern="1200" baseline="0" dirty="0" err="1" smtClean="0">
                <a:solidFill>
                  <a:schemeClr val="tx1"/>
                </a:solidFill>
                <a:latin typeface="+mn-lt"/>
                <a:ea typeface="+mn-ea"/>
                <a:cs typeface="+mn-cs"/>
              </a:rPr>
              <a:t>Debrider</a:t>
            </a:r>
            <a:r>
              <a:rPr lang="en-US" sz="1200" kern="1200" baseline="0" dirty="0" smtClean="0">
                <a:solidFill>
                  <a:schemeClr val="tx1"/>
                </a:solidFill>
                <a:latin typeface="+mn-lt"/>
                <a:ea typeface="+mn-ea"/>
                <a:cs typeface="+mn-cs"/>
              </a:rPr>
              <a:t> in ISO 0.02 taper, </a:t>
            </a:r>
            <a:r>
              <a:rPr lang="en-US" sz="1200" kern="1200" baseline="0" dirty="0" err="1" smtClean="0">
                <a:solidFill>
                  <a:schemeClr val="tx1"/>
                </a:solidFill>
                <a:latin typeface="+mn-lt"/>
                <a:ea typeface="+mn-ea"/>
                <a:cs typeface="+mn-cs"/>
              </a:rPr>
              <a:t>Hedstroem</a:t>
            </a:r>
            <a:r>
              <a:rPr lang="en-US" sz="1200" kern="1200" baseline="0" dirty="0" smtClean="0">
                <a:solidFill>
                  <a:schemeClr val="tx1"/>
                </a:solidFill>
                <a:latin typeface="+mn-lt"/>
                <a:ea typeface="+mn-ea"/>
                <a:cs typeface="+mn-cs"/>
              </a:rPr>
              <a:t>-type flutes (Figure 10-44, B) to further </a:t>
            </a:r>
            <a:r>
              <a:rPr lang="en-US" sz="1200" kern="1200" baseline="0" dirty="0" err="1" smtClean="0">
                <a:solidFill>
                  <a:schemeClr val="tx1"/>
                </a:solidFill>
                <a:latin typeface="+mn-lt"/>
                <a:ea typeface="+mn-ea"/>
                <a:cs typeface="+mn-cs"/>
              </a:rPr>
              <a:t>flaredown</a:t>
            </a:r>
            <a:r>
              <a:rPr lang="en-US" sz="1200" kern="1200" baseline="0" dirty="0" smtClean="0">
                <a:solidFill>
                  <a:schemeClr val="tx1"/>
                </a:solidFill>
                <a:latin typeface="+mn-lt"/>
                <a:ea typeface="+mn-ea"/>
                <a:cs typeface="+mn-cs"/>
              </a:rPr>
              <a:t> the canal.</a:t>
            </a:r>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F5BB78-0253-4F8C-8323-98B2527A66CA}"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B34699-A571-43B3-B2CF-7474151D2157}" type="slidenum">
              <a:rPr lang="en-US"/>
              <a:pPr/>
              <a:t>27</a:t>
            </a:fld>
            <a:endParaRPr lang="en-US"/>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xfrm>
            <a:off x="914400" y="4343400"/>
            <a:ext cx="5029200" cy="4114800"/>
          </a:xfrm>
        </p:spPr>
        <p:txBody>
          <a:bodyPr/>
          <a:lstStyle/>
          <a:p>
            <a:pPr>
              <a:lnSpc>
                <a:spcPct val="80000"/>
              </a:lnSpc>
            </a:pPr>
            <a:r>
              <a:rPr lang="en-US" sz="800" u="sng" dirty="0"/>
              <a:t>BARBED BROACHES &amp; RASPS (ANSI 63)</a:t>
            </a:r>
          </a:p>
          <a:p>
            <a:pPr>
              <a:lnSpc>
                <a:spcPct val="80000"/>
              </a:lnSpc>
            </a:pPr>
            <a:r>
              <a:rPr lang="en-US" sz="800" dirty="0"/>
              <a:t>Broaches and Rasps, probes and applicators are the</a:t>
            </a:r>
            <a:r>
              <a:rPr lang="en-US" sz="800" i="1" dirty="0"/>
              <a:t> </a:t>
            </a:r>
            <a:r>
              <a:rPr lang="en-US" sz="800" dirty="0"/>
              <a:t>older endodontic intra canal instruments still being manufactured. The broaches and rasps are designed to extract </a:t>
            </a:r>
            <a:r>
              <a:rPr lang="en-US" sz="800" i="1" dirty="0"/>
              <a:t>pulp </a:t>
            </a:r>
            <a:r>
              <a:rPr lang="en-US" sz="800" dirty="0"/>
              <a:t>tissue from the root canal</a:t>
            </a:r>
            <a:r>
              <a:rPr lang="en-US" sz="800" i="1" dirty="0"/>
              <a:t> </a:t>
            </a:r>
            <a:r>
              <a:rPr lang="en-US" sz="800" dirty="0"/>
              <a:t>by attaching to the</a:t>
            </a:r>
            <a:r>
              <a:rPr lang="en-US" sz="800" i="1" dirty="0"/>
              <a:t> </a:t>
            </a:r>
            <a:r>
              <a:rPr lang="en-US" sz="800" dirty="0"/>
              <a:t>pulp</a:t>
            </a:r>
            <a:r>
              <a:rPr lang="en-US" sz="800" i="1" dirty="0"/>
              <a:t> </a:t>
            </a:r>
            <a:r>
              <a:rPr lang="en-US" sz="800" dirty="0"/>
              <a:t>remnants. They have a different taper and length of the working portion than K or H files (length of working head: 10 mm)</a:t>
            </a:r>
          </a:p>
          <a:p>
            <a:pPr>
              <a:lnSpc>
                <a:spcPct val="80000"/>
              </a:lnSpc>
            </a:pPr>
            <a:endParaRPr lang="en-US" sz="800" b="1" dirty="0"/>
          </a:p>
          <a:p>
            <a:pPr>
              <a:lnSpc>
                <a:spcPct val="80000"/>
              </a:lnSpc>
            </a:pPr>
            <a:r>
              <a:rPr lang="en-US" sz="800" b="1" dirty="0"/>
              <a:t>Barbed broaches:</a:t>
            </a:r>
            <a:endParaRPr lang="en-US" sz="800" dirty="0"/>
          </a:p>
          <a:p>
            <a:pPr>
              <a:lnSpc>
                <a:spcPct val="80000"/>
              </a:lnSpc>
            </a:pPr>
            <a:r>
              <a:rPr lang="en-US" sz="800" dirty="0"/>
              <a:t>These are made from soft steel wire of varying diameters. The barbs are formed by cutting into the metal and forcing the cut portion away from the shaft such that barb faces towards the handle. The incisive cuts are a series of sharp pointed barbs along the operating head, curving backwards and obliquely. The cuts are made eccentrically around the shaft so that it</a:t>
            </a:r>
            <a:r>
              <a:rPr lang="en-US" sz="800" b="1" dirty="0"/>
              <a:t> </a:t>
            </a:r>
            <a:r>
              <a:rPr lang="en-US" sz="800" dirty="0"/>
              <a:t>is not excessively weak at one point. Clean a broach by scrubbing or dip in 5.25% NaOCl for 30 min. </a:t>
            </a:r>
          </a:p>
          <a:p>
            <a:pPr>
              <a:lnSpc>
                <a:spcPct val="80000"/>
              </a:lnSpc>
            </a:pPr>
            <a:r>
              <a:rPr lang="en-US" sz="800" dirty="0"/>
              <a:t>Broaches are of two types:</a:t>
            </a:r>
          </a:p>
          <a:p>
            <a:pPr>
              <a:lnSpc>
                <a:spcPct val="80000"/>
              </a:lnSpc>
              <a:buFontTx/>
              <a:buChar char="•"/>
            </a:pPr>
            <a:r>
              <a:rPr lang="en-US" sz="800" dirty="0"/>
              <a:t>Smooth: used to </a:t>
            </a:r>
            <a:r>
              <a:rPr lang="en-US" sz="800" i="1" dirty="0"/>
              <a:t>locate canals </a:t>
            </a:r>
            <a:r>
              <a:rPr lang="en-US" sz="800" dirty="0"/>
              <a:t>as a pathfinder (EG Pathfinder CS: made of carbon steel, so less likely to collapse when forced down the canal) . Also to explore patency of canal .However, it is now preferable to first remove the tissue bulk before placement of any instrument near the apex to avoid forcing any necrotic tissue beyond the apex. Thus, smooth broaches are rarely used today. </a:t>
            </a:r>
          </a:p>
          <a:p>
            <a:pPr>
              <a:lnSpc>
                <a:spcPct val="80000"/>
              </a:lnSpc>
              <a:buFontTx/>
              <a:buChar char="•"/>
            </a:pPr>
            <a:r>
              <a:rPr lang="en-US" sz="800" dirty="0"/>
              <a:t>Barbed.: it was originally used for canal preparation. But due to ease of breakage, it is now used only for soft tissue removal. </a:t>
            </a:r>
          </a:p>
          <a:p>
            <a:pPr lvl="2">
              <a:lnSpc>
                <a:spcPct val="80000"/>
              </a:lnSpc>
            </a:pPr>
            <a:endParaRPr lang="en-US" sz="800" dirty="0"/>
          </a:p>
          <a:p>
            <a:pPr lvl="2">
              <a:lnSpc>
                <a:spcPct val="80000"/>
              </a:lnSpc>
            </a:pPr>
            <a:r>
              <a:rPr lang="en-US" sz="800" dirty="0"/>
              <a:t>Uses: Primarily used for removal of intact pulp tissue (especially that which is fibrous. It is difficult to remove an inflamed vital pulp as it results in further laceration of the tissues). Other uses:</a:t>
            </a:r>
          </a:p>
          <a:p>
            <a:pPr lvl="2">
              <a:lnSpc>
                <a:spcPct val="80000"/>
              </a:lnSpc>
              <a:buFontTx/>
              <a:buChar char="•"/>
            </a:pPr>
            <a:r>
              <a:rPr lang="en-US" sz="800" dirty="0"/>
              <a:t>To loosen debris in necrotic canals.</a:t>
            </a:r>
          </a:p>
          <a:p>
            <a:pPr lvl="2">
              <a:lnSpc>
                <a:spcPct val="80000"/>
              </a:lnSpc>
              <a:buFontTx/>
              <a:buChar char="•"/>
            </a:pPr>
            <a:r>
              <a:rPr lang="en-US" sz="800" dirty="0"/>
              <a:t>To remove paper points or cotton pellets, loose GP points from within the canals.</a:t>
            </a:r>
          </a:p>
          <a:p>
            <a:pPr lvl="2">
              <a:lnSpc>
                <a:spcPct val="80000"/>
              </a:lnSpc>
              <a:buFontTx/>
              <a:buChar char="•"/>
            </a:pPr>
            <a:r>
              <a:rPr lang="en-US" sz="800" dirty="0"/>
              <a:t>Available in sizes fine, xx fine, x fine, medium and coarse. (The smallest size broach corresponds to a No.20 file-</a:t>
            </a:r>
            <a:r>
              <a:rPr lang="en-US" sz="800" dirty="0" err="1"/>
              <a:t>Weine</a:t>
            </a:r>
            <a:r>
              <a:rPr lang="en-US" sz="800" dirty="0"/>
              <a:t>).</a:t>
            </a:r>
          </a:p>
          <a:p>
            <a:pPr lvl="2">
              <a:lnSpc>
                <a:spcPct val="80000"/>
              </a:lnSpc>
              <a:buFontTx/>
              <a:buChar char="•"/>
            </a:pPr>
            <a:endParaRPr lang="en-US" sz="800" dirty="0"/>
          </a:p>
          <a:p>
            <a:pPr>
              <a:lnSpc>
                <a:spcPct val="80000"/>
              </a:lnSpc>
            </a:pPr>
            <a:r>
              <a:rPr lang="en-US" sz="800" b="1" dirty="0"/>
              <a:t>Rasps:</a:t>
            </a:r>
          </a:p>
          <a:p>
            <a:pPr>
              <a:lnSpc>
                <a:spcPct val="80000"/>
              </a:lnSpc>
            </a:pPr>
            <a:r>
              <a:rPr lang="en-US" sz="800" dirty="0"/>
              <a:t>Tapered , pointed instruments in which incisive cuts are shallow and nearly perpendicular to the shaft. Thus, the cutting edges are as series of semicircular/ovoid elevations along the operating head. They are used to enlarge the root canal by abrasive action on the dentin. Earlier called RATTAIL FILES. Now it is </a:t>
            </a:r>
            <a:r>
              <a:rPr lang="en-US" sz="800" dirty="0" err="1"/>
              <a:t>superceded</a:t>
            </a:r>
            <a:r>
              <a:rPr lang="en-US" sz="800" dirty="0"/>
              <a:t> by the H files. </a:t>
            </a:r>
          </a:p>
          <a:p>
            <a:pPr>
              <a:lnSpc>
                <a:spcPct val="80000"/>
              </a:lnSpc>
            </a:pPr>
            <a:endParaRPr lang="en-US" sz="800" dirty="0"/>
          </a:p>
          <a:p>
            <a:pPr>
              <a:lnSpc>
                <a:spcPct val="80000"/>
              </a:lnSpc>
            </a:pPr>
            <a:r>
              <a:rPr lang="en-US" sz="800" dirty="0"/>
              <a:t>DIFF TABLE : Although similar in design there are significant differences in taper and barb size:</a:t>
            </a:r>
          </a:p>
          <a:p>
            <a:pPr>
              <a:lnSpc>
                <a:spcPct val="80000"/>
              </a:lnSpc>
            </a:pPr>
            <a:endParaRPr lang="en-US" sz="800" i="1" dirty="0"/>
          </a:p>
          <a:p>
            <a:pPr>
              <a:lnSpc>
                <a:spcPct val="80000"/>
              </a:lnSpc>
            </a:pPr>
            <a:r>
              <a:rPr lang="en-US" sz="800" i="1" dirty="0"/>
              <a:t>Broach </a:t>
            </a:r>
            <a:r>
              <a:rPr lang="en-US" sz="800" dirty="0"/>
              <a:t>Barbs are about 1/2 the core diameter. Taper is 0.007 -0.01mm/mm. More fragile due to deeper cut. </a:t>
            </a:r>
          </a:p>
          <a:p>
            <a:pPr>
              <a:lnSpc>
                <a:spcPct val="80000"/>
              </a:lnSpc>
            </a:pPr>
            <a:endParaRPr lang="en-US" sz="800" i="1" dirty="0"/>
          </a:p>
          <a:p>
            <a:pPr>
              <a:lnSpc>
                <a:spcPct val="80000"/>
              </a:lnSpc>
            </a:pPr>
            <a:r>
              <a:rPr lang="en-US" sz="800" i="1" dirty="0"/>
              <a:t>Rasp</a:t>
            </a:r>
            <a:r>
              <a:rPr lang="en-US" sz="800" dirty="0"/>
              <a:t> Barb height should be equal to 1/3rd the diameter of the tip. Taper is 0.015-0.02 mm/mm. Shallower cuts and more rounded barbs.</a:t>
            </a:r>
          </a:p>
          <a:p>
            <a:pPr>
              <a:lnSpc>
                <a:spcPct val="80000"/>
              </a:lnSpc>
            </a:pPr>
            <a:endParaRPr lang="en-US" sz="800" dirty="0"/>
          </a:p>
          <a:p>
            <a:pPr>
              <a:lnSpc>
                <a:spcPct val="80000"/>
              </a:lnSpc>
            </a:pPr>
            <a:endParaRPr lang="en-US" sz="800" dirty="0"/>
          </a:p>
          <a:p>
            <a:pPr>
              <a:lnSpc>
                <a:spcPct val="80000"/>
              </a:lnSpc>
            </a:pPr>
            <a:r>
              <a:rPr lang="en-US" sz="800" b="1" dirty="0"/>
              <a:t>Probes: (</a:t>
            </a:r>
            <a:r>
              <a:rPr lang="en-US" sz="800" b="1" dirty="0" err="1"/>
              <a:t>cohen</a:t>
            </a:r>
            <a:r>
              <a:rPr lang="en-US" sz="800" b="1" dirty="0"/>
              <a:t> 4</a:t>
            </a:r>
            <a:r>
              <a:rPr lang="en-US" sz="800" b="1" baseline="30000" dirty="0"/>
              <a:t>th</a:t>
            </a:r>
            <a:r>
              <a:rPr lang="en-US" sz="800" b="1" dirty="0"/>
              <a:t>)</a:t>
            </a:r>
          </a:p>
          <a:p>
            <a:pPr>
              <a:lnSpc>
                <a:spcPct val="80000"/>
              </a:lnSpc>
            </a:pPr>
            <a:r>
              <a:rPr lang="en-US" sz="800" dirty="0"/>
              <a:t>It is a light, slender, fairly flexible , smooth or edged , metal hand instrument usually pointed and tapered , made of soft iron wire. It is used for exploration of the canal. Now it is mainly replaced by the use of a smallest size K file for canal exploration. </a:t>
            </a:r>
          </a:p>
          <a:p>
            <a:pPr>
              <a:lnSpc>
                <a:spcPct val="80000"/>
              </a:lnSpc>
            </a:pPr>
            <a:endParaRPr lang="en-US" sz="800" dirty="0"/>
          </a:p>
          <a:p>
            <a:pPr>
              <a:lnSpc>
                <a:spcPct val="80000"/>
              </a:lnSpc>
            </a:pPr>
            <a:r>
              <a:rPr lang="en-US" sz="800" b="1" dirty="0"/>
              <a:t>Applicators: </a:t>
            </a:r>
            <a:r>
              <a:rPr lang="en-US" sz="800" dirty="0"/>
              <a:t>they are light slender, tapering fairly flexible pointed instruments that are circular in cross section, the working head is rough to aid in holding cotton </a:t>
            </a:r>
            <a:r>
              <a:rPr lang="en-US" sz="800" dirty="0" err="1"/>
              <a:t>fibres</a:t>
            </a:r>
            <a:r>
              <a:rPr lang="en-US" sz="800" dirty="0"/>
              <a:t> or liquids for application in the root canal. Similar to probes, except for the s\rough surface of their working section. The incisive cuts of the instrument are shallow and elevation of these cuts (like broaches/rasps) is slight. </a:t>
            </a:r>
          </a:p>
          <a:p>
            <a:pPr>
              <a:lnSpc>
                <a:spcPct val="80000"/>
              </a:lnSpc>
            </a:pPr>
            <a:endParaRPr lang="en-US" sz="800" dirty="0"/>
          </a:p>
          <a:p>
            <a:pPr>
              <a:lnSpc>
                <a:spcPct val="80000"/>
              </a:lnSpc>
            </a:pPr>
            <a:r>
              <a:rPr lang="en-US" sz="800" dirty="0"/>
              <a:t>Broaches, Rasps, probes and applicators are of limited usefulness toady. Usually out of these 4, only the broaches may be used.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 to ISO </a:t>
            </a:r>
            <a:r>
              <a:rPr lang="en-US" dirty="0" err="1" smtClean="0"/>
              <a:t>specifi</a:t>
            </a:r>
            <a:r>
              <a:rPr lang="en-US" dirty="0" smtClean="0"/>
              <a:t>. Barb height for broaches </a:t>
            </a:r>
            <a:r>
              <a:rPr lang="en-US" dirty="0" err="1" smtClean="0"/>
              <a:t>shud</a:t>
            </a:r>
            <a:r>
              <a:rPr lang="en-US" baseline="0" dirty="0" smtClean="0"/>
              <a:t> b ½ the core diameter whereas rasps </a:t>
            </a:r>
            <a:r>
              <a:rPr lang="en-US" baseline="0" dirty="0" err="1" smtClean="0"/>
              <a:t>shud</a:t>
            </a:r>
            <a:r>
              <a:rPr lang="en-US" baseline="0" dirty="0" smtClean="0"/>
              <a:t> </a:t>
            </a:r>
            <a:r>
              <a:rPr lang="en-US" baseline="0" dirty="0" err="1" smtClean="0"/>
              <a:t>hav</a:t>
            </a:r>
            <a:r>
              <a:rPr lang="en-US" baseline="0" dirty="0" smtClean="0"/>
              <a:t> barbs equal to 1/3 the diameter of the </a:t>
            </a:r>
            <a:r>
              <a:rPr lang="en-US" baseline="0" dirty="0" err="1" smtClean="0"/>
              <a:t>tip.moreover</a:t>
            </a:r>
            <a:r>
              <a:rPr lang="en-US" baseline="0" dirty="0" smtClean="0"/>
              <a:t> the taper of broaches is slightly less than that of rasps.</a:t>
            </a:r>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4B989-CFD1-4FF4-B40D-C5B263A3B28A}" type="slidenum">
              <a:rPr lang="en-US"/>
              <a:pPr/>
              <a:t>29</a:t>
            </a:fld>
            <a:endParaRPr lang="en-US"/>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xfrm>
            <a:off x="914400" y="4343400"/>
            <a:ext cx="5029200" cy="4114800"/>
          </a:xfrm>
        </p:spPr>
        <p:txBody>
          <a:bodyPr/>
          <a:lstStyle/>
          <a:p>
            <a:pPr marL="152400" indent="-152400">
              <a:lnSpc>
                <a:spcPct val="80000"/>
              </a:lnSpc>
            </a:pPr>
            <a:r>
              <a:rPr lang="en-US" sz="800" u="sng" dirty="0"/>
              <a:t>K –TYPE REAMERS &amp; FILES (ANSI 28)</a:t>
            </a:r>
          </a:p>
          <a:p>
            <a:pPr marL="152400" indent="-152400">
              <a:lnSpc>
                <a:spcPct val="80000"/>
              </a:lnSpc>
            </a:pPr>
            <a:r>
              <a:rPr lang="en-US" sz="800" dirty="0"/>
              <a:t>First designed as early as 1904 by the Kerr Manufacturing Company, K-style files and reamers are the most widely copied and extensively manufactured endodontic instruments worldwide. Hence are universally known as K-files. Kerr manufactured No. 1-12 file. Kerr No. 1 </a:t>
            </a:r>
            <a:r>
              <a:rPr lang="en-US" sz="800" dirty="0">
                <a:sym typeface="Wingdings" pitchFamily="2" charset="2"/>
              </a:rPr>
              <a:t></a:t>
            </a:r>
            <a:r>
              <a:rPr lang="en-US" sz="800" dirty="0"/>
              <a:t> Pathfinder used for fine sclerotic canals 0.015mm/mm) Made of carbon steel.</a:t>
            </a:r>
          </a:p>
          <a:p>
            <a:pPr marL="152400" indent="-152400">
              <a:lnSpc>
                <a:spcPct val="80000"/>
              </a:lnSpc>
            </a:pPr>
            <a:endParaRPr lang="en-US" sz="800" dirty="0"/>
          </a:p>
          <a:p>
            <a:pPr marL="152400" indent="-152400">
              <a:lnSpc>
                <a:spcPct val="80000"/>
              </a:lnSpc>
            </a:pPr>
            <a:r>
              <a:rPr lang="en-US" sz="800" dirty="0"/>
              <a:t>Now made universally of nickel titanium and stainless steel rather than carbon steel, K-type instruments are produced using one of two techniques. </a:t>
            </a:r>
          </a:p>
          <a:p>
            <a:pPr marL="152400" indent="-152400">
              <a:lnSpc>
                <a:spcPct val="80000"/>
              </a:lnSpc>
            </a:pPr>
            <a:endParaRPr lang="en-US" sz="800" u="sng" dirty="0"/>
          </a:p>
          <a:p>
            <a:pPr marL="152400" indent="-152400">
              <a:lnSpc>
                <a:spcPct val="80000"/>
              </a:lnSpc>
            </a:pPr>
            <a:r>
              <a:rPr lang="en-US" sz="800" u="sng" dirty="0"/>
              <a:t>Manufacturing: </a:t>
            </a:r>
          </a:p>
          <a:p>
            <a:pPr marL="152400" indent="-152400">
              <a:lnSpc>
                <a:spcPct val="80000"/>
              </a:lnSpc>
            </a:pPr>
            <a:r>
              <a:rPr lang="en-US" sz="800" dirty="0"/>
              <a:t>1)The more traditional is produced by grinding graduated sizes of round “piano” wire into various shapes such as square, triangular, or rhomboid. A second grinding operation properly tapers these pieces. To give the instruments the spirals that provide the cutting edges, the square or triangular stock is then grasped by a machine that twists it counterclockwise a programmed number of times—tight spirals for files, loose spirals for reamers. The cutting blades that are produced are the sharp edges of either the square or the triangle. In any instrument, these edges are known as the “rake” of the blade. The more acute the angle of the rake, the sharper the blade. There are approximately twice the number of spirals on a file than on a reamer of a corresponding size. </a:t>
            </a:r>
          </a:p>
          <a:p>
            <a:pPr marL="152400" indent="-152400">
              <a:lnSpc>
                <a:spcPct val="80000"/>
              </a:lnSpc>
            </a:pPr>
            <a:endParaRPr lang="en-US" sz="800" dirty="0"/>
          </a:p>
          <a:p>
            <a:pPr marL="152400" indent="-152400">
              <a:lnSpc>
                <a:spcPct val="80000"/>
              </a:lnSpc>
            </a:pPr>
            <a:r>
              <a:rPr lang="en-US" sz="800" dirty="0"/>
              <a:t>2) The second and newer manufacturing method is to grind the spirals into the tapered wire rather than twist the wire to produce the cutting blades. Grinding is totally necessary for nickel-titanium instruments. Because of their </a:t>
            </a:r>
            <a:r>
              <a:rPr lang="en-US" sz="800" dirty="0" err="1"/>
              <a:t>superelasticity</a:t>
            </a:r>
            <a:r>
              <a:rPr lang="en-US" sz="800" dirty="0"/>
              <a:t>, they cannot be twisted. Originally, the cross-section of the K file was square and the reamer triangular. Recently, manufacturers have started using many configurations to achieve better cutting and/or flexibility. </a:t>
            </a:r>
            <a:endParaRPr lang="en-US" sz="800" b="1" dirty="0"/>
          </a:p>
          <a:p>
            <a:pPr marL="152400" indent="-152400">
              <a:lnSpc>
                <a:spcPct val="80000"/>
              </a:lnSpc>
            </a:pPr>
            <a:endParaRPr lang="en-US" sz="800" b="1" dirty="0"/>
          </a:p>
          <a:p>
            <a:pPr marL="152400" indent="-152400">
              <a:lnSpc>
                <a:spcPct val="80000"/>
              </a:lnSpc>
            </a:pPr>
            <a:r>
              <a:rPr lang="en-US" sz="800" dirty="0"/>
              <a:t>As K type reamers and files are made by twisting, the steel is WORK HARDENED during this process. Work hardening depends on:</a:t>
            </a:r>
          </a:p>
          <a:p>
            <a:pPr marL="152400" indent="-152400">
              <a:lnSpc>
                <a:spcPct val="80000"/>
              </a:lnSpc>
              <a:buFontTx/>
              <a:buChar char="•"/>
            </a:pPr>
            <a:r>
              <a:rPr lang="en-US" sz="800" dirty="0"/>
              <a:t>Size: larger instrument of the same shape is more work hardened</a:t>
            </a:r>
          </a:p>
          <a:p>
            <a:pPr marL="152400" indent="-152400">
              <a:lnSpc>
                <a:spcPct val="80000"/>
              </a:lnSpc>
              <a:buFontTx/>
              <a:buChar char="•"/>
            </a:pPr>
            <a:r>
              <a:rPr lang="en-US" sz="800" dirty="0"/>
              <a:t>Shape: square is more than triangular</a:t>
            </a:r>
          </a:p>
          <a:p>
            <a:pPr marL="152400" indent="-152400">
              <a:lnSpc>
                <a:spcPct val="80000"/>
              </a:lnSpc>
              <a:buFontTx/>
              <a:buChar char="•"/>
            </a:pPr>
            <a:r>
              <a:rPr lang="en-US" sz="800" dirty="0"/>
              <a:t>Tightness of twists: more the no. , more is the work hardening. Thus, reamer has half the amount of work hardening than K file. </a:t>
            </a:r>
          </a:p>
          <a:p>
            <a:pPr marL="152400" indent="-152400">
              <a:lnSpc>
                <a:spcPct val="80000"/>
              </a:lnSpc>
            </a:pPr>
            <a:endParaRPr lang="en-US" sz="800" b="1" dirty="0"/>
          </a:p>
          <a:p>
            <a:pPr marL="152400" indent="-152400">
              <a:lnSpc>
                <a:spcPct val="80000"/>
              </a:lnSpc>
            </a:pPr>
            <a:r>
              <a:rPr lang="en-US" sz="800" b="1" dirty="0"/>
              <a:t>Reamers:</a:t>
            </a:r>
            <a:endParaRPr lang="en-US" sz="800" dirty="0"/>
          </a:p>
          <a:p>
            <a:pPr marL="152400" indent="-152400">
              <a:lnSpc>
                <a:spcPct val="80000"/>
              </a:lnSpc>
            </a:pPr>
            <a:r>
              <a:rPr lang="en-US" sz="800" dirty="0"/>
              <a:t>It is the original endodontic instrument, made from a triangular blank (60º angle). They are more efficient in removing tooth structure than files (2.5 times more) because of triangular cross section. This is because the triangular shaft gives a deeper cut with thicker dentin chips, as it has a smaller contact angle with the canal wall. </a:t>
            </a:r>
          </a:p>
          <a:p>
            <a:pPr marL="152400" indent="-152400">
              <a:lnSpc>
                <a:spcPct val="80000"/>
              </a:lnSpc>
            </a:pPr>
            <a:r>
              <a:rPr lang="en-US" sz="800" dirty="0"/>
              <a:t>Less flutes (1/10 and 1/4 of a spiral / mm or 0.80- 0.28 mm).</a:t>
            </a:r>
          </a:p>
          <a:p>
            <a:pPr marL="152400" indent="-152400">
              <a:lnSpc>
                <a:spcPct val="80000"/>
              </a:lnSpc>
            </a:pPr>
            <a:r>
              <a:rPr lang="en-US" sz="800" dirty="0"/>
              <a:t>They cut efficiently in a reaming motion. Traditional endodontic reamers cut by being tightly inserted into the canal, twisted clockwise one quarter- to one </a:t>
            </a:r>
            <a:r>
              <a:rPr lang="en-US" sz="800" dirty="0" err="1"/>
              <a:t>halfturn</a:t>
            </a:r>
            <a:r>
              <a:rPr lang="en-US" sz="800" dirty="0"/>
              <a:t> to engage their blades into the dentin, and then withdrawn—penetration, rotation, and retraction. The cut is made during retraction. Reaming is the only method that produces a round, tapered preparation. </a:t>
            </a:r>
          </a:p>
          <a:p>
            <a:pPr marL="152400" indent="-152400">
              <a:lnSpc>
                <a:spcPct val="80000"/>
              </a:lnSpc>
            </a:pPr>
            <a:r>
              <a:rPr lang="en-US" sz="800" dirty="0"/>
              <a:t>Reamers do not work in a filing motion as their flutes are too widespread to rasp. </a:t>
            </a:r>
          </a:p>
          <a:p>
            <a:pPr marL="152400" indent="-152400">
              <a:lnSpc>
                <a:spcPct val="80000"/>
              </a:lnSpc>
            </a:pPr>
            <a:r>
              <a:rPr lang="en-US" sz="800" u="sng" dirty="0"/>
              <a:t>Adv over file</a:t>
            </a:r>
            <a:r>
              <a:rPr lang="en-US" sz="800" dirty="0"/>
              <a:t>: they are more flexible. </a:t>
            </a:r>
          </a:p>
          <a:p>
            <a:pPr marL="152400" indent="-152400">
              <a:lnSpc>
                <a:spcPct val="80000"/>
              </a:lnSpc>
            </a:pPr>
            <a:endParaRPr lang="en-US" sz="800" dirty="0"/>
          </a:p>
          <a:p>
            <a:pPr marL="152400" indent="-152400">
              <a:lnSpc>
                <a:spcPct val="80000"/>
              </a:lnSpc>
            </a:pPr>
            <a:r>
              <a:rPr lang="en-US" sz="800" b="1" dirty="0"/>
              <a:t>Files:</a:t>
            </a:r>
            <a:endParaRPr lang="en-US" sz="800" dirty="0"/>
          </a:p>
          <a:p>
            <a:pPr marL="152400" indent="-152400">
              <a:lnSpc>
                <a:spcPct val="80000"/>
              </a:lnSpc>
            </a:pPr>
            <a:r>
              <a:rPr lang="en-US" sz="800" dirty="0"/>
              <a:t>Files are usually made from square cross section. The</a:t>
            </a:r>
            <a:r>
              <a:rPr lang="en-US" sz="800" b="1" dirty="0"/>
              <a:t> </a:t>
            </a:r>
            <a:r>
              <a:rPr lang="en-US" sz="800" dirty="0"/>
              <a:t>wire is grasped by a machine and twisted counter clockwise to produce the cutting edges. The instruments have between 1/4 and just over 1/2 spiral/ mm (1.93-­0.88 mm).</a:t>
            </a:r>
          </a:p>
          <a:p>
            <a:pPr marL="152400" indent="-152400">
              <a:lnSpc>
                <a:spcPct val="80000"/>
              </a:lnSpc>
            </a:pPr>
            <a:r>
              <a:rPr lang="en-US" sz="800" dirty="0"/>
              <a:t>The tighter spiral of a file establishes a cutting angle (rake) that achieves its primary action on withdrawal. Files are efficient in removal of tooth structure and can be used in anyone of the following methods. </a:t>
            </a:r>
          </a:p>
          <a:p>
            <a:pPr marL="152400" indent="-152400">
              <a:lnSpc>
                <a:spcPct val="80000"/>
              </a:lnSpc>
              <a:buFontTx/>
              <a:buChar char="•"/>
            </a:pPr>
            <a:r>
              <a:rPr lang="en-US" sz="800" dirty="0"/>
              <a:t>Pure filing actions (push and pull)/rasping .</a:t>
            </a:r>
          </a:p>
          <a:p>
            <a:pPr marL="152400" indent="-152400">
              <a:lnSpc>
                <a:spcPct val="80000"/>
              </a:lnSpc>
              <a:buFontTx/>
              <a:buChar char="•"/>
            </a:pPr>
            <a:r>
              <a:rPr lang="en-US" sz="800" dirty="0"/>
              <a:t>Quarter turn filing.</a:t>
            </a:r>
          </a:p>
          <a:p>
            <a:pPr marL="152400" indent="-152400">
              <a:lnSpc>
                <a:spcPct val="80000"/>
              </a:lnSpc>
              <a:buFontTx/>
              <a:buChar char="•"/>
            </a:pPr>
            <a:r>
              <a:rPr lang="en-US" sz="800" dirty="0"/>
              <a:t>Pure reaming action. The file tends to set in the dentin more readily than the reamer and must therefore be treated more gingerly.</a:t>
            </a:r>
          </a:p>
          <a:p>
            <a:pPr marL="152400" indent="-152400">
              <a:lnSpc>
                <a:spcPct val="80000"/>
              </a:lnSpc>
              <a:buFontTx/>
              <a:buChar char="•"/>
            </a:pPr>
            <a:endParaRPr lang="en-US" sz="800" dirty="0"/>
          </a:p>
          <a:p>
            <a:pPr marL="1524000" lvl="3" indent="-152400">
              <a:lnSpc>
                <a:spcPct val="80000"/>
              </a:lnSpc>
              <a:buFontTx/>
              <a:buChar char="•"/>
            </a:pPr>
            <a:r>
              <a:rPr lang="en-US" sz="800" dirty="0"/>
              <a:t>IMP : Basically the instrument works by compression –and-release destruction of the dentin surrounding the canal. Generally a reaming motion causes less transportation than a filing motion. </a:t>
            </a:r>
          </a:p>
          <a:p>
            <a:pPr marL="1524000" lvl="3" indent="-152400">
              <a:lnSpc>
                <a:spcPct val="80000"/>
              </a:lnSpc>
            </a:pPr>
            <a:endParaRPr lang="en-US" sz="800" dirty="0"/>
          </a:p>
          <a:p>
            <a:pPr marL="152400" indent="-152400">
              <a:lnSpc>
                <a:spcPct val="80000"/>
              </a:lnSpc>
            </a:pPr>
            <a:r>
              <a:rPr lang="en-US" sz="800" dirty="0"/>
              <a:t>With the square blank design, files resist fracture more easily and therefore are used for the smaller fragile instruments. In larger sizes where the fracture of file is not critical, triangular blanks are used as they are more efficient at cutting. According to Weine the square blank which has 90° angle does not cut as well as a reamer. But since flutes are twisted to produce more flutes per mm, files remove tooth structure faster.</a:t>
            </a:r>
          </a:p>
          <a:p>
            <a:pPr marL="152400" indent="-152400">
              <a:lnSpc>
                <a:spcPct val="80000"/>
              </a:lnSpc>
            </a:pPr>
            <a:endParaRPr lang="en-US" sz="800" b="1" dirty="0"/>
          </a:p>
          <a:p>
            <a:pPr marL="152400" indent="-152400">
              <a:lnSpc>
                <a:spcPct val="80000"/>
              </a:lnSpc>
            </a:pPr>
            <a:endParaRPr lang="en-US" sz="800" i="1"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291AB-A240-4FF0-AE12-E7B8EDD4D08A}" type="slidenum">
              <a:rPr lang="en-US"/>
              <a:pPr/>
              <a:t>30</a:t>
            </a:fld>
            <a:endParaRPr 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xfrm>
            <a:off x="914400" y="4343400"/>
            <a:ext cx="5029200" cy="4114800"/>
          </a:xfrm>
        </p:spPr>
        <p:txBody>
          <a:bodyPr/>
          <a:lstStyle/>
          <a:p>
            <a:pPr marL="152400" indent="-152400">
              <a:lnSpc>
                <a:spcPct val="80000"/>
              </a:lnSpc>
            </a:pPr>
            <a:r>
              <a:rPr lang="en-US" sz="1200" i="1" dirty="0" smtClean="0"/>
              <a:t>DIFF TABLE: Files Reamers </a:t>
            </a:r>
            <a:r>
              <a:rPr lang="en-US" sz="1200" dirty="0" smtClean="0"/>
              <a:t>Square cross section Triangular cross </a:t>
            </a:r>
            <a:r>
              <a:rPr lang="en-US" sz="1200" dirty="0" err="1" smtClean="0"/>
              <a:t>sectionTighter</a:t>
            </a:r>
            <a:r>
              <a:rPr lang="en-US" sz="1200" dirty="0" smtClean="0"/>
              <a:t> flutes (1.93-0.88 mm)Loose spirals (.08-0.28 mm)Resists fracture </a:t>
            </a:r>
            <a:r>
              <a:rPr lang="en-US" sz="1200" dirty="0" err="1" smtClean="0"/>
              <a:t>betterFracture</a:t>
            </a:r>
            <a:r>
              <a:rPr lang="en-US" sz="1200" dirty="0" smtClean="0"/>
              <a:t> </a:t>
            </a:r>
            <a:r>
              <a:rPr lang="en-US" sz="1200" dirty="0" err="1" smtClean="0"/>
              <a:t>easilyLess</a:t>
            </a:r>
            <a:r>
              <a:rPr lang="en-US" sz="1200" dirty="0" smtClean="0"/>
              <a:t> flexible More </a:t>
            </a:r>
            <a:r>
              <a:rPr lang="en-US" sz="1200" dirty="0" err="1" smtClean="0"/>
              <a:t>flexibleLower</a:t>
            </a:r>
            <a:r>
              <a:rPr lang="en-US" sz="1200" dirty="0" smtClean="0"/>
              <a:t> cutting efficiency, work best in rasping </a:t>
            </a:r>
            <a:r>
              <a:rPr lang="en-US" sz="1200" dirty="0" err="1" smtClean="0"/>
              <a:t>motionBetter</a:t>
            </a:r>
            <a:r>
              <a:rPr lang="en-US" sz="1200" dirty="0" smtClean="0"/>
              <a:t> cutting efficiency (2.5 times more efficient), best in reaming motion. But loose sharpness easily.</a:t>
            </a:r>
          </a:p>
          <a:p>
            <a:pPr marL="152400" indent="-152400">
              <a:lnSpc>
                <a:spcPct val="80000"/>
              </a:lnSpc>
            </a:pPr>
            <a:endParaRPr lang="en-US" sz="1200" dirty="0" smtClean="0"/>
          </a:p>
          <a:p>
            <a:pPr marL="152400" indent="-152400">
              <a:lnSpc>
                <a:spcPct val="80000"/>
              </a:lnSpc>
            </a:pPr>
            <a:r>
              <a:rPr lang="en-US" sz="1200" b="1" dirty="0" smtClean="0"/>
              <a:t>Breakage: </a:t>
            </a:r>
          </a:p>
          <a:p>
            <a:pPr marL="152400" indent="-152400">
              <a:lnSpc>
                <a:spcPct val="80000"/>
              </a:lnSpc>
            </a:pPr>
            <a:r>
              <a:rPr lang="en-US" sz="1200" dirty="0" smtClean="0"/>
              <a:t>Reamers and K files do not break until the instrument is deformed , i.e., rotated on its axis when bound in the canal for several 360</a:t>
            </a:r>
            <a:r>
              <a:rPr lang="en-US" sz="1200" dirty="0" smtClean="0">
                <a:cs typeface="Times New Roman" pitchFamily="18" charset="0"/>
              </a:rPr>
              <a:t>° twists. The more flexible the instrument steel, the more full turns a blade can withstand before breaking. Instrument fracture during clockwise motion after plastic deformation, when the instrument becomes bound while the rotation continues. </a:t>
            </a:r>
            <a:r>
              <a:rPr lang="en-US" sz="1200" u="sng" dirty="0" smtClean="0">
                <a:cs typeface="Times New Roman" pitchFamily="18" charset="0"/>
              </a:rPr>
              <a:t>Interestingly, failure occurs in the counterclockwise direction (fracture is a clean break of the instrument-Cohen 4</a:t>
            </a:r>
            <a:r>
              <a:rPr lang="en-US" sz="1200" u="sng" baseline="30000" dirty="0" smtClean="0">
                <a:cs typeface="Times New Roman" pitchFamily="18" charset="0"/>
              </a:rPr>
              <a:t>th</a:t>
            </a:r>
            <a:r>
              <a:rPr lang="en-US" sz="1200" u="sng" dirty="0" smtClean="0">
                <a:cs typeface="Times New Roman" pitchFamily="18" charset="0"/>
              </a:rPr>
              <a:t>) at half the no. of rotations required for failure in the clockwise direction (here splintering of the file occurs) (Cohen 9</a:t>
            </a:r>
            <a:r>
              <a:rPr lang="en-US" sz="1200" u="sng" baseline="30000" dirty="0" smtClean="0">
                <a:cs typeface="Times New Roman" pitchFamily="18" charset="0"/>
              </a:rPr>
              <a:t>th</a:t>
            </a:r>
            <a:r>
              <a:rPr lang="en-US" sz="1200" u="sng" dirty="0" smtClean="0">
                <a:cs typeface="Times New Roman" pitchFamily="18" charset="0"/>
              </a:rPr>
              <a:t>). Thus, K type instruments should be operated more carefully e\when pressure is applied in the counterclockwise rotation.</a:t>
            </a:r>
            <a:r>
              <a:rPr lang="en-US" sz="1200" dirty="0" smtClean="0">
                <a:cs typeface="Times New Roman" pitchFamily="18" charset="0"/>
              </a:rPr>
              <a:t> The instrument temper is not affected by salt or glass bead sterilization. </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90600" lvl="1" indent="-533400">
              <a:lnSpc>
                <a:spcPct val="80000"/>
              </a:lnSpc>
              <a:buFontTx/>
              <a:buAutoNum type="arabicPeriod"/>
            </a:pPr>
            <a:r>
              <a:rPr lang="en-US" sz="2000" dirty="0" smtClean="0">
                <a:solidFill>
                  <a:srgbClr val="FFC000"/>
                </a:solidFill>
                <a:latin typeface="Comic Sans MS" pitchFamily="66" charset="0"/>
              </a:rPr>
              <a:t>Reduce the likelihood of </a:t>
            </a:r>
            <a:r>
              <a:rPr lang="en-US" sz="2000" dirty="0" err="1" smtClean="0">
                <a:solidFill>
                  <a:srgbClr val="FFC000"/>
                </a:solidFill>
                <a:latin typeface="Comic Sans MS" pitchFamily="66" charset="0"/>
              </a:rPr>
              <a:t>mesial</a:t>
            </a:r>
            <a:r>
              <a:rPr lang="en-US" sz="2000" dirty="0" smtClean="0">
                <a:solidFill>
                  <a:srgbClr val="FFC000"/>
                </a:solidFill>
                <a:latin typeface="Comic Sans MS" pitchFamily="66" charset="0"/>
              </a:rPr>
              <a:t> drift and the resultant malocclusion.</a:t>
            </a:r>
          </a:p>
          <a:p>
            <a:pPr marL="990600" lvl="1" indent="-533400">
              <a:lnSpc>
                <a:spcPct val="80000"/>
              </a:lnSpc>
              <a:buFontTx/>
              <a:buAutoNum type="arabicPeriod"/>
            </a:pPr>
            <a:r>
              <a:rPr lang="en-US" sz="2000" dirty="0" smtClean="0">
                <a:solidFill>
                  <a:srgbClr val="FFC000"/>
                </a:solidFill>
                <a:latin typeface="Comic Sans MS" pitchFamily="66" charset="0"/>
              </a:rPr>
              <a:t>Aid in mastication.</a:t>
            </a:r>
          </a:p>
          <a:p>
            <a:pPr marL="990600" lvl="1" indent="-533400">
              <a:lnSpc>
                <a:spcPct val="80000"/>
              </a:lnSpc>
              <a:buFontTx/>
              <a:buAutoNum type="arabicPeriod"/>
            </a:pPr>
            <a:r>
              <a:rPr lang="en-US" sz="2000" dirty="0" smtClean="0">
                <a:solidFill>
                  <a:srgbClr val="FFC000"/>
                </a:solidFill>
                <a:latin typeface="Comic Sans MS" pitchFamily="66" charset="0"/>
              </a:rPr>
              <a:t>Preserve a pulpally involved primary tooth in the absence of a succedaneous tooth.</a:t>
            </a:r>
          </a:p>
          <a:p>
            <a:pPr marL="990600" lvl="1" indent="-533400">
              <a:lnSpc>
                <a:spcPct val="80000"/>
              </a:lnSpc>
              <a:buFontTx/>
              <a:buAutoNum type="arabicPeriod"/>
            </a:pPr>
            <a:r>
              <a:rPr lang="en-US" sz="2000" dirty="0" smtClean="0">
                <a:solidFill>
                  <a:srgbClr val="FFC000"/>
                </a:solidFill>
                <a:latin typeface="Comic Sans MS" pitchFamily="66" charset="0"/>
              </a:rPr>
              <a:t>Prevent possible speech problems.</a:t>
            </a:r>
          </a:p>
          <a:p>
            <a:pPr marL="990600" lvl="1" indent="-533400">
              <a:lnSpc>
                <a:spcPct val="80000"/>
              </a:lnSpc>
              <a:buFontTx/>
              <a:buAutoNum type="arabicPeriod"/>
            </a:pPr>
            <a:r>
              <a:rPr lang="en-US" sz="2000" dirty="0" smtClean="0">
                <a:solidFill>
                  <a:srgbClr val="FFC000"/>
                </a:solidFill>
                <a:latin typeface="Comic Sans MS" pitchFamily="66" charset="0"/>
              </a:rPr>
              <a:t>Maintain esthetics.</a:t>
            </a:r>
          </a:p>
          <a:p>
            <a:pPr marL="990600" lvl="1" indent="-533400">
              <a:lnSpc>
                <a:spcPct val="80000"/>
              </a:lnSpc>
              <a:buFontTx/>
              <a:buAutoNum type="arabicPeriod"/>
            </a:pPr>
            <a:r>
              <a:rPr lang="en-US" sz="2000" dirty="0" smtClean="0">
                <a:solidFill>
                  <a:srgbClr val="FFC000"/>
                </a:solidFill>
                <a:latin typeface="Comic Sans MS" pitchFamily="66" charset="0"/>
              </a:rPr>
              <a:t>Prevent aberrant tongue habits</a:t>
            </a:r>
          </a:p>
          <a:p>
            <a:pPr marL="990600" lvl="1" indent="-533400">
              <a:lnSpc>
                <a:spcPct val="80000"/>
              </a:lnSpc>
              <a:buFontTx/>
              <a:buAutoNum type="arabicPeriod"/>
            </a:pPr>
            <a:r>
              <a:rPr lang="en-US" sz="2000" dirty="0" smtClean="0">
                <a:solidFill>
                  <a:srgbClr val="FFC000"/>
                </a:solidFill>
                <a:latin typeface="Comic Sans MS" pitchFamily="66" charset="0"/>
              </a:rPr>
              <a:t>Prevent the psychological effects associated with early tooth loss.</a:t>
            </a:r>
          </a:p>
          <a:p>
            <a:pPr marL="990600" lvl="1" indent="-533400">
              <a:lnSpc>
                <a:spcPct val="80000"/>
              </a:lnSpc>
              <a:buFontTx/>
              <a:buAutoNum type="arabicPeriod"/>
            </a:pPr>
            <a:r>
              <a:rPr lang="en-US" sz="2000" dirty="0" smtClean="0">
                <a:solidFill>
                  <a:srgbClr val="FFC000"/>
                </a:solidFill>
                <a:latin typeface="Comic Sans MS" pitchFamily="66" charset="0"/>
              </a:rPr>
              <a:t>Maintain normal eruption time of the succedaneous teeth.</a:t>
            </a:r>
          </a:p>
          <a:p>
            <a:endParaRPr lang="en-US" dirty="0"/>
          </a:p>
        </p:txBody>
      </p:sp>
      <p:sp>
        <p:nvSpPr>
          <p:cNvPr id="4" name="Slide Number Placeholder 3"/>
          <p:cNvSpPr>
            <a:spLocks noGrp="1"/>
          </p:cNvSpPr>
          <p:nvPr>
            <p:ph type="sldNum" sz="quarter" idx="10"/>
          </p:nvPr>
        </p:nvSpPr>
        <p:spPr/>
        <p:txBody>
          <a:bodyPr/>
          <a:lstStyle/>
          <a:p>
            <a:fld id="{6D2D4DFD-2586-4D40-9753-268D570645EA}"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There is also a </a:t>
            </a:r>
            <a:r>
              <a:rPr lang="en-US" sz="1200" b="1" kern="1200" baseline="0" dirty="0" smtClean="0">
                <a:solidFill>
                  <a:schemeClr val="tx1"/>
                </a:solidFill>
                <a:latin typeface="+mn-lt"/>
                <a:ea typeface="+mn-ea"/>
                <a:cs typeface="+mn-cs"/>
              </a:rPr>
              <a:t>smooth broach, sometimes used as a </a:t>
            </a:r>
            <a:r>
              <a:rPr lang="en-US" sz="1200" kern="1200" baseline="0" dirty="0" smtClean="0">
                <a:solidFill>
                  <a:schemeClr val="tx1"/>
                </a:solidFill>
                <a:latin typeface="+mn-lt"/>
                <a:ea typeface="+mn-ea"/>
                <a:cs typeface="+mn-cs"/>
              </a:rPr>
              <a:t>pathfinder. The newly released </a:t>
            </a:r>
            <a:r>
              <a:rPr lang="en-US" sz="1200" b="1" kern="1200" baseline="0" dirty="0" smtClean="0">
                <a:solidFill>
                  <a:schemeClr val="tx1"/>
                </a:solidFill>
                <a:latin typeface="+mn-lt"/>
                <a:ea typeface="+mn-ea"/>
                <a:cs typeface="+mn-cs"/>
              </a:rPr>
              <a:t>Pathfinder CS (Sybron-</a:t>
            </a:r>
            <a:r>
              <a:rPr lang="en-US" sz="1200" kern="1200" baseline="0" dirty="0" smtClean="0">
                <a:solidFill>
                  <a:schemeClr val="tx1"/>
                </a:solidFill>
                <a:latin typeface="+mn-lt"/>
                <a:ea typeface="+mn-ea"/>
                <a:cs typeface="+mn-cs"/>
              </a:rPr>
              <a:t>Endo/Kerr; Orange, Calif.), made of carbon steel, is less likely to collapse when forced down a fine canal. Carbon steel will rust and cannot be left in sodium Hypochlorite.</a:t>
            </a:r>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ground from tapered blank by grinding single continuous flute. Computer assisted machining</a:t>
            </a:r>
            <a:r>
              <a:rPr lang="en-US" baseline="0" dirty="0" smtClean="0"/>
              <a:t> technology has allowed the development of H- file with very complex forms this process called as multiaxial grinding allow adjustment of rake angle, multiple flutes and tapers. H- type of </a:t>
            </a:r>
            <a:r>
              <a:rPr lang="en-US" baseline="0" dirty="0" err="1" smtClean="0"/>
              <a:t>intrument</a:t>
            </a:r>
            <a:r>
              <a:rPr lang="en-US" baseline="0" dirty="0" smtClean="0"/>
              <a:t> has a more positive rake angle and are better for cutting    than K-type. These instruments have spiral edges arranged to allow cutting only during pulling stroke. Prevent apical packing of the debris. Greater cutting efficiency is achieved in filing motion as helical angle approaches 90 degree to dentinal surface.</a:t>
            </a:r>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 – file usually has a tear drop shaped cross- section.</a:t>
            </a:r>
            <a:r>
              <a:rPr lang="en-US" baseline="0" dirty="0" smtClean="0"/>
              <a:t> While Modifications have also been made to overcome the clinical difficulties encountered such as </a:t>
            </a:r>
            <a:r>
              <a:rPr lang="en-US" baseline="0" dirty="0" err="1" smtClean="0"/>
              <a:t>ledging</a:t>
            </a:r>
            <a:r>
              <a:rPr lang="en-US" baseline="0" dirty="0" smtClean="0"/>
              <a:t>, perforation especially for severely curved canals. These consist of either changes in cross-</a:t>
            </a:r>
            <a:r>
              <a:rPr lang="en-US" baseline="0" dirty="0" err="1" smtClean="0"/>
              <a:t>section,depth</a:t>
            </a:r>
            <a:r>
              <a:rPr lang="en-US" baseline="0" dirty="0" smtClean="0"/>
              <a:t> or angle of cutting edges changes in design of the tip of the instruments. These minute variations have significant effect on physical &amp; mechanical properties of the files.</a:t>
            </a:r>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a:t>
            </a:r>
            <a:r>
              <a:rPr lang="en-US" sz="1200" b="1" kern="1200" baseline="0" dirty="0" smtClean="0">
                <a:solidFill>
                  <a:schemeClr val="tx1"/>
                </a:solidFill>
                <a:latin typeface="+mn-lt"/>
                <a:ea typeface="+mn-ea"/>
                <a:cs typeface="+mn-cs"/>
              </a:rPr>
              <a:t>“S” File (J-S Dental; Ridgefield, Conn.) also </a:t>
            </a:r>
            <a:r>
              <a:rPr lang="en-US" sz="1200" kern="1200" baseline="0" dirty="0" smtClean="0">
                <a:solidFill>
                  <a:schemeClr val="tx1"/>
                </a:solidFill>
                <a:latin typeface="+mn-lt"/>
                <a:ea typeface="+mn-ea"/>
                <a:cs typeface="+mn-cs"/>
              </a:rPr>
              <a:t>appears to be a variation of the </a:t>
            </a:r>
            <a:r>
              <a:rPr lang="en-US" sz="1200" kern="1200" baseline="0" dirty="0" err="1" smtClean="0">
                <a:solidFill>
                  <a:schemeClr val="tx1"/>
                </a:solidFill>
                <a:latin typeface="+mn-lt"/>
                <a:ea typeface="+mn-ea"/>
                <a:cs typeface="+mn-cs"/>
              </a:rPr>
              <a:t>Unifile</a:t>
            </a:r>
            <a:r>
              <a:rPr lang="en-US" sz="1200" kern="1200" baseline="0" dirty="0" smtClean="0">
                <a:solidFill>
                  <a:schemeClr val="tx1"/>
                </a:solidFill>
                <a:latin typeface="+mn-lt"/>
                <a:ea typeface="+mn-ea"/>
                <a:cs typeface="+mn-cs"/>
              </a:rPr>
              <a:t> in its double-helix configuration. Reports on this instrument are very favorable. 109,113 Buchanan has further modified </a:t>
            </a:r>
            <a:r>
              <a:rPr lang="en-US" sz="1200" kern="1200" baseline="0" dirty="0" err="1" smtClean="0">
                <a:solidFill>
                  <a:schemeClr val="tx1"/>
                </a:solidFill>
                <a:latin typeface="+mn-lt"/>
                <a:ea typeface="+mn-ea"/>
                <a:cs typeface="+mn-cs"/>
              </a:rPr>
              <a:t>theHedstroem</a:t>
            </a:r>
            <a:r>
              <a:rPr lang="en-US" sz="1200" kern="1200" baseline="0" dirty="0" smtClean="0">
                <a:solidFill>
                  <a:schemeClr val="tx1"/>
                </a:solidFill>
                <a:latin typeface="+mn-lt"/>
                <a:ea typeface="+mn-ea"/>
                <a:cs typeface="+mn-cs"/>
              </a:rPr>
              <a:t> file, the </a:t>
            </a:r>
            <a:r>
              <a:rPr lang="en-US" sz="1200" b="1" kern="1200" baseline="0" dirty="0" smtClean="0">
                <a:solidFill>
                  <a:schemeClr val="tx1"/>
                </a:solidFill>
                <a:latin typeface="+mn-lt"/>
                <a:ea typeface="+mn-ea"/>
                <a:cs typeface="+mn-cs"/>
              </a:rPr>
              <a:t>Safety </a:t>
            </a:r>
            <a:r>
              <a:rPr lang="en-US" sz="1200" b="1" kern="1200" baseline="0" dirty="0" err="1" smtClean="0">
                <a:solidFill>
                  <a:schemeClr val="tx1"/>
                </a:solidFill>
                <a:latin typeface="+mn-lt"/>
                <a:ea typeface="+mn-ea"/>
                <a:cs typeface="+mn-cs"/>
              </a:rPr>
              <a:t>Hedstrom</a:t>
            </a:r>
            <a:r>
              <a:rPr lang="en-US" sz="1200" b="1" kern="1200" baseline="0" dirty="0" smtClean="0">
                <a:solidFill>
                  <a:schemeClr val="tx1"/>
                </a:solidFill>
                <a:latin typeface="+mn-lt"/>
                <a:ea typeface="+mn-ea"/>
                <a:cs typeface="+mn-cs"/>
              </a:rPr>
              <a:t> (Sybron Endo/Kerr; </a:t>
            </a:r>
            <a:r>
              <a:rPr lang="en-US" sz="1200" kern="1200" baseline="0" dirty="0" smtClean="0">
                <a:solidFill>
                  <a:schemeClr val="tx1"/>
                </a:solidFill>
                <a:latin typeface="+mn-lt"/>
                <a:ea typeface="+mn-ea"/>
                <a:cs typeface="+mn-cs"/>
              </a:rPr>
              <a:t>Orange, Calif.), which has a </a:t>
            </a:r>
            <a:r>
              <a:rPr lang="en-US" sz="1200" kern="1200" baseline="0" dirty="0" err="1" smtClean="0">
                <a:solidFill>
                  <a:schemeClr val="tx1"/>
                </a:solidFill>
                <a:latin typeface="+mn-lt"/>
                <a:ea typeface="+mn-ea"/>
                <a:cs typeface="+mn-cs"/>
              </a:rPr>
              <a:t>noncutting</a:t>
            </a:r>
            <a:r>
              <a:rPr lang="en-US" sz="1200" kern="1200" baseline="0" dirty="0" smtClean="0">
                <a:solidFill>
                  <a:schemeClr val="tx1"/>
                </a:solidFill>
                <a:latin typeface="+mn-lt"/>
                <a:ea typeface="+mn-ea"/>
                <a:cs typeface="+mn-cs"/>
              </a:rPr>
              <a:t> side to prevent </a:t>
            </a:r>
            <a:r>
              <a:rPr lang="en-US" sz="1200" kern="1200" baseline="0" dirty="0" err="1" smtClean="0">
                <a:solidFill>
                  <a:schemeClr val="tx1"/>
                </a:solidFill>
                <a:latin typeface="+mn-lt"/>
                <a:ea typeface="+mn-ea"/>
                <a:cs typeface="+mn-cs"/>
              </a:rPr>
              <a:t>ledging</a:t>
            </a:r>
            <a:r>
              <a:rPr lang="en-US" sz="1200" kern="1200" baseline="0" dirty="0" smtClean="0">
                <a:solidFill>
                  <a:schemeClr val="tx1"/>
                </a:solidFill>
                <a:latin typeface="+mn-lt"/>
                <a:ea typeface="+mn-ea"/>
                <a:cs typeface="+mn-cs"/>
              </a:rPr>
              <a:t> in curved canals </a:t>
            </a:r>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Desire to  inc the speed &amp; efficiency of treatment has led to resurgence of power </a:t>
            </a:r>
            <a:r>
              <a:rPr lang="en-US" sz="1200" kern="1200" baseline="0" dirty="0" err="1" smtClean="0">
                <a:solidFill>
                  <a:schemeClr val="tx1"/>
                </a:solidFill>
                <a:latin typeface="+mn-lt"/>
                <a:ea typeface="+mn-ea"/>
                <a:cs typeface="+mn-cs"/>
              </a:rPr>
              <a:t>drivven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intr</a:t>
            </a:r>
            <a:r>
              <a:rPr lang="en-US" sz="1200" kern="1200" baseline="0" dirty="0" smtClean="0">
                <a:solidFill>
                  <a:schemeClr val="tx1"/>
                </a:solidFill>
                <a:latin typeface="+mn-lt"/>
                <a:ea typeface="+mn-ea"/>
                <a:cs typeface="+mn-cs"/>
              </a:rPr>
              <a:t> which can b gen divided into 3 groups……..</a:t>
            </a:r>
          </a:p>
          <a:p>
            <a:r>
              <a:rPr lang="en-US" sz="1200" kern="1200" baseline="0" dirty="0" smtClean="0">
                <a:solidFill>
                  <a:schemeClr val="tx1"/>
                </a:solidFill>
                <a:latin typeface="+mn-lt"/>
                <a:ea typeface="+mn-ea"/>
                <a:cs typeface="+mn-cs"/>
              </a:rPr>
              <a:t>Two of the most historic and popular engine-driven instruments are </a:t>
            </a:r>
            <a:r>
              <a:rPr lang="en-US" sz="1200" b="1" kern="1200" baseline="0" dirty="0" smtClean="0">
                <a:solidFill>
                  <a:schemeClr val="tx1"/>
                </a:solidFill>
                <a:latin typeface="+mn-lt"/>
                <a:ea typeface="+mn-ea"/>
                <a:cs typeface="+mn-cs"/>
              </a:rPr>
              <a:t>Gates-Glidden drills and </a:t>
            </a:r>
            <a:r>
              <a:rPr lang="en-US" sz="1200" b="1" kern="1200" baseline="0" dirty="0" err="1" smtClean="0">
                <a:solidFill>
                  <a:schemeClr val="tx1"/>
                </a:solidFill>
                <a:latin typeface="+mn-lt"/>
                <a:ea typeface="+mn-ea"/>
                <a:cs typeface="+mn-cs"/>
              </a:rPr>
              <a:t>Peeso</a:t>
            </a:r>
            <a:r>
              <a:rPr lang="en-US" sz="1200" b="1" kern="1200" baseline="0" dirty="0" smtClean="0">
                <a:solidFill>
                  <a:schemeClr val="tx1"/>
                </a:solidFill>
                <a:latin typeface="+mn-lt"/>
                <a:ea typeface="+mn-ea"/>
                <a:cs typeface="+mn-cs"/>
              </a:rPr>
              <a:t> reamers </a:t>
            </a:r>
            <a:r>
              <a:rPr lang="en-US" sz="1200" kern="1200" baseline="0" dirty="0" smtClean="0">
                <a:solidFill>
                  <a:schemeClr val="tx1"/>
                </a:solidFill>
                <a:latin typeface="+mn-lt"/>
                <a:ea typeface="+mn-ea"/>
                <a:cs typeface="+mn-cs"/>
              </a:rPr>
              <a:t>(drills) (Figure 10-31, A and B).Gates-Glidden drills are an integral part of new instrumentation techniques for both initial opening of canal orifices and deeper penetration in both straight and curved canals. Gates-Glidden drills are designed to have a weak spot in the part of the shaft closest to the </a:t>
            </a:r>
            <a:r>
              <a:rPr lang="en-US" sz="1200" kern="1200" baseline="0" dirty="0" err="1" smtClean="0">
                <a:solidFill>
                  <a:schemeClr val="tx1"/>
                </a:solidFill>
                <a:latin typeface="+mn-lt"/>
                <a:ea typeface="+mn-ea"/>
                <a:cs typeface="+mn-cs"/>
              </a:rPr>
              <a:t>handpiece</a:t>
            </a:r>
            <a:r>
              <a:rPr lang="en-US" sz="1200" kern="1200" baseline="0" dirty="0" smtClean="0">
                <a:solidFill>
                  <a:schemeClr val="tx1"/>
                </a:solidFill>
                <a:latin typeface="+mn-lt"/>
                <a:ea typeface="+mn-ea"/>
                <a:cs typeface="+mn-cs"/>
              </a:rPr>
              <a:t> so that, if the instrument separates, the separated part can be easily removed from the canal. They come in sizes 1 through 6, although these sizes </a:t>
            </a:r>
            <a:r>
              <a:rPr lang="en-US" sz="1200" kern="1200" baseline="0" dirty="0" err="1" smtClean="0">
                <a:solidFill>
                  <a:schemeClr val="tx1"/>
                </a:solidFill>
                <a:latin typeface="+mn-lt"/>
                <a:ea typeface="+mn-ea"/>
                <a:cs typeface="+mn-cs"/>
              </a:rPr>
              <a:t>arebeing</a:t>
            </a:r>
            <a:r>
              <a:rPr lang="en-US" sz="1200" kern="1200" baseline="0" dirty="0" smtClean="0">
                <a:solidFill>
                  <a:schemeClr val="tx1"/>
                </a:solidFill>
                <a:latin typeface="+mn-lt"/>
                <a:ea typeface="+mn-ea"/>
                <a:cs typeface="+mn-cs"/>
              </a:rPr>
              <a:t> converted to the ISO instrument sizes and colors. </a:t>
            </a:r>
          </a:p>
          <a:p>
            <a:r>
              <a:rPr lang="en-US" sz="1200" kern="1200" baseline="0" dirty="0" smtClean="0">
                <a:solidFill>
                  <a:schemeClr val="tx1"/>
                </a:solidFill>
                <a:latin typeface="+mn-lt"/>
                <a:ea typeface="+mn-ea"/>
                <a:cs typeface="+mn-cs"/>
              </a:rPr>
              <a:t>The </a:t>
            </a:r>
            <a:r>
              <a:rPr lang="en-US" sz="1200" b="1" kern="1200" baseline="0" dirty="0" err="1" smtClean="0">
                <a:solidFill>
                  <a:schemeClr val="tx1"/>
                </a:solidFill>
                <a:latin typeface="+mn-lt"/>
                <a:ea typeface="+mn-ea"/>
                <a:cs typeface="+mn-cs"/>
              </a:rPr>
              <a:t>Peeso</a:t>
            </a:r>
            <a:r>
              <a:rPr lang="en-US" sz="1200" b="1" kern="1200" baseline="0" dirty="0" smtClean="0">
                <a:solidFill>
                  <a:schemeClr val="tx1"/>
                </a:solidFill>
                <a:latin typeface="+mn-lt"/>
                <a:ea typeface="+mn-ea"/>
                <a:cs typeface="+mn-cs"/>
              </a:rPr>
              <a:t> reamer (</a:t>
            </a:r>
            <a:r>
              <a:rPr lang="en-US" sz="1200" b="1" kern="1200" baseline="0" dirty="0" err="1" smtClean="0">
                <a:solidFill>
                  <a:schemeClr val="tx1"/>
                </a:solidFill>
                <a:latin typeface="+mn-lt"/>
                <a:ea typeface="+mn-ea"/>
                <a:cs typeface="+mn-cs"/>
              </a:rPr>
              <a:t>Dentsply</a:t>
            </a:r>
            <a:r>
              <a:rPr lang="en-US" sz="1200" b="1" kern="1200" baseline="0" dirty="0" smtClean="0">
                <a:solidFill>
                  <a:schemeClr val="tx1"/>
                </a:solidFill>
                <a:latin typeface="+mn-lt"/>
                <a:ea typeface="+mn-ea"/>
                <a:cs typeface="+mn-cs"/>
              </a:rPr>
              <a:t>/</a:t>
            </a:r>
            <a:r>
              <a:rPr lang="en-US" sz="1200" b="1" kern="1200" baseline="0" dirty="0" err="1" smtClean="0">
                <a:solidFill>
                  <a:schemeClr val="tx1"/>
                </a:solidFill>
                <a:latin typeface="+mn-lt"/>
                <a:ea typeface="+mn-ea"/>
                <a:cs typeface="+mn-cs"/>
              </a:rPr>
              <a:t>Maillefer</a:t>
            </a:r>
            <a:r>
              <a:rPr lang="en-US" sz="1200" b="1" kern="1200" baseline="0" dirty="0" smtClean="0">
                <a:solidFill>
                  <a:schemeClr val="tx1"/>
                </a:solidFill>
                <a:latin typeface="+mn-lt"/>
                <a:ea typeface="+mn-ea"/>
                <a:cs typeface="+mn-cs"/>
              </a:rPr>
              <a:t>; Tulsa, Okla.)</a:t>
            </a:r>
          </a:p>
          <a:p>
            <a:r>
              <a:rPr lang="en-US" sz="1200" kern="1200" baseline="0" dirty="0" smtClean="0">
                <a:solidFill>
                  <a:schemeClr val="tx1"/>
                </a:solidFill>
                <a:latin typeface="+mn-lt"/>
                <a:ea typeface="+mn-ea"/>
                <a:cs typeface="+mn-cs"/>
              </a:rPr>
              <a:t>is most often used in preparing the coronal portion of the root canal for a post and core. One must be careful to use the “safe-ended” </a:t>
            </a:r>
            <a:r>
              <a:rPr lang="en-US" sz="1200" kern="1200" baseline="0" dirty="0" err="1" smtClean="0">
                <a:solidFill>
                  <a:schemeClr val="tx1"/>
                </a:solidFill>
                <a:latin typeface="+mn-lt"/>
                <a:ea typeface="+mn-ea"/>
                <a:cs typeface="+mn-cs"/>
              </a:rPr>
              <a:t>Peeso</a:t>
            </a:r>
            <a:r>
              <a:rPr lang="en-US" sz="1200" kern="1200" baseline="0" dirty="0" smtClean="0">
                <a:solidFill>
                  <a:schemeClr val="tx1"/>
                </a:solidFill>
                <a:latin typeface="+mn-lt"/>
                <a:ea typeface="+mn-ea"/>
                <a:cs typeface="+mn-cs"/>
              </a:rPr>
              <a:t> drill to prevent lateral perforation. Gutta-percha should have previously been removed to post depth with a hot plugger. Round burs should never be used.</a:t>
            </a:r>
          </a:p>
          <a:p>
            <a:r>
              <a:rPr lang="en-US" sz="1200" kern="1200" baseline="0" dirty="0" smtClean="0">
                <a:solidFill>
                  <a:schemeClr val="tx1"/>
                </a:solidFill>
                <a:latin typeface="+mn-lt"/>
                <a:ea typeface="+mn-ea"/>
                <a:cs typeface="+mn-cs"/>
              </a:rPr>
              <a:t>Since some of these instruments (stainless) do not readily bend, they should be used in perfectly </a:t>
            </a:r>
            <a:r>
              <a:rPr lang="en-US" sz="1200" kern="1200" baseline="0" dirty="0" err="1" smtClean="0">
                <a:solidFill>
                  <a:schemeClr val="tx1"/>
                </a:solidFill>
                <a:latin typeface="+mn-lt"/>
                <a:ea typeface="+mn-ea"/>
                <a:cs typeface="+mn-cs"/>
              </a:rPr>
              <a:t>straightcanals</a:t>
            </a:r>
            <a:r>
              <a:rPr lang="en-US" sz="1200" kern="1200" baseline="0" dirty="0" smtClean="0">
                <a:solidFill>
                  <a:schemeClr val="tx1"/>
                </a:solidFill>
                <a:latin typeface="+mn-lt"/>
                <a:ea typeface="+mn-ea"/>
                <a:cs typeface="+mn-cs"/>
              </a:rPr>
              <a:t>. Because they are often misdirected or forced beyond their limits, they notoriously cause </a:t>
            </a:r>
            <a:r>
              <a:rPr lang="en-US" sz="1200" kern="1200" baseline="0" dirty="0" err="1" smtClean="0">
                <a:solidFill>
                  <a:schemeClr val="tx1"/>
                </a:solidFill>
                <a:latin typeface="+mn-lt"/>
                <a:ea typeface="+mn-ea"/>
                <a:cs typeface="+mn-cs"/>
              </a:rPr>
              <a:t>perforationsor</a:t>
            </a:r>
            <a:r>
              <a:rPr lang="en-US" sz="1200" kern="1200" baseline="0" dirty="0" smtClean="0">
                <a:solidFill>
                  <a:schemeClr val="tx1"/>
                </a:solidFill>
                <a:latin typeface="+mn-lt"/>
                <a:ea typeface="+mn-ea"/>
                <a:cs typeface="+mn-cs"/>
              </a:rPr>
              <a:t> break in the hands of neophytes</a:t>
            </a:r>
          </a:p>
          <a:p>
            <a:pPr marL="0" indent="0">
              <a:lnSpc>
                <a:spcPct val="210000"/>
              </a:lnSpc>
            </a:pPr>
            <a:r>
              <a:rPr lang="en-US" sz="1200" dirty="0" smtClean="0">
                <a:solidFill>
                  <a:srgbClr val="9ACBD6"/>
                </a:solidFill>
              </a:rPr>
              <a:t>Easy to use </a:t>
            </a:r>
          </a:p>
          <a:p>
            <a:pPr marL="0" indent="0">
              <a:lnSpc>
                <a:spcPct val="210000"/>
              </a:lnSpc>
            </a:pPr>
            <a:r>
              <a:rPr lang="en-US" sz="1200" dirty="0" smtClean="0">
                <a:solidFill>
                  <a:srgbClr val="9ACBD6"/>
                </a:solidFill>
              </a:rPr>
              <a:t>Reduction in fatigue</a:t>
            </a:r>
          </a:p>
          <a:p>
            <a:pPr marL="0" indent="0">
              <a:lnSpc>
                <a:spcPct val="210000"/>
              </a:lnSpc>
            </a:pPr>
            <a:r>
              <a:rPr lang="en-US" sz="1200" dirty="0" smtClean="0">
                <a:solidFill>
                  <a:srgbClr val="9ACBD6"/>
                </a:solidFill>
              </a:rPr>
              <a:t>Reduction in treatment time</a:t>
            </a:r>
          </a:p>
          <a:p>
            <a:pPr marL="0" indent="0">
              <a:lnSpc>
                <a:spcPct val="210000"/>
              </a:lnSpc>
            </a:pPr>
            <a:r>
              <a:rPr lang="en-US" sz="1200" dirty="0" smtClean="0">
                <a:solidFill>
                  <a:srgbClr val="9ACBD6"/>
                </a:solidFill>
              </a:rPr>
              <a:t>Disadv</a:t>
            </a:r>
          </a:p>
          <a:p>
            <a:pPr eaLnBrk="1" hangingPunct="1">
              <a:lnSpc>
                <a:spcPct val="150000"/>
              </a:lnSpc>
              <a:spcBef>
                <a:spcPct val="20000"/>
              </a:spcBef>
              <a:buSzPct val="60000"/>
              <a:buFontTx/>
              <a:buBlip>
                <a:blip r:embed="rId3"/>
              </a:buBlip>
            </a:pPr>
            <a:r>
              <a:rPr lang="en-US" sz="1200" dirty="0" err="1" smtClean="0">
                <a:solidFill>
                  <a:srgbClr val="FFC000"/>
                </a:solidFill>
                <a:latin typeface="Freehand471 BT" pitchFamily="66" charset="0"/>
              </a:rPr>
              <a:t>Ledging</a:t>
            </a:r>
            <a:r>
              <a:rPr lang="en-US" sz="1200" dirty="0" smtClean="0">
                <a:solidFill>
                  <a:srgbClr val="FFC000"/>
                </a:solidFill>
                <a:latin typeface="Freehand471 BT" pitchFamily="66" charset="0"/>
              </a:rPr>
              <a:t> and  perforations</a:t>
            </a:r>
          </a:p>
          <a:p>
            <a:pPr eaLnBrk="1" hangingPunct="1">
              <a:lnSpc>
                <a:spcPct val="150000"/>
              </a:lnSpc>
              <a:spcBef>
                <a:spcPct val="20000"/>
              </a:spcBef>
              <a:buSzPct val="60000"/>
              <a:buFontTx/>
              <a:buBlip>
                <a:blip r:embed="rId3"/>
              </a:buBlip>
            </a:pPr>
            <a:r>
              <a:rPr lang="en-US" sz="1200" dirty="0" smtClean="0">
                <a:solidFill>
                  <a:srgbClr val="FFC000"/>
                </a:solidFill>
                <a:latin typeface="Freehand471 BT" pitchFamily="66" charset="0"/>
              </a:rPr>
              <a:t>Hand instrumentation necessary</a:t>
            </a:r>
          </a:p>
          <a:p>
            <a:pPr eaLnBrk="1" hangingPunct="1">
              <a:lnSpc>
                <a:spcPct val="150000"/>
              </a:lnSpc>
              <a:spcBef>
                <a:spcPct val="20000"/>
              </a:spcBef>
              <a:buSzPct val="60000"/>
              <a:buFontTx/>
              <a:buBlip>
                <a:blip r:embed="rId3"/>
              </a:buBlip>
            </a:pPr>
            <a:r>
              <a:rPr lang="en-US" sz="1200" dirty="0" smtClean="0">
                <a:solidFill>
                  <a:srgbClr val="FFC000"/>
                </a:solidFill>
                <a:latin typeface="Freehand471 BT" pitchFamily="66" charset="0"/>
              </a:rPr>
              <a:t>Loss of tactile sense </a:t>
            </a:r>
          </a:p>
          <a:p>
            <a:pPr eaLnBrk="1" hangingPunct="1">
              <a:lnSpc>
                <a:spcPct val="150000"/>
              </a:lnSpc>
              <a:spcBef>
                <a:spcPct val="20000"/>
              </a:spcBef>
              <a:buSzPct val="60000"/>
              <a:buFontTx/>
              <a:buBlip>
                <a:blip r:embed="rId3"/>
              </a:buBlip>
            </a:pPr>
            <a:r>
              <a:rPr lang="en-US" sz="1200" dirty="0" smtClean="0">
                <a:solidFill>
                  <a:srgbClr val="FFC000"/>
                </a:solidFill>
                <a:latin typeface="Freehand471 BT" pitchFamily="66" charset="0"/>
              </a:rPr>
              <a:t>Apical packing of debris</a:t>
            </a:r>
          </a:p>
          <a:p>
            <a:pPr eaLnBrk="1" hangingPunct="1">
              <a:lnSpc>
                <a:spcPct val="150000"/>
              </a:lnSpc>
              <a:spcBef>
                <a:spcPct val="20000"/>
              </a:spcBef>
              <a:buSzPct val="60000"/>
            </a:pPr>
            <a:endParaRPr lang="en-US" sz="1200" dirty="0" smtClean="0">
              <a:solidFill>
                <a:srgbClr val="FFC000"/>
              </a:solidFill>
              <a:latin typeface="Freehand471 BT" pitchFamily="66" charset="0"/>
            </a:endParaRPr>
          </a:p>
          <a:p>
            <a:pPr marL="0" indent="0">
              <a:lnSpc>
                <a:spcPct val="210000"/>
              </a:lnSpc>
            </a:pPr>
            <a:endParaRPr lang="en-US" sz="1200" dirty="0" smtClean="0">
              <a:solidFill>
                <a:srgbClr val="9ACBD6"/>
              </a:solidFill>
            </a:endParaRPr>
          </a:p>
          <a:p>
            <a:endParaRPr lang="en-US" dirty="0"/>
          </a:p>
        </p:txBody>
      </p:sp>
      <p:sp>
        <p:nvSpPr>
          <p:cNvPr id="4" name="Slide Number Placeholder 3"/>
          <p:cNvSpPr>
            <a:spLocks noGrp="1"/>
          </p:cNvSpPr>
          <p:nvPr>
            <p:ph type="sldNum" sz="quarter" idx="10"/>
          </p:nvPr>
        </p:nvSpPr>
        <p:spPr/>
        <p:txBody>
          <a:bodyPr/>
          <a:lstStyle/>
          <a:p>
            <a:fld id="{A67C6D0C-A6AE-4181-99E5-46EDFFFC23C5}"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Cohen</a:t>
            </a:r>
            <a:r>
              <a:rPr lang="en-US" baseline="0" dirty="0" smtClean="0"/>
              <a:t> 305</a:t>
            </a:r>
          </a:p>
          <a:p>
            <a:r>
              <a:rPr lang="en-US" baseline="0" dirty="0" smtClean="0"/>
              <a:t>The flexibility of these files allow them to closely follow root canal path</a:t>
            </a:r>
          </a:p>
          <a:p>
            <a:r>
              <a:rPr lang="en-US" baseline="0" dirty="0" smtClean="0"/>
              <a:t>The properties of </a:t>
            </a:r>
            <a:r>
              <a:rPr lang="en-US" baseline="0" dirty="0" err="1" smtClean="0"/>
              <a:t>niti</a:t>
            </a:r>
            <a:r>
              <a:rPr lang="en-US" baseline="0" dirty="0" smtClean="0"/>
              <a:t> that are of particular interest in endo are </a:t>
            </a:r>
            <a:r>
              <a:rPr lang="en-US" baseline="0" dirty="0" err="1" smtClean="0"/>
              <a:t>superelasticity</a:t>
            </a:r>
            <a:r>
              <a:rPr lang="en-US" baseline="0" dirty="0" smtClean="0"/>
              <a:t> &amp; high </a:t>
            </a:r>
            <a:r>
              <a:rPr lang="en-US" baseline="0" dirty="0" err="1" smtClean="0"/>
              <a:t>resistence</a:t>
            </a:r>
            <a:r>
              <a:rPr lang="en-US" baseline="0" dirty="0" smtClean="0"/>
              <a:t> to cyclic fatigue due to which they can b easily used in curved canals and </a:t>
            </a:r>
            <a:r>
              <a:rPr lang="en-US" baseline="0" dirty="0" err="1" smtClean="0"/>
              <a:t>sustantially</a:t>
            </a:r>
            <a:r>
              <a:rPr lang="en-US" baseline="0" dirty="0" smtClean="0"/>
              <a:t> reduce the incidence of </a:t>
            </a:r>
            <a:r>
              <a:rPr lang="en-US" baseline="0" dirty="0" err="1" smtClean="0"/>
              <a:t>ledges,transportation</a:t>
            </a:r>
            <a:r>
              <a:rPr lang="en-US" baseline="0" dirty="0" smtClean="0"/>
              <a:t> &amp; perforation.</a:t>
            </a:r>
          </a:p>
          <a:p>
            <a:r>
              <a:rPr lang="en-US" baseline="0" dirty="0" smtClean="0"/>
              <a:t>But cost of these is high and one needs to master the technique properly</a:t>
            </a:r>
            <a:endParaRPr lang="en-US" dirty="0"/>
          </a:p>
        </p:txBody>
      </p:sp>
      <p:sp>
        <p:nvSpPr>
          <p:cNvPr id="4" name="Slide Number Placeholder 3"/>
          <p:cNvSpPr>
            <a:spLocks noGrp="1"/>
          </p:cNvSpPr>
          <p:nvPr>
            <p:ph type="sldNum" sz="quarter" idx="10"/>
          </p:nvPr>
        </p:nvSpPr>
        <p:spPr/>
        <p:txBody>
          <a:bodyPr/>
          <a:lstStyle/>
          <a:p>
            <a:fld id="{755C5B38-E522-41B0-A4AD-44A9DECF6528}"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F5BB78-0253-4F8C-8323-98B2527A66CA}"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609600" marR="0" indent="-609600" algn="l" defTabSz="914400" rtl="0" eaLnBrk="1" fontAlgn="auto" latinLnBrk="0" hangingPunct="1">
              <a:lnSpc>
                <a:spcPct val="100000"/>
              </a:lnSpc>
              <a:spcBef>
                <a:spcPts val="0"/>
              </a:spcBef>
              <a:spcAft>
                <a:spcPts val="0"/>
              </a:spcAft>
              <a:buClrTx/>
              <a:buSzTx/>
              <a:buFontTx/>
              <a:buNone/>
              <a:tabLst/>
              <a:defRPr/>
            </a:pPr>
            <a:r>
              <a:rPr lang="en-US" sz="1800" dirty="0" smtClean="0"/>
              <a:t>Def</a:t>
            </a:r>
            <a:r>
              <a:rPr lang="en-US" sz="1800" dirty="0" smtClean="0">
                <a:solidFill>
                  <a:srgbClr val="FFC000"/>
                </a:solidFill>
              </a:rPr>
              <a:t>: </a:t>
            </a:r>
            <a:r>
              <a:rPr lang="en-US" sz="2000" dirty="0" smtClean="0">
                <a:solidFill>
                  <a:srgbClr val="FFC000"/>
                </a:solidFill>
              </a:rPr>
              <a:t>measurements made from fixed coronal reference point to a point where preparation and </a:t>
            </a:r>
            <a:r>
              <a:rPr lang="en-US" sz="2000" dirty="0" err="1" smtClean="0">
                <a:solidFill>
                  <a:srgbClr val="FFC000"/>
                </a:solidFill>
              </a:rPr>
              <a:t>obturation</a:t>
            </a:r>
            <a:r>
              <a:rPr lang="en-US" sz="2000" dirty="0" smtClean="0">
                <a:solidFill>
                  <a:srgbClr val="FFC000"/>
                </a:solidFill>
              </a:rPr>
              <a:t> should terminate</a:t>
            </a:r>
          </a:p>
          <a:p>
            <a:pPr marL="609600" indent="-609600"/>
            <a:r>
              <a:rPr lang="en-US" sz="2000" dirty="0" smtClean="0"/>
              <a:t>Importance</a:t>
            </a:r>
          </a:p>
          <a:p>
            <a:pPr marL="990600" lvl="1" indent="-533400"/>
            <a:r>
              <a:rPr lang="en-US" sz="1800" dirty="0" smtClean="0"/>
              <a:t>Apical perforation</a:t>
            </a:r>
          </a:p>
          <a:p>
            <a:pPr marL="990600" lvl="1" indent="-533400"/>
            <a:r>
              <a:rPr lang="en-US" sz="1800" dirty="0" smtClean="0"/>
              <a:t>Over filling / under filling</a:t>
            </a:r>
          </a:p>
          <a:p>
            <a:pPr marL="990600" lvl="1" indent="-533400"/>
            <a:r>
              <a:rPr lang="en-US" sz="1800" dirty="0" smtClean="0"/>
              <a:t>Incomplete instrumentation</a:t>
            </a:r>
          </a:p>
          <a:p>
            <a:pPr marL="990600" lvl="1" indent="-533400"/>
            <a:r>
              <a:rPr lang="en-US" sz="1800" dirty="0" smtClean="0"/>
              <a:t>Ledge formation</a:t>
            </a:r>
          </a:p>
          <a:p>
            <a:r>
              <a:rPr lang="en-US" dirty="0" smtClean="0"/>
              <a:t>And inc chances of failure of the treatment</a:t>
            </a:r>
          </a:p>
          <a:p>
            <a:r>
              <a:rPr lang="en-US" dirty="0" smtClean="0"/>
              <a:t>Therefore the method </a:t>
            </a:r>
            <a:r>
              <a:rPr lang="en-US" dirty="0" err="1" smtClean="0"/>
              <a:t>shud</a:t>
            </a:r>
            <a:r>
              <a:rPr lang="en-US" dirty="0" smtClean="0"/>
              <a:t> b accurate and easy to</a:t>
            </a:r>
            <a:r>
              <a:rPr lang="en-US" baseline="0" dirty="0" smtClean="0"/>
              <a:t> perform.</a:t>
            </a:r>
          </a:p>
          <a:p>
            <a:pPr marL="609600" indent="-609600">
              <a:buFontTx/>
              <a:buNone/>
            </a:pPr>
            <a:r>
              <a:rPr lang="en-US" sz="1200" dirty="0" smtClean="0"/>
              <a:t>If calculated properly   -- success of treatment</a:t>
            </a:r>
          </a:p>
          <a:p>
            <a:pPr marL="609600" indent="-609600">
              <a:buFontTx/>
              <a:buNone/>
            </a:pPr>
            <a:r>
              <a:rPr lang="en-US" sz="1200" dirty="0" smtClean="0"/>
              <a:t>If calculated incorrectly-- treatment failure</a:t>
            </a:r>
          </a:p>
          <a:p>
            <a:endParaRPr lang="en-US" dirty="0"/>
          </a:p>
        </p:txBody>
      </p:sp>
      <p:sp>
        <p:nvSpPr>
          <p:cNvPr id="4" name="Slide Number Placeholder 3"/>
          <p:cNvSpPr>
            <a:spLocks noGrp="1"/>
          </p:cNvSpPr>
          <p:nvPr>
            <p:ph type="sldNum" sz="quarter" idx="10"/>
          </p:nvPr>
        </p:nvSpPr>
        <p:spPr/>
        <p:txBody>
          <a:bodyPr/>
          <a:lstStyle/>
          <a:p>
            <a:fld id="{755C5B38-E522-41B0-A4AD-44A9DECF6528}"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68629D-7262-48D0-A4E4-BADB3BCDFB1F}" type="slidenum">
              <a:rPr lang="en-US"/>
              <a:pPr/>
              <a:t>39</a:t>
            </a:fld>
            <a:endParaRPr 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sz="1200" kern="1200" baseline="0" dirty="0" smtClean="0">
                <a:solidFill>
                  <a:schemeClr val="tx1"/>
                </a:solidFill>
                <a:latin typeface="+mn-lt"/>
                <a:ea typeface="+mn-ea"/>
                <a:cs typeface="+mn-cs"/>
              </a:rPr>
              <a:t>The requirements of an ideal method for determining working length might include </a:t>
            </a:r>
            <a:r>
              <a:rPr lang="en-US" dirty="0" smtClean="0"/>
              <a:t>rapid </a:t>
            </a:r>
            <a:r>
              <a:rPr lang="en-US" dirty="0"/>
              <a:t>location of the apical constriction in all pulpal conditions and all canal contents; </a:t>
            </a:r>
            <a:r>
              <a:rPr lang="en-US" dirty="0" smtClean="0"/>
              <a:t> easy </a:t>
            </a:r>
            <a:r>
              <a:rPr lang="en-US" dirty="0"/>
              <a:t>measurement, even when the relationship between the apical constriction and the radiographic apex is unusual; </a:t>
            </a:r>
          </a:p>
          <a:p>
            <a:r>
              <a:rPr lang="en-US" dirty="0"/>
              <a:t>rapid periodic monitoring and confirmation; </a:t>
            </a:r>
            <a:r>
              <a:rPr lang="en-US" dirty="0" smtClean="0"/>
              <a:t>patient </a:t>
            </a:r>
            <a:r>
              <a:rPr lang="en-US" dirty="0"/>
              <a:t>and clinician comfort; </a:t>
            </a:r>
            <a:r>
              <a:rPr lang="en-US" dirty="0" smtClean="0"/>
              <a:t>minimal </a:t>
            </a:r>
            <a:r>
              <a:rPr lang="en-US" dirty="0"/>
              <a:t>radiation to the patient; </a:t>
            </a:r>
            <a:r>
              <a:rPr lang="en-US" dirty="0" smtClean="0"/>
              <a:t>easy </a:t>
            </a:r>
            <a:r>
              <a:rPr lang="en-US" dirty="0"/>
              <a:t>of use in special patients such as those with severe gag reflex, reduced mouth opening, pregnancy etc, and </a:t>
            </a:r>
            <a:r>
              <a:rPr lang="en-US" dirty="0" smtClean="0"/>
              <a:t> Cost effectiveness</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27AA4-CE49-45DB-9407-260AE3146A60}" type="slidenum">
              <a:rPr lang="en-US"/>
              <a:pPr/>
              <a:t>40</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r>
              <a:rPr lang="en-US" sz="1200" kern="1200" baseline="0" dirty="0" smtClean="0">
                <a:solidFill>
                  <a:schemeClr val="tx1"/>
                </a:solidFill>
                <a:latin typeface="+mn-lt"/>
                <a:ea typeface="+mn-ea"/>
                <a:cs typeface="+mn-cs"/>
              </a:rPr>
              <a:t>To achieve the highest degree of accuracy in working length determination, a combination of several </a:t>
            </a:r>
            <a:r>
              <a:rPr lang="en-US" sz="1200" kern="1200" baseline="0" dirty="0" err="1" smtClean="0">
                <a:solidFill>
                  <a:schemeClr val="tx1"/>
                </a:solidFill>
                <a:latin typeface="+mn-lt"/>
                <a:ea typeface="+mn-ea"/>
                <a:cs typeface="+mn-cs"/>
              </a:rPr>
              <a:t>methodsshould</a:t>
            </a:r>
            <a:r>
              <a:rPr lang="en-US" sz="1200" kern="1200" baseline="0" dirty="0" smtClean="0">
                <a:solidFill>
                  <a:schemeClr val="tx1"/>
                </a:solidFill>
                <a:latin typeface="+mn-lt"/>
                <a:ea typeface="+mn-ea"/>
                <a:cs typeface="+mn-cs"/>
              </a:rPr>
              <a:t> be used.</a:t>
            </a:r>
          </a:p>
          <a:p>
            <a:r>
              <a:rPr lang="en-US" dirty="0" smtClean="0"/>
              <a:t>OTHER </a:t>
            </a:r>
            <a:r>
              <a:rPr lang="en-US" dirty="0"/>
              <a:t>METHODS</a:t>
            </a:r>
          </a:p>
          <a:p>
            <a:pPr lvl="1"/>
            <a:r>
              <a:rPr lang="en-US" dirty="0"/>
              <a:t>BEST(1960)</a:t>
            </a:r>
          </a:p>
          <a:p>
            <a:pPr lvl="1"/>
            <a:r>
              <a:rPr lang="en-US" dirty="0"/>
              <a:t>BRESMAN(1950)</a:t>
            </a:r>
          </a:p>
          <a:p>
            <a:pPr lvl="1"/>
            <a:r>
              <a:rPr lang="en-US" dirty="0"/>
              <a:t>BRAMANTE</a:t>
            </a:r>
          </a:p>
          <a:p>
            <a:pPr lvl="1"/>
            <a:r>
              <a:rPr lang="en-US" dirty="0"/>
              <a:t>EVERELL &amp; FIXOT(1963)</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7C6D0C-A6AE-4181-99E5-46EDFFFC23C5}"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Method</a:t>
            </a:r>
          </a:p>
          <a:p>
            <a:r>
              <a:rPr lang="en-US" sz="1200" kern="1200" baseline="0" dirty="0" smtClean="0">
                <a:solidFill>
                  <a:schemeClr val="tx1"/>
                </a:solidFill>
                <a:latin typeface="+mn-lt"/>
                <a:ea typeface="+mn-ea"/>
                <a:cs typeface="+mn-cs"/>
              </a:rPr>
              <a:t>1. Measure the tooth on the preoperative radiograph(Figure 10-58, A).</a:t>
            </a:r>
          </a:p>
          <a:p>
            <a:r>
              <a:rPr lang="en-US" sz="1200" kern="1200" baseline="0" dirty="0" smtClean="0">
                <a:solidFill>
                  <a:schemeClr val="tx1"/>
                </a:solidFill>
                <a:latin typeface="+mn-lt"/>
                <a:ea typeface="+mn-ea"/>
                <a:cs typeface="+mn-cs"/>
              </a:rPr>
              <a:t>2. Subtract at least 1.0 mm “safety allowance” for possible image distortion or magnification.331</a:t>
            </a:r>
          </a:p>
          <a:p>
            <a:r>
              <a:rPr lang="en-US" sz="1200" kern="1200" baseline="0" dirty="0" smtClean="0">
                <a:solidFill>
                  <a:schemeClr val="tx1"/>
                </a:solidFill>
                <a:latin typeface="+mn-lt"/>
                <a:ea typeface="+mn-ea"/>
                <a:cs typeface="+mn-cs"/>
              </a:rPr>
              <a:t>3. Set the endodontic ruler at this tentative working length and adjust the stop on the instrument at that</a:t>
            </a:r>
          </a:p>
          <a:p>
            <a:r>
              <a:rPr lang="en-US" sz="1200" kern="1200" baseline="0" dirty="0" smtClean="0">
                <a:solidFill>
                  <a:schemeClr val="tx1"/>
                </a:solidFill>
                <a:latin typeface="+mn-lt"/>
                <a:ea typeface="+mn-ea"/>
                <a:cs typeface="+mn-cs"/>
              </a:rPr>
              <a:t>level (Figure 10-58, B).</a:t>
            </a:r>
          </a:p>
          <a:p>
            <a:r>
              <a:rPr lang="en-US" sz="1200" kern="1200" baseline="0" dirty="0" smtClean="0">
                <a:solidFill>
                  <a:schemeClr val="tx1"/>
                </a:solidFill>
                <a:latin typeface="+mn-lt"/>
                <a:ea typeface="+mn-ea"/>
                <a:cs typeface="+mn-cs"/>
              </a:rPr>
              <a:t>4. Place the instrument in the canal until the stop is at the plane of reference unless pain is felt (if anesthesia has not been used), in which case, the instrument is left at that level and the rubber stop readjusted to this new point of reference.</a:t>
            </a:r>
          </a:p>
          <a:p>
            <a:r>
              <a:rPr lang="en-US" sz="1200" kern="1200" baseline="0" dirty="0" smtClean="0">
                <a:solidFill>
                  <a:schemeClr val="tx1"/>
                </a:solidFill>
                <a:latin typeface="+mn-lt"/>
                <a:ea typeface="+mn-ea"/>
                <a:cs typeface="+mn-cs"/>
              </a:rPr>
              <a:t>5. Expose, develop, and clear the radiograph.</a:t>
            </a:r>
          </a:p>
          <a:p>
            <a:r>
              <a:rPr lang="en-US" sz="1200" kern="1200" baseline="0" dirty="0" smtClean="0">
                <a:solidFill>
                  <a:schemeClr val="tx1"/>
                </a:solidFill>
                <a:latin typeface="+mn-lt"/>
                <a:ea typeface="+mn-ea"/>
                <a:cs typeface="+mn-cs"/>
              </a:rPr>
              <a:t>6. On the radiograph, measure the difference between the end of the instrument and the end of the root and add this amount to the original measured length the instrument extended into the tooth (Figure 10-58, C). If, through some oversight, the exploring instrument has gone beyond the apex, subtract this difference.</a:t>
            </a:r>
          </a:p>
          <a:p>
            <a:r>
              <a:rPr lang="en-US" sz="1200" kern="1200" baseline="0" dirty="0" smtClean="0">
                <a:solidFill>
                  <a:schemeClr val="tx1"/>
                </a:solidFill>
                <a:latin typeface="+mn-lt"/>
                <a:ea typeface="+mn-ea"/>
                <a:cs typeface="+mn-cs"/>
              </a:rPr>
              <a:t>7. From this adjusted length of tooth, subtract a 1.0 mm “safety factor” to conform with the apical </a:t>
            </a:r>
            <a:r>
              <a:rPr lang="en-US" sz="1200" kern="1200" baseline="0" dirty="0" err="1" smtClean="0">
                <a:solidFill>
                  <a:schemeClr val="tx1"/>
                </a:solidFill>
                <a:latin typeface="+mn-lt"/>
                <a:ea typeface="+mn-ea"/>
                <a:cs typeface="+mn-cs"/>
              </a:rPr>
              <a:t>terminationof</a:t>
            </a:r>
            <a:r>
              <a:rPr lang="en-US" sz="1200" kern="1200" baseline="0" dirty="0" smtClean="0">
                <a:solidFill>
                  <a:schemeClr val="tx1"/>
                </a:solidFill>
                <a:latin typeface="+mn-lt"/>
                <a:ea typeface="+mn-ea"/>
                <a:cs typeface="+mn-cs"/>
              </a:rPr>
              <a:t> the root canal at the apical constriction(see Figure 10-58, C).332</a:t>
            </a:r>
          </a:p>
          <a:p>
            <a:r>
              <a:rPr lang="en-US" sz="1200" kern="1200" baseline="0" dirty="0" smtClean="0">
                <a:solidFill>
                  <a:schemeClr val="tx1"/>
                </a:solidFill>
                <a:latin typeface="+mn-lt"/>
                <a:ea typeface="+mn-ea"/>
                <a:cs typeface="+mn-cs"/>
              </a:rPr>
              <a:t>8. Set the endodontic ruler at this new corrected length and readjust the stop on the exploring instrument (Figure 10-58, D).</a:t>
            </a:r>
          </a:p>
          <a:p>
            <a:r>
              <a:rPr lang="en-US" sz="1200" kern="1200" baseline="0" dirty="0" smtClean="0">
                <a:solidFill>
                  <a:schemeClr val="tx1"/>
                </a:solidFill>
                <a:latin typeface="+mn-lt"/>
                <a:ea typeface="+mn-ea"/>
                <a:cs typeface="+mn-cs"/>
              </a:rPr>
              <a:t>9. Because of the possibility of radiographic distortion, sharply curving roots, and operator measuring error, a confirmatory radiograph of the adjusted length is highly desirable. In many instances, an added investment of a few minutes will prevent the discomfort and failure that stem from inaccuracy.</a:t>
            </a:r>
          </a:p>
          <a:p>
            <a:r>
              <a:rPr lang="en-US" sz="1200" kern="1200" baseline="0" dirty="0" smtClean="0">
                <a:solidFill>
                  <a:schemeClr val="tx1"/>
                </a:solidFill>
                <a:latin typeface="+mn-lt"/>
                <a:ea typeface="+mn-ea"/>
                <a:cs typeface="+mn-cs"/>
              </a:rPr>
              <a:t>10.When the length of the tooth has been accurately confirmed, reset the endodontic ruler at this measurement.</a:t>
            </a:r>
          </a:p>
          <a:p>
            <a:r>
              <a:rPr lang="en-US" sz="1200" kern="1200" baseline="0" dirty="0" smtClean="0">
                <a:solidFill>
                  <a:schemeClr val="tx1"/>
                </a:solidFill>
                <a:latin typeface="+mn-lt"/>
                <a:ea typeface="+mn-ea"/>
                <a:cs typeface="+mn-cs"/>
              </a:rPr>
              <a:t>11. Record this final working length and the coronal point of reference on the patient’s record.</a:t>
            </a:r>
          </a:p>
          <a:p>
            <a:r>
              <a:rPr lang="en-US" sz="1200" kern="1200" baseline="0" dirty="0" smtClean="0">
                <a:solidFill>
                  <a:schemeClr val="tx1"/>
                </a:solidFill>
                <a:latin typeface="+mn-lt"/>
                <a:ea typeface="+mn-ea"/>
                <a:cs typeface="+mn-cs"/>
              </a:rPr>
              <a:t>12. Once again, it is important to emphasize that the final working length may shorten by as much as 1 mm as a curved canal is straightened out by instrumentation.314,315 It is therefore recommended that the “length of the tooth” in a curved canal be reconfirmed after instrumentation is completed.</a:t>
            </a:r>
            <a:endParaRPr lang="en-US" dirty="0"/>
          </a:p>
        </p:txBody>
      </p:sp>
      <p:sp>
        <p:nvSpPr>
          <p:cNvPr id="4" name="Slide Number Placeholder 3"/>
          <p:cNvSpPr>
            <a:spLocks noGrp="1"/>
          </p:cNvSpPr>
          <p:nvPr>
            <p:ph type="sldNum" sz="quarter" idx="10"/>
          </p:nvPr>
        </p:nvSpPr>
        <p:spPr/>
        <p:txBody>
          <a:bodyPr/>
          <a:lstStyle/>
          <a:p>
            <a:fld id="{755C5B38-E522-41B0-A4AD-44A9DECF6528}"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58D7A-BB70-480C-B4EF-DBDE2CA9E261}" type="slidenum">
              <a:rPr lang="en-US"/>
              <a:pPr/>
              <a:t>42</a:t>
            </a:fld>
            <a:endParaRPr lang="en-US"/>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sz="1200" kern="1200" baseline="0" dirty="0" smtClean="0">
                <a:solidFill>
                  <a:schemeClr val="tx1"/>
                </a:solidFill>
                <a:latin typeface="+mn-lt"/>
                <a:ea typeface="+mn-ea"/>
                <a:cs typeface="+mn-cs"/>
              </a:rPr>
              <a:t>Weine has made a sensible improvement in this determination: If, </a:t>
            </a:r>
            <a:r>
              <a:rPr lang="en-US" sz="1200" kern="1200" baseline="0" dirty="0" err="1" smtClean="0">
                <a:solidFill>
                  <a:schemeClr val="tx1"/>
                </a:solidFill>
                <a:latin typeface="+mn-lt"/>
                <a:ea typeface="+mn-ea"/>
                <a:cs typeface="+mn-cs"/>
              </a:rPr>
              <a:t>radiographically</a:t>
            </a:r>
            <a:r>
              <a:rPr lang="en-US" sz="1200" kern="1200" baseline="0" dirty="0" smtClean="0">
                <a:solidFill>
                  <a:schemeClr val="tx1"/>
                </a:solidFill>
                <a:latin typeface="+mn-lt"/>
                <a:ea typeface="+mn-ea"/>
                <a:cs typeface="+mn-cs"/>
              </a:rPr>
              <a:t>, there is no </a:t>
            </a:r>
            <a:r>
              <a:rPr lang="en-US" sz="1200" kern="1200" baseline="0" dirty="0" err="1" smtClean="0">
                <a:solidFill>
                  <a:schemeClr val="tx1"/>
                </a:solidFill>
                <a:latin typeface="+mn-lt"/>
                <a:ea typeface="+mn-ea"/>
                <a:cs typeface="+mn-cs"/>
              </a:rPr>
              <a:t>resorptionof</a:t>
            </a:r>
            <a:r>
              <a:rPr lang="en-US" sz="1200" kern="1200" baseline="0" dirty="0" smtClean="0">
                <a:solidFill>
                  <a:schemeClr val="tx1"/>
                </a:solidFill>
                <a:latin typeface="+mn-lt"/>
                <a:ea typeface="+mn-ea"/>
                <a:cs typeface="+mn-cs"/>
              </a:rPr>
              <a:t> the root end or bone, shorten the length by the standard 1.0 mm.332 If </a:t>
            </a:r>
            <a:r>
              <a:rPr lang="en-US" sz="1200" kern="1200" baseline="0" dirty="0" err="1" smtClean="0">
                <a:solidFill>
                  <a:schemeClr val="tx1"/>
                </a:solidFill>
                <a:latin typeface="+mn-lt"/>
                <a:ea typeface="+mn-ea"/>
                <a:cs typeface="+mn-cs"/>
              </a:rPr>
              <a:t>periapical</a:t>
            </a:r>
            <a:r>
              <a:rPr lang="en-US" sz="1200" kern="1200" baseline="0" dirty="0" smtClean="0">
                <a:solidFill>
                  <a:schemeClr val="tx1"/>
                </a:solidFill>
                <a:latin typeface="+mn-lt"/>
                <a:ea typeface="+mn-ea"/>
                <a:cs typeface="+mn-cs"/>
              </a:rPr>
              <a:t> bone resorption is apparent, shorten by 1.5 mm, and if both root and bone resorption are apparent, shorten by 2.0 mm (Figure 10-59). The reasoning behind this </a:t>
            </a:r>
            <a:r>
              <a:rPr lang="en-US" sz="1200" kern="1200" baseline="0" dirty="0" err="1" smtClean="0">
                <a:solidFill>
                  <a:schemeClr val="tx1"/>
                </a:solidFill>
                <a:latin typeface="+mn-lt"/>
                <a:ea typeface="+mn-ea"/>
                <a:cs typeface="+mn-cs"/>
              </a:rPr>
              <a:t>suggestionis</a:t>
            </a:r>
            <a:r>
              <a:rPr lang="en-US" sz="1200" kern="1200" baseline="0" dirty="0" smtClean="0">
                <a:solidFill>
                  <a:schemeClr val="tx1"/>
                </a:solidFill>
                <a:latin typeface="+mn-lt"/>
                <a:ea typeface="+mn-ea"/>
                <a:cs typeface="+mn-cs"/>
              </a:rPr>
              <a:t> thoughtful. If there is root resorption, the apical constriction is probably destroyed—hence the shorter move back up the canal. </a:t>
            </a:r>
            <a:r>
              <a:rPr lang="en-US" sz="1200" kern="1200" baseline="0" dirty="0" err="1" smtClean="0">
                <a:solidFill>
                  <a:schemeClr val="tx1"/>
                </a:solidFill>
                <a:latin typeface="+mn-lt"/>
                <a:ea typeface="+mn-ea"/>
                <a:cs typeface="+mn-cs"/>
              </a:rPr>
              <a:t>Also,when</a:t>
            </a:r>
            <a:r>
              <a:rPr lang="en-US" sz="1200" kern="1200" baseline="0" dirty="0" smtClean="0">
                <a:solidFill>
                  <a:schemeClr val="tx1"/>
                </a:solidFill>
                <a:latin typeface="+mn-lt"/>
                <a:ea typeface="+mn-ea"/>
                <a:cs typeface="+mn-cs"/>
              </a:rPr>
              <a:t> bone resorption is apparent, there probably is also root resorption, even though it may not be apparent </a:t>
            </a:r>
            <a:r>
              <a:rPr lang="en-US" sz="1200" kern="1200" baseline="0" dirty="0" err="1" smtClean="0">
                <a:solidFill>
                  <a:schemeClr val="tx1"/>
                </a:solidFill>
                <a:latin typeface="+mn-lt"/>
                <a:ea typeface="+mn-ea"/>
                <a:cs typeface="+mn-cs"/>
              </a:rPr>
              <a:t>radiographically</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 </a:t>
            </a:r>
            <a:r>
              <a:rPr lang="en-US" dirty="0" smtClean="0"/>
              <a:t>No </a:t>
            </a:r>
            <a:r>
              <a:rPr lang="en-US" dirty="0" err="1"/>
              <a:t>reorption</a:t>
            </a:r>
            <a:r>
              <a:rPr lang="en-US" dirty="0"/>
              <a:t> -1mm</a:t>
            </a:r>
          </a:p>
          <a:p>
            <a:r>
              <a:rPr lang="en-US" dirty="0"/>
              <a:t>Periradicular bone resorption –1.5 mm</a:t>
            </a:r>
          </a:p>
          <a:p>
            <a:r>
              <a:rPr lang="en-US" dirty="0"/>
              <a:t>Bone and root resorption –2 </a:t>
            </a:r>
            <a:r>
              <a:rPr lang="en-US" dirty="0" smtClean="0"/>
              <a:t>mm</a:t>
            </a:r>
          </a:p>
          <a:p>
            <a:r>
              <a:rPr lang="en-US" dirty="0" smtClean="0"/>
              <a:t>Working</a:t>
            </a:r>
            <a:r>
              <a:rPr lang="en-US" baseline="0" dirty="0" smtClean="0"/>
              <a:t> length is determined by subtracting 1-1.5 mm from the tooth length.</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sz="2400" dirty="0" smtClean="0"/>
              <a:t>3 types </a:t>
            </a:r>
          </a:p>
          <a:p>
            <a:pPr lvl="1">
              <a:lnSpc>
                <a:spcPct val="80000"/>
              </a:lnSpc>
            </a:pPr>
            <a:r>
              <a:rPr lang="en-US" sz="2000" dirty="0" smtClean="0"/>
              <a:t>direct digital</a:t>
            </a:r>
          </a:p>
          <a:p>
            <a:pPr lvl="1">
              <a:lnSpc>
                <a:spcPct val="80000"/>
              </a:lnSpc>
            </a:pPr>
            <a:r>
              <a:rPr lang="en-US" sz="2000" dirty="0" smtClean="0"/>
              <a:t>storage phosphor</a:t>
            </a:r>
          </a:p>
          <a:p>
            <a:pPr lvl="1">
              <a:lnSpc>
                <a:spcPct val="80000"/>
              </a:lnSpc>
            </a:pPr>
            <a:r>
              <a:rPr lang="en-US" sz="2000" dirty="0" smtClean="0"/>
              <a:t>indirect digital</a:t>
            </a:r>
          </a:p>
          <a:p>
            <a:pPr>
              <a:lnSpc>
                <a:spcPct val="80000"/>
              </a:lnSpc>
            </a:pPr>
            <a:r>
              <a:rPr lang="en-US" sz="2400" dirty="0" smtClean="0"/>
              <a:t>Advantages </a:t>
            </a:r>
          </a:p>
          <a:p>
            <a:pPr lvl="1">
              <a:lnSpc>
                <a:spcPct val="80000"/>
              </a:lnSpc>
            </a:pPr>
            <a:r>
              <a:rPr lang="en-US" sz="2000" dirty="0" smtClean="0"/>
              <a:t>Decrease in radiation exposure</a:t>
            </a:r>
          </a:p>
          <a:p>
            <a:pPr lvl="1">
              <a:lnSpc>
                <a:spcPct val="80000"/>
              </a:lnSpc>
            </a:pPr>
            <a:r>
              <a:rPr lang="en-US" sz="2000" dirty="0" smtClean="0"/>
              <a:t>No dark room</a:t>
            </a:r>
          </a:p>
          <a:p>
            <a:pPr lvl="1">
              <a:lnSpc>
                <a:spcPct val="80000"/>
              </a:lnSpc>
            </a:pPr>
            <a:r>
              <a:rPr lang="en-US" sz="2000" dirty="0" smtClean="0"/>
              <a:t>Time saving</a:t>
            </a:r>
          </a:p>
          <a:p>
            <a:pPr lvl="1">
              <a:lnSpc>
                <a:spcPct val="80000"/>
              </a:lnSpc>
            </a:pPr>
            <a:r>
              <a:rPr lang="en-US" sz="2000" dirty="0" smtClean="0"/>
              <a:t>Duplication with out loss of the image quality</a:t>
            </a:r>
          </a:p>
          <a:p>
            <a:pPr>
              <a:lnSpc>
                <a:spcPct val="80000"/>
              </a:lnSpc>
              <a:buFontTx/>
              <a:buNone/>
            </a:pPr>
            <a:r>
              <a:rPr lang="en-US" sz="1200" dirty="0" err="1" smtClean="0"/>
              <a:t>Xero</a:t>
            </a:r>
            <a:r>
              <a:rPr lang="en-US" sz="1200" dirty="0" smtClean="0"/>
              <a:t> : charged selenium alloy photoreceptor plate used</a:t>
            </a:r>
          </a:p>
          <a:p>
            <a:pPr>
              <a:lnSpc>
                <a:spcPct val="80000"/>
              </a:lnSpc>
            </a:pPr>
            <a:r>
              <a:rPr lang="en-US" sz="1200" dirty="0" smtClean="0"/>
              <a:t>When exposed to x ray, charge on the photo receptor is dissipated according to tissue density and a latent electrostatic image formed </a:t>
            </a:r>
          </a:p>
          <a:p>
            <a:endParaRPr lang="en-US" dirty="0"/>
          </a:p>
        </p:txBody>
      </p:sp>
      <p:sp>
        <p:nvSpPr>
          <p:cNvPr id="4" name="Slide Number Placeholder 3"/>
          <p:cNvSpPr>
            <a:spLocks noGrp="1"/>
          </p:cNvSpPr>
          <p:nvPr>
            <p:ph type="sldNum" sz="quarter" idx="10"/>
          </p:nvPr>
        </p:nvSpPr>
        <p:spPr/>
        <p:txBody>
          <a:bodyPr/>
          <a:lstStyle/>
          <a:p>
            <a:fld id="{755C5B38-E522-41B0-A4AD-44A9DECF6528}"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4F87C1-C9E2-4E83-8DEC-70BA8255AA39}" type="slidenum">
              <a:rPr lang="en-US"/>
              <a:pPr/>
              <a:t>44</a:t>
            </a:fld>
            <a:endParaRPr 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dirty="0"/>
              <a:t>Tactile sense: crude method for working length determination, depends on the skill of the </a:t>
            </a:r>
            <a:r>
              <a:rPr lang="en-US" dirty="0" smtClean="0"/>
              <a:t>operator</a:t>
            </a:r>
            <a:r>
              <a:rPr lang="en-US" baseline="0" dirty="0" smtClean="0"/>
              <a:t> this method is possible </a:t>
            </a:r>
            <a:r>
              <a:rPr lang="en-US" baseline="0" dirty="0" err="1" smtClean="0"/>
              <a:t>bcoz</a:t>
            </a:r>
            <a:r>
              <a:rPr lang="en-US" baseline="0" dirty="0" smtClean="0"/>
              <a:t> of the apical anatomy of the canal that allows the operator to feel the apical constriction.</a:t>
            </a:r>
            <a:r>
              <a:rPr lang="en-US" dirty="0"/>
              <a:t/>
            </a:r>
            <a:br>
              <a:rPr lang="en-US" dirty="0"/>
            </a:br>
            <a:r>
              <a:rPr lang="en-US" dirty="0"/>
              <a:t>Not recommended</a:t>
            </a:r>
            <a:r>
              <a:rPr lang="en-US" dirty="0" smtClean="0"/>
              <a:t>.</a:t>
            </a:r>
            <a:endParaRPr lang="en-US" dirty="0"/>
          </a:p>
          <a:p>
            <a:r>
              <a:rPr lang="en-US" dirty="0">
                <a:solidFill>
                  <a:schemeClr val="accent2"/>
                </a:solidFill>
                <a:effectLst>
                  <a:outerShdw blurRad="38100" dist="38100" dir="2700000" algn="tl">
                    <a:srgbClr val="C0C0C0"/>
                  </a:outerShdw>
                </a:effectLst>
              </a:rPr>
              <a:t>Paper point</a:t>
            </a:r>
            <a:r>
              <a:rPr lang="en-US" dirty="0">
                <a:effectLst>
                  <a:outerShdw blurRad="38100" dist="38100" dir="2700000" algn="tl">
                    <a:srgbClr val="C0C0C0"/>
                  </a:outerShdw>
                </a:effectLst>
              </a:rPr>
              <a:t> :here paper point is used for working length measurements ,paper point get wet on reaching the apical area. so depending on the wet area that much length has to be reduced for proper working length .</a:t>
            </a:r>
          </a:p>
          <a:p>
            <a:endParaRPr lang="en-US" dirty="0">
              <a:effectLst>
                <a:outerShdw blurRad="38100" dist="38100" dir="2700000" algn="tl">
                  <a:srgbClr val="C0C0C0"/>
                </a:outerShdw>
              </a:effectLst>
            </a:endParaRPr>
          </a:p>
          <a:p>
            <a:r>
              <a:rPr lang="en-US" dirty="0">
                <a:solidFill>
                  <a:schemeClr val="accent2"/>
                </a:solidFill>
                <a:effectLst>
                  <a:outerShdw blurRad="38100" dist="38100" dir="2700000" algn="tl">
                    <a:srgbClr val="C0C0C0"/>
                  </a:outerShdw>
                </a:effectLst>
              </a:rPr>
              <a:t>Apical periodontal sensitivity:</a:t>
            </a:r>
            <a:r>
              <a:rPr lang="en-US" dirty="0">
                <a:effectLst>
                  <a:outerShdw blurRad="38100" dist="38100" dir="2700000" algn="tl">
                    <a:srgbClr val="C0C0C0"/>
                  </a:outerShdw>
                </a:effectLst>
              </a:rPr>
              <a:t> as instrument reaches the apex patient gets pain and this principle is used fro working length determination</a:t>
            </a:r>
          </a:p>
          <a:p>
            <a:r>
              <a:rPr lang="en-US" dirty="0">
                <a:effectLst>
                  <a:outerShdw blurRad="38100" dist="38100" dir="2700000" algn="tl">
                    <a:srgbClr val="C0C0C0"/>
                  </a:outerShdw>
                </a:effectLst>
              </a:rPr>
              <a:t>    Crude method , in case of apical abscess patient may not get pain on reaching apex and painful method not recommended</a:t>
            </a:r>
            <a:r>
              <a:rPr lang="en-US" dirty="0"/>
              <a:t> </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All apex locators function by using the human body to complete an electrical circuit. One side of the </a:t>
            </a:r>
            <a:r>
              <a:rPr lang="en-US" sz="1200" kern="1200" baseline="0" dirty="0" err="1" smtClean="0">
                <a:solidFill>
                  <a:schemeClr val="tx1"/>
                </a:solidFill>
                <a:latin typeface="+mn-lt"/>
                <a:ea typeface="+mn-ea"/>
                <a:cs typeface="+mn-cs"/>
              </a:rPr>
              <a:t>apexlocator’s</a:t>
            </a:r>
            <a:r>
              <a:rPr lang="en-US" sz="1200" kern="1200" baseline="0" dirty="0" smtClean="0">
                <a:solidFill>
                  <a:schemeClr val="tx1"/>
                </a:solidFill>
                <a:latin typeface="+mn-lt"/>
                <a:ea typeface="+mn-ea"/>
                <a:cs typeface="+mn-cs"/>
              </a:rPr>
              <a:t> circuitry is connected to an endodontic instrument.The other side is connected to the patient’s body, either by a contact to the patient’s lip or by an electrode held in the patient’s hand. The electrical circuit is complete when the endodontic instrument is advanced apically inside the root canal until it touches periodontal tissue (Figure 10-61). The display on the apex locator indicates that the apical area has been reached.</a:t>
            </a:r>
            <a:endParaRPr lang="en-US" dirty="0"/>
          </a:p>
        </p:txBody>
      </p:sp>
      <p:sp>
        <p:nvSpPr>
          <p:cNvPr id="4" name="Slide Number Placeholder 3"/>
          <p:cNvSpPr>
            <a:spLocks noGrp="1"/>
          </p:cNvSpPr>
          <p:nvPr>
            <p:ph type="sldNum" sz="quarter" idx="10"/>
          </p:nvPr>
        </p:nvSpPr>
        <p:spPr/>
        <p:txBody>
          <a:bodyPr/>
          <a:lstStyle/>
          <a:p>
            <a:fld id="{755C5B38-E522-41B0-A4AD-44A9DECF6528}" type="slidenum">
              <a:rPr lang="en-US" smtClean="0"/>
              <a:pPr/>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687B2-B9D9-4D59-86BE-935AFC228875}" type="slidenum">
              <a:rPr lang="en-US"/>
              <a:pPr/>
              <a:t>6</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dirty="0" smtClean="0"/>
              <a:t> </a:t>
            </a:r>
            <a:r>
              <a:rPr lang="en-US" sz="1200" dirty="0" smtClean="0"/>
              <a:t>To gain access to the root canals</a:t>
            </a:r>
          </a:p>
          <a:p>
            <a:r>
              <a:rPr lang="en-US" sz="1200" dirty="0" smtClean="0"/>
              <a:t>To remove as much as dead and infected material as possible</a:t>
            </a:r>
          </a:p>
          <a:p>
            <a:r>
              <a:rPr lang="en-US" sz="1200" dirty="0" smtClean="0"/>
              <a:t>Fill root canals with a suitable material to maintain primary tooth in a non-infected </a:t>
            </a:r>
          </a:p>
          <a:p>
            <a:r>
              <a:rPr lang="en-US" dirty="0" smtClean="0"/>
              <a:t> ingle  </a:t>
            </a:r>
          </a:p>
          <a:p>
            <a:r>
              <a:rPr lang="en-US" dirty="0" smtClean="0"/>
              <a:t>Goal</a:t>
            </a:r>
            <a:r>
              <a:rPr lang="en-US" dirty="0"/>
              <a:t>:</a:t>
            </a:r>
          </a:p>
          <a:p>
            <a:r>
              <a:rPr lang="en-US" dirty="0"/>
              <a:t>Eliminate infection and maintain tooth in a functional state until it is normally exfoliated , without endangering the perm dentition or health of the child.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F5BB78-0253-4F8C-8323-98B2527A66CA}"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449D80-E7C1-4065-91D9-7D9A178FD1E6}" type="slidenum">
              <a:rPr lang="en-US"/>
              <a:pPr/>
              <a:t>8</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r>
              <a:rPr lang="en-US" dirty="0"/>
              <a:t>After removal of the coronal pulp. </a:t>
            </a:r>
            <a:r>
              <a:rPr lang="en-US" dirty="0" smtClean="0"/>
              <a:t>The </a:t>
            </a:r>
            <a:r>
              <a:rPr lang="en-US" dirty="0" err="1" smtClean="0"/>
              <a:t>haemorrhage</a:t>
            </a:r>
            <a:r>
              <a:rPr lang="en-US" dirty="0" smtClean="0"/>
              <a:t> </a:t>
            </a:r>
            <a:r>
              <a:rPr lang="en-US" dirty="0"/>
              <a:t>from the root canal tissue should be pale red and easy to control. </a:t>
            </a:r>
            <a:r>
              <a:rPr lang="en-US" dirty="0" smtClean="0"/>
              <a:t>Extensive and </a:t>
            </a:r>
            <a:r>
              <a:rPr lang="en-US" dirty="0"/>
              <a:t>persistent bleeding even after four minute application of </a:t>
            </a:r>
            <a:r>
              <a:rPr lang="en-US" dirty="0" err="1"/>
              <a:t>formocresol</a:t>
            </a:r>
            <a:r>
              <a:rPr lang="en-US" dirty="0"/>
              <a:t> implies irreversible </a:t>
            </a:r>
            <a:r>
              <a:rPr lang="en-US" dirty="0" smtClean="0"/>
              <a:t>inflammation of </a:t>
            </a:r>
            <a:r>
              <a:rPr lang="en-US" dirty="0"/>
              <a:t>the radicular tissue. and is an indication for a pulpectomy.</a:t>
            </a:r>
          </a:p>
          <a:p>
            <a:endParaRPr lang="en-US" dirty="0"/>
          </a:p>
          <a:p>
            <a:r>
              <a:rPr lang="en-US" dirty="0"/>
              <a:t>Sometimes patients present with carious, asymptomatic primary teeth that, on accessing the pulp chamber, are found to be </a:t>
            </a:r>
            <a:r>
              <a:rPr lang="en-US" dirty="0" err="1"/>
              <a:t>pulpless</a:t>
            </a:r>
            <a:r>
              <a:rPr lang="en-US" dirty="0"/>
              <a:t> with necrotic pulps. as shown in the photograph. A pulpectomy should be carried out on such teeth.</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82C5BA-0834-4276-8423-64F29CFE6697}" type="slidenum">
              <a:rPr lang="en-US"/>
              <a:pPr/>
              <a:t>9</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dirty="0"/>
              <a:t>Infection in primary teeth usually manifests in the bi/trifurcation region, as opposed to the </a:t>
            </a:r>
            <a:r>
              <a:rPr lang="en-US" dirty="0" err="1"/>
              <a:t>periapical</a:t>
            </a:r>
            <a:r>
              <a:rPr lang="en-US" dirty="0"/>
              <a:t> pathology usually seen in permanent molars. This is because many fine channels of communication exist between the pulp chamber and the bone in the furcation area. (b) illustrates this point in an extracted primary molar. Note granulation tissue from the abscess in the bifurcation.</a:t>
            </a:r>
          </a:p>
          <a:p>
            <a:endParaRPr lang="en-US" dirty="0"/>
          </a:p>
          <a:p>
            <a:r>
              <a:rPr lang="en-US" dirty="0"/>
              <a:t>The presence of a chronic, draining sinus (a) or an acute abscess with or without an associated cellulitis (b) is also an indication for a pulpectomy.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7C6D0C-A6AE-4181-99E5-46EDFFFC23C5}"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7175" name="Rectangle 7"/>
          <p:cNvSpPr>
            <a:spLocks noGrp="1" noChangeArrowheads="1"/>
          </p:cNvSpPr>
          <p:nvPr>
            <p:ph type="ctrTitle"/>
          </p:nvPr>
        </p:nvSpPr>
        <p:spPr>
          <a:xfrm>
            <a:off x="457200" y="381000"/>
            <a:ext cx="8001000" cy="2133600"/>
          </a:xfrm>
        </p:spPr>
        <p:txBody>
          <a:bodyPr/>
          <a:lstStyle>
            <a:lvl1pPr>
              <a:lnSpc>
                <a:spcPct val="160000"/>
              </a:lnSpc>
              <a:defRPr sz="3600">
                <a:solidFill>
                  <a:schemeClr val="accent2"/>
                </a:solidFill>
                <a:latin typeface="Advert" pitchFamily="2" charset="0"/>
              </a:defRPr>
            </a:lvl1pPr>
          </a:lstStyle>
          <a:p>
            <a:r>
              <a:rPr lang="en-US"/>
              <a:t>CLICK TO EDIT MASTER TITLE STYLE</a:t>
            </a:r>
          </a:p>
        </p:txBody>
      </p:sp>
      <p:sp>
        <p:nvSpPr>
          <p:cNvPr id="7176" name="Rectangle 8"/>
          <p:cNvSpPr>
            <a:spLocks noGrp="1" noChangeArrowheads="1"/>
          </p:cNvSpPr>
          <p:nvPr>
            <p:ph type="subTitle" idx="1"/>
          </p:nvPr>
        </p:nvSpPr>
        <p:spPr>
          <a:xfrm>
            <a:off x="1371600" y="3886200"/>
            <a:ext cx="6400800" cy="1752600"/>
          </a:xfrm>
        </p:spPr>
        <p:txBody>
          <a:bodyPr/>
          <a:lstStyle>
            <a:lvl1pPr marL="0" indent="0" algn="ctr">
              <a:buFontTx/>
              <a:buNone/>
              <a:defRPr>
                <a:solidFill>
                  <a:schemeClr val="tx2"/>
                </a:solidFill>
                <a:latin typeface="BudHand" pitchFamily="2" charset="0"/>
              </a:defRPr>
            </a:lvl1pPr>
          </a:lstStyle>
          <a:p>
            <a:r>
              <a:rPr lang="en-US"/>
              <a:t>uhfeh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500" fill="hold"/>
                                        <p:tgtEl>
                                          <p:spTgt spid="7175"/>
                                        </p:tgtEl>
                                        <p:attrNameLst>
                                          <p:attrName>ppt_w</p:attrName>
                                        </p:attrNameLst>
                                      </p:cBhvr>
                                      <p:tavLst>
                                        <p:tav tm="0">
                                          <p:val>
                                            <p:strVal val="#ppt_w*0.05"/>
                                          </p:val>
                                        </p:tav>
                                        <p:tav tm="100000">
                                          <p:val>
                                            <p:strVal val="#ppt_w"/>
                                          </p:val>
                                        </p:tav>
                                      </p:tavLst>
                                    </p:anim>
                                    <p:anim calcmode="lin" valueType="num">
                                      <p:cBhvr>
                                        <p:cTn id="8" dur="500" fill="hold"/>
                                        <p:tgtEl>
                                          <p:spTgt spid="7175"/>
                                        </p:tgtEl>
                                        <p:attrNameLst>
                                          <p:attrName>ppt_h</p:attrName>
                                        </p:attrNameLst>
                                      </p:cBhvr>
                                      <p:tavLst>
                                        <p:tav tm="0">
                                          <p:val>
                                            <p:strVal val="#ppt_h"/>
                                          </p:val>
                                        </p:tav>
                                        <p:tav tm="100000">
                                          <p:val>
                                            <p:strVal val="#ppt_h"/>
                                          </p:val>
                                        </p:tav>
                                      </p:tavLst>
                                    </p:anim>
                                    <p:anim calcmode="lin" valueType="num">
                                      <p:cBhvr>
                                        <p:cTn id="9" dur="500" fill="hold"/>
                                        <p:tgtEl>
                                          <p:spTgt spid="7175"/>
                                        </p:tgtEl>
                                        <p:attrNameLst>
                                          <p:attrName>ppt_x</p:attrName>
                                        </p:attrNameLst>
                                      </p:cBhvr>
                                      <p:tavLst>
                                        <p:tav tm="0">
                                          <p:val>
                                            <p:strVal val="#ppt_x-.2"/>
                                          </p:val>
                                        </p:tav>
                                        <p:tav tm="100000">
                                          <p:val>
                                            <p:strVal val="#ppt_x"/>
                                          </p:val>
                                        </p:tav>
                                      </p:tavLst>
                                    </p:anim>
                                    <p:anim calcmode="lin" valueType="num">
                                      <p:cBhvr>
                                        <p:cTn id="10" dur="500" fill="hold"/>
                                        <p:tgtEl>
                                          <p:spTgt spid="7175"/>
                                        </p:tgtEl>
                                        <p:attrNameLst>
                                          <p:attrName>ppt_y</p:attrName>
                                        </p:attrNameLst>
                                      </p:cBhvr>
                                      <p:tavLst>
                                        <p:tav tm="0">
                                          <p:val>
                                            <p:strVal val="#ppt_y"/>
                                          </p:val>
                                        </p:tav>
                                        <p:tav tm="100000">
                                          <p:val>
                                            <p:strVal val="#ppt_y"/>
                                          </p:val>
                                        </p:tav>
                                      </p:tavLst>
                                    </p:anim>
                                    <p:animEffect transition="in" filter="fade">
                                      <p:cBhvr>
                                        <p:cTn id="11"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68E6FCB-B094-49A4-83B9-9E14FD3D662A}"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52400"/>
            <a:ext cx="19431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6769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B5DA2E3-FB05-440C-82FD-35C0C5F4F1D5}"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6200" y="6305550"/>
            <a:ext cx="2133600" cy="476250"/>
          </a:xfrm>
        </p:spPr>
        <p:txBody>
          <a:bodyPr/>
          <a:lstStyle>
            <a:lvl1pPr>
              <a:defRPr/>
            </a:lvl1pPr>
          </a:lstStyle>
          <a:p>
            <a:fld id="{9EBC48C1-74F5-4B22-8545-C65A4DB57683}" type="slidenum">
              <a:rPr lang="en-US"/>
              <a:pPr/>
              <a:t>‹#›</a:t>
            </a:fld>
            <a:endParaRPr lang="en-US"/>
          </a:p>
        </p:txBody>
      </p:sp>
      <p:sp>
        <p:nvSpPr>
          <p:cNvPr id="7" name="Date Placeholder 6"/>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6200" y="6305550"/>
            <a:ext cx="2133600" cy="476250"/>
          </a:xfrm>
        </p:spPr>
        <p:txBody>
          <a:bodyPr/>
          <a:lstStyle>
            <a:lvl1pPr>
              <a:defRPr/>
            </a:lvl1pPr>
          </a:lstStyle>
          <a:p>
            <a:fld id="{B29E62E0-C58A-415D-B5A4-9103E57A0164}" type="slidenum">
              <a:rPr lang="en-US"/>
              <a:pPr/>
              <a:t>‹#›</a:t>
            </a:fld>
            <a:endParaRPr lang="en-US"/>
          </a:p>
        </p:txBody>
      </p:sp>
      <p:sp>
        <p:nvSpPr>
          <p:cNvPr id="6" name="Date Placeholder 5"/>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34000" y="762000"/>
            <a:ext cx="3810000" cy="6096000"/>
          </a:xfrm>
        </p:spPr>
        <p:txBody>
          <a:bodyPr/>
          <a:lstStyle/>
          <a:p>
            <a:endParaRPr lang="en-US"/>
          </a:p>
        </p:txBody>
      </p:sp>
      <p:sp>
        <p:nvSpPr>
          <p:cNvPr id="5" name="Slide Number Placeholder 4"/>
          <p:cNvSpPr>
            <a:spLocks noGrp="1"/>
          </p:cNvSpPr>
          <p:nvPr>
            <p:ph type="sldNum" sz="quarter" idx="10"/>
          </p:nvPr>
        </p:nvSpPr>
        <p:spPr>
          <a:xfrm>
            <a:off x="-76200" y="6305550"/>
            <a:ext cx="2133600" cy="476250"/>
          </a:xfrm>
        </p:spPr>
        <p:txBody>
          <a:bodyPr/>
          <a:lstStyle>
            <a:lvl1pPr>
              <a:defRPr/>
            </a:lvl1pPr>
          </a:lstStyle>
          <a:p>
            <a:fld id="{CB2BE959-661D-4E23-82A8-90149B5F4B8A}" type="slidenum">
              <a:rPr lang="en-US"/>
              <a:pPr/>
              <a:t>‹#›</a:t>
            </a:fld>
            <a:endParaRPr lang="en-US"/>
          </a:p>
        </p:txBody>
      </p:sp>
      <p:sp>
        <p:nvSpPr>
          <p:cNvPr id="6" name="Date Placeholder 5"/>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6200" y="6305550"/>
            <a:ext cx="2133600" cy="476250"/>
          </a:xfrm>
        </p:spPr>
        <p:txBody>
          <a:bodyPr/>
          <a:lstStyle>
            <a:lvl1pPr>
              <a:defRPr/>
            </a:lvl1pPr>
          </a:lstStyle>
          <a:p>
            <a:fld id="{CDB97E9F-49A8-45FD-909D-FF0F1BCB15CA}" type="slidenum">
              <a:rPr lang="en-US"/>
              <a:pPr/>
              <a:t>‹#›</a:t>
            </a:fld>
            <a:endParaRPr lang="en-US"/>
          </a:p>
        </p:txBody>
      </p:sp>
      <p:sp>
        <p:nvSpPr>
          <p:cNvPr id="7" name="Date Placeholder 6"/>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152400"/>
            <a:ext cx="77724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3340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76200" y="6305550"/>
            <a:ext cx="2133600" cy="476250"/>
          </a:xfrm>
        </p:spPr>
        <p:txBody>
          <a:bodyPr/>
          <a:lstStyle>
            <a:lvl1pPr>
              <a:defRPr/>
            </a:lvl1pPr>
          </a:lstStyle>
          <a:p>
            <a:fld id="{AA42013C-6311-4C56-94E9-67030C9BC7BB}" type="slidenum">
              <a:rPr lang="en-US"/>
              <a:pPr/>
              <a:t>‹#›</a:t>
            </a:fld>
            <a:endParaRPr lang="en-US"/>
          </a:p>
        </p:txBody>
      </p:sp>
      <p:sp>
        <p:nvSpPr>
          <p:cNvPr id="8" name="Date Placeholder 7"/>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762000"/>
            <a:ext cx="7772400" cy="6096000"/>
          </a:xfrm>
        </p:spPr>
        <p:txBody>
          <a:bodyPr/>
          <a:lstStyle/>
          <a:p>
            <a:endParaRPr lang="en-US"/>
          </a:p>
        </p:txBody>
      </p:sp>
      <p:sp>
        <p:nvSpPr>
          <p:cNvPr id="4" name="Slide Number Placeholder 3"/>
          <p:cNvSpPr>
            <a:spLocks noGrp="1"/>
          </p:cNvSpPr>
          <p:nvPr>
            <p:ph type="sldNum" sz="quarter" idx="10"/>
          </p:nvPr>
        </p:nvSpPr>
        <p:spPr>
          <a:xfrm>
            <a:off x="-76200" y="6305550"/>
            <a:ext cx="2133600" cy="476250"/>
          </a:xfrm>
        </p:spPr>
        <p:txBody>
          <a:bodyPr/>
          <a:lstStyle>
            <a:lvl1pPr>
              <a:defRPr/>
            </a:lvl1pPr>
          </a:lstStyle>
          <a:p>
            <a:fld id="{8DE3A3AE-47D0-4DE9-B8A7-67EB0A111C95}" type="slidenum">
              <a:rPr lang="en-US"/>
              <a:pPr/>
              <a:t>‹#›</a:t>
            </a:fld>
            <a:endParaRPr lang="en-US"/>
          </a:p>
        </p:txBody>
      </p:sp>
      <p:sp>
        <p:nvSpPr>
          <p:cNvPr id="5" name="Date Placeholder 4"/>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7177" name="Picture 9" descr="026_1_th"/>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
        <p:nvSpPr>
          <p:cNvPr id="7175" name="Rectangle 7"/>
          <p:cNvSpPr>
            <a:spLocks noGrp="1" noChangeArrowheads="1"/>
          </p:cNvSpPr>
          <p:nvPr>
            <p:ph type="ctrTitle"/>
          </p:nvPr>
        </p:nvSpPr>
        <p:spPr>
          <a:xfrm>
            <a:off x="457200" y="381000"/>
            <a:ext cx="8001000" cy="2133600"/>
          </a:xfrm>
        </p:spPr>
        <p:txBody>
          <a:bodyPr/>
          <a:lstStyle>
            <a:lvl1pPr>
              <a:lnSpc>
                <a:spcPct val="160000"/>
              </a:lnSpc>
              <a:defRPr sz="3600">
                <a:solidFill>
                  <a:schemeClr val="accent2"/>
                </a:solidFill>
                <a:latin typeface="Advert" pitchFamily="2" charset="0"/>
              </a:defRPr>
            </a:lvl1pPr>
          </a:lstStyle>
          <a:p>
            <a:r>
              <a:rPr lang="en-US"/>
              <a:t>CLICK TO EDIT MASTER TITLE STYLE</a:t>
            </a:r>
          </a:p>
        </p:txBody>
      </p:sp>
      <p:sp>
        <p:nvSpPr>
          <p:cNvPr id="7176" name="Rectangle 8"/>
          <p:cNvSpPr>
            <a:spLocks noGrp="1" noChangeArrowheads="1"/>
          </p:cNvSpPr>
          <p:nvPr>
            <p:ph type="subTitle" idx="1"/>
          </p:nvPr>
        </p:nvSpPr>
        <p:spPr>
          <a:xfrm>
            <a:off x="1371600" y="3886200"/>
            <a:ext cx="6400800" cy="1752600"/>
          </a:xfrm>
        </p:spPr>
        <p:txBody>
          <a:bodyPr/>
          <a:lstStyle>
            <a:lvl1pPr marL="0" indent="0" algn="ctr">
              <a:buFontTx/>
              <a:buNone/>
              <a:defRPr>
                <a:solidFill>
                  <a:schemeClr val="tx2"/>
                </a:solidFill>
                <a:latin typeface="BudHand" pitchFamily="2" charset="0"/>
              </a:defRPr>
            </a:lvl1pPr>
          </a:lstStyle>
          <a:p>
            <a:r>
              <a:rPr lang="en-US"/>
              <a:t>uhfeh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500" fill="hold"/>
                                        <p:tgtEl>
                                          <p:spTgt spid="7175"/>
                                        </p:tgtEl>
                                        <p:attrNameLst>
                                          <p:attrName>ppt_w</p:attrName>
                                        </p:attrNameLst>
                                      </p:cBhvr>
                                      <p:tavLst>
                                        <p:tav tm="0">
                                          <p:val>
                                            <p:strVal val="#ppt_w*0.05"/>
                                          </p:val>
                                        </p:tav>
                                        <p:tav tm="100000">
                                          <p:val>
                                            <p:strVal val="#ppt_w"/>
                                          </p:val>
                                        </p:tav>
                                      </p:tavLst>
                                    </p:anim>
                                    <p:anim calcmode="lin" valueType="num">
                                      <p:cBhvr>
                                        <p:cTn id="8" dur="500" fill="hold"/>
                                        <p:tgtEl>
                                          <p:spTgt spid="7175"/>
                                        </p:tgtEl>
                                        <p:attrNameLst>
                                          <p:attrName>ppt_h</p:attrName>
                                        </p:attrNameLst>
                                      </p:cBhvr>
                                      <p:tavLst>
                                        <p:tav tm="0">
                                          <p:val>
                                            <p:strVal val="#ppt_h"/>
                                          </p:val>
                                        </p:tav>
                                        <p:tav tm="100000">
                                          <p:val>
                                            <p:strVal val="#ppt_h"/>
                                          </p:val>
                                        </p:tav>
                                      </p:tavLst>
                                    </p:anim>
                                    <p:anim calcmode="lin" valueType="num">
                                      <p:cBhvr>
                                        <p:cTn id="9" dur="500" fill="hold"/>
                                        <p:tgtEl>
                                          <p:spTgt spid="7175"/>
                                        </p:tgtEl>
                                        <p:attrNameLst>
                                          <p:attrName>ppt_x</p:attrName>
                                        </p:attrNameLst>
                                      </p:cBhvr>
                                      <p:tavLst>
                                        <p:tav tm="0">
                                          <p:val>
                                            <p:strVal val="#ppt_x-.2"/>
                                          </p:val>
                                        </p:tav>
                                        <p:tav tm="100000">
                                          <p:val>
                                            <p:strVal val="#ppt_x"/>
                                          </p:val>
                                        </p:tav>
                                      </p:tavLst>
                                    </p:anim>
                                    <p:anim calcmode="lin" valueType="num">
                                      <p:cBhvr>
                                        <p:cTn id="10" dur="500" fill="hold"/>
                                        <p:tgtEl>
                                          <p:spTgt spid="7175"/>
                                        </p:tgtEl>
                                        <p:attrNameLst>
                                          <p:attrName>ppt_y</p:attrName>
                                        </p:attrNameLst>
                                      </p:cBhvr>
                                      <p:tavLst>
                                        <p:tav tm="0">
                                          <p:val>
                                            <p:strVal val="#ppt_y"/>
                                          </p:val>
                                        </p:tav>
                                        <p:tav tm="100000">
                                          <p:val>
                                            <p:strVal val="#ppt_y"/>
                                          </p:val>
                                        </p:tav>
                                      </p:tavLst>
                                    </p:anim>
                                    <p:animEffect transition="in" filter="fade">
                                      <p:cBhvr>
                                        <p:cTn id="11"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6CD9B32-CF7C-4F48-80C9-27FFACA73FD3}"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p:check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4709EE3-A5E8-4A19-8B3A-DC8968D51FAA}"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762000"/>
            <a:ext cx="38100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762000"/>
            <a:ext cx="38100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6C48D11-0260-4316-BC9F-00F8F685C470}" type="slidenum">
              <a:rPr lang="en-US"/>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AB41B4D-9F1B-4A64-BFF1-A948096F6BCC}" type="slidenum">
              <a:rPr lang="en-US"/>
              <a:pPr/>
              <a:t>‹#›</a:t>
            </a:fld>
            <a:endParaRPr lang="en-US"/>
          </a:p>
        </p:txBody>
      </p:sp>
      <p:sp>
        <p:nvSpPr>
          <p:cNvPr id="8" name="Date Placeholder 7"/>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EF8DFD9-EB74-499E-8F73-5F7B1A70D6EB}" type="slidenum">
              <a:rPr lang="en-US"/>
              <a:pPr/>
              <a:t>‹#›</a:t>
            </a:fld>
            <a:endParaRPr lang="en-US"/>
          </a:p>
        </p:txBody>
      </p:sp>
      <p:sp>
        <p:nvSpPr>
          <p:cNvPr id="4" name="Date Placeholder 3"/>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53FB580-7E5E-409A-9F7D-318E80E25DBF}" type="slidenum">
              <a:rPr lang="en-US"/>
              <a:pPr/>
              <a:t>‹#›</a:t>
            </a:fld>
            <a:endParaRPr lang="en-US"/>
          </a:p>
        </p:txBody>
      </p:sp>
      <p:sp>
        <p:nvSpPr>
          <p:cNvPr id="3" name="Date Placeholder 2"/>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FDF31FD-6C2A-42DD-ACCA-43D54EA44150}" type="slidenum">
              <a:rPr lang="en-US"/>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E512D6F-1ED6-42C9-8A8C-94F65A158B8B}" type="slidenum">
              <a:rPr lang="en-US"/>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68E6FCB-B094-49A4-83B9-9E14FD3D662A}"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52400"/>
            <a:ext cx="19431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6769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B5DA2E3-FB05-440C-82FD-35C0C5F4F1D5}"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6200" y="6305550"/>
            <a:ext cx="2133600" cy="476250"/>
          </a:xfrm>
        </p:spPr>
        <p:txBody>
          <a:bodyPr/>
          <a:lstStyle>
            <a:lvl1pPr>
              <a:defRPr/>
            </a:lvl1pPr>
          </a:lstStyle>
          <a:p>
            <a:fld id="{9EBC48C1-74F5-4B22-8545-C65A4DB57683}" type="slidenum">
              <a:rPr lang="en-US"/>
              <a:pPr/>
              <a:t>‹#›</a:t>
            </a:fld>
            <a:endParaRPr lang="en-US"/>
          </a:p>
        </p:txBody>
      </p:sp>
      <p:sp>
        <p:nvSpPr>
          <p:cNvPr id="7" name="Date Placeholder 6"/>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4709EE3-A5E8-4A19-8B3A-DC8968D51FAA}"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6200" y="6305550"/>
            <a:ext cx="2133600" cy="476250"/>
          </a:xfrm>
        </p:spPr>
        <p:txBody>
          <a:bodyPr/>
          <a:lstStyle>
            <a:lvl1pPr>
              <a:defRPr/>
            </a:lvl1pPr>
          </a:lstStyle>
          <a:p>
            <a:fld id="{B29E62E0-C58A-415D-B5A4-9103E57A0164}" type="slidenum">
              <a:rPr lang="en-US"/>
              <a:pPr/>
              <a:t>‹#›</a:t>
            </a:fld>
            <a:endParaRPr lang="en-US"/>
          </a:p>
        </p:txBody>
      </p:sp>
      <p:sp>
        <p:nvSpPr>
          <p:cNvPr id="6" name="Date Placeholder 5"/>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34000" y="762000"/>
            <a:ext cx="3810000" cy="6096000"/>
          </a:xfrm>
        </p:spPr>
        <p:txBody>
          <a:bodyPr/>
          <a:lstStyle/>
          <a:p>
            <a:endParaRPr lang="en-US"/>
          </a:p>
        </p:txBody>
      </p:sp>
      <p:sp>
        <p:nvSpPr>
          <p:cNvPr id="5" name="Slide Number Placeholder 4"/>
          <p:cNvSpPr>
            <a:spLocks noGrp="1"/>
          </p:cNvSpPr>
          <p:nvPr>
            <p:ph type="sldNum" sz="quarter" idx="10"/>
          </p:nvPr>
        </p:nvSpPr>
        <p:spPr>
          <a:xfrm>
            <a:off x="-76200" y="6305550"/>
            <a:ext cx="2133600" cy="476250"/>
          </a:xfrm>
        </p:spPr>
        <p:txBody>
          <a:bodyPr/>
          <a:lstStyle>
            <a:lvl1pPr>
              <a:defRPr/>
            </a:lvl1pPr>
          </a:lstStyle>
          <a:p>
            <a:fld id="{CB2BE959-661D-4E23-82A8-90149B5F4B8A}" type="slidenum">
              <a:rPr lang="en-US"/>
              <a:pPr/>
              <a:t>‹#›</a:t>
            </a:fld>
            <a:endParaRPr lang="en-US"/>
          </a:p>
        </p:txBody>
      </p:sp>
      <p:sp>
        <p:nvSpPr>
          <p:cNvPr id="6" name="Date Placeholder 5"/>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6200" y="6305550"/>
            <a:ext cx="2133600" cy="476250"/>
          </a:xfrm>
        </p:spPr>
        <p:txBody>
          <a:bodyPr/>
          <a:lstStyle>
            <a:lvl1pPr>
              <a:defRPr/>
            </a:lvl1pPr>
          </a:lstStyle>
          <a:p>
            <a:fld id="{CDB97E9F-49A8-45FD-909D-FF0F1BCB15CA}" type="slidenum">
              <a:rPr lang="en-US"/>
              <a:pPr/>
              <a:t>‹#›</a:t>
            </a:fld>
            <a:endParaRPr lang="en-US"/>
          </a:p>
        </p:txBody>
      </p:sp>
      <p:sp>
        <p:nvSpPr>
          <p:cNvPr id="7" name="Date Placeholder 6"/>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152400"/>
            <a:ext cx="77724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3340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76200" y="6305550"/>
            <a:ext cx="2133600" cy="476250"/>
          </a:xfrm>
        </p:spPr>
        <p:txBody>
          <a:bodyPr/>
          <a:lstStyle>
            <a:lvl1pPr>
              <a:defRPr/>
            </a:lvl1pPr>
          </a:lstStyle>
          <a:p>
            <a:fld id="{AA42013C-6311-4C56-94E9-67030C9BC7BB}" type="slidenum">
              <a:rPr lang="en-US"/>
              <a:pPr/>
              <a:t>‹#›</a:t>
            </a:fld>
            <a:endParaRPr lang="en-US"/>
          </a:p>
        </p:txBody>
      </p:sp>
      <p:sp>
        <p:nvSpPr>
          <p:cNvPr id="8" name="Date Placeholder 7"/>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762000"/>
            <a:ext cx="7772400" cy="6096000"/>
          </a:xfrm>
        </p:spPr>
        <p:txBody>
          <a:bodyPr/>
          <a:lstStyle/>
          <a:p>
            <a:endParaRPr lang="en-US"/>
          </a:p>
        </p:txBody>
      </p:sp>
      <p:sp>
        <p:nvSpPr>
          <p:cNvPr id="4" name="Slide Number Placeholder 3"/>
          <p:cNvSpPr>
            <a:spLocks noGrp="1"/>
          </p:cNvSpPr>
          <p:nvPr>
            <p:ph type="sldNum" sz="quarter" idx="10"/>
          </p:nvPr>
        </p:nvSpPr>
        <p:spPr>
          <a:xfrm>
            <a:off x="-76200" y="6305550"/>
            <a:ext cx="2133600" cy="476250"/>
          </a:xfrm>
        </p:spPr>
        <p:txBody>
          <a:bodyPr/>
          <a:lstStyle>
            <a:lvl1pPr>
              <a:defRPr/>
            </a:lvl1pPr>
          </a:lstStyle>
          <a:p>
            <a:fld id="{8DE3A3AE-47D0-4DE9-B8A7-67EB0A111C95}" type="slidenum">
              <a:rPr lang="en-US"/>
              <a:pPr/>
              <a:t>‹#›</a:t>
            </a:fld>
            <a:endParaRPr lang="en-US"/>
          </a:p>
        </p:txBody>
      </p:sp>
      <p:sp>
        <p:nvSpPr>
          <p:cNvPr id="5" name="Date Placeholder 4"/>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7177" name="Picture 9" descr="026_1_th"/>
          <p:cNvPicPr>
            <a:picLocks noChangeAspect="1" noChangeArrowheads="1"/>
          </p:cNvPicPr>
          <p:nvPr userDrawn="1"/>
        </p:nvPicPr>
        <p:blipFill>
          <a:blip r:embed="rId2"/>
          <a:srcRect/>
          <a:stretch>
            <a:fillRect/>
          </a:stretch>
        </p:blipFill>
        <p:spPr bwMode="auto">
          <a:xfrm>
            <a:off x="0" y="0"/>
            <a:ext cx="9144000" cy="6858000"/>
          </a:xfrm>
          <a:prstGeom prst="rect">
            <a:avLst/>
          </a:prstGeom>
          <a:noFill/>
        </p:spPr>
      </p:pic>
      <p:sp>
        <p:nvSpPr>
          <p:cNvPr id="7175" name="Rectangle 7"/>
          <p:cNvSpPr>
            <a:spLocks noGrp="1" noChangeArrowheads="1"/>
          </p:cNvSpPr>
          <p:nvPr>
            <p:ph type="ctrTitle"/>
          </p:nvPr>
        </p:nvSpPr>
        <p:spPr>
          <a:xfrm>
            <a:off x="457200" y="381000"/>
            <a:ext cx="8001000" cy="2133600"/>
          </a:xfrm>
        </p:spPr>
        <p:txBody>
          <a:bodyPr/>
          <a:lstStyle>
            <a:lvl1pPr>
              <a:lnSpc>
                <a:spcPct val="160000"/>
              </a:lnSpc>
              <a:defRPr sz="3600">
                <a:solidFill>
                  <a:schemeClr val="accent2"/>
                </a:solidFill>
                <a:latin typeface="Advert" pitchFamily="2" charset="0"/>
              </a:defRPr>
            </a:lvl1pPr>
          </a:lstStyle>
          <a:p>
            <a:r>
              <a:rPr lang="en-US"/>
              <a:t>CLICK TO EDIT MASTER TITLE STYLE</a:t>
            </a:r>
          </a:p>
        </p:txBody>
      </p:sp>
      <p:sp>
        <p:nvSpPr>
          <p:cNvPr id="7176" name="Rectangle 8"/>
          <p:cNvSpPr>
            <a:spLocks noGrp="1" noChangeArrowheads="1"/>
          </p:cNvSpPr>
          <p:nvPr>
            <p:ph type="subTitle" idx="1"/>
          </p:nvPr>
        </p:nvSpPr>
        <p:spPr>
          <a:xfrm>
            <a:off x="1371600" y="3886200"/>
            <a:ext cx="6400800" cy="1752600"/>
          </a:xfrm>
        </p:spPr>
        <p:txBody>
          <a:bodyPr/>
          <a:lstStyle>
            <a:lvl1pPr marL="0" indent="0" algn="ctr">
              <a:buFontTx/>
              <a:buNone/>
              <a:defRPr>
                <a:solidFill>
                  <a:schemeClr val="tx2"/>
                </a:solidFill>
                <a:latin typeface="BudHand" pitchFamily="2" charset="0"/>
              </a:defRPr>
            </a:lvl1pPr>
          </a:lstStyle>
          <a:p>
            <a:r>
              <a:rPr lang="en-US"/>
              <a:t>uhfeh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500" fill="hold"/>
                                        <p:tgtEl>
                                          <p:spTgt spid="7175"/>
                                        </p:tgtEl>
                                        <p:attrNameLst>
                                          <p:attrName>ppt_w</p:attrName>
                                        </p:attrNameLst>
                                      </p:cBhvr>
                                      <p:tavLst>
                                        <p:tav tm="0">
                                          <p:val>
                                            <p:strVal val="#ppt_w*0.05"/>
                                          </p:val>
                                        </p:tav>
                                        <p:tav tm="100000">
                                          <p:val>
                                            <p:strVal val="#ppt_w"/>
                                          </p:val>
                                        </p:tav>
                                      </p:tavLst>
                                    </p:anim>
                                    <p:anim calcmode="lin" valueType="num">
                                      <p:cBhvr>
                                        <p:cTn id="8" dur="500" fill="hold"/>
                                        <p:tgtEl>
                                          <p:spTgt spid="7175"/>
                                        </p:tgtEl>
                                        <p:attrNameLst>
                                          <p:attrName>ppt_h</p:attrName>
                                        </p:attrNameLst>
                                      </p:cBhvr>
                                      <p:tavLst>
                                        <p:tav tm="0">
                                          <p:val>
                                            <p:strVal val="#ppt_h"/>
                                          </p:val>
                                        </p:tav>
                                        <p:tav tm="100000">
                                          <p:val>
                                            <p:strVal val="#ppt_h"/>
                                          </p:val>
                                        </p:tav>
                                      </p:tavLst>
                                    </p:anim>
                                    <p:anim calcmode="lin" valueType="num">
                                      <p:cBhvr>
                                        <p:cTn id="9" dur="500" fill="hold"/>
                                        <p:tgtEl>
                                          <p:spTgt spid="7175"/>
                                        </p:tgtEl>
                                        <p:attrNameLst>
                                          <p:attrName>ppt_x</p:attrName>
                                        </p:attrNameLst>
                                      </p:cBhvr>
                                      <p:tavLst>
                                        <p:tav tm="0">
                                          <p:val>
                                            <p:strVal val="#ppt_x-.2"/>
                                          </p:val>
                                        </p:tav>
                                        <p:tav tm="100000">
                                          <p:val>
                                            <p:strVal val="#ppt_x"/>
                                          </p:val>
                                        </p:tav>
                                      </p:tavLst>
                                    </p:anim>
                                    <p:anim calcmode="lin" valueType="num">
                                      <p:cBhvr>
                                        <p:cTn id="10" dur="500" fill="hold"/>
                                        <p:tgtEl>
                                          <p:spTgt spid="7175"/>
                                        </p:tgtEl>
                                        <p:attrNameLst>
                                          <p:attrName>ppt_y</p:attrName>
                                        </p:attrNameLst>
                                      </p:cBhvr>
                                      <p:tavLst>
                                        <p:tav tm="0">
                                          <p:val>
                                            <p:strVal val="#ppt_y"/>
                                          </p:val>
                                        </p:tav>
                                        <p:tav tm="100000">
                                          <p:val>
                                            <p:strVal val="#ppt_y"/>
                                          </p:val>
                                        </p:tav>
                                      </p:tavLst>
                                    </p:anim>
                                    <p:animEffect transition="in" filter="fade">
                                      <p:cBhvr>
                                        <p:cTn id="11"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6CD9B32-CF7C-4F48-80C9-27FFACA73FD3}"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E4709EE3-A5E8-4A19-8B3A-DC8968D51FAA}"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762000"/>
            <a:ext cx="38100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762000"/>
            <a:ext cx="38100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6C48D11-0260-4316-BC9F-00F8F685C470}" type="slidenum">
              <a:rPr lang="en-US"/>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AB41B4D-9F1B-4A64-BFF1-A948096F6BCC}" type="slidenum">
              <a:rPr lang="en-US"/>
              <a:pPr/>
              <a:t>‹#›</a:t>
            </a:fld>
            <a:endParaRPr lang="en-US"/>
          </a:p>
        </p:txBody>
      </p:sp>
      <p:sp>
        <p:nvSpPr>
          <p:cNvPr id="8" name="Date Placeholder 7"/>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762000"/>
            <a:ext cx="38100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762000"/>
            <a:ext cx="3810000"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6C48D11-0260-4316-BC9F-00F8F685C470}" type="slidenum">
              <a:rPr lang="en-US"/>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EF8DFD9-EB74-499E-8F73-5F7B1A70D6EB}" type="slidenum">
              <a:rPr lang="en-US"/>
              <a:pPr/>
              <a:t>‹#›</a:t>
            </a:fld>
            <a:endParaRPr lang="en-US"/>
          </a:p>
        </p:txBody>
      </p:sp>
      <p:sp>
        <p:nvSpPr>
          <p:cNvPr id="4" name="Date Placeholder 3"/>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53FB580-7E5E-409A-9F7D-318E80E25DBF}" type="slidenum">
              <a:rPr lang="en-US"/>
              <a:pPr/>
              <a:t>‹#›</a:t>
            </a:fld>
            <a:endParaRPr lang="en-US"/>
          </a:p>
        </p:txBody>
      </p:sp>
      <p:sp>
        <p:nvSpPr>
          <p:cNvPr id="3" name="Date Placeholder 2"/>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FDF31FD-6C2A-42DD-ACCA-43D54EA44150}" type="slidenum">
              <a:rPr lang="en-US"/>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E512D6F-1ED6-42C9-8A8C-94F65A158B8B}" type="slidenum">
              <a:rPr lang="en-US"/>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68E6FCB-B094-49A4-83B9-9E14FD3D662A}"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52400"/>
            <a:ext cx="19431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6769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B5DA2E3-FB05-440C-82FD-35C0C5F4F1D5}" type="slidenum">
              <a:rPr lang="en-US"/>
              <a:pPr/>
              <a:t>‹#›</a:t>
            </a:fld>
            <a:endParaRPr lang="en-US"/>
          </a:p>
        </p:txBody>
      </p:sp>
      <p:sp>
        <p:nvSpPr>
          <p:cNvPr id="5" name="Date Placeholder 4"/>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6200" y="6305550"/>
            <a:ext cx="2133600" cy="476250"/>
          </a:xfrm>
        </p:spPr>
        <p:txBody>
          <a:bodyPr/>
          <a:lstStyle>
            <a:lvl1pPr>
              <a:defRPr/>
            </a:lvl1pPr>
          </a:lstStyle>
          <a:p>
            <a:fld id="{9EBC48C1-74F5-4B22-8545-C65A4DB57683}" type="slidenum">
              <a:rPr lang="en-US"/>
              <a:pPr/>
              <a:t>‹#›</a:t>
            </a:fld>
            <a:endParaRPr lang="en-US"/>
          </a:p>
        </p:txBody>
      </p:sp>
      <p:sp>
        <p:nvSpPr>
          <p:cNvPr id="7" name="Date Placeholder 6"/>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6200" y="6305550"/>
            <a:ext cx="2133600" cy="476250"/>
          </a:xfrm>
        </p:spPr>
        <p:txBody>
          <a:bodyPr/>
          <a:lstStyle>
            <a:lvl1pPr>
              <a:defRPr/>
            </a:lvl1pPr>
          </a:lstStyle>
          <a:p>
            <a:fld id="{B29E62E0-C58A-415D-B5A4-9103E57A0164}" type="slidenum">
              <a:rPr lang="en-US"/>
              <a:pPr/>
              <a:t>‹#›</a:t>
            </a:fld>
            <a:endParaRPr lang="en-US"/>
          </a:p>
        </p:txBody>
      </p:sp>
      <p:sp>
        <p:nvSpPr>
          <p:cNvPr id="6" name="Date Placeholder 5"/>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34000" y="762000"/>
            <a:ext cx="3810000" cy="6096000"/>
          </a:xfrm>
        </p:spPr>
        <p:txBody>
          <a:bodyPr/>
          <a:lstStyle/>
          <a:p>
            <a:endParaRPr lang="en-US"/>
          </a:p>
        </p:txBody>
      </p:sp>
      <p:sp>
        <p:nvSpPr>
          <p:cNvPr id="5" name="Slide Number Placeholder 4"/>
          <p:cNvSpPr>
            <a:spLocks noGrp="1"/>
          </p:cNvSpPr>
          <p:nvPr>
            <p:ph type="sldNum" sz="quarter" idx="10"/>
          </p:nvPr>
        </p:nvSpPr>
        <p:spPr>
          <a:xfrm>
            <a:off x="-76200" y="6305550"/>
            <a:ext cx="2133600" cy="476250"/>
          </a:xfrm>
        </p:spPr>
        <p:txBody>
          <a:bodyPr/>
          <a:lstStyle>
            <a:lvl1pPr>
              <a:defRPr/>
            </a:lvl1pPr>
          </a:lstStyle>
          <a:p>
            <a:fld id="{CB2BE959-661D-4E23-82A8-90149B5F4B8A}" type="slidenum">
              <a:rPr lang="en-US"/>
              <a:pPr/>
              <a:t>‹#›</a:t>
            </a:fld>
            <a:endParaRPr lang="en-US"/>
          </a:p>
        </p:txBody>
      </p:sp>
      <p:sp>
        <p:nvSpPr>
          <p:cNvPr id="6" name="Date Placeholder 5"/>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762000"/>
            <a:ext cx="3810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6200" y="6305550"/>
            <a:ext cx="2133600" cy="476250"/>
          </a:xfrm>
        </p:spPr>
        <p:txBody>
          <a:bodyPr/>
          <a:lstStyle>
            <a:lvl1pPr>
              <a:defRPr/>
            </a:lvl1pPr>
          </a:lstStyle>
          <a:p>
            <a:fld id="{CDB97E9F-49A8-45FD-909D-FF0F1BCB15CA}" type="slidenum">
              <a:rPr lang="en-US"/>
              <a:pPr/>
              <a:t>‹#›</a:t>
            </a:fld>
            <a:endParaRPr lang="en-US"/>
          </a:p>
        </p:txBody>
      </p:sp>
      <p:sp>
        <p:nvSpPr>
          <p:cNvPr id="7" name="Date Placeholder 6"/>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AB41B4D-9F1B-4A64-BFF1-A948096F6BCC}" type="slidenum">
              <a:rPr lang="en-US"/>
              <a:pPr/>
              <a:t>‹#›</a:t>
            </a:fld>
            <a:endParaRPr lang="en-US"/>
          </a:p>
        </p:txBody>
      </p:sp>
      <p:sp>
        <p:nvSpPr>
          <p:cNvPr id="8" name="Date Placeholder 7"/>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152400"/>
            <a:ext cx="77724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7620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334000" y="3886200"/>
            <a:ext cx="38100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76200" y="6305550"/>
            <a:ext cx="2133600" cy="476250"/>
          </a:xfrm>
        </p:spPr>
        <p:txBody>
          <a:bodyPr/>
          <a:lstStyle>
            <a:lvl1pPr>
              <a:defRPr/>
            </a:lvl1pPr>
          </a:lstStyle>
          <a:p>
            <a:fld id="{AA42013C-6311-4C56-94E9-67030C9BC7BB}" type="slidenum">
              <a:rPr lang="en-US"/>
              <a:pPr/>
              <a:t>‹#›</a:t>
            </a:fld>
            <a:endParaRPr lang="en-US"/>
          </a:p>
        </p:txBody>
      </p:sp>
      <p:sp>
        <p:nvSpPr>
          <p:cNvPr id="8" name="Date Placeholder 7"/>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762000"/>
            <a:ext cx="7772400" cy="6096000"/>
          </a:xfrm>
        </p:spPr>
        <p:txBody>
          <a:bodyPr/>
          <a:lstStyle/>
          <a:p>
            <a:endParaRPr lang="en-US"/>
          </a:p>
        </p:txBody>
      </p:sp>
      <p:sp>
        <p:nvSpPr>
          <p:cNvPr id="4" name="Slide Number Placeholder 3"/>
          <p:cNvSpPr>
            <a:spLocks noGrp="1"/>
          </p:cNvSpPr>
          <p:nvPr>
            <p:ph type="sldNum" sz="quarter" idx="10"/>
          </p:nvPr>
        </p:nvSpPr>
        <p:spPr>
          <a:xfrm>
            <a:off x="-76200" y="6305550"/>
            <a:ext cx="2133600" cy="476250"/>
          </a:xfrm>
        </p:spPr>
        <p:txBody>
          <a:bodyPr/>
          <a:lstStyle>
            <a:lvl1pPr>
              <a:defRPr/>
            </a:lvl1pPr>
          </a:lstStyle>
          <a:p>
            <a:fld id="{8DE3A3AE-47D0-4DE9-B8A7-67EB0A111C95}" type="slidenum">
              <a:rPr lang="en-US"/>
              <a:pPr/>
              <a:t>‹#›</a:t>
            </a:fld>
            <a:endParaRPr lang="en-US"/>
          </a:p>
        </p:txBody>
      </p:sp>
      <p:sp>
        <p:nvSpPr>
          <p:cNvPr id="5" name="Date Placeholder 4"/>
          <p:cNvSpPr>
            <a:spLocks noGrp="1"/>
          </p:cNvSpPr>
          <p:nvPr>
            <p:ph type="dt" sz="half" idx="11"/>
          </p:nvPr>
        </p:nvSpPr>
        <p:spPr>
          <a:xfrm>
            <a:off x="-76200" y="6553200"/>
            <a:ext cx="2133600" cy="476250"/>
          </a:xfrm>
        </p:spPr>
        <p:txBody>
          <a:bodyPr/>
          <a:lstStyle>
            <a:lvl1pPr>
              <a:defRPr/>
            </a:lvl1pPr>
          </a:lstStyle>
          <a:p>
            <a:endParaRPr lang="en-US"/>
          </a:p>
        </p:txBody>
      </p:sp>
    </p:spTree>
  </p:cSld>
  <p:clrMapOvr>
    <a:masterClrMapping/>
  </p:clrMapOvr>
  <p:transition advClick="0">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BEF8DFD9-EB74-499E-8F73-5F7B1A70D6EB}" type="slidenum">
              <a:rPr lang="en-US"/>
              <a:pPr/>
              <a:t>‹#›</a:t>
            </a:fld>
            <a:endParaRPr lang="en-US"/>
          </a:p>
        </p:txBody>
      </p:sp>
      <p:sp>
        <p:nvSpPr>
          <p:cNvPr id="4" name="Date Placeholder 3"/>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53FB580-7E5E-409A-9F7D-318E80E25DBF}" type="slidenum">
              <a:rPr lang="en-US"/>
              <a:pPr/>
              <a:t>‹#›</a:t>
            </a:fld>
            <a:endParaRPr lang="en-US"/>
          </a:p>
        </p:txBody>
      </p:sp>
      <p:sp>
        <p:nvSpPr>
          <p:cNvPr id="3" name="Date Placeholder 2"/>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FDF31FD-6C2A-42DD-ACCA-43D54EA44150}" type="slidenum">
              <a:rPr lang="en-US"/>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E512D6F-1ED6-42C9-8A8C-94F65A158B8B}" type="slidenum">
              <a:rPr lang="en-US"/>
              <a:pPr/>
              <a:t>‹#›</a:t>
            </a:fld>
            <a:endParaRPr lang="en-US"/>
          </a:p>
        </p:txBody>
      </p:sp>
      <p:sp>
        <p:nvSpPr>
          <p:cNvPr id="6" name="Date Placeholder 5"/>
          <p:cNvSpPr>
            <a:spLocks noGrp="1"/>
          </p:cNvSpPr>
          <p:nvPr>
            <p:ph type="dt" sz="half" idx="11"/>
          </p:nvPr>
        </p:nvSpPr>
        <p:spPr/>
        <p:txBody>
          <a:bodyPr/>
          <a:lstStyle>
            <a:lvl1pPr>
              <a:defRPr/>
            </a:lvl1pPr>
          </a:lstStyle>
          <a:p>
            <a:endParaRPr lang="en-US"/>
          </a:p>
        </p:txBody>
      </p:sp>
    </p:spTree>
  </p:cSld>
  <p:clrMapOvr>
    <a:masterClrMapping/>
  </p:clrMapOvr>
  <p:transition advClick="0">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gi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gif"/><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3.gif"/><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gif"/><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6.gif"/><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5.gif"/><Relationship Id="rId10" Type="http://schemas.openxmlformats.org/officeDocument/2006/relationships/slideLayout" Target="../slideLayouts/slideLayout27.xml"/><Relationship Id="rId19"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4.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21" Type="http://schemas.openxmlformats.org/officeDocument/2006/relationships/image" Target="../media/image3.gif"/><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gi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6.gif"/><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5.gif"/><Relationship Id="rId10" Type="http://schemas.openxmlformats.org/officeDocument/2006/relationships/slideLayout" Target="../slideLayouts/slideLayout44.xml"/><Relationship Id="rId19" Type="http://schemas.openxmlformats.org/officeDocument/2006/relationships/image" Target="../media/image1.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7" descr="1024x768bg_01a"/>
          <p:cNvPicPr>
            <a:picLocks noChangeAspect="1" noChangeArrowheads="1"/>
          </p:cNvPicPr>
          <p:nvPr/>
        </p:nvPicPr>
        <p:blipFill>
          <a:blip r:embed="rId19">
            <a:lum bright="-12000"/>
          </a:blip>
          <a:srcRect/>
          <a:stretch>
            <a:fillRect/>
          </a:stretch>
        </p:blipFill>
        <p:spPr bwMode="auto">
          <a:xfrm>
            <a:off x="0" y="0"/>
            <a:ext cx="9144000" cy="6858000"/>
          </a:xfrm>
          <a:prstGeom prst="rect">
            <a:avLst/>
          </a:prstGeom>
          <a:noFill/>
        </p:spPr>
      </p:pic>
      <p:sp>
        <p:nvSpPr>
          <p:cNvPr id="1032" name="Rectangle 8"/>
          <p:cNvSpPr>
            <a:spLocks noChangeArrowheads="1"/>
          </p:cNvSpPr>
          <p:nvPr/>
        </p:nvSpPr>
        <p:spPr bwMode="auto">
          <a:xfrm>
            <a:off x="0" y="0"/>
            <a:ext cx="1371600" cy="6858000"/>
          </a:xfrm>
          <a:prstGeom prst="rect">
            <a:avLst/>
          </a:prstGeom>
          <a:gradFill rotWithShape="1">
            <a:gsLst>
              <a:gs pos="0">
                <a:schemeClr val="accent1"/>
              </a:gs>
              <a:gs pos="100000">
                <a:srgbClr val="003A39"/>
              </a:gs>
            </a:gsLst>
            <a:path path="rect">
              <a:fillToRect l="100000" t="100000"/>
            </a:path>
          </a:gradFill>
          <a:ln w="9525">
            <a:noFill/>
            <a:miter lim="800000"/>
            <a:headEnd/>
            <a:tailEnd/>
          </a:ln>
          <a:effectLst/>
        </p:spPr>
        <p:txBody>
          <a:bodyPr wrap="none" anchor="ctr"/>
          <a:lstStyle/>
          <a:p>
            <a:endParaRPr lang="en-US"/>
          </a:p>
        </p:txBody>
      </p:sp>
      <p:sp>
        <p:nvSpPr>
          <p:cNvPr id="1030" name="Rectangle 6"/>
          <p:cNvSpPr>
            <a:spLocks noGrp="1" noChangeArrowheads="1"/>
          </p:cNvSpPr>
          <p:nvPr>
            <p:ph type="sldNum" sz="quarter" idx="4"/>
          </p:nvPr>
        </p:nvSpPr>
        <p:spPr bwMode="auto">
          <a:xfrm>
            <a:off x="-76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b="1">
                <a:solidFill>
                  <a:srgbClr val="E9EC7C"/>
                </a:solidFill>
              </a:defRPr>
            </a:lvl1pPr>
          </a:lstStyle>
          <a:p>
            <a:fld id="{D8835996-4CE2-480E-B405-111284F71B16}" type="slidenum">
              <a:rPr lang="en-US"/>
              <a:pPr/>
              <a:t>‹#›</a:t>
            </a:fld>
            <a:endParaRPr lang="en-US"/>
          </a:p>
        </p:txBody>
      </p:sp>
      <p:sp>
        <p:nvSpPr>
          <p:cNvPr id="1028" name="Rectangle 4"/>
          <p:cNvSpPr>
            <a:spLocks noGrp="1" noChangeArrowheads="1"/>
          </p:cNvSpPr>
          <p:nvPr>
            <p:ph type="dt" sz="half" idx="2"/>
          </p:nvPr>
        </p:nvSpPr>
        <p:spPr bwMode="auto">
          <a:xfrm>
            <a:off x="-76200"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b="1">
                <a:solidFill>
                  <a:srgbClr val="FE906E"/>
                </a:solidFill>
              </a:defRPr>
            </a:lvl1pPr>
          </a:lstStyle>
          <a:p>
            <a:endParaRPr lang="en-US"/>
          </a:p>
        </p:txBody>
      </p:sp>
      <p:sp>
        <p:nvSpPr>
          <p:cNvPr id="1026" name="Rectangle 2"/>
          <p:cNvSpPr>
            <a:spLocks noGrp="1" noChangeArrowheads="1"/>
          </p:cNvSpPr>
          <p:nvPr>
            <p:ph type="title"/>
          </p:nvPr>
        </p:nvSpPr>
        <p:spPr bwMode="auto">
          <a:xfrm>
            <a:off x="1371600" y="152400"/>
            <a:ext cx="7772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371600" y="762000"/>
            <a:ext cx="7772400" cy="609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transition advClick="0">
    <p:checker/>
  </p:transition>
  <p:timing>
    <p:tnLst>
      <p:par>
        <p:cTn id="1" dur="indefinite" restart="never" nodeType="tmRoot"/>
      </p:par>
    </p:tnLst>
  </p:timing>
  <p:hf sldNum="0" hdr="0" ftr="0" dt="0"/>
  <p:txStyles>
    <p:titleStyle>
      <a:lvl1pPr algn="ctr" rtl="0" fontAlgn="base">
        <a:spcBef>
          <a:spcPct val="0"/>
        </a:spcBef>
        <a:spcAft>
          <a:spcPct val="0"/>
        </a:spcAft>
        <a:defRPr sz="3200">
          <a:solidFill>
            <a:srgbClr val="B8FA76"/>
          </a:solidFill>
          <a:latin typeface="Consolas" pitchFamily="49" charset="0"/>
          <a:ea typeface="+mj-ea"/>
          <a:cs typeface="+mj-cs"/>
        </a:defRPr>
      </a:lvl1pPr>
      <a:lvl2pPr algn="ctr" rtl="0" fontAlgn="base">
        <a:spcBef>
          <a:spcPct val="0"/>
        </a:spcBef>
        <a:spcAft>
          <a:spcPct val="0"/>
        </a:spcAft>
        <a:defRPr sz="3200">
          <a:solidFill>
            <a:srgbClr val="B8FA76"/>
          </a:solidFill>
          <a:latin typeface="Manga Temple" pitchFamily="34" charset="0"/>
        </a:defRPr>
      </a:lvl2pPr>
      <a:lvl3pPr algn="ctr" rtl="0" fontAlgn="base">
        <a:spcBef>
          <a:spcPct val="0"/>
        </a:spcBef>
        <a:spcAft>
          <a:spcPct val="0"/>
        </a:spcAft>
        <a:defRPr sz="3200">
          <a:solidFill>
            <a:srgbClr val="B8FA76"/>
          </a:solidFill>
          <a:latin typeface="Manga Temple" pitchFamily="34" charset="0"/>
        </a:defRPr>
      </a:lvl3pPr>
      <a:lvl4pPr algn="ctr" rtl="0" fontAlgn="base">
        <a:spcBef>
          <a:spcPct val="0"/>
        </a:spcBef>
        <a:spcAft>
          <a:spcPct val="0"/>
        </a:spcAft>
        <a:defRPr sz="3200">
          <a:solidFill>
            <a:srgbClr val="B8FA76"/>
          </a:solidFill>
          <a:latin typeface="Manga Temple" pitchFamily="34" charset="0"/>
        </a:defRPr>
      </a:lvl4pPr>
      <a:lvl5pPr algn="ctr" rtl="0" fontAlgn="base">
        <a:spcBef>
          <a:spcPct val="0"/>
        </a:spcBef>
        <a:spcAft>
          <a:spcPct val="0"/>
        </a:spcAft>
        <a:defRPr sz="3200">
          <a:solidFill>
            <a:srgbClr val="B8FA76"/>
          </a:solidFill>
          <a:latin typeface="Manga Temple" pitchFamily="34" charset="0"/>
        </a:defRPr>
      </a:lvl5pPr>
      <a:lvl6pPr marL="457200" algn="ctr" rtl="0" fontAlgn="base">
        <a:spcBef>
          <a:spcPct val="0"/>
        </a:spcBef>
        <a:spcAft>
          <a:spcPct val="0"/>
        </a:spcAft>
        <a:defRPr sz="3200">
          <a:solidFill>
            <a:srgbClr val="B8FA76"/>
          </a:solidFill>
          <a:latin typeface="Manga Temple" pitchFamily="34" charset="0"/>
        </a:defRPr>
      </a:lvl6pPr>
      <a:lvl7pPr marL="914400" algn="ctr" rtl="0" fontAlgn="base">
        <a:spcBef>
          <a:spcPct val="0"/>
        </a:spcBef>
        <a:spcAft>
          <a:spcPct val="0"/>
        </a:spcAft>
        <a:defRPr sz="3200">
          <a:solidFill>
            <a:srgbClr val="B8FA76"/>
          </a:solidFill>
          <a:latin typeface="Manga Temple" pitchFamily="34" charset="0"/>
        </a:defRPr>
      </a:lvl7pPr>
      <a:lvl8pPr marL="1371600" algn="ctr" rtl="0" fontAlgn="base">
        <a:spcBef>
          <a:spcPct val="0"/>
        </a:spcBef>
        <a:spcAft>
          <a:spcPct val="0"/>
        </a:spcAft>
        <a:defRPr sz="3200">
          <a:solidFill>
            <a:srgbClr val="B8FA76"/>
          </a:solidFill>
          <a:latin typeface="Manga Temple" pitchFamily="34" charset="0"/>
        </a:defRPr>
      </a:lvl8pPr>
      <a:lvl9pPr marL="1828800" algn="ctr" rtl="0" fontAlgn="base">
        <a:spcBef>
          <a:spcPct val="0"/>
        </a:spcBef>
        <a:spcAft>
          <a:spcPct val="0"/>
        </a:spcAft>
        <a:defRPr sz="3200">
          <a:solidFill>
            <a:srgbClr val="B8FA76"/>
          </a:solidFill>
          <a:latin typeface="Manga Temple" pitchFamily="34" charset="0"/>
        </a:defRPr>
      </a:lvl9pPr>
    </p:titleStyle>
    <p:bodyStyle>
      <a:lvl1pPr marL="342900" indent="-342900" algn="l" rtl="0" fontAlgn="base">
        <a:spcBef>
          <a:spcPct val="20000"/>
        </a:spcBef>
        <a:spcAft>
          <a:spcPct val="0"/>
        </a:spcAft>
        <a:buSzPct val="75000"/>
        <a:buBlip>
          <a:blip r:embed="rId20"/>
        </a:buBlip>
        <a:defRPr sz="2800">
          <a:solidFill>
            <a:srgbClr val="C5F3D8"/>
          </a:solidFill>
          <a:latin typeface="Comic Sans MS" pitchFamily="66" charset="0"/>
          <a:ea typeface="+mn-ea"/>
          <a:cs typeface="+mn-cs"/>
        </a:defRPr>
      </a:lvl1pPr>
      <a:lvl2pPr marL="742950" indent="-285750" algn="l" rtl="0" fontAlgn="base">
        <a:spcBef>
          <a:spcPct val="20000"/>
        </a:spcBef>
        <a:spcAft>
          <a:spcPct val="0"/>
        </a:spcAft>
        <a:buSzPct val="80000"/>
        <a:buBlip>
          <a:blip r:embed="rId21"/>
        </a:buBlip>
        <a:defRPr sz="2400">
          <a:solidFill>
            <a:srgbClr val="FCE092"/>
          </a:solidFill>
          <a:latin typeface="Comic Sans MS" pitchFamily="66" charset="0"/>
        </a:defRPr>
      </a:lvl2pPr>
      <a:lvl3pPr marL="1143000" indent="-228600" algn="l" rtl="0" fontAlgn="base">
        <a:spcBef>
          <a:spcPct val="20000"/>
        </a:spcBef>
        <a:spcAft>
          <a:spcPct val="0"/>
        </a:spcAft>
        <a:buBlip>
          <a:blip r:embed="rId22"/>
        </a:buBlip>
        <a:defRPr sz="2000">
          <a:solidFill>
            <a:srgbClr val="FBAF71"/>
          </a:solidFill>
          <a:latin typeface="Comic Sans MS" pitchFamily="66" charset="0"/>
        </a:defRPr>
      </a:lvl3pPr>
      <a:lvl4pPr marL="1600200" indent="-228600" algn="l" rtl="0" fontAlgn="base">
        <a:spcBef>
          <a:spcPct val="20000"/>
        </a:spcBef>
        <a:spcAft>
          <a:spcPct val="0"/>
        </a:spcAft>
        <a:buBlip>
          <a:blip r:embed="rId23"/>
        </a:buBlip>
        <a:defRPr>
          <a:solidFill>
            <a:srgbClr val="F88FFB"/>
          </a:solidFill>
          <a:latin typeface="Comic Sans MS" pitchFamily="66" charset="0"/>
        </a:defRPr>
      </a:lvl4pPr>
      <a:lvl5pPr marL="2057400" indent="-228600" algn="l" rtl="0" fontAlgn="base">
        <a:spcBef>
          <a:spcPct val="20000"/>
        </a:spcBef>
        <a:spcAft>
          <a:spcPct val="0"/>
        </a:spcAft>
        <a:buBlip>
          <a:blip r:embed="rId24"/>
        </a:buBlip>
        <a:defRPr>
          <a:solidFill>
            <a:srgbClr val="C0D3B1"/>
          </a:solidFill>
          <a:latin typeface="Comic Sans MS" pitchFamily="66" charset="0"/>
        </a:defRPr>
      </a:lvl5pPr>
      <a:lvl6pPr marL="2514600" indent="-228600" algn="l" rtl="0" fontAlgn="base">
        <a:spcBef>
          <a:spcPct val="20000"/>
        </a:spcBef>
        <a:spcAft>
          <a:spcPct val="0"/>
        </a:spcAft>
        <a:buBlip>
          <a:blip r:embed="rId24"/>
        </a:buBlip>
        <a:defRPr>
          <a:solidFill>
            <a:srgbClr val="C0D3B1"/>
          </a:solidFill>
          <a:latin typeface="+mn-lt"/>
        </a:defRPr>
      </a:lvl6pPr>
      <a:lvl7pPr marL="2971800" indent="-228600" algn="l" rtl="0" fontAlgn="base">
        <a:spcBef>
          <a:spcPct val="20000"/>
        </a:spcBef>
        <a:spcAft>
          <a:spcPct val="0"/>
        </a:spcAft>
        <a:buBlip>
          <a:blip r:embed="rId24"/>
        </a:buBlip>
        <a:defRPr>
          <a:solidFill>
            <a:srgbClr val="C0D3B1"/>
          </a:solidFill>
          <a:latin typeface="+mn-lt"/>
        </a:defRPr>
      </a:lvl7pPr>
      <a:lvl8pPr marL="3429000" indent="-228600" algn="l" rtl="0" fontAlgn="base">
        <a:spcBef>
          <a:spcPct val="20000"/>
        </a:spcBef>
        <a:spcAft>
          <a:spcPct val="0"/>
        </a:spcAft>
        <a:buBlip>
          <a:blip r:embed="rId24"/>
        </a:buBlip>
        <a:defRPr>
          <a:solidFill>
            <a:srgbClr val="C0D3B1"/>
          </a:solidFill>
          <a:latin typeface="+mn-lt"/>
        </a:defRPr>
      </a:lvl8pPr>
      <a:lvl9pPr marL="3886200" indent="-228600" algn="l" rtl="0" fontAlgn="base">
        <a:spcBef>
          <a:spcPct val="20000"/>
        </a:spcBef>
        <a:spcAft>
          <a:spcPct val="0"/>
        </a:spcAft>
        <a:buBlip>
          <a:blip r:embed="rId24"/>
        </a:buBlip>
        <a:defRPr>
          <a:solidFill>
            <a:srgbClr val="C0D3B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7" descr="1024x768bg_01a"/>
          <p:cNvPicPr>
            <a:picLocks noChangeAspect="1" noChangeArrowheads="1"/>
          </p:cNvPicPr>
          <p:nvPr/>
        </p:nvPicPr>
        <p:blipFill>
          <a:blip r:embed="rId19">
            <a:lum bright="-12000"/>
          </a:blip>
          <a:srcRect/>
          <a:stretch>
            <a:fillRect/>
          </a:stretch>
        </p:blipFill>
        <p:spPr bwMode="auto">
          <a:xfrm>
            <a:off x="0" y="0"/>
            <a:ext cx="9144000" cy="6858000"/>
          </a:xfrm>
          <a:prstGeom prst="rect">
            <a:avLst/>
          </a:prstGeom>
          <a:noFill/>
        </p:spPr>
      </p:pic>
      <p:sp>
        <p:nvSpPr>
          <p:cNvPr id="1032" name="Rectangle 8"/>
          <p:cNvSpPr>
            <a:spLocks noChangeArrowheads="1"/>
          </p:cNvSpPr>
          <p:nvPr/>
        </p:nvSpPr>
        <p:spPr bwMode="auto">
          <a:xfrm>
            <a:off x="0" y="0"/>
            <a:ext cx="1371600" cy="6858000"/>
          </a:xfrm>
          <a:prstGeom prst="rect">
            <a:avLst/>
          </a:prstGeom>
          <a:gradFill rotWithShape="1">
            <a:gsLst>
              <a:gs pos="0">
                <a:schemeClr val="accent1"/>
              </a:gs>
              <a:gs pos="100000">
                <a:srgbClr val="003A39"/>
              </a:gs>
            </a:gsLst>
            <a:path path="rect">
              <a:fillToRect l="100000" t="100000"/>
            </a:path>
          </a:gradFill>
          <a:ln w="9525">
            <a:noFill/>
            <a:miter lim="800000"/>
            <a:headEnd/>
            <a:tailEnd/>
          </a:ln>
          <a:effectLst/>
        </p:spPr>
        <p:txBody>
          <a:bodyPr wrap="none" anchor="ctr"/>
          <a:lstStyle/>
          <a:p>
            <a:endParaRPr lang="en-US"/>
          </a:p>
        </p:txBody>
      </p:sp>
      <p:sp>
        <p:nvSpPr>
          <p:cNvPr id="1030" name="Rectangle 6"/>
          <p:cNvSpPr>
            <a:spLocks noGrp="1" noChangeArrowheads="1"/>
          </p:cNvSpPr>
          <p:nvPr>
            <p:ph type="sldNum" sz="quarter" idx="4"/>
          </p:nvPr>
        </p:nvSpPr>
        <p:spPr bwMode="auto">
          <a:xfrm>
            <a:off x="-76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b="1">
                <a:solidFill>
                  <a:srgbClr val="E9EC7C"/>
                </a:solidFill>
              </a:defRPr>
            </a:lvl1pPr>
          </a:lstStyle>
          <a:p>
            <a:fld id="{D8835996-4CE2-480E-B405-111284F71B16}" type="slidenum">
              <a:rPr lang="en-US"/>
              <a:pPr/>
              <a:t>‹#›</a:t>
            </a:fld>
            <a:endParaRPr lang="en-US"/>
          </a:p>
        </p:txBody>
      </p:sp>
      <p:sp>
        <p:nvSpPr>
          <p:cNvPr id="1028" name="Rectangle 4"/>
          <p:cNvSpPr>
            <a:spLocks noGrp="1" noChangeArrowheads="1"/>
          </p:cNvSpPr>
          <p:nvPr>
            <p:ph type="dt" sz="half" idx="2"/>
          </p:nvPr>
        </p:nvSpPr>
        <p:spPr bwMode="auto">
          <a:xfrm>
            <a:off x="-76200"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b="1">
                <a:solidFill>
                  <a:srgbClr val="FE906E"/>
                </a:solidFill>
              </a:defRPr>
            </a:lvl1pPr>
          </a:lstStyle>
          <a:p>
            <a:endParaRPr lang="en-US"/>
          </a:p>
        </p:txBody>
      </p:sp>
      <p:sp>
        <p:nvSpPr>
          <p:cNvPr id="1026" name="Rectangle 2"/>
          <p:cNvSpPr>
            <a:spLocks noGrp="1" noChangeArrowheads="1"/>
          </p:cNvSpPr>
          <p:nvPr>
            <p:ph type="title"/>
          </p:nvPr>
        </p:nvSpPr>
        <p:spPr bwMode="auto">
          <a:xfrm>
            <a:off x="1371600" y="152400"/>
            <a:ext cx="7772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371600" y="762000"/>
            <a:ext cx="7772400" cy="609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strVal val="#ppt_w*0.05"/>
                                          </p:val>
                                        </p:tav>
                                        <p:tav tm="100000">
                                          <p:val>
                                            <p:strVal val="#ppt_w"/>
                                          </p:val>
                                        </p:tav>
                                      </p:tavLst>
                                    </p:anim>
                                    <p:anim calcmode="lin" valueType="num">
                                      <p:cBhvr>
                                        <p:cTn id="8" dur="500" fill="hold"/>
                                        <p:tgtEl>
                                          <p:spTgt spid="1026"/>
                                        </p:tgtEl>
                                        <p:attrNameLst>
                                          <p:attrName>ppt_h</p:attrName>
                                        </p:attrNameLst>
                                      </p:cBhvr>
                                      <p:tavLst>
                                        <p:tav tm="0">
                                          <p:val>
                                            <p:strVal val="#ppt_h"/>
                                          </p:val>
                                        </p:tav>
                                        <p:tav tm="100000">
                                          <p:val>
                                            <p:strVal val="#ppt_h"/>
                                          </p:val>
                                        </p:tav>
                                      </p:tavLst>
                                    </p:anim>
                                    <p:anim calcmode="lin" valueType="num">
                                      <p:cBhvr>
                                        <p:cTn id="9" dur="500" fill="hold"/>
                                        <p:tgtEl>
                                          <p:spTgt spid="1026"/>
                                        </p:tgtEl>
                                        <p:attrNameLst>
                                          <p:attrName>ppt_x</p:attrName>
                                        </p:attrNameLst>
                                      </p:cBhvr>
                                      <p:tavLst>
                                        <p:tav tm="0">
                                          <p:val>
                                            <p:strVal val="#ppt_x-.2"/>
                                          </p:val>
                                        </p:tav>
                                        <p:tav tm="100000">
                                          <p:val>
                                            <p:strVal val="#ppt_x"/>
                                          </p:val>
                                        </p:tav>
                                      </p:tavLst>
                                    </p:anim>
                                    <p:anim calcmode="lin" valueType="num">
                                      <p:cBhvr>
                                        <p:cTn id="10" dur="500" fill="hold"/>
                                        <p:tgtEl>
                                          <p:spTgt spid="1026"/>
                                        </p:tgtEl>
                                        <p:attrNameLst>
                                          <p:attrName>ppt_y</p:attrName>
                                        </p:attrNameLst>
                                      </p:cBhvr>
                                      <p:tavLst>
                                        <p:tav tm="0">
                                          <p:val>
                                            <p:strVal val="#ppt_y"/>
                                          </p:val>
                                        </p:tav>
                                        <p:tav tm="100000">
                                          <p:val>
                                            <p:strVal val="#ppt_y"/>
                                          </p:val>
                                        </p:tav>
                                      </p:tavLst>
                                    </p:anim>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hf sldNum="0" hdr="0" ftr="0" dt="0"/>
  <p:txStyles>
    <p:titleStyle>
      <a:lvl1pPr algn="ctr" rtl="0" fontAlgn="base">
        <a:spcBef>
          <a:spcPct val="0"/>
        </a:spcBef>
        <a:spcAft>
          <a:spcPct val="0"/>
        </a:spcAft>
        <a:defRPr sz="3200">
          <a:solidFill>
            <a:srgbClr val="B8FA76"/>
          </a:solidFill>
          <a:latin typeface="+mj-lt"/>
          <a:ea typeface="+mj-ea"/>
          <a:cs typeface="+mj-cs"/>
        </a:defRPr>
      </a:lvl1pPr>
      <a:lvl2pPr algn="ctr" rtl="0" fontAlgn="base">
        <a:spcBef>
          <a:spcPct val="0"/>
        </a:spcBef>
        <a:spcAft>
          <a:spcPct val="0"/>
        </a:spcAft>
        <a:defRPr sz="3200">
          <a:solidFill>
            <a:srgbClr val="B8FA76"/>
          </a:solidFill>
          <a:latin typeface="Manga Temple" pitchFamily="34" charset="0"/>
        </a:defRPr>
      </a:lvl2pPr>
      <a:lvl3pPr algn="ctr" rtl="0" fontAlgn="base">
        <a:spcBef>
          <a:spcPct val="0"/>
        </a:spcBef>
        <a:spcAft>
          <a:spcPct val="0"/>
        </a:spcAft>
        <a:defRPr sz="3200">
          <a:solidFill>
            <a:srgbClr val="B8FA76"/>
          </a:solidFill>
          <a:latin typeface="Manga Temple" pitchFamily="34" charset="0"/>
        </a:defRPr>
      </a:lvl3pPr>
      <a:lvl4pPr algn="ctr" rtl="0" fontAlgn="base">
        <a:spcBef>
          <a:spcPct val="0"/>
        </a:spcBef>
        <a:spcAft>
          <a:spcPct val="0"/>
        </a:spcAft>
        <a:defRPr sz="3200">
          <a:solidFill>
            <a:srgbClr val="B8FA76"/>
          </a:solidFill>
          <a:latin typeface="Manga Temple" pitchFamily="34" charset="0"/>
        </a:defRPr>
      </a:lvl4pPr>
      <a:lvl5pPr algn="ctr" rtl="0" fontAlgn="base">
        <a:spcBef>
          <a:spcPct val="0"/>
        </a:spcBef>
        <a:spcAft>
          <a:spcPct val="0"/>
        </a:spcAft>
        <a:defRPr sz="3200">
          <a:solidFill>
            <a:srgbClr val="B8FA76"/>
          </a:solidFill>
          <a:latin typeface="Manga Temple" pitchFamily="34" charset="0"/>
        </a:defRPr>
      </a:lvl5pPr>
      <a:lvl6pPr marL="457200" algn="ctr" rtl="0" fontAlgn="base">
        <a:spcBef>
          <a:spcPct val="0"/>
        </a:spcBef>
        <a:spcAft>
          <a:spcPct val="0"/>
        </a:spcAft>
        <a:defRPr sz="3200">
          <a:solidFill>
            <a:srgbClr val="B8FA76"/>
          </a:solidFill>
          <a:latin typeface="Manga Temple" pitchFamily="34" charset="0"/>
        </a:defRPr>
      </a:lvl6pPr>
      <a:lvl7pPr marL="914400" algn="ctr" rtl="0" fontAlgn="base">
        <a:spcBef>
          <a:spcPct val="0"/>
        </a:spcBef>
        <a:spcAft>
          <a:spcPct val="0"/>
        </a:spcAft>
        <a:defRPr sz="3200">
          <a:solidFill>
            <a:srgbClr val="B8FA76"/>
          </a:solidFill>
          <a:latin typeface="Manga Temple" pitchFamily="34" charset="0"/>
        </a:defRPr>
      </a:lvl7pPr>
      <a:lvl8pPr marL="1371600" algn="ctr" rtl="0" fontAlgn="base">
        <a:spcBef>
          <a:spcPct val="0"/>
        </a:spcBef>
        <a:spcAft>
          <a:spcPct val="0"/>
        </a:spcAft>
        <a:defRPr sz="3200">
          <a:solidFill>
            <a:srgbClr val="B8FA76"/>
          </a:solidFill>
          <a:latin typeface="Manga Temple" pitchFamily="34" charset="0"/>
        </a:defRPr>
      </a:lvl8pPr>
      <a:lvl9pPr marL="1828800" algn="ctr" rtl="0" fontAlgn="base">
        <a:spcBef>
          <a:spcPct val="0"/>
        </a:spcBef>
        <a:spcAft>
          <a:spcPct val="0"/>
        </a:spcAft>
        <a:defRPr sz="3200">
          <a:solidFill>
            <a:srgbClr val="B8FA76"/>
          </a:solidFill>
          <a:latin typeface="Manga Temple" pitchFamily="34" charset="0"/>
        </a:defRPr>
      </a:lvl9pPr>
    </p:titleStyle>
    <p:bodyStyle>
      <a:lvl1pPr marL="342900" indent="-342900" algn="l" rtl="0" fontAlgn="base">
        <a:spcBef>
          <a:spcPct val="20000"/>
        </a:spcBef>
        <a:spcAft>
          <a:spcPct val="0"/>
        </a:spcAft>
        <a:buSzPct val="75000"/>
        <a:buBlip>
          <a:blip r:embed="rId20"/>
        </a:buBlip>
        <a:defRPr sz="2800">
          <a:solidFill>
            <a:srgbClr val="C5F3D8"/>
          </a:solidFill>
          <a:latin typeface="+mn-lt"/>
          <a:ea typeface="+mn-ea"/>
          <a:cs typeface="+mn-cs"/>
        </a:defRPr>
      </a:lvl1pPr>
      <a:lvl2pPr marL="742950" indent="-285750" algn="l" rtl="0" fontAlgn="base">
        <a:spcBef>
          <a:spcPct val="20000"/>
        </a:spcBef>
        <a:spcAft>
          <a:spcPct val="0"/>
        </a:spcAft>
        <a:buSzPct val="80000"/>
        <a:buBlip>
          <a:blip r:embed="rId21"/>
        </a:buBlip>
        <a:defRPr sz="2400">
          <a:solidFill>
            <a:srgbClr val="FCE092"/>
          </a:solidFill>
          <a:latin typeface="+mn-lt"/>
        </a:defRPr>
      </a:lvl2pPr>
      <a:lvl3pPr marL="1143000" indent="-228600" algn="l" rtl="0" fontAlgn="base">
        <a:spcBef>
          <a:spcPct val="20000"/>
        </a:spcBef>
        <a:spcAft>
          <a:spcPct val="0"/>
        </a:spcAft>
        <a:buBlip>
          <a:blip r:embed="rId22"/>
        </a:buBlip>
        <a:defRPr sz="2000">
          <a:solidFill>
            <a:srgbClr val="FBAF71"/>
          </a:solidFill>
          <a:latin typeface="+mn-lt"/>
        </a:defRPr>
      </a:lvl3pPr>
      <a:lvl4pPr marL="1600200" indent="-228600" algn="l" rtl="0" fontAlgn="base">
        <a:spcBef>
          <a:spcPct val="20000"/>
        </a:spcBef>
        <a:spcAft>
          <a:spcPct val="0"/>
        </a:spcAft>
        <a:buBlip>
          <a:blip r:embed="rId23"/>
        </a:buBlip>
        <a:defRPr>
          <a:solidFill>
            <a:srgbClr val="F88FFB"/>
          </a:solidFill>
          <a:latin typeface="+mn-lt"/>
        </a:defRPr>
      </a:lvl4pPr>
      <a:lvl5pPr marL="2057400" indent="-228600" algn="l" rtl="0" fontAlgn="base">
        <a:spcBef>
          <a:spcPct val="20000"/>
        </a:spcBef>
        <a:spcAft>
          <a:spcPct val="0"/>
        </a:spcAft>
        <a:buBlip>
          <a:blip r:embed="rId24"/>
        </a:buBlip>
        <a:defRPr>
          <a:solidFill>
            <a:srgbClr val="C0D3B1"/>
          </a:solidFill>
          <a:latin typeface="+mn-lt"/>
        </a:defRPr>
      </a:lvl5pPr>
      <a:lvl6pPr marL="2514600" indent="-228600" algn="l" rtl="0" fontAlgn="base">
        <a:spcBef>
          <a:spcPct val="20000"/>
        </a:spcBef>
        <a:spcAft>
          <a:spcPct val="0"/>
        </a:spcAft>
        <a:buBlip>
          <a:blip r:embed="rId24"/>
        </a:buBlip>
        <a:defRPr>
          <a:solidFill>
            <a:srgbClr val="C0D3B1"/>
          </a:solidFill>
          <a:latin typeface="+mn-lt"/>
        </a:defRPr>
      </a:lvl6pPr>
      <a:lvl7pPr marL="2971800" indent="-228600" algn="l" rtl="0" fontAlgn="base">
        <a:spcBef>
          <a:spcPct val="20000"/>
        </a:spcBef>
        <a:spcAft>
          <a:spcPct val="0"/>
        </a:spcAft>
        <a:buBlip>
          <a:blip r:embed="rId24"/>
        </a:buBlip>
        <a:defRPr>
          <a:solidFill>
            <a:srgbClr val="C0D3B1"/>
          </a:solidFill>
          <a:latin typeface="+mn-lt"/>
        </a:defRPr>
      </a:lvl7pPr>
      <a:lvl8pPr marL="3429000" indent="-228600" algn="l" rtl="0" fontAlgn="base">
        <a:spcBef>
          <a:spcPct val="20000"/>
        </a:spcBef>
        <a:spcAft>
          <a:spcPct val="0"/>
        </a:spcAft>
        <a:buBlip>
          <a:blip r:embed="rId24"/>
        </a:buBlip>
        <a:defRPr>
          <a:solidFill>
            <a:srgbClr val="C0D3B1"/>
          </a:solidFill>
          <a:latin typeface="+mn-lt"/>
        </a:defRPr>
      </a:lvl8pPr>
      <a:lvl9pPr marL="3886200" indent="-228600" algn="l" rtl="0" fontAlgn="base">
        <a:spcBef>
          <a:spcPct val="20000"/>
        </a:spcBef>
        <a:spcAft>
          <a:spcPct val="0"/>
        </a:spcAft>
        <a:buBlip>
          <a:blip r:embed="rId24"/>
        </a:buBlip>
        <a:defRPr>
          <a:solidFill>
            <a:srgbClr val="C0D3B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1" name="Picture 7" descr="1024x768bg_01a"/>
          <p:cNvPicPr>
            <a:picLocks noChangeAspect="1" noChangeArrowheads="1"/>
          </p:cNvPicPr>
          <p:nvPr/>
        </p:nvPicPr>
        <p:blipFill>
          <a:blip r:embed="rId19">
            <a:lum bright="-12000"/>
          </a:blip>
          <a:srcRect/>
          <a:stretch>
            <a:fillRect/>
          </a:stretch>
        </p:blipFill>
        <p:spPr bwMode="auto">
          <a:xfrm>
            <a:off x="0" y="0"/>
            <a:ext cx="9144000" cy="6858000"/>
          </a:xfrm>
          <a:prstGeom prst="rect">
            <a:avLst/>
          </a:prstGeom>
          <a:noFill/>
        </p:spPr>
      </p:pic>
      <p:sp>
        <p:nvSpPr>
          <p:cNvPr id="1032" name="Rectangle 8"/>
          <p:cNvSpPr>
            <a:spLocks noChangeArrowheads="1"/>
          </p:cNvSpPr>
          <p:nvPr/>
        </p:nvSpPr>
        <p:spPr bwMode="auto">
          <a:xfrm>
            <a:off x="0" y="0"/>
            <a:ext cx="1371600" cy="6858000"/>
          </a:xfrm>
          <a:prstGeom prst="rect">
            <a:avLst/>
          </a:prstGeom>
          <a:gradFill rotWithShape="1">
            <a:gsLst>
              <a:gs pos="0">
                <a:schemeClr val="accent1"/>
              </a:gs>
              <a:gs pos="100000">
                <a:srgbClr val="003A39"/>
              </a:gs>
            </a:gsLst>
            <a:path path="rect">
              <a:fillToRect l="100000" t="100000"/>
            </a:path>
          </a:gradFill>
          <a:ln w="9525">
            <a:noFill/>
            <a:miter lim="800000"/>
            <a:headEnd/>
            <a:tailEnd/>
          </a:ln>
          <a:effectLst/>
        </p:spPr>
        <p:txBody>
          <a:bodyPr wrap="none" anchor="ctr"/>
          <a:lstStyle/>
          <a:p>
            <a:endParaRPr lang="en-US"/>
          </a:p>
        </p:txBody>
      </p:sp>
      <p:sp>
        <p:nvSpPr>
          <p:cNvPr id="1030" name="Rectangle 6"/>
          <p:cNvSpPr>
            <a:spLocks noGrp="1" noChangeArrowheads="1"/>
          </p:cNvSpPr>
          <p:nvPr>
            <p:ph type="sldNum" sz="quarter" idx="4"/>
          </p:nvPr>
        </p:nvSpPr>
        <p:spPr bwMode="auto">
          <a:xfrm>
            <a:off x="-76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b="1">
                <a:solidFill>
                  <a:srgbClr val="E9EC7C"/>
                </a:solidFill>
              </a:defRPr>
            </a:lvl1pPr>
          </a:lstStyle>
          <a:p>
            <a:fld id="{D8835996-4CE2-480E-B405-111284F71B16}" type="slidenum">
              <a:rPr lang="en-US"/>
              <a:pPr/>
              <a:t>‹#›</a:t>
            </a:fld>
            <a:endParaRPr lang="en-US"/>
          </a:p>
        </p:txBody>
      </p:sp>
      <p:sp>
        <p:nvSpPr>
          <p:cNvPr id="1028" name="Rectangle 4"/>
          <p:cNvSpPr>
            <a:spLocks noGrp="1" noChangeArrowheads="1"/>
          </p:cNvSpPr>
          <p:nvPr>
            <p:ph type="dt" sz="half" idx="2"/>
          </p:nvPr>
        </p:nvSpPr>
        <p:spPr bwMode="auto">
          <a:xfrm>
            <a:off x="-76200"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b="1">
                <a:solidFill>
                  <a:srgbClr val="FE906E"/>
                </a:solidFill>
              </a:defRPr>
            </a:lvl1pPr>
          </a:lstStyle>
          <a:p>
            <a:endParaRPr lang="en-US"/>
          </a:p>
        </p:txBody>
      </p:sp>
      <p:sp>
        <p:nvSpPr>
          <p:cNvPr id="1026" name="Rectangle 2"/>
          <p:cNvSpPr>
            <a:spLocks noGrp="1" noChangeArrowheads="1"/>
          </p:cNvSpPr>
          <p:nvPr>
            <p:ph type="title"/>
          </p:nvPr>
        </p:nvSpPr>
        <p:spPr bwMode="auto">
          <a:xfrm>
            <a:off x="1371600" y="152400"/>
            <a:ext cx="7772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371600" y="762000"/>
            <a:ext cx="7772400" cy="609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strVal val="#ppt_w*0.05"/>
                                          </p:val>
                                        </p:tav>
                                        <p:tav tm="100000">
                                          <p:val>
                                            <p:strVal val="#ppt_w"/>
                                          </p:val>
                                        </p:tav>
                                      </p:tavLst>
                                    </p:anim>
                                    <p:anim calcmode="lin" valueType="num">
                                      <p:cBhvr>
                                        <p:cTn id="8" dur="500" fill="hold"/>
                                        <p:tgtEl>
                                          <p:spTgt spid="1026"/>
                                        </p:tgtEl>
                                        <p:attrNameLst>
                                          <p:attrName>ppt_h</p:attrName>
                                        </p:attrNameLst>
                                      </p:cBhvr>
                                      <p:tavLst>
                                        <p:tav tm="0">
                                          <p:val>
                                            <p:strVal val="#ppt_h"/>
                                          </p:val>
                                        </p:tav>
                                        <p:tav tm="100000">
                                          <p:val>
                                            <p:strVal val="#ppt_h"/>
                                          </p:val>
                                        </p:tav>
                                      </p:tavLst>
                                    </p:anim>
                                    <p:anim calcmode="lin" valueType="num">
                                      <p:cBhvr>
                                        <p:cTn id="9" dur="500" fill="hold"/>
                                        <p:tgtEl>
                                          <p:spTgt spid="1026"/>
                                        </p:tgtEl>
                                        <p:attrNameLst>
                                          <p:attrName>ppt_x</p:attrName>
                                        </p:attrNameLst>
                                      </p:cBhvr>
                                      <p:tavLst>
                                        <p:tav tm="0">
                                          <p:val>
                                            <p:strVal val="#ppt_x-.2"/>
                                          </p:val>
                                        </p:tav>
                                        <p:tav tm="100000">
                                          <p:val>
                                            <p:strVal val="#ppt_x"/>
                                          </p:val>
                                        </p:tav>
                                      </p:tavLst>
                                    </p:anim>
                                    <p:anim calcmode="lin" valueType="num">
                                      <p:cBhvr>
                                        <p:cTn id="10" dur="500" fill="hold"/>
                                        <p:tgtEl>
                                          <p:spTgt spid="1026"/>
                                        </p:tgtEl>
                                        <p:attrNameLst>
                                          <p:attrName>ppt_y</p:attrName>
                                        </p:attrNameLst>
                                      </p:cBhvr>
                                      <p:tavLst>
                                        <p:tav tm="0">
                                          <p:val>
                                            <p:strVal val="#ppt_y"/>
                                          </p:val>
                                        </p:tav>
                                        <p:tav tm="100000">
                                          <p:val>
                                            <p:strVal val="#ppt_y"/>
                                          </p:val>
                                        </p:tav>
                                      </p:tavLst>
                                    </p:anim>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hf sldNum="0" hdr="0" ftr="0" dt="0"/>
  <p:txStyles>
    <p:titleStyle>
      <a:lvl1pPr algn="ctr" rtl="0" fontAlgn="base">
        <a:spcBef>
          <a:spcPct val="0"/>
        </a:spcBef>
        <a:spcAft>
          <a:spcPct val="0"/>
        </a:spcAft>
        <a:defRPr sz="3200">
          <a:solidFill>
            <a:srgbClr val="B8FA76"/>
          </a:solidFill>
          <a:latin typeface="+mj-lt"/>
          <a:ea typeface="+mj-ea"/>
          <a:cs typeface="+mj-cs"/>
        </a:defRPr>
      </a:lvl1pPr>
      <a:lvl2pPr algn="ctr" rtl="0" fontAlgn="base">
        <a:spcBef>
          <a:spcPct val="0"/>
        </a:spcBef>
        <a:spcAft>
          <a:spcPct val="0"/>
        </a:spcAft>
        <a:defRPr sz="3200">
          <a:solidFill>
            <a:srgbClr val="B8FA76"/>
          </a:solidFill>
          <a:latin typeface="Manga Temple" pitchFamily="34" charset="0"/>
        </a:defRPr>
      </a:lvl2pPr>
      <a:lvl3pPr algn="ctr" rtl="0" fontAlgn="base">
        <a:spcBef>
          <a:spcPct val="0"/>
        </a:spcBef>
        <a:spcAft>
          <a:spcPct val="0"/>
        </a:spcAft>
        <a:defRPr sz="3200">
          <a:solidFill>
            <a:srgbClr val="B8FA76"/>
          </a:solidFill>
          <a:latin typeface="Manga Temple" pitchFamily="34" charset="0"/>
        </a:defRPr>
      </a:lvl3pPr>
      <a:lvl4pPr algn="ctr" rtl="0" fontAlgn="base">
        <a:spcBef>
          <a:spcPct val="0"/>
        </a:spcBef>
        <a:spcAft>
          <a:spcPct val="0"/>
        </a:spcAft>
        <a:defRPr sz="3200">
          <a:solidFill>
            <a:srgbClr val="B8FA76"/>
          </a:solidFill>
          <a:latin typeface="Manga Temple" pitchFamily="34" charset="0"/>
        </a:defRPr>
      </a:lvl4pPr>
      <a:lvl5pPr algn="ctr" rtl="0" fontAlgn="base">
        <a:spcBef>
          <a:spcPct val="0"/>
        </a:spcBef>
        <a:spcAft>
          <a:spcPct val="0"/>
        </a:spcAft>
        <a:defRPr sz="3200">
          <a:solidFill>
            <a:srgbClr val="B8FA76"/>
          </a:solidFill>
          <a:latin typeface="Manga Temple" pitchFamily="34" charset="0"/>
        </a:defRPr>
      </a:lvl5pPr>
      <a:lvl6pPr marL="457200" algn="ctr" rtl="0" fontAlgn="base">
        <a:spcBef>
          <a:spcPct val="0"/>
        </a:spcBef>
        <a:spcAft>
          <a:spcPct val="0"/>
        </a:spcAft>
        <a:defRPr sz="3200">
          <a:solidFill>
            <a:srgbClr val="B8FA76"/>
          </a:solidFill>
          <a:latin typeface="Manga Temple" pitchFamily="34" charset="0"/>
        </a:defRPr>
      </a:lvl6pPr>
      <a:lvl7pPr marL="914400" algn="ctr" rtl="0" fontAlgn="base">
        <a:spcBef>
          <a:spcPct val="0"/>
        </a:spcBef>
        <a:spcAft>
          <a:spcPct val="0"/>
        </a:spcAft>
        <a:defRPr sz="3200">
          <a:solidFill>
            <a:srgbClr val="B8FA76"/>
          </a:solidFill>
          <a:latin typeface="Manga Temple" pitchFamily="34" charset="0"/>
        </a:defRPr>
      </a:lvl7pPr>
      <a:lvl8pPr marL="1371600" algn="ctr" rtl="0" fontAlgn="base">
        <a:spcBef>
          <a:spcPct val="0"/>
        </a:spcBef>
        <a:spcAft>
          <a:spcPct val="0"/>
        </a:spcAft>
        <a:defRPr sz="3200">
          <a:solidFill>
            <a:srgbClr val="B8FA76"/>
          </a:solidFill>
          <a:latin typeface="Manga Temple" pitchFamily="34" charset="0"/>
        </a:defRPr>
      </a:lvl8pPr>
      <a:lvl9pPr marL="1828800" algn="ctr" rtl="0" fontAlgn="base">
        <a:spcBef>
          <a:spcPct val="0"/>
        </a:spcBef>
        <a:spcAft>
          <a:spcPct val="0"/>
        </a:spcAft>
        <a:defRPr sz="3200">
          <a:solidFill>
            <a:srgbClr val="B8FA76"/>
          </a:solidFill>
          <a:latin typeface="Manga Temple" pitchFamily="34" charset="0"/>
        </a:defRPr>
      </a:lvl9pPr>
    </p:titleStyle>
    <p:bodyStyle>
      <a:lvl1pPr marL="342900" indent="-342900" algn="l" rtl="0" fontAlgn="base">
        <a:spcBef>
          <a:spcPct val="20000"/>
        </a:spcBef>
        <a:spcAft>
          <a:spcPct val="0"/>
        </a:spcAft>
        <a:buSzPct val="75000"/>
        <a:buBlip>
          <a:blip r:embed="rId20"/>
        </a:buBlip>
        <a:defRPr sz="2800">
          <a:solidFill>
            <a:srgbClr val="C5F3D8"/>
          </a:solidFill>
          <a:latin typeface="+mn-lt"/>
          <a:ea typeface="+mn-ea"/>
          <a:cs typeface="+mn-cs"/>
        </a:defRPr>
      </a:lvl1pPr>
      <a:lvl2pPr marL="742950" indent="-285750" algn="l" rtl="0" fontAlgn="base">
        <a:spcBef>
          <a:spcPct val="20000"/>
        </a:spcBef>
        <a:spcAft>
          <a:spcPct val="0"/>
        </a:spcAft>
        <a:buSzPct val="80000"/>
        <a:buBlip>
          <a:blip r:embed="rId21"/>
        </a:buBlip>
        <a:defRPr sz="2400">
          <a:solidFill>
            <a:srgbClr val="FCE092"/>
          </a:solidFill>
          <a:latin typeface="+mn-lt"/>
        </a:defRPr>
      </a:lvl2pPr>
      <a:lvl3pPr marL="1143000" indent="-228600" algn="l" rtl="0" fontAlgn="base">
        <a:spcBef>
          <a:spcPct val="20000"/>
        </a:spcBef>
        <a:spcAft>
          <a:spcPct val="0"/>
        </a:spcAft>
        <a:buBlip>
          <a:blip r:embed="rId22"/>
        </a:buBlip>
        <a:defRPr sz="2000">
          <a:solidFill>
            <a:srgbClr val="FBAF71"/>
          </a:solidFill>
          <a:latin typeface="+mn-lt"/>
        </a:defRPr>
      </a:lvl3pPr>
      <a:lvl4pPr marL="1600200" indent="-228600" algn="l" rtl="0" fontAlgn="base">
        <a:spcBef>
          <a:spcPct val="20000"/>
        </a:spcBef>
        <a:spcAft>
          <a:spcPct val="0"/>
        </a:spcAft>
        <a:buBlip>
          <a:blip r:embed="rId23"/>
        </a:buBlip>
        <a:defRPr>
          <a:solidFill>
            <a:srgbClr val="F88FFB"/>
          </a:solidFill>
          <a:latin typeface="+mn-lt"/>
        </a:defRPr>
      </a:lvl4pPr>
      <a:lvl5pPr marL="2057400" indent="-228600" algn="l" rtl="0" fontAlgn="base">
        <a:spcBef>
          <a:spcPct val="20000"/>
        </a:spcBef>
        <a:spcAft>
          <a:spcPct val="0"/>
        </a:spcAft>
        <a:buBlip>
          <a:blip r:embed="rId24"/>
        </a:buBlip>
        <a:defRPr>
          <a:solidFill>
            <a:srgbClr val="C0D3B1"/>
          </a:solidFill>
          <a:latin typeface="+mn-lt"/>
        </a:defRPr>
      </a:lvl5pPr>
      <a:lvl6pPr marL="2514600" indent="-228600" algn="l" rtl="0" fontAlgn="base">
        <a:spcBef>
          <a:spcPct val="20000"/>
        </a:spcBef>
        <a:spcAft>
          <a:spcPct val="0"/>
        </a:spcAft>
        <a:buBlip>
          <a:blip r:embed="rId24"/>
        </a:buBlip>
        <a:defRPr>
          <a:solidFill>
            <a:srgbClr val="C0D3B1"/>
          </a:solidFill>
          <a:latin typeface="+mn-lt"/>
        </a:defRPr>
      </a:lvl6pPr>
      <a:lvl7pPr marL="2971800" indent="-228600" algn="l" rtl="0" fontAlgn="base">
        <a:spcBef>
          <a:spcPct val="20000"/>
        </a:spcBef>
        <a:spcAft>
          <a:spcPct val="0"/>
        </a:spcAft>
        <a:buBlip>
          <a:blip r:embed="rId24"/>
        </a:buBlip>
        <a:defRPr>
          <a:solidFill>
            <a:srgbClr val="C0D3B1"/>
          </a:solidFill>
          <a:latin typeface="+mn-lt"/>
        </a:defRPr>
      </a:lvl7pPr>
      <a:lvl8pPr marL="3429000" indent="-228600" algn="l" rtl="0" fontAlgn="base">
        <a:spcBef>
          <a:spcPct val="20000"/>
        </a:spcBef>
        <a:spcAft>
          <a:spcPct val="0"/>
        </a:spcAft>
        <a:buBlip>
          <a:blip r:embed="rId24"/>
        </a:buBlip>
        <a:defRPr>
          <a:solidFill>
            <a:srgbClr val="C0D3B1"/>
          </a:solidFill>
          <a:latin typeface="+mn-lt"/>
        </a:defRPr>
      </a:lvl8pPr>
      <a:lvl9pPr marL="3886200" indent="-228600" algn="l" rtl="0" fontAlgn="base">
        <a:spcBef>
          <a:spcPct val="20000"/>
        </a:spcBef>
        <a:spcAft>
          <a:spcPct val="0"/>
        </a:spcAft>
        <a:buBlip>
          <a:blip r:embed="rId24"/>
        </a:buBlip>
        <a:defRPr>
          <a:solidFill>
            <a:srgbClr val="C0D3B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hyperlink" Target="http://www.acclaimimages.com/usepolicy.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slide" Target="slide17.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hyperlink" Target="http://www.acclaimimages.com/usepolicy.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www.acclaimimages.com/usepolicy.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acclaimimages.com/usepolicy.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w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a:p>
        </p:txBody>
      </p:sp>
      <p:sp>
        <p:nvSpPr>
          <p:cNvPr id="19461" name="Text Box 5"/>
          <p:cNvSpPr txBox="1">
            <a:spLocks noChangeArrowheads="1"/>
          </p:cNvSpPr>
          <p:nvPr/>
        </p:nvSpPr>
        <p:spPr bwMode="auto">
          <a:xfrm>
            <a:off x="6248400" y="6248400"/>
            <a:ext cx="1524000" cy="336550"/>
          </a:xfrm>
          <a:prstGeom prst="rect">
            <a:avLst/>
          </a:prstGeom>
          <a:solidFill>
            <a:schemeClr val="bg1"/>
          </a:solidFill>
          <a:ln w="9525">
            <a:noFill/>
            <a:miter lim="800000"/>
            <a:headEnd/>
            <a:tailEnd/>
          </a:ln>
          <a:effectLst/>
        </p:spPr>
        <p:txBody>
          <a:bodyPr>
            <a:spAutoFit/>
          </a:bodyPr>
          <a:lstStyle/>
          <a:p>
            <a:pPr>
              <a:spcBef>
                <a:spcPct val="50000"/>
              </a:spcBef>
            </a:pPr>
            <a:endParaRPr lang="en-US"/>
          </a:p>
        </p:txBody>
      </p:sp>
      <p:sp>
        <p:nvSpPr>
          <p:cNvPr id="19462" name="Text Box 6"/>
          <p:cNvSpPr txBox="1">
            <a:spLocks noChangeArrowheads="1"/>
          </p:cNvSpPr>
          <p:nvPr/>
        </p:nvSpPr>
        <p:spPr bwMode="auto">
          <a:xfrm rot="-2333083">
            <a:off x="5713413" y="4556125"/>
            <a:ext cx="3201987" cy="701675"/>
          </a:xfrm>
          <a:prstGeom prst="rect">
            <a:avLst/>
          </a:prstGeom>
          <a:noFill/>
          <a:ln w="9525">
            <a:noFill/>
            <a:miter lim="800000"/>
            <a:headEnd/>
            <a:tailEnd/>
          </a:ln>
          <a:effectLst/>
        </p:spPr>
        <p:txBody>
          <a:bodyPr>
            <a:spAutoFit/>
          </a:bodyPr>
          <a:lstStyle/>
          <a:p>
            <a:r>
              <a:rPr lang="en-US" sz="4000" b="1">
                <a:solidFill>
                  <a:schemeClr val="bg1"/>
                </a:solidFill>
                <a:latin typeface="Mistral" pitchFamily="66" charset="0"/>
              </a:rPr>
              <a:t>GOOD MORNING</a:t>
            </a:r>
          </a:p>
        </p:txBody>
      </p:sp>
      <p:pic>
        <p:nvPicPr>
          <p:cNvPr id="19463" name="Picture 7"/>
          <p:cNvPicPr>
            <a:picLocks noChangeAspect="1" noChangeArrowheads="1"/>
          </p:cNvPicPr>
          <p:nvPr/>
        </p:nvPicPr>
        <p:blipFill>
          <a:blip r:embed="rId3"/>
          <a:srcRect/>
          <a:stretch>
            <a:fillRect/>
          </a:stretch>
        </p:blipFill>
        <p:spPr bwMode="auto">
          <a:xfrm>
            <a:off x="-1" y="-2721"/>
            <a:ext cx="9144001" cy="6860721"/>
          </a:xfrm>
          <a:prstGeom prst="rect">
            <a:avLst/>
          </a:prstGeom>
          <a:noFill/>
          <a:ln w="9525">
            <a:noFill/>
            <a:miter lim="800000"/>
            <a:headEnd/>
            <a:tailEnd/>
          </a:ln>
          <a:effectLst/>
        </p:spPr>
      </p:pic>
    </p:spTree>
  </p:cSld>
  <p:clrMapOvr>
    <a:masterClrMapping/>
  </p:clrMapOvr>
  <p:transition advClick="0">
    <p:check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Other Indications….</a:t>
            </a:r>
          </a:p>
        </p:txBody>
      </p:sp>
      <p:sp>
        <p:nvSpPr>
          <p:cNvPr id="91139" name="Rectangle 3"/>
          <p:cNvSpPr>
            <a:spLocks noGrp="1" noChangeArrowheads="1"/>
          </p:cNvSpPr>
          <p:nvPr>
            <p:ph idx="1"/>
          </p:nvPr>
        </p:nvSpPr>
        <p:spPr/>
        <p:txBody>
          <a:bodyPr>
            <a:normAutofit/>
          </a:bodyPr>
          <a:lstStyle/>
          <a:p>
            <a:pPr marL="533400" indent="-533400">
              <a:lnSpc>
                <a:spcPct val="80000"/>
              </a:lnSpc>
            </a:pPr>
            <a:r>
              <a:rPr lang="en-US" sz="2000" dirty="0"/>
              <a:t>Teeth with poor chance of vital pulp treatment</a:t>
            </a:r>
          </a:p>
          <a:p>
            <a:pPr marL="533400" indent="-533400">
              <a:lnSpc>
                <a:spcPct val="80000"/>
              </a:lnSpc>
            </a:pPr>
            <a:r>
              <a:rPr lang="en-US" sz="2000" dirty="0"/>
              <a:t>Strategic importance for space maintenance</a:t>
            </a:r>
          </a:p>
          <a:p>
            <a:pPr marL="533400" indent="-533400">
              <a:lnSpc>
                <a:spcPct val="80000"/>
              </a:lnSpc>
            </a:pPr>
            <a:r>
              <a:rPr lang="en-US" sz="2000" dirty="0"/>
              <a:t>Absence of surrounding bone loss from infection </a:t>
            </a:r>
          </a:p>
          <a:p>
            <a:pPr marL="533400" indent="-533400">
              <a:lnSpc>
                <a:spcPct val="80000"/>
              </a:lnSpc>
            </a:pPr>
            <a:r>
              <a:rPr lang="en-US" sz="2000" dirty="0"/>
              <a:t>Pulpless primary teeth </a:t>
            </a:r>
            <a:endParaRPr lang="en-US" sz="1800" dirty="0"/>
          </a:p>
          <a:p>
            <a:pPr marL="914400" lvl="1" indent="-457200">
              <a:lnSpc>
                <a:spcPct val="80000"/>
              </a:lnSpc>
            </a:pPr>
            <a:r>
              <a:rPr lang="en-US" sz="1800" dirty="0"/>
              <a:t>without permanent successors</a:t>
            </a:r>
          </a:p>
          <a:p>
            <a:pPr marL="914400" lvl="1" indent="-457200">
              <a:lnSpc>
                <a:spcPct val="80000"/>
              </a:lnSpc>
            </a:pPr>
            <a:r>
              <a:rPr lang="en-US" sz="1800" dirty="0"/>
              <a:t>in </a:t>
            </a:r>
            <a:r>
              <a:rPr lang="en-US" sz="1800" dirty="0" smtClean="0"/>
              <a:t>hemophiliacs</a:t>
            </a:r>
            <a:endParaRPr lang="en-US" sz="1800" dirty="0"/>
          </a:p>
          <a:p>
            <a:pPr marL="914400" lvl="1" indent="-457200">
              <a:lnSpc>
                <a:spcPct val="80000"/>
              </a:lnSpc>
            </a:pPr>
            <a:r>
              <a:rPr lang="en-US" sz="1800" dirty="0"/>
              <a:t>anterior teeth when speech, crowded arches, or esthetics are a factor</a:t>
            </a:r>
          </a:p>
          <a:p>
            <a:pPr marL="914400" lvl="1" indent="-457200">
              <a:lnSpc>
                <a:spcPct val="80000"/>
              </a:lnSpc>
            </a:pPr>
            <a:r>
              <a:rPr lang="en-US" sz="1800" dirty="0"/>
              <a:t>when space maintainers or continued supervision are not feasible (handicapped or isolated children)</a:t>
            </a:r>
          </a:p>
          <a:p>
            <a:pPr marL="533400" indent="-533400">
              <a:lnSpc>
                <a:spcPct val="80000"/>
              </a:lnSpc>
            </a:pPr>
            <a:r>
              <a:rPr lang="en-US" sz="2000" dirty="0"/>
              <a:t>Pulpless primary molars </a:t>
            </a:r>
          </a:p>
          <a:p>
            <a:pPr marL="914400" lvl="1" indent="-457200">
              <a:lnSpc>
                <a:spcPct val="80000"/>
              </a:lnSpc>
            </a:pPr>
            <a:r>
              <a:rPr lang="en-US" sz="1800" dirty="0"/>
              <a:t>supporting orthodontic appliances</a:t>
            </a:r>
          </a:p>
          <a:p>
            <a:pPr marL="914400" lvl="1" indent="-457200">
              <a:lnSpc>
                <a:spcPct val="80000"/>
              </a:lnSpc>
            </a:pPr>
            <a:r>
              <a:rPr lang="en-US" sz="1800" dirty="0"/>
              <a:t>when arch length is deficient</a:t>
            </a:r>
          </a:p>
          <a:p>
            <a:pPr marL="914400" lvl="1" indent="-457200">
              <a:lnSpc>
                <a:spcPct val="80000"/>
              </a:lnSpc>
            </a:pPr>
            <a:r>
              <a:rPr lang="en-US" sz="1800" dirty="0"/>
              <a:t>second molars before eruption of perm </a:t>
            </a:r>
            <a:endParaRPr lang="en-US" sz="1800" dirty="0" smtClean="0"/>
          </a:p>
          <a:p>
            <a:pPr marL="914400" lvl="1" indent="-457200">
              <a:lnSpc>
                <a:spcPct val="80000"/>
              </a:lnSpc>
              <a:buNone/>
            </a:pPr>
            <a:r>
              <a:rPr lang="en-US" sz="1800" dirty="0" smtClean="0"/>
              <a:t>first molar</a:t>
            </a:r>
          </a:p>
          <a:p>
            <a:pPr marL="914400" lvl="1" indent="-457200">
              <a:lnSpc>
                <a:spcPct val="80000"/>
              </a:lnSpc>
              <a:buNone/>
            </a:pPr>
            <a:endParaRPr lang="en-US" sz="1800" dirty="0" smtClean="0"/>
          </a:p>
          <a:p>
            <a:pPr marL="533400" indent="-533400">
              <a:lnSpc>
                <a:spcPct val="80000"/>
              </a:lnSpc>
              <a:buNone/>
            </a:pPr>
            <a:endParaRPr lang="en-US" sz="2000" dirty="0"/>
          </a:p>
        </p:txBody>
      </p:sp>
      <p:pic>
        <p:nvPicPr>
          <p:cNvPr id="91140" name="Picture 4" descr="infectedtoothdiagram"/>
          <p:cNvPicPr>
            <a:picLocks noChangeAspect="1" noChangeArrowheads="1"/>
          </p:cNvPicPr>
          <p:nvPr/>
        </p:nvPicPr>
        <p:blipFill>
          <a:blip r:embed="rId3">
            <a:lum bright="-12000"/>
          </a:blip>
          <a:srcRect/>
          <a:stretch>
            <a:fillRect/>
          </a:stretch>
        </p:blipFill>
        <p:spPr bwMode="auto">
          <a:xfrm>
            <a:off x="6858000" y="4425903"/>
            <a:ext cx="2209800" cy="2279697"/>
          </a:xfrm>
          <a:prstGeom prst="rect">
            <a:avLst/>
          </a:prstGeom>
          <a:noFill/>
          <a:ln w="28575">
            <a:solidFill>
              <a:srgbClr val="17104C"/>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91139">
                                            <p:txEl>
                                              <p:pRg st="1" end="1"/>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3000"/>
                                  </p:stCondLst>
                                  <p:childTnLst>
                                    <p:set>
                                      <p:cBhvr>
                                        <p:cTn id="12"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91139">
                                            <p:txEl>
                                              <p:pRg st="0" end="0"/>
                                            </p:txEl>
                                          </p:spTgt>
                                        </p:tgtEl>
                                      </p:cBhvr>
                                    </p:animEffect>
                                    <p:set>
                                      <p:cBhvr>
                                        <p:cTn id="17" dur="1" fill="hold">
                                          <p:stCondLst>
                                            <p:cond delay="499"/>
                                          </p:stCondLst>
                                        </p:cTn>
                                        <p:tgtEl>
                                          <p:spTgt spid="91139">
                                            <p:txEl>
                                              <p:pRg st="0" end="0"/>
                                            </p:txEl>
                                          </p:spTgt>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91139">
                                            <p:txEl>
                                              <p:pRg st="1" end="1"/>
                                            </p:txEl>
                                          </p:spTgt>
                                        </p:tgtEl>
                                      </p:cBhvr>
                                    </p:animEffect>
                                    <p:set>
                                      <p:cBhvr>
                                        <p:cTn id="20" dur="1" fill="hold">
                                          <p:stCondLst>
                                            <p:cond delay="499"/>
                                          </p:stCondLst>
                                        </p:cTn>
                                        <p:tgtEl>
                                          <p:spTgt spid="91139">
                                            <p:txEl>
                                              <p:pRg st="1" end="1"/>
                                            </p:txEl>
                                          </p:spTgt>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91139">
                                            <p:txEl>
                                              <p:pRg st="2" end="2"/>
                                            </p:txEl>
                                          </p:spTgt>
                                        </p:tgtEl>
                                      </p:cBhvr>
                                    </p:animEffect>
                                    <p:set>
                                      <p:cBhvr>
                                        <p:cTn id="23" dur="1" fill="hold">
                                          <p:stCondLst>
                                            <p:cond delay="499"/>
                                          </p:stCondLst>
                                        </p:cTn>
                                        <p:tgtEl>
                                          <p:spTgt spid="91139">
                                            <p:txEl>
                                              <p:pRg st="2" end="2"/>
                                            </p:txEl>
                                          </p:spTgt>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91139">
                                            <p:txEl>
                                              <p:pRg st="3" end="3"/>
                                            </p:txEl>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91139">
                                            <p:txEl>
                                              <p:pRg st="4" end="4"/>
                                            </p:txEl>
                                          </p:spTgt>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91139">
                                            <p:txEl>
                                              <p:pRg st="5" end="5"/>
                                            </p:txEl>
                                          </p:spTgt>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91139">
                                            <p:txEl>
                                              <p:pRg st="6" end="6"/>
                                            </p:txEl>
                                          </p:spTgt>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91139">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91139">
                                            <p:txEl>
                                              <p:pRg st="3" end="3"/>
                                            </p:txEl>
                                          </p:spTgt>
                                        </p:tgtEl>
                                      </p:cBhvr>
                                    </p:animEffect>
                                    <p:set>
                                      <p:cBhvr>
                                        <p:cTn id="42" dur="1" fill="hold">
                                          <p:stCondLst>
                                            <p:cond delay="499"/>
                                          </p:stCondLst>
                                        </p:cTn>
                                        <p:tgtEl>
                                          <p:spTgt spid="91139">
                                            <p:txEl>
                                              <p:pRg st="3" end="3"/>
                                            </p:txEl>
                                          </p:spTgt>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91139">
                                            <p:txEl>
                                              <p:pRg st="4" end="4"/>
                                            </p:txEl>
                                          </p:spTgt>
                                        </p:tgtEl>
                                      </p:cBhvr>
                                    </p:animEffect>
                                    <p:set>
                                      <p:cBhvr>
                                        <p:cTn id="45" dur="1" fill="hold">
                                          <p:stCondLst>
                                            <p:cond delay="499"/>
                                          </p:stCondLst>
                                        </p:cTn>
                                        <p:tgtEl>
                                          <p:spTgt spid="91139">
                                            <p:txEl>
                                              <p:pRg st="4" end="4"/>
                                            </p:txEl>
                                          </p:spTgt>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91139">
                                            <p:txEl>
                                              <p:pRg st="5" end="5"/>
                                            </p:txEl>
                                          </p:spTgt>
                                        </p:tgtEl>
                                      </p:cBhvr>
                                    </p:animEffect>
                                    <p:set>
                                      <p:cBhvr>
                                        <p:cTn id="48" dur="1" fill="hold">
                                          <p:stCondLst>
                                            <p:cond delay="499"/>
                                          </p:stCondLst>
                                        </p:cTn>
                                        <p:tgtEl>
                                          <p:spTgt spid="91139">
                                            <p:txEl>
                                              <p:pRg st="5" end="5"/>
                                            </p:txEl>
                                          </p:spTgt>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500"/>
                                        <p:tgtEl>
                                          <p:spTgt spid="91139">
                                            <p:txEl>
                                              <p:pRg st="6" end="6"/>
                                            </p:txEl>
                                          </p:spTgt>
                                        </p:tgtEl>
                                      </p:cBhvr>
                                    </p:animEffect>
                                    <p:set>
                                      <p:cBhvr>
                                        <p:cTn id="51" dur="1" fill="hold">
                                          <p:stCondLst>
                                            <p:cond delay="499"/>
                                          </p:stCondLst>
                                        </p:cTn>
                                        <p:tgtEl>
                                          <p:spTgt spid="91139">
                                            <p:txEl>
                                              <p:pRg st="6" end="6"/>
                                            </p:txEl>
                                          </p:spTgt>
                                        </p:tgtEl>
                                        <p:attrNameLst>
                                          <p:attrName>style.visibility</p:attrName>
                                        </p:attrNameLst>
                                      </p:cBhvr>
                                      <p:to>
                                        <p:strVal val="hidden"/>
                                      </p:to>
                                    </p:set>
                                  </p:childTnLst>
                                </p:cTn>
                              </p:par>
                              <p:par>
                                <p:cTn id="52" presetID="3" presetClass="exit" presetSubtype="10" fill="hold" nodeType="withEffect">
                                  <p:stCondLst>
                                    <p:cond delay="0"/>
                                  </p:stCondLst>
                                  <p:childTnLst>
                                    <p:animEffect transition="out" filter="blinds(horizontal)">
                                      <p:cBhvr>
                                        <p:cTn id="53" dur="500"/>
                                        <p:tgtEl>
                                          <p:spTgt spid="91139">
                                            <p:txEl>
                                              <p:pRg st="7" end="7"/>
                                            </p:txEl>
                                          </p:spTgt>
                                        </p:tgtEl>
                                      </p:cBhvr>
                                    </p:animEffect>
                                    <p:set>
                                      <p:cBhvr>
                                        <p:cTn id="54" dur="1" fill="hold">
                                          <p:stCondLst>
                                            <p:cond delay="499"/>
                                          </p:stCondLst>
                                        </p:cTn>
                                        <p:tgtEl>
                                          <p:spTgt spid="91139">
                                            <p:txEl>
                                              <p:pRg st="7" end="7"/>
                                            </p:txEl>
                                          </p:spTgt>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91139">
                                            <p:txEl>
                                              <p:pRg st="8" end="8"/>
                                            </p:txEl>
                                          </p:spTgt>
                                        </p:tgtEl>
                                        <p:attrNameLst>
                                          <p:attrName>style.visibility</p:attrName>
                                        </p:attrNameLst>
                                      </p:cBhvr>
                                      <p:to>
                                        <p:strVal val="visible"/>
                                      </p:to>
                                    </p:set>
                                  </p:childTnLst>
                                </p:cTn>
                              </p:par>
                            </p:childTnLst>
                          </p:cTn>
                        </p:par>
                        <p:par>
                          <p:cTn id="57" fill="hold">
                            <p:stCondLst>
                              <p:cond delay="500"/>
                            </p:stCondLst>
                            <p:childTnLst>
                              <p:par>
                                <p:cTn id="58" presetID="1" presetClass="entr" presetSubtype="0" fill="hold" nodeType="afterEffect">
                                  <p:stCondLst>
                                    <p:cond delay="0"/>
                                  </p:stCondLst>
                                  <p:childTnLst>
                                    <p:set>
                                      <p:cBhvr>
                                        <p:cTn id="59" dur="1" fill="hold">
                                          <p:stCondLst>
                                            <p:cond delay="0"/>
                                          </p:stCondLst>
                                        </p:cTn>
                                        <p:tgtEl>
                                          <p:spTgt spid="91139">
                                            <p:txEl>
                                              <p:pRg st="9" end="9"/>
                                            </p:txEl>
                                          </p:spTgt>
                                        </p:tgtEl>
                                        <p:attrNameLst>
                                          <p:attrName>style.visibility</p:attrName>
                                        </p:attrNameLst>
                                      </p:cBhvr>
                                      <p:to>
                                        <p:strVal val="visible"/>
                                      </p:to>
                                    </p:se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91139">
                                            <p:txEl>
                                              <p:pRg st="10" end="10"/>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91139">
                                            <p:txEl>
                                              <p:pRg st="11" end="11"/>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9113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t>Major Contraindications…</a:t>
            </a:r>
          </a:p>
        </p:txBody>
      </p:sp>
      <p:sp>
        <p:nvSpPr>
          <p:cNvPr id="123908" name="Rectangle 4"/>
          <p:cNvSpPr>
            <a:spLocks noGrp="1" noChangeArrowheads="1"/>
          </p:cNvSpPr>
          <p:nvPr>
            <p:ph sz="half" idx="1"/>
          </p:nvPr>
        </p:nvSpPr>
        <p:spPr/>
        <p:txBody>
          <a:bodyPr/>
          <a:lstStyle/>
          <a:p>
            <a:pPr marL="0" indent="0" algn="ctr">
              <a:buFontTx/>
              <a:buNone/>
            </a:pPr>
            <a:r>
              <a:rPr lang="en-US" dirty="0"/>
              <a:t>Unrestorable crown</a:t>
            </a:r>
          </a:p>
          <a:p>
            <a:pPr marL="0" indent="0"/>
            <a:endParaRPr lang="en-US" dirty="0"/>
          </a:p>
        </p:txBody>
      </p:sp>
      <p:sp>
        <p:nvSpPr>
          <p:cNvPr id="123909" name="Rectangle 5"/>
          <p:cNvSpPr>
            <a:spLocks noGrp="1" noChangeArrowheads="1"/>
          </p:cNvSpPr>
          <p:nvPr>
            <p:ph sz="half" idx="2"/>
          </p:nvPr>
        </p:nvSpPr>
        <p:spPr/>
        <p:txBody>
          <a:bodyPr/>
          <a:lstStyle/>
          <a:p>
            <a:pPr marL="0" indent="0" algn="ctr">
              <a:buFontTx/>
              <a:buNone/>
            </a:pPr>
            <a:r>
              <a:rPr lang="en-US" dirty="0"/>
              <a:t>Advanced pathological root </a:t>
            </a:r>
            <a:r>
              <a:rPr lang="en-US" dirty="0" smtClean="0"/>
              <a:t>resorption</a:t>
            </a:r>
          </a:p>
        </p:txBody>
      </p:sp>
      <p:pic>
        <p:nvPicPr>
          <p:cNvPr id="123910" name="Picture 6"/>
          <p:cNvPicPr>
            <a:picLocks noChangeAspect="1" noChangeArrowheads="1"/>
          </p:cNvPicPr>
          <p:nvPr/>
        </p:nvPicPr>
        <p:blipFill>
          <a:blip r:embed="rId3"/>
          <a:srcRect l="3636" t="5701" r="10909" b="3088"/>
          <a:stretch>
            <a:fillRect/>
          </a:stretch>
        </p:blipFill>
        <p:spPr bwMode="auto">
          <a:xfrm>
            <a:off x="381000" y="2209800"/>
            <a:ext cx="3581400" cy="2438400"/>
          </a:xfrm>
          <a:prstGeom prst="rect">
            <a:avLst/>
          </a:prstGeom>
          <a:noFill/>
          <a:ln w="28575">
            <a:solidFill>
              <a:srgbClr val="17104C"/>
            </a:solidFill>
            <a:miter lim="800000"/>
            <a:headEnd/>
            <a:tailEnd/>
          </a:ln>
          <a:effectLst/>
        </p:spPr>
      </p:pic>
      <p:pic>
        <p:nvPicPr>
          <p:cNvPr id="123911" name="Picture 7"/>
          <p:cNvPicPr>
            <a:picLocks noChangeAspect="1" noChangeArrowheads="1"/>
          </p:cNvPicPr>
          <p:nvPr/>
        </p:nvPicPr>
        <p:blipFill>
          <a:blip r:embed="rId4">
            <a:lum bright="12000" contrast="18000"/>
          </a:blip>
          <a:srcRect l="5263" r="5264" b="5713"/>
          <a:stretch>
            <a:fillRect/>
          </a:stretch>
        </p:blipFill>
        <p:spPr bwMode="auto">
          <a:xfrm>
            <a:off x="5029200" y="2362200"/>
            <a:ext cx="3886200" cy="2514600"/>
          </a:xfrm>
          <a:prstGeom prst="rect">
            <a:avLst/>
          </a:prstGeom>
          <a:noFill/>
          <a:ln w="28575">
            <a:solidFill>
              <a:srgbClr val="17104C"/>
            </a:solidFill>
            <a:miter lim="800000"/>
            <a:headEnd/>
            <a:tailEnd/>
          </a:ln>
          <a:effectLst/>
        </p:spPr>
      </p:pic>
    </p:spTree>
  </p:cSld>
  <p:clrMapOvr>
    <a:masterClrMapping/>
  </p:clrMapOvr>
  <p:transition advClick="0">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914400" y="228600"/>
            <a:ext cx="7772400" cy="685800"/>
          </a:xfrm>
        </p:spPr>
        <p:txBody>
          <a:bodyPr/>
          <a:lstStyle/>
          <a:p>
            <a:r>
              <a:rPr lang="en-US" sz="2800" dirty="0"/>
              <a:t>Other Contraindications…</a:t>
            </a:r>
          </a:p>
        </p:txBody>
      </p:sp>
      <p:sp>
        <p:nvSpPr>
          <p:cNvPr id="90115" name="Rectangle 3"/>
          <p:cNvSpPr>
            <a:spLocks noGrp="1" noChangeArrowheads="1"/>
          </p:cNvSpPr>
          <p:nvPr>
            <p:ph idx="1"/>
          </p:nvPr>
        </p:nvSpPr>
        <p:spPr>
          <a:xfrm>
            <a:off x="1447800" y="1066800"/>
            <a:ext cx="7696200" cy="5562600"/>
          </a:xfrm>
        </p:spPr>
        <p:txBody>
          <a:bodyPr/>
          <a:lstStyle/>
          <a:p>
            <a:pPr>
              <a:lnSpc>
                <a:spcPct val="150000"/>
              </a:lnSpc>
            </a:pPr>
            <a:r>
              <a:rPr lang="en-US" sz="2400" dirty="0"/>
              <a:t>Periradicular involvement extending to the permanent tooth bud</a:t>
            </a:r>
          </a:p>
          <a:p>
            <a:pPr>
              <a:lnSpc>
                <a:spcPct val="150000"/>
              </a:lnSpc>
            </a:pPr>
            <a:r>
              <a:rPr lang="en-US" sz="2400" dirty="0"/>
              <a:t>Pathologic resorption of at least 1/3</a:t>
            </a:r>
            <a:r>
              <a:rPr lang="en-US" sz="2400" baseline="30000" dirty="0"/>
              <a:t>rd</a:t>
            </a:r>
            <a:r>
              <a:rPr lang="en-US" sz="2400" dirty="0"/>
              <a:t> of root with a fistulous sinus </a:t>
            </a:r>
            <a:r>
              <a:rPr lang="en-US" sz="2400" dirty="0" smtClean="0"/>
              <a:t>tract, underlying dentigerous or follicular cysts</a:t>
            </a:r>
            <a:endParaRPr lang="en-US" sz="2400" dirty="0"/>
          </a:p>
          <a:p>
            <a:pPr>
              <a:lnSpc>
                <a:spcPct val="150000"/>
              </a:lnSpc>
            </a:pPr>
            <a:r>
              <a:rPr lang="en-US" sz="2400" dirty="0"/>
              <a:t>Excessive internal resorption</a:t>
            </a:r>
          </a:p>
          <a:p>
            <a:pPr>
              <a:lnSpc>
                <a:spcPct val="150000"/>
              </a:lnSpc>
            </a:pPr>
            <a:r>
              <a:rPr lang="en-US" sz="2400" dirty="0"/>
              <a:t>Extensive pulp floor opening into </a:t>
            </a:r>
            <a:r>
              <a:rPr lang="en-US" sz="2400" dirty="0" smtClean="0"/>
              <a:t>bifurcation</a:t>
            </a:r>
          </a:p>
          <a:p>
            <a:pPr>
              <a:lnSpc>
                <a:spcPct val="150000"/>
              </a:lnSpc>
            </a:pPr>
            <a:r>
              <a:rPr lang="en-US" sz="2400" dirty="0" smtClean="0"/>
              <a:t>Communication b/w oral cavity &amp; furcation area</a:t>
            </a:r>
            <a:endParaRPr lang="en-US" sz="2400" dirty="0"/>
          </a:p>
          <a:p>
            <a:pPr>
              <a:lnSpc>
                <a:spcPct val="150000"/>
              </a:lnSpc>
              <a:buNone/>
            </a:pPr>
            <a:endParaRPr lang="en-US" sz="2400" dirty="0"/>
          </a:p>
          <a:p>
            <a:pPr>
              <a:lnSpc>
                <a:spcPct val="150000"/>
              </a:lnSpc>
              <a:buFontTx/>
              <a:buNone/>
            </a:pPr>
            <a:r>
              <a:rPr lang="en-US" sz="2400" dirty="0"/>
              <a:t>             </a:t>
            </a:r>
          </a:p>
          <a:p>
            <a:pPr>
              <a:lnSpc>
                <a:spcPct val="150000"/>
              </a:lnSpc>
            </a:pPr>
            <a:endParaRPr lang="en-US" sz="2400" dirty="0"/>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blinds(horizontal)">
                                      <p:cBhvr>
                                        <p:cTn id="7" dur="500"/>
                                        <p:tgtEl>
                                          <p:spTgt spid="90115">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1000"/>
                                  </p:stCondLst>
                                  <p:childTnLst>
                                    <p:set>
                                      <p:cBhvr>
                                        <p:cTn id="10" dur="1" fill="hold">
                                          <p:stCondLst>
                                            <p:cond delay="0"/>
                                          </p:stCondLst>
                                        </p:cTn>
                                        <p:tgtEl>
                                          <p:spTgt spid="90115">
                                            <p:txEl>
                                              <p:pRg st="1" end="1"/>
                                            </p:txEl>
                                          </p:spTgt>
                                        </p:tgtEl>
                                        <p:attrNameLst>
                                          <p:attrName>style.visibility</p:attrName>
                                        </p:attrNameLst>
                                      </p:cBhvr>
                                      <p:to>
                                        <p:strVal val="visible"/>
                                      </p:to>
                                    </p:set>
                                    <p:animEffect transition="in" filter="blinds(horizontal)">
                                      <p:cBhvr>
                                        <p:cTn id="11" dur="500"/>
                                        <p:tgtEl>
                                          <p:spTgt spid="90115">
                                            <p:txEl>
                                              <p:pRg st="1" end="1"/>
                                            </p:txEl>
                                          </p:spTgt>
                                        </p:tgtEl>
                                      </p:cBhvr>
                                    </p:animEffect>
                                  </p:childTnLst>
                                </p:cTn>
                              </p:par>
                            </p:childTnLst>
                          </p:cTn>
                        </p:par>
                        <p:par>
                          <p:cTn id="12" fill="hold">
                            <p:stCondLst>
                              <p:cond delay="2000"/>
                            </p:stCondLst>
                            <p:childTnLst>
                              <p:par>
                                <p:cTn id="13" presetID="3" presetClass="entr" presetSubtype="10" fill="hold" nodeType="afterEffect">
                                  <p:stCondLst>
                                    <p:cond delay="1000"/>
                                  </p:stCondLst>
                                  <p:childTnLst>
                                    <p:set>
                                      <p:cBhvr>
                                        <p:cTn id="14" dur="1" fill="hold">
                                          <p:stCondLst>
                                            <p:cond delay="0"/>
                                          </p:stCondLst>
                                        </p:cTn>
                                        <p:tgtEl>
                                          <p:spTgt spid="90115">
                                            <p:txEl>
                                              <p:pRg st="2" end="2"/>
                                            </p:txEl>
                                          </p:spTgt>
                                        </p:tgtEl>
                                        <p:attrNameLst>
                                          <p:attrName>style.visibility</p:attrName>
                                        </p:attrNameLst>
                                      </p:cBhvr>
                                      <p:to>
                                        <p:strVal val="visible"/>
                                      </p:to>
                                    </p:set>
                                    <p:animEffect transition="in" filter="blinds(horizontal)">
                                      <p:cBhvr>
                                        <p:cTn id="15" dur="500"/>
                                        <p:tgtEl>
                                          <p:spTgt spid="90115">
                                            <p:txEl>
                                              <p:pRg st="2" end="2"/>
                                            </p:txEl>
                                          </p:spTgt>
                                        </p:tgtEl>
                                      </p:cBhvr>
                                    </p:animEffect>
                                  </p:childTnLst>
                                </p:cTn>
                              </p:par>
                            </p:childTnLst>
                          </p:cTn>
                        </p:par>
                        <p:par>
                          <p:cTn id="16" fill="hold">
                            <p:stCondLst>
                              <p:cond delay="3500"/>
                            </p:stCondLst>
                            <p:childTnLst>
                              <p:par>
                                <p:cTn id="17" presetID="3" presetClass="entr" presetSubtype="10" fill="hold" nodeType="afterEffect">
                                  <p:stCondLst>
                                    <p:cond delay="1000"/>
                                  </p:stCondLst>
                                  <p:childTnLst>
                                    <p:set>
                                      <p:cBhvr>
                                        <p:cTn id="18" dur="1" fill="hold">
                                          <p:stCondLst>
                                            <p:cond delay="0"/>
                                          </p:stCondLst>
                                        </p:cTn>
                                        <p:tgtEl>
                                          <p:spTgt spid="90115">
                                            <p:txEl>
                                              <p:pRg st="3" end="3"/>
                                            </p:txEl>
                                          </p:spTgt>
                                        </p:tgtEl>
                                        <p:attrNameLst>
                                          <p:attrName>style.visibility</p:attrName>
                                        </p:attrNameLst>
                                      </p:cBhvr>
                                      <p:to>
                                        <p:strVal val="visible"/>
                                      </p:to>
                                    </p:set>
                                    <p:animEffect transition="in" filter="blinds(horizontal)">
                                      <p:cBhvr>
                                        <p:cTn id="19" dur="500"/>
                                        <p:tgtEl>
                                          <p:spTgt spid="90115">
                                            <p:txEl>
                                              <p:pRg st="3" end="3"/>
                                            </p:txEl>
                                          </p:spTgt>
                                        </p:tgtEl>
                                      </p:cBhvr>
                                    </p:animEffect>
                                  </p:childTnLst>
                                </p:cTn>
                              </p:par>
                            </p:childTnLst>
                          </p:cTn>
                        </p:par>
                        <p:par>
                          <p:cTn id="20" fill="hold">
                            <p:stCondLst>
                              <p:cond delay="5000"/>
                            </p:stCondLst>
                            <p:childTnLst>
                              <p:par>
                                <p:cTn id="21" presetID="3" presetClass="entr" presetSubtype="10" fill="hold" nodeType="afterEffect">
                                  <p:stCondLst>
                                    <p:cond delay="1000"/>
                                  </p:stCondLst>
                                  <p:childTnLst>
                                    <p:set>
                                      <p:cBhvr>
                                        <p:cTn id="22" dur="1" fill="hold">
                                          <p:stCondLst>
                                            <p:cond delay="0"/>
                                          </p:stCondLst>
                                        </p:cTn>
                                        <p:tgtEl>
                                          <p:spTgt spid="90115">
                                            <p:txEl>
                                              <p:pRg st="4" end="4"/>
                                            </p:txEl>
                                          </p:spTgt>
                                        </p:tgtEl>
                                        <p:attrNameLst>
                                          <p:attrName>style.visibility</p:attrName>
                                        </p:attrNameLst>
                                      </p:cBhvr>
                                      <p:to>
                                        <p:strVal val="visible"/>
                                      </p:to>
                                    </p:set>
                                    <p:animEffect transition="in" filter="blinds(horizontal)">
                                      <p:cBhvr>
                                        <p:cTn id="23" dur="500"/>
                                        <p:tgtEl>
                                          <p:spTgt spid="90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t>Medical contraindications</a:t>
            </a:r>
          </a:p>
        </p:txBody>
      </p:sp>
      <p:sp>
        <p:nvSpPr>
          <p:cNvPr id="121859" name="Rectangle 3"/>
          <p:cNvSpPr>
            <a:spLocks noGrp="1" noChangeArrowheads="1"/>
          </p:cNvSpPr>
          <p:nvPr>
            <p:ph idx="1"/>
          </p:nvPr>
        </p:nvSpPr>
        <p:spPr/>
        <p:txBody>
          <a:bodyPr/>
          <a:lstStyle/>
          <a:p>
            <a:r>
              <a:rPr lang="en-US"/>
              <a:t>Heart disease  </a:t>
            </a:r>
          </a:p>
          <a:p>
            <a:pPr lvl="1"/>
            <a:r>
              <a:rPr lang="en-US"/>
              <a:t>a child with a heart defect, or any history of heart disease, heart surgery, rheumatic fever etc.   </a:t>
            </a:r>
          </a:p>
          <a:p>
            <a:r>
              <a:rPr lang="en-US"/>
              <a:t>Immuno-compromised children  </a:t>
            </a:r>
          </a:p>
          <a:p>
            <a:pPr lvl="1"/>
            <a:r>
              <a:rPr lang="en-US"/>
              <a:t>malignant disease (e.g. leukaemia) </a:t>
            </a:r>
          </a:p>
          <a:p>
            <a:pPr lvl="1"/>
            <a:r>
              <a:rPr lang="en-US"/>
              <a:t>neutropenic for considerable periods </a:t>
            </a:r>
          </a:p>
          <a:p>
            <a:r>
              <a:rPr lang="en-US"/>
              <a:t>Systemic illness like hepatitis &amp; children on long-term corticosteroid therapy</a:t>
            </a:r>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Effect transition="in" filter="checkerboard(across)">
                                      <p:cBhvr>
                                        <p:cTn id="7" dur="500"/>
                                        <p:tgtEl>
                                          <p:spTgt spid="121859">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21859">
                                            <p:txEl>
                                              <p:pRg st="1" end="1"/>
                                            </p:txEl>
                                          </p:spTgt>
                                        </p:tgtEl>
                                        <p:attrNameLst>
                                          <p:attrName>style.visibility</p:attrName>
                                        </p:attrNameLst>
                                      </p:cBhvr>
                                      <p:to>
                                        <p:strVal val="visible"/>
                                      </p:to>
                                    </p:set>
                                    <p:animEffect transition="in" filter="checkerboard(across)">
                                      <p:cBhvr>
                                        <p:cTn id="11" dur="500"/>
                                        <p:tgtEl>
                                          <p:spTgt spid="121859">
                                            <p:txEl>
                                              <p:pRg st="1" end="1"/>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21859">
                                            <p:txEl>
                                              <p:pRg st="2" end="2"/>
                                            </p:txEl>
                                          </p:spTgt>
                                        </p:tgtEl>
                                        <p:attrNameLst>
                                          <p:attrName>style.visibility</p:attrName>
                                        </p:attrNameLst>
                                      </p:cBhvr>
                                      <p:to>
                                        <p:strVal val="visible"/>
                                      </p:to>
                                    </p:set>
                                    <p:animEffect transition="in" filter="checkerboard(across)">
                                      <p:cBhvr>
                                        <p:cTn id="15" dur="500"/>
                                        <p:tgtEl>
                                          <p:spTgt spid="121859">
                                            <p:txEl>
                                              <p:pRg st="2" end="2"/>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21859">
                                            <p:txEl>
                                              <p:pRg st="3" end="3"/>
                                            </p:txEl>
                                          </p:spTgt>
                                        </p:tgtEl>
                                        <p:attrNameLst>
                                          <p:attrName>style.visibility</p:attrName>
                                        </p:attrNameLst>
                                      </p:cBhvr>
                                      <p:to>
                                        <p:strVal val="visible"/>
                                      </p:to>
                                    </p:set>
                                    <p:animEffect transition="in" filter="checkerboard(across)">
                                      <p:cBhvr>
                                        <p:cTn id="19" dur="500"/>
                                        <p:tgtEl>
                                          <p:spTgt spid="121859">
                                            <p:txEl>
                                              <p:pRg st="3" end="3"/>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121859">
                                            <p:txEl>
                                              <p:pRg st="4" end="4"/>
                                            </p:txEl>
                                          </p:spTgt>
                                        </p:tgtEl>
                                        <p:attrNameLst>
                                          <p:attrName>style.visibility</p:attrName>
                                        </p:attrNameLst>
                                      </p:cBhvr>
                                      <p:to>
                                        <p:strVal val="visible"/>
                                      </p:to>
                                    </p:set>
                                    <p:animEffect transition="in" filter="checkerboard(across)">
                                      <p:cBhvr>
                                        <p:cTn id="23" dur="500"/>
                                        <p:tgtEl>
                                          <p:spTgt spid="121859">
                                            <p:txEl>
                                              <p:pRg st="4" end="4"/>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121859">
                                            <p:txEl>
                                              <p:pRg st="5" end="5"/>
                                            </p:txEl>
                                          </p:spTgt>
                                        </p:tgtEl>
                                        <p:attrNameLst>
                                          <p:attrName>style.visibility</p:attrName>
                                        </p:attrNameLst>
                                      </p:cBhvr>
                                      <p:to>
                                        <p:strVal val="visible"/>
                                      </p:to>
                                    </p:set>
                                    <p:animEffect transition="in" filter="checkerboard(across)">
                                      <p:cBhvr>
                                        <p:cTn id="27" dur="500"/>
                                        <p:tgtEl>
                                          <p:spTgt spid="1218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3048000" y="838200"/>
            <a:ext cx="8001000" cy="2133600"/>
          </a:xfrm>
        </p:spPr>
        <p:txBody>
          <a:bodyPr/>
          <a:lstStyle/>
          <a:p>
            <a:r>
              <a:rPr lang="en-US" dirty="0">
                <a:solidFill>
                  <a:srgbClr val="FFC000"/>
                </a:solidFill>
              </a:rPr>
              <a:t>Armamentarium</a:t>
            </a:r>
          </a:p>
        </p:txBody>
      </p:sp>
      <p:sp>
        <p:nvSpPr>
          <p:cNvPr id="198673" name="Rectangle 17"/>
          <p:cNvSpPr>
            <a:spLocks noGrp="1" noChangeArrowheads="1"/>
          </p:cNvSpPr>
          <p:nvPr>
            <p:ph type="subTitle" idx="1"/>
          </p:nvPr>
        </p:nvSpPr>
        <p:spPr/>
        <p:txBody>
          <a:bodyPr/>
          <a:lstStyle/>
          <a:p>
            <a:endParaRPr lang="en-US"/>
          </a:p>
        </p:txBody>
      </p:sp>
      <p:pic>
        <p:nvPicPr>
          <p:cNvPr id="198660" name="Picture 4"/>
          <p:cNvPicPr>
            <a:picLocks noChangeAspect="1" noChangeArrowheads="1"/>
          </p:cNvPicPr>
          <p:nvPr/>
        </p:nvPicPr>
        <p:blipFill>
          <a:blip r:embed="rId3"/>
          <a:srcRect t="11497" r="5661"/>
          <a:stretch>
            <a:fillRect/>
          </a:stretch>
        </p:blipFill>
        <p:spPr bwMode="auto">
          <a:xfrm>
            <a:off x="4343400" y="3886200"/>
            <a:ext cx="4572000" cy="2816225"/>
          </a:xfrm>
          <a:prstGeom prst="rect">
            <a:avLst/>
          </a:prstGeom>
          <a:noFill/>
          <a:ln w="28575">
            <a:solidFill>
              <a:srgbClr val="17104C"/>
            </a:solidFill>
            <a:miter lim="800000"/>
            <a:headEnd/>
            <a:tailEnd/>
          </a:ln>
          <a:effectLst/>
        </p:spPr>
      </p:pic>
      <p:pic>
        <p:nvPicPr>
          <p:cNvPr id="198666" name="Picture 10"/>
          <p:cNvPicPr>
            <a:picLocks noChangeAspect="1" noChangeArrowheads="1"/>
          </p:cNvPicPr>
          <p:nvPr/>
        </p:nvPicPr>
        <p:blipFill>
          <a:blip r:embed="rId4"/>
          <a:srcRect l="22656" t="34375" r="26563" b="22917"/>
          <a:stretch>
            <a:fillRect/>
          </a:stretch>
        </p:blipFill>
        <p:spPr bwMode="auto">
          <a:xfrm>
            <a:off x="304800" y="517525"/>
            <a:ext cx="4495800" cy="2835275"/>
          </a:xfrm>
          <a:prstGeom prst="rect">
            <a:avLst/>
          </a:prstGeom>
          <a:noFill/>
          <a:ln w="28575">
            <a:solidFill>
              <a:srgbClr val="17104C"/>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98666"/>
                                        </p:tgtEl>
                                        <p:attrNameLst>
                                          <p:attrName>style.visibility</p:attrName>
                                        </p:attrNameLst>
                                      </p:cBhvr>
                                      <p:to>
                                        <p:strVal val="visible"/>
                                      </p:to>
                                    </p:set>
                                    <p:anim calcmode="lin" valueType="num">
                                      <p:cBhvr>
                                        <p:cTn id="7" dur="1000" fill="hold"/>
                                        <p:tgtEl>
                                          <p:spTgt spid="198666"/>
                                        </p:tgtEl>
                                        <p:attrNameLst>
                                          <p:attrName>ppt_x</p:attrName>
                                        </p:attrNameLst>
                                      </p:cBhvr>
                                      <p:tavLst>
                                        <p:tav tm="0">
                                          <p:val>
                                            <p:strVal val="#ppt_x-.2"/>
                                          </p:val>
                                        </p:tav>
                                        <p:tav tm="100000">
                                          <p:val>
                                            <p:strVal val="#ppt_x"/>
                                          </p:val>
                                        </p:tav>
                                      </p:tavLst>
                                    </p:anim>
                                    <p:anim calcmode="lin" valueType="num">
                                      <p:cBhvr>
                                        <p:cTn id="8" dur="1000" fill="hold"/>
                                        <p:tgtEl>
                                          <p:spTgt spid="19866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8666"/>
                                        </p:tgtEl>
                                      </p:cBhvr>
                                    </p:animEffect>
                                  </p:childTnLst>
                                </p:cTn>
                              </p:par>
                              <p:par>
                                <p:cTn id="10" presetID="9" presetClass="entr" presetSubtype="0" fill="hold" nodeType="withEffect">
                                  <p:stCondLst>
                                    <p:cond delay="0"/>
                                  </p:stCondLst>
                                  <p:childTnLst>
                                    <p:set>
                                      <p:cBhvr>
                                        <p:cTn id="11" dur="1" fill="hold">
                                          <p:stCondLst>
                                            <p:cond delay="0"/>
                                          </p:stCondLst>
                                        </p:cTn>
                                        <p:tgtEl>
                                          <p:spTgt spid="198660"/>
                                        </p:tgtEl>
                                        <p:attrNameLst>
                                          <p:attrName>style.visibility</p:attrName>
                                        </p:attrNameLst>
                                      </p:cBhvr>
                                      <p:to>
                                        <p:strVal val="visible"/>
                                      </p:to>
                                    </p:set>
                                    <p:animEffect transition="in" filter="dissolve">
                                      <p:cBhvr>
                                        <p:cTn id="12" dur="500"/>
                                        <p:tgtEl>
                                          <p:spTgt spid="198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381000" y="0"/>
            <a:ext cx="7543800" cy="838200"/>
          </a:xfrm>
        </p:spPr>
        <p:txBody>
          <a:bodyPr/>
          <a:lstStyle/>
          <a:p>
            <a:r>
              <a:rPr lang="en-US" b="0"/>
              <a:t>Instrument Pack</a:t>
            </a:r>
          </a:p>
        </p:txBody>
      </p:sp>
      <p:sp>
        <p:nvSpPr>
          <p:cNvPr id="227333" name="Rectangle 5"/>
          <p:cNvSpPr>
            <a:spLocks noGrp="1" noChangeArrowheads="1"/>
          </p:cNvSpPr>
          <p:nvPr>
            <p:ph idx="1"/>
          </p:nvPr>
        </p:nvSpPr>
        <p:spPr>
          <a:xfrm>
            <a:off x="1066800" y="838200"/>
            <a:ext cx="5257800" cy="5334000"/>
          </a:xfrm>
        </p:spPr>
        <p:txBody>
          <a:bodyPr/>
          <a:lstStyle/>
          <a:p>
            <a:pPr>
              <a:lnSpc>
                <a:spcPct val="150000"/>
              </a:lnSpc>
            </a:pPr>
            <a:r>
              <a:rPr lang="en-US" sz="2400" dirty="0" smtClean="0"/>
              <a:t>Front surface </a:t>
            </a:r>
            <a:r>
              <a:rPr lang="en-US" sz="2400" dirty="0"/>
              <a:t>reflecting mouth mirror</a:t>
            </a:r>
          </a:p>
          <a:p>
            <a:pPr>
              <a:lnSpc>
                <a:spcPct val="150000"/>
              </a:lnSpc>
            </a:pPr>
            <a:r>
              <a:rPr lang="en-US" sz="2400" dirty="0"/>
              <a:t>Endo locking tweezers</a:t>
            </a:r>
          </a:p>
          <a:p>
            <a:pPr>
              <a:lnSpc>
                <a:spcPct val="150000"/>
              </a:lnSpc>
            </a:pPr>
            <a:r>
              <a:rPr lang="en-US" sz="2400" dirty="0"/>
              <a:t>Probes/Explorers</a:t>
            </a:r>
          </a:p>
          <a:p>
            <a:pPr>
              <a:lnSpc>
                <a:spcPct val="150000"/>
              </a:lnSpc>
            </a:pPr>
            <a:r>
              <a:rPr lang="en-US" sz="2400" dirty="0" smtClean="0"/>
              <a:t>Excavators</a:t>
            </a:r>
          </a:p>
          <a:p>
            <a:pPr>
              <a:lnSpc>
                <a:spcPct val="150000"/>
              </a:lnSpc>
            </a:pPr>
            <a:r>
              <a:rPr lang="en-US" sz="2400" dirty="0" smtClean="0"/>
              <a:t>Endo ring </a:t>
            </a:r>
            <a:endParaRPr lang="en-US" sz="2400" dirty="0"/>
          </a:p>
          <a:p>
            <a:pPr>
              <a:lnSpc>
                <a:spcPct val="150000"/>
              </a:lnSpc>
            </a:pPr>
            <a:r>
              <a:rPr lang="en-US" sz="2400" dirty="0"/>
              <a:t>Miscellaneous</a:t>
            </a:r>
          </a:p>
          <a:p>
            <a:pPr>
              <a:buFontTx/>
              <a:buNone/>
            </a:pPr>
            <a:endParaRPr lang="en-US" sz="2400" dirty="0"/>
          </a:p>
        </p:txBody>
      </p:sp>
      <p:pic>
        <p:nvPicPr>
          <p:cNvPr id="227331" name="Picture 3"/>
          <p:cNvPicPr>
            <a:picLocks noChangeAspect="1" noChangeArrowheads="1"/>
          </p:cNvPicPr>
          <p:nvPr/>
        </p:nvPicPr>
        <p:blipFill>
          <a:blip r:embed="rId3"/>
          <a:srcRect/>
          <a:stretch>
            <a:fillRect/>
          </a:stretch>
        </p:blipFill>
        <p:spPr bwMode="auto">
          <a:xfrm>
            <a:off x="4572000" y="3422650"/>
            <a:ext cx="0" cy="0"/>
          </a:xfrm>
          <a:prstGeom prst="rect">
            <a:avLst/>
          </a:prstGeom>
          <a:noFill/>
          <a:ln w="9525">
            <a:noFill/>
            <a:miter lim="800000"/>
            <a:headEnd/>
            <a:tailEnd/>
          </a:ln>
          <a:effectLst/>
        </p:spPr>
      </p:pic>
      <p:pic>
        <p:nvPicPr>
          <p:cNvPr id="6" name="Picture 4" descr="mes mirror"/>
          <p:cNvPicPr>
            <a:picLocks noChangeAspect="1" noChangeArrowheads="1"/>
          </p:cNvPicPr>
          <p:nvPr/>
        </p:nvPicPr>
        <p:blipFill>
          <a:blip r:embed="rId4">
            <a:lum bright="6000" contrast="18000"/>
          </a:blip>
          <a:srcRect l="6438" t="10654" r="55861" b="59512"/>
          <a:stretch>
            <a:fillRect/>
          </a:stretch>
        </p:blipFill>
        <p:spPr bwMode="auto">
          <a:xfrm>
            <a:off x="6166722" y="533400"/>
            <a:ext cx="2754156" cy="1881187"/>
          </a:xfrm>
          <a:prstGeom prst="rect">
            <a:avLst/>
          </a:prstGeom>
          <a:noFill/>
          <a:ln w="28575">
            <a:solidFill>
              <a:srgbClr val="17104C"/>
            </a:solidFill>
            <a:miter lim="800000"/>
            <a:headEnd/>
            <a:tailEnd/>
          </a:ln>
        </p:spPr>
      </p:pic>
      <p:pic>
        <p:nvPicPr>
          <p:cNvPr id="7" name="Picture 3" descr="mes mirror"/>
          <p:cNvPicPr>
            <a:picLocks noChangeAspect="1" noChangeArrowheads="1"/>
          </p:cNvPicPr>
          <p:nvPr/>
        </p:nvPicPr>
        <p:blipFill>
          <a:blip r:embed="rId4">
            <a:lum bright="6000" contrast="18000"/>
          </a:blip>
          <a:srcRect l="41379" t="55049" r="5922" b="9435"/>
          <a:stretch>
            <a:fillRect/>
          </a:stretch>
        </p:blipFill>
        <p:spPr bwMode="auto">
          <a:xfrm>
            <a:off x="4072084" y="3352800"/>
            <a:ext cx="4919516" cy="2860675"/>
          </a:xfrm>
          <a:prstGeom prst="rect">
            <a:avLst/>
          </a:prstGeom>
          <a:noFill/>
          <a:ln w="28575">
            <a:solidFill>
              <a:srgbClr val="17104C"/>
            </a:solidFill>
            <a:miter lim="800000"/>
            <a:headEnd/>
            <a:tailEnd/>
          </a:ln>
        </p:spPr>
      </p:pic>
      <p:pic>
        <p:nvPicPr>
          <p:cNvPr id="8" name="Picture 2" descr="Picture 108"/>
          <p:cNvPicPr>
            <a:picLocks noChangeAspect="1" noChangeArrowheads="1"/>
          </p:cNvPicPr>
          <p:nvPr/>
        </p:nvPicPr>
        <p:blipFill>
          <a:blip r:embed="rId5">
            <a:lum contrast="24000"/>
          </a:blip>
          <a:srcRect b="3334"/>
          <a:stretch>
            <a:fillRect/>
          </a:stretch>
        </p:blipFill>
        <p:spPr bwMode="auto">
          <a:xfrm>
            <a:off x="4495800" y="4038600"/>
            <a:ext cx="2205037" cy="2590800"/>
          </a:xfrm>
          <a:prstGeom prst="rect">
            <a:avLst/>
          </a:prstGeom>
          <a:noFill/>
          <a:ln w="28575">
            <a:solidFill>
              <a:srgbClr val="17104C"/>
            </a:solidFill>
            <a:miter lim="800000"/>
            <a:headEnd/>
            <a:tailEnd/>
          </a:ln>
        </p:spPr>
      </p:pic>
      <p:pic>
        <p:nvPicPr>
          <p:cNvPr id="9" name="Picture 4"/>
          <p:cNvPicPr>
            <a:picLocks noChangeAspect="1" noChangeArrowheads="1"/>
          </p:cNvPicPr>
          <p:nvPr/>
        </p:nvPicPr>
        <p:blipFill>
          <a:blip r:embed="rId6">
            <a:lum contrast="12000"/>
          </a:blip>
          <a:srcRect l="12000" t="42708" r="39999" b="23334"/>
          <a:stretch>
            <a:fillRect/>
          </a:stretch>
        </p:blipFill>
        <p:spPr bwMode="auto">
          <a:xfrm>
            <a:off x="3845244" y="3505200"/>
            <a:ext cx="5070156" cy="2690639"/>
          </a:xfrm>
          <a:prstGeom prst="rect">
            <a:avLst/>
          </a:prstGeom>
          <a:noFill/>
          <a:ln w="28575">
            <a:solidFill>
              <a:srgbClr val="17104C"/>
            </a:solidFill>
            <a:miter lim="800000"/>
            <a:headEnd/>
            <a:tailEnd/>
          </a:ln>
          <a:effectLst/>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7333">
                                            <p:txEl>
                                              <p:pRg st="0" end="0"/>
                                            </p:txEl>
                                          </p:spTgt>
                                        </p:tgtEl>
                                        <p:attrNameLst>
                                          <p:attrName>style.visibility</p:attrName>
                                        </p:attrNameLst>
                                      </p:cBhvr>
                                      <p:to>
                                        <p:strVal val="visible"/>
                                      </p:to>
                                    </p:set>
                                    <p:animEffect transition="in" filter="dissolve">
                                      <p:cBhvr>
                                        <p:cTn id="7" dur="500"/>
                                        <p:tgtEl>
                                          <p:spTgt spid="2273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227333">
                                            <p:txEl>
                                              <p:pRg st="1" end="1"/>
                                            </p:txEl>
                                          </p:spTgt>
                                        </p:tgtEl>
                                        <p:attrNameLst>
                                          <p:attrName>style.visibility</p:attrName>
                                        </p:attrNameLst>
                                      </p:cBhvr>
                                      <p:to>
                                        <p:strVal val="visible"/>
                                      </p:to>
                                    </p:set>
                                    <p:animEffect transition="in" filter="dissolve">
                                      <p:cBhvr>
                                        <p:cTn id="18" dur="500"/>
                                        <p:tgtEl>
                                          <p:spTgt spid="227333">
                                            <p:txEl>
                                              <p:pRg st="1" end="1"/>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27333">
                                            <p:txEl>
                                              <p:pRg st="2" end="2"/>
                                            </p:txEl>
                                          </p:spTgt>
                                        </p:tgtEl>
                                        <p:attrNameLst>
                                          <p:attrName>style.visibility</p:attrName>
                                        </p:attrNameLst>
                                      </p:cBhvr>
                                      <p:to>
                                        <p:strVal val="visible"/>
                                      </p:to>
                                    </p:set>
                                    <p:animEffect transition="in" filter="dissolve">
                                      <p:cBhvr>
                                        <p:cTn id="29" dur="500"/>
                                        <p:tgtEl>
                                          <p:spTgt spid="227333">
                                            <p:txEl>
                                              <p:pRg st="2" end="2"/>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7333">
                                            <p:txEl>
                                              <p:pRg st="3" end="3"/>
                                            </p:txEl>
                                          </p:spTgt>
                                        </p:tgtEl>
                                        <p:attrNameLst>
                                          <p:attrName>style.visibility</p:attrName>
                                        </p:attrNameLst>
                                      </p:cBhvr>
                                      <p:to>
                                        <p:strVal val="visible"/>
                                      </p:to>
                                    </p:set>
                                    <p:animEffect transition="in" filter="dissolve">
                                      <p:cBhvr>
                                        <p:cTn id="32" dur="500"/>
                                        <p:tgtEl>
                                          <p:spTgt spid="227333">
                                            <p:txEl>
                                              <p:pRg st="3" end="3"/>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227333">
                                            <p:txEl>
                                              <p:pRg st="4" end="4"/>
                                            </p:txEl>
                                          </p:spTgt>
                                        </p:tgtEl>
                                        <p:attrNameLst>
                                          <p:attrName>style.visibility</p:attrName>
                                        </p:attrNameLst>
                                      </p:cBhvr>
                                      <p:to>
                                        <p:strVal val="visible"/>
                                      </p:to>
                                    </p:set>
                                    <p:animEffect transition="in" filter="dissolve">
                                      <p:cBhvr>
                                        <p:cTn id="44" dur="500"/>
                                        <p:tgtEl>
                                          <p:spTgt spid="227333">
                                            <p:txEl>
                                              <p:pRg st="4" end="4"/>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27333">
                                            <p:txEl>
                                              <p:pRg st="5" end="5"/>
                                            </p:txEl>
                                          </p:spTgt>
                                        </p:tgtEl>
                                        <p:attrNameLst>
                                          <p:attrName>style.visibility</p:attrName>
                                        </p:attrNameLst>
                                      </p:cBhvr>
                                      <p:to>
                                        <p:strVal val="visible"/>
                                      </p:to>
                                    </p:set>
                                    <p:animEffect transition="in" filter="dissolve">
                                      <p:cBhvr>
                                        <p:cTn id="50" dur="500"/>
                                        <p:tgtEl>
                                          <p:spTgt spid="2273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en-US"/>
          </a:p>
        </p:txBody>
      </p:sp>
      <p:sp>
        <p:nvSpPr>
          <p:cNvPr id="96259" name="Rectangle 3"/>
          <p:cNvSpPr>
            <a:spLocks noGrp="1" noChangeArrowheads="1"/>
          </p:cNvSpPr>
          <p:nvPr>
            <p:ph type="body" idx="1"/>
          </p:nvPr>
        </p:nvSpPr>
        <p:spPr/>
        <p:txBody>
          <a:bodyPr/>
          <a:lstStyle/>
          <a:p>
            <a:endParaRPr lang="en-US"/>
          </a:p>
        </p:txBody>
      </p:sp>
      <p:pic>
        <p:nvPicPr>
          <p:cNvPr id="96260" name="Picture 4" descr="Tulips Photo">
            <a:hlinkClick r:id="rId3"/>
          </p:cNvPr>
          <p:cNvPicPr>
            <a:picLocks noChangeAspect="1" noChangeArrowheads="1"/>
          </p:cNvPicPr>
          <p:nvPr/>
        </p:nvPicPr>
        <p:blipFill>
          <a:blip r:embed="rId4"/>
          <a:srcRect b="4445"/>
          <a:stretch>
            <a:fillRect/>
          </a:stretch>
        </p:blipFill>
        <p:spPr bwMode="auto">
          <a:xfrm>
            <a:off x="457200" y="228600"/>
            <a:ext cx="8305800" cy="6477000"/>
          </a:xfrm>
          <a:prstGeom prst="rect">
            <a:avLst/>
          </a:prstGeom>
          <a:noFill/>
          <a:ln w="9525">
            <a:noFill/>
            <a:miter lim="800000"/>
            <a:headEnd/>
            <a:tailEnd/>
          </a:ln>
        </p:spPr>
      </p:pic>
      <p:sp>
        <p:nvSpPr>
          <p:cNvPr id="96262" name="AutoShape 6"/>
          <p:cNvSpPr>
            <a:spLocks noChangeArrowheads="1"/>
          </p:cNvSpPr>
          <p:nvPr/>
        </p:nvSpPr>
        <p:spPr bwMode="auto">
          <a:xfrm>
            <a:off x="914400" y="304800"/>
            <a:ext cx="7010400" cy="6248400"/>
          </a:xfrm>
          <a:prstGeom prst="flowChartMagneticTape">
            <a:avLst/>
          </a:prstGeom>
          <a:solidFill>
            <a:srgbClr val="BE6698"/>
          </a:solidFill>
          <a:ln w="9525">
            <a:solidFill>
              <a:schemeClr val="tx1"/>
            </a:solidFill>
            <a:miter lim="800000"/>
            <a:headEnd/>
            <a:tailEnd/>
          </a:ln>
          <a:effectLst/>
        </p:spPr>
        <p:txBody>
          <a:bodyPr wrap="none" anchor="ctr"/>
          <a:lstStyle/>
          <a:p>
            <a:pPr algn="ctr"/>
            <a:r>
              <a:rPr lang="en-US" sz="2800" dirty="0" smtClean="0">
                <a:solidFill>
                  <a:srgbClr val="002060"/>
                </a:solidFill>
                <a:latin typeface="Cooper Black" pitchFamily="18" charset="0"/>
              </a:rPr>
              <a:t>Access  Cavity Preparation</a:t>
            </a:r>
            <a:endParaRPr lang="en-US" sz="2800" dirty="0">
              <a:solidFill>
                <a:srgbClr val="002060"/>
              </a:solidFill>
            </a:endParaRPr>
          </a:p>
        </p:txBody>
      </p:sp>
    </p:spTree>
  </p:cSld>
  <p:clrMapOvr>
    <a:masterClrMapping/>
  </p:clrMapOvr>
  <p:transition advClick="0">
    <p:check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a:t>The access preparation</a:t>
            </a:r>
          </a:p>
        </p:txBody>
      </p:sp>
      <p:sp>
        <p:nvSpPr>
          <p:cNvPr id="191491" name="Rectangle 3"/>
          <p:cNvSpPr>
            <a:spLocks noGrp="1" noChangeArrowheads="1"/>
          </p:cNvSpPr>
          <p:nvPr>
            <p:ph idx="1"/>
          </p:nvPr>
        </p:nvSpPr>
        <p:spPr/>
        <p:txBody>
          <a:bodyPr/>
          <a:lstStyle/>
          <a:p>
            <a:pPr>
              <a:buNone/>
            </a:pPr>
            <a:endParaRPr lang="en-US" sz="2400" i="1" dirty="0">
              <a:solidFill>
                <a:srgbClr val="FFC000"/>
              </a:solidFill>
            </a:endParaRPr>
          </a:p>
          <a:p>
            <a:pPr>
              <a:buFontTx/>
              <a:buNone/>
            </a:pPr>
            <a:endParaRPr lang="en-US" sz="2400" i="1" dirty="0">
              <a:solidFill>
                <a:srgbClr val="336600"/>
              </a:solidFill>
            </a:endParaRPr>
          </a:p>
          <a:p>
            <a:pPr>
              <a:buFontTx/>
              <a:buNone/>
            </a:pPr>
            <a:r>
              <a:rPr lang="en-US" sz="2400" dirty="0"/>
              <a:t>3 major objectives</a:t>
            </a:r>
          </a:p>
          <a:p>
            <a:r>
              <a:rPr lang="en-US" sz="2400" dirty="0"/>
              <a:t>Obtaining straight line access preparation</a:t>
            </a:r>
          </a:p>
          <a:p>
            <a:r>
              <a:rPr lang="en-US" sz="2400" dirty="0"/>
              <a:t>Conservation of tooth structure</a:t>
            </a:r>
          </a:p>
          <a:p>
            <a:r>
              <a:rPr lang="en-US" sz="2400" dirty="0"/>
              <a:t>Unroofing the chamber, followed by exposure and removal of pulp horns</a:t>
            </a:r>
          </a:p>
          <a:p>
            <a:endParaRPr lang="en-US" sz="2400" dirty="0"/>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1491">
                                            <p:txEl>
                                              <p:pRg st="2" end="2"/>
                                            </p:txEl>
                                          </p:spTgt>
                                        </p:tgtEl>
                                        <p:attrNameLst>
                                          <p:attrName>style.visibility</p:attrName>
                                        </p:attrNameLst>
                                      </p:cBhvr>
                                      <p:to>
                                        <p:strVal val="visible"/>
                                      </p:to>
                                    </p:set>
                                    <p:animEffect transition="in" filter="checkerboard(across)">
                                      <p:cBhvr>
                                        <p:cTn id="7" dur="500"/>
                                        <p:tgtEl>
                                          <p:spTgt spid="191491">
                                            <p:txEl>
                                              <p:pRg st="2" end="2"/>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91491">
                                            <p:txEl>
                                              <p:pRg st="3" end="3"/>
                                            </p:txEl>
                                          </p:spTgt>
                                        </p:tgtEl>
                                        <p:attrNameLst>
                                          <p:attrName>style.visibility</p:attrName>
                                        </p:attrNameLst>
                                      </p:cBhvr>
                                      <p:to>
                                        <p:strVal val="visible"/>
                                      </p:to>
                                    </p:set>
                                    <p:animEffect transition="in" filter="checkerboard(across)">
                                      <p:cBhvr>
                                        <p:cTn id="11" dur="500"/>
                                        <p:tgtEl>
                                          <p:spTgt spid="191491">
                                            <p:txEl>
                                              <p:pRg st="3" end="3"/>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91491">
                                            <p:txEl>
                                              <p:pRg st="4" end="4"/>
                                            </p:txEl>
                                          </p:spTgt>
                                        </p:tgtEl>
                                        <p:attrNameLst>
                                          <p:attrName>style.visibility</p:attrName>
                                        </p:attrNameLst>
                                      </p:cBhvr>
                                      <p:to>
                                        <p:strVal val="visible"/>
                                      </p:to>
                                    </p:set>
                                    <p:animEffect transition="in" filter="checkerboard(across)">
                                      <p:cBhvr>
                                        <p:cTn id="15" dur="500"/>
                                        <p:tgtEl>
                                          <p:spTgt spid="191491">
                                            <p:txEl>
                                              <p:pRg st="4" end="4"/>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91491">
                                            <p:txEl>
                                              <p:pRg st="5" end="5"/>
                                            </p:txEl>
                                          </p:spTgt>
                                        </p:tgtEl>
                                        <p:attrNameLst>
                                          <p:attrName>style.visibility</p:attrName>
                                        </p:attrNameLst>
                                      </p:cBhvr>
                                      <p:to>
                                        <p:strVal val="visible"/>
                                      </p:to>
                                    </p:set>
                                    <p:animEffect transition="in" filter="checkerboard(across)">
                                      <p:cBhvr>
                                        <p:cTn id="19" dur="500"/>
                                        <p:tgtEl>
                                          <p:spTgt spid="1914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228600" y="0"/>
            <a:ext cx="8686800" cy="838200"/>
          </a:xfrm>
        </p:spPr>
        <p:txBody>
          <a:bodyPr/>
          <a:lstStyle/>
          <a:p>
            <a:r>
              <a:rPr lang="en-US"/>
              <a:t>Need to obtain a straight access???</a:t>
            </a:r>
          </a:p>
        </p:txBody>
      </p:sp>
      <p:sp>
        <p:nvSpPr>
          <p:cNvPr id="192515" name="Rectangle 3"/>
          <p:cNvSpPr>
            <a:spLocks noGrp="1" noChangeArrowheads="1"/>
          </p:cNvSpPr>
          <p:nvPr>
            <p:ph idx="1"/>
          </p:nvPr>
        </p:nvSpPr>
        <p:spPr/>
        <p:txBody>
          <a:bodyPr/>
          <a:lstStyle/>
          <a:p>
            <a:pPr>
              <a:buFontTx/>
              <a:buNone/>
            </a:pPr>
            <a:endParaRPr lang="en-US" dirty="0"/>
          </a:p>
          <a:p>
            <a:pPr>
              <a:buFontTx/>
              <a:buNone/>
            </a:pPr>
            <a:endParaRPr lang="en-US" dirty="0"/>
          </a:p>
        </p:txBody>
      </p:sp>
      <p:pic>
        <p:nvPicPr>
          <p:cNvPr id="192516" name="Picture 4" descr="endomolar_file"/>
          <p:cNvPicPr>
            <a:picLocks noChangeAspect="1" noChangeArrowheads="1"/>
          </p:cNvPicPr>
          <p:nvPr/>
        </p:nvPicPr>
        <p:blipFill>
          <a:blip r:embed="rId3"/>
          <a:srcRect/>
          <a:stretch>
            <a:fillRect/>
          </a:stretch>
        </p:blipFill>
        <p:spPr bwMode="auto">
          <a:xfrm>
            <a:off x="1981200" y="1758926"/>
            <a:ext cx="1981200" cy="3498874"/>
          </a:xfrm>
          <a:prstGeom prst="rect">
            <a:avLst/>
          </a:prstGeom>
          <a:noFill/>
          <a:ln w="28575">
            <a:solidFill>
              <a:srgbClr val="17104C"/>
            </a:solidFill>
            <a:miter lim="800000"/>
            <a:headEnd/>
            <a:tailEnd/>
          </a:ln>
        </p:spPr>
      </p:pic>
      <p:pic>
        <p:nvPicPr>
          <p:cNvPr id="192517" name="Picture 5" descr="Retx_file"/>
          <p:cNvPicPr>
            <a:picLocks noChangeAspect="1" noChangeArrowheads="1"/>
          </p:cNvPicPr>
          <p:nvPr/>
        </p:nvPicPr>
        <p:blipFill>
          <a:blip r:embed="rId4"/>
          <a:srcRect/>
          <a:stretch>
            <a:fillRect/>
          </a:stretch>
        </p:blipFill>
        <p:spPr bwMode="auto">
          <a:xfrm>
            <a:off x="5562600" y="1752600"/>
            <a:ext cx="2027930" cy="3581400"/>
          </a:xfrm>
          <a:prstGeom prst="rect">
            <a:avLst/>
          </a:prstGeom>
          <a:noFill/>
          <a:ln w="28575">
            <a:solidFill>
              <a:srgbClr val="17104C"/>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2516"/>
                                        </p:tgtEl>
                                        <p:attrNameLst>
                                          <p:attrName>style.visibility</p:attrName>
                                        </p:attrNameLst>
                                      </p:cBhvr>
                                      <p:to>
                                        <p:strVal val="visible"/>
                                      </p:to>
                                    </p:set>
                                    <p:anim calcmode="lin" valueType="num">
                                      <p:cBhvr>
                                        <p:cTn id="7" dur="500" fill="hold"/>
                                        <p:tgtEl>
                                          <p:spTgt spid="192516"/>
                                        </p:tgtEl>
                                        <p:attrNameLst>
                                          <p:attrName>ppt_w</p:attrName>
                                        </p:attrNameLst>
                                      </p:cBhvr>
                                      <p:tavLst>
                                        <p:tav tm="0">
                                          <p:val>
                                            <p:fltVal val="0"/>
                                          </p:val>
                                        </p:tav>
                                        <p:tav tm="100000">
                                          <p:val>
                                            <p:strVal val="#ppt_w"/>
                                          </p:val>
                                        </p:tav>
                                      </p:tavLst>
                                    </p:anim>
                                    <p:anim calcmode="lin" valueType="num">
                                      <p:cBhvr>
                                        <p:cTn id="8" dur="500" fill="hold"/>
                                        <p:tgtEl>
                                          <p:spTgt spid="192516"/>
                                        </p:tgtEl>
                                        <p:attrNameLst>
                                          <p:attrName>ppt_h</p:attrName>
                                        </p:attrNameLst>
                                      </p:cBhvr>
                                      <p:tavLst>
                                        <p:tav tm="0">
                                          <p:val>
                                            <p:fltVal val="0"/>
                                          </p:val>
                                        </p:tav>
                                        <p:tav tm="100000">
                                          <p:val>
                                            <p:strVal val="#ppt_h"/>
                                          </p:val>
                                        </p:tav>
                                      </p:tavLst>
                                    </p:anim>
                                    <p:animEffect transition="in" filter="fade">
                                      <p:cBhvr>
                                        <p:cTn id="9" dur="500"/>
                                        <p:tgtEl>
                                          <p:spTgt spid="192516"/>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92517"/>
                                        </p:tgtEl>
                                        <p:attrNameLst>
                                          <p:attrName>style.visibility</p:attrName>
                                        </p:attrNameLst>
                                      </p:cBhvr>
                                      <p:to>
                                        <p:strVal val="visible"/>
                                      </p:to>
                                    </p:set>
                                    <p:anim calcmode="lin" valueType="num">
                                      <p:cBhvr>
                                        <p:cTn id="13" dur="500" fill="hold"/>
                                        <p:tgtEl>
                                          <p:spTgt spid="192517"/>
                                        </p:tgtEl>
                                        <p:attrNameLst>
                                          <p:attrName>ppt_w</p:attrName>
                                        </p:attrNameLst>
                                      </p:cBhvr>
                                      <p:tavLst>
                                        <p:tav tm="0">
                                          <p:val>
                                            <p:fltVal val="0"/>
                                          </p:val>
                                        </p:tav>
                                        <p:tav tm="100000">
                                          <p:val>
                                            <p:strVal val="#ppt_w"/>
                                          </p:val>
                                        </p:tav>
                                      </p:tavLst>
                                    </p:anim>
                                    <p:anim calcmode="lin" valueType="num">
                                      <p:cBhvr>
                                        <p:cTn id="14" dur="500" fill="hold"/>
                                        <p:tgtEl>
                                          <p:spTgt spid="192517"/>
                                        </p:tgtEl>
                                        <p:attrNameLst>
                                          <p:attrName>ppt_h</p:attrName>
                                        </p:attrNameLst>
                                      </p:cBhvr>
                                      <p:tavLst>
                                        <p:tav tm="0">
                                          <p:val>
                                            <p:fltVal val="0"/>
                                          </p:val>
                                        </p:tav>
                                        <p:tav tm="100000">
                                          <p:val>
                                            <p:strVal val="#ppt_h"/>
                                          </p:val>
                                        </p:tav>
                                      </p:tavLst>
                                    </p:anim>
                                    <p:animEffect transition="in" filter="fade">
                                      <p:cBhvr>
                                        <p:cTn id="15" dur="500"/>
                                        <p:tgtEl>
                                          <p:spTgt spid="192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sz="2800"/>
              <a:t>Imp diff b/w prim and perm teeth</a:t>
            </a:r>
          </a:p>
        </p:txBody>
      </p:sp>
      <p:sp>
        <p:nvSpPr>
          <p:cNvPr id="105475" name="Rectangle 3"/>
          <p:cNvSpPr>
            <a:spLocks noGrp="1" noChangeArrowheads="1"/>
          </p:cNvSpPr>
          <p:nvPr>
            <p:ph idx="1"/>
          </p:nvPr>
        </p:nvSpPr>
        <p:spPr>
          <a:xfrm>
            <a:off x="1371600" y="685800"/>
            <a:ext cx="6629400" cy="5867400"/>
          </a:xfrm>
        </p:spPr>
        <p:txBody>
          <a:bodyPr/>
          <a:lstStyle/>
          <a:p>
            <a:pPr>
              <a:lnSpc>
                <a:spcPct val="140000"/>
              </a:lnSpc>
            </a:pPr>
            <a:r>
              <a:rPr lang="en-US" sz="2400" dirty="0"/>
              <a:t>Length </a:t>
            </a:r>
            <a:r>
              <a:rPr lang="en-US" sz="2400" dirty="0" smtClean="0"/>
              <a:t>and </a:t>
            </a:r>
            <a:r>
              <a:rPr lang="en-US" sz="2400" dirty="0"/>
              <a:t>shape of crowns</a:t>
            </a:r>
          </a:p>
          <a:p>
            <a:pPr>
              <a:lnSpc>
                <a:spcPct val="140000"/>
              </a:lnSpc>
            </a:pPr>
            <a:r>
              <a:rPr lang="en-US" sz="2400" dirty="0" smtClean="0"/>
              <a:t>Dentinal wall </a:t>
            </a:r>
            <a:r>
              <a:rPr lang="en-US" sz="2400" dirty="0"/>
              <a:t>at pulpal floor and root</a:t>
            </a:r>
          </a:p>
          <a:p>
            <a:pPr>
              <a:lnSpc>
                <a:spcPct val="140000"/>
              </a:lnSpc>
            </a:pPr>
            <a:r>
              <a:rPr lang="en-US" sz="2400" dirty="0"/>
              <a:t>Depth </a:t>
            </a:r>
            <a:r>
              <a:rPr lang="en-US" sz="2400" dirty="0" smtClean="0"/>
              <a:t>,distance </a:t>
            </a:r>
            <a:r>
              <a:rPr lang="en-US" sz="2400" dirty="0"/>
              <a:t>from occlusal </a:t>
            </a:r>
            <a:r>
              <a:rPr lang="en-US" sz="2400" dirty="0" smtClean="0"/>
              <a:t>surface</a:t>
            </a:r>
            <a:endParaRPr lang="en-US" sz="2400" dirty="0"/>
          </a:p>
        </p:txBody>
      </p:sp>
      <p:pic>
        <p:nvPicPr>
          <p:cNvPr id="105477" name="Picture 5"/>
          <p:cNvPicPr>
            <a:picLocks noChangeAspect="1" noChangeArrowheads="1"/>
          </p:cNvPicPr>
          <p:nvPr/>
        </p:nvPicPr>
        <p:blipFill>
          <a:blip r:embed="rId3">
            <a:lum bright="-12000" contrast="18000"/>
          </a:blip>
          <a:srcRect/>
          <a:stretch>
            <a:fillRect/>
          </a:stretch>
        </p:blipFill>
        <p:spPr bwMode="auto">
          <a:xfrm>
            <a:off x="4038600" y="3505200"/>
            <a:ext cx="2057400" cy="3045044"/>
          </a:xfrm>
          <a:prstGeom prst="rect">
            <a:avLst/>
          </a:prstGeom>
          <a:noFill/>
          <a:ln w="28575">
            <a:solidFill>
              <a:srgbClr val="17104C"/>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5477"/>
                                        </p:tgtEl>
                                        <p:attrNameLst>
                                          <p:attrName>style.visibility</p:attrName>
                                        </p:attrNameLst>
                                      </p:cBhvr>
                                      <p:to>
                                        <p:strVal val="visible"/>
                                      </p:to>
                                    </p:set>
                                    <p:anim calcmode="lin" valueType="num">
                                      <p:cBhvr additive="base">
                                        <p:cTn id="11" dur="500" fill="hold"/>
                                        <p:tgtEl>
                                          <p:spTgt spid="105477"/>
                                        </p:tgtEl>
                                        <p:attrNameLst>
                                          <p:attrName>ppt_x</p:attrName>
                                        </p:attrNameLst>
                                      </p:cBhvr>
                                      <p:tavLst>
                                        <p:tav tm="0">
                                          <p:val>
                                            <p:strVal val="0-#ppt_w/2"/>
                                          </p:val>
                                        </p:tav>
                                        <p:tav tm="100000">
                                          <p:val>
                                            <p:strVal val="#ppt_x"/>
                                          </p:val>
                                        </p:tav>
                                      </p:tavLst>
                                    </p:anim>
                                    <p:anim calcmode="lin" valueType="num">
                                      <p:cBhvr additive="base">
                                        <p:cTn id="12" dur="500" fill="hold"/>
                                        <p:tgtEl>
                                          <p:spTgt spid="10547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05475">
                                            <p:txEl>
                                              <p:pRg st="1" end="1"/>
                                            </p:txEl>
                                          </p:spTgt>
                                        </p:tgtEl>
                                        <p:attrNameLst>
                                          <p:attrName>style.visibility</p:attrName>
                                        </p:attrNameLst>
                                      </p:cBhvr>
                                      <p:to>
                                        <p:strVal val="visible"/>
                                      </p:to>
                                    </p:set>
                                    <p:anim calcmode="lin" valueType="num">
                                      <p:cBhvr additive="base">
                                        <p:cTn id="16" dur="500" fill="hold"/>
                                        <p:tgtEl>
                                          <p:spTgt spid="105475">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0547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105475">
                                            <p:txEl>
                                              <p:pRg st="2" end="2"/>
                                            </p:txEl>
                                          </p:spTgt>
                                        </p:tgtEl>
                                        <p:attrNameLst>
                                          <p:attrName>style.visibility</p:attrName>
                                        </p:attrNameLst>
                                      </p:cBhvr>
                                      <p:to>
                                        <p:strVal val="visible"/>
                                      </p:to>
                                    </p:set>
                                    <p:anim calcmode="lin" valueType="num">
                                      <p:cBhvr additive="base">
                                        <p:cTn id="21" dur="500" fill="hold"/>
                                        <p:tgtEl>
                                          <p:spTgt spid="105475">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54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924800" cy="3276600"/>
          </a:xfrm>
        </p:spPr>
        <p:txBody>
          <a:bodyPr/>
          <a:lstStyle/>
          <a:p>
            <a:r>
              <a:rPr lang="en-IN" sz="7200" dirty="0" smtClean="0"/>
              <a:t>PULPECTOMY</a:t>
            </a:r>
            <a:br>
              <a:rPr lang="en-IN" sz="7200" dirty="0" smtClean="0"/>
            </a:br>
            <a:endParaRPr lang="en-IN" sz="7200" dirty="0"/>
          </a:p>
        </p:txBody>
      </p:sp>
      <p:sp>
        <p:nvSpPr>
          <p:cNvPr id="3" name="TextBox 2"/>
          <p:cNvSpPr txBox="1"/>
          <p:nvPr/>
        </p:nvSpPr>
        <p:spPr>
          <a:xfrm>
            <a:off x="2667000" y="4419600"/>
            <a:ext cx="3911776" cy="646331"/>
          </a:xfrm>
          <a:prstGeom prst="rect">
            <a:avLst/>
          </a:prstGeom>
          <a:noFill/>
        </p:spPr>
        <p:txBody>
          <a:bodyPr wrap="none" rtlCol="0">
            <a:spAutoFit/>
          </a:bodyPr>
          <a:lstStyle/>
          <a:p>
            <a:r>
              <a:rPr lang="en-US" sz="3600" dirty="0" smtClean="0"/>
              <a:t>Dr </a:t>
            </a:r>
            <a:r>
              <a:rPr lang="en-US" sz="3600" dirty="0" err="1" smtClean="0"/>
              <a:t>Pallavi</a:t>
            </a:r>
            <a:r>
              <a:rPr lang="en-US" sz="3600" dirty="0" smtClean="0"/>
              <a:t> </a:t>
            </a:r>
            <a:r>
              <a:rPr lang="en-US" sz="3600" dirty="0" err="1" smtClean="0"/>
              <a:t>Vashisth</a:t>
            </a:r>
            <a:endParaRPr lang="en-GB" sz="3600" dirty="0"/>
          </a:p>
        </p:txBody>
      </p:sp>
    </p:spTree>
    <p:extLst>
      <p:ext uri="{BB962C8B-B14F-4D97-AF65-F5344CB8AC3E}">
        <p14:creationId xmlns="" xmlns:p14="http://schemas.microsoft.com/office/powerpoint/2010/main" val="2191989775"/>
      </p:ext>
    </p:extLst>
  </p:cSld>
  <p:clrMapOvr>
    <a:masterClrMapping/>
  </p:clrMapOvr>
  <p:transition advClick="0">
    <p:check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914400" y="1524000"/>
            <a:ext cx="7772400" cy="1143000"/>
          </a:xfrm>
        </p:spPr>
        <p:txBody>
          <a:bodyPr/>
          <a:lstStyle/>
          <a:p>
            <a:pPr algn="ctr"/>
            <a:r>
              <a:rPr lang="en-US" dirty="0"/>
              <a:t>Access Cavity Instruments</a:t>
            </a:r>
          </a:p>
        </p:txBody>
      </p:sp>
      <p:pic>
        <p:nvPicPr>
          <p:cNvPr id="233475" name="Picture 3" descr="Product Image"/>
          <p:cNvPicPr>
            <a:picLocks noChangeAspect="1" noChangeArrowheads="1"/>
          </p:cNvPicPr>
          <p:nvPr/>
        </p:nvPicPr>
        <p:blipFill>
          <a:blip r:embed="rId3"/>
          <a:srcRect/>
          <a:stretch>
            <a:fillRect/>
          </a:stretch>
        </p:blipFill>
        <p:spPr bwMode="auto">
          <a:xfrm>
            <a:off x="3124200" y="2895600"/>
            <a:ext cx="4219419" cy="3151188"/>
          </a:xfrm>
          <a:prstGeom prst="rect">
            <a:avLst/>
          </a:prstGeom>
          <a:noFill/>
          <a:ln w="28575">
            <a:solidFill>
              <a:srgbClr val="17104C"/>
            </a:solidFill>
            <a:miter lim="800000"/>
            <a:headEnd/>
            <a:tailEnd/>
          </a:ln>
        </p:spPr>
      </p:pic>
    </p:spTree>
  </p:cSld>
  <p:clrMapOvr>
    <a:masterClrMapping/>
  </p:clrMapOvr>
  <p:transition advClick="0">
    <p:check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mes burs"/>
          <p:cNvPicPr>
            <a:picLocks noGrp="1" noChangeAspect="1" noChangeArrowheads="1"/>
          </p:cNvPicPr>
          <p:nvPr>
            <p:ph sz="half" idx="1"/>
          </p:nvPr>
        </p:nvPicPr>
        <p:blipFill>
          <a:blip r:embed="rId3">
            <a:lum contrast="24000"/>
          </a:blip>
          <a:srcRect l="18756" t="58476" r="71928" b="10379"/>
          <a:stretch>
            <a:fillRect/>
          </a:stretch>
        </p:blipFill>
        <p:spPr>
          <a:xfrm>
            <a:off x="7467600" y="304800"/>
            <a:ext cx="1066800" cy="3581400"/>
          </a:xfrm>
          <a:noFill/>
          <a:ln w="28575">
            <a:solidFill>
              <a:srgbClr val="17104C"/>
            </a:solidFill>
          </a:ln>
        </p:spPr>
      </p:pic>
      <p:pic>
        <p:nvPicPr>
          <p:cNvPr id="234502" name="Picture 6" descr="json2"/>
          <p:cNvPicPr>
            <a:picLocks noGrp="1" noChangeAspect="1" noChangeArrowheads="1"/>
          </p:cNvPicPr>
          <p:nvPr>
            <p:ph sz="half" idx="2"/>
          </p:nvPr>
        </p:nvPicPr>
        <p:blipFill>
          <a:blip r:embed="rId4" cstate="print">
            <a:lum contrast="12000"/>
          </a:blip>
          <a:stretch>
            <a:fillRect/>
          </a:stretch>
        </p:blipFill>
        <p:spPr>
          <a:xfrm>
            <a:off x="5105400" y="4191000"/>
            <a:ext cx="3810000" cy="1987315"/>
          </a:xfrm>
          <a:noFill/>
          <a:ln w="28575">
            <a:solidFill>
              <a:srgbClr val="17104C"/>
            </a:solidFill>
          </a:ln>
        </p:spPr>
      </p:pic>
      <p:sp>
        <p:nvSpPr>
          <p:cNvPr id="234499" name="Rectangle 3"/>
          <p:cNvSpPr>
            <a:spLocks noGrp="1" noChangeArrowheads="1"/>
          </p:cNvSpPr>
          <p:nvPr>
            <p:ph type="body" sz="half" idx="4294967295"/>
          </p:nvPr>
        </p:nvSpPr>
        <p:spPr>
          <a:xfrm>
            <a:off x="1447800" y="762000"/>
            <a:ext cx="3429000" cy="1981200"/>
          </a:xfrm>
          <a:noFill/>
        </p:spPr>
        <p:txBody>
          <a:bodyPr>
            <a:normAutofit fontScale="92500"/>
          </a:bodyPr>
          <a:lstStyle/>
          <a:p>
            <a:pPr marL="0" indent="0">
              <a:lnSpc>
                <a:spcPct val="120000"/>
              </a:lnSpc>
            </a:pPr>
            <a:r>
              <a:rPr lang="en-US" sz="2400" dirty="0"/>
              <a:t>Round carbide burs</a:t>
            </a:r>
          </a:p>
          <a:p>
            <a:pPr marL="0" indent="0">
              <a:lnSpc>
                <a:spcPct val="120000"/>
              </a:lnSpc>
            </a:pPr>
            <a:r>
              <a:rPr lang="en-US" sz="2400" dirty="0"/>
              <a:t>Fissure carbide burs</a:t>
            </a:r>
          </a:p>
          <a:p>
            <a:pPr marL="0" indent="0">
              <a:lnSpc>
                <a:spcPct val="120000"/>
              </a:lnSpc>
            </a:pPr>
            <a:r>
              <a:rPr lang="en-US" sz="2400" dirty="0"/>
              <a:t>Tapered diamond burs</a:t>
            </a:r>
          </a:p>
          <a:p>
            <a:pPr marL="457200" lvl="1" indent="0">
              <a:lnSpc>
                <a:spcPct val="120000"/>
              </a:lnSpc>
            </a:pPr>
            <a:r>
              <a:rPr lang="en-US" sz="2000" i="1" dirty="0">
                <a:solidFill>
                  <a:srgbClr val="FFC000"/>
                </a:solidFill>
              </a:rPr>
              <a:t>ENDO ACCESS BUR</a:t>
            </a:r>
          </a:p>
        </p:txBody>
      </p:sp>
      <p:pic>
        <p:nvPicPr>
          <p:cNvPr id="234500" name="Picture 4" descr="mes burs"/>
          <p:cNvPicPr>
            <a:picLocks noChangeAspect="1" noChangeArrowheads="1"/>
          </p:cNvPicPr>
          <p:nvPr/>
        </p:nvPicPr>
        <p:blipFill>
          <a:blip r:embed="rId3">
            <a:lum contrast="30000"/>
          </a:blip>
          <a:srcRect l="63542" t="5280" r="19791" b="72717"/>
          <a:stretch>
            <a:fillRect/>
          </a:stretch>
        </p:blipFill>
        <p:spPr bwMode="auto">
          <a:xfrm>
            <a:off x="4843463" y="304800"/>
            <a:ext cx="2292350" cy="3581400"/>
          </a:xfrm>
          <a:prstGeom prst="rect">
            <a:avLst/>
          </a:prstGeom>
          <a:noFill/>
          <a:ln w="28575">
            <a:solidFill>
              <a:srgbClr val="17104C"/>
            </a:solidFill>
            <a:miter lim="800000"/>
            <a:headEnd/>
            <a:tailEnd/>
          </a:ln>
        </p:spPr>
      </p:pic>
      <p:pic>
        <p:nvPicPr>
          <p:cNvPr id="234501" name="Picture 5" descr="json2"/>
          <p:cNvPicPr>
            <a:picLocks noChangeAspect="1" noChangeArrowheads="1"/>
          </p:cNvPicPr>
          <p:nvPr/>
        </p:nvPicPr>
        <p:blipFill>
          <a:blip r:embed="rId5">
            <a:lum contrast="12000"/>
          </a:blip>
          <a:srcRect l="7814" t="3537" r="3635" b="5788"/>
          <a:stretch>
            <a:fillRect/>
          </a:stretch>
        </p:blipFill>
        <p:spPr bwMode="auto">
          <a:xfrm>
            <a:off x="533400" y="2819400"/>
            <a:ext cx="2755900" cy="3810000"/>
          </a:xfrm>
          <a:prstGeom prst="rect">
            <a:avLst/>
          </a:prstGeom>
          <a:noFill/>
          <a:ln w="28575">
            <a:solidFill>
              <a:srgbClr val="17104C"/>
            </a:solidFill>
            <a:miter lim="800000"/>
            <a:headEnd/>
            <a:tailEnd/>
          </a:ln>
        </p:spPr>
      </p:pic>
      <p:pic>
        <p:nvPicPr>
          <p:cNvPr id="234503" name="Picture 7" descr="Product Image"/>
          <p:cNvPicPr>
            <a:picLocks noChangeAspect="1" noChangeArrowheads="1"/>
          </p:cNvPicPr>
          <p:nvPr/>
        </p:nvPicPr>
        <p:blipFill>
          <a:blip r:embed="rId6">
            <a:lum contrast="12000"/>
          </a:blip>
          <a:srcRect/>
          <a:stretch>
            <a:fillRect/>
          </a:stretch>
        </p:blipFill>
        <p:spPr bwMode="auto">
          <a:xfrm>
            <a:off x="3581400" y="2847975"/>
            <a:ext cx="504825" cy="3781425"/>
          </a:xfrm>
          <a:prstGeom prst="rect">
            <a:avLst/>
          </a:prstGeom>
          <a:noFill/>
          <a:ln w="28575">
            <a:solidFill>
              <a:srgbClr val="17104C"/>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animEffect transition="in" filter="dissolve">
                                      <p:cBhvr>
                                        <p:cTn id="7" dur="500"/>
                                        <p:tgtEl>
                                          <p:spTgt spid="234499">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34500"/>
                                        </p:tgtEl>
                                        <p:attrNameLst>
                                          <p:attrName>style.visibility</p:attrName>
                                        </p:attrNameLst>
                                      </p:cBhvr>
                                      <p:to>
                                        <p:strVal val="visible"/>
                                      </p:to>
                                    </p:set>
                                    <p:animEffect transition="in" filter="dissolve">
                                      <p:cBhvr>
                                        <p:cTn id="11" dur="500"/>
                                        <p:tgtEl>
                                          <p:spTgt spid="23450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34499">
                                            <p:txEl>
                                              <p:pRg st="1" end="1"/>
                                            </p:txEl>
                                          </p:spTgt>
                                        </p:tgtEl>
                                        <p:attrNameLst>
                                          <p:attrName>style.visibility</p:attrName>
                                        </p:attrNameLst>
                                      </p:cBhvr>
                                      <p:to>
                                        <p:strVal val="visible"/>
                                      </p:to>
                                    </p:set>
                                    <p:animEffect transition="in" filter="dissolve">
                                      <p:cBhvr>
                                        <p:cTn id="16" dur="500"/>
                                        <p:tgtEl>
                                          <p:spTgt spid="234499">
                                            <p:txEl>
                                              <p:pRg st="1" end="1"/>
                                            </p:txEl>
                                          </p:spTgt>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34498"/>
                                        </p:tgtEl>
                                        <p:attrNameLst>
                                          <p:attrName>style.visibility</p:attrName>
                                        </p:attrNameLst>
                                      </p:cBhvr>
                                      <p:to>
                                        <p:strVal val="visible"/>
                                      </p:to>
                                    </p:set>
                                    <p:animEffect transition="in" filter="dissolve">
                                      <p:cBhvr>
                                        <p:cTn id="20" dur="500"/>
                                        <p:tgtEl>
                                          <p:spTgt spid="234498"/>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234502"/>
                                        </p:tgtEl>
                                        <p:attrNameLst>
                                          <p:attrName>style.visibility</p:attrName>
                                        </p:attrNameLst>
                                      </p:cBhvr>
                                      <p:to>
                                        <p:strVal val="visible"/>
                                      </p:to>
                                    </p:set>
                                    <p:animEffect transition="in" filter="dissolve">
                                      <p:cBhvr>
                                        <p:cTn id="24" dur="500"/>
                                        <p:tgtEl>
                                          <p:spTgt spid="23450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34499">
                                            <p:txEl>
                                              <p:pRg st="2" end="2"/>
                                            </p:txEl>
                                          </p:spTgt>
                                        </p:tgtEl>
                                        <p:attrNameLst>
                                          <p:attrName>style.visibility</p:attrName>
                                        </p:attrNameLst>
                                      </p:cBhvr>
                                      <p:to>
                                        <p:strVal val="visible"/>
                                      </p:to>
                                    </p:set>
                                    <p:animEffect transition="in" filter="dissolve">
                                      <p:cBhvr>
                                        <p:cTn id="29" dur="500"/>
                                        <p:tgtEl>
                                          <p:spTgt spid="234499">
                                            <p:txEl>
                                              <p:pRg st="2" end="2"/>
                                            </p:txEl>
                                          </p:spTgt>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234501"/>
                                        </p:tgtEl>
                                        <p:attrNameLst>
                                          <p:attrName>style.visibility</p:attrName>
                                        </p:attrNameLst>
                                      </p:cBhvr>
                                      <p:to>
                                        <p:strVal val="visible"/>
                                      </p:to>
                                    </p:set>
                                    <p:animEffect transition="in" filter="dissolve">
                                      <p:cBhvr>
                                        <p:cTn id="33" dur="500"/>
                                        <p:tgtEl>
                                          <p:spTgt spid="234501"/>
                                        </p:tgtEl>
                                      </p:cBhvr>
                                    </p:animEffect>
                                  </p:childTnLst>
                                </p:cTn>
                              </p:par>
                            </p:childTnLst>
                          </p:cTn>
                        </p:par>
                        <p:par>
                          <p:cTn id="34" fill="hold">
                            <p:stCondLst>
                              <p:cond delay="1000"/>
                            </p:stCondLst>
                            <p:childTnLst>
                              <p:par>
                                <p:cTn id="35" presetID="9" presetClass="entr" presetSubtype="0" fill="hold" nodeType="afterEffect">
                                  <p:stCondLst>
                                    <p:cond delay="0"/>
                                  </p:stCondLst>
                                  <p:childTnLst>
                                    <p:set>
                                      <p:cBhvr>
                                        <p:cTn id="36" dur="1" fill="hold">
                                          <p:stCondLst>
                                            <p:cond delay="0"/>
                                          </p:stCondLst>
                                        </p:cTn>
                                        <p:tgtEl>
                                          <p:spTgt spid="234499">
                                            <p:txEl>
                                              <p:pRg st="3" end="3"/>
                                            </p:txEl>
                                          </p:spTgt>
                                        </p:tgtEl>
                                        <p:attrNameLst>
                                          <p:attrName>style.visibility</p:attrName>
                                        </p:attrNameLst>
                                      </p:cBhvr>
                                      <p:to>
                                        <p:strVal val="visible"/>
                                      </p:to>
                                    </p:set>
                                    <p:animEffect transition="in" filter="dissolve">
                                      <p:cBhvr>
                                        <p:cTn id="37" dur="500"/>
                                        <p:tgtEl>
                                          <p:spTgt spid="234499">
                                            <p:txEl>
                                              <p:pRg st="3" end="3"/>
                                            </p:txEl>
                                          </p:spTgt>
                                        </p:tgtEl>
                                      </p:cBhvr>
                                    </p:animEffect>
                                  </p:childTnLst>
                                </p:cTn>
                              </p:par>
                            </p:childTnLst>
                          </p:cTn>
                        </p:par>
                        <p:par>
                          <p:cTn id="38" fill="hold">
                            <p:stCondLst>
                              <p:cond delay="1500"/>
                            </p:stCondLst>
                            <p:childTnLst>
                              <p:par>
                                <p:cTn id="39" presetID="9" presetClass="entr" presetSubtype="0" fill="hold" nodeType="afterEffect">
                                  <p:stCondLst>
                                    <p:cond delay="0"/>
                                  </p:stCondLst>
                                  <p:childTnLst>
                                    <p:set>
                                      <p:cBhvr>
                                        <p:cTn id="40" dur="1" fill="hold">
                                          <p:stCondLst>
                                            <p:cond delay="0"/>
                                          </p:stCondLst>
                                        </p:cTn>
                                        <p:tgtEl>
                                          <p:spTgt spid="234503"/>
                                        </p:tgtEl>
                                        <p:attrNameLst>
                                          <p:attrName>style.visibility</p:attrName>
                                        </p:attrNameLst>
                                      </p:cBhvr>
                                      <p:to>
                                        <p:strVal val="visible"/>
                                      </p:to>
                                    </p:set>
                                    <p:animEffect transition="in" filter="dissolve">
                                      <p:cBhvr>
                                        <p:cTn id="41" dur="500"/>
                                        <p:tgtEl>
                                          <p:spTgt spid="23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7" name="Rectangle 3"/>
          <p:cNvSpPr>
            <a:spLocks noGrp="1" noChangeArrowheads="1"/>
          </p:cNvSpPr>
          <p:nvPr>
            <p:ph type="body" sz="half" idx="1"/>
          </p:nvPr>
        </p:nvSpPr>
        <p:spPr>
          <a:xfrm>
            <a:off x="1295400" y="990600"/>
            <a:ext cx="6477000" cy="4114800"/>
          </a:xfrm>
        </p:spPr>
        <p:txBody>
          <a:bodyPr/>
          <a:lstStyle/>
          <a:p>
            <a:pPr marL="0" indent="0">
              <a:lnSpc>
                <a:spcPct val="110000"/>
              </a:lnSpc>
            </a:pPr>
            <a:r>
              <a:rPr lang="en-US" sz="2000" dirty="0"/>
              <a:t>Fissure carbide &amp; diamond with safety tips</a:t>
            </a:r>
          </a:p>
          <a:p>
            <a:pPr marL="0" indent="0">
              <a:lnSpc>
                <a:spcPct val="110000"/>
              </a:lnSpc>
            </a:pPr>
            <a:r>
              <a:rPr lang="en-US" sz="2000" dirty="0"/>
              <a:t>Round diamond</a:t>
            </a:r>
          </a:p>
          <a:p>
            <a:pPr marL="0" indent="0">
              <a:lnSpc>
                <a:spcPct val="110000"/>
              </a:lnSpc>
            </a:pPr>
            <a:r>
              <a:rPr lang="en-US" sz="2000" dirty="0"/>
              <a:t>Surgical length bur</a:t>
            </a:r>
            <a:r>
              <a:rPr lang="en-US" sz="2400" dirty="0"/>
              <a:t> </a:t>
            </a:r>
          </a:p>
          <a:p>
            <a:pPr marL="0" indent="0"/>
            <a:endParaRPr lang="en-US" sz="2400" dirty="0"/>
          </a:p>
          <a:p>
            <a:pPr marL="0" indent="0"/>
            <a:endParaRPr lang="en-US" sz="2400" dirty="0"/>
          </a:p>
        </p:txBody>
      </p:sp>
      <p:pic>
        <p:nvPicPr>
          <p:cNvPr id="236551" name="Picture 7" descr="json2"/>
          <p:cNvPicPr>
            <a:picLocks noGrp="1" noChangeAspect="1" noChangeArrowheads="1"/>
          </p:cNvPicPr>
          <p:nvPr>
            <p:ph sz="half" idx="2"/>
          </p:nvPr>
        </p:nvPicPr>
        <p:blipFill>
          <a:blip r:embed="rId3"/>
          <a:srcRect l="51563" b="4120"/>
          <a:stretch>
            <a:fillRect/>
          </a:stretch>
        </p:blipFill>
        <p:spPr>
          <a:xfrm>
            <a:off x="2743200" y="3886200"/>
            <a:ext cx="2438400" cy="2354263"/>
          </a:xfrm>
          <a:noFill/>
          <a:ln w="28575">
            <a:solidFill>
              <a:srgbClr val="17104C"/>
            </a:solidFill>
          </a:ln>
        </p:spPr>
      </p:pic>
      <p:pic>
        <p:nvPicPr>
          <p:cNvPr id="236546" name="Picture 2" descr="json2"/>
          <p:cNvPicPr>
            <a:picLocks noChangeAspect="1" noChangeArrowheads="1"/>
          </p:cNvPicPr>
          <p:nvPr/>
        </p:nvPicPr>
        <p:blipFill>
          <a:blip r:embed="rId4"/>
          <a:srcRect l="6897" t="1030" r="62930" b="46404"/>
          <a:stretch>
            <a:fillRect/>
          </a:stretch>
        </p:blipFill>
        <p:spPr bwMode="auto">
          <a:xfrm>
            <a:off x="6846888" y="533400"/>
            <a:ext cx="2144712" cy="3124200"/>
          </a:xfrm>
          <a:prstGeom prst="rect">
            <a:avLst/>
          </a:prstGeom>
          <a:noFill/>
          <a:ln w="28575">
            <a:solidFill>
              <a:srgbClr val="17104C"/>
            </a:solidFill>
            <a:miter lim="800000"/>
            <a:headEnd/>
            <a:tailEnd/>
          </a:ln>
        </p:spPr>
      </p:pic>
      <p:pic>
        <p:nvPicPr>
          <p:cNvPr id="236548" name="Picture 4"/>
          <p:cNvPicPr>
            <a:picLocks noChangeAspect="1" noChangeArrowheads="1"/>
          </p:cNvPicPr>
          <p:nvPr/>
        </p:nvPicPr>
        <p:blipFill>
          <a:blip r:embed="rId5"/>
          <a:srcRect/>
          <a:stretch>
            <a:fillRect/>
          </a:stretch>
        </p:blipFill>
        <p:spPr bwMode="auto">
          <a:xfrm>
            <a:off x="5410200" y="3898900"/>
            <a:ext cx="3581400" cy="2349500"/>
          </a:xfrm>
          <a:prstGeom prst="rect">
            <a:avLst/>
          </a:prstGeom>
          <a:noFill/>
          <a:ln w="28575">
            <a:solidFill>
              <a:srgbClr val="17104C"/>
            </a:solidFill>
            <a:miter lim="800000"/>
            <a:headEnd/>
            <a:tailEnd/>
          </a:ln>
          <a:effectLst/>
        </p:spPr>
      </p:pic>
      <p:pic>
        <p:nvPicPr>
          <p:cNvPr id="236549" name="Picture 5" descr="mes burs"/>
          <p:cNvPicPr>
            <a:picLocks noChangeAspect="1" noChangeArrowheads="1"/>
          </p:cNvPicPr>
          <p:nvPr/>
        </p:nvPicPr>
        <p:blipFill>
          <a:blip r:embed="rId6"/>
          <a:srcRect l="29114" t="58583" r="60416" b="11111"/>
          <a:stretch>
            <a:fillRect/>
          </a:stretch>
        </p:blipFill>
        <p:spPr bwMode="auto">
          <a:xfrm>
            <a:off x="1371600" y="2590800"/>
            <a:ext cx="1179513" cy="4038600"/>
          </a:xfrm>
          <a:prstGeom prst="rect">
            <a:avLst/>
          </a:prstGeom>
          <a:noFill/>
          <a:ln w="28575">
            <a:solidFill>
              <a:srgbClr val="17104C"/>
            </a:solidFill>
            <a:miter lim="800000"/>
            <a:headEnd/>
            <a:tailEnd/>
          </a:ln>
        </p:spPr>
      </p:pic>
      <p:pic>
        <p:nvPicPr>
          <p:cNvPr id="236550" name="Picture 6" descr="Product Image"/>
          <p:cNvPicPr>
            <a:picLocks noChangeAspect="1" noChangeArrowheads="1"/>
          </p:cNvPicPr>
          <p:nvPr/>
        </p:nvPicPr>
        <p:blipFill>
          <a:blip r:embed="rId7"/>
          <a:srcRect/>
          <a:stretch>
            <a:fillRect/>
          </a:stretch>
        </p:blipFill>
        <p:spPr bwMode="auto">
          <a:xfrm>
            <a:off x="565150" y="2590800"/>
            <a:ext cx="501650" cy="4086225"/>
          </a:xfrm>
          <a:prstGeom prst="rect">
            <a:avLst/>
          </a:prstGeom>
          <a:noFill/>
          <a:ln w="28575">
            <a:solidFill>
              <a:srgbClr val="17104C"/>
            </a:solidFill>
            <a:miter lim="800000"/>
            <a:headEnd/>
            <a:tailEnd/>
          </a:ln>
        </p:spPr>
      </p:pic>
      <p:pic>
        <p:nvPicPr>
          <p:cNvPr id="236552" name="Picture 8" descr="Endo Z bur"/>
          <p:cNvPicPr>
            <a:picLocks noChangeAspect="1" noChangeArrowheads="1"/>
          </p:cNvPicPr>
          <p:nvPr/>
        </p:nvPicPr>
        <p:blipFill>
          <a:blip r:embed="rId8"/>
          <a:srcRect/>
          <a:stretch>
            <a:fillRect/>
          </a:stretch>
        </p:blipFill>
        <p:spPr bwMode="auto">
          <a:xfrm>
            <a:off x="4191000" y="2362200"/>
            <a:ext cx="2076450" cy="2357438"/>
          </a:xfrm>
          <a:prstGeom prst="rect">
            <a:avLst/>
          </a:prstGeom>
          <a:noFill/>
          <a:ln w="28575">
            <a:solidFill>
              <a:srgbClr val="17104C"/>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Effect transition="in" filter="dissolve">
                                      <p:cBhvr>
                                        <p:cTn id="7" dur="500"/>
                                        <p:tgtEl>
                                          <p:spTgt spid="236547">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36550"/>
                                        </p:tgtEl>
                                        <p:attrNameLst>
                                          <p:attrName>style.visibility</p:attrName>
                                        </p:attrNameLst>
                                      </p:cBhvr>
                                      <p:to>
                                        <p:strVal val="visible"/>
                                      </p:to>
                                    </p:set>
                                    <p:animEffect transition="in" filter="dissolve">
                                      <p:cBhvr>
                                        <p:cTn id="11" dur="500"/>
                                        <p:tgtEl>
                                          <p:spTgt spid="236550"/>
                                        </p:tgtEl>
                                      </p:cBhvr>
                                    </p:animEffect>
                                  </p:childTnLst>
                                </p:cTn>
                              </p:par>
                              <p:par>
                                <p:cTn id="12" presetID="9" presetClass="entr" presetSubtype="0" fill="hold" nodeType="withEffect">
                                  <p:stCondLst>
                                    <p:cond delay="0"/>
                                  </p:stCondLst>
                                  <p:childTnLst>
                                    <p:set>
                                      <p:cBhvr>
                                        <p:cTn id="13" dur="1" fill="hold">
                                          <p:stCondLst>
                                            <p:cond delay="0"/>
                                          </p:stCondLst>
                                        </p:cTn>
                                        <p:tgtEl>
                                          <p:spTgt spid="236549"/>
                                        </p:tgtEl>
                                        <p:attrNameLst>
                                          <p:attrName>style.visibility</p:attrName>
                                        </p:attrNameLst>
                                      </p:cBhvr>
                                      <p:to>
                                        <p:strVal val="visible"/>
                                      </p:to>
                                    </p:set>
                                    <p:animEffect transition="in" filter="dissolve">
                                      <p:cBhvr>
                                        <p:cTn id="14" dur="500"/>
                                        <p:tgtEl>
                                          <p:spTgt spid="236549"/>
                                        </p:tgtEl>
                                      </p:cBhvr>
                                    </p:animEffect>
                                  </p:childTnLst>
                                </p:cTn>
                              </p:par>
                              <p:par>
                                <p:cTn id="15" presetID="9" presetClass="entr" presetSubtype="0" fill="hold" nodeType="withEffect">
                                  <p:stCondLst>
                                    <p:cond delay="0"/>
                                  </p:stCondLst>
                                  <p:childTnLst>
                                    <p:set>
                                      <p:cBhvr>
                                        <p:cTn id="16" dur="1" fill="hold">
                                          <p:stCondLst>
                                            <p:cond delay="0"/>
                                          </p:stCondLst>
                                        </p:cTn>
                                        <p:tgtEl>
                                          <p:spTgt spid="236552"/>
                                        </p:tgtEl>
                                        <p:attrNameLst>
                                          <p:attrName>style.visibility</p:attrName>
                                        </p:attrNameLst>
                                      </p:cBhvr>
                                      <p:to>
                                        <p:strVal val="visible"/>
                                      </p:to>
                                    </p:set>
                                    <p:animEffect transition="in" filter="dissolve">
                                      <p:cBhvr>
                                        <p:cTn id="17" dur="500"/>
                                        <p:tgtEl>
                                          <p:spTgt spid="23655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236550"/>
                                        </p:tgtEl>
                                      </p:cBhvr>
                                    </p:animEffect>
                                    <p:set>
                                      <p:cBhvr>
                                        <p:cTn id="22" dur="1" fill="hold">
                                          <p:stCondLst>
                                            <p:cond delay="499"/>
                                          </p:stCondLst>
                                        </p:cTn>
                                        <p:tgtEl>
                                          <p:spTgt spid="236550"/>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236549"/>
                                        </p:tgtEl>
                                      </p:cBhvr>
                                    </p:animEffect>
                                    <p:set>
                                      <p:cBhvr>
                                        <p:cTn id="25" dur="1" fill="hold">
                                          <p:stCondLst>
                                            <p:cond delay="499"/>
                                          </p:stCondLst>
                                        </p:cTn>
                                        <p:tgtEl>
                                          <p:spTgt spid="23654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236552"/>
                                        </p:tgtEl>
                                      </p:cBhvr>
                                    </p:animEffect>
                                    <p:set>
                                      <p:cBhvr>
                                        <p:cTn id="28" dur="1" fill="hold">
                                          <p:stCondLst>
                                            <p:cond delay="499"/>
                                          </p:stCondLst>
                                        </p:cTn>
                                        <p:tgtEl>
                                          <p:spTgt spid="236552"/>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236547">
                                            <p:txEl>
                                              <p:pRg st="1" end="1"/>
                                            </p:txEl>
                                          </p:spTgt>
                                        </p:tgtEl>
                                        <p:attrNameLst>
                                          <p:attrName>style.visibility</p:attrName>
                                        </p:attrNameLst>
                                      </p:cBhvr>
                                      <p:to>
                                        <p:strVal val="visible"/>
                                      </p:to>
                                    </p:set>
                                    <p:animEffect transition="in" filter="dissolve">
                                      <p:cBhvr>
                                        <p:cTn id="31" dur="500"/>
                                        <p:tgtEl>
                                          <p:spTgt spid="236547">
                                            <p:txEl>
                                              <p:pRg st="1" end="1"/>
                                            </p:txEl>
                                          </p:spTgt>
                                        </p:tgtEl>
                                      </p:cBhvr>
                                    </p:animEffec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236551"/>
                                        </p:tgtEl>
                                        <p:attrNameLst>
                                          <p:attrName>style.visibility</p:attrName>
                                        </p:attrNameLst>
                                      </p:cBhvr>
                                      <p:to>
                                        <p:strVal val="visible"/>
                                      </p:to>
                                    </p:set>
                                    <p:animEffect transition="in" filter="dissolve">
                                      <p:cBhvr>
                                        <p:cTn id="35" dur="500"/>
                                        <p:tgtEl>
                                          <p:spTgt spid="23655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36547">
                                            <p:txEl>
                                              <p:pRg st="2" end="2"/>
                                            </p:txEl>
                                          </p:spTgt>
                                        </p:tgtEl>
                                        <p:attrNameLst>
                                          <p:attrName>style.visibility</p:attrName>
                                        </p:attrNameLst>
                                      </p:cBhvr>
                                      <p:to>
                                        <p:strVal val="visible"/>
                                      </p:to>
                                    </p:set>
                                    <p:animEffect transition="in" filter="dissolve">
                                      <p:cBhvr>
                                        <p:cTn id="40" dur="500"/>
                                        <p:tgtEl>
                                          <p:spTgt spid="236547">
                                            <p:txEl>
                                              <p:pRg st="2" end="2"/>
                                            </p:txEl>
                                          </p:spTgt>
                                        </p:tgtEl>
                                      </p:cBhvr>
                                    </p:animEffect>
                                  </p:childTnLst>
                                </p:cTn>
                              </p:par>
                            </p:childTnLst>
                          </p:cTn>
                        </p:par>
                        <p:par>
                          <p:cTn id="41" fill="hold">
                            <p:stCondLst>
                              <p:cond delay="500"/>
                            </p:stCondLst>
                            <p:childTnLst>
                              <p:par>
                                <p:cTn id="42" presetID="9" presetClass="entr" presetSubtype="0" fill="hold" nodeType="afterEffect">
                                  <p:stCondLst>
                                    <p:cond delay="0"/>
                                  </p:stCondLst>
                                  <p:childTnLst>
                                    <p:set>
                                      <p:cBhvr>
                                        <p:cTn id="43" dur="1" fill="hold">
                                          <p:stCondLst>
                                            <p:cond delay="0"/>
                                          </p:stCondLst>
                                        </p:cTn>
                                        <p:tgtEl>
                                          <p:spTgt spid="236546"/>
                                        </p:tgtEl>
                                        <p:attrNameLst>
                                          <p:attrName>style.visibility</p:attrName>
                                        </p:attrNameLst>
                                      </p:cBhvr>
                                      <p:to>
                                        <p:strVal val="visible"/>
                                      </p:to>
                                    </p:set>
                                    <p:animEffect transition="in" filter="dissolve">
                                      <p:cBhvr>
                                        <p:cTn id="44" dur="500"/>
                                        <p:tgtEl>
                                          <p:spTgt spid="236546"/>
                                        </p:tgtEl>
                                      </p:cBhvr>
                                    </p:animEffect>
                                  </p:childTnLst>
                                </p:cTn>
                              </p:par>
                              <p:par>
                                <p:cTn id="45" presetID="9" presetClass="entr" presetSubtype="0" fill="hold" nodeType="withEffect">
                                  <p:stCondLst>
                                    <p:cond delay="0"/>
                                  </p:stCondLst>
                                  <p:childTnLst>
                                    <p:set>
                                      <p:cBhvr>
                                        <p:cTn id="46" dur="1" fill="hold">
                                          <p:stCondLst>
                                            <p:cond delay="0"/>
                                          </p:stCondLst>
                                        </p:cTn>
                                        <p:tgtEl>
                                          <p:spTgt spid="236548"/>
                                        </p:tgtEl>
                                        <p:attrNameLst>
                                          <p:attrName>style.visibility</p:attrName>
                                        </p:attrNameLst>
                                      </p:cBhvr>
                                      <p:to>
                                        <p:strVal val="visible"/>
                                      </p:to>
                                    </p:set>
                                    <p:animEffect transition="in" filter="dissolve">
                                      <p:cBhvr>
                                        <p:cTn id="47" dur="500"/>
                                        <p:tgtEl>
                                          <p:spTgt spid="236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3">
            <a:lum bright="6000" contrast="24000"/>
          </a:blip>
          <a:srcRect l="4602" t="5556" r="3355" b="3703"/>
          <a:stretch>
            <a:fillRect/>
          </a:stretch>
        </p:blipFill>
        <p:spPr bwMode="auto">
          <a:xfrm>
            <a:off x="381000" y="3040380"/>
            <a:ext cx="2743200" cy="3360420"/>
          </a:xfrm>
          <a:prstGeom prst="rect">
            <a:avLst/>
          </a:prstGeom>
          <a:noFill/>
          <a:ln w="28575">
            <a:solidFill>
              <a:srgbClr val="17104C"/>
            </a:solidFill>
            <a:miter lim="800000"/>
            <a:headEnd/>
            <a:tailEnd/>
          </a:ln>
          <a:effectLst/>
        </p:spPr>
      </p:pic>
      <p:pic>
        <p:nvPicPr>
          <p:cNvPr id="289795" name="Picture 3" descr="co9 7"/>
          <p:cNvPicPr>
            <a:picLocks noChangeAspect="1" noChangeArrowheads="1"/>
          </p:cNvPicPr>
          <p:nvPr/>
        </p:nvPicPr>
        <p:blipFill>
          <a:blip r:embed="rId4">
            <a:lum bright="-12000" contrast="24000"/>
          </a:blip>
          <a:srcRect l="3859" t="4529" r="11253" b="2641"/>
          <a:stretch>
            <a:fillRect/>
          </a:stretch>
        </p:blipFill>
        <p:spPr bwMode="auto">
          <a:xfrm>
            <a:off x="7086600" y="2667000"/>
            <a:ext cx="1676400" cy="3124200"/>
          </a:xfrm>
          <a:prstGeom prst="rect">
            <a:avLst/>
          </a:prstGeom>
          <a:noFill/>
          <a:ln w="28575">
            <a:solidFill>
              <a:srgbClr val="17104C"/>
            </a:solidFill>
            <a:miter lim="800000"/>
            <a:headEnd/>
            <a:tailEnd/>
          </a:ln>
        </p:spPr>
      </p:pic>
      <p:pic>
        <p:nvPicPr>
          <p:cNvPr id="289796" name="Picture 4" descr="co9 7"/>
          <p:cNvPicPr>
            <a:picLocks noChangeAspect="1" noChangeArrowheads="1"/>
          </p:cNvPicPr>
          <p:nvPr/>
        </p:nvPicPr>
        <p:blipFill>
          <a:blip r:embed="rId5">
            <a:lum bright="-12000" contrast="24000"/>
          </a:blip>
          <a:srcRect l="6648" t="8446" r="9142" b="9912"/>
          <a:stretch>
            <a:fillRect/>
          </a:stretch>
        </p:blipFill>
        <p:spPr bwMode="auto">
          <a:xfrm>
            <a:off x="3810000" y="3429000"/>
            <a:ext cx="2895600" cy="2209800"/>
          </a:xfrm>
          <a:prstGeom prst="rect">
            <a:avLst/>
          </a:prstGeom>
          <a:noFill/>
          <a:ln w="28575">
            <a:solidFill>
              <a:srgbClr val="17104C"/>
            </a:solidFill>
            <a:miter lim="800000"/>
            <a:headEnd/>
            <a:tailEnd/>
          </a:ln>
        </p:spPr>
      </p:pic>
      <p:pic>
        <p:nvPicPr>
          <p:cNvPr id="289797" name="Picture 5" descr="gman 191"/>
          <p:cNvPicPr>
            <a:picLocks noChangeAspect="1" noChangeArrowheads="1"/>
          </p:cNvPicPr>
          <p:nvPr/>
        </p:nvPicPr>
        <p:blipFill>
          <a:blip r:embed="rId6">
            <a:lum bright="6000" contrast="24000"/>
          </a:blip>
          <a:srcRect l="6172" t="12766" r="4704" b="13829"/>
          <a:stretch>
            <a:fillRect/>
          </a:stretch>
        </p:blipFill>
        <p:spPr bwMode="auto">
          <a:xfrm>
            <a:off x="1524000" y="1025658"/>
            <a:ext cx="5867400" cy="1869942"/>
          </a:xfrm>
          <a:prstGeom prst="rect">
            <a:avLst/>
          </a:prstGeom>
          <a:noFill/>
          <a:ln w="28575">
            <a:solidFill>
              <a:srgbClr val="17104C"/>
            </a:solidFill>
            <a:miter lim="800000"/>
            <a:headEnd/>
            <a:tailEnd/>
          </a:ln>
        </p:spPr>
      </p:pic>
      <p:sp>
        <p:nvSpPr>
          <p:cNvPr id="289798" name="Text Box 6"/>
          <p:cNvSpPr txBox="1">
            <a:spLocks noChangeArrowheads="1"/>
          </p:cNvSpPr>
          <p:nvPr/>
        </p:nvSpPr>
        <p:spPr bwMode="auto">
          <a:xfrm>
            <a:off x="7543800" y="390525"/>
            <a:ext cx="1680268" cy="1489960"/>
          </a:xfrm>
          <a:prstGeom prst="rect">
            <a:avLst/>
          </a:prstGeom>
          <a:noFill/>
          <a:ln w="9525">
            <a:noFill/>
            <a:miter lim="800000"/>
            <a:headEnd/>
            <a:tailEnd/>
          </a:ln>
          <a:effectLst/>
        </p:spPr>
        <p:txBody>
          <a:bodyPr wrap="none">
            <a:spAutoFit/>
          </a:bodyPr>
          <a:lstStyle/>
          <a:p>
            <a:pPr eaLnBrk="1" hangingPunct="1">
              <a:lnSpc>
                <a:spcPct val="130000"/>
              </a:lnSpc>
            </a:pPr>
            <a:r>
              <a:rPr lang="en-US" sz="2400">
                <a:solidFill>
                  <a:srgbClr val="FFC000"/>
                </a:solidFill>
                <a:latin typeface="Freehand471 BT" pitchFamily="66" charset="0"/>
              </a:rPr>
              <a:t>Explorer: </a:t>
            </a:r>
          </a:p>
          <a:p>
            <a:pPr eaLnBrk="1" hangingPunct="1">
              <a:lnSpc>
                <a:spcPct val="130000"/>
              </a:lnSpc>
            </a:pPr>
            <a:r>
              <a:rPr lang="en-US" sz="2400">
                <a:solidFill>
                  <a:srgbClr val="FFC000"/>
                </a:solidFill>
                <a:latin typeface="Freehand471 BT" pitchFamily="66" charset="0"/>
              </a:rPr>
              <a:t>No. 23-16 </a:t>
            </a:r>
          </a:p>
          <a:p>
            <a:pPr eaLnBrk="1" hangingPunct="1">
              <a:lnSpc>
                <a:spcPct val="130000"/>
              </a:lnSpc>
            </a:pPr>
            <a:r>
              <a:rPr lang="en-US" sz="2400">
                <a:solidFill>
                  <a:srgbClr val="FFC000"/>
                </a:solidFill>
                <a:latin typeface="Freehand471 BT" pitchFamily="66" charset="0"/>
              </a:rPr>
              <a:t>DG 16</a:t>
            </a:r>
          </a:p>
        </p:txBody>
      </p:sp>
      <p:sp>
        <p:nvSpPr>
          <p:cNvPr id="289799" name="Text Box 7"/>
          <p:cNvSpPr txBox="1">
            <a:spLocks noChangeArrowheads="1"/>
          </p:cNvSpPr>
          <p:nvPr/>
        </p:nvSpPr>
        <p:spPr bwMode="auto">
          <a:xfrm>
            <a:off x="0" y="5784924"/>
            <a:ext cx="3505200" cy="996876"/>
          </a:xfrm>
          <a:prstGeom prst="rect">
            <a:avLst/>
          </a:prstGeom>
          <a:noFill/>
          <a:ln w="9525">
            <a:noFill/>
            <a:miter lim="800000"/>
            <a:headEnd/>
            <a:tailEnd/>
          </a:ln>
          <a:effectLst/>
        </p:spPr>
        <p:txBody>
          <a:bodyPr>
            <a:spAutoFit/>
          </a:bodyPr>
          <a:lstStyle/>
          <a:p>
            <a:pPr algn="ctr" eaLnBrk="1" hangingPunct="1">
              <a:lnSpc>
                <a:spcPct val="130000"/>
              </a:lnSpc>
            </a:pPr>
            <a:r>
              <a:rPr lang="en-US" sz="2400" dirty="0">
                <a:solidFill>
                  <a:srgbClr val="FFC000"/>
                </a:solidFill>
                <a:latin typeface="Impact" pitchFamily="34" charset="0"/>
              </a:rPr>
              <a:t>DG 16</a:t>
            </a:r>
          </a:p>
          <a:p>
            <a:pPr algn="ctr" eaLnBrk="1" hangingPunct="1">
              <a:lnSpc>
                <a:spcPct val="130000"/>
              </a:lnSpc>
            </a:pPr>
            <a:r>
              <a:rPr lang="en-US" sz="2400" dirty="0">
                <a:solidFill>
                  <a:srgbClr val="FFC000"/>
                </a:solidFill>
                <a:latin typeface="Impact" pitchFamily="34" charset="0"/>
              </a:rPr>
              <a:t>   </a:t>
            </a:r>
            <a:r>
              <a:rPr lang="en-US" sz="2000" dirty="0">
                <a:solidFill>
                  <a:srgbClr val="FFC000"/>
                </a:solidFill>
                <a:latin typeface="Freehand471 BT" pitchFamily="66" charset="0"/>
              </a:rPr>
              <a:t>Right angle       </a:t>
            </a:r>
            <a:r>
              <a:rPr lang="en-US" sz="2000" dirty="0" err="1">
                <a:solidFill>
                  <a:srgbClr val="FFC000"/>
                </a:solidFill>
                <a:latin typeface="Freehand471 BT" pitchFamily="66" charset="0"/>
              </a:rPr>
              <a:t>Binangle</a:t>
            </a:r>
            <a:endParaRPr lang="en-US" sz="2000" dirty="0">
              <a:solidFill>
                <a:srgbClr val="FFC000"/>
              </a:solidFill>
              <a:latin typeface="Freehand471 BT" pitchFamily="66" charset="0"/>
            </a:endParaRPr>
          </a:p>
        </p:txBody>
      </p:sp>
      <p:sp>
        <p:nvSpPr>
          <p:cNvPr id="289800" name="Text Box 8"/>
          <p:cNvSpPr txBox="1">
            <a:spLocks noChangeArrowheads="1"/>
          </p:cNvSpPr>
          <p:nvPr/>
        </p:nvSpPr>
        <p:spPr bwMode="auto">
          <a:xfrm>
            <a:off x="4191000" y="5562600"/>
            <a:ext cx="2362200" cy="1009828"/>
          </a:xfrm>
          <a:prstGeom prst="rect">
            <a:avLst/>
          </a:prstGeom>
          <a:noFill/>
          <a:ln w="9525">
            <a:noFill/>
            <a:miter lim="800000"/>
            <a:headEnd/>
            <a:tailEnd/>
          </a:ln>
          <a:effectLst/>
        </p:spPr>
        <p:txBody>
          <a:bodyPr>
            <a:spAutoFit/>
          </a:bodyPr>
          <a:lstStyle/>
          <a:p>
            <a:pPr eaLnBrk="1" hangingPunct="1">
              <a:lnSpc>
                <a:spcPct val="130000"/>
              </a:lnSpc>
            </a:pPr>
            <a:r>
              <a:rPr lang="en-US" sz="2400">
                <a:solidFill>
                  <a:srgbClr val="FFC000"/>
                </a:solidFill>
                <a:latin typeface="Freehand471 BT" pitchFamily="66" charset="0"/>
              </a:rPr>
              <a:t>Explorer: CK 17</a:t>
            </a:r>
          </a:p>
        </p:txBody>
      </p:sp>
      <p:sp>
        <p:nvSpPr>
          <p:cNvPr id="289801" name="Text Box 9"/>
          <p:cNvSpPr txBox="1">
            <a:spLocks noChangeArrowheads="1"/>
          </p:cNvSpPr>
          <p:nvPr/>
        </p:nvSpPr>
        <p:spPr bwMode="auto">
          <a:xfrm>
            <a:off x="7010400" y="5791200"/>
            <a:ext cx="1905000" cy="1089529"/>
          </a:xfrm>
          <a:prstGeom prst="rect">
            <a:avLst/>
          </a:prstGeom>
          <a:noFill/>
          <a:ln w="9525">
            <a:noFill/>
            <a:miter lim="800000"/>
            <a:headEnd/>
            <a:tailEnd/>
          </a:ln>
          <a:effectLst/>
        </p:spPr>
        <p:txBody>
          <a:bodyPr wrap="square">
            <a:spAutoFit/>
          </a:bodyPr>
          <a:lstStyle/>
          <a:p>
            <a:pPr algn="ctr" eaLnBrk="1" hangingPunct="1">
              <a:lnSpc>
                <a:spcPct val="90000"/>
              </a:lnSpc>
            </a:pPr>
            <a:r>
              <a:rPr lang="en-US" sz="2400" dirty="0">
                <a:solidFill>
                  <a:srgbClr val="FFC000"/>
                </a:solidFill>
                <a:latin typeface="Freehand471 BT" pitchFamily="66" charset="0"/>
              </a:rPr>
              <a:t># 17 operative explorer</a:t>
            </a:r>
          </a:p>
        </p:txBody>
      </p:sp>
      <p:sp>
        <p:nvSpPr>
          <p:cNvPr id="10" name="Rectangle 9"/>
          <p:cNvSpPr/>
          <p:nvPr/>
        </p:nvSpPr>
        <p:spPr>
          <a:xfrm>
            <a:off x="2819400" y="152400"/>
            <a:ext cx="4310924" cy="1200329"/>
          </a:xfrm>
          <a:prstGeom prst="rect">
            <a:avLst/>
          </a:prstGeom>
        </p:spPr>
        <p:txBody>
          <a:bodyPr wrap="none">
            <a:spAutoFit/>
          </a:bodyPr>
          <a:lstStyle/>
          <a:p>
            <a:r>
              <a:rPr lang="en-US" sz="2400" dirty="0" smtClean="0"/>
              <a:t>Exploration of the canal orifice</a:t>
            </a:r>
          </a:p>
          <a:p>
            <a:r>
              <a:rPr lang="en-US" sz="2400" dirty="0" smtClean="0">
                <a:hlinkClick r:id="" action="ppaction://noaction"/>
              </a:rPr>
              <a:t>Endodontic Explorer</a:t>
            </a:r>
            <a:endParaRPr lang="en-US" sz="2400" dirty="0" smtClean="0"/>
          </a:p>
          <a:p>
            <a:endParaRPr lang="en-US" sz="2400" dirty="0"/>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9794"/>
                                        </p:tgtEl>
                                        <p:attrNameLst>
                                          <p:attrName>style.visibility</p:attrName>
                                        </p:attrNameLst>
                                      </p:cBhvr>
                                      <p:to>
                                        <p:strVal val="visible"/>
                                      </p:to>
                                    </p:set>
                                    <p:animEffect transition="in" filter="dissolve">
                                      <p:cBhvr>
                                        <p:cTn id="7" dur="500"/>
                                        <p:tgtEl>
                                          <p:spTgt spid="289794"/>
                                        </p:tgtEl>
                                      </p:cBhvr>
                                    </p:animEffect>
                                  </p:childTnLst>
                                </p:cTn>
                              </p:par>
                              <p:par>
                                <p:cTn id="8" presetID="9" presetClass="entr" presetSubtype="0" fill="hold" nodeType="withEffect">
                                  <p:stCondLst>
                                    <p:cond delay="0"/>
                                  </p:stCondLst>
                                  <p:childTnLst>
                                    <p:set>
                                      <p:cBhvr>
                                        <p:cTn id="9" dur="1" fill="hold">
                                          <p:stCondLst>
                                            <p:cond delay="0"/>
                                          </p:stCondLst>
                                        </p:cTn>
                                        <p:tgtEl>
                                          <p:spTgt spid="289795"/>
                                        </p:tgtEl>
                                        <p:attrNameLst>
                                          <p:attrName>style.visibility</p:attrName>
                                        </p:attrNameLst>
                                      </p:cBhvr>
                                      <p:to>
                                        <p:strVal val="visible"/>
                                      </p:to>
                                    </p:set>
                                    <p:animEffect transition="in" filter="dissolve">
                                      <p:cBhvr>
                                        <p:cTn id="10" dur="500"/>
                                        <p:tgtEl>
                                          <p:spTgt spid="289795"/>
                                        </p:tgtEl>
                                      </p:cBhvr>
                                    </p:animEffect>
                                  </p:childTnLst>
                                </p:cTn>
                              </p:par>
                              <p:par>
                                <p:cTn id="11" presetID="9" presetClass="entr" presetSubtype="0" fill="hold" nodeType="withEffect">
                                  <p:stCondLst>
                                    <p:cond delay="0"/>
                                  </p:stCondLst>
                                  <p:childTnLst>
                                    <p:set>
                                      <p:cBhvr>
                                        <p:cTn id="12" dur="1" fill="hold">
                                          <p:stCondLst>
                                            <p:cond delay="0"/>
                                          </p:stCondLst>
                                        </p:cTn>
                                        <p:tgtEl>
                                          <p:spTgt spid="289796"/>
                                        </p:tgtEl>
                                        <p:attrNameLst>
                                          <p:attrName>style.visibility</p:attrName>
                                        </p:attrNameLst>
                                      </p:cBhvr>
                                      <p:to>
                                        <p:strVal val="visible"/>
                                      </p:to>
                                    </p:set>
                                    <p:animEffect transition="in" filter="dissolve">
                                      <p:cBhvr>
                                        <p:cTn id="13" dur="500"/>
                                        <p:tgtEl>
                                          <p:spTgt spid="289796"/>
                                        </p:tgtEl>
                                      </p:cBhvr>
                                    </p:animEffect>
                                  </p:childTnLst>
                                </p:cTn>
                              </p:par>
                              <p:par>
                                <p:cTn id="14" presetID="9" presetClass="entr" presetSubtype="0" fill="hold" nodeType="withEffect">
                                  <p:stCondLst>
                                    <p:cond delay="0"/>
                                  </p:stCondLst>
                                  <p:childTnLst>
                                    <p:set>
                                      <p:cBhvr>
                                        <p:cTn id="15" dur="1" fill="hold">
                                          <p:stCondLst>
                                            <p:cond delay="0"/>
                                          </p:stCondLst>
                                        </p:cTn>
                                        <p:tgtEl>
                                          <p:spTgt spid="289797"/>
                                        </p:tgtEl>
                                        <p:attrNameLst>
                                          <p:attrName>style.visibility</p:attrName>
                                        </p:attrNameLst>
                                      </p:cBhvr>
                                      <p:to>
                                        <p:strVal val="visible"/>
                                      </p:to>
                                    </p:set>
                                    <p:animEffect transition="in" filter="dissolve">
                                      <p:cBhvr>
                                        <p:cTn id="16" dur="500"/>
                                        <p:tgtEl>
                                          <p:spTgt spid="28979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89798"/>
                                        </p:tgtEl>
                                        <p:attrNameLst>
                                          <p:attrName>style.visibility</p:attrName>
                                        </p:attrNameLst>
                                      </p:cBhvr>
                                      <p:to>
                                        <p:strVal val="visible"/>
                                      </p:to>
                                    </p:set>
                                    <p:animEffect transition="in" filter="dissolve">
                                      <p:cBhvr>
                                        <p:cTn id="19" dur="500"/>
                                        <p:tgtEl>
                                          <p:spTgt spid="28979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89799"/>
                                        </p:tgtEl>
                                        <p:attrNameLst>
                                          <p:attrName>style.visibility</p:attrName>
                                        </p:attrNameLst>
                                      </p:cBhvr>
                                      <p:to>
                                        <p:strVal val="visible"/>
                                      </p:to>
                                    </p:set>
                                    <p:animEffect transition="in" filter="dissolve">
                                      <p:cBhvr>
                                        <p:cTn id="22" dur="500"/>
                                        <p:tgtEl>
                                          <p:spTgt spid="28979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89800"/>
                                        </p:tgtEl>
                                        <p:attrNameLst>
                                          <p:attrName>style.visibility</p:attrName>
                                        </p:attrNameLst>
                                      </p:cBhvr>
                                      <p:to>
                                        <p:strVal val="visible"/>
                                      </p:to>
                                    </p:set>
                                    <p:animEffect transition="in" filter="dissolve">
                                      <p:cBhvr>
                                        <p:cTn id="25" dur="500"/>
                                        <p:tgtEl>
                                          <p:spTgt spid="28980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89801"/>
                                        </p:tgtEl>
                                        <p:attrNameLst>
                                          <p:attrName>style.visibility</p:attrName>
                                        </p:attrNameLst>
                                      </p:cBhvr>
                                      <p:to>
                                        <p:strVal val="visible"/>
                                      </p:to>
                                    </p:set>
                                    <p:animEffect transition="in" filter="dissolve">
                                      <p:cBhvr>
                                        <p:cTn id="28" dur="500"/>
                                        <p:tgtEl>
                                          <p:spTgt spid="289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endParaRPr lang="en-US" dirty="0"/>
          </a:p>
        </p:txBody>
      </p:sp>
      <p:sp>
        <p:nvSpPr>
          <p:cNvPr id="106499" name="Rectangle 3"/>
          <p:cNvSpPr>
            <a:spLocks noGrp="1" noChangeArrowheads="1"/>
          </p:cNvSpPr>
          <p:nvPr>
            <p:ph idx="1"/>
          </p:nvPr>
        </p:nvSpPr>
        <p:spPr/>
        <p:txBody>
          <a:bodyPr/>
          <a:lstStyle/>
          <a:p>
            <a:pPr>
              <a:buNone/>
            </a:pPr>
            <a:endParaRPr lang="en-US" dirty="0"/>
          </a:p>
          <a:p>
            <a:r>
              <a:rPr lang="en-US" dirty="0"/>
              <a:t>Curved path finder file</a:t>
            </a:r>
          </a:p>
          <a:p>
            <a:pPr lvl="1"/>
            <a:r>
              <a:rPr lang="en-US" dirty="0"/>
              <a:t>Explore the walls</a:t>
            </a:r>
          </a:p>
          <a:p>
            <a:pPr lvl="1"/>
            <a:r>
              <a:rPr lang="en-US" dirty="0"/>
              <a:t>Length or </a:t>
            </a:r>
            <a:r>
              <a:rPr lang="en-US" dirty="0" smtClean="0"/>
              <a:t>direction</a:t>
            </a:r>
            <a:endParaRPr lang="en-US" dirty="0"/>
          </a:p>
          <a:p>
            <a:pPr lvl="1"/>
            <a:r>
              <a:rPr lang="en-US" dirty="0" smtClean="0"/>
              <a:t>Establish tentative </a:t>
            </a:r>
            <a:r>
              <a:rPr lang="en-US" dirty="0"/>
              <a:t>working length.</a:t>
            </a:r>
          </a:p>
          <a:p>
            <a:pPr lvl="1"/>
            <a:r>
              <a:rPr lang="en-US" dirty="0" smtClean="0"/>
              <a:t>Curvature of </a:t>
            </a:r>
            <a:r>
              <a:rPr lang="en-US" dirty="0"/>
              <a:t>canal</a:t>
            </a:r>
          </a:p>
          <a:p>
            <a:pPr>
              <a:buFontTx/>
              <a:buNone/>
            </a:pPr>
            <a:endParaRPr lang="en-US" dirty="0"/>
          </a:p>
          <a:p>
            <a:pPr lvl="1"/>
            <a:endParaRPr lang="en-US" dirty="0"/>
          </a:p>
        </p:txBody>
      </p:sp>
      <p:pic>
        <p:nvPicPr>
          <p:cNvPr id="106501" name="Picture 5" descr="0007">
            <a:hlinkClick r:id="" action="ppaction://noaction"/>
          </p:cNvPr>
          <p:cNvPicPr>
            <a:picLocks noChangeAspect="1" noChangeArrowheads="1"/>
          </p:cNvPicPr>
          <p:nvPr/>
        </p:nvPicPr>
        <p:blipFill>
          <a:blip r:embed="rId3" cstate="print"/>
          <a:srcRect/>
          <a:stretch>
            <a:fillRect/>
          </a:stretch>
        </p:blipFill>
        <p:spPr bwMode="auto">
          <a:xfrm>
            <a:off x="8615363" y="6324600"/>
            <a:ext cx="528637" cy="533400"/>
          </a:xfrm>
          <a:prstGeom prst="rect">
            <a:avLst/>
          </a:prstGeom>
          <a:noFill/>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6499">
                                            <p:txEl>
                                              <p:pRg st="1" end="1"/>
                                            </p:txEl>
                                          </p:spTgt>
                                        </p:tgtEl>
                                        <p:attrNameLst>
                                          <p:attrName>style.visibility</p:attrName>
                                        </p:attrNameLst>
                                      </p:cBhvr>
                                      <p:to>
                                        <p:strVal val="visible"/>
                                      </p:to>
                                    </p:set>
                                    <p:anim calcmode="lin" valueType="num">
                                      <p:cBhvr additive="base">
                                        <p:cTn id="7" dur="500" fill="hold"/>
                                        <p:tgtEl>
                                          <p:spTgt spid="1064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499">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6499">
                                            <p:txEl>
                                              <p:pRg st="2" end="2"/>
                                            </p:txEl>
                                          </p:spTgt>
                                        </p:tgtEl>
                                        <p:attrNameLst>
                                          <p:attrName>style.visibility</p:attrName>
                                        </p:attrNameLst>
                                      </p:cBhvr>
                                      <p:to>
                                        <p:strVal val="visible"/>
                                      </p:to>
                                    </p:set>
                                    <p:anim calcmode="lin" valueType="num">
                                      <p:cBhvr additive="base">
                                        <p:cTn id="12" dur="500" fill="hold"/>
                                        <p:tgtEl>
                                          <p:spTgt spid="106499">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6499">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06499">
                                            <p:txEl>
                                              <p:pRg st="3" end="3"/>
                                            </p:txEl>
                                          </p:spTgt>
                                        </p:tgtEl>
                                        <p:attrNameLst>
                                          <p:attrName>style.visibility</p:attrName>
                                        </p:attrNameLst>
                                      </p:cBhvr>
                                      <p:to>
                                        <p:strVal val="visible"/>
                                      </p:to>
                                    </p:set>
                                    <p:anim calcmode="lin" valueType="num">
                                      <p:cBhvr additive="base">
                                        <p:cTn id="17" dur="500" fill="hold"/>
                                        <p:tgtEl>
                                          <p:spTgt spid="106499">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6499">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06499">
                                            <p:txEl>
                                              <p:pRg st="4" end="4"/>
                                            </p:txEl>
                                          </p:spTgt>
                                        </p:tgtEl>
                                        <p:attrNameLst>
                                          <p:attrName>style.visibility</p:attrName>
                                        </p:attrNameLst>
                                      </p:cBhvr>
                                      <p:to>
                                        <p:strVal val="visible"/>
                                      </p:to>
                                    </p:set>
                                    <p:anim calcmode="lin" valueType="num">
                                      <p:cBhvr additive="base">
                                        <p:cTn id="22" dur="500" fill="hold"/>
                                        <p:tgtEl>
                                          <p:spTgt spid="106499">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06499">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06499">
                                            <p:txEl>
                                              <p:pRg st="5" end="5"/>
                                            </p:txEl>
                                          </p:spTgt>
                                        </p:tgtEl>
                                        <p:attrNameLst>
                                          <p:attrName>style.visibility</p:attrName>
                                        </p:attrNameLst>
                                      </p:cBhvr>
                                      <p:to>
                                        <p:strVal val="visible"/>
                                      </p:to>
                                    </p:set>
                                    <p:anim calcmode="lin" valueType="num">
                                      <p:cBhvr additive="base">
                                        <p:cTn id="27" dur="500" fill="hold"/>
                                        <p:tgtEl>
                                          <p:spTgt spid="106499">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649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b="0" dirty="0">
                <a:solidFill>
                  <a:srgbClr val="FFC000"/>
                </a:solidFill>
              </a:rPr>
              <a:t>Micro opener &amp; </a:t>
            </a:r>
            <a:r>
              <a:rPr lang="en-US" b="0" dirty="0" err="1">
                <a:solidFill>
                  <a:srgbClr val="FFC000"/>
                </a:solidFill>
              </a:rPr>
              <a:t>Debrider</a:t>
            </a:r>
            <a:r>
              <a:rPr lang="en-US" b="0" dirty="0">
                <a:solidFill>
                  <a:srgbClr val="FFC000"/>
                </a:solidFill>
              </a:rPr>
              <a:t> </a:t>
            </a:r>
          </a:p>
        </p:txBody>
      </p:sp>
      <p:sp>
        <p:nvSpPr>
          <p:cNvPr id="290819" name="Rectangle 3"/>
          <p:cNvSpPr>
            <a:spLocks noGrp="1" noChangeArrowheads="1"/>
          </p:cNvSpPr>
          <p:nvPr>
            <p:ph sz="half" idx="1"/>
          </p:nvPr>
        </p:nvSpPr>
        <p:spPr>
          <a:xfrm>
            <a:off x="1143000" y="762000"/>
            <a:ext cx="3810000" cy="6096000"/>
          </a:xfrm>
        </p:spPr>
        <p:txBody>
          <a:bodyPr/>
          <a:lstStyle/>
          <a:p>
            <a:pPr marL="0" indent="0"/>
            <a:r>
              <a:rPr lang="en-US" dirty="0"/>
              <a:t>Micro opener</a:t>
            </a:r>
          </a:p>
          <a:p>
            <a:pPr marL="457200" lvl="1" indent="0"/>
            <a:r>
              <a:rPr lang="en-US" sz="2000" dirty="0"/>
              <a:t>7 mm K type flutes</a:t>
            </a:r>
          </a:p>
          <a:p>
            <a:pPr marL="457200" lvl="1" indent="0"/>
            <a:r>
              <a:rPr lang="en-US" sz="2000" dirty="0"/>
              <a:t># 10, 15, 0.04, 0.06 tapers</a:t>
            </a:r>
          </a:p>
          <a:p>
            <a:pPr marL="0" indent="0"/>
            <a:endParaRPr lang="en-US" sz="2400" dirty="0">
              <a:solidFill>
                <a:schemeClr val="bg2"/>
              </a:solidFill>
            </a:endParaRPr>
          </a:p>
        </p:txBody>
      </p:sp>
      <p:sp>
        <p:nvSpPr>
          <p:cNvPr id="290820" name="Rectangle 4"/>
          <p:cNvSpPr>
            <a:spLocks noGrp="1" noChangeArrowheads="1"/>
          </p:cNvSpPr>
          <p:nvPr>
            <p:ph sz="half" idx="2"/>
          </p:nvPr>
        </p:nvSpPr>
        <p:spPr>
          <a:xfrm>
            <a:off x="4267200" y="685800"/>
            <a:ext cx="5105400" cy="5867400"/>
          </a:xfrm>
        </p:spPr>
        <p:txBody>
          <a:bodyPr/>
          <a:lstStyle/>
          <a:p>
            <a:pPr marL="0" indent="0"/>
            <a:r>
              <a:rPr lang="en-US" dirty="0"/>
              <a:t>Micro </a:t>
            </a:r>
            <a:r>
              <a:rPr lang="en-US" dirty="0" err="1"/>
              <a:t>debrider</a:t>
            </a:r>
            <a:r>
              <a:rPr lang="en-US" dirty="0"/>
              <a:t> </a:t>
            </a:r>
          </a:p>
          <a:p>
            <a:pPr marL="457200" lvl="1" indent="0"/>
            <a:r>
              <a:rPr lang="en-US" dirty="0" err="1"/>
              <a:t>Hedstrom</a:t>
            </a:r>
            <a:r>
              <a:rPr lang="en-US" dirty="0"/>
              <a:t> cutting configuration </a:t>
            </a:r>
          </a:p>
          <a:p>
            <a:pPr marL="457200" lvl="1" indent="0"/>
            <a:r>
              <a:rPr lang="en-US" dirty="0"/>
              <a:t>.02 taper, sizes #20, 30</a:t>
            </a:r>
          </a:p>
          <a:p>
            <a:pPr marL="457200" lvl="1" indent="0"/>
            <a:r>
              <a:rPr lang="en-US" dirty="0"/>
              <a:t>16mm cutting flutes</a:t>
            </a:r>
          </a:p>
          <a:p>
            <a:pPr marL="457200" lvl="1" indent="0"/>
            <a:r>
              <a:rPr lang="en-US" dirty="0"/>
              <a:t>For hard-to-reach, hard-to-visualize canals</a:t>
            </a:r>
          </a:p>
          <a:p>
            <a:pPr marL="0" indent="0"/>
            <a:endParaRPr lang="en-US" dirty="0">
              <a:solidFill>
                <a:srgbClr val="336699"/>
              </a:solidFill>
            </a:endParaRPr>
          </a:p>
        </p:txBody>
      </p:sp>
      <p:pic>
        <p:nvPicPr>
          <p:cNvPr id="290821" name="Picture 5"/>
          <p:cNvPicPr>
            <a:picLocks noChangeAspect="1" noChangeArrowheads="1"/>
          </p:cNvPicPr>
          <p:nvPr/>
        </p:nvPicPr>
        <p:blipFill>
          <a:blip r:embed="rId3"/>
          <a:srcRect/>
          <a:stretch>
            <a:fillRect/>
          </a:stretch>
        </p:blipFill>
        <p:spPr bwMode="auto">
          <a:xfrm>
            <a:off x="1828800" y="3949729"/>
            <a:ext cx="3657600" cy="2525684"/>
          </a:xfrm>
          <a:prstGeom prst="rect">
            <a:avLst/>
          </a:prstGeom>
          <a:noFill/>
          <a:ln w="28575">
            <a:solidFill>
              <a:srgbClr val="17104C"/>
            </a:solidFill>
            <a:miter lim="800000"/>
            <a:headEnd/>
            <a:tailEnd/>
          </a:ln>
          <a:effectLst/>
        </p:spPr>
      </p:pic>
      <p:pic>
        <p:nvPicPr>
          <p:cNvPr id="290822" name="Picture 6" descr="Micro-Openers and Micro-Debriders"/>
          <p:cNvPicPr>
            <a:picLocks noChangeAspect="1" noChangeArrowheads="1"/>
          </p:cNvPicPr>
          <p:nvPr/>
        </p:nvPicPr>
        <p:blipFill>
          <a:blip r:embed="rId4"/>
          <a:srcRect/>
          <a:stretch>
            <a:fillRect/>
          </a:stretch>
        </p:blipFill>
        <p:spPr bwMode="auto">
          <a:xfrm>
            <a:off x="5791200" y="4802188"/>
            <a:ext cx="2667000" cy="1903412"/>
          </a:xfrm>
          <a:prstGeom prst="rect">
            <a:avLst/>
          </a:prstGeom>
          <a:noFill/>
          <a:ln w="28575">
            <a:solidFill>
              <a:srgbClr val="17104C"/>
            </a:solidFill>
            <a:miter lim="800000"/>
            <a:headEnd/>
            <a:tailEnd/>
          </a:ln>
        </p:spPr>
      </p:pic>
      <p:pic>
        <p:nvPicPr>
          <p:cNvPr id="290823" name="Picture 7" descr="0007">
            <a:hlinkClick r:id="rId5" action="ppaction://hlinksldjump"/>
          </p:cNvPr>
          <p:cNvPicPr>
            <a:picLocks noChangeAspect="1" noChangeArrowheads="1"/>
          </p:cNvPicPr>
          <p:nvPr/>
        </p:nvPicPr>
        <p:blipFill>
          <a:blip r:embed="rId6" cstate="print"/>
          <a:srcRect/>
          <a:stretch>
            <a:fillRect/>
          </a:stretch>
        </p:blipFill>
        <p:spPr bwMode="auto">
          <a:xfrm>
            <a:off x="8615363" y="6324600"/>
            <a:ext cx="528637" cy="533400"/>
          </a:xfrm>
          <a:prstGeom prst="rect">
            <a:avLst/>
          </a:prstGeom>
          <a:noFill/>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animEffect transition="in" filter="dissolve">
                                      <p:cBhvr>
                                        <p:cTn id="7" dur="500"/>
                                        <p:tgtEl>
                                          <p:spTgt spid="29081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0819">
                                            <p:txEl>
                                              <p:pRg st="1" end="1"/>
                                            </p:txEl>
                                          </p:spTgt>
                                        </p:tgtEl>
                                        <p:attrNameLst>
                                          <p:attrName>style.visibility</p:attrName>
                                        </p:attrNameLst>
                                      </p:cBhvr>
                                      <p:to>
                                        <p:strVal val="visible"/>
                                      </p:to>
                                    </p:set>
                                    <p:animEffect transition="in" filter="dissolve">
                                      <p:cBhvr>
                                        <p:cTn id="10" dur="500"/>
                                        <p:tgtEl>
                                          <p:spTgt spid="29081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0819">
                                            <p:txEl>
                                              <p:pRg st="2" end="2"/>
                                            </p:txEl>
                                          </p:spTgt>
                                        </p:tgtEl>
                                        <p:attrNameLst>
                                          <p:attrName>style.visibility</p:attrName>
                                        </p:attrNameLst>
                                      </p:cBhvr>
                                      <p:to>
                                        <p:strVal val="visible"/>
                                      </p:to>
                                    </p:set>
                                    <p:animEffect transition="in" filter="dissolve">
                                      <p:cBhvr>
                                        <p:cTn id="13" dur="500"/>
                                        <p:tgtEl>
                                          <p:spTgt spid="290819">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90821"/>
                                        </p:tgtEl>
                                        <p:attrNameLst>
                                          <p:attrName>style.visibility</p:attrName>
                                        </p:attrNameLst>
                                      </p:cBhvr>
                                      <p:to>
                                        <p:strVal val="visible"/>
                                      </p:to>
                                    </p:set>
                                    <p:animEffect transition="in" filter="dissolve">
                                      <p:cBhvr>
                                        <p:cTn id="16" dur="500"/>
                                        <p:tgtEl>
                                          <p:spTgt spid="290821"/>
                                        </p:tgtEl>
                                      </p:cBhvr>
                                    </p:animEffect>
                                  </p:childTnLst>
                                </p:cTn>
                              </p:par>
                              <p:par>
                                <p:cTn id="17" presetID="9" presetClass="entr" presetSubtype="0" fill="hold" nodeType="withEffect">
                                  <p:stCondLst>
                                    <p:cond delay="0"/>
                                  </p:stCondLst>
                                  <p:childTnLst>
                                    <p:set>
                                      <p:cBhvr>
                                        <p:cTn id="18" dur="1" fill="hold">
                                          <p:stCondLst>
                                            <p:cond delay="0"/>
                                          </p:stCondLst>
                                        </p:cTn>
                                        <p:tgtEl>
                                          <p:spTgt spid="290822"/>
                                        </p:tgtEl>
                                        <p:attrNameLst>
                                          <p:attrName>style.visibility</p:attrName>
                                        </p:attrNameLst>
                                      </p:cBhvr>
                                      <p:to>
                                        <p:strVal val="visible"/>
                                      </p:to>
                                    </p:set>
                                    <p:animEffect transition="in" filter="dissolve">
                                      <p:cBhvr>
                                        <p:cTn id="19" dur="500"/>
                                        <p:tgtEl>
                                          <p:spTgt spid="290822"/>
                                        </p:tgtEl>
                                      </p:cBhvr>
                                    </p:animEffect>
                                  </p:childTnLst>
                                </p:cTn>
                              </p:par>
                              <p:par>
                                <p:cTn id="20" presetID="5" presetClass="entr" presetSubtype="10" fill="hold" nodeType="withEffect">
                                  <p:stCondLst>
                                    <p:cond delay="0"/>
                                  </p:stCondLst>
                                  <p:childTnLst>
                                    <p:set>
                                      <p:cBhvr>
                                        <p:cTn id="21" dur="1" fill="hold">
                                          <p:stCondLst>
                                            <p:cond delay="0"/>
                                          </p:stCondLst>
                                        </p:cTn>
                                        <p:tgtEl>
                                          <p:spTgt spid="290820">
                                            <p:txEl>
                                              <p:pRg st="0" end="0"/>
                                            </p:txEl>
                                          </p:spTgt>
                                        </p:tgtEl>
                                        <p:attrNameLst>
                                          <p:attrName>style.visibility</p:attrName>
                                        </p:attrNameLst>
                                      </p:cBhvr>
                                      <p:to>
                                        <p:strVal val="visible"/>
                                      </p:to>
                                    </p:set>
                                    <p:animEffect transition="in" filter="checkerboard(across)">
                                      <p:cBhvr>
                                        <p:cTn id="22" dur="500"/>
                                        <p:tgtEl>
                                          <p:spTgt spid="290820">
                                            <p:txEl>
                                              <p:pRg st="0" end="0"/>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290820">
                                            <p:txEl>
                                              <p:pRg st="1" end="1"/>
                                            </p:txEl>
                                          </p:spTgt>
                                        </p:tgtEl>
                                        <p:attrNameLst>
                                          <p:attrName>style.visibility</p:attrName>
                                        </p:attrNameLst>
                                      </p:cBhvr>
                                      <p:to>
                                        <p:strVal val="visible"/>
                                      </p:to>
                                    </p:set>
                                    <p:animEffect transition="in" filter="checkerboard(across)">
                                      <p:cBhvr>
                                        <p:cTn id="25" dur="500"/>
                                        <p:tgtEl>
                                          <p:spTgt spid="290820">
                                            <p:txEl>
                                              <p:pRg st="1" end="1"/>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290820">
                                            <p:txEl>
                                              <p:pRg st="2" end="2"/>
                                            </p:txEl>
                                          </p:spTgt>
                                        </p:tgtEl>
                                        <p:attrNameLst>
                                          <p:attrName>style.visibility</p:attrName>
                                        </p:attrNameLst>
                                      </p:cBhvr>
                                      <p:to>
                                        <p:strVal val="visible"/>
                                      </p:to>
                                    </p:set>
                                    <p:animEffect transition="in" filter="checkerboard(across)">
                                      <p:cBhvr>
                                        <p:cTn id="28" dur="500"/>
                                        <p:tgtEl>
                                          <p:spTgt spid="290820">
                                            <p:txEl>
                                              <p:pRg st="2" end="2"/>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290820">
                                            <p:txEl>
                                              <p:pRg st="3" end="3"/>
                                            </p:txEl>
                                          </p:spTgt>
                                        </p:tgtEl>
                                        <p:attrNameLst>
                                          <p:attrName>style.visibility</p:attrName>
                                        </p:attrNameLst>
                                      </p:cBhvr>
                                      <p:to>
                                        <p:strVal val="visible"/>
                                      </p:to>
                                    </p:set>
                                    <p:animEffect transition="in" filter="checkerboard(across)">
                                      <p:cBhvr>
                                        <p:cTn id="31" dur="500"/>
                                        <p:tgtEl>
                                          <p:spTgt spid="290820">
                                            <p:txEl>
                                              <p:pRg st="3" end="3"/>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290820">
                                            <p:txEl>
                                              <p:pRg st="4" end="4"/>
                                            </p:txEl>
                                          </p:spTgt>
                                        </p:tgtEl>
                                        <p:attrNameLst>
                                          <p:attrName>style.visibility</p:attrName>
                                        </p:attrNameLst>
                                      </p:cBhvr>
                                      <p:to>
                                        <p:strVal val="visible"/>
                                      </p:to>
                                    </p:set>
                                    <p:animEffect transition="in" filter="checkerboard(across)">
                                      <p:cBhvr>
                                        <p:cTn id="34" dur="500"/>
                                        <p:tgtEl>
                                          <p:spTgt spid="2908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en-US"/>
          </a:p>
        </p:txBody>
      </p:sp>
      <p:sp>
        <p:nvSpPr>
          <p:cNvPr id="96259" name="Rectangle 3"/>
          <p:cNvSpPr>
            <a:spLocks noGrp="1" noChangeArrowheads="1"/>
          </p:cNvSpPr>
          <p:nvPr>
            <p:ph type="body" idx="1"/>
          </p:nvPr>
        </p:nvSpPr>
        <p:spPr/>
        <p:txBody>
          <a:bodyPr/>
          <a:lstStyle/>
          <a:p>
            <a:endParaRPr lang="en-US"/>
          </a:p>
        </p:txBody>
      </p:sp>
      <p:pic>
        <p:nvPicPr>
          <p:cNvPr id="96260" name="Picture 4" descr="Tulips Photo">
            <a:hlinkClick r:id="rId3"/>
          </p:cNvPr>
          <p:cNvPicPr>
            <a:picLocks noChangeAspect="1" noChangeArrowheads="1"/>
          </p:cNvPicPr>
          <p:nvPr/>
        </p:nvPicPr>
        <p:blipFill>
          <a:blip r:embed="rId4"/>
          <a:srcRect b="4445"/>
          <a:stretch>
            <a:fillRect/>
          </a:stretch>
        </p:blipFill>
        <p:spPr bwMode="auto">
          <a:xfrm>
            <a:off x="457200" y="228600"/>
            <a:ext cx="8305800" cy="6477000"/>
          </a:xfrm>
          <a:prstGeom prst="rect">
            <a:avLst/>
          </a:prstGeom>
          <a:noFill/>
          <a:ln w="9525">
            <a:noFill/>
            <a:miter lim="800000"/>
            <a:headEnd/>
            <a:tailEnd/>
          </a:ln>
        </p:spPr>
      </p:pic>
      <p:sp>
        <p:nvSpPr>
          <p:cNvPr id="96262" name="AutoShape 6"/>
          <p:cNvSpPr>
            <a:spLocks noChangeArrowheads="1"/>
          </p:cNvSpPr>
          <p:nvPr/>
        </p:nvSpPr>
        <p:spPr bwMode="auto">
          <a:xfrm>
            <a:off x="914400" y="304800"/>
            <a:ext cx="7010400" cy="6248400"/>
          </a:xfrm>
          <a:prstGeom prst="flowChartMagneticTape">
            <a:avLst/>
          </a:prstGeom>
          <a:solidFill>
            <a:srgbClr val="BE6698"/>
          </a:solidFill>
          <a:ln w="9525">
            <a:solidFill>
              <a:schemeClr val="tx1"/>
            </a:solidFill>
            <a:miter lim="800000"/>
            <a:headEnd/>
            <a:tailEnd/>
          </a:ln>
          <a:effectLst/>
        </p:spPr>
        <p:txBody>
          <a:bodyPr wrap="none" anchor="ctr"/>
          <a:lstStyle/>
          <a:p>
            <a:pPr algn="ctr"/>
            <a:r>
              <a:rPr lang="en-US" sz="4000" dirty="0" smtClean="0">
                <a:solidFill>
                  <a:schemeClr val="accent1"/>
                </a:solidFill>
              </a:rPr>
              <a:t>Hand Instruments </a:t>
            </a:r>
            <a:br>
              <a:rPr lang="en-US" sz="4000" dirty="0" smtClean="0">
                <a:solidFill>
                  <a:schemeClr val="accent1"/>
                </a:solidFill>
              </a:rPr>
            </a:br>
            <a:endParaRPr lang="en-US" sz="4000" dirty="0">
              <a:solidFill>
                <a:schemeClr val="accent1"/>
              </a:solidFill>
            </a:endParaRPr>
          </a:p>
        </p:txBody>
      </p:sp>
    </p:spTree>
  </p:cSld>
  <p:clrMapOvr>
    <a:masterClrMapping/>
  </p:clrMapOvr>
  <p:transition advClick="0">
    <p:check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09600" y="914400"/>
            <a:ext cx="7543800" cy="838200"/>
          </a:xfrm>
        </p:spPr>
        <p:txBody>
          <a:bodyPr/>
          <a:lstStyle/>
          <a:p>
            <a:endParaRPr lang="en-US" sz="2800" dirty="0"/>
          </a:p>
        </p:txBody>
      </p:sp>
      <p:sp>
        <p:nvSpPr>
          <p:cNvPr id="242691" name="Rectangle 3"/>
          <p:cNvSpPr>
            <a:spLocks noGrp="1" noChangeArrowheads="1"/>
          </p:cNvSpPr>
          <p:nvPr>
            <p:ph idx="1"/>
          </p:nvPr>
        </p:nvSpPr>
        <p:spPr>
          <a:xfrm>
            <a:off x="1143000" y="1295400"/>
            <a:ext cx="2514600" cy="1905000"/>
          </a:xfrm>
        </p:spPr>
        <p:txBody>
          <a:bodyPr/>
          <a:lstStyle/>
          <a:p>
            <a:pPr>
              <a:lnSpc>
                <a:spcPct val="110000"/>
              </a:lnSpc>
            </a:pPr>
            <a:r>
              <a:rPr lang="en-US" sz="2000" dirty="0">
                <a:solidFill>
                  <a:srgbClr val="FFC000"/>
                </a:solidFill>
              </a:rPr>
              <a:t>Barbed broaches </a:t>
            </a:r>
          </a:p>
          <a:p>
            <a:pPr>
              <a:lnSpc>
                <a:spcPct val="110000"/>
              </a:lnSpc>
            </a:pPr>
            <a:r>
              <a:rPr lang="en-US" sz="2000" dirty="0">
                <a:solidFill>
                  <a:srgbClr val="FFC000"/>
                </a:solidFill>
              </a:rPr>
              <a:t>R-type Rasps</a:t>
            </a:r>
          </a:p>
          <a:p>
            <a:pPr>
              <a:lnSpc>
                <a:spcPct val="90000"/>
              </a:lnSpc>
            </a:pPr>
            <a:r>
              <a:rPr lang="en-US" sz="2000" dirty="0">
                <a:solidFill>
                  <a:srgbClr val="FFC000"/>
                </a:solidFill>
              </a:rPr>
              <a:t>Probes</a:t>
            </a:r>
          </a:p>
          <a:p>
            <a:pPr>
              <a:lnSpc>
                <a:spcPct val="90000"/>
              </a:lnSpc>
            </a:pPr>
            <a:r>
              <a:rPr lang="en-US" sz="2000" dirty="0">
                <a:solidFill>
                  <a:srgbClr val="FFC000"/>
                </a:solidFill>
              </a:rPr>
              <a:t>Applicators</a:t>
            </a:r>
            <a:r>
              <a:rPr lang="en-US" sz="2400" dirty="0">
                <a:solidFill>
                  <a:srgbClr val="FFC000"/>
                </a:solidFill>
              </a:rPr>
              <a:t> </a:t>
            </a:r>
          </a:p>
        </p:txBody>
      </p:sp>
      <p:pic>
        <p:nvPicPr>
          <p:cNvPr id="242692" name="Picture 4" descr="Picture 121"/>
          <p:cNvPicPr>
            <a:picLocks noChangeAspect="1" noChangeArrowheads="1"/>
          </p:cNvPicPr>
          <p:nvPr/>
        </p:nvPicPr>
        <p:blipFill>
          <a:blip r:embed="rId3">
            <a:lum bright="-18000" contrast="42000"/>
          </a:blip>
          <a:srcRect/>
          <a:stretch>
            <a:fillRect/>
          </a:stretch>
        </p:blipFill>
        <p:spPr bwMode="auto">
          <a:xfrm>
            <a:off x="3358564" y="2964727"/>
            <a:ext cx="3499436" cy="3434485"/>
          </a:xfrm>
          <a:prstGeom prst="rect">
            <a:avLst/>
          </a:prstGeom>
          <a:noFill/>
          <a:ln w="28575">
            <a:solidFill>
              <a:srgbClr val="336699"/>
            </a:solidFill>
            <a:miter lim="800000"/>
            <a:headEnd/>
            <a:tailEnd/>
          </a:ln>
        </p:spPr>
      </p:pic>
      <p:pic>
        <p:nvPicPr>
          <p:cNvPr id="242693" name="Picture 5" descr="Picture29"/>
          <p:cNvPicPr>
            <a:picLocks noChangeAspect="1" noChangeArrowheads="1"/>
          </p:cNvPicPr>
          <p:nvPr/>
        </p:nvPicPr>
        <p:blipFill>
          <a:blip r:embed="rId4"/>
          <a:srcRect t="6206" b="3815"/>
          <a:stretch>
            <a:fillRect/>
          </a:stretch>
        </p:blipFill>
        <p:spPr bwMode="auto">
          <a:xfrm>
            <a:off x="7162800" y="1752600"/>
            <a:ext cx="1771650" cy="2057400"/>
          </a:xfrm>
          <a:prstGeom prst="rect">
            <a:avLst/>
          </a:prstGeom>
          <a:noFill/>
          <a:ln w="28575">
            <a:solidFill>
              <a:srgbClr val="336699"/>
            </a:solidFill>
            <a:miter lim="800000"/>
            <a:headEnd/>
            <a:tailEnd/>
          </a:ln>
        </p:spPr>
      </p:pic>
      <p:pic>
        <p:nvPicPr>
          <p:cNvPr id="242694" name="Picture 6" descr="Picture 122"/>
          <p:cNvPicPr>
            <a:picLocks noChangeAspect="1" noChangeArrowheads="1"/>
          </p:cNvPicPr>
          <p:nvPr/>
        </p:nvPicPr>
        <p:blipFill>
          <a:blip r:embed="rId5">
            <a:lum bright="6000" contrast="12000"/>
          </a:blip>
          <a:srcRect b="4160"/>
          <a:stretch>
            <a:fillRect/>
          </a:stretch>
        </p:blipFill>
        <p:spPr bwMode="auto">
          <a:xfrm>
            <a:off x="1028700" y="3886200"/>
            <a:ext cx="2095500" cy="2514600"/>
          </a:xfrm>
          <a:prstGeom prst="rect">
            <a:avLst/>
          </a:prstGeom>
          <a:noFill/>
          <a:ln w="28575">
            <a:solidFill>
              <a:srgbClr val="336699"/>
            </a:solidFill>
            <a:miter lim="800000"/>
            <a:headEnd/>
            <a:tailEnd/>
          </a:ln>
        </p:spPr>
      </p:pic>
      <p:pic>
        <p:nvPicPr>
          <p:cNvPr id="242695" name="Picture 7" descr="barbed broach"/>
          <p:cNvPicPr>
            <a:picLocks noChangeAspect="1" noChangeArrowheads="1"/>
          </p:cNvPicPr>
          <p:nvPr/>
        </p:nvPicPr>
        <p:blipFill>
          <a:blip r:embed="rId6"/>
          <a:srcRect b="35233"/>
          <a:stretch>
            <a:fillRect/>
          </a:stretch>
        </p:blipFill>
        <p:spPr bwMode="auto">
          <a:xfrm>
            <a:off x="304800" y="152400"/>
            <a:ext cx="1676400" cy="685800"/>
          </a:xfrm>
          <a:prstGeom prst="rect">
            <a:avLst/>
          </a:prstGeom>
          <a:solidFill>
            <a:srgbClr val="CC1034"/>
          </a:solidFill>
          <a:ln w="28575">
            <a:solidFill>
              <a:srgbClr val="336699"/>
            </a:solidFill>
            <a:miter lim="800000"/>
            <a:headEnd/>
            <a:tailEnd/>
          </a:ln>
        </p:spPr>
      </p:pic>
    </p:spTree>
  </p:cSld>
  <p:clrMapOvr>
    <a:masterClrMapping/>
  </p:clrMapOvr>
  <p:transition advClick="0">
    <p:check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coh6 barb"/>
          <p:cNvPicPr>
            <a:picLocks noChangeAspect="1" noChangeArrowheads="1"/>
          </p:cNvPicPr>
          <p:nvPr/>
        </p:nvPicPr>
        <p:blipFill>
          <a:blip r:embed="rId3">
            <a:lum contrast="12000"/>
          </a:blip>
          <a:srcRect l="2740" t="2608" b="6139"/>
          <a:stretch>
            <a:fillRect/>
          </a:stretch>
        </p:blipFill>
        <p:spPr bwMode="auto">
          <a:xfrm>
            <a:off x="1066800" y="1600200"/>
            <a:ext cx="7543800" cy="3719009"/>
          </a:xfrm>
          <a:prstGeom prst="rect">
            <a:avLst/>
          </a:prstGeom>
          <a:noFill/>
          <a:ln w="28575">
            <a:solidFill>
              <a:srgbClr val="336699"/>
            </a:solidFill>
            <a:miter lim="800000"/>
            <a:headEnd/>
            <a:tailEnd/>
          </a:ln>
        </p:spPr>
      </p:pic>
      <p:pic>
        <p:nvPicPr>
          <p:cNvPr id="244739" name="Picture 3" descr="mes broach"/>
          <p:cNvPicPr>
            <a:picLocks noChangeAspect="1" noChangeArrowheads="1"/>
          </p:cNvPicPr>
          <p:nvPr/>
        </p:nvPicPr>
        <p:blipFill>
          <a:blip r:embed="rId4"/>
          <a:srcRect l="11992" t="31107" r="14244" b="31207"/>
          <a:stretch>
            <a:fillRect/>
          </a:stretch>
        </p:blipFill>
        <p:spPr bwMode="auto">
          <a:xfrm>
            <a:off x="2133600" y="228600"/>
            <a:ext cx="4724400" cy="1066800"/>
          </a:xfrm>
          <a:prstGeom prst="rect">
            <a:avLst/>
          </a:prstGeom>
          <a:noFill/>
          <a:ln w="28575">
            <a:solidFill>
              <a:srgbClr val="336699"/>
            </a:solidFill>
            <a:miter lim="800000"/>
            <a:headEnd/>
            <a:tailEnd/>
          </a:ln>
        </p:spPr>
      </p:pic>
      <p:pic>
        <p:nvPicPr>
          <p:cNvPr id="244740" name="Picture 4" descr="antaeos barb brioach"/>
          <p:cNvPicPr>
            <a:picLocks noChangeAspect="1" noChangeArrowheads="1"/>
          </p:cNvPicPr>
          <p:nvPr/>
        </p:nvPicPr>
        <p:blipFill>
          <a:blip r:embed="rId5" cstate="print"/>
          <a:srcRect l="3922" r="15686" b="5882"/>
          <a:stretch>
            <a:fillRect/>
          </a:stretch>
        </p:blipFill>
        <p:spPr bwMode="auto">
          <a:xfrm>
            <a:off x="914400" y="4267200"/>
            <a:ext cx="2819400" cy="2474913"/>
          </a:xfrm>
          <a:prstGeom prst="rect">
            <a:avLst/>
          </a:prstGeom>
          <a:noFill/>
          <a:ln w="28575">
            <a:solidFill>
              <a:srgbClr val="336699"/>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4738"/>
                                        </p:tgtEl>
                                        <p:attrNameLst>
                                          <p:attrName>style.visibility</p:attrName>
                                        </p:attrNameLst>
                                      </p:cBhvr>
                                      <p:to>
                                        <p:strVal val="visible"/>
                                      </p:to>
                                    </p:set>
                                    <p:animEffect transition="in" filter="dissolve">
                                      <p:cBhvr>
                                        <p:cTn id="7" dur="500"/>
                                        <p:tgtEl>
                                          <p:spTgt spid="244738"/>
                                        </p:tgtEl>
                                      </p:cBhvr>
                                    </p:animEffect>
                                  </p:childTnLst>
                                </p:cTn>
                              </p:par>
                              <p:par>
                                <p:cTn id="8" presetID="9" presetClass="entr" presetSubtype="0" fill="hold" nodeType="withEffect">
                                  <p:stCondLst>
                                    <p:cond delay="0"/>
                                  </p:stCondLst>
                                  <p:childTnLst>
                                    <p:set>
                                      <p:cBhvr>
                                        <p:cTn id="9" dur="1" fill="hold">
                                          <p:stCondLst>
                                            <p:cond delay="0"/>
                                          </p:stCondLst>
                                        </p:cTn>
                                        <p:tgtEl>
                                          <p:spTgt spid="244739"/>
                                        </p:tgtEl>
                                        <p:attrNameLst>
                                          <p:attrName>style.visibility</p:attrName>
                                        </p:attrNameLst>
                                      </p:cBhvr>
                                      <p:to>
                                        <p:strVal val="visible"/>
                                      </p:to>
                                    </p:set>
                                    <p:animEffect transition="in" filter="dissolve">
                                      <p:cBhvr>
                                        <p:cTn id="10" dur="500"/>
                                        <p:tgtEl>
                                          <p:spTgt spid="244739"/>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44740"/>
                                        </p:tgtEl>
                                        <p:attrNameLst>
                                          <p:attrName>style.visibility</p:attrName>
                                        </p:attrNameLst>
                                      </p:cBhvr>
                                      <p:to>
                                        <p:strVal val="visible"/>
                                      </p:to>
                                    </p:set>
                                    <p:animEffect transition="in" filter="dissolve">
                                      <p:cBhvr>
                                        <p:cTn id="14" dur="500"/>
                                        <p:tgtEl>
                                          <p:spTgt spid="24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838200" y="0"/>
            <a:ext cx="8305800" cy="990600"/>
          </a:xfrm>
        </p:spPr>
        <p:txBody>
          <a:bodyPr/>
          <a:lstStyle/>
          <a:p>
            <a:r>
              <a:rPr lang="en-US" sz="2400"/>
              <a:t>K –Type Reamers &amp; Files (Ansi 28)</a:t>
            </a:r>
          </a:p>
        </p:txBody>
      </p:sp>
      <p:sp>
        <p:nvSpPr>
          <p:cNvPr id="245763" name="Rectangle 3"/>
          <p:cNvSpPr>
            <a:spLocks noGrp="1" noChangeArrowheads="1"/>
          </p:cNvSpPr>
          <p:nvPr>
            <p:ph idx="1"/>
          </p:nvPr>
        </p:nvSpPr>
        <p:spPr>
          <a:xfrm>
            <a:off x="1143000" y="1524000"/>
            <a:ext cx="8229600" cy="4114800"/>
          </a:xfrm>
        </p:spPr>
        <p:txBody>
          <a:bodyPr/>
          <a:lstStyle/>
          <a:p>
            <a:r>
              <a:rPr lang="en-US" sz="2000" dirty="0"/>
              <a:t>History- 1904</a:t>
            </a:r>
          </a:p>
          <a:p>
            <a:r>
              <a:rPr lang="en-US" sz="2000" dirty="0"/>
              <a:t>Manufacturing – 2 types</a:t>
            </a:r>
          </a:p>
          <a:p>
            <a:pPr lvl="1"/>
            <a:r>
              <a:rPr lang="en-US" sz="1800" dirty="0" smtClean="0"/>
              <a:t>Rake</a:t>
            </a:r>
            <a:endParaRPr lang="en-US" sz="1800" dirty="0"/>
          </a:p>
          <a:p>
            <a:r>
              <a:rPr lang="en-US" sz="2000" dirty="0"/>
              <a:t>Reamers</a:t>
            </a:r>
          </a:p>
          <a:p>
            <a:r>
              <a:rPr lang="en-US" sz="2000" dirty="0" smtClean="0"/>
              <a:t>Files</a:t>
            </a:r>
          </a:p>
        </p:txBody>
      </p:sp>
      <p:pic>
        <p:nvPicPr>
          <p:cNvPr id="245764" name="Picture 4"/>
          <p:cNvPicPr>
            <a:picLocks noChangeAspect="1" noChangeArrowheads="1"/>
          </p:cNvPicPr>
          <p:nvPr/>
        </p:nvPicPr>
        <p:blipFill>
          <a:blip r:embed="rId3">
            <a:lum contrast="12000"/>
          </a:blip>
          <a:srcRect/>
          <a:stretch>
            <a:fillRect/>
          </a:stretch>
        </p:blipFill>
        <p:spPr bwMode="auto">
          <a:xfrm>
            <a:off x="4800600" y="1752600"/>
            <a:ext cx="4038600" cy="1589598"/>
          </a:xfrm>
          <a:prstGeom prst="rect">
            <a:avLst/>
          </a:prstGeom>
          <a:noFill/>
          <a:ln w="38100" cmpd="dbl">
            <a:solidFill>
              <a:srgbClr val="336699"/>
            </a:solidFill>
            <a:miter lim="800000"/>
            <a:headEnd/>
            <a:tailEnd/>
          </a:ln>
          <a:effectLst/>
        </p:spPr>
      </p:pic>
      <p:pic>
        <p:nvPicPr>
          <p:cNvPr id="245765" name="Picture 5"/>
          <p:cNvPicPr>
            <a:picLocks noChangeAspect="1" noChangeArrowheads="1"/>
          </p:cNvPicPr>
          <p:nvPr/>
        </p:nvPicPr>
        <p:blipFill>
          <a:blip r:embed="rId4">
            <a:lum contrast="12000"/>
          </a:blip>
          <a:srcRect l="51060" t="12354" r="14987" b="4823"/>
          <a:stretch>
            <a:fillRect/>
          </a:stretch>
        </p:blipFill>
        <p:spPr bwMode="auto">
          <a:xfrm>
            <a:off x="6546850" y="3733800"/>
            <a:ext cx="2063750" cy="2838395"/>
          </a:xfrm>
          <a:prstGeom prst="rect">
            <a:avLst/>
          </a:prstGeom>
          <a:noFill/>
          <a:ln w="38100" cmpd="dbl">
            <a:solidFill>
              <a:srgbClr val="336699"/>
            </a:solidFill>
            <a:miter lim="800000"/>
            <a:headEnd/>
            <a:tailEnd/>
          </a:ln>
          <a:effectLst/>
        </p:spPr>
      </p:pic>
      <p:pic>
        <p:nvPicPr>
          <p:cNvPr id="245766" name="Picture 6" descr="cohen 4   398pg 001"/>
          <p:cNvPicPr>
            <a:picLocks noChangeAspect="1" noChangeArrowheads="1"/>
          </p:cNvPicPr>
          <p:nvPr/>
        </p:nvPicPr>
        <p:blipFill>
          <a:blip r:embed="rId5">
            <a:lum bright="6000" contrast="18000"/>
          </a:blip>
          <a:srcRect l="2811" r="32655" b="34694"/>
          <a:stretch>
            <a:fillRect/>
          </a:stretch>
        </p:blipFill>
        <p:spPr bwMode="auto">
          <a:xfrm>
            <a:off x="3676650" y="3733800"/>
            <a:ext cx="2571750" cy="2960288"/>
          </a:xfrm>
          <a:prstGeom prst="rect">
            <a:avLst/>
          </a:prstGeom>
          <a:noFill/>
          <a:ln w="38100" cmpd="dbl">
            <a:solidFill>
              <a:srgbClr val="336699"/>
            </a:solidFill>
            <a:miter lim="800000"/>
            <a:headEnd/>
            <a:tailEnd/>
          </a:ln>
        </p:spPr>
      </p:pic>
      <p:pic>
        <p:nvPicPr>
          <p:cNvPr id="245767" name="Picture 7" descr="KFILE"/>
          <p:cNvPicPr>
            <a:picLocks noChangeAspect="1" noChangeArrowheads="1"/>
          </p:cNvPicPr>
          <p:nvPr/>
        </p:nvPicPr>
        <p:blipFill>
          <a:blip r:embed="rId6"/>
          <a:srcRect/>
          <a:stretch>
            <a:fillRect/>
          </a:stretch>
        </p:blipFill>
        <p:spPr bwMode="auto">
          <a:xfrm>
            <a:off x="457200" y="4603750"/>
            <a:ext cx="2971800" cy="2178050"/>
          </a:xfrm>
          <a:prstGeom prst="rect">
            <a:avLst/>
          </a:prstGeom>
          <a:noFill/>
          <a:ln w="38100" cmpd="dbl">
            <a:solidFill>
              <a:srgbClr val="336699"/>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5763">
                                            <p:txEl>
                                              <p:pRg st="0" end="0"/>
                                            </p:txEl>
                                          </p:spTgt>
                                        </p:tgtEl>
                                        <p:attrNameLst>
                                          <p:attrName>style.visibility</p:attrName>
                                        </p:attrNameLst>
                                      </p:cBhvr>
                                      <p:to>
                                        <p:strVal val="visible"/>
                                      </p:to>
                                    </p:set>
                                    <p:animEffect transition="in" filter="dissolve">
                                      <p:cBhvr>
                                        <p:cTn id="7" dur="500"/>
                                        <p:tgtEl>
                                          <p:spTgt spid="24576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45764"/>
                                        </p:tgtEl>
                                        <p:attrNameLst>
                                          <p:attrName>style.visibility</p:attrName>
                                        </p:attrNameLst>
                                      </p:cBhvr>
                                      <p:to>
                                        <p:strVal val="visible"/>
                                      </p:to>
                                    </p:set>
                                    <p:animEffect transition="in" filter="dissolve">
                                      <p:cBhvr>
                                        <p:cTn id="11" dur="500"/>
                                        <p:tgtEl>
                                          <p:spTgt spid="24576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45763">
                                            <p:txEl>
                                              <p:pRg st="1" end="1"/>
                                            </p:txEl>
                                          </p:spTgt>
                                        </p:tgtEl>
                                        <p:attrNameLst>
                                          <p:attrName>style.visibility</p:attrName>
                                        </p:attrNameLst>
                                      </p:cBhvr>
                                      <p:to>
                                        <p:strVal val="visible"/>
                                      </p:to>
                                    </p:set>
                                    <p:animEffect transition="in" filter="dissolve">
                                      <p:cBhvr>
                                        <p:cTn id="16" dur="500"/>
                                        <p:tgtEl>
                                          <p:spTgt spid="245763">
                                            <p:txEl>
                                              <p:pRg st="1" end="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45763">
                                            <p:txEl>
                                              <p:pRg st="2" end="2"/>
                                            </p:txEl>
                                          </p:spTgt>
                                        </p:tgtEl>
                                        <p:attrNameLst>
                                          <p:attrName>style.visibility</p:attrName>
                                        </p:attrNameLst>
                                      </p:cBhvr>
                                      <p:to>
                                        <p:strVal val="visible"/>
                                      </p:to>
                                    </p:set>
                                    <p:animEffect transition="in" filter="dissolve">
                                      <p:cBhvr>
                                        <p:cTn id="19" dur="500"/>
                                        <p:tgtEl>
                                          <p:spTgt spid="245763">
                                            <p:txEl>
                                              <p:pRg st="2" end="2"/>
                                            </p:txEl>
                                          </p:spTgt>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45766"/>
                                        </p:tgtEl>
                                        <p:attrNameLst>
                                          <p:attrName>style.visibility</p:attrName>
                                        </p:attrNameLst>
                                      </p:cBhvr>
                                      <p:to>
                                        <p:strVal val="visible"/>
                                      </p:to>
                                    </p:set>
                                    <p:animEffect transition="in" filter="dissolve">
                                      <p:cBhvr>
                                        <p:cTn id="23" dur="500"/>
                                        <p:tgtEl>
                                          <p:spTgt spid="245766"/>
                                        </p:tgtEl>
                                      </p:cBhvr>
                                    </p:animEffect>
                                  </p:childTnLst>
                                </p:cTn>
                              </p:par>
                              <p:par>
                                <p:cTn id="24" presetID="9" presetClass="entr" presetSubtype="0" fill="hold" nodeType="withEffect">
                                  <p:stCondLst>
                                    <p:cond delay="0"/>
                                  </p:stCondLst>
                                  <p:childTnLst>
                                    <p:set>
                                      <p:cBhvr>
                                        <p:cTn id="25" dur="1" fill="hold">
                                          <p:stCondLst>
                                            <p:cond delay="0"/>
                                          </p:stCondLst>
                                        </p:cTn>
                                        <p:tgtEl>
                                          <p:spTgt spid="245763">
                                            <p:txEl>
                                              <p:pRg st="3" end="3"/>
                                            </p:txEl>
                                          </p:spTgt>
                                        </p:tgtEl>
                                        <p:attrNameLst>
                                          <p:attrName>style.visibility</p:attrName>
                                        </p:attrNameLst>
                                      </p:cBhvr>
                                      <p:to>
                                        <p:strVal val="visible"/>
                                      </p:to>
                                    </p:set>
                                    <p:animEffect transition="in" filter="dissolve">
                                      <p:cBhvr>
                                        <p:cTn id="26" dur="500"/>
                                        <p:tgtEl>
                                          <p:spTgt spid="245763">
                                            <p:txEl>
                                              <p:pRg st="3" end="3"/>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245763">
                                            <p:txEl>
                                              <p:pRg st="4" end="4"/>
                                            </p:txEl>
                                          </p:spTgt>
                                        </p:tgtEl>
                                        <p:attrNameLst>
                                          <p:attrName>style.visibility</p:attrName>
                                        </p:attrNameLst>
                                      </p:cBhvr>
                                      <p:to>
                                        <p:strVal val="visible"/>
                                      </p:to>
                                    </p:set>
                                    <p:animEffect transition="in" filter="dissolve">
                                      <p:cBhvr>
                                        <p:cTn id="29" dur="500"/>
                                        <p:tgtEl>
                                          <p:spTgt spid="245763">
                                            <p:txEl>
                                              <p:pRg st="4" end="4"/>
                                            </p:txEl>
                                          </p:spTgt>
                                        </p:tgtEl>
                                      </p:cBhvr>
                                    </p:animEffect>
                                  </p:childTnLst>
                                </p:cTn>
                              </p:par>
                            </p:childTnLst>
                          </p:cTn>
                        </p:par>
                        <p:par>
                          <p:cTn id="30" fill="hold">
                            <p:stCondLst>
                              <p:cond delay="1000"/>
                            </p:stCondLst>
                            <p:childTnLst>
                              <p:par>
                                <p:cTn id="31" presetID="9" presetClass="entr" presetSubtype="0" fill="hold" nodeType="afterEffect">
                                  <p:stCondLst>
                                    <p:cond delay="0"/>
                                  </p:stCondLst>
                                  <p:childTnLst>
                                    <p:set>
                                      <p:cBhvr>
                                        <p:cTn id="32" dur="1" fill="hold">
                                          <p:stCondLst>
                                            <p:cond delay="0"/>
                                          </p:stCondLst>
                                        </p:cTn>
                                        <p:tgtEl>
                                          <p:spTgt spid="245765"/>
                                        </p:tgtEl>
                                        <p:attrNameLst>
                                          <p:attrName>style.visibility</p:attrName>
                                        </p:attrNameLst>
                                      </p:cBhvr>
                                      <p:to>
                                        <p:strVal val="visible"/>
                                      </p:to>
                                    </p:set>
                                    <p:animEffect transition="in" filter="dissolve">
                                      <p:cBhvr>
                                        <p:cTn id="33" dur="500"/>
                                        <p:tgtEl>
                                          <p:spTgt spid="245765"/>
                                        </p:tgtEl>
                                      </p:cBhvr>
                                    </p:animEffect>
                                  </p:childTnLst>
                                </p:cTn>
                              </p:par>
                            </p:childTnLst>
                          </p:cTn>
                        </p:par>
                        <p:par>
                          <p:cTn id="34" fill="hold">
                            <p:stCondLst>
                              <p:cond delay="1500"/>
                            </p:stCondLst>
                            <p:childTnLst>
                              <p:par>
                                <p:cTn id="35" presetID="9" presetClass="entr" presetSubtype="0" fill="hold" nodeType="afterEffect">
                                  <p:stCondLst>
                                    <p:cond delay="0"/>
                                  </p:stCondLst>
                                  <p:childTnLst>
                                    <p:set>
                                      <p:cBhvr>
                                        <p:cTn id="36" dur="1" fill="hold">
                                          <p:stCondLst>
                                            <p:cond delay="0"/>
                                          </p:stCondLst>
                                        </p:cTn>
                                        <p:tgtEl>
                                          <p:spTgt spid="245767"/>
                                        </p:tgtEl>
                                        <p:attrNameLst>
                                          <p:attrName>style.visibility</p:attrName>
                                        </p:attrNameLst>
                                      </p:cBhvr>
                                      <p:to>
                                        <p:strVal val="visible"/>
                                      </p:to>
                                    </p:set>
                                    <p:animEffect transition="in" filter="dissolve">
                                      <p:cBhvr>
                                        <p:cTn id="37" dur="500"/>
                                        <p:tgtEl>
                                          <p:spTgt spid="245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533400"/>
            <a:ext cx="2819400" cy="400110"/>
          </a:xfrm>
          <a:prstGeom prst="rect">
            <a:avLst/>
          </a:prstGeom>
          <a:noFill/>
        </p:spPr>
        <p:txBody>
          <a:bodyPr wrap="square" rtlCol="0">
            <a:spAutoFit/>
          </a:bodyPr>
          <a:lstStyle/>
          <a:p>
            <a:r>
              <a:rPr lang="en-US" sz="2000" dirty="0" smtClean="0">
                <a:solidFill>
                  <a:srgbClr val="FFC000"/>
                </a:solidFill>
                <a:latin typeface="Kristen ITC" pitchFamily="66" charset="0"/>
              </a:rPr>
              <a:t>OBJECTIVES</a:t>
            </a:r>
            <a:endParaRPr lang="en-US" sz="2000" dirty="0">
              <a:solidFill>
                <a:srgbClr val="FFC000"/>
              </a:solidFill>
              <a:latin typeface="Kristen ITC" pitchFamily="66" charset="0"/>
            </a:endParaRPr>
          </a:p>
        </p:txBody>
      </p:sp>
      <p:sp>
        <p:nvSpPr>
          <p:cNvPr id="3" name="TextBox 2"/>
          <p:cNvSpPr txBox="1"/>
          <p:nvPr/>
        </p:nvSpPr>
        <p:spPr>
          <a:xfrm>
            <a:off x="2057400" y="1752600"/>
            <a:ext cx="5404043" cy="2308324"/>
          </a:xfrm>
          <a:prstGeom prst="rect">
            <a:avLst/>
          </a:prstGeom>
          <a:noFill/>
        </p:spPr>
        <p:txBody>
          <a:bodyPr wrap="none" rtlCol="0">
            <a:spAutoFit/>
          </a:bodyPr>
          <a:lstStyle/>
          <a:p>
            <a:pPr>
              <a:lnSpc>
                <a:spcPct val="150000"/>
              </a:lnSpc>
              <a:buFont typeface="Arial" pitchFamily="34" charset="0"/>
              <a:buChar char="•"/>
            </a:pPr>
            <a:r>
              <a:rPr lang="en-US" sz="2400" dirty="0" smtClean="0">
                <a:solidFill>
                  <a:srgbClr val="FFC000"/>
                </a:solidFill>
                <a:latin typeface="Kristen ITC" pitchFamily="66" charset="0"/>
              </a:rPr>
              <a:t>Need for Pulpectomy</a:t>
            </a:r>
          </a:p>
          <a:p>
            <a:pPr>
              <a:lnSpc>
                <a:spcPct val="150000"/>
              </a:lnSpc>
              <a:buFont typeface="Arial" pitchFamily="34" charset="0"/>
              <a:buChar char="•"/>
            </a:pPr>
            <a:r>
              <a:rPr lang="en-US" sz="2400" dirty="0" smtClean="0">
                <a:solidFill>
                  <a:srgbClr val="FFC000"/>
                </a:solidFill>
                <a:latin typeface="Kristen ITC" pitchFamily="66" charset="0"/>
              </a:rPr>
              <a:t>Instruments, Procedure, materials</a:t>
            </a:r>
          </a:p>
          <a:p>
            <a:pPr>
              <a:lnSpc>
                <a:spcPct val="150000"/>
              </a:lnSpc>
              <a:buFont typeface="Arial" pitchFamily="34" charset="0"/>
              <a:buChar char="•"/>
            </a:pPr>
            <a:r>
              <a:rPr lang="en-US" sz="2400" dirty="0" smtClean="0">
                <a:solidFill>
                  <a:srgbClr val="FFC000"/>
                </a:solidFill>
                <a:latin typeface="Kristen ITC" pitchFamily="66" charset="0"/>
              </a:rPr>
              <a:t>Multi &amp; single – visit </a:t>
            </a:r>
          </a:p>
          <a:p>
            <a:pPr>
              <a:lnSpc>
                <a:spcPct val="150000"/>
              </a:lnSpc>
              <a:buFont typeface="Arial" pitchFamily="34" charset="0"/>
              <a:buChar char="•"/>
            </a:pPr>
            <a:endParaRPr lang="en-US" sz="2400" dirty="0">
              <a:solidFill>
                <a:srgbClr val="FFC000"/>
              </a:solidFill>
              <a:latin typeface="Kristen ITC" pitchFamily="66" charset="0"/>
            </a:endParaRPr>
          </a:p>
        </p:txBody>
      </p:sp>
    </p:spTree>
  </p:cSld>
  <p:clrMapOvr>
    <a:masterClrMapping/>
  </p:clrMapOvr>
  <p:transition advClick="0">
    <p:check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idx="1"/>
          </p:nvPr>
        </p:nvSpPr>
        <p:spPr>
          <a:xfrm>
            <a:off x="1371600" y="228600"/>
            <a:ext cx="6629400" cy="2362200"/>
          </a:xfrm>
        </p:spPr>
        <p:txBody>
          <a:bodyPr/>
          <a:lstStyle/>
          <a:p>
            <a:r>
              <a:rPr lang="en-US" sz="2800" dirty="0"/>
              <a:t>Differences in files and reamers</a:t>
            </a:r>
          </a:p>
          <a:p>
            <a:r>
              <a:rPr lang="en-US" sz="2800" dirty="0" smtClean="0"/>
              <a:t>Fracture</a:t>
            </a:r>
            <a:endParaRPr lang="en-US" sz="2800" dirty="0"/>
          </a:p>
        </p:txBody>
      </p:sp>
      <p:sp>
        <p:nvSpPr>
          <p:cNvPr id="247811" name="Oval 3"/>
          <p:cNvSpPr>
            <a:spLocks noChangeArrowheads="1"/>
          </p:cNvSpPr>
          <p:nvPr/>
        </p:nvSpPr>
        <p:spPr bwMode="auto">
          <a:xfrm>
            <a:off x="6324600" y="2286000"/>
            <a:ext cx="2057400" cy="1981200"/>
          </a:xfrm>
          <a:prstGeom prst="ellipse">
            <a:avLst/>
          </a:prstGeom>
          <a:solidFill>
            <a:schemeClr val="bg2"/>
          </a:solidFill>
          <a:ln w="9525">
            <a:solidFill>
              <a:schemeClr val="bg2"/>
            </a:solidFill>
            <a:round/>
            <a:headEnd/>
            <a:tailEnd/>
          </a:ln>
          <a:effectLst/>
        </p:spPr>
        <p:txBody>
          <a:bodyPr wrap="none" anchor="ctr"/>
          <a:lstStyle/>
          <a:p>
            <a:pPr algn="ctr" eaLnBrk="1" hangingPunct="1"/>
            <a:endParaRPr lang="en-US" sz="2400">
              <a:latin typeface="Lucida Console" pitchFamily="49" charset="0"/>
            </a:endParaRPr>
          </a:p>
        </p:txBody>
      </p:sp>
      <p:sp>
        <p:nvSpPr>
          <p:cNvPr id="247812" name="Rectangle 4" descr="Granite"/>
          <p:cNvSpPr>
            <a:spLocks noChangeArrowheads="1"/>
          </p:cNvSpPr>
          <p:nvPr/>
        </p:nvSpPr>
        <p:spPr bwMode="auto">
          <a:xfrm>
            <a:off x="6553200" y="2616200"/>
            <a:ext cx="1543050" cy="1270000"/>
          </a:xfrm>
          <a:prstGeom prst="rect">
            <a:avLst/>
          </a:prstGeom>
          <a:blipFill dpi="0" rotWithShape="1">
            <a:blip r:embed="rId3"/>
            <a:srcRect/>
            <a:tile tx="0" ty="0" sx="100000" sy="100000" flip="none" algn="tl"/>
          </a:blipFill>
          <a:ln w="9525">
            <a:solidFill>
              <a:schemeClr val="bg2"/>
            </a:solidFill>
            <a:miter lim="800000"/>
            <a:headEnd/>
            <a:tailEnd/>
          </a:ln>
          <a:effectLst/>
        </p:spPr>
        <p:txBody>
          <a:bodyPr wrap="none" anchor="ctr"/>
          <a:lstStyle/>
          <a:p>
            <a:pPr algn="ctr" eaLnBrk="1" hangingPunct="1"/>
            <a:endParaRPr lang="en-US" sz="2400">
              <a:latin typeface="Lucida Console" pitchFamily="49" charset="0"/>
            </a:endParaRPr>
          </a:p>
        </p:txBody>
      </p:sp>
      <p:sp>
        <p:nvSpPr>
          <p:cNvPr id="247813" name="Oval 5"/>
          <p:cNvSpPr>
            <a:spLocks noChangeArrowheads="1"/>
          </p:cNvSpPr>
          <p:nvPr/>
        </p:nvSpPr>
        <p:spPr bwMode="auto">
          <a:xfrm>
            <a:off x="6400800" y="4419600"/>
            <a:ext cx="1981200" cy="1905000"/>
          </a:xfrm>
          <a:prstGeom prst="ellipse">
            <a:avLst/>
          </a:prstGeom>
          <a:solidFill>
            <a:schemeClr val="bg2"/>
          </a:solidFill>
          <a:ln w="9525">
            <a:solidFill>
              <a:schemeClr val="bg2"/>
            </a:solidFill>
            <a:round/>
            <a:headEnd/>
            <a:tailEnd/>
          </a:ln>
          <a:effectLst/>
        </p:spPr>
        <p:txBody>
          <a:bodyPr wrap="none" anchor="ctr"/>
          <a:lstStyle/>
          <a:p>
            <a:endParaRPr lang="en-US"/>
          </a:p>
        </p:txBody>
      </p:sp>
      <p:sp>
        <p:nvSpPr>
          <p:cNvPr id="247814" name="AutoShape 6" descr="Granite"/>
          <p:cNvSpPr>
            <a:spLocks noChangeArrowheads="1"/>
          </p:cNvSpPr>
          <p:nvPr/>
        </p:nvSpPr>
        <p:spPr bwMode="auto">
          <a:xfrm>
            <a:off x="6553200" y="4419600"/>
            <a:ext cx="1676400" cy="1447800"/>
          </a:xfrm>
          <a:prstGeom prst="triangle">
            <a:avLst>
              <a:gd name="adj" fmla="val 50000"/>
            </a:avLst>
          </a:prstGeom>
          <a:blipFill dpi="0" rotWithShape="1">
            <a:blip r:embed="rId3"/>
            <a:srcRect/>
            <a:tile tx="0" ty="0" sx="100000" sy="100000" flip="none" algn="tl"/>
          </a:blipFill>
          <a:ln w="9525">
            <a:solidFill>
              <a:schemeClr val="bg2"/>
            </a:solidFill>
            <a:miter lim="800000"/>
            <a:headEnd/>
            <a:tailEnd/>
          </a:ln>
          <a:effectLst/>
        </p:spPr>
        <p:txBody>
          <a:bodyPr wrap="none" anchor="ctr"/>
          <a:lstStyle/>
          <a:p>
            <a:endParaRPr lang="en-US"/>
          </a:p>
        </p:txBody>
      </p:sp>
      <p:sp>
        <p:nvSpPr>
          <p:cNvPr id="247815" name="AutoShape 7"/>
          <p:cNvSpPr>
            <a:spLocks noChangeArrowheads="1"/>
          </p:cNvSpPr>
          <p:nvPr/>
        </p:nvSpPr>
        <p:spPr bwMode="auto">
          <a:xfrm>
            <a:off x="8382000" y="2362200"/>
            <a:ext cx="533400" cy="1828800"/>
          </a:xfrm>
          <a:prstGeom prst="curvedLeftArrow">
            <a:avLst>
              <a:gd name="adj1" fmla="val 68571"/>
              <a:gd name="adj2" fmla="val 137143"/>
              <a:gd name="adj3" fmla="val 33333"/>
            </a:avLst>
          </a:prstGeom>
          <a:solidFill>
            <a:schemeClr val="bg1"/>
          </a:solidFill>
          <a:ln w="9525">
            <a:solidFill>
              <a:schemeClr val="bg2"/>
            </a:solidFill>
            <a:miter lim="800000"/>
            <a:headEnd/>
            <a:tailEnd/>
          </a:ln>
          <a:effectLst/>
        </p:spPr>
        <p:txBody>
          <a:bodyPr wrap="none" anchor="ctr"/>
          <a:lstStyle/>
          <a:p>
            <a:endParaRPr lang="en-US"/>
          </a:p>
        </p:txBody>
      </p:sp>
      <p:sp>
        <p:nvSpPr>
          <p:cNvPr id="247816" name="AutoShape 8"/>
          <p:cNvSpPr>
            <a:spLocks noChangeArrowheads="1"/>
          </p:cNvSpPr>
          <p:nvPr/>
        </p:nvSpPr>
        <p:spPr bwMode="auto">
          <a:xfrm>
            <a:off x="8382000" y="4495800"/>
            <a:ext cx="457200" cy="1828800"/>
          </a:xfrm>
          <a:prstGeom prst="curvedLeftArrow">
            <a:avLst>
              <a:gd name="adj1" fmla="val 80000"/>
              <a:gd name="adj2" fmla="val 160000"/>
              <a:gd name="adj3" fmla="val 33333"/>
            </a:avLst>
          </a:prstGeom>
          <a:solidFill>
            <a:schemeClr val="bg1"/>
          </a:solidFill>
          <a:ln w="9525">
            <a:solidFill>
              <a:schemeClr val="bg2"/>
            </a:solidFill>
            <a:miter lim="800000"/>
            <a:headEnd/>
            <a:tailEnd/>
          </a:ln>
          <a:effectLst/>
        </p:spPr>
        <p:txBody>
          <a:bodyPr wrap="none" anchor="ctr"/>
          <a:lstStyle/>
          <a:p>
            <a:endParaRPr lang="en-US"/>
          </a:p>
        </p:txBody>
      </p:sp>
      <p:sp>
        <p:nvSpPr>
          <p:cNvPr id="247817" name="Text Box 9"/>
          <p:cNvSpPr txBox="1">
            <a:spLocks noChangeArrowheads="1"/>
          </p:cNvSpPr>
          <p:nvPr/>
        </p:nvSpPr>
        <p:spPr bwMode="auto">
          <a:xfrm>
            <a:off x="7467600" y="3443288"/>
            <a:ext cx="522288" cy="366712"/>
          </a:xfrm>
          <a:prstGeom prst="rect">
            <a:avLst/>
          </a:prstGeom>
          <a:solidFill>
            <a:schemeClr val="tx1"/>
          </a:solidFill>
          <a:ln w="9525">
            <a:noFill/>
            <a:miter lim="800000"/>
            <a:headEnd/>
            <a:tailEnd/>
          </a:ln>
          <a:effectLst/>
        </p:spPr>
        <p:txBody>
          <a:bodyPr wrap="none">
            <a:spAutoFit/>
          </a:bodyPr>
          <a:lstStyle/>
          <a:p>
            <a:pPr eaLnBrk="1" hangingPunct="1"/>
            <a:r>
              <a:rPr lang="en-US">
                <a:solidFill>
                  <a:schemeClr val="bg2"/>
                </a:solidFill>
                <a:latin typeface="Impact" pitchFamily="34" charset="0"/>
              </a:rPr>
              <a:t>90</a:t>
            </a:r>
            <a:r>
              <a:rPr lang="en-US">
                <a:solidFill>
                  <a:schemeClr val="bg2"/>
                </a:solidFill>
                <a:latin typeface="Impact" pitchFamily="34" charset="0"/>
                <a:cs typeface="Times New Roman" pitchFamily="18" charset="0"/>
              </a:rPr>
              <a:t>°</a:t>
            </a:r>
          </a:p>
        </p:txBody>
      </p:sp>
      <p:sp>
        <p:nvSpPr>
          <p:cNvPr id="247818" name="Text Box 10"/>
          <p:cNvSpPr txBox="1">
            <a:spLocks noChangeArrowheads="1"/>
          </p:cNvSpPr>
          <p:nvPr/>
        </p:nvSpPr>
        <p:spPr bwMode="auto">
          <a:xfrm>
            <a:off x="7402513" y="5424488"/>
            <a:ext cx="522287" cy="366712"/>
          </a:xfrm>
          <a:prstGeom prst="rect">
            <a:avLst/>
          </a:prstGeom>
          <a:solidFill>
            <a:schemeClr val="tx1"/>
          </a:solidFill>
          <a:ln w="9525">
            <a:noFill/>
            <a:miter lim="800000"/>
            <a:headEnd/>
            <a:tailEnd/>
          </a:ln>
          <a:effectLst/>
        </p:spPr>
        <p:txBody>
          <a:bodyPr wrap="none">
            <a:spAutoFit/>
          </a:bodyPr>
          <a:lstStyle/>
          <a:p>
            <a:pPr eaLnBrk="1" hangingPunct="1"/>
            <a:r>
              <a:rPr lang="en-US">
                <a:solidFill>
                  <a:schemeClr val="bg2"/>
                </a:solidFill>
                <a:latin typeface="Impact" pitchFamily="34" charset="0"/>
              </a:rPr>
              <a:t>60</a:t>
            </a:r>
            <a:r>
              <a:rPr lang="en-US">
                <a:solidFill>
                  <a:schemeClr val="bg2"/>
                </a:solidFill>
                <a:latin typeface="Impact" pitchFamily="34" charset="0"/>
                <a:cs typeface="Times New Roman" pitchFamily="18" charset="0"/>
              </a:rPr>
              <a:t>°</a:t>
            </a:r>
          </a:p>
        </p:txBody>
      </p:sp>
      <p:pic>
        <p:nvPicPr>
          <p:cNvPr id="247819" name="Picture 11" descr="Picture 124"/>
          <p:cNvPicPr>
            <a:picLocks noChangeAspect="1" noChangeArrowheads="1"/>
          </p:cNvPicPr>
          <p:nvPr/>
        </p:nvPicPr>
        <p:blipFill>
          <a:blip r:embed="rId4">
            <a:lum bright="-6000" contrast="24000"/>
          </a:blip>
          <a:srcRect l="4185" t="4747" r="5116" b="5045"/>
          <a:stretch>
            <a:fillRect/>
          </a:stretch>
        </p:blipFill>
        <p:spPr bwMode="auto">
          <a:xfrm>
            <a:off x="304800" y="4556125"/>
            <a:ext cx="5791200" cy="1692275"/>
          </a:xfrm>
          <a:prstGeom prst="rect">
            <a:avLst/>
          </a:prstGeom>
          <a:noFill/>
          <a:ln w="28575">
            <a:solidFill>
              <a:srgbClr val="336699"/>
            </a:solidFill>
            <a:miter lim="800000"/>
            <a:headEnd/>
            <a:tailEnd/>
          </a:ln>
        </p:spPr>
      </p:pic>
      <p:pic>
        <p:nvPicPr>
          <p:cNvPr id="247820" name="Picture 12" descr="Picture 123"/>
          <p:cNvPicPr>
            <a:picLocks noChangeAspect="1" noChangeArrowheads="1"/>
          </p:cNvPicPr>
          <p:nvPr/>
        </p:nvPicPr>
        <p:blipFill>
          <a:blip r:embed="rId5">
            <a:lum bright="-6000" contrast="24000"/>
          </a:blip>
          <a:srcRect l="4196" t="8290" r="4895" b="12953"/>
          <a:stretch>
            <a:fillRect/>
          </a:stretch>
        </p:blipFill>
        <p:spPr bwMode="auto">
          <a:xfrm>
            <a:off x="304800" y="2651125"/>
            <a:ext cx="5791200" cy="1692275"/>
          </a:xfrm>
          <a:prstGeom prst="rect">
            <a:avLst/>
          </a:prstGeom>
          <a:noFill/>
          <a:ln w="28575">
            <a:solidFill>
              <a:srgbClr val="336699"/>
            </a:solidFill>
            <a:miter lim="800000"/>
            <a:headEnd/>
            <a:tailEnd/>
          </a:ln>
        </p:spPr>
      </p:pic>
      <p:sp>
        <p:nvSpPr>
          <p:cNvPr id="247821" name="AutoShape 13"/>
          <p:cNvSpPr>
            <a:spLocks noChangeArrowheads="1"/>
          </p:cNvSpPr>
          <p:nvPr/>
        </p:nvSpPr>
        <p:spPr bwMode="auto">
          <a:xfrm rot="-2037947">
            <a:off x="3884613" y="4903788"/>
            <a:ext cx="1143000" cy="963612"/>
          </a:xfrm>
          <a:prstGeom prst="triangle">
            <a:avLst>
              <a:gd name="adj" fmla="val 50000"/>
            </a:avLst>
          </a:prstGeom>
          <a:noFill/>
          <a:ln w="57150">
            <a:solidFill>
              <a:schemeClr val="hlink"/>
            </a:solidFill>
            <a:miter lim="800000"/>
            <a:headEnd/>
            <a:tailEnd/>
          </a:ln>
          <a:effectLst/>
        </p:spPr>
        <p:txBody>
          <a:bodyPr wrap="none" anchor="ctr"/>
          <a:lstStyle/>
          <a:p>
            <a:endParaRPr lang="en-US"/>
          </a:p>
        </p:txBody>
      </p:sp>
      <p:sp>
        <p:nvSpPr>
          <p:cNvPr id="247822" name="Rectangle 14"/>
          <p:cNvSpPr>
            <a:spLocks noChangeArrowheads="1"/>
          </p:cNvSpPr>
          <p:nvPr/>
        </p:nvSpPr>
        <p:spPr bwMode="auto">
          <a:xfrm rot="-706628">
            <a:off x="4162425" y="3411538"/>
            <a:ext cx="685800" cy="762000"/>
          </a:xfrm>
          <a:prstGeom prst="rect">
            <a:avLst/>
          </a:prstGeom>
          <a:noFill/>
          <a:ln w="57150">
            <a:solidFill>
              <a:srgbClr val="FF0000"/>
            </a:solidFill>
            <a:miter lim="800000"/>
            <a:headEnd/>
            <a:tailEnd/>
          </a:ln>
          <a:effectLst/>
        </p:spPr>
        <p:txBody>
          <a:bodyPr wrap="none" anchor="ctr"/>
          <a:lstStyle/>
          <a:p>
            <a:endParaRPr lang="en-US"/>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7810">
                                            <p:txEl>
                                              <p:pRg st="0" end="0"/>
                                            </p:txEl>
                                          </p:spTgt>
                                        </p:tgtEl>
                                        <p:attrNameLst>
                                          <p:attrName>style.visibility</p:attrName>
                                        </p:attrNameLst>
                                      </p:cBhvr>
                                      <p:to>
                                        <p:strVal val="visible"/>
                                      </p:to>
                                    </p:set>
                                    <p:animEffect transition="in" filter="dissolve">
                                      <p:cBhvr>
                                        <p:cTn id="7" dur="500"/>
                                        <p:tgtEl>
                                          <p:spTgt spid="247810">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47820"/>
                                        </p:tgtEl>
                                        <p:attrNameLst>
                                          <p:attrName>style.visibility</p:attrName>
                                        </p:attrNameLst>
                                      </p:cBhvr>
                                      <p:to>
                                        <p:strVal val="visible"/>
                                      </p:to>
                                    </p:set>
                                    <p:animEffect transition="in" filter="dissolve">
                                      <p:cBhvr>
                                        <p:cTn id="11" dur="500"/>
                                        <p:tgtEl>
                                          <p:spTgt spid="24782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47822"/>
                                        </p:tgtEl>
                                        <p:attrNameLst>
                                          <p:attrName>style.visibility</p:attrName>
                                        </p:attrNameLst>
                                      </p:cBhvr>
                                      <p:to>
                                        <p:strVal val="visible"/>
                                      </p:to>
                                    </p:set>
                                    <p:animEffect transition="in" filter="dissolve">
                                      <p:cBhvr>
                                        <p:cTn id="15" dur="500"/>
                                        <p:tgtEl>
                                          <p:spTgt spid="247822"/>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47819"/>
                                        </p:tgtEl>
                                        <p:attrNameLst>
                                          <p:attrName>style.visibility</p:attrName>
                                        </p:attrNameLst>
                                      </p:cBhvr>
                                      <p:to>
                                        <p:strVal val="visible"/>
                                      </p:to>
                                    </p:set>
                                    <p:animEffect transition="in" filter="dissolve">
                                      <p:cBhvr>
                                        <p:cTn id="19" dur="500"/>
                                        <p:tgtEl>
                                          <p:spTgt spid="247819"/>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7821"/>
                                        </p:tgtEl>
                                        <p:attrNameLst>
                                          <p:attrName>style.visibility</p:attrName>
                                        </p:attrNameLst>
                                      </p:cBhvr>
                                      <p:to>
                                        <p:strVal val="visible"/>
                                      </p:to>
                                    </p:set>
                                    <p:animEffect transition="in" filter="dissolve">
                                      <p:cBhvr>
                                        <p:cTn id="23" dur="500"/>
                                        <p:tgtEl>
                                          <p:spTgt spid="247821"/>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47812"/>
                                        </p:tgtEl>
                                        <p:attrNameLst>
                                          <p:attrName>style.visibility</p:attrName>
                                        </p:attrNameLst>
                                      </p:cBhvr>
                                      <p:to>
                                        <p:strVal val="visible"/>
                                      </p:to>
                                    </p:set>
                                    <p:animEffect transition="in" filter="dissolve">
                                      <p:cBhvr>
                                        <p:cTn id="27" dur="500"/>
                                        <p:tgtEl>
                                          <p:spTgt spid="24781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47817"/>
                                        </p:tgtEl>
                                        <p:attrNameLst>
                                          <p:attrName>style.visibility</p:attrName>
                                        </p:attrNameLst>
                                      </p:cBhvr>
                                      <p:to>
                                        <p:strVal val="visible"/>
                                      </p:to>
                                    </p:set>
                                    <p:animEffect transition="in" filter="dissolve">
                                      <p:cBhvr>
                                        <p:cTn id="30" dur="500"/>
                                        <p:tgtEl>
                                          <p:spTgt spid="24781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47811"/>
                                        </p:tgtEl>
                                        <p:attrNameLst>
                                          <p:attrName>style.visibility</p:attrName>
                                        </p:attrNameLst>
                                      </p:cBhvr>
                                      <p:to>
                                        <p:strVal val="visible"/>
                                      </p:to>
                                    </p:set>
                                    <p:animEffect transition="in" filter="dissolve">
                                      <p:cBhvr>
                                        <p:cTn id="33" dur="500"/>
                                        <p:tgtEl>
                                          <p:spTgt spid="24781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7815"/>
                                        </p:tgtEl>
                                        <p:attrNameLst>
                                          <p:attrName>style.visibility</p:attrName>
                                        </p:attrNameLst>
                                      </p:cBhvr>
                                      <p:to>
                                        <p:strVal val="visible"/>
                                      </p:to>
                                    </p:set>
                                    <p:animEffect transition="in" filter="dissolve">
                                      <p:cBhvr>
                                        <p:cTn id="36" dur="500"/>
                                        <p:tgtEl>
                                          <p:spTgt spid="24781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47816"/>
                                        </p:tgtEl>
                                        <p:attrNameLst>
                                          <p:attrName>style.visibility</p:attrName>
                                        </p:attrNameLst>
                                      </p:cBhvr>
                                      <p:to>
                                        <p:strVal val="visible"/>
                                      </p:to>
                                    </p:set>
                                    <p:animEffect transition="in" filter="dissolve">
                                      <p:cBhvr>
                                        <p:cTn id="39" dur="500"/>
                                        <p:tgtEl>
                                          <p:spTgt spid="2478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47813"/>
                                        </p:tgtEl>
                                        <p:attrNameLst>
                                          <p:attrName>style.visibility</p:attrName>
                                        </p:attrNameLst>
                                      </p:cBhvr>
                                      <p:to>
                                        <p:strVal val="visible"/>
                                      </p:to>
                                    </p:set>
                                    <p:animEffect transition="in" filter="dissolve">
                                      <p:cBhvr>
                                        <p:cTn id="42" dur="500"/>
                                        <p:tgtEl>
                                          <p:spTgt spid="24781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47814"/>
                                        </p:tgtEl>
                                        <p:attrNameLst>
                                          <p:attrName>style.visibility</p:attrName>
                                        </p:attrNameLst>
                                      </p:cBhvr>
                                      <p:to>
                                        <p:strVal val="visible"/>
                                      </p:to>
                                    </p:set>
                                    <p:animEffect transition="in" filter="dissolve">
                                      <p:cBhvr>
                                        <p:cTn id="45" dur="500"/>
                                        <p:tgtEl>
                                          <p:spTgt spid="2478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47818"/>
                                        </p:tgtEl>
                                        <p:attrNameLst>
                                          <p:attrName>style.visibility</p:attrName>
                                        </p:attrNameLst>
                                      </p:cBhvr>
                                      <p:to>
                                        <p:strVal val="visible"/>
                                      </p:to>
                                    </p:set>
                                    <p:animEffect transition="in" filter="dissolve">
                                      <p:cBhvr>
                                        <p:cTn id="48" dur="500"/>
                                        <p:tgtEl>
                                          <p:spTgt spid="247818"/>
                                        </p:tgtEl>
                                      </p:cBhvr>
                                    </p:animEffect>
                                  </p:childTnLst>
                                </p:cTn>
                              </p:par>
                              <p:par>
                                <p:cTn id="49" presetID="9" presetClass="entr" presetSubtype="0" fill="hold" nodeType="withEffect">
                                  <p:stCondLst>
                                    <p:cond delay="0"/>
                                  </p:stCondLst>
                                  <p:childTnLst>
                                    <p:set>
                                      <p:cBhvr>
                                        <p:cTn id="50" dur="1" fill="hold">
                                          <p:stCondLst>
                                            <p:cond delay="0"/>
                                          </p:stCondLst>
                                        </p:cTn>
                                        <p:tgtEl>
                                          <p:spTgt spid="247810">
                                            <p:txEl>
                                              <p:pRg st="1" end="1"/>
                                            </p:txEl>
                                          </p:spTgt>
                                        </p:tgtEl>
                                        <p:attrNameLst>
                                          <p:attrName>style.visibility</p:attrName>
                                        </p:attrNameLst>
                                      </p:cBhvr>
                                      <p:to>
                                        <p:strVal val="visible"/>
                                      </p:to>
                                    </p:set>
                                    <p:animEffect transition="in" filter="dissolve">
                                      <p:cBhvr>
                                        <p:cTn id="51" dur="500"/>
                                        <p:tgtEl>
                                          <p:spTgt spid="2478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animBg="1"/>
      <p:bldP spid="247812" grpId="0" animBg="1"/>
      <p:bldP spid="247813" grpId="0" animBg="1"/>
      <p:bldP spid="247814" grpId="0" animBg="1"/>
      <p:bldP spid="247815" grpId="0" animBg="1"/>
      <p:bldP spid="247816" grpId="0" animBg="1"/>
      <p:bldP spid="247817" grpId="0" animBg="1"/>
      <p:bldP spid="247818" grpId="0" animBg="1"/>
      <p:bldP spid="247821" grpId="0" animBg="1"/>
      <p:bldP spid="2478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idx="1"/>
          </p:nvPr>
        </p:nvSpPr>
        <p:spPr>
          <a:xfrm>
            <a:off x="762000" y="609600"/>
            <a:ext cx="6019800" cy="4114800"/>
          </a:xfrm>
        </p:spPr>
        <p:txBody>
          <a:bodyPr/>
          <a:lstStyle/>
          <a:p>
            <a:pPr>
              <a:lnSpc>
                <a:spcPct val="110000"/>
              </a:lnSpc>
            </a:pPr>
            <a:r>
              <a:rPr lang="en-US" sz="2400" dirty="0" smtClean="0"/>
              <a:t>   Pathfinder</a:t>
            </a:r>
            <a:endParaRPr lang="en-US" sz="2400" dirty="0"/>
          </a:p>
          <a:p>
            <a:pPr lvl="1">
              <a:lnSpc>
                <a:spcPct val="110000"/>
              </a:lnSpc>
            </a:pPr>
            <a:r>
              <a:rPr lang="en-US" sz="2000" dirty="0"/>
              <a:t>Narrower taper </a:t>
            </a:r>
          </a:p>
          <a:p>
            <a:pPr lvl="1">
              <a:lnSpc>
                <a:spcPct val="110000"/>
              </a:lnSpc>
            </a:pPr>
            <a:r>
              <a:rPr lang="en-US" sz="2000" dirty="0"/>
              <a:t>Used to negotiate calcified, constricted canals</a:t>
            </a:r>
          </a:p>
          <a:p>
            <a:pPr lvl="1">
              <a:lnSpc>
                <a:spcPct val="110000"/>
              </a:lnSpc>
            </a:pPr>
            <a:r>
              <a:rPr lang="en-US" sz="2000" dirty="0">
                <a:solidFill>
                  <a:srgbClr val="FFC000"/>
                </a:solidFill>
              </a:rPr>
              <a:t>ProFinder: </a:t>
            </a:r>
            <a:r>
              <a:rPr lang="en-US" sz="2000" dirty="0"/>
              <a:t>variable minimal taper, #10,13,17, lengths: 18, 21, 25 mm</a:t>
            </a:r>
          </a:p>
          <a:p>
            <a:pPr lvl="1">
              <a:lnSpc>
                <a:spcPct val="110000"/>
              </a:lnSpc>
            </a:pPr>
            <a:endParaRPr lang="en-US" sz="2000" dirty="0"/>
          </a:p>
        </p:txBody>
      </p:sp>
      <p:pic>
        <p:nvPicPr>
          <p:cNvPr id="249859" name="Picture 3" descr="co9 9"/>
          <p:cNvPicPr>
            <a:picLocks noChangeAspect="1" noChangeArrowheads="1"/>
          </p:cNvPicPr>
          <p:nvPr/>
        </p:nvPicPr>
        <p:blipFill>
          <a:blip r:embed="rId3">
            <a:lum contrast="6000"/>
          </a:blip>
          <a:srcRect l="8267" t="10501" r="32001" b="9421"/>
          <a:stretch>
            <a:fillRect/>
          </a:stretch>
        </p:blipFill>
        <p:spPr bwMode="auto">
          <a:xfrm>
            <a:off x="2616200" y="3810000"/>
            <a:ext cx="2135188" cy="2590800"/>
          </a:xfrm>
          <a:prstGeom prst="rect">
            <a:avLst/>
          </a:prstGeom>
          <a:noFill/>
          <a:ln w="28575">
            <a:solidFill>
              <a:srgbClr val="336699"/>
            </a:solidFill>
            <a:miter lim="800000"/>
            <a:headEnd/>
            <a:tailEnd/>
          </a:ln>
        </p:spPr>
      </p:pic>
      <p:pic>
        <p:nvPicPr>
          <p:cNvPr id="249860" name="Picture 4" descr="Pathfinder"/>
          <p:cNvPicPr>
            <a:picLocks noChangeAspect="1" noChangeArrowheads="1"/>
          </p:cNvPicPr>
          <p:nvPr/>
        </p:nvPicPr>
        <p:blipFill>
          <a:blip r:embed="rId4">
            <a:lum contrast="6000"/>
          </a:blip>
          <a:srcRect/>
          <a:stretch>
            <a:fillRect/>
          </a:stretch>
        </p:blipFill>
        <p:spPr bwMode="auto">
          <a:xfrm>
            <a:off x="495300" y="3738563"/>
            <a:ext cx="1690688" cy="2662237"/>
          </a:xfrm>
          <a:prstGeom prst="rect">
            <a:avLst/>
          </a:prstGeom>
          <a:noFill/>
          <a:ln w="28575">
            <a:solidFill>
              <a:srgbClr val="336699"/>
            </a:solidFill>
            <a:miter lim="800000"/>
            <a:headEnd/>
            <a:tailEnd/>
          </a:ln>
        </p:spPr>
      </p:pic>
      <p:pic>
        <p:nvPicPr>
          <p:cNvPr id="249861" name="Picture 5" descr="DFINDERS"/>
          <p:cNvPicPr>
            <a:picLocks noChangeAspect="1" noChangeArrowheads="1"/>
          </p:cNvPicPr>
          <p:nvPr/>
        </p:nvPicPr>
        <p:blipFill>
          <a:blip r:embed="rId5"/>
          <a:srcRect/>
          <a:stretch>
            <a:fillRect/>
          </a:stretch>
        </p:blipFill>
        <p:spPr bwMode="auto">
          <a:xfrm>
            <a:off x="5129213" y="4343400"/>
            <a:ext cx="3405187" cy="2027238"/>
          </a:xfrm>
          <a:prstGeom prst="rect">
            <a:avLst/>
          </a:prstGeom>
          <a:noFill/>
          <a:ln w="28575">
            <a:solidFill>
              <a:srgbClr val="336699"/>
            </a:solidFill>
            <a:miter lim="800000"/>
            <a:headEnd/>
            <a:tailEnd/>
          </a:ln>
        </p:spPr>
      </p:pic>
      <p:pic>
        <p:nvPicPr>
          <p:cNvPr id="249862" name="Picture 6" descr="Product Image"/>
          <p:cNvPicPr>
            <a:picLocks noChangeAspect="1" noChangeArrowheads="1"/>
          </p:cNvPicPr>
          <p:nvPr/>
        </p:nvPicPr>
        <p:blipFill>
          <a:blip r:embed="rId6"/>
          <a:srcRect/>
          <a:stretch>
            <a:fillRect/>
          </a:stretch>
        </p:blipFill>
        <p:spPr bwMode="auto">
          <a:xfrm>
            <a:off x="5943600" y="1828800"/>
            <a:ext cx="2857500" cy="2152650"/>
          </a:xfrm>
          <a:prstGeom prst="rect">
            <a:avLst/>
          </a:prstGeom>
          <a:noFill/>
          <a:ln w="28575">
            <a:solidFill>
              <a:srgbClr val="336699"/>
            </a:solidFill>
            <a:miter lim="800000"/>
            <a:headEnd/>
            <a:tailEnd/>
          </a:ln>
        </p:spPr>
      </p:pic>
      <p:sp>
        <p:nvSpPr>
          <p:cNvPr id="249863" name="Text Box 7"/>
          <p:cNvSpPr txBox="1">
            <a:spLocks noChangeArrowheads="1"/>
          </p:cNvSpPr>
          <p:nvPr/>
        </p:nvSpPr>
        <p:spPr bwMode="auto">
          <a:xfrm>
            <a:off x="7013575" y="990600"/>
            <a:ext cx="2130425" cy="707886"/>
          </a:xfrm>
          <a:prstGeom prst="rect">
            <a:avLst/>
          </a:prstGeom>
          <a:noFill/>
          <a:ln w="9525">
            <a:noFill/>
            <a:miter lim="800000"/>
            <a:headEnd/>
            <a:tailEnd/>
          </a:ln>
          <a:effectLst/>
        </p:spPr>
        <p:txBody>
          <a:bodyPr>
            <a:spAutoFit/>
          </a:bodyPr>
          <a:lstStyle/>
          <a:p>
            <a:pPr eaLnBrk="1" hangingPunct="1"/>
            <a:r>
              <a:rPr lang="en-US" sz="2000" dirty="0">
                <a:solidFill>
                  <a:srgbClr val="FFC000"/>
                </a:solidFill>
                <a:latin typeface="Freehand471 BT" pitchFamily="66" charset="0"/>
              </a:rPr>
              <a:t>Senseus ProFinder</a:t>
            </a:r>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9858">
                                            <p:txEl>
                                              <p:pRg st="0" end="0"/>
                                            </p:txEl>
                                          </p:spTgt>
                                        </p:tgtEl>
                                        <p:attrNameLst>
                                          <p:attrName>style.visibility</p:attrName>
                                        </p:attrNameLst>
                                      </p:cBhvr>
                                      <p:to>
                                        <p:strVal val="visible"/>
                                      </p:to>
                                    </p:set>
                                    <p:animEffect transition="in" filter="dissolve">
                                      <p:cBhvr>
                                        <p:cTn id="7" dur="500"/>
                                        <p:tgtEl>
                                          <p:spTgt spid="24985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49858">
                                            <p:txEl>
                                              <p:pRg st="1" end="1"/>
                                            </p:txEl>
                                          </p:spTgt>
                                        </p:tgtEl>
                                        <p:attrNameLst>
                                          <p:attrName>style.visibility</p:attrName>
                                        </p:attrNameLst>
                                      </p:cBhvr>
                                      <p:to>
                                        <p:strVal val="visible"/>
                                      </p:to>
                                    </p:set>
                                    <p:animEffect transition="in" filter="dissolve">
                                      <p:cBhvr>
                                        <p:cTn id="10" dur="500"/>
                                        <p:tgtEl>
                                          <p:spTgt spid="24985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49858">
                                            <p:txEl>
                                              <p:pRg st="2" end="2"/>
                                            </p:txEl>
                                          </p:spTgt>
                                        </p:tgtEl>
                                        <p:attrNameLst>
                                          <p:attrName>style.visibility</p:attrName>
                                        </p:attrNameLst>
                                      </p:cBhvr>
                                      <p:to>
                                        <p:strVal val="visible"/>
                                      </p:to>
                                    </p:set>
                                    <p:animEffect transition="in" filter="dissolve">
                                      <p:cBhvr>
                                        <p:cTn id="13" dur="500"/>
                                        <p:tgtEl>
                                          <p:spTgt spid="249858">
                                            <p:txEl>
                                              <p:pRg st="2" end="2"/>
                                            </p:txEl>
                                          </p:spTgt>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249859"/>
                                        </p:tgtEl>
                                        <p:attrNameLst>
                                          <p:attrName>style.visibility</p:attrName>
                                        </p:attrNameLst>
                                      </p:cBhvr>
                                      <p:to>
                                        <p:strVal val="visible"/>
                                      </p:to>
                                    </p:set>
                                    <p:animEffect transition="in" filter="dissolve">
                                      <p:cBhvr>
                                        <p:cTn id="17" dur="500"/>
                                        <p:tgtEl>
                                          <p:spTgt spid="249859"/>
                                        </p:tgtEl>
                                      </p:cBhvr>
                                    </p:animEffect>
                                  </p:childTnLst>
                                </p:cTn>
                              </p:par>
                              <p:par>
                                <p:cTn id="18" presetID="9" presetClass="entr" presetSubtype="0" fill="hold" nodeType="withEffect">
                                  <p:stCondLst>
                                    <p:cond delay="0"/>
                                  </p:stCondLst>
                                  <p:childTnLst>
                                    <p:set>
                                      <p:cBhvr>
                                        <p:cTn id="19" dur="1" fill="hold">
                                          <p:stCondLst>
                                            <p:cond delay="0"/>
                                          </p:stCondLst>
                                        </p:cTn>
                                        <p:tgtEl>
                                          <p:spTgt spid="249860"/>
                                        </p:tgtEl>
                                        <p:attrNameLst>
                                          <p:attrName>style.visibility</p:attrName>
                                        </p:attrNameLst>
                                      </p:cBhvr>
                                      <p:to>
                                        <p:strVal val="visible"/>
                                      </p:to>
                                    </p:set>
                                    <p:animEffect transition="in" filter="dissolve">
                                      <p:cBhvr>
                                        <p:cTn id="20" dur="500"/>
                                        <p:tgtEl>
                                          <p:spTgt spid="249860"/>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249861"/>
                                        </p:tgtEl>
                                        <p:attrNameLst>
                                          <p:attrName>style.visibility</p:attrName>
                                        </p:attrNameLst>
                                      </p:cBhvr>
                                      <p:to>
                                        <p:strVal val="visible"/>
                                      </p:to>
                                    </p:set>
                                    <p:animEffect transition="in" filter="dissolve">
                                      <p:cBhvr>
                                        <p:cTn id="24" dur="500"/>
                                        <p:tgtEl>
                                          <p:spTgt spid="249861"/>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249858">
                                            <p:txEl>
                                              <p:pRg st="3" end="3"/>
                                            </p:txEl>
                                          </p:spTgt>
                                        </p:tgtEl>
                                        <p:attrNameLst>
                                          <p:attrName>style.visibility</p:attrName>
                                        </p:attrNameLst>
                                      </p:cBhvr>
                                      <p:to>
                                        <p:strVal val="visible"/>
                                      </p:to>
                                    </p:set>
                                    <p:animEffect transition="in" filter="dissolve">
                                      <p:cBhvr>
                                        <p:cTn id="28" dur="500"/>
                                        <p:tgtEl>
                                          <p:spTgt spid="249858">
                                            <p:txEl>
                                              <p:pRg st="3" end="3"/>
                                            </p:txEl>
                                          </p:spTgt>
                                        </p:tgtEl>
                                      </p:cBhvr>
                                    </p:animEffect>
                                  </p:childTnLst>
                                </p:cTn>
                              </p:par>
                            </p:childTnLst>
                          </p:cTn>
                        </p:par>
                        <p:par>
                          <p:cTn id="29" fill="hold">
                            <p:stCondLst>
                              <p:cond delay="2000"/>
                            </p:stCondLst>
                            <p:childTnLst>
                              <p:par>
                                <p:cTn id="30" presetID="9" presetClass="entr" presetSubtype="0" fill="hold" grpId="0" nodeType="afterEffect">
                                  <p:stCondLst>
                                    <p:cond delay="0"/>
                                  </p:stCondLst>
                                  <p:childTnLst>
                                    <p:set>
                                      <p:cBhvr>
                                        <p:cTn id="31" dur="1" fill="hold">
                                          <p:stCondLst>
                                            <p:cond delay="0"/>
                                          </p:stCondLst>
                                        </p:cTn>
                                        <p:tgtEl>
                                          <p:spTgt spid="249863"/>
                                        </p:tgtEl>
                                        <p:attrNameLst>
                                          <p:attrName>style.visibility</p:attrName>
                                        </p:attrNameLst>
                                      </p:cBhvr>
                                      <p:to>
                                        <p:strVal val="visible"/>
                                      </p:to>
                                    </p:set>
                                    <p:animEffect transition="in" filter="dissolve">
                                      <p:cBhvr>
                                        <p:cTn id="32" dur="500"/>
                                        <p:tgtEl>
                                          <p:spTgt spid="249863"/>
                                        </p:tgtEl>
                                      </p:cBhvr>
                                    </p:animEffect>
                                  </p:childTnLst>
                                </p:cTn>
                              </p:par>
                              <p:par>
                                <p:cTn id="33" presetID="9" presetClass="entr" presetSubtype="0" fill="hold" nodeType="withEffect">
                                  <p:stCondLst>
                                    <p:cond delay="0"/>
                                  </p:stCondLst>
                                  <p:childTnLst>
                                    <p:set>
                                      <p:cBhvr>
                                        <p:cTn id="34" dur="1" fill="hold">
                                          <p:stCondLst>
                                            <p:cond delay="0"/>
                                          </p:stCondLst>
                                        </p:cTn>
                                        <p:tgtEl>
                                          <p:spTgt spid="249862"/>
                                        </p:tgtEl>
                                        <p:attrNameLst>
                                          <p:attrName>style.visibility</p:attrName>
                                        </p:attrNameLst>
                                      </p:cBhvr>
                                      <p:to>
                                        <p:strVal val="visible"/>
                                      </p:to>
                                    </p:set>
                                    <p:animEffect transition="in" filter="dissolve">
                                      <p:cBhvr>
                                        <p:cTn id="35" dur="500"/>
                                        <p:tgtEl>
                                          <p:spTgt spid="249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a:t>Hedstrom Files (ANSI 58)</a:t>
            </a:r>
          </a:p>
        </p:txBody>
      </p:sp>
      <p:sp>
        <p:nvSpPr>
          <p:cNvPr id="252931" name="Rectangle 3"/>
          <p:cNvSpPr>
            <a:spLocks noGrp="1" noChangeArrowheads="1"/>
          </p:cNvSpPr>
          <p:nvPr>
            <p:ph type="body" sz="half" idx="1"/>
          </p:nvPr>
        </p:nvSpPr>
        <p:spPr>
          <a:xfrm>
            <a:off x="1371600" y="685800"/>
            <a:ext cx="7391400" cy="4114800"/>
          </a:xfrm>
        </p:spPr>
        <p:txBody>
          <a:bodyPr/>
          <a:lstStyle/>
          <a:p>
            <a:pPr marL="0" indent="0">
              <a:lnSpc>
                <a:spcPct val="150000"/>
              </a:lnSpc>
            </a:pPr>
            <a:r>
              <a:rPr lang="en-US" sz="2400" dirty="0"/>
              <a:t>Milled instrument- </a:t>
            </a:r>
            <a:r>
              <a:rPr lang="en-US" sz="2400" dirty="0">
                <a:solidFill>
                  <a:schemeClr val="bg1"/>
                </a:solidFill>
              </a:rPr>
              <a:t>multiaxial grinding </a:t>
            </a:r>
          </a:p>
          <a:p>
            <a:pPr marL="0" indent="0">
              <a:lnSpc>
                <a:spcPct val="150000"/>
              </a:lnSpc>
            </a:pPr>
            <a:r>
              <a:rPr lang="en-US" sz="2400" dirty="0"/>
              <a:t>Positive rake angle</a:t>
            </a:r>
          </a:p>
          <a:p>
            <a:pPr marL="0" indent="0">
              <a:lnSpc>
                <a:spcPct val="150000"/>
              </a:lnSpc>
            </a:pPr>
            <a:r>
              <a:rPr lang="en-US" sz="2400" dirty="0"/>
              <a:t>Cuts in pull motion </a:t>
            </a:r>
          </a:p>
          <a:p>
            <a:pPr marL="0" indent="0">
              <a:lnSpc>
                <a:spcPct val="150000"/>
              </a:lnSpc>
              <a:buNone/>
            </a:pPr>
            <a:endParaRPr lang="en-US" sz="2400" dirty="0"/>
          </a:p>
        </p:txBody>
      </p:sp>
      <p:pic>
        <p:nvPicPr>
          <p:cNvPr id="252932" name="Picture 4"/>
          <p:cNvPicPr>
            <a:picLocks noChangeAspect="1" noChangeArrowheads="1"/>
          </p:cNvPicPr>
          <p:nvPr/>
        </p:nvPicPr>
        <p:blipFill>
          <a:blip r:embed="rId3"/>
          <a:srcRect/>
          <a:stretch>
            <a:fillRect/>
          </a:stretch>
        </p:blipFill>
        <p:spPr bwMode="auto">
          <a:xfrm>
            <a:off x="7010400" y="1985963"/>
            <a:ext cx="1871663" cy="4338637"/>
          </a:xfrm>
          <a:prstGeom prst="rect">
            <a:avLst/>
          </a:prstGeom>
          <a:noFill/>
          <a:ln w="28575">
            <a:solidFill>
              <a:srgbClr val="336699"/>
            </a:solidFill>
            <a:miter lim="800000"/>
            <a:headEnd/>
            <a:tailEnd/>
          </a:ln>
          <a:effectLst/>
        </p:spPr>
      </p:pic>
      <p:pic>
        <p:nvPicPr>
          <p:cNvPr id="252933" name="Picture 5" descr="coh6 14"/>
          <p:cNvPicPr>
            <a:picLocks noChangeAspect="1" noChangeArrowheads="1"/>
          </p:cNvPicPr>
          <p:nvPr/>
        </p:nvPicPr>
        <p:blipFill>
          <a:blip r:embed="rId4">
            <a:lum contrast="18000"/>
          </a:blip>
          <a:srcRect l="3430" t="47458" r="57127" b="5084"/>
          <a:stretch>
            <a:fillRect/>
          </a:stretch>
        </p:blipFill>
        <p:spPr bwMode="auto">
          <a:xfrm>
            <a:off x="3810000" y="3200400"/>
            <a:ext cx="2567341" cy="3124200"/>
          </a:xfrm>
          <a:prstGeom prst="rect">
            <a:avLst/>
          </a:prstGeom>
          <a:noFill/>
          <a:ln w="28575">
            <a:solidFill>
              <a:srgbClr val="336699"/>
            </a:solidFill>
            <a:miter lim="800000"/>
            <a:headEnd/>
            <a:tailEnd/>
          </a:ln>
        </p:spPr>
      </p:pic>
      <p:pic>
        <p:nvPicPr>
          <p:cNvPr id="252934" name="Picture 6" descr="h files"/>
          <p:cNvPicPr>
            <a:picLocks noChangeAspect="1" noChangeArrowheads="1"/>
          </p:cNvPicPr>
          <p:nvPr/>
        </p:nvPicPr>
        <p:blipFill>
          <a:blip r:embed="rId5"/>
          <a:srcRect/>
          <a:stretch>
            <a:fillRect/>
          </a:stretch>
        </p:blipFill>
        <p:spPr bwMode="auto">
          <a:xfrm>
            <a:off x="228600" y="3883025"/>
            <a:ext cx="3200400" cy="2416175"/>
          </a:xfrm>
          <a:prstGeom prst="rect">
            <a:avLst/>
          </a:prstGeom>
          <a:noFill/>
          <a:ln w="28575">
            <a:solidFill>
              <a:srgbClr val="336699"/>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52934"/>
                                        </p:tgtEl>
                                        <p:attrNameLst>
                                          <p:attrName>style.visibility</p:attrName>
                                        </p:attrNameLst>
                                      </p:cBhvr>
                                      <p:to>
                                        <p:strVal val="visible"/>
                                      </p:to>
                                    </p:set>
                                    <p:animEffect transition="in" filter="dissolve">
                                      <p:cBhvr>
                                        <p:cTn id="7" dur="500"/>
                                        <p:tgtEl>
                                          <p:spTgt spid="252934"/>
                                        </p:tgtEl>
                                      </p:cBhvr>
                                    </p:animEffect>
                                  </p:childTnLst>
                                </p:cTn>
                              </p:par>
                              <p:par>
                                <p:cTn id="8" presetID="9" presetClass="entr" presetSubtype="0" fill="hold" nodeType="withEffect">
                                  <p:stCondLst>
                                    <p:cond delay="0"/>
                                  </p:stCondLst>
                                  <p:childTnLst>
                                    <p:set>
                                      <p:cBhvr>
                                        <p:cTn id="9" dur="1" fill="hold">
                                          <p:stCondLst>
                                            <p:cond delay="0"/>
                                          </p:stCondLst>
                                        </p:cTn>
                                        <p:tgtEl>
                                          <p:spTgt spid="252933"/>
                                        </p:tgtEl>
                                        <p:attrNameLst>
                                          <p:attrName>style.visibility</p:attrName>
                                        </p:attrNameLst>
                                      </p:cBhvr>
                                      <p:to>
                                        <p:strVal val="visible"/>
                                      </p:to>
                                    </p:set>
                                    <p:animEffect transition="in" filter="dissolve">
                                      <p:cBhvr>
                                        <p:cTn id="10" dur="500"/>
                                        <p:tgtEl>
                                          <p:spTgt spid="252933"/>
                                        </p:tgtEl>
                                      </p:cBhvr>
                                    </p:animEffect>
                                  </p:childTnLst>
                                </p:cTn>
                              </p:par>
                              <p:par>
                                <p:cTn id="11" presetID="9" presetClass="entr" presetSubtype="0" fill="hold" nodeType="withEffect">
                                  <p:stCondLst>
                                    <p:cond delay="0"/>
                                  </p:stCondLst>
                                  <p:childTnLst>
                                    <p:set>
                                      <p:cBhvr>
                                        <p:cTn id="12" dur="1" fill="hold">
                                          <p:stCondLst>
                                            <p:cond delay="0"/>
                                          </p:stCondLst>
                                        </p:cTn>
                                        <p:tgtEl>
                                          <p:spTgt spid="252932"/>
                                        </p:tgtEl>
                                        <p:attrNameLst>
                                          <p:attrName>style.visibility</p:attrName>
                                        </p:attrNameLst>
                                      </p:cBhvr>
                                      <p:to>
                                        <p:strVal val="visible"/>
                                      </p:to>
                                    </p:set>
                                    <p:animEffect transition="in" filter="dissolve">
                                      <p:cBhvr>
                                        <p:cTn id="13" dur="500"/>
                                        <p:tgtEl>
                                          <p:spTgt spid="252932"/>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252931">
                                            <p:txEl>
                                              <p:pRg st="0" end="0"/>
                                            </p:txEl>
                                          </p:spTgt>
                                        </p:tgtEl>
                                        <p:attrNameLst>
                                          <p:attrName>style.visibility</p:attrName>
                                        </p:attrNameLst>
                                      </p:cBhvr>
                                      <p:to>
                                        <p:strVal val="visible"/>
                                      </p:to>
                                    </p:set>
                                    <p:animEffect transition="in" filter="dissolve">
                                      <p:cBhvr>
                                        <p:cTn id="17" dur="500"/>
                                        <p:tgtEl>
                                          <p:spTgt spid="252931">
                                            <p:txEl>
                                              <p:pRg st="0" end="0"/>
                                            </p:txEl>
                                          </p:spTgt>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252931">
                                            <p:txEl>
                                              <p:pRg st="1" end="1"/>
                                            </p:txEl>
                                          </p:spTgt>
                                        </p:tgtEl>
                                        <p:attrNameLst>
                                          <p:attrName>style.visibility</p:attrName>
                                        </p:attrNameLst>
                                      </p:cBhvr>
                                      <p:to>
                                        <p:strVal val="visible"/>
                                      </p:to>
                                    </p:set>
                                    <p:animEffect transition="in" filter="dissolve">
                                      <p:cBhvr>
                                        <p:cTn id="21" dur="500"/>
                                        <p:tgtEl>
                                          <p:spTgt spid="252931">
                                            <p:txEl>
                                              <p:pRg st="1" end="1"/>
                                            </p:txEl>
                                          </p:spTgt>
                                        </p:tgtEl>
                                      </p:cBhvr>
                                    </p:animEffect>
                                  </p:childTnLst>
                                </p:cTn>
                              </p:par>
                            </p:childTnLst>
                          </p:cTn>
                        </p:par>
                        <p:par>
                          <p:cTn id="22" fill="hold">
                            <p:stCondLst>
                              <p:cond delay="1500"/>
                            </p:stCondLst>
                            <p:childTnLst>
                              <p:par>
                                <p:cTn id="23" presetID="9" presetClass="entr" presetSubtype="0" fill="hold" grpId="0" nodeType="afterEffect">
                                  <p:stCondLst>
                                    <p:cond delay="0"/>
                                  </p:stCondLst>
                                  <p:childTnLst>
                                    <p:set>
                                      <p:cBhvr>
                                        <p:cTn id="24" dur="1" fill="hold">
                                          <p:stCondLst>
                                            <p:cond delay="0"/>
                                          </p:stCondLst>
                                        </p:cTn>
                                        <p:tgtEl>
                                          <p:spTgt spid="252931">
                                            <p:txEl>
                                              <p:pRg st="2" end="2"/>
                                            </p:txEl>
                                          </p:spTgt>
                                        </p:tgtEl>
                                        <p:attrNameLst>
                                          <p:attrName>style.visibility</p:attrName>
                                        </p:attrNameLst>
                                      </p:cBhvr>
                                      <p:to>
                                        <p:strVal val="visible"/>
                                      </p:to>
                                    </p:set>
                                    <p:animEffect transition="in" filter="dissolve">
                                      <p:cBhvr>
                                        <p:cTn id="25" dur="500"/>
                                        <p:tgtEl>
                                          <p:spTgt spid="252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381000" y="152400"/>
            <a:ext cx="7696200" cy="685800"/>
          </a:xfrm>
        </p:spPr>
        <p:txBody>
          <a:bodyPr/>
          <a:lstStyle/>
          <a:p>
            <a:r>
              <a:rPr lang="en-US" sz="4000"/>
              <a:t>H file</a:t>
            </a:r>
          </a:p>
        </p:txBody>
      </p:sp>
      <p:pic>
        <p:nvPicPr>
          <p:cNvPr id="253955" name="Picture 3" descr="coh6 14"/>
          <p:cNvPicPr>
            <a:picLocks noGrp="1" noChangeAspect="1" noChangeArrowheads="1"/>
          </p:cNvPicPr>
          <p:nvPr>
            <p:ph sz="half" idx="1"/>
          </p:nvPr>
        </p:nvPicPr>
        <p:blipFill>
          <a:blip r:embed="rId3"/>
          <a:srcRect b="13179"/>
          <a:stretch>
            <a:fillRect/>
          </a:stretch>
        </p:blipFill>
        <p:spPr>
          <a:xfrm>
            <a:off x="2590801" y="1371600"/>
            <a:ext cx="5092500" cy="4473178"/>
          </a:xfrm>
          <a:noFill/>
          <a:ln w="28575">
            <a:solidFill>
              <a:srgbClr val="336699"/>
            </a:solidFill>
          </a:ln>
        </p:spPr>
      </p:pic>
      <p:pic>
        <p:nvPicPr>
          <p:cNvPr id="253956" name="Picture 4" descr="gman 193pg"/>
          <p:cNvPicPr>
            <a:picLocks noGrp="1" noChangeAspect="1" noChangeArrowheads="1"/>
          </p:cNvPicPr>
          <p:nvPr>
            <p:ph sz="half" idx="2"/>
          </p:nvPr>
        </p:nvPicPr>
        <p:blipFill>
          <a:blip r:embed="rId4"/>
          <a:srcRect l="5084" t="5540" r="5084" b="61598"/>
          <a:stretch>
            <a:fillRect/>
          </a:stretch>
        </p:blipFill>
        <p:spPr>
          <a:xfrm>
            <a:off x="1828800" y="1371600"/>
            <a:ext cx="6208089" cy="2133600"/>
          </a:xfrm>
          <a:noFill/>
          <a:ln w="28575">
            <a:solidFill>
              <a:srgbClr val="336699"/>
            </a:solidFill>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53955"/>
                                        </p:tgtEl>
                                        <p:attrNameLst>
                                          <p:attrName>style.visibility</p:attrName>
                                        </p:attrNameLst>
                                      </p:cBhvr>
                                      <p:to>
                                        <p:strVal val="visible"/>
                                      </p:to>
                                    </p:set>
                                    <p:animEffect transition="in" filter="dissolve">
                                      <p:cBhvr>
                                        <p:cTn id="7" dur="500"/>
                                        <p:tgtEl>
                                          <p:spTgt spid="253955"/>
                                        </p:tgtEl>
                                      </p:cBhvr>
                                    </p:animEffect>
                                  </p:childTnLst>
                                </p:cTn>
                              </p:par>
                              <p:par>
                                <p:cTn id="8" presetID="9" presetClass="entr" presetSubtype="0" fill="hold" nodeType="withEffect">
                                  <p:stCondLst>
                                    <p:cond delay="0"/>
                                  </p:stCondLst>
                                  <p:childTnLst>
                                    <p:set>
                                      <p:cBhvr>
                                        <p:cTn id="9" dur="1" fill="hold">
                                          <p:stCondLst>
                                            <p:cond delay="0"/>
                                          </p:stCondLst>
                                        </p:cTn>
                                        <p:tgtEl>
                                          <p:spTgt spid="253956"/>
                                        </p:tgtEl>
                                        <p:attrNameLst>
                                          <p:attrName>style.visibility</p:attrName>
                                        </p:attrNameLst>
                                      </p:cBhvr>
                                      <p:to>
                                        <p:strVal val="visible"/>
                                      </p:to>
                                    </p:set>
                                    <p:animEffect transition="in" filter="dissolve">
                                      <p:cBhvr>
                                        <p:cTn id="10" dur="500"/>
                                        <p:tgtEl>
                                          <p:spTgt spid="253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929024" y="0"/>
            <a:ext cx="7162800" cy="762000"/>
          </a:xfrm>
        </p:spPr>
        <p:txBody>
          <a:bodyPr/>
          <a:lstStyle/>
          <a:p>
            <a:r>
              <a:rPr lang="en-US"/>
              <a:t>Safety Hedstrom File</a:t>
            </a:r>
            <a:r>
              <a:rPr lang="en-US" sz="2800"/>
              <a:t> </a:t>
            </a:r>
          </a:p>
        </p:txBody>
      </p:sp>
      <p:pic>
        <p:nvPicPr>
          <p:cNvPr id="254979" name="Picture 3"/>
          <p:cNvPicPr>
            <a:picLocks noChangeAspect="1" noChangeArrowheads="1"/>
          </p:cNvPicPr>
          <p:nvPr/>
        </p:nvPicPr>
        <p:blipFill>
          <a:blip r:embed="rId3">
            <a:lum contrast="30000"/>
          </a:blip>
          <a:srcRect l="30902" t="11852" r="52762" b="8087"/>
          <a:stretch>
            <a:fillRect/>
          </a:stretch>
        </p:blipFill>
        <p:spPr bwMode="auto">
          <a:xfrm>
            <a:off x="5161299" y="1143000"/>
            <a:ext cx="1711325" cy="4724400"/>
          </a:xfrm>
          <a:prstGeom prst="rect">
            <a:avLst/>
          </a:prstGeom>
          <a:noFill/>
          <a:ln w="38100" cmpd="dbl">
            <a:solidFill>
              <a:schemeClr val="bg2"/>
            </a:solidFill>
            <a:miter lim="800000"/>
            <a:headEnd/>
            <a:tailEnd/>
          </a:ln>
          <a:effectLst/>
        </p:spPr>
      </p:pic>
      <p:pic>
        <p:nvPicPr>
          <p:cNvPr id="254980" name="Picture 4" descr="stock 126"/>
          <p:cNvPicPr>
            <a:picLocks noChangeAspect="1" noChangeArrowheads="1"/>
          </p:cNvPicPr>
          <p:nvPr/>
        </p:nvPicPr>
        <p:blipFill>
          <a:blip r:embed="rId4">
            <a:lum contrast="18000"/>
          </a:blip>
          <a:srcRect l="3156" t="6830" r="8481" b="7791"/>
          <a:stretch>
            <a:fillRect/>
          </a:stretch>
        </p:blipFill>
        <p:spPr bwMode="auto">
          <a:xfrm>
            <a:off x="1691024" y="914400"/>
            <a:ext cx="2900363" cy="5181600"/>
          </a:xfrm>
          <a:prstGeom prst="rect">
            <a:avLst/>
          </a:prstGeom>
          <a:noFill/>
          <a:ln w="38100" cmpd="dbl">
            <a:solidFill>
              <a:srgbClr val="000000"/>
            </a:solidFill>
            <a:miter lim="800000"/>
            <a:headEnd/>
            <a:tailEnd/>
          </a:ln>
        </p:spPr>
      </p:pic>
      <p:sp>
        <p:nvSpPr>
          <p:cNvPr id="254981" name="AutoShape 5"/>
          <p:cNvSpPr>
            <a:spLocks noChangeArrowheads="1"/>
          </p:cNvSpPr>
          <p:nvPr/>
        </p:nvSpPr>
        <p:spPr bwMode="auto">
          <a:xfrm>
            <a:off x="6491624" y="3505200"/>
            <a:ext cx="685800" cy="180975"/>
          </a:xfrm>
          <a:prstGeom prst="leftArrow">
            <a:avLst>
              <a:gd name="adj1" fmla="val 50000"/>
              <a:gd name="adj2" fmla="val 94737"/>
            </a:avLst>
          </a:prstGeom>
          <a:solidFill>
            <a:schemeClr val="hlink"/>
          </a:solidFill>
          <a:ln w="28575">
            <a:solidFill>
              <a:schemeClr val="bg2"/>
            </a:solidFill>
            <a:miter lim="800000"/>
            <a:headEnd/>
            <a:tailEnd/>
          </a:ln>
          <a:effectLst/>
        </p:spPr>
        <p:txBody>
          <a:bodyPr wrap="none" anchor="ctr"/>
          <a:lstStyle/>
          <a:p>
            <a:endParaRPr lang="en-US"/>
          </a:p>
        </p:txBody>
      </p:sp>
      <p:sp>
        <p:nvSpPr>
          <p:cNvPr id="254982" name="Text Box 6"/>
          <p:cNvSpPr txBox="1">
            <a:spLocks noChangeArrowheads="1"/>
          </p:cNvSpPr>
          <p:nvPr/>
        </p:nvSpPr>
        <p:spPr bwMode="auto">
          <a:xfrm>
            <a:off x="7329824" y="3429000"/>
            <a:ext cx="1737976" cy="461665"/>
          </a:xfrm>
          <a:prstGeom prst="rect">
            <a:avLst/>
          </a:prstGeom>
          <a:noFill/>
          <a:ln w="9525">
            <a:noFill/>
            <a:miter lim="800000"/>
            <a:headEnd/>
            <a:tailEnd/>
          </a:ln>
          <a:effectLst/>
        </p:spPr>
        <p:txBody>
          <a:bodyPr wrap="none">
            <a:spAutoFit/>
          </a:bodyPr>
          <a:lstStyle/>
          <a:p>
            <a:pPr eaLnBrk="1" hangingPunct="1"/>
            <a:r>
              <a:rPr lang="en-US" sz="2400" dirty="0">
                <a:solidFill>
                  <a:srgbClr val="FFC000"/>
                </a:solidFill>
                <a:latin typeface="Freehand471 BT" pitchFamily="66" charset="0"/>
              </a:rPr>
              <a:t>Safe</a:t>
            </a:r>
            <a:r>
              <a:rPr lang="en-US" sz="2400" dirty="0">
                <a:solidFill>
                  <a:srgbClr val="660033"/>
                </a:solidFill>
                <a:latin typeface="Freehand471 BT" pitchFamily="66" charset="0"/>
              </a:rPr>
              <a:t> </a:t>
            </a:r>
            <a:r>
              <a:rPr lang="en-US" sz="2400" dirty="0">
                <a:solidFill>
                  <a:srgbClr val="FFC000"/>
                </a:solidFill>
                <a:latin typeface="Freehand471 BT" pitchFamily="66" charset="0"/>
              </a:rPr>
              <a:t>sided</a:t>
            </a:r>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54980"/>
                                        </p:tgtEl>
                                        <p:attrNameLst>
                                          <p:attrName>style.visibility</p:attrName>
                                        </p:attrNameLst>
                                      </p:cBhvr>
                                      <p:to>
                                        <p:strVal val="visible"/>
                                      </p:to>
                                    </p:set>
                                    <p:animEffect transition="in" filter="dissolve">
                                      <p:cBhvr>
                                        <p:cTn id="7" dur="500"/>
                                        <p:tgtEl>
                                          <p:spTgt spid="254980"/>
                                        </p:tgtEl>
                                      </p:cBhvr>
                                    </p:animEffect>
                                  </p:childTnLst>
                                </p:cTn>
                              </p:par>
                              <p:par>
                                <p:cTn id="8" presetID="9" presetClass="entr" presetSubtype="0" fill="hold" nodeType="withEffect">
                                  <p:stCondLst>
                                    <p:cond delay="0"/>
                                  </p:stCondLst>
                                  <p:childTnLst>
                                    <p:set>
                                      <p:cBhvr>
                                        <p:cTn id="9" dur="1" fill="hold">
                                          <p:stCondLst>
                                            <p:cond delay="0"/>
                                          </p:stCondLst>
                                        </p:cTn>
                                        <p:tgtEl>
                                          <p:spTgt spid="254979"/>
                                        </p:tgtEl>
                                        <p:attrNameLst>
                                          <p:attrName>style.visibility</p:attrName>
                                        </p:attrNameLst>
                                      </p:cBhvr>
                                      <p:to>
                                        <p:strVal val="visible"/>
                                      </p:to>
                                    </p:set>
                                    <p:animEffect transition="in" filter="dissolve">
                                      <p:cBhvr>
                                        <p:cTn id="10" dur="500"/>
                                        <p:tgtEl>
                                          <p:spTgt spid="25497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4981"/>
                                        </p:tgtEl>
                                        <p:attrNameLst>
                                          <p:attrName>style.visibility</p:attrName>
                                        </p:attrNameLst>
                                      </p:cBhvr>
                                      <p:to>
                                        <p:strVal val="visible"/>
                                      </p:to>
                                    </p:set>
                                    <p:animEffect transition="in" filter="dissolve">
                                      <p:cBhvr>
                                        <p:cTn id="13" dur="500"/>
                                        <p:tgtEl>
                                          <p:spTgt spid="25498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4982"/>
                                        </p:tgtEl>
                                        <p:attrNameLst>
                                          <p:attrName>style.visibility</p:attrName>
                                        </p:attrNameLst>
                                      </p:cBhvr>
                                      <p:to>
                                        <p:strVal val="visible"/>
                                      </p:to>
                                    </p:set>
                                    <p:animEffect transition="in" filter="dissolve">
                                      <p:cBhvr>
                                        <p:cTn id="16" dur="500"/>
                                        <p:tgtEl>
                                          <p:spTgt spid="254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1" grpId="0" animBg="1"/>
      <p:bldP spid="25498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762000" y="152400"/>
            <a:ext cx="7086600" cy="685800"/>
          </a:xfrm>
        </p:spPr>
        <p:txBody>
          <a:bodyPr/>
          <a:lstStyle/>
          <a:p>
            <a:r>
              <a:rPr lang="en-US" b="0"/>
              <a:t>Power Driven Instruments</a:t>
            </a:r>
          </a:p>
        </p:txBody>
      </p:sp>
      <p:sp>
        <p:nvSpPr>
          <p:cNvPr id="258051" name="Rectangle 3"/>
          <p:cNvSpPr>
            <a:spLocks noGrp="1" noChangeArrowheads="1"/>
          </p:cNvSpPr>
          <p:nvPr>
            <p:ph idx="1"/>
          </p:nvPr>
        </p:nvSpPr>
        <p:spPr>
          <a:xfrm>
            <a:off x="1295400" y="838200"/>
            <a:ext cx="7696200" cy="5562600"/>
          </a:xfrm>
        </p:spPr>
        <p:txBody>
          <a:bodyPr/>
          <a:lstStyle/>
          <a:p>
            <a:r>
              <a:rPr lang="en-US" sz="2400" dirty="0"/>
              <a:t>Latch-type rotary instruments for </a:t>
            </a:r>
            <a:r>
              <a:rPr lang="en-US" sz="2400" dirty="0">
                <a:solidFill>
                  <a:srgbClr val="FFC000"/>
                </a:solidFill>
              </a:rPr>
              <a:t>conventional</a:t>
            </a:r>
            <a:r>
              <a:rPr lang="en-US" sz="2400" dirty="0">
                <a:solidFill>
                  <a:srgbClr val="17104C"/>
                </a:solidFill>
              </a:rPr>
              <a:t> </a:t>
            </a:r>
            <a:r>
              <a:rPr lang="en-US" sz="2400" dirty="0"/>
              <a:t>handpieces</a:t>
            </a:r>
          </a:p>
          <a:p>
            <a:pPr lvl="1"/>
            <a:r>
              <a:rPr lang="en-US" sz="2000" dirty="0" smtClean="0"/>
              <a:t>Paste fillers</a:t>
            </a:r>
            <a:r>
              <a:rPr lang="en-US" sz="2000" dirty="0"/>
              <a:t>, Ni Ti rotary systems </a:t>
            </a:r>
            <a:r>
              <a:rPr lang="en-US" sz="2000" dirty="0" smtClean="0"/>
              <a:t> ,GG </a:t>
            </a:r>
            <a:r>
              <a:rPr lang="en-US" sz="2000" dirty="0"/>
              <a:t>, </a:t>
            </a:r>
            <a:r>
              <a:rPr lang="en-US" sz="2000" dirty="0" err="1"/>
              <a:t>Peeso</a:t>
            </a:r>
            <a:r>
              <a:rPr lang="en-US" sz="2000" dirty="0"/>
              <a:t> drills 	</a:t>
            </a:r>
          </a:p>
          <a:p>
            <a:pPr>
              <a:buFontTx/>
              <a:buNone/>
            </a:pPr>
            <a:endParaRPr lang="en-US" sz="2400" dirty="0"/>
          </a:p>
          <a:p>
            <a:r>
              <a:rPr lang="en-US" sz="2400" dirty="0"/>
              <a:t>Endodontic files, reamers for </a:t>
            </a:r>
            <a:r>
              <a:rPr lang="en-US" sz="2400" dirty="0">
                <a:solidFill>
                  <a:srgbClr val="FFC000"/>
                </a:solidFill>
              </a:rPr>
              <a:t>reciprocal </a:t>
            </a:r>
            <a:r>
              <a:rPr lang="en-US" sz="2400" dirty="0"/>
              <a:t>or </a:t>
            </a:r>
            <a:r>
              <a:rPr lang="en-US" sz="2400" dirty="0">
                <a:solidFill>
                  <a:srgbClr val="FFC000"/>
                </a:solidFill>
              </a:rPr>
              <a:t>oscillating</a:t>
            </a:r>
            <a:r>
              <a:rPr lang="en-US" sz="2400" dirty="0">
                <a:solidFill>
                  <a:schemeClr val="bg1"/>
                </a:solidFill>
              </a:rPr>
              <a:t> </a:t>
            </a:r>
            <a:r>
              <a:rPr lang="en-US" sz="2400" dirty="0"/>
              <a:t>handpieces</a:t>
            </a:r>
          </a:p>
          <a:p>
            <a:pPr>
              <a:buFontTx/>
              <a:buNone/>
            </a:pPr>
            <a:endParaRPr lang="en-US" sz="2400" dirty="0"/>
          </a:p>
          <a:p>
            <a:r>
              <a:rPr lang="en-US" sz="2400" dirty="0"/>
              <a:t>Instruments in specialized </a:t>
            </a:r>
            <a:r>
              <a:rPr lang="en-US" sz="2400" dirty="0">
                <a:solidFill>
                  <a:srgbClr val="FFC000"/>
                </a:solidFill>
              </a:rPr>
              <a:t>vibratory</a:t>
            </a:r>
            <a:r>
              <a:rPr lang="en-US" sz="2400" dirty="0"/>
              <a:t> endodontic devices </a:t>
            </a:r>
          </a:p>
        </p:txBody>
      </p:sp>
      <p:pic>
        <p:nvPicPr>
          <p:cNvPr id="27649" name="Picture 1"/>
          <p:cNvPicPr>
            <a:picLocks noChangeAspect="1" noChangeArrowheads="1"/>
          </p:cNvPicPr>
          <p:nvPr/>
        </p:nvPicPr>
        <p:blipFill>
          <a:blip r:embed="rId3"/>
          <a:srcRect l="2361" t="3247" r="33573"/>
          <a:stretch>
            <a:fillRect/>
          </a:stretch>
        </p:blipFill>
        <p:spPr bwMode="auto">
          <a:xfrm>
            <a:off x="3810000" y="2590800"/>
            <a:ext cx="2667000" cy="382099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Effect transition="in" filter="dissolve">
                                      <p:cBhvr>
                                        <p:cTn id="7" dur="500"/>
                                        <p:tgtEl>
                                          <p:spTgt spid="25805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8051">
                                            <p:txEl>
                                              <p:pRg st="1" end="1"/>
                                            </p:txEl>
                                          </p:spTgt>
                                        </p:tgtEl>
                                        <p:attrNameLst>
                                          <p:attrName>style.visibility</p:attrName>
                                        </p:attrNameLst>
                                      </p:cBhvr>
                                      <p:to>
                                        <p:strVal val="visible"/>
                                      </p:to>
                                    </p:set>
                                    <p:animEffect transition="in" filter="dissolve">
                                      <p:cBhvr>
                                        <p:cTn id="10" dur="500"/>
                                        <p:tgtEl>
                                          <p:spTgt spid="258051">
                                            <p:txEl>
                                              <p:pRg st="1" end="1"/>
                                            </p:txEl>
                                          </p:spTgt>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258051">
                                            <p:txEl>
                                              <p:pRg st="3" end="3"/>
                                            </p:txEl>
                                          </p:spTgt>
                                        </p:tgtEl>
                                        <p:attrNameLst>
                                          <p:attrName>style.visibility</p:attrName>
                                        </p:attrNameLst>
                                      </p:cBhvr>
                                      <p:to>
                                        <p:strVal val="visible"/>
                                      </p:to>
                                    </p:set>
                                    <p:animEffect transition="in" filter="dissolve">
                                      <p:cBhvr>
                                        <p:cTn id="14" dur="500"/>
                                        <p:tgtEl>
                                          <p:spTgt spid="258051">
                                            <p:txEl>
                                              <p:pRg st="3" end="3"/>
                                            </p:txEl>
                                          </p:spTgt>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258051">
                                            <p:txEl>
                                              <p:pRg st="5" end="5"/>
                                            </p:txEl>
                                          </p:spTgt>
                                        </p:tgtEl>
                                        <p:attrNameLst>
                                          <p:attrName>style.visibility</p:attrName>
                                        </p:attrNameLst>
                                      </p:cBhvr>
                                      <p:to>
                                        <p:strVal val="visible"/>
                                      </p:to>
                                    </p:set>
                                    <p:animEffect transition="in" filter="dissolve">
                                      <p:cBhvr>
                                        <p:cTn id="18" dur="500"/>
                                        <p:tgtEl>
                                          <p:spTgt spid="258051">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58051">
                                            <p:txEl>
                                              <p:pRg st="3" end="3"/>
                                            </p:txEl>
                                          </p:spTgt>
                                        </p:tgtEl>
                                      </p:cBhvr>
                                    </p:animEffect>
                                    <p:set>
                                      <p:cBhvr>
                                        <p:cTn id="23" dur="1" fill="hold">
                                          <p:stCondLst>
                                            <p:cond delay="499"/>
                                          </p:stCondLst>
                                        </p:cTn>
                                        <p:tgtEl>
                                          <p:spTgt spid="258051">
                                            <p:txEl>
                                              <p:pRg st="3" end="3"/>
                                            </p:txEl>
                                          </p:spTgt>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258051">
                                            <p:txEl>
                                              <p:pRg st="5" end="5"/>
                                            </p:txEl>
                                          </p:spTgt>
                                        </p:tgtEl>
                                      </p:cBhvr>
                                    </p:animEffect>
                                    <p:set>
                                      <p:cBhvr>
                                        <p:cTn id="26" dur="1" fill="hold">
                                          <p:stCondLst>
                                            <p:cond delay="499"/>
                                          </p:stCondLst>
                                        </p:cTn>
                                        <p:tgtEl>
                                          <p:spTgt spid="258051">
                                            <p:txEl>
                                              <p:pRg st="5" end="5"/>
                                            </p:txEl>
                                          </p:spTgt>
                                        </p:tgtEl>
                                        <p:attrNameLst>
                                          <p:attrName>style.visibility</p:attrName>
                                        </p:attrNameLst>
                                      </p:cBhvr>
                                      <p:to>
                                        <p:strVal val="hidden"/>
                                      </p:to>
                                    </p:set>
                                  </p:childTnLst>
                                </p:cTn>
                              </p:par>
                              <p:par>
                                <p:cTn id="27" presetID="3" presetClass="entr" presetSubtype="10" fill="hold" nodeType="withEffect">
                                  <p:stCondLst>
                                    <p:cond delay="0"/>
                                  </p:stCondLst>
                                  <p:childTnLst>
                                    <p:set>
                                      <p:cBhvr>
                                        <p:cTn id="28" dur="1" fill="hold">
                                          <p:stCondLst>
                                            <p:cond delay="0"/>
                                          </p:stCondLst>
                                        </p:cTn>
                                        <p:tgtEl>
                                          <p:spTgt spid="27649"/>
                                        </p:tgtEl>
                                        <p:attrNameLst>
                                          <p:attrName>style.visibility</p:attrName>
                                        </p:attrNameLst>
                                      </p:cBhvr>
                                      <p:to>
                                        <p:strVal val="visible"/>
                                      </p:to>
                                    </p:set>
                                    <p:animEffect transition="in" filter="blinds(horizontal)">
                                      <p:cBhvr>
                                        <p:cTn id="29" dur="500"/>
                                        <p:tgtEl>
                                          <p:spTgt spid="27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1676400" y="-228600"/>
            <a:ext cx="7620000" cy="990600"/>
          </a:xfrm>
        </p:spPr>
        <p:txBody>
          <a:bodyPr/>
          <a:lstStyle/>
          <a:p>
            <a:r>
              <a:rPr lang="en-US" sz="2400" dirty="0"/>
              <a:t>Nickel Titanium Rotary Systems</a:t>
            </a:r>
            <a:endParaRPr lang="en-US" sz="1800" dirty="0"/>
          </a:p>
        </p:txBody>
      </p:sp>
      <p:sp>
        <p:nvSpPr>
          <p:cNvPr id="263171" name="Rectangle 3"/>
          <p:cNvSpPr>
            <a:spLocks noGrp="1" noChangeArrowheads="1"/>
          </p:cNvSpPr>
          <p:nvPr>
            <p:ph sz="half" idx="1"/>
          </p:nvPr>
        </p:nvSpPr>
        <p:spPr>
          <a:xfrm>
            <a:off x="1371600" y="1752600"/>
            <a:ext cx="3505200" cy="3886200"/>
          </a:xfrm>
          <a:solidFill>
            <a:schemeClr val="tx2"/>
          </a:solidFill>
        </p:spPr>
        <p:txBody>
          <a:bodyPr>
            <a:normAutofit/>
          </a:bodyPr>
          <a:lstStyle/>
          <a:p>
            <a:pPr marL="0" indent="0">
              <a:lnSpc>
                <a:spcPct val="150000"/>
              </a:lnSpc>
            </a:pPr>
            <a:r>
              <a:rPr lang="en-US" sz="1800" dirty="0"/>
              <a:t>2-3 times elastic flexibility</a:t>
            </a:r>
          </a:p>
          <a:p>
            <a:pPr marL="0" indent="0">
              <a:lnSpc>
                <a:spcPct val="150000"/>
              </a:lnSpc>
            </a:pPr>
            <a:r>
              <a:rPr lang="en-US" sz="1800" dirty="0"/>
              <a:t>Better fracture resistance </a:t>
            </a:r>
          </a:p>
          <a:p>
            <a:pPr marL="0" indent="0">
              <a:lnSpc>
                <a:spcPct val="150000"/>
              </a:lnSpc>
            </a:pPr>
            <a:r>
              <a:rPr lang="en-US" sz="1800" dirty="0"/>
              <a:t>Resistance to angular deflection</a:t>
            </a:r>
          </a:p>
          <a:p>
            <a:pPr marL="0" indent="0">
              <a:lnSpc>
                <a:spcPct val="150000"/>
              </a:lnSpc>
            </a:pPr>
            <a:r>
              <a:rPr lang="en-US" sz="1800" dirty="0"/>
              <a:t>More strength, toughness</a:t>
            </a:r>
          </a:p>
          <a:p>
            <a:pPr marL="0" indent="0">
              <a:lnSpc>
                <a:spcPct val="150000"/>
              </a:lnSpc>
            </a:pPr>
            <a:r>
              <a:rPr lang="en-US" sz="1800" dirty="0"/>
              <a:t>Resilient </a:t>
            </a:r>
          </a:p>
          <a:p>
            <a:pPr marL="0" indent="0">
              <a:lnSpc>
                <a:spcPct val="150000"/>
              </a:lnSpc>
            </a:pPr>
            <a:r>
              <a:rPr lang="en-US" sz="1800" dirty="0">
                <a:solidFill>
                  <a:srgbClr val="FFC000"/>
                </a:solidFill>
              </a:rPr>
              <a:t>Shape memory</a:t>
            </a:r>
          </a:p>
          <a:p>
            <a:pPr marL="0" indent="0">
              <a:lnSpc>
                <a:spcPct val="150000"/>
              </a:lnSpc>
            </a:pPr>
            <a:r>
              <a:rPr lang="en-US" sz="1800" dirty="0" err="1">
                <a:solidFill>
                  <a:srgbClr val="FFC000"/>
                </a:solidFill>
              </a:rPr>
              <a:t>Superelasticity</a:t>
            </a:r>
            <a:endParaRPr lang="en-US" sz="1800" dirty="0">
              <a:solidFill>
                <a:srgbClr val="FFC000"/>
              </a:solidFill>
            </a:endParaRPr>
          </a:p>
        </p:txBody>
      </p:sp>
      <p:sp>
        <p:nvSpPr>
          <p:cNvPr id="263172" name="Rectangle 4"/>
          <p:cNvSpPr>
            <a:spLocks noGrp="1" noChangeArrowheads="1"/>
          </p:cNvSpPr>
          <p:nvPr>
            <p:ph sz="half" idx="2"/>
          </p:nvPr>
        </p:nvSpPr>
        <p:spPr>
          <a:xfrm>
            <a:off x="5181600" y="1905000"/>
            <a:ext cx="3505200" cy="4267200"/>
          </a:xfrm>
          <a:solidFill>
            <a:schemeClr val="tx2"/>
          </a:solidFill>
        </p:spPr>
        <p:txBody>
          <a:bodyPr>
            <a:normAutofit/>
          </a:bodyPr>
          <a:lstStyle/>
          <a:p>
            <a:pPr marL="0" indent="0">
              <a:lnSpc>
                <a:spcPct val="150000"/>
              </a:lnSpc>
            </a:pPr>
            <a:r>
              <a:rPr lang="en-US" sz="1800" dirty="0"/>
              <a:t>Cutting efficiency-1/2 to 1/3 </a:t>
            </a:r>
          </a:p>
          <a:p>
            <a:pPr marL="0" indent="0">
              <a:lnSpc>
                <a:spcPct val="150000"/>
              </a:lnSpc>
            </a:pPr>
            <a:r>
              <a:rPr lang="en-US" sz="1800" dirty="0"/>
              <a:t>No indication of fracture</a:t>
            </a:r>
          </a:p>
          <a:p>
            <a:pPr marL="0" indent="0">
              <a:lnSpc>
                <a:spcPct val="150000"/>
              </a:lnSpc>
            </a:pPr>
            <a:r>
              <a:rPr lang="en-US" sz="1800" dirty="0"/>
              <a:t>More </a:t>
            </a:r>
            <a:r>
              <a:rPr lang="en-US" sz="1800" dirty="0" smtClean="0"/>
              <a:t>wear</a:t>
            </a:r>
            <a:endParaRPr lang="en-US" sz="1800" dirty="0"/>
          </a:p>
          <a:p>
            <a:pPr marL="0" indent="0">
              <a:lnSpc>
                <a:spcPct val="150000"/>
              </a:lnSpc>
            </a:pPr>
            <a:r>
              <a:rPr lang="en-US" sz="1800" dirty="0"/>
              <a:t>Not heat </a:t>
            </a:r>
            <a:r>
              <a:rPr lang="en-US" sz="1800" dirty="0" smtClean="0"/>
              <a:t>treatable</a:t>
            </a:r>
            <a:endParaRPr lang="en-US" sz="1800" dirty="0"/>
          </a:p>
          <a:p>
            <a:pPr marL="0" indent="0">
              <a:lnSpc>
                <a:spcPct val="150000"/>
              </a:lnSpc>
            </a:pPr>
            <a:r>
              <a:rPr lang="en-US" sz="1800" dirty="0"/>
              <a:t>Allergy- </a:t>
            </a:r>
            <a:r>
              <a:rPr lang="en-US" sz="1800" dirty="0" smtClean="0"/>
              <a:t>Ni</a:t>
            </a:r>
          </a:p>
          <a:p>
            <a:pPr marL="0" indent="0">
              <a:lnSpc>
                <a:spcPct val="150000"/>
              </a:lnSpc>
            </a:pPr>
            <a:r>
              <a:rPr lang="en-US" sz="1800" dirty="0" smtClean="0"/>
              <a:t>Cost</a:t>
            </a:r>
            <a:endParaRPr lang="en-US" sz="1800" dirty="0"/>
          </a:p>
        </p:txBody>
      </p:sp>
      <p:sp>
        <p:nvSpPr>
          <p:cNvPr id="263173" name="Text Box 5"/>
          <p:cNvSpPr txBox="1">
            <a:spLocks noChangeArrowheads="1"/>
          </p:cNvSpPr>
          <p:nvPr/>
        </p:nvSpPr>
        <p:spPr bwMode="auto">
          <a:xfrm>
            <a:off x="1373188" y="1260475"/>
            <a:ext cx="1931939" cy="461665"/>
          </a:xfrm>
          <a:prstGeom prst="rect">
            <a:avLst/>
          </a:prstGeom>
          <a:noFill/>
          <a:ln w="9525">
            <a:noFill/>
            <a:miter lim="800000"/>
            <a:headEnd/>
            <a:tailEnd/>
          </a:ln>
          <a:effectLst/>
        </p:spPr>
        <p:txBody>
          <a:bodyPr wrap="none">
            <a:spAutoFit/>
          </a:bodyPr>
          <a:lstStyle/>
          <a:p>
            <a:pPr eaLnBrk="1" hangingPunct="1"/>
            <a:r>
              <a:rPr lang="en-US" sz="2400" dirty="0">
                <a:solidFill>
                  <a:srgbClr val="66FF33"/>
                </a:solidFill>
                <a:latin typeface="Freehand471 BT" pitchFamily="66" charset="0"/>
              </a:rPr>
              <a:t>Advantages </a:t>
            </a:r>
          </a:p>
        </p:txBody>
      </p:sp>
      <p:sp>
        <p:nvSpPr>
          <p:cNvPr id="263174" name="Text Box 6"/>
          <p:cNvSpPr txBox="1">
            <a:spLocks noChangeArrowheads="1"/>
          </p:cNvSpPr>
          <p:nvPr/>
        </p:nvSpPr>
        <p:spPr bwMode="auto">
          <a:xfrm>
            <a:off x="5562600" y="1260475"/>
            <a:ext cx="2323072" cy="461665"/>
          </a:xfrm>
          <a:prstGeom prst="rect">
            <a:avLst/>
          </a:prstGeom>
          <a:noFill/>
          <a:ln w="9525">
            <a:noFill/>
            <a:miter lim="800000"/>
            <a:headEnd/>
            <a:tailEnd/>
          </a:ln>
          <a:effectLst/>
        </p:spPr>
        <p:txBody>
          <a:bodyPr wrap="none">
            <a:spAutoFit/>
          </a:bodyPr>
          <a:lstStyle/>
          <a:p>
            <a:pPr eaLnBrk="1" hangingPunct="1"/>
            <a:r>
              <a:rPr lang="en-US" sz="2400" dirty="0">
                <a:solidFill>
                  <a:srgbClr val="66FF33"/>
                </a:solidFill>
                <a:latin typeface="Freehand471 BT" pitchFamily="66" charset="0"/>
              </a:rPr>
              <a:t>Disadvantages </a:t>
            </a:r>
          </a:p>
        </p:txBody>
      </p:sp>
      <p:sp>
        <p:nvSpPr>
          <p:cNvPr id="8" name="TextBox 7"/>
          <p:cNvSpPr txBox="1"/>
          <p:nvPr/>
        </p:nvSpPr>
        <p:spPr>
          <a:xfrm>
            <a:off x="1808871" y="5486400"/>
            <a:ext cx="5298182" cy="1255728"/>
          </a:xfrm>
          <a:prstGeom prst="rect">
            <a:avLst/>
          </a:prstGeom>
          <a:noFill/>
        </p:spPr>
        <p:txBody>
          <a:bodyPr wrap="none" rtlCol="0">
            <a:spAutoFit/>
          </a:bodyPr>
          <a:lstStyle/>
          <a:p>
            <a:pPr>
              <a:lnSpc>
                <a:spcPct val="90000"/>
              </a:lnSpc>
            </a:pPr>
            <a:r>
              <a:rPr lang="en-US" sz="2400" dirty="0" smtClean="0">
                <a:latin typeface="Calibri" pitchFamily="34" charset="0"/>
              </a:rPr>
              <a:t>Barr ES et al (2000)</a:t>
            </a:r>
            <a:endParaRPr lang="en-US" sz="2000" dirty="0" smtClean="0">
              <a:latin typeface="Calibri" pitchFamily="34" charset="0"/>
            </a:endParaRPr>
          </a:p>
          <a:p>
            <a:pPr lvl="1">
              <a:lnSpc>
                <a:spcPct val="90000"/>
              </a:lnSpc>
            </a:pPr>
            <a:r>
              <a:rPr lang="en-US" sz="2000" dirty="0" smtClean="0">
                <a:latin typeface="Calibri" pitchFamily="34" charset="0"/>
              </a:rPr>
              <a:t>More effective in debriding  </a:t>
            </a:r>
          </a:p>
          <a:p>
            <a:pPr lvl="1">
              <a:lnSpc>
                <a:spcPct val="90000"/>
              </a:lnSpc>
            </a:pPr>
            <a:r>
              <a:rPr lang="en-US" sz="2000" dirty="0" smtClean="0">
                <a:latin typeface="Calibri" pitchFamily="34" charset="0"/>
              </a:rPr>
              <a:t>Provide consistently uniform , predictable fill</a:t>
            </a:r>
          </a:p>
          <a:p>
            <a:endParaRPr lang="en-US" dirty="0">
              <a:latin typeface="Calibri" pitchFamily="34" charset="0"/>
            </a:endParaRPr>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3173"/>
                                        </p:tgtEl>
                                        <p:attrNameLst>
                                          <p:attrName>style.visibility</p:attrName>
                                        </p:attrNameLst>
                                      </p:cBhvr>
                                      <p:to>
                                        <p:strVal val="visible"/>
                                      </p:to>
                                    </p:set>
                                    <p:animEffect transition="in" filter="dissolve">
                                      <p:cBhvr>
                                        <p:cTn id="7" dur="500"/>
                                        <p:tgtEl>
                                          <p:spTgt spid="26317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3171">
                                            <p:bg/>
                                          </p:spTgt>
                                        </p:tgtEl>
                                        <p:attrNameLst>
                                          <p:attrName>style.visibility</p:attrName>
                                        </p:attrNameLst>
                                      </p:cBhvr>
                                      <p:to>
                                        <p:strVal val="visible"/>
                                      </p:to>
                                    </p:set>
                                    <p:animEffect transition="in" filter="dissolve">
                                      <p:cBhvr>
                                        <p:cTn id="10" dur="500"/>
                                        <p:tgtEl>
                                          <p:spTgt spid="263171">
                                            <p:bg/>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63171">
                                            <p:txEl>
                                              <p:pRg st="0" end="0"/>
                                            </p:txEl>
                                          </p:spTgt>
                                        </p:tgtEl>
                                        <p:attrNameLst>
                                          <p:attrName>style.visibility</p:attrName>
                                        </p:attrNameLst>
                                      </p:cBhvr>
                                      <p:to>
                                        <p:strVal val="visible"/>
                                      </p:to>
                                    </p:set>
                                    <p:animEffect transition="in" filter="dissolve">
                                      <p:cBhvr>
                                        <p:cTn id="13" dur="500"/>
                                        <p:tgtEl>
                                          <p:spTgt spid="263171">
                                            <p:txEl>
                                              <p:pRg st="0" end="0"/>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63171">
                                            <p:txEl>
                                              <p:pRg st="1" end="1"/>
                                            </p:txEl>
                                          </p:spTgt>
                                        </p:tgtEl>
                                        <p:attrNameLst>
                                          <p:attrName>style.visibility</p:attrName>
                                        </p:attrNameLst>
                                      </p:cBhvr>
                                      <p:to>
                                        <p:strVal val="visible"/>
                                      </p:to>
                                    </p:set>
                                    <p:animEffect transition="in" filter="dissolve">
                                      <p:cBhvr>
                                        <p:cTn id="16" dur="500"/>
                                        <p:tgtEl>
                                          <p:spTgt spid="263171">
                                            <p:txEl>
                                              <p:pRg st="1" end="1"/>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63171">
                                            <p:txEl>
                                              <p:pRg st="2" end="2"/>
                                            </p:txEl>
                                          </p:spTgt>
                                        </p:tgtEl>
                                        <p:attrNameLst>
                                          <p:attrName>style.visibility</p:attrName>
                                        </p:attrNameLst>
                                      </p:cBhvr>
                                      <p:to>
                                        <p:strVal val="visible"/>
                                      </p:to>
                                    </p:set>
                                    <p:animEffect transition="in" filter="dissolve">
                                      <p:cBhvr>
                                        <p:cTn id="19" dur="500"/>
                                        <p:tgtEl>
                                          <p:spTgt spid="263171">
                                            <p:txEl>
                                              <p:pRg st="2" end="2"/>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63171">
                                            <p:txEl>
                                              <p:pRg st="3" end="3"/>
                                            </p:txEl>
                                          </p:spTgt>
                                        </p:tgtEl>
                                        <p:attrNameLst>
                                          <p:attrName>style.visibility</p:attrName>
                                        </p:attrNameLst>
                                      </p:cBhvr>
                                      <p:to>
                                        <p:strVal val="visible"/>
                                      </p:to>
                                    </p:set>
                                    <p:animEffect transition="in" filter="dissolve">
                                      <p:cBhvr>
                                        <p:cTn id="22" dur="500"/>
                                        <p:tgtEl>
                                          <p:spTgt spid="263171">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63171">
                                            <p:txEl>
                                              <p:pRg st="4" end="4"/>
                                            </p:txEl>
                                          </p:spTgt>
                                        </p:tgtEl>
                                        <p:attrNameLst>
                                          <p:attrName>style.visibility</p:attrName>
                                        </p:attrNameLst>
                                      </p:cBhvr>
                                      <p:to>
                                        <p:strVal val="visible"/>
                                      </p:to>
                                    </p:set>
                                    <p:animEffect transition="in" filter="dissolve">
                                      <p:cBhvr>
                                        <p:cTn id="25" dur="500"/>
                                        <p:tgtEl>
                                          <p:spTgt spid="263171">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63171">
                                            <p:txEl>
                                              <p:pRg st="5" end="5"/>
                                            </p:txEl>
                                          </p:spTgt>
                                        </p:tgtEl>
                                        <p:attrNameLst>
                                          <p:attrName>style.visibility</p:attrName>
                                        </p:attrNameLst>
                                      </p:cBhvr>
                                      <p:to>
                                        <p:strVal val="visible"/>
                                      </p:to>
                                    </p:set>
                                    <p:animEffect transition="in" filter="dissolve">
                                      <p:cBhvr>
                                        <p:cTn id="28" dur="500"/>
                                        <p:tgtEl>
                                          <p:spTgt spid="263171">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63171">
                                            <p:txEl>
                                              <p:pRg st="6" end="6"/>
                                            </p:txEl>
                                          </p:spTgt>
                                        </p:tgtEl>
                                        <p:attrNameLst>
                                          <p:attrName>style.visibility</p:attrName>
                                        </p:attrNameLst>
                                      </p:cBhvr>
                                      <p:to>
                                        <p:strVal val="visible"/>
                                      </p:to>
                                    </p:set>
                                    <p:animEffect transition="in" filter="dissolve">
                                      <p:cBhvr>
                                        <p:cTn id="31" dur="500"/>
                                        <p:tgtEl>
                                          <p:spTgt spid="263171">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63174"/>
                                        </p:tgtEl>
                                        <p:attrNameLst>
                                          <p:attrName>style.visibility</p:attrName>
                                        </p:attrNameLst>
                                      </p:cBhvr>
                                      <p:to>
                                        <p:strVal val="visible"/>
                                      </p:to>
                                    </p:set>
                                    <p:animEffect transition="in" filter="dissolve">
                                      <p:cBhvr>
                                        <p:cTn id="36" dur="500"/>
                                        <p:tgtEl>
                                          <p:spTgt spid="26317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63172">
                                            <p:bg/>
                                          </p:spTgt>
                                        </p:tgtEl>
                                        <p:attrNameLst>
                                          <p:attrName>style.visibility</p:attrName>
                                        </p:attrNameLst>
                                      </p:cBhvr>
                                      <p:to>
                                        <p:strVal val="visible"/>
                                      </p:to>
                                    </p:set>
                                    <p:animEffect transition="in" filter="dissolve">
                                      <p:cBhvr>
                                        <p:cTn id="39" dur="500"/>
                                        <p:tgtEl>
                                          <p:spTgt spid="263172">
                                            <p:bg/>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63172">
                                            <p:txEl>
                                              <p:pRg st="0" end="0"/>
                                            </p:txEl>
                                          </p:spTgt>
                                        </p:tgtEl>
                                        <p:attrNameLst>
                                          <p:attrName>style.visibility</p:attrName>
                                        </p:attrNameLst>
                                      </p:cBhvr>
                                      <p:to>
                                        <p:strVal val="visible"/>
                                      </p:to>
                                    </p:set>
                                    <p:animEffect transition="in" filter="dissolve">
                                      <p:cBhvr>
                                        <p:cTn id="42" dur="500"/>
                                        <p:tgtEl>
                                          <p:spTgt spid="263172">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63172">
                                            <p:txEl>
                                              <p:pRg st="1" end="1"/>
                                            </p:txEl>
                                          </p:spTgt>
                                        </p:tgtEl>
                                        <p:attrNameLst>
                                          <p:attrName>style.visibility</p:attrName>
                                        </p:attrNameLst>
                                      </p:cBhvr>
                                      <p:to>
                                        <p:strVal val="visible"/>
                                      </p:to>
                                    </p:set>
                                    <p:animEffect transition="in" filter="dissolve">
                                      <p:cBhvr>
                                        <p:cTn id="45" dur="500"/>
                                        <p:tgtEl>
                                          <p:spTgt spid="263172">
                                            <p:txEl>
                                              <p:pRg st="1" end="1"/>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63172">
                                            <p:txEl>
                                              <p:pRg st="2" end="2"/>
                                            </p:txEl>
                                          </p:spTgt>
                                        </p:tgtEl>
                                        <p:attrNameLst>
                                          <p:attrName>style.visibility</p:attrName>
                                        </p:attrNameLst>
                                      </p:cBhvr>
                                      <p:to>
                                        <p:strVal val="visible"/>
                                      </p:to>
                                    </p:set>
                                    <p:animEffect transition="in" filter="dissolve">
                                      <p:cBhvr>
                                        <p:cTn id="48" dur="500"/>
                                        <p:tgtEl>
                                          <p:spTgt spid="263172">
                                            <p:txEl>
                                              <p:pRg st="2" end="2"/>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63172">
                                            <p:txEl>
                                              <p:pRg st="3" end="3"/>
                                            </p:txEl>
                                          </p:spTgt>
                                        </p:tgtEl>
                                        <p:attrNameLst>
                                          <p:attrName>style.visibility</p:attrName>
                                        </p:attrNameLst>
                                      </p:cBhvr>
                                      <p:to>
                                        <p:strVal val="visible"/>
                                      </p:to>
                                    </p:set>
                                    <p:animEffect transition="in" filter="dissolve">
                                      <p:cBhvr>
                                        <p:cTn id="51" dur="500"/>
                                        <p:tgtEl>
                                          <p:spTgt spid="263172">
                                            <p:txEl>
                                              <p:pRg st="3" end="3"/>
                                            </p:tx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63172">
                                            <p:txEl>
                                              <p:pRg st="4" end="4"/>
                                            </p:txEl>
                                          </p:spTgt>
                                        </p:tgtEl>
                                        <p:attrNameLst>
                                          <p:attrName>style.visibility</p:attrName>
                                        </p:attrNameLst>
                                      </p:cBhvr>
                                      <p:to>
                                        <p:strVal val="visible"/>
                                      </p:to>
                                    </p:set>
                                    <p:animEffect transition="in" filter="dissolve">
                                      <p:cBhvr>
                                        <p:cTn id="54" dur="500"/>
                                        <p:tgtEl>
                                          <p:spTgt spid="263172">
                                            <p:txEl>
                                              <p:pRg st="4" end="4"/>
                                            </p:txEl>
                                          </p:spTgt>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63172">
                                            <p:txEl>
                                              <p:pRg st="5" end="5"/>
                                            </p:txEl>
                                          </p:spTgt>
                                        </p:tgtEl>
                                        <p:attrNameLst>
                                          <p:attrName>style.visibility</p:attrName>
                                        </p:attrNameLst>
                                      </p:cBhvr>
                                      <p:to>
                                        <p:strVal val="visible"/>
                                      </p:to>
                                    </p:set>
                                    <p:animEffect transition="in" filter="dissolve">
                                      <p:cBhvr>
                                        <p:cTn id="57" dur="500"/>
                                        <p:tgtEl>
                                          <p:spTgt spid="263172">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linds(horizontal)">
                                      <p:cBhvr>
                                        <p:cTn id="62" dur="500"/>
                                        <p:tgtEl>
                                          <p:spTgt spid="8">
                                            <p:txEl>
                                              <p:pRg st="0" end="0"/>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8">
                                            <p:txEl>
                                              <p:pRg st="1" end="1"/>
                                            </p:txEl>
                                          </p:spTgt>
                                        </p:tgtEl>
                                        <p:attrNameLst>
                                          <p:attrName>style.visibility</p:attrName>
                                        </p:attrNameLst>
                                      </p:cBhvr>
                                      <p:to>
                                        <p:strVal val="visible"/>
                                      </p:to>
                                    </p:set>
                                    <p:animEffect transition="in" filter="blinds(horizontal)">
                                      <p:cBhvr>
                                        <p:cTn id="65" dur="500"/>
                                        <p:tgtEl>
                                          <p:spTgt spid="8">
                                            <p:txEl>
                                              <p:pRg st="1" end="1"/>
                                            </p:txEl>
                                          </p:spTgt>
                                        </p:tgtEl>
                                      </p:cBhvr>
                                    </p:animEffect>
                                  </p:childTnLst>
                                </p:cTn>
                              </p:par>
                              <p:par>
                                <p:cTn id="66" presetID="3" presetClass="entr" presetSubtype="10" fill="hold" nodeType="withEffect">
                                  <p:stCondLst>
                                    <p:cond delay="0"/>
                                  </p:stCondLst>
                                  <p:childTnLst>
                                    <p:set>
                                      <p:cBhvr>
                                        <p:cTn id="67" dur="1" fill="hold">
                                          <p:stCondLst>
                                            <p:cond delay="0"/>
                                          </p:stCondLst>
                                        </p:cTn>
                                        <p:tgtEl>
                                          <p:spTgt spid="8">
                                            <p:txEl>
                                              <p:pRg st="2" end="2"/>
                                            </p:txEl>
                                          </p:spTgt>
                                        </p:tgtEl>
                                        <p:attrNameLst>
                                          <p:attrName>style.visibility</p:attrName>
                                        </p:attrNameLst>
                                      </p:cBhvr>
                                      <p:to>
                                        <p:strVal val="visible"/>
                                      </p:to>
                                    </p:set>
                                    <p:animEffect transition="in" filter="blinds(horizontal)">
                                      <p:cBhvr>
                                        <p:cTn id="6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nimBg="1"/>
      <p:bldP spid="263172" grpId="0" uiExpand="1" build="p" animBg="1"/>
      <p:bldP spid="263173" grpId="0"/>
      <p:bldP spid="2631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en-US"/>
          </a:p>
        </p:txBody>
      </p:sp>
      <p:sp>
        <p:nvSpPr>
          <p:cNvPr id="96259" name="Rectangle 3"/>
          <p:cNvSpPr>
            <a:spLocks noGrp="1" noChangeArrowheads="1"/>
          </p:cNvSpPr>
          <p:nvPr>
            <p:ph type="body" idx="1"/>
          </p:nvPr>
        </p:nvSpPr>
        <p:spPr/>
        <p:txBody>
          <a:bodyPr/>
          <a:lstStyle/>
          <a:p>
            <a:endParaRPr lang="en-US"/>
          </a:p>
        </p:txBody>
      </p:sp>
      <p:pic>
        <p:nvPicPr>
          <p:cNvPr id="96260" name="Picture 4" descr="Tulips Photo">
            <a:hlinkClick r:id="rId3"/>
          </p:cNvPr>
          <p:cNvPicPr>
            <a:picLocks noChangeAspect="1" noChangeArrowheads="1"/>
          </p:cNvPicPr>
          <p:nvPr/>
        </p:nvPicPr>
        <p:blipFill>
          <a:blip r:embed="rId4"/>
          <a:srcRect b="4445"/>
          <a:stretch>
            <a:fillRect/>
          </a:stretch>
        </p:blipFill>
        <p:spPr bwMode="auto">
          <a:xfrm>
            <a:off x="457200" y="228600"/>
            <a:ext cx="8305800" cy="6477000"/>
          </a:xfrm>
          <a:prstGeom prst="rect">
            <a:avLst/>
          </a:prstGeom>
          <a:noFill/>
          <a:ln w="9525">
            <a:noFill/>
            <a:miter lim="800000"/>
            <a:headEnd/>
            <a:tailEnd/>
          </a:ln>
        </p:spPr>
      </p:pic>
      <p:sp>
        <p:nvSpPr>
          <p:cNvPr id="96262" name="AutoShape 6"/>
          <p:cNvSpPr>
            <a:spLocks noChangeArrowheads="1"/>
          </p:cNvSpPr>
          <p:nvPr/>
        </p:nvSpPr>
        <p:spPr bwMode="auto">
          <a:xfrm>
            <a:off x="914400" y="304800"/>
            <a:ext cx="7010400" cy="6248400"/>
          </a:xfrm>
          <a:prstGeom prst="flowChartMagneticTape">
            <a:avLst/>
          </a:prstGeom>
          <a:solidFill>
            <a:srgbClr val="BE6698"/>
          </a:solidFill>
          <a:ln w="9525">
            <a:solidFill>
              <a:schemeClr val="tx1"/>
            </a:solidFill>
            <a:miter lim="800000"/>
            <a:headEnd/>
            <a:tailEnd/>
          </a:ln>
          <a:effectLst/>
        </p:spPr>
        <p:txBody>
          <a:bodyPr wrap="none" anchor="ctr"/>
          <a:lstStyle/>
          <a:p>
            <a:pPr algn="ctr"/>
            <a:r>
              <a:rPr lang="en-US" sz="3600" dirty="0" smtClean="0"/>
              <a:t>Working Length Determination</a:t>
            </a:r>
            <a:endParaRPr lang="en-US" sz="3600" dirty="0">
              <a:solidFill>
                <a:srgbClr val="002060"/>
              </a:solidFill>
            </a:endParaRPr>
          </a:p>
        </p:txBody>
      </p:sp>
    </p:spTree>
  </p:cSld>
  <p:clrMapOvr>
    <a:masterClrMapping/>
  </p:clrMapOvr>
  <p:transition advClick="0">
    <p:check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b="0"/>
              <a:t>Significance</a:t>
            </a:r>
            <a:endParaRPr lang="en-US" b="0">
              <a:solidFill>
                <a:srgbClr val="F67A0A"/>
              </a:solidFill>
            </a:endParaRPr>
          </a:p>
        </p:txBody>
      </p:sp>
      <p:sp>
        <p:nvSpPr>
          <p:cNvPr id="152579" name="Rectangle 3"/>
          <p:cNvSpPr>
            <a:spLocks noGrp="1" noChangeArrowheads="1"/>
          </p:cNvSpPr>
          <p:nvPr>
            <p:ph idx="1"/>
          </p:nvPr>
        </p:nvSpPr>
        <p:spPr>
          <a:xfrm>
            <a:off x="1371600" y="762000"/>
            <a:ext cx="7772400" cy="5334000"/>
          </a:xfrm>
        </p:spPr>
        <p:txBody>
          <a:bodyPr/>
          <a:lstStyle/>
          <a:p>
            <a:pPr marL="609600" indent="-609600"/>
            <a:endParaRPr lang="en-US" sz="1800" dirty="0">
              <a:solidFill>
                <a:srgbClr val="FFC000"/>
              </a:solidFill>
            </a:endParaRPr>
          </a:p>
          <a:p>
            <a:pPr marL="609600" indent="-609600"/>
            <a:r>
              <a:rPr lang="en-US" sz="2000" dirty="0"/>
              <a:t>Working length determines </a:t>
            </a:r>
          </a:p>
          <a:p>
            <a:pPr marL="990600" lvl="1" indent="-533400"/>
            <a:r>
              <a:rPr lang="en-US" sz="1800" dirty="0" smtClean="0"/>
              <a:t>Depth to </a:t>
            </a:r>
            <a:r>
              <a:rPr lang="en-US" sz="1800" dirty="0"/>
              <a:t>which instruments are placed in canal </a:t>
            </a:r>
          </a:p>
          <a:p>
            <a:pPr marL="990600" lvl="1" indent="-533400"/>
            <a:r>
              <a:rPr lang="en-US" sz="1800" dirty="0" smtClean="0"/>
              <a:t>Depth to </a:t>
            </a:r>
            <a:r>
              <a:rPr lang="en-US" sz="1800" dirty="0"/>
              <a:t>which canal filling </a:t>
            </a:r>
            <a:endParaRPr lang="en-US" sz="1800" dirty="0" smtClean="0"/>
          </a:p>
          <a:p>
            <a:pPr marL="990600" lvl="1" indent="-533400"/>
            <a:endParaRPr lang="en-US" sz="1800" dirty="0"/>
          </a:p>
          <a:p>
            <a:pPr marL="609600" indent="-609600"/>
            <a:r>
              <a:rPr lang="en-US" sz="2000" dirty="0" smtClean="0"/>
              <a:t>Importance</a:t>
            </a:r>
            <a:endParaRPr lang="en-US" sz="2000" dirty="0"/>
          </a:p>
        </p:txBody>
      </p:sp>
      <p:pic>
        <p:nvPicPr>
          <p:cNvPr id="152580" name="Picture 4"/>
          <p:cNvPicPr>
            <a:picLocks noChangeAspect="1" noChangeArrowheads="1"/>
          </p:cNvPicPr>
          <p:nvPr/>
        </p:nvPicPr>
        <p:blipFill>
          <a:blip r:embed="rId3"/>
          <a:srcRect l="57813" t="17709" r="7813" b="48959"/>
          <a:stretch>
            <a:fillRect/>
          </a:stretch>
        </p:blipFill>
        <p:spPr bwMode="auto">
          <a:xfrm>
            <a:off x="5867400" y="3657600"/>
            <a:ext cx="2971800" cy="2160588"/>
          </a:xfrm>
          <a:prstGeom prst="rect">
            <a:avLst/>
          </a:prstGeom>
          <a:noFill/>
          <a:ln w="28575">
            <a:solidFill>
              <a:srgbClr val="336699"/>
            </a:solidFill>
            <a:miter lim="800000"/>
            <a:headEnd/>
            <a:tailEnd/>
          </a:ln>
          <a:effectLst/>
        </p:spPr>
      </p:pic>
      <p:pic>
        <p:nvPicPr>
          <p:cNvPr id="5" name="Picture 2" descr="ingle method"/>
          <p:cNvPicPr>
            <a:picLocks noChangeAspect="1" noChangeArrowheads="1"/>
          </p:cNvPicPr>
          <p:nvPr/>
        </p:nvPicPr>
        <p:blipFill>
          <a:blip r:embed="rId4"/>
          <a:srcRect l="59166" t="38024" r="21667" b="18972"/>
          <a:stretch>
            <a:fillRect/>
          </a:stretch>
        </p:blipFill>
        <p:spPr bwMode="auto">
          <a:xfrm>
            <a:off x="3200400" y="3657600"/>
            <a:ext cx="1752600" cy="2590800"/>
          </a:xfrm>
          <a:prstGeom prst="rect">
            <a:avLst/>
          </a:prstGeom>
          <a:noFill/>
          <a:ln w="28575">
            <a:solidFill>
              <a:srgbClr val="336699"/>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2579">
                                            <p:txEl>
                                              <p:pRg st="1" end="1"/>
                                            </p:txEl>
                                          </p:spTgt>
                                        </p:tgtEl>
                                        <p:attrNameLst>
                                          <p:attrName>style.visibility</p:attrName>
                                        </p:attrNameLst>
                                      </p:cBhvr>
                                      <p:to>
                                        <p:strVal val="visible"/>
                                      </p:to>
                                    </p:set>
                                    <p:animEffect transition="in" filter="checkerboard(across)">
                                      <p:cBhvr>
                                        <p:cTn id="7" dur="500"/>
                                        <p:tgtEl>
                                          <p:spTgt spid="152579">
                                            <p:txEl>
                                              <p:pRg st="1" end="1"/>
                                            </p:txEl>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152580"/>
                                        </p:tgtEl>
                                        <p:attrNameLst>
                                          <p:attrName>style.visibility</p:attrName>
                                        </p:attrNameLst>
                                      </p:cBhvr>
                                      <p:to>
                                        <p:strVal val="visible"/>
                                      </p:to>
                                    </p:set>
                                    <p:anim calcmode="lin" valueType="num">
                                      <p:cBhvr>
                                        <p:cTn id="10" dur="500" fill="hold"/>
                                        <p:tgtEl>
                                          <p:spTgt spid="152580"/>
                                        </p:tgtEl>
                                        <p:attrNameLst>
                                          <p:attrName>ppt_w</p:attrName>
                                        </p:attrNameLst>
                                      </p:cBhvr>
                                      <p:tavLst>
                                        <p:tav tm="0">
                                          <p:val>
                                            <p:fltVal val="0"/>
                                          </p:val>
                                        </p:tav>
                                        <p:tav tm="100000">
                                          <p:val>
                                            <p:strVal val="#ppt_w"/>
                                          </p:val>
                                        </p:tav>
                                      </p:tavLst>
                                    </p:anim>
                                    <p:anim calcmode="lin" valueType="num">
                                      <p:cBhvr>
                                        <p:cTn id="11" dur="500" fill="hold"/>
                                        <p:tgtEl>
                                          <p:spTgt spid="152580"/>
                                        </p:tgtEl>
                                        <p:attrNameLst>
                                          <p:attrName>ppt_h</p:attrName>
                                        </p:attrNameLst>
                                      </p:cBhvr>
                                      <p:tavLst>
                                        <p:tav tm="0">
                                          <p:val>
                                            <p:fltVal val="0"/>
                                          </p:val>
                                        </p:tav>
                                        <p:tav tm="100000">
                                          <p:val>
                                            <p:strVal val="#ppt_h"/>
                                          </p:val>
                                        </p:tav>
                                      </p:tavLst>
                                    </p:anim>
                                    <p:animEffect transition="in" filter="fade">
                                      <p:cBhvr>
                                        <p:cTn id="12" dur="500"/>
                                        <p:tgtEl>
                                          <p:spTgt spid="152580"/>
                                        </p:tgtEl>
                                      </p:cBhvr>
                                    </p:animEffect>
                                  </p:childTnLst>
                                </p:cTn>
                              </p:par>
                              <p:par>
                                <p:cTn id="13" presetID="2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ppt_x</p:attrName>
                                        </p:attrNameLst>
                                      </p:cBhvr>
                                      <p:tavLst>
                                        <p:tav tm="0">
                                          <p:val>
                                            <p:strVal val="#ppt_x-.2"/>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7" dur="1000"/>
                                        <p:tgtEl>
                                          <p:spTgt spid="5"/>
                                        </p:tgtEl>
                                      </p:cBhvr>
                                    </p:animEffect>
                                  </p:childTnLst>
                                </p:cTn>
                              </p:par>
                            </p:childTnLst>
                          </p:cTn>
                        </p:par>
                        <p:par>
                          <p:cTn id="18" fill="hold">
                            <p:stCondLst>
                              <p:cond delay="1000"/>
                            </p:stCondLst>
                            <p:childTnLst>
                              <p:par>
                                <p:cTn id="19" presetID="5" presetClass="entr" presetSubtype="10" fill="hold" nodeType="afterEffect">
                                  <p:stCondLst>
                                    <p:cond delay="0"/>
                                  </p:stCondLst>
                                  <p:childTnLst>
                                    <p:set>
                                      <p:cBhvr>
                                        <p:cTn id="20" dur="1" fill="hold">
                                          <p:stCondLst>
                                            <p:cond delay="0"/>
                                          </p:stCondLst>
                                        </p:cTn>
                                        <p:tgtEl>
                                          <p:spTgt spid="152579">
                                            <p:txEl>
                                              <p:pRg st="2" end="2"/>
                                            </p:txEl>
                                          </p:spTgt>
                                        </p:tgtEl>
                                        <p:attrNameLst>
                                          <p:attrName>style.visibility</p:attrName>
                                        </p:attrNameLst>
                                      </p:cBhvr>
                                      <p:to>
                                        <p:strVal val="visible"/>
                                      </p:to>
                                    </p:set>
                                    <p:animEffect transition="in" filter="checkerboard(across)">
                                      <p:cBhvr>
                                        <p:cTn id="21" dur="500"/>
                                        <p:tgtEl>
                                          <p:spTgt spid="152579">
                                            <p:txEl>
                                              <p:pRg st="2" end="2"/>
                                            </p:txEl>
                                          </p:spTgt>
                                        </p:tgtEl>
                                      </p:cBhvr>
                                    </p:animEffect>
                                  </p:childTnLst>
                                </p:cTn>
                              </p:par>
                            </p:childTnLst>
                          </p:cTn>
                        </p:par>
                        <p:par>
                          <p:cTn id="22" fill="hold">
                            <p:stCondLst>
                              <p:cond delay="1500"/>
                            </p:stCondLst>
                            <p:childTnLst>
                              <p:par>
                                <p:cTn id="23" presetID="5" presetClass="entr" presetSubtype="10" fill="hold" nodeType="afterEffect">
                                  <p:stCondLst>
                                    <p:cond delay="0"/>
                                  </p:stCondLst>
                                  <p:childTnLst>
                                    <p:set>
                                      <p:cBhvr>
                                        <p:cTn id="24" dur="1" fill="hold">
                                          <p:stCondLst>
                                            <p:cond delay="0"/>
                                          </p:stCondLst>
                                        </p:cTn>
                                        <p:tgtEl>
                                          <p:spTgt spid="152579">
                                            <p:txEl>
                                              <p:pRg st="3" end="3"/>
                                            </p:txEl>
                                          </p:spTgt>
                                        </p:tgtEl>
                                        <p:attrNameLst>
                                          <p:attrName>style.visibility</p:attrName>
                                        </p:attrNameLst>
                                      </p:cBhvr>
                                      <p:to>
                                        <p:strVal val="visible"/>
                                      </p:to>
                                    </p:set>
                                    <p:animEffect transition="in" filter="checkerboard(across)">
                                      <p:cBhvr>
                                        <p:cTn id="25" dur="500"/>
                                        <p:tgtEl>
                                          <p:spTgt spid="152579">
                                            <p:txEl>
                                              <p:pRg st="3" end="3"/>
                                            </p:txEl>
                                          </p:spTgt>
                                        </p:tgtEl>
                                      </p:cBhvr>
                                    </p:animEffect>
                                  </p:childTnLst>
                                </p:cTn>
                              </p:par>
                            </p:childTnLst>
                          </p:cTn>
                        </p:par>
                        <p:par>
                          <p:cTn id="26" fill="hold">
                            <p:stCondLst>
                              <p:cond delay="2000"/>
                            </p:stCondLst>
                            <p:childTnLst>
                              <p:par>
                                <p:cTn id="27" presetID="5" presetClass="entr" presetSubtype="10" fill="hold" nodeType="afterEffect">
                                  <p:stCondLst>
                                    <p:cond delay="0"/>
                                  </p:stCondLst>
                                  <p:childTnLst>
                                    <p:set>
                                      <p:cBhvr>
                                        <p:cTn id="28" dur="1" fill="hold">
                                          <p:stCondLst>
                                            <p:cond delay="0"/>
                                          </p:stCondLst>
                                        </p:cTn>
                                        <p:tgtEl>
                                          <p:spTgt spid="152579">
                                            <p:txEl>
                                              <p:pRg st="5" end="5"/>
                                            </p:txEl>
                                          </p:spTgt>
                                        </p:tgtEl>
                                        <p:attrNameLst>
                                          <p:attrName>style.visibility</p:attrName>
                                        </p:attrNameLst>
                                      </p:cBhvr>
                                      <p:to>
                                        <p:strVal val="visible"/>
                                      </p:to>
                                    </p:set>
                                    <p:animEffect transition="in" filter="checkerboard(across)">
                                      <p:cBhvr>
                                        <p:cTn id="29" dur="500"/>
                                        <p:tgtEl>
                                          <p:spTgt spid="152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p:cNvSpPr>
            <a:spLocks noGrp="1" noChangeArrowheads="1"/>
          </p:cNvSpPr>
          <p:nvPr>
            <p:ph idx="1"/>
          </p:nvPr>
        </p:nvSpPr>
        <p:spPr>
          <a:xfrm>
            <a:off x="1295400" y="990600"/>
            <a:ext cx="7848600" cy="6019800"/>
          </a:xfrm>
        </p:spPr>
        <p:txBody>
          <a:bodyPr/>
          <a:lstStyle/>
          <a:p>
            <a:pPr>
              <a:lnSpc>
                <a:spcPct val="80000"/>
              </a:lnSpc>
              <a:buFontTx/>
              <a:buNone/>
            </a:pPr>
            <a:r>
              <a:rPr lang="en-US" sz="2400" dirty="0" smtClean="0">
                <a:solidFill>
                  <a:srgbClr val="FFC000"/>
                </a:solidFill>
              </a:rPr>
              <a:t> Ideal method </a:t>
            </a:r>
            <a:endParaRPr lang="en-US" sz="2400" dirty="0">
              <a:solidFill>
                <a:srgbClr val="FFC000"/>
              </a:solidFill>
            </a:endParaRPr>
          </a:p>
          <a:p>
            <a:pPr>
              <a:lnSpc>
                <a:spcPct val="110000"/>
              </a:lnSpc>
            </a:pPr>
            <a:r>
              <a:rPr lang="en-US" sz="2400" dirty="0" smtClean="0"/>
              <a:t>Rapid location </a:t>
            </a:r>
            <a:r>
              <a:rPr lang="en-US" sz="2400" dirty="0"/>
              <a:t>of the apical constriction </a:t>
            </a:r>
          </a:p>
          <a:p>
            <a:pPr>
              <a:lnSpc>
                <a:spcPct val="110000"/>
              </a:lnSpc>
            </a:pPr>
            <a:r>
              <a:rPr lang="en-US" sz="2400" dirty="0" smtClean="0"/>
              <a:t>Easy measurement</a:t>
            </a:r>
            <a:endParaRPr lang="en-US" sz="2400" dirty="0"/>
          </a:p>
          <a:p>
            <a:pPr>
              <a:lnSpc>
                <a:spcPct val="110000"/>
              </a:lnSpc>
            </a:pPr>
            <a:r>
              <a:rPr lang="en-US" sz="2400" dirty="0" smtClean="0"/>
              <a:t>Rapid periodic </a:t>
            </a:r>
            <a:r>
              <a:rPr lang="en-US" sz="2400" dirty="0"/>
              <a:t>monitoring and confirmation </a:t>
            </a:r>
          </a:p>
          <a:p>
            <a:pPr>
              <a:lnSpc>
                <a:spcPct val="110000"/>
              </a:lnSpc>
            </a:pPr>
            <a:r>
              <a:rPr lang="en-US" sz="2400" dirty="0" smtClean="0"/>
              <a:t>Patient and </a:t>
            </a:r>
            <a:r>
              <a:rPr lang="en-US" sz="2400" dirty="0"/>
              <a:t>clinician comfort </a:t>
            </a:r>
          </a:p>
          <a:p>
            <a:pPr>
              <a:lnSpc>
                <a:spcPct val="110000"/>
              </a:lnSpc>
            </a:pPr>
            <a:r>
              <a:rPr lang="en-US" sz="2400" dirty="0" smtClean="0"/>
              <a:t>Minimal radiation </a:t>
            </a:r>
            <a:r>
              <a:rPr lang="en-US" sz="2400" dirty="0"/>
              <a:t>to the patient </a:t>
            </a:r>
          </a:p>
          <a:p>
            <a:pPr>
              <a:lnSpc>
                <a:spcPct val="110000"/>
              </a:lnSpc>
            </a:pPr>
            <a:r>
              <a:rPr lang="en-US" sz="2400" dirty="0" smtClean="0"/>
              <a:t>Ease of </a:t>
            </a:r>
            <a:r>
              <a:rPr lang="en-US" sz="2400" dirty="0"/>
              <a:t>use in special patients such as those with severe gag reflex, reduced mouth opening, pregnancy </a:t>
            </a:r>
            <a:r>
              <a:rPr lang="en-US" sz="2400" dirty="0" smtClean="0"/>
              <a:t> </a:t>
            </a:r>
            <a:endParaRPr lang="en-US" sz="2400" dirty="0"/>
          </a:p>
          <a:p>
            <a:pPr>
              <a:lnSpc>
                <a:spcPct val="110000"/>
              </a:lnSpc>
            </a:pPr>
            <a:r>
              <a:rPr lang="en-US" sz="2400" dirty="0"/>
              <a:t>Cost effectiveness</a:t>
            </a:r>
          </a:p>
        </p:txBody>
      </p:sp>
      <p:sp>
        <p:nvSpPr>
          <p:cNvPr id="5" name="Title 4"/>
          <p:cNvSpPr>
            <a:spLocks noGrp="1"/>
          </p:cNvSpPr>
          <p:nvPr>
            <p:ph type="title"/>
          </p:nvPr>
        </p:nvSpPr>
        <p:spPr/>
        <p:txBody>
          <a:bodyPr/>
          <a:lstStyle/>
          <a:p>
            <a:endParaRPr lang="en-US"/>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4627">
                                            <p:txEl>
                                              <p:pRg st="1" end="1"/>
                                            </p:txEl>
                                          </p:spTgt>
                                        </p:tgtEl>
                                        <p:attrNameLst>
                                          <p:attrName>style.visibility</p:attrName>
                                        </p:attrNameLst>
                                      </p:cBhvr>
                                      <p:to>
                                        <p:strVal val="visible"/>
                                      </p:to>
                                    </p:set>
                                    <p:animEffect transition="in" filter="checkerboard(across)">
                                      <p:cBhvr>
                                        <p:cTn id="7" dur="500"/>
                                        <p:tgtEl>
                                          <p:spTgt spid="154627">
                                            <p:txEl>
                                              <p:pRg st="1" end="1"/>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54627">
                                            <p:txEl>
                                              <p:pRg st="2" end="2"/>
                                            </p:txEl>
                                          </p:spTgt>
                                        </p:tgtEl>
                                        <p:attrNameLst>
                                          <p:attrName>style.visibility</p:attrName>
                                        </p:attrNameLst>
                                      </p:cBhvr>
                                      <p:to>
                                        <p:strVal val="visible"/>
                                      </p:to>
                                    </p:set>
                                    <p:animEffect transition="in" filter="checkerboard(across)">
                                      <p:cBhvr>
                                        <p:cTn id="11" dur="500"/>
                                        <p:tgtEl>
                                          <p:spTgt spid="154627">
                                            <p:txEl>
                                              <p:pRg st="2" end="2"/>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54627">
                                            <p:txEl>
                                              <p:pRg st="3" end="3"/>
                                            </p:txEl>
                                          </p:spTgt>
                                        </p:tgtEl>
                                        <p:attrNameLst>
                                          <p:attrName>style.visibility</p:attrName>
                                        </p:attrNameLst>
                                      </p:cBhvr>
                                      <p:to>
                                        <p:strVal val="visible"/>
                                      </p:to>
                                    </p:set>
                                    <p:animEffect transition="in" filter="checkerboard(across)">
                                      <p:cBhvr>
                                        <p:cTn id="15" dur="500"/>
                                        <p:tgtEl>
                                          <p:spTgt spid="154627">
                                            <p:txEl>
                                              <p:pRg st="3" end="3"/>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54627">
                                            <p:txEl>
                                              <p:pRg st="4" end="4"/>
                                            </p:txEl>
                                          </p:spTgt>
                                        </p:tgtEl>
                                        <p:attrNameLst>
                                          <p:attrName>style.visibility</p:attrName>
                                        </p:attrNameLst>
                                      </p:cBhvr>
                                      <p:to>
                                        <p:strVal val="visible"/>
                                      </p:to>
                                    </p:set>
                                    <p:animEffect transition="in" filter="checkerboard(across)">
                                      <p:cBhvr>
                                        <p:cTn id="19" dur="500"/>
                                        <p:tgtEl>
                                          <p:spTgt spid="154627">
                                            <p:txEl>
                                              <p:pRg st="4" end="4"/>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154627">
                                            <p:txEl>
                                              <p:pRg st="5" end="5"/>
                                            </p:txEl>
                                          </p:spTgt>
                                        </p:tgtEl>
                                        <p:attrNameLst>
                                          <p:attrName>style.visibility</p:attrName>
                                        </p:attrNameLst>
                                      </p:cBhvr>
                                      <p:to>
                                        <p:strVal val="visible"/>
                                      </p:to>
                                    </p:set>
                                    <p:animEffect transition="in" filter="checkerboard(across)">
                                      <p:cBhvr>
                                        <p:cTn id="23" dur="500"/>
                                        <p:tgtEl>
                                          <p:spTgt spid="154627">
                                            <p:txEl>
                                              <p:pRg st="5" end="5"/>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154627">
                                            <p:txEl>
                                              <p:pRg st="6" end="6"/>
                                            </p:txEl>
                                          </p:spTgt>
                                        </p:tgtEl>
                                        <p:attrNameLst>
                                          <p:attrName>style.visibility</p:attrName>
                                        </p:attrNameLst>
                                      </p:cBhvr>
                                      <p:to>
                                        <p:strVal val="visible"/>
                                      </p:to>
                                    </p:set>
                                    <p:animEffect transition="in" filter="checkerboard(across)">
                                      <p:cBhvr>
                                        <p:cTn id="27" dur="500"/>
                                        <p:tgtEl>
                                          <p:spTgt spid="154627">
                                            <p:txEl>
                                              <p:pRg st="6" end="6"/>
                                            </p:txEl>
                                          </p:spTgt>
                                        </p:tgtEl>
                                      </p:cBhvr>
                                    </p:animEffect>
                                  </p:child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154627">
                                            <p:txEl>
                                              <p:pRg st="7" end="7"/>
                                            </p:txEl>
                                          </p:spTgt>
                                        </p:tgtEl>
                                        <p:attrNameLst>
                                          <p:attrName>style.visibility</p:attrName>
                                        </p:attrNameLst>
                                      </p:cBhvr>
                                      <p:to>
                                        <p:strVal val="visible"/>
                                      </p:to>
                                    </p:set>
                                    <p:animEffect transition="in" filter="checkerboard(across)">
                                      <p:cBhvr>
                                        <p:cTn id="31" dur="500"/>
                                        <p:tgtEl>
                                          <p:spTgt spid="1546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sz="3200" dirty="0">
                <a:solidFill>
                  <a:srgbClr val="66FF33"/>
                </a:solidFill>
                <a:latin typeface="Comic Sans MS" pitchFamily="66" charset="0"/>
              </a:rPr>
              <a:t>Pulp Therapy in Pediatric </a:t>
            </a:r>
            <a:r>
              <a:rPr lang="en-US" sz="3200" dirty="0" smtClean="0">
                <a:solidFill>
                  <a:srgbClr val="66FF33"/>
                </a:solidFill>
                <a:latin typeface="Comic Sans MS" pitchFamily="66" charset="0"/>
              </a:rPr>
              <a:t>Dentistry</a:t>
            </a:r>
            <a:endParaRPr lang="en-US" sz="3200" dirty="0">
              <a:solidFill>
                <a:srgbClr val="66FF33"/>
              </a:solidFill>
              <a:latin typeface="Comic Sans MS" pitchFamily="66" charset="0"/>
            </a:endParaRPr>
          </a:p>
        </p:txBody>
      </p:sp>
      <p:sp>
        <p:nvSpPr>
          <p:cNvPr id="4099" name="Rectangle 3"/>
          <p:cNvSpPr>
            <a:spLocks noGrp="1" noChangeArrowheads="1"/>
          </p:cNvSpPr>
          <p:nvPr>
            <p:ph type="body" idx="1"/>
          </p:nvPr>
        </p:nvSpPr>
        <p:spPr>
          <a:xfrm>
            <a:off x="1371600" y="0"/>
            <a:ext cx="7772400" cy="6096000"/>
          </a:xfrm>
        </p:spPr>
        <p:txBody>
          <a:bodyPr/>
          <a:lstStyle/>
          <a:p>
            <a:pPr marL="609600" indent="-609600">
              <a:lnSpc>
                <a:spcPct val="150000"/>
              </a:lnSpc>
              <a:buNone/>
            </a:pPr>
            <a:r>
              <a:rPr lang="en-US" sz="2400" dirty="0">
                <a:latin typeface="Comic Sans MS" pitchFamily="66" charset="0"/>
              </a:rPr>
              <a:t/>
            </a:r>
            <a:br>
              <a:rPr lang="en-US" sz="2400" dirty="0">
                <a:latin typeface="Comic Sans MS" pitchFamily="66" charset="0"/>
              </a:rPr>
            </a:br>
            <a:endParaRPr lang="en-US" sz="2400" dirty="0">
              <a:latin typeface="Comic Sans MS" pitchFamily="66" charset="0"/>
            </a:endParaRPr>
          </a:p>
          <a:p>
            <a:pPr marL="990600" lvl="1" indent="-533400">
              <a:lnSpc>
                <a:spcPct val="150000"/>
              </a:lnSpc>
              <a:buFontTx/>
              <a:buAutoNum type="arabicPeriod"/>
            </a:pPr>
            <a:r>
              <a:rPr lang="en-US" sz="2000" dirty="0" smtClean="0">
                <a:solidFill>
                  <a:srgbClr val="FFC000"/>
                </a:solidFill>
                <a:latin typeface="Comic Sans MS" pitchFamily="66" charset="0"/>
              </a:rPr>
              <a:t>Mesial drift </a:t>
            </a:r>
            <a:endParaRPr lang="en-US" sz="2000" dirty="0">
              <a:solidFill>
                <a:srgbClr val="FFC000"/>
              </a:solidFill>
              <a:latin typeface="Comic Sans MS" pitchFamily="66" charset="0"/>
            </a:endParaRPr>
          </a:p>
          <a:p>
            <a:pPr marL="990600" lvl="1" indent="-533400">
              <a:lnSpc>
                <a:spcPct val="150000"/>
              </a:lnSpc>
              <a:buFontTx/>
              <a:buAutoNum type="arabicPeriod"/>
            </a:pPr>
            <a:r>
              <a:rPr lang="en-US" sz="2000" dirty="0">
                <a:solidFill>
                  <a:srgbClr val="FFC000"/>
                </a:solidFill>
                <a:latin typeface="Comic Sans MS" pitchFamily="66" charset="0"/>
              </a:rPr>
              <a:t>Aid in mastication.</a:t>
            </a:r>
          </a:p>
          <a:p>
            <a:pPr marL="990600" lvl="1" indent="-533400">
              <a:lnSpc>
                <a:spcPct val="150000"/>
              </a:lnSpc>
              <a:buFontTx/>
              <a:buAutoNum type="arabicPeriod"/>
            </a:pPr>
            <a:r>
              <a:rPr lang="en-US" sz="2000" dirty="0" smtClean="0">
                <a:solidFill>
                  <a:srgbClr val="FFC000"/>
                </a:solidFill>
                <a:latin typeface="Comic Sans MS" pitchFamily="66" charset="0"/>
              </a:rPr>
              <a:t>Absence of </a:t>
            </a:r>
            <a:r>
              <a:rPr lang="en-US" sz="2000" dirty="0">
                <a:solidFill>
                  <a:srgbClr val="FFC000"/>
                </a:solidFill>
                <a:latin typeface="Comic Sans MS" pitchFamily="66" charset="0"/>
              </a:rPr>
              <a:t>a succedaneous tooth.</a:t>
            </a:r>
          </a:p>
          <a:p>
            <a:pPr marL="990600" lvl="1" indent="-533400">
              <a:lnSpc>
                <a:spcPct val="150000"/>
              </a:lnSpc>
              <a:buFontTx/>
              <a:buAutoNum type="arabicPeriod"/>
            </a:pPr>
            <a:r>
              <a:rPr lang="en-US" sz="2000" dirty="0" smtClean="0">
                <a:solidFill>
                  <a:srgbClr val="FFC000"/>
                </a:solidFill>
                <a:latin typeface="Comic Sans MS" pitchFamily="66" charset="0"/>
              </a:rPr>
              <a:t>Speech problems</a:t>
            </a:r>
            <a:r>
              <a:rPr lang="en-US" sz="2000" dirty="0">
                <a:solidFill>
                  <a:srgbClr val="FFC000"/>
                </a:solidFill>
                <a:latin typeface="Comic Sans MS" pitchFamily="66" charset="0"/>
              </a:rPr>
              <a:t>.</a:t>
            </a:r>
          </a:p>
          <a:p>
            <a:pPr marL="990600" lvl="1" indent="-533400">
              <a:lnSpc>
                <a:spcPct val="150000"/>
              </a:lnSpc>
              <a:buFontTx/>
              <a:buAutoNum type="arabicPeriod"/>
            </a:pPr>
            <a:r>
              <a:rPr lang="en-US" sz="2000" dirty="0" smtClean="0">
                <a:solidFill>
                  <a:srgbClr val="FFC000"/>
                </a:solidFill>
                <a:latin typeface="Comic Sans MS" pitchFamily="66" charset="0"/>
              </a:rPr>
              <a:t>Esthetics.</a:t>
            </a:r>
            <a:endParaRPr lang="en-US" sz="2000" dirty="0">
              <a:solidFill>
                <a:srgbClr val="FFC000"/>
              </a:solidFill>
              <a:latin typeface="Comic Sans MS" pitchFamily="66" charset="0"/>
            </a:endParaRPr>
          </a:p>
          <a:p>
            <a:pPr marL="990600" lvl="1" indent="-533400">
              <a:lnSpc>
                <a:spcPct val="150000"/>
              </a:lnSpc>
              <a:buFontTx/>
              <a:buAutoNum type="arabicPeriod"/>
            </a:pPr>
            <a:r>
              <a:rPr lang="en-US" sz="2000" dirty="0" smtClean="0">
                <a:solidFill>
                  <a:srgbClr val="FFC000"/>
                </a:solidFill>
                <a:latin typeface="Comic Sans MS" pitchFamily="66" charset="0"/>
              </a:rPr>
              <a:t>Aberrant tongue </a:t>
            </a:r>
            <a:r>
              <a:rPr lang="en-US" sz="2000" dirty="0">
                <a:solidFill>
                  <a:srgbClr val="FFC000"/>
                </a:solidFill>
                <a:latin typeface="Comic Sans MS" pitchFamily="66" charset="0"/>
              </a:rPr>
              <a:t>habits</a:t>
            </a:r>
          </a:p>
          <a:p>
            <a:pPr marL="990600" lvl="1" indent="-533400">
              <a:lnSpc>
                <a:spcPct val="150000"/>
              </a:lnSpc>
              <a:buFontTx/>
              <a:buAutoNum type="arabicPeriod"/>
            </a:pPr>
            <a:r>
              <a:rPr lang="en-US" sz="2000" dirty="0" smtClean="0">
                <a:solidFill>
                  <a:srgbClr val="FFC000"/>
                </a:solidFill>
                <a:latin typeface="Comic Sans MS" pitchFamily="66" charset="0"/>
              </a:rPr>
              <a:t>Psychological effects </a:t>
            </a:r>
            <a:endParaRPr lang="en-US" sz="2000" dirty="0">
              <a:solidFill>
                <a:srgbClr val="FFC000"/>
              </a:solidFill>
              <a:latin typeface="Comic Sans MS" pitchFamily="66" charset="0"/>
            </a:endParaRPr>
          </a:p>
          <a:p>
            <a:pPr marL="990600" lvl="1" indent="-533400">
              <a:lnSpc>
                <a:spcPct val="150000"/>
              </a:lnSpc>
              <a:buFontTx/>
              <a:buAutoNum type="arabicPeriod"/>
            </a:pPr>
            <a:r>
              <a:rPr lang="en-US" sz="2000" dirty="0">
                <a:solidFill>
                  <a:srgbClr val="FFC000"/>
                </a:solidFill>
                <a:latin typeface="Comic Sans MS" pitchFamily="66" charset="0"/>
              </a:rPr>
              <a:t>Maintain normal eruption time of the succedaneous teeth.</a:t>
            </a:r>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4099">
                                            <p:txEl>
                                              <p:pRg st="1" end="1"/>
                                            </p:txEl>
                                          </p:spTgt>
                                        </p:tgtEl>
                                        <p:attrNameLst>
                                          <p:attrName>ppt_x</p:attrName>
                                        </p:attrNameLst>
                                      </p:cBhvr>
                                    </p:anim>
                                    <p:anim from="0" to="-1.0" calcmode="lin" valueType="num">
                                      <p:cBhvr>
                                        <p:cTn id="8" dur="200" decel="50000" autoRev="1" fill="hold">
                                          <p:stCondLst>
                                            <p:cond delay="600"/>
                                          </p:stCondLst>
                                        </p:cTn>
                                        <p:tgtEl>
                                          <p:spTgt spid="4099">
                                            <p:txEl>
                                              <p:pRg st="1" end="1"/>
                                            </p:txEl>
                                          </p:spTgt>
                                        </p:tgtEl>
                                        <p:attrNameLst>
                                          <p:attrName>xshear</p:attrName>
                                        </p:attrNameLst>
                                      </p:cBhvr>
                                    </p:anim>
                                    <p:animScale>
                                      <p:cBhvr>
                                        <p:cTn id="9" dur="200" decel="100000" autoRev="1" fill="hold">
                                          <p:stCondLst>
                                            <p:cond delay="600"/>
                                          </p:stCondLst>
                                        </p:cTn>
                                        <p:tgtEl>
                                          <p:spTgt spid="4099">
                                            <p:txEl>
                                              <p:pRg st="1" end="1"/>
                                            </p:txEl>
                                          </p:spTgt>
                                        </p:tgtEl>
                                      </p:cBhvr>
                                      <p:from x="100000" y="100000"/>
                                      <p:to x="80000" y="100000"/>
                                    </p:animScale>
                                    <p:anim by="(#ppt_h/3+#ppt_w*0.1)" calcmode="lin" valueType="num">
                                      <p:cBhvr additive="sum">
                                        <p:cTn id="10" dur="200" decel="100000" autoRev="1" fill="hold">
                                          <p:stCondLst>
                                            <p:cond delay="600"/>
                                          </p:stCondLst>
                                        </p:cTn>
                                        <p:tgtEl>
                                          <p:spTgt spid="4099">
                                            <p:txEl>
                                              <p:pRg st="1" end="1"/>
                                            </p:txEl>
                                          </p:spTgt>
                                        </p:tgtEl>
                                        <p:attrNameLst>
                                          <p:attrName>ppt_x</p:attrName>
                                        </p:attrNameLst>
                                      </p:cBhvr>
                                    </p:anim>
                                  </p:childTnLst>
                                </p:cTn>
                              </p:par>
                            </p:childTnLst>
                          </p:cTn>
                        </p:par>
                        <p:par>
                          <p:cTn id="11" fill="hold">
                            <p:stCondLst>
                              <p:cond delay="1000"/>
                            </p:stCondLst>
                            <p:childTnLst>
                              <p:par>
                                <p:cTn id="12" presetID="34" presetClass="entr" presetSubtype="0" fill="hold" nodeType="afterEffect">
                                  <p:stCondLst>
                                    <p:cond delay="0"/>
                                  </p:stCondLst>
                                  <p:childTnLst>
                                    <p:set>
                                      <p:cBhvr>
                                        <p:cTn id="13" dur="1" fill="hold">
                                          <p:stCondLst>
                                            <p:cond delay="0"/>
                                          </p:stCondLst>
                                        </p:cTn>
                                        <p:tgtEl>
                                          <p:spTgt spid="4099">
                                            <p:txEl>
                                              <p:pRg st="2" end="2"/>
                                            </p:txEl>
                                          </p:spTgt>
                                        </p:tgtEl>
                                        <p:attrNameLst>
                                          <p:attrName>style.visibility</p:attrName>
                                        </p:attrNameLst>
                                      </p:cBhvr>
                                      <p:to>
                                        <p:strVal val="visible"/>
                                      </p:to>
                                    </p:set>
                                    <p:anim from="(-#ppt_w/2)" to="(#ppt_x)" calcmode="lin" valueType="num">
                                      <p:cBhvr>
                                        <p:cTn id="14" dur="600" fill="hold">
                                          <p:stCondLst>
                                            <p:cond delay="0"/>
                                          </p:stCondLst>
                                        </p:cTn>
                                        <p:tgtEl>
                                          <p:spTgt spid="4099">
                                            <p:txEl>
                                              <p:pRg st="2" end="2"/>
                                            </p:txEl>
                                          </p:spTgt>
                                        </p:tgtEl>
                                        <p:attrNameLst>
                                          <p:attrName>ppt_x</p:attrName>
                                        </p:attrNameLst>
                                      </p:cBhvr>
                                    </p:anim>
                                    <p:anim from="0" to="-1.0" calcmode="lin" valueType="num">
                                      <p:cBhvr>
                                        <p:cTn id="15" dur="200" decel="50000" autoRev="1" fill="hold">
                                          <p:stCondLst>
                                            <p:cond delay="600"/>
                                          </p:stCondLst>
                                        </p:cTn>
                                        <p:tgtEl>
                                          <p:spTgt spid="4099">
                                            <p:txEl>
                                              <p:pRg st="2" end="2"/>
                                            </p:txEl>
                                          </p:spTgt>
                                        </p:tgtEl>
                                        <p:attrNameLst>
                                          <p:attrName>xshear</p:attrName>
                                        </p:attrNameLst>
                                      </p:cBhvr>
                                    </p:anim>
                                    <p:animScale>
                                      <p:cBhvr>
                                        <p:cTn id="16" dur="200" decel="100000" autoRev="1" fill="hold">
                                          <p:stCondLst>
                                            <p:cond delay="600"/>
                                          </p:stCondLst>
                                        </p:cTn>
                                        <p:tgtEl>
                                          <p:spTgt spid="4099">
                                            <p:txEl>
                                              <p:pRg st="2" end="2"/>
                                            </p:txEl>
                                          </p:spTgt>
                                        </p:tgtEl>
                                      </p:cBhvr>
                                      <p:from x="100000" y="100000"/>
                                      <p:to x="80000" y="100000"/>
                                    </p:animScale>
                                    <p:anim by="(#ppt_h/3+#ppt_w*0.1)" calcmode="lin" valueType="num">
                                      <p:cBhvr additive="sum">
                                        <p:cTn id="17" dur="200" decel="100000" autoRev="1" fill="hold">
                                          <p:stCondLst>
                                            <p:cond delay="600"/>
                                          </p:stCondLst>
                                        </p:cTn>
                                        <p:tgtEl>
                                          <p:spTgt spid="4099">
                                            <p:txEl>
                                              <p:pRg st="2" end="2"/>
                                            </p:txEl>
                                          </p:spTgt>
                                        </p:tgtEl>
                                        <p:attrNameLst>
                                          <p:attrName>ppt_x</p:attrName>
                                        </p:attrNameLst>
                                      </p:cBhvr>
                                    </p:anim>
                                  </p:childTnLst>
                                </p:cTn>
                              </p:par>
                            </p:childTnLst>
                          </p:cTn>
                        </p:par>
                        <p:par>
                          <p:cTn id="18" fill="hold">
                            <p:stCondLst>
                              <p:cond delay="2000"/>
                            </p:stCondLst>
                            <p:childTnLst>
                              <p:par>
                                <p:cTn id="19" presetID="34" presetClass="entr" presetSubtype="0" fill="hold" nodeType="afterEffect">
                                  <p:stCondLst>
                                    <p:cond delay="0"/>
                                  </p:stCondLst>
                                  <p:childTnLst>
                                    <p:set>
                                      <p:cBhvr>
                                        <p:cTn id="20" dur="1" fill="hold">
                                          <p:stCondLst>
                                            <p:cond delay="0"/>
                                          </p:stCondLst>
                                        </p:cTn>
                                        <p:tgtEl>
                                          <p:spTgt spid="4099">
                                            <p:txEl>
                                              <p:pRg st="3" end="3"/>
                                            </p:txEl>
                                          </p:spTgt>
                                        </p:tgtEl>
                                        <p:attrNameLst>
                                          <p:attrName>style.visibility</p:attrName>
                                        </p:attrNameLst>
                                      </p:cBhvr>
                                      <p:to>
                                        <p:strVal val="visible"/>
                                      </p:to>
                                    </p:set>
                                    <p:anim from="(-#ppt_w/2)" to="(#ppt_x)" calcmode="lin" valueType="num">
                                      <p:cBhvr>
                                        <p:cTn id="21" dur="600" fill="hold">
                                          <p:stCondLst>
                                            <p:cond delay="0"/>
                                          </p:stCondLst>
                                        </p:cTn>
                                        <p:tgtEl>
                                          <p:spTgt spid="4099">
                                            <p:txEl>
                                              <p:pRg st="3" end="3"/>
                                            </p:txEl>
                                          </p:spTgt>
                                        </p:tgtEl>
                                        <p:attrNameLst>
                                          <p:attrName>ppt_x</p:attrName>
                                        </p:attrNameLst>
                                      </p:cBhvr>
                                    </p:anim>
                                    <p:anim from="0" to="-1.0" calcmode="lin" valueType="num">
                                      <p:cBhvr>
                                        <p:cTn id="22" dur="200" decel="50000" autoRev="1" fill="hold">
                                          <p:stCondLst>
                                            <p:cond delay="600"/>
                                          </p:stCondLst>
                                        </p:cTn>
                                        <p:tgtEl>
                                          <p:spTgt spid="4099">
                                            <p:txEl>
                                              <p:pRg st="3" end="3"/>
                                            </p:txEl>
                                          </p:spTgt>
                                        </p:tgtEl>
                                        <p:attrNameLst>
                                          <p:attrName>xshear</p:attrName>
                                        </p:attrNameLst>
                                      </p:cBhvr>
                                    </p:anim>
                                    <p:animScale>
                                      <p:cBhvr>
                                        <p:cTn id="23" dur="200" decel="100000" autoRev="1" fill="hold">
                                          <p:stCondLst>
                                            <p:cond delay="600"/>
                                          </p:stCondLst>
                                        </p:cTn>
                                        <p:tgtEl>
                                          <p:spTgt spid="4099">
                                            <p:txEl>
                                              <p:pRg st="3" end="3"/>
                                            </p:txEl>
                                          </p:spTgt>
                                        </p:tgtEl>
                                      </p:cBhvr>
                                      <p:from x="100000" y="100000"/>
                                      <p:to x="80000" y="100000"/>
                                    </p:animScale>
                                    <p:anim by="(#ppt_h/3+#ppt_w*0.1)" calcmode="lin" valueType="num">
                                      <p:cBhvr additive="sum">
                                        <p:cTn id="24" dur="200" decel="100000" autoRev="1" fill="hold">
                                          <p:stCondLst>
                                            <p:cond delay="600"/>
                                          </p:stCondLst>
                                        </p:cTn>
                                        <p:tgtEl>
                                          <p:spTgt spid="4099">
                                            <p:txEl>
                                              <p:pRg st="3" end="3"/>
                                            </p:txEl>
                                          </p:spTgt>
                                        </p:tgtEl>
                                        <p:attrNameLst>
                                          <p:attrName>ppt_x</p:attrName>
                                        </p:attrNameLst>
                                      </p:cBhvr>
                                    </p:anim>
                                  </p:childTnLst>
                                </p:cTn>
                              </p:par>
                            </p:childTnLst>
                          </p:cTn>
                        </p:par>
                        <p:par>
                          <p:cTn id="25" fill="hold">
                            <p:stCondLst>
                              <p:cond delay="3000"/>
                            </p:stCondLst>
                            <p:childTnLst>
                              <p:par>
                                <p:cTn id="26" presetID="34" presetClass="entr" presetSubtype="0" fill="hold" nodeType="afterEffect">
                                  <p:stCondLst>
                                    <p:cond delay="0"/>
                                  </p:stCondLst>
                                  <p:childTnLst>
                                    <p:set>
                                      <p:cBhvr>
                                        <p:cTn id="27" dur="1" fill="hold">
                                          <p:stCondLst>
                                            <p:cond delay="0"/>
                                          </p:stCondLst>
                                        </p:cTn>
                                        <p:tgtEl>
                                          <p:spTgt spid="4099">
                                            <p:txEl>
                                              <p:pRg st="4" end="4"/>
                                            </p:txEl>
                                          </p:spTgt>
                                        </p:tgtEl>
                                        <p:attrNameLst>
                                          <p:attrName>style.visibility</p:attrName>
                                        </p:attrNameLst>
                                      </p:cBhvr>
                                      <p:to>
                                        <p:strVal val="visible"/>
                                      </p:to>
                                    </p:set>
                                    <p:anim from="(-#ppt_w/2)" to="(#ppt_x)" calcmode="lin" valueType="num">
                                      <p:cBhvr>
                                        <p:cTn id="28" dur="600" fill="hold">
                                          <p:stCondLst>
                                            <p:cond delay="0"/>
                                          </p:stCondLst>
                                        </p:cTn>
                                        <p:tgtEl>
                                          <p:spTgt spid="4099">
                                            <p:txEl>
                                              <p:pRg st="4" end="4"/>
                                            </p:txEl>
                                          </p:spTgt>
                                        </p:tgtEl>
                                        <p:attrNameLst>
                                          <p:attrName>ppt_x</p:attrName>
                                        </p:attrNameLst>
                                      </p:cBhvr>
                                    </p:anim>
                                    <p:anim from="0" to="-1.0" calcmode="lin" valueType="num">
                                      <p:cBhvr>
                                        <p:cTn id="29" dur="200" decel="50000" autoRev="1" fill="hold">
                                          <p:stCondLst>
                                            <p:cond delay="600"/>
                                          </p:stCondLst>
                                        </p:cTn>
                                        <p:tgtEl>
                                          <p:spTgt spid="4099">
                                            <p:txEl>
                                              <p:pRg st="4" end="4"/>
                                            </p:txEl>
                                          </p:spTgt>
                                        </p:tgtEl>
                                        <p:attrNameLst>
                                          <p:attrName>xshear</p:attrName>
                                        </p:attrNameLst>
                                      </p:cBhvr>
                                    </p:anim>
                                    <p:animScale>
                                      <p:cBhvr>
                                        <p:cTn id="30" dur="200" decel="100000" autoRev="1" fill="hold">
                                          <p:stCondLst>
                                            <p:cond delay="600"/>
                                          </p:stCondLst>
                                        </p:cTn>
                                        <p:tgtEl>
                                          <p:spTgt spid="4099">
                                            <p:txEl>
                                              <p:pRg st="4" end="4"/>
                                            </p:txEl>
                                          </p:spTgt>
                                        </p:tgtEl>
                                      </p:cBhvr>
                                      <p:from x="100000" y="100000"/>
                                      <p:to x="80000" y="100000"/>
                                    </p:animScale>
                                    <p:anim by="(#ppt_h/3+#ppt_w*0.1)" calcmode="lin" valueType="num">
                                      <p:cBhvr additive="sum">
                                        <p:cTn id="31" dur="200" decel="100000" autoRev="1" fill="hold">
                                          <p:stCondLst>
                                            <p:cond delay="600"/>
                                          </p:stCondLst>
                                        </p:cTn>
                                        <p:tgtEl>
                                          <p:spTgt spid="4099">
                                            <p:txEl>
                                              <p:pRg st="4" end="4"/>
                                            </p:txEl>
                                          </p:spTgt>
                                        </p:tgtEl>
                                        <p:attrNameLst>
                                          <p:attrName>ppt_x</p:attrName>
                                        </p:attrNameLst>
                                      </p:cBhvr>
                                    </p:anim>
                                  </p:childTnLst>
                                </p:cTn>
                              </p:par>
                            </p:childTnLst>
                          </p:cTn>
                        </p:par>
                        <p:par>
                          <p:cTn id="32" fill="hold">
                            <p:stCondLst>
                              <p:cond delay="4000"/>
                            </p:stCondLst>
                            <p:childTnLst>
                              <p:par>
                                <p:cTn id="33" presetID="34" presetClass="entr" presetSubtype="0" fill="hold" nodeType="afterEffect">
                                  <p:stCondLst>
                                    <p:cond delay="0"/>
                                  </p:stCondLst>
                                  <p:childTnLst>
                                    <p:set>
                                      <p:cBhvr>
                                        <p:cTn id="34" dur="1" fill="hold">
                                          <p:stCondLst>
                                            <p:cond delay="0"/>
                                          </p:stCondLst>
                                        </p:cTn>
                                        <p:tgtEl>
                                          <p:spTgt spid="4099">
                                            <p:txEl>
                                              <p:pRg st="5" end="5"/>
                                            </p:txEl>
                                          </p:spTgt>
                                        </p:tgtEl>
                                        <p:attrNameLst>
                                          <p:attrName>style.visibility</p:attrName>
                                        </p:attrNameLst>
                                      </p:cBhvr>
                                      <p:to>
                                        <p:strVal val="visible"/>
                                      </p:to>
                                    </p:set>
                                    <p:anim from="(-#ppt_w/2)" to="(#ppt_x)" calcmode="lin" valueType="num">
                                      <p:cBhvr>
                                        <p:cTn id="35" dur="600" fill="hold">
                                          <p:stCondLst>
                                            <p:cond delay="0"/>
                                          </p:stCondLst>
                                        </p:cTn>
                                        <p:tgtEl>
                                          <p:spTgt spid="4099">
                                            <p:txEl>
                                              <p:pRg st="5" end="5"/>
                                            </p:txEl>
                                          </p:spTgt>
                                        </p:tgtEl>
                                        <p:attrNameLst>
                                          <p:attrName>ppt_x</p:attrName>
                                        </p:attrNameLst>
                                      </p:cBhvr>
                                    </p:anim>
                                    <p:anim from="0" to="-1.0" calcmode="lin" valueType="num">
                                      <p:cBhvr>
                                        <p:cTn id="36" dur="200" decel="50000" autoRev="1" fill="hold">
                                          <p:stCondLst>
                                            <p:cond delay="600"/>
                                          </p:stCondLst>
                                        </p:cTn>
                                        <p:tgtEl>
                                          <p:spTgt spid="4099">
                                            <p:txEl>
                                              <p:pRg st="5" end="5"/>
                                            </p:txEl>
                                          </p:spTgt>
                                        </p:tgtEl>
                                        <p:attrNameLst>
                                          <p:attrName>xshear</p:attrName>
                                        </p:attrNameLst>
                                      </p:cBhvr>
                                    </p:anim>
                                    <p:animScale>
                                      <p:cBhvr>
                                        <p:cTn id="37" dur="200" decel="100000" autoRev="1" fill="hold">
                                          <p:stCondLst>
                                            <p:cond delay="600"/>
                                          </p:stCondLst>
                                        </p:cTn>
                                        <p:tgtEl>
                                          <p:spTgt spid="4099">
                                            <p:txEl>
                                              <p:pRg st="5" end="5"/>
                                            </p:txEl>
                                          </p:spTgt>
                                        </p:tgtEl>
                                      </p:cBhvr>
                                      <p:from x="100000" y="100000"/>
                                      <p:to x="80000" y="100000"/>
                                    </p:animScale>
                                    <p:anim by="(#ppt_h/3+#ppt_w*0.1)" calcmode="lin" valueType="num">
                                      <p:cBhvr additive="sum">
                                        <p:cTn id="38" dur="200" decel="100000" autoRev="1" fill="hold">
                                          <p:stCondLst>
                                            <p:cond delay="600"/>
                                          </p:stCondLst>
                                        </p:cTn>
                                        <p:tgtEl>
                                          <p:spTgt spid="4099">
                                            <p:txEl>
                                              <p:pRg st="5" end="5"/>
                                            </p:txEl>
                                          </p:spTgt>
                                        </p:tgtEl>
                                        <p:attrNameLst>
                                          <p:attrName>ppt_x</p:attrName>
                                        </p:attrNameLst>
                                      </p:cBhvr>
                                    </p:anim>
                                  </p:childTnLst>
                                </p:cTn>
                              </p:par>
                            </p:childTnLst>
                          </p:cTn>
                        </p:par>
                        <p:par>
                          <p:cTn id="39" fill="hold">
                            <p:stCondLst>
                              <p:cond delay="5000"/>
                            </p:stCondLst>
                            <p:childTnLst>
                              <p:par>
                                <p:cTn id="40" presetID="34" presetClass="entr" presetSubtype="0" fill="hold" nodeType="afterEffect">
                                  <p:stCondLst>
                                    <p:cond delay="0"/>
                                  </p:stCondLst>
                                  <p:childTnLst>
                                    <p:set>
                                      <p:cBhvr>
                                        <p:cTn id="41" dur="1" fill="hold">
                                          <p:stCondLst>
                                            <p:cond delay="0"/>
                                          </p:stCondLst>
                                        </p:cTn>
                                        <p:tgtEl>
                                          <p:spTgt spid="4099">
                                            <p:txEl>
                                              <p:pRg st="6" end="6"/>
                                            </p:txEl>
                                          </p:spTgt>
                                        </p:tgtEl>
                                        <p:attrNameLst>
                                          <p:attrName>style.visibility</p:attrName>
                                        </p:attrNameLst>
                                      </p:cBhvr>
                                      <p:to>
                                        <p:strVal val="visible"/>
                                      </p:to>
                                    </p:set>
                                    <p:anim from="(-#ppt_w/2)" to="(#ppt_x)" calcmode="lin" valueType="num">
                                      <p:cBhvr>
                                        <p:cTn id="42" dur="600" fill="hold">
                                          <p:stCondLst>
                                            <p:cond delay="0"/>
                                          </p:stCondLst>
                                        </p:cTn>
                                        <p:tgtEl>
                                          <p:spTgt spid="4099">
                                            <p:txEl>
                                              <p:pRg st="6" end="6"/>
                                            </p:txEl>
                                          </p:spTgt>
                                        </p:tgtEl>
                                        <p:attrNameLst>
                                          <p:attrName>ppt_x</p:attrName>
                                        </p:attrNameLst>
                                      </p:cBhvr>
                                    </p:anim>
                                    <p:anim from="0" to="-1.0" calcmode="lin" valueType="num">
                                      <p:cBhvr>
                                        <p:cTn id="43" dur="200" decel="50000" autoRev="1" fill="hold">
                                          <p:stCondLst>
                                            <p:cond delay="600"/>
                                          </p:stCondLst>
                                        </p:cTn>
                                        <p:tgtEl>
                                          <p:spTgt spid="4099">
                                            <p:txEl>
                                              <p:pRg st="6" end="6"/>
                                            </p:txEl>
                                          </p:spTgt>
                                        </p:tgtEl>
                                        <p:attrNameLst>
                                          <p:attrName>xshear</p:attrName>
                                        </p:attrNameLst>
                                      </p:cBhvr>
                                    </p:anim>
                                    <p:animScale>
                                      <p:cBhvr>
                                        <p:cTn id="44" dur="200" decel="100000" autoRev="1" fill="hold">
                                          <p:stCondLst>
                                            <p:cond delay="600"/>
                                          </p:stCondLst>
                                        </p:cTn>
                                        <p:tgtEl>
                                          <p:spTgt spid="4099">
                                            <p:txEl>
                                              <p:pRg st="6" end="6"/>
                                            </p:txEl>
                                          </p:spTgt>
                                        </p:tgtEl>
                                      </p:cBhvr>
                                      <p:from x="100000" y="100000"/>
                                      <p:to x="80000" y="100000"/>
                                    </p:animScale>
                                    <p:anim by="(#ppt_h/3+#ppt_w*0.1)" calcmode="lin" valueType="num">
                                      <p:cBhvr additive="sum">
                                        <p:cTn id="45" dur="200" decel="100000" autoRev="1" fill="hold">
                                          <p:stCondLst>
                                            <p:cond delay="600"/>
                                          </p:stCondLst>
                                        </p:cTn>
                                        <p:tgtEl>
                                          <p:spTgt spid="4099">
                                            <p:txEl>
                                              <p:pRg st="6" end="6"/>
                                            </p:txEl>
                                          </p:spTgt>
                                        </p:tgtEl>
                                        <p:attrNameLst>
                                          <p:attrName>ppt_x</p:attrName>
                                        </p:attrNameLst>
                                      </p:cBhvr>
                                    </p:anim>
                                  </p:childTnLst>
                                </p:cTn>
                              </p:par>
                            </p:childTnLst>
                          </p:cTn>
                        </p:par>
                        <p:par>
                          <p:cTn id="46" fill="hold">
                            <p:stCondLst>
                              <p:cond delay="6000"/>
                            </p:stCondLst>
                            <p:childTnLst>
                              <p:par>
                                <p:cTn id="47" presetID="34" presetClass="entr" presetSubtype="0" fill="hold" nodeType="afterEffect">
                                  <p:stCondLst>
                                    <p:cond delay="0"/>
                                  </p:stCondLst>
                                  <p:childTnLst>
                                    <p:set>
                                      <p:cBhvr>
                                        <p:cTn id="48" dur="1" fill="hold">
                                          <p:stCondLst>
                                            <p:cond delay="0"/>
                                          </p:stCondLst>
                                        </p:cTn>
                                        <p:tgtEl>
                                          <p:spTgt spid="4099">
                                            <p:txEl>
                                              <p:pRg st="7" end="7"/>
                                            </p:txEl>
                                          </p:spTgt>
                                        </p:tgtEl>
                                        <p:attrNameLst>
                                          <p:attrName>style.visibility</p:attrName>
                                        </p:attrNameLst>
                                      </p:cBhvr>
                                      <p:to>
                                        <p:strVal val="visible"/>
                                      </p:to>
                                    </p:set>
                                    <p:anim from="(-#ppt_w/2)" to="(#ppt_x)" calcmode="lin" valueType="num">
                                      <p:cBhvr>
                                        <p:cTn id="49" dur="600" fill="hold">
                                          <p:stCondLst>
                                            <p:cond delay="0"/>
                                          </p:stCondLst>
                                        </p:cTn>
                                        <p:tgtEl>
                                          <p:spTgt spid="4099">
                                            <p:txEl>
                                              <p:pRg st="7" end="7"/>
                                            </p:txEl>
                                          </p:spTgt>
                                        </p:tgtEl>
                                        <p:attrNameLst>
                                          <p:attrName>ppt_x</p:attrName>
                                        </p:attrNameLst>
                                      </p:cBhvr>
                                    </p:anim>
                                    <p:anim from="0" to="-1.0" calcmode="lin" valueType="num">
                                      <p:cBhvr>
                                        <p:cTn id="50" dur="200" decel="50000" autoRev="1" fill="hold">
                                          <p:stCondLst>
                                            <p:cond delay="600"/>
                                          </p:stCondLst>
                                        </p:cTn>
                                        <p:tgtEl>
                                          <p:spTgt spid="4099">
                                            <p:txEl>
                                              <p:pRg st="7" end="7"/>
                                            </p:txEl>
                                          </p:spTgt>
                                        </p:tgtEl>
                                        <p:attrNameLst>
                                          <p:attrName>xshear</p:attrName>
                                        </p:attrNameLst>
                                      </p:cBhvr>
                                    </p:anim>
                                    <p:animScale>
                                      <p:cBhvr>
                                        <p:cTn id="51" dur="200" decel="100000" autoRev="1" fill="hold">
                                          <p:stCondLst>
                                            <p:cond delay="600"/>
                                          </p:stCondLst>
                                        </p:cTn>
                                        <p:tgtEl>
                                          <p:spTgt spid="4099">
                                            <p:txEl>
                                              <p:pRg st="7" end="7"/>
                                            </p:txEl>
                                          </p:spTgt>
                                        </p:tgtEl>
                                      </p:cBhvr>
                                      <p:from x="100000" y="100000"/>
                                      <p:to x="80000" y="100000"/>
                                    </p:animScale>
                                    <p:anim by="(#ppt_h/3+#ppt_w*0.1)" calcmode="lin" valueType="num">
                                      <p:cBhvr additive="sum">
                                        <p:cTn id="52" dur="200" decel="100000" autoRev="1" fill="hold">
                                          <p:stCondLst>
                                            <p:cond delay="600"/>
                                          </p:stCondLst>
                                        </p:cTn>
                                        <p:tgtEl>
                                          <p:spTgt spid="4099">
                                            <p:txEl>
                                              <p:pRg st="7" end="7"/>
                                            </p:txEl>
                                          </p:spTgt>
                                        </p:tgtEl>
                                        <p:attrNameLst>
                                          <p:attrName>ppt_x</p:attrName>
                                        </p:attrNameLst>
                                      </p:cBhvr>
                                    </p:anim>
                                  </p:childTnLst>
                                </p:cTn>
                              </p:par>
                            </p:childTnLst>
                          </p:cTn>
                        </p:par>
                        <p:par>
                          <p:cTn id="53" fill="hold">
                            <p:stCondLst>
                              <p:cond delay="7000"/>
                            </p:stCondLst>
                            <p:childTnLst>
                              <p:par>
                                <p:cTn id="54" presetID="34" presetClass="entr" presetSubtype="0" fill="hold" nodeType="afterEffect">
                                  <p:stCondLst>
                                    <p:cond delay="0"/>
                                  </p:stCondLst>
                                  <p:childTnLst>
                                    <p:set>
                                      <p:cBhvr>
                                        <p:cTn id="55" dur="1" fill="hold">
                                          <p:stCondLst>
                                            <p:cond delay="0"/>
                                          </p:stCondLst>
                                        </p:cTn>
                                        <p:tgtEl>
                                          <p:spTgt spid="4099">
                                            <p:txEl>
                                              <p:pRg st="8" end="8"/>
                                            </p:txEl>
                                          </p:spTgt>
                                        </p:tgtEl>
                                        <p:attrNameLst>
                                          <p:attrName>style.visibility</p:attrName>
                                        </p:attrNameLst>
                                      </p:cBhvr>
                                      <p:to>
                                        <p:strVal val="visible"/>
                                      </p:to>
                                    </p:set>
                                    <p:anim from="(-#ppt_w/2)" to="(#ppt_x)" calcmode="lin" valueType="num">
                                      <p:cBhvr>
                                        <p:cTn id="56" dur="600" fill="hold">
                                          <p:stCondLst>
                                            <p:cond delay="0"/>
                                          </p:stCondLst>
                                        </p:cTn>
                                        <p:tgtEl>
                                          <p:spTgt spid="4099">
                                            <p:txEl>
                                              <p:pRg st="8" end="8"/>
                                            </p:txEl>
                                          </p:spTgt>
                                        </p:tgtEl>
                                        <p:attrNameLst>
                                          <p:attrName>ppt_x</p:attrName>
                                        </p:attrNameLst>
                                      </p:cBhvr>
                                    </p:anim>
                                    <p:anim from="0" to="-1.0" calcmode="lin" valueType="num">
                                      <p:cBhvr>
                                        <p:cTn id="57" dur="200" decel="50000" autoRev="1" fill="hold">
                                          <p:stCondLst>
                                            <p:cond delay="600"/>
                                          </p:stCondLst>
                                        </p:cTn>
                                        <p:tgtEl>
                                          <p:spTgt spid="4099">
                                            <p:txEl>
                                              <p:pRg st="8" end="8"/>
                                            </p:txEl>
                                          </p:spTgt>
                                        </p:tgtEl>
                                        <p:attrNameLst>
                                          <p:attrName>xshear</p:attrName>
                                        </p:attrNameLst>
                                      </p:cBhvr>
                                    </p:anim>
                                    <p:animScale>
                                      <p:cBhvr>
                                        <p:cTn id="58" dur="200" decel="100000" autoRev="1" fill="hold">
                                          <p:stCondLst>
                                            <p:cond delay="600"/>
                                          </p:stCondLst>
                                        </p:cTn>
                                        <p:tgtEl>
                                          <p:spTgt spid="4099">
                                            <p:txEl>
                                              <p:pRg st="8" end="8"/>
                                            </p:txEl>
                                          </p:spTgt>
                                        </p:tgtEl>
                                      </p:cBhvr>
                                      <p:from x="100000" y="100000"/>
                                      <p:to x="80000" y="100000"/>
                                    </p:animScale>
                                    <p:anim by="(#ppt_h/3+#ppt_w*0.1)" calcmode="lin" valueType="num">
                                      <p:cBhvr additive="sum">
                                        <p:cTn id="59" dur="200" decel="100000" autoRev="1" fill="hold">
                                          <p:stCondLst>
                                            <p:cond delay="600"/>
                                          </p:stCondLst>
                                        </p:cTn>
                                        <p:tgtEl>
                                          <p:spTgt spid="4099">
                                            <p:txEl>
                                              <p:pRg st="8" end="8"/>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z="2800" b="0" dirty="0"/>
              <a:t>Methods of working length determination</a:t>
            </a:r>
          </a:p>
        </p:txBody>
      </p:sp>
      <p:sp>
        <p:nvSpPr>
          <p:cNvPr id="140291" name="Rectangle 3"/>
          <p:cNvSpPr>
            <a:spLocks noGrp="1" noChangeArrowheads="1"/>
          </p:cNvSpPr>
          <p:nvPr>
            <p:ph sz="half" idx="1"/>
          </p:nvPr>
        </p:nvSpPr>
        <p:spPr>
          <a:xfrm>
            <a:off x="1371600" y="1219200"/>
            <a:ext cx="3810000" cy="6096000"/>
          </a:xfrm>
        </p:spPr>
        <p:txBody>
          <a:bodyPr/>
          <a:lstStyle/>
          <a:p>
            <a:pPr marL="0" indent="0"/>
            <a:r>
              <a:rPr lang="en-US" sz="1800" dirty="0"/>
              <a:t>RADIOGRAPHIC     </a:t>
            </a:r>
          </a:p>
          <a:p>
            <a:pPr marL="0" indent="0">
              <a:buFontTx/>
              <a:buNone/>
            </a:pPr>
            <a:r>
              <a:rPr lang="en-US" sz="1800" dirty="0"/>
              <a:t>  METHODS</a:t>
            </a:r>
          </a:p>
          <a:p>
            <a:pPr marL="457200" lvl="1" indent="0"/>
            <a:r>
              <a:rPr lang="en-US" dirty="0"/>
              <a:t>Conventional method</a:t>
            </a:r>
          </a:p>
          <a:p>
            <a:pPr marL="914400" lvl="2" indent="0"/>
            <a:r>
              <a:rPr lang="en-US" dirty="0"/>
              <a:t>Ingle method</a:t>
            </a:r>
          </a:p>
          <a:p>
            <a:pPr marL="914400" lvl="2" indent="0"/>
            <a:r>
              <a:rPr lang="en-US" dirty="0"/>
              <a:t>Grossman method </a:t>
            </a:r>
          </a:p>
          <a:p>
            <a:pPr marL="457200" lvl="1" indent="0"/>
            <a:r>
              <a:rPr lang="en-US" dirty="0"/>
              <a:t>Digital radiography</a:t>
            </a:r>
          </a:p>
          <a:p>
            <a:pPr marL="457200" lvl="1" indent="0"/>
            <a:r>
              <a:rPr lang="en-US" dirty="0" err="1" smtClean="0"/>
              <a:t>Xeroradiograpy</a:t>
            </a:r>
            <a:endParaRPr lang="en-US" dirty="0" smtClean="0"/>
          </a:p>
        </p:txBody>
      </p:sp>
      <p:sp>
        <p:nvSpPr>
          <p:cNvPr id="140292" name="Rectangle 4"/>
          <p:cNvSpPr>
            <a:spLocks noGrp="1" noChangeArrowheads="1"/>
          </p:cNvSpPr>
          <p:nvPr>
            <p:ph sz="half" idx="2"/>
          </p:nvPr>
        </p:nvSpPr>
        <p:spPr>
          <a:xfrm>
            <a:off x="5334000" y="1219200"/>
            <a:ext cx="3810000" cy="6096000"/>
          </a:xfrm>
        </p:spPr>
        <p:txBody>
          <a:bodyPr/>
          <a:lstStyle/>
          <a:p>
            <a:pPr marL="0" indent="0"/>
            <a:r>
              <a:rPr lang="en-US" sz="1800" dirty="0"/>
              <a:t>NON RADIOGRAPHIC</a:t>
            </a:r>
          </a:p>
          <a:p>
            <a:pPr marL="0" indent="0">
              <a:buFontTx/>
              <a:buNone/>
            </a:pPr>
            <a:r>
              <a:rPr lang="en-US" sz="1800" dirty="0"/>
              <a:t>  METHODS</a:t>
            </a:r>
            <a:endParaRPr lang="en-US" sz="2400" dirty="0"/>
          </a:p>
          <a:p>
            <a:pPr marL="457200" lvl="1" indent="0"/>
            <a:r>
              <a:rPr lang="en-US" sz="2000" dirty="0"/>
              <a:t>Tactile sense</a:t>
            </a:r>
          </a:p>
          <a:p>
            <a:pPr marL="457200" lvl="1" indent="0"/>
            <a:r>
              <a:rPr lang="en-US" sz="2000" dirty="0"/>
              <a:t>Paper point</a:t>
            </a:r>
          </a:p>
          <a:p>
            <a:pPr marL="457200" lvl="1" indent="0"/>
            <a:r>
              <a:rPr lang="en-US" sz="2000" dirty="0"/>
              <a:t>Apical PDL sensitivity</a:t>
            </a:r>
          </a:p>
          <a:p>
            <a:pPr marL="457200" lvl="1" indent="0"/>
            <a:r>
              <a:rPr lang="en-US" sz="2000" dirty="0"/>
              <a:t>APEX LOCATORS</a:t>
            </a:r>
          </a:p>
          <a:p>
            <a:pPr marL="0" indent="0">
              <a:buFontTx/>
              <a:buNone/>
            </a:pPr>
            <a:endParaRPr lang="en-US" sz="2400" dirty="0"/>
          </a:p>
          <a:p>
            <a:pPr marL="0" indent="0">
              <a:buFontTx/>
              <a:buNone/>
            </a:pPr>
            <a:endParaRPr lang="en-US" sz="2400" dirty="0"/>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Effect transition="in" filter="checkerboard(across)">
                                      <p:cBhvr>
                                        <p:cTn id="7" dur="500"/>
                                        <p:tgtEl>
                                          <p:spTgt spid="140291">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40291">
                                            <p:txEl>
                                              <p:pRg st="1" end="1"/>
                                            </p:txEl>
                                          </p:spTgt>
                                        </p:tgtEl>
                                        <p:attrNameLst>
                                          <p:attrName>style.visibility</p:attrName>
                                        </p:attrNameLst>
                                      </p:cBhvr>
                                      <p:to>
                                        <p:strVal val="visible"/>
                                      </p:to>
                                    </p:set>
                                    <p:animEffect transition="in" filter="checkerboard(across)">
                                      <p:cBhvr>
                                        <p:cTn id="11" dur="500"/>
                                        <p:tgtEl>
                                          <p:spTgt spid="140291">
                                            <p:txEl>
                                              <p:pRg st="1" end="1"/>
                                            </p:txEl>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40291">
                                            <p:txEl>
                                              <p:pRg st="2" end="2"/>
                                            </p:txEl>
                                          </p:spTgt>
                                        </p:tgtEl>
                                        <p:attrNameLst>
                                          <p:attrName>style.visibility</p:attrName>
                                        </p:attrNameLst>
                                      </p:cBhvr>
                                      <p:to>
                                        <p:strVal val="visible"/>
                                      </p:to>
                                    </p:set>
                                    <p:animEffect transition="in" filter="checkerboard(across)">
                                      <p:cBhvr>
                                        <p:cTn id="15" dur="500"/>
                                        <p:tgtEl>
                                          <p:spTgt spid="140291">
                                            <p:txEl>
                                              <p:pRg st="2" end="2"/>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40291">
                                            <p:txEl>
                                              <p:pRg st="3" end="3"/>
                                            </p:txEl>
                                          </p:spTgt>
                                        </p:tgtEl>
                                        <p:attrNameLst>
                                          <p:attrName>style.visibility</p:attrName>
                                        </p:attrNameLst>
                                      </p:cBhvr>
                                      <p:to>
                                        <p:strVal val="visible"/>
                                      </p:to>
                                    </p:set>
                                    <p:animEffect transition="in" filter="checkerboard(across)">
                                      <p:cBhvr>
                                        <p:cTn id="19" dur="500"/>
                                        <p:tgtEl>
                                          <p:spTgt spid="140291">
                                            <p:txEl>
                                              <p:pRg st="3" end="3"/>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140291">
                                            <p:txEl>
                                              <p:pRg st="4" end="4"/>
                                            </p:txEl>
                                          </p:spTgt>
                                        </p:tgtEl>
                                        <p:attrNameLst>
                                          <p:attrName>style.visibility</p:attrName>
                                        </p:attrNameLst>
                                      </p:cBhvr>
                                      <p:to>
                                        <p:strVal val="visible"/>
                                      </p:to>
                                    </p:set>
                                    <p:animEffect transition="in" filter="checkerboard(across)">
                                      <p:cBhvr>
                                        <p:cTn id="23" dur="500"/>
                                        <p:tgtEl>
                                          <p:spTgt spid="140291">
                                            <p:txEl>
                                              <p:pRg st="4" end="4"/>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140291">
                                            <p:txEl>
                                              <p:pRg st="5" end="5"/>
                                            </p:txEl>
                                          </p:spTgt>
                                        </p:tgtEl>
                                        <p:attrNameLst>
                                          <p:attrName>style.visibility</p:attrName>
                                        </p:attrNameLst>
                                      </p:cBhvr>
                                      <p:to>
                                        <p:strVal val="visible"/>
                                      </p:to>
                                    </p:set>
                                    <p:animEffect transition="in" filter="checkerboard(across)">
                                      <p:cBhvr>
                                        <p:cTn id="27" dur="500"/>
                                        <p:tgtEl>
                                          <p:spTgt spid="140291">
                                            <p:txEl>
                                              <p:pRg st="5" end="5"/>
                                            </p:txEl>
                                          </p:spTgt>
                                        </p:tgtEl>
                                      </p:cBhvr>
                                    </p:animEffect>
                                  </p:child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140291">
                                            <p:txEl>
                                              <p:pRg st="6" end="6"/>
                                            </p:txEl>
                                          </p:spTgt>
                                        </p:tgtEl>
                                        <p:attrNameLst>
                                          <p:attrName>style.visibility</p:attrName>
                                        </p:attrNameLst>
                                      </p:cBhvr>
                                      <p:to>
                                        <p:strVal val="visible"/>
                                      </p:to>
                                    </p:set>
                                    <p:animEffect transition="in" filter="checkerboard(across)">
                                      <p:cBhvr>
                                        <p:cTn id="31" dur="500"/>
                                        <p:tgtEl>
                                          <p:spTgt spid="140291">
                                            <p:txEl>
                                              <p:pRg st="6" end="6"/>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140292">
                                            <p:txEl>
                                              <p:pRg st="0" end="0"/>
                                            </p:txEl>
                                          </p:spTgt>
                                        </p:tgtEl>
                                        <p:attrNameLst>
                                          <p:attrName>style.visibility</p:attrName>
                                        </p:attrNameLst>
                                      </p:cBhvr>
                                      <p:to>
                                        <p:strVal val="visible"/>
                                      </p:to>
                                    </p:set>
                                    <p:animEffect transition="in" filter="checkerboard(across)">
                                      <p:cBhvr>
                                        <p:cTn id="34" dur="500"/>
                                        <p:tgtEl>
                                          <p:spTgt spid="140292">
                                            <p:txEl>
                                              <p:pRg st="0" end="0"/>
                                            </p:txEl>
                                          </p:spTgt>
                                        </p:tgtEl>
                                      </p:cBhvr>
                                    </p:animEffect>
                                  </p:childTnLst>
                                </p:cTn>
                              </p:par>
                            </p:childTnLst>
                          </p:cTn>
                        </p:par>
                        <p:par>
                          <p:cTn id="35" fill="hold">
                            <p:stCondLst>
                              <p:cond delay="3500"/>
                            </p:stCondLst>
                            <p:childTnLst>
                              <p:par>
                                <p:cTn id="36" presetID="5" presetClass="entr" presetSubtype="10" fill="hold" nodeType="afterEffect">
                                  <p:stCondLst>
                                    <p:cond delay="0"/>
                                  </p:stCondLst>
                                  <p:childTnLst>
                                    <p:set>
                                      <p:cBhvr>
                                        <p:cTn id="37" dur="1" fill="hold">
                                          <p:stCondLst>
                                            <p:cond delay="0"/>
                                          </p:stCondLst>
                                        </p:cTn>
                                        <p:tgtEl>
                                          <p:spTgt spid="140292">
                                            <p:txEl>
                                              <p:pRg st="1" end="1"/>
                                            </p:txEl>
                                          </p:spTgt>
                                        </p:tgtEl>
                                        <p:attrNameLst>
                                          <p:attrName>style.visibility</p:attrName>
                                        </p:attrNameLst>
                                      </p:cBhvr>
                                      <p:to>
                                        <p:strVal val="visible"/>
                                      </p:to>
                                    </p:set>
                                    <p:animEffect transition="in" filter="checkerboard(across)">
                                      <p:cBhvr>
                                        <p:cTn id="38" dur="500"/>
                                        <p:tgtEl>
                                          <p:spTgt spid="140292">
                                            <p:txEl>
                                              <p:pRg st="1" end="1"/>
                                            </p:txEl>
                                          </p:spTgt>
                                        </p:tgtEl>
                                      </p:cBhvr>
                                    </p:animEffect>
                                  </p:childTnLst>
                                </p:cTn>
                              </p:par>
                            </p:childTnLst>
                          </p:cTn>
                        </p:par>
                        <p:par>
                          <p:cTn id="39" fill="hold">
                            <p:stCondLst>
                              <p:cond delay="4000"/>
                            </p:stCondLst>
                            <p:childTnLst>
                              <p:par>
                                <p:cTn id="40" presetID="5" presetClass="entr" presetSubtype="10" fill="hold" nodeType="afterEffect">
                                  <p:stCondLst>
                                    <p:cond delay="0"/>
                                  </p:stCondLst>
                                  <p:childTnLst>
                                    <p:set>
                                      <p:cBhvr>
                                        <p:cTn id="41" dur="1" fill="hold">
                                          <p:stCondLst>
                                            <p:cond delay="0"/>
                                          </p:stCondLst>
                                        </p:cTn>
                                        <p:tgtEl>
                                          <p:spTgt spid="140292">
                                            <p:txEl>
                                              <p:pRg st="2" end="2"/>
                                            </p:txEl>
                                          </p:spTgt>
                                        </p:tgtEl>
                                        <p:attrNameLst>
                                          <p:attrName>style.visibility</p:attrName>
                                        </p:attrNameLst>
                                      </p:cBhvr>
                                      <p:to>
                                        <p:strVal val="visible"/>
                                      </p:to>
                                    </p:set>
                                    <p:animEffect transition="in" filter="checkerboard(across)">
                                      <p:cBhvr>
                                        <p:cTn id="42" dur="500"/>
                                        <p:tgtEl>
                                          <p:spTgt spid="140292">
                                            <p:txEl>
                                              <p:pRg st="2" end="2"/>
                                            </p:txEl>
                                          </p:spTgt>
                                        </p:tgtEl>
                                      </p:cBhvr>
                                    </p:animEffect>
                                  </p:childTnLst>
                                </p:cTn>
                              </p:par>
                            </p:childTnLst>
                          </p:cTn>
                        </p:par>
                        <p:par>
                          <p:cTn id="43" fill="hold">
                            <p:stCondLst>
                              <p:cond delay="4500"/>
                            </p:stCondLst>
                            <p:childTnLst>
                              <p:par>
                                <p:cTn id="44" presetID="5" presetClass="entr" presetSubtype="10" fill="hold" nodeType="afterEffect">
                                  <p:stCondLst>
                                    <p:cond delay="0"/>
                                  </p:stCondLst>
                                  <p:childTnLst>
                                    <p:set>
                                      <p:cBhvr>
                                        <p:cTn id="45" dur="1" fill="hold">
                                          <p:stCondLst>
                                            <p:cond delay="0"/>
                                          </p:stCondLst>
                                        </p:cTn>
                                        <p:tgtEl>
                                          <p:spTgt spid="140292">
                                            <p:txEl>
                                              <p:pRg st="3" end="3"/>
                                            </p:txEl>
                                          </p:spTgt>
                                        </p:tgtEl>
                                        <p:attrNameLst>
                                          <p:attrName>style.visibility</p:attrName>
                                        </p:attrNameLst>
                                      </p:cBhvr>
                                      <p:to>
                                        <p:strVal val="visible"/>
                                      </p:to>
                                    </p:set>
                                    <p:animEffect transition="in" filter="checkerboard(across)">
                                      <p:cBhvr>
                                        <p:cTn id="46" dur="500"/>
                                        <p:tgtEl>
                                          <p:spTgt spid="140292">
                                            <p:txEl>
                                              <p:pRg st="3" end="3"/>
                                            </p:txEl>
                                          </p:spTgt>
                                        </p:tgtEl>
                                      </p:cBhvr>
                                    </p:animEffect>
                                  </p:childTnLst>
                                </p:cTn>
                              </p:par>
                            </p:childTnLst>
                          </p:cTn>
                        </p:par>
                        <p:par>
                          <p:cTn id="47" fill="hold">
                            <p:stCondLst>
                              <p:cond delay="5000"/>
                            </p:stCondLst>
                            <p:childTnLst>
                              <p:par>
                                <p:cTn id="48" presetID="5" presetClass="entr" presetSubtype="10" fill="hold" nodeType="afterEffect">
                                  <p:stCondLst>
                                    <p:cond delay="0"/>
                                  </p:stCondLst>
                                  <p:childTnLst>
                                    <p:set>
                                      <p:cBhvr>
                                        <p:cTn id="49" dur="1" fill="hold">
                                          <p:stCondLst>
                                            <p:cond delay="0"/>
                                          </p:stCondLst>
                                        </p:cTn>
                                        <p:tgtEl>
                                          <p:spTgt spid="140292">
                                            <p:txEl>
                                              <p:pRg st="4" end="4"/>
                                            </p:txEl>
                                          </p:spTgt>
                                        </p:tgtEl>
                                        <p:attrNameLst>
                                          <p:attrName>style.visibility</p:attrName>
                                        </p:attrNameLst>
                                      </p:cBhvr>
                                      <p:to>
                                        <p:strVal val="visible"/>
                                      </p:to>
                                    </p:set>
                                    <p:animEffect transition="in" filter="checkerboard(across)">
                                      <p:cBhvr>
                                        <p:cTn id="50" dur="500"/>
                                        <p:tgtEl>
                                          <p:spTgt spid="140292">
                                            <p:txEl>
                                              <p:pRg st="4" end="4"/>
                                            </p:txEl>
                                          </p:spTgt>
                                        </p:tgtEl>
                                      </p:cBhvr>
                                    </p:animEffect>
                                  </p:childTnLst>
                                </p:cTn>
                              </p:par>
                            </p:childTnLst>
                          </p:cTn>
                        </p:par>
                        <p:par>
                          <p:cTn id="51" fill="hold">
                            <p:stCondLst>
                              <p:cond delay="5500"/>
                            </p:stCondLst>
                            <p:childTnLst>
                              <p:par>
                                <p:cTn id="52" presetID="5" presetClass="entr" presetSubtype="10" fill="hold" nodeType="afterEffect">
                                  <p:stCondLst>
                                    <p:cond delay="0"/>
                                  </p:stCondLst>
                                  <p:childTnLst>
                                    <p:set>
                                      <p:cBhvr>
                                        <p:cTn id="53" dur="1" fill="hold">
                                          <p:stCondLst>
                                            <p:cond delay="0"/>
                                          </p:stCondLst>
                                        </p:cTn>
                                        <p:tgtEl>
                                          <p:spTgt spid="140292">
                                            <p:txEl>
                                              <p:pRg st="5" end="5"/>
                                            </p:txEl>
                                          </p:spTgt>
                                        </p:tgtEl>
                                        <p:attrNameLst>
                                          <p:attrName>style.visibility</p:attrName>
                                        </p:attrNameLst>
                                      </p:cBhvr>
                                      <p:to>
                                        <p:strVal val="visible"/>
                                      </p:to>
                                    </p:set>
                                    <p:animEffect transition="in" filter="checkerboard(across)">
                                      <p:cBhvr>
                                        <p:cTn id="54" dur="500"/>
                                        <p:tgtEl>
                                          <p:spTgt spid="14029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a:xfrm>
            <a:off x="228600" y="0"/>
            <a:ext cx="8686800" cy="685800"/>
          </a:xfrm>
        </p:spPr>
        <p:txBody>
          <a:bodyPr/>
          <a:lstStyle/>
          <a:p>
            <a:r>
              <a:rPr lang="en-US" sz="2400" b="0"/>
              <a:t>Conventional radiography – Ingle’s method</a:t>
            </a:r>
          </a:p>
        </p:txBody>
      </p:sp>
      <p:pic>
        <p:nvPicPr>
          <p:cNvPr id="142338" name="Picture 2" descr="ingle method"/>
          <p:cNvPicPr>
            <a:picLocks noChangeAspect="1" noChangeArrowheads="1"/>
          </p:cNvPicPr>
          <p:nvPr/>
        </p:nvPicPr>
        <p:blipFill>
          <a:blip r:embed="rId3"/>
          <a:srcRect/>
          <a:stretch>
            <a:fillRect/>
          </a:stretch>
        </p:blipFill>
        <p:spPr bwMode="auto">
          <a:xfrm>
            <a:off x="0" y="833438"/>
            <a:ext cx="9144000" cy="6024562"/>
          </a:xfrm>
          <a:prstGeom prst="rect">
            <a:avLst/>
          </a:prstGeom>
          <a:noFill/>
          <a:ln w="28575">
            <a:solidFill>
              <a:srgbClr val="336699"/>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42338"/>
                                        </p:tgtEl>
                                        <p:attrNameLst>
                                          <p:attrName>style.visibility</p:attrName>
                                        </p:attrNameLst>
                                      </p:cBhvr>
                                      <p:to>
                                        <p:strVal val="visible"/>
                                      </p:to>
                                    </p:set>
                                    <p:anim calcmode="lin" valueType="num">
                                      <p:cBhvr>
                                        <p:cTn id="7" dur="1000" fill="hold"/>
                                        <p:tgtEl>
                                          <p:spTgt spid="142338"/>
                                        </p:tgtEl>
                                        <p:attrNameLst>
                                          <p:attrName>ppt_x</p:attrName>
                                        </p:attrNameLst>
                                      </p:cBhvr>
                                      <p:tavLst>
                                        <p:tav tm="0">
                                          <p:val>
                                            <p:strVal val="#ppt_x-.2"/>
                                          </p:val>
                                        </p:tav>
                                        <p:tav tm="100000">
                                          <p:val>
                                            <p:strVal val="#ppt_x"/>
                                          </p:val>
                                        </p:tav>
                                      </p:tavLst>
                                    </p:anim>
                                    <p:anim calcmode="lin" valueType="num">
                                      <p:cBhvr>
                                        <p:cTn id="8" dur="1000" fill="hold"/>
                                        <p:tgtEl>
                                          <p:spTgt spid="14233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2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28600" y="304800"/>
            <a:ext cx="7848600" cy="346075"/>
          </a:xfrm>
        </p:spPr>
        <p:txBody>
          <a:bodyPr/>
          <a:lstStyle/>
          <a:p>
            <a:r>
              <a:rPr lang="en-US" sz="4000" b="0"/>
              <a:t>Weine’s modification</a:t>
            </a:r>
          </a:p>
        </p:txBody>
      </p:sp>
      <p:sp>
        <p:nvSpPr>
          <p:cNvPr id="143363" name="Rectangle 3"/>
          <p:cNvSpPr>
            <a:spLocks noGrp="1" noChangeArrowheads="1"/>
          </p:cNvSpPr>
          <p:nvPr>
            <p:ph idx="1"/>
          </p:nvPr>
        </p:nvSpPr>
        <p:spPr>
          <a:xfrm>
            <a:off x="1295400" y="3352800"/>
            <a:ext cx="8458200" cy="3048000"/>
          </a:xfrm>
        </p:spPr>
        <p:txBody>
          <a:bodyPr/>
          <a:lstStyle/>
          <a:p>
            <a:pPr>
              <a:lnSpc>
                <a:spcPct val="90000"/>
              </a:lnSpc>
              <a:buFontTx/>
              <a:buNone/>
            </a:pPr>
            <a:r>
              <a:rPr lang="en-US" sz="2400" dirty="0">
                <a:solidFill>
                  <a:srgbClr val="FFC000"/>
                </a:solidFill>
              </a:rPr>
              <a:t>Grossman method </a:t>
            </a:r>
          </a:p>
          <a:p>
            <a:pPr>
              <a:lnSpc>
                <a:spcPct val="90000"/>
              </a:lnSpc>
            </a:pPr>
            <a:r>
              <a:rPr lang="en-US" sz="2000" dirty="0"/>
              <a:t>actual length of tooth is determined by mathematical formula </a:t>
            </a:r>
          </a:p>
          <a:p>
            <a:pPr>
              <a:lnSpc>
                <a:spcPct val="90000"/>
              </a:lnSpc>
            </a:pPr>
            <a:endParaRPr lang="en-US" sz="2000" dirty="0"/>
          </a:p>
          <a:p>
            <a:pPr>
              <a:lnSpc>
                <a:spcPct val="90000"/>
              </a:lnSpc>
            </a:pPr>
            <a:r>
              <a:rPr lang="en-US" sz="2000" dirty="0"/>
              <a:t>Actual length of tooth =</a:t>
            </a:r>
          </a:p>
          <a:p>
            <a:pPr>
              <a:lnSpc>
                <a:spcPct val="90000"/>
              </a:lnSpc>
              <a:buFontTx/>
              <a:buNone/>
            </a:pPr>
            <a:r>
              <a:rPr lang="en-US" sz="2000" dirty="0"/>
              <a:t>	</a:t>
            </a:r>
            <a:r>
              <a:rPr lang="en-US" sz="2000" u="sng" dirty="0"/>
              <a:t>actual length of the instrument  X  x-ray length of tooth</a:t>
            </a:r>
          </a:p>
          <a:p>
            <a:pPr>
              <a:lnSpc>
                <a:spcPct val="90000"/>
              </a:lnSpc>
              <a:buFontTx/>
              <a:buNone/>
            </a:pPr>
            <a:r>
              <a:rPr lang="en-US" sz="2000" dirty="0"/>
              <a:t>			x ray length of </a:t>
            </a:r>
            <a:r>
              <a:rPr lang="en-US" sz="2000" dirty="0" smtClean="0"/>
              <a:t>the instrument</a:t>
            </a:r>
            <a:endParaRPr lang="en-US" sz="2400" dirty="0"/>
          </a:p>
        </p:txBody>
      </p:sp>
      <p:pic>
        <p:nvPicPr>
          <p:cNvPr id="143364" name="Picture 4" descr="weine"/>
          <p:cNvPicPr>
            <a:picLocks noChangeAspect="1" noChangeArrowheads="1"/>
          </p:cNvPicPr>
          <p:nvPr/>
        </p:nvPicPr>
        <p:blipFill>
          <a:blip r:embed="rId3"/>
          <a:srcRect b="14815"/>
          <a:stretch>
            <a:fillRect/>
          </a:stretch>
        </p:blipFill>
        <p:spPr bwMode="auto">
          <a:xfrm>
            <a:off x="381000" y="838200"/>
            <a:ext cx="8153400" cy="2286000"/>
          </a:xfrm>
          <a:prstGeom prst="rect">
            <a:avLst/>
          </a:prstGeom>
          <a:noFill/>
          <a:ln w="28575">
            <a:solidFill>
              <a:srgbClr val="336699"/>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p:cTn id="7" dur="1000" fill="hold"/>
                                        <p:tgtEl>
                                          <p:spTgt spid="143364"/>
                                        </p:tgtEl>
                                        <p:attrNameLst>
                                          <p:attrName>ppt_x</p:attrName>
                                        </p:attrNameLst>
                                      </p:cBhvr>
                                      <p:tavLst>
                                        <p:tav tm="0">
                                          <p:val>
                                            <p:strVal val="#ppt_x-.2"/>
                                          </p:val>
                                        </p:tav>
                                        <p:tav tm="100000">
                                          <p:val>
                                            <p:strVal val="#ppt_x"/>
                                          </p:val>
                                        </p:tav>
                                      </p:tavLst>
                                    </p:anim>
                                    <p:anim calcmode="lin" valueType="num">
                                      <p:cBhvr>
                                        <p:cTn id="8" dur="1000" fill="hold"/>
                                        <p:tgtEl>
                                          <p:spTgt spid="14336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3364"/>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43363">
                                            <p:txEl>
                                              <p:pRg st="0" end="0"/>
                                            </p:txEl>
                                          </p:spTgt>
                                        </p:tgtEl>
                                        <p:attrNameLst>
                                          <p:attrName>style.visibility</p:attrName>
                                        </p:attrNameLst>
                                      </p:cBhvr>
                                      <p:to>
                                        <p:strVal val="visible"/>
                                      </p:to>
                                    </p:set>
                                    <p:animEffect transition="in" filter="checkerboard(across)">
                                      <p:cBhvr>
                                        <p:cTn id="14" dur="500"/>
                                        <p:tgtEl>
                                          <p:spTgt spid="143363">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143363">
                                            <p:txEl>
                                              <p:pRg st="1" end="1"/>
                                            </p:txEl>
                                          </p:spTgt>
                                        </p:tgtEl>
                                        <p:attrNameLst>
                                          <p:attrName>style.visibility</p:attrName>
                                        </p:attrNameLst>
                                      </p:cBhvr>
                                      <p:to>
                                        <p:strVal val="visible"/>
                                      </p:to>
                                    </p:set>
                                    <p:animEffect transition="in" filter="checkerboard(across)">
                                      <p:cBhvr>
                                        <p:cTn id="17" dur="500"/>
                                        <p:tgtEl>
                                          <p:spTgt spid="143363">
                                            <p:txEl>
                                              <p:pRg st="1" end="1"/>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143363">
                                            <p:txEl>
                                              <p:pRg st="3" end="3"/>
                                            </p:txEl>
                                          </p:spTgt>
                                        </p:tgtEl>
                                        <p:attrNameLst>
                                          <p:attrName>style.visibility</p:attrName>
                                        </p:attrNameLst>
                                      </p:cBhvr>
                                      <p:to>
                                        <p:strVal val="visible"/>
                                      </p:to>
                                    </p:set>
                                    <p:animEffect transition="in" filter="checkerboard(across)">
                                      <p:cBhvr>
                                        <p:cTn id="20" dur="500"/>
                                        <p:tgtEl>
                                          <p:spTgt spid="143363">
                                            <p:txEl>
                                              <p:pRg st="3" end="3"/>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143363">
                                            <p:txEl>
                                              <p:pRg st="4" end="4"/>
                                            </p:txEl>
                                          </p:spTgt>
                                        </p:tgtEl>
                                        <p:attrNameLst>
                                          <p:attrName>style.visibility</p:attrName>
                                        </p:attrNameLst>
                                      </p:cBhvr>
                                      <p:to>
                                        <p:strVal val="visible"/>
                                      </p:to>
                                    </p:set>
                                    <p:animEffect transition="in" filter="checkerboard(across)">
                                      <p:cBhvr>
                                        <p:cTn id="23" dur="500"/>
                                        <p:tgtEl>
                                          <p:spTgt spid="143363">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143363">
                                            <p:txEl>
                                              <p:pRg st="5" end="5"/>
                                            </p:txEl>
                                          </p:spTgt>
                                        </p:tgtEl>
                                        <p:attrNameLst>
                                          <p:attrName>style.visibility</p:attrName>
                                        </p:attrNameLst>
                                      </p:cBhvr>
                                      <p:to>
                                        <p:strVal val="visible"/>
                                      </p:to>
                                    </p:set>
                                    <p:animEffect transition="in" filter="checkerboard(across)">
                                      <p:cBhvr>
                                        <p:cTn id="26" dur="500"/>
                                        <p:tgtEl>
                                          <p:spTgt spid="143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143000" y="377825"/>
            <a:ext cx="7848600" cy="384175"/>
          </a:xfrm>
        </p:spPr>
        <p:txBody>
          <a:bodyPr/>
          <a:lstStyle/>
          <a:p>
            <a:r>
              <a:rPr lang="en-US" sz="2800" dirty="0">
                <a:solidFill>
                  <a:srgbClr val="66FF33"/>
                </a:solidFill>
              </a:rPr>
              <a:t>Digital </a:t>
            </a:r>
            <a:r>
              <a:rPr lang="en-US" sz="2800" dirty="0" smtClean="0">
                <a:solidFill>
                  <a:srgbClr val="66FF33"/>
                </a:solidFill>
              </a:rPr>
              <a:t>radiography &amp; Xeroradiography: </a:t>
            </a:r>
            <a:br>
              <a:rPr lang="en-US" sz="2800" dirty="0" smtClean="0">
                <a:solidFill>
                  <a:srgbClr val="66FF33"/>
                </a:solidFill>
              </a:rPr>
            </a:br>
            <a:endParaRPr lang="en-US" sz="2800" dirty="0">
              <a:solidFill>
                <a:srgbClr val="66FF33"/>
              </a:solidFill>
            </a:endParaRPr>
          </a:p>
        </p:txBody>
      </p:sp>
      <p:sp>
        <p:nvSpPr>
          <p:cNvPr id="144387" name="Rectangle 3"/>
          <p:cNvSpPr>
            <a:spLocks noGrp="1" noChangeArrowheads="1"/>
          </p:cNvSpPr>
          <p:nvPr>
            <p:ph idx="1"/>
          </p:nvPr>
        </p:nvSpPr>
        <p:spPr>
          <a:xfrm>
            <a:off x="1371600" y="762000"/>
            <a:ext cx="7924800" cy="5791200"/>
          </a:xfrm>
        </p:spPr>
        <p:txBody>
          <a:bodyPr>
            <a:normAutofit/>
          </a:bodyPr>
          <a:lstStyle/>
          <a:p>
            <a:pPr>
              <a:lnSpc>
                <a:spcPct val="80000"/>
              </a:lnSpc>
              <a:buNone/>
            </a:pPr>
            <a:endParaRPr lang="en-US" sz="2000" dirty="0"/>
          </a:p>
          <a:p>
            <a:pPr>
              <a:lnSpc>
                <a:spcPct val="80000"/>
              </a:lnSpc>
            </a:pPr>
            <a:r>
              <a:rPr lang="en-US" sz="2400" dirty="0"/>
              <a:t>Advantages </a:t>
            </a:r>
          </a:p>
          <a:p>
            <a:pPr lvl="1">
              <a:lnSpc>
                <a:spcPct val="80000"/>
              </a:lnSpc>
            </a:pPr>
            <a:r>
              <a:rPr lang="en-US" sz="2000" dirty="0" smtClean="0"/>
              <a:t>Decrease in </a:t>
            </a:r>
            <a:r>
              <a:rPr lang="en-US" sz="2000" dirty="0"/>
              <a:t>radiation exposure</a:t>
            </a:r>
          </a:p>
          <a:p>
            <a:pPr lvl="1">
              <a:lnSpc>
                <a:spcPct val="80000"/>
              </a:lnSpc>
            </a:pPr>
            <a:r>
              <a:rPr lang="en-US" sz="2000" dirty="0" smtClean="0"/>
              <a:t>No dark </a:t>
            </a:r>
            <a:r>
              <a:rPr lang="en-US" sz="2000" dirty="0"/>
              <a:t>room</a:t>
            </a:r>
          </a:p>
          <a:p>
            <a:pPr lvl="1">
              <a:lnSpc>
                <a:spcPct val="80000"/>
              </a:lnSpc>
            </a:pPr>
            <a:r>
              <a:rPr lang="en-US" sz="2000" dirty="0" smtClean="0"/>
              <a:t>Time saving</a:t>
            </a:r>
            <a:endParaRPr lang="en-US" sz="2000" dirty="0"/>
          </a:p>
          <a:p>
            <a:pPr lvl="1">
              <a:lnSpc>
                <a:spcPct val="80000"/>
              </a:lnSpc>
            </a:pPr>
            <a:r>
              <a:rPr lang="en-US" sz="2000" dirty="0" smtClean="0"/>
              <a:t>Duplication with </a:t>
            </a:r>
            <a:r>
              <a:rPr lang="en-US" sz="2000" dirty="0"/>
              <a:t>out loss of the image </a:t>
            </a:r>
            <a:r>
              <a:rPr lang="en-US" sz="2000" dirty="0" smtClean="0"/>
              <a:t>quality</a:t>
            </a:r>
            <a:endParaRPr lang="en-US" sz="2000" dirty="0"/>
          </a:p>
          <a:p>
            <a:pPr lvl="1">
              <a:lnSpc>
                <a:spcPct val="80000"/>
              </a:lnSpc>
            </a:pPr>
            <a:r>
              <a:rPr lang="en-US" sz="2000" dirty="0" smtClean="0"/>
              <a:t>Positive and </a:t>
            </a:r>
            <a:r>
              <a:rPr lang="en-US" sz="2000" dirty="0"/>
              <a:t>negative image possible</a:t>
            </a:r>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4387">
                                            <p:txEl>
                                              <p:pRg st="2" end="2"/>
                                            </p:txEl>
                                          </p:spTgt>
                                        </p:tgtEl>
                                        <p:attrNameLst>
                                          <p:attrName>style.visibility</p:attrName>
                                        </p:attrNameLst>
                                      </p:cBhvr>
                                      <p:to>
                                        <p:strVal val="visible"/>
                                      </p:to>
                                    </p:set>
                                    <p:animEffect transition="in" filter="blinds(horizontal)">
                                      <p:cBhvr>
                                        <p:cTn id="7" dur="500"/>
                                        <p:tgtEl>
                                          <p:spTgt spid="144387">
                                            <p:txEl>
                                              <p:pRg st="2" end="2"/>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44387">
                                            <p:txEl>
                                              <p:pRg st="3" end="3"/>
                                            </p:txEl>
                                          </p:spTgt>
                                        </p:tgtEl>
                                        <p:attrNameLst>
                                          <p:attrName>style.visibility</p:attrName>
                                        </p:attrNameLst>
                                      </p:cBhvr>
                                      <p:to>
                                        <p:strVal val="visible"/>
                                      </p:to>
                                    </p:set>
                                    <p:animEffect transition="in" filter="blinds(horizontal)">
                                      <p:cBhvr>
                                        <p:cTn id="11" dur="500"/>
                                        <p:tgtEl>
                                          <p:spTgt spid="144387">
                                            <p:txEl>
                                              <p:pRg st="3" end="3"/>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44387">
                                            <p:txEl>
                                              <p:pRg st="4" end="4"/>
                                            </p:txEl>
                                          </p:spTgt>
                                        </p:tgtEl>
                                        <p:attrNameLst>
                                          <p:attrName>style.visibility</p:attrName>
                                        </p:attrNameLst>
                                      </p:cBhvr>
                                      <p:to>
                                        <p:strVal val="visible"/>
                                      </p:to>
                                    </p:set>
                                    <p:animEffect transition="in" filter="blinds(horizontal)">
                                      <p:cBhvr>
                                        <p:cTn id="15" dur="500"/>
                                        <p:tgtEl>
                                          <p:spTgt spid="144387">
                                            <p:txEl>
                                              <p:pRg st="4" end="4"/>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44387">
                                            <p:txEl>
                                              <p:pRg st="5" end="5"/>
                                            </p:txEl>
                                          </p:spTgt>
                                        </p:tgtEl>
                                        <p:attrNameLst>
                                          <p:attrName>style.visibility</p:attrName>
                                        </p:attrNameLst>
                                      </p:cBhvr>
                                      <p:to>
                                        <p:strVal val="visible"/>
                                      </p:to>
                                    </p:set>
                                    <p:animEffect transition="in" filter="blinds(horizontal)">
                                      <p:cBhvr>
                                        <p:cTn id="19" dur="500"/>
                                        <p:tgtEl>
                                          <p:spTgt spid="144387">
                                            <p:txEl>
                                              <p:pRg st="5" end="5"/>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44387">
                                            <p:txEl>
                                              <p:pRg st="6" end="6"/>
                                            </p:txEl>
                                          </p:spTgt>
                                        </p:tgtEl>
                                        <p:attrNameLst>
                                          <p:attrName>style.visibility</p:attrName>
                                        </p:attrNameLst>
                                      </p:cBhvr>
                                      <p:to>
                                        <p:strVal val="visible"/>
                                      </p:to>
                                    </p:set>
                                    <p:animEffect transition="in" filter="blinds(horizontal)">
                                      <p:cBhvr>
                                        <p:cTn id="23" dur="500"/>
                                        <p:tgtEl>
                                          <p:spTgt spid="1443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p:cNvSpPr>
            <a:spLocks noGrp="1" noChangeArrowheads="1"/>
          </p:cNvSpPr>
          <p:nvPr>
            <p:ph type="title"/>
          </p:nvPr>
        </p:nvSpPr>
        <p:spPr>
          <a:xfrm>
            <a:off x="1524000" y="228600"/>
            <a:ext cx="7772400" cy="685800"/>
          </a:xfrm>
        </p:spPr>
        <p:txBody>
          <a:bodyPr/>
          <a:lstStyle/>
          <a:p>
            <a:r>
              <a:rPr lang="en-US" sz="2800" b="0" dirty="0"/>
              <a:t>Non Radiographic Methods</a:t>
            </a:r>
          </a:p>
        </p:txBody>
      </p:sp>
      <p:sp>
        <p:nvSpPr>
          <p:cNvPr id="148482" name="Rectangle 2"/>
          <p:cNvSpPr>
            <a:spLocks noGrp="1" noChangeArrowheads="1"/>
          </p:cNvSpPr>
          <p:nvPr>
            <p:ph idx="1"/>
          </p:nvPr>
        </p:nvSpPr>
        <p:spPr>
          <a:xfrm>
            <a:off x="1066800" y="1143000"/>
            <a:ext cx="8458200" cy="5791200"/>
          </a:xfrm>
        </p:spPr>
        <p:txBody>
          <a:bodyPr>
            <a:normAutofit/>
          </a:bodyPr>
          <a:lstStyle/>
          <a:p>
            <a:pPr>
              <a:lnSpc>
                <a:spcPct val="80000"/>
              </a:lnSpc>
            </a:pPr>
            <a:r>
              <a:rPr lang="en-US" sz="2400" dirty="0"/>
              <a:t>Tactile sense</a:t>
            </a:r>
          </a:p>
          <a:p>
            <a:pPr lvl="1">
              <a:lnSpc>
                <a:spcPct val="80000"/>
              </a:lnSpc>
              <a:buNone/>
            </a:pPr>
            <a:r>
              <a:rPr lang="en-US" sz="2000" dirty="0"/>
              <a:t/>
            </a:r>
            <a:br>
              <a:rPr lang="en-US" sz="2000" dirty="0"/>
            </a:br>
            <a:endParaRPr lang="en-US" sz="2000" dirty="0"/>
          </a:p>
          <a:p>
            <a:pPr>
              <a:lnSpc>
                <a:spcPct val="80000"/>
              </a:lnSpc>
            </a:pPr>
            <a:r>
              <a:rPr lang="en-US" sz="2400" dirty="0"/>
              <a:t>Paper point ( Baggeh et al 1996)</a:t>
            </a:r>
          </a:p>
          <a:p>
            <a:pPr lvl="1">
              <a:lnSpc>
                <a:spcPct val="80000"/>
              </a:lnSpc>
            </a:pPr>
            <a:r>
              <a:rPr lang="en-US" sz="2000" dirty="0"/>
              <a:t>Used to seek out apical moisture and bleeding</a:t>
            </a:r>
          </a:p>
          <a:p>
            <a:pPr>
              <a:lnSpc>
                <a:spcPct val="80000"/>
              </a:lnSpc>
            </a:pPr>
            <a:endParaRPr lang="en-US" sz="2400" dirty="0"/>
          </a:p>
          <a:p>
            <a:pPr>
              <a:lnSpc>
                <a:spcPct val="80000"/>
              </a:lnSpc>
            </a:pPr>
            <a:r>
              <a:rPr lang="en-US" sz="2400" dirty="0"/>
              <a:t>Apical periodontal </a:t>
            </a:r>
            <a:r>
              <a:rPr lang="en-US" sz="2400" dirty="0" smtClean="0"/>
              <a:t>sensitivity</a:t>
            </a:r>
            <a:endParaRPr lang="en-US" dirty="0"/>
          </a:p>
          <a:p>
            <a:pPr lvl="2">
              <a:lnSpc>
                <a:spcPct val="80000"/>
              </a:lnSpc>
            </a:pPr>
            <a:r>
              <a:rPr lang="en-US" dirty="0" smtClean="0"/>
              <a:t>Painful method </a:t>
            </a:r>
            <a:endParaRPr lang="en-US" dirty="0"/>
          </a:p>
          <a:p>
            <a:pPr lvl="2">
              <a:lnSpc>
                <a:spcPct val="80000"/>
              </a:lnSpc>
            </a:pPr>
            <a:r>
              <a:rPr lang="en-US" dirty="0" smtClean="0"/>
              <a:t>Apical abscess </a:t>
            </a:r>
            <a:r>
              <a:rPr lang="en-US" dirty="0"/>
              <a:t>no pain on reaching apex </a:t>
            </a:r>
            <a:r>
              <a:rPr lang="en-US" dirty="0" smtClean="0"/>
              <a:t> </a:t>
            </a:r>
            <a:endParaRPr lang="en-US" dirty="0"/>
          </a:p>
          <a:p>
            <a:pPr lvl="2">
              <a:lnSpc>
                <a:spcPct val="80000"/>
              </a:lnSpc>
            </a:pPr>
            <a:endParaRPr lang="en-US" sz="1800" dirty="0"/>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8482">
                                            <p:txEl>
                                              <p:pRg st="0" end="0"/>
                                            </p:txEl>
                                          </p:spTgt>
                                        </p:tgtEl>
                                        <p:attrNameLst>
                                          <p:attrName>style.visibility</p:attrName>
                                        </p:attrNameLst>
                                      </p:cBhvr>
                                      <p:to>
                                        <p:strVal val="visible"/>
                                      </p:to>
                                    </p:set>
                                    <p:animEffect transition="in" filter="checkerboard(across)">
                                      <p:cBhvr>
                                        <p:cTn id="7" dur="500"/>
                                        <p:tgtEl>
                                          <p:spTgt spid="148482">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48482">
                                            <p:txEl>
                                              <p:pRg st="1" end="1"/>
                                            </p:txEl>
                                          </p:spTgt>
                                        </p:tgtEl>
                                        <p:attrNameLst>
                                          <p:attrName>style.visibility</p:attrName>
                                        </p:attrNameLst>
                                      </p:cBhvr>
                                      <p:to>
                                        <p:strVal val="visible"/>
                                      </p:to>
                                    </p:set>
                                    <p:animEffect transition="in" filter="checkerboard(across)">
                                      <p:cBhvr>
                                        <p:cTn id="11" dur="500"/>
                                        <p:tgtEl>
                                          <p:spTgt spid="14848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48482">
                                            <p:txEl>
                                              <p:pRg st="2" end="2"/>
                                            </p:txEl>
                                          </p:spTgt>
                                        </p:tgtEl>
                                        <p:attrNameLst>
                                          <p:attrName>style.visibility</p:attrName>
                                        </p:attrNameLst>
                                      </p:cBhvr>
                                      <p:to>
                                        <p:strVal val="visible"/>
                                      </p:to>
                                    </p:set>
                                    <p:animEffect transition="in" filter="checkerboard(across)">
                                      <p:cBhvr>
                                        <p:cTn id="16" dur="500"/>
                                        <p:tgtEl>
                                          <p:spTgt spid="148482">
                                            <p:txEl>
                                              <p:pRg st="2" end="2"/>
                                            </p:txEl>
                                          </p:spTgt>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48482">
                                            <p:txEl>
                                              <p:pRg st="3" end="3"/>
                                            </p:txEl>
                                          </p:spTgt>
                                        </p:tgtEl>
                                        <p:attrNameLst>
                                          <p:attrName>style.visibility</p:attrName>
                                        </p:attrNameLst>
                                      </p:cBhvr>
                                      <p:to>
                                        <p:strVal val="visible"/>
                                      </p:to>
                                    </p:set>
                                    <p:animEffect transition="in" filter="checkerboard(across)">
                                      <p:cBhvr>
                                        <p:cTn id="20" dur="500"/>
                                        <p:tgtEl>
                                          <p:spTgt spid="14848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48482">
                                            <p:txEl>
                                              <p:pRg st="5" end="5"/>
                                            </p:txEl>
                                          </p:spTgt>
                                        </p:tgtEl>
                                        <p:attrNameLst>
                                          <p:attrName>style.visibility</p:attrName>
                                        </p:attrNameLst>
                                      </p:cBhvr>
                                      <p:to>
                                        <p:strVal val="visible"/>
                                      </p:to>
                                    </p:set>
                                    <p:animEffect transition="in" filter="checkerboard(across)">
                                      <p:cBhvr>
                                        <p:cTn id="25" dur="500"/>
                                        <p:tgtEl>
                                          <p:spTgt spid="148482">
                                            <p:txEl>
                                              <p:pRg st="5" end="5"/>
                                            </p:txEl>
                                          </p:spTgt>
                                        </p:tgtEl>
                                      </p:cBhvr>
                                    </p:animEffect>
                                  </p:childTnLst>
                                </p:cTn>
                              </p:par>
                            </p:childTnLst>
                          </p:cTn>
                        </p:par>
                        <p:par>
                          <p:cTn id="26" fill="hold">
                            <p:stCondLst>
                              <p:cond delay="500"/>
                            </p:stCondLst>
                            <p:childTnLst>
                              <p:par>
                                <p:cTn id="27" presetID="5" presetClass="entr" presetSubtype="10" fill="hold" nodeType="afterEffect">
                                  <p:stCondLst>
                                    <p:cond delay="0"/>
                                  </p:stCondLst>
                                  <p:childTnLst>
                                    <p:set>
                                      <p:cBhvr>
                                        <p:cTn id="28" dur="1" fill="hold">
                                          <p:stCondLst>
                                            <p:cond delay="0"/>
                                          </p:stCondLst>
                                        </p:cTn>
                                        <p:tgtEl>
                                          <p:spTgt spid="148482">
                                            <p:txEl>
                                              <p:pRg st="6" end="6"/>
                                            </p:txEl>
                                          </p:spTgt>
                                        </p:tgtEl>
                                        <p:attrNameLst>
                                          <p:attrName>style.visibility</p:attrName>
                                        </p:attrNameLst>
                                      </p:cBhvr>
                                      <p:to>
                                        <p:strVal val="visible"/>
                                      </p:to>
                                    </p:set>
                                    <p:animEffect transition="in" filter="checkerboard(across)">
                                      <p:cBhvr>
                                        <p:cTn id="29" dur="500"/>
                                        <p:tgtEl>
                                          <p:spTgt spid="148482">
                                            <p:txEl>
                                              <p:pRg st="6" end="6"/>
                                            </p:txEl>
                                          </p:spTgt>
                                        </p:tgtEl>
                                      </p:cBhvr>
                                    </p:animEffect>
                                  </p:childTnLst>
                                </p:cTn>
                              </p:par>
                            </p:childTnLst>
                          </p:cTn>
                        </p:par>
                        <p:par>
                          <p:cTn id="30" fill="hold">
                            <p:stCondLst>
                              <p:cond delay="1000"/>
                            </p:stCondLst>
                            <p:childTnLst>
                              <p:par>
                                <p:cTn id="31" presetID="5" presetClass="entr" presetSubtype="10" fill="hold" nodeType="afterEffect">
                                  <p:stCondLst>
                                    <p:cond delay="0"/>
                                  </p:stCondLst>
                                  <p:childTnLst>
                                    <p:set>
                                      <p:cBhvr>
                                        <p:cTn id="32" dur="1" fill="hold">
                                          <p:stCondLst>
                                            <p:cond delay="0"/>
                                          </p:stCondLst>
                                        </p:cTn>
                                        <p:tgtEl>
                                          <p:spTgt spid="148482">
                                            <p:txEl>
                                              <p:pRg st="7" end="7"/>
                                            </p:txEl>
                                          </p:spTgt>
                                        </p:tgtEl>
                                        <p:attrNameLst>
                                          <p:attrName>style.visibility</p:attrName>
                                        </p:attrNameLst>
                                      </p:cBhvr>
                                      <p:to>
                                        <p:strVal val="visible"/>
                                      </p:to>
                                    </p:set>
                                    <p:animEffect transition="in" filter="checkerboard(across)">
                                      <p:cBhvr>
                                        <p:cTn id="33" dur="500"/>
                                        <p:tgtEl>
                                          <p:spTgt spid="14848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b="0"/>
              <a:t>Apex Locators</a:t>
            </a:r>
          </a:p>
        </p:txBody>
      </p:sp>
      <p:graphicFrame>
        <p:nvGraphicFramePr>
          <p:cNvPr id="149507" name="Object 3"/>
          <p:cNvGraphicFramePr>
            <a:graphicFrameLocks noGrp="1" noChangeAspect="1"/>
          </p:cNvGraphicFramePr>
          <p:nvPr>
            <p:ph idx="1"/>
          </p:nvPr>
        </p:nvGraphicFramePr>
        <p:xfrm>
          <a:off x="700088" y="1428750"/>
          <a:ext cx="7820025" cy="4381500"/>
        </p:xfrm>
        <a:graphic>
          <a:graphicData uri="http://schemas.openxmlformats.org/presentationml/2006/ole">
            <p:oleObj spid="_x0000_s1032" name="Image" r:id="rId4" imgW="11060317" imgH="6196825" progId="">
              <p:embed/>
            </p:oleObj>
          </a:graphicData>
        </a:graphic>
      </p:graphicFrame>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9507"/>
                                        </p:tgtEl>
                                        <p:attrNameLst>
                                          <p:attrName>style.visibility</p:attrName>
                                        </p:attrNameLst>
                                      </p:cBhvr>
                                      <p:to>
                                        <p:strVal val="visible"/>
                                      </p:to>
                                    </p:set>
                                    <p:animEffect transition="in" filter="dissolve">
                                      <p:cBhvr>
                                        <p:cTn id="7" dur="500"/>
                                        <p:tgtEl>
                                          <p:spTgt spid="14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What is ………pulpectomy???</a:t>
            </a:r>
          </a:p>
        </p:txBody>
      </p:sp>
      <p:sp>
        <p:nvSpPr>
          <p:cNvPr id="75779" name="Rectangle 3"/>
          <p:cNvSpPr>
            <a:spLocks noGrp="1" noChangeArrowheads="1"/>
          </p:cNvSpPr>
          <p:nvPr>
            <p:ph idx="1"/>
          </p:nvPr>
        </p:nvSpPr>
        <p:spPr>
          <a:xfrm>
            <a:off x="1447800" y="685800"/>
            <a:ext cx="7315200" cy="5867400"/>
          </a:xfrm>
        </p:spPr>
        <p:txBody>
          <a:bodyPr>
            <a:normAutofit lnSpcReduction="10000"/>
          </a:bodyPr>
          <a:lstStyle/>
          <a:p>
            <a:r>
              <a:rPr lang="en-US" sz="2400" dirty="0">
                <a:latin typeface="High Tower Text" pitchFamily="18" charset="0"/>
              </a:rPr>
              <a:t>….the extirpation of the vital pulp, normal or abnormal followed by sterilization and filling of the root canal.     					</a:t>
            </a:r>
            <a:endParaRPr lang="en-US" sz="2400" dirty="0">
              <a:solidFill>
                <a:srgbClr val="6600FF"/>
              </a:solidFill>
              <a:latin typeface="High Tower Text" pitchFamily="18" charset="0"/>
            </a:endParaRPr>
          </a:p>
          <a:p>
            <a:endParaRPr lang="en-US" sz="2400" dirty="0">
              <a:solidFill>
                <a:srgbClr val="6600FF"/>
              </a:solidFill>
              <a:latin typeface="High Tower Text" pitchFamily="18" charset="0"/>
            </a:endParaRPr>
          </a:p>
          <a:p>
            <a:r>
              <a:rPr lang="en-US" sz="2400" dirty="0">
                <a:latin typeface="High Tower Text" pitchFamily="18" charset="0"/>
              </a:rPr>
              <a:t>….complete removal of the necrotic pulp from the root canals and the coronal portion of the dental primary teeth in order to maintain the tooth in the dental arch.						</a:t>
            </a:r>
            <a:endParaRPr lang="en-US" sz="2400" dirty="0">
              <a:solidFill>
                <a:srgbClr val="6600FF"/>
              </a:solidFill>
              <a:latin typeface="High Tower Text" pitchFamily="18" charset="0"/>
            </a:endParaRPr>
          </a:p>
          <a:p>
            <a:r>
              <a:rPr lang="en-US" sz="2400" dirty="0">
                <a:latin typeface="High Tower Text" pitchFamily="18" charset="0"/>
              </a:rPr>
              <a:t>….the removal of all pulpal tissue from the coronal and radicular portions of the tooth.	</a:t>
            </a:r>
          </a:p>
          <a:p>
            <a:endParaRPr lang="en-US" sz="2400" dirty="0">
              <a:latin typeface="High Tower Text" pitchFamily="18" charset="0"/>
            </a:endParaRPr>
          </a:p>
          <a:p>
            <a:endParaRPr lang="en-US" sz="2400" dirty="0" smtClean="0">
              <a:latin typeface="High Tower Text" pitchFamily="18" charset="0"/>
            </a:endParaRPr>
          </a:p>
          <a:p>
            <a:r>
              <a:rPr lang="en-US" sz="2400" dirty="0" smtClean="0">
                <a:latin typeface="High Tower Text" pitchFamily="18" charset="0"/>
              </a:rPr>
              <a:t>Complete </a:t>
            </a:r>
            <a:r>
              <a:rPr lang="en-US" sz="2400" dirty="0">
                <a:latin typeface="High Tower Text" pitchFamily="18" charset="0"/>
              </a:rPr>
              <a:t>removal of pulp tissue followed </a:t>
            </a:r>
          </a:p>
          <a:p>
            <a:pPr>
              <a:buFontTx/>
              <a:buNone/>
            </a:pPr>
            <a:r>
              <a:rPr lang="en-US" sz="2400" dirty="0">
                <a:latin typeface="High Tower Text" pitchFamily="18" charset="0"/>
              </a:rPr>
              <a:t>	by filling the root canals with resorbable cement</a:t>
            </a:r>
          </a:p>
        </p:txBody>
      </p:sp>
      <p:pic>
        <p:nvPicPr>
          <p:cNvPr id="75782" name="Picture 6" descr="animation"/>
          <p:cNvPicPr>
            <a:picLocks noChangeAspect="1" noChangeArrowheads="1" noCrop="1"/>
          </p:cNvPicPr>
          <p:nvPr/>
        </p:nvPicPr>
        <p:blipFill>
          <a:blip r:embed="rId3"/>
          <a:srcRect/>
          <a:stretch>
            <a:fillRect/>
          </a:stretch>
        </p:blipFill>
        <p:spPr bwMode="auto">
          <a:xfrm>
            <a:off x="7731125" y="304800"/>
            <a:ext cx="1184275" cy="1828800"/>
          </a:xfrm>
          <a:prstGeom prst="rect">
            <a:avLst/>
          </a:prstGeom>
          <a:noFill/>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Pct val="0"/>
                                  </p:iterate>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5782"/>
                                        </p:tgtEl>
                                        <p:attrNameLst>
                                          <p:attrName>style.visibility</p:attrName>
                                        </p:attrNameLst>
                                      </p:cBhvr>
                                      <p:to>
                                        <p:strVal val="visible"/>
                                      </p:to>
                                    </p:set>
                                    <p:anim calcmode="lin" valueType="num">
                                      <p:cBhvr additive="base">
                                        <p:cTn id="13" dur="500" fill="hold"/>
                                        <p:tgtEl>
                                          <p:spTgt spid="75782"/>
                                        </p:tgtEl>
                                        <p:attrNameLst>
                                          <p:attrName>ppt_x</p:attrName>
                                        </p:attrNameLst>
                                      </p:cBhvr>
                                      <p:tavLst>
                                        <p:tav tm="0">
                                          <p:val>
                                            <p:strVal val="0-#ppt_w/2"/>
                                          </p:val>
                                        </p:tav>
                                        <p:tav tm="100000">
                                          <p:val>
                                            <p:strVal val="#ppt_x"/>
                                          </p:val>
                                        </p:tav>
                                      </p:tavLst>
                                    </p:anim>
                                    <p:anim calcmode="lin" valueType="num">
                                      <p:cBhvr additive="base">
                                        <p:cTn id="14" dur="500" fill="hold"/>
                                        <p:tgtEl>
                                          <p:spTgt spid="7578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iterate type="lt">
                                    <p:tmPct val="0"/>
                                  </p:iterate>
                                  <p:childTnLst>
                                    <p:set>
                                      <p:cBhvr>
                                        <p:cTn id="16" dur="1" fill="hold">
                                          <p:stCondLst>
                                            <p:cond delay="0"/>
                                          </p:stCondLst>
                                        </p:cTn>
                                        <p:tgtEl>
                                          <p:spTgt spid="75779">
                                            <p:txEl>
                                              <p:pRg st="2" end="2"/>
                                            </p:txEl>
                                          </p:spTgt>
                                        </p:tgtEl>
                                        <p:attrNameLst>
                                          <p:attrName>style.visibility</p:attrName>
                                        </p:attrNameLst>
                                      </p:cBhvr>
                                      <p:to>
                                        <p:strVal val="visible"/>
                                      </p:to>
                                    </p:set>
                                    <p:anim calcmode="lin" valueType="num">
                                      <p:cBhvr additive="base">
                                        <p:cTn id="17"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5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iterate type="lt">
                                    <p:tmPct val="0"/>
                                  </p:iterate>
                                  <p:childTnLst>
                                    <p:set>
                                      <p:cBhvr>
                                        <p:cTn id="22" dur="1" fill="hold">
                                          <p:stCondLst>
                                            <p:cond delay="0"/>
                                          </p:stCondLst>
                                        </p:cTn>
                                        <p:tgtEl>
                                          <p:spTgt spid="75779">
                                            <p:txEl>
                                              <p:pRg st="0" end="0"/>
                                            </p:txEl>
                                          </p:spTgt>
                                        </p:tgtEl>
                                        <p:attrNameLst>
                                          <p:attrName>style.visibility</p:attrName>
                                        </p:attrNameLst>
                                      </p:cBhvr>
                                      <p:to>
                                        <p:strVal val="visible"/>
                                      </p:to>
                                    </p:set>
                                    <p:anim calcmode="lin" valueType="num">
                                      <p:cBhvr additive="base">
                                        <p:cTn id="23" dur="500" fill="hold"/>
                                        <p:tgtEl>
                                          <p:spTgt spid="7577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5779">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iterate type="lt">
                                    <p:tmPct val="0"/>
                                  </p:iterate>
                                  <p:childTnLst>
                                    <p:set>
                                      <p:cBhvr>
                                        <p:cTn id="26" dur="1" fill="hold">
                                          <p:stCondLst>
                                            <p:cond delay="0"/>
                                          </p:stCondLst>
                                        </p:cTn>
                                        <p:tgtEl>
                                          <p:spTgt spid="75779">
                                            <p:txEl>
                                              <p:pRg st="3" end="3"/>
                                            </p:txEl>
                                          </p:spTgt>
                                        </p:tgtEl>
                                        <p:attrNameLst>
                                          <p:attrName>style.visibility</p:attrName>
                                        </p:attrNameLst>
                                      </p:cBhvr>
                                      <p:to>
                                        <p:strVal val="visible"/>
                                      </p:to>
                                    </p:set>
                                    <p:anim calcmode="lin" valueType="num">
                                      <p:cBhvr additive="base">
                                        <p:cTn id="27" dur="500" fill="hold"/>
                                        <p:tgtEl>
                                          <p:spTgt spid="75779">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57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iterate type="lt">
                                    <p:tmPct val="0"/>
                                  </p:iterate>
                                  <p:childTnLst>
                                    <p:set>
                                      <p:cBhvr>
                                        <p:cTn id="32" dur="1" fill="hold">
                                          <p:stCondLst>
                                            <p:cond delay="0"/>
                                          </p:stCondLst>
                                        </p:cTn>
                                        <p:tgtEl>
                                          <p:spTgt spid="75779">
                                            <p:txEl>
                                              <p:pRg st="2" end="2"/>
                                            </p:txEl>
                                          </p:spTgt>
                                        </p:tgtEl>
                                        <p:attrNameLst>
                                          <p:attrName>style.visibility</p:attrName>
                                        </p:attrNameLst>
                                      </p:cBhvr>
                                      <p:to>
                                        <p:strVal val="visible"/>
                                      </p:to>
                                    </p:set>
                                    <p:anim calcmode="lin" valueType="num">
                                      <p:cBhvr additive="base">
                                        <p:cTn id="33" dur="500" fill="hold"/>
                                        <p:tgtEl>
                                          <p:spTgt spid="75779">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5779">
                                            <p:txEl>
                                              <p:pRg st="2" end="2"/>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75779">
                                            <p:txEl>
                                              <p:pRg st="6" end="6"/>
                                            </p:txEl>
                                          </p:spTgt>
                                        </p:tgtEl>
                                        <p:attrNameLst>
                                          <p:attrName>style.visibility</p:attrName>
                                        </p:attrNameLst>
                                      </p:cBhvr>
                                      <p:to>
                                        <p:strVal val="visible"/>
                                      </p:to>
                                    </p:set>
                                    <p:anim calcmode="lin" valueType="num">
                                      <p:cBhvr additive="base">
                                        <p:cTn id="37" dur="500" fill="hold"/>
                                        <p:tgtEl>
                                          <p:spTgt spid="7577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5779">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75779">
                                            <p:txEl>
                                              <p:pRg st="7" end="7"/>
                                            </p:txEl>
                                          </p:spTgt>
                                        </p:tgtEl>
                                        <p:attrNameLst>
                                          <p:attrName>style.visibility</p:attrName>
                                        </p:attrNameLst>
                                      </p:cBhvr>
                                      <p:to>
                                        <p:strVal val="visible"/>
                                      </p:to>
                                    </p:set>
                                    <p:anim calcmode="lin" valueType="num">
                                      <p:cBhvr additive="base">
                                        <p:cTn id="41" dur="500" fill="hold"/>
                                        <p:tgtEl>
                                          <p:spTgt spid="7577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5779">
                                            <p:txEl>
                                              <p:pRg st="7" end="7"/>
                                            </p:txEl>
                                          </p:spTgt>
                                        </p:tgtEl>
                                        <p:attrNameLst>
                                          <p:attrName>ppt_y</p:attrName>
                                        </p:attrNameLst>
                                      </p:cBhvr>
                                      <p:tavLst>
                                        <p:tav tm="0">
                                          <p:val>
                                            <p:strVal val="#ppt_y"/>
                                          </p:val>
                                        </p:tav>
                                        <p:tav tm="100000">
                                          <p:val>
                                            <p:strVal val="#ppt_y"/>
                                          </p:val>
                                        </p:tav>
                                      </p:tavLst>
                                    </p:anim>
                                  </p:childTnLst>
                                </p:cTn>
                              </p:par>
                              <p:par>
                                <p:cTn id="43" presetID="3" presetClass="exit" presetSubtype="10" fill="hold" nodeType="withEffect">
                                  <p:stCondLst>
                                    <p:cond delay="0"/>
                                  </p:stCondLst>
                                  <p:iterate type="lt">
                                    <p:tmPct val="0"/>
                                  </p:iterate>
                                  <p:childTnLst>
                                    <p:animEffect transition="out" filter="blinds(horizontal)">
                                      <p:cBhvr>
                                        <p:cTn id="44" dur="500"/>
                                        <p:tgtEl>
                                          <p:spTgt spid="75779">
                                            <p:txEl>
                                              <p:pRg st="3" end="3"/>
                                            </p:txEl>
                                          </p:spTgt>
                                        </p:tgtEl>
                                      </p:cBhvr>
                                    </p:animEffect>
                                    <p:set>
                                      <p:cBhvr>
                                        <p:cTn id="45" dur="1" fill="hold">
                                          <p:stCondLst>
                                            <p:cond delay="499"/>
                                          </p:stCondLst>
                                        </p:cTn>
                                        <p:tgtEl>
                                          <p:spTgt spid="75779">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2800"/>
              <a:t>Rationale</a:t>
            </a:r>
          </a:p>
        </p:txBody>
      </p:sp>
      <p:sp>
        <p:nvSpPr>
          <p:cNvPr id="89091" name="Rectangle 3"/>
          <p:cNvSpPr>
            <a:spLocks noGrp="1" noChangeArrowheads="1"/>
          </p:cNvSpPr>
          <p:nvPr>
            <p:ph idx="1"/>
          </p:nvPr>
        </p:nvSpPr>
        <p:spPr>
          <a:xfrm>
            <a:off x="1371600" y="609600"/>
            <a:ext cx="8610600" cy="5867400"/>
          </a:xfrm>
        </p:spPr>
        <p:txBody>
          <a:bodyPr/>
          <a:lstStyle/>
          <a:p>
            <a:pPr>
              <a:buFontTx/>
              <a:buNone/>
            </a:pPr>
            <a:endParaRPr lang="en-US" sz="2400" b="1" dirty="0">
              <a:solidFill>
                <a:srgbClr val="241979"/>
              </a:solidFill>
              <a:latin typeface="Impress BT" pitchFamily="66" charset="0"/>
            </a:endParaRPr>
          </a:p>
          <a:p>
            <a:pPr>
              <a:buFontTx/>
              <a:buNone/>
            </a:pPr>
            <a:endParaRPr lang="en-US" sz="3200" b="1" dirty="0" smtClean="0">
              <a:solidFill>
                <a:srgbClr val="FFC000"/>
              </a:solidFill>
              <a:latin typeface="Impress BT" pitchFamily="66" charset="0"/>
            </a:endParaRPr>
          </a:p>
          <a:p>
            <a:pPr>
              <a:buFontTx/>
              <a:buNone/>
            </a:pPr>
            <a:endParaRPr lang="en-US" sz="3200" b="1" dirty="0" smtClean="0">
              <a:solidFill>
                <a:srgbClr val="FFC000"/>
              </a:solidFill>
              <a:latin typeface="Impress BT" pitchFamily="66" charset="0"/>
            </a:endParaRPr>
          </a:p>
          <a:p>
            <a:pPr>
              <a:buFontTx/>
              <a:buNone/>
            </a:pPr>
            <a:endParaRPr lang="en-US" sz="3200" b="1" dirty="0" smtClean="0">
              <a:solidFill>
                <a:srgbClr val="FFC000"/>
              </a:solidFill>
              <a:latin typeface="Impress BT" pitchFamily="66" charset="0"/>
            </a:endParaRPr>
          </a:p>
          <a:p>
            <a:pPr>
              <a:buFontTx/>
              <a:buNone/>
            </a:pPr>
            <a:endParaRPr lang="en-US" sz="3200" b="1" dirty="0" smtClean="0">
              <a:solidFill>
                <a:srgbClr val="FFC000"/>
              </a:solidFill>
              <a:latin typeface="Impress BT" pitchFamily="66" charset="0"/>
            </a:endParaRPr>
          </a:p>
          <a:p>
            <a:pPr>
              <a:buFontTx/>
              <a:buNone/>
            </a:pPr>
            <a:r>
              <a:rPr lang="en-US" sz="3200" b="1" dirty="0" smtClean="0">
                <a:solidFill>
                  <a:srgbClr val="FFC000"/>
                </a:solidFill>
                <a:latin typeface="Impress BT" pitchFamily="66" charset="0"/>
              </a:rPr>
              <a:t>Treatment </a:t>
            </a:r>
            <a:r>
              <a:rPr lang="en-US" sz="3200" b="1" dirty="0">
                <a:solidFill>
                  <a:srgbClr val="FFC000"/>
                </a:solidFill>
                <a:latin typeface="Impress BT" pitchFamily="66" charset="0"/>
              </a:rPr>
              <a:t>Objectives</a:t>
            </a:r>
          </a:p>
          <a:p>
            <a:r>
              <a:rPr lang="en-US" sz="2000" dirty="0"/>
              <a:t>Maintain tooth free of infection</a:t>
            </a:r>
          </a:p>
          <a:p>
            <a:r>
              <a:rPr lang="en-US" sz="2000" dirty="0"/>
              <a:t>Biomechanically cleanse &amp; obturate root canals</a:t>
            </a:r>
          </a:p>
          <a:p>
            <a:r>
              <a:rPr lang="en-US" sz="2000" dirty="0"/>
              <a:t>Promote physiologic root resorption</a:t>
            </a:r>
          </a:p>
          <a:p>
            <a:r>
              <a:rPr lang="en-US" sz="2000" dirty="0"/>
              <a:t>Hold space for the erupting perm tooth</a:t>
            </a:r>
            <a:br>
              <a:rPr lang="en-US" sz="2000" dirty="0"/>
            </a:br>
            <a:endParaRPr lang="en-US" sz="2000" dirty="0"/>
          </a:p>
        </p:txBody>
      </p:sp>
      <p:pic>
        <p:nvPicPr>
          <p:cNvPr id="89093" name="Picture 5" descr="pulpectomyaccess"/>
          <p:cNvPicPr>
            <a:picLocks noChangeAspect="1" noChangeArrowheads="1"/>
          </p:cNvPicPr>
          <p:nvPr/>
        </p:nvPicPr>
        <p:blipFill>
          <a:blip r:embed="rId3"/>
          <a:srcRect/>
          <a:stretch>
            <a:fillRect/>
          </a:stretch>
        </p:blipFill>
        <p:spPr bwMode="auto">
          <a:xfrm>
            <a:off x="3733800" y="1295400"/>
            <a:ext cx="2514600" cy="1885950"/>
          </a:xfrm>
          <a:prstGeom prst="rect">
            <a:avLst/>
          </a:prstGeom>
          <a:noFill/>
          <a:ln w="28575">
            <a:solidFill>
              <a:srgbClr val="17104C"/>
            </a:solidFill>
            <a:miter lim="800000"/>
            <a:headEnd/>
            <a:tailEnd/>
          </a:ln>
        </p:spPr>
      </p:pic>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additive="base">
                                        <p:cTn id="7" dur="500" fill="hold"/>
                                        <p:tgtEl>
                                          <p:spTgt spid="89093"/>
                                        </p:tgtEl>
                                        <p:attrNameLst>
                                          <p:attrName>ppt_x</p:attrName>
                                        </p:attrNameLst>
                                      </p:cBhvr>
                                      <p:tavLst>
                                        <p:tav tm="0">
                                          <p:val>
                                            <p:strVal val="0-#ppt_w/2"/>
                                          </p:val>
                                        </p:tav>
                                        <p:tav tm="100000">
                                          <p:val>
                                            <p:strVal val="#ppt_x"/>
                                          </p:val>
                                        </p:tav>
                                      </p:tavLst>
                                    </p:anim>
                                    <p:anim calcmode="lin" valueType="num">
                                      <p:cBhvr additive="base">
                                        <p:cTn id="8" dur="500" fill="hold"/>
                                        <p:tgtEl>
                                          <p:spTgt spid="8909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9091">
                                            <p:txEl>
                                              <p:pRg st="5" end="5"/>
                                            </p:txEl>
                                          </p:spTgt>
                                        </p:tgtEl>
                                        <p:attrNameLst>
                                          <p:attrName>style.visibility</p:attrName>
                                        </p:attrNameLst>
                                      </p:cBhvr>
                                      <p:to>
                                        <p:strVal val="visible"/>
                                      </p:to>
                                    </p:set>
                                    <p:anim calcmode="lin" valueType="num">
                                      <p:cBhvr additive="base">
                                        <p:cTn id="13" dur="500" fill="hold"/>
                                        <p:tgtEl>
                                          <p:spTgt spid="89091">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9091">
                                            <p:txEl>
                                              <p:pRg st="5" end="5"/>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89091">
                                            <p:txEl>
                                              <p:pRg st="6" end="6"/>
                                            </p:txEl>
                                          </p:spTgt>
                                        </p:tgtEl>
                                        <p:attrNameLst>
                                          <p:attrName>style.visibility</p:attrName>
                                        </p:attrNameLst>
                                      </p:cBhvr>
                                      <p:to>
                                        <p:strVal val="visible"/>
                                      </p:to>
                                    </p:set>
                                    <p:anim calcmode="lin" valueType="num">
                                      <p:cBhvr additive="base">
                                        <p:cTn id="18" dur="500" fill="hold"/>
                                        <p:tgtEl>
                                          <p:spTgt spid="89091">
                                            <p:txEl>
                                              <p:pRg st="6" end="6"/>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9091">
                                            <p:txEl>
                                              <p:pRg st="6" end="6"/>
                                            </p:txEl>
                                          </p:spTgt>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89091">
                                            <p:txEl>
                                              <p:pRg st="7" end="7"/>
                                            </p:txEl>
                                          </p:spTgt>
                                        </p:tgtEl>
                                        <p:attrNameLst>
                                          <p:attrName>style.visibility</p:attrName>
                                        </p:attrNameLst>
                                      </p:cBhvr>
                                      <p:to>
                                        <p:strVal val="visible"/>
                                      </p:to>
                                    </p:set>
                                    <p:anim calcmode="lin" valueType="num">
                                      <p:cBhvr additive="base">
                                        <p:cTn id="23" dur="500" fill="hold"/>
                                        <p:tgtEl>
                                          <p:spTgt spid="89091">
                                            <p:txEl>
                                              <p:pRg st="7" end="7"/>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9091">
                                            <p:txEl>
                                              <p:pRg st="7" end="7"/>
                                            </p:txEl>
                                          </p:spTgt>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 presetClass="entr" presetSubtype="8" fill="hold" nodeType="afterEffect">
                                  <p:stCondLst>
                                    <p:cond delay="0"/>
                                  </p:stCondLst>
                                  <p:childTnLst>
                                    <p:set>
                                      <p:cBhvr>
                                        <p:cTn id="27" dur="1" fill="hold">
                                          <p:stCondLst>
                                            <p:cond delay="0"/>
                                          </p:stCondLst>
                                        </p:cTn>
                                        <p:tgtEl>
                                          <p:spTgt spid="89091">
                                            <p:txEl>
                                              <p:pRg st="8" end="8"/>
                                            </p:txEl>
                                          </p:spTgt>
                                        </p:tgtEl>
                                        <p:attrNameLst>
                                          <p:attrName>style.visibility</p:attrName>
                                        </p:attrNameLst>
                                      </p:cBhvr>
                                      <p:to>
                                        <p:strVal val="visible"/>
                                      </p:to>
                                    </p:set>
                                    <p:anim calcmode="lin" valueType="num">
                                      <p:cBhvr additive="base">
                                        <p:cTn id="28" dur="500" fill="hold"/>
                                        <p:tgtEl>
                                          <p:spTgt spid="89091">
                                            <p:txEl>
                                              <p:pRg st="8" end="8"/>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89091">
                                            <p:txEl>
                                              <p:pRg st="8" end="8"/>
                                            </p:txEl>
                                          </p:spTgt>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nodeType="afterEffect">
                                  <p:stCondLst>
                                    <p:cond delay="0"/>
                                  </p:stCondLst>
                                  <p:childTnLst>
                                    <p:set>
                                      <p:cBhvr>
                                        <p:cTn id="32" dur="1" fill="hold">
                                          <p:stCondLst>
                                            <p:cond delay="0"/>
                                          </p:stCondLst>
                                        </p:cTn>
                                        <p:tgtEl>
                                          <p:spTgt spid="89091">
                                            <p:txEl>
                                              <p:pRg st="9" end="9"/>
                                            </p:txEl>
                                          </p:spTgt>
                                        </p:tgtEl>
                                        <p:attrNameLst>
                                          <p:attrName>style.visibility</p:attrName>
                                        </p:attrNameLst>
                                      </p:cBhvr>
                                      <p:to>
                                        <p:strVal val="visible"/>
                                      </p:to>
                                    </p:set>
                                    <p:anim calcmode="lin" valueType="num">
                                      <p:cBhvr additive="base">
                                        <p:cTn id="33" dur="500" fill="hold"/>
                                        <p:tgtEl>
                                          <p:spTgt spid="89091">
                                            <p:txEl>
                                              <p:pRg st="9" end="9"/>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8909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en-US"/>
          </a:p>
        </p:txBody>
      </p:sp>
      <p:sp>
        <p:nvSpPr>
          <p:cNvPr id="96259" name="Rectangle 3"/>
          <p:cNvSpPr>
            <a:spLocks noGrp="1" noChangeArrowheads="1"/>
          </p:cNvSpPr>
          <p:nvPr>
            <p:ph type="body" idx="1"/>
          </p:nvPr>
        </p:nvSpPr>
        <p:spPr/>
        <p:txBody>
          <a:bodyPr/>
          <a:lstStyle/>
          <a:p>
            <a:endParaRPr lang="en-US"/>
          </a:p>
        </p:txBody>
      </p:sp>
      <p:pic>
        <p:nvPicPr>
          <p:cNvPr id="96260" name="Picture 4" descr="Tulips Photo">
            <a:hlinkClick r:id="rId3"/>
          </p:cNvPr>
          <p:cNvPicPr>
            <a:picLocks noChangeAspect="1" noChangeArrowheads="1"/>
          </p:cNvPicPr>
          <p:nvPr/>
        </p:nvPicPr>
        <p:blipFill>
          <a:blip r:embed="rId4"/>
          <a:srcRect b="4445"/>
          <a:stretch>
            <a:fillRect/>
          </a:stretch>
        </p:blipFill>
        <p:spPr bwMode="auto">
          <a:xfrm>
            <a:off x="457200" y="228600"/>
            <a:ext cx="8305800" cy="6477000"/>
          </a:xfrm>
          <a:prstGeom prst="rect">
            <a:avLst/>
          </a:prstGeom>
          <a:noFill/>
          <a:ln w="9525">
            <a:noFill/>
            <a:miter lim="800000"/>
            <a:headEnd/>
            <a:tailEnd/>
          </a:ln>
        </p:spPr>
      </p:pic>
      <p:sp>
        <p:nvSpPr>
          <p:cNvPr id="96262" name="AutoShape 6"/>
          <p:cNvSpPr>
            <a:spLocks noChangeArrowheads="1"/>
          </p:cNvSpPr>
          <p:nvPr/>
        </p:nvSpPr>
        <p:spPr bwMode="auto">
          <a:xfrm>
            <a:off x="914400" y="304800"/>
            <a:ext cx="7010400" cy="6248400"/>
          </a:xfrm>
          <a:prstGeom prst="flowChartMagneticTape">
            <a:avLst/>
          </a:prstGeom>
          <a:solidFill>
            <a:srgbClr val="BE6698"/>
          </a:solidFill>
          <a:ln w="9525">
            <a:solidFill>
              <a:schemeClr val="tx1"/>
            </a:solidFill>
            <a:miter lim="800000"/>
            <a:headEnd/>
            <a:tailEnd/>
          </a:ln>
          <a:effectLst/>
        </p:spPr>
        <p:txBody>
          <a:bodyPr wrap="none" anchor="ctr"/>
          <a:lstStyle/>
          <a:p>
            <a:pPr algn="ctr"/>
            <a:endParaRPr lang="en-US"/>
          </a:p>
        </p:txBody>
      </p:sp>
      <p:sp>
        <p:nvSpPr>
          <p:cNvPr id="96264" name="Text Box 8"/>
          <p:cNvSpPr txBox="1">
            <a:spLocks noChangeArrowheads="1"/>
          </p:cNvSpPr>
          <p:nvPr/>
        </p:nvSpPr>
        <p:spPr bwMode="auto">
          <a:xfrm>
            <a:off x="2335545" y="2362200"/>
            <a:ext cx="3836655" cy="1384995"/>
          </a:xfrm>
          <a:prstGeom prst="rect">
            <a:avLst/>
          </a:prstGeom>
          <a:noFill/>
          <a:ln w="9525">
            <a:noFill/>
            <a:miter lim="800000"/>
            <a:headEnd/>
            <a:tailEnd/>
          </a:ln>
          <a:effectLst/>
        </p:spPr>
        <p:txBody>
          <a:bodyPr wrap="square">
            <a:spAutoFit/>
          </a:bodyPr>
          <a:lstStyle/>
          <a:p>
            <a:pPr algn="ctr"/>
            <a:r>
              <a:rPr lang="en-US" sz="2800" dirty="0" smtClean="0">
                <a:solidFill>
                  <a:srgbClr val="C00000"/>
                </a:solidFill>
                <a:latin typeface="Cooper Black" pitchFamily="18" charset="0"/>
              </a:rPr>
              <a:t>Indications </a:t>
            </a:r>
            <a:br>
              <a:rPr lang="en-US" sz="2800" dirty="0" smtClean="0">
                <a:solidFill>
                  <a:srgbClr val="C00000"/>
                </a:solidFill>
                <a:latin typeface="Cooper Black" pitchFamily="18" charset="0"/>
              </a:rPr>
            </a:br>
            <a:r>
              <a:rPr lang="en-US" sz="2800" dirty="0" smtClean="0">
                <a:solidFill>
                  <a:srgbClr val="C00000"/>
                </a:solidFill>
                <a:latin typeface="Cooper Black" pitchFamily="18" charset="0"/>
              </a:rPr>
              <a:t> &amp; </a:t>
            </a:r>
            <a:br>
              <a:rPr lang="en-US" sz="2800" dirty="0" smtClean="0">
                <a:solidFill>
                  <a:srgbClr val="C00000"/>
                </a:solidFill>
                <a:latin typeface="Cooper Black" pitchFamily="18" charset="0"/>
              </a:rPr>
            </a:br>
            <a:r>
              <a:rPr lang="en-US" sz="2800" dirty="0" smtClean="0">
                <a:solidFill>
                  <a:srgbClr val="C00000"/>
                </a:solidFill>
                <a:latin typeface="Cooper Black" pitchFamily="18" charset="0"/>
              </a:rPr>
              <a:t>Contraindications</a:t>
            </a:r>
            <a:endParaRPr lang="en-US" sz="2800" b="1" dirty="0">
              <a:solidFill>
                <a:srgbClr val="C00000"/>
              </a:solidFill>
            </a:endParaRPr>
          </a:p>
        </p:txBody>
      </p:sp>
    </p:spTree>
  </p:cSld>
  <p:clrMapOvr>
    <a:masterClrMapping/>
  </p:clrMapOvr>
  <p:transition advClick="0">
    <p:check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1" name="Rectangle 7"/>
          <p:cNvSpPr>
            <a:spLocks noGrp="1" noChangeArrowheads="1"/>
          </p:cNvSpPr>
          <p:nvPr>
            <p:ph type="title"/>
          </p:nvPr>
        </p:nvSpPr>
        <p:spPr/>
        <p:txBody>
          <a:bodyPr/>
          <a:lstStyle/>
          <a:p>
            <a:r>
              <a:rPr lang="en-US" sz="2800"/>
              <a:t>Major Indications…</a:t>
            </a:r>
          </a:p>
        </p:txBody>
      </p:sp>
      <p:sp>
        <p:nvSpPr>
          <p:cNvPr id="98307" name="Rectangle 3"/>
          <p:cNvSpPr>
            <a:spLocks noGrp="1" noChangeArrowheads="1"/>
          </p:cNvSpPr>
          <p:nvPr>
            <p:ph sz="half" idx="1"/>
          </p:nvPr>
        </p:nvSpPr>
        <p:spPr/>
        <p:txBody>
          <a:bodyPr/>
          <a:lstStyle/>
          <a:p>
            <a:pPr marL="0" indent="0" algn="ctr">
              <a:buFontTx/>
              <a:buNone/>
            </a:pPr>
            <a:r>
              <a:rPr lang="en-US" sz="2000" dirty="0">
                <a:solidFill>
                  <a:srgbClr val="FFC000"/>
                </a:solidFill>
              </a:rPr>
              <a:t>Primary teeth with pulpal inflammation extending beyond the coronal pulp but with roots and alveolar bone free of pathologic resorption</a:t>
            </a:r>
          </a:p>
          <a:p>
            <a:pPr marL="0" indent="0"/>
            <a:endParaRPr lang="en-US" sz="2000" b="1" dirty="0">
              <a:solidFill>
                <a:srgbClr val="FFC000"/>
              </a:solidFill>
            </a:endParaRPr>
          </a:p>
          <a:p>
            <a:pPr marL="0" indent="0"/>
            <a:endParaRPr lang="en-US" sz="2400" b="1" dirty="0">
              <a:solidFill>
                <a:srgbClr val="FFC000"/>
              </a:solidFill>
            </a:endParaRPr>
          </a:p>
          <a:p>
            <a:pPr marL="0" indent="0"/>
            <a:endParaRPr lang="en-US" sz="2400" b="1" dirty="0">
              <a:solidFill>
                <a:srgbClr val="FFC000"/>
              </a:solidFill>
            </a:endParaRPr>
          </a:p>
          <a:p>
            <a:pPr marL="0" indent="0"/>
            <a:endParaRPr lang="en-US" sz="2400" dirty="0">
              <a:solidFill>
                <a:srgbClr val="FFC000"/>
              </a:solidFill>
            </a:endParaRPr>
          </a:p>
        </p:txBody>
      </p:sp>
      <p:sp>
        <p:nvSpPr>
          <p:cNvPr id="98312" name="Rectangle 8"/>
          <p:cNvSpPr>
            <a:spLocks noGrp="1" noChangeArrowheads="1"/>
          </p:cNvSpPr>
          <p:nvPr>
            <p:ph sz="half" idx="2"/>
          </p:nvPr>
        </p:nvSpPr>
        <p:spPr/>
        <p:txBody>
          <a:bodyPr/>
          <a:lstStyle/>
          <a:p>
            <a:pPr marL="0" indent="0" algn="ctr">
              <a:lnSpc>
                <a:spcPct val="120000"/>
              </a:lnSpc>
              <a:buFontTx/>
              <a:buNone/>
            </a:pPr>
            <a:r>
              <a:rPr lang="en-US" sz="2000" dirty="0">
                <a:solidFill>
                  <a:srgbClr val="FFC000"/>
                </a:solidFill>
              </a:rPr>
              <a:t>Primary teeth with necrotic pulps, minimum root resorption, and minimum bony destruction in bifurcation area</a:t>
            </a:r>
          </a:p>
        </p:txBody>
      </p:sp>
      <p:pic>
        <p:nvPicPr>
          <p:cNvPr id="98309" name="Picture 5"/>
          <p:cNvPicPr>
            <a:picLocks noChangeAspect="1" noChangeArrowheads="1"/>
          </p:cNvPicPr>
          <p:nvPr/>
        </p:nvPicPr>
        <p:blipFill>
          <a:blip r:embed="rId3"/>
          <a:srcRect l="12343" t="4802" r="2797" b="3952"/>
          <a:stretch>
            <a:fillRect/>
          </a:stretch>
        </p:blipFill>
        <p:spPr bwMode="auto">
          <a:xfrm>
            <a:off x="1447800" y="2590800"/>
            <a:ext cx="2438400" cy="1684338"/>
          </a:xfrm>
          <a:prstGeom prst="rect">
            <a:avLst/>
          </a:prstGeom>
          <a:noFill/>
          <a:ln w="28575">
            <a:solidFill>
              <a:srgbClr val="17104C"/>
            </a:solidFill>
            <a:miter lim="800000"/>
            <a:headEnd/>
            <a:tailEnd/>
          </a:ln>
          <a:effectLst/>
        </p:spPr>
      </p:pic>
      <p:pic>
        <p:nvPicPr>
          <p:cNvPr id="98310" name="Picture 6"/>
          <p:cNvPicPr>
            <a:picLocks noChangeAspect="1" noChangeArrowheads="1"/>
          </p:cNvPicPr>
          <p:nvPr/>
        </p:nvPicPr>
        <p:blipFill>
          <a:blip r:embed="rId4"/>
          <a:srcRect l="8241" t="2437" r="1099" b="4974"/>
          <a:stretch>
            <a:fillRect/>
          </a:stretch>
        </p:blipFill>
        <p:spPr bwMode="auto">
          <a:xfrm>
            <a:off x="4343400" y="2667000"/>
            <a:ext cx="2971800" cy="2052638"/>
          </a:xfrm>
          <a:prstGeom prst="rect">
            <a:avLst/>
          </a:prstGeom>
          <a:noFill/>
          <a:ln w="28575">
            <a:solidFill>
              <a:srgbClr val="17104C"/>
            </a:solidFill>
            <a:miter lim="800000"/>
            <a:headEnd/>
            <a:tailEnd/>
          </a:ln>
          <a:effectLst/>
        </p:spPr>
      </p:pic>
      <p:pic>
        <p:nvPicPr>
          <p:cNvPr id="98313" name="Picture 9"/>
          <p:cNvPicPr>
            <a:picLocks noChangeAspect="1" noChangeArrowheads="1"/>
          </p:cNvPicPr>
          <p:nvPr/>
        </p:nvPicPr>
        <p:blipFill>
          <a:blip r:embed="rId5"/>
          <a:srcRect/>
          <a:stretch>
            <a:fillRect/>
          </a:stretch>
        </p:blipFill>
        <p:spPr bwMode="auto">
          <a:xfrm>
            <a:off x="5562600" y="4792663"/>
            <a:ext cx="2895600" cy="1841500"/>
          </a:xfrm>
          <a:prstGeom prst="rect">
            <a:avLst/>
          </a:prstGeom>
          <a:noFill/>
          <a:ln w="28575">
            <a:solidFill>
              <a:srgbClr val="17104C"/>
            </a:solidFill>
            <a:miter lim="800000"/>
            <a:headEnd/>
            <a:tailEnd/>
          </a:ln>
          <a:effectLst/>
        </p:spPr>
      </p:pic>
      <p:pic>
        <p:nvPicPr>
          <p:cNvPr id="98314" name="Picture 10" descr="DSCF0005"/>
          <p:cNvPicPr>
            <a:picLocks noChangeAspect="1" noChangeArrowheads="1"/>
          </p:cNvPicPr>
          <p:nvPr/>
        </p:nvPicPr>
        <p:blipFill>
          <a:blip r:embed="rId6">
            <a:lum bright="12000" contrast="42000"/>
          </a:blip>
          <a:srcRect l="28302" t="31133" r="34853" b="28616"/>
          <a:stretch>
            <a:fillRect/>
          </a:stretch>
        </p:blipFill>
        <p:spPr bwMode="auto">
          <a:xfrm>
            <a:off x="1447800" y="4640263"/>
            <a:ext cx="2520950" cy="2065337"/>
          </a:xfrm>
          <a:prstGeom prst="rect">
            <a:avLst/>
          </a:prstGeom>
          <a:noFill/>
          <a:ln w="28575">
            <a:solidFill>
              <a:srgbClr val="17104C"/>
            </a:solidFill>
            <a:miter lim="800000"/>
            <a:headEnd/>
            <a:tailEnd/>
          </a:ln>
        </p:spPr>
      </p:pic>
      <p:sp>
        <p:nvSpPr>
          <p:cNvPr id="98315" name="Oval 11"/>
          <p:cNvSpPr>
            <a:spLocks noChangeArrowheads="1"/>
          </p:cNvSpPr>
          <p:nvPr/>
        </p:nvSpPr>
        <p:spPr bwMode="auto">
          <a:xfrm>
            <a:off x="2286000" y="3200400"/>
            <a:ext cx="914400" cy="990600"/>
          </a:xfrm>
          <a:prstGeom prst="ellipse">
            <a:avLst/>
          </a:prstGeom>
          <a:noFill/>
          <a:ln w="38100">
            <a:solidFill>
              <a:srgbClr val="17104C"/>
            </a:solidFill>
            <a:round/>
            <a:headEnd/>
            <a:tailEnd/>
          </a:ln>
          <a:effectLst/>
        </p:spPr>
        <p:txBody>
          <a:bodyPr wrap="none" anchor="ctr"/>
          <a:lstStyle/>
          <a:p>
            <a:endParaRPr lang="en-US" sz="1600"/>
          </a:p>
        </p:txBody>
      </p:sp>
      <p:sp>
        <p:nvSpPr>
          <p:cNvPr id="98316" name="Oval 12"/>
          <p:cNvSpPr>
            <a:spLocks noChangeArrowheads="1"/>
          </p:cNvSpPr>
          <p:nvPr/>
        </p:nvSpPr>
        <p:spPr bwMode="auto">
          <a:xfrm>
            <a:off x="1600200" y="5105400"/>
            <a:ext cx="1752600" cy="1219200"/>
          </a:xfrm>
          <a:prstGeom prst="ellipse">
            <a:avLst/>
          </a:prstGeom>
          <a:noFill/>
          <a:ln w="38100">
            <a:solidFill>
              <a:schemeClr val="hlink"/>
            </a:solidFill>
            <a:round/>
            <a:headEnd/>
            <a:tailEnd/>
          </a:ln>
          <a:effectLst/>
        </p:spPr>
        <p:txBody>
          <a:bodyPr wrap="none" anchor="ctr"/>
          <a:lstStyle/>
          <a:p>
            <a:endParaRPr lang="en-US" sz="1600"/>
          </a:p>
        </p:txBody>
      </p:sp>
      <p:sp>
        <p:nvSpPr>
          <p:cNvPr id="98317" name="Oval 13"/>
          <p:cNvSpPr>
            <a:spLocks noChangeArrowheads="1"/>
          </p:cNvSpPr>
          <p:nvPr/>
        </p:nvSpPr>
        <p:spPr bwMode="auto">
          <a:xfrm>
            <a:off x="5029200" y="2514600"/>
            <a:ext cx="1295400" cy="1447800"/>
          </a:xfrm>
          <a:prstGeom prst="ellipse">
            <a:avLst/>
          </a:prstGeom>
          <a:noFill/>
          <a:ln w="38100">
            <a:solidFill>
              <a:srgbClr val="17104C"/>
            </a:solidFill>
            <a:round/>
            <a:headEnd/>
            <a:tailEnd/>
          </a:ln>
          <a:effectLst/>
        </p:spPr>
        <p:txBody>
          <a:bodyPr wrap="none" anchor="ctr"/>
          <a:lstStyle/>
          <a:p>
            <a:endParaRPr lang="en-US" sz="1600"/>
          </a:p>
        </p:txBody>
      </p:sp>
      <p:sp>
        <p:nvSpPr>
          <p:cNvPr id="98318" name="Oval 14"/>
          <p:cNvSpPr>
            <a:spLocks noChangeArrowheads="1"/>
          </p:cNvSpPr>
          <p:nvPr/>
        </p:nvSpPr>
        <p:spPr bwMode="auto">
          <a:xfrm>
            <a:off x="6324600" y="5181600"/>
            <a:ext cx="1524000" cy="1219200"/>
          </a:xfrm>
          <a:prstGeom prst="ellipse">
            <a:avLst/>
          </a:prstGeom>
          <a:noFill/>
          <a:ln w="38100">
            <a:solidFill>
              <a:srgbClr val="17104C"/>
            </a:solidFill>
            <a:round/>
            <a:headEnd/>
            <a:tailEnd/>
          </a:ln>
          <a:effectLst/>
        </p:spPr>
        <p:txBody>
          <a:bodyPr wrap="none" anchor="ctr"/>
          <a:lstStyle/>
          <a:p>
            <a:endParaRPr lang="en-US" sz="1600"/>
          </a:p>
        </p:txBody>
      </p:sp>
    </p:spTree>
  </p:cSld>
  <p:clrMapOvr>
    <a:masterClrMapping/>
  </p:clrMapOvr>
  <p:transition advClick="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8314"/>
                                        </p:tgtEl>
                                        <p:attrNameLst>
                                          <p:attrName>style.visibility</p:attrName>
                                        </p:attrNameLst>
                                      </p:cBhvr>
                                      <p:to>
                                        <p:strVal val="visible"/>
                                      </p:to>
                                    </p:set>
                                    <p:anim calcmode="lin" valueType="num">
                                      <p:cBhvr additive="base">
                                        <p:cTn id="11" dur="500" fill="hold"/>
                                        <p:tgtEl>
                                          <p:spTgt spid="98314"/>
                                        </p:tgtEl>
                                        <p:attrNameLst>
                                          <p:attrName>ppt_x</p:attrName>
                                        </p:attrNameLst>
                                      </p:cBhvr>
                                      <p:tavLst>
                                        <p:tav tm="0">
                                          <p:val>
                                            <p:strVal val="0-#ppt_w/2"/>
                                          </p:val>
                                        </p:tav>
                                        <p:tav tm="100000">
                                          <p:val>
                                            <p:strVal val="#ppt_x"/>
                                          </p:val>
                                        </p:tav>
                                      </p:tavLst>
                                    </p:anim>
                                    <p:anim calcmode="lin" valueType="num">
                                      <p:cBhvr additive="base">
                                        <p:cTn id="12" dur="500" fill="hold"/>
                                        <p:tgtEl>
                                          <p:spTgt spid="9831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8315"/>
                                        </p:tgtEl>
                                        <p:attrNameLst>
                                          <p:attrName>style.visibility</p:attrName>
                                        </p:attrNameLst>
                                      </p:cBhvr>
                                      <p:to>
                                        <p:strVal val="visible"/>
                                      </p:to>
                                    </p:set>
                                    <p:anim calcmode="lin" valueType="num">
                                      <p:cBhvr additive="base">
                                        <p:cTn id="15" dur="500" fill="hold"/>
                                        <p:tgtEl>
                                          <p:spTgt spid="98315"/>
                                        </p:tgtEl>
                                        <p:attrNameLst>
                                          <p:attrName>ppt_x</p:attrName>
                                        </p:attrNameLst>
                                      </p:cBhvr>
                                      <p:tavLst>
                                        <p:tav tm="0">
                                          <p:val>
                                            <p:strVal val="0-#ppt_w/2"/>
                                          </p:val>
                                        </p:tav>
                                        <p:tav tm="100000">
                                          <p:val>
                                            <p:strVal val="#ppt_x"/>
                                          </p:val>
                                        </p:tav>
                                      </p:tavLst>
                                    </p:anim>
                                    <p:anim calcmode="lin" valueType="num">
                                      <p:cBhvr additive="base">
                                        <p:cTn id="16" dur="500" fill="hold"/>
                                        <p:tgtEl>
                                          <p:spTgt spid="9831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8309"/>
                                        </p:tgtEl>
                                        <p:attrNameLst>
                                          <p:attrName>style.visibility</p:attrName>
                                        </p:attrNameLst>
                                      </p:cBhvr>
                                      <p:to>
                                        <p:strVal val="visible"/>
                                      </p:to>
                                    </p:set>
                                    <p:anim calcmode="lin" valueType="num">
                                      <p:cBhvr additive="base">
                                        <p:cTn id="19" dur="500" fill="hold"/>
                                        <p:tgtEl>
                                          <p:spTgt spid="98309"/>
                                        </p:tgtEl>
                                        <p:attrNameLst>
                                          <p:attrName>ppt_x</p:attrName>
                                        </p:attrNameLst>
                                      </p:cBhvr>
                                      <p:tavLst>
                                        <p:tav tm="0">
                                          <p:val>
                                            <p:strVal val="0-#ppt_w/2"/>
                                          </p:val>
                                        </p:tav>
                                        <p:tav tm="100000">
                                          <p:val>
                                            <p:strVal val="#ppt_x"/>
                                          </p:val>
                                        </p:tav>
                                      </p:tavLst>
                                    </p:anim>
                                    <p:anim calcmode="lin" valueType="num">
                                      <p:cBhvr additive="base">
                                        <p:cTn id="20" dur="500" fill="hold"/>
                                        <p:tgtEl>
                                          <p:spTgt spid="9830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8316"/>
                                        </p:tgtEl>
                                        <p:attrNameLst>
                                          <p:attrName>style.visibility</p:attrName>
                                        </p:attrNameLst>
                                      </p:cBhvr>
                                      <p:to>
                                        <p:strVal val="visible"/>
                                      </p:to>
                                    </p:set>
                                    <p:anim calcmode="lin" valueType="num">
                                      <p:cBhvr additive="base">
                                        <p:cTn id="23" dur="500" fill="hold"/>
                                        <p:tgtEl>
                                          <p:spTgt spid="98316"/>
                                        </p:tgtEl>
                                        <p:attrNameLst>
                                          <p:attrName>ppt_x</p:attrName>
                                        </p:attrNameLst>
                                      </p:cBhvr>
                                      <p:tavLst>
                                        <p:tav tm="0">
                                          <p:val>
                                            <p:strVal val="0-#ppt_w/2"/>
                                          </p:val>
                                        </p:tav>
                                        <p:tav tm="100000">
                                          <p:val>
                                            <p:strVal val="#ppt_x"/>
                                          </p:val>
                                        </p:tav>
                                      </p:tavLst>
                                    </p:anim>
                                    <p:anim calcmode="lin" valueType="num">
                                      <p:cBhvr additive="base">
                                        <p:cTn id="24" dur="500" fill="hold"/>
                                        <p:tgtEl>
                                          <p:spTgt spid="9831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8312">
                                            <p:txEl>
                                              <p:pRg st="0" end="0"/>
                                            </p:txEl>
                                          </p:spTgt>
                                        </p:tgtEl>
                                        <p:attrNameLst>
                                          <p:attrName>style.visibility</p:attrName>
                                        </p:attrNameLst>
                                      </p:cBhvr>
                                      <p:to>
                                        <p:strVal val="visible"/>
                                      </p:to>
                                    </p:set>
                                    <p:anim calcmode="lin" valueType="num">
                                      <p:cBhvr additive="base">
                                        <p:cTn id="29" dur="500" fill="hold"/>
                                        <p:tgtEl>
                                          <p:spTgt spid="98312">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98312">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98310"/>
                                        </p:tgtEl>
                                        <p:attrNameLst>
                                          <p:attrName>style.visibility</p:attrName>
                                        </p:attrNameLst>
                                      </p:cBhvr>
                                      <p:to>
                                        <p:strVal val="visible"/>
                                      </p:to>
                                    </p:set>
                                    <p:anim calcmode="lin" valueType="num">
                                      <p:cBhvr additive="base">
                                        <p:cTn id="33" dur="500" fill="hold"/>
                                        <p:tgtEl>
                                          <p:spTgt spid="98310"/>
                                        </p:tgtEl>
                                        <p:attrNameLst>
                                          <p:attrName>ppt_x</p:attrName>
                                        </p:attrNameLst>
                                      </p:cBhvr>
                                      <p:tavLst>
                                        <p:tav tm="0">
                                          <p:val>
                                            <p:strVal val="0-#ppt_w/2"/>
                                          </p:val>
                                        </p:tav>
                                        <p:tav tm="100000">
                                          <p:val>
                                            <p:strVal val="#ppt_x"/>
                                          </p:val>
                                        </p:tav>
                                      </p:tavLst>
                                    </p:anim>
                                    <p:anim calcmode="lin" valueType="num">
                                      <p:cBhvr additive="base">
                                        <p:cTn id="34" dur="500" fill="hold"/>
                                        <p:tgtEl>
                                          <p:spTgt spid="9831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98317"/>
                                        </p:tgtEl>
                                        <p:attrNameLst>
                                          <p:attrName>style.visibility</p:attrName>
                                        </p:attrNameLst>
                                      </p:cBhvr>
                                      <p:to>
                                        <p:strVal val="visible"/>
                                      </p:to>
                                    </p:set>
                                    <p:anim calcmode="lin" valueType="num">
                                      <p:cBhvr additive="base">
                                        <p:cTn id="37" dur="500" fill="hold"/>
                                        <p:tgtEl>
                                          <p:spTgt spid="98317"/>
                                        </p:tgtEl>
                                        <p:attrNameLst>
                                          <p:attrName>ppt_x</p:attrName>
                                        </p:attrNameLst>
                                      </p:cBhvr>
                                      <p:tavLst>
                                        <p:tav tm="0">
                                          <p:val>
                                            <p:strVal val="0-#ppt_w/2"/>
                                          </p:val>
                                        </p:tav>
                                        <p:tav tm="100000">
                                          <p:val>
                                            <p:strVal val="#ppt_x"/>
                                          </p:val>
                                        </p:tav>
                                      </p:tavLst>
                                    </p:anim>
                                    <p:anim calcmode="lin" valueType="num">
                                      <p:cBhvr additive="base">
                                        <p:cTn id="38" dur="500" fill="hold"/>
                                        <p:tgtEl>
                                          <p:spTgt spid="98317"/>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98313"/>
                                        </p:tgtEl>
                                        <p:attrNameLst>
                                          <p:attrName>style.visibility</p:attrName>
                                        </p:attrNameLst>
                                      </p:cBhvr>
                                      <p:to>
                                        <p:strVal val="visible"/>
                                      </p:to>
                                    </p:set>
                                    <p:anim calcmode="lin" valueType="num">
                                      <p:cBhvr additive="base">
                                        <p:cTn id="41" dur="500" fill="hold"/>
                                        <p:tgtEl>
                                          <p:spTgt spid="98313"/>
                                        </p:tgtEl>
                                        <p:attrNameLst>
                                          <p:attrName>ppt_x</p:attrName>
                                        </p:attrNameLst>
                                      </p:cBhvr>
                                      <p:tavLst>
                                        <p:tav tm="0">
                                          <p:val>
                                            <p:strVal val="0-#ppt_w/2"/>
                                          </p:val>
                                        </p:tav>
                                        <p:tav tm="100000">
                                          <p:val>
                                            <p:strVal val="#ppt_x"/>
                                          </p:val>
                                        </p:tav>
                                      </p:tavLst>
                                    </p:anim>
                                    <p:anim calcmode="lin" valueType="num">
                                      <p:cBhvr additive="base">
                                        <p:cTn id="42" dur="500" fill="hold"/>
                                        <p:tgtEl>
                                          <p:spTgt spid="98313"/>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98318"/>
                                        </p:tgtEl>
                                        <p:attrNameLst>
                                          <p:attrName>style.visibility</p:attrName>
                                        </p:attrNameLst>
                                      </p:cBhvr>
                                      <p:to>
                                        <p:strVal val="visible"/>
                                      </p:to>
                                    </p:set>
                                    <p:anim calcmode="lin" valueType="num">
                                      <p:cBhvr additive="base">
                                        <p:cTn id="45" dur="500" fill="hold"/>
                                        <p:tgtEl>
                                          <p:spTgt spid="98318"/>
                                        </p:tgtEl>
                                        <p:attrNameLst>
                                          <p:attrName>ppt_x</p:attrName>
                                        </p:attrNameLst>
                                      </p:cBhvr>
                                      <p:tavLst>
                                        <p:tav tm="0">
                                          <p:val>
                                            <p:strVal val="0-#ppt_w/2"/>
                                          </p:val>
                                        </p:tav>
                                        <p:tav tm="100000">
                                          <p:val>
                                            <p:strVal val="#ppt_x"/>
                                          </p:val>
                                        </p:tav>
                                      </p:tavLst>
                                    </p:anim>
                                    <p:anim calcmode="lin" valueType="num">
                                      <p:cBhvr additive="base">
                                        <p:cTn id="46" dur="500" fill="hold"/>
                                        <p:tgtEl>
                                          <p:spTgt spid="983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5" grpId="0" animBg="1"/>
      <p:bldP spid="98316" grpId="0" animBg="1"/>
      <p:bldP spid="98317" grpId="0" animBg="1"/>
      <p:bldP spid="983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title"/>
          </p:nvPr>
        </p:nvSpPr>
        <p:spPr/>
        <p:txBody>
          <a:bodyPr/>
          <a:lstStyle/>
          <a:p>
            <a:endParaRPr lang="en-US" sz="2800"/>
          </a:p>
        </p:txBody>
      </p:sp>
      <p:sp>
        <p:nvSpPr>
          <p:cNvPr id="100363" name="Rectangle 11"/>
          <p:cNvSpPr>
            <a:spLocks noGrp="1" noChangeArrowheads="1"/>
          </p:cNvSpPr>
          <p:nvPr>
            <p:ph sz="half" idx="2"/>
          </p:nvPr>
        </p:nvSpPr>
        <p:spPr>
          <a:xfrm>
            <a:off x="1371600" y="762000"/>
            <a:ext cx="3810000" cy="6096000"/>
          </a:xfrm>
        </p:spPr>
        <p:txBody>
          <a:bodyPr/>
          <a:lstStyle/>
          <a:p>
            <a:pPr marL="0" indent="0" algn="ctr">
              <a:buFontTx/>
              <a:buNone/>
            </a:pPr>
            <a:r>
              <a:rPr lang="en-US" sz="2400" dirty="0"/>
              <a:t>Presence of an abscess</a:t>
            </a:r>
          </a:p>
        </p:txBody>
      </p:sp>
      <p:pic>
        <p:nvPicPr>
          <p:cNvPr id="100365" name="Picture 13"/>
          <p:cNvPicPr>
            <a:picLocks noChangeAspect="1" noChangeArrowheads="1"/>
          </p:cNvPicPr>
          <p:nvPr/>
        </p:nvPicPr>
        <p:blipFill>
          <a:blip r:embed="rId3"/>
          <a:srcRect/>
          <a:stretch>
            <a:fillRect/>
          </a:stretch>
        </p:blipFill>
        <p:spPr bwMode="auto">
          <a:xfrm>
            <a:off x="2209800" y="2362200"/>
            <a:ext cx="2279650" cy="3048000"/>
          </a:xfrm>
          <a:prstGeom prst="rect">
            <a:avLst/>
          </a:prstGeom>
          <a:noFill/>
          <a:ln w="28575">
            <a:solidFill>
              <a:srgbClr val="17104C"/>
            </a:solidFill>
            <a:miter lim="800000"/>
            <a:headEnd/>
            <a:tailEnd/>
          </a:ln>
          <a:effectLst/>
        </p:spPr>
      </p:pic>
      <p:sp>
        <p:nvSpPr>
          <p:cNvPr id="100368" name="Oval 16"/>
          <p:cNvSpPr>
            <a:spLocks noChangeArrowheads="1"/>
          </p:cNvSpPr>
          <p:nvPr/>
        </p:nvSpPr>
        <p:spPr bwMode="auto">
          <a:xfrm>
            <a:off x="2590800" y="4038600"/>
            <a:ext cx="609600" cy="685800"/>
          </a:xfrm>
          <a:prstGeom prst="ellipse">
            <a:avLst/>
          </a:prstGeom>
          <a:noFill/>
          <a:ln w="38100">
            <a:solidFill>
              <a:srgbClr val="17104C"/>
            </a:solidFill>
            <a:round/>
            <a:headEnd/>
            <a:tailEnd/>
          </a:ln>
          <a:effectLst/>
        </p:spPr>
        <p:txBody>
          <a:bodyPr wrap="none" anchor="ctr"/>
          <a:lstStyle/>
          <a:p>
            <a:endParaRPr lang="en-US" sz="1600"/>
          </a:p>
        </p:txBody>
      </p:sp>
      <p:sp>
        <p:nvSpPr>
          <p:cNvPr id="9" name="Content Placeholder 8"/>
          <p:cNvSpPr>
            <a:spLocks noGrp="1"/>
          </p:cNvSpPr>
          <p:nvPr>
            <p:ph sz="half" idx="1"/>
          </p:nvPr>
        </p:nvSpPr>
        <p:spPr>
          <a:xfrm>
            <a:off x="1371600" y="762000"/>
            <a:ext cx="3810000" cy="1295400"/>
          </a:xfrm>
        </p:spPr>
        <p:txBody>
          <a:bodyPr/>
          <a:lstStyle/>
          <a:p>
            <a:endParaRPr lang="en-US" dirty="0"/>
          </a:p>
        </p:txBody>
      </p:sp>
    </p:spTree>
  </p:cSld>
  <p:clrMapOvr>
    <a:masterClrMapping/>
  </p:clrMapOvr>
  <p:transition advClick="0">
    <p:checke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Default Design">
      <a:majorFont>
        <a:latin typeface="Manga Temple"/>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Default Design">
      <a:majorFont>
        <a:latin typeface="Manga Temple"/>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Default Design">
      <a:majorFont>
        <a:latin typeface="Manga Temple"/>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14629</TotalTime>
  <Words>5641</Words>
  <Application>Microsoft Office PowerPoint</Application>
  <PresentationFormat>On-screen Show (4:3)</PresentationFormat>
  <Paragraphs>534</Paragraphs>
  <Slides>45</Slides>
  <Notes>44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45</vt:i4>
      </vt:variant>
    </vt:vector>
  </HeadingPairs>
  <TitlesOfParts>
    <vt:vector size="49" baseType="lpstr">
      <vt:lpstr>Default Design</vt:lpstr>
      <vt:lpstr>1_Default Design</vt:lpstr>
      <vt:lpstr>2_Default Design</vt:lpstr>
      <vt:lpstr>Image</vt:lpstr>
      <vt:lpstr>Slide 1</vt:lpstr>
      <vt:lpstr>PULPECTOMY </vt:lpstr>
      <vt:lpstr>Slide 3</vt:lpstr>
      <vt:lpstr>Pulp Therapy in Pediatric Dentistry</vt:lpstr>
      <vt:lpstr>What is ………pulpectomy???</vt:lpstr>
      <vt:lpstr>Rationale</vt:lpstr>
      <vt:lpstr>Slide 7</vt:lpstr>
      <vt:lpstr>Major Indications…</vt:lpstr>
      <vt:lpstr>Slide 9</vt:lpstr>
      <vt:lpstr>Other Indications….</vt:lpstr>
      <vt:lpstr>Major Contraindications…</vt:lpstr>
      <vt:lpstr>Other Contraindications…</vt:lpstr>
      <vt:lpstr>Medical contraindications</vt:lpstr>
      <vt:lpstr>Armamentarium</vt:lpstr>
      <vt:lpstr>Instrument Pack</vt:lpstr>
      <vt:lpstr>Slide 16</vt:lpstr>
      <vt:lpstr>The access preparation</vt:lpstr>
      <vt:lpstr>Need to obtain a straight access???</vt:lpstr>
      <vt:lpstr>Imp diff b/w prim and perm teeth</vt:lpstr>
      <vt:lpstr>Access Cavity Instruments</vt:lpstr>
      <vt:lpstr>Slide 21</vt:lpstr>
      <vt:lpstr>Slide 22</vt:lpstr>
      <vt:lpstr>Slide 23</vt:lpstr>
      <vt:lpstr>Slide 24</vt:lpstr>
      <vt:lpstr>Micro opener &amp; Debrider </vt:lpstr>
      <vt:lpstr>Slide 26</vt:lpstr>
      <vt:lpstr>Slide 27</vt:lpstr>
      <vt:lpstr>Slide 28</vt:lpstr>
      <vt:lpstr>K –Type Reamers &amp; Files (Ansi 28)</vt:lpstr>
      <vt:lpstr>Slide 30</vt:lpstr>
      <vt:lpstr>Slide 31</vt:lpstr>
      <vt:lpstr>Hedstrom Files (ANSI 58)</vt:lpstr>
      <vt:lpstr>H file</vt:lpstr>
      <vt:lpstr>Safety Hedstrom File </vt:lpstr>
      <vt:lpstr>Power Driven Instruments</vt:lpstr>
      <vt:lpstr>Nickel Titanium Rotary Systems</vt:lpstr>
      <vt:lpstr>Slide 37</vt:lpstr>
      <vt:lpstr>Significance</vt:lpstr>
      <vt:lpstr>Slide 39</vt:lpstr>
      <vt:lpstr>Methods of working length determination</vt:lpstr>
      <vt:lpstr>Conventional radiography – Ingle’s method</vt:lpstr>
      <vt:lpstr>Weine’s modification</vt:lpstr>
      <vt:lpstr>Digital radiography &amp; Xeroradiography:  </vt:lpstr>
      <vt:lpstr>Non Radiographic Methods</vt:lpstr>
      <vt:lpstr>Apex Locators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Taran</dc:creator>
  <cp:lastModifiedBy>HP</cp:lastModifiedBy>
  <cp:revision>475</cp:revision>
  <dcterms:created xsi:type="dcterms:W3CDTF">2009-02-03T14:38:25Z</dcterms:created>
  <dcterms:modified xsi:type="dcterms:W3CDTF">2020-04-27T11:39:28Z</dcterms:modified>
</cp:coreProperties>
</file>