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3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88" r:id="rId8"/>
    <p:sldId id="28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0" r:id="rId19"/>
    <p:sldId id="273" r:id="rId20"/>
    <p:sldId id="274" r:id="rId21"/>
    <p:sldId id="275" r:id="rId22"/>
    <p:sldId id="277" r:id="rId23"/>
    <p:sldId id="278" r:id="rId24"/>
    <p:sldId id="279" r:id="rId25"/>
    <p:sldId id="291" r:id="rId26"/>
    <p:sldId id="280" r:id="rId27"/>
    <p:sldId id="281" r:id="rId28"/>
    <p:sldId id="282" r:id="rId29"/>
    <p:sldId id="283" r:id="rId30"/>
    <p:sldId id="284" r:id="rId31"/>
    <p:sldId id="285" r:id="rId32"/>
    <p:sldId id="292" r:id="rId33"/>
    <p:sldId id="287" r:id="rId34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5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3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70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825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686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30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30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105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50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4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64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734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770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67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63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557015" y="630936"/>
            <a:ext cx="5234940" cy="5229225"/>
          </a:xfrm>
          <a:custGeom>
            <a:avLst/>
            <a:gdLst/>
            <a:ahLst/>
            <a:cxnLst/>
            <a:rect l="l" t="t" r="r" b="b"/>
            <a:pathLst>
              <a:path w="5234940" h="5229225">
                <a:moveTo>
                  <a:pt x="2617470" y="0"/>
                </a:moveTo>
                <a:lnTo>
                  <a:pt x="2566670" y="4699"/>
                </a:lnTo>
                <a:lnTo>
                  <a:pt x="2517521" y="17399"/>
                </a:lnTo>
                <a:lnTo>
                  <a:pt x="2469896" y="36449"/>
                </a:lnTo>
                <a:lnTo>
                  <a:pt x="2420620" y="60325"/>
                </a:lnTo>
                <a:lnTo>
                  <a:pt x="2374646" y="87249"/>
                </a:lnTo>
                <a:lnTo>
                  <a:pt x="2327021" y="115824"/>
                </a:lnTo>
                <a:lnTo>
                  <a:pt x="2231771" y="166624"/>
                </a:lnTo>
                <a:lnTo>
                  <a:pt x="2184146" y="185674"/>
                </a:lnTo>
                <a:lnTo>
                  <a:pt x="2134870" y="198374"/>
                </a:lnTo>
                <a:lnTo>
                  <a:pt x="2085721" y="204724"/>
                </a:lnTo>
                <a:lnTo>
                  <a:pt x="2033397" y="204724"/>
                </a:lnTo>
                <a:lnTo>
                  <a:pt x="1979422" y="201549"/>
                </a:lnTo>
                <a:lnTo>
                  <a:pt x="1925447" y="195199"/>
                </a:lnTo>
                <a:lnTo>
                  <a:pt x="1871472" y="187325"/>
                </a:lnTo>
                <a:lnTo>
                  <a:pt x="1817497" y="180975"/>
                </a:lnTo>
                <a:lnTo>
                  <a:pt x="1763522" y="176149"/>
                </a:lnTo>
                <a:lnTo>
                  <a:pt x="1712722" y="177800"/>
                </a:lnTo>
                <a:lnTo>
                  <a:pt x="1663446" y="184150"/>
                </a:lnTo>
                <a:lnTo>
                  <a:pt x="1615821" y="198374"/>
                </a:lnTo>
                <a:lnTo>
                  <a:pt x="1576197" y="219075"/>
                </a:lnTo>
                <a:lnTo>
                  <a:pt x="1538097" y="245999"/>
                </a:lnTo>
                <a:lnTo>
                  <a:pt x="1504823" y="277749"/>
                </a:lnTo>
                <a:lnTo>
                  <a:pt x="1471422" y="314325"/>
                </a:lnTo>
                <a:lnTo>
                  <a:pt x="1441323" y="352425"/>
                </a:lnTo>
                <a:lnTo>
                  <a:pt x="1380998" y="431800"/>
                </a:lnTo>
                <a:lnTo>
                  <a:pt x="1350772" y="469900"/>
                </a:lnTo>
                <a:lnTo>
                  <a:pt x="1319022" y="506349"/>
                </a:lnTo>
                <a:lnTo>
                  <a:pt x="1282573" y="538099"/>
                </a:lnTo>
                <a:lnTo>
                  <a:pt x="1247648" y="566674"/>
                </a:lnTo>
                <a:lnTo>
                  <a:pt x="1207897" y="588899"/>
                </a:lnTo>
                <a:lnTo>
                  <a:pt x="1165098" y="607949"/>
                </a:lnTo>
                <a:lnTo>
                  <a:pt x="1118997" y="623824"/>
                </a:lnTo>
                <a:lnTo>
                  <a:pt x="1071372" y="638175"/>
                </a:lnTo>
                <a:lnTo>
                  <a:pt x="1023874" y="650875"/>
                </a:lnTo>
                <a:lnTo>
                  <a:pt x="974598" y="663575"/>
                </a:lnTo>
                <a:lnTo>
                  <a:pt x="928624" y="677799"/>
                </a:lnTo>
                <a:lnTo>
                  <a:pt x="882523" y="693674"/>
                </a:lnTo>
                <a:lnTo>
                  <a:pt x="839724" y="712724"/>
                </a:lnTo>
                <a:lnTo>
                  <a:pt x="801624" y="736600"/>
                </a:lnTo>
                <a:lnTo>
                  <a:pt x="766699" y="765175"/>
                </a:lnTo>
                <a:lnTo>
                  <a:pt x="738124" y="800100"/>
                </a:lnTo>
                <a:lnTo>
                  <a:pt x="714248" y="838200"/>
                </a:lnTo>
                <a:lnTo>
                  <a:pt x="695198" y="880999"/>
                </a:lnTo>
                <a:lnTo>
                  <a:pt x="679323" y="926973"/>
                </a:lnTo>
                <a:lnTo>
                  <a:pt x="665099" y="973074"/>
                </a:lnTo>
                <a:lnTo>
                  <a:pt x="652399" y="1022223"/>
                </a:lnTo>
                <a:lnTo>
                  <a:pt x="639699" y="1069848"/>
                </a:lnTo>
                <a:lnTo>
                  <a:pt x="625348" y="1117473"/>
                </a:lnTo>
                <a:lnTo>
                  <a:pt x="609473" y="1163574"/>
                </a:lnTo>
                <a:lnTo>
                  <a:pt x="590423" y="1206373"/>
                </a:lnTo>
                <a:lnTo>
                  <a:pt x="568198" y="1246124"/>
                </a:lnTo>
                <a:lnTo>
                  <a:pt x="539623" y="1281049"/>
                </a:lnTo>
                <a:lnTo>
                  <a:pt x="508000" y="1317498"/>
                </a:lnTo>
                <a:lnTo>
                  <a:pt x="471424" y="1349248"/>
                </a:lnTo>
                <a:lnTo>
                  <a:pt x="352425" y="1439799"/>
                </a:lnTo>
                <a:lnTo>
                  <a:pt x="314325" y="1469898"/>
                </a:lnTo>
                <a:lnTo>
                  <a:pt x="277749" y="1503299"/>
                </a:lnTo>
                <a:lnTo>
                  <a:pt x="245999" y="1536573"/>
                </a:lnTo>
                <a:lnTo>
                  <a:pt x="219075" y="1574673"/>
                </a:lnTo>
                <a:lnTo>
                  <a:pt x="198374" y="1614424"/>
                </a:lnTo>
                <a:lnTo>
                  <a:pt x="184150" y="1662049"/>
                </a:lnTo>
                <a:lnTo>
                  <a:pt x="177800" y="1711198"/>
                </a:lnTo>
                <a:lnTo>
                  <a:pt x="176149" y="1761998"/>
                </a:lnTo>
                <a:lnTo>
                  <a:pt x="180975" y="1815973"/>
                </a:lnTo>
                <a:lnTo>
                  <a:pt x="187325" y="1869948"/>
                </a:lnTo>
                <a:lnTo>
                  <a:pt x="195199" y="1923923"/>
                </a:lnTo>
                <a:lnTo>
                  <a:pt x="201549" y="1977898"/>
                </a:lnTo>
                <a:lnTo>
                  <a:pt x="204724" y="2031873"/>
                </a:lnTo>
                <a:lnTo>
                  <a:pt x="204724" y="2084197"/>
                </a:lnTo>
                <a:lnTo>
                  <a:pt x="198374" y="2133473"/>
                </a:lnTo>
                <a:lnTo>
                  <a:pt x="185674" y="2182622"/>
                </a:lnTo>
                <a:lnTo>
                  <a:pt x="166624" y="2228723"/>
                </a:lnTo>
                <a:lnTo>
                  <a:pt x="142875" y="2276348"/>
                </a:lnTo>
                <a:lnTo>
                  <a:pt x="115824" y="2323973"/>
                </a:lnTo>
                <a:lnTo>
                  <a:pt x="87249" y="2371598"/>
                </a:lnTo>
                <a:lnTo>
                  <a:pt x="60325" y="2417572"/>
                </a:lnTo>
                <a:lnTo>
                  <a:pt x="36449" y="2466848"/>
                </a:lnTo>
                <a:lnTo>
                  <a:pt x="17399" y="2514473"/>
                </a:lnTo>
                <a:lnTo>
                  <a:pt x="4699" y="2563622"/>
                </a:lnTo>
                <a:lnTo>
                  <a:pt x="0" y="2614422"/>
                </a:lnTo>
                <a:lnTo>
                  <a:pt x="4699" y="2665222"/>
                </a:lnTo>
                <a:lnTo>
                  <a:pt x="17399" y="2714371"/>
                </a:lnTo>
                <a:lnTo>
                  <a:pt x="36449" y="2761996"/>
                </a:lnTo>
                <a:lnTo>
                  <a:pt x="60325" y="2811272"/>
                </a:lnTo>
                <a:lnTo>
                  <a:pt x="87249" y="2857246"/>
                </a:lnTo>
                <a:lnTo>
                  <a:pt x="115824" y="2904871"/>
                </a:lnTo>
                <a:lnTo>
                  <a:pt x="142875" y="2952496"/>
                </a:lnTo>
                <a:lnTo>
                  <a:pt x="166624" y="3000121"/>
                </a:lnTo>
                <a:lnTo>
                  <a:pt x="185674" y="3046222"/>
                </a:lnTo>
                <a:lnTo>
                  <a:pt x="198374" y="3095371"/>
                </a:lnTo>
                <a:lnTo>
                  <a:pt x="204724" y="3144647"/>
                </a:lnTo>
                <a:lnTo>
                  <a:pt x="204724" y="3196971"/>
                </a:lnTo>
                <a:lnTo>
                  <a:pt x="201549" y="3250946"/>
                </a:lnTo>
                <a:lnTo>
                  <a:pt x="195199" y="3304921"/>
                </a:lnTo>
                <a:lnTo>
                  <a:pt x="187325" y="3358896"/>
                </a:lnTo>
                <a:lnTo>
                  <a:pt x="180975" y="3412871"/>
                </a:lnTo>
                <a:lnTo>
                  <a:pt x="176149" y="3466846"/>
                </a:lnTo>
                <a:lnTo>
                  <a:pt x="177800" y="3517646"/>
                </a:lnTo>
                <a:lnTo>
                  <a:pt x="184150" y="3566795"/>
                </a:lnTo>
                <a:lnTo>
                  <a:pt x="198374" y="3614420"/>
                </a:lnTo>
                <a:lnTo>
                  <a:pt x="219075" y="3654171"/>
                </a:lnTo>
                <a:lnTo>
                  <a:pt x="245999" y="3692271"/>
                </a:lnTo>
                <a:lnTo>
                  <a:pt x="277749" y="3725545"/>
                </a:lnTo>
                <a:lnTo>
                  <a:pt x="314325" y="3758946"/>
                </a:lnTo>
                <a:lnTo>
                  <a:pt x="352425" y="3789045"/>
                </a:lnTo>
                <a:lnTo>
                  <a:pt x="471424" y="3879596"/>
                </a:lnTo>
                <a:lnTo>
                  <a:pt x="508000" y="3911346"/>
                </a:lnTo>
                <a:lnTo>
                  <a:pt x="539623" y="3947795"/>
                </a:lnTo>
                <a:lnTo>
                  <a:pt x="568198" y="3982720"/>
                </a:lnTo>
                <a:lnTo>
                  <a:pt x="590423" y="4022471"/>
                </a:lnTo>
                <a:lnTo>
                  <a:pt x="609473" y="4065270"/>
                </a:lnTo>
                <a:lnTo>
                  <a:pt x="625348" y="4111371"/>
                </a:lnTo>
                <a:lnTo>
                  <a:pt x="639699" y="4158996"/>
                </a:lnTo>
                <a:lnTo>
                  <a:pt x="652399" y="4206621"/>
                </a:lnTo>
                <a:lnTo>
                  <a:pt x="665099" y="4255770"/>
                </a:lnTo>
                <a:lnTo>
                  <a:pt x="679323" y="4301871"/>
                </a:lnTo>
                <a:lnTo>
                  <a:pt x="695198" y="4347845"/>
                </a:lnTo>
                <a:lnTo>
                  <a:pt x="714248" y="4390644"/>
                </a:lnTo>
                <a:lnTo>
                  <a:pt x="738124" y="4428744"/>
                </a:lnTo>
                <a:lnTo>
                  <a:pt x="766699" y="4463669"/>
                </a:lnTo>
                <a:lnTo>
                  <a:pt x="801624" y="4492244"/>
                </a:lnTo>
                <a:lnTo>
                  <a:pt x="839724" y="4516120"/>
                </a:lnTo>
                <a:lnTo>
                  <a:pt x="882523" y="4535170"/>
                </a:lnTo>
                <a:lnTo>
                  <a:pt x="928624" y="4551045"/>
                </a:lnTo>
                <a:lnTo>
                  <a:pt x="974598" y="4565269"/>
                </a:lnTo>
                <a:lnTo>
                  <a:pt x="1023874" y="4577969"/>
                </a:lnTo>
                <a:lnTo>
                  <a:pt x="1071372" y="4590669"/>
                </a:lnTo>
                <a:lnTo>
                  <a:pt x="1118997" y="4605020"/>
                </a:lnTo>
                <a:lnTo>
                  <a:pt x="1165098" y="4620895"/>
                </a:lnTo>
                <a:lnTo>
                  <a:pt x="1207897" y="4639945"/>
                </a:lnTo>
                <a:lnTo>
                  <a:pt x="1247648" y="4662170"/>
                </a:lnTo>
                <a:lnTo>
                  <a:pt x="1282573" y="4690745"/>
                </a:lnTo>
                <a:lnTo>
                  <a:pt x="1319022" y="4722495"/>
                </a:lnTo>
                <a:lnTo>
                  <a:pt x="1350772" y="4758944"/>
                </a:lnTo>
                <a:lnTo>
                  <a:pt x="1380998" y="4797044"/>
                </a:lnTo>
                <a:lnTo>
                  <a:pt x="1441323" y="4876419"/>
                </a:lnTo>
                <a:lnTo>
                  <a:pt x="1471422" y="4914519"/>
                </a:lnTo>
                <a:lnTo>
                  <a:pt x="1504823" y="4951095"/>
                </a:lnTo>
                <a:lnTo>
                  <a:pt x="1538097" y="4982794"/>
                </a:lnTo>
                <a:lnTo>
                  <a:pt x="1576197" y="5009781"/>
                </a:lnTo>
                <a:lnTo>
                  <a:pt x="1615821" y="5030419"/>
                </a:lnTo>
                <a:lnTo>
                  <a:pt x="1663446" y="5044706"/>
                </a:lnTo>
                <a:lnTo>
                  <a:pt x="1712722" y="5051056"/>
                </a:lnTo>
                <a:lnTo>
                  <a:pt x="1763522" y="5052644"/>
                </a:lnTo>
                <a:lnTo>
                  <a:pt x="1817497" y="5047881"/>
                </a:lnTo>
                <a:lnTo>
                  <a:pt x="1871472" y="5041531"/>
                </a:lnTo>
                <a:lnTo>
                  <a:pt x="1925447" y="5033594"/>
                </a:lnTo>
                <a:lnTo>
                  <a:pt x="1979422" y="5027244"/>
                </a:lnTo>
                <a:lnTo>
                  <a:pt x="2033397" y="5024069"/>
                </a:lnTo>
                <a:lnTo>
                  <a:pt x="2085721" y="5024069"/>
                </a:lnTo>
                <a:lnTo>
                  <a:pt x="2134870" y="5030419"/>
                </a:lnTo>
                <a:lnTo>
                  <a:pt x="2184146" y="5043119"/>
                </a:lnTo>
                <a:lnTo>
                  <a:pt x="2231771" y="5062169"/>
                </a:lnTo>
                <a:lnTo>
                  <a:pt x="2327021" y="5112969"/>
                </a:lnTo>
                <a:lnTo>
                  <a:pt x="2374646" y="5141531"/>
                </a:lnTo>
                <a:lnTo>
                  <a:pt x="2420620" y="5168519"/>
                </a:lnTo>
                <a:lnTo>
                  <a:pt x="2469896" y="5192331"/>
                </a:lnTo>
                <a:lnTo>
                  <a:pt x="2517521" y="5211381"/>
                </a:lnTo>
                <a:lnTo>
                  <a:pt x="2566670" y="5224081"/>
                </a:lnTo>
                <a:lnTo>
                  <a:pt x="2617470" y="5228844"/>
                </a:lnTo>
                <a:lnTo>
                  <a:pt x="2668270" y="5224081"/>
                </a:lnTo>
                <a:lnTo>
                  <a:pt x="2717419" y="5211381"/>
                </a:lnTo>
                <a:lnTo>
                  <a:pt x="2765044" y="5192331"/>
                </a:lnTo>
                <a:lnTo>
                  <a:pt x="2814320" y="5168519"/>
                </a:lnTo>
                <a:lnTo>
                  <a:pt x="2860294" y="5141531"/>
                </a:lnTo>
                <a:lnTo>
                  <a:pt x="2907919" y="5112969"/>
                </a:lnTo>
                <a:lnTo>
                  <a:pt x="3003168" y="5062169"/>
                </a:lnTo>
                <a:lnTo>
                  <a:pt x="3049269" y="5043119"/>
                </a:lnTo>
                <a:lnTo>
                  <a:pt x="3100069" y="5030419"/>
                </a:lnTo>
                <a:lnTo>
                  <a:pt x="3149218" y="5024069"/>
                </a:lnTo>
                <a:lnTo>
                  <a:pt x="3201542" y="5024069"/>
                </a:lnTo>
                <a:lnTo>
                  <a:pt x="3255517" y="5027244"/>
                </a:lnTo>
                <a:lnTo>
                  <a:pt x="3309492" y="5033594"/>
                </a:lnTo>
                <a:lnTo>
                  <a:pt x="3363467" y="5041531"/>
                </a:lnTo>
                <a:lnTo>
                  <a:pt x="3417442" y="5047881"/>
                </a:lnTo>
                <a:lnTo>
                  <a:pt x="3471417" y="5052644"/>
                </a:lnTo>
                <a:lnTo>
                  <a:pt x="3522217" y="5051056"/>
                </a:lnTo>
                <a:lnTo>
                  <a:pt x="3571493" y="5044706"/>
                </a:lnTo>
                <a:lnTo>
                  <a:pt x="3619118" y="5030419"/>
                </a:lnTo>
                <a:lnTo>
                  <a:pt x="3658742" y="5009781"/>
                </a:lnTo>
                <a:lnTo>
                  <a:pt x="3696842" y="4982794"/>
                </a:lnTo>
                <a:lnTo>
                  <a:pt x="3730116" y="4951095"/>
                </a:lnTo>
                <a:lnTo>
                  <a:pt x="3763517" y="4914519"/>
                </a:lnTo>
                <a:lnTo>
                  <a:pt x="3793616" y="4876419"/>
                </a:lnTo>
                <a:lnTo>
                  <a:pt x="3853941" y="4797044"/>
                </a:lnTo>
                <a:lnTo>
                  <a:pt x="3884167" y="4758944"/>
                </a:lnTo>
                <a:lnTo>
                  <a:pt x="3915917" y="4722495"/>
                </a:lnTo>
                <a:lnTo>
                  <a:pt x="3952366" y="4690745"/>
                </a:lnTo>
                <a:lnTo>
                  <a:pt x="3987291" y="4662170"/>
                </a:lnTo>
                <a:lnTo>
                  <a:pt x="4027042" y="4639945"/>
                </a:lnTo>
                <a:lnTo>
                  <a:pt x="4069841" y="4620895"/>
                </a:lnTo>
                <a:lnTo>
                  <a:pt x="4115942" y="4605020"/>
                </a:lnTo>
                <a:lnTo>
                  <a:pt x="4163567" y="4590669"/>
                </a:lnTo>
                <a:lnTo>
                  <a:pt x="4211066" y="4577969"/>
                </a:lnTo>
                <a:lnTo>
                  <a:pt x="4260342" y="4565269"/>
                </a:lnTo>
                <a:lnTo>
                  <a:pt x="4306316" y="4551045"/>
                </a:lnTo>
                <a:lnTo>
                  <a:pt x="4352417" y="4535170"/>
                </a:lnTo>
                <a:lnTo>
                  <a:pt x="4395216" y="4516120"/>
                </a:lnTo>
                <a:lnTo>
                  <a:pt x="4433316" y="4492244"/>
                </a:lnTo>
                <a:lnTo>
                  <a:pt x="4468241" y="4463669"/>
                </a:lnTo>
                <a:lnTo>
                  <a:pt x="4496816" y="4428744"/>
                </a:lnTo>
                <a:lnTo>
                  <a:pt x="4520692" y="4390644"/>
                </a:lnTo>
                <a:lnTo>
                  <a:pt x="4539742" y="4347845"/>
                </a:lnTo>
                <a:lnTo>
                  <a:pt x="4555617" y="4301871"/>
                </a:lnTo>
                <a:lnTo>
                  <a:pt x="4569841" y="4255770"/>
                </a:lnTo>
                <a:lnTo>
                  <a:pt x="4582541" y="4206621"/>
                </a:lnTo>
                <a:lnTo>
                  <a:pt x="4595241" y="4158996"/>
                </a:lnTo>
                <a:lnTo>
                  <a:pt x="4609592" y="4111371"/>
                </a:lnTo>
                <a:lnTo>
                  <a:pt x="4625467" y="4065270"/>
                </a:lnTo>
                <a:lnTo>
                  <a:pt x="4644517" y="4022471"/>
                </a:lnTo>
                <a:lnTo>
                  <a:pt x="4666742" y="3982720"/>
                </a:lnTo>
                <a:lnTo>
                  <a:pt x="4695317" y="3947795"/>
                </a:lnTo>
                <a:lnTo>
                  <a:pt x="4726940" y="3911346"/>
                </a:lnTo>
                <a:lnTo>
                  <a:pt x="4763516" y="3879596"/>
                </a:lnTo>
                <a:lnTo>
                  <a:pt x="4801616" y="3849370"/>
                </a:lnTo>
                <a:lnTo>
                  <a:pt x="4842891" y="3819271"/>
                </a:lnTo>
                <a:lnTo>
                  <a:pt x="4882515" y="3789045"/>
                </a:lnTo>
                <a:lnTo>
                  <a:pt x="4920615" y="3758946"/>
                </a:lnTo>
                <a:lnTo>
                  <a:pt x="4957191" y="3725545"/>
                </a:lnTo>
                <a:lnTo>
                  <a:pt x="4988941" y="3692271"/>
                </a:lnTo>
                <a:lnTo>
                  <a:pt x="5015865" y="3654171"/>
                </a:lnTo>
                <a:lnTo>
                  <a:pt x="5036566" y="3614420"/>
                </a:lnTo>
                <a:lnTo>
                  <a:pt x="5050790" y="3566795"/>
                </a:lnTo>
                <a:lnTo>
                  <a:pt x="5057140" y="3517646"/>
                </a:lnTo>
                <a:lnTo>
                  <a:pt x="5058791" y="3466846"/>
                </a:lnTo>
                <a:lnTo>
                  <a:pt x="5053965" y="3412871"/>
                </a:lnTo>
                <a:lnTo>
                  <a:pt x="5047615" y="3358896"/>
                </a:lnTo>
                <a:lnTo>
                  <a:pt x="5039741" y="3304921"/>
                </a:lnTo>
                <a:lnTo>
                  <a:pt x="5033391" y="3250946"/>
                </a:lnTo>
                <a:lnTo>
                  <a:pt x="5030216" y="3196971"/>
                </a:lnTo>
                <a:lnTo>
                  <a:pt x="5030216" y="3144647"/>
                </a:lnTo>
                <a:lnTo>
                  <a:pt x="5036566" y="3095371"/>
                </a:lnTo>
                <a:lnTo>
                  <a:pt x="5049266" y="3046222"/>
                </a:lnTo>
                <a:lnTo>
                  <a:pt x="5068316" y="3000121"/>
                </a:lnTo>
                <a:lnTo>
                  <a:pt x="5119116" y="2904871"/>
                </a:lnTo>
                <a:lnTo>
                  <a:pt x="5147691" y="2857246"/>
                </a:lnTo>
                <a:lnTo>
                  <a:pt x="5174615" y="2811272"/>
                </a:lnTo>
                <a:lnTo>
                  <a:pt x="5198491" y="2761996"/>
                </a:lnTo>
                <a:lnTo>
                  <a:pt x="5217541" y="2714371"/>
                </a:lnTo>
                <a:lnTo>
                  <a:pt x="5230241" y="2665222"/>
                </a:lnTo>
                <a:lnTo>
                  <a:pt x="5234940" y="2614422"/>
                </a:lnTo>
                <a:lnTo>
                  <a:pt x="5230241" y="2563622"/>
                </a:lnTo>
                <a:lnTo>
                  <a:pt x="5217541" y="2514473"/>
                </a:lnTo>
                <a:lnTo>
                  <a:pt x="5198491" y="2466848"/>
                </a:lnTo>
                <a:lnTo>
                  <a:pt x="5174615" y="2417572"/>
                </a:lnTo>
                <a:lnTo>
                  <a:pt x="5147691" y="2371598"/>
                </a:lnTo>
                <a:lnTo>
                  <a:pt x="5119116" y="2323973"/>
                </a:lnTo>
                <a:lnTo>
                  <a:pt x="5068316" y="2228723"/>
                </a:lnTo>
                <a:lnTo>
                  <a:pt x="5049266" y="2182622"/>
                </a:lnTo>
                <a:lnTo>
                  <a:pt x="5036566" y="2133473"/>
                </a:lnTo>
                <a:lnTo>
                  <a:pt x="5030216" y="2084197"/>
                </a:lnTo>
                <a:lnTo>
                  <a:pt x="5030216" y="2031873"/>
                </a:lnTo>
                <a:lnTo>
                  <a:pt x="5033391" y="1977898"/>
                </a:lnTo>
                <a:lnTo>
                  <a:pt x="5039741" y="1923923"/>
                </a:lnTo>
                <a:lnTo>
                  <a:pt x="5047615" y="1869948"/>
                </a:lnTo>
                <a:lnTo>
                  <a:pt x="5053965" y="1815973"/>
                </a:lnTo>
                <a:lnTo>
                  <a:pt x="5058791" y="1761998"/>
                </a:lnTo>
                <a:lnTo>
                  <a:pt x="5057140" y="1711198"/>
                </a:lnTo>
                <a:lnTo>
                  <a:pt x="5050790" y="1662049"/>
                </a:lnTo>
                <a:lnTo>
                  <a:pt x="5036566" y="1614424"/>
                </a:lnTo>
                <a:lnTo>
                  <a:pt x="5015865" y="1574673"/>
                </a:lnTo>
                <a:lnTo>
                  <a:pt x="4988941" y="1536573"/>
                </a:lnTo>
                <a:lnTo>
                  <a:pt x="4957191" y="1503299"/>
                </a:lnTo>
                <a:lnTo>
                  <a:pt x="4920615" y="1469898"/>
                </a:lnTo>
                <a:lnTo>
                  <a:pt x="4882515" y="1439799"/>
                </a:lnTo>
                <a:lnTo>
                  <a:pt x="4842891" y="1409573"/>
                </a:lnTo>
                <a:lnTo>
                  <a:pt x="4801616" y="1379474"/>
                </a:lnTo>
                <a:lnTo>
                  <a:pt x="4763516" y="1349248"/>
                </a:lnTo>
                <a:lnTo>
                  <a:pt x="4726940" y="1317498"/>
                </a:lnTo>
                <a:lnTo>
                  <a:pt x="4695317" y="1281049"/>
                </a:lnTo>
                <a:lnTo>
                  <a:pt x="4666742" y="1246124"/>
                </a:lnTo>
                <a:lnTo>
                  <a:pt x="4644517" y="1206373"/>
                </a:lnTo>
                <a:lnTo>
                  <a:pt x="4625467" y="1163574"/>
                </a:lnTo>
                <a:lnTo>
                  <a:pt x="4609592" y="1117473"/>
                </a:lnTo>
                <a:lnTo>
                  <a:pt x="4595241" y="1069848"/>
                </a:lnTo>
                <a:lnTo>
                  <a:pt x="4582541" y="1022223"/>
                </a:lnTo>
                <a:lnTo>
                  <a:pt x="4569841" y="973074"/>
                </a:lnTo>
                <a:lnTo>
                  <a:pt x="4555617" y="926973"/>
                </a:lnTo>
                <a:lnTo>
                  <a:pt x="4539742" y="880999"/>
                </a:lnTo>
                <a:lnTo>
                  <a:pt x="4520692" y="838200"/>
                </a:lnTo>
                <a:lnTo>
                  <a:pt x="4496816" y="800100"/>
                </a:lnTo>
                <a:lnTo>
                  <a:pt x="4468241" y="765175"/>
                </a:lnTo>
                <a:lnTo>
                  <a:pt x="4433316" y="736600"/>
                </a:lnTo>
                <a:lnTo>
                  <a:pt x="4395216" y="712724"/>
                </a:lnTo>
                <a:lnTo>
                  <a:pt x="4352417" y="693674"/>
                </a:lnTo>
                <a:lnTo>
                  <a:pt x="4306316" y="677799"/>
                </a:lnTo>
                <a:lnTo>
                  <a:pt x="4260342" y="663575"/>
                </a:lnTo>
                <a:lnTo>
                  <a:pt x="4211066" y="650875"/>
                </a:lnTo>
                <a:lnTo>
                  <a:pt x="4163567" y="638175"/>
                </a:lnTo>
                <a:lnTo>
                  <a:pt x="4115942" y="623824"/>
                </a:lnTo>
                <a:lnTo>
                  <a:pt x="4069841" y="607949"/>
                </a:lnTo>
                <a:lnTo>
                  <a:pt x="4027042" y="588899"/>
                </a:lnTo>
                <a:lnTo>
                  <a:pt x="3987291" y="566674"/>
                </a:lnTo>
                <a:lnTo>
                  <a:pt x="3952366" y="538099"/>
                </a:lnTo>
                <a:lnTo>
                  <a:pt x="3915917" y="506349"/>
                </a:lnTo>
                <a:lnTo>
                  <a:pt x="3884167" y="469900"/>
                </a:lnTo>
                <a:lnTo>
                  <a:pt x="3853941" y="431800"/>
                </a:lnTo>
                <a:lnTo>
                  <a:pt x="3793616" y="352425"/>
                </a:lnTo>
                <a:lnTo>
                  <a:pt x="3763517" y="314325"/>
                </a:lnTo>
                <a:lnTo>
                  <a:pt x="3730116" y="277749"/>
                </a:lnTo>
                <a:lnTo>
                  <a:pt x="3696842" y="245999"/>
                </a:lnTo>
                <a:lnTo>
                  <a:pt x="3658742" y="219075"/>
                </a:lnTo>
                <a:lnTo>
                  <a:pt x="3619118" y="198374"/>
                </a:lnTo>
                <a:lnTo>
                  <a:pt x="3571493" y="184150"/>
                </a:lnTo>
                <a:lnTo>
                  <a:pt x="3522217" y="177800"/>
                </a:lnTo>
                <a:lnTo>
                  <a:pt x="3471417" y="176149"/>
                </a:lnTo>
                <a:lnTo>
                  <a:pt x="3417442" y="180975"/>
                </a:lnTo>
                <a:lnTo>
                  <a:pt x="3363467" y="187325"/>
                </a:lnTo>
                <a:lnTo>
                  <a:pt x="3309492" y="195199"/>
                </a:lnTo>
                <a:lnTo>
                  <a:pt x="3255517" y="201549"/>
                </a:lnTo>
                <a:lnTo>
                  <a:pt x="3201542" y="204724"/>
                </a:lnTo>
                <a:lnTo>
                  <a:pt x="3149218" y="204724"/>
                </a:lnTo>
                <a:lnTo>
                  <a:pt x="3100069" y="198374"/>
                </a:lnTo>
                <a:lnTo>
                  <a:pt x="3049269" y="185674"/>
                </a:lnTo>
                <a:lnTo>
                  <a:pt x="3003168" y="166624"/>
                </a:lnTo>
                <a:lnTo>
                  <a:pt x="2907919" y="115824"/>
                </a:lnTo>
                <a:lnTo>
                  <a:pt x="2860294" y="87249"/>
                </a:lnTo>
                <a:lnTo>
                  <a:pt x="2814320" y="60325"/>
                </a:lnTo>
                <a:lnTo>
                  <a:pt x="2765044" y="36449"/>
                </a:lnTo>
                <a:lnTo>
                  <a:pt x="2717419" y="17399"/>
                </a:lnTo>
                <a:lnTo>
                  <a:pt x="2668270" y="4699"/>
                </a:lnTo>
                <a:lnTo>
                  <a:pt x="2617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7308" y="2436622"/>
            <a:ext cx="11341229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0" spc="785" dirty="0"/>
              <a:t>TRACHEA &amp; LUNG</a:t>
            </a:r>
            <a:endParaRPr sz="10000" dirty="0"/>
          </a:p>
        </p:txBody>
      </p:sp>
      <p:sp>
        <p:nvSpPr>
          <p:cNvPr id="6" name="object 6"/>
          <p:cNvSpPr txBox="1"/>
          <p:nvPr/>
        </p:nvSpPr>
        <p:spPr>
          <a:xfrm>
            <a:off x="5330697" y="6004356"/>
            <a:ext cx="2136903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4605" algn="l"/>
              </a:tabLst>
            </a:pPr>
            <a:r>
              <a:rPr lang="en-US" sz="2000" spc="-40" dirty="0">
                <a:latin typeface="Verdana"/>
                <a:cs typeface="Verdana"/>
              </a:rPr>
              <a:t>SURESH BABU K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249428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BRONCHI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765710"/>
            <a:ext cx="6403975" cy="409956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400" spc="-150" dirty="0">
                <a:latin typeface="Verdana"/>
                <a:cs typeface="Verdana"/>
              </a:rPr>
              <a:t>Wall</a:t>
            </a:r>
            <a:endParaRPr sz="2400">
              <a:latin typeface="Verdana"/>
              <a:cs typeface="Verdana"/>
            </a:endParaRPr>
          </a:p>
          <a:p>
            <a:pPr marL="227965" marR="3523615" indent="-227965" algn="r">
              <a:lnSpc>
                <a:spcPct val="100000"/>
              </a:lnSpc>
              <a:spcBef>
                <a:spcPts val="995"/>
              </a:spcBef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2200" spc="-130" dirty="0">
                <a:latin typeface="Verdana"/>
                <a:cs typeface="Verdana"/>
              </a:rPr>
              <a:t>Smooth </a:t>
            </a:r>
            <a:r>
              <a:rPr sz="2200" spc="-140" dirty="0">
                <a:latin typeface="Verdana"/>
                <a:cs typeface="Verdana"/>
              </a:rPr>
              <a:t>muscle</a:t>
            </a:r>
            <a:r>
              <a:rPr sz="2200" spc="-260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layer</a:t>
            </a:r>
            <a:endParaRPr sz="2200">
              <a:latin typeface="Verdana"/>
              <a:cs typeface="Verdana"/>
            </a:endParaRPr>
          </a:p>
          <a:p>
            <a:pPr marL="228600" marR="3543935" lvl="1" indent="-228600" algn="r">
              <a:lnSpc>
                <a:spcPct val="100000"/>
              </a:lnSpc>
              <a:spcBef>
                <a:spcPts val="965"/>
              </a:spcBef>
              <a:buChar char="–"/>
              <a:tabLst>
                <a:tab pos="228600" algn="l"/>
              </a:tabLst>
            </a:pPr>
            <a:r>
              <a:rPr sz="2000" spc="-170" dirty="0">
                <a:latin typeface="Verdana"/>
                <a:cs typeface="Verdana"/>
              </a:rPr>
              <a:t>Just </a:t>
            </a:r>
            <a:r>
              <a:rPr sz="2000" spc="-85" dirty="0">
                <a:latin typeface="Verdana"/>
                <a:cs typeface="Verdana"/>
              </a:rPr>
              <a:t>below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mucosa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25" dirty="0">
                <a:latin typeface="Verdana"/>
                <a:cs typeface="Verdana"/>
              </a:rPr>
              <a:t>Bronchial seromucinous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glands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25" dirty="0">
                <a:latin typeface="Verdana"/>
                <a:cs typeface="Verdana"/>
              </a:rPr>
              <a:t>Bronchial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cartilage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5"/>
              </a:spcBef>
              <a:buChar char="–"/>
              <a:tabLst>
                <a:tab pos="698500" algn="l"/>
              </a:tabLst>
            </a:pPr>
            <a:r>
              <a:rPr sz="2000" spc="-125" dirty="0">
                <a:latin typeface="Verdana"/>
                <a:cs typeface="Verdana"/>
              </a:rPr>
              <a:t>Incomplete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plates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95" dirty="0">
                <a:latin typeface="Verdana"/>
                <a:cs typeface="Verdana"/>
              </a:rPr>
              <a:t>Also </a:t>
            </a:r>
            <a:r>
              <a:rPr sz="2200" spc="-114" dirty="0">
                <a:latin typeface="Verdana"/>
                <a:cs typeface="Verdana"/>
              </a:rPr>
              <a:t>connective </a:t>
            </a:r>
            <a:r>
              <a:rPr sz="2200" spc="-160" dirty="0">
                <a:latin typeface="Verdana"/>
                <a:cs typeface="Verdana"/>
              </a:rPr>
              <a:t>tissue </a:t>
            </a:r>
            <a:r>
              <a:rPr sz="2200" spc="-260" dirty="0">
                <a:latin typeface="Verdana"/>
                <a:cs typeface="Verdana"/>
              </a:rPr>
              <a:t>+ </a:t>
            </a:r>
            <a:r>
              <a:rPr sz="2200" spc="-135" dirty="0">
                <a:latin typeface="Verdana"/>
                <a:cs typeface="Verdana"/>
              </a:rPr>
              <a:t>elastic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fibers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95" dirty="0">
                <a:latin typeface="Verdana"/>
                <a:cs typeface="Verdana"/>
              </a:rPr>
              <a:t>Also </a:t>
            </a:r>
            <a:r>
              <a:rPr sz="2200" spc="-120" dirty="0">
                <a:latin typeface="Verdana"/>
                <a:cs typeface="Verdana"/>
              </a:rPr>
              <a:t>bronchus-associated </a:t>
            </a:r>
            <a:r>
              <a:rPr sz="2200" spc="-105" dirty="0">
                <a:latin typeface="Verdana"/>
                <a:cs typeface="Verdana"/>
              </a:rPr>
              <a:t>lymphoid </a:t>
            </a:r>
            <a:r>
              <a:rPr sz="2200" spc="-155" dirty="0">
                <a:latin typeface="Verdana"/>
                <a:cs typeface="Verdana"/>
              </a:rPr>
              <a:t>tissue</a:t>
            </a:r>
            <a:r>
              <a:rPr sz="2200" spc="-250" dirty="0">
                <a:latin typeface="Verdana"/>
                <a:cs typeface="Verdana"/>
              </a:rPr>
              <a:t> </a:t>
            </a:r>
            <a:r>
              <a:rPr sz="2200" spc="-220" dirty="0">
                <a:latin typeface="Verdana"/>
                <a:cs typeface="Verdana"/>
              </a:rPr>
              <a:t>(BALT)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9"/>
              </a:spcBef>
              <a:buChar char="–"/>
              <a:tabLst>
                <a:tab pos="698500" algn="l"/>
              </a:tabLst>
            </a:pPr>
            <a:r>
              <a:rPr sz="2000" spc="-150" dirty="0">
                <a:latin typeface="Verdana"/>
                <a:cs typeface="Verdana"/>
              </a:rPr>
              <a:t>Similar </a:t>
            </a:r>
            <a:r>
              <a:rPr sz="2000" spc="-75" dirty="0">
                <a:latin typeface="Verdana"/>
                <a:cs typeface="Verdana"/>
              </a:rPr>
              <a:t>to </a:t>
            </a:r>
            <a:r>
              <a:rPr sz="2000" spc="-155" dirty="0">
                <a:latin typeface="Verdana"/>
                <a:cs typeface="Verdana"/>
              </a:rPr>
              <a:t>(MALT) </a:t>
            </a:r>
            <a:r>
              <a:rPr sz="2000" spc="-80" dirty="0">
                <a:latin typeface="Verdana"/>
                <a:cs typeface="Verdana"/>
              </a:rPr>
              <a:t>of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90" dirty="0">
                <a:latin typeface="Verdana"/>
                <a:cs typeface="Verdana"/>
              </a:rPr>
              <a:t>GIT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31607" y="0"/>
            <a:ext cx="4660900" cy="6858000"/>
            <a:chOff x="7531607" y="0"/>
            <a:chExt cx="4660900" cy="6858000"/>
          </a:xfrm>
        </p:grpSpPr>
        <p:sp>
          <p:nvSpPr>
            <p:cNvPr id="5" name="object 5"/>
            <p:cNvSpPr/>
            <p:nvPr/>
          </p:nvSpPr>
          <p:spPr>
            <a:xfrm>
              <a:off x="7531607" y="0"/>
              <a:ext cx="4660391" cy="37658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04987" y="3761230"/>
              <a:ext cx="3906011" cy="30967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379984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BRONCHIOLES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765710"/>
            <a:ext cx="4421505" cy="3999229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400" spc="-85" dirty="0">
                <a:latin typeface="Verdana"/>
                <a:cs typeface="Verdana"/>
              </a:rPr>
              <a:t>Mucosa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20" dirty="0">
                <a:latin typeface="Verdana"/>
                <a:cs typeface="Verdana"/>
              </a:rPr>
              <a:t>Bronchiolar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epithelium</a:t>
            </a:r>
            <a:endParaRPr sz="2200">
              <a:latin typeface="Verdana"/>
              <a:cs typeface="Verdana"/>
            </a:endParaRPr>
          </a:p>
          <a:p>
            <a:pPr marL="469900" marR="152400" lvl="1">
              <a:lnSpc>
                <a:spcPct val="139000"/>
              </a:lnSpc>
              <a:spcBef>
                <a:spcPts val="30"/>
              </a:spcBef>
              <a:buChar char="–"/>
              <a:tabLst>
                <a:tab pos="698500" algn="l"/>
              </a:tabLst>
            </a:pPr>
            <a:r>
              <a:rPr sz="2000" spc="-160" dirty="0">
                <a:latin typeface="Verdana"/>
                <a:cs typeface="Verdana"/>
              </a:rPr>
              <a:t>Less </a:t>
            </a:r>
            <a:r>
              <a:rPr sz="2000" spc="-110" dirty="0">
                <a:latin typeface="Verdana"/>
                <a:cs typeface="Verdana"/>
              </a:rPr>
              <a:t>pseudostratified </a:t>
            </a:r>
            <a:r>
              <a:rPr sz="2000" spc="-75" dirty="0">
                <a:latin typeface="Verdana"/>
                <a:cs typeface="Verdana"/>
              </a:rPr>
              <a:t>to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simple,  </a:t>
            </a:r>
            <a:r>
              <a:rPr sz="2000" spc="-105" dirty="0">
                <a:latin typeface="Verdana"/>
                <a:cs typeface="Verdana"/>
              </a:rPr>
              <a:t>Columnar </a:t>
            </a:r>
            <a:r>
              <a:rPr sz="2000" spc="-100" dirty="0">
                <a:latin typeface="Verdana"/>
                <a:cs typeface="Verdana"/>
              </a:rPr>
              <a:t>Ciliated</a:t>
            </a:r>
            <a:r>
              <a:rPr sz="2000" spc="-204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epithelium</a:t>
            </a:r>
            <a:endParaRPr sz="20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40"/>
              </a:spcBef>
              <a:buChar char="–"/>
              <a:tabLst>
                <a:tab pos="698500" algn="l"/>
              </a:tabLst>
            </a:pPr>
            <a:r>
              <a:rPr sz="2000" spc="-90" dirty="0">
                <a:latin typeface="Verdana"/>
                <a:cs typeface="Verdana"/>
              </a:rPr>
              <a:t>Other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cells</a:t>
            </a:r>
            <a:endParaRPr sz="20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100" dirty="0">
                <a:latin typeface="Verdana"/>
                <a:cs typeface="Verdana"/>
              </a:rPr>
              <a:t>Clara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cells</a:t>
            </a:r>
            <a:endParaRPr sz="18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65" dirty="0">
                <a:latin typeface="Verdana"/>
                <a:cs typeface="Verdana"/>
              </a:rPr>
              <a:t>Basement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membrane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40" dirty="0">
                <a:latin typeface="Verdana"/>
                <a:cs typeface="Verdana"/>
              </a:rPr>
              <a:t>Lamina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propria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75"/>
              </a:spcBef>
              <a:buChar char="–"/>
              <a:tabLst>
                <a:tab pos="698500" algn="l"/>
              </a:tabLst>
            </a:pPr>
            <a:r>
              <a:rPr sz="2000" spc="-105" dirty="0">
                <a:latin typeface="Verdana"/>
                <a:cs typeface="Verdana"/>
              </a:rPr>
              <a:t>Connective </a:t>
            </a:r>
            <a:r>
              <a:rPr sz="2000" spc="-145" dirty="0">
                <a:latin typeface="Verdana"/>
                <a:cs typeface="Verdana"/>
              </a:rPr>
              <a:t>tissue </a:t>
            </a:r>
            <a:r>
              <a:rPr sz="2000" spc="-235" dirty="0">
                <a:latin typeface="Verdana"/>
                <a:cs typeface="Verdana"/>
              </a:rPr>
              <a:t>+ </a:t>
            </a:r>
            <a:r>
              <a:rPr sz="2000" spc="-130" dirty="0">
                <a:latin typeface="Verdana"/>
                <a:cs typeface="Verdana"/>
              </a:rPr>
              <a:t>elastic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fibers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18831" y="1127760"/>
            <a:ext cx="4773295" cy="4881880"/>
            <a:chOff x="7418831" y="1127760"/>
            <a:chExt cx="4773295" cy="4881880"/>
          </a:xfrm>
        </p:grpSpPr>
        <p:sp>
          <p:nvSpPr>
            <p:cNvPr id="5" name="object 5"/>
            <p:cNvSpPr/>
            <p:nvPr/>
          </p:nvSpPr>
          <p:spPr>
            <a:xfrm>
              <a:off x="7418831" y="1127760"/>
              <a:ext cx="4773167" cy="3581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18832" y="4992624"/>
              <a:ext cx="4360545" cy="1016635"/>
            </a:xfrm>
            <a:custGeom>
              <a:avLst/>
              <a:gdLst/>
              <a:ahLst/>
              <a:cxnLst/>
              <a:rect l="l" t="t" r="r" b="b"/>
              <a:pathLst>
                <a:path w="4360545" h="1016635">
                  <a:moveTo>
                    <a:pt x="12192" y="1016508"/>
                  </a:moveTo>
                  <a:lnTo>
                    <a:pt x="0" y="1004316"/>
                  </a:lnTo>
                  <a:lnTo>
                    <a:pt x="0" y="1016508"/>
                  </a:lnTo>
                  <a:lnTo>
                    <a:pt x="12192" y="1016508"/>
                  </a:lnTo>
                  <a:close/>
                </a:path>
                <a:path w="4360545" h="1016635">
                  <a:moveTo>
                    <a:pt x="1219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2192" y="0"/>
                  </a:lnTo>
                  <a:close/>
                </a:path>
                <a:path w="4360545" h="1016635">
                  <a:moveTo>
                    <a:pt x="4360164" y="1004316"/>
                  </a:moveTo>
                  <a:lnTo>
                    <a:pt x="4347972" y="1016508"/>
                  </a:lnTo>
                  <a:lnTo>
                    <a:pt x="4360164" y="1016508"/>
                  </a:lnTo>
                  <a:lnTo>
                    <a:pt x="4360164" y="1004316"/>
                  </a:lnTo>
                  <a:close/>
                </a:path>
                <a:path w="4360545" h="1016635">
                  <a:moveTo>
                    <a:pt x="4360164" y="0"/>
                  </a:moveTo>
                  <a:lnTo>
                    <a:pt x="4347972" y="0"/>
                  </a:lnTo>
                  <a:lnTo>
                    <a:pt x="4360164" y="12192"/>
                  </a:lnTo>
                  <a:lnTo>
                    <a:pt x="43601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24928" y="4998720"/>
            <a:ext cx="4348480" cy="1004569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54"/>
              </a:spcBef>
            </a:pPr>
            <a:r>
              <a:rPr sz="2000" spc="-235" dirty="0">
                <a:latin typeface="Verdana"/>
                <a:cs typeface="Verdana"/>
              </a:rPr>
              <a:t>In </a:t>
            </a:r>
            <a:r>
              <a:rPr sz="2000" spc="-114" dirty="0">
                <a:latin typeface="Verdana"/>
                <a:cs typeface="Verdana"/>
              </a:rPr>
              <a:t>more </a:t>
            </a:r>
            <a:r>
              <a:rPr sz="2000" spc="-120" dirty="0">
                <a:latin typeface="Verdana"/>
                <a:cs typeface="Verdana"/>
              </a:rPr>
              <a:t>distal </a:t>
            </a:r>
            <a:r>
              <a:rPr sz="2000" spc="-150" dirty="0">
                <a:latin typeface="Verdana"/>
                <a:cs typeface="Verdana"/>
              </a:rPr>
              <a:t>airways, </a:t>
            </a:r>
            <a:r>
              <a:rPr sz="2000" spc="-130" dirty="0">
                <a:latin typeface="Verdana"/>
                <a:cs typeface="Verdana"/>
              </a:rPr>
              <a:t>there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215" dirty="0">
                <a:latin typeface="Verdana"/>
                <a:cs typeface="Verdana"/>
              </a:rPr>
              <a:t>are:</a:t>
            </a:r>
            <a:endParaRPr sz="2000">
              <a:latin typeface="Verdana"/>
              <a:cs typeface="Verdana"/>
            </a:endParaRPr>
          </a:p>
          <a:p>
            <a:pPr marL="428625" indent="-343535">
              <a:lnSpc>
                <a:spcPct val="100000"/>
              </a:lnSpc>
              <a:buFont typeface="Arial"/>
              <a:buChar char="•"/>
              <a:tabLst>
                <a:tab pos="428625" algn="l"/>
                <a:tab pos="429259" algn="l"/>
              </a:tabLst>
            </a:pPr>
            <a:r>
              <a:rPr sz="2000" spc="-120" dirty="0">
                <a:solidFill>
                  <a:srgbClr val="C00000"/>
                </a:solidFill>
                <a:latin typeface="Verdana"/>
                <a:cs typeface="Verdana"/>
              </a:rPr>
              <a:t>fewer </a:t>
            </a:r>
            <a:r>
              <a:rPr sz="2000" spc="-65" dirty="0">
                <a:solidFill>
                  <a:srgbClr val="C00000"/>
                </a:solidFill>
                <a:latin typeface="Verdana"/>
                <a:cs typeface="Verdana"/>
              </a:rPr>
              <a:t>goblet</a:t>
            </a:r>
            <a:r>
              <a:rPr sz="2000" spc="-20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000" spc="-114" dirty="0">
                <a:solidFill>
                  <a:srgbClr val="C00000"/>
                </a:solidFill>
                <a:latin typeface="Verdana"/>
                <a:cs typeface="Verdana"/>
              </a:rPr>
              <a:t>cells</a:t>
            </a:r>
            <a:endParaRPr sz="2000">
              <a:latin typeface="Verdana"/>
              <a:cs typeface="Verdana"/>
            </a:endParaRPr>
          </a:p>
          <a:p>
            <a:pPr marL="428625" indent="-343535">
              <a:lnSpc>
                <a:spcPct val="100000"/>
              </a:lnSpc>
              <a:buFont typeface="Arial"/>
              <a:buChar char="•"/>
              <a:tabLst>
                <a:tab pos="428625" algn="l"/>
                <a:tab pos="429259" algn="l"/>
              </a:tabLst>
            </a:pPr>
            <a:r>
              <a:rPr sz="2000" spc="-110" dirty="0">
                <a:solidFill>
                  <a:srgbClr val="006FC0"/>
                </a:solidFill>
                <a:latin typeface="Verdana"/>
                <a:cs typeface="Verdana"/>
              </a:rPr>
              <a:t>more Clara</a:t>
            </a:r>
            <a:r>
              <a:rPr sz="2000" spc="-20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spc="-114" dirty="0">
                <a:solidFill>
                  <a:srgbClr val="006FC0"/>
                </a:solidFill>
                <a:latin typeface="Verdana"/>
                <a:cs typeface="Verdana"/>
              </a:rPr>
              <a:t>cells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379984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BRONCHIOLES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765710"/>
            <a:ext cx="4914265" cy="278892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400" spc="-150" dirty="0">
                <a:latin typeface="Verdana"/>
                <a:cs typeface="Verdana"/>
              </a:rPr>
              <a:t>Wall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30" dirty="0">
                <a:latin typeface="Verdana"/>
                <a:cs typeface="Verdana"/>
              </a:rPr>
              <a:t>Smooth </a:t>
            </a:r>
            <a:r>
              <a:rPr sz="2200" spc="-140" dirty="0">
                <a:latin typeface="Verdana"/>
                <a:cs typeface="Verdana"/>
              </a:rPr>
              <a:t>muscle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layer</a:t>
            </a:r>
            <a:endParaRPr sz="22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965"/>
              </a:spcBef>
            </a:pPr>
            <a:r>
              <a:rPr sz="2000" spc="-190" dirty="0">
                <a:latin typeface="Verdana"/>
                <a:cs typeface="Verdana"/>
              </a:rPr>
              <a:t>– </a:t>
            </a:r>
            <a:r>
              <a:rPr sz="2000" spc="-145" dirty="0">
                <a:latin typeface="Verdana"/>
                <a:cs typeface="Verdana"/>
              </a:rPr>
              <a:t>Relatively </a:t>
            </a:r>
            <a:r>
              <a:rPr sz="2000" spc="-130" dirty="0">
                <a:latin typeface="Verdana"/>
                <a:cs typeface="Verdana"/>
              </a:rPr>
              <a:t>thicker </a:t>
            </a:r>
            <a:r>
              <a:rPr sz="2000" spc="-125" dirty="0">
                <a:latin typeface="Verdana"/>
                <a:cs typeface="Verdana"/>
              </a:rPr>
              <a:t>than</a:t>
            </a:r>
            <a:r>
              <a:rPr sz="2000" spc="-47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bronchi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4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15" dirty="0">
                <a:solidFill>
                  <a:srgbClr val="C00000"/>
                </a:solidFill>
                <a:latin typeface="Verdana"/>
                <a:cs typeface="Verdana"/>
              </a:rPr>
              <a:t>No</a:t>
            </a:r>
            <a:r>
              <a:rPr sz="2200" spc="-13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200" spc="-110" dirty="0">
                <a:solidFill>
                  <a:srgbClr val="C00000"/>
                </a:solidFill>
                <a:latin typeface="Verdana"/>
                <a:cs typeface="Verdana"/>
              </a:rPr>
              <a:t>glands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6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15" dirty="0">
                <a:solidFill>
                  <a:srgbClr val="C00000"/>
                </a:solidFill>
                <a:latin typeface="Verdana"/>
                <a:cs typeface="Verdana"/>
              </a:rPr>
              <a:t>No</a:t>
            </a:r>
            <a:r>
              <a:rPr sz="2200" spc="-13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200" spc="-110" dirty="0">
                <a:solidFill>
                  <a:srgbClr val="C00000"/>
                </a:solidFill>
                <a:latin typeface="Verdana"/>
                <a:cs typeface="Verdana"/>
              </a:rPr>
              <a:t>cartilage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95" dirty="0">
                <a:latin typeface="Verdana"/>
                <a:cs typeface="Verdana"/>
              </a:rPr>
              <a:t>Also </a:t>
            </a:r>
            <a:r>
              <a:rPr sz="2200" spc="-114" dirty="0">
                <a:latin typeface="Verdana"/>
                <a:cs typeface="Verdana"/>
              </a:rPr>
              <a:t>connective </a:t>
            </a:r>
            <a:r>
              <a:rPr sz="2200" spc="-160" dirty="0">
                <a:latin typeface="Verdana"/>
                <a:cs typeface="Verdana"/>
              </a:rPr>
              <a:t>tissue </a:t>
            </a:r>
            <a:r>
              <a:rPr sz="2200" spc="-260" dirty="0">
                <a:latin typeface="Verdana"/>
                <a:cs typeface="Verdana"/>
              </a:rPr>
              <a:t>+ </a:t>
            </a:r>
            <a:r>
              <a:rPr sz="2200" spc="-135" dirty="0">
                <a:latin typeface="Verdana"/>
                <a:cs typeface="Verdana"/>
              </a:rPr>
              <a:t>elastic</a:t>
            </a:r>
            <a:r>
              <a:rPr sz="2200" spc="-12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fibers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50707" y="1127760"/>
            <a:ext cx="3479292" cy="4640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84730"/>
            <a:ext cx="849922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TERMINAL</a:t>
            </a:r>
            <a:r>
              <a:rPr spc="330" dirty="0"/>
              <a:t> </a:t>
            </a:r>
            <a:r>
              <a:rPr spc="175" dirty="0"/>
              <a:t>BRONCHIOLES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772870"/>
            <a:ext cx="7916545" cy="238379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30" dirty="0">
                <a:latin typeface="Verdana"/>
                <a:cs typeface="Verdana"/>
              </a:rPr>
              <a:t>The </a:t>
            </a:r>
            <a:r>
              <a:rPr sz="2200" spc="-155" dirty="0">
                <a:latin typeface="Verdana"/>
                <a:cs typeface="Verdana"/>
              </a:rPr>
              <a:t>last </a:t>
            </a:r>
            <a:r>
              <a:rPr sz="2200" spc="-110" dirty="0">
                <a:latin typeface="Verdana"/>
                <a:cs typeface="Verdana"/>
              </a:rPr>
              <a:t>generation </a:t>
            </a:r>
            <a:r>
              <a:rPr sz="2200" spc="-90" dirty="0">
                <a:latin typeface="Verdana"/>
                <a:cs typeface="Verdana"/>
              </a:rPr>
              <a:t>of </a:t>
            </a:r>
            <a:r>
              <a:rPr sz="2200" spc="-110" dirty="0">
                <a:latin typeface="Verdana"/>
                <a:cs typeface="Verdana"/>
              </a:rPr>
              <a:t>conductive</a:t>
            </a:r>
            <a:r>
              <a:rPr sz="2200" spc="-229" dirty="0">
                <a:latin typeface="Verdana"/>
                <a:cs typeface="Verdana"/>
              </a:rPr>
              <a:t> </a:t>
            </a:r>
            <a:r>
              <a:rPr sz="2200" spc="-150" dirty="0">
                <a:latin typeface="Verdana"/>
                <a:cs typeface="Verdana"/>
              </a:rPr>
              <a:t>airways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0"/>
              </a:spcBef>
              <a:buChar char="–"/>
              <a:tabLst>
                <a:tab pos="698500" algn="l"/>
              </a:tabLst>
            </a:pPr>
            <a:r>
              <a:rPr sz="2000" spc="-114" dirty="0">
                <a:latin typeface="Verdana"/>
                <a:cs typeface="Verdana"/>
              </a:rPr>
              <a:t>Then </a:t>
            </a:r>
            <a:r>
              <a:rPr sz="2000" spc="-100" dirty="0">
                <a:latin typeface="Verdana"/>
                <a:cs typeface="Verdana"/>
              </a:rPr>
              <a:t>divide </a:t>
            </a:r>
            <a:r>
              <a:rPr sz="2000" spc="-90" dirty="0">
                <a:latin typeface="Verdana"/>
                <a:cs typeface="Verdana"/>
              </a:rPr>
              <a:t>into </a:t>
            </a:r>
            <a:r>
              <a:rPr sz="2000" spc="-114" dirty="0">
                <a:latin typeface="Verdana"/>
                <a:cs typeface="Verdana"/>
              </a:rPr>
              <a:t>respiratory </a:t>
            </a:r>
            <a:r>
              <a:rPr sz="2000" spc="-95" dirty="0">
                <a:latin typeface="Verdana"/>
                <a:cs typeface="Verdana"/>
              </a:rPr>
              <a:t>bronchioles </a:t>
            </a:r>
            <a:r>
              <a:rPr sz="2000" spc="-165" dirty="0">
                <a:latin typeface="Verdana"/>
                <a:cs typeface="Verdana"/>
              </a:rPr>
              <a:t>(gas </a:t>
            </a:r>
            <a:r>
              <a:rPr sz="2000" spc="-114" dirty="0">
                <a:latin typeface="Verdana"/>
                <a:cs typeface="Verdana"/>
              </a:rPr>
              <a:t>exchange</a:t>
            </a:r>
            <a:r>
              <a:rPr sz="2000" spc="-355" dirty="0">
                <a:latin typeface="Verdana"/>
                <a:cs typeface="Verdana"/>
              </a:rPr>
              <a:t> </a:t>
            </a:r>
            <a:r>
              <a:rPr sz="2000" spc="-190" dirty="0">
                <a:latin typeface="Verdana"/>
                <a:cs typeface="Verdana"/>
              </a:rPr>
              <a:t>system)</a:t>
            </a:r>
            <a:endParaRPr sz="2000">
              <a:latin typeface="Verdana"/>
              <a:cs typeface="Verdana"/>
            </a:endParaRPr>
          </a:p>
          <a:p>
            <a:pPr marL="227965" marR="2055495" indent="-227965" algn="r">
              <a:lnSpc>
                <a:spcPct val="100000"/>
              </a:lnSpc>
              <a:spcBef>
                <a:spcPts val="2175"/>
              </a:spcBef>
              <a:buFont typeface="Arial"/>
              <a:buChar char="•"/>
              <a:tabLst>
                <a:tab pos="227965" algn="l"/>
                <a:tab pos="241300" algn="l"/>
              </a:tabLst>
            </a:pPr>
            <a:r>
              <a:rPr sz="2200" spc="-135" dirty="0">
                <a:latin typeface="Verdana"/>
                <a:cs typeface="Verdana"/>
              </a:rPr>
              <a:t>Have </a:t>
            </a:r>
            <a:r>
              <a:rPr sz="2200" spc="-130" dirty="0">
                <a:latin typeface="Verdana"/>
                <a:cs typeface="Verdana"/>
              </a:rPr>
              <a:t>thinner mucosa </a:t>
            </a:r>
            <a:r>
              <a:rPr sz="2200" spc="-140" dirty="0">
                <a:latin typeface="Verdana"/>
                <a:cs typeface="Verdana"/>
              </a:rPr>
              <a:t>than </a:t>
            </a:r>
            <a:r>
              <a:rPr sz="2200" spc="-114" dirty="0">
                <a:latin typeface="Verdana"/>
                <a:cs typeface="Verdana"/>
              </a:rPr>
              <a:t>other</a:t>
            </a:r>
            <a:r>
              <a:rPr sz="2200" spc="-95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bronchioles</a:t>
            </a:r>
            <a:endParaRPr sz="2200">
              <a:latin typeface="Verdana"/>
              <a:cs typeface="Verdana"/>
            </a:endParaRPr>
          </a:p>
          <a:p>
            <a:pPr marL="228600" marR="2094864" lvl="1" indent="-228600" algn="r">
              <a:lnSpc>
                <a:spcPct val="100000"/>
              </a:lnSpc>
              <a:spcBef>
                <a:spcPts val="955"/>
              </a:spcBef>
              <a:buChar char="–"/>
              <a:tabLst>
                <a:tab pos="228600" algn="l"/>
              </a:tabLst>
            </a:pPr>
            <a:r>
              <a:rPr sz="2000" spc="-150" dirty="0">
                <a:latin typeface="Verdana"/>
                <a:cs typeface="Verdana"/>
              </a:rPr>
              <a:t>Simple, </a:t>
            </a:r>
            <a:r>
              <a:rPr sz="2000" spc="-90" dirty="0">
                <a:latin typeface="Verdana"/>
                <a:cs typeface="Verdana"/>
              </a:rPr>
              <a:t>Low </a:t>
            </a:r>
            <a:r>
              <a:rPr sz="2000" spc="-105" dirty="0">
                <a:latin typeface="Verdana"/>
                <a:cs typeface="Verdana"/>
              </a:rPr>
              <a:t>columnar </a:t>
            </a:r>
            <a:r>
              <a:rPr sz="2000" spc="-190" dirty="0">
                <a:latin typeface="Verdana"/>
                <a:cs typeface="Verdana"/>
              </a:rPr>
              <a:t>– </a:t>
            </a:r>
            <a:r>
              <a:rPr sz="2000" spc="-70" dirty="0">
                <a:latin typeface="Verdana"/>
                <a:cs typeface="Verdana"/>
              </a:rPr>
              <a:t>Cuboidal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epithelium</a:t>
            </a:r>
            <a:endParaRPr sz="20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50"/>
              </a:spcBef>
              <a:buChar char="–"/>
              <a:tabLst>
                <a:tab pos="698500" algn="l"/>
              </a:tabLst>
            </a:pPr>
            <a:r>
              <a:rPr sz="2000" spc="-135" dirty="0">
                <a:latin typeface="Verdana"/>
                <a:cs typeface="Verdana"/>
              </a:rPr>
              <a:t>Few </a:t>
            </a:r>
            <a:r>
              <a:rPr sz="2000" spc="-100" dirty="0">
                <a:latin typeface="Verdana"/>
                <a:cs typeface="Verdana"/>
              </a:rPr>
              <a:t>ciliated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cells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0578" y="4131030"/>
            <a:ext cx="5543550" cy="191135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698500" indent="-228600">
              <a:lnSpc>
                <a:spcPct val="100000"/>
              </a:lnSpc>
              <a:spcBef>
                <a:spcPts val="1035"/>
              </a:spcBef>
              <a:buChar char="–"/>
              <a:tabLst>
                <a:tab pos="698500" algn="l"/>
              </a:tabLst>
            </a:pPr>
            <a:r>
              <a:rPr sz="2000" spc="-110" dirty="0">
                <a:latin typeface="Verdana"/>
                <a:cs typeface="Verdana"/>
              </a:rPr>
              <a:t>Clara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cells</a:t>
            </a:r>
            <a:endParaRPr sz="2000">
              <a:latin typeface="Verdana"/>
              <a:cs typeface="Verdana"/>
            </a:endParaRPr>
          </a:p>
          <a:p>
            <a:pPr marL="698500" indent="-228600">
              <a:lnSpc>
                <a:spcPct val="100000"/>
              </a:lnSpc>
              <a:spcBef>
                <a:spcPts val="935"/>
              </a:spcBef>
              <a:buChar char="–"/>
              <a:tabLst>
                <a:tab pos="698500" algn="l"/>
              </a:tabLst>
            </a:pPr>
            <a:r>
              <a:rPr sz="2000" spc="20" dirty="0">
                <a:latin typeface="Verdana"/>
                <a:cs typeface="Verdana"/>
              </a:rPr>
              <a:t>No </a:t>
            </a:r>
            <a:r>
              <a:rPr sz="2000" spc="-80" dirty="0">
                <a:latin typeface="Verdana"/>
                <a:cs typeface="Verdana"/>
              </a:rPr>
              <a:t>Goblet</a:t>
            </a:r>
            <a:r>
              <a:rPr sz="2000" spc="-315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cells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1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35" dirty="0">
                <a:latin typeface="Verdana"/>
                <a:cs typeface="Verdana"/>
              </a:rPr>
              <a:t>Have </a:t>
            </a:r>
            <a:r>
              <a:rPr sz="2200" spc="-130" dirty="0">
                <a:latin typeface="Verdana"/>
                <a:cs typeface="Verdana"/>
              </a:rPr>
              <a:t>thinner </a:t>
            </a:r>
            <a:r>
              <a:rPr sz="2200" spc="-140" dirty="0">
                <a:latin typeface="Verdana"/>
                <a:cs typeface="Verdana"/>
              </a:rPr>
              <a:t>wall than </a:t>
            </a:r>
            <a:r>
              <a:rPr sz="2200" spc="-114" dirty="0">
                <a:latin typeface="Verdana"/>
                <a:cs typeface="Verdana"/>
              </a:rPr>
              <a:t>other</a:t>
            </a:r>
            <a:r>
              <a:rPr sz="2200" spc="-110" dirty="0">
                <a:latin typeface="Verdana"/>
                <a:cs typeface="Verdana"/>
              </a:rPr>
              <a:t> bronchioles</a:t>
            </a:r>
            <a:endParaRPr sz="22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955"/>
              </a:spcBef>
            </a:pPr>
            <a:r>
              <a:rPr sz="2000" spc="-190" dirty="0">
                <a:latin typeface="Verdana"/>
                <a:cs typeface="Verdana"/>
              </a:rPr>
              <a:t>– </a:t>
            </a:r>
            <a:r>
              <a:rPr sz="2000" spc="-114" dirty="0">
                <a:latin typeface="Verdana"/>
                <a:cs typeface="Verdana"/>
              </a:rPr>
              <a:t>Thin </a:t>
            </a:r>
            <a:r>
              <a:rPr sz="2000" spc="-110" dirty="0">
                <a:latin typeface="Verdana"/>
                <a:cs typeface="Verdana"/>
              </a:rPr>
              <a:t>smooth </a:t>
            </a:r>
            <a:r>
              <a:rPr sz="2000" spc="-130" dirty="0">
                <a:latin typeface="Verdana"/>
                <a:cs typeface="Verdana"/>
              </a:rPr>
              <a:t>muscle </a:t>
            </a:r>
            <a:r>
              <a:rPr sz="2000" spc="-95" dirty="0">
                <a:latin typeface="Verdana"/>
                <a:cs typeface="Verdana"/>
              </a:rPr>
              <a:t>and </a:t>
            </a:r>
            <a:r>
              <a:rPr sz="2000" spc="-110" dirty="0">
                <a:latin typeface="Verdana"/>
                <a:cs typeface="Verdana"/>
              </a:rPr>
              <a:t>connective</a:t>
            </a:r>
            <a:r>
              <a:rPr sz="2000" spc="-505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tissue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26680" y="3224783"/>
            <a:ext cx="4465320" cy="334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67319" y="4185030"/>
            <a:ext cx="1860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latin typeface="Verdana"/>
                <a:cs typeface="Verdana"/>
              </a:rPr>
              <a:t>TB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7515"/>
            <a:ext cx="8880222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150" dirty="0"/>
              <a:t>RESPIRATORY</a:t>
            </a:r>
            <a:r>
              <a:rPr sz="4800" spc="385" dirty="0"/>
              <a:t> </a:t>
            </a:r>
            <a:r>
              <a:rPr sz="4800" spc="175" dirty="0"/>
              <a:t>BRONCHIOLES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1330578" y="1785716"/>
            <a:ext cx="5492750" cy="172275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5" dirty="0">
                <a:latin typeface="Verdana"/>
                <a:cs typeface="Verdana"/>
              </a:rPr>
              <a:t>The </a:t>
            </a:r>
            <a:r>
              <a:rPr sz="2000" spc="-80" dirty="0">
                <a:latin typeface="Verdana"/>
                <a:cs typeface="Verdana"/>
              </a:rPr>
              <a:t>beginning of </a:t>
            </a:r>
            <a:r>
              <a:rPr sz="2000" spc="-120" dirty="0">
                <a:latin typeface="Verdana"/>
                <a:cs typeface="Verdana"/>
              </a:rPr>
              <a:t>gas exchange</a:t>
            </a:r>
            <a:r>
              <a:rPr sz="2000" spc="-37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compartment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95" dirty="0">
                <a:latin typeface="Verdana"/>
                <a:cs typeface="Verdana"/>
              </a:rPr>
              <a:t>Lined </a:t>
            </a:r>
            <a:r>
              <a:rPr sz="2000" spc="-120" dirty="0">
                <a:latin typeface="Verdana"/>
                <a:cs typeface="Verdana"/>
              </a:rPr>
              <a:t>by </a:t>
            </a:r>
            <a:r>
              <a:rPr sz="2000" spc="-114" dirty="0">
                <a:latin typeface="Verdana"/>
                <a:cs typeface="Verdana"/>
              </a:rPr>
              <a:t>simple </a:t>
            </a:r>
            <a:r>
              <a:rPr sz="2000" spc="-75" dirty="0">
                <a:latin typeface="Verdana"/>
                <a:cs typeface="Verdana"/>
              </a:rPr>
              <a:t>cuboidal </a:t>
            </a:r>
            <a:r>
              <a:rPr sz="2000" spc="-190" dirty="0">
                <a:latin typeface="Verdana"/>
                <a:cs typeface="Verdana"/>
              </a:rPr>
              <a:t>– </a:t>
            </a:r>
            <a:r>
              <a:rPr sz="2000" spc="-120" dirty="0">
                <a:latin typeface="Verdana"/>
                <a:cs typeface="Verdana"/>
              </a:rPr>
              <a:t>flat</a:t>
            </a:r>
            <a:r>
              <a:rPr sz="2000" spc="-229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epithelium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4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80" dirty="0">
                <a:latin typeface="Verdana"/>
                <a:cs typeface="Verdana"/>
              </a:rPr>
              <a:t>Non-ciliated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90" dirty="0">
                <a:latin typeface="Verdana"/>
                <a:cs typeface="Verdana"/>
              </a:rPr>
              <a:t>Alveoli </a:t>
            </a:r>
            <a:r>
              <a:rPr sz="2000" spc="-60" dirty="0">
                <a:latin typeface="Verdana"/>
                <a:cs typeface="Verdana"/>
              </a:rPr>
              <a:t>budding </a:t>
            </a:r>
            <a:r>
              <a:rPr sz="2000" spc="-75" dirty="0">
                <a:latin typeface="Verdana"/>
                <a:cs typeface="Verdana"/>
              </a:rPr>
              <a:t>along </a:t>
            </a:r>
            <a:r>
              <a:rPr sz="2000" spc="-120" dirty="0">
                <a:latin typeface="Verdana"/>
                <a:cs typeface="Verdana"/>
              </a:rPr>
              <a:t>their </a:t>
            </a:r>
            <a:r>
              <a:rPr sz="2000" spc="-110" dirty="0">
                <a:latin typeface="Verdana"/>
                <a:cs typeface="Verdana"/>
              </a:rPr>
              <a:t>thin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walls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62543" y="800100"/>
            <a:ext cx="4029710" cy="6057900"/>
            <a:chOff x="8162543" y="800100"/>
            <a:chExt cx="4029710" cy="6057900"/>
          </a:xfrm>
        </p:grpSpPr>
        <p:sp>
          <p:nvSpPr>
            <p:cNvPr id="5" name="object 5"/>
            <p:cNvSpPr/>
            <p:nvPr/>
          </p:nvSpPr>
          <p:spPr>
            <a:xfrm>
              <a:off x="9099803" y="800100"/>
              <a:ext cx="3092195" cy="2692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62543" y="3712462"/>
              <a:ext cx="4029455" cy="31455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51203" y="3906011"/>
            <a:ext cx="6762115" cy="923925"/>
          </a:xfrm>
          <a:prstGeom prst="rect">
            <a:avLst/>
          </a:prstGeom>
          <a:ln w="9144">
            <a:solidFill>
              <a:srgbClr val="80808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 marR="95250">
              <a:lnSpc>
                <a:spcPct val="100000"/>
              </a:lnSpc>
              <a:spcBef>
                <a:spcPts val="300"/>
              </a:spcBef>
            </a:pPr>
            <a:r>
              <a:rPr sz="1800" spc="-210" dirty="0">
                <a:latin typeface="Verdana"/>
                <a:cs typeface="Verdana"/>
              </a:rPr>
              <a:t>In </a:t>
            </a:r>
            <a:r>
              <a:rPr sz="1800" spc="-114" dirty="0">
                <a:latin typeface="Verdana"/>
                <a:cs typeface="Verdana"/>
              </a:rPr>
              <a:t>2D </a:t>
            </a:r>
            <a:r>
              <a:rPr sz="1800" spc="-85" dirty="0">
                <a:latin typeface="Verdana"/>
                <a:cs typeface="Verdana"/>
              </a:rPr>
              <a:t>longitudinal </a:t>
            </a:r>
            <a:r>
              <a:rPr sz="1800" spc="-114" dirty="0">
                <a:latin typeface="Verdana"/>
                <a:cs typeface="Verdana"/>
              </a:rPr>
              <a:t>sections </a:t>
            </a:r>
            <a:r>
              <a:rPr sz="1800" spc="-75" dirty="0">
                <a:latin typeface="Verdana"/>
                <a:cs typeface="Verdana"/>
              </a:rPr>
              <a:t>of </a:t>
            </a:r>
            <a:r>
              <a:rPr sz="1800" spc="-125" dirty="0">
                <a:latin typeface="Verdana"/>
                <a:cs typeface="Verdana"/>
              </a:rPr>
              <a:t>glass </a:t>
            </a:r>
            <a:r>
              <a:rPr sz="1800" spc="-135" dirty="0">
                <a:latin typeface="Verdana"/>
                <a:cs typeface="Verdana"/>
              </a:rPr>
              <a:t>slides, </a:t>
            </a:r>
            <a:r>
              <a:rPr sz="1800" spc="-110" dirty="0">
                <a:latin typeface="Verdana"/>
                <a:cs typeface="Verdana"/>
              </a:rPr>
              <a:t>respiratory </a:t>
            </a:r>
            <a:r>
              <a:rPr sz="1800" spc="-80" dirty="0">
                <a:latin typeface="Verdana"/>
                <a:cs typeface="Verdana"/>
              </a:rPr>
              <a:t>bronchiole  </a:t>
            </a:r>
            <a:r>
              <a:rPr sz="1800" spc="-90" dirty="0">
                <a:latin typeface="Verdana"/>
                <a:cs typeface="Verdana"/>
              </a:rPr>
              <a:t>lined </a:t>
            </a:r>
            <a:r>
              <a:rPr sz="1800" spc="-50" dirty="0">
                <a:latin typeface="Verdana"/>
                <a:cs typeface="Verdana"/>
              </a:rPr>
              <a:t>on </a:t>
            </a:r>
            <a:r>
              <a:rPr sz="1800" spc="-60" dirty="0">
                <a:latin typeface="Verdana"/>
                <a:cs typeface="Verdana"/>
              </a:rPr>
              <a:t>one </a:t>
            </a:r>
            <a:r>
              <a:rPr sz="1800" spc="-100" dirty="0">
                <a:latin typeface="Verdana"/>
                <a:cs typeface="Verdana"/>
              </a:rPr>
              <a:t>side </a:t>
            </a:r>
            <a:r>
              <a:rPr sz="1800" spc="-105" dirty="0">
                <a:latin typeface="Verdana"/>
                <a:cs typeface="Verdana"/>
              </a:rPr>
              <a:t>by simple </a:t>
            </a:r>
            <a:r>
              <a:rPr sz="1800" spc="-70" dirty="0">
                <a:latin typeface="Verdana"/>
                <a:cs typeface="Verdana"/>
              </a:rPr>
              <a:t>cuboidal </a:t>
            </a:r>
            <a:r>
              <a:rPr sz="1800" spc="-175" dirty="0">
                <a:latin typeface="Verdana"/>
                <a:cs typeface="Verdana"/>
              </a:rPr>
              <a:t>– </a:t>
            </a:r>
            <a:r>
              <a:rPr sz="1800" spc="-110" dirty="0">
                <a:latin typeface="Verdana"/>
                <a:cs typeface="Verdana"/>
              </a:rPr>
              <a:t>flat </a:t>
            </a:r>
            <a:r>
              <a:rPr sz="1800" spc="-100" dirty="0">
                <a:latin typeface="Verdana"/>
                <a:cs typeface="Verdana"/>
              </a:rPr>
              <a:t>epithelium </a:t>
            </a:r>
            <a:r>
              <a:rPr sz="1800" spc="-85" dirty="0">
                <a:latin typeface="Verdana"/>
                <a:cs typeface="Verdana"/>
              </a:rPr>
              <a:t>and  </a:t>
            </a:r>
            <a:r>
              <a:rPr sz="1800" spc="-105" dirty="0">
                <a:latin typeface="Verdana"/>
                <a:cs typeface="Verdana"/>
              </a:rPr>
              <a:t>alveolar </a:t>
            </a:r>
            <a:r>
              <a:rPr sz="1800" spc="-114" dirty="0">
                <a:latin typeface="Verdana"/>
                <a:cs typeface="Verdana"/>
              </a:rPr>
              <a:t>spaces </a:t>
            </a:r>
            <a:r>
              <a:rPr sz="1800" spc="-50" dirty="0">
                <a:latin typeface="Verdana"/>
                <a:cs typeface="Verdana"/>
              </a:rPr>
              <a:t>on </a:t>
            </a:r>
            <a:r>
              <a:rPr sz="1800" spc="-105" dirty="0">
                <a:latin typeface="Verdana"/>
                <a:cs typeface="Verdana"/>
              </a:rPr>
              <a:t>the </a:t>
            </a:r>
            <a:r>
              <a:rPr sz="1800" spc="-90" dirty="0">
                <a:latin typeface="Verdana"/>
                <a:cs typeface="Verdana"/>
              </a:rPr>
              <a:t>other</a:t>
            </a:r>
            <a:r>
              <a:rPr sz="1800" spc="-27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side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28371"/>
            <a:ext cx="5984622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60" dirty="0"/>
              <a:t>ALVEOLAR</a:t>
            </a:r>
            <a:r>
              <a:rPr sz="5400" spc="270" dirty="0"/>
              <a:t> </a:t>
            </a:r>
            <a:r>
              <a:rPr sz="5400" spc="155" dirty="0"/>
              <a:t>DUCTS</a:t>
            </a: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1330578" y="1782981"/>
            <a:ext cx="4647565" cy="136906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0" dirty="0">
                <a:latin typeface="Verdana"/>
                <a:cs typeface="Verdana"/>
              </a:rPr>
              <a:t>Straight </a:t>
            </a:r>
            <a:r>
              <a:rPr sz="2200" spc="-120" dirty="0">
                <a:latin typeface="Verdana"/>
                <a:cs typeface="Verdana"/>
              </a:rPr>
              <a:t>tubular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140" dirty="0">
                <a:latin typeface="Verdana"/>
                <a:cs typeface="Verdana"/>
              </a:rPr>
              <a:t>spaces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90" dirty="0">
                <a:latin typeface="Verdana"/>
                <a:cs typeface="Verdana"/>
              </a:rPr>
              <a:t>Bounded </a:t>
            </a:r>
            <a:r>
              <a:rPr sz="2200" spc="-145" dirty="0">
                <a:latin typeface="Verdana"/>
                <a:cs typeface="Verdana"/>
              </a:rPr>
              <a:t>entirely </a:t>
            </a:r>
            <a:r>
              <a:rPr sz="2200" spc="-130" dirty="0">
                <a:latin typeface="Verdana"/>
                <a:cs typeface="Verdana"/>
              </a:rPr>
              <a:t>by</a:t>
            </a:r>
            <a:r>
              <a:rPr sz="2200" spc="-21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alveoli</a:t>
            </a:r>
            <a:endParaRPr sz="22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965"/>
              </a:spcBef>
            </a:pPr>
            <a:r>
              <a:rPr sz="2000" spc="-190" dirty="0">
                <a:latin typeface="Verdana"/>
                <a:cs typeface="Verdana"/>
              </a:rPr>
              <a:t>– </a:t>
            </a:r>
            <a:r>
              <a:rPr sz="2000" spc="-95" dirty="0">
                <a:latin typeface="Verdana"/>
                <a:cs typeface="Verdana"/>
              </a:rPr>
              <a:t>Alveoli protrude </a:t>
            </a:r>
            <a:r>
              <a:rPr sz="2000" spc="-114" dirty="0">
                <a:latin typeface="Verdana"/>
                <a:cs typeface="Verdana"/>
              </a:rPr>
              <a:t>from </a:t>
            </a:r>
            <a:r>
              <a:rPr sz="2000" spc="-120" dirty="0">
                <a:latin typeface="Verdana"/>
                <a:cs typeface="Verdana"/>
              </a:rPr>
              <a:t>their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lumens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88223" y="0"/>
            <a:ext cx="4304030" cy="6824980"/>
            <a:chOff x="7888223" y="0"/>
            <a:chExt cx="4304030" cy="6824980"/>
          </a:xfrm>
        </p:grpSpPr>
        <p:sp>
          <p:nvSpPr>
            <p:cNvPr id="5" name="object 5"/>
            <p:cNvSpPr/>
            <p:nvPr/>
          </p:nvSpPr>
          <p:spPr>
            <a:xfrm>
              <a:off x="7888223" y="0"/>
              <a:ext cx="4303775" cy="33878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88223" y="3499102"/>
              <a:ext cx="4303776" cy="33253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BRONCHI </a:t>
            </a:r>
            <a:r>
              <a:rPr spc="95" dirty="0"/>
              <a:t>V.S.</a:t>
            </a:r>
            <a:r>
              <a:rPr spc="585" dirty="0"/>
              <a:t> </a:t>
            </a:r>
            <a:r>
              <a:rPr spc="175" dirty="0"/>
              <a:t>BRONCHIOLES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45323" y="1868170"/>
          <a:ext cx="10178412" cy="4571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2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2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595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Bronchi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595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Bronchioles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59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45" dirty="0">
                          <a:latin typeface="Verdana"/>
                          <a:cs typeface="Verdana"/>
                        </a:rPr>
                        <a:t>Diameter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28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&gt; </a:t>
                      </a:r>
                      <a:r>
                        <a:rPr sz="2400" spc="-60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1  </a:t>
                      </a:r>
                      <a:r>
                        <a:rPr sz="2400" spc="-47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204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mm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28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&lt; </a:t>
                      </a:r>
                      <a:r>
                        <a:rPr sz="2400" spc="-60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1  </a:t>
                      </a:r>
                      <a:r>
                        <a:rPr sz="2400" spc="-47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204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mm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45" dirty="0">
                          <a:latin typeface="Verdana"/>
                          <a:cs typeface="Verdana"/>
                        </a:rPr>
                        <a:t>Mucosa: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400" spc="-114" dirty="0">
                          <a:latin typeface="Verdana"/>
                          <a:cs typeface="Verdana"/>
                        </a:rPr>
                        <a:t>Lining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3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Pseudostratified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6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Simple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400" spc="-135" dirty="0">
                          <a:latin typeface="Verdana"/>
                          <a:cs typeface="Verdana"/>
                        </a:rPr>
                        <a:t>Clara</a:t>
                      </a:r>
                      <a:r>
                        <a:rPr sz="2400" spc="-140" dirty="0">
                          <a:latin typeface="Verdana"/>
                          <a:cs typeface="Verdana"/>
                        </a:rPr>
                        <a:t> cells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8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Rare</a:t>
                      </a:r>
                      <a:endParaRPr sz="2400" dirty="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Present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400" spc="-100" dirty="0">
                          <a:latin typeface="Verdana"/>
                          <a:cs typeface="Verdana"/>
                        </a:rPr>
                        <a:t>Goblet</a:t>
                      </a:r>
                      <a:r>
                        <a:rPr sz="24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40" dirty="0">
                          <a:latin typeface="Verdana"/>
                          <a:cs typeface="Verdana"/>
                        </a:rPr>
                        <a:t>cells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Present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8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Rare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25" dirty="0">
                          <a:latin typeface="Verdana"/>
                          <a:cs typeface="Verdana"/>
                        </a:rPr>
                        <a:t>Wall: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400" spc="-140" dirty="0">
                          <a:latin typeface="Verdana"/>
                          <a:cs typeface="Verdana"/>
                        </a:rPr>
                        <a:t>Bronchial</a:t>
                      </a:r>
                      <a:r>
                        <a:rPr sz="24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20" dirty="0">
                          <a:latin typeface="Verdana"/>
                          <a:cs typeface="Verdana"/>
                        </a:rPr>
                        <a:t>glands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Present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Absent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400" spc="-114" dirty="0">
                          <a:latin typeface="Verdana"/>
                          <a:cs typeface="Verdana"/>
                        </a:rPr>
                        <a:t>Cartilage</a:t>
                      </a:r>
                      <a:r>
                        <a:rPr sz="24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45" dirty="0">
                          <a:latin typeface="Verdana"/>
                          <a:cs typeface="Verdana"/>
                        </a:rPr>
                        <a:t>plates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Present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Absent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400" spc="-145" dirty="0">
                          <a:latin typeface="Verdana"/>
                          <a:cs typeface="Verdana"/>
                        </a:rPr>
                        <a:t>Smooth</a:t>
                      </a:r>
                      <a:r>
                        <a:rPr sz="24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95" dirty="0">
                          <a:latin typeface="Verdana"/>
                          <a:cs typeface="Verdana"/>
                        </a:rPr>
                        <a:t>Muscle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4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Thin</a:t>
                      </a:r>
                      <a:r>
                        <a:rPr sz="2400" spc="-13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6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layer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Thicker</a:t>
                      </a:r>
                      <a:r>
                        <a:rPr sz="2400" spc="-14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6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layer</a:t>
                      </a:r>
                      <a:endParaRPr sz="2400" dirty="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75" dirty="0"/>
              <a:t>                          MUCOSA</a:t>
            </a:r>
            <a:endParaRPr spc="175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C9A8EA0D-CE14-4763-9588-1CAD9B70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object 4"/>
          <p:cNvSpPr txBox="1"/>
          <p:nvPr/>
        </p:nvSpPr>
        <p:spPr>
          <a:xfrm>
            <a:off x="1251203" y="1793748"/>
            <a:ext cx="554990" cy="34201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vert270" wrap="square" lIns="0" tIns="82550" rIns="0" bIns="0" rtlCol="0">
            <a:spAutoFit/>
          </a:bodyPr>
          <a:lstStyle/>
          <a:p>
            <a:pPr marL="764540">
              <a:lnSpc>
                <a:spcPct val="100000"/>
              </a:lnSpc>
              <a:spcBef>
                <a:spcPts val="650"/>
              </a:spcBef>
            </a:pPr>
            <a:r>
              <a:rPr sz="2400" spc="-140" dirty="0">
                <a:latin typeface="Verdana"/>
                <a:cs typeface="Verdana"/>
              </a:rPr>
              <a:t>Large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Bronchi</a:t>
            </a:r>
            <a:endParaRPr sz="24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73433" y="3802189"/>
            <a:ext cx="1934845" cy="380365"/>
            <a:chOff x="5373433" y="3802189"/>
            <a:chExt cx="1934845" cy="380365"/>
          </a:xfrm>
        </p:grpSpPr>
        <p:sp>
          <p:nvSpPr>
            <p:cNvPr id="6" name="object 6"/>
            <p:cNvSpPr/>
            <p:nvPr/>
          </p:nvSpPr>
          <p:spPr>
            <a:xfrm>
              <a:off x="5378196" y="3806952"/>
              <a:ext cx="1925320" cy="370840"/>
            </a:xfrm>
            <a:custGeom>
              <a:avLst/>
              <a:gdLst/>
              <a:ahLst/>
              <a:cxnLst/>
              <a:rect l="l" t="t" r="r" b="b"/>
              <a:pathLst>
                <a:path w="1925320" h="370839">
                  <a:moveTo>
                    <a:pt x="1924811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1924811" y="370331"/>
                  </a:lnTo>
                  <a:lnTo>
                    <a:pt x="1924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78196" y="3806952"/>
              <a:ext cx="1925320" cy="370840"/>
            </a:xfrm>
            <a:custGeom>
              <a:avLst/>
              <a:gdLst/>
              <a:ahLst/>
              <a:cxnLst/>
              <a:rect l="l" t="t" r="r" b="b"/>
              <a:pathLst>
                <a:path w="1925320" h="370839">
                  <a:moveTo>
                    <a:pt x="0" y="370331"/>
                  </a:moveTo>
                  <a:lnTo>
                    <a:pt x="1924811" y="370331"/>
                  </a:lnTo>
                  <a:lnTo>
                    <a:pt x="1924811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78196" y="3806952"/>
            <a:ext cx="1925320" cy="37084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310"/>
              </a:spcBef>
            </a:pPr>
            <a:r>
              <a:rPr sz="1800" spc="-80" dirty="0">
                <a:latin typeface="Verdana"/>
                <a:cs typeface="Verdana"/>
              </a:rPr>
              <a:t>Goblet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Cells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73433" y="4806505"/>
            <a:ext cx="1934845" cy="378460"/>
            <a:chOff x="5373433" y="4806505"/>
            <a:chExt cx="1934845" cy="378460"/>
          </a:xfrm>
        </p:grpSpPr>
        <p:sp>
          <p:nvSpPr>
            <p:cNvPr id="10" name="object 10"/>
            <p:cNvSpPr/>
            <p:nvPr/>
          </p:nvSpPr>
          <p:spPr>
            <a:xfrm>
              <a:off x="5378196" y="4811267"/>
              <a:ext cx="1925320" cy="368935"/>
            </a:xfrm>
            <a:custGeom>
              <a:avLst/>
              <a:gdLst/>
              <a:ahLst/>
              <a:cxnLst/>
              <a:rect l="l" t="t" r="r" b="b"/>
              <a:pathLst>
                <a:path w="1925320" h="368935">
                  <a:moveTo>
                    <a:pt x="1924811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924811" y="368807"/>
                  </a:lnTo>
                  <a:lnTo>
                    <a:pt x="1924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78196" y="4811267"/>
              <a:ext cx="1925320" cy="368935"/>
            </a:xfrm>
            <a:custGeom>
              <a:avLst/>
              <a:gdLst/>
              <a:ahLst/>
              <a:cxnLst/>
              <a:rect l="l" t="t" r="r" b="b"/>
              <a:pathLst>
                <a:path w="1925320" h="368935">
                  <a:moveTo>
                    <a:pt x="0" y="368807"/>
                  </a:moveTo>
                  <a:lnTo>
                    <a:pt x="1924811" y="368807"/>
                  </a:lnTo>
                  <a:lnTo>
                    <a:pt x="1924811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78196" y="4811267"/>
            <a:ext cx="1925320" cy="3689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305"/>
              </a:spcBef>
            </a:pPr>
            <a:r>
              <a:rPr sz="1800" spc="-105" dirty="0">
                <a:latin typeface="Verdana"/>
                <a:cs typeface="Verdana"/>
              </a:rPr>
              <a:t>Clara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Cells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73433" y="1763077"/>
            <a:ext cx="1934845" cy="380365"/>
            <a:chOff x="5373433" y="1763077"/>
            <a:chExt cx="1934845" cy="380365"/>
          </a:xfrm>
        </p:grpSpPr>
        <p:sp>
          <p:nvSpPr>
            <p:cNvPr id="14" name="object 14"/>
            <p:cNvSpPr/>
            <p:nvPr/>
          </p:nvSpPr>
          <p:spPr>
            <a:xfrm>
              <a:off x="5378196" y="1767839"/>
              <a:ext cx="1925320" cy="370840"/>
            </a:xfrm>
            <a:custGeom>
              <a:avLst/>
              <a:gdLst/>
              <a:ahLst/>
              <a:cxnLst/>
              <a:rect l="l" t="t" r="r" b="b"/>
              <a:pathLst>
                <a:path w="1925320" h="370839">
                  <a:moveTo>
                    <a:pt x="1924811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924811" y="370332"/>
                  </a:lnTo>
                  <a:lnTo>
                    <a:pt x="1924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78196" y="1767839"/>
              <a:ext cx="1925320" cy="370840"/>
            </a:xfrm>
            <a:custGeom>
              <a:avLst/>
              <a:gdLst/>
              <a:ahLst/>
              <a:cxnLst/>
              <a:rect l="l" t="t" r="r" b="b"/>
              <a:pathLst>
                <a:path w="1925320" h="370839">
                  <a:moveTo>
                    <a:pt x="0" y="370332"/>
                  </a:moveTo>
                  <a:lnTo>
                    <a:pt x="1924811" y="370332"/>
                  </a:lnTo>
                  <a:lnTo>
                    <a:pt x="1924811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78196" y="1767839"/>
            <a:ext cx="1925320" cy="3708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305"/>
              </a:spcBef>
            </a:pPr>
            <a:r>
              <a:rPr sz="1800" spc="-70" dirty="0">
                <a:latin typeface="Verdana"/>
                <a:cs typeface="Verdana"/>
              </a:rPr>
              <a:t>Mucosal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Height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373433" y="2765869"/>
            <a:ext cx="1934845" cy="380365"/>
            <a:chOff x="5373433" y="2765869"/>
            <a:chExt cx="1934845" cy="380365"/>
          </a:xfrm>
        </p:grpSpPr>
        <p:sp>
          <p:nvSpPr>
            <p:cNvPr id="18" name="object 18"/>
            <p:cNvSpPr/>
            <p:nvPr/>
          </p:nvSpPr>
          <p:spPr>
            <a:xfrm>
              <a:off x="5378196" y="2770632"/>
              <a:ext cx="1925320" cy="370840"/>
            </a:xfrm>
            <a:custGeom>
              <a:avLst/>
              <a:gdLst/>
              <a:ahLst/>
              <a:cxnLst/>
              <a:rect l="l" t="t" r="r" b="b"/>
              <a:pathLst>
                <a:path w="1925320" h="370839">
                  <a:moveTo>
                    <a:pt x="1924811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924811" y="370332"/>
                  </a:lnTo>
                  <a:lnTo>
                    <a:pt x="1924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78196" y="2770632"/>
              <a:ext cx="1925320" cy="370840"/>
            </a:xfrm>
            <a:custGeom>
              <a:avLst/>
              <a:gdLst/>
              <a:ahLst/>
              <a:cxnLst/>
              <a:rect l="l" t="t" r="r" b="b"/>
              <a:pathLst>
                <a:path w="1925320" h="370839">
                  <a:moveTo>
                    <a:pt x="0" y="370332"/>
                  </a:moveTo>
                  <a:lnTo>
                    <a:pt x="1924811" y="370332"/>
                  </a:lnTo>
                  <a:lnTo>
                    <a:pt x="1924811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78196" y="2770632"/>
            <a:ext cx="1925320" cy="37084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310"/>
              </a:spcBef>
            </a:pPr>
            <a:r>
              <a:rPr sz="1800" spc="-75" dirty="0">
                <a:latin typeface="Verdana"/>
                <a:cs typeface="Verdana"/>
              </a:rPr>
              <a:t>Mucosal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Cilia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875264" y="1833372"/>
            <a:ext cx="554990" cy="3421379"/>
          </a:xfrm>
          <a:custGeom>
            <a:avLst/>
            <a:gdLst/>
            <a:ahLst/>
            <a:cxnLst/>
            <a:rect l="l" t="t" r="r" b="b"/>
            <a:pathLst>
              <a:path w="554990" h="3421379">
                <a:moveTo>
                  <a:pt x="0" y="3421379"/>
                </a:moveTo>
                <a:lnTo>
                  <a:pt x="554735" y="3421379"/>
                </a:lnTo>
                <a:lnTo>
                  <a:pt x="554735" y="0"/>
                </a:lnTo>
                <a:lnTo>
                  <a:pt x="0" y="0"/>
                </a:lnTo>
                <a:lnTo>
                  <a:pt x="0" y="34213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942256" y="2130188"/>
            <a:ext cx="412750" cy="2828925"/>
          </a:xfrm>
          <a:prstGeom prst="rect">
            <a:avLst/>
          </a:prstGeom>
        </p:spPr>
        <p:txBody>
          <a:bodyPr vert="vert270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204" dirty="0">
                <a:latin typeface="Verdana"/>
                <a:cs typeface="Verdana"/>
              </a:rPr>
              <a:t>Terminal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Bronchioles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16707" y="2795473"/>
            <a:ext cx="9582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30" dirty="0">
                <a:solidFill>
                  <a:srgbClr val="C00000"/>
                </a:solidFill>
                <a:latin typeface="Verdana"/>
                <a:cs typeface="Verdana"/>
              </a:rPr>
              <a:t>increase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16707" y="3832352"/>
            <a:ext cx="957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0" dirty="0">
                <a:solidFill>
                  <a:srgbClr val="C00000"/>
                </a:solidFill>
                <a:latin typeface="Verdana"/>
                <a:cs typeface="Verdana"/>
              </a:rPr>
              <a:t>increase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14409" y="4835778"/>
            <a:ext cx="957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0" dirty="0">
                <a:solidFill>
                  <a:srgbClr val="C00000"/>
                </a:solidFill>
                <a:latin typeface="Verdana"/>
                <a:cs typeface="Verdana"/>
              </a:rPr>
              <a:t>increase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50057" y="4835778"/>
            <a:ext cx="19088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5" dirty="0">
                <a:solidFill>
                  <a:srgbClr val="001F5F"/>
                </a:solidFill>
                <a:latin typeface="Verdana"/>
                <a:cs typeface="Verdana"/>
              </a:rPr>
              <a:t>decrease/absent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42631" y="3816858"/>
            <a:ext cx="19088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5" dirty="0">
                <a:solidFill>
                  <a:srgbClr val="001F5F"/>
                </a:solidFill>
                <a:latin typeface="Verdana"/>
                <a:cs typeface="Verdana"/>
              </a:rPr>
              <a:t>decrease/absent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42631" y="2795473"/>
            <a:ext cx="19100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25" dirty="0">
                <a:solidFill>
                  <a:srgbClr val="001F5F"/>
                </a:solidFill>
                <a:latin typeface="Verdana"/>
                <a:cs typeface="Verdana"/>
              </a:rPr>
              <a:t>decrease/absent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120645" y="1988057"/>
            <a:ext cx="8542655" cy="3347085"/>
            <a:chOff x="2120645" y="1988057"/>
            <a:chExt cx="8542655" cy="3347085"/>
          </a:xfrm>
        </p:grpSpPr>
        <p:sp>
          <p:nvSpPr>
            <p:cNvPr id="30" name="object 30"/>
            <p:cNvSpPr/>
            <p:nvPr/>
          </p:nvSpPr>
          <p:spPr>
            <a:xfrm>
              <a:off x="2120646" y="1988057"/>
              <a:ext cx="8542655" cy="3347085"/>
            </a:xfrm>
            <a:custGeom>
              <a:avLst/>
              <a:gdLst/>
              <a:ahLst/>
              <a:cxnLst/>
              <a:rect l="l" t="t" r="r" b="b"/>
              <a:pathLst>
                <a:path w="8542655" h="3347085">
                  <a:moveTo>
                    <a:pt x="3258820" y="2188464"/>
                  </a:moveTo>
                  <a:lnTo>
                    <a:pt x="301752" y="2188464"/>
                  </a:lnTo>
                  <a:lnTo>
                    <a:pt x="301752" y="2037588"/>
                  </a:lnTo>
                  <a:lnTo>
                    <a:pt x="0" y="2188464"/>
                  </a:lnTo>
                  <a:lnTo>
                    <a:pt x="301752" y="2339340"/>
                  </a:lnTo>
                  <a:lnTo>
                    <a:pt x="301752" y="2238756"/>
                  </a:lnTo>
                  <a:lnTo>
                    <a:pt x="3258820" y="2238756"/>
                  </a:lnTo>
                  <a:lnTo>
                    <a:pt x="3258820" y="2188464"/>
                  </a:lnTo>
                  <a:close/>
                </a:path>
                <a:path w="8542655" h="3347085">
                  <a:moveTo>
                    <a:pt x="3258820" y="1152144"/>
                  </a:moveTo>
                  <a:lnTo>
                    <a:pt x="301752" y="1152144"/>
                  </a:lnTo>
                  <a:lnTo>
                    <a:pt x="301752" y="1001268"/>
                  </a:lnTo>
                  <a:lnTo>
                    <a:pt x="0" y="1152144"/>
                  </a:lnTo>
                  <a:lnTo>
                    <a:pt x="301752" y="1303020"/>
                  </a:lnTo>
                  <a:lnTo>
                    <a:pt x="301752" y="1202436"/>
                  </a:lnTo>
                  <a:lnTo>
                    <a:pt x="3258820" y="1202436"/>
                  </a:lnTo>
                  <a:lnTo>
                    <a:pt x="3258820" y="1152144"/>
                  </a:lnTo>
                  <a:close/>
                </a:path>
                <a:path w="8542655" h="3347085">
                  <a:moveTo>
                    <a:pt x="3258820" y="150876"/>
                  </a:moveTo>
                  <a:lnTo>
                    <a:pt x="301752" y="150876"/>
                  </a:lnTo>
                  <a:lnTo>
                    <a:pt x="301752" y="0"/>
                  </a:lnTo>
                  <a:lnTo>
                    <a:pt x="0" y="150876"/>
                  </a:lnTo>
                  <a:lnTo>
                    <a:pt x="301752" y="301752"/>
                  </a:lnTo>
                  <a:lnTo>
                    <a:pt x="301752" y="201168"/>
                  </a:lnTo>
                  <a:lnTo>
                    <a:pt x="3258820" y="201168"/>
                  </a:lnTo>
                  <a:lnTo>
                    <a:pt x="3258820" y="150876"/>
                  </a:lnTo>
                  <a:close/>
                </a:path>
                <a:path w="8542655" h="3347085">
                  <a:moveTo>
                    <a:pt x="8542401" y="3192780"/>
                  </a:moveTo>
                  <a:lnTo>
                    <a:pt x="8444255" y="3144901"/>
                  </a:lnTo>
                  <a:lnTo>
                    <a:pt x="8239125" y="3044825"/>
                  </a:lnTo>
                  <a:lnTo>
                    <a:pt x="8240090" y="3145396"/>
                  </a:lnTo>
                  <a:lnTo>
                    <a:pt x="5165852" y="3175635"/>
                  </a:lnTo>
                  <a:lnTo>
                    <a:pt x="5166360" y="3225939"/>
                  </a:lnTo>
                  <a:lnTo>
                    <a:pt x="8240573" y="3195701"/>
                  </a:lnTo>
                  <a:lnTo>
                    <a:pt x="8242046" y="3346577"/>
                  </a:lnTo>
                  <a:lnTo>
                    <a:pt x="8542401" y="319278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20646" y="2003170"/>
              <a:ext cx="8458200" cy="3322320"/>
            </a:xfrm>
            <a:custGeom>
              <a:avLst/>
              <a:gdLst/>
              <a:ahLst/>
              <a:cxnLst/>
              <a:rect l="l" t="t" r="r" b="b"/>
              <a:pathLst>
                <a:path w="8458200" h="3322320">
                  <a:moveTo>
                    <a:pt x="3259201" y="3202063"/>
                  </a:moveTo>
                  <a:lnTo>
                    <a:pt x="3258820" y="3151759"/>
                  </a:lnTo>
                  <a:lnTo>
                    <a:pt x="301739" y="3171126"/>
                  </a:lnTo>
                  <a:lnTo>
                    <a:pt x="300736" y="3020314"/>
                  </a:lnTo>
                  <a:lnTo>
                    <a:pt x="0" y="3173095"/>
                  </a:lnTo>
                  <a:lnTo>
                    <a:pt x="302768" y="3322066"/>
                  </a:lnTo>
                  <a:lnTo>
                    <a:pt x="302082" y="3221736"/>
                  </a:lnTo>
                  <a:lnTo>
                    <a:pt x="302082" y="3221418"/>
                  </a:lnTo>
                  <a:lnTo>
                    <a:pt x="3259201" y="3202063"/>
                  </a:lnTo>
                  <a:close/>
                </a:path>
                <a:path w="8458200" h="3322320">
                  <a:moveTo>
                    <a:pt x="8458073" y="2174875"/>
                  </a:moveTo>
                  <a:lnTo>
                    <a:pt x="8359927" y="2126996"/>
                  </a:lnTo>
                  <a:lnTo>
                    <a:pt x="8154797" y="2026920"/>
                  </a:lnTo>
                  <a:lnTo>
                    <a:pt x="8155762" y="2127478"/>
                  </a:lnTo>
                  <a:lnTo>
                    <a:pt x="5182616" y="2155571"/>
                  </a:lnTo>
                  <a:lnTo>
                    <a:pt x="5183124" y="2205863"/>
                  </a:lnTo>
                  <a:lnTo>
                    <a:pt x="8156257" y="2177770"/>
                  </a:lnTo>
                  <a:lnTo>
                    <a:pt x="8157718" y="2328545"/>
                  </a:lnTo>
                  <a:lnTo>
                    <a:pt x="8458073" y="2174875"/>
                  </a:lnTo>
                  <a:close/>
                </a:path>
                <a:path w="8458200" h="3322320">
                  <a:moveTo>
                    <a:pt x="8458073" y="1150747"/>
                  </a:moveTo>
                  <a:lnTo>
                    <a:pt x="8359927" y="1102868"/>
                  </a:lnTo>
                  <a:lnTo>
                    <a:pt x="8154797" y="1002792"/>
                  </a:lnTo>
                  <a:lnTo>
                    <a:pt x="8155762" y="1103350"/>
                  </a:lnTo>
                  <a:lnTo>
                    <a:pt x="5182616" y="1131443"/>
                  </a:lnTo>
                  <a:lnTo>
                    <a:pt x="5183124" y="1181735"/>
                  </a:lnTo>
                  <a:lnTo>
                    <a:pt x="8156257" y="1153642"/>
                  </a:lnTo>
                  <a:lnTo>
                    <a:pt x="8157718" y="1304417"/>
                  </a:lnTo>
                  <a:lnTo>
                    <a:pt x="8458073" y="1150747"/>
                  </a:lnTo>
                  <a:close/>
                </a:path>
                <a:path w="8458200" h="3322320">
                  <a:moveTo>
                    <a:pt x="8458073" y="147955"/>
                  </a:moveTo>
                  <a:lnTo>
                    <a:pt x="8359927" y="100076"/>
                  </a:lnTo>
                  <a:lnTo>
                    <a:pt x="8154797" y="0"/>
                  </a:lnTo>
                  <a:lnTo>
                    <a:pt x="8155762" y="100558"/>
                  </a:lnTo>
                  <a:lnTo>
                    <a:pt x="5182616" y="128651"/>
                  </a:lnTo>
                  <a:lnTo>
                    <a:pt x="5183124" y="178943"/>
                  </a:lnTo>
                  <a:lnTo>
                    <a:pt x="8156257" y="150850"/>
                  </a:lnTo>
                  <a:lnTo>
                    <a:pt x="8157718" y="301625"/>
                  </a:lnTo>
                  <a:lnTo>
                    <a:pt x="8458073" y="14795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310764" y="1792605"/>
            <a:ext cx="2863850" cy="721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8515">
              <a:lnSpc>
                <a:spcPct val="100000"/>
              </a:lnSpc>
              <a:spcBef>
                <a:spcPts val="105"/>
              </a:spcBef>
            </a:pPr>
            <a:r>
              <a:rPr sz="2000" spc="-130" dirty="0">
                <a:solidFill>
                  <a:srgbClr val="C00000"/>
                </a:solidFill>
                <a:latin typeface="Verdana"/>
                <a:cs typeface="Verdana"/>
              </a:rPr>
              <a:t>increase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600" spc="-95" dirty="0">
                <a:latin typeface="Verdana"/>
                <a:cs typeface="Verdana"/>
              </a:rPr>
              <a:t>Pseudo-stratification,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95" dirty="0">
                <a:latin typeface="Verdana"/>
                <a:cs typeface="Verdana"/>
              </a:rPr>
              <a:t>columnar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32826" y="1724942"/>
            <a:ext cx="1527175" cy="7410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830"/>
              </a:spcBef>
            </a:pPr>
            <a:r>
              <a:rPr sz="2000" spc="-120" dirty="0">
                <a:solidFill>
                  <a:srgbClr val="001F5F"/>
                </a:solidFill>
                <a:latin typeface="Verdana"/>
                <a:cs typeface="Verdana"/>
              </a:rPr>
              <a:t>decrease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00" spc="-130" dirty="0">
                <a:latin typeface="Verdana"/>
                <a:cs typeface="Verdana"/>
              </a:rPr>
              <a:t>Simple,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cuboidal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EAD3-CE54-4842-9C38-7C91E427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157B32-F6F0-4899-A27C-F2D9AFA500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1033272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02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28371"/>
            <a:ext cx="39490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150" dirty="0">
                <a:latin typeface="Impact"/>
                <a:cs typeface="Impact"/>
              </a:rPr>
              <a:t>GOBLET</a:t>
            </a:r>
            <a:r>
              <a:rPr sz="5400" b="1" spc="280" dirty="0">
                <a:latin typeface="Impact"/>
                <a:cs typeface="Impact"/>
              </a:rPr>
              <a:t> </a:t>
            </a:r>
            <a:r>
              <a:rPr sz="5400" b="1" spc="155" dirty="0">
                <a:latin typeface="Impact"/>
                <a:cs typeface="Impact"/>
              </a:rPr>
              <a:t>CELLS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0578" y="1905965"/>
            <a:ext cx="5321300" cy="350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0" dirty="0">
                <a:latin typeface="Verdana"/>
                <a:cs typeface="Verdana"/>
              </a:rPr>
              <a:t>Non-ciliated, </a:t>
            </a:r>
            <a:r>
              <a:rPr sz="2200" spc="-114" dirty="0">
                <a:latin typeface="Verdana"/>
                <a:cs typeface="Verdana"/>
              </a:rPr>
              <a:t>Columnar</a:t>
            </a:r>
            <a:r>
              <a:rPr sz="2200" spc="-215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cells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1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90" dirty="0">
                <a:latin typeface="Verdana"/>
                <a:cs typeface="Verdana"/>
              </a:rPr>
              <a:t>Goblet </a:t>
            </a:r>
            <a:r>
              <a:rPr sz="2200" spc="-260" dirty="0">
                <a:latin typeface="Verdana"/>
                <a:cs typeface="Verdana"/>
              </a:rPr>
              <a:t>= </a:t>
            </a:r>
            <a:r>
              <a:rPr sz="2200" spc="-120" dirty="0">
                <a:latin typeface="Verdana"/>
                <a:cs typeface="Verdana"/>
              </a:rPr>
              <a:t>drinking </a:t>
            </a:r>
            <a:r>
              <a:rPr sz="2200" spc="-150" dirty="0">
                <a:latin typeface="Verdana"/>
                <a:cs typeface="Verdana"/>
              </a:rPr>
              <a:t>glass </a:t>
            </a:r>
            <a:r>
              <a:rPr sz="2200" spc="-145" dirty="0">
                <a:latin typeface="Verdana"/>
                <a:cs typeface="Verdana"/>
              </a:rPr>
              <a:t>with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spc="-170" dirty="0">
                <a:latin typeface="Verdana"/>
                <a:cs typeface="Verdana"/>
              </a:rPr>
              <a:t>stem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5"/>
              </a:spcBef>
              <a:buChar char="–"/>
              <a:tabLst>
                <a:tab pos="698500" algn="l"/>
              </a:tabLst>
            </a:pPr>
            <a:r>
              <a:rPr sz="2000" spc="-70" dirty="0">
                <a:latin typeface="Verdana"/>
                <a:cs typeface="Verdana"/>
              </a:rPr>
              <a:t>Wide </a:t>
            </a:r>
            <a:r>
              <a:rPr sz="2000" spc="-135" dirty="0">
                <a:latin typeface="Verdana"/>
                <a:cs typeface="Verdana"/>
              </a:rPr>
              <a:t>apex </a:t>
            </a:r>
            <a:r>
              <a:rPr sz="2000" spc="-150" dirty="0">
                <a:latin typeface="Verdana"/>
                <a:cs typeface="Verdana"/>
              </a:rPr>
              <a:t>“cytoplasm </a:t>
            </a:r>
            <a:r>
              <a:rPr sz="2000" spc="-95" dirty="0">
                <a:latin typeface="Verdana"/>
                <a:cs typeface="Verdana"/>
              </a:rPr>
              <a:t>filled </a:t>
            </a:r>
            <a:r>
              <a:rPr sz="2000" spc="-135" dirty="0">
                <a:latin typeface="Verdana"/>
                <a:cs typeface="Verdana"/>
              </a:rPr>
              <a:t>with</a:t>
            </a:r>
            <a:r>
              <a:rPr sz="2000" spc="-245" dirty="0"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mucin”</a:t>
            </a:r>
            <a:endParaRPr sz="20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40"/>
              </a:spcBef>
              <a:buChar char="–"/>
              <a:tabLst>
                <a:tab pos="698500" algn="l"/>
              </a:tabLst>
            </a:pPr>
            <a:r>
              <a:rPr sz="2000" spc="-100" dirty="0">
                <a:latin typeface="Verdana"/>
                <a:cs typeface="Verdana"/>
              </a:rPr>
              <a:t>Narrow </a:t>
            </a:r>
            <a:r>
              <a:rPr sz="2000" spc="-114" dirty="0">
                <a:latin typeface="Verdana"/>
                <a:cs typeface="Verdana"/>
              </a:rPr>
              <a:t>base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“nucleus”</a:t>
            </a:r>
            <a:endParaRPr sz="2000">
              <a:latin typeface="Verdana"/>
              <a:cs typeface="Verdana"/>
            </a:endParaRPr>
          </a:p>
          <a:p>
            <a:pPr marL="330835" indent="-318770">
              <a:lnSpc>
                <a:spcPct val="100000"/>
              </a:lnSpc>
              <a:spcBef>
                <a:spcPts val="2170"/>
              </a:spcBef>
              <a:buFont typeface="Arial"/>
              <a:buChar char="•"/>
              <a:tabLst>
                <a:tab pos="330835" algn="l"/>
                <a:tab pos="331470" algn="l"/>
              </a:tabLst>
            </a:pPr>
            <a:r>
              <a:rPr sz="2400" spc="-150" dirty="0">
                <a:latin typeface="Verdana"/>
                <a:cs typeface="Verdana"/>
              </a:rPr>
              <a:t>Secretory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cells</a:t>
            </a:r>
            <a:endParaRPr sz="24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85"/>
              </a:spcBef>
              <a:buChar char="–"/>
              <a:tabLst>
                <a:tab pos="698500" algn="l"/>
              </a:tabLst>
            </a:pPr>
            <a:r>
              <a:rPr sz="2000" spc="-85" dirty="0">
                <a:latin typeface="Verdana"/>
                <a:cs typeface="Verdana"/>
              </a:rPr>
              <a:t>Apical </a:t>
            </a:r>
            <a:r>
              <a:rPr sz="2000" spc="-114" dirty="0">
                <a:latin typeface="Verdana"/>
                <a:cs typeface="Verdana"/>
              </a:rPr>
              <a:t>mucin </a:t>
            </a:r>
            <a:r>
              <a:rPr sz="2000" spc="-120" dirty="0">
                <a:latin typeface="Verdana"/>
                <a:cs typeface="Verdana"/>
              </a:rPr>
              <a:t>vacuoles </a:t>
            </a:r>
            <a:r>
              <a:rPr sz="2000" spc="-229" dirty="0">
                <a:latin typeface="Verdana"/>
                <a:cs typeface="Verdana"/>
              </a:rPr>
              <a:t>(PAS,</a:t>
            </a:r>
            <a:r>
              <a:rPr sz="2000" spc="-21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Alcian-Blue)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1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25" dirty="0">
                <a:latin typeface="Verdana"/>
                <a:cs typeface="Verdana"/>
              </a:rPr>
              <a:t>Bronchi </a:t>
            </a:r>
            <a:r>
              <a:rPr sz="2200" spc="-260" dirty="0">
                <a:latin typeface="Verdana"/>
                <a:cs typeface="Verdana"/>
              </a:rPr>
              <a:t>&gt;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bronchioles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41364" y="0"/>
            <a:ext cx="5546090" cy="6821805"/>
            <a:chOff x="6341364" y="0"/>
            <a:chExt cx="5546090" cy="6821805"/>
          </a:xfrm>
        </p:grpSpPr>
        <p:sp>
          <p:nvSpPr>
            <p:cNvPr id="5" name="object 5"/>
            <p:cNvSpPr/>
            <p:nvPr/>
          </p:nvSpPr>
          <p:spPr>
            <a:xfrm>
              <a:off x="6341364" y="1735835"/>
              <a:ext cx="1284732" cy="1095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85988" y="0"/>
              <a:ext cx="3601211" cy="2697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77072" y="2772155"/>
              <a:ext cx="3081528" cy="2028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05672" y="4869178"/>
              <a:ext cx="2624328" cy="1952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410210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779028"/>
            <a:ext cx="5466080" cy="248221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400" spc="-140" dirty="0">
                <a:latin typeface="Verdana"/>
                <a:cs typeface="Verdana"/>
              </a:rPr>
              <a:t>Lungs </a:t>
            </a:r>
            <a:r>
              <a:rPr sz="2400" spc="-160" dirty="0">
                <a:latin typeface="Verdana"/>
                <a:cs typeface="Verdana"/>
              </a:rPr>
              <a:t>have </a:t>
            </a:r>
            <a:r>
              <a:rPr sz="2400" spc="-114" dirty="0">
                <a:latin typeface="Verdana"/>
                <a:cs typeface="Verdana"/>
              </a:rPr>
              <a:t>“Four” </a:t>
            </a:r>
            <a:r>
              <a:rPr sz="2400" spc="-150" dirty="0">
                <a:latin typeface="Verdana"/>
                <a:cs typeface="Verdana"/>
              </a:rPr>
              <a:t>main</a:t>
            </a:r>
            <a:r>
              <a:rPr sz="2400" spc="-260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components: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45" dirty="0">
                <a:latin typeface="Verdana"/>
                <a:cs typeface="Verdana"/>
              </a:rPr>
              <a:t>Airways </a:t>
            </a:r>
            <a:r>
              <a:rPr sz="2400" spc="-165" dirty="0">
                <a:latin typeface="Verdana"/>
                <a:cs typeface="Verdana"/>
              </a:rPr>
              <a:t>(Bronchi </a:t>
            </a:r>
            <a:r>
              <a:rPr sz="2400" spc="-229" dirty="0">
                <a:latin typeface="Verdana"/>
                <a:cs typeface="Verdana"/>
              </a:rPr>
              <a:t>–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Bronchioles)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5" dirty="0">
                <a:latin typeface="Verdana"/>
                <a:cs typeface="Verdana"/>
              </a:rPr>
              <a:t>Alveoli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0" dirty="0">
                <a:latin typeface="Verdana"/>
                <a:cs typeface="Verdana"/>
              </a:rPr>
              <a:t>Vessels </a:t>
            </a:r>
            <a:r>
              <a:rPr sz="2400" spc="-155" dirty="0">
                <a:latin typeface="Verdana"/>
                <a:cs typeface="Verdana"/>
              </a:rPr>
              <a:t>(Arteries </a:t>
            </a:r>
            <a:r>
              <a:rPr sz="2400" spc="-229" dirty="0">
                <a:latin typeface="Verdana"/>
                <a:cs typeface="Verdana"/>
              </a:rPr>
              <a:t>– </a:t>
            </a:r>
            <a:r>
              <a:rPr sz="2400" spc="-195" dirty="0">
                <a:latin typeface="Verdana"/>
                <a:cs typeface="Verdana"/>
              </a:rPr>
              <a:t>Veins </a:t>
            </a:r>
            <a:r>
              <a:rPr sz="2400" spc="-229" dirty="0">
                <a:latin typeface="Verdana"/>
                <a:cs typeface="Verdana"/>
              </a:rPr>
              <a:t>–</a:t>
            </a:r>
            <a:r>
              <a:rPr sz="2400" spc="85" dirty="0">
                <a:latin typeface="Verdana"/>
                <a:cs typeface="Verdana"/>
              </a:rPr>
              <a:t> </a:t>
            </a:r>
            <a:r>
              <a:rPr sz="2400" spc="-195" dirty="0">
                <a:latin typeface="Verdana"/>
                <a:cs typeface="Verdana"/>
              </a:rPr>
              <a:t>Lymphatics)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80" dirty="0">
                <a:latin typeface="Verdana"/>
                <a:cs typeface="Verdana"/>
              </a:rPr>
              <a:t>Interstitium </a:t>
            </a:r>
            <a:r>
              <a:rPr sz="2400" spc="60" dirty="0">
                <a:latin typeface="Verdana"/>
                <a:cs typeface="Verdana"/>
              </a:rPr>
              <a:t>&amp;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Pleura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28104" y="2464307"/>
            <a:ext cx="821690" cy="1828800"/>
          </a:xfrm>
          <a:custGeom>
            <a:avLst/>
            <a:gdLst/>
            <a:ahLst/>
            <a:cxnLst/>
            <a:rect l="l" t="t" r="r" b="b"/>
            <a:pathLst>
              <a:path w="821690" h="1828800">
                <a:moveTo>
                  <a:pt x="401700" y="1766315"/>
                </a:moveTo>
                <a:lnTo>
                  <a:pt x="359282" y="1787143"/>
                </a:lnTo>
                <a:lnTo>
                  <a:pt x="315722" y="1797939"/>
                </a:lnTo>
                <a:lnTo>
                  <a:pt x="275209" y="1805050"/>
                </a:lnTo>
                <a:lnTo>
                  <a:pt x="228980" y="1811019"/>
                </a:lnTo>
                <a:lnTo>
                  <a:pt x="159385" y="1817242"/>
                </a:lnTo>
                <a:lnTo>
                  <a:pt x="82550" y="1821306"/>
                </a:lnTo>
                <a:lnTo>
                  <a:pt x="41910" y="1822322"/>
                </a:lnTo>
                <a:lnTo>
                  <a:pt x="0" y="1822703"/>
                </a:lnTo>
                <a:lnTo>
                  <a:pt x="0" y="1828799"/>
                </a:lnTo>
                <a:lnTo>
                  <a:pt x="42037" y="1828418"/>
                </a:lnTo>
                <a:lnTo>
                  <a:pt x="82803" y="1827402"/>
                </a:lnTo>
                <a:lnTo>
                  <a:pt x="122047" y="1825752"/>
                </a:lnTo>
                <a:lnTo>
                  <a:pt x="195834" y="1820544"/>
                </a:lnTo>
                <a:lnTo>
                  <a:pt x="245745" y="1815210"/>
                </a:lnTo>
                <a:lnTo>
                  <a:pt x="304038" y="1806447"/>
                </a:lnTo>
                <a:lnTo>
                  <a:pt x="361188" y="1792985"/>
                </a:lnTo>
                <a:lnTo>
                  <a:pt x="397764" y="1777491"/>
                </a:lnTo>
                <a:lnTo>
                  <a:pt x="408671" y="1767077"/>
                </a:lnTo>
                <a:lnTo>
                  <a:pt x="401193" y="1767077"/>
                </a:lnTo>
                <a:lnTo>
                  <a:pt x="401700" y="1766315"/>
                </a:lnTo>
                <a:close/>
              </a:path>
              <a:path w="821690" h="1828800">
                <a:moveTo>
                  <a:pt x="403399" y="1764241"/>
                </a:moveTo>
                <a:lnTo>
                  <a:pt x="401193" y="1767077"/>
                </a:lnTo>
                <a:lnTo>
                  <a:pt x="408671" y="1767077"/>
                </a:lnTo>
                <a:lnTo>
                  <a:pt x="409631" y="1764918"/>
                </a:lnTo>
                <a:lnTo>
                  <a:pt x="403098" y="1764918"/>
                </a:lnTo>
                <a:lnTo>
                  <a:pt x="403399" y="1764241"/>
                </a:lnTo>
                <a:close/>
              </a:path>
              <a:path w="821690" h="1828800">
                <a:moveTo>
                  <a:pt x="403860" y="1763648"/>
                </a:moveTo>
                <a:lnTo>
                  <a:pt x="403399" y="1764241"/>
                </a:lnTo>
                <a:lnTo>
                  <a:pt x="403098" y="1764918"/>
                </a:lnTo>
                <a:lnTo>
                  <a:pt x="403860" y="1763648"/>
                </a:lnTo>
                <a:close/>
              </a:path>
              <a:path w="821690" h="1828800">
                <a:moveTo>
                  <a:pt x="410128" y="1763648"/>
                </a:moveTo>
                <a:lnTo>
                  <a:pt x="403860" y="1763648"/>
                </a:lnTo>
                <a:lnTo>
                  <a:pt x="403098" y="1764918"/>
                </a:lnTo>
                <a:lnTo>
                  <a:pt x="409631" y="1764918"/>
                </a:lnTo>
                <a:lnTo>
                  <a:pt x="410082" y="1763902"/>
                </a:lnTo>
                <a:lnTo>
                  <a:pt x="410128" y="1763648"/>
                </a:lnTo>
                <a:close/>
              </a:path>
              <a:path w="821690" h="1828800">
                <a:moveTo>
                  <a:pt x="404227" y="1762377"/>
                </a:moveTo>
                <a:lnTo>
                  <a:pt x="403399" y="1764241"/>
                </a:lnTo>
                <a:lnTo>
                  <a:pt x="403860" y="1763648"/>
                </a:lnTo>
                <a:lnTo>
                  <a:pt x="410128" y="1763648"/>
                </a:lnTo>
                <a:lnTo>
                  <a:pt x="410241" y="1763014"/>
                </a:lnTo>
                <a:lnTo>
                  <a:pt x="404114" y="1763014"/>
                </a:lnTo>
                <a:lnTo>
                  <a:pt x="404227" y="1762377"/>
                </a:lnTo>
                <a:close/>
              </a:path>
              <a:path w="821690" h="1828800">
                <a:moveTo>
                  <a:pt x="404622" y="1761489"/>
                </a:moveTo>
                <a:lnTo>
                  <a:pt x="404227" y="1762377"/>
                </a:lnTo>
                <a:lnTo>
                  <a:pt x="404114" y="1763014"/>
                </a:lnTo>
                <a:lnTo>
                  <a:pt x="404622" y="1761489"/>
                </a:lnTo>
                <a:close/>
              </a:path>
              <a:path w="821690" h="1828800">
                <a:moveTo>
                  <a:pt x="410513" y="1761489"/>
                </a:moveTo>
                <a:lnTo>
                  <a:pt x="404622" y="1761489"/>
                </a:lnTo>
                <a:lnTo>
                  <a:pt x="404114" y="1763014"/>
                </a:lnTo>
                <a:lnTo>
                  <a:pt x="410241" y="1763014"/>
                </a:lnTo>
                <a:lnTo>
                  <a:pt x="410513" y="1761489"/>
                </a:lnTo>
                <a:close/>
              </a:path>
              <a:path w="821690" h="1828800">
                <a:moveTo>
                  <a:pt x="410718" y="1759458"/>
                </a:moveTo>
                <a:lnTo>
                  <a:pt x="404749" y="1759458"/>
                </a:lnTo>
                <a:lnTo>
                  <a:pt x="404622" y="1760346"/>
                </a:lnTo>
                <a:lnTo>
                  <a:pt x="404227" y="1762377"/>
                </a:lnTo>
                <a:lnTo>
                  <a:pt x="404622" y="1761489"/>
                </a:lnTo>
                <a:lnTo>
                  <a:pt x="410513" y="1761489"/>
                </a:lnTo>
                <a:lnTo>
                  <a:pt x="410718" y="1760346"/>
                </a:lnTo>
                <a:lnTo>
                  <a:pt x="410718" y="1759458"/>
                </a:lnTo>
                <a:close/>
              </a:path>
              <a:path w="821690" h="1828800">
                <a:moveTo>
                  <a:pt x="404622" y="1760169"/>
                </a:moveTo>
                <a:lnTo>
                  <a:pt x="404590" y="1760346"/>
                </a:lnTo>
                <a:lnTo>
                  <a:pt x="404622" y="1760169"/>
                </a:lnTo>
                <a:close/>
              </a:path>
              <a:path w="821690" h="1828800">
                <a:moveTo>
                  <a:pt x="652979" y="914401"/>
                </a:moveTo>
                <a:lnTo>
                  <a:pt x="591185" y="919988"/>
                </a:lnTo>
                <a:lnTo>
                  <a:pt x="530098" y="928496"/>
                </a:lnTo>
                <a:lnTo>
                  <a:pt x="491109" y="935989"/>
                </a:lnTo>
                <a:lnTo>
                  <a:pt x="449325" y="947419"/>
                </a:lnTo>
                <a:lnTo>
                  <a:pt x="411352" y="967866"/>
                </a:lnTo>
                <a:lnTo>
                  <a:pt x="410718" y="968628"/>
                </a:lnTo>
                <a:lnTo>
                  <a:pt x="408050" y="972057"/>
                </a:lnTo>
                <a:lnTo>
                  <a:pt x="404622" y="1760169"/>
                </a:lnTo>
                <a:lnTo>
                  <a:pt x="404749" y="1759458"/>
                </a:lnTo>
                <a:lnTo>
                  <a:pt x="410718" y="1759458"/>
                </a:lnTo>
                <a:lnTo>
                  <a:pt x="410845" y="981963"/>
                </a:lnTo>
                <a:lnTo>
                  <a:pt x="442975" y="956182"/>
                </a:lnTo>
                <a:lnTo>
                  <a:pt x="480949" y="944626"/>
                </a:lnTo>
                <a:lnTo>
                  <a:pt x="530987" y="934465"/>
                </a:lnTo>
                <a:lnTo>
                  <a:pt x="575691" y="927988"/>
                </a:lnTo>
                <a:lnTo>
                  <a:pt x="625728" y="922654"/>
                </a:lnTo>
                <a:lnTo>
                  <a:pt x="699111" y="917457"/>
                </a:lnTo>
                <a:lnTo>
                  <a:pt x="661162" y="915034"/>
                </a:lnTo>
                <a:lnTo>
                  <a:pt x="652979" y="914401"/>
                </a:lnTo>
                <a:close/>
              </a:path>
              <a:path w="821690" h="1828800">
                <a:moveTo>
                  <a:pt x="821436" y="914400"/>
                </a:moveTo>
                <a:lnTo>
                  <a:pt x="779399" y="914780"/>
                </a:lnTo>
                <a:lnTo>
                  <a:pt x="738631" y="915796"/>
                </a:lnTo>
                <a:lnTo>
                  <a:pt x="699111" y="917457"/>
                </a:lnTo>
                <a:lnTo>
                  <a:pt x="738377" y="919099"/>
                </a:lnTo>
                <a:lnTo>
                  <a:pt x="779272" y="920114"/>
                </a:lnTo>
                <a:lnTo>
                  <a:pt x="821436" y="920495"/>
                </a:lnTo>
                <a:lnTo>
                  <a:pt x="821436" y="914400"/>
                </a:lnTo>
                <a:close/>
              </a:path>
              <a:path w="821690" h="1828800">
                <a:moveTo>
                  <a:pt x="699211" y="911348"/>
                </a:moveTo>
                <a:lnTo>
                  <a:pt x="661162" y="913764"/>
                </a:lnTo>
                <a:lnTo>
                  <a:pt x="652979" y="914401"/>
                </a:lnTo>
                <a:lnTo>
                  <a:pt x="661162" y="915034"/>
                </a:lnTo>
                <a:lnTo>
                  <a:pt x="699111" y="917457"/>
                </a:lnTo>
                <a:lnTo>
                  <a:pt x="738631" y="915796"/>
                </a:lnTo>
                <a:lnTo>
                  <a:pt x="779399" y="914780"/>
                </a:lnTo>
                <a:lnTo>
                  <a:pt x="821436" y="914400"/>
                </a:lnTo>
                <a:lnTo>
                  <a:pt x="779399" y="914018"/>
                </a:lnTo>
                <a:lnTo>
                  <a:pt x="738631" y="913002"/>
                </a:lnTo>
                <a:lnTo>
                  <a:pt x="699211" y="911348"/>
                </a:lnTo>
                <a:close/>
              </a:path>
              <a:path w="821690" h="1828800">
                <a:moveTo>
                  <a:pt x="410718" y="68452"/>
                </a:moveTo>
                <a:lnTo>
                  <a:pt x="404622" y="68452"/>
                </a:lnTo>
                <a:lnTo>
                  <a:pt x="404749" y="69468"/>
                </a:lnTo>
                <a:lnTo>
                  <a:pt x="404749" y="846963"/>
                </a:lnTo>
                <a:lnTo>
                  <a:pt x="405256" y="850518"/>
                </a:lnTo>
                <a:lnTo>
                  <a:pt x="405511" y="851534"/>
                </a:lnTo>
                <a:lnTo>
                  <a:pt x="405765" y="852042"/>
                </a:lnTo>
                <a:lnTo>
                  <a:pt x="407289" y="855471"/>
                </a:lnTo>
                <a:lnTo>
                  <a:pt x="407416" y="855852"/>
                </a:lnTo>
                <a:lnTo>
                  <a:pt x="407670" y="856361"/>
                </a:lnTo>
                <a:lnTo>
                  <a:pt x="408050" y="856741"/>
                </a:lnTo>
                <a:lnTo>
                  <a:pt x="410718" y="860170"/>
                </a:lnTo>
                <a:lnTo>
                  <a:pt x="410845" y="860425"/>
                </a:lnTo>
                <a:lnTo>
                  <a:pt x="411099" y="860551"/>
                </a:lnTo>
                <a:lnTo>
                  <a:pt x="411225" y="860805"/>
                </a:lnTo>
                <a:lnTo>
                  <a:pt x="449072" y="881379"/>
                </a:lnTo>
                <a:lnTo>
                  <a:pt x="490981" y="892937"/>
                </a:lnTo>
                <a:lnTo>
                  <a:pt x="529971" y="900429"/>
                </a:lnTo>
                <a:lnTo>
                  <a:pt x="591057" y="908684"/>
                </a:lnTo>
                <a:lnTo>
                  <a:pt x="652993" y="914400"/>
                </a:lnTo>
                <a:lnTo>
                  <a:pt x="661162" y="913764"/>
                </a:lnTo>
                <a:lnTo>
                  <a:pt x="699211" y="911348"/>
                </a:lnTo>
                <a:lnTo>
                  <a:pt x="625728" y="906144"/>
                </a:lnTo>
                <a:lnTo>
                  <a:pt x="575691" y="900811"/>
                </a:lnTo>
                <a:lnTo>
                  <a:pt x="517398" y="892047"/>
                </a:lnTo>
                <a:lnTo>
                  <a:pt x="470153" y="881379"/>
                </a:lnTo>
                <a:lnTo>
                  <a:pt x="429132" y="866393"/>
                </a:lnTo>
                <a:lnTo>
                  <a:pt x="410826" y="846708"/>
                </a:lnTo>
                <a:lnTo>
                  <a:pt x="410718" y="68452"/>
                </a:lnTo>
                <a:close/>
              </a:path>
              <a:path w="821690" h="1828800">
                <a:moveTo>
                  <a:pt x="821436" y="908303"/>
                </a:moveTo>
                <a:lnTo>
                  <a:pt x="779399" y="908684"/>
                </a:lnTo>
                <a:lnTo>
                  <a:pt x="738504" y="909701"/>
                </a:lnTo>
                <a:lnTo>
                  <a:pt x="699211" y="911348"/>
                </a:lnTo>
                <a:lnTo>
                  <a:pt x="738631" y="913002"/>
                </a:lnTo>
                <a:lnTo>
                  <a:pt x="779399" y="914018"/>
                </a:lnTo>
                <a:lnTo>
                  <a:pt x="821436" y="914400"/>
                </a:lnTo>
                <a:lnTo>
                  <a:pt x="821436" y="908303"/>
                </a:lnTo>
                <a:close/>
              </a:path>
              <a:path w="821690" h="1828800">
                <a:moveTo>
                  <a:pt x="404622" y="68757"/>
                </a:moveTo>
                <a:lnTo>
                  <a:pt x="404622" y="69468"/>
                </a:lnTo>
                <a:lnTo>
                  <a:pt x="404622" y="68757"/>
                </a:lnTo>
                <a:close/>
              </a:path>
              <a:path w="821690" h="1828800">
                <a:moveTo>
                  <a:pt x="410264" y="65912"/>
                </a:moveTo>
                <a:lnTo>
                  <a:pt x="404114" y="65912"/>
                </a:lnTo>
                <a:lnTo>
                  <a:pt x="404495" y="67437"/>
                </a:lnTo>
                <a:lnTo>
                  <a:pt x="404622" y="68757"/>
                </a:lnTo>
                <a:lnTo>
                  <a:pt x="404622" y="68452"/>
                </a:lnTo>
                <a:lnTo>
                  <a:pt x="410718" y="68452"/>
                </a:lnTo>
                <a:lnTo>
                  <a:pt x="410264" y="65912"/>
                </a:lnTo>
                <a:close/>
              </a:path>
              <a:path w="821690" h="1828800">
                <a:moveTo>
                  <a:pt x="404308" y="67001"/>
                </a:moveTo>
                <a:lnTo>
                  <a:pt x="404386" y="67437"/>
                </a:lnTo>
                <a:lnTo>
                  <a:pt x="404308" y="67001"/>
                </a:lnTo>
                <a:close/>
              </a:path>
              <a:path w="821690" h="1828800">
                <a:moveTo>
                  <a:pt x="404114" y="65912"/>
                </a:moveTo>
                <a:lnTo>
                  <a:pt x="404308" y="67001"/>
                </a:lnTo>
                <a:lnTo>
                  <a:pt x="404495" y="67437"/>
                </a:lnTo>
                <a:lnTo>
                  <a:pt x="404114" y="65912"/>
                </a:lnTo>
                <a:close/>
              </a:path>
              <a:path w="821690" h="1828800">
                <a:moveTo>
                  <a:pt x="403092" y="64163"/>
                </a:moveTo>
                <a:lnTo>
                  <a:pt x="404308" y="67001"/>
                </a:lnTo>
                <a:lnTo>
                  <a:pt x="404114" y="65912"/>
                </a:lnTo>
                <a:lnTo>
                  <a:pt x="410264" y="65912"/>
                </a:lnTo>
                <a:lnTo>
                  <a:pt x="410128" y="65150"/>
                </a:lnTo>
                <a:lnTo>
                  <a:pt x="403860" y="65150"/>
                </a:lnTo>
                <a:lnTo>
                  <a:pt x="403092" y="64163"/>
                </a:lnTo>
                <a:close/>
              </a:path>
              <a:path w="821690" h="1828800">
                <a:moveTo>
                  <a:pt x="402971" y="63880"/>
                </a:moveTo>
                <a:lnTo>
                  <a:pt x="403092" y="64163"/>
                </a:lnTo>
                <a:lnTo>
                  <a:pt x="403860" y="65150"/>
                </a:lnTo>
                <a:lnTo>
                  <a:pt x="402971" y="63880"/>
                </a:lnTo>
                <a:close/>
              </a:path>
              <a:path w="821690" h="1828800">
                <a:moveTo>
                  <a:pt x="409631" y="63880"/>
                </a:moveTo>
                <a:lnTo>
                  <a:pt x="402971" y="63880"/>
                </a:lnTo>
                <a:lnTo>
                  <a:pt x="403860" y="65150"/>
                </a:lnTo>
                <a:lnTo>
                  <a:pt x="410128" y="65150"/>
                </a:lnTo>
                <a:lnTo>
                  <a:pt x="410082" y="64896"/>
                </a:lnTo>
                <a:lnTo>
                  <a:pt x="409631" y="63880"/>
                </a:lnTo>
                <a:close/>
              </a:path>
              <a:path w="821690" h="1828800">
                <a:moveTo>
                  <a:pt x="408671" y="61721"/>
                </a:moveTo>
                <a:lnTo>
                  <a:pt x="401193" y="61721"/>
                </a:lnTo>
                <a:lnTo>
                  <a:pt x="401827" y="62483"/>
                </a:lnTo>
                <a:lnTo>
                  <a:pt x="403092" y="64163"/>
                </a:lnTo>
                <a:lnTo>
                  <a:pt x="402971" y="63880"/>
                </a:lnTo>
                <a:lnTo>
                  <a:pt x="409631" y="63880"/>
                </a:lnTo>
                <a:lnTo>
                  <a:pt x="408671" y="61721"/>
                </a:lnTo>
                <a:close/>
              </a:path>
              <a:path w="821690" h="1828800">
                <a:moveTo>
                  <a:pt x="401661" y="62324"/>
                </a:moveTo>
                <a:lnTo>
                  <a:pt x="401785" y="62483"/>
                </a:lnTo>
                <a:lnTo>
                  <a:pt x="401661" y="62324"/>
                </a:lnTo>
                <a:close/>
              </a:path>
              <a:path w="821690" h="1828800">
                <a:moveTo>
                  <a:pt x="401193" y="61721"/>
                </a:moveTo>
                <a:lnTo>
                  <a:pt x="401661" y="62324"/>
                </a:lnTo>
                <a:lnTo>
                  <a:pt x="401827" y="62483"/>
                </a:lnTo>
                <a:lnTo>
                  <a:pt x="401193" y="61721"/>
                </a:lnTo>
                <a:close/>
              </a:path>
              <a:path w="821690" h="1828800">
                <a:moveTo>
                  <a:pt x="0" y="0"/>
                </a:moveTo>
                <a:lnTo>
                  <a:pt x="0" y="6095"/>
                </a:lnTo>
                <a:lnTo>
                  <a:pt x="41910" y="6476"/>
                </a:lnTo>
                <a:lnTo>
                  <a:pt x="82676" y="7492"/>
                </a:lnTo>
                <a:lnTo>
                  <a:pt x="121920" y="9143"/>
                </a:lnTo>
                <a:lnTo>
                  <a:pt x="195325" y="14350"/>
                </a:lnTo>
                <a:lnTo>
                  <a:pt x="244982" y="19684"/>
                </a:lnTo>
                <a:lnTo>
                  <a:pt x="303022" y="28447"/>
                </a:lnTo>
                <a:lnTo>
                  <a:pt x="349757" y="38862"/>
                </a:lnTo>
                <a:lnTo>
                  <a:pt x="389636" y="53593"/>
                </a:lnTo>
                <a:lnTo>
                  <a:pt x="401661" y="62324"/>
                </a:lnTo>
                <a:lnTo>
                  <a:pt x="401193" y="61721"/>
                </a:lnTo>
                <a:lnTo>
                  <a:pt x="408671" y="61721"/>
                </a:lnTo>
                <a:lnTo>
                  <a:pt x="408559" y="61467"/>
                </a:lnTo>
                <a:lnTo>
                  <a:pt x="370204" y="38734"/>
                </a:lnTo>
                <a:lnTo>
                  <a:pt x="329184" y="27558"/>
                </a:lnTo>
                <a:lnTo>
                  <a:pt x="290449" y="20065"/>
                </a:lnTo>
                <a:lnTo>
                  <a:pt x="245745" y="13588"/>
                </a:lnTo>
                <a:lnTo>
                  <a:pt x="195834" y="8254"/>
                </a:lnTo>
                <a:lnTo>
                  <a:pt x="122047" y="3047"/>
                </a:lnTo>
                <a:lnTo>
                  <a:pt x="82803" y="1396"/>
                </a:lnTo>
                <a:lnTo>
                  <a:pt x="42037" y="3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00238" y="2987802"/>
            <a:ext cx="2811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latin typeface="Verdana"/>
                <a:cs typeface="Verdana"/>
              </a:rPr>
              <a:t>should </a:t>
            </a:r>
            <a:r>
              <a:rPr sz="2400" spc="-80" dirty="0">
                <a:latin typeface="Verdana"/>
                <a:cs typeface="Verdana"/>
              </a:rPr>
              <a:t>be</a:t>
            </a:r>
            <a:r>
              <a:rPr sz="2400" spc="-27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examined  </a:t>
            </a:r>
            <a:r>
              <a:rPr sz="2400" spc="-130" dirty="0">
                <a:latin typeface="Verdana"/>
                <a:cs typeface="Verdana"/>
              </a:rPr>
              <a:t>in </a:t>
            </a:r>
            <a:r>
              <a:rPr sz="2400" spc="-145" dirty="0">
                <a:latin typeface="Verdana"/>
                <a:cs typeface="Verdana"/>
              </a:rPr>
              <a:t>every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slide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28371"/>
            <a:ext cx="36677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185" dirty="0">
                <a:latin typeface="Impact"/>
                <a:cs typeface="Impact"/>
              </a:rPr>
              <a:t>CLARA</a:t>
            </a:r>
            <a:r>
              <a:rPr sz="5400" b="1" spc="315" dirty="0">
                <a:latin typeface="Impact"/>
                <a:cs typeface="Impact"/>
              </a:rPr>
              <a:t> </a:t>
            </a:r>
            <a:r>
              <a:rPr sz="5400" b="1" spc="155" dirty="0">
                <a:latin typeface="Impact"/>
                <a:cs typeface="Impact"/>
              </a:rPr>
              <a:t>CELLS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0578" y="1782981"/>
            <a:ext cx="6501765" cy="374269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85" dirty="0">
                <a:latin typeface="Verdana"/>
                <a:cs typeface="Verdana"/>
              </a:rPr>
              <a:t>Non-ciliated </a:t>
            </a:r>
            <a:r>
              <a:rPr sz="2200" spc="-114" dirty="0">
                <a:latin typeface="Verdana"/>
                <a:cs typeface="Verdana"/>
              </a:rPr>
              <a:t>Columnar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35" dirty="0">
                <a:latin typeface="Verdana"/>
                <a:cs typeface="Verdana"/>
              </a:rPr>
              <a:t>cells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5" dirty="0">
                <a:latin typeface="Verdana"/>
                <a:cs typeface="Verdana"/>
              </a:rPr>
              <a:t>Dome-shaped </a:t>
            </a:r>
            <a:r>
              <a:rPr sz="2200" spc="-110" dirty="0">
                <a:latin typeface="Verdana"/>
                <a:cs typeface="Verdana"/>
              </a:rPr>
              <a:t>apical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ends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40" dirty="0">
                <a:latin typeface="Verdana"/>
                <a:cs typeface="Verdana"/>
              </a:rPr>
              <a:t>Secretory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135" dirty="0">
                <a:latin typeface="Verdana"/>
                <a:cs typeface="Verdana"/>
              </a:rPr>
              <a:t>cells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5"/>
              </a:spcBef>
              <a:buChar char="–"/>
              <a:tabLst>
                <a:tab pos="698500" algn="l"/>
              </a:tabLst>
            </a:pPr>
            <a:r>
              <a:rPr sz="2000" spc="-75" dirty="0">
                <a:latin typeface="Verdana"/>
                <a:cs typeface="Verdana"/>
              </a:rPr>
              <a:t>Apical </a:t>
            </a:r>
            <a:r>
              <a:rPr sz="2000" spc="-114" dirty="0">
                <a:latin typeface="Verdana"/>
                <a:cs typeface="Verdana"/>
              </a:rPr>
              <a:t>secretory granules </a:t>
            </a:r>
            <a:r>
              <a:rPr sz="2000" spc="-225" dirty="0">
                <a:latin typeface="Verdana"/>
                <a:cs typeface="Verdana"/>
              </a:rPr>
              <a:t>(PAS </a:t>
            </a:r>
            <a:r>
              <a:rPr sz="2000" spc="-235" dirty="0">
                <a:latin typeface="Verdana"/>
                <a:cs typeface="Verdana"/>
              </a:rPr>
              <a:t>+ </a:t>
            </a:r>
            <a:r>
              <a:rPr sz="2000" spc="-135" dirty="0">
                <a:latin typeface="Verdana"/>
                <a:cs typeface="Verdana"/>
              </a:rPr>
              <a:t>diastase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165" dirty="0">
                <a:latin typeface="Verdana"/>
                <a:cs typeface="Verdana"/>
              </a:rPr>
              <a:t>resistant)</a:t>
            </a:r>
            <a:endParaRPr sz="20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40"/>
              </a:spcBef>
              <a:buChar char="–"/>
              <a:tabLst>
                <a:tab pos="698500" algn="l"/>
              </a:tabLst>
            </a:pPr>
            <a:r>
              <a:rPr sz="2000" spc="-80" dirty="0">
                <a:latin typeface="Verdana"/>
                <a:cs typeface="Verdana"/>
              </a:rPr>
              <a:t>Produce </a:t>
            </a:r>
            <a:r>
              <a:rPr sz="2000" spc="-100" dirty="0">
                <a:latin typeface="Verdana"/>
                <a:cs typeface="Verdana"/>
              </a:rPr>
              <a:t>components </a:t>
            </a:r>
            <a:r>
              <a:rPr sz="2000" spc="-90" dirty="0">
                <a:latin typeface="Verdana"/>
                <a:cs typeface="Verdana"/>
              </a:rPr>
              <a:t>of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surfactants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95" dirty="0">
                <a:latin typeface="Verdana"/>
                <a:cs typeface="Verdana"/>
              </a:rPr>
              <a:t>Also </a:t>
            </a:r>
            <a:r>
              <a:rPr sz="2200" spc="-145" dirty="0">
                <a:latin typeface="Verdana"/>
                <a:cs typeface="Verdana"/>
              </a:rPr>
              <a:t>Reserve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35" dirty="0">
                <a:latin typeface="Verdana"/>
                <a:cs typeface="Verdana"/>
              </a:rPr>
              <a:t>cells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5"/>
              </a:spcBef>
              <a:buChar char="–"/>
              <a:tabLst>
                <a:tab pos="698500" algn="l"/>
              </a:tabLst>
            </a:pPr>
            <a:r>
              <a:rPr sz="2000" spc="-105" dirty="0">
                <a:latin typeface="Verdana"/>
                <a:cs typeface="Verdana"/>
              </a:rPr>
              <a:t>Replace </a:t>
            </a:r>
            <a:r>
              <a:rPr sz="2000" spc="-90" dirty="0">
                <a:latin typeface="Verdana"/>
                <a:cs typeface="Verdana"/>
              </a:rPr>
              <a:t>bronchiolar </a:t>
            </a:r>
            <a:r>
              <a:rPr sz="2000" spc="-105" dirty="0">
                <a:latin typeface="Verdana"/>
                <a:cs typeface="Verdana"/>
              </a:rPr>
              <a:t>epithelium </a:t>
            </a:r>
            <a:r>
              <a:rPr sz="2000" spc="-114" dirty="0">
                <a:latin typeface="Verdana"/>
                <a:cs typeface="Verdana"/>
              </a:rPr>
              <a:t>after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injury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1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20" dirty="0">
                <a:latin typeface="Verdana"/>
                <a:cs typeface="Verdana"/>
              </a:rPr>
              <a:t>Bronchioles </a:t>
            </a:r>
            <a:r>
              <a:rPr sz="2200" spc="-260" dirty="0">
                <a:latin typeface="Verdana"/>
                <a:cs typeface="Verdana"/>
              </a:rPr>
              <a:t>&gt;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Bronchi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6995" y="170687"/>
            <a:ext cx="4658867" cy="2863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28371"/>
            <a:ext cx="69646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180" dirty="0">
                <a:latin typeface="Impact"/>
                <a:cs typeface="Impact"/>
              </a:rPr>
              <a:t>NEUROENDOCRINE</a:t>
            </a:r>
            <a:r>
              <a:rPr sz="5400" b="1" spc="360" dirty="0">
                <a:latin typeface="Impact"/>
                <a:cs typeface="Impact"/>
              </a:rPr>
              <a:t> </a:t>
            </a:r>
            <a:r>
              <a:rPr sz="5400" b="1" spc="155" dirty="0">
                <a:latin typeface="Impact"/>
                <a:cs typeface="Impact"/>
              </a:rPr>
              <a:t>CELLS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0578" y="2316607"/>
            <a:ext cx="5351145" cy="308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95" dirty="0">
                <a:latin typeface="Verdana"/>
                <a:cs typeface="Verdana"/>
              </a:rPr>
              <a:t>Also </a:t>
            </a:r>
            <a:r>
              <a:rPr sz="2200" spc="-140" dirty="0">
                <a:latin typeface="Verdana"/>
                <a:cs typeface="Verdana"/>
              </a:rPr>
              <a:t>known </a:t>
            </a:r>
            <a:r>
              <a:rPr sz="2200" spc="-190" dirty="0">
                <a:latin typeface="Verdana"/>
                <a:cs typeface="Verdana"/>
              </a:rPr>
              <a:t>as </a:t>
            </a:r>
            <a:r>
              <a:rPr sz="2200" spc="-175" dirty="0">
                <a:latin typeface="Verdana"/>
                <a:cs typeface="Verdana"/>
              </a:rPr>
              <a:t>“Kulchitsky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cells”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5" dirty="0">
                <a:latin typeface="Verdana"/>
                <a:cs typeface="Verdana"/>
              </a:rPr>
              <a:t>Scattered </a:t>
            </a:r>
            <a:r>
              <a:rPr sz="2200" spc="-140" dirty="0">
                <a:latin typeface="Verdana"/>
                <a:cs typeface="Verdana"/>
              </a:rPr>
              <a:t>within </a:t>
            </a:r>
            <a:r>
              <a:rPr sz="2200" spc="-155" dirty="0">
                <a:latin typeface="Verdana"/>
                <a:cs typeface="Verdana"/>
              </a:rPr>
              <a:t>airways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epithelium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5" dirty="0">
                <a:latin typeface="Verdana"/>
                <a:cs typeface="Verdana"/>
              </a:rPr>
              <a:t>More </a:t>
            </a:r>
            <a:r>
              <a:rPr sz="2200" spc="-130" dirty="0">
                <a:latin typeface="Verdana"/>
                <a:cs typeface="Verdana"/>
              </a:rPr>
              <a:t>evident </a:t>
            </a:r>
            <a:r>
              <a:rPr sz="2200" spc="-120" dirty="0">
                <a:latin typeface="Verdana"/>
                <a:cs typeface="Verdana"/>
              </a:rPr>
              <a:t>in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neonates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9"/>
              </a:spcBef>
              <a:buChar char="–"/>
              <a:tabLst>
                <a:tab pos="698500" algn="l"/>
              </a:tabLst>
            </a:pPr>
            <a:r>
              <a:rPr sz="2000" spc="-155" dirty="0">
                <a:latin typeface="Verdana"/>
                <a:cs typeface="Verdana"/>
              </a:rPr>
              <a:t>Rarely </a:t>
            </a:r>
            <a:r>
              <a:rPr sz="2000" spc="-130" dirty="0">
                <a:latin typeface="Verdana"/>
                <a:cs typeface="Verdana"/>
              </a:rPr>
              <a:t>seen </a:t>
            </a:r>
            <a:r>
              <a:rPr sz="2000" spc="-105" dirty="0">
                <a:latin typeface="Verdana"/>
                <a:cs typeface="Verdana"/>
              </a:rPr>
              <a:t>in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adults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1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40" dirty="0">
                <a:latin typeface="Verdana"/>
                <a:cs typeface="Verdana"/>
              </a:rPr>
              <a:t>Secretory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cells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5"/>
              </a:spcBef>
              <a:buChar char="–"/>
              <a:tabLst>
                <a:tab pos="698500" algn="l"/>
              </a:tabLst>
            </a:pPr>
            <a:r>
              <a:rPr sz="2000" spc="-95" dirty="0">
                <a:latin typeface="Verdana"/>
                <a:cs typeface="Verdana"/>
              </a:rPr>
              <a:t>Contain </a:t>
            </a:r>
            <a:r>
              <a:rPr sz="2000" spc="-110" dirty="0">
                <a:latin typeface="Verdana"/>
                <a:cs typeface="Verdana"/>
              </a:rPr>
              <a:t>neurosecretory </a:t>
            </a:r>
            <a:r>
              <a:rPr sz="2000" spc="-114" dirty="0">
                <a:latin typeface="Verdana"/>
                <a:cs typeface="Verdana"/>
              </a:rPr>
              <a:t>granules </a:t>
            </a:r>
            <a:r>
              <a:rPr sz="2000" spc="-120" dirty="0">
                <a:latin typeface="Verdana"/>
                <a:cs typeface="Verdana"/>
              </a:rPr>
              <a:t>by</a:t>
            </a:r>
            <a:r>
              <a:rPr sz="2000" spc="-31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E/M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03135" y="2045207"/>
            <a:ext cx="4901183" cy="3272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7" y="384730"/>
            <a:ext cx="3915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G</a:t>
            </a:r>
            <a:r>
              <a:rPr spc="200" dirty="0"/>
              <a:t>E</a:t>
            </a:r>
            <a:r>
              <a:rPr spc="195" dirty="0"/>
              <a:t>N</a:t>
            </a:r>
            <a:r>
              <a:rPr spc="200" dirty="0"/>
              <a:t>ERA</a:t>
            </a:r>
            <a:r>
              <a:rPr dirty="0"/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772870"/>
            <a:ext cx="9819005" cy="4126229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0" dirty="0">
                <a:latin typeface="Verdana"/>
                <a:cs typeface="Verdana"/>
              </a:rPr>
              <a:t>Alveoli </a:t>
            </a:r>
            <a:r>
              <a:rPr sz="2200" spc="-150" dirty="0">
                <a:latin typeface="Verdana"/>
                <a:cs typeface="Verdana"/>
              </a:rPr>
              <a:t>are </a:t>
            </a:r>
            <a:r>
              <a:rPr sz="2200" spc="-140" dirty="0">
                <a:latin typeface="Verdana"/>
                <a:cs typeface="Verdana"/>
              </a:rPr>
              <a:t>sac-like spaces </a:t>
            </a:r>
            <a:r>
              <a:rPr sz="2200" spc="-135" dirty="0">
                <a:latin typeface="Verdana"/>
                <a:cs typeface="Verdana"/>
              </a:rPr>
              <a:t>arising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200" dirty="0">
                <a:latin typeface="Verdana"/>
                <a:cs typeface="Verdana"/>
              </a:rPr>
              <a:t>from: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0"/>
              </a:spcBef>
              <a:buChar char="–"/>
              <a:tabLst>
                <a:tab pos="698500" algn="l"/>
              </a:tabLst>
            </a:pPr>
            <a:r>
              <a:rPr sz="2000" spc="-114" dirty="0">
                <a:latin typeface="Verdana"/>
                <a:cs typeface="Verdana"/>
              </a:rPr>
              <a:t>Respiratory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bronchioles</a:t>
            </a:r>
            <a:endParaRPr sz="20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44"/>
              </a:spcBef>
              <a:buChar char="–"/>
              <a:tabLst>
                <a:tab pos="698500" algn="l"/>
              </a:tabLst>
            </a:pPr>
            <a:r>
              <a:rPr sz="2000" spc="-105" dirty="0">
                <a:latin typeface="Verdana"/>
                <a:cs typeface="Verdana"/>
              </a:rPr>
              <a:t>Alveolar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ducts</a:t>
            </a:r>
            <a:endParaRPr sz="20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40"/>
              </a:spcBef>
              <a:buChar char="–"/>
              <a:tabLst>
                <a:tab pos="698500" algn="l"/>
              </a:tabLst>
            </a:pPr>
            <a:r>
              <a:rPr sz="2000" spc="-105" dirty="0">
                <a:latin typeface="Verdana"/>
                <a:cs typeface="Verdana"/>
              </a:rPr>
              <a:t>Alveolar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sacs</a:t>
            </a:r>
            <a:endParaRPr sz="2000">
              <a:latin typeface="Verdana"/>
              <a:cs typeface="Verdana"/>
            </a:endParaRPr>
          </a:p>
          <a:p>
            <a:pPr marL="241300" marR="5080" indent="-228600">
              <a:lnSpc>
                <a:spcPct val="110000"/>
              </a:lnSpc>
              <a:spcBef>
                <a:spcPts val="17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80" dirty="0">
                <a:latin typeface="Verdana"/>
                <a:cs typeface="Verdana"/>
              </a:rPr>
              <a:t>It </a:t>
            </a:r>
            <a:r>
              <a:rPr sz="2200" spc="-125" dirty="0">
                <a:latin typeface="Verdana"/>
                <a:cs typeface="Verdana"/>
              </a:rPr>
              <a:t>provides </a:t>
            </a:r>
            <a:r>
              <a:rPr sz="2200" spc="-150" dirty="0">
                <a:latin typeface="Verdana"/>
                <a:cs typeface="Verdana"/>
              </a:rPr>
              <a:t>a </a:t>
            </a:r>
            <a:r>
              <a:rPr sz="2200" spc="-125" dirty="0">
                <a:latin typeface="Verdana"/>
                <a:cs typeface="Verdana"/>
              </a:rPr>
              <a:t>tremendous surface </a:t>
            </a:r>
            <a:r>
              <a:rPr sz="2200" spc="-150" dirty="0">
                <a:latin typeface="Verdana"/>
                <a:cs typeface="Verdana"/>
              </a:rPr>
              <a:t>area </a:t>
            </a:r>
            <a:r>
              <a:rPr sz="2200" spc="-85" dirty="0">
                <a:latin typeface="Verdana"/>
                <a:cs typeface="Verdana"/>
              </a:rPr>
              <a:t>for </a:t>
            </a:r>
            <a:r>
              <a:rPr sz="2200" spc="-135" dirty="0">
                <a:latin typeface="Verdana"/>
                <a:cs typeface="Verdana"/>
              </a:rPr>
              <a:t>gas </a:t>
            </a:r>
            <a:r>
              <a:rPr sz="2200" spc="-130" dirty="0">
                <a:latin typeface="Verdana"/>
                <a:cs typeface="Verdana"/>
              </a:rPr>
              <a:t>exchange </a:t>
            </a:r>
            <a:r>
              <a:rPr sz="2200" spc="-125" dirty="0">
                <a:latin typeface="Verdana"/>
                <a:cs typeface="Verdana"/>
              </a:rPr>
              <a:t>between </a:t>
            </a:r>
            <a:r>
              <a:rPr sz="2200" spc="-114" dirty="0">
                <a:latin typeface="Verdana"/>
                <a:cs typeface="Verdana"/>
              </a:rPr>
              <a:t>inhaled </a:t>
            </a:r>
            <a:r>
              <a:rPr sz="2200" spc="-145" dirty="0">
                <a:latin typeface="Verdana"/>
                <a:cs typeface="Verdana"/>
              </a:rPr>
              <a:t>air  </a:t>
            </a:r>
            <a:r>
              <a:rPr sz="2200" spc="-105" dirty="0">
                <a:latin typeface="Verdana"/>
                <a:cs typeface="Verdana"/>
              </a:rPr>
              <a:t>and </a:t>
            </a:r>
            <a:r>
              <a:rPr sz="2200" spc="-130" dirty="0">
                <a:latin typeface="Verdana"/>
                <a:cs typeface="Verdana"/>
              </a:rPr>
              <a:t>alveolar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capillaries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0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30" dirty="0">
                <a:latin typeface="Verdana"/>
                <a:cs typeface="Verdana"/>
              </a:rPr>
              <a:t>The </a:t>
            </a:r>
            <a:r>
              <a:rPr sz="2200" spc="-120" dirty="0">
                <a:latin typeface="Verdana"/>
                <a:cs typeface="Verdana"/>
              </a:rPr>
              <a:t>alveoli </a:t>
            </a:r>
            <a:r>
              <a:rPr sz="2200" spc="-160" dirty="0">
                <a:latin typeface="Verdana"/>
                <a:cs typeface="Verdana"/>
              </a:rPr>
              <a:t>are </a:t>
            </a:r>
            <a:r>
              <a:rPr sz="2200" spc="-100" dirty="0">
                <a:latin typeface="Verdana"/>
                <a:cs typeface="Verdana"/>
              </a:rPr>
              <a:t>protected </a:t>
            </a:r>
            <a:r>
              <a:rPr sz="2200" spc="-125" dirty="0">
                <a:latin typeface="Verdana"/>
                <a:cs typeface="Verdana"/>
              </a:rPr>
              <a:t>from </a:t>
            </a:r>
            <a:r>
              <a:rPr sz="2200" spc="-105" dirty="0">
                <a:latin typeface="Verdana"/>
                <a:cs typeface="Verdana"/>
              </a:rPr>
              <a:t>collapse during </a:t>
            </a:r>
            <a:r>
              <a:rPr sz="2200" spc="-135" dirty="0">
                <a:latin typeface="Verdana"/>
                <a:cs typeface="Verdana"/>
              </a:rPr>
              <a:t>expiration by the </a:t>
            </a:r>
            <a:r>
              <a:rPr sz="2200" spc="-110" dirty="0">
                <a:latin typeface="Verdana"/>
                <a:cs typeface="Verdana"/>
              </a:rPr>
              <a:t>action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of</a:t>
            </a:r>
            <a:endParaRPr sz="22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265"/>
              </a:spcBef>
            </a:pPr>
            <a:r>
              <a:rPr sz="2200" spc="-135" dirty="0">
                <a:latin typeface="Verdana"/>
                <a:cs typeface="Verdana"/>
              </a:rPr>
              <a:t>surfactant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9"/>
              </a:spcBef>
              <a:buChar char="–"/>
              <a:tabLst>
                <a:tab pos="698500" algn="l"/>
              </a:tabLst>
            </a:pPr>
            <a:r>
              <a:rPr sz="2000" spc="-120" dirty="0">
                <a:latin typeface="Verdana"/>
                <a:cs typeface="Verdana"/>
              </a:rPr>
              <a:t>Mixture </a:t>
            </a:r>
            <a:r>
              <a:rPr sz="2000" spc="-90" dirty="0">
                <a:latin typeface="Verdana"/>
                <a:cs typeface="Verdana"/>
              </a:rPr>
              <a:t>of </a:t>
            </a:r>
            <a:r>
              <a:rPr sz="2000" spc="-85" dirty="0">
                <a:latin typeface="Verdana"/>
                <a:cs typeface="Verdana"/>
              </a:rPr>
              <a:t>phospholipids </a:t>
            </a:r>
            <a:r>
              <a:rPr sz="2000" spc="-135" dirty="0">
                <a:latin typeface="Verdana"/>
                <a:cs typeface="Verdana"/>
              </a:rPr>
              <a:t>that </a:t>
            </a:r>
            <a:r>
              <a:rPr sz="2000" spc="-100" dirty="0">
                <a:latin typeface="Verdana"/>
                <a:cs typeface="Verdana"/>
              </a:rPr>
              <a:t>reduce </a:t>
            </a:r>
            <a:r>
              <a:rPr sz="2000" spc="-120" dirty="0">
                <a:latin typeface="Verdana"/>
                <a:cs typeface="Verdana"/>
              </a:rPr>
              <a:t>alveolar </a:t>
            </a:r>
            <a:r>
              <a:rPr sz="2000" spc="-114" dirty="0">
                <a:latin typeface="Verdana"/>
                <a:cs typeface="Verdana"/>
              </a:rPr>
              <a:t>surface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tension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14843" y="382524"/>
            <a:ext cx="3915155" cy="3172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84730"/>
            <a:ext cx="499402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LUNG</a:t>
            </a:r>
            <a:r>
              <a:rPr spc="310" dirty="0"/>
              <a:t> </a:t>
            </a:r>
            <a:r>
              <a:rPr spc="160" dirty="0"/>
              <a:t>ACINUS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867508"/>
            <a:ext cx="9934575" cy="22085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spc="-10" dirty="0">
                <a:latin typeface="Verdana"/>
                <a:cs typeface="Verdana"/>
              </a:rPr>
              <a:t>A </a:t>
            </a:r>
            <a:r>
              <a:rPr sz="2400" spc="-125" dirty="0">
                <a:latin typeface="Verdana"/>
                <a:cs typeface="Verdana"/>
              </a:rPr>
              <a:t>functional </a:t>
            </a:r>
            <a:r>
              <a:rPr sz="2400" spc="-145" dirty="0">
                <a:latin typeface="Verdana"/>
                <a:cs typeface="Verdana"/>
              </a:rPr>
              <a:t>unit </a:t>
            </a:r>
            <a:r>
              <a:rPr sz="2400" spc="-165" dirty="0">
                <a:latin typeface="Verdana"/>
                <a:cs typeface="Verdana"/>
              </a:rPr>
              <a:t>(for </a:t>
            </a:r>
            <a:r>
              <a:rPr sz="2400" spc="-150" dirty="0">
                <a:latin typeface="Verdana"/>
                <a:cs typeface="Verdana"/>
              </a:rPr>
              <a:t>gas </a:t>
            </a:r>
            <a:r>
              <a:rPr sz="2400" spc="-170" dirty="0">
                <a:latin typeface="Verdana"/>
                <a:cs typeface="Verdana"/>
              </a:rPr>
              <a:t>exchange) </a:t>
            </a:r>
            <a:r>
              <a:rPr sz="2400" spc="-100" dirty="0">
                <a:latin typeface="Verdana"/>
                <a:cs typeface="Verdana"/>
              </a:rPr>
              <a:t>composed </a:t>
            </a:r>
            <a:r>
              <a:rPr sz="2400" spc="-105" dirty="0">
                <a:latin typeface="Verdana"/>
                <a:cs typeface="Verdana"/>
              </a:rPr>
              <a:t>of </a:t>
            </a:r>
            <a:r>
              <a:rPr sz="2400" spc="-145" dirty="0">
                <a:latin typeface="Verdana"/>
                <a:cs typeface="Verdana"/>
              </a:rPr>
              <a:t>the </a:t>
            </a:r>
            <a:r>
              <a:rPr sz="2400" spc="-170" dirty="0">
                <a:latin typeface="Verdana"/>
                <a:cs typeface="Verdana"/>
              </a:rPr>
              <a:t>structures </a:t>
            </a:r>
            <a:r>
              <a:rPr sz="2400" spc="-140" dirty="0">
                <a:latin typeface="Verdana"/>
                <a:cs typeface="Verdana"/>
              </a:rPr>
              <a:t>distal</a:t>
            </a:r>
            <a:r>
              <a:rPr sz="2400" spc="-26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to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400" spc="-165" dirty="0">
                <a:latin typeface="Verdana"/>
                <a:cs typeface="Verdana"/>
              </a:rPr>
              <a:t>a </a:t>
            </a:r>
            <a:r>
              <a:rPr sz="2400" spc="-130" dirty="0">
                <a:latin typeface="Verdana"/>
                <a:cs typeface="Verdana"/>
              </a:rPr>
              <a:t>single </a:t>
            </a:r>
            <a:r>
              <a:rPr sz="2400" spc="-150" dirty="0">
                <a:latin typeface="Verdana"/>
                <a:cs typeface="Verdana"/>
              </a:rPr>
              <a:t>terminal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bronchiole</a:t>
            </a:r>
            <a:endParaRPr sz="2400">
              <a:latin typeface="Verdana"/>
              <a:cs typeface="Verdana"/>
            </a:endParaRPr>
          </a:p>
          <a:p>
            <a:pPr marL="698500" indent="-228600">
              <a:lnSpc>
                <a:spcPct val="100000"/>
              </a:lnSpc>
              <a:spcBef>
                <a:spcPts val="990"/>
              </a:spcBef>
              <a:buChar char="–"/>
              <a:tabLst>
                <a:tab pos="698500" algn="l"/>
              </a:tabLst>
            </a:pPr>
            <a:r>
              <a:rPr sz="2200" spc="-135" dirty="0">
                <a:latin typeface="Verdana"/>
                <a:cs typeface="Verdana"/>
              </a:rPr>
              <a:t>Respiratory</a:t>
            </a:r>
            <a:r>
              <a:rPr sz="2200" spc="-130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bronchioles</a:t>
            </a:r>
            <a:endParaRPr sz="2200">
              <a:latin typeface="Verdana"/>
              <a:cs typeface="Verdana"/>
            </a:endParaRPr>
          </a:p>
          <a:p>
            <a:pPr marL="698500" indent="-228600">
              <a:lnSpc>
                <a:spcPct val="100000"/>
              </a:lnSpc>
              <a:spcBef>
                <a:spcPts val="960"/>
              </a:spcBef>
              <a:buChar char="–"/>
              <a:tabLst>
                <a:tab pos="698500" algn="l"/>
              </a:tabLst>
            </a:pPr>
            <a:r>
              <a:rPr sz="2200" spc="-114" dirty="0">
                <a:latin typeface="Verdana"/>
                <a:cs typeface="Verdana"/>
              </a:rPr>
              <a:t>Alveolar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ducts</a:t>
            </a:r>
            <a:endParaRPr sz="2200">
              <a:latin typeface="Verdana"/>
              <a:cs typeface="Verdana"/>
            </a:endParaRPr>
          </a:p>
          <a:p>
            <a:pPr marL="698500" indent="-228600">
              <a:lnSpc>
                <a:spcPct val="100000"/>
              </a:lnSpc>
              <a:spcBef>
                <a:spcPts val="975"/>
              </a:spcBef>
              <a:buChar char="–"/>
              <a:tabLst>
                <a:tab pos="698500" algn="l"/>
              </a:tabLst>
            </a:pPr>
            <a:r>
              <a:rPr sz="2200" spc="-105" dirty="0">
                <a:latin typeface="Verdana"/>
                <a:cs typeface="Verdana"/>
              </a:rPr>
              <a:t>Alveoli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59423" y="3080004"/>
            <a:ext cx="5370576" cy="3576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84730"/>
            <a:ext cx="407962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LUNG</a:t>
            </a:r>
            <a:r>
              <a:rPr spc="305" dirty="0"/>
              <a:t> </a:t>
            </a:r>
            <a:r>
              <a:rPr spc="150" dirty="0"/>
              <a:t>LOBULE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867508"/>
            <a:ext cx="9686925" cy="83121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spc="-75" dirty="0">
                <a:latin typeface="Verdana"/>
                <a:cs typeface="Verdana"/>
              </a:rPr>
              <a:t>An </a:t>
            </a:r>
            <a:r>
              <a:rPr sz="2400" spc="-130" dirty="0">
                <a:latin typeface="Verdana"/>
                <a:cs typeface="Verdana"/>
              </a:rPr>
              <a:t>anatomic </a:t>
            </a:r>
            <a:r>
              <a:rPr sz="2400" spc="-145" dirty="0">
                <a:latin typeface="Verdana"/>
                <a:cs typeface="Verdana"/>
              </a:rPr>
              <a:t>unit </a:t>
            </a:r>
            <a:r>
              <a:rPr sz="2400" spc="-140" dirty="0">
                <a:latin typeface="Verdana"/>
                <a:cs typeface="Verdana"/>
              </a:rPr>
              <a:t>consisting </a:t>
            </a:r>
            <a:r>
              <a:rPr sz="2400" spc="-105" dirty="0">
                <a:latin typeface="Verdana"/>
                <a:cs typeface="Verdana"/>
              </a:rPr>
              <a:t>of </a:t>
            </a:r>
            <a:r>
              <a:rPr sz="2400" spc="-145" dirty="0">
                <a:latin typeface="Verdana"/>
                <a:cs typeface="Verdana"/>
              </a:rPr>
              <a:t>the </a:t>
            </a:r>
            <a:r>
              <a:rPr sz="2400" spc="-120" dirty="0">
                <a:latin typeface="Verdana"/>
                <a:cs typeface="Verdana"/>
              </a:rPr>
              <a:t>acini </a:t>
            </a:r>
            <a:r>
              <a:rPr sz="2400" spc="-100" dirty="0">
                <a:latin typeface="Verdana"/>
                <a:cs typeface="Verdana"/>
              </a:rPr>
              <a:t>of </a:t>
            </a:r>
            <a:r>
              <a:rPr sz="2400" spc="-190" dirty="0">
                <a:latin typeface="Verdana"/>
                <a:cs typeface="Verdana"/>
              </a:rPr>
              <a:t>3 </a:t>
            </a:r>
            <a:r>
              <a:rPr sz="2400" spc="-90" dirty="0">
                <a:latin typeface="Verdana"/>
                <a:cs typeface="Verdana"/>
              </a:rPr>
              <a:t>to </a:t>
            </a:r>
            <a:r>
              <a:rPr sz="2400" spc="-395" dirty="0">
                <a:latin typeface="Verdana"/>
                <a:cs typeface="Verdana"/>
              </a:rPr>
              <a:t>10 </a:t>
            </a:r>
            <a:r>
              <a:rPr sz="2400" spc="-150" dirty="0">
                <a:latin typeface="Verdana"/>
                <a:cs typeface="Verdana"/>
              </a:rPr>
              <a:t>terminal</a:t>
            </a:r>
            <a:r>
              <a:rPr sz="2400" spc="-450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bronchioles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400" spc="-165" dirty="0">
                <a:latin typeface="Verdana"/>
                <a:cs typeface="Verdana"/>
              </a:rPr>
              <a:t>that </a:t>
            </a:r>
            <a:r>
              <a:rPr sz="2400" spc="-170" dirty="0">
                <a:latin typeface="Verdana"/>
                <a:cs typeface="Verdana"/>
              </a:rPr>
              <a:t>are </a:t>
            </a:r>
            <a:r>
              <a:rPr sz="2400" spc="-75" dirty="0">
                <a:latin typeface="Verdana"/>
                <a:cs typeface="Verdana"/>
              </a:rPr>
              <a:t>bounded </a:t>
            </a:r>
            <a:r>
              <a:rPr sz="2400" spc="-114" dirty="0">
                <a:latin typeface="Verdana"/>
                <a:cs typeface="Verdana"/>
              </a:rPr>
              <a:t>together </a:t>
            </a:r>
            <a:r>
              <a:rPr sz="2400" spc="-145" dirty="0">
                <a:latin typeface="Verdana"/>
                <a:cs typeface="Verdana"/>
              </a:rPr>
              <a:t>by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125" dirty="0">
                <a:latin typeface="Verdana"/>
                <a:cs typeface="Verdana"/>
              </a:rPr>
              <a:t>interlobular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septum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41007" y="3180588"/>
            <a:ext cx="4889500" cy="322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C339-2102-44DF-B763-CDD0898B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7A2C50A-8112-4D1E-AEDD-501810DCF9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1"/>
            <a:ext cx="8534400" cy="541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26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212217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A</a:t>
            </a:r>
            <a:r>
              <a:rPr spc="-5" dirty="0"/>
              <a:t>L</a:t>
            </a:r>
            <a:r>
              <a:rPr spc="185" dirty="0"/>
              <a:t>V</a:t>
            </a:r>
            <a:r>
              <a:rPr spc="200" dirty="0"/>
              <a:t>E</a:t>
            </a:r>
            <a:r>
              <a:rPr spc="195" dirty="0"/>
              <a:t>O</a:t>
            </a:r>
            <a:r>
              <a:rPr spc="200" dirty="0"/>
              <a:t>L</a:t>
            </a:r>
            <a:r>
              <a:rPr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779028"/>
            <a:ext cx="5892165" cy="271272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400" spc="-114" dirty="0">
                <a:latin typeface="Verdana"/>
                <a:cs typeface="Verdana"/>
              </a:rPr>
              <a:t>Lining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(pneumocytes)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90" dirty="0">
                <a:latin typeface="Verdana"/>
                <a:cs typeface="Verdana"/>
              </a:rPr>
              <a:t>Type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420" dirty="0">
                <a:latin typeface="Verdana"/>
                <a:cs typeface="Verdana"/>
              </a:rPr>
              <a:t>I</a:t>
            </a:r>
            <a:endParaRPr sz="24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1000"/>
              </a:spcBef>
              <a:buChar char="–"/>
              <a:tabLst>
                <a:tab pos="698500" algn="l"/>
              </a:tabLst>
            </a:pPr>
            <a:r>
              <a:rPr sz="2000" spc="-130" dirty="0">
                <a:latin typeface="Verdana"/>
                <a:cs typeface="Verdana"/>
              </a:rPr>
              <a:t>Squamous </a:t>
            </a:r>
            <a:r>
              <a:rPr sz="2000" spc="-145" dirty="0">
                <a:latin typeface="Verdana"/>
                <a:cs typeface="Verdana"/>
              </a:rPr>
              <a:t>“flat” </a:t>
            </a:r>
            <a:r>
              <a:rPr sz="2000" spc="-105" dirty="0">
                <a:latin typeface="Verdana"/>
                <a:cs typeface="Verdana"/>
              </a:rPr>
              <a:t>epithelial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cells</a:t>
            </a:r>
            <a:endParaRPr sz="20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35"/>
              </a:spcBef>
              <a:buChar char="–"/>
              <a:tabLst>
                <a:tab pos="698500" algn="l"/>
              </a:tabLst>
            </a:pPr>
            <a:r>
              <a:rPr sz="2000" spc="-100" dirty="0">
                <a:latin typeface="Verdana"/>
                <a:cs typeface="Verdana"/>
              </a:rPr>
              <a:t>Cover </a:t>
            </a:r>
            <a:r>
              <a:rPr sz="2000" spc="-250" dirty="0">
                <a:latin typeface="Verdana"/>
                <a:cs typeface="Verdana"/>
              </a:rPr>
              <a:t>90% </a:t>
            </a:r>
            <a:r>
              <a:rPr sz="2000" spc="-80" dirty="0">
                <a:latin typeface="Verdana"/>
                <a:cs typeface="Verdana"/>
              </a:rPr>
              <a:t>of </a:t>
            </a:r>
            <a:r>
              <a:rPr sz="2000" spc="-105" dirty="0">
                <a:latin typeface="Verdana"/>
                <a:cs typeface="Verdana"/>
              </a:rPr>
              <a:t>total </a:t>
            </a:r>
            <a:r>
              <a:rPr sz="2000" spc="-120" dirty="0">
                <a:latin typeface="Verdana"/>
                <a:cs typeface="Verdana"/>
              </a:rPr>
              <a:t>alveolar </a:t>
            </a:r>
            <a:r>
              <a:rPr sz="2000" spc="-114" dirty="0">
                <a:latin typeface="Verdana"/>
                <a:cs typeface="Verdana"/>
              </a:rPr>
              <a:t>surface</a:t>
            </a:r>
            <a:r>
              <a:rPr sz="2000" spc="-229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area</a:t>
            </a:r>
            <a:endParaRPr sz="20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40"/>
              </a:spcBef>
              <a:buChar char="–"/>
              <a:tabLst>
                <a:tab pos="698500" algn="l"/>
              </a:tabLst>
            </a:pPr>
            <a:r>
              <a:rPr sz="2000" spc="-145" dirty="0">
                <a:latin typeface="Verdana"/>
                <a:cs typeface="Verdana"/>
              </a:rPr>
              <a:t>Very </a:t>
            </a:r>
            <a:r>
              <a:rPr sz="2000" spc="-110" dirty="0">
                <a:latin typeface="Verdana"/>
                <a:cs typeface="Verdana"/>
              </a:rPr>
              <a:t>thin </a:t>
            </a:r>
            <a:r>
              <a:rPr sz="2000" spc="-120" dirty="0">
                <a:latin typeface="Verdana"/>
                <a:cs typeface="Verdana"/>
              </a:rPr>
              <a:t>cytoplasm </a:t>
            </a:r>
            <a:r>
              <a:rPr sz="2000" spc="-150" dirty="0">
                <a:latin typeface="Verdana"/>
                <a:cs typeface="Verdana"/>
              </a:rPr>
              <a:t>(to </a:t>
            </a:r>
            <a:r>
              <a:rPr sz="2000" spc="-114" dirty="0">
                <a:latin typeface="Verdana"/>
                <a:cs typeface="Verdana"/>
              </a:rPr>
              <a:t>permit </a:t>
            </a:r>
            <a:r>
              <a:rPr sz="2000" spc="-120" dirty="0">
                <a:latin typeface="Verdana"/>
                <a:cs typeface="Verdana"/>
              </a:rPr>
              <a:t>gas</a:t>
            </a:r>
            <a:r>
              <a:rPr sz="2000" spc="-285" dirty="0">
                <a:latin typeface="Verdana"/>
                <a:cs typeface="Verdana"/>
              </a:rPr>
              <a:t> </a:t>
            </a:r>
            <a:r>
              <a:rPr sz="2000" spc="-135" dirty="0">
                <a:latin typeface="Verdana"/>
                <a:cs typeface="Verdana"/>
              </a:rPr>
              <a:t>exchange)</a:t>
            </a:r>
            <a:endParaRPr sz="20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44"/>
              </a:spcBef>
              <a:buChar char="–"/>
              <a:tabLst>
                <a:tab pos="698500" algn="l"/>
              </a:tabLst>
            </a:pPr>
            <a:r>
              <a:rPr sz="2000" spc="-125" dirty="0">
                <a:latin typeface="Verdana"/>
                <a:cs typeface="Verdana"/>
              </a:rPr>
              <a:t>Incapable </a:t>
            </a:r>
            <a:r>
              <a:rPr sz="2000" spc="-80" dirty="0">
                <a:latin typeface="Verdana"/>
                <a:cs typeface="Verdana"/>
              </a:rPr>
              <a:t>of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division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52004" y="1854707"/>
            <a:ext cx="3777996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212217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A</a:t>
            </a:r>
            <a:r>
              <a:rPr spc="-5" dirty="0"/>
              <a:t>L</a:t>
            </a:r>
            <a:r>
              <a:rPr spc="185" dirty="0"/>
              <a:t>V</a:t>
            </a:r>
            <a:r>
              <a:rPr spc="200" dirty="0"/>
              <a:t>E</a:t>
            </a:r>
            <a:r>
              <a:rPr spc="195" dirty="0"/>
              <a:t>O</a:t>
            </a:r>
            <a:r>
              <a:rPr spc="200" dirty="0"/>
              <a:t>L</a:t>
            </a:r>
            <a:r>
              <a:rPr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779028"/>
            <a:ext cx="6106160" cy="427926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400" spc="-114" dirty="0">
                <a:latin typeface="Verdana"/>
                <a:cs typeface="Verdana"/>
              </a:rPr>
              <a:t>Lining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(pneumocytes)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90" dirty="0">
                <a:latin typeface="Verdana"/>
                <a:cs typeface="Verdana"/>
              </a:rPr>
              <a:t>Type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420" dirty="0">
                <a:latin typeface="Verdana"/>
                <a:cs typeface="Verdana"/>
              </a:rPr>
              <a:t>II</a:t>
            </a:r>
            <a:endParaRPr sz="24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1000"/>
              </a:spcBef>
              <a:buChar char="–"/>
              <a:tabLst>
                <a:tab pos="698500" algn="l"/>
              </a:tabLst>
            </a:pPr>
            <a:r>
              <a:rPr sz="2000" spc="-70" dirty="0">
                <a:latin typeface="Verdana"/>
                <a:cs typeface="Verdana"/>
              </a:rPr>
              <a:t>Cuboidal </a:t>
            </a:r>
            <a:r>
              <a:rPr sz="2000" spc="-105" dirty="0">
                <a:latin typeface="Verdana"/>
                <a:cs typeface="Verdana"/>
              </a:rPr>
              <a:t>epithelial</a:t>
            </a:r>
            <a:r>
              <a:rPr sz="2000" spc="-229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cells</a:t>
            </a:r>
            <a:endParaRPr sz="20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35"/>
              </a:spcBef>
              <a:buChar char="–"/>
              <a:tabLst>
                <a:tab pos="698500" algn="l"/>
              </a:tabLst>
            </a:pPr>
            <a:r>
              <a:rPr sz="2000" spc="-40" dirty="0">
                <a:latin typeface="Verdana"/>
                <a:cs typeface="Verdana"/>
              </a:rPr>
              <a:t>More </a:t>
            </a:r>
            <a:r>
              <a:rPr sz="2000" spc="-120" dirty="0">
                <a:latin typeface="Verdana"/>
                <a:cs typeface="Verdana"/>
              </a:rPr>
              <a:t>numerous than type</a:t>
            </a:r>
            <a:r>
              <a:rPr sz="2000" spc="-340" dirty="0">
                <a:latin typeface="Verdana"/>
                <a:cs typeface="Verdana"/>
              </a:rPr>
              <a:t> </a:t>
            </a:r>
            <a:r>
              <a:rPr sz="2000" spc="-350" dirty="0">
                <a:latin typeface="Verdana"/>
                <a:cs typeface="Verdana"/>
              </a:rPr>
              <a:t>I</a:t>
            </a:r>
            <a:endParaRPr sz="20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944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140" dirty="0">
                <a:latin typeface="Verdana"/>
                <a:cs typeface="Verdana"/>
              </a:rPr>
              <a:t>But </a:t>
            </a:r>
            <a:r>
              <a:rPr sz="1800" spc="-100" dirty="0">
                <a:latin typeface="Verdana"/>
                <a:cs typeface="Verdana"/>
              </a:rPr>
              <a:t>cover </a:t>
            </a:r>
            <a:r>
              <a:rPr sz="1800" spc="-95" dirty="0">
                <a:latin typeface="Verdana"/>
                <a:cs typeface="Verdana"/>
              </a:rPr>
              <a:t>only </a:t>
            </a:r>
            <a:r>
              <a:rPr sz="1800" spc="-335" dirty="0">
                <a:latin typeface="Verdana"/>
                <a:cs typeface="Verdana"/>
              </a:rPr>
              <a:t>10% </a:t>
            </a:r>
            <a:r>
              <a:rPr sz="1800" spc="-70" dirty="0">
                <a:latin typeface="Verdana"/>
                <a:cs typeface="Verdana"/>
              </a:rPr>
              <a:t>of </a:t>
            </a:r>
            <a:r>
              <a:rPr sz="1800" spc="-95" dirty="0">
                <a:latin typeface="Verdana"/>
                <a:cs typeface="Verdana"/>
              </a:rPr>
              <a:t>total </a:t>
            </a:r>
            <a:r>
              <a:rPr sz="1800" spc="-105" dirty="0">
                <a:latin typeface="Verdana"/>
                <a:cs typeface="Verdana"/>
              </a:rPr>
              <a:t>alveolar surface</a:t>
            </a:r>
            <a:r>
              <a:rPr sz="1800" spc="-320" dirty="0"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area</a:t>
            </a:r>
            <a:endParaRPr sz="18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20"/>
              </a:spcBef>
              <a:buChar char="–"/>
              <a:tabLst>
                <a:tab pos="698500" algn="l"/>
              </a:tabLst>
            </a:pPr>
            <a:r>
              <a:rPr sz="2000" spc="-85" dirty="0">
                <a:latin typeface="Verdana"/>
                <a:cs typeface="Verdana"/>
              </a:rPr>
              <a:t>Capable </a:t>
            </a:r>
            <a:r>
              <a:rPr sz="2000" spc="-80" dirty="0">
                <a:latin typeface="Verdana"/>
                <a:cs typeface="Verdana"/>
              </a:rPr>
              <a:t>of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division</a:t>
            </a:r>
            <a:endParaRPr sz="20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114" dirty="0">
                <a:latin typeface="Verdana"/>
                <a:cs typeface="Verdana"/>
              </a:rPr>
              <a:t>Reserve </a:t>
            </a:r>
            <a:r>
              <a:rPr sz="1800" spc="-105" dirty="0">
                <a:latin typeface="Verdana"/>
                <a:cs typeface="Verdana"/>
              </a:rPr>
              <a:t>cells </a:t>
            </a:r>
            <a:r>
              <a:rPr sz="1800" spc="-75" dirty="0">
                <a:latin typeface="Verdana"/>
                <a:cs typeface="Verdana"/>
              </a:rPr>
              <a:t>for </a:t>
            </a:r>
            <a:r>
              <a:rPr sz="1800" spc="-114" dirty="0">
                <a:latin typeface="Verdana"/>
                <a:cs typeface="Verdana"/>
              </a:rPr>
              <a:t>type </a:t>
            </a:r>
            <a:r>
              <a:rPr sz="1800" spc="-315" dirty="0">
                <a:latin typeface="Verdana"/>
                <a:cs typeface="Verdana"/>
              </a:rPr>
              <a:t>I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pneumocytes</a:t>
            </a:r>
            <a:endParaRPr sz="18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100" dirty="0">
                <a:latin typeface="Verdana"/>
                <a:cs typeface="Verdana"/>
              </a:rPr>
              <a:t>Alveolar damage/repair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Verdana"/>
                <a:cs typeface="Verdana"/>
              </a:rPr>
              <a:t>type </a:t>
            </a:r>
            <a:r>
              <a:rPr sz="1800" spc="-310" dirty="0">
                <a:latin typeface="Verdana"/>
                <a:cs typeface="Verdana"/>
              </a:rPr>
              <a:t>II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hyperplasia</a:t>
            </a:r>
            <a:endParaRPr sz="18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20"/>
              </a:spcBef>
              <a:buChar char="–"/>
              <a:tabLst>
                <a:tab pos="698500" algn="l"/>
              </a:tabLst>
            </a:pPr>
            <a:r>
              <a:rPr sz="2000" spc="-85" dirty="0">
                <a:latin typeface="Verdana"/>
                <a:cs typeface="Verdana"/>
              </a:rPr>
              <a:t>Also </a:t>
            </a:r>
            <a:r>
              <a:rPr sz="2000" spc="-80" dirty="0">
                <a:latin typeface="Verdana"/>
                <a:cs typeface="Verdana"/>
              </a:rPr>
              <a:t>produce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surfactant</a:t>
            </a:r>
            <a:endParaRPr sz="20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114" dirty="0">
                <a:latin typeface="Verdana"/>
                <a:cs typeface="Verdana"/>
              </a:rPr>
              <a:t>Lamellar </a:t>
            </a:r>
            <a:r>
              <a:rPr sz="1800" spc="-70" dirty="0">
                <a:latin typeface="Verdana"/>
                <a:cs typeface="Verdana"/>
              </a:rPr>
              <a:t>bodies </a:t>
            </a:r>
            <a:r>
              <a:rPr sz="1800" spc="-105" dirty="0">
                <a:latin typeface="Verdana"/>
                <a:cs typeface="Verdana"/>
              </a:rPr>
              <a:t>by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E/M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02880" y="0"/>
            <a:ext cx="4267200" cy="6617334"/>
            <a:chOff x="7802880" y="0"/>
            <a:chExt cx="4267200" cy="6617334"/>
          </a:xfrm>
        </p:grpSpPr>
        <p:sp>
          <p:nvSpPr>
            <p:cNvPr id="5" name="object 5"/>
            <p:cNvSpPr/>
            <p:nvPr/>
          </p:nvSpPr>
          <p:spPr>
            <a:xfrm>
              <a:off x="9150096" y="0"/>
              <a:ext cx="2505455" cy="3340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02880" y="3590544"/>
              <a:ext cx="4267200" cy="3026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212217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A</a:t>
            </a:r>
            <a:r>
              <a:rPr spc="-5" dirty="0"/>
              <a:t>L</a:t>
            </a:r>
            <a:r>
              <a:rPr spc="185" dirty="0"/>
              <a:t>V</a:t>
            </a:r>
            <a:r>
              <a:rPr spc="200" dirty="0"/>
              <a:t>E</a:t>
            </a:r>
            <a:r>
              <a:rPr spc="195" dirty="0"/>
              <a:t>O</a:t>
            </a:r>
            <a:r>
              <a:rPr spc="200" dirty="0"/>
              <a:t>L</a:t>
            </a:r>
            <a:r>
              <a:rPr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765710"/>
            <a:ext cx="5728335" cy="264731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400" spc="-150" dirty="0">
                <a:latin typeface="Verdana"/>
                <a:cs typeface="Verdana"/>
              </a:rPr>
              <a:t>Wall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60" dirty="0">
                <a:latin typeface="Verdana"/>
                <a:cs typeface="Verdana"/>
              </a:rPr>
              <a:t>Very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thin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14" dirty="0">
                <a:latin typeface="Verdana"/>
                <a:cs typeface="Verdana"/>
              </a:rPr>
              <a:t>Connective </a:t>
            </a:r>
            <a:r>
              <a:rPr sz="2200" spc="-155" dirty="0">
                <a:latin typeface="Verdana"/>
                <a:cs typeface="Verdana"/>
              </a:rPr>
              <a:t>tissue </a:t>
            </a:r>
            <a:r>
              <a:rPr sz="2200" spc="-260" dirty="0">
                <a:latin typeface="Verdana"/>
                <a:cs typeface="Verdana"/>
              </a:rPr>
              <a:t>+ </a:t>
            </a:r>
            <a:r>
              <a:rPr sz="2200" spc="-140" dirty="0">
                <a:latin typeface="Verdana"/>
                <a:cs typeface="Verdana"/>
              </a:rPr>
              <a:t>elastic </a:t>
            </a:r>
            <a:r>
              <a:rPr sz="2200" spc="50" dirty="0">
                <a:latin typeface="Verdana"/>
                <a:cs typeface="Verdana"/>
              </a:rPr>
              <a:t>&amp; </a:t>
            </a:r>
            <a:r>
              <a:rPr sz="2200" spc="-135" dirty="0">
                <a:latin typeface="Verdana"/>
                <a:cs typeface="Verdana"/>
              </a:rPr>
              <a:t>reticular</a:t>
            </a:r>
            <a:r>
              <a:rPr sz="2200" spc="-25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fibers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1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20" dirty="0">
                <a:latin typeface="Verdana"/>
                <a:cs typeface="Verdana"/>
              </a:rPr>
              <a:t>Contains </a:t>
            </a:r>
            <a:r>
              <a:rPr sz="2200" spc="-165" dirty="0">
                <a:latin typeface="Verdana"/>
                <a:cs typeface="Verdana"/>
              </a:rPr>
              <a:t>many </a:t>
            </a:r>
            <a:r>
              <a:rPr sz="2200" spc="-150" dirty="0">
                <a:latin typeface="Verdana"/>
                <a:cs typeface="Verdana"/>
              </a:rPr>
              <a:t>types </a:t>
            </a:r>
            <a:r>
              <a:rPr sz="2200" spc="-90" dirty="0">
                <a:latin typeface="Verdana"/>
                <a:cs typeface="Verdana"/>
              </a:rPr>
              <a:t>of </a:t>
            </a:r>
            <a:r>
              <a:rPr sz="2200" spc="-130" dirty="0">
                <a:latin typeface="Verdana"/>
                <a:cs typeface="Verdana"/>
              </a:rPr>
              <a:t>cells</a:t>
            </a:r>
            <a:r>
              <a:rPr sz="2200" spc="-229" dirty="0">
                <a:latin typeface="Verdana"/>
                <a:cs typeface="Verdana"/>
              </a:rPr>
              <a:t> </a:t>
            </a:r>
            <a:r>
              <a:rPr sz="2200" spc="-204" dirty="0">
                <a:latin typeface="Verdana"/>
                <a:cs typeface="Verdana"/>
              </a:rPr>
              <a:t>(nuclei):</a:t>
            </a:r>
            <a:endParaRPr sz="22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970"/>
              </a:spcBef>
            </a:pPr>
            <a:r>
              <a:rPr sz="2000" spc="-190" dirty="0">
                <a:latin typeface="Verdana"/>
                <a:cs typeface="Verdana"/>
              </a:rPr>
              <a:t>– </a:t>
            </a:r>
            <a:r>
              <a:rPr sz="2000" spc="-114" dirty="0">
                <a:latin typeface="Verdana"/>
                <a:cs typeface="Verdana"/>
              </a:rPr>
              <a:t>Pneumocytes</a:t>
            </a:r>
            <a:r>
              <a:rPr sz="2000" spc="-47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nuclei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7779" y="4385538"/>
            <a:ext cx="3326129" cy="129984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45"/>
              </a:spcBef>
              <a:buChar char="–"/>
              <a:tabLst>
                <a:tab pos="241300" algn="l"/>
              </a:tabLst>
            </a:pPr>
            <a:r>
              <a:rPr sz="2000" spc="-100" dirty="0">
                <a:latin typeface="Verdana"/>
                <a:cs typeface="Verdana"/>
              </a:rPr>
              <a:t>Capillary endothelial</a:t>
            </a:r>
            <a:r>
              <a:rPr sz="2000" spc="-25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nuclei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50"/>
              </a:spcBef>
              <a:buChar char="–"/>
              <a:tabLst>
                <a:tab pos="241300" algn="l"/>
              </a:tabLst>
            </a:pPr>
            <a:r>
              <a:rPr sz="2000" spc="-85" dirty="0">
                <a:latin typeface="Verdana"/>
                <a:cs typeface="Verdana"/>
              </a:rPr>
              <a:t>Macrophages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nuclei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35"/>
              </a:spcBef>
              <a:buChar char="–"/>
              <a:tabLst>
                <a:tab pos="241300" algn="l"/>
              </a:tabLst>
            </a:pPr>
            <a:r>
              <a:rPr sz="2000" spc="-120" dirty="0">
                <a:latin typeface="Verdana"/>
                <a:cs typeface="Verdana"/>
              </a:rPr>
              <a:t>Fibroblasts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nuclei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45680" y="1429511"/>
            <a:ext cx="3915155" cy="2936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95516" y="4511040"/>
            <a:ext cx="5015865" cy="1324610"/>
          </a:xfrm>
          <a:prstGeom prst="rect">
            <a:avLst/>
          </a:prstGeom>
          <a:ln w="9144">
            <a:solidFill>
              <a:srgbClr val="0D0D0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2000" spc="-105" dirty="0">
                <a:latin typeface="Verdana"/>
                <a:cs typeface="Verdana"/>
              </a:rPr>
              <a:t>Alveolar </a:t>
            </a:r>
            <a:r>
              <a:rPr sz="2000" spc="-110" dirty="0">
                <a:latin typeface="Verdana"/>
                <a:cs typeface="Verdana"/>
              </a:rPr>
              <a:t>macrophages </a:t>
            </a:r>
            <a:r>
              <a:rPr sz="2000" spc="-90" dirty="0">
                <a:latin typeface="Verdana"/>
                <a:cs typeface="Verdana"/>
              </a:rPr>
              <a:t>help </a:t>
            </a:r>
            <a:r>
              <a:rPr sz="2000" spc="-120" dirty="0">
                <a:latin typeface="Verdana"/>
                <a:cs typeface="Verdana"/>
              </a:rPr>
              <a:t>removing</a:t>
            </a:r>
            <a:r>
              <a:rPr sz="2000" spc="-24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the</a:t>
            </a:r>
            <a:endParaRPr sz="2000">
              <a:latin typeface="Verdana"/>
              <a:cs typeface="Verdana"/>
            </a:endParaRPr>
          </a:p>
          <a:p>
            <a:pPr marL="92710">
              <a:lnSpc>
                <a:spcPct val="100000"/>
              </a:lnSpc>
            </a:pPr>
            <a:r>
              <a:rPr sz="2000" spc="-125" dirty="0">
                <a:latin typeface="Verdana"/>
                <a:cs typeface="Verdana"/>
              </a:rPr>
              <a:t>dust </a:t>
            </a:r>
            <a:r>
              <a:rPr sz="2000" spc="-90" dirty="0">
                <a:latin typeface="Verdana"/>
                <a:cs typeface="Verdana"/>
              </a:rPr>
              <a:t>and </a:t>
            </a:r>
            <a:r>
              <a:rPr sz="2000" spc="-95" dirty="0">
                <a:latin typeface="Verdana"/>
                <a:cs typeface="Verdana"/>
              </a:rPr>
              <a:t>foreign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materials</a:t>
            </a:r>
            <a:endParaRPr sz="2000">
              <a:latin typeface="Verdana"/>
              <a:cs typeface="Verdana"/>
            </a:endParaRPr>
          </a:p>
          <a:p>
            <a:pPr marL="92710">
              <a:lnSpc>
                <a:spcPct val="100000"/>
              </a:lnSpc>
            </a:pPr>
            <a:r>
              <a:rPr sz="2000" spc="-140" dirty="0">
                <a:latin typeface="Verdana"/>
                <a:cs typeface="Verdana"/>
              </a:rPr>
              <a:t>They have </a:t>
            </a:r>
            <a:r>
              <a:rPr sz="2000" spc="-120" dirty="0">
                <a:latin typeface="Verdana"/>
                <a:cs typeface="Verdana"/>
              </a:rPr>
              <a:t>the </a:t>
            </a:r>
            <a:r>
              <a:rPr sz="2000" spc="-155" dirty="0">
                <a:latin typeface="Verdana"/>
                <a:cs typeface="Verdana"/>
              </a:rPr>
              <a:t>same </a:t>
            </a:r>
            <a:r>
              <a:rPr sz="2000" spc="-100" dirty="0">
                <a:latin typeface="Verdana"/>
                <a:cs typeface="Verdana"/>
              </a:rPr>
              <a:t>role </a:t>
            </a:r>
            <a:r>
              <a:rPr sz="2000" spc="-170" dirty="0">
                <a:latin typeface="Verdana"/>
                <a:cs typeface="Verdana"/>
              </a:rPr>
              <a:t>as </a:t>
            </a:r>
            <a:r>
              <a:rPr sz="2000" spc="-140" dirty="0">
                <a:latin typeface="Verdana"/>
                <a:cs typeface="Verdana"/>
              </a:rPr>
              <a:t>airways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cilia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544957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AIR-BLOOD</a:t>
            </a:r>
            <a:r>
              <a:rPr spc="280" dirty="0"/>
              <a:t> </a:t>
            </a:r>
            <a:r>
              <a:rPr spc="170" dirty="0"/>
              <a:t>BARRIER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2274849"/>
            <a:ext cx="5483860" cy="260731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60" dirty="0">
                <a:latin typeface="Verdana"/>
                <a:cs typeface="Verdana"/>
              </a:rPr>
              <a:t>Very </a:t>
            </a:r>
            <a:r>
              <a:rPr sz="2200" spc="-125" dirty="0">
                <a:latin typeface="Verdana"/>
                <a:cs typeface="Verdana"/>
              </a:rPr>
              <a:t>thin </a:t>
            </a:r>
            <a:r>
              <a:rPr sz="2200" spc="-80" dirty="0">
                <a:latin typeface="Verdana"/>
                <a:cs typeface="Verdana"/>
              </a:rPr>
              <a:t>to </a:t>
            </a:r>
            <a:r>
              <a:rPr sz="2200" spc="-130" dirty="0">
                <a:latin typeface="Verdana"/>
                <a:cs typeface="Verdana"/>
              </a:rPr>
              <a:t>facilitate </a:t>
            </a:r>
            <a:r>
              <a:rPr sz="2200" spc="-135" dirty="0">
                <a:latin typeface="Verdana"/>
                <a:cs typeface="Verdana"/>
              </a:rPr>
              <a:t>gas</a:t>
            </a:r>
            <a:r>
              <a:rPr sz="2200" spc="-240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exchange</a:t>
            </a:r>
            <a:endParaRPr sz="22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10" dirty="0">
                <a:latin typeface="Verdana"/>
                <a:cs typeface="Verdana"/>
              </a:rPr>
              <a:t>Formed</a:t>
            </a:r>
            <a:r>
              <a:rPr sz="2200" spc="-165" dirty="0">
                <a:latin typeface="Verdana"/>
                <a:cs typeface="Verdana"/>
              </a:rPr>
              <a:t> of:</a:t>
            </a:r>
            <a:endParaRPr sz="22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96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105" dirty="0">
                <a:latin typeface="Verdana"/>
                <a:cs typeface="Verdana"/>
              </a:rPr>
              <a:t>Alveolar </a:t>
            </a:r>
            <a:r>
              <a:rPr sz="2000" spc="-114" dirty="0">
                <a:latin typeface="Verdana"/>
                <a:cs typeface="Verdana"/>
              </a:rPr>
              <a:t>Epithelium </a:t>
            </a:r>
            <a:r>
              <a:rPr sz="2000" spc="-195" dirty="0">
                <a:latin typeface="Verdana"/>
                <a:cs typeface="Verdana"/>
              </a:rPr>
              <a:t>(Type </a:t>
            </a:r>
            <a:r>
              <a:rPr sz="2000" spc="-350" dirty="0">
                <a:latin typeface="Verdana"/>
                <a:cs typeface="Verdana"/>
              </a:rPr>
              <a:t>I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Pneumocytes)</a:t>
            </a:r>
            <a:endParaRPr sz="20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94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120" dirty="0">
                <a:latin typeface="Verdana"/>
                <a:cs typeface="Verdana"/>
              </a:rPr>
              <a:t>Fused </a:t>
            </a:r>
            <a:r>
              <a:rPr sz="2000" spc="-130" dirty="0">
                <a:latin typeface="Verdana"/>
                <a:cs typeface="Verdana"/>
              </a:rPr>
              <a:t>basement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membranes</a:t>
            </a:r>
            <a:endParaRPr sz="2000">
              <a:latin typeface="Verdana"/>
              <a:cs typeface="Verdana"/>
            </a:endParaRPr>
          </a:p>
          <a:p>
            <a:pPr marL="1213485" lvl="2" indent="-287020">
              <a:lnSpc>
                <a:spcPct val="100000"/>
              </a:lnSpc>
              <a:spcBef>
                <a:spcPts val="944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800" spc="-20" dirty="0">
                <a:latin typeface="Verdana"/>
                <a:cs typeface="Verdana"/>
              </a:rPr>
              <a:t>Of </a:t>
            </a:r>
            <a:r>
              <a:rPr sz="1800" spc="-70" dirty="0">
                <a:latin typeface="Verdana"/>
                <a:cs typeface="Verdana"/>
              </a:rPr>
              <a:t>both </a:t>
            </a:r>
            <a:r>
              <a:rPr sz="1800" spc="-105" dirty="0">
                <a:latin typeface="Verdana"/>
                <a:cs typeface="Verdana"/>
              </a:rPr>
              <a:t>alveoli </a:t>
            </a:r>
            <a:r>
              <a:rPr sz="1800" spc="-85" dirty="0">
                <a:latin typeface="Verdana"/>
                <a:cs typeface="Verdana"/>
              </a:rPr>
              <a:t>and </a:t>
            </a:r>
            <a:r>
              <a:rPr sz="1800" spc="-90" dirty="0">
                <a:latin typeface="Verdana"/>
                <a:cs typeface="Verdana"/>
              </a:rPr>
              <a:t>pulmonary</a:t>
            </a:r>
            <a:r>
              <a:rPr sz="1800" spc="-229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capillaries</a:t>
            </a:r>
            <a:endParaRPr sz="18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91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100" dirty="0">
                <a:latin typeface="Verdana"/>
                <a:cs typeface="Verdana"/>
              </a:rPr>
              <a:t>Capillary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Endothelium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14031" y="1874520"/>
            <a:ext cx="5077968" cy="3808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84730"/>
            <a:ext cx="299300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G</a:t>
            </a:r>
            <a:r>
              <a:rPr spc="200" dirty="0"/>
              <a:t>E</a:t>
            </a:r>
            <a:r>
              <a:rPr spc="195" dirty="0"/>
              <a:t>N</a:t>
            </a:r>
            <a:r>
              <a:rPr spc="200" dirty="0"/>
              <a:t>ERA</a:t>
            </a:r>
            <a:r>
              <a:rPr dirty="0"/>
              <a:t>L</a:t>
            </a:r>
          </a:p>
        </p:txBody>
      </p:sp>
      <p:sp>
        <p:nvSpPr>
          <p:cNvPr id="3" name="object 3"/>
          <p:cNvSpPr/>
          <p:nvPr/>
        </p:nvSpPr>
        <p:spPr>
          <a:xfrm>
            <a:off x="1251203" y="5401055"/>
            <a:ext cx="7045959" cy="1015365"/>
          </a:xfrm>
          <a:custGeom>
            <a:avLst/>
            <a:gdLst/>
            <a:ahLst/>
            <a:cxnLst/>
            <a:rect l="l" t="t" r="r" b="b"/>
            <a:pathLst>
              <a:path w="7045959" h="1015364">
                <a:moveTo>
                  <a:pt x="0" y="1014984"/>
                </a:moveTo>
                <a:lnTo>
                  <a:pt x="7045452" y="1014984"/>
                </a:lnTo>
                <a:lnTo>
                  <a:pt x="7045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ln w="914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30578" y="1702139"/>
            <a:ext cx="6797675" cy="458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96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400" spc="-90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main </a:t>
            </a:r>
            <a:r>
              <a:rPr sz="2400" spc="15" dirty="0">
                <a:latin typeface="Arial"/>
                <a:cs typeface="Arial"/>
              </a:rPr>
              <a:t>role </a:t>
            </a:r>
            <a:r>
              <a:rPr sz="2400" spc="75" dirty="0">
                <a:latin typeface="Arial"/>
                <a:cs typeface="Arial"/>
              </a:rPr>
              <a:t>of </a:t>
            </a:r>
            <a:r>
              <a:rPr sz="2400" spc="-55" dirty="0">
                <a:latin typeface="Arial"/>
                <a:cs typeface="Arial"/>
              </a:rPr>
              <a:t>airways </a:t>
            </a:r>
            <a:r>
              <a:rPr sz="2400" spc="-70" dirty="0">
                <a:latin typeface="Arial"/>
                <a:cs typeface="Arial"/>
              </a:rPr>
              <a:t>is </a:t>
            </a:r>
            <a:r>
              <a:rPr sz="2400" spc="105" dirty="0">
                <a:latin typeface="Arial"/>
                <a:cs typeface="Arial"/>
              </a:rPr>
              <a:t>to </a:t>
            </a:r>
            <a:r>
              <a:rPr sz="2400" b="1" spc="-35" dirty="0">
                <a:latin typeface="Arial"/>
                <a:cs typeface="Arial"/>
              </a:rPr>
              <a:t>conduct </a:t>
            </a:r>
            <a:r>
              <a:rPr sz="2400" b="1" spc="20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air </a:t>
            </a:r>
            <a:r>
              <a:rPr sz="2400" spc="105" dirty="0">
                <a:latin typeface="Arial"/>
                <a:cs typeface="Arial"/>
              </a:rPr>
              <a:t>to  </a:t>
            </a:r>
            <a:r>
              <a:rPr sz="2400" spc="3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alveoli </a:t>
            </a:r>
            <a:r>
              <a:rPr sz="2400" spc="60" dirty="0">
                <a:latin typeface="Arial"/>
                <a:cs typeface="Arial"/>
              </a:rPr>
              <a:t>for </a:t>
            </a:r>
            <a:r>
              <a:rPr sz="2400" spc="-75" dirty="0">
                <a:latin typeface="Arial"/>
                <a:cs typeface="Arial"/>
              </a:rPr>
              <a:t>gas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exchange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241300" marR="285750" indent="-2286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241300" algn="l"/>
                <a:tab pos="4294505" algn="l"/>
              </a:tabLst>
            </a:pPr>
            <a:r>
              <a:rPr sz="2400" b="1" spc="-55" dirty="0">
                <a:solidFill>
                  <a:srgbClr val="C00000"/>
                </a:solidFill>
                <a:latin typeface="Arial"/>
                <a:cs typeface="Arial"/>
              </a:rPr>
              <a:t>Trachea </a:t>
            </a:r>
            <a:r>
              <a:rPr sz="2400" dirty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main 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bronchi </a:t>
            </a:r>
            <a:r>
              <a:rPr sz="2400" dirty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lobar 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bronchi </a:t>
            </a:r>
            <a:r>
              <a:rPr sz="2400" dirty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segmental 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bronchi</a:t>
            </a:r>
            <a:r>
              <a:rPr sz="24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z="2400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C00000"/>
                </a:solidFill>
                <a:latin typeface="Arial"/>
                <a:cs typeface="Arial"/>
              </a:rPr>
              <a:t>small	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bronchi </a:t>
            </a:r>
            <a:r>
              <a:rPr sz="24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001F5F"/>
                </a:solidFill>
                <a:latin typeface="Arial"/>
                <a:cs typeface="Arial"/>
              </a:rPr>
              <a:t>bronchioles </a:t>
            </a:r>
            <a:r>
              <a:rPr sz="24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solidFill>
                  <a:srgbClr val="001F5F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respiratory </a:t>
            </a:r>
            <a:r>
              <a:rPr sz="2400" b="1" u="heavy" spc="-50" dirty="0">
                <a:solidFill>
                  <a:srgbClr val="001F5F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bronchioles</a:t>
            </a:r>
            <a:r>
              <a:rPr sz="24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2400" u="heavy" dirty="0">
                <a:solidFill>
                  <a:srgbClr val="001F5F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solidFill>
                  <a:srgbClr val="001F5F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alveolar </a:t>
            </a:r>
            <a:r>
              <a:rPr sz="2400" b="1" u="heavy" spc="-70" dirty="0">
                <a:solidFill>
                  <a:srgbClr val="001F5F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ducts</a:t>
            </a:r>
            <a:r>
              <a:rPr sz="2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AF50"/>
                </a:solidFill>
                <a:latin typeface="Wingdings"/>
                <a:cs typeface="Wingdings"/>
              </a:rPr>
              <a:t></a:t>
            </a:r>
            <a:r>
              <a:rPr sz="2400" spc="1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Arial"/>
                <a:cs typeface="Arial"/>
              </a:rPr>
              <a:t>alveoli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Arial"/>
              <a:cs typeface="Arial"/>
            </a:endParaRPr>
          </a:p>
          <a:p>
            <a:pPr marL="12700" marR="274955">
              <a:lnSpc>
                <a:spcPct val="99800"/>
              </a:lnSpc>
            </a:pPr>
            <a:r>
              <a:rPr sz="2000" b="1" spc="-30" dirty="0">
                <a:latin typeface="Arial"/>
                <a:cs typeface="Arial"/>
              </a:rPr>
              <a:t>Respiratory </a:t>
            </a:r>
            <a:r>
              <a:rPr sz="2000" b="1" spc="-40" dirty="0">
                <a:latin typeface="Arial"/>
                <a:cs typeface="Arial"/>
              </a:rPr>
              <a:t>bronchioles </a:t>
            </a:r>
            <a:r>
              <a:rPr sz="2000" b="1" spc="-15" dirty="0">
                <a:latin typeface="Arial"/>
                <a:cs typeface="Arial"/>
              </a:rPr>
              <a:t>and alveolar </a:t>
            </a:r>
            <a:r>
              <a:rPr sz="2000" b="1" spc="-60" dirty="0">
                <a:latin typeface="Arial"/>
                <a:cs typeface="Arial"/>
              </a:rPr>
              <a:t>ducts </a:t>
            </a:r>
            <a:r>
              <a:rPr sz="2000" spc="-45" dirty="0">
                <a:latin typeface="Arial"/>
                <a:cs typeface="Arial"/>
              </a:rPr>
              <a:t>are </a:t>
            </a:r>
            <a:r>
              <a:rPr sz="2000" spc="65" dirty="0">
                <a:latin typeface="Arial"/>
                <a:cs typeface="Arial"/>
              </a:rPr>
              <a:t>not </a:t>
            </a:r>
            <a:r>
              <a:rPr sz="2000" spc="20" dirty="0">
                <a:latin typeface="Arial"/>
                <a:cs typeface="Arial"/>
              </a:rPr>
              <a:t>only  conduct </a:t>
            </a:r>
            <a:r>
              <a:rPr sz="2000" spc="-10" dirty="0">
                <a:latin typeface="Arial"/>
                <a:cs typeface="Arial"/>
              </a:rPr>
              <a:t>air </a:t>
            </a:r>
            <a:r>
              <a:rPr sz="2000" spc="70" dirty="0">
                <a:latin typeface="Arial"/>
                <a:cs typeface="Arial"/>
              </a:rPr>
              <a:t>but </a:t>
            </a:r>
            <a:r>
              <a:rPr sz="2000" spc="-40" dirty="0">
                <a:latin typeface="Arial"/>
                <a:cs typeface="Arial"/>
              </a:rPr>
              <a:t>also </a:t>
            </a:r>
            <a:r>
              <a:rPr sz="2000" spc="10" dirty="0">
                <a:latin typeface="Arial"/>
                <a:cs typeface="Arial"/>
              </a:rPr>
              <a:t>participate </a:t>
            </a:r>
            <a:r>
              <a:rPr sz="2000" spc="25" dirty="0">
                <a:latin typeface="Arial"/>
                <a:cs typeface="Arial"/>
              </a:rPr>
              <a:t>in </a:t>
            </a:r>
            <a:r>
              <a:rPr sz="2000" spc="-60" dirty="0">
                <a:latin typeface="Arial"/>
                <a:cs typeface="Arial"/>
              </a:rPr>
              <a:t>gas </a:t>
            </a:r>
            <a:r>
              <a:rPr sz="2000" spc="-35" dirty="0">
                <a:latin typeface="Arial"/>
                <a:cs typeface="Arial"/>
              </a:rPr>
              <a:t>exchange </a:t>
            </a:r>
            <a:r>
              <a:rPr sz="2000" spc="45" dirty="0">
                <a:latin typeface="Arial"/>
                <a:cs typeface="Arial"/>
              </a:rPr>
              <a:t>with </a:t>
            </a:r>
            <a:r>
              <a:rPr sz="2000" spc="25" dirty="0">
                <a:latin typeface="Arial"/>
                <a:cs typeface="Arial"/>
              </a:rPr>
              <a:t>the  </a:t>
            </a:r>
            <a:r>
              <a:rPr sz="2000" spc="-5" dirty="0">
                <a:latin typeface="Arial"/>
                <a:cs typeface="Arial"/>
              </a:rPr>
              <a:t>alveoli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96656" y="1292352"/>
            <a:ext cx="3781044" cy="5123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84730"/>
            <a:ext cx="819442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COLLATERAL</a:t>
            </a:r>
            <a:r>
              <a:rPr spc="285" dirty="0"/>
              <a:t> </a:t>
            </a:r>
            <a:r>
              <a:rPr spc="165" dirty="0"/>
              <a:t>VENTILATION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867508"/>
            <a:ext cx="10060940" cy="35782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10" dirty="0">
                <a:latin typeface="Verdana"/>
                <a:cs typeface="Verdana"/>
              </a:rPr>
              <a:t>Means </a:t>
            </a:r>
            <a:r>
              <a:rPr sz="2400" spc="-145" dirty="0">
                <a:latin typeface="Verdana"/>
                <a:cs typeface="Verdana"/>
              </a:rPr>
              <a:t>the ventilation </a:t>
            </a:r>
            <a:r>
              <a:rPr sz="2400" spc="-105" dirty="0">
                <a:latin typeface="Verdana"/>
                <a:cs typeface="Verdana"/>
              </a:rPr>
              <a:t>of </a:t>
            </a:r>
            <a:r>
              <a:rPr sz="2400" spc="-140" dirty="0">
                <a:latin typeface="Verdana"/>
                <a:cs typeface="Verdana"/>
              </a:rPr>
              <a:t>alveolar </a:t>
            </a:r>
            <a:r>
              <a:rPr sz="2400" spc="-175" dirty="0">
                <a:latin typeface="Verdana"/>
                <a:cs typeface="Verdana"/>
              </a:rPr>
              <a:t>structures </a:t>
            </a:r>
            <a:r>
              <a:rPr sz="2400" spc="-120" dirty="0">
                <a:latin typeface="Verdana"/>
                <a:cs typeface="Verdana"/>
              </a:rPr>
              <a:t>through </a:t>
            </a:r>
            <a:r>
              <a:rPr sz="2400" spc="-155" dirty="0">
                <a:latin typeface="Verdana"/>
                <a:cs typeface="Verdana"/>
              </a:rPr>
              <a:t>passages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or</a:t>
            </a:r>
            <a:endParaRPr sz="24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295"/>
              </a:spcBef>
            </a:pPr>
            <a:r>
              <a:rPr sz="2400" spc="-145" dirty="0">
                <a:latin typeface="Verdana"/>
                <a:cs typeface="Verdana"/>
              </a:rPr>
              <a:t>channels </a:t>
            </a:r>
            <a:r>
              <a:rPr sz="2400" spc="-155" dirty="0">
                <a:latin typeface="Verdana"/>
                <a:cs typeface="Verdana"/>
              </a:rPr>
              <a:t>that </a:t>
            </a:r>
            <a:r>
              <a:rPr sz="2400" spc="-160" dirty="0">
                <a:latin typeface="Verdana"/>
                <a:cs typeface="Verdana"/>
              </a:rPr>
              <a:t>bypass </a:t>
            </a:r>
            <a:r>
              <a:rPr sz="2400" spc="-140" dirty="0">
                <a:latin typeface="Verdana"/>
                <a:cs typeface="Verdana"/>
              </a:rPr>
              <a:t>the </a:t>
            </a:r>
            <a:r>
              <a:rPr sz="2400" spc="-130" dirty="0">
                <a:latin typeface="Verdana"/>
                <a:cs typeface="Verdana"/>
              </a:rPr>
              <a:t>normal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65" dirty="0">
                <a:latin typeface="Verdana"/>
                <a:cs typeface="Verdana"/>
              </a:rPr>
              <a:t>airways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2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30" dirty="0">
                <a:latin typeface="Verdana"/>
                <a:cs typeface="Verdana"/>
              </a:rPr>
              <a:t>Normally </a:t>
            </a:r>
            <a:r>
              <a:rPr sz="2400" spc="-170" dirty="0">
                <a:latin typeface="Verdana"/>
                <a:cs typeface="Verdana"/>
              </a:rPr>
              <a:t>they are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Non-functioning</a:t>
            </a:r>
            <a:endParaRPr sz="2400">
              <a:latin typeface="Verdana"/>
              <a:cs typeface="Verdana"/>
            </a:endParaRPr>
          </a:p>
          <a:p>
            <a:pPr marL="241300" marR="5080" indent="-228600">
              <a:lnSpc>
                <a:spcPct val="110000"/>
              </a:lnSpc>
              <a:spcBef>
                <a:spcPts val="19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70" dirty="0">
                <a:latin typeface="Verdana"/>
                <a:cs typeface="Verdana"/>
              </a:rPr>
              <a:t>They </a:t>
            </a:r>
            <a:r>
              <a:rPr sz="2400" spc="-145" dirty="0">
                <a:latin typeface="Verdana"/>
                <a:cs typeface="Verdana"/>
              </a:rPr>
              <a:t>play </a:t>
            </a:r>
            <a:r>
              <a:rPr sz="2400" spc="-150" dirty="0">
                <a:latin typeface="Verdana"/>
                <a:cs typeface="Verdana"/>
              </a:rPr>
              <a:t>an </a:t>
            </a:r>
            <a:r>
              <a:rPr sz="2400" spc="-125" dirty="0">
                <a:latin typeface="Verdana"/>
                <a:cs typeface="Verdana"/>
              </a:rPr>
              <a:t>important role </a:t>
            </a:r>
            <a:r>
              <a:rPr sz="2400" spc="-130" dirty="0">
                <a:latin typeface="Verdana"/>
                <a:cs typeface="Verdana"/>
              </a:rPr>
              <a:t>in </a:t>
            </a:r>
            <a:r>
              <a:rPr sz="2400" spc="-180" dirty="0">
                <a:latin typeface="Verdana"/>
                <a:cs typeface="Verdana"/>
              </a:rPr>
              <a:t>cases </a:t>
            </a:r>
            <a:r>
              <a:rPr sz="2400" spc="-105" dirty="0">
                <a:latin typeface="Verdana"/>
                <a:cs typeface="Verdana"/>
              </a:rPr>
              <a:t>of </a:t>
            </a:r>
            <a:r>
              <a:rPr sz="2400" spc="-165" dirty="0">
                <a:latin typeface="Verdana"/>
                <a:cs typeface="Verdana"/>
              </a:rPr>
              <a:t>airways </a:t>
            </a:r>
            <a:r>
              <a:rPr sz="2400" spc="-120" dirty="0">
                <a:latin typeface="Verdana"/>
                <a:cs typeface="Verdana"/>
              </a:rPr>
              <a:t>obstruction </a:t>
            </a:r>
            <a:r>
              <a:rPr sz="2400" spc="-140" dirty="0">
                <a:latin typeface="Verdana"/>
                <a:cs typeface="Verdana"/>
              </a:rPr>
              <a:t>“to </a:t>
            </a:r>
            <a:r>
              <a:rPr sz="2400" spc="-160" dirty="0">
                <a:latin typeface="Verdana"/>
                <a:cs typeface="Verdana"/>
              </a:rPr>
              <a:t>ventilate  </a:t>
            </a:r>
            <a:r>
              <a:rPr sz="2400" spc="-145" dirty="0">
                <a:latin typeface="Verdana"/>
                <a:cs typeface="Verdana"/>
              </a:rPr>
              <a:t>the </a:t>
            </a:r>
            <a:r>
              <a:rPr sz="2400" spc="-114" dirty="0">
                <a:latin typeface="Verdana"/>
                <a:cs typeface="Verdana"/>
              </a:rPr>
              <a:t>collapsed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spc="-185" dirty="0">
                <a:latin typeface="Verdana"/>
                <a:cs typeface="Verdana"/>
              </a:rPr>
              <a:t>area”</a:t>
            </a:r>
            <a:endParaRPr sz="2400">
              <a:latin typeface="Verdana"/>
              <a:cs typeface="Verdana"/>
            </a:endParaRPr>
          </a:p>
          <a:p>
            <a:pPr marL="241300" marR="100330" indent="-228600">
              <a:lnSpc>
                <a:spcPct val="110000"/>
              </a:lnSpc>
              <a:spcBef>
                <a:spcPts val="19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0" dirty="0">
                <a:latin typeface="Verdana"/>
                <a:cs typeface="Verdana"/>
              </a:rPr>
              <a:t>Also </a:t>
            </a:r>
            <a:r>
              <a:rPr sz="2400" spc="-170" dirty="0">
                <a:latin typeface="Verdana"/>
                <a:cs typeface="Verdana"/>
              </a:rPr>
              <a:t>they </a:t>
            </a:r>
            <a:r>
              <a:rPr sz="2400" spc="-204" dirty="0">
                <a:latin typeface="Verdana"/>
                <a:cs typeface="Verdana"/>
              </a:rPr>
              <a:t>may </a:t>
            </a:r>
            <a:r>
              <a:rPr sz="2400" spc="-145" dirty="0">
                <a:latin typeface="Verdana"/>
                <a:cs typeface="Verdana"/>
              </a:rPr>
              <a:t>permit passage </a:t>
            </a:r>
            <a:r>
              <a:rPr sz="2400" spc="-100" dirty="0">
                <a:latin typeface="Verdana"/>
                <a:cs typeface="Verdana"/>
              </a:rPr>
              <a:t>of </a:t>
            </a:r>
            <a:r>
              <a:rPr sz="2400" spc="-130" dirty="0">
                <a:latin typeface="Verdana"/>
                <a:cs typeface="Verdana"/>
              </a:rPr>
              <a:t>bacteria </a:t>
            </a:r>
            <a:r>
              <a:rPr sz="2400" spc="-110" dirty="0">
                <a:latin typeface="Verdana"/>
                <a:cs typeface="Verdana"/>
              </a:rPr>
              <a:t>and </a:t>
            </a:r>
            <a:r>
              <a:rPr sz="2400" spc="-155" dirty="0">
                <a:latin typeface="Verdana"/>
                <a:cs typeface="Verdana"/>
              </a:rPr>
              <a:t>exudate </a:t>
            </a:r>
            <a:r>
              <a:rPr sz="2400" spc="-135" dirty="0">
                <a:latin typeface="Verdana"/>
                <a:cs typeface="Verdana"/>
              </a:rPr>
              <a:t>between </a:t>
            </a:r>
            <a:r>
              <a:rPr sz="2400" spc="-130" dirty="0">
                <a:latin typeface="Verdana"/>
                <a:cs typeface="Verdana"/>
              </a:rPr>
              <a:t>alveoli  </a:t>
            </a:r>
            <a:r>
              <a:rPr sz="2400" spc="-114" dirty="0">
                <a:latin typeface="Verdana"/>
                <a:cs typeface="Verdana"/>
              </a:rPr>
              <a:t>and bronchioles </a:t>
            </a:r>
            <a:r>
              <a:rPr sz="2400" spc="-110" dirty="0">
                <a:latin typeface="Verdana"/>
                <a:cs typeface="Verdana"/>
              </a:rPr>
              <a:t>during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pneumonia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84730"/>
            <a:ext cx="743242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COLLATERAL</a:t>
            </a:r>
            <a:r>
              <a:rPr spc="285" dirty="0"/>
              <a:t> </a:t>
            </a:r>
            <a:r>
              <a:rPr spc="165" dirty="0"/>
              <a:t>VENTILATION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82989" y="691895"/>
            <a:ext cx="9097010" cy="3256915"/>
            <a:chOff x="2582989" y="691895"/>
            <a:chExt cx="9097010" cy="3256915"/>
          </a:xfrm>
        </p:grpSpPr>
        <p:sp>
          <p:nvSpPr>
            <p:cNvPr id="4" name="object 4"/>
            <p:cNvSpPr/>
            <p:nvPr/>
          </p:nvSpPr>
          <p:spPr>
            <a:xfrm>
              <a:off x="6973823" y="691895"/>
              <a:ext cx="4706112" cy="32567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87751" y="1426463"/>
              <a:ext cx="3832860" cy="922019"/>
            </a:xfrm>
            <a:custGeom>
              <a:avLst/>
              <a:gdLst/>
              <a:ahLst/>
              <a:cxnLst/>
              <a:rect l="l" t="t" r="r" b="b"/>
              <a:pathLst>
                <a:path w="3832860" h="922019">
                  <a:moveTo>
                    <a:pt x="0" y="922019"/>
                  </a:moveTo>
                  <a:lnTo>
                    <a:pt x="3832860" y="922019"/>
                  </a:lnTo>
                  <a:lnTo>
                    <a:pt x="3832860" y="0"/>
                  </a:lnTo>
                  <a:lnTo>
                    <a:pt x="0" y="0"/>
                  </a:lnTo>
                  <a:lnTo>
                    <a:pt x="0" y="92201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30578" y="1451609"/>
            <a:ext cx="9861550" cy="451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9375">
              <a:lnSpc>
                <a:spcPct val="100000"/>
              </a:lnSpc>
              <a:spcBef>
                <a:spcPts val="100"/>
              </a:spcBef>
            </a:pPr>
            <a:r>
              <a:rPr sz="1800" spc="-225" dirty="0">
                <a:latin typeface="Verdana"/>
                <a:cs typeface="Verdana"/>
              </a:rPr>
              <a:t>K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Verdana"/>
                <a:cs typeface="Verdana"/>
              </a:rPr>
              <a:t>two</a:t>
            </a:r>
            <a:r>
              <a:rPr sz="1800" spc="11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alveoli</a:t>
            </a:r>
            <a:endParaRPr sz="1800">
              <a:latin typeface="Verdana"/>
              <a:cs typeface="Verdana"/>
            </a:endParaRPr>
          </a:p>
          <a:p>
            <a:pPr marL="1349375">
              <a:lnSpc>
                <a:spcPct val="100000"/>
              </a:lnSpc>
            </a:pPr>
            <a:r>
              <a:rPr sz="1800" spc="-114" dirty="0">
                <a:latin typeface="Verdana"/>
                <a:cs typeface="Verdana"/>
              </a:rPr>
              <a:t>L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65" dirty="0">
                <a:latin typeface="Verdana"/>
                <a:cs typeface="Verdana"/>
              </a:rPr>
              <a:t>one </a:t>
            </a:r>
            <a:r>
              <a:rPr sz="1800" spc="-80" dirty="0">
                <a:latin typeface="Verdana"/>
                <a:cs typeface="Verdana"/>
              </a:rPr>
              <a:t>bronchiole </a:t>
            </a:r>
            <a:r>
              <a:rPr sz="1800" spc="-215" dirty="0">
                <a:latin typeface="Verdana"/>
                <a:cs typeface="Verdana"/>
              </a:rPr>
              <a:t>+ </a:t>
            </a:r>
            <a:r>
              <a:rPr sz="1800" spc="-65" dirty="0">
                <a:latin typeface="Verdana"/>
                <a:cs typeface="Verdana"/>
              </a:rPr>
              <a:t>one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alveolus</a:t>
            </a:r>
            <a:endParaRPr sz="1800">
              <a:latin typeface="Verdana"/>
              <a:cs typeface="Verdana"/>
            </a:endParaRPr>
          </a:p>
          <a:p>
            <a:pPr marL="1349375">
              <a:lnSpc>
                <a:spcPct val="100000"/>
              </a:lnSpc>
            </a:pPr>
            <a:r>
              <a:rPr sz="1800" spc="100" dirty="0">
                <a:latin typeface="Verdana"/>
                <a:cs typeface="Verdana"/>
              </a:rPr>
              <a:t>M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Verdana"/>
                <a:cs typeface="Verdana"/>
              </a:rPr>
              <a:t>two</a:t>
            </a:r>
            <a:r>
              <a:rPr sz="1800" spc="-220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bronchioles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sz="2600" spc="-160" dirty="0">
                <a:latin typeface="Verdana"/>
                <a:cs typeface="Verdana"/>
              </a:rPr>
              <a:t>Three </a:t>
            </a:r>
            <a:r>
              <a:rPr sz="2600" spc="-165" dirty="0">
                <a:latin typeface="Verdana"/>
                <a:cs typeface="Verdana"/>
              </a:rPr>
              <a:t>main</a:t>
            </a:r>
            <a:r>
              <a:rPr sz="2600" spc="-215" dirty="0">
                <a:latin typeface="Verdana"/>
                <a:cs typeface="Verdana"/>
              </a:rPr>
              <a:t> </a:t>
            </a:r>
            <a:r>
              <a:rPr sz="2600" spc="-160" dirty="0">
                <a:latin typeface="Verdana"/>
                <a:cs typeface="Verdana"/>
              </a:rPr>
              <a:t>routes</a:t>
            </a:r>
            <a:endParaRPr sz="26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25" dirty="0">
                <a:latin typeface="Verdana"/>
                <a:cs typeface="Verdana"/>
              </a:rPr>
              <a:t>Channels </a:t>
            </a:r>
            <a:r>
              <a:rPr sz="2200" spc="-90" dirty="0">
                <a:latin typeface="Verdana"/>
                <a:cs typeface="Verdana"/>
              </a:rPr>
              <a:t>of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35" dirty="0">
                <a:latin typeface="Verdana"/>
                <a:cs typeface="Verdana"/>
              </a:rPr>
              <a:t>Martin: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0"/>
              </a:spcBef>
              <a:buChar char="–"/>
              <a:tabLst>
                <a:tab pos="698500" algn="l"/>
              </a:tabLst>
            </a:pPr>
            <a:r>
              <a:rPr sz="2000" spc="-100" dirty="0">
                <a:latin typeface="Verdana"/>
                <a:cs typeface="Verdana"/>
              </a:rPr>
              <a:t>Communication </a:t>
            </a:r>
            <a:r>
              <a:rPr sz="2000" spc="-110" dirty="0">
                <a:latin typeface="Verdana"/>
                <a:cs typeface="Verdana"/>
              </a:rPr>
              <a:t>between two </a:t>
            </a:r>
            <a:r>
              <a:rPr sz="2000" spc="-125" dirty="0">
                <a:latin typeface="Verdana"/>
                <a:cs typeface="Verdana"/>
              </a:rPr>
              <a:t>adjacent</a:t>
            </a:r>
            <a:r>
              <a:rPr sz="2000" spc="-250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bronchioles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30" dirty="0">
                <a:latin typeface="Verdana"/>
                <a:cs typeface="Verdana"/>
              </a:rPr>
              <a:t>Channels </a:t>
            </a:r>
            <a:r>
              <a:rPr sz="2200" spc="-90" dirty="0">
                <a:latin typeface="Verdana"/>
                <a:cs typeface="Verdana"/>
              </a:rPr>
              <a:t>of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60" dirty="0">
                <a:latin typeface="Verdana"/>
                <a:cs typeface="Verdana"/>
              </a:rPr>
              <a:t>Lambert: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5"/>
              </a:spcBef>
              <a:buChar char="–"/>
              <a:tabLst>
                <a:tab pos="698500" algn="l"/>
              </a:tabLst>
            </a:pPr>
            <a:r>
              <a:rPr sz="2000" spc="-100" dirty="0">
                <a:latin typeface="Verdana"/>
                <a:cs typeface="Verdana"/>
              </a:rPr>
              <a:t>Communication </a:t>
            </a:r>
            <a:r>
              <a:rPr sz="2000" spc="-110" dirty="0">
                <a:latin typeface="Verdana"/>
                <a:cs typeface="Verdana"/>
              </a:rPr>
              <a:t>between non-respiratory </a:t>
            </a:r>
            <a:r>
              <a:rPr sz="2000" spc="-85" dirty="0">
                <a:latin typeface="Verdana"/>
                <a:cs typeface="Verdana"/>
              </a:rPr>
              <a:t>bronchiole </a:t>
            </a:r>
            <a:r>
              <a:rPr sz="2000" spc="-95" dirty="0">
                <a:latin typeface="Verdana"/>
                <a:cs typeface="Verdana"/>
              </a:rPr>
              <a:t>and </a:t>
            </a:r>
            <a:r>
              <a:rPr sz="2000" spc="-125" dirty="0">
                <a:latin typeface="Verdana"/>
                <a:cs typeface="Verdana"/>
              </a:rPr>
              <a:t>adjacent</a:t>
            </a:r>
            <a:r>
              <a:rPr sz="2000" spc="-30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alveolus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4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40" dirty="0">
                <a:latin typeface="Verdana"/>
                <a:cs typeface="Verdana"/>
              </a:rPr>
              <a:t>Pores </a:t>
            </a:r>
            <a:r>
              <a:rPr sz="2200" spc="-90" dirty="0">
                <a:latin typeface="Verdana"/>
                <a:cs typeface="Verdana"/>
              </a:rPr>
              <a:t>of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204" dirty="0">
                <a:latin typeface="Verdana"/>
                <a:cs typeface="Verdana"/>
              </a:rPr>
              <a:t>Kohn: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5"/>
              </a:spcBef>
              <a:buChar char="–"/>
              <a:tabLst>
                <a:tab pos="698500" algn="l"/>
              </a:tabLst>
            </a:pPr>
            <a:r>
              <a:rPr sz="2000" spc="-100" dirty="0">
                <a:latin typeface="Verdana"/>
                <a:cs typeface="Verdana"/>
              </a:rPr>
              <a:t>Communication </a:t>
            </a:r>
            <a:r>
              <a:rPr sz="2000" spc="-110" dirty="0">
                <a:latin typeface="Verdana"/>
                <a:cs typeface="Verdana"/>
              </a:rPr>
              <a:t>between two </a:t>
            </a:r>
            <a:r>
              <a:rPr sz="2000" spc="-125" dirty="0">
                <a:latin typeface="Verdana"/>
                <a:cs typeface="Verdana"/>
              </a:rPr>
              <a:t>adjacent </a:t>
            </a:r>
            <a:r>
              <a:rPr sz="2000" spc="-110" dirty="0">
                <a:latin typeface="Verdana"/>
                <a:cs typeface="Verdana"/>
              </a:rPr>
              <a:t>alveoli </a:t>
            </a:r>
            <a:r>
              <a:rPr sz="2000" spc="-100" dirty="0">
                <a:latin typeface="Verdana"/>
                <a:cs typeface="Verdana"/>
              </a:rPr>
              <a:t>through </a:t>
            </a:r>
            <a:r>
              <a:rPr sz="2000" spc="-95" dirty="0">
                <a:latin typeface="Verdana"/>
                <a:cs typeface="Verdana"/>
              </a:rPr>
              <a:t>perforations </a:t>
            </a:r>
            <a:r>
              <a:rPr sz="2000" spc="-110" dirty="0">
                <a:latin typeface="Verdana"/>
                <a:cs typeface="Verdana"/>
              </a:rPr>
              <a:t>in </a:t>
            </a:r>
            <a:r>
              <a:rPr sz="2000" spc="-120" dirty="0">
                <a:latin typeface="Verdana"/>
                <a:cs typeface="Verdana"/>
              </a:rPr>
              <a:t>their</a:t>
            </a:r>
            <a:r>
              <a:rPr sz="2000" spc="-365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walls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98954" y="1454658"/>
            <a:ext cx="302260" cy="895350"/>
          </a:xfrm>
          <a:custGeom>
            <a:avLst/>
            <a:gdLst/>
            <a:ahLst/>
            <a:cxnLst/>
            <a:rect l="l" t="t" r="r" b="b"/>
            <a:pathLst>
              <a:path w="302260" h="895350">
                <a:moveTo>
                  <a:pt x="100583" y="593089"/>
                </a:moveTo>
                <a:lnTo>
                  <a:pt x="0" y="593089"/>
                </a:lnTo>
                <a:lnTo>
                  <a:pt x="150875" y="894841"/>
                </a:lnTo>
                <a:lnTo>
                  <a:pt x="276606" y="643381"/>
                </a:lnTo>
                <a:lnTo>
                  <a:pt x="100583" y="643381"/>
                </a:lnTo>
                <a:lnTo>
                  <a:pt x="100583" y="593089"/>
                </a:lnTo>
                <a:close/>
              </a:path>
              <a:path w="302260" h="895350">
                <a:moveTo>
                  <a:pt x="150875" y="0"/>
                </a:moveTo>
                <a:lnTo>
                  <a:pt x="100583" y="0"/>
                </a:lnTo>
                <a:lnTo>
                  <a:pt x="100583" y="643381"/>
                </a:lnTo>
                <a:lnTo>
                  <a:pt x="150875" y="643381"/>
                </a:lnTo>
                <a:lnTo>
                  <a:pt x="150875" y="0"/>
                </a:lnTo>
                <a:close/>
              </a:path>
              <a:path w="302260" h="895350">
                <a:moveTo>
                  <a:pt x="301751" y="593089"/>
                </a:moveTo>
                <a:lnTo>
                  <a:pt x="150875" y="593089"/>
                </a:lnTo>
                <a:lnTo>
                  <a:pt x="150875" y="643381"/>
                </a:lnTo>
                <a:lnTo>
                  <a:pt x="276606" y="643381"/>
                </a:lnTo>
                <a:lnTo>
                  <a:pt x="301751" y="5930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D73B-1844-41C6-BA79-F309E780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83"/>
            <a:ext cx="10515600" cy="177447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BD8A-BC16-473B-905D-6765CEFA3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04CE1B9-0D4F-40D5-B854-D591E776C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8915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65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84730"/>
            <a:ext cx="324142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G</a:t>
            </a:r>
            <a:r>
              <a:rPr spc="200" dirty="0"/>
              <a:t>E</a:t>
            </a:r>
            <a:r>
              <a:rPr spc="195" dirty="0"/>
              <a:t>N</a:t>
            </a:r>
            <a:r>
              <a:rPr spc="200" dirty="0"/>
              <a:t>ERA</a:t>
            </a:r>
            <a:r>
              <a:rPr dirty="0"/>
              <a:t>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45323" y="2905760"/>
          <a:ext cx="10178412" cy="2499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2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2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59595"/>
                    </a:solidFill>
                  </a:tcPr>
                </a:tc>
                <a:tc>
                  <a:txBody>
                    <a:bodyPr/>
                    <a:lstStyle/>
                    <a:p>
                      <a:pPr marL="10699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Pulmonary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59595"/>
                    </a:solidFill>
                  </a:tcPr>
                </a:tc>
                <a:tc>
                  <a:txBody>
                    <a:bodyPr/>
                    <a:lstStyle/>
                    <a:p>
                      <a:pPr marL="5422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Bronchial</a:t>
                      </a:r>
                      <a:r>
                        <a:rPr sz="2000" spc="-1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“Systemic”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59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90" dirty="0">
                          <a:latin typeface="Verdana"/>
                          <a:cs typeface="Verdana"/>
                        </a:rPr>
                        <a:t>Aim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45" dirty="0">
                          <a:latin typeface="Verdana"/>
                          <a:cs typeface="Verdana"/>
                        </a:rPr>
                        <a:t>Gas</a:t>
                      </a:r>
                      <a:r>
                        <a:rPr sz="20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20" dirty="0">
                          <a:latin typeface="Verdana"/>
                          <a:cs typeface="Verdana"/>
                        </a:rPr>
                        <a:t>exchange</a:t>
                      </a:r>
                      <a:endParaRPr sz="20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60" dirty="0">
                          <a:latin typeface="Verdana"/>
                          <a:cs typeface="Verdana"/>
                        </a:rPr>
                        <a:t>“at </a:t>
                      </a:r>
                      <a:r>
                        <a:rPr sz="2000" spc="-114" dirty="0">
                          <a:latin typeface="Verdana"/>
                          <a:cs typeface="Verdana"/>
                        </a:rPr>
                        <a:t>alveolar</a:t>
                      </a:r>
                      <a:r>
                        <a:rPr sz="20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25" dirty="0">
                          <a:latin typeface="Verdana"/>
                          <a:cs typeface="Verdana"/>
                        </a:rPr>
                        <a:t>capillaries”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212850" marR="110489" indent="-10934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30" dirty="0">
                          <a:latin typeface="Verdana"/>
                          <a:cs typeface="Verdana"/>
                        </a:rPr>
                        <a:t>Supply </a:t>
                      </a:r>
                      <a:r>
                        <a:rPr sz="2000" spc="-90" dirty="0">
                          <a:latin typeface="Verdana"/>
                          <a:cs typeface="Verdana"/>
                        </a:rPr>
                        <a:t>bronchi </a:t>
                      </a:r>
                      <a:r>
                        <a:rPr sz="2000" spc="-135" dirty="0">
                          <a:latin typeface="Verdana"/>
                          <a:cs typeface="Verdana"/>
                        </a:rPr>
                        <a:t>with </a:t>
                      </a:r>
                      <a:r>
                        <a:rPr sz="2000" spc="-2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2 </a:t>
                      </a:r>
                      <a:r>
                        <a:rPr sz="2000" spc="-85" dirty="0">
                          <a:latin typeface="Verdana"/>
                          <a:cs typeface="Verdana"/>
                        </a:rPr>
                        <a:t>and  </a:t>
                      </a:r>
                      <a:r>
                        <a:rPr sz="2000" spc="-105" dirty="0">
                          <a:latin typeface="Verdana"/>
                          <a:cs typeface="Verdana"/>
                        </a:rPr>
                        <a:t>nutrition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95" dirty="0">
                          <a:latin typeface="Verdana"/>
                          <a:cs typeface="Verdana"/>
                        </a:rPr>
                        <a:t>Arterial</a:t>
                      </a:r>
                      <a:r>
                        <a:rPr sz="20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5" dirty="0">
                          <a:latin typeface="Verdana"/>
                          <a:cs typeface="Verdana"/>
                        </a:rPr>
                        <a:t>side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151255" marR="1143635" indent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Low </a:t>
                      </a:r>
                      <a:r>
                        <a:rPr sz="2000" spc="-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2  </a:t>
                      </a:r>
                      <a:r>
                        <a:rPr sz="2000" spc="-7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High</a:t>
                      </a:r>
                      <a:r>
                        <a:rPr sz="2000" spc="-2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CO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191260" marR="1181735" indent="-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7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High </a:t>
                      </a:r>
                      <a:r>
                        <a:rPr sz="2000" spc="-2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2  </a:t>
                      </a:r>
                      <a:r>
                        <a:rPr sz="2000" spc="-10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Low</a:t>
                      </a:r>
                      <a:r>
                        <a:rPr sz="2000" spc="-21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CO</a:t>
                      </a:r>
                      <a:r>
                        <a:rPr sz="1400" spc="-5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35" dirty="0">
                          <a:latin typeface="Verdana"/>
                          <a:cs typeface="Verdana"/>
                        </a:rPr>
                        <a:t>Venous</a:t>
                      </a:r>
                      <a:r>
                        <a:rPr sz="20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105" dirty="0">
                          <a:latin typeface="Verdana"/>
                          <a:cs typeface="Verdana"/>
                        </a:rPr>
                        <a:t>side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7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High</a:t>
                      </a:r>
                      <a:r>
                        <a:rPr sz="2000" spc="-22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2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Low</a:t>
                      </a:r>
                      <a:r>
                        <a:rPr sz="2000" spc="-21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CO</a:t>
                      </a:r>
                      <a:r>
                        <a:rPr sz="1400" spc="-5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Low</a:t>
                      </a:r>
                      <a:r>
                        <a:rPr sz="2000" spc="-14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7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High</a:t>
                      </a:r>
                      <a:r>
                        <a:rPr sz="2000" spc="-13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000" spc="-5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CO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330578" y="2226055"/>
            <a:ext cx="527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latin typeface="Verdana"/>
                <a:cs typeface="Verdana"/>
              </a:rPr>
              <a:t>The lungs </a:t>
            </a:r>
            <a:r>
              <a:rPr sz="2400" spc="-155" dirty="0">
                <a:latin typeface="Verdana"/>
                <a:cs typeface="Verdana"/>
              </a:rPr>
              <a:t>receive </a:t>
            </a:r>
            <a:r>
              <a:rPr sz="2400" spc="-110" dirty="0">
                <a:latin typeface="Verdana"/>
                <a:cs typeface="Verdana"/>
              </a:rPr>
              <a:t>dual </a:t>
            </a:r>
            <a:r>
              <a:rPr sz="2400" spc="-165" dirty="0">
                <a:latin typeface="Verdana"/>
                <a:cs typeface="Verdana"/>
              </a:rPr>
              <a:t>vascular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supply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84730"/>
            <a:ext cx="316522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G</a:t>
            </a:r>
            <a:r>
              <a:rPr spc="200" dirty="0"/>
              <a:t>E</a:t>
            </a:r>
            <a:r>
              <a:rPr spc="195" dirty="0"/>
              <a:t>N</a:t>
            </a:r>
            <a:r>
              <a:rPr spc="200" dirty="0"/>
              <a:t>ERA</a:t>
            </a:r>
            <a:r>
              <a:rPr dirty="0"/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779028"/>
            <a:ext cx="8898890" cy="43243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400" spc="-135" dirty="0">
                <a:latin typeface="Verdana"/>
                <a:cs typeface="Verdana"/>
              </a:rPr>
              <a:t>The </a:t>
            </a:r>
            <a:r>
              <a:rPr sz="2400" spc="-130" dirty="0">
                <a:latin typeface="Verdana"/>
                <a:cs typeface="Verdana"/>
              </a:rPr>
              <a:t>delivered </a:t>
            </a:r>
            <a:r>
              <a:rPr sz="2400" spc="-150" dirty="0">
                <a:latin typeface="Verdana"/>
                <a:cs typeface="Verdana"/>
              </a:rPr>
              <a:t>air </a:t>
            </a:r>
            <a:r>
              <a:rPr sz="2400" spc="-114" dirty="0">
                <a:latin typeface="Verdana"/>
                <a:cs typeface="Verdana"/>
              </a:rPr>
              <a:t>should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225" dirty="0">
                <a:latin typeface="Verdana"/>
                <a:cs typeface="Verdana"/>
              </a:rPr>
              <a:t>be: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85" dirty="0">
                <a:latin typeface="Verdana"/>
                <a:cs typeface="Verdana"/>
              </a:rPr>
              <a:t>Warm</a:t>
            </a:r>
            <a:endParaRPr sz="24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605"/>
              </a:spcBef>
              <a:buChar char="–"/>
              <a:tabLst>
                <a:tab pos="698500" algn="l"/>
              </a:tabLst>
            </a:pPr>
            <a:r>
              <a:rPr sz="2000" spc="-204" dirty="0">
                <a:latin typeface="Verdana"/>
                <a:cs typeface="Verdana"/>
              </a:rPr>
              <a:t>By </a:t>
            </a:r>
            <a:r>
              <a:rPr sz="2000" spc="-120" dirty="0">
                <a:latin typeface="Verdana"/>
                <a:cs typeface="Verdana"/>
              </a:rPr>
              <a:t>the </a:t>
            </a:r>
            <a:r>
              <a:rPr sz="2000" spc="-140" dirty="0">
                <a:latin typeface="Verdana"/>
                <a:cs typeface="Verdana"/>
              </a:rPr>
              <a:t>airways </a:t>
            </a:r>
            <a:r>
              <a:rPr sz="2000" spc="-30" dirty="0">
                <a:latin typeface="Verdana"/>
                <a:cs typeface="Verdana"/>
              </a:rPr>
              <a:t>blood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vessels</a:t>
            </a:r>
            <a:endParaRPr sz="20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Verdana"/>
              <a:buChar char="–"/>
            </a:pP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-95" dirty="0">
                <a:latin typeface="Verdana"/>
                <a:cs typeface="Verdana"/>
              </a:rPr>
              <a:t>Moisten</a:t>
            </a:r>
            <a:endParaRPr sz="24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605"/>
              </a:spcBef>
              <a:buChar char="–"/>
              <a:tabLst>
                <a:tab pos="698500" algn="l"/>
              </a:tabLst>
            </a:pPr>
            <a:r>
              <a:rPr sz="2000" spc="-204" dirty="0">
                <a:latin typeface="Verdana"/>
                <a:cs typeface="Verdana"/>
              </a:rPr>
              <a:t>By </a:t>
            </a:r>
            <a:r>
              <a:rPr sz="2000" spc="-125" dirty="0">
                <a:latin typeface="Verdana"/>
                <a:cs typeface="Verdana"/>
              </a:rPr>
              <a:t>watery </a:t>
            </a:r>
            <a:r>
              <a:rPr sz="2000" spc="-114" dirty="0">
                <a:latin typeface="Verdana"/>
                <a:cs typeface="Verdana"/>
              </a:rPr>
              <a:t>secretion </a:t>
            </a:r>
            <a:r>
              <a:rPr sz="2000" spc="-125" dirty="0">
                <a:latin typeface="Verdana"/>
                <a:cs typeface="Verdana"/>
              </a:rPr>
              <a:t>released </a:t>
            </a:r>
            <a:r>
              <a:rPr sz="2000" spc="-120" dirty="0">
                <a:latin typeface="Verdana"/>
                <a:cs typeface="Verdana"/>
              </a:rPr>
              <a:t>by submucosal </a:t>
            </a:r>
            <a:r>
              <a:rPr sz="2000" spc="-114" dirty="0">
                <a:latin typeface="Verdana"/>
                <a:cs typeface="Verdana"/>
              </a:rPr>
              <a:t>seromucinous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glands</a:t>
            </a:r>
            <a:endParaRPr sz="20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Verdana"/>
              <a:buChar char="–"/>
            </a:pPr>
            <a:endParaRPr sz="2200">
              <a:latin typeface="Verdana"/>
              <a:cs typeface="Verdana"/>
            </a:endParaRPr>
          </a:p>
          <a:p>
            <a:pPr marL="330835" indent="-318770">
              <a:lnSpc>
                <a:spcPct val="100000"/>
              </a:lnSpc>
              <a:buFont typeface="Arial"/>
              <a:buChar char="•"/>
              <a:tabLst>
                <a:tab pos="330835" algn="l"/>
                <a:tab pos="331470" algn="l"/>
              </a:tabLst>
            </a:pPr>
            <a:r>
              <a:rPr sz="2400" spc="-120" dirty="0">
                <a:latin typeface="Verdana"/>
                <a:cs typeface="Verdana"/>
              </a:rPr>
              <a:t>Clean</a:t>
            </a:r>
            <a:endParaRPr sz="24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605"/>
              </a:spcBef>
              <a:buChar char="–"/>
              <a:tabLst>
                <a:tab pos="698500" algn="l"/>
              </a:tabLst>
            </a:pPr>
            <a:r>
              <a:rPr sz="2000" spc="-200" dirty="0">
                <a:latin typeface="Verdana"/>
                <a:cs typeface="Verdana"/>
              </a:rPr>
              <a:t>By </a:t>
            </a:r>
            <a:r>
              <a:rPr sz="2000" spc="-100" dirty="0">
                <a:latin typeface="Verdana"/>
                <a:cs typeface="Verdana"/>
              </a:rPr>
              <a:t>Ciliary </a:t>
            </a:r>
            <a:r>
              <a:rPr sz="2000" spc="-135" dirty="0">
                <a:latin typeface="Verdana"/>
                <a:cs typeface="Verdana"/>
              </a:rPr>
              <a:t>movements </a:t>
            </a:r>
            <a:r>
              <a:rPr sz="2000" spc="-114" dirty="0">
                <a:latin typeface="Verdana"/>
                <a:cs typeface="Verdana"/>
              </a:rPr>
              <a:t>(located </a:t>
            </a:r>
            <a:r>
              <a:rPr sz="2000" spc="-140" dirty="0">
                <a:latin typeface="Verdana"/>
                <a:cs typeface="Verdana"/>
              </a:rPr>
              <a:t>at </a:t>
            </a:r>
            <a:r>
              <a:rPr sz="2000" spc="-105" dirty="0">
                <a:latin typeface="Verdana"/>
                <a:cs typeface="Verdana"/>
              </a:rPr>
              <a:t>apical </a:t>
            </a:r>
            <a:r>
              <a:rPr sz="2000" spc="-80" dirty="0">
                <a:latin typeface="Verdana"/>
                <a:cs typeface="Verdana"/>
              </a:rPr>
              <a:t>portions </a:t>
            </a:r>
            <a:r>
              <a:rPr sz="2000" spc="-85" dirty="0">
                <a:latin typeface="Verdana"/>
                <a:cs typeface="Verdana"/>
              </a:rPr>
              <a:t>of </a:t>
            </a:r>
            <a:r>
              <a:rPr sz="2000" spc="-120" dirty="0">
                <a:latin typeface="Verdana"/>
                <a:cs typeface="Verdana"/>
              </a:rPr>
              <a:t>mucosal</a:t>
            </a:r>
            <a:r>
              <a:rPr sz="2000" spc="-265" dirty="0"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epithelium)</a:t>
            </a:r>
            <a:endParaRPr sz="2000">
              <a:latin typeface="Verdana"/>
              <a:cs typeface="Verdana"/>
            </a:endParaRPr>
          </a:p>
          <a:p>
            <a:pPr marL="698500" marR="49530" lvl="1" indent="-228600">
              <a:lnSpc>
                <a:spcPct val="109500"/>
              </a:lnSpc>
              <a:spcBef>
                <a:spcPts val="710"/>
              </a:spcBef>
              <a:buChar char="–"/>
              <a:tabLst>
                <a:tab pos="698500" algn="l"/>
              </a:tabLst>
            </a:pPr>
            <a:r>
              <a:rPr sz="2000" spc="-204" dirty="0">
                <a:latin typeface="Verdana"/>
                <a:cs typeface="Verdana"/>
              </a:rPr>
              <a:t>By </a:t>
            </a:r>
            <a:r>
              <a:rPr sz="2000" spc="-60" dirty="0">
                <a:latin typeface="Verdana"/>
                <a:cs typeface="Verdana"/>
              </a:rPr>
              <a:t>Mucous </a:t>
            </a:r>
            <a:r>
              <a:rPr sz="2000" spc="-114" dirty="0">
                <a:latin typeface="Verdana"/>
                <a:cs typeface="Verdana"/>
              </a:rPr>
              <a:t>secretion </a:t>
            </a:r>
            <a:r>
              <a:rPr sz="2000" spc="-145" dirty="0">
                <a:latin typeface="Verdana"/>
                <a:cs typeface="Verdana"/>
              </a:rPr>
              <a:t>(released </a:t>
            </a:r>
            <a:r>
              <a:rPr sz="2000" spc="-120" dirty="0">
                <a:latin typeface="Verdana"/>
                <a:cs typeface="Verdana"/>
              </a:rPr>
              <a:t>by </a:t>
            </a:r>
            <a:r>
              <a:rPr sz="2000" spc="-114" dirty="0">
                <a:latin typeface="Verdana"/>
                <a:cs typeface="Verdana"/>
              </a:rPr>
              <a:t>mucosal </a:t>
            </a:r>
            <a:r>
              <a:rPr sz="2000" spc="-70" dirty="0">
                <a:latin typeface="Verdana"/>
                <a:cs typeface="Verdana"/>
              </a:rPr>
              <a:t>goblet </a:t>
            </a:r>
            <a:r>
              <a:rPr sz="2000" spc="-125" dirty="0">
                <a:latin typeface="Verdana"/>
                <a:cs typeface="Verdana"/>
              </a:rPr>
              <a:t>cells </a:t>
            </a:r>
            <a:r>
              <a:rPr sz="2000" spc="-95" dirty="0">
                <a:latin typeface="Verdana"/>
                <a:cs typeface="Verdana"/>
              </a:rPr>
              <a:t>and</a:t>
            </a:r>
            <a:r>
              <a:rPr sz="2000" spc="-24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submucosal  seromucinous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glands)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247142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T</a:t>
            </a:r>
            <a:r>
              <a:rPr spc="200" dirty="0"/>
              <a:t>RA</a:t>
            </a:r>
            <a:r>
              <a:rPr spc="195" dirty="0"/>
              <a:t>CH</a:t>
            </a:r>
            <a:r>
              <a:rPr spc="200" dirty="0"/>
              <a:t>E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765710"/>
            <a:ext cx="5929630" cy="302006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400" spc="-85" dirty="0">
                <a:latin typeface="Verdana"/>
                <a:cs typeface="Verdana"/>
              </a:rPr>
              <a:t>Mucosa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30" dirty="0">
                <a:latin typeface="Verdana"/>
                <a:cs typeface="Verdana"/>
              </a:rPr>
              <a:t>Respiratory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epithelium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5"/>
              </a:spcBef>
              <a:buChar char="–"/>
              <a:tabLst>
                <a:tab pos="698500" algn="l"/>
              </a:tabLst>
            </a:pPr>
            <a:r>
              <a:rPr sz="2000" spc="-110" dirty="0">
                <a:latin typeface="Verdana"/>
                <a:cs typeface="Verdana"/>
              </a:rPr>
              <a:t>Pseudostratified </a:t>
            </a:r>
            <a:r>
              <a:rPr sz="2000" spc="-100" dirty="0">
                <a:latin typeface="Verdana"/>
                <a:cs typeface="Verdana"/>
              </a:rPr>
              <a:t>Ciliated </a:t>
            </a:r>
            <a:r>
              <a:rPr sz="2000" spc="-105" dirty="0">
                <a:latin typeface="Verdana"/>
                <a:cs typeface="Verdana"/>
              </a:rPr>
              <a:t>Columnar</a:t>
            </a:r>
            <a:r>
              <a:rPr sz="2000" spc="-254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Epithelium</a:t>
            </a:r>
            <a:endParaRPr sz="20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35"/>
              </a:spcBef>
              <a:buChar char="–"/>
              <a:tabLst>
                <a:tab pos="698500" algn="l"/>
              </a:tabLst>
            </a:pPr>
            <a:r>
              <a:rPr sz="2000" spc="-90" dirty="0">
                <a:latin typeface="Verdana"/>
                <a:cs typeface="Verdana"/>
              </a:rPr>
              <a:t>Other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cells</a:t>
            </a:r>
            <a:endParaRPr sz="20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75" dirty="0">
                <a:latin typeface="Verdana"/>
                <a:cs typeface="Verdana"/>
              </a:rPr>
              <a:t>Goblet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cells</a:t>
            </a:r>
            <a:endParaRPr sz="18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145" dirty="0">
                <a:latin typeface="Verdana"/>
                <a:cs typeface="Verdana"/>
              </a:rPr>
              <a:t>Basal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cells</a:t>
            </a:r>
            <a:endParaRPr sz="18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145" dirty="0">
                <a:latin typeface="Verdana"/>
                <a:cs typeface="Verdana"/>
              </a:rPr>
              <a:t>Brush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cells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0578" y="4780407"/>
            <a:ext cx="4550410" cy="173101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155700" indent="-22923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75" dirty="0">
                <a:latin typeface="Verdana"/>
                <a:cs typeface="Verdana"/>
              </a:rPr>
              <a:t>Neuroendocrine </a:t>
            </a:r>
            <a:r>
              <a:rPr sz="1800" spc="-114" dirty="0">
                <a:latin typeface="Verdana"/>
                <a:cs typeface="Verdana"/>
              </a:rPr>
              <a:t>cells</a:t>
            </a:r>
            <a:r>
              <a:rPr sz="1800" spc="-210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(Kulchitsky)</a:t>
            </a:r>
            <a:endParaRPr sz="18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65" dirty="0">
                <a:latin typeface="Verdana"/>
                <a:cs typeface="Verdana"/>
              </a:rPr>
              <a:t>Basement</a:t>
            </a:r>
            <a:r>
              <a:rPr sz="2200" spc="-135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membrane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45" dirty="0">
                <a:latin typeface="Verdana"/>
                <a:cs typeface="Verdana"/>
              </a:rPr>
              <a:t>Lamina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Propria</a:t>
            </a:r>
            <a:endParaRPr sz="22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955"/>
              </a:spcBef>
            </a:pPr>
            <a:r>
              <a:rPr sz="2000" spc="-190" dirty="0">
                <a:latin typeface="Verdana"/>
                <a:cs typeface="Verdana"/>
              </a:rPr>
              <a:t>– </a:t>
            </a:r>
            <a:r>
              <a:rPr sz="2000" spc="-105" dirty="0">
                <a:latin typeface="Verdana"/>
                <a:cs typeface="Verdana"/>
              </a:rPr>
              <a:t>Connective </a:t>
            </a:r>
            <a:r>
              <a:rPr sz="2000" spc="-145" dirty="0">
                <a:latin typeface="Verdana"/>
                <a:cs typeface="Verdana"/>
              </a:rPr>
              <a:t>tissue </a:t>
            </a:r>
            <a:r>
              <a:rPr sz="2000" spc="-235" dirty="0">
                <a:latin typeface="Verdana"/>
                <a:cs typeface="Verdana"/>
              </a:rPr>
              <a:t>+ </a:t>
            </a:r>
            <a:r>
              <a:rPr sz="2000" spc="-130" dirty="0">
                <a:latin typeface="Verdana"/>
                <a:cs typeface="Verdana"/>
              </a:rPr>
              <a:t>elastic</a:t>
            </a:r>
            <a:r>
              <a:rPr sz="2000" spc="-39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fibers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68540" y="1205483"/>
            <a:ext cx="4604004" cy="3032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28331" y="4985003"/>
            <a:ext cx="4582795" cy="1477010"/>
          </a:xfrm>
          <a:prstGeom prst="rect">
            <a:avLst/>
          </a:prstGeom>
          <a:ln w="9144">
            <a:solidFill>
              <a:srgbClr val="0D0D0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710" marR="275590">
              <a:lnSpc>
                <a:spcPct val="100000"/>
              </a:lnSpc>
              <a:spcBef>
                <a:spcPts val="305"/>
              </a:spcBef>
            </a:pPr>
            <a:r>
              <a:rPr sz="1800" spc="-110" dirty="0">
                <a:latin typeface="Verdana"/>
                <a:cs typeface="Verdana"/>
              </a:rPr>
              <a:t>stratified </a:t>
            </a:r>
            <a:r>
              <a:rPr sz="1800" spc="-90" dirty="0">
                <a:latin typeface="Verdana"/>
                <a:cs typeface="Verdana"/>
              </a:rPr>
              <a:t>appearance </a:t>
            </a:r>
            <a:r>
              <a:rPr sz="1800" spc="-75" dirty="0">
                <a:latin typeface="Verdana"/>
                <a:cs typeface="Verdana"/>
              </a:rPr>
              <a:t>of </a:t>
            </a:r>
            <a:r>
              <a:rPr sz="1800" spc="-110" dirty="0">
                <a:latin typeface="Verdana"/>
                <a:cs typeface="Verdana"/>
              </a:rPr>
              <a:t>the mucosa </a:t>
            </a:r>
            <a:r>
              <a:rPr sz="1800" spc="-140" dirty="0">
                <a:latin typeface="Verdana"/>
                <a:cs typeface="Verdana"/>
              </a:rPr>
              <a:t>is  </a:t>
            </a:r>
            <a:r>
              <a:rPr sz="1800" spc="-105" dirty="0">
                <a:latin typeface="Verdana"/>
                <a:cs typeface="Verdana"/>
              </a:rPr>
              <a:t>because </a:t>
            </a:r>
            <a:r>
              <a:rPr sz="1800" spc="-110" dirty="0">
                <a:latin typeface="Verdana"/>
                <a:cs typeface="Verdana"/>
              </a:rPr>
              <a:t>their </a:t>
            </a:r>
            <a:r>
              <a:rPr sz="1800" spc="-95" dirty="0">
                <a:latin typeface="Verdana"/>
                <a:cs typeface="Verdana"/>
              </a:rPr>
              <a:t>nuclei </a:t>
            </a:r>
            <a:r>
              <a:rPr sz="1800" spc="-125" dirty="0">
                <a:latin typeface="Verdana"/>
                <a:cs typeface="Verdana"/>
              </a:rPr>
              <a:t>are </a:t>
            </a:r>
            <a:r>
              <a:rPr sz="1800" spc="-75" dirty="0">
                <a:latin typeface="Verdana"/>
                <a:cs typeface="Verdana"/>
              </a:rPr>
              <a:t>located </a:t>
            </a:r>
            <a:r>
              <a:rPr sz="1800" spc="-50" dirty="0">
                <a:latin typeface="Verdana"/>
                <a:cs typeface="Verdana"/>
              </a:rPr>
              <a:t>on  </a:t>
            </a:r>
            <a:r>
              <a:rPr sz="1800" spc="-100" dirty="0">
                <a:latin typeface="Verdana"/>
                <a:cs typeface="Verdana"/>
              </a:rPr>
              <a:t>different </a:t>
            </a:r>
            <a:r>
              <a:rPr sz="1800" spc="-135" dirty="0">
                <a:latin typeface="Verdana"/>
                <a:cs typeface="Verdana"/>
              </a:rPr>
              <a:t>levels, </a:t>
            </a:r>
            <a:r>
              <a:rPr sz="1800" spc="-120" dirty="0">
                <a:latin typeface="Verdana"/>
                <a:cs typeface="Verdana"/>
              </a:rPr>
              <a:t>even </a:t>
            </a:r>
            <a:r>
              <a:rPr sz="1800" spc="-80" dirty="0">
                <a:latin typeface="Verdana"/>
                <a:cs typeface="Verdana"/>
              </a:rPr>
              <a:t>though </a:t>
            </a:r>
            <a:r>
              <a:rPr sz="1800" spc="-110" dirty="0">
                <a:latin typeface="Verdana"/>
                <a:cs typeface="Verdana"/>
              </a:rPr>
              <a:t>the </a:t>
            </a:r>
            <a:r>
              <a:rPr sz="1800" spc="-114" dirty="0">
                <a:latin typeface="Verdana"/>
                <a:cs typeface="Verdana"/>
              </a:rPr>
              <a:t>cells </a:t>
            </a:r>
            <a:r>
              <a:rPr sz="1800" spc="-130" dirty="0">
                <a:latin typeface="Verdana"/>
                <a:cs typeface="Verdana"/>
              </a:rPr>
              <a:t>are  </a:t>
            </a:r>
            <a:r>
              <a:rPr sz="1800" spc="-90" dirty="0">
                <a:latin typeface="Verdana"/>
                <a:cs typeface="Verdana"/>
              </a:rPr>
              <a:t>anchored </a:t>
            </a:r>
            <a:r>
              <a:rPr sz="1800" spc="-55" dirty="0">
                <a:latin typeface="Verdana"/>
                <a:cs typeface="Verdana"/>
              </a:rPr>
              <a:t>on </a:t>
            </a:r>
            <a:r>
              <a:rPr sz="1800" spc="-110" dirty="0">
                <a:latin typeface="Verdana"/>
                <a:cs typeface="Verdana"/>
              </a:rPr>
              <a:t>the </a:t>
            </a:r>
            <a:r>
              <a:rPr sz="1800" spc="-145" dirty="0">
                <a:latin typeface="Verdana"/>
                <a:cs typeface="Verdana"/>
              </a:rPr>
              <a:t>same </a:t>
            </a:r>
            <a:r>
              <a:rPr sz="1800" spc="-114" dirty="0">
                <a:latin typeface="Verdana"/>
                <a:cs typeface="Verdana"/>
              </a:rPr>
              <a:t>basement  </a:t>
            </a:r>
            <a:r>
              <a:rPr sz="1800" spc="-110" dirty="0">
                <a:latin typeface="Verdana"/>
                <a:cs typeface="Verdana"/>
              </a:rPr>
              <a:t>membrane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247142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T</a:t>
            </a:r>
            <a:r>
              <a:rPr spc="200" dirty="0"/>
              <a:t>RA</a:t>
            </a:r>
            <a:r>
              <a:rPr spc="195" dirty="0"/>
              <a:t>CH</a:t>
            </a:r>
            <a:r>
              <a:rPr spc="200" dirty="0"/>
              <a:t>E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765710"/>
            <a:ext cx="4949190" cy="406209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400" spc="-150" dirty="0">
                <a:latin typeface="Verdana"/>
                <a:cs typeface="Verdana"/>
              </a:rPr>
              <a:t>Wall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70" dirty="0">
                <a:latin typeface="Verdana"/>
                <a:cs typeface="Verdana"/>
              </a:rPr>
              <a:t>Tracheal </a:t>
            </a:r>
            <a:r>
              <a:rPr sz="2200" spc="-135" dirty="0">
                <a:latin typeface="Verdana"/>
                <a:cs typeface="Verdana"/>
              </a:rPr>
              <a:t>Seromucinous</a:t>
            </a:r>
            <a:r>
              <a:rPr sz="2200" spc="-125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glands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70" dirty="0">
                <a:latin typeface="Verdana"/>
                <a:cs typeface="Verdana"/>
              </a:rPr>
              <a:t>Tracheal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cartilage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5"/>
              </a:spcBef>
              <a:buChar char="–"/>
              <a:tabLst>
                <a:tab pos="698500" algn="l"/>
              </a:tabLst>
            </a:pPr>
            <a:r>
              <a:rPr sz="2000" spc="-95" dirty="0">
                <a:latin typeface="Verdana"/>
                <a:cs typeface="Verdana"/>
              </a:rPr>
              <a:t>C-shaped </a:t>
            </a:r>
            <a:r>
              <a:rPr sz="2000" spc="-120" dirty="0">
                <a:latin typeface="Verdana"/>
                <a:cs typeface="Verdana"/>
              </a:rPr>
              <a:t>rings </a:t>
            </a:r>
            <a:r>
              <a:rPr sz="2000" spc="-90" dirty="0">
                <a:latin typeface="Verdana"/>
                <a:cs typeface="Verdana"/>
              </a:rPr>
              <a:t>of </a:t>
            </a:r>
            <a:r>
              <a:rPr sz="2000" spc="-125" dirty="0">
                <a:latin typeface="Verdana"/>
                <a:cs typeface="Verdana"/>
              </a:rPr>
              <a:t>hyaline</a:t>
            </a:r>
            <a:r>
              <a:rPr sz="2000" spc="-21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cartilages</a:t>
            </a:r>
            <a:endParaRPr sz="20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40"/>
              </a:spcBef>
              <a:buChar char="–"/>
              <a:tabLst>
                <a:tab pos="698500" algn="l"/>
              </a:tabLst>
            </a:pPr>
            <a:r>
              <a:rPr sz="2000" spc="-114" dirty="0">
                <a:latin typeface="Verdana"/>
                <a:cs typeface="Verdana"/>
              </a:rPr>
              <a:t>Number: </a:t>
            </a:r>
            <a:r>
              <a:rPr sz="2000" spc="-330" dirty="0">
                <a:latin typeface="Verdana"/>
                <a:cs typeface="Verdana"/>
              </a:rPr>
              <a:t>16 </a:t>
            </a:r>
            <a:r>
              <a:rPr sz="2000" spc="-50" dirty="0">
                <a:latin typeface="Verdana"/>
                <a:cs typeface="Verdana"/>
              </a:rPr>
              <a:t>-</a:t>
            </a:r>
            <a:r>
              <a:rPr sz="2000" spc="-305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20</a:t>
            </a:r>
            <a:endParaRPr sz="20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44"/>
              </a:spcBef>
              <a:buChar char="–"/>
              <a:tabLst>
                <a:tab pos="698500" algn="l"/>
              </a:tabLst>
            </a:pPr>
            <a:r>
              <a:rPr sz="2000" spc="-125" dirty="0">
                <a:latin typeface="Verdana"/>
                <a:cs typeface="Verdana"/>
              </a:rPr>
              <a:t>Incomplete </a:t>
            </a:r>
            <a:r>
              <a:rPr sz="2000" spc="-110" dirty="0">
                <a:latin typeface="Verdana"/>
                <a:cs typeface="Verdana"/>
              </a:rPr>
              <a:t>posteriorly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(gap)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70" dirty="0">
                <a:latin typeface="Verdana"/>
                <a:cs typeface="Verdana"/>
              </a:rPr>
              <a:t>Trachealis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40" dirty="0">
                <a:latin typeface="Verdana"/>
                <a:cs typeface="Verdana"/>
              </a:rPr>
              <a:t>muscle</a:t>
            </a:r>
            <a:endParaRPr sz="2200">
              <a:latin typeface="Verdana"/>
              <a:cs typeface="Verdana"/>
            </a:endParaRPr>
          </a:p>
          <a:p>
            <a:pPr marL="228600" marR="5080" lvl="1" indent="-228600" algn="r">
              <a:lnSpc>
                <a:spcPct val="100000"/>
              </a:lnSpc>
              <a:spcBef>
                <a:spcPts val="960"/>
              </a:spcBef>
              <a:buChar char="–"/>
              <a:tabLst>
                <a:tab pos="228600" algn="l"/>
              </a:tabLst>
            </a:pPr>
            <a:r>
              <a:rPr sz="2000" spc="-100" dirty="0">
                <a:latin typeface="Verdana"/>
                <a:cs typeface="Verdana"/>
              </a:rPr>
              <a:t>Filling </a:t>
            </a:r>
            <a:r>
              <a:rPr sz="2000" spc="-114" dirty="0">
                <a:latin typeface="Verdana"/>
                <a:cs typeface="Verdana"/>
              </a:rPr>
              <a:t>the </a:t>
            </a:r>
            <a:r>
              <a:rPr sz="2000" spc="-95" dirty="0">
                <a:latin typeface="Verdana"/>
                <a:cs typeface="Verdana"/>
              </a:rPr>
              <a:t>posterior </a:t>
            </a:r>
            <a:r>
              <a:rPr sz="2000" spc="-105" dirty="0">
                <a:latin typeface="Verdana"/>
                <a:cs typeface="Verdana"/>
              </a:rPr>
              <a:t>cartilaginous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gap</a:t>
            </a:r>
            <a:endParaRPr sz="2000">
              <a:latin typeface="Verdana"/>
              <a:cs typeface="Verdana"/>
            </a:endParaRPr>
          </a:p>
          <a:p>
            <a:pPr marL="227965" marR="40005" indent="-227965" algn="r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27965" algn="l"/>
                <a:tab pos="241300" algn="l"/>
              </a:tabLst>
            </a:pPr>
            <a:r>
              <a:rPr sz="2200" spc="-95" dirty="0">
                <a:latin typeface="Verdana"/>
                <a:cs typeface="Verdana"/>
              </a:rPr>
              <a:t>Also </a:t>
            </a:r>
            <a:r>
              <a:rPr sz="2200" spc="-114" dirty="0">
                <a:latin typeface="Verdana"/>
                <a:cs typeface="Verdana"/>
              </a:rPr>
              <a:t>connective </a:t>
            </a:r>
            <a:r>
              <a:rPr sz="2200" spc="-160" dirty="0">
                <a:latin typeface="Verdana"/>
                <a:cs typeface="Verdana"/>
              </a:rPr>
              <a:t>tissue </a:t>
            </a:r>
            <a:r>
              <a:rPr sz="2200" spc="-260" dirty="0">
                <a:latin typeface="Verdana"/>
                <a:cs typeface="Verdana"/>
              </a:rPr>
              <a:t>+ </a:t>
            </a:r>
            <a:r>
              <a:rPr sz="2200" spc="-135" dirty="0">
                <a:latin typeface="Verdana"/>
                <a:cs typeface="Verdana"/>
              </a:rPr>
              <a:t>elastic</a:t>
            </a:r>
            <a:r>
              <a:rPr sz="2200" spc="-13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fibers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27619" y="0"/>
            <a:ext cx="4564380" cy="6788150"/>
            <a:chOff x="7627619" y="0"/>
            <a:chExt cx="4564380" cy="6788150"/>
          </a:xfrm>
        </p:grpSpPr>
        <p:sp>
          <p:nvSpPr>
            <p:cNvPr id="5" name="object 5"/>
            <p:cNvSpPr/>
            <p:nvPr/>
          </p:nvSpPr>
          <p:spPr>
            <a:xfrm>
              <a:off x="7627619" y="3781042"/>
              <a:ext cx="4564379" cy="30068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7619" y="0"/>
              <a:ext cx="4564379" cy="34320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AF6A-0B9A-46A9-BA1F-5BACDC7A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C7C5E2-4E23-4EA0-B454-A579A2FACD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62566"/>
            <a:ext cx="4115117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269024E-76B1-49C9-9462-8C578F009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88" y="286603"/>
            <a:ext cx="6442012" cy="517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8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E714-C990-4A71-BC13-58C9FA646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66CA05C-984D-44D5-AE4E-071F5DEB05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6603"/>
            <a:ext cx="10896600" cy="558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8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249428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BRONCHI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765710"/>
            <a:ext cx="5929630" cy="474599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400" spc="-85" dirty="0">
                <a:latin typeface="Verdana"/>
                <a:cs typeface="Verdana"/>
              </a:rPr>
              <a:t>Mucosa</a:t>
            </a:r>
            <a:endParaRPr sz="24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30" dirty="0">
                <a:latin typeface="Verdana"/>
                <a:cs typeface="Verdana"/>
              </a:rPr>
              <a:t>Respiratory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epithelium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65"/>
              </a:spcBef>
              <a:buChar char="–"/>
              <a:tabLst>
                <a:tab pos="698500" algn="l"/>
              </a:tabLst>
            </a:pPr>
            <a:r>
              <a:rPr sz="2000" spc="-110" dirty="0">
                <a:latin typeface="Verdana"/>
                <a:cs typeface="Verdana"/>
              </a:rPr>
              <a:t>Pseudostratified </a:t>
            </a:r>
            <a:r>
              <a:rPr sz="2000" spc="-100" dirty="0">
                <a:latin typeface="Verdana"/>
                <a:cs typeface="Verdana"/>
              </a:rPr>
              <a:t>Ciliated </a:t>
            </a:r>
            <a:r>
              <a:rPr sz="2000" spc="-105" dirty="0">
                <a:latin typeface="Verdana"/>
                <a:cs typeface="Verdana"/>
              </a:rPr>
              <a:t>Columnar</a:t>
            </a:r>
            <a:r>
              <a:rPr sz="2000" spc="-254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Epithelium</a:t>
            </a:r>
            <a:endParaRPr sz="20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35"/>
              </a:spcBef>
              <a:buChar char="–"/>
              <a:tabLst>
                <a:tab pos="698500" algn="l"/>
              </a:tabLst>
            </a:pPr>
            <a:r>
              <a:rPr sz="2000" spc="-90" dirty="0">
                <a:latin typeface="Verdana"/>
                <a:cs typeface="Verdana"/>
              </a:rPr>
              <a:t>Other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cells</a:t>
            </a:r>
            <a:endParaRPr sz="20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75" dirty="0">
                <a:latin typeface="Verdana"/>
                <a:cs typeface="Verdana"/>
              </a:rPr>
              <a:t>Goblet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cells</a:t>
            </a:r>
            <a:endParaRPr sz="18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145" dirty="0">
                <a:latin typeface="Verdana"/>
                <a:cs typeface="Verdana"/>
              </a:rPr>
              <a:t>Basal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cells</a:t>
            </a:r>
            <a:endParaRPr sz="18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145" dirty="0">
                <a:latin typeface="Verdana"/>
                <a:cs typeface="Verdana"/>
              </a:rPr>
              <a:t>Brush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cells</a:t>
            </a:r>
            <a:endParaRPr sz="180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75" dirty="0">
                <a:latin typeface="Verdana"/>
                <a:cs typeface="Verdana"/>
              </a:rPr>
              <a:t>Neuroendocrine </a:t>
            </a:r>
            <a:r>
              <a:rPr sz="1800" spc="-114" dirty="0">
                <a:latin typeface="Verdana"/>
                <a:cs typeface="Verdana"/>
              </a:rPr>
              <a:t>cells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65" dirty="0">
                <a:latin typeface="Verdana"/>
                <a:cs typeface="Verdana"/>
              </a:rPr>
              <a:t>(Kulchitsky)</a:t>
            </a:r>
            <a:endParaRPr sz="18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65" dirty="0">
                <a:latin typeface="Verdana"/>
                <a:cs typeface="Verdana"/>
              </a:rPr>
              <a:t>Basement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130" dirty="0">
                <a:latin typeface="Verdana"/>
                <a:cs typeface="Verdana"/>
              </a:rPr>
              <a:t>membrane</a:t>
            </a:r>
            <a:endParaRPr sz="2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45" dirty="0">
                <a:latin typeface="Verdana"/>
                <a:cs typeface="Verdana"/>
              </a:rPr>
              <a:t>Lamina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Propria</a:t>
            </a:r>
            <a:endParaRPr sz="220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spcBef>
                <a:spcPts val="955"/>
              </a:spcBef>
              <a:buChar char="–"/>
              <a:tabLst>
                <a:tab pos="698500" algn="l"/>
              </a:tabLst>
            </a:pPr>
            <a:r>
              <a:rPr sz="2000" spc="-105" dirty="0">
                <a:latin typeface="Verdana"/>
                <a:cs typeface="Verdana"/>
              </a:rPr>
              <a:t>Connective </a:t>
            </a:r>
            <a:r>
              <a:rPr sz="2000" spc="-145" dirty="0">
                <a:latin typeface="Verdana"/>
                <a:cs typeface="Verdana"/>
              </a:rPr>
              <a:t>tissue </a:t>
            </a:r>
            <a:r>
              <a:rPr sz="2000" spc="-235" dirty="0">
                <a:latin typeface="Verdana"/>
                <a:cs typeface="Verdana"/>
              </a:rPr>
              <a:t>+ </a:t>
            </a:r>
            <a:r>
              <a:rPr sz="2000" spc="-130" dirty="0">
                <a:latin typeface="Verdana"/>
                <a:cs typeface="Verdana"/>
              </a:rPr>
              <a:t>elastic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fibers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58456" y="1024127"/>
            <a:ext cx="4733544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58456" y="4262628"/>
            <a:ext cx="4310380" cy="1477010"/>
          </a:xfrm>
          <a:prstGeom prst="rect">
            <a:avLst/>
          </a:prstGeom>
          <a:ln w="9144">
            <a:solidFill>
              <a:srgbClr val="0D0D0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 marR="295910">
              <a:lnSpc>
                <a:spcPct val="100000"/>
              </a:lnSpc>
              <a:spcBef>
                <a:spcPts val="300"/>
              </a:spcBef>
            </a:pPr>
            <a:r>
              <a:rPr sz="1800" spc="-110" dirty="0">
                <a:latin typeface="Verdana"/>
                <a:cs typeface="Verdana"/>
              </a:rPr>
              <a:t>stratified </a:t>
            </a:r>
            <a:r>
              <a:rPr sz="1800" spc="-90" dirty="0">
                <a:latin typeface="Verdana"/>
                <a:cs typeface="Verdana"/>
              </a:rPr>
              <a:t>appearance </a:t>
            </a:r>
            <a:r>
              <a:rPr sz="1800" spc="-75" dirty="0">
                <a:latin typeface="Verdana"/>
                <a:cs typeface="Verdana"/>
              </a:rPr>
              <a:t>of </a:t>
            </a:r>
            <a:r>
              <a:rPr sz="1800" spc="-110" dirty="0">
                <a:latin typeface="Verdana"/>
                <a:cs typeface="Verdana"/>
              </a:rPr>
              <a:t>the </a:t>
            </a:r>
            <a:r>
              <a:rPr sz="1800" spc="-105" dirty="0">
                <a:latin typeface="Verdana"/>
                <a:cs typeface="Verdana"/>
              </a:rPr>
              <a:t>mucosa</a:t>
            </a:r>
            <a:r>
              <a:rPr sz="1800" spc="-229" dirty="0">
                <a:latin typeface="Verdana"/>
                <a:cs typeface="Verdana"/>
              </a:rPr>
              <a:t> </a:t>
            </a:r>
            <a:r>
              <a:rPr sz="1800" spc="-140" dirty="0">
                <a:latin typeface="Verdana"/>
                <a:cs typeface="Verdana"/>
              </a:rPr>
              <a:t>is  </a:t>
            </a:r>
            <a:r>
              <a:rPr sz="1800" spc="-105" dirty="0">
                <a:latin typeface="Verdana"/>
                <a:cs typeface="Verdana"/>
              </a:rPr>
              <a:t>because </a:t>
            </a:r>
            <a:r>
              <a:rPr sz="1800" spc="-110" dirty="0">
                <a:latin typeface="Verdana"/>
                <a:cs typeface="Verdana"/>
              </a:rPr>
              <a:t>their </a:t>
            </a:r>
            <a:r>
              <a:rPr sz="1800" spc="-95" dirty="0">
                <a:latin typeface="Verdana"/>
                <a:cs typeface="Verdana"/>
              </a:rPr>
              <a:t>nuclei </a:t>
            </a:r>
            <a:r>
              <a:rPr sz="1800" spc="-125" dirty="0">
                <a:latin typeface="Verdana"/>
                <a:cs typeface="Verdana"/>
              </a:rPr>
              <a:t>are </a:t>
            </a:r>
            <a:r>
              <a:rPr sz="1800" spc="-75" dirty="0">
                <a:latin typeface="Verdana"/>
                <a:cs typeface="Verdana"/>
              </a:rPr>
              <a:t>located </a:t>
            </a:r>
            <a:r>
              <a:rPr sz="1800" spc="-50" dirty="0">
                <a:latin typeface="Verdana"/>
                <a:cs typeface="Verdana"/>
              </a:rPr>
              <a:t>on  </a:t>
            </a:r>
            <a:r>
              <a:rPr sz="1800" spc="-100" dirty="0">
                <a:latin typeface="Verdana"/>
                <a:cs typeface="Verdana"/>
              </a:rPr>
              <a:t>different </a:t>
            </a:r>
            <a:r>
              <a:rPr sz="1800" spc="-135" dirty="0">
                <a:latin typeface="Verdana"/>
                <a:cs typeface="Verdana"/>
              </a:rPr>
              <a:t>levels, </a:t>
            </a:r>
            <a:r>
              <a:rPr sz="1800" spc="-120" dirty="0">
                <a:latin typeface="Verdana"/>
                <a:cs typeface="Verdana"/>
              </a:rPr>
              <a:t>even </a:t>
            </a:r>
            <a:r>
              <a:rPr sz="1800" spc="-80" dirty="0">
                <a:latin typeface="Verdana"/>
                <a:cs typeface="Verdana"/>
              </a:rPr>
              <a:t>though </a:t>
            </a:r>
            <a:r>
              <a:rPr sz="1800" spc="-110" dirty="0">
                <a:latin typeface="Verdana"/>
                <a:cs typeface="Verdana"/>
              </a:rPr>
              <a:t>the </a:t>
            </a:r>
            <a:r>
              <a:rPr sz="1800" spc="-114" dirty="0">
                <a:latin typeface="Verdana"/>
                <a:cs typeface="Verdana"/>
              </a:rPr>
              <a:t>cells  </a:t>
            </a:r>
            <a:r>
              <a:rPr sz="1800" spc="-130" dirty="0">
                <a:latin typeface="Verdana"/>
                <a:cs typeface="Verdana"/>
              </a:rPr>
              <a:t>are </a:t>
            </a:r>
            <a:r>
              <a:rPr sz="1800" spc="-90" dirty="0">
                <a:latin typeface="Verdana"/>
                <a:cs typeface="Verdana"/>
              </a:rPr>
              <a:t>anchored </a:t>
            </a:r>
            <a:r>
              <a:rPr sz="1800" spc="-55" dirty="0">
                <a:latin typeface="Verdana"/>
                <a:cs typeface="Verdana"/>
              </a:rPr>
              <a:t>on </a:t>
            </a:r>
            <a:r>
              <a:rPr sz="1800" spc="-110" dirty="0">
                <a:latin typeface="Verdana"/>
                <a:cs typeface="Verdana"/>
              </a:rPr>
              <a:t>the </a:t>
            </a:r>
            <a:r>
              <a:rPr sz="1800" spc="-145" dirty="0">
                <a:latin typeface="Verdana"/>
                <a:cs typeface="Verdana"/>
              </a:rPr>
              <a:t>same </a:t>
            </a:r>
            <a:r>
              <a:rPr sz="1800" spc="-114" dirty="0">
                <a:latin typeface="Verdana"/>
                <a:cs typeface="Verdana"/>
              </a:rPr>
              <a:t>basement  </a:t>
            </a:r>
            <a:r>
              <a:rPr sz="1800" spc="-110" dirty="0">
                <a:latin typeface="Verdana"/>
                <a:cs typeface="Verdana"/>
              </a:rPr>
              <a:t>membrane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</TotalTime>
  <Words>1097</Words>
  <Application>Microsoft Office PowerPoint</Application>
  <PresentationFormat>Widescreen</PresentationFormat>
  <Paragraphs>268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Impact</vt:lpstr>
      <vt:lpstr>Times New Roman</vt:lpstr>
      <vt:lpstr>Verdana</vt:lpstr>
      <vt:lpstr>Wingdings</vt:lpstr>
      <vt:lpstr>Retrospect</vt:lpstr>
      <vt:lpstr>TRACHEA &amp; LUNG</vt:lpstr>
      <vt:lpstr>INTRODUCTION</vt:lpstr>
      <vt:lpstr>GENERAL</vt:lpstr>
      <vt:lpstr>GENERAL</vt:lpstr>
      <vt:lpstr>TRACHEA</vt:lpstr>
      <vt:lpstr>TRACHEA</vt:lpstr>
      <vt:lpstr>PowerPoint Presentation</vt:lpstr>
      <vt:lpstr>PowerPoint Presentation</vt:lpstr>
      <vt:lpstr>BRONCHI</vt:lpstr>
      <vt:lpstr>BRONCHI</vt:lpstr>
      <vt:lpstr>BRONCHIOLES</vt:lpstr>
      <vt:lpstr>BRONCHIOLES</vt:lpstr>
      <vt:lpstr>TERMINAL BRONCHIOLES</vt:lpstr>
      <vt:lpstr>RESPIRATORY BRONCHIOLES</vt:lpstr>
      <vt:lpstr>ALVEOLAR DUCTS</vt:lpstr>
      <vt:lpstr>BRONCHI V.S. BRONCHIOLES</vt:lpstr>
      <vt:lpstr>                          MUCOSA</vt:lpstr>
      <vt:lpstr>PowerPoint Presentation</vt:lpstr>
      <vt:lpstr>GOBLET CELLS</vt:lpstr>
      <vt:lpstr>CLARA CELLS</vt:lpstr>
      <vt:lpstr>NEUROENDOCRINE CELLS</vt:lpstr>
      <vt:lpstr>GENERAL</vt:lpstr>
      <vt:lpstr>LUNG ACINUS</vt:lpstr>
      <vt:lpstr>LUNG LOBULE</vt:lpstr>
      <vt:lpstr>PowerPoint Presentation</vt:lpstr>
      <vt:lpstr>ALVEOLI</vt:lpstr>
      <vt:lpstr>ALVEOLI</vt:lpstr>
      <vt:lpstr>ALVEOLI</vt:lpstr>
      <vt:lpstr>AIR-BLOOD BARRIER</vt:lpstr>
      <vt:lpstr>COLLATERAL VENTILATION</vt:lpstr>
      <vt:lpstr>COLLATERAL VENTILATION</vt:lpstr>
      <vt:lpstr>PowerPoint Presentation</vt:lpstr>
      <vt:lpstr>GENERAL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FLASHPATH</dc:title>
  <dc:creator>Suresh Kottapalli</dc:creator>
  <cp:lastModifiedBy>Suresh Kottapalli</cp:lastModifiedBy>
  <cp:revision>4</cp:revision>
  <dcterms:created xsi:type="dcterms:W3CDTF">2020-05-01T12:21:50Z</dcterms:created>
  <dcterms:modified xsi:type="dcterms:W3CDTF">2020-05-01T12:40:15Z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2020-05-01T00:00:00Z</vt:filetime>
  </property>
</Properties>
</file>