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67" r:id="rId2"/>
    <p:sldId id="268" r:id="rId3"/>
    <p:sldId id="266" r:id="rId4"/>
    <p:sldId id="269" r:id="rId5"/>
    <p:sldId id="270" r:id="rId6"/>
    <p:sldId id="271" r:id="rId7"/>
    <p:sldId id="272" r:id="rId8"/>
    <p:sldId id="401" r:id="rId9"/>
    <p:sldId id="273" r:id="rId10"/>
    <p:sldId id="428" r:id="rId11"/>
    <p:sldId id="416" r:id="rId12"/>
    <p:sldId id="427" r:id="rId13"/>
    <p:sldId id="417" r:id="rId14"/>
    <p:sldId id="429" r:id="rId15"/>
    <p:sldId id="418" r:id="rId16"/>
    <p:sldId id="275" r:id="rId17"/>
    <p:sldId id="278" r:id="rId18"/>
    <p:sldId id="421" r:id="rId19"/>
    <p:sldId id="422" r:id="rId20"/>
    <p:sldId id="277" r:id="rId21"/>
    <p:sldId id="402" r:id="rId22"/>
    <p:sldId id="279" r:id="rId23"/>
    <p:sldId id="423" r:id="rId24"/>
    <p:sldId id="280" r:id="rId25"/>
    <p:sldId id="424" r:id="rId26"/>
    <p:sldId id="276" r:id="rId27"/>
    <p:sldId id="425" r:id="rId28"/>
    <p:sldId id="281" r:id="rId29"/>
    <p:sldId id="381" r:id="rId30"/>
    <p:sldId id="382" r:id="rId31"/>
    <p:sldId id="388" r:id="rId32"/>
    <p:sldId id="284" r:id="rId33"/>
    <p:sldId id="285" r:id="rId34"/>
    <p:sldId id="288" r:id="rId35"/>
    <p:sldId id="325" r:id="rId36"/>
    <p:sldId id="326" r:id="rId37"/>
    <p:sldId id="327" r:id="rId38"/>
    <p:sldId id="408" r:id="rId39"/>
    <p:sldId id="329" r:id="rId40"/>
    <p:sldId id="330" r:id="rId41"/>
    <p:sldId id="420" r:id="rId42"/>
    <p:sldId id="430" r:id="rId43"/>
    <p:sldId id="419" r:id="rId44"/>
    <p:sldId id="332" r:id="rId45"/>
    <p:sldId id="333" r:id="rId46"/>
    <p:sldId id="335" r:id="rId47"/>
    <p:sldId id="409" r:id="rId48"/>
    <p:sldId id="336" r:id="rId49"/>
    <p:sldId id="383" r:id="rId50"/>
    <p:sldId id="289" r:id="rId51"/>
    <p:sldId id="290" r:id="rId52"/>
    <p:sldId id="291" r:id="rId53"/>
    <p:sldId id="293" r:id="rId54"/>
    <p:sldId id="294" r:id="rId55"/>
    <p:sldId id="295" r:id="rId56"/>
    <p:sldId id="296" r:id="rId57"/>
    <p:sldId id="297" r:id="rId58"/>
    <p:sldId id="298" r:id="rId59"/>
    <p:sldId id="299" r:id="rId60"/>
    <p:sldId id="390" r:id="rId61"/>
    <p:sldId id="391" r:id="rId62"/>
    <p:sldId id="300" r:id="rId63"/>
    <p:sldId id="301" r:id="rId64"/>
    <p:sldId id="403" r:id="rId65"/>
    <p:sldId id="392" r:id="rId66"/>
    <p:sldId id="393" r:id="rId67"/>
    <p:sldId id="394" r:id="rId68"/>
    <p:sldId id="309" r:id="rId69"/>
    <p:sldId id="404" r:id="rId70"/>
    <p:sldId id="312" r:id="rId71"/>
    <p:sldId id="405" r:id="rId72"/>
    <p:sldId id="389" r:id="rId73"/>
    <p:sldId id="318" r:id="rId74"/>
    <p:sldId id="319" r:id="rId75"/>
    <p:sldId id="320" r:id="rId76"/>
    <p:sldId id="321" r:id="rId77"/>
    <p:sldId id="407" r:id="rId78"/>
    <p:sldId id="322" r:id="rId79"/>
    <p:sldId id="396" r:id="rId80"/>
    <p:sldId id="397" r:id="rId81"/>
    <p:sldId id="324" r:id="rId82"/>
    <p:sldId id="398" r:id="rId83"/>
    <p:sldId id="399" r:id="rId84"/>
    <p:sldId id="400" r:id="rId85"/>
    <p:sldId id="358" r:id="rId86"/>
    <p:sldId id="411" r:id="rId87"/>
    <p:sldId id="359" r:id="rId88"/>
    <p:sldId id="412" r:id="rId89"/>
    <p:sldId id="361" r:id="rId90"/>
    <p:sldId id="362" r:id="rId91"/>
    <p:sldId id="363" r:id="rId92"/>
    <p:sldId id="364" r:id="rId93"/>
    <p:sldId id="366" r:id="rId94"/>
    <p:sldId id="368" r:id="rId95"/>
    <p:sldId id="369" r:id="rId96"/>
    <p:sldId id="370" r:id="rId97"/>
    <p:sldId id="371" r:id="rId98"/>
    <p:sldId id="372" r:id="rId99"/>
    <p:sldId id="413" r:id="rId100"/>
    <p:sldId id="373" r:id="rId101"/>
    <p:sldId id="374" r:id="rId102"/>
    <p:sldId id="376" r:id="rId103"/>
    <p:sldId id="414" r:id="rId104"/>
    <p:sldId id="377" r:id="rId105"/>
    <p:sldId id="378" r:id="rId106"/>
    <p:sldId id="379" r:id="rId107"/>
    <p:sldId id="282" r:id="rId108"/>
    <p:sldId id="415" r:id="rId109"/>
    <p:sldId id="380"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74194" autoAdjust="0"/>
  </p:normalViewPr>
  <p:slideViewPr>
    <p:cSldViewPr>
      <p:cViewPr varScale="1">
        <p:scale>
          <a:sx n="38" d="100"/>
          <a:sy n="38" d="100"/>
        </p:scale>
        <p:origin x="116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al srivastava" userId="dc668d93ebdee142" providerId="LiveId" clId="{3405801A-B4A3-47B6-855C-923621522975}"/>
    <pc:docChg chg="custSel modSld">
      <pc:chgData name="sonal srivastava" userId="dc668d93ebdee142" providerId="LiveId" clId="{3405801A-B4A3-47B6-855C-923621522975}" dt="2022-07-02T10:16:27.184" v="0" actId="478"/>
      <pc:docMkLst>
        <pc:docMk/>
      </pc:docMkLst>
      <pc:sldChg chg="addSp delSp modSp mod">
        <pc:chgData name="sonal srivastava" userId="dc668d93ebdee142" providerId="LiveId" clId="{3405801A-B4A3-47B6-855C-923621522975}" dt="2022-07-02T10:16:27.184" v="0" actId="478"/>
        <pc:sldMkLst>
          <pc:docMk/>
          <pc:sldMk cId="2650885585" sldId="267"/>
        </pc:sldMkLst>
        <pc:spChg chg="del">
          <ac:chgData name="sonal srivastava" userId="dc668d93ebdee142" providerId="LiveId" clId="{3405801A-B4A3-47B6-855C-923621522975}" dt="2022-07-02T10:16:27.184" v="0" actId="478"/>
          <ac:spMkLst>
            <pc:docMk/>
            <pc:sldMk cId="2650885585" sldId="267"/>
            <ac:spMk id="3" creationId="{00000000-0000-0000-0000-000000000000}"/>
          </ac:spMkLst>
        </pc:spChg>
        <pc:spChg chg="add mod">
          <ac:chgData name="sonal srivastava" userId="dc668d93ebdee142" providerId="LiveId" clId="{3405801A-B4A3-47B6-855C-923621522975}" dt="2022-07-02T10:16:27.184" v="0" actId="478"/>
          <ac:spMkLst>
            <pc:docMk/>
            <pc:sldMk cId="2650885585" sldId="267"/>
            <ac:spMk id="6" creationId="{DDAED404-DBEA-19C0-54A4-558C7A3E71F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0207C0-35BE-4755-866D-94699DB302FF}" type="datetimeFigureOut">
              <a:rPr lang="en-US" smtClean="0"/>
              <a:pPr/>
              <a:t>7/2/2022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03D398-5A86-4094-905E-DAD6559E2D71}" type="slidenum">
              <a:rPr lang="en-US" smtClean="0"/>
              <a:pPr/>
              <a:t>‹#›</a:t>
            </a:fld>
            <a:endParaRPr lang="en-US"/>
          </a:p>
        </p:txBody>
      </p:sp>
    </p:spTree>
    <p:extLst>
      <p:ext uri="{BB962C8B-B14F-4D97-AF65-F5344CB8AC3E}">
        <p14:creationId xmlns:p14="http://schemas.microsoft.com/office/powerpoint/2010/main" val="242704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D03D398-5A86-4094-905E-DAD6559E2D71}" type="slidenum">
              <a:rPr lang="en-US" smtClean="0"/>
              <a:pPr/>
              <a:t>1</a:t>
            </a:fld>
            <a:endParaRPr lang="en-US"/>
          </a:p>
        </p:txBody>
      </p:sp>
    </p:spTree>
    <p:extLst>
      <p:ext uri="{BB962C8B-B14F-4D97-AF65-F5344CB8AC3E}">
        <p14:creationId xmlns:p14="http://schemas.microsoft.com/office/powerpoint/2010/main" val="308822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This occurs in four stages:</a:t>
            </a:r>
          </a:p>
          <a:p>
            <a:endParaRPr lang="en-US" dirty="0"/>
          </a:p>
        </p:txBody>
      </p:sp>
      <p:sp>
        <p:nvSpPr>
          <p:cNvPr id="4" name="Slide Number Placeholder 3"/>
          <p:cNvSpPr>
            <a:spLocks noGrp="1"/>
          </p:cNvSpPr>
          <p:nvPr>
            <p:ph type="sldNum" sz="quarter" idx="10"/>
          </p:nvPr>
        </p:nvSpPr>
        <p:spPr/>
        <p:txBody>
          <a:bodyPr/>
          <a:lstStyle/>
          <a:p>
            <a:fld id="{BD03D398-5A86-4094-905E-DAD6559E2D71}" type="slidenum">
              <a:rPr lang="en-US" smtClean="0"/>
              <a:pPr/>
              <a:t>16</a:t>
            </a:fld>
            <a:endParaRPr lang="en-US"/>
          </a:p>
        </p:txBody>
      </p:sp>
    </p:spTree>
    <p:extLst>
      <p:ext uri="{BB962C8B-B14F-4D97-AF65-F5344CB8AC3E}">
        <p14:creationId xmlns:p14="http://schemas.microsoft.com/office/powerpoint/2010/main" val="1791117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induction of the polymer chain occurs in two steps </a:t>
            </a:r>
          </a:p>
          <a:p>
            <a:r>
              <a:rPr lang="en-US" dirty="0"/>
              <a:t>1 </a:t>
            </a:r>
            <a:r>
              <a:rPr lang="en-US" b="1" dirty="0"/>
              <a:t>activation </a:t>
            </a:r>
          </a:p>
          <a:p>
            <a:r>
              <a:rPr lang="en-US" dirty="0"/>
              <a:t>And the it is followed by </a:t>
            </a:r>
            <a:r>
              <a:rPr lang="en-US" b="1" dirty="0"/>
              <a:t>initiation</a:t>
            </a:r>
          </a:p>
        </p:txBody>
      </p:sp>
      <p:sp>
        <p:nvSpPr>
          <p:cNvPr id="4" name="Slide Number Placeholder 3"/>
          <p:cNvSpPr>
            <a:spLocks noGrp="1"/>
          </p:cNvSpPr>
          <p:nvPr>
            <p:ph type="sldNum" sz="quarter" idx="10"/>
          </p:nvPr>
        </p:nvSpPr>
        <p:spPr/>
        <p:txBody>
          <a:bodyPr/>
          <a:lstStyle/>
          <a:p>
            <a:fld id="{BD03D398-5A86-4094-905E-DAD6559E2D71}" type="slidenum">
              <a:rPr lang="en-US" smtClean="0"/>
              <a:pPr/>
              <a:t>17</a:t>
            </a:fld>
            <a:endParaRPr lang="en-US"/>
          </a:p>
        </p:txBody>
      </p:sp>
    </p:spTree>
    <p:extLst>
      <p:ext uri="{BB962C8B-B14F-4D97-AF65-F5344CB8AC3E}">
        <p14:creationId xmlns:p14="http://schemas.microsoft.com/office/powerpoint/2010/main" val="163157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Can occur by chemical, heat, visible light, UV light or energy transfer from other compounds.</a:t>
            </a:r>
          </a:p>
          <a:p>
            <a:pPr marL="171450" indent="-171450">
              <a:buFont typeface="Arial" panose="020B0604020202020204" pitchFamily="34" charset="0"/>
              <a:buChar char="•"/>
            </a:pPr>
            <a:r>
              <a:rPr lang="en-US" dirty="0"/>
              <a:t>On the basis of activation process dental polymers can be:</a:t>
            </a:r>
          </a:p>
          <a:p>
            <a:pPr marL="0" indent="0">
              <a:buNone/>
            </a:pPr>
            <a:r>
              <a:rPr lang="en-US" dirty="0">
                <a:latin typeface="Times New Roman" pitchFamily="18" charset="0"/>
                <a:cs typeface="Times New Roman" pitchFamily="18" charset="0"/>
              </a:rPr>
              <a:t>          1) Heat-activated polymers</a:t>
            </a:r>
          </a:p>
          <a:p>
            <a:pPr marL="0" indent="0">
              <a:buNone/>
            </a:pPr>
            <a:r>
              <a:rPr lang="en-US" dirty="0">
                <a:latin typeface="Times New Roman" pitchFamily="18" charset="0"/>
                <a:cs typeface="Times New Roman" pitchFamily="18" charset="0"/>
              </a:rPr>
              <a:t>           2) Auto, self or chemically activated polymers</a:t>
            </a:r>
          </a:p>
          <a:p>
            <a:pPr marL="0" indent="0">
              <a:buNone/>
            </a:pPr>
            <a:r>
              <a:rPr lang="en-US" dirty="0">
                <a:latin typeface="Times New Roman" pitchFamily="18" charset="0"/>
                <a:cs typeface="Times New Roman" pitchFamily="18" charset="0"/>
              </a:rPr>
              <a:t>           3) Light-activate polymers</a:t>
            </a:r>
          </a:p>
          <a:p>
            <a:pPr marL="171450" indent="-171450">
              <a:buFont typeface="Arial" panose="020B0604020202020204" pitchFamily="34" charset="0"/>
              <a:buChar char="•"/>
            </a:pPr>
            <a:r>
              <a:rPr lang="en-US" dirty="0">
                <a:latin typeface="Times New Roman" pitchFamily="18" charset="0"/>
                <a:cs typeface="Times New Roman" pitchFamily="18" charset="0"/>
              </a:rPr>
              <a:t>Presence of </a:t>
            </a:r>
            <a:r>
              <a:rPr lang="en-US" dirty="0">
                <a:solidFill>
                  <a:schemeClr val="accent6">
                    <a:lumMod val="75000"/>
                  </a:schemeClr>
                </a:solidFill>
                <a:latin typeface="Times New Roman" pitchFamily="18" charset="0"/>
                <a:cs typeface="Times New Roman" pitchFamily="18" charset="0"/>
              </a:rPr>
              <a:t>an </a:t>
            </a:r>
            <a:r>
              <a:rPr lang="en-US" b="1" dirty="0">
                <a:solidFill>
                  <a:schemeClr val="accent6">
                    <a:lumMod val="75000"/>
                  </a:schemeClr>
                </a:solidFill>
                <a:latin typeface="Times New Roman" pitchFamily="18" charset="0"/>
                <a:cs typeface="Times New Roman" pitchFamily="18" charset="0"/>
              </a:rPr>
              <a:t>unsaturated group</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that is </a:t>
            </a:r>
            <a:r>
              <a:rPr lang="en-US" b="1" dirty="0">
                <a:solidFill>
                  <a:schemeClr val="accent6">
                    <a:lumMod val="75000"/>
                  </a:schemeClr>
                </a:solidFill>
                <a:latin typeface="Times New Roman" pitchFamily="18" charset="0"/>
                <a:cs typeface="Times New Roman" pitchFamily="18" charset="0"/>
              </a:rPr>
              <a:t>double bond </a:t>
            </a:r>
            <a:r>
              <a:rPr lang="en-US" dirty="0">
                <a:latin typeface="Times New Roman" pitchFamily="18" charset="0"/>
                <a:cs typeface="Times New Roman" pitchFamily="18" charset="0"/>
              </a:rPr>
              <a:t>is required as a source of </a:t>
            </a:r>
            <a:r>
              <a:rPr lang="en-US" b="1" dirty="0">
                <a:latin typeface="Times New Roman" pitchFamily="18" charset="0"/>
                <a:cs typeface="Times New Roman" pitchFamily="18" charset="0"/>
              </a:rPr>
              <a:t>free radicle</a:t>
            </a:r>
            <a:r>
              <a:rPr lang="en-US" dirty="0">
                <a:latin typeface="Times New Roman" pitchFamily="18" charset="0"/>
                <a:cs typeface="Times New Roman" pitchFamily="18" charset="0"/>
              </a:rPr>
              <a:t>.(having an </a:t>
            </a:r>
            <a:r>
              <a:rPr lang="en-US" b="1" dirty="0">
                <a:latin typeface="Times New Roman" pitchFamily="18" charset="0"/>
                <a:cs typeface="Times New Roman" pitchFamily="18" charset="0"/>
              </a:rPr>
              <a:t>unpaired electron</a:t>
            </a:r>
            <a:r>
              <a:rPr lang="en-US" dirty="0">
                <a:latin typeface="Times New Roman" pitchFamily="18" charset="0"/>
                <a:cs typeface="Times New Roman" pitchFamily="18" charset="0"/>
              </a:rPr>
              <a:t>)</a:t>
            </a:r>
          </a:p>
          <a:p>
            <a:pPr marL="171450" indent="-171450">
              <a:buFont typeface="Arial" panose="020B0604020202020204" pitchFamily="34" charset="0"/>
              <a:buChar char="•"/>
            </a:pPr>
            <a:r>
              <a:rPr lang="en-US" dirty="0">
                <a:latin typeface="Times New Roman" pitchFamily="18" charset="0"/>
                <a:cs typeface="Times New Roman" pitchFamily="18" charset="0"/>
              </a:rPr>
              <a:t>It is not a </a:t>
            </a:r>
            <a:r>
              <a:rPr lang="en-US" b="1" dirty="0">
                <a:latin typeface="Times New Roman" pitchFamily="18" charset="0"/>
                <a:cs typeface="Times New Roman" pitchFamily="18" charset="0"/>
              </a:rPr>
              <a:t>catalyst </a:t>
            </a:r>
            <a:r>
              <a:rPr lang="en-US" b="0" dirty="0">
                <a:latin typeface="Times New Roman" pitchFamily="18" charset="0"/>
                <a:cs typeface="Times New Roman" pitchFamily="18" charset="0"/>
              </a:rPr>
              <a:t>as it enters the chemical reaction.</a:t>
            </a:r>
            <a:endParaRPr lang="en-US" b="1"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BD03D398-5A86-4094-905E-DAD6559E2D71}" type="slidenum">
              <a:rPr lang="en-US" smtClean="0"/>
              <a:pPr/>
              <a:t>18</a:t>
            </a:fld>
            <a:endParaRPr lang="en-US"/>
          </a:p>
        </p:txBody>
      </p:sp>
    </p:spTree>
    <p:extLst>
      <p:ext uri="{BB962C8B-B14F-4D97-AF65-F5344CB8AC3E}">
        <p14:creationId xmlns:p14="http://schemas.microsoft.com/office/powerpoint/2010/main" val="3969725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Initiation is the period during these free radicals reacting with monomer molecules to initiate or start the chain growth </a:t>
            </a:r>
          </a:p>
          <a:p>
            <a:pPr marL="171450" indent="-171450">
              <a:buFont typeface="Arial" panose="020B0604020202020204" pitchFamily="34" charset="0"/>
              <a:buChar char="•"/>
            </a:pPr>
            <a:r>
              <a:rPr lang="en-US" b="1" dirty="0"/>
              <a:t>Higher the temperature </a:t>
            </a:r>
            <a:r>
              <a:rPr lang="en-US" dirty="0"/>
              <a:t>more </a:t>
            </a:r>
            <a:r>
              <a:rPr lang="en-US" b="1" dirty="0"/>
              <a:t>rapid is the formation of free radicals </a:t>
            </a:r>
            <a:r>
              <a:rPr lang="en-US" dirty="0"/>
              <a:t>and consequently </a:t>
            </a:r>
            <a:r>
              <a:rPr lang="en-US" b="1" dirty="0"/>
              <a:t>shorter the induction period</a:t>
            </a:r>
            <a:r>
              <a:rPr lang="en-US" dirty="0"/>
              <a:t>.</a:t>
            </a:r>
          </a:p>
          <a:p>
            <a:endParaRPr lang="en-US" dirty="0"/>
          </a:p>
        </p:txBody>
      </p:sp>
      <p:sp>
        <p:nvSpPr>
          <p:cNvPr id="4" name="Slide Number Placeholder 3"/>
          <p:cNvSpPr>
            <a:spLocks noGrp="1"/>
          </p:cNvSpPr>
          <p:nvPr>
            <p:ph type="sldNum" sz="quarter" idx="5"/>
          </p:nvPr>
        </p:nvSpPr>
        <p:spPr/>
        <p:txBody>
          <a:bodyPr/>
          <a:lstStyle/>
          <a:p>
            <a:fld id="{BD03D398-5A86-4094-905E-DAD6559E2D71}" type="slidenum">
              <a:rPr lang="en-US" smtClean="0"/>
              <a:pPr/>
              <a:t>19</a:t>
            </a:fld>
            <a:endParaRPr lang="en-US"/>
          </a:p>
        </p:txBody>
      </p:sp>
    </p:spTree>
    <p:extLst>
      <p:ext uri="{BB962C8B-B14F-4D97-AF65-F5344CB8AC3E}">
        <p14:creationId xmlns:p14="http://schemas.microsoft.com/office/powerpoint/2010/main" val="15321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dirty="0"/>
              <a:t>As suggested by the name they are activated by increase in  temperature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t>Benzoyl </a:t>
            </a:r>
            <a:r>
              <a:rPr lang="en-US" b="1" dirty="0" err="1"/>
              <a:t>peoxide</a:t>
            </a:r>
            <a:r>
              <a:rPr lang="en-US" b="1" dirty="0"/>
              <a:t> </a:t>
            </a:r>
            <a:r>
              <a:rPr lang="en-US" dirty="0"/>
              <a:t>provide 2 free radicles per molecule at about 50-100 degrees of temp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dirty="0"/>
              <a:t>Uses two reagents that chemically react with each other to give a free radicle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D03D398-5A86-4094-905E-DAD6559E2D71}" type="slidenum">
              <a:rPr lang="en-US" smtClean="0"/>
              <a:pPr/>
              <a:t>20</a:t>
            </a:fld>
            <a:endParaRPr lang="en-US"/>
          </a:p>
        </p:txBody>
      </p:sp>
    </p:spTree>
    <p:extLst>
      <p:ext uri="{BB962C8B-B14F-4D97-AF65-F5344CB8AC3E}">
        <p14:creationId xmlns:p14="http://schemas.microsoft.com/office/powerpoint/2010/main" val="147334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u="sng" dirty="0">
                <a:latin typeface="Times New Roman" pitchFamily="18" charset="0"/>
                <a:cs typeface="Times New Roman" pitchFamily="18" charset="0"/>
              </a:rPr>
              <a:t>Light activation</a:t>
            </a:r>
            <a:r>
              <a:rPr lang="en-US" sz="1200" i="1" dirty="0">
                <a:latin typeface="Times New Roman" pitchFamily="18" charset="0"/>
                <a:cs typeface="Times New Roman" pitchFamily="18" charset="0"/>
              </a:rPr>
              <a:t>- </a:t>
            </a:r>
            <a:r>
              <a:rPr lang="en-US" sz="1200" dirty="0">
                <a:latin typeface="Times New Roman" pitchFamily="18" charset="0"/>
                <a:cs typeface="Times New Roman" pitchFamily="18" charset="0"/>
              </a:rPr>
              <a:t>In this system, photons of light energy activate the initiator to generate free radicals, </a:t>
            </a:r>
            <a:endParaRPr lang="en-US" dirty="0"/>
          </a:p>
          <a:p>
            <a:r>
              <a:rPr lang="en-US" dirty="0"/>
              <a:t> visible light-380-700</a:t>
            </a:r>
          </a:p>
          <a:p>
            <a:r>
              <a:rPr lang="en-US" dirty="0" err="1"/>
              <a:t>Uv</a:t>
            </a:r>
            <a:r>
              <a:rPr lang="en-US" dirty="0"/>
              <a:t> light- 100-400</a:t>
            </a:r>
          </a:p>
        </p:txBody>
      </p:sp>
      <p:sp>
        <p:nvSpPr>
          <p:cNvPr id="4" name="Slide Number Placeholder 3"/>
          <p:cNvSpPr>
            <a:spLocks noGrp="1"/>
          </p:cNvSpPr>
          <p:nvPr>
            <p:ph type="sldNum" sz="quarter" idx="5"/>
          </p:nvPr>
        </p:nvSpPr>
        <p:spPr/>
        <p:txBody>
          <a:bodyPr/>
          <a:lstStyle/>
          <a:p>
            <a:fld id="{BD03D398-5A86-4094-905E-DAD6559E2D71}" type="slidenum">
              <a:rPr lang="en-US" smtClean="0"/>
              <a:pPr/>
              <a:t>21</a:t>
            </a:fld>
            <a:endParaRPr lang="en-US"/>
          </a:p>
        </p:txBody>
      </p:sp>
    </p:spTree>
    <p:extLst>
      <p:ext uri="{BB962C8B-B14F-4D97-AF65-F5344CB8AC3E}">
        <p14:creationId xmlns:p14="http://schemas.microsoft.com/office/powerpoint/2010/main" val="76152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One of the reasons for its wide popularity is the ease with which it can be processed. </a:t>
            </a:r>
          </a:p>
          <a:p>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BD03D398-5A86-4094-905E-DAD6559E2D71}" type="slidenum">
              <a:rPr lang="en-US" smtClean="0"/>
              <a:pPr/>
              <a:t>30</a:t>
            </a:fld>
            <a:endParaRPr lang="en-US"/>
          </a:p>
        </p:txBody>
      </p:sp>
    </p:spTree>
    <p:extLst>
      <p:ext uri="{BB962C8B-B14F-4D97-AF65-F5344CB8AC3E}">
        <p14:creationId xmlns:p14="http://schemas.microsoft.com/office/powerpoint/2010/main" val="1092031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It</a:t>
            </a:r>
            <a:r>
              <a:rPr lang="en-IN" baseline="0" dirty="0"/>
              <a:t> is the most commonly </a:t>
            </a:r>
            <a:r>
              <a:rPr lang="en-IN" dirty="0"/>
              <a:t>used for the fabrication of</a:t>
            </a:r>
            <a:r>
              <a:rPr lang="en-IN" baseline="0" dirty="0"/>
              <a:t> </a:t>
            </a:r>
            <a:r>
              <a:rPr lang="en-IN" dirty="0"/>
              <a:t>denture bases.</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32</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2 Initiator,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3 co-polymer to improve properties,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4 5 dyes,  opacifier,</a:t>
            </a:r>
            <a:r>
              <a:rPr lang="en-IN" sz="1200" baseline="0" dirty="0">
                <a:latin typeface="Times New Roman" pitchFamily="18" charset="0"/>
                <a:cs typeface="Times New Roman" pitchFamily="18" charset="0"/>
              </a:rPr>
              <a:t>  plasticiser,</a:t>
            </a:r>
            <a:r>
              <a:rPr lang="en-IN" sz="1200" dirty="0">
                <a:latin typeface="Times New Roman" pitchFamily="18" charset="0"/>
                <a:cs typeface="Times New Roman" pitchFamily="18" charset="0"/>
              </a:rPr>
              <a:t>  improves physical properties like stiffness etc</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6 Crosslinking agent,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 7plasticizer</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3 inhibitor-prevent premature polymerization</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latin typeface="Times New Roman" pitchFamily="18" charset="0"/>
                <a:cs typeface="Times New Roman" pitchFamily="18" charset="0"/>
              </a:rPr>
              <a:t>4 plasticizer</a:t>
            </a:r>
          </a:p>
        </p:txBody>
      </p:sp>
      <p:sp>
        <p:nvSpPr>
          <p:cNvPr id="4" name="Slide Number Placeholder 3"/>
          <p:cNvSpPr>
            <a:spLocks noGrp="1"/>
          </p:cNvSpPr>
          <p:nvPr>
            <p:ph type="sldNum" sz="quarter" idx="10"/>
          </p:nvPr>
        </p:nvSpPr>
        <p:spPr/>
        <p:txBody>
          <a:bodyPr/>
          <a:lstStyle/>
          <a:p>
            <a:fld id="{74BDEF15-6A17-43F3-A606-7FAF86745647}" type="slidenum">
              <a:rPr lang="en-IN" smtClean="0"/>
              <a:pPr/>
              <a:t>33</a:t>
            </a:fld>
            <a:endParaRPr lang="en-IN"/>
          </a:p>
        </p:txBody>
      </p:sp>
    </p:spTree>
    <p:extLst>
      <p:ext uri="{BB962C8B-B14F-4D97-AF65-F5344CB8AC3E}">
        <p14:creationId xmlns:p14="http://schemas.microsoft.com/office/powerpoint/2010/main" val="3488803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err="1"/>
              <a:t>Pyrax</a:t>
            </a:r>
            <a:r>
              <a:rPr lang="en-IN" dirty="0"/>
              <a:t>- keep away from moisture,</a:t>
            </a:r>
            <a:r>
              <a:rPr lang="en-IN" baseline="0" dirty="0"/>
              <a:t> keep away from direct sunlight, &amp; temp not less than 5 and not more than 30.</a:t>
            </a:r>
          </a:p>
          <a:p>
            <a:r>
              <a:rPr lang="en-IN" baseline="0" dirty="0" err="1"/>
              <a:t>Liqid</a:t>
            </a:r>
            <a:r>
              <a:rPr lang="en-IN" baseline="0" dirty="0"/>
              <a:t>- temp not less than 10 and not more than 30</a:t>
            </a:r>
            <a:endParaRPr lang="en-IN" dirty="0"/>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34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some basic terminologies</a:t>
            </a:r>
          </a:p>
        </p:txBody>
      </p:sp>
      <p:sp>
        <p:nvSpPr>
          <p:cNvPr id="4" name="Slide Number Placeholder 3"/>
          <p:cNvSpPr>
            <a:spLocks noGrp="1"/>
          </p:cNvSpPr>
          <p:nvPr>
            <p:ph type="sldNum" sz="quarter" idx="10"/>
          </p:nvPr>
        </p:nvSpPr>
        <p:spPr/>
        <p:txBody>
          <a:bodyPr/>
          <a:lstStyle/>
          <a:p>
            <a:fld id="{BD03D398-5A86-4094-905E-DAD6559E2D71}" type="slidenum">
              <a:rPr lang="en-US" smtClean="0"/>
              <a:pPr/>
              <a:t>3</a:t>
            </a:fld>
            <a:endParaRPr lang="en-US"/>
          </a:p>
        </p:txBody>
      </p:sp>
    </p:spTree>
    <p:extLst>
      <p:ext uri="{BB962C8B-B14F-4D97-AF65-F5344CB8AC3E}">
        <p14:creationId xmlns:p14="http://schemas.microsoft.com/office/powerpoint/2010/main" val="3006305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Complete dentures constructed using chemically activated resins generally display better adaptation than those constructed using heat-activated resins. This phenomenon can be attributed to the negligible thermal shrinkage displayed by chemically activated resins. </a:t>
            </a:r>
          </a:p>
          <a:p>
            <a:r>
              <a:rPr lang="en-IN" sz="1200" kern="1200" baseline="0" dirty="0">
                <a:solidFill>
                  <a:schemeClr val="tx1"/>
                </a:solidFill>
                <a:latin typeface="+mn-lt"/>
                <a:ea typeface="+mn-ea"/>
                <a:cs typeface="+mn-cs"/>
              </a:rPr>
              <a:t>Processing shrinkage has been measured as 0.26% for  chemically activated resin, compared with 0.53% for a representative heat-activated resin.</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39</a:t>
            </a:fld>
            <a:endParaRPr lang="en-IN"/>
          </a:p>
        </p:txBody>
      </p:sp>
    </p:spTree>
    <p:extLst>
      <p:ext uri="{BB962C8B-B14F-4D97-AF65-F5344CB8AC3E}">
        <p14:creationId xmlns:p14="http://schemas.microsoft.com/office/powerpoint/2010/main" val="4201199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Heat activated denture base resin</a:t>
            </a:r>
            <a:r>
              <a:rPr lang="en-IN" baseline="0" dirty="0"/>
              <a:t> exhibiting different types and degree of porosity.</a:t>
            </a:r>
          </a:p>
          <a:p>
            <a:r>
              <a:rPr lang="en-IN" sz="1200" dirty="0">
                <a:latin typeface="Times New Roman" pitchFamily="18" charset="0"/>
                <a:cs typeface="Times New Roman" pitchFamily="18" charset="0"/>
              </a:rPr>
              <a:t>A- Properly polymerized; no porosity. </a:t>
            </a:r>
          </a:p>
          <a:p>
            <a:r>
              <a:rPr lang="en-IN" sz="1200" dirty="0">
                <a:latin typeface="Times New Roman" pitchFamily="18" charset="0"/>
                <a:cs typeface="Times New Roman" pitchFamily="18" charset="0"/>
              </a:rPr>
              <a:t>B and C- Rapid heating, relatively small subsurface voids. </a:t>
            </a:r>
          </a:p>
          <a:p>
            <a:r>
              <a:rPr lang="en-IN" sz="1200" dirty="0">
                <a:latin typeface="Times New Roman" pitchFamily="18" charset="0"/>
                <a:cs typeface="Times New Roman" pitchFamily="18" charset="0"/>
              </a:rPr>
              <a:t>D- Insufficient mixing of monomer and polymer; large voids resulting from localized polymerization shrinkage. </a:t>
            </a:r>
          </a:p>
          <a:p>
            <a:r>
              <a:rPr lang="en-IN" sz="1200" dirty="0">
                <a:latin typeface="Times New Roman" pitchFamily="18" charset="0"/>
                <a:cs typeface="Times New Roman" pitchFamily="18" charset="0"/>
              </a:rPr>
              <a:t> E- Insufficient pressure  &amp; material during polymerization; relatively large, irregular voids</a:t>
            </a:r>
            <a:r>
              <a:rPr lang="en-IN" b="1" dirty="0">
                <a:latin typeface="Times New Roman" pitchFamily="18" charset="0"/>
                <a:cs typeface="Times New Roman" pitchFamily="18" charset="0"/>
              </a:rPr>
              <a:t>.</a:t>
            </a:r>
            <a:endParaRPr lang="en-IN" sz="1200" dirty="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40</a:t>
            </a:fld>
            <a:endParaRPr lang="en-IN"/>
          </a:p>
        </p:txBody>
      </p:sp>
    </p:spTree>
    <p:extLst>
      <p:ext uri="{BB962C8B-B14F-4D97-AF65-F5344CB8AC3E}">
        <p14:creationId xmlns:p14="http://schemas.microsoft.com/office/powerpoint/2010/main" val="2094333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Elastic property- exhibited when crystalline entanglements are present</a:t>
            </a:r>
          </a:p>
        </p:txBody>
      </p:sp>
      <p:sp>
        <p:nvSpPr>
          <p:cNvPr id="4" name="Slide Number Placeholder 3"/>
          <p:cNvSpPr>
            <a:spLocks noGrp="1"/>
          </p:cNvSpPr>
          <p:nvPr>
            <p:ph type="sldNum" sz="quarter" idx="5"/>
          </p:nvPr>
        </p:nvSpPr>
        <p:spPr/>
        <p:txBody>
          <a:bodyPr/>
          <a:lstStyle/>
          <a:p>
            <a:fld id="{BD03D398-5A86-4094-905E-DAD6559E2D71}" type="slidenum">
              <a:rPr lang="en-US" smtClean="0"/>
              <a:pPr/>
              <a:t>41</a:t>
            </a:fld>
            <a:endParaRPr lang="en-US"/>
          </a:p>
        </p:txBody>
      </p:sp>
    </p:spTree>
    <p:extLst>
      <p:ext uri="{BB962C8B-B14F-4D97-AF65-F5344CB8AC3E}">
        <p14:creationId xmlns:p14="http://schemas.microsoft.com/office/powerpoint/2010/main" val="1713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Viscoelastic property- partial elastic recovery </a:t>
            </a:r>
            <a:r>
              <a:rPr lang="en-US" dirty="0" err="1"/>
              <a:t>bcz</a:t>
            </a:r>
            <a:r>
              <a:rPr lang="en-US" dirty="0"/>
              <a:t> more </a:t>
            </a:r>
            <a:r>
              <a:rPr lang="en-US" dirty="0" err="1"/>
              <a:t>amorphus</a:t>
            </a:r>
            <a:r>
              <a:rPr lang="en-US" dirty="0"/>
              <a:t>.</a:t>
            </a:r>
          </a:p>
        </p:txBody>
      </p:sp>
      <p:sp>
        <p:nvSpPr>
          <p:cNvPr id="4" name="Slide Number Placeholder 3"/>
          <p:cNvSpPr>
            <a:spLocks noGrp="1"/>
          </p:cNvSpPr>
          <p:nvPr>
            <p:ph type="sldNum" sz="quarter" idx="5"/>
          </p:nvPr>
        </p:nvSpPr>
        <p:spPr/>
        <p:txBody>
          <a:bodyPr/>
          <a:lstStyle/>
          <a:p>
            <a:fld id="{BD03D398-5A86-4094-905E-DAD6559E2D71}" type="slidenum">
              <a:rPr lang="en-US" smtClean="0"/>
              <a:pPr/>
              <a:t>42</a:t>
            </a:fld>
            <a:endParaRPr lang="en-US"/>
          </a:p>
        </p:txBody>
      </p:sp>
    </p:spTree>
    <p:extLst>
      <p:ext uri="{BB962C8B-B14F-4D97-AF65-F5344CB8AC3E}">
        <p14:creationId xmlns:p14="http://schemas.microsoft.com/office/powerpoint/2010/main" val="754306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Diffusion </a:t>
            </a:r>
            <a:r>
              <a:rPr lang="en-US" dirty="0" err="1"/>
              <a:t>mechn</a:t>
            </a:r>
            <a:r>
              <a:rPr lang="en-US" dirty="0"/>
              <a:t>.</a:t>
            </a:r>
          </a:p>
        </p:txBody>
      </p:sp>
      <p:sp>
        <p:nvSpPr>
          <p:cNvPr id="4" name="Slide Number Placeholder 3"/>
          <p:cNvSpPr>
            <a:spLocks noGrp="1"/>
          </p:cNvSpPr>
          <p:nvPr>
            <p:ph type="sldNum" sz="quarter" idx="10"/>
          </p:nvPr>
        </p:nvSpPr>
        <p:spPr/>
        <p:txBody>
          <a:bodyPr/>
          <a:lstStyle/>
          <a:p>
            <a:fld id="{BD03D398-5A86-4094-905E-DAD6559E2D71}" type="slidenum">
              <a:rPr lang="en-US" smtClean="0"/>
              <a:pPr/>
              <a:t>44</a:t>
            </a:fld>
            <a:endParaRPr lang="en-US"/>
          </a:p>
        </p:txBody>
      </p:sp>
    </p:spTree>
    <p:extLst>
      <p:ext uri="{BB962C8B-B14F-4D97-AF65-F5344CB8AC3E}">
        <p14:creationId xmlns:p14="http://schemas.microsoft.com/office/powerpoint/2010/main" val="3034537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Tensile stresses are most often responsible for crazing in denture base Applications.</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46</a:t>
            </a:fld>
            <a:endParaRPr lang="en-IN"/>
          </a:p>
        </p:txBody>
      </p:sp>
    </p:spTree>
    <p:extLst>
      <p:ext uri="{BB962C8B-B14F-4D97-AF65-F5344CB8AC3E}">
        <p14:creationId xmlns:p14="http://schemas.microsoft.com/office/powerpoint/2010/main" val="2720596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chemically-activated resins exhibit increased levels of residual monomer as well as decrease strength and decreased stiffness.</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48</a:t>
            </a:fld>
            <a:endParaRPr lang="en-IN"/>
          </a:p>
        </p:txBody>
      </p:sp>
    </p:spTree>
    <p:extLst>
      <p:ext uri="{BB962C8B-B14F-4D97-AF65-F5344CB8AC3E}">
        <p14:creationId xmlns:p14="http://schemas.microsoft.com/office/powerpoint/2010/main" val="3198324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dirty="0">
                <a:latin typeface="Times New Roman" pitchFamily="18" charset="0"/>
                <a:cs typeface="Times New Roman" pitchFamily="18" charset="0"/>
              </a:rPr>
              <a:t>Compression molding technique uses</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usually heat activated  resins</a:t>
            </a:r>
          </a:p>
          <a:p>
            <a:pPr marL="514350" indent="-514350">
              <a:buFont typeface="+mj-lt"/>
              <a:buAutoNum type="arabicPeriod"/>
            </a:pPr>
            <a:r>
              <a:rPr lang="en-US" sz="1200" dirty="0">
                <a:latin typeface="Times New Roman" pitchFamily="18" charset="0"/>
                <a:cs typeface="Times New Roman" pitchFamily="18" charset="0"/>
              </a:rPr>
              <a:t>Injection</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molding technique</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(heat activated resins)</a:t>
            </a:r>
          </a:p>
          <a:p>
            <a:pPr marL="514350" indent="-514350">
              <a:buFont typeface="+mj-lt"/>
              <a:buAutoNum type="arabicPeriod"/>
            </a:pPr>
            <a:r>
              <a:rPr lang="en-US" sz="1200" dirty="0">
                <a:latin typeface="Times New Roman" pitchFamily="18" charset="0"/>
                <a:cs typeface="Times New Roman" pitchFamily="18" charset="0"/>
              </a:rPr>
              <a:t>Fluid resin technique</a:t>
            </a:r>
            <a:r>
              <a:rPr lang="en-US" sz="1200" baseline="0" dirty="0">
                <a:latin typeface="Times New Roman" pitchFamily="18" charset="0"/>
                <a:cs typeface="Times New Roman" pitchFamily="18" charset="0"/>
              </a:rPr>
              <a:t> </a:t>
            </a:r>
            <a:r>
              <a:rPr lang="en-US" sz="1200" dirty="0">
                <a:latin typeface="Times New Roman" pitchFamily="18" charset="0"/>
                <a:cs typeface="Times New Roman" pitchFamily="18" charset="0"/>
              </a:rPr>
              <a:t>(chemically activated resins).</a:t>
            </a:r>
          </a:p>
          <a:p>
            <a:pPr marL="514350" indent="-514350">
              <a:buFont typeface="+mj-lt"/>
              <a:buAutoNum type="arabicPeriod"/>
            </a:pPr>
            <a:r>
              <a:rPr lang="en-US" sz="1200" dirty="0">
                <a:latin typeface="Times New Roman" pitchFamily="18" charset="0"/>
                <a:cs typeface="Times New Roman" pitchFamily="18" charset="0"/>
              </a:rPr>
              <a:t>Visible light curing technique (VLC resins).</a:t>
            </a:r>
          </a:p>
        </p:txBody>
      </p:sp>
      <p:sp>
        <p:nvSpPr>
          <p:cNvPr id="4" name="Slide Number Placeholder 3"/>
          <p:cNvSpPr>
            <a:spLocks noGrp="1"/>
          </p:cNvSpPr>
          <p:nvPr>
            <p:ph type="sldNum" sz="quarter" idx="10"/>
          </p:nvPr>
        </p:nvSpPr>
        <p:spPr/>
        <p:txBody>
          <a:bodyPr/>
          <a:lstStyle/>
          <a:p>
            <a:fld id="{BD03D398-5A86-4094-905E-DAD6559E2D71}" type="slidenum">
              <a:rPr lang="en-US" smtClean="0"/>
              <a:pPr/>
              <a:t>49</a:t>
            </a:fld>
            <a:endParaRPr lang="en-US"/>
          </a:p>
        </p:txBody>
      </p:sp>
    </p:spTree>
    <p:extLst>
      <p:ext uri="{BB962C8B-B14F-4D97-AF65-F5344CB8AC3E}">
        <p14:creationId xmlns:p14="http://schemas.microsoft.com/office/powerpoint/2010/main" val="2755008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50</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A- shows the waxed denture</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t>B -</a:t>
            </a:r>
            <a:r>
              <a:rPr lang="en-IN" sz="1200" baseline="0" dirty="0"/>
              <a:t> </a:t>
            </a:r>
            <a:r>
              <a:rPr lang="en-IN" sz="1200" dirty="0"/>
              <a:t>The lower portion of a denture flask is filled with freshly mixed dental plaster, and the</a:t>
            </a:r>
            <a:r>
              <a:rPr lang="en-IN" sz="1200" baseline="0" dirty="0"/>
              <a:t> waxed denture</a:t>
            </a:r>
            <a:r>
              <a:rPr lang="en-IN" sz="1200" dirty="0"/>
              <a:t> is placed into this mixture.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Upon reaching its initial set, t</a:t>
            </a:r>
            <a:r>
              <a:rPr lang="en-IN" sz="1200" dirty="0"/>
              <a:t>he waxed</a:t>
            </a:r>
            <a:r>
              <a:rPr lang="en-IN" sz="1200" baseline="0" dirty="0"/>
              <a:t> denture</a:t>
            </a:r>
            <a:r>
              <a:rPr lang="en-IN" sz="1200" dirty="0"/>
              <a:t> is coated with a thin layer of separator </a:t>
            </a:r>
            <a:r>
              <a:rPr lang="en-IN" sz="1200" dirty="0" err="1"/>
              <a:t>e.g</a:t>
            </a:r>
            <a:r>
              <a:rPr lang="en-IN" sz="1200" dirty="0"/>
              <a:t> sodium alginate to prevent adherence of dental plaster to the master cast during the </a:t>
            </a:r>
            <a:r>
              <a:rPr lang="en-IN" sz="1200" dirty="0" err="1"/>
              <a:t>flasking</a:t>
            </a:r>
            <a:r>
              <a:rPr lang="en-IN" sz="1200" dirty="0"/>
              <a:t> process.</a:t>
            </a:r>
          </a:p>
          <a:p>
            <a:r>
              <a:rPr lang="en-IN" dirty="0"/>
              <a:t>C-Plaster is added until all surfaces of the tooth arrangement and denture base are completely covered.</a:t>
            </a:r>
          </a:p>
          <a:p>
            <a:r>
              <a:rPr lang="en-IN" dirty="0"/>
              <a:t>D-Then an additional increment of dental plaster is</a:t>
            </a:r>
            <a:r>
              <a:rPr lang="en-IN" baseline="0" dirty="0"/>
              <a:t> poured</a:t>
            </a:r>
            <a:r>
              <a:rPr lang="en-IN" dirty="0"/>
              <a:t> and lid of the flask is gently seated and allowed to harden.</a:t>
            </a:r>
          </a:p>
          <a:p>
            <a:r>
              <a:rPr lang="en-IN" dirty="0"/>
              <a:t>Then denture flask is immersed in boiling water for 4</a:t>
            </a:r>
            <a:r>
              <a:rPr lang="en-IN" baseline="0" dirty="0"/>
              <a:t> </a:t>
            </a:r>
            <a:r>
              <a:rPr lang="en-IN" dirty="0"/>
              <a:t>min. Residual wax is removed from the </a:t>
            </a:r>
            <a:r>
              <a:rPr lang="en-IN" dirty="0" err="1"/>
              <a:t>mold</a:t>
            </a:r>
            <a:r>
              <a:rPr lang="en-IN" dirty="0"/>
              <a:t> cavity with</a:t>
            </a:r>
            <a:r>
              <a:rPr lang="en-IN" baseline="0" dirty="0"/>
              <a:t> clean hot water.</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51</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r>
              <a:rPr lang="en-IN" sz="1200" dirty="0">
                <a:solidFill>
                  <a:schemeClr val="tx1"/>
                </a:solidFill>
              </a:rPr>
              <a:t>Dentures (bases, liners and artificial teeth)</a:t>
            </a:r>
          </a:p>
          <a:p>
            <a:pPr marL="457200" indent="-457200"/>
            <a:endParaRPr lang="en-IN" sz="1200" dirty="0">
              <a:solidFill>
                <a:schemeClr val="tx1"/>
              </a:solidFill>
            </a:endParaRPr>
          </a:p>
          <a:p>
            <a:pPr marL="457200" indent="-457200"/>
            <a:r>
              <a:rPr lang="en-IN" sz="1200" dirty="0">
                <a:solidFill>
                  <a:schemeClr val="tx1"/>
                </a:solidFill>
              </a:rPr>
              <a:t>Cavity-filling materials (“composites”)</a:t>
            </a:r>
          </a:p>
          <a:p>
            <a:pPr marL="457200" indent="-457200"/>
            <a:endParaRPr lang="en-IN" sz="1200" dirty="0">
              <a:solidFill>
                <a:schemeClr val="tx1"/>
              </a:solidFill>
            </a:endParaRPr>
          </a:p>
          <a:p>
            <a:pPr marL="457200" indent="-457200"/>
            <a:r>
              <a:rPr lang="en-IN" sz="1200" dirty="0">
                <a:solidFill>
                  <a:schemeClr val="tx1"/>
                </a:solidFill>
              </a:rPr>
              <a:t>Sealants</a:t>
            </a:r>
          </a:p>
          <a:p>
            <a:pPr marL="457200" indent="-457200"/>
            <a:endParaRPr lang="en-IN" sz="1200" dirty="0">
              <a:solidFill>
                <a:schemeClr val="tx1"/>
              </a:solidFill>
            </a:endParaRPr>
          </a:p>
          <a:p>
            <a:pPr marL="457200" indent="-457200"/>
            <a:r>
              <a:rPr lang="en-IN" sz="1200" dirty="0">
                <a:solidFill>
                  <a:schemeClr val="tx1"/>
                </a:solidFill>
              </a:rPr>
              <a:t>Impression materials(polyether, </a:t>
            </a:r>
            <a:r>
              <a:rPr lang="en-IN" sz="1200" dirty="0" err="1">
                <a:solidFill>
                  <a:schemeClr val="tx1"/>
                </a:solidFill>
              </a:rPr>
              <a:t>polysulphide,silicone</a:t>
            </a:r>
            <a:r>
              <a:rPr lang="en-IN" sz="1200" dirty="0">
                <a:solidFill>
                  <a:schemeClr val="tx1"/>
                </a:solidFill>
              </a:rPr>
              <a:t>)</a:t>
            </a:r>
          </a:p>
          <a:p>
            <a:pPr marL="457200" indent="-457200"/>
            <a:endParaRPr lang="en-IN" sz="1200" dirty="0">
              <a:solidFill>
                <a:schemeClr val="tx1"/>
              </a:solidFill>
            </a:endParaRPr>
          </a:p>
          <a:p>
            <a:pPr marL="457200" indent="-457200"/>
            <a:r>
              <a:rPr lang="en-IN" sz="1200" dirty="0">
                <a:solidFill>
                  <a:schemeClr val="tx1"/>
                </a:solidFill>
              </a:rPr>
              <a:t>Cements (resin-based)</a:t>
            </a:r>
          </a:p>
          <a:p>
            <a:pPr marL="457200" indent="-457200"/>
            <a:endParaRPr lang="en-IN" sz="1200" dirty="0">
              <a:solidFill>
                <a:schemeClr val="tx1"/>
              </a:solidFill>
            </a:endParaRPr>
          </a:p>
          <a:p>
            <a:r>
              <a:rPr lang="en-US" dirty="0"/>
              <a:t>Dies – epoxy resin</a:t>
            </a:r>
          </a:p>
        </p:txBody>
      </p:sp>
      <p:sp>
        <p:nvSpPr>
          <p:cNvPr id="4" name="Slide Number Placeholder 3"/>
          <p:cNvSpPr>
            <a:spLocks noGrp="1"/>
          </p:cNvSpPr>
          <p:nvPr>
            <p:ph type="sldNum" sz="quarter" idx="10"/>
          </p:nvPr>
        </p:nvSpPr>
        <p:spPr/>
        <p:txBody>
          <a:bodyPr/>
          <a:lstStyle/>
          <a:p>
            <a:fld id="{74BDEF15-6A17-43F3-A606-7FAF86745647}" type="slidenum">
              <a:rPr lang="en-IN" smtClean="0"/>
              <a:pPr/>
              <a:t>5</a:t>
            </a:fld>
            <a:endParaRPr lang="en-IN"/>
          </a:p>
        </p:txBody>
      </p:sp>
    </p:spTree>
    <p:extLst>
      <p:ext uri="{BB962C8B-B14F-4D97-AF65-F5344CB8AC3E}">
        <p14:creationId xmlns:p14="http://schemas.microsoft.com/office/powerpoint/2010/main" val="2745496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When applied to dental plaster surfaces, produce thin,  insoluble calcium alginate film. </a:t>
            </a:r>
          </a:p>
          <a:p>
            <a:r>
              <a:rPr lang="en-IN" dirty="0"/>
              <a:t>These films prevent direct contact of denture base resins to</a:t>
            </a:r>
            <a:r>
              <a:rPr lang="en-IN" baseline="0" dirty="0"/>
              <a:t> dental plaster</a:t>
            </a:r>
            <a:r>
              <a:rPr lang="en-IN" dirty="0"/>
              <a:t>, thereby eliminating undesirable interactions </a:t>
            </a:r>
          </a:p>
          <a:p>
            <a:r>
              <a:rPr lang="en-IN" dirty="0"/>
              <a:t>Chemical bonding.</a:t>
            </a:r>
          </a:p>
        </p:txBody>
      </p:sp>
      <p:sp>
        <p:nvSpPr>
          <p:cNvPr id="4" name="Slide Number Placeholder 3"/>
          <p:cNvSpPr>
            <a:spLocks noGrp="1"/>
          </p:cNvSpPr>
          <p:nvPr>
            <p:ph type="sldNum" sz="quarter" idx="10"/>
          </p:nvPr>
        </p:nvSpPr>
        <p:spPr/>
        <p:txBody>
          <a:bodyPr/>
          <a:lstStyle/>
          <a:p>
            <a:fld id="{74BDEF15-6A17-43F3-A606-7FAF86745647}" type="slidenum">
              <a:rPr lang="en-IN" smtClean="0"/>
              <a:pPr/>
              <a:t>52</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Each molecule possesses an electrical field that repels nearby molecules. Consequently, the distance between molecules is significantly greater than the length of a representative carbon-to-carbon bond. When the methyl </a:t>
            </a:r>
            <a:r>
              <a:rPr lang="en-IN" dirty="0" err="1"/>
              <a:t>methacrylate</a:t>
            </a:r>
            <a:r>
              <a:rPr lang="en-IN" dirty="0"/>
              <a:t>  molecules are chemically bonded, a new carbon-to-carbon linkage is formed. This produces a net decrease in the space occupied by the components. the polymerization of methyl </a:t>
            </a:r>
            <a:r>
              <a:rPr lang="en-IN" dirty="0" err="1"/>
              <a:t>methacrylate</a:t>
            </a:r>
            <a:r>
              <a:rPr lang="en-IN" dirty="0"/>
              <a:t> to form </a:t>
            </a:r>
            <a:r>
              <a:rPr lang="en-IN" dirty="0" err="1"/>
              <a:t>polymethyl</a:t>
            </a:r>
            <a:r>
              <a:rPr lang="en-IN" dirty="0"/>
              <a:t> </a:t>
            </a:r>
            <a:r>
              <a:rPr lang="en-IN" dirty="0" err="1"/>
              <a:t>methacrylate</a:t>
            </a:r>
            <a:r>
              <a:rPr lang="en-IN" dirty="0"/>
              <a:t> yields a 21% decrease in the volume of material. As might be expected, a volumetric shrinkage of 21% would create significant difficulties in denture base fabrication. To minimize dimensional changes, resin manufacturers </a:t>
            </a:r>
            <a:r>
              <a:rPr lang="en-IN" dirty="0" err="1"/>
              <a:t>prepolymerize</a:t>
            </a:r>
            <a:r>
              <a:rPr lang="en-IN" dirty="0"/>
              <a:t> a significant fraction of the denture base material. This can be thought of as “preshrinking” the selected resin fraction.pre polymerized</a:t>
            </a:r>
            <a:r>
              <a:rPr lang="en-IN" baseline="0" dirty="0"/>
              <a:t> fraction- powder, non polymerized- liquid.</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53</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a:t>1.-sandy stage</a:t>
            </a:r>
            <a:r>
              <a:rPr lang="en-IN" dirty="0"/>
              <a:t>, little or no interaction occurs on a molecular level. Polymer beads remain unaltered, and the consistency of the mixture is</a:t>
            </a:r>
            <a:r>
              <a:rPr lang="en-IN" baseline="0" dirty="0"/>
              <a:t> </a:t>
            </a:r>
            <a:r>
              <a:rPr lang="en-IN" dirty="0"/>
              <a:t>described as “coarse” or “grainy.” </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2</a:t>
            </a:r>
            <a:r>
              <a:rPr lang="en-IN" dirty="0"/>
              <a:t>.- During this stage, the monomer attacks the surfaces of individual polymer beads and is absorbed into the beads</a:t>
            </a:r>
            <a:r>
              <a:rPr lang="en-IN" baseline="0" dirty="0"/>
              <a:t> </a:t>
            </a:r>
            <a:r>
              <a:rPr lang="en-IN" dirty="0"/>
              <a:t>thereby increasing the viscosity of the mix.</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3.- </a:t>
            </a:r>
            <a:r>
              <a:rPr lang="en-IN" b="0" dirty="0"/>
              <a:t>in</a:t>
            </a:r>
            <a:r>
              <a:rPr lang="en-IN" b="0" baseline="0" dirty="0"/>
              <a:t> this stage an polymerisation begins and maximum number of monomer unit enters into the reaction  Ideal stage</a:t>
            </a:r>
            <a:endParaRPr lang="en-IN" b="1" dirty="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4.- </a:t>
            </a:r>
            <a:r>
              <a:rPr lang="en-IN" dirty="0"/>
              <a:t>Following the </a:t>
            </a:r>
            <a:r>
              <a:rPr lang="en-IN" dirty="0" err="1"/>
              <a:t>doughlike</a:t>
            </a:r>
            <a:r>
              <a:rPr lang="en-IN" dirty="0"/>
              <a:t> stage, the mixture enters a </a:t>
            </a:r>
            <a:r>
              <a:rPr lang="en-IN" b="1" dirty="0"/>
              <a:t>rubbery or elastic stage</a:t>
            </a:r>
            <a:r>
              <a:rPr lang="en-IN" dirty="0"/>
              <a:t>. This is because monomer is dissipated by evaporation and by further penetration into remaining polymer beads.</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The mass rebounds when compressed or stretched</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5.</a:t>
            </a:r>
            <a:r>
              <a:rPr lang="en-IN" dirty="0"/>
              <a:t>-</a:t>
            </a:r>
            <a:r>
              <a:rPr lang="en-IN" baseline="0" dirty="0"/>
              <a:t> in this the mass is totally unworkable.</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54</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national standards institute</a:t>
            </a:r>
          </a:p>
          <a:p>
            <a:r>
              <a:rPr lang="en-US" dirty="0"/>
              <a:t>American dental association</a:t>
            </a:r>
          </a:p>
        </p:txBody>
      </p:sp>
      <p:sp>
        <p:nvSpPr>
          <p:cNvPr id="4" name="Slide Number Placeholder 3"/>
          <p:cNvSpPr>
            <a:spLocks noGrp="1"/>
          </p:cNvSpPr>
          <p:nvPr>
            <p:ph type="sldNum" sz="quarter" idx="10"/>
          </p:nvPr>
        </p:nvSpPr>
        <p:spPr/>
        <p:txBody>
          <a:bodyPr/>
          <a:lstStyle/>
          <a:p>
            <a:fld id="{BD03D398-5A86-4094-905E-DAD6559E2D71}" type="slidenum">
              <a:rPr lang="en-US" smtClean="0"/>
              <a:pPr/>
              <a:t>55</a:t>
            </a:fld>
            <a:endParaRPr lang="en-US"/>
          </a:p>
        </p:txBody>
      </p:sp>
    </p:spTree>
    <p:extLst>
      <p:ext uri="{BB962C8B-B14F-4D97-AF65-F5344CB8AC3E}">
        <p14:creationId xmlns:p14="http://schemas.microsoft.com/office/powerpoint/2010/main" val="3658147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A significant drawback associated with this technique is that moisture may condense on the resin when it is removed from the refrigerator, which may degrade the physical and </a:t>
            </a:r>
            <a:r>
              <a:rPr lang="en-IN" dirty="0" err="1"/>
              <a:t>esthetic</a:t>
            </a:r>
            <a:r>
              <a:rPr lang="en-IN" dirty="0"/>
              <a:t> properties of a processed resin. </a:t>
            </a:r>
          </a:p>
          <a:p>
            <a:r>
              <a:rPr lang="en-IN" dirty="0"/>
              <a:t>Following removal from the refrigerator, the container should not be opened until it reaches room temperature.</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56</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The resin is removed from its mixing container and rolled into a </a:t>
            </a:r>
            <a:r>
              <a:rPr lang="en-IN" dirty="0" err="1"/>
              <a:t>ropelike</a:t>
            </a:r>
            <a:r>
              <a:rPr lang="en-IN" dirty="0"/>
              <a:t> form</a:t>
            </a:r>
            <a:r>
              <a:rPr lang="en-IN" baseline="0" dirty="0"/>
              <a:t> for mandible and horse-shoe shaped for maxilla and placed in mould cavity.</a:t>
            </a:r>
          </a:p>
          <a:p>
            <a:endParaRPr lang="en-IN" dirty="0"/>
          </a:p>
          <a:p>
            <a:r>
              <a:rPr lang="en-IN" dirty="0"/>
              <a:t>A thin polyethylene separator sheet is placed over it and flask is assembled.</a:t>
            </a:r>
          </a:p>
          <a:p>
            <a:r>
              <a:rPr lang="en-IN" dirty="0"/>
              <a:t>Then flask is opened and the polyethylene packing sheet is removed from the surface of the resin, flash is removed gently with instrument</a:t>
            </a:r>
          </a:p>
          <a:p>
            <a:endParaRPr lang="en-IN" dirty="0"/>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57</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 flask is left for 60-90 min for bench curing.</a:t>
            </a:r>
          </a:p>
        </p:txBody>
      </p:sp>
      <p:sp>
        <p:nvSpPr>
          <p:cNvPr id="4" name="Slide Number Placeholder 3"/>
          <p:cNvSpPr>
            <a:spLocks noGrp="1"/>
          </p:cNvSpPr>
          <p:nvPr>
            <p:ph type="sldNum" sz="quarter" idx="5"/>
          </p:nvPr>
        </p:nvSpPr>
        <p:spPr/>
        <p:txBody>
          <a:bodyPr/>
          <a:lstStyle/>
          <a:p>
            <a:fld id="{BD03D398-5A86-4094-905E-DAD6559E2D71}" type="slidenum">
              <a:rPr lang="en-US" smtClean="0"/>
              <a:pPr/>
              <a:t>61</a:t>
            </a:fld>
            <a:endParaRPr lang="en-US"/>
          </a:p>
        </p:txBody>
      </p:sp>
    </p:spTree>
    <p:extLst>
      <p:ext uri="{BB962C8B-B14F-4D97-AF65-F5344CB8AC3E}">
        <p14:creationId xmlns:p14="http://schemas.microsoft.com/office/powerpoint/2010/main" val="4166460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D03D398-5A86-4094-905E-DAD6559E2D71}" type="slidenum">
              <a:rPr lang="en-US" smtClean="0"/>
              <a:pPr/>
              <a:t>62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Then the assemble is place for 60 min for bench curing.</a:t>
            </a:r>
          </a:p>
          <a:p>
            <a:r>
              <a:rPr lang="en-US" dirty="0"/>
              <a:t>Both compression </a:t>
            </a:r>
            <a:r>
              <a:rPr lang="en-US" dirty="0" err="1"/>
              <a:t>moulding</a:t>
            </a:r>
            <a:r>
              <a:rPr lang="en-US" dirty="0"/>
              <a:t> and injection </a:t>
            </a:r>
            <a:r>
              <a:rPr lang="en-US" dirty="0" err="1"/>
              <a:t>moulding</a:t>
            </a:r>
            <a:r>
              <a:rPr lang="en-US" dirty="0"/>
              <a:t> techniques uses heat cure resin .</a:t>
            </a:r>
          </a:p>
        </p:txBody>
      </p:sp>
      <p:sp>
        <p:nvSpPr>
          <p:cNvPr id="4" name="Slide Number Placeholder 3"/>
          <p:cNvSpPr>
            <a:spLocks noGrp="1"/>
          </p:cNvSpPr>
          <p:nvPr>
            <p:ph type="sldNum" sz="quarter" idx="10"/>
          </p:nvPr>
        </p:nvSpPr>
        <p:spPr/>
        <p:txBody>
          <a:bodyPr/>
          <a:lstStyle/>
          <a:p>
            <a:fld id="{BD03D398-5A86-4094-905E-DAD6559E2D71}" type="slidenum">
              <a:rPr lang="en-US" smtClean="0"/>
              <a:pPr/>
              <a:t>67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68</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Thermoplastic</a:t>
            </a:r>
            <a:r>
              <a:rPr lang="en-US" baseline="0" dirty="0"/>
              <a:t> </a:t>
            </a:r>
            <a:r>
              <a:rPr lang="en-US" dirty="0"/>
              <a:t>resins</a:t>
            </a:r>
            <a:r>
              <a:rPr lang="en-US" baseline="0" dirty="0"/>
              <a:t> </a:t>
            </a:r>
            <a:r>
              <a:rPr lang="en-US" dirty="0"/>
              <a:t>that</a:t>
            </a:r>
            <a:r>
              <a:rPr lang="en-US" baseline="0" dirty="0"/>
              <a:t> </a:t>
            </a:r>
            <a:r>
              <a:rPr lang="en-US" dirty="0"/>
              <a:t>can be repeatedly softened</a:t>
            </a:r>
            <a:r>
              <a:rPr lang="en-US" baseline="0" dirty="0"/>
              <a:t> </a:t>
            </a:r>
            <a:r>
              <a:rPr lang="en-US" dirty="0"/>
              <a:t>and</a:t>
            </a:r>
            <a:r>
              <a:rPr lang="en-US" baseline="0" dirty="0"/>
              <a:t> </a:t>
            </a:r>
            <a:r>
              <a:rPr lang="en-US" dirty="0"/>
              <a:t>molded</a:t>
            </a:r>
            <a:r>
              <a:rPr lang="en-US" baseline="0" dirty="0"/>
              <a:t> </a:t>
            </a:r>
            <a:r>
              <a:rPr lang="en-US" dirty="0"/>
              <a:t>under</a:t>
            </a:r>
            <a:r>
              <a:rPr lang="en-US" baseline="0" dirty="0"/>
              <a:t> </a:t>
            </a:r>
            <a:r>
              <a:rPr lang="en-US" dirty="0"/>
              <a:t>heat</a:t>
            </a:r>
            <a:r>
              <a:rPr lang="en-US" baseline="0" dirty="0"/>
              <a:t> </a:t>
            </a:r>
            <a:r>
              <a:rPr lang="en-US" dirty="0"/>
              <a:t>and</a:t>
            </a:r>
            <a:r>
              <a:rPr lang="en-US" baseline="0" dirty="0"/>
              <a:t> </a:t>
            </a:r>
            <a:r>
              <a:rPr lang="en-US" dirty="0"/>
              <a:t>pressure</a:t>
            </a:r>
            <a:r>
              <a:rPr lang="en-US" baseline="0" dirty="0"/>
              <a:t> </a:t>
            </a:r>
            <a:r>
              <a:rPr lang="en-US" dirty="0"/>
              <a:t>without</a:t>
            </a:r>
            <a:r>
              <a:rPr lang="en-US" baseline="0" dirty="0"/>
              <a:t> </a:t>
            </a:r>
            <a:r>
              <a:rPr lang="en-US" dirty="0"/>
              <a:t>any</a:t>
            </a:r>
            <a:r>
              <a:rPr lang="en-US" baseline="0" dirty="0"/>
              <a:t> </a:t>
            </a:r>
            <a:r>
              <a:rPr lang="en-US" dirty="0"/>
              <a:t>chemical</a:t>
            </a:r>
            <a:r>
              <a:rPr lang="en-US" baseline="0" dirty="0"/>
              <a:t> </a:t>
            </a:r>
            <a:r>
              <a:rPr lang="en-US" dirty="0"/>
              <a:t>change</a:t>
            </a:r>
            <a:r>
              <a:rPr lang="en-US" baseline="0" dirty="0"/>
              <a:t> </a:t>
            </a:r>
            <a:r>
              <a:rPr lang="en-US" dirty="0"/>
              <a:t>occurring.</a:t>
            </a:r>
            <a:r>
              <a:rPr lang="en-US" baseline="0" dirty="0"/>
              <a:t>  </a:t>
            </a:r>
            <a:r>
              <a:rPr lang="en-US" baseline="0" dirty="0" err="1"/>
              <a:t>Eg</a:t>
            </a:r>
            <a:r>
              <a:rPr lang="en-US" baseline="0" dirty="0"/>
              <a:t> GP, PMMA polyethylene polystyrene</a:t>
            </a:r>
            <a:endParaRPr lang="en-US" dirty="0"/>
          </a:p>
          <a:p>
            <a:r>
              <a:rPr lang="en-US" b="1" dirty="0"/>
              <a:t>Thermosetting</a:t>
            </a:r>
            <a:r>
              <a:rPr lang="en-US" dirty="0"/>
              <a:t> resins</a:t>
            </a:r>
            <a:r>
              <a:rPr lang="en-US" baseline="0" dirty="0"/>
              <a:t> </a:t>
            </a:r>
            <a:r>
              <a:rPr lang="en-US" dirty="0"/>
              <a:t>which</a:t>
            </a:r>
            <a:r>
              <a:rPr lang="en-US" baseline="0" dirty="0"/>
              <a:t> </a:t>
            </a:r>
            <a:r>
              <a:rPr lang="en-US" dirty="0"/>
              <a:t>can</a:t>
            </a:r>
            <a:r>
              <a:rPr lang="en-US" baseline="0" dirty="0"/>
              <a:t> </a:t>
            </a:r>
            <a:r>
              <a:rPr lang="en-US" dirty="0"/>
              <a:t>be</a:t>
            </a:r>
            <a:r>
              <a:rPr lang="en-US" baseline="0" dirty="0"/>
              <a:t> </a:t>
            </a:r>
            <a:r>
              <a:rPr lang="en-US" dirty="0"/>
              <a:t>molded</a:t>
            </a:r>
            <a:r>
              <a:rPr lang="en-US" baseline="0" dirty="0"/>
              <a:t> </a:t>
            </a:r>
            <a:r>
              <a:rPr lang="en-US" dirty="0"/>
              <a:t>only</a:t>
            </a:r>
            <a:r>
              <a:rPr lang="en-US" baseline="0" dirty="0"/>
              <a:t> </a:t>
            </a:r>
            <a:r>
              <a:rPr lang="en-US" dirty="0"/>
              <a:t>once.</a:t>
            </a:r>
            <a:r>
              <a:rPr lang="en-US" baseline="0" dirty="0"/>
              <a:t> </a:t>
            </a:r>
            <a:r>
              <a:rPr lang="en-US" dirty="0"/>
              <a:t>They</a:t>
            </a:r>
            <a:r>
              <a:rPr lang="en-US" baseline="0" dirty="0"/>
              <a:t> </a:t>
            </a:r>
            <a:r>
              <a:rPr lang="en-US" dirty="0"/>
              <a:t>set</a:t>
            </a:r>
            <a:r>
              <a:rPr lang="en-US" baseline="0" dirty="0"/>
              <a:t> </a:t>
            </a:r>
            <a:r>
              <a:rPr lang="en-US" dirty="0"/>
              <a:t>when</a:t>
            </a:r>
            <a:r>
              <a:rPr lang="en-US" baseline="0" dirty="0"/>
              <a:t> </a:t>
            </a:r>
            <a:r>
              <a:rPr lang="en-US" dirty="0"/>
              <a:t>heated.</a:t>
            </a:r>
            <a:r>
              <a:rPr lang="en-US" baseline="0" dirty="0"/>
              <a:t> </a:t>
            </a:r>
            <a:r>
              <a:rPr lang="en-US" baseline="0" dirty="0" err="1"/>
              <a:t>E.g-corss</a:t>
            </a:r>
            <a:r>
              <a:rPr lang="en-US" baseline="0" dirty="0"/>
              <a:t> linked PMMA, silicones, bisphenol.</a:t>
            </a:r>
            <a:endParaRPr lang="en-US" dirty="0"/>
          </a:p>
          <a:p>
            <a:endParaRPr lang="en-US" dirty="0"/>
          </a:p>
        </p:txBody>
      </p:sp>
      <p:sp>
        <p:nvSpPr>
          <p:cNvPr id="4" name="Slide Number Placeholder 3"/>
          <p:cNvSpPr>
            <a:spLocks noGrp="1"/>
          </p:cNvSpPr>
          <p:nvPr>
            <p:ph type="sldNum" sz="quarter" idx="10"/>
          </p:nvPr>
        </p:nvSpPr>
        <p:spPr/>
        <p:txBody>
          <a:bodyPr/>
          <a:lstStyle/>
          <a:p>
            <a:fld id="{BD03D398-5A86-4094-905E-DAD6559E2D71}" type="slidenum">
              <a:rPr lang="en-US" smtClean="0"/>
              <a:pPr/>
              <a:t>6</a:t>
            </a:fld>
            <a:endParaRPr lang="en-US"/>
          </a:p>
        </p:txBody>
      </p:sp>
    </p:spTree>
    <p:extLst>
      <p:ext uri="{BB962C8B-B14F-4D97-AF65-F5344CB8AC3E}">
        <p14:creationId xmlns:p14="http://schemas.microsoft.com/office/powerpoint/2010/main" val="2217460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Nature </a:t>
            </a:r>
            <a:r>
              <a:rPr lang="en-IN" dirty="0" err="1"/>
              <a:t>cryl</a:t>
            </a:r>
            <a:r>
              <a:rPr lang="en-IN" dirty="0"/>
              <a:t> MC</a:t>
            </a:r>
          </a:p>
        </p:txBody>
      </p:sp>
      <p:sp>
        <p:nvSpPr>
          <p:cNvPr id="4" name="Slide Number Placeholder 3"/>
          <p:cNvSpPr>
            <a:spLocks noGrp="1"/>
          </p:cNvSpPr>
          <p:nvPr>
            <p:ph type="sldNum" sz="quarter" idx="10"/>
          </p:nvPr>
        </p:nvSpPr>
        <p:spPr/>
        <p:txBody>
          <a:bodyPr/>
          <a:lstStyle/>
          <a:p>
            <a:fld id="{74BDEF15-6A17-43F3-A606-7FAF86745647}" type="slidenum">
              <a:rPr lang="en-IN" smtClean="0"/>
              <a:pPr/>
              <a:t>70</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latin typeface="Times New Roman" pitchFamily="18" charset="0"/>
              <a:cs typeface="Times New Roman" pitchFamily="18" charset="0"/>
            </a:endParaRPr>
          </a:p>
          <a:p>
            <a:endParaRPr lang="en-IN" dirty="0"/>
          </a:p>
          <a:p>
            <a:endParaRPr lang="en-US" dirty="0"/>
          </a:p>
        </p:txBody>
      </p:sp>
      <p:sp>
        <p:nvSpPr>
          <p:cNvPr id="4" name="Slide Number Placeholder 3"/>
          <p:cNvSpPr>
            <a:spLocks noGrp="1"/>
          </p:cNvSpPr>
          <p:nvPr>
            <p:ph type="sldNum" sz="quarter" idx="10"/>
          </p:nvPr>
        </p:nvSpPr>
        <p:spPr/>
        <p:txBody>
          <a:bodyPr/>
          <a:lstStyle/>
          <a:p>
            <a:fld id="{BD03D398-5A86-4094-905E-DAD6559E2D71}" type="slidenum">
              <a:rPr lang="en-US" smtClean="0"/>
              <a:pPr/>
              <a:t>72</a:t>
            </a:fld>
            <a:endParaRPr lang="en-US"/>
          </a:p>
        </p:txBody>
      </p:sp>
    </p:spTree>
    <p:extLst>
      <p:ext uri="{BB962C8B-B14F-4D97-AF65-F5344CB8AC3E}">
        <p14:creationId xmlns:p14="http://schemas.microsoft.com/office/powerpoint/2010/main" val="3935727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a:solidFill>
                  <a:schemeClr val="tx1"/>
                </a:solidFill>
                <a:latin typeface="+mn-lt"/>
                <a:ea typeface="+mn-ea"/>
                <a:cs typeface="+mn-cs"/>
              </a:rPr>
              <a:t>A, Completed tooth arrangement positioned in a fluid r</a:t>
            </a:r>
            <a:r>
              <a:rPr lang="en-IN" sz="1200" kern="1200" baseline="0" dirty="0">
                <a:solidFill>
                  <a:schemeClr val="tx1"/>
                </a:solidFill>
                <a:latin typeface="+mn-lt"/>
                <a:ea typeface="+mn-ea"/>
                <a:cs typeface="+mn-cs"/>
              </a:rPr>
              <a:t>esin flask. And reversible hydrocolloid is poured into it.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a:solidFill>
                  <a:schemeClr val="tx1"/>
                </a:solidFill>
                <a:latin typeface="+mn-lt"/>
                <a:ea typeface="+mn-ea"/>
                <a:cs typeface="+mn-cs"/>
              </a:rPr>
              <a:t>B, Removal of tooth arrangement from reversible hydrocolloid investment.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a:solidFill>
                  <a:schemeClr val="tx1"/>
                </a:solidFill>
                <a:latin typeface="+mn-lt"/>
                <a:ea typeface="+mn-ea"/>
                <a:cs typeface="+mn-cs"/>
              </a:rPr>
              <a:t>C, Preparation of sprues and vents </a:t>
            </a:r>
            <a:r>
              <a:rPr lang="en-IN" sz="1200" kern="1200" baseline="0" dirty="0">
                <a:solidFill>
                  <a:schemeClr val="tx1"/>
                </a:solidFill>
                <a:latin typeface="+mn-lt"/>
                <a:ea typeface="+mn-ea"/>
                <a:cs typeface="+mn-cs"/>
              </a:rPr>
              <a:t>for the introduction of resin.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a:solidFill>
                  <a:schemeClr val="tx1"/>
                </a:solidFill>
                <a:latin typeface="+mn-lt"/>
                <a:ea typeface="+mn-ea"/>
                <a:cs typeface="+mn-cs"/>
              </a:rPr>
              <a:t>D, Repositioning of the prosthetic teeth and master cast.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kern="1200" baseline="0" dirty="0">
                <a:solidFill>
                  <a:schemeClr val="tx1"/>
                </a:solidFill>
                <a:latin typeface="+mn-lt"/>
                <a:ea typeface="+mn-ea"/>
                <a:cs typeface="+mn-cs"/>
              </a:rPr>
              <a:t>E, Introduction of pour-type resin. FLASK IS THEN PLACED IN THE PRESSURIZED CHAMBER (PRESSURE POT) AT ROOM TEMP AND THE RESIN IS PERMITTED TO POLYMERIZE (30-45 MINS)</a:t>
            </a:r>
          </a:p>
          <a:p>
            <a:r>
              <a:rPr lang="en-IN" sz="1200" b="1" kern="1200" baseline="0" dirty="0">
                <a:solidFill>
                  <a:schemeClr val="tx1"/>
                </a:solidFill>
                <a:latin typeface="+mn-lt"/>
                <a:ea typeface="+mn-ea"/>
                <a:cs typeface="+mn-cs"/>
              </a:rPr>
              <a:t>F, Recovery of the completed prosthesis</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73</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76</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78</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The </a:t>
            </a:r>
            <a:r>
              <a:rPr lang="en-IN" b="1" dirty="0"/>
              <a:t>base-forming resin </a:t>
            </a:r>
            <a:r>
              <a:rPr lang="en-IN" dirty="0"/>
              <a:t>is adapted to the dental  cast. The cast and denture base are placed into a high-intensity light chamber to induce polymerization.</a:t>
            </a:r>
          </a:p>
          <a:p>
            <a:r>
              <a:rPr lang="en-IN" dirty="0"/>
              <a:t>The </a:t>
            </a:r>
            <a:r>
              <a:rPr lang="en-IN" b="1" dirty="0"/>
              <a:t>tooth-setting resin </a:t>
            </a:r>
            <a:r>
              <a:rPr lang="en-IN" dirty="0"/>
              <a:t>is used to attach the prosthetic teeth to the polymerized base. A high-intensity light source is used to polymerize the tooth-setting resin, thereby maintaining prosthetic teeth in the desired positions.</a:t>
            </a:r>
          </a:p>
          <a:p>
            <a:r>
              <a:rPr lang="en-IN" dirty="0"/>
              <a:t>A </a:t>
            </a:r>
            <a:r>
              <a:rPr lang="en-IN" b="1" dirty="0"/>
              <a:t>contouring resin </a:t>
            </a:r>
            <a:r>
              <a:rPr lang="en-IN" dirty="0"/>
              <a:t>is used to generate the desired final surface form. The resultant prosthesis is placed into the light chamber to complete the denture base fabrication process. The denture is then removed from the cast, finished, and polished in a conventional manner.</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81</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The holes are made for mechanical retention of acrylic teeth to flexible denture base.</a:t>
            </a:r>
          </a:p>
          <a:p>
            <a:r>
              <a:rPr lang="en-IN" sz="1200" kern="1200" baseline="0" dirty="0">
                <a:solidFill>
                  <a:schemeClr val="tx1"/>
                </a:solidFill>
                <a:latin typeface="+mn-lt"/>
                <a:ea typeface="+mn-ea"/>
                <a:cs typeface="+mn-cs"/>
              </a:rPr>
              <a:t>The wax should be completely removed from the holes in the teeth. If wax is not completely removed from holes, flexible material may not flow properly into holes from the cartridge thereby affecting the retention of teeth with denture base.</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91</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Apply a thin coat of separating agent to model and allow the model to dry completely.</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93</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At 65 to 80 degree </a:t>
            </a:r>
            <a:r>
              <a:rPr lang="en-IN" dirty="0" err="1"/>
              <a:t>celcius</a:t>
            </a:r>
            <a:r>
              <a:rPr lang="en-IN" dirty="0"/>
              <a:t> and timer of 17 minutes</a:t>
            </a:r>
            <a:r>
              <a:rPr lang="en-IN" baseline="0" dirty="0"/>
              <a:t> is set.</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94</a:t>
            </a:fld>
            <a:endParaRPr lang="en-I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Manual compression unit-uniform pressure is applied </a:t>
            </a:r>
            <a:r>
              <a:rPr lang="en-IN" sz="1200" kern="1200" baseline="0" dirty="0">
                <a:solidFill>
                  <a:schemeClr val="tx1"/>
                </a:solidFill>
                <a:latin typeface="+mn-lt"/>
                <a:ea typeface="+mn-ea"/>
                <a:cs typeface="+mn-cs"/>
              </a:rPr>
              <a:t>and pressure should be maintained for 3 to 5 minutes. bench cool for at least 15 to 20 minutes before opening</a:t>
            </a:r>
            <a:endParaRPr lang="en-IN" dirty="0"/>
          </a:p>
          <a:p>
            <a:r>
              <a:rPr lang="en-IN" dirty="0"/>
              <a:t>Pressure compression unit-</a:t>
            </a:r>
            <a:r>
              <a:rPr lang="en-IN" sz="1200" kern="1200" baseline="0" dirty="0">
                <a:solidFill>
                  <a:schemeClr val="tx1"/>
                </a:solidFill>
                <a:latin typeface="+mn-lt"/>
                <a:ea typeface="+mn-ea"/>
                <a:cs typeface="+mn-cs"/>
              </a:rPr>
              <a:t>the injection pressure should be 100 psi (minimum 75 psi) and injection time should be 1 minute.</a:t>
            </a:r>
          </a:p>
          <a:p>
            <a:r>
              <a:rPr lang="en-IN" sz="1200" b="1" kern="1200" baseline="0" dirty="0">
                <a:solidFill>
                  <a:schemeClr val="tx1"/>
                </a:solidFill>
                <a:latin typeface="+mn-lt"/>
                <a:ea typeface="+mn-ea"/>
                <a:cs typeface="+mn-cs"/>
              </a:rPr>
              <a:t>Pound per square inch</a:t>
            </a:r>
            <a:endParaRPr lang="en-IN" b="1"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itchFamily="18" charset="0"/>
                <a:cs typeface="Times New Roman" pitchFamily="18" charset="0"/>
              </a:rPr>
              <a:t>2.- Be esthetically satisfactory, i.e. it</a:t>
            </a:r>
            <a:r>
              <a:rPr lang="en-US" sz="1200" baseline="0" dirty="0">
                <a:latin typeface="Times New Roman" pitchFamily="18" charset="0"/>
                <a:cs typeface="Times New Roman" pitchFamily="18" charset="0"/>
              </a:rPr>
              <a:t> can</a:t>
            </a:r>
            <a:r>
              <a:rPr lang="en-US" sz="1200" dirty="0">
                <a:latin typeface="Times New Roman" pitchFamily="18" charset="0"/>
                <a:cs typeface="Times New Roman" pitchFamily="18" charset="0"/>
              </a:rPr>
              <a:t> easily tinted.</a:t>
            </a:r>
          </a:p>
          <a:p>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3.- Be dimensionally stable. Means</a:t>
            </a:r>
            <a:r>
              <a:rPr lang="en-US" sz="1200" baseline="0" dirty="0">
                <a:latin typeface="Times New Roman" pitchFamily="18" charset="0"/>
                <a:cs typeface="Times New Roman" pitchFamily="18" charset="0"/>
              </a:rPr>
              <a:t> it should</a:t>
            </a:r>
            <a:r>
              <a:rPr lang="en-US" sz="1200" dirty="0">
                <a:latin typeface="Times New Roman" pitchFamily="18" charset="0"/>
                <a:cs typeface="Times New Roman" pitchFamily="18" charset="0"/>
              </a:rPr>
              <a:t> not expand, contract or warp during processing and subsequent use by the patient.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6.- Have a low specific gravity (light in weight). </a:t>
            </a:r>
          </a:p>
        </p:txBody>
      </p:sp>
      <p:sp>
        <p:nvSpPr>
          <p:cNvPr id="4" name="Slide Number Placeholder 3"/>
          <p:cNvSpPr>
            <a:spLocks noGrp="1"/>
          </p:cNvSpPr>
          <p:nvPr>
            <p:ph type="sldNum" sz="quarter" idx="10"/>
          </p:nvPr>
        </p:nvSpPr>
        <p:spPr/>
        <p:txBody>
          <a:bodyPr/>
          <a:lstStyle/>
          <a:p>
            <a:fld id="{BD03D398-5A86-4094-905E-DAD6559E2D71}" type="slidenum">
              <a:rPr lang="en-US" smtClean="0"/>
              <a:pPr/>
              <a:t>7</a:t>
            </a:fld>
            <a:endParaRPr lang="en-US"/>
          </a:p>
        </p:txBody>
      </p:sp>
    </p:spTree>
    <p:extLst>
      <p:ext uri="{BB962C8B-B14F-4D97-AF65-F5344CB8AC3E}">
        <p14:creationId xmlns:p14="http://schemas.microsoft.com/office/powerpoint/2010/main" val="3843830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baseline="0" dirty="0">
                <a:solidFill>
                  <a:schemeClr val="tx1"/>
                </a:solidFill>
                <a:latin typeface="+mn-lt"/>
                <a:ea typeface="+mn-ea"/>
                <a:cs typeface="+mn-cs"/>
              </a:rPr>
              <a:t>high </a:t>
            </a:r>
            <a:r>
              <a:rPr lang="en-IN" sz="1200" kern="1200" baseline="0" dirty="0" err="1">
                <a:solidFill>
                  <a:schemeClr val="tx1"/>
                </a:solidFill>
                <a:latin typeface="+mn-lt"/>
                <a:ea typeface="+mn-ea"/>
                <a:cs typeface="+mn-cs"/>
              </a:rPr>
              <a:t>luster</a:t>
            </a:r>
            <a:r>
              <a:rPr lang="en-IN" sz="1200" kern="1200" baseline="0" dirty="0">
                <a:solidFill>
                  <a:schemeClr val="tx1"/>
                </a:solidFill>
                <a:latin typeface="+mn-lt"/>
                <a:ea typeface="+mn-ea"/>
                <a:cs typeface="+mn-cs"/>
              </a:rPr>
              <a:t> shine is achieved by polishing with polishing cake.</a:t>
            </a:r>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96</a:t>
            </a:fld>
            <a:endParaRPr lang="en-I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1" dirty="0"/>
              <a:t>1. </a:t>
            </a:r>
            <a:r>
              <a:rPr lang="en-IN" dirty="0"/>
              <a:t>the material picks up underlying tissue tones, making it almost impossible to detect in the mouth.</a:t>
            </a:r>
          </a:p>
          <a:p>
            <a:r>
              <a:rPr lang="en-IN" b="1" dirty="0"/>
              <a:t>2</a:t>
            </a:r>
            <a:r>
              <a:rPr lang="en-IN" dirty="0"/>
              <a:t>. on tooth surfaces (when used in manufacturing of clear clasps), improving aesthetics.</a:t>
            </a:r>
          </a:p>
          <a:p>
            <a:r>
              <a:rPr lang="en-IN" b="1" dirty="0"/>
              <a:t>5. </a:t>
            </a:r>
            <a:r>
              <a:rPr lang="en-IN" dirty="0"/>
              <a:t>is achieved because the material is free of monomer and metal, these being the principle causes of allergic reactions in conventional denture materials.</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97</a:t>
            </a:fld>
            <a:endParaRPr lang="en-I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b="1" dirty="0"/>
              <a:t>1. </a:t>
            </a:r>
            <a:r>
              <a:rPr lang="en-IN" dirty="0"/>
              <a:t>Hence the teeth can come out of the prosthesis</a:t>
            </a:r>
          </a:p>
          <a:p>
            <a:r>
              <a:rPr lang="en-IN" b="1" dirty="0"/>
              <a:t>2. </a:t>
            </a:r>
            <a:r>
              <a:rPr lang="en-IN" dirty="0"/>
              <a:t>Flexible partial dentures might fail if not inserted properly</a:t>
            </a:r>
          </a:p>
          <a:p>
            <a:r>
              <a:rPr lang="en-IN" dirty="0"/>
              <a:t> Also, one has to purchase separate instruments to adjust/ trim the flexible denture so it might add to the cost. </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98</a:t>
            </a:fld>
            <a:endParaRPr lang="en-I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and is intended only for provisional or temporary applications.</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100</a:t>
            </a:fld>
            <a:endParaRPr lang="en-I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a:t>1 If we compare the both from the viewpoint of a dentist, time consuming mouth preparations are needed</a:t>
            </a:r>
            <a:r>
              <a:rPr lang="en-IN" baseline="0" dirty="0"/>
              <a:t> </a:t>
            </a:r>
            <a:r>
              <a:rPr lang="en-IN" dirty="0"/>
              <a:t>followed by some high skilled surveying techniques in the fabrication of cast partial dentures but still flexible are</a:t>
            </a:r>
            <a:r>
              <a:rPr lang="en-IN" baseline="0" dirty="0"/>
              <a:t> less time consuming as no mouth preparation is done</a:t>
            </a:r>
            <a:endParaRPr lang="en-IN" dirty="0"/>
          </a:p>
          <a:p>
            <a:r>
              <a:rPr lang="en-IN" dirty="0"/>
              <a:t>2 .On the part of patients, he/she finds the cast partial dentures much expensive than the FRPDs.</a:t>
            </a:r>
          </a:p>
          <a:p>
            <a:r>
              <a:rPr lang="en-IN" dirty="0"/>
              <a:t>3 the cast partial dentures are quite heavy as compared to the FRPDs and hence relatively uneasy to wear.</a:t>
            </a:r>
          </a:p>
          <a:p>
            <a:r>
              <a:rPr lang="en-IN" dirty="0"/>
              <a:t>4 The thermoplastic nylons are translucent material that allow the underlying tissue to be seen resulting in excellent </a:t>
            </a:r>
            <a:r>
              <a:rPr lang="en-IN" dirty="0" err="1"/>
              <a:t>esthetics</a:t>
            </a:r>
            <a:r>
              <a:rPr lang="en-IN" dirty="0"/>
              <a:t>. Moreover in FRPDs there are no metal clasps at all. Clasps are also made up of thermoplastic nylons. </a:t>
            </a:r>
          </a:p>
          <a:p>
            <a:r>
              <a:rPr lang="en-IN" dirty="0"/>
              <a:t>So clasps can be given on canines</a:t>
            </a:r>
            <a:r>
              <a:rPr lang="en-IN" baseline="0" dirty="0"/>
              <a:t> </a:t>
            </a:r>
            <a:r>
              <a:rPr lang="en-IN" dirty="0"/>
              <a:t>without compromising </a:t>
            </a:r>
            <a:r>
              <a:rPr lang="en-IN" dirty="0" err="1"/>
              <a:t>esthetics</a:t>
            </a:r>
            <a:r>
              <a:rPr lang="en-IN" dirty="0"/>
              <a:t> which is not possible in cast partial dentures.</a:t>
            </a:r>
          </a:p>
          <a:p>
            <a:endParaRPr lang="en-IN" dirty="0"/>
          </a:p>
          <a:p>
            <a:r>
              <a:rPr lang="en-IN" dirty="0"/>
              <a:t> </a:t>
            </a:r>
          </a:p>
        </p:txBody>
      </p:sp>
      <p:sp>
        <p:nvSpPr>
          <p:cNvPr id="4" name="Slide Number Placeholder 3"/>
          <p:cNvSpPr>
            <a:spLocks noGrp="1"/>
          </p:cNvSpPr>
          <p:nvPr>
            <p:ph type="sldNum" sz="quarter" idx="10"/>
          </p:nvPr>
        </p:nvSpPr>
        <p:spPr/>
        <p:txBody>
          <a:bodyPr/>
          <a:lstStyle/>
          <a:p>
            <a:fld id="{74BDEF15-6A17-43F3-A606-7FAF86745647}" type="slidenum">
              <a:rPr lang="en-IN" smtClean="0"/>
              <a:pPr/>
              <a:t>101</a:t>
            </a:fld>
            <a:endParaRPr lang="en-I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1Excessive mois­ture content may cause voids (porosity) in processed dentures.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2Always store the cartridges in their foil bags until ready for use.</a:t>
            </a:r>
          </a:p>
          <a:p>
            <a:endParaRPr lang="en-IN" dirty="0"/>
          </a:p>
        </p:txBody>
      </p:sp>
      <p:sp>
        <p:nvSpPr>
          <p:cNvPr id="4" name="Slide Number Placeholder 3"/>
          <p:cNvSpPr>
            <a:spLocks noGrp="1"/>
          </p:cNvSpPr>
          <p:nvPr>
            <p:ph type="sldNum" sz="quarter" idx="10"/>
          </p:nvPr>
        </p:nvSpPr>
        <p:spPr/>
        <p:txBody>
          <a:bodyPr/>
          <a:lstStyle/>
          <a:p>
            <a:fld id="{74BDEF15-6A17-43F3-A606-7FAF86745647}" type="slidenum">
              <a:rPr lang="en-IN" smtClean="0"/>
              <a:pPr/>
              <a:t>102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radiopaque- so that fragments can be easily detected by x-rays if accidentally aspirated or swallowed.</a:t>
            </a:r>
          </a:p>
          <a:p>
            <a:endParaRPr lang="en-US" dirty="0"/>
          </a:p>
          <a:p>
            <a:r>
              <a:rPr lang="en-US" dirty="0" err="1"/>
              <a:t>Cofficient</a:t>
            </a:r>
            <a:r>
              <a:rPr lang="en-US" baseline="0" dirty="0"/>
              <a:t> of thermal expansion-</a:t>
            </a:r>
            <a:r>
              <a:rPr lang="en-US" dirty="0"/>
              <a:t>Fractional</a:t>
            </a:r>
            <a:r>
              <a:rPr lang="en-US" baseline="0" dirty="0"/>
              <a:t> change in size per degree change in temp.</a:t>
            </a:r>
            <a:endParaRPr lang="en-US" dirty="0"/>
          </a:p>
        </p:txBody>
      </p:sp>
      <p:sp>
        <p:nvSpPr>
          <p:cNvPr id="4" name="Slide Number Placeholder 3"/>
          <p:cNvSpPr>
            <a:spLocks noGrp="1"/>
          </p:cNvSpPr>
          <p:nvPr>
            <p:ph type="sldNum" sz="quarter" idx="10"/>
          </p:nvPr>
        </p:nvSpPr>
        <p:spPr/>
        <p:txBody>
          <a:bodyPr/>
          <a:lstStyle/>
          <a:p>
            <a:fld id="{BD03D398-5A86-4094-905E-DAD6559E2D71}" type="slidenum">
              <a:rPr lang="en-US" smtClean="0"/>
              <a:pPr/>
              <a:t>9</a:t>
            </a:fld>
            <a:endParaRPr lang="en-US"/>
          </a:p>
        </p:txBody>
      </p:sp>
    </p:spTree>
    <p:extLst>
      <p:ext uri="{BB962C8B-B14F-4D97-AF65-F5344CB8AC3E}">
        <p14:creationId xmlns:p14="http://schemas.microsoft.com/office/powerpoint/2010/main" val="171538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Branches increases the physical entanglement or connections between the chains, n increases the ability to resist distortion.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However requires low energy to break but crosslinking are chemical bonds hence require more energy to break down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Cross linking increases the molecular weight, as they form bridges between the chains</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Cross linking of polymer increases rigidity, resistance to solvent and increases the softening or glass transition temperature</a:t>
            </a:r>
            <a:br>
              <a:rPr lang="en-US" dirty="0"/>
            </a:br>
            <a:endParaRPr lang="en-US" dirty="0"/>
          </a:p>
        </p:txBody>
      </p:sp>
      <p:sp>
        <p:nvSpPr>
          <p:cNvPr id="4" name="Slide Number Placeholder 3"/>
          <p:cNvSpPr>
            <a:spLocks noGrp="1"/>
          </p:cNvSpPr>
          <p:nvPr>
            <p:ph type="sldNum" sz="quarter" idx="5"/>
          </p:nvPr>
        </p:nvSpPr>
        <p:spPr/>
        <p:txBody>
          <a:bodyPr/>
          <a:lstStyle/>
          <a:p>
            <a:fld id="{BD03D398-5A86-4094-905E-DAD6559E2D71}" type="slidenum">
              <a:rPr lang="en-US" smtClean="0"/>
              <a:pPr/>
              <a:t>11</a:t>
            </a:fld>
            <a:endParaRPr lang="en-US"/>
          </a:p>
        </p:txBody>
      </p:sp>
    </p:spTree>
    <p:extLst>
      <p:ext uri="{BB962C8B-B14F-4D97-AF65-F5344CB8AC3E}">
        <p14:creationId xmlns:p14="http://schemas.microsoft.com/office/powerpoint/2010/main" val="3517079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Strength, rigidity n melting range are directly proportional to chain length</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Molecular weight: 8000 to 39000</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Longer the chain the more difficult it is to distort the polymer material AS greater number of entanglements can be seen</a:t>
            </a:r>
          </a:p>
          <a:p>
            <a:endParaRPr lang="en-US" dirty="0"/>
          </a:p>
        </p:txBody>
      </p:sp>
      <p:sp>
        <p:nvSpPr>
          <p:cNvPr id="4" name="Slide Number Placeholder 3"/>
          <p:cNvSpPr>
            <a:spLocks noGrp="1"/>
          </p:cNvSpPr>
          <p:nvPr>
            <p:ph type="sldNum" sz="quarter" idx="5"/>
          </p:nvPr>
        </p:nvSpPr>
        <p:spPr/>
        <p:txBody>
          <a:bodyPr/>
          <a:lstStyle/>
          <a:p>
            <a:fld id="{BD03D398-5A86-4094-905E-DAD6559E2D71}" type="slidenum">
              <a:rPr lang="en-US" smtClean="0"/>
              <a:pPr/>
              <a:t>12</a:t>
            </a:fld>
            <a:endParaRPr lang="en-US"/>
          </a:p>
        </p:txBody>
      </p:sp>
    </p:spTree>
    <p:extLst>
      <p:ext uri="{BB962C8B-B14F-4D97-AF65-F5344CB8AC3E}">
        <p14:creationId xmlns:p14="http://schemas.microsoft.com/office/powerpoint/2010/main" val="1215755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When the chains are randomly coiled and entangled in disorderly fashion they are arranged in </a:t>
            </a:r>
            <a:r>
              <a:rPr lang="en-US" b="0" i="0" dirty="0" err="1">
                <a:solidFill>
                  <a:srgbClr val="202124"/>
                </a:solidFill>
                <a:effectLst/>
                <a:latin typeface="Roboto" panose="02000000000000000000" pitchFamily="2" charset="0"/>
              </a:rPr>
              <a:t>amorphus</a:t>
            </a:r>
            <a:r>
              <a:rPr lang="en-US" b="0" i="0" dirty="0">
                <a:solidFill>
                  <a:srgbClr val="202124"/>
                </a:solidFill>
                <a:effectLst/>
                <a:latin typeface="Roboto" panose="02000000000000000000" pitchFamily="2" charset="0"/>
              </a:rPr>
              <a:t> pattern.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But when the chains are aligned in a highly ordered fashion they are arranged in </a:t>
            </a:r>
            <a:r>
              <a:rPr lang="en-US" b="0" i="0" dirty="0" err="1">
                <a:solidFill>
                  <a:srgbClr val="202124"/>
                </a:solidFill>
                <a:effectLst/>
                <a:latin typeface="Roboto" panose="02000000000000000000" pitchFamily="2" charset="0"/>
              </a:rPr>
              <a:t>crastaline</a:t>
            </a:r>
            <a:r>
              <a:rPr lang="en-US" b="0" i="0" dirty="0">
                <a:solidFill>
                  <a:srgbClr val="202124"/>
                </a:solidFill>
                <a:effectLst/>
                <a:latin typeface="Roboto" panose="02000000000000000000" pitchFamily="2" charset="0"/>
              </a:rPr>
              <a:t> pattern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Most dental polymers are </a:t>
            </a:r>
            <a:r>
              <a:rPr lang="en-US" b="0" i="0" dirty="0" err="1">
                <a:solidFill>
                  <a:srgbClr val="202124"/>
                </a:solidFill>
                <a:effectLst/>
                <a:latin typeface="Roboto" panose="02000000000000000000" pitchFamily="2" charset="0"/>
              </a:rPr>
              <a:t>predominenty</a:t>
            </a:r>
            <a:r>
              <a:rPr lang="en-US" b="0" i="0" dirty="0">
                <a:solidFill>
                  <a:srgbClr val="202124"/>
                </a:solidFill>
                <a:effectLst/>
                <a:latin typeface="Roboto" panose="02000000000000000000" pitchFamily="2" charset="0"/>
              </a:rPr>
              <a:t> </a:t>
            </a:r>
            <a:r>
              <a:rPr lang="en-US" b="0" i="0" dirty="0" err="1">
                <a:solidFill>
                  <a:srgbClr val="202124"/>
                </a:solidFill>
                <a:effectLst/>
                <a:latin typeface="Roboto" panose="02000000000000000000" pitchFamily="2" charset="0"/>
              </a:rPr>
              <a:t>amorphus</a:t>
            </a:r>
            <a:r>
              <a:rPr lang="en-US" b="0" i="0" dirty="0">
                <a:solidFill>
                  <a:srgbClr val="202124"/>
                </a:solidFill>
                <a:effectLst/>
                <a:latin typeface="Roboto" panose="02000000000000000000" pitchFamily="2" charset="0"/>
              </a:rPr>
              <a:t> with very little crystalline pattern.</a:t>
            </a:r>
          </a:p>
          <a:p>
            <a:pPr marL="171450" indent="-171450">
              <a:buFont typeface="Arial" panose="020B0604020202020204" pitchFamily="34" charset="0"/>
              <a:buChar char="•"/>
            </a:pPr>
            <a:r>
              <a:rPr lang="en-US" b="0" i="0" dirty="0">
                <a:solidFill>
                  <a:srgbClr val="202124"/>
                </a:solidFill>
                <a:effectLst/>
                <a:latin typeface="Roboto" panose="02000000000000000000" pitchFamily="2" charset="0"/>
              </a:rPr>
              <a:t>Polymer crystallinity increase strength, rigidity, hardness, n MP n </a:t>
            </a:r>
            <a:r>
              <a:rPr lang="en-US" b="0" i="0" dirty="0" err="1">
                <a:solidFill>
                  <a:srgbClr val="202124"/>
                </a:solidFill>
                <a:effectLst/>
                <a:latin typeface="Roboto" panose="02000000000000000000" pitchFamily="2" charset="0"/>
              </a:rPr>
              <a:t>brittelness</a:t>
            </a:r>
            <a:r>
              <a:rPr lang="en-US" b="0" i="0" dirty="0">
                <a:solidFill>
                  <a:srgbClr val="202124"/>
                </a:solidFill>
                <a:effectLst/>
                <a:latin typeface="Roboto" panose="02000000000000000000" pitchFamily="2" charset="0"/>
              </a:rPr>
              <a:t> BUT decrease ductility</a:t>
            </a:r>
            <a:endParaRPr lang="en-US" dirty="0"/>
          </a:p>
        </p:txBody>
      </p:sp>
      <p:sp>
        <p:nvSpPr>
          <p:cNvPr id="4" name="Slide Number Placeholder 3"/>
          <p:cNvSpPr>
            <a:spLocks noGrp="1"/>
          </p:cNvSpPr>
          <p:nvPr>
            <p:ph type="sldNum" sz="quarter" idx="5"/>
          </p:nvPr>
        </p:nvSpPr>
        <p:spPr/>
        <p:txBody>
          <a:bodyPr/>
          <a:lstStyle/>
          <a:p>
            <a:fld id="{BD03D398-5A86-4094-905E-DAD6559E2D71}" type="slidenum">
              <a:rPr lang="en-US" smtClean="0"/>
              <a:pPr/>
              <a:t>15</a:t>
            </a:fld>
            <a:endParaRPr lang="en-US"/>
          </a:p>
        </p:txBody>
      </p:sp>
    </p:spTree>
    <p:extLst>
      <p:ext uri="{BB962C8B-B14F-4D97-AF65-F5344CB8AC3E}">
        <p14:creationId xmlns:p14="http://schemas.microsoft.com/office/powerpoint/2010/main" val="107607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2BE415-9B72-4070-822E-477542FFDED6}"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419808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D01A2-4281-4D70-87BF-0A02FEF63D11}"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165435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12685-382D-4B8C-82F0-606D88BFFD22}"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641672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atin typeface="Times New Roman" panose="02020603050405020304" pitchFamily="18" charset="0"/>
                <a:cs typeface="Times New Roman" panose="02020603050405020304" pitchFamily="18" charset="0"/>
              </a:defRPr>
            </a:lvl1pPr>
            <a:lvl2pPr>
              <a:defRPr sz="3200">
                <a:latin typeface="Times New Roman" panose="02020603050405020304" pitchFamily="18" charset="0"/>
                <a:cs typeface="Times New Roman" panose="02020603050405020304" pitchFamily="18" charset="0"/>
              </a:defRPr>
            </a:lvl2pPr>
            <a:lvl3pPr>
              <a:defRPr sz="3200">
                <a:latin typeface="Times New Roman" panose="02020603050405020304" pitchFamily="18" charset="0"/>
                <a:cs typeface="Times New Roman" panose="02020603050405020304" pitchFamily="18" charset="0"/>
              </a:defRPr>
            </a:lvl3pPr>
            <a:lvl4pPr>
              <a:defRPr sz="3200">
                <a:latin typeface="Times New Roman" panose="02020603050405020304" pitchFamily="18" charset="0"/>
                <a:cs typeface="Times New Roman" panose="02020603050405020304" pitchFamily="18" charset="0"/>
              </a:defRPr>
            </a:lvl4pPr>
            <a:lvl5pPr>
              <a:defRPr sz="32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D8BEFD-913E-48D9-B2D4-B3F1DB141D4F}"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55579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1DE6C1-0855-4C65-A85A-AC6A5C7BEF5C}" type="datetime1">
              <a:rPr lang="en-US" smtClean="0"/>
              <a:pPr/>
              <a:t>7/2/2022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315581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B1771B-E20D-4F45-B0A6-70968CA6F8AA}" type="datetime1">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286041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F0796-658B-4659-9091-9AD9F8ED08E9}" type="datetime1">
              <a:rPr lang="en-US" smtClean="0"/>
              <a:pPr/>
              <a:t>7/2/2022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162297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CC4EF-543F-4EB1-8A55-0497CFAE6E72}" type="datetime1">
              <a:rPr lang="en-US" smtClean="0"/>
              <a:pPr/>
              <a:t>7/2/2022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289706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6BE30-7951-429A-BC5E-E96DEE26FA68}" type="datetime1">
              <a:rPr lang="en-US" smtClean="0"/>
              <a:pPr/>
              <a:t>7/2/2022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3484398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D74140-EFDF-41D5-83D1-C48559B7507F}" type="datetime1">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422205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9DE08-D99C-44C9-8058-850ACAFC5369}" type="datetime1">
              <a:rPr lang="en-US" smtClean="0"/>
              <a:pPr/>
              <a:t>7/2/2022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0259A4-88C1-4764-B481-B469A91C64E9}" type="slidenum">
              <a:rPr lang="en-US" smtClean="0"/>
              <a:pPr/>
              <a:t>‹#›</a:t>
            </a:fld>
            <a:endParaRPr lang="en-US"/>
          </a:p>
        </p:txBody>
      </p:sp>
    </p:spTree>
    <p:extLst>
      <p:ext uri="{BB962C8B-B14F-4D97-AF65-F5344CB8AC3E}">
        <p14:creationId xmlns:p14="http://schemas.microsoft.com/office/powerpoint/2010/main" val="312853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72B14-159D-4D57-A2A5-658ADE44A70B}" type="datetime1">
              <a:rPr lang="en-US" smtClean="0"/>
              <a:pPr/>
              <a:t>7/2/2022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259A4-88C1-4764-B481-B469A91C64E9}" type="slidenum">
              <a:rPr lang="en-US" smtClean="0"/>
              <a:pPr/>
              <a:t>‹#›</a:t>
            </a:fld>
            <a:endParaRPr lang="en-US"/>
          </a:p>
        </p:txBody>
      </p:sp>
    </p:spTree>
    <p:extLst>
      <p:ext uri="{BB962C8B-B14F-4D97-AF65-F5344CB8AC3E}">
        <p14:creationId xmlns:p14="http://schemas.microsoft.com/office/powerpoint/2010/main" val="202985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802" y="620688"/>
            <a:ext cx="7346606" cy="3744416"/>
          </a:xfrm>
        </p:spPr>
        <p:txBody>
          <a:bodyPr>
            <a:normAutofit/>
          </a:bodyPr>
          <a:lstStyle/>
          <a:p>
            <a:r>
              <a:rPr lang="en-IN" sz="6600" b="1" u="sng" dirty="0">
                <a:solidFill>
                  <a:srgbClr val="002060"/>
                </a:solidFill>
                <a:latin typeface="Times New Roman" pitchFamily="18" charset="0"/>
                <a:cs typeface="Times New Roman" pitchFamily="18" charset="0"/>
              </a:rPr>
              <a:t>POLYMERS</a:t>
            </a:r>
            <a:r>
              <a:rPr lang="en-IN" sz="6600" b="1" dirty="0">
                <a:solidFill>
                  <a:srgbClr val="002060"/>
                </a:solidFill>
                <a:latin typeface="Times New Roman" pitchFamily="18" charset="0"/>
                <a:cs typeface="Times New Roman" pitchFamily="18" charset="0"/>
              </a:rPr>
              <a:t>:</a:t>
            </a:r>
            <a:r>
              <a:rPr lang="en-IN" sz="6600" u="sng" dirty="0">
                <a:solidFill>
                  <a:srgbClr val="002060"/>
                </a:solidFill>
                <a:latin typeface="Times New Roman" pitchFamily="18" charset="0"/>
                <a:cs typeface="Times New Roman" pitchFamily="18" charset="0"/>
              </a:rPr>
              <a:t> </a:t>
            </a:r>
            <a:br>
              <a:rPr lang="en-IN" sz="4800" u="sng" dirty="0">
                <a:solidFill>
                  <a:srgbClr val="002060"/>
                </a:solidFill>
                <a:latin typeface="Times New Roman" pitchFamily="18" charset="0"/>
                <a:cs typeface="Times New Roman" pitchFamily="18" charset="0"/>
              </a:rPr>
            </a:br>
            <a:r>
              <a:rPr lang="en-IN" sz="4800" dirty="0">
                <a:solidFill>
                  <a:srgbClr val="002060"/>
                </a:solidFill>
                <a:latin typeface="Times New Roman" pitchFamily="18" charset="0"/>
                <a:cs typeface="Times New Roman" pitchFamily="18" charset="0"/>
              </a:rPr>
              <a:t>Denture base, Flexible denture</a:t>
            </a:r>
          </a:p>
        </p:txBody>
      </p:sp>
      <p:sp>
        <p:nvSpPr>
          <p:cNvPr id="4" name="Slide Number Placeholder 3"/>
          <p:cNvSpPr>
            <a:spLocks noGrp="1"/>
          </p:cNvSpPr>
          <p:nvPr>
            <p:ph type="sldNum" sz="quarter" idx="12"/>
          </p:nvPr>
        </p:nvSpPr>
        <p:spPr/>
        <p:txBody>
          <a:bodyPr/>
          <a:lstStyle/>
          <a:p>
            <a:fld id="{AE0259A4-88C1-4764-B481-B469A91C64E9}" type="slidenum">
              <a:rPr lang="en-US" smtClean="0"/>
              <a:pPr/>
              <a:t>1</a:t>
            </a:fld>
            <a:endParaRPr lang="en-US"/>
          </a:p>
        </p:txBody>
      </p:sp>
      <p:sp>
        <p:nvSpPr>
          <p:cNvPr id="6" name="Subtitle 5">
            <a:extLst>
              <a:ext uri="{FF2B5EF4-FFF2-40B4-BE49-F238E27FC236}">
                <a16:creationId xmlns:a16="http://schemas.microsoft.com/office/drawing/2014/main" id="{DDAED404-DBEA-19C0-54A4-558C7A3E71F1}"/>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2650885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F0F5-DA7E-5906-F9E7-BE5D6D60ECA0}"/>
              </a:ext>
            </a:extLst>
          </p:cNvPr>
          <p:cNvSpPr>
            <a:spLocks noGrp="1"/>
          </p:cNvSpPr>
          <p:nvPr>
            <p:ph type="title"/>
          </p:nvPr>
        </p:nvSpPr>
        <p:spPr>
          <a:xfrm>
            <a:off x="685800" y="2720181"/>
            <a:ext cx="8229600" cy="1143000"/>
          </a:xfrm>
        </p:spPr>
        <p:txBody>
          <a:bodyPr>
            <a:noAutofit/>
          </a:bodyPr>
          <a:lstStyle/>
          <a:p>
            <a:r>
              <a:rPr lang="en-US" sz="4800" b="1" u="sng" dirty="0">
                <a:solidFill>
                  <a:srgbClr val="002060"/>
                </a:solidFill>
              </a:rPr>
              <a:t>GENERAL PROPERTIES AND NATURE OF POLYMERS</a:t>
            </a:r>
          </a:p>
        </p:txBody>
      </p:sp>
      <p:sp>
        <p:nvSpPr>
          <p:cNvPr id="4" name="Slide Number Placeholder 3">
            <a:extLst>
              <a:ext uri="{FF2B5EF4-FFF2-40B4-BE49-F238E27FC236}">
                <a16:creationId xmlns:a16="http://schemas.microsoft.com/office/drawing/2014/main" id="{73942DB7-A4AB-AE28-036E-9D60F92574B5}"/>
              </a:ext>
            </a:extLst>
          </p:cNvPr>
          <p:cNvSpPr>
            <a:spLocks noGrp="1"/>
          </p:cNvSpPr>
          <p:nvPr>
            <p:ph type="sldNum" sz="quarter" idx="12"/>
          </p:nvPr>
        </p:nvSpPr>
        <p:spPr/>
        <p:txBody>
          <a:bodyPr/>
          <a:lstStyle/>
          <a:p>
            <a:fld id="{AE0259A4-88C1-4764-B481-B469A91C64E9}" type="slidenum">
              <a:rPr lang="en-US" smtClean="0"/>
              <a:pPr/>
              <a:t>10</a:t>
            </a:fld>
            <a:endParaRPr lang="en-US"/>
          </a:p>
        </p:txBody>
      </p:sp>
    </p:spTree>
    <p:extLst>
      <p:ext uri="{BB962C8B-B14F-4D97-AF65-F5344CB8AC3E}">
        <p14:creationId xmlns:p14="http://schemas.microsoft.com/office/powerpoint/2010/main" val="324356751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u="sng" dirty="0">
                <a:solidFill>
                  <a:srgbClr val="002060"/>
                </a:solidFill>
                <a:latin typeface="Times New Roman" pitchFamily="18" charset="0"/>
                <a:cs typeface="Times New Roman" pitchFamily="18" charset="0"/>
              </a:rPr>
              <a:t>CONTRAINDICATION</a:t>
            </a:r>
          </a:p>
        </p:txBody>
      </p:sp>
      <p:sp>
        <p:nvSpPr>
          <p:cNvPr id="3" name="Content Placeholder 2"/>
          <p:cNvSpPr>
            <a:spLocks noGrp="1"/>
          </p:cNvSpPr>
          <p:nvPr>
            <p:ph idx="1"/>
          </p:nvPr>
        </p:nvSpPr>
        <p:spPr>
          <a:xfrm>
            <a:off x="285720" y="1556792"/>
            <a:ext cx="8858280" cy="4801166"/>
          </a:xfrm>
        </p:spPr>
        <p:txBody>
          <a:bodyPr>
            <a:normAutofit/>
          </a:bodyPr>
          <a:lstStyle/>
          <a:p>
            <a:pPr marL="0" indent="0">
              <a:buNone/>
            </a:pPr>
            <a:r>
              <a:rPr lang="en-IN" dirty="0">
                <a:latin typeface="Times New Roman" pitchFamily="18" charset="0"/>
                <a:cs typeface="Times New Roman" pitchFamily="18" charset="0"/>
              </a:rPr>
              <a:t> This prosthesis is contraindicated in patients where </a:t>
            </a:r>
            <a:r>
              <a:rPr lang="en-IN" dirty="0" err="1">
                <a:latin typeface="Times New Roman" pitchFamily="18" charset="0"/>
                <a:cs typeface="Times New Roman" pitchFamily="18" charset="0"/>
              </a:rPr>
              <a:t>interarch</a:t>
            </a:r>
            <a:r>
              <a:rPr lang="en-IN" dirty="0">
                <a:latin typeface="Times New Roman" pitchFamily="18" charset="0"/>
                <a:cs typeface="Times New Roman" pitchFamily="18" charset="0"/>
              </a:rPr>
              <a:t> space is less than 4 mm  (insufficient space for placing </a:t>
            </a:r>
            <a:r>
              <a:rPr lang="en-IN" dirty="0" err="1">
                <a:latin typeface="Times New Roman" pitchFamily="18" charset="0"/>
                <a:cs typeface="Times New Roman" pitchFamily="18" charset="0"/>
              </a:rPr>
              <a:t>diatorics</a:t>
            </a:r>
            <a:r>
              <a:rPr lang="en-IN" dirty="0">
                <a:latin typeface="Times New Roman" pitchFamily="18" charset="0"/>
                <a:cs typeface="Times New Roman" pitchFamily="18" charset="0"/>
              </a:rPr>
              <a:t>)</a:t>
            </a:r>
          </a:p>
          <a:p>
            <a:endParaRPr lang="en-IN"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916" y="3390900"/>
            <a:ext cx="6055887" cy="3192462"/>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100</a:t>
            </a:fld>
            <a:endParaRPr lang="en-US"/>
          </a:p>
        </p:txBody>
      </p:sp>
    </p:spTree>
    <p:extLst>
      <p:ext uri="{BB962C8B-B14F-4D97-AF65-F5344CB8AC3E}">
        <p14:creationId xmlns:p14="http://schemas.microsoft.com/office/powerpoint/2010/main" val="21377241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FR" sz="4000" b="1" u="sng" dirty="0">
                <a:solidFill>
                  <a:srgbClr val="002060"/>
                </a:solidFill>
                <a:latin typeface="Times New Roman" pitchFamily="18" charset="0"/>
                <a:cs typeface="Times New Roman" pitchFamily="18" charset="0"/>
              </a:rPr>
              <a:t>Flexible </a:t>
            </a:r>
            <a:r>
              <a:rPr lang="fr-FR" sz="4000" b="1" u="sng" dirty="0" err="1">
                <a:solidFill>
                  <a:srgbClr val="002060"/>
                </a:solidFill>
                <a:latin typeface="Times New Roman" pitchFamily="18" charset="0"/>
                <a:cs typeface="Times New Roman" pitchFamily="18" charset="0"/>
              </a:rPr>
              <a:t>RPDs</a:t>
            </a:r>
            <a:r>
              <a:rPr lang="fr-FR" sz="4000" b="1" u="sng" dirty="0">
                <a:solidFill>
                  <a:srgbClr val="002060"/>
                </a:solidFill>
                <a:latin typeface="Times New Roman" pitchFamily="18" charset="0"/>
                <a:cs typeface="Times New Roman" pitchFamily="18" charset="0"/>
              </a:rPr>
              <a:t> versus </a:t>
            </a:r>
            <a:r>
              <a:rPr lang="fr-FR" sz="4000" b="1" u="sng" dirty="0" err="1">
                <a:solidFill>
                  <a:srgbClr val="002060"/>
                </a:solidFill>
                <a:latin typeface="Times New Roman" pitchFamily="18" charset="0"/>
                <a:cs typeface="Times New Roman" pitchFamily="18" charset="0"/>
              </a:rPr>
              <a:t>Cast</a:t>
            </a:r>
            <a:r>
              <a:rPr lang="fr-FR" sz="4000" b="1" u="sng" dirty="0">
                <a:solidFill>
                  <a:srgbClr val="002060"/>
                </a:solidFill>
                <a:latin typeface="Times New Roman" pitchFamily="18" charset="0"/>
                <a:cs typeface="Times New Roman" pitchFamily="18" charset="0"/>
              </a:rPr>
              <a:t> partial dentures</a:t>
            </a:r>
            <a:endParaRPr lang="en-IN" sz="4000" b="1" u="sng"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457200" indent="-457200">
              <a:lnSpc>
                <a:spcPct val="150000"/>
              </a:lnSpc>
              <a:buFont typeface="Wingdings" pitchFamily="2" charset="2"/>
              <a:buChar char="q"/>
            </a:pPr>
            <a:r>
              <a:rPr lang="en-IN" dirty="0">
                <a:latin typeface="Times New Roman" pitchFamily="18" charset="0"/>
                <a:cs typeface="Times New Roman" pitchFamily="18" charset="0"/>
              </a:rPr>
              <a:t>TIME CONSUMING</a:t>
            </a:r>
          </a:p>
          <a:p>
            <a:pPr marL="457200" indent="-457200">
              <a:lnSpc>
                <a:spcPct val="150000"/>
              </a:lnSpc>
              <a:buFont typeface="Wingdings" pitchFamily="2" charset="2"/>
              <a:buChar char="q"/>
            </a:pPr>
            <a:r>
              <a:rPr lang="en-IN" dirty="0">
                <a:latin typeface="Times New Roman" pitchFamily="18" charset="0"/>
                <a:cs typeface="Times New Roman" pitchFamily="18" charset="0"/>
              </a:rPr>
              <a:t>COST FACTOR</a:t>
            </a:r>
          </a:p>
          <a:p>
            <a:pPr marL="457200" indent="-457200">
              <a:lnSpc>
                <a:spcPct val="150000"/>
              </a:lnSpc>
              <a:buFont typeface="Wingdings" pitchFamily="2" charset="2"/>
              <a:buChar char="q"/>
            </a:pPr>
            <a:r>
              <a:rPr lang="en-IN" dirty="0">
                <a:latin typeface="Times New Roman" pitchFamily="18" charset="0"/>
                <a:cs typeface="Times New Roman" pitchFamily="18" charset="0"/>
              </a:rPr>
              <a:t>WEIGHT</a:t>
            </a:r>
          </a:p>
          <a:p>
            <a:pPr marL="457200" indent="-457200">
              <a:lnSpc>
                <a:spcPct val="150000"/>
              </a:lnSpc>
              <a:buFont typeface="Wingdings" pitchFamily="2" charset="2"/>
              <a:buChar char="q"/>
            </a:pPr>
            <a:r>
              <a:rPr lang="en-IN" dirty="0">
                <a:latin typeface="Times New Roman" pitchFamily="18" charset="0"/>
                <a:cs typeface="Times New Roman" pitchFamily="18" charset="0"/>
              </a:rPr>
              <a:t>ESTHETICS</a:t>
            </a:r>
          </a:p>
          <a:p>
            <a:pPr marL="457200" indent="-457200">
              <a:lnSpc>
                <a:spcPct val="150000"/>
              </a:lnSpc>
              <a:buFont typeface="Wingdings" pitchFamily="2" charset="2"/>
              <a:buChar char="q"/>
            </a:pPr>
            <a:endParaRPr lang="en-IN" sz="2800" dirty="0"/>
          </a:p>
          <a:p>
            <a:pPr>
              <a:lnSpc>
                <a:spcPct val="150000"/>
              </a:lnSpc>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101</a:t>
            </a:fld>
            <a:endParaRPr lang="en-US"/>
          </a:p>
        </p:txBody>
      </p:sp>
    </p:spTree>
    <p:extLst>
      <p:ext uri="{BB962C8B-B14F-4D97-AF65-F5344CB8AC3E}">
        <p14:creationId xmlns:p14="http://schemas.microsoft.com/office/powerpoint/2010/main" val="6842648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u="sng" dirty="0">
                <a:solidFill>
                  <a:srgbClr val="002060"/>
                </a:solidFill>
                <a:latin typeface="Times New Roman" pitchFamily="18" charset="0"/>
                <a:cs typeface="Times New Roman" pitchFamily="18" charset="0"/>
              </a:rPr>
              <a:t>PRECAUTIONS</a:t>
            </a:r>
          </a:p>
        </p:txBody>
      </p:sp>
      <p:sp>
        <p:nvSpPr>
          <p:cNvPr id="3" name="Content Placeholder 2"/>
          <p:cNvSpPr>
            <a:spLocks noGrp="1"/>
          </p:cNvSpPr>
          <p:nvPr>
            <p:ph idx="1"/>
          </p:nvPr>
        </p:nvSpPr>
        <p:spPr>
          <a:xfrm>
            <a:off x="609600" y="1524000"/>
            <a:ext cx="8077200" cy="5048272"/>
          </a:xfrm>
        </p:spPr>
        <p:txBody>
          <a:bodyPr>
            <a:noAutofit/>
          </a:bodyPr>
          <a:lstStyle/>
          <a:p>
            <a:r>
              <a:rPr lang="en-IN" dirty="0">
                <a:latin typeface="Times New Roman" pitchFamily="18" charset="0"/>
                <a:cs typeface="Times New Roman" pitchFamily="18" charset="0"/>
              </a:rPr>
              <a:t>When grinding these prosthesis, proper ventilation, masks, and vacuum systems should be used.</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Store at 16°C-­32°C, away from moisture and direct sunlight. </a:t>
            </a:r>
          </a:p>
          <a:p>
            <a:pPr marL="0" indent="0">
              <a:buNone/>
            </a:pPr>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102</a:t>
            </a:fld>
            <a:endParaRPr lang="en-US"/>
          </a:p>
        </p:txBody>
      </p:sp>
    </p:spTree>
    <p:extLst>
      <p:ext uri="{BB962C8B-B14F-4D97-AF65-F5344CB8AC3E}">
        <p14:creationId xmlns:p14="http://schemas.microsoft.com/office/powerpoint/2010/main" val="19926146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CA86EB-8F72-5FCB-0DDE-2AA31C773E5A}"/>
              </a:ext>
            </a:extLst>
          </p:cNvPr>
          <p:cNvSpPr>
            <a:spLocks noGrp="1"/>
          </p:cNvSpPr>
          <p:nvPr>
            <p:ph idx="1"/>
          </p:nvPr>
        </p:nvSpPr>
        <p:spPr>
          <a:xfrm>
            <a:off x="381000" y="990600"/>
            <a:ext cx="8229600" cy="4525963"/>
          </a:xfrm>
        </p:spPr>
        <p:txBody>
          <a:bodyPr>
            <a:normAutofit fontScale="92500"/>
          </a:bodyPr>
          <a:lstStyle/>
          <a:p>
            <a:r>
              <a:rPr lang="en-IN" dirty="0">
                <a:latin typeface="Times New Roman" pitchFamily="18" charset="0"/>
                <a:cs typeface="Times New Roman" pitchFamily="18" charset="0"/>
              </a:rPr>
              <a:t>Accurate denture base shade is achieved only when processing, and heating times are followed.</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For finishing the acrylic instruments should not be used because they generate heat and cause </a:t>
            </a:r>
            <a:r>
              <a:rPr lang="en-IN" dirty="0" err="1">
                <a:latin typeface="Times New Roman" pitchFamily="18" charset="0"/>
                <a:cs typeface="Times New Roman" pitchFamily="18" charset="0"/>
              </a:rPr>
              <a:t>fiber</a:t>
            </a:r>
            <a:r>
              <a:rPr lang="en-IN" dirty="0">
                <a:latin typeface="Times New Roman" pitchFamily="18" charset="0"/>
                <a:cs typeface="Times New Roman" pitchFamily="18" charset="0"/>
              </a:rPr>
              <a:t> formation and roughness of the prosthesis. Being thermoplastic material, the high heat generated while finishing with acrylic trimmers may soften and distort the prosthesis.</a:t>
            </a:r>
          </a:p>
          <a:p>
            <a:endParaRPr lang="en-US" dirty="0"/>
          </a:p>
        </p:txBody>
      </p:sp>
      <p:sp>
        <p:nvSpPr>
          <p:cNvPr id="4" name="Slide Number Placeholder 3">
            <a:extLst>
              <a:ext uri="{FF2B5EF4-FFF2-40B4-BE49-F238E27FC236}">
                <a16:creationId xmlns:a16="http://schemas.microsoft.com/office/drawing/2014/main" id="{ABBA4474-D8D6-1E4C-0EB1-28596C9A8440}"/>
              </a:ext>
            </a:extLst>
          </p:cNvPr>
          <p:cNvSpPr>
            <a:spLocks noGrp="1"/>
          </p:cNvSpPr>
          <p:nvPr>
            <p:ph type="sldNum" sz="quarter" idx="12"/>
          </p:nvPr>
        </p:nvSpPr>
        <p:spPr/>
        <p:txBody>
          <a:bodyPr/>
          <a:lstStyle/>
          <a:p>
            <a:fld id="{AE0259A4-88C1-4764-B481-B469A91C64E9}" type="slidenum">
              <a:rPr lang="en-US" smtClean="0"/>
              <a:pPr/>
              <a:t>103</a:t>
            </a:fld>
            <a:endParaRPr lang="en-US"/>
          </a:p>
        </p:txBody>
      </p:sp>
    </p:spTree>
    <p:extLst>
      <p:ext uri="{BB962C8B-B14F-4D97-AF65-F5344CB8AC3E}">
        <p14:creationId xmlns:p14="http://schemas.microsoft.com/office/powerpoint/2010/main" val="18700714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u="sng" dirty="0">
                <a:solidFill>
                  <a:srgbClr val="002060"/>
                </a:solidFill>
                <a:latin typeface="Times New Roman" pitchFamily="18" charset="0"/>
                <a:cs typeface="Times New Roman" pitchFamily="18" charset="0"/>
              </a:rPr>
              <a:t>PATIENT INSTRUCTIONS</a:t>
            </a:r>
          </a:p>
        </p:txBody>
      </p:sp>
      <p:sp>
        <p:nvSpPr>
          <p:cNvPr id="3" name="Content Placeholder 2"/>
          <p:cNvSpPr>
            <a:spLocks noGrp="1"/>
          </p:cNvSpPr>
          <p:nvPr>
            <p:ph idx="1"/>
          </p:nvPr>
        </p:nvSpPr>
        <p:spPr>
          <a:xfrm>
            <a:off x="395536" y="1628800"/>
            <a:ext cx="8391306" cy="4800596"/>
          </a:xfrm>
        </p:spPr>
        <p:txBody>
          <a:bodyPr>
            <a:noAutofit/>
          </a:bodyPr>
          <a:lstStyle/>
          <a:p>
            <a:r>
              <a:rPr lang="en-IN" dirty="0">
                <a:latin typeface="Times New Roman" pitchFamily="18" charset="0"/>
                <a:cs typeface="Times New Roman" pitchFamily="18" charset="0"/>
              </a:rPr>
              <a:t>Clean the appliance regularly with a commercially available denture cleanser at least 2- 3 times in a week.</a:t>
            </a:r>
          </a:p>
          <a:p>
            <a:r>
              <a:rPr lang="en-IN" dirty="0">
                <a:latin typeface="Times New Roman" pitchFamily="18" charset="0"/>
                <a:cs typeface="Times New Roman" pitchFamily="18" charset="0"/>
              </a:rPr>
              <a:t>Use a denture cleansing toothpaste or low abrasive toothpaste with a soft brush or denture brush. </a:t>
            </a:r>
          </a:p>
          <a:p>
            <a:r>
              <a:rPr lang="en-IN" dirty="0">
                <a:latin typeface="Times New Roman" pitchFamily="18" charset="0"/>
                <a:cs typeface="Times New Roman" pitchFamily="18" charset="0"/>
              </a:rPr>
              <a:t> The denture is not unbreakable so be careful not to drop the appliance on hard floors avoid excessive flexing. </a:t>
            </a:r>
          </a:p>
          <a:p>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104</a:t>
            </a:fld>
            <a:endParaRPr lang="en-US"/>
          </a:p>
        </p:txBody>
      </p:sp>
    </p:spTree>
    <p:extLst>
      <p:ext uri="{BB962C8B-B14F-4D97-AF65-F5344CB8AC3E}">
        <p14:creationId xmlns:p14="http://schemas.microsoft.com/office/powerpoint/2010/main" val="9441899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002060"/>
                </a:solidFill>
                <a:latin typeface="Times New Roman" pitchFamily="18" charset="0"/>
                <a:cs typeface="Times New Roman" pitchFamily="18" charset="0"/>
              </a:rPr>
              <a:t>CONCLUSION</a:t>
            </a:r>
            <a:endParaRPr lang="en-US" b="1" dirty="0">
              <a:solidFill>
                <a:srgbClr val="002060"/>
              </a:solidFill>
            </a:endParaRPr>
          </a:p>
        </p:txBody>
      </p:sp>
      <p:sp>
        <p:nvSpPr>
          <p:cNvPr id="3" name="Content Placeholder 2"/>
          <p:cNvSpPr>
            <a:spLocks noGrp="1"/>
          </p:cNvSpPr>
          <p:nvPr>
            <p:ph idx="1"/>
          </p:nvPr>
        </p:nvSpPr>
        <p:spPr>
          <a:xfrm>
            <a:off x="609600" y="1600200"/>
            <a:ext cx="8153400" cy="5069160"/>
          </a:xfrm>
        </p:spPr>
        <p:txBody>
          <a:bodyPr>
            <a:normAutofit/>
          </a:bodyPr>
          <a:lstStyle/>
          <a:p>
            <a:pPr marL="0" indent="0" algn="just">
              <a:buNone/>
            </a:pPr>
            <a:r>
              <a:rPr lang="en-US" dirty="0">
                <a:latin typeface="Times New Roman" pitchFamily="18" charset="0"/>
                <a:cs typeface="Times New Roman" pitchFamily="18" charset="0"/>
              </a:rPr>
              <a:t>Acrylic resin </a:t>
            </a:r>
            <a:r>
              <a:rPr lang="en-US" dirty="0" err="1">
                <a:latin typeface="Times New Roman" pitchFamily="18" charset="0"/>
                <a:cs typeface="Times New Roman" pitchFamily="18" charset="0"/>
              </a:rPr>
              <a:t>polymethyl</a:t>
            </a:r>
            <a:r>
              <a:rPr lang="en-US" dirty="0">
                <a:latin typeface="Times New Roman" pitchFamily="18" charset="0"/>
                <a:cs typeface="Times New Roman" pitchFamily="18" charset="0"/>
              </a:rPr>
              <a:t> methacrylate is the most extensively used material in fabrication of dentures.</a:t>
            </a: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Proper handling of powder and liquid along with technique is necessary for </a:t>
            </a:r>
            <a:r>
              <a:rPr lang="en-US" dirty="0" err="1">
                <a:latin typeface="Times New Roman" pitchFamily="18" charset="0"/>
                <a:cs typeface="Times New Roman" pitchFamily="18" charset="0"/>
              </a:rPr>
              <a:t>yeilding</a:t>
            </a:r>
            <a:r>
              <a:rPr lang="en-US" dirty="0">
                <a:latin typeface="Times New Roman" pitchFamily="18" charset="0"/>
                <a:cs typeface="Times New Roman" pitchFamily="18" charset="0"/>
              </a:rPr>
              <a:t> good prosthetic results.</a:t>
            </a: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105</a:t>
            </a:fld>
            <a:endParaRPr lang="en-US"/>
          </a:p>
        </p:txBody>
      </p:sp>
    </p:spTree>
    <p:extLst>
      <p:ext uri="{BB962C8B-B14F-4D97-AF65-F5344CB8AC3E}">
        <p14:creationId xmlns:p14="http://schemas.microsoft.com/office/powerpoint/2010/main" val="37655349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901" y="381000"/>
            <a:ext cx="8678198" cy="4924400"/>
          </a:xfrm>
        </p:spPr>
        <p:txBody>
          <a:bodyPr>
            <a:noAutofit/>
          </a:bodyPr>
          <a:lstStyle/>
          <a:p>
            <a:pPr>
              <a:lnSpc>
                <a:spcPct val="150000"/>
              </a:lnSpc>
            </a:pPr>
            <a:r>
              <a:rPr lang="en-IN" dirty="0">
                <a:latin typeface="Times New Roman" pitchFamily="18" charset="0"/>
                <a:cs typeface="Times New Roman" pitchFamily="18" charset="0"/>
              </a:rPr>
              <a:t>Flexible removable partial dentures are better than other available options especially when there are bilateral undercuts or high </a:t>
            </a:r>
            <a:r>
              <a:rPr lang="en-IN" dirty="0" err="1">
                <a:latin typeface="Times New Roman" pitchFamily="18" charset="0"/>
                <a:cs typeface="Times New Roman" pitchFamily="18" charset="0"/>
              </a:rPr>
              <a:t>esthetic</a:t>
            </a:r>
            <a:r>
              <a:rPr lang="en-IN" dirty="0">
                <a:latin typeface="Times New Roman" pitchFamily="18" charset="0"/>
                <a:cs typeface="Times New Roman" pitchFamily="18" charset="0"/>
              </a:rPr>
              <a:t> requirements. </a:t>
            </a:r>
          </a:p>
          <a:p>
            <a:pPr>
              <a:lnSpc>
                <a:spcPct val="150000"/>
              </a:lnSpc>
              <a:buNone/>
            </a:pPr>
            <a:endParaRPr lang="en-IN" dirty="0">
              <a:latin typeface="Times New Roman" pitchFamily="18" charset="0"/>
              <a:cs typeface="Times New Roman" pitchFamily="18" charset="0"/>
            </a:endParaRPr>
          </a:p>
          <a:p>
            <a:pPr>
              <a:lnSpc>
                <a:spcPct val="150000"/>
              </a:lnSpc>
            </a:pPr>
            <a:r>
              <a:rPr lang="en-IN" dirty="0">
                <a:latin typeface="Times New Roman" pitchFamily="18" charset="0"/>
                <a:cs typeface="Times New Roman" pitchFamily="18" charset="0"/>
              </a:rPr>
              <a:t>Proper diagnosis, treatment planning followed by proper insertion techniques can yield good long term results. </a:t>
            </a:r>
          </a:p>
        </p:txBody>
      </p:sp>
      <p:sp>
        <p:nvSpPr>
          <p:cNvPr id="4" name="Slide Number Placeholder 3"/>
          <p:cNvSpPr>
            <a:spLocks noGrp="1"/>
          </p:cNvSpPr>
          <p:nvPr>
            <p:ph type="sldNum" sz="quarter" idx="12"/>
          </p:nvPr>
        </p:nvSpPr>
        <p:spPr/>
        <p:txBody>
          <a:bodyPr/>
          <a:lstStyle/>
          <a:p>
            <a:fld id="{AE0259A4-88C1-4764-B481-B469A91C64E9}" type="slidenum">
              <a:rPr lang="en-US" smtClean="0"/>
              <a:pPr/>
              <a:t>106</a:t>
            </a:fld>
            <a:endParaRPr lang="en-US"/>
          </a:p>
        </p:txBody>
      </p:sp>
    </p:spTree>
    <p:extLst>
      <p:ext uri="{BB962C8B-B14F-4D97-AF65-F5344CB8AC3E}">
        <p14:creationId xmlns:p14="http://schemas.microsoft.com/office/powerpoint/2010/main" val="5005788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latin typeface="Times New Roman" pitchFamily="18" charset="0"/>
                <a:cs typeface="Times New Roman" pitchFamily="18" charset="0"/>
              </a:rPr>
              <a:t>REFERENCES</a:t>
            </a:r>
          </a:p>
        </p:txBody>
      </p:sp>
      <p:sp>
        <p:nvSpPr>
          <p:cNvPr id="3" name="Content Placeholder 2"/>
          <p:cNvSpPr>
            <a:spLocks noGrp="1"/>
          </p:cNvSpPr>
          <p:nvPr>
            <p:ph idx="1"/>
          </p:nvPr>
        </p:nvSpPr>
        <p:spPr/>
        <p:txBody>
          <a:bodyPr>
            <a:noAutofit/>
          </a:bodyPr>
          <a:lstStyle/>
          <a:p>
            <a:pPr lvl="0"/>
            <a:r>
              <a:rPr lang="en-US" dirty="0">
                <a:solidFill>
                  <a:prstClr val="black"/>
                </a:solidFill>
                <a:latin typeface="Times New Roman" pitchFamily="18" charset="0"/>
                <a:cs typeface="Times New Roman" pitchFamily="18" charset="0"/>
              </a:rPr>
              <a:t>Phillip’s Science of Dental material- 11</a:t>
            </a:r>
            <a:r>
              <a:rPr lang="en-US" baseline="30000" dirty="0">
                <a:solidFill>
                  <a:prstClr val="black"/>
                </a:solidFill>
                <a:latin typeface="Times New Roman" pitchFamily="18" charset="0"/>
                <a:cs typeface="Times New Roman" pitchFamily="18" charset="0"/>
              </a:rPr>
              <a:t>th</a:t>
            </a:r>
            <a:r>
              <a:rPr lang="en-US" dirty="0">
                <a:solidFill>
                  <a:prstClr val="black"/>
                </a:solidFill>
                <a:latin typeface="Times New Roman" pitchFamily="18" charset="0"/>
                <a:cs typeface="Times New Roman" pitchFamily="18" charset="0"/>
              </a:rPr>
              <a:t> edition</a:t>
            </a:r>
          </a:p>
          <a:p>
            <a:pPr lvl="0"/>
            <a:r>
              <a:rPr lang="en-US" dirty="0">
                <a:solidFill>
                  <a:prstClr val="black"/>
                </a:solidFill>
                <a:latin typeface="Times New Roman" pitchFamily="18" charset="0"/>
                <a:cs typeface="Times New Roman" pitchFamily="18" charset="0"/>
              </a:rPr>
              <a:t>Basic Dental Materials, JOHN J MANAPPALLIL- 4</a:t>
            </a:r>
            <a:r>
              <a:rPr lang="en-US" baseline="30000" dirty="0">
                <a:solidFill>
                  <a:prstClr val="black"/>
                </a:solidFill>
                <a:latin typeface="Times New Roman" pitchFamily="18" charset="0"/>
                <a:cs typeface="Times New Roman" pitchFamily="18" charset="0"/>
              </a:rPr>
              <a:t>th</a:t>
            </a:r>
            <a:r>
              <a:rPr lang="en-US" dirty="0">
                <a:solidFill>
                  <a:prstClr val="black"/>
                </a:solidFill>
                <a:latin typeface="Times New Roman" pitchFamily="18" charset="0"/>
                <a:cs typeface="Times New Roman" pitchFamily="18" charset="0"/>
              </a:rPr>
              <a:t> edition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Singh J P, Dhiman R K, </a:t>
            </a:r>
            <a:r>
              <a:rPr lang="en-US" dirty="0" err="1">
                <a:latin typeface="Times New Roman" pitchFamily="18" charset="0"/>
                <a:cs typeface="Times New Roman" pitchFamily="18" charset="0"/>
              </a:rPr>
              <a:t>Bedi</a:t>
            </a:r>
            <a:r>
              <a:rPr lang="en-US" dirty="0">
                <a:latin typeface="Times New Roman" pitchFamily="18" charset="0"/>
                <a:cs typeface="Times New Roman" pitchFamily="18" charset="0"/>
              </a:rPr>
              <a:t> R, Girish S H. Flexible denture base material: A viable alternative to conventional acrylic denture base material. </a:t>
            </a:r>
            <a:r>
              <a:rPr lang="en-US" dirty="0" err="1">
                <a:latin typeface="Times New Roman" pitchFamily="18" charset="0"/>
                <a:cs typeface="Times New Roman" pitchFamily="18" charset="0"/>
              </a:rPr>
              <a:t>Contemp</a:t>
            </a:r>
            <a:r>
              <a:rPr lang="en-US" dirty="0">
                <a:latin typeface="Times New Roman" pitchFamily="18" charset="0"/>
                <a:cs typeface="Times New Roman" pitchFamily="18" charset="0"/>
              </a:rPr>
              <a:t> Clin Dent 2011;2:313-7.</a:t>
            </a:r>
          </a:p>
          <a:p>
            <a:pPr lvl="0"/>
            <a:endParaRPr lang="en-US" dirty="0">
              <a:solidFill>
                <a:prstClr val="black"/>
              </a:solidFill>
              <a:latin typeface="Times New Roman" pitchFamily="18" charset="0"/>
              <a:cs typeface="Times New Roman" pitchFamily="18" charset="0"/>
            </a:endParaRPr>
          </a:p>
          <a:p>
            <a:pPr lvl="0">
              <a:buNone/>
            </a:pPr>
            <a:endParaRPr lang="en-US" dirty="0">
              <a:solidFill>
                <a:prstClr val="black"/>
              </a:solidFill>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107</a:t>
            </a:fld>
            <a:endParaRPr lang="en-US"/>
          </a:p>
        </p:txBody>
      </p:sp>
    </p:spTree>
    <p:extLst>
      <p:ext uri="{BB962C8B-B14F-4D97-AF65-F5344CB8AC3E}">
        <p14:creationId xmlns:p14="http://schemas.microsoft.com/office/powerpoint/2010/main" val="15190371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AE5AAD-493D-FEE1-D7C9-0EDA5494F06A}"/>
              </a:ext>
            </a:extLst>
          </p:cNvPr>
          <p:cNvSpPr>
            <a:spLocks noGrp="1"/>
          </p:cNvSpPr>
          <p:nvPr>
            <p:ph idx="1"/>
          </p:nvPr>
        </p:nvSpPr>
        <p:spPr>
          <a:xfrm>
            <a:off x="457200" y="990600"/>
            <a:ext cx="8229600" cy="5105400"/>
          </a:xfrm>
        </p:spPr>
        <p:txBody>
          <a:bodyPr>
            <a:normAutofit fontScale="92500"/>
          </a:bodyPr>
          <a:lstStyle/>
          <a:p>
            <a:r>
              <a:rPr lang="en-US" dirty="0">
                <a:latin typeface="Times New Roman" pitchFamily="18" charset="0"/>
                <a:cs typeface="Times New Roman" pitchFamily="18" charset="0"/>
              </a:rPr>
              <a:t>Singh K, </a:t>
            </a:r>
            <a:r>
              <a:rPr lang="en-US" dirty="0" err="1">
                <a:latin typeface="Times New Roman" pitchFamily="18" charset="0"/>
                <a:cs typeface="Times New Roman" pitchFamily="18" charset="0"/>
              </a:rPr>
              <a:t>Aeran</a:t>
            </a:r>
            <a:r>
              <a:rPr lang="en-US" dirty="0">
                <a:latin typeface="Times New Roman" pitchFamily="18" charset="0"/>
                <a:cs typeface="Times New Roman" pitchFamily="18" charset="0"/>
              </a:rPr>
              <a:t> H, Kumar N, Gupta </a:t>
            </a:r>
            <a:r>
              <a:rPr lang="en-US" dirty="0" err="1">
                <a:latin typeface="Times New Roman" pitchFamily="18" charset="0"/>
                <a:cs typeface="Times New Roman" pitchFamily="18" charset="0"/>
              </a:rPr>
              <a:t>N.Fexible</a:t>
            </a:r>
            <a:r>
              <a:rPr lang="en-US" dirty="0">
                <a:latin typeface="Times New Roman" pitchFamily="18" charset="0"/>
                <a:cs typeface="Times New Roman" pitchFamily="18" charset="0"/>
              </a:rPr>
              <a:t> Thermoplastic Denture Base Materials for Aesthetical Removable Partial Denture Framework .2021;7(10):2372-2373.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Singh K &amp; Gupta N.  Injection Molding Technique for Fabrication of Flexible Prosthesis from Flexible Thermoplastic Denture base Materials. World J Dent 2012;3(4):303-307.</a:t>
            </a:r>
            <a:br>
              <a:rPr lang="en-US" dirty="0"/>
            </a:br>
            <a:endParaRPr lang="en-US" dirty="0">
              <a:solidFill>
                <a:prstClr val="black"/>
              </a:solidFill>
              <a:latin typeface="Times New Roman" pitchFamily="18" charset="0"/>
              <a:cs typeface="Times New Roman" pitchFamily="18" charset="0"/>
            </a:endParaRPr>
          </a:p>
          <a:p>
            <a:endParaRPr lang="en-US" dirty="0"/>
          </a:p>
        </p:txBody>
      </p:sp>
      <p:sp>
        <p:nvSpPr>
          <p:cNvPr id="4" name="Slide Number Placeholder 3">
            <a:extLst>
              <a:ext uri="{FF2B5EF4-FFF2-40B4-BE49-F238E27FC236}">
                <a16:creationId xmlns:a16="http://schemas.microsoft.com/office/drawing/2014/main" id="{E422F049-7E96-D414-E2C0-6854D2F65E98}"/>
              </a:ext>
            </a:extLst>
          </p:cNvPr>
          <p:cNvSpPr>
            <a:spLocks noGrp="1"/>
          </p:cNvSpPr>
          <p:nvPr>
            <p:ph type="sldNum" sz="quarter" idx="12"/>
          </p:nvPr>
        </p:nvSpPr>
        <p:spPr/>
        <p:txBody>
          <a:bodyPr/>
          <a:lstStyle/>
          <a:p>
            <a:fld id="{AE0259A4-88C1-4764-B481-B469A91C64E9}" type="slidenum">
              <a:rPr lang="en-US" smtClean="0"/>
              <a:pPr/>
              <a:t>108</a:t>
            </a:fld>
            <a:endParaRPr lang="en-US"/>
          </a:p>
        </p:txBody>
      </p:sp>
    </p:spTree>
    <p:extLst>
      <p:ext uri="{BB962C8B-B14F-4D97-AF65-F5344CB8AC3E}">
        <p14:creationId xmlns:p14="http://schemas.microsoft.com/office/powerpoint/2010/main" val="1151372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descr="97.jpg"/>
          <p:cNvPicPr>
            <a:picLocks noChangeAspect="1"/>
          </p:cNvPicPr>
          <p:nvPr/>
        </p:nvPicPr>
        <p:blipFill>
          <a:blip r:embed="rId2"/>
          <a:stretch>
            <a:fillRect/>
          </a:stretch>
        </p:blipFill>
        <p:spPr>
          <a:xfrm>
            <a:off x="838200" y="304800"/>
            <a:ext cx="7620000" cy="6248400"/>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109</a:t>
            </a:fld>
            <a:endParaRPr lang="en-US"/>
          </a:p>
        </p:txBody>
      </p:sp>
    </p:spTree>
    <p:extLst>
      <p:ext uri="{BB962C8B-B14F-4D97-AF65-F5344CB8AC3E}">
        <p14:creationId xmlns:p14="http://schemas.microsoft.com/office/powerpoint/2010/main" val="3868966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5C2C0-C715-4678-4881-AAD4396839D7}"/>
              </a:ext>
            </a:extLst>
          </p:cNvPr>
          <p:cNvSpPr>
            <a:spLocks noGrp="1"/>
          </p:cNvSpPr>
          <p:nvPr>
            <p:ph type="title"/>
          </p:nvPr>
        </p:nvSpPr>
        <p:spPr/>
        <p:txBody>
          <a:bodyPr>
            <a:normAutofit fontScale="90000"/>
          </a:bodyPr>
          <a:lstStyle/>
          <a:p>
            <a:r>
              <a:rPr lang="en-US" b="1" u="sng" dirty="0"/>
              <a:t>CHAIN BRANCHING AND CROSSLINKING</a:t>
            </a:r>
          </a:p>
        </p:txBody>
      </p:sp>
      <p:pic>
        <p:nvPicPr>
          <p:cNvPr id="6" name="Content Placeholder 5">
            <a:extLst>
              <a:ext uri="{FF2B5EF4-FFF2-40B4-BE49-F238E27FC236}">
                <a16:creationId xmlns:a16="http://schemas.microsoft.com/office/drawing/2014/main" id="{81D4E1C3-4B40-C7F6-D127-79E873B0A3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05000"/>
            <a:ext cx="9144000" cy="4191000"/>
          </a:xfrm>
        </p:spPr>
      </p:pic>
      <p:sp>
        <p:nvSpPr>
          <p:cNvPr id="4" name="Slide Number Placeholder 3">
            <a:extLst>
              <a:ext uri="{FF2B5EF4-FFF2-40B4-BE49-F238E27FC236}">
                <a16:creationId xmlns:a16="http://schemas.microsoft.com/office/drawing/2014/main" id="{67E76FAB-5A28-1CC7-8D6E-67ACE6CFC82E}"/>
              </a:ext>
            </a:extLst>
          </p:cNvPr>
          <p:cNvSpPr>
            <a:spLocks noGrp="1"/>
          </p:cNvSpPr>
          <p:nvPr>
            <p:ph type="sldNum" sz="quarter" idx="12"/>
          </p:nvPr>
        </p:nvSpPr>
        <p:spPr/>
        <p:txBody>
          <a:bodyPr/>
          <a:lstStyle/>
          <a:p>
            <a:fld id="{AE0259A4-88C1-4764-B481-B469A91C64E9}" type="slidenum">
              <a:rPr lang="en-US" smtClean="0"/>
              <a:pPr/>
              <a:t>11</a:t>
            </a:fld>
            <a:endParaRPr lang="en-US"/>
          </a:p>
        </p:txBody>
      </p:sp>
    </p:spTree>
    <p:extLst>
      <p:ext uri="{BB962C8B-B14F-4D97-AF65-F5344CB8AC3E}">
        <p14:creationId xmlns:p14="http://schemas.microsoft.com/office/powerpoint/2010/main" val="280658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5991-7665-C850-57C1-F7306ED6ABF8}"/>
              </a:ext>
            </a:extLst>
          </p:cNvPr>
          <p:cNvSpPr>
            <a:spLocks noGrp="1"/>
          </p:cNvSpPr>
          <p:nvPr>
            <p:ph type="title"/>
          </p:nvPr>
        </p:nvSpPr>
        <p:spPr/>
        <p:txBody>
          <a:bodyPr>
            <a:normAutofit fontScale="90000"/>
          </a:bodyPr>
          <a:lstStyle/>
          <a:p>
            <a:r>
              <a:rPr lang="en-US" b="1" u="sng" dirty="0"/>
              <a:t>MOLECULAR WEIGHT &amp;</a:t>
            </a:r>
            <a:br>
              <a:rPr lang="en-US" b="1" u="sng" dirty="0"/>
            </a:br>
            <a:r>
              <a:rPr lang="en-US" b="1" u="sng" dirty="0"/>
              <a:t> CAHIN LENGTH</a:t>
            </a:r>
          </a:p>
        </p:txBody>
      </p:sp>
      <p:pic>
        <p:nvPicPr>
          <p:cNvPr id="6" name="Content Placeholder 5">
            <a:extLst>
              <a:ext uri="{FF2B5EF4-FFF2-40B4-BE49-F238E27FC236}">
                <a16:creationId xmlns:a16="http://schemas.microsoft.com/office/drawing/2014/main" id="{505815A2-51FE-801C-993F-2FFCA7934DB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951" t="4110" r="2546" b="21918"/>
          <a:stretch/>
        </p:blipFill>
        <p:spPr>
          <a:xfrm>
            <a:off x="419100" y="1676400"/>
            <a:ext cx="8305800" cy="5045075"/>
          </a:xfrm>
        </p:spPr>
      </p:pic>
      <p:sp>
        <p:nvSpPr>
          <p:cNvPr id="4" name="Slide Number Placeholder 3">
            <a:extLst>
              <a:ext uri="{FF2B5EF4-FFF2-40B4-BE49-F238E27FC236}">
                <a16:creationId xmlns:a16="http://schemas.microsoft.com/office/drawing/2014/main" id="{42117DDB-0708-9AE1-813B-95B4EE92AFD3}"/>
              </a:ext>
            </a:extLst>
          </p:cNvPr>
          <p:cNvSpPr>
            <a:spLocks noGrp="1"/>
          </p:cNvSpPr>
          <p:nvPr>
            <p:ph type="sldNum" sz="quarter" idx="12"/>
          </p:nvPr>
        </p:nvSpPr>
        <p:spPr/>
        <p:txBody>
          <a:bodyPr/>
          <a:lstStyle/>
          <a:p>
            <a:fld id="{AE0259A4-88C1-4764-B481-B469A91C64E9}" type="slidenum">
              <a:rPr lang="en-US" smtClean="0"/>
              <a:pPr/>
              <a:t>12</a:t>
            </a:fld>
            <a:endParaRPr lang="en-US"/>
          </a:p>
        </p:txBody>
      </p:sp>
    </p:spTree>
    <p:extLst>
      <p:ext uri="{BB962C8B-B14F-4D97-AF65-F5344CB8AC3E}">
        <p14:creationId xmlns:p14="http://schemas.microsoft.com/office/powerpoint/2010/main" val="3222738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960F-487A-A9F6-6316-549553F9668F}"/>
              </a:ext>
            </a:extLst>
          </p:cNvPr>
          <p:cNvSpPr>
            <a:spLocks noGrp="1"/>
          </p:cNvSpPr>
          <p:nvPr>
            <p:ph type="title"/>
          </p:nvPr>
        </p:nvSpPr>
        <p:spPr/>
        <p:txBody>
          <a:bodyPr>
            <a:normAutofit fontScale="90000"/>
          </a:bodyPr>
          <a:lstStyle/>
          <a:p>
            <a:r>
              <a:rPr lang="en-US" b="1" u="sng" dirty="0"/>
              <a:t>COPOLYMERES STRUCTURES</a:t>
            </a:r>
            <a:br>
              <a:rPr lang="en-US" dirty="0"/>
            </a:br>
            <a:endParaRPr lang="en-US" dirty="0"/>
          </a:p>
        </p:txBody>
      </p:sp>
      <p:sp>
        <p:nvSpPr>
          <p:cNvPr id="4" name="Slide Number Placeholder 3">
            <a:extLst>
              <a:ext uri="{FF2B5EF4-FFF2-40B4-BE49-F238E27FC236}">
                <a16:creationId xmlns:a16="http://schemas.microsoft.com/office/drawing/2014/main" id="{654DC4DC-26D8-D301-5351-4A63BDE5FF6D}"/>
              </a:ext>
            </a:extLst>
          </p:cNvPr>
          <p:cNvSpPr>
            <a:spLocks noGrp="1"/>
          </p:cNvSpPr>
          <p:nvPr>
            <p:ph type="sldNum" sz="quarter" idx="12"/>
          </p:nvPr>
        </p:nvSpPr>
        <p:spPr/>
        <p:txBody>
          <a:bodyPr/>
          <a:lstStyle/>
          <a:p>
            <a:fld id="{AE0259A4-88C1-4764-B481-B469A91C64E9}" type="slidenum">
              <a:rPr lang="en-US" smtClean="0"/>
              <a:pPr/>
              <a:t>13</a:t>
            </a:fld>
            <a:endParaRPr lang="en-US"/>
          </a:p>
        </p:txBody>
      </p:sp>
      <p:sp>
        <p:nvSpPr>
          <p:cNvPr id="7" name="Rectangle 6">
            <a:extLst>
              <a:ext uri="{FF2B5EF4-FFF2-40B4-BE49-F238E27FC236}">
                <a16:creationId xmlns:a16="http://schemas.microsoft.com/office/drawing/2014/main" id="{8F1EB95F-C95E-E3ED-E807-00E89B66B3FE}"/>
              </a:ext>
            </a:extLst>
          </p:cNvPr>
          <p:cNvSpPr/>
          <p:nvPr/>
        </p:nvSpPr>
        <p:spPr>
          <a:xfrm>
            <a:off x="2209800" y="5029200"/>
            <a:ext cx="2667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B4E6462-4399-D6BA-3E56-C34985AF15E8}"/>
              </a:ext>
            </a:extLst>
          </p:cNvPr>
          <p:cNvSpPr txBox="1"/>
          <p:nvPr/>
        </p:nvSpPr>
        <p:spPr>
          <a:xfrm>
            <a:off x="250777" y="1143000"/>
            <a:ext cx="8642445" cy="6001643"/>
          </a:xfrm>
          <a:prstGeom prst="rect">
            <a:avLst/>
          </a:prstGeom>
          <a:noFill/>
        </p:spPr>
        <p:txBody>
          <a:bodyPr wrap="square" rtlCol="0">
            <a:spAutoFit/>
          </a:bodyPr>
          <a:lstStyle/>
          <a:p>
            <a:pPr marL="514350" indent="-514350">
              <a:buFont typeface="+mj-lt"/>
              <a:buAutoNum type="arabicPeriod"/>
            </a:pPr>
            <a:r>
              <a:rPr lang="en-US" sz="3200" b="1" dirty="0">
                <a:latin typeface="Times New Roman" panose="02020603050405020304" pitchFamily="18" charset="0"/>
                <a:cs typeface="Times New Roman" panose="02020603050405020304" pitchFamily="18" charset="0"/>
              </a:rPr>
              <a:t>Random polymer - </a:t>
            </a:r>
            <a:r>
              <a:rPr lang="en-US" sz="3200" dirty="0">
                <a:latin typeface="Times New Roman" panose="02020603050405020304" pitchFamily="18" charset="0"/>
                <a:cs typeface="Times New Roman" panose="02020603050405020304" pitchFamily="18" charset="0"/>
              </a:rPr>
              <a:t>No sequential order exist among the two or more </a:t>
            </a:r>
            <a:r>
              <a:rPr lang="en-US" sz="3200" dirty="0" err="1">
                <a:latin typeface="Times New Roman" panose="02020603050405020304" pitchFamily="18" charset="0"/>
                <a:cs typeface="Times New Roman" panose="02020603050405020304" pitchFamily="18" charset="0"/>
              </a:rPr>
              <a:t>mer</a:t>
            </a:r>
            <a:r>
              <a:rPr lang="en-US" sz="3200" dirty="0">
                <a:latin typeface="Times New Roman" panose="02020603050405020304" pitchFamily="18" charset="0"/>
                <a:cs typeface="Times New Roman" panose="02020603050405020304" pitchFamily="18" charset="0"/>
              </a:rPr>
              <a:t> units along the polymer chain.</a:t>
            </a:r>
          </a:p>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ABBABABABAABAB BABABABABBA…</a:t>
            </a:r>
          </a:p>
          <a:p>
            <a:endParaRPr lang="en-US" sz="3200" dirty="0">
              <a:latin typeface="Times New Roman" panose="02020603050405020304" pitchFamily="18" charset="0"/>
              <a:cs typeface="Times New Roman" panose="02020603050405020304" pitchFamily="18" charset="0"/>
            </a:endParaRPr>
          </a:p>
          <a:p>
            <a:pPr marL="514350" indent="-514350">
              <a:buFont typeface="+mj-lt"/>
              <a:buAutoNum type="arabicPeriod" startAt="2"/>
            </a:pPr>
            <a:r>
              <a:rPr lang="en-US" sz="3200" b="1" dirty="0">
                <a:latin typeface="Times New Roman" panose="02020603050405020304" pitchFamily="18" charset="0"/>
                <a:cs typeface="Times New Roman" panose="02020603050405020304" pitchFamily="18" charset="0"/>
              </a:rPr>
              <a:t>Block polymer-  </a:t>
            </a:r>
            <a:r>
              <a:rPr lang="en-US" sz="3200" dirty="0">
                <a:latin typeface="Times New Roman" panose="02020603050405020304" pitchFamily="18" charset="0"/>
                <a:cs typeface="Times New Roman" panose="02020603050405020304" pitchFamily="18" charset="0"/>
              </a:rPr>
              <a:t>Identical monomer units occur in relatively long sequences (blocks) along the main polymer chain.</a:t>
            </a:r>
          </a:p>
          <a:p>
            <a:pPr marL="514350" indent="-514350">
              <a:buFont typeface="+mj-lt"/>
              <a:buAutoNum type="arabicPeriod" startAt="2"/>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…AAAABBBBBAAAABBBBBAAAABBBBB…</a:t>
            </a:r>
          </a:p>
          <a:p>
            <a:pPr marL="514350" indent="-514350">
              <a:buFont typeface="+mj-lt"/>
              <a:buAutoNum type="arabicPeriod" startAt="2"/>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12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9BB61-78EE-E2E9-A165-6A5D7341CBD7}"/>
              </a:ext>
            </a:extLst>
          </p:cNvPr>
          <p:cNvSpPr>
            <a:spLocks noGrp="1"/>
          </p:cNvSpPr>
          <p:nvPr>
            <p:ph idx="1"/>
          </p:nvPr>
        </p:nvSpPr>
        <p:spPr>
          <a:xfrm>
            <a:off x="457200" y="990600"/>
            <a:ext cx="8229600" cy="4525963"/>
          </a:xfrm>
        </p:spPr>
        <p:txBody>
          <a:bodyPr/>
          <a:lstStyle/>
          <a:p>
            <a:r>
              <a:rPr lang="en-US" sz="3200" b="1" dirty="0">
                <a:latin typeface="Times New Roman" panose="02020603050405020304" pitchFamily="18" charset="0"/>
                <a:cs typeface="Times New Roman" panose="02020603050405020304" pitchFamily="18" charset="0"/>
              </a:rPr>
              <a:t>Graph or branched polymers- </a:t>
            </a:r>
            <a:r>
              <a:rPr lang="en-US" sz="3200" dirty="0">
                <a:latin typeface="Times New Roman" panose="02020603050405020304" pitchFamily="18" charset="0"/>
                <a:cs typeface="Times New Roman" panose="02020603050405020304" pitchFamily="18" charset="0"/>
              </a:rPr>
              <a:t>Sequence of one type of </a:t>
            </a:r>
            <a:r>
              <a:rPr lang="en-US" sz="3200" dirty="0" err="1">
                <a:latin typeface="Times New Roman" panose="02020603050405020304" pitchFamily="18" charset="0"/>
                <a:cs typeface="Times New Roman" panose="02020603050405020304" pitchFamily="18" charset="0"/>
              </a:rPr>
              <a:t>mer</a:t>
            </a:r>
            <a:r>
              <a:rPr lang="en-US" sz="3200" dirty="0">
                <a:latin typeface="Times New Roman" panose="02020603050405020304" pitchFamily="18" charset="0"/>
                <a:cs typeface="Times New Roman" panose="02020603050405020304" pitchFamily="18" charset="0"/>
              </a:rPr>
              <a:t> units (B) are grafted onto a backbone chain of a second (A) type of </a:t>
            </a:r>
            <a:r>
              <a:rPr lang="en-US" sz="3200" dirty="0" err="1">
                <a:latin typeface="Times New Roman" panose="02020603050405020304" pitchFamily="18" charset="0"/>
                <a:cs typeface="Times New Roman" panose="02020603050405020304" pitchFamily="18" charset="0"/>
              </a:rPr>
              <a:t>mer</a:t>
            </a:r>
            <a:r>
              <a:rPr lang="en-US" sz="3200" dirty="0">
                <a:latin typeface="Times New Roman" panose="02020603050405020304" pitchFamily="18" charset="0"/>
                <a:cs typeface="Times New Roman" panose="02020603050405020304" pitchFamily="18" charset="0"/>
              </a:rPr>
              <a:t> unit to form branched configuration.</a:t>
            </a:r>
          </a:p>
          <a:p>
            <a:endParaRPr lang="en-US" dirty="0"/>
          </a:p>
        </p:txBody>
      </p:sp>
      <p:sp>
        <p:nvSpPr>
          <p:cNvPr id="4" name="Slide Number Placeholder 3">
            <a:extLst>
              <a:ext uri="{FF2B5EF4-FFF2-40B4-BE49-F238E27FC236}">
                <a16:creationId xmlns:a16="http://schemas.microsoft.com/office/drawing/2014/main" id="{0CF44B5A-EAC8-DAE5-C0FD-13CE96A60FE7}"/>
              </a:ext>
            </a:extLst>
          </p:cNvPr>
          <p:cNvSpPr>
            <a:spLocks noGrp="1"/>
          </p:cNvSpPr>
          <p:nvPr>
            <p:ph type="sldNum" sz="quarter" idx="12"/>
          </p:nvPr>
        </p:nvSpPr>
        <p:spPr/>
        <p:txBody>
          <a:bodyPr/>
          <a:lstStyle/>
          <a:p>
            <a:fld id="{AE0259A4-88C1-4764-B481-B469A91C64E9}" type="slidenum">
              <a:rPr lang="en-US" smtClean="0"/>
              <a:pPr/>
              <a:t>14</a:t>
            </a:fld>
            <a:endParaRPr lang="en-US"/>
          </a:p>
        </p:txBody>
      </p:sp>
      <p:pic>
        <p:nvPicPr>
          <p:cNvPr id="6" name="Picture 5">
            <a:extLst>
              <a:ext uri="{FF2B5EF4-FFF2-40B4-BE49-F238E27FC236}">
                <a16:creationId xmlns:a16="http://schemas.microsoft.com/office/drawing/2014/main" id="{E6F4B9A7-6D50-E5FD-66D7-6D49E65B5A0C}"/>
              </a:ext>
            </a:extLst>
          </p:cNvPr>
          <p:cNvPicPr>
            <a:picLocks noChangeAspect="1"/>
          </p:cNvPicPr>
          <p:nvPr/>
        </p:nvPicPr>
        <p:blipFill rotWithShape="1">
          <a:blip r:embed="rId2">
            <a:extLst>
              <a:ext uri="{28A0092B-C50C-407E-A947-70E740481C1C}">
                <a14:useLocalDpi xmlns:a14="http://schemas.microsoft.com/office/drawing/2010/main" val="0"/>
              </a:ext>
            </a:extLst>
          </a:blip>
          <a:srcRect l="27779" t="72736" r="27779" b="2002"/>
          <a:stretch/>
        </p:blipFill>
        <p:spPr>
          <a:xfrm>
            <a:off x="2438400" y="3863181"/>
            <a:ext cx="4495800" cy="2497667"/>
          </a:xfrm>
          <a:prstGeom prst="rect">
            <a:avLst/>
          </a:prstGeom>
        </p:spPr>
      </p:pic>
    </p:spTree>
    <p:extLst>
      <p:ext uri="{BB962C8B-B14F-4D97-AF65-F5344CB8AC3E}">
        <p14:creationId xmlns:p14="http://schemas.microsoft.com/office/powerpoint/2010/main" val="2044605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AE9B6-4473-81F5-5414-CD83145C7DC6}"/>
              </a:ext>
            </a:extLst>
          </p:cNvPr>
          <p:cNvSpPr>
            <a:spLocks noGrp="1"/>
          </p:cNvSpPr>
          <p:nvPr>
            <p:ph type="title"/>
          </p:nvPr>
        </p:nvSpPr>
        <p:spPr/>
        <p:txBody>
          <a:bodyPr>
            <a:normAutofit fontScale="90000"/>
          </a:bodyPr>
          <a:lstStyle/>
          <a:p>
            <a:r>
              <a:rPr lang="en-US" b="1" u="sng" dirty="0"/>
              <a:t>MOLECULAR ORGANISTAION</a:t>
            </a:r>
          </a:p>
        </p:txBody>
      </p:sp>
      <p:pic>
        <p:nvPicPr>
          <p:cNvPr id="6" name="Content Placeholder 5">
            <a:extLst>
              <a:ext uri="{FF2B5EF4-FFF2-40B4-BE49-F238E27FC236}">
                <a16:creationId xmlns:a16="http://schemas.microsoft.com/office/drawing/2014/main" id="{E2B6D18A-076E-A40D-F31B-BCFCE0F0C7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246319"/>
            <a:ext cx="7620000" cy="5494206"/>
          </a:xfrm>
        </p:spPr>
      </p:pic>
      <p:sp>
        <p:nvSpPr>
          <p:cNvPr id="4" name="Slide Number Placeholder 3">
            <a:extLst>
              <a:ext uri="{FF2B5EF4-FFF2-40B4-BE49-F238E27FC236}">
                <a16:creationId xmlns:a16="http://schemas.microsoft.com/office/drawing/2014/main" id="{08A6C420-35D1-0FEC-8D8C-4417C326BB74}"/>
              </a:ext>
            </a:extLst>
          </p:cNvPr>
          <p:cNvSpPr>
            <a:spLocks noGrp="1"/>
          </p:cNvSpPr>
          <p:nvPr>
            <p:ph type="sldNum" sz="quarter" idx="12"/>
          </p:nvPr>
        </p:nvSpPr>
        <p:spPr/>
        <p:txBody>
          <a:bodyPr/>
          <a:lstStyle/>
          <a:p>
            <a:fld id="{AE0259A4-88C1-4764-B481-B469A91C64E9}" type="slidenum">
              <a:rPr lang="en-US" smtClean="0"/>
              <a:pPr/>
              <a:t>15</a:t>
            </a:fld>
            <a:endParaRPr lang="en-US"/>
          </a:p>
        </p:txBody>
      </p:sp>
    </p:spTree>
    <p:extLst>
      <p:ext uri="{BB962C8B-B14F-4D97-AF65-F5344CB8AC3E}">
        <p14:creationId xmlns:p14="http://schemas.microsoft.com/office/powerpoint/2010/main" val="161607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solidFill>
                  <a:srgbClr val="002060"/>
                </a:solidFill>
                <a:latin typeface="Times New Roman" pitchFamily="18" charset="0"/>
                <a:cs typeface="Times New Roman" pitchFamily="18" charset="0"/>
              </a:rPr>
              <a:t>STAGES OF POLYMERIZATION</a:t>
            </a:r>
          </a:p>
        </p:txBody>
      </p:sp>
      <p:sp>
        <p:nvSpPr>
          <p:cNvPr id="3" name="Content Placeholder 2"/>
          <p:cNvSpPr>
            <a:spLocks noGrp="1"/>
          </p:cNvSpPr>
          <p:nvPr>
            <p:ph idx="1"/>
          </p:nvPr>
        </p:nvSpPr>
        <p:spPr>
          <a:xfrm>
            <a:off x="1371600" y="1752600"/>
            <a:ext cx="7391400" cy="4572000"/>
          </a:xfrm>
        </p:spPr>
        <p:txBody>
          <a:bodyPr>
            <a:normAutofit/>
          </a:bodyPr>
          <a:lstStyle/>
          <a:p>
            <a:pPr marL="0" indent="0">
              <a:buNone/>
            </a:pPr>
            <a:r>
              <a:rPr lang="en-US" sz="3600" dirty="0">
                <a:latin typeface="Times New Roman" pitchFamily="18" charset="0"/>
                <a:cs typeface="Times New Roman" pitchFamily="18" charset="0"/>
              </a:rPr>
              <a:t>Four stages:</a:t>
            </a:r>
          </a:p>
          <a:p>
            <a:pPr marL="514350" indent="-514350">
              <a:buFont typeface="+mj-lt"/>
              <a:buAutoNum type="arabicPeriod"/>
            </a:pPr>
            <a:r>
              <a:rPr lang="en-US" sz="2800" dirty="0">
                <a:latin typeface="Times New Roman" pitchFamily="18" charset="0"/>
                <a:cs typeface="Times New Roman" pitchFamily="18" charset="0"/>
              </a:rPr>
              <a:t>Induction</a:t>
            </a:r>
          </a:p>
          <a:p>
            <a:pPr marL="514350" indent="-514350">
              <a:buFont typeface="+mj-lt"/>
              <a:buAutoNum type="arabicPeriod"/>
            </a:pPr>
            <a:r>
              <a:rPr lang="en-US" sz="2800" dirty="0">
                <a:latin typeface="Times New Roman" pitchFamily="18" charset="0"/>
                <a:cs typeface="Times New Roman" pitchFamily="18" charset="0"/>
              </a:rPr>
              <a:t>Propagation</a:t>
            </a:r>
          </a:p>
          <a:p>
            <a:pPr marL="514350" indent="-514350">
              <a:buFont typeface="+mj-lt"/>
              <a:buAutoNum type="arabicPeriod"/>
            </a:pPr>
            <a:r>
              <a:rPr lang="en-US" sz="2800" dirty="0">
                <a:latin typeface="Times New Roman" pitchFamily="18" charset="0"/>
                <a:cs typeface="Times New Roman" pitchFamily="18" charset="0"/>
              </a:rPr>
              <a:t>Termination </a:t>
            </a:r>
          </a:p>
          <a:p>
            <a:pPr marL="514350" indent="-514350">
              <a:buFont typeface="+mj-lt"/>
              <a:buAutoNum type="arabicPeriod"/>
            </a:pPr>
            <a:r>
              <a:rPr lang="en-US" sz="2800" dirty="0">
                <a:latin typeface="Times New Roman" pitchFamily="18" charset="0"/>
                <a:cs typeface="Times New Roman" pitchFamily="18" charset="0"/>
              </a:rPr>
              <a:t>Chain transfer</a:t>
            </a:r>
          </a:p>
          <a:p>
            <a:pPr marL="514350" indent="-514350">
              <a:buFont typeface="+mj-lt"/>
              <a:buAutoNum type="arabicPeriod"/>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16</a:t>
            </a:fld>
            <a:endParaRPr lang="en-US"/>
          </a:p>
        </p:txBody>
      </p:sp>
    </p:spTree>
    <p:extLst>
      <p:ext uri="{BB962C8B-B14F-4D97-AF65-F5344CB8AC3E}">
        <p14:creationId xmlns:p14="http://schemas.microsoft.com/office/powerpoint/2010/main" val="391504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457200"/>
            <a:ext cx="8610600" cy="5943600"/>
          </a:xfrm>
        </p:spPr>
        <p:txBody>
          <a:bodyPr>
            <a:normAutofit lnSpcReduction="10000"/>
          </a:bodyPr>
          <a:lstStyle/>
          <a:p>
            <a:pPr marL="0" indent="0">
              <a:buNone/>
            </a:pPr>
            <a:r>
              <a:rPr lang="en-US" sz="3600" u="sng" dirty="0">
                <a:latin typeface="Times New Roman" pitchFamily="18" charset="0"/>
                <a:cs typeface="Times New Roman" pitchFamily="18" charset="0"/>
              </a:rPr>
              <a:t>INDUCTION</a:t>
            </a:r>
          </a:p>
          <a:p>
            <a:r>
              <a:rPr lang="en-US" sz="3600" dirty="0">
                <a:latin typeface="Times New Roman" pitchFamily="18" charset="0"/>
                <a:cs typeface="Times New Roman" pitchFamily="18" charset="0"/>
              </a:rPr>
              <a:t>Molecules of the initiator becomes energized or activated and start to transfer the energy to the monomer.</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First step involves formation of free-radical.</a:t>
            </a:r>
          </a:p>
          <a:p>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This free-radicals initiates polymerization reaction.</a:t>
            </a:r>
          </a:p>
          <a:p>
            <a:pPr marL="0" indent="0">
              <a:buNone/>
            </a:pPr>
            <a:endParaRPr lang="en-US" sz="3600" u="sng" dirty="0">
              <a:latin typeface="Times New Roman" pitchFamily="18" charset="0"/>
              <a:cs typeface="Times New Roman" pitchFamily="18" charset="0"/>
            </a:endParaRPr>
          </a:p>
          <a:p>
            <a:pPr marL="742950" indent="-742950">
              <a:buFont typeface="+mj-lt"/>
              <a:buAutoNum type="arabicPeriod"/>
            </a:pPr>
            <a:endParaRPr lang="en-US" sz="3600" u="sng" dirty="0"/>
          </a:p>
          <a:p>
            <a:pPr marL="742950" indent="-742950">
              <a:buFont typeface="+mj-lt"/>
              <a:buAutoNum type="arabicPeriod"/>
            </a:pPr>
            <a:endParaRPr lang="en-US" sz="3600" u="sng" dirty="0">
              <a:latin typeface="Times New Roman" pitchFamily="18" charset="0"/>
              <a:cs typeface="Times New Roman" pitchFamily="18" charset="0"/>
            </a:endParaRPr>
          </a:p>
          <a:p>
            <a:pPr marL="742950" indent="-742950">
              <a:buFont typeface="+mj-lt"/>
              <a:buAutoNum type="arabicPeriod"/>
            </a:pPr>
            <a:endParaRPr lang="en-US" sz="3600" u="sng" dirty="0"/>
          </a:p>
          <a:p>
            <a:pPr marL="0" indent="0">
              <a:buNone/>
            </a:pPr>
            <a:endParaRPr lang="en-US" sz="3600"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17</a:t>
            </a:fld>
            <a:endParaRPr lang="en-US"/>
          </a:p>
        </p:txBody>
      </p:sp>
    </p:spTree>
    <p:extLst>
      <p:ext uri="{BB962C8B-B14F-4D97-AF65-F5344CB8AC3E}">
        <p14:creationId xmlns:p14="http://schemas.microsoft.com/office/powerpoint/2010/main" val="2728451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9447D-28B9-393A-7CED-54E7DF8D7DA4}"/>
              </a:ext>
            </a:extLst>
          </p:cNvPr>
          <p:cNvSpPr>
            <a:spLocks noGrp="1"/>
          </p:cNvSpPr>
          <p:nvPr>
            <p:ph idx="1"/>
          </p:nvPr>
        </p:nvSpPr>
        <p:spPr>
          <a:xfrm>
            <a:off x="428625" y="1066800"/>
            <a:ext cx="8229600" cy="4525963"/>
          </a:xfrm>
        </p:spPr>
        <p:txBody>
          <a:bodyPr/>
          <a:lstStyle/>
          <a:p>
            <a:endParaRPr lang="en-US" dirty="0">
              <a:latin typeface="Times New Roman" pitchFamily="18" charset="0"/>
              <a:cs typeface="Times New Roman" pitchFamily="18" charset="0"/>
            </a:endParaRPr>
          </a:p>
          <a:p>
            <a:endParaRPr lang="en-US" dirty="0"/>
          </a:p>
        </p:txBody>
      </p:sp>
      <p:sp>
        <p:nvSpPr>
          <p:cNvPr id="4" name="Slide Number Placeholder 3">
            <a:extLst>
              <a:ext uri="{FF2B5EF4-FFF2-40B4-BE49-F238E27FC236}">
                <a16:creationId xmlns:a16="http://schemas.microsoft.com/office/drawing/2014/main" id="{FC0BEAB0-7017-C7DA-298B-10E4B142688C}"/>
              </a:ext>
            </a:extLst>
          </p:cNvPr>
          <p:cNvSpPr>
            <a:spLocks noGrp="1"/>
          </p:cNvSpPr>
          <p:nvPr>
            <p:ph type="sldNum" sz="quarter" idx="12"/>
          </p:nvPr>
        </p:nvSpPr>
        <p:spPr/>
        <p:txBody>
          <a:bodyPr/>
          <a:lstStyle/>
          <a:p>
            <a:fld id="{AE0259A4-88C1-4764-B481-B469A91C64E9}" type="slidenum">
              <a:rPr lang="en-US" smtClean="0"/>
              <a:pPr/>
              <a:t>18</a:t>
            </a:fld>
            <a:endParaRPr lang="en-US"/>
          </a:p>
        </p:txBody>
      </p:sp>
      <p:pic>
        <p:nvPicPr>
          <p:cNvPr id="5" name="Picture 4">
            <a:extLst>
              <a:ext uri="{FF2B5EF4-FFF2-40B4-BE49-F238E27FC236}">
                <a16:creationId xmlns:a16="http://schemas.microsoft.com/office/drawing/2014/main" id="{42D6DCC3-4A0A-5CCD-F974-397FCE297A04}"/>
              </a:ext>
            </a:extLst>
          </p:cNvPr>
          <p:cNvPicPr>
            <a:picLocks noChangeAspect="1"/>
          </p:cNvPicPr>
          <p:nvPr/>
        </p:nvPicPr>
        <p:blipFill rotWithShape="1">
          <a:blip r:embed="rId3">
            <a:extLst>
              <a:ext uri="{28A0092B-C50C-407E-A947-70E740481C1C}">
                <a14:useLocalDpi xmlns:a14="http://schemas.microsoft.com/office/drawing/2010/main" val="0"/>
              </a:ext>
            </a:extLst>
          </a:blip>
          <a:srcRect l="8966" r="11724"/>
          <a:stretch/>
        </p:blipFill>
        <p:spPr>
          <a:xfrm>
            <a:off x="190500" y="2590800"/>
            <a:ext cx="8763000" cy="2057400"/>
          </a:xfrm>
          <a:prstGeom prst="rect">
            <a:avLst/>
          </a:prstGeom>
        </p:spPr>
      </p:pic>
      <p:sp>
        <p:nvSpPr>
          <p:cNvPr id="7" name="TextBox 6">
            <a:extLst>
              <a:ext uri="{FF2B5EF4-FFF2-40B4-BE49-F238E27FC236}">
                <a16:creationId xmlns:a16="http://schemas.microsoft.com/office/drawing/2014/main" id="{19162F3B-019B-E139-764A-85905BBBC9A2}"/>
              </a:ext>
            </a:extLst>
          </p:cNvPr>
          <p:cNvSpPr txBox="1"/>
          <p:nvPr/>
        </p:nvSpPr>
        <p:spPr>
          <a:xfrm>
            <a:off x="609600" y="1061462"/>
            <a:ext cx="4686300" cy="584775"/>
          </a:xfrm>
          <a:prstGeom prst="rect">
            <a:avLst/>
          </a:prstGeom>
          <a:noFill/>
        </p:spPr>
        <p:txBody>
          <a:bodyPr wrap="square">
            <a:spAutoFit/>
          </a:bodyPr>
          <a:lstStyle/>
          <a:p>
            <a:pPr marL="742950" indent="-742950">
              <a:buFont typeface="+mj-lt"/>
              <a:buAutoNum type="arabicPeriod"/>
            </a:pPr>
            <a:r>
              <a:rPr lang="en-US" sz="3200" u="sng" dirty="0">
                <a:latin typeface="Times New Roman" pitchFamily="18" charset="0"/>
                <a:cs typeface="Times New Roman" pitchFamily="18" charset="0"/>
              </a:rPr>
              <a:t>Activation</a:t>
            </a:r>
          </a:p>
        </p:txBody>
      </p:sp>
    </p:spTree>
    <p:extLst>
      <p:ext uri="{BB962C8B-B14F-4D97-AF65-F5344CB8AC3E}">
        <p14:creationId xmlns:p14="http://schemas.microsoft.com/office/powerpoint/2010/main" val="396091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9F653C-B95E-F28B-66E9-3EB88CA7DF74}"/>
              </a:ext>
            </a:extLst>
          </p:cNvPr>
          <p:cNvSpPr>
            <a:spLocks noGrp="1"/>
          </p:cNvSpPr>
          <p:nvPr>
            <p:ph type="sldNum" sz="quarter" idx="12"/>
          </p:nvPr>
        </p:nvSpPr>
        <p:spPr/>
        <p:txBody>
          <a:bodyPr/>
          <a:lstStyle/>
          <a:p>
            <a:fld id="{AE0259A4-88C1-4764-B481-B469A91C64E9}" type="slidenum">
              <a:rPr lang="en-US" smtClean="0"/>
              <a:pPr/>
              <a:t>19</a:t>
            </a:fld>
            <a:endParaRPr lang="en-US"/>
          </a:p>
        </p:txBody>
      </p:sp>
      <p:pic>
        <p:nvPicPr>
          <p:cNvPr id="5" name="Content Placeholder 4">
            <a:extLst>
              <a:ext uri="{FF2B5EF4-FFF2-40B4-BE49-F238E27FC236}">
                <a16:creationId xmlns:a16="http://schemas.microsoft.com/office/drawing/2014/main" id="{2F902D0F-F6E2-9A2F-66BB-706DD376913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4825" y="1143000"/>
            <a:ext cx="8000999" cy="4953000"/>
          </a:xfrm>
          <a:prstGeom prst="rect">
            <a:avLst/>
          </a:prstGeom>
        </p:spPr>
      </p:pic>
      <p:sp>
        <p:nvSpPr>
          <p:cNvPr id="7" name="TextBox 6">
            <a:extLst>
              <a:ext uri="{FF2B5EF4-FFF2-40B4-BE49-F238E27FC236}">
                <a16:creationId xmlns:a16="http://schemas.microsoft.com/office/drawing/2014/main" id="{6FD10010-1EF7-3621-EB92-50AD200B0F4B}"/>
              </a:ext>
            </a:extLst>
          </p:cNvPr>
          <p:cNvSpPr txBox="1"/>
          <p:nvPr/>
        </p:nvSpPr>
        <p:spPr>
          <a:xfrm>
            <a:off x="533400" y="304800"/>
            <a:ext cx="4572000" cy="584775"/>
          </a:xfrm>
          <a:prstGeom prst="rect">
            <a:avLst/>
          </a:prstGeom>
          <a:noFill/>
        </p:spPr>
        <p:txBody>
          <a:bodyPr wrap="square">
            <a:spAutoFit/>
          </a:bodyPr>
          <a:lstStyle/>
          <a:p>
            <a:pPr marL="742950" indent="-742950">
              <a:buFont typeface="+mj-lt"/>
              <a:buAutoNum type="arabicPeriod" startAt="2"/>
            </a:pPr>
            <a:r>
              <a:rPr lang="en-US" sz="3200" u="sng" dirty="0">
                <a:latin typeface="Times New Roman" pitchFamily="18" charset="0"/>
                <a:cs typeface="Times New Roman" pitchFamily="18" charset="0"/>
              </a:rPr>
              <a:t>Initiation</a:t>
            </a:r>
          </a:p>
        </p:txBody>
      </p:sp>
    </p:spTree>
    <p:extLst>
      <p:ext uri="{BB962C8B-B14F-4D97-AF65-F5344CB8AC3E}">
        <p14:creationId xmlns:p14="http://schemas.microsoft.com/office/powerpoint/2010/main" val="3658796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
            <a:ext cx="8229600" cy="1143000"/>
          </a:xfrm>
        </p:spPr>
        <p:txBody>
          <a:bodyPr>
            <a:normAutofit/>
          </a:bodyPr>
          <a:lstStyle/>
          <a:p>
            <a:pPr algn="ctr"/>
            <a:r>
              <a:rPr lang="en-IN" u="sng" dirty="0">
                <a:solidFill>
                  <a:srgbClr val="002060"/>
                </a:solidFill>
                <a:latin typeface="Times New Roman" pitchFamily="18" charset="0"/>
                <a:cs typeface="Times New Roman" pitchFamily="18" charset="0"/>
              </a:rPr>
              <a:t>CONTENTS</a:t>
            </a:r>
            <a:endParaRPr lang="en-IN"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2</a:t>
            </a:fld>
            <a:endParaRPr lang="en-US"/>
          </a:p>
        </p:txBody>
      </p:sp>
      <p:sp>
        <p:nvSpPr>
          <p:cNvPr id="5" name="TextBox 4">
            <a:extLst>
              <a:ext uri="{FF2B5EF4-FFF2-40B4-BE49-F238E27FC236}">
                <a16:creationId xmlns:a16="http://schemas.microsoft.com/office/drawing/2014/main" id="{E221752D-F949-951F-9B97-A0E71A391E77}"/>
              </a:ext>
            </a:extLst>
          </p:cNvPr>
          <p:cNvSpPr txBox="1"/>
          <p:nvPr/>
        </p:nvSpPr>
        <p:spPr>
          <a:xfrm>
            <a:off x="685800" y="1062593"/>
            <a:ext cx="7162800" cy="5293757"/>
          </a:xfrm>
          <a:prstGeom prst="rect">
            <a:avLst/>
          </a:prstGeom>
          <a:noFill/>
        </p:spPr>
        <p:txBody>
          <a:bodyPr wrap="square" rtlCol="0">
            <a:spAutoFit/>
          </a:bodyPr>
          <a:lstStyle/>
          <a:p>
            <a:pPr marL="457200" indent="-457200">
              <a:buFont typeface="Arial" panose="020B0604020202020204" pitchFamily="34" charset="0"/>
              <a:buChar char="•"/>
              <a:tabLst>
                <a:tab pos="0" algn="l"/>
              </a:tabLst>
            </a:pPr>
            <a:r>
              <a:rPr lang="en-IN" sz="3200" dirty="0">
                <a:latin typeface="Times New Roman" pitchFamily="18" charset="0"/>
                <a:cs typeface="Times New Roman" pitchFamily="18" charset="0"/>
              </a:rPr>
              <a:t>Definitions</a:t>
            </a:r>
          </a:p>
          <a:p>
            <a:pPr marL="457200" indent="-457200">
              <a:buFont typeface="Arial" panose="020B0604020202020204" pitchFamily="34" charset="0"/>
              <a:buChar char="•"/>
              <a:tabLst>
                <a:tab pos="0" algn="l"/>
              </a:tabLst>
            </a:pPr>
            <a:r>
              <a:rPr lang="en-IN" sz="3200" dirty="0"/>
              <a:t>Application in dentistry</a:t>
            </a:r>
          </a:p>
          <a:p>
            <a:pPr marL="457200" indent="-457200">
              <a:buFont typeface="Arial" panose="020B0604020202020204" pitchFamily="34" charset="0"/>
              <a:buChar char="•"/>
              <a:tabLst>
                <a:tab pos="0" algn="l"/>
              </a:tabLst>
            </a:pPr>
            <a:r>
              <a:rPr lang="en-IN" sz="3200" dirty="0">
                <a:latin typeface="Times New Roman" pitchFamily="18" charset="0"/>
                <a:cs typeface="Times New Roman" pitchFamily="18" charset="0"/>
              </a:rPr>
              <a:t>Classificatio</a:t>
            </a:r>
            <a:r>
              <a:rPr lang="en-IN" sz="3200" dirty="0"/>
              <a:t>n </a:t>
            </a:r>
          </a:p>
          <a:p>
            <a:pPr marL="457200" indent="-457200">
              <a:buFont typeface="Arial" panose="020B0604020202020204" pitchFamily="34" charset="0"/>
              <a:buChar char="•"/>
              <a:tabLst>
                <a:tab pos="0" algn="l"/>
              </a:tabLst>
            </a:pPr>
            <a:r>
              <a:rPr lang="en-IN" sz="3200" dirty="0">
                <a:latin typeface="Times New Roman" pitchFamily="18" charset="0"/>
                <a:cs typeface="Times New Roman" pitchFamily="18" charset="0"/>
              </a:rPr>
              <a:t>Ideal requirements</a:t>
            </a:r>
          </a:p>
          <a:p>
            <a:pPr marL="457200" indent="-457200">
              <a:buFont typeface="Arial" panose="020B0604020202020204" pitchFamily="34" charset="0"/>
              <a:buChar char="•"/>
              <a:tabLst>
                <a:tab pos="0" algn="l"/>
              </a:tabLst>
            </a:pPr>
            <a:r>
              <a:rPr lang="en-IN" sz="3200" dirty="0"/>
              <a:t>General properties </a:t>
            </a:r>
          </a:p>
          <a:p>
            <a:pPr marL="457200" indent="-457200">
              <a:buFont typeface="Arial" panose="020B0604020202020204" pitchFamily="34" charset="0"/>
              <a:buChar char="•"/>
              <a:tabLst>
                <a:tab pos="0" algn="l"/>
              </a:tabLst>
            </a:pPr>
            <a:r>
              <a:rPr lang="en-IN" sz="3200" dirty="0">
                <a:latin typeface="Times New Roman" pitchFamily="18" charset="0"/>
                <a:cs typeface="Times New Roman" pitchFamily="18" charset="0"/>
              </a:rPr>
              <a:t>Stages of polymerisations</a:t>
            </a:r>
          </a:p>
          <a:p>
            <a:pPr marL="457200" indent="-457200">
              <a:buFont typeface="Arial" panose="020B0604020202020204" pitchFamily="34" charset="0"/>
              <a:buChar char="•"/>
              <a:tabLst>
                <a:tab pos="0" algn="l"/>
              </a:tabLst>
            </a:pPr>
            <a:r>
              <a:rPr lang="en-IN" sz="3200" dirty="0">
                <a:latin typeface="Times New Roman" pitchFamily="18" charset="0"/>
                <a:cs typeface="Times New Roman" pitchFamily="18" charset="0"/>
              </a:rPr>
              <a:t>Acrylic resins</a:t>
            </a:r>
          </a:p>
          <a:p>
            <a:pPr marL="457200" indent="-457200">
              <a:buFont typeface="Arial" panose="020B0604020202020204" pitchFamily="34" charset="0"/>
              <a:buChar char="•"/>
              <a:tabLst>
                <a:tab pos="0" algn="l"/>
              </a:tabLst>
            </a:pPr>
            <a:r>
              <a:rPr lang="en-IN" sz="3200" dirty="0"/>
              <a:t>Denture base fabrication techniques</a:t>
            </a:r>
            <a:endParaRPr lang="en-IN" sz="3200" dirty="0">
              <a:latin typeface="Times New Roman" pitchFamily="18" charset="0"/>
              <a:cs typeface="Times New Roman" pitchFamily="18" charset="0"/>
            </a:endParaRPr>
          </a:p>
          <a:p>
            <a:pPr marL="457200" indent="-457200">
              <a:buFont typeface="Arial" panose="020B0604020202020204" pitchFamily="34" charset="0"/>
              <a:buChar char="•"/>
              <a:tabLst>
                <a:tab pos="0" algn="l"/>
              </a:tabLst>
            </a:pPr>
            <a:r>
              <a:rPr lang="en-IN" sz="3200" dirty="0">
                <a:latin typeface="Times New Roman" pitchFamily="18" charset="0"/>
                <a:cs typeface="Times New Roman" pitchFamily="18" charset="0"/>
              </a:rPr>
              <a:t>Flexible denture</a:t>
            </a:r>
          </a:p>
          <a:p>
            <a:pPr marL="457200" indent="-457200">
              <a:buFont typeface="Arial" panose="020B0604020202020204" pitchFamily="34" charset="0"/>
              <a:buChar char="•"/>
            </a:pPr>
            <a:r>
              <a:rPr lang="en-IN" sz="3200" dirty="0">
                <a:latin typeface="Times New Roman" pitchFamily="18" charset="0"/>
                <a:cs typeface="Times New Roman" pitchFamily="18" charset="0"/>
              </a:rPr>
              <a:t>Conclusion</a:t>
            </a:r>
          </a:p>
          <a:p>
            <a:endParaRPr lang="en-US" dirty="0"/>
          </a:p>
        </p:txBody>
      </p:sp>
    </p:spTree>
    <p:extLst>
      <p:ext uri="{BB962C8B-B14F-4D97-AF65-F5344CB8AC3E}">
        <p14:creationId xmlns:p14="http://schemas.microsoft.com/office/powerpoint/2010/main" val="428652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620000" cy="6172200"/>
          </a:xfrm>
        </p:spPr>
        <p:txBody>
          <a:bodyPr>
            <a:noAutofit/>
          </a:bodyPr>
          <a:lstStyle/>
          <a:p>
            <a:pPr>
              <a:buFont typeface="Wingdings" panose="05000000000000000000" pitchFamily="2" charset="2"/>
              <a:buChar char="Ø"/>
            </a:pPr>
            <a:r>
              <a:rPr lang="en-US" dirty="0">
                <a:latin typeface="Times New Roman" pitchFamily="18" charset="0"/>
                <a:cs typeface="Times New Roman" pitchFamily="18" charset="0"/>
              </a:rPr>
              <a:t> Induction systems for dental resins:</a:t>
            </a:r>
          </a:p>
          <a:p>
            <a:pPr marL="0" indent="0">
              <a:buNone/>
            </a:pPr>
            <a:endParaRPr lang="en-US" dirty="0">
              <a:latin typeface="Times New Roman" pitchFamily="18" charset="0"/>
              <a:cs typeface="Times New Roman" pitchFamily="18" charset="0"/>
            </a:endParaRPr>
          </a:p>
          <a:p>
            <a:pPr marL="514350" indent="-514350">
              <a:buFont typeface="+mj-lt"/>
              <a:buAutoNum type="arabicPeriod"/>
            </a:pPr>
            <a:r>
              <a:rPr lang="en-US" i="1" u="sng" dirty="0">
                <a:latin typeface="Times New Roman" pitchFamily="18" charset="0"/>
                <a:cs typeface="Times New Roman" pitchFamily="18" charset="0"/>
              </a:rPr>
              <a:t>Heat activation</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 e.g. benzoyl peroxide for polymerization of methyl methacrylate monomer.</a:t>
            </a:r>
          </a:p>
          <a:p>
            <a:pPr marL="514350" indent="-514350">
              <a:buFont typeface="+mj-lt"/>
              <a:buAutoNum type="arabicPeriod"/>
            </a:pPr>
            <a:endParaRPr lang="en-US" dirty="0">
              <a:latin typeface="Times New Roman" pitchFamily="18" charset="0"/>
              <a:cs typeface="Times New Roman" pitchFamily="18" charset="0"/>
            </a:endParaRPr>
          </a:p>
          <a:p>
            <a:pPr marL="514350" indent="-514350">
              <a:buFont typeface="+mj-lt"/>
              <a:buAutoNum type="arabicPeriod"/>
            </a:pPr>
            <a:r>
              <a:rPr lang="en-US" i="1" u="sng" dirty="0">
                <a:latin typeface="Times New Roman" pitchFamily="18" charset="0"/>
                <a:cs typeface="Times New Roman" pitchFamily="18" charset="0"/>
              </a:rPr>
              <a:t>Chemical activation</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 e.g. the use of benzoyl peroxide and an aromatic amine (dimethyl-p-toluidine) in self-cured dental resins.</a:t>
            </a:r>
          </a:p>
          <a:p>
            <a:pPr marL="514350" indent="-514350">
              <a:buFont typeface="+mj-lt"/>
              <a:buAutoNum type="arabicPeriod"/>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20</a:t>
            </a:fld>
            <a:endParaRPr lang="en-US"/>
          </a:p>
        </p:txBody>
      </p:sp>
    </p:spTree>
    <p:extLst>
      <p:ext uri="{BB962C8B-B14F-4D97-AF65-F5344CB8AC3E}">
        <p14:creationId xmlns:p14="http://schemas.microsoft.com/office/powerpoint/2010/main" val="185797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5D17F-0C21-C465-D4EF-21215AC25C9A}"/>
              </a:ext>
            </a:extLst>
          </p:cNvPr>
          <p:cNvSpPr>
            <a:spLocks noGrp="1"/>
          </p:cNvSpPr>
          <p:nvPr>
            <p:ph idx="1"/>
          </p:nvPr>
        </p:nvSpPr>
        <p:spPr>
          <a:xfrm>
            <a:off x="457200" y="1600200"/>
            <a:ext cx="8229600" cy="4525963"/>
          </a:xfrm>
        </p:spPr>
        <p:txBody>
          <a:bodyPr/>
          <a:lstStyle/>
          <a:p>
            <a:pPr marL="514350" indent="-514350">
              <a:buFont typeface="+mj-lt"/>
              <a:buAutoNum type="arabicPeriod" startAt="3"/>
            </a:pPr>
            <a:r>
              <a:rPr lang="en-US" i="1" u="sng" dirty="0">
                <a:latin typeface="Times New Roman" pitchFamily="18" charset="0"/>
                <a:cs typeface="Times New Roman" pitchFamily="18" charset="0"/>
              </a:rPr>
              <a:t>Light activation</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 e.g. </a:t>
            </a:r>
            <a:r>
              <a:rPr lang="en-US" dirty="0" err="1">
                <a:latin typeface="Times New Roman" pitchFamily="18" charset="0"/>
                <a:cs typeface="Times New Roman" pitchFamily="18" charset="0"/>
              </a:rPr>
              <a:t>camphorquinone</a:t>
            </a:r>
            <a:r>
              <a:rPr lang="en-US" dirty="0">
                <a:latin typeface="Times New Roman" pitchFamily="18" charset="0"/>
                <a:cs typeface="Times New Roman" pitchFamily="18" charset="0"/>
              </a:rPr>
              <a:t> and amine will react to form free radicals, when irradiated with visible light.</a:t>
            </a:r>
          </a:p>
          <a:p>
            <a:endParaRPr lang="en-US" dirty="0"/>
          </a:p>
        </p:txBody>
      </p:sp>
      <p:sp>
        <p:nvSpPr>
          <p:cNvPr id="4" name="Slide Number Placeholder 3">
            <a:extLst>
              <a:ext uri="{FF2B5EF4-FFF2-40B4-BE49-F238E27FC236}">
                <a16:creationId xmlns:a16="http://schemas.microsoft.com/office/drawing/2014/main" id="{D2D5B28A-E749-034D-F358-819FA0ABBBB1}"/>
              </a:ext>
            </a:extLst>
          </p:cNvPr>
          <p:cNvSpPr>
            <a:spLocks noGrp="1"/>
          </p:cNvSpPr>
          <p:nvPr>
            <p:ph type="sldNum" sz="quarter" idx="12"/>
          </p:nvPr>
        </p:nvSpPr>
        <p:spPr/>
        <p:txBody>
          <a:bodyPr/>
          <a:lstStyle/>
          <a:p>
            <a:fld id="{AE0259A4-88C1-4764-B481-B469A91C64E9}" type="slidenum">
              <a:rPr lang="en-US" smtClean="0"/>
              <a:pPr/>
              <a:t>21</a:t>
            </a:fld>
            <a:endParaRPr lang="en-US"/>
          </a:p>
        </p:txBody>
      </p:sp>
    </p:spTree>
    <p:extLst>
      <p:ext uri="{BB962C8B-B14F-4D97-AF65-F5344CB8AC3E}">
        <p14:creationId xmlns:p14="http://schemas.microsoft.com/office/powerpoint/2010/main" val="245850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endParaRPr lang="en-US"/>
          </a:p>
        </p:txBody>
      </p:sp>
      <p:sp>
        <p:nvSpPr>
          <p:cNvPr id="3" name="Content Placeholder 2"/>
          <p:cNvSpPr>
            <a:spLocks noGrp="1"/>
          </p:cNvSpPr>
          <p:nvPr>
            <p:ph idx="1"/>
          </p:nvPr>
        </p:nvSpPr>
        <p:spPr>
          <a:xfrm>
            <a:off x="457200" y="533400"/>
            <a:ext cx="8001000" cy="5715000"/>
          </a:xfrm>
        </p:spPr>
        <p:txBody>
          <a:bodyPr>
            <a:normAutofit/>
          </a:bodyPr>
          <a:lstStyle/>
          <a:p>
            <a:pPr marL="0" indent="0">
              <a:buNone/>
            </a:pPr>
            <a:r>
              <a:rPr lang="en-US" sz="3600" u="sng" dirty="0">
                <a:latin typeface="Times New Roman" pitchFamily="18" charset="0"/>
                <a:cs typeface="Times New Roman" pitchFamily="18" charset="0"/>
              </a:rPr>
              <a:t>PROPAGATION</a:t>
            </a:r>
          </a:p>
          <a:p>
            <a:r>
              <a:rPr lang="en-US" dirty="0">
                <a:latin typeface="Times New Roman" pitchFamily="18" charset="0"/>
                <a:cs typeface="Times New Roman" pitchFamily="18" charset="0"/>
              </a:rPr>
              <a:t>Once the growth has started, the process continues rapidly and is accompanied by evolution of heat.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Theoretically, the chain reactions should continue with evolution of heat until all the monomer has been changed to polymer but in reality the </a:t>
            </a:r>
            <a:r>
              <a:rPr lang="en-US" u="sng" dirty="0">
                <a:latin typeface="Times New Roman" pitchFamily="18" charset="0"/>
                <a:cs typeface="Times New Roman" pitchFamily="18" charset="0"/>
              </a:rPr>
              <a:t>polymerization is never complete</a:t>
            </a:r>
            <a:r>
              <a:rPr lang="en-US" dirty="0">
                <a:latin typeface="Times New Roman" pitchFamily="18" charset="0"/>
                <a:cs typeface="Times New Roman" pitchFamily="18" charset="0"/>
              </a:rPr>
              <a:t>.</a:t>
            </a:r>
          </a:p>
          <a:p>
            <a:endParaRPr lang="en-US" sz="36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22</a:t>
            </a:fld>
            <a:endParaRPr lang="en-US"/>
          </a:p>
        </p:txBody>
      </p:sp>
    </p:spTree>
    <p:extLst>
      <p:ext uri="{BB962C8B-B14F-4D97-AF65-F5344CB8AC3E}">
        <p14:creationId xmlns:p14="http://schemas.microsoft.com/office/powerpoint/2010/main" val="3841023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7F6DA-680F-2495-3EA4-D85D72888990}"/>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46A0013-EF46-FB3D-2F23-76567CF5F0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334963"/>
            <a:ext cx="8987492" cy="6446837"/>
          </a:xfrm>
        </p:spPr>
      </p:pic>
      <p:sp>
        <p:nvSpPr>
          <p:cNvPr id="4" name="Slide Number Placeholder 3">
            <a:extLst>
              <a:ext uri="{FF2B5EF4-FFF2-40B4-BE49-F238E27FC236}">
                <a16:creationId xmlns:a16="http://schemas.microsoft.com/office/drawing/2014/main" id="{124EB0A4-B789-E5DA-A6F3-B13818A88468}"/>
              </a:ext>
            </a:extLst>
          </p:cNvPr>
          <p:cNvSpPr>
            <a:spLocks noGrp="1"/>
          </p:cNvSpPr>
          <p:nvPr>
            <p:ph type="sldNum" sz="quarter" idx="12"/>
          </p:nvPr>
        </p:nvSpPr>
        <p:spPr/>
        <p:txBody>
          <a:bodyPr/>
          <a:lstStyle/>
          <a:p>
            <a:fld id="{AE0259A4-88C1-4764-B481-B469A91C64E9}" type="slidenum">
              <a:rPr lang="en-US" smtClean="0"/>
              <a:pPr/>
              <a:t>23</a:t>
            </a:fld>
            <a:endParaRPr lang="en-US"/>
          </a:p>
        </p:txBody>
      </p:sp>
    </p:spTree>
    <p:extLst>
      <p:ext uri="{BB962C8B-B14F-4D97-AF65-F5344CB8AC3E}">
        <p14:creationId xmlns:p14="http://schemas.microsoft.com/office/powerpoint/2010/main" val="1001385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endParaRPr lang="en-US"/>
          </a:p>
        </p:txBody>
      </p:sp>
      <p:sp>
        <p:nvSpPr>
          <p:cNvPr id="3" name="Content Placeholder 2"/>
          <p:cNvSpPr>
            <a:spLocks noGrp="1"/>
          </p:cNvSpPr>
          <p:nvPr>
            <p:ph idx="1"/>
          </p:nvPr>
        </p:nvSpPr>
        <p:spPr>
          <a:xfrm>
            <a:off x="609600" y="609600"/>
            <a:ext cx="8229600" cy="5791200"/>
          </a:xfrm>
        </p:spPr>
        <p:txBody>
          <a:bodyPr>
            <a:normAutofit lnSpcReduction="10000"/>
          </a:bodyPr>
          <a:lstStyle/>
          <a:p>
            <a:pPr marL="0" indent="0">
              <a:buNone/>
            </a:pPr>
            <a:r>
              <a:rPr lang="en-US" sz="3600" u="sng" dirty="0">
                <a:latin typeface="Times New Roman" pitchFamily="18" charset="0"/>
                <a:cs typeface="Times New Roman" pitchFamily="18" charset="0"/>
              </a:rPr>
              <a:t>CHAIN TRANSFER</a:t>
            </a:r>
          </a:p>
          <a:p>
            <a:r>
              <a:rPr lang="en-US" dirty="0">
                <a:latin typeface="Times New Roman" pitchFamily="18" charset="0"/>
                <a:cs typeface="Times New Roman" pitchFamily="18" charset="0"/>
              </a:rPr>
              <a:t>The chain termination results from chain transfer.</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Activated radical is converted to an inactive molecule and a new nucleus of growth is created.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An already terminated chain can be reactivated by chain transfer resulting in continued growth.	</a:t>
            </a:r>
          </a:p>
          <a:p>
            <a:endParaRPr lang="en-US" sz="36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24</a:t>
            </a:fld>
            <a:endParaRPr lang="en-US"/>
          </a:p>
        </p:txBody>
      </p:sp>
    </p:spTree>
    <p:extLst>
      <p:ext uri="{BB962C8B-B14F-4D97-AF65-F5344CB8AC3E}">
        <p14:creationId xmlns:p14="http://schemas.microsoft.com/office/powerpoint/2010/main" val="2380824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A656E-E480-5773-F58D-EEDCFEDA8BD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C803C91-772D-2A3E-6B3E-EEFD6F52C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342900"/>
            <a:ext cx="8121261" cy="5975350"/>
          </a:xfrm>
        </p:spPr>
      </p:pic>
      <p:sp>
        <p:nvSpPr>
          <p:cNvPr id="4" name="Slide Number Placeholder 3">
            <a:extLst>
              <a:ext uri="{FF2B5EF4-FFF2-40B4-BE49-F238E27FC236}">
                <a16:creationId xmlns:a16="http://schemas.microsoft.com/office/drawing/2014/main" id="{EAAFBD20-EA00-4E66-0AE9-96A1781FD689}"/>
              </a:ext>
            </a:extLst>
          </p:cNvPr>
          <p:cNvSpPr>
            <a:spLocks noGrp="1"/>
          </p:cNvSpPr>
          <p:nvPr>
            <p:ph type="sldNum" sz="quarter" idx="12"/>
          </p:nvPr>
        </p:nvSpPr>
        <p:spPr/>
        <p:txBody>
          <a:bodyPr/>
          <a:lstStyle/>
          <a:p>
            <a:fld id="{AE0259A4-88C1-4764-B481-B469A91C64E9}" type="slidenum">
              <a:rPr lang="en-US" smtClean="0"/>
              <a:pPr/>
              <a:t>25</a:t>
            </a:fld>
            <a:endParaRPr lang="en-US"/>
          </a:p>
        </p:txBody>
      </p:sp>
    </p:spTree>
    <p:extLst>
      <p:ext uri="{BB962C8B-B14F-4D97-AF65-F5344CB8AC3E}">
        <p14:creationId xmlns:p14="http://schemas.microsoft.com/office/powerpoint/2010/main" val="404464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lstStyle/>
          <a:p>
            <a:endParaRPr lang="en-US"/>
          </a:p>
        </p:txBody>
      </p:sp>
      <p:sp>
        <p:nvSpPr>
          <p:cNvPr id="3" name="Content Placeholder 2"/>
          <p:cNvSpPr>
            <a:spLocks noGrp="1"/>
          </p:cNvSpPr>
          <p:nvPr>
            <p:ph idx="1"/>
          </p:nvPr>
        </p:nvSpPr>
        <p:spPr>
          <a:xfrm>
            <a:off x="609600" y="876300"/>
            <a:ext cx="7924800" cy="5105400"/>
          </a:xfrm>
        </p:spPr>
        <p:txBody>
          <a:bodyPr>
            <a:normAutofit/>
          </a:bodyPr>
          <a:lstStyle/>
          <a:p>
            <a:pPr marL="0" indent="0">
              <a:buNone/>
            </a:pPr>
            <a:r>
              <a:rPr lang="en-US" sz="3600" u="sng" dirty="0">
                <a:latin typeface="Times New Roman" pitchFamily="18" charset="0"/>
                <a:cs typeface="Times New Roman" pitchFamily="18" charset="0"/>
              </a:rPr>
              <a:t>TERMINATION</a:t>
            </a:r>
          </a:p>
          <a:p>
            <a:pPr marL="0" indent="0">
              <a:buNone/>
            </a:pPr>
            <a:endParaRPr lang="en-US" sz="3600" u="sng" dirty="0">
              <a:latin typeface="Times New Roman" pitchFamily="18" charset="0"/>
              <a:cs typeface="Times New Roman" pitchFamily="18" charset="0"/>
            </a:endParaRPr>
          </a:p>
          <a:p>
            <a:r>
              <a:rPr lang="en-US" dirty="0">
                <a:latin typeface="Times New Roman" pitchFamily="18" charset="0"/>
                <a:cs typeface="Times New Roman" pitchFamily="18" charset="0"/>
              </a:rPr>
              <a:t>The chain reactions can be terminated either by direct coupling of two chain ends</a:t>
            </a:r>
          </a:p>
          <a:p>
            <a:pPr marL="0" indent="0">
              <a:buNone/>
            </a:pPr>
            <a:r>
              <a:rPr lang="en-US" dirty="0">
                <a:latin typeface="Times New Roman" pitchFamily="18" charset="0"/>
                <a:cs typeface="Times New Roman" pitchFamily="18" charset="0"/>
              </a:rPr>
              <a:t>                                          or </a:t>
            </a:r>
          </a:p>
          <a:p>
            <a:r>
              <a:rPr lang="en-US" dirty="0">
                <a:latin typeface="Times New Roman" pitchFamily="18" charset="0"/>
                <a:cs typeface="Times New Roman" pitchFamily="18" charset="0"/>
              </a:rPr>
              <a:t>By exchange of a hydrogen atom from the growing chain to another.</a:t>
            </a:r>
          </a:p>
          <a:p>
            <a:endParaRPr lang="en-US" sz="3600" dirty="0"/>
          </a:p>
          <a:p>
            <a:endParaRPr lang="en-US" sz="3600" dirty="0"/>
          </a:p>
          <a:p>
            <a:endParaRPr lang="en-US" sz="36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26</a:t>
            </a:fld>
            <a:endParaRPr lang="en-US"/>
          </a:p>
        </p:txBody>
      </p:sp>
    </p:spTree>
    <p:extLst>
      <p:ext uri="{BB962C8B-B14F-4D97-AF65-F5344CB8AC3E}">
        <p14:creationId xmlns:p14="http://schemas.microsoft.com/office/powerpoint/2010/main" val="3366176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F778-E1A7-9074-0B49-B31126C870BF}"/>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4E37A88-AC0E-283F-DA14-BDB39C2A0B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412750"/>
            <a:ext cx="9050749" cy="5943600"/>
          </a:xfrm>
        </p:spPr>
      </p:pic>
      <p:sp>
        <p:nvSpPr>
          <p:cNvPr id="4" name="Slide Number Placeholder 3">
            <a:extLst>
              <a:ext uri="{FF2B5EF4-FFF2-40B4-BE49-F238E27FC236}">
                <a16:creationId xmlns:a16="http://schemas.microsoft.com/office/drawing/2014/main" id="{453830FB-8CF1-9F21-D5B2-057D8D810423}"/>
              </a:ext>
            </a:extLst>
          </p:cNvPr>
          <p:cNvSpPr>
            <a:spLocks noGrp="1"/>
          </p:cNvSpPr>
          <p:nvPr>
            <p:ph type="sldNum" sz="quarter" idx="12"/>
          </p:nvPr>
        </p:nvSpPr>
        <p:spPr/>
        <p:txBody>
          <a:bodyPr/>
          <a:lstStyle/>
          <a:p>
            <a:fld id="{AE0259A4-88C1-4764-B481-B469A91C64E9}" type="slidenum">
              <a:rPr lang="en-US" smtClean="0"/>
              <a:pPr/>
              <a:t>27</a:t>
            </a:fld>
            <a:endParaRPr lang="en-US"/>
          </a:p>
        </p:txBody>
      </p:sp>
    </p:spTree>
    <p:extLst>
      <p:ext uri="{BB962C8B-B14F-4D97-AF65-F5344CB8AC3E}">
        <p14:creationId xmlns:p14="http://schemas.microsoft.com/office/powerpoint/2010/main" val="3864007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endParaRPr lang="en-US"/>
          </a:p>
        </p:txBody>
      </p:sp>
      <p:sp>
        <p:nvSpPr>
          <p:cNvPr id="3" name="Content Placeholder 2"/>
          <p:cNvSpPr>
            <a:spLocks noGrp="1"/>
          </p:cNvSpPr>
          <p:nvPr>
            <p:ph idx="1"/>
          </p:nvPr>
        </p:nvSpPr>
        <p:spPr>
          <a:xfrm>
            <a:off x="609600" y="244475"/>
            <a:ext cx="8077200" cy="6477000"/>
          </a:xfrm>
        </p:spPr>
        <p:txBody>
          <a:bodyPr>
            <a:normAutofit/>
          </a:bodyPr>
          <a:lstStyle/>
          <a:p>
            <a:pPr marL="0" indent="0" algn="ctr">
              <a:buNone/>
            </a:pPr>
            <a:r>
              <a:rPr lang="en-US" sz="3600" b="1" i="1" u="sng" dirty="0">
                <a:latin typeface="Times New Roman" pitchFamily="18" charset="0"/>
                <a:cs typeface="Times New Roman" pitchFamily="18" charset="0"/>
              </a:rPr>
              <a:t>INHIBITION OF POLYMERIZATION</a:t>
            </a:r>
          </a:p>
          <a:p>
            <a:pPr marL="0" indent="0">
              <a:buNone/>
            </a:pPr>
            <a:r>
              <a:rPr lang="en-US" sz="3600" dirty="0">
                <a:latin typeface="Times New Roman" pitchFamily="18" charset="0"/>
                <a:cs typeface="Times New Roman" pitchFamily="18" charset="0"/>
              </a:rPr>
              <a:t>Such reactions are inhibited by:</a:t>
            </a:r>
          </a:p>
          <a:p>
            <a:r>
              <a:rPr lang="en-US" i="1" u="sng" dirty="0">
                <a:latin typeface="Times New Roman" pitchFamily="18" charset="0"/>
                <a:cs typeface="Times New Roman" pitchFamily="18" charset="0"/>
              </a:rPr>
              <a:t>Inhibitors</a:t>
            </a:r>
            <a:r>
              <a:rPr lang="en-US" i="1" dirty="0">
                <a:latin typeface="Times New Roman" pitchFamily="18" charset="0"/>
                <a:cs typeface="Times New Roman" pitchFamily="18" charset="0"/>
              </a:rPr>
              <a:t> </a:t>
            </a:r>
            <a:r>
              <a:rPr lang="en-US" dirty="0">
                <a:latin typeface="Times New Roman" pitchFamily="18" charset="0"/>
                <a:cs typeface="Times New Roman" pitchFamily="18" charset="0"/>
              </a:rPr>
              <a:t>– These react with the activated initiator or with an activated growing chain to prevent further growth.</a:t>
            </a:r>
          </a:p>
          <a:p>
            <a:pPr marL="0" indent="0">
              <a:buNone/>
            </a:pPr>
            <a:r>
              <a:rPr lang="en-US" dirty="0">
                <a:latin typeface="Times New Roman" pitchFamily="18" charset="0"/>
                <a:cs typeface="Times New Roman" pitchFamily="18" charset="0"/>
              </a:rPr>
              <a:t>e.g. </a:t>
            </a:r>
            <a:r>
              <a:rPr lang="en-US" dirty="0">
                <a:solidFill>
                  <a:schemeClr val="accent1">
                    <a:lumMod val="75000"/>
                  </a:schemeClr>
                </a:solidFill>
                <a:latin typeface="Times New Roman" pitchFamily="18" charset="0"/>
                <a:cs typeface="Times New Roman" pitchFamily="18" charset="0"/>
              </a:rPr>
              <a:t>Hydroquinone</a:t>
            </a:r>
            <a:r>
              <a:rPr lang="en-US" dirty="0">
                <a:latin typeface="Times New Roman" pitchFamily="18" charset="0"/>
                <a:cs typeface="Times New Roman" pitchFamily="18" charset="0"/>
              </a:rPr>
              <a:t> is added to prevent polymerization of the monomer during storage.</a:t>
            </a:r>
          </a:p>
          <a:p>
            <a:pPr marL="0" indent="0">
              <a:buNone/>
            </a:pPr>
            <a:endParaRPr lang="en-US" dirty="0"/>
          </a:p>
          <a:p>
            <a:r>
              <a:rPr lang="en-US" i="1" u="sng" dirty="0">
                <a:latin typeface="Times New Roman" pitchFamily="18" charset="0"/>
                <a:cs typeface="Times New Roman" pitchFamily="18" charset="0"/>
              </a:rPr>
              <a:t>Oxygen</a:t>
            </a:r>
            <a:r>
              <a:rPr lang="en-US" dirty="0">
                <a:latin typeface="Times New Roman" pitchFamily="18" charset="0"/>
                <a:cs typeface="Times New Roman" pitchFamily="18" charset="0"/>
              </a:rPr>
              <a:t> – Presence of oxygen (air) also inhibit polymerization</a:t>
            </a:r>
            <a:r>
              <a:rPr lang="en-US" sz="3600" dirty="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endParaRPr lang="en-US" sz="36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28</a:t>
            </a:fld>
            <a:endParaRPr lang="en-US"/>
          </a:p>
        </p:txBody>
      </p:sp>
    </p:spTree>
    <p:extLst>
      <p:ext uri="{BB962C8B-B14F-4D97-AF65-F5344CB8AC3E}">
        <p14:creationId xmlns:p14="http://schemas.microsoft.com/office/powerpoint/2010/main" val="2306179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solidFill>
                  <a:srgbClr val="002060"/>
                </a:solidFill>
                <a:latin typeface="Times New Roman" pitchFamily="18" charset="0"/>
                <a:cs typeface="Times New Roman" pitchFamily="18" charset="0"/>
              </a:rPr>
              <a:t>ACRYLIC RESINS </a:t>
            </a:r>
            <a:endParaRPr lang="en-US" b="1" dirty="0">
              <a:solidFill>
                <a:srgbClr val="002060"/>
              </a:solidFill>
            </a:endParaRPr>
          </a:p>
        </p:txBody>
      </p:sp>
      <p:sp>
        <p:nvSpPr>
          <p:cNvPr id="3" name="Content Placeholder 2"/>
          <p:cNvSpPr>
            <a:spLocks noGrp="1"/>
          </p:cNvSpPr>
          <p:nvPr>
            <p:ph idx="1"/>
          </p:nvPr>
        </p:nvSpPr>
        <p:spPr>
          <a:xfrm>
            <a:off x="266700" y="1295400"/>
            <a:ext cx="8610600" cy="4953000"/>
          </a:xfrm>
        </p:spPr>
        <p:txBody>
          <a:bodyPr>
            <a:normAutofit/>
          </a:bodyPr>
          <a:lstStyle/>
          <a:p>
            <a:r>
              <a:rPr lang="en-US" dirty="0">
                <a:latin typeface="Times New Roman" pitchFamily="18" charset="0"/>
                <a:cs typeface="Times New Roman" pitchFamily="18" charset="0"/>
              </a:rPr>
              <a:t>The acrylic resins are the derivatives of ethylene and contain a vinyl group in their structural formula.</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acrylic resins used in dentistry are the esters of:</a:t>
            </a:r>
          </a:p>
          <a:p>
            <a:pPr marL="0" indent="0">
              <a:buNone/>
            </a:pPr>
            <a:r>
              <a:rPr lang="en-US" dirty="0">
                <a:latin typeface="Times New Roman" pitchFamily="18" charset="0"/>
                <a:cs typeface="Times New Roman" pitchFamily="18" charset="0"/>
              </a:rPr>
              <a:t>       1.    Acrylic acid,            CH2=CHCOOH </a:t>
            </a:r>
          </a:p>
          <a:p>
            <a:pPr marL="0" indent="0">
              <a:buNone/>
            </a:pPr>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Methacrylic</a:t>
            </a:r>
            <a:r>
              <a:rPr lang="en-US" dirty="0">
                <a:latin typeface="Times New Roman" pitchFamily="18" charset="0"/>
                <a:cs typeface="Times New Roman" pitchFamily="18" charset="0"/>
              </a:rPr>
              <a:t> acid,     CH2=C(CH3)COOH </a:t>
            </a:r>
          </a:p>
          <a:p>
            <a:endParaRPr lang="en-US" sz="3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29</a:t>
            </a:fld>
            <a:endParaRPr lang="en-US"/>
          </a:p>
        </p:txBody>
      </p:sp>
    </p:spTree>
    <p:extLst>
      <p:ext uri="{BB962C8B-B14F-4D97-AF65-F5344CB8AC3E}">
        <p14:creationId xmlns:p14="http://schemas.microsoft.com/office/powerpoint/2010/main" val="249774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3900" y="565150"/>
            <a:ext cx="7696200" cy="5791200"/>
          </a:xfrm>
        </p:spPr>
        <p:txBody>
          <a:bodyPr>
            <a:noAutofit/>
          </a:bodyPr>
          <a:lstStyle/>
          <a:p>
            <a:pPr marL="0" indent="0">
              <a:buNone/>
            </a:pPr>
            <a:r>
              <a:rPr lang="en-US" sz="4000" u="sng" dirty="0">
                <a:latin typeface="Times New Roman" pitchFamily="18" charset="0"/>
                <a:cs typeface="Times New Roman" pitchFamily="18" charset="0"/>
              </a:rPr>
              <a:t>Monomer</a:t>
            </a:r>
          </a:p>
          <a:p>
            <a:pPr marL="0" indent="0">
              <a:buNone/>
            </a:pPr>
            <a:r>
              <a:rPr lang="en-US" dirty="0">
                <a:latin typeface="Times New Roman" pitchFamily="18" charset="0"/>
                <a:cs typeface="Times New Roman" pitchFamily="18" charset="0"/>
              </a:rPr>
              <a:t>A Chemical compound capable of reacting to form a polymer.(GPT-8)</a:t>
            </a:r>
          </a:p>
          <a:p>
            <a:endParaRPr lang="en-US" dirty="0">
              <a:latin typeface="Times New Roman" pitchFamily="18" charset="0"/>
              <a:cs typeface="Times New Roman" pitchFamily="18" charset="0"/>
            </a:endParaRPr>
          </a:p>
          <a:p>
            <a:pPr marL="0" indent="0">
              <a:buNone/>
            </a:pPr>
            <a:r>
              <a:rPr lang="en-US" sz="4000" u="sng" dirty="0">
                <a:latin typeface="Times New Roman" pitchFamily="18" charset="0"/>
                <a:cs typeface="Times New Roman" pitchFamily="18" charset="0"/>
              </a:rPr>
              <a:t>Polymer</a:t>
            </a:r>
          </a:p>
          <a:p>
            <a:pPr marL="0" indent="0">
              <a:buNone/>
            </a:pPr>
            <a:r>
              <a:rPr lang="en-US" dirty="0">
                <a:latin typeface="Times New Roman" pitchFamily="18" charset="0"/>
                <a:cs typeface="Times New Roman" pitchFamily="18" charset="0"/>
              </a:rPr>
              <a:t>Chemical compound consisting of large organic molecules formed by the union of many repeating smaller monomer units. (GPT-8)</a:t>
            </a:r>
          </a:p>
        </p:txBody>
      </p:sp>
      <p:sp>
        <p:nvSpPr>
          <p:cNvPr id="4" name="Slide Number Placeholder 3"/>
          <p:cNvSpPr>
            <a:spLocks noGrp="1"/>
          </p:cNvSpPr>
          <p:nvPr>
            <p:ph type="sldNum" sz="quarter" idx="12"/>
          </p:nvPr>
        </p:nvSpPr>
        <p:spPr/>
        <p:txBody>
          <a:bodyPr/>
          <a:lstStyle/>
          <a:p>
            <a:fld id="{AE0259A4-88C1-4764-B481-B469A91C64E9}" type="slidenum">
              <a:rPr lang="en-US" smtClean="0"/>
              <a:pPr/>
              <a:t>3</a:t>
            </a:fld>
            <a:endParaRPr lang="en-US"/>
          </a:p>
        </p:txBody>
      </p:sp>
    </p:spTree>
    <p:extLst>
      <p:ext uri="{BB962C8B-B14F-4D97-AF65-F5344CB8AC3E}">
        <p14:creationId xmlns:p14="http://schemas.microsoft.com/office/powerpoint/2010/main" val="28185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latin typeface="Times New Roman" pitchFamily="18" charset="0"/>
                <a:cs typeface="Times New Roman" pitchFamily="18" charset="0"/>
              </a:rPr>
              <a:t>POLY METHYL METHACRYLATE</a:t>
            </a:r>
            <a:r>
              <a:rPr lang="en-US" sz="3600" b="1" u="sng" dirty="0"/>
              <a:t> </a:t>
            </a:r>
            <a:r>
              <a:rPr lang="en-US" sz="3600" b="1" u="sng" dirty="0">
                <a:latin typeface="Times New Roman" pitchFamily="18" charset="0"/>
                <a:cs typeface="Times New Roman" pitchFamily="18" charset="0"/>
              </a:rPr>
              <a:t>RESINS </a:t>
            </a:r>
          </a:p>
        </p:txBody>
      </p:sp>
      <p:sp>
        <p:nvSpPr>
          <p:cNvPr id="3" name="Content Placeholder 2"/>
          <p:cNvSpPr>
            <a:spLocks noGrp="1"/>
          </p:cNvSpPr>
          <p:nvPr>
            <p:ph idx="1"/>
          </p:nvPr>
        </p:nvSpPr>
        <p:spPr>
          <a:xfrm>
            <a:off x="228600" y="1524000"/>
            <a:ext cx="8686800" cy="5257800"/>
          </a:xfrm>
        </p:spPr>
        <p:txBody>
          <a:bodyPr>
            <a:normAutofit/>
          </a:bodyPr>
          <a:lstStyle/>
          <a:p>
            <a:pPr>
              <a:lnSpc>
                <a:spcPct val="120000"/>
              </a:lnSpc>
            </a:pPr>
            <a:r>
              <a:rPr lang="en-US" dirty="0">
                <a:latin typeface="Times New Roman" pitchFamily="18" charset="0"/>
                <a:cs typeface="Times New Roman" pitchFamily="18" charset="0"/>
              </a:rPr>
              <a:t>Widely used in dentistry to fabricate denture base.</a:t>
            </a:r>
          </a:p>
          <a:p>
            <a:pPr>
              <a:lnSpc>
                <a:spcPct val="120000"/>
              </a:lnSpc>
            </a:pPr>
            <a:r>
              <a:rPr lang="en-US" dirty="0">
                <a:latin typeface="Times New Roman" pitchFamily="18" charset="0"/>
                <a:cs typeface="Times New Roman" pitchFamily="18" charset="0"/>
              </a:rPr>
              <a:t>It  is a transparent resin of remarkable clarity.</a:t>
            </a:r>
          </a:p>
          <a:p>
            <a:pPr>
              <a:lnSpc>
                <a:spcPct val="120000"/>
              </a:lnSpc>
            </a:pPr>
            <a:r>
              <a:rPr lang="en-US" dirty="0">
                <a:latin typeface="Times New Roman" pitchFamily="18" charset="0"/>
                <a:cs typeface="Times New Roman" pitchFamily="18" charset="0"/>
              </a:rPr>
              <a:t>Knoop hardness number of 18 to 20</a:t>
            </a:r>
          </a:p>
          <a:p>
            <a:pPr>
              <a:lnSpc>
                <a:spcPct val="120000"/>
              </a:lnSpc>
            </a:pPr>
            <a:r>
              <a:rPr lang="en-US" dirty="0">
                <a:latin typeface="Times New Roman" pitchFamily="18" charset="0"/>
                <a:cs typeface="Times New Roman" pitchFamily="18" charset="0"/>
              </a:rPr>
              <a:t>Tensile strength - 60 </a:t>
            </a:r>
            <a:r>
              <a:rPr lang="en-US" dirty="0" err="1">
                <a:latin typeface="Times New Roman" pitchFamily="18" charset="0"/>
                <a:cs typeface="Times New Roman" pitchFamily="18" charset="0"/>
              </a:rPr>
              <a:t>Mpa</a:t>
            </a:r>
            <a:r>
              <a:rPr lang="en-US" dirty="0">
                <a:latin typeface="Times New Roman" pitchFamily="18" charset="0"/>
                <a:cs typeface="Times New Roman" pitchFamily="18" charset="0"/>
              </a:rPr>
              <a:t> </a:t>
            </a:r>
          </a:p>
          <a:p>
            <a:pPr>
              <a:lnSpc>
                <a:spcPct val="120000"/>
              </a:lnSpc>
            </a:pPr>
            <a:r>
              <a:rPr lang="en-US" dirty="0">
                <a:latin typeface="Times New Roman" pitchFamily="18" charset="0"/>
                <a:cs typeface="Times New Roman" pitchFamily="18" charset="0"/>
              </a:rPr>
              <a:t>Density of 1.13 g/cm</a:t>
            </a:r>
            <a:r>
              <a:rPr lang="en-US" baseline="30000" dirty="0">
                <a:latin typeface="Times New Roman" pitchFamily="18" charset="0"/>
                <a:cs typeface="Times New Roman" pitchFamily="18" charset="0"/>
              </a:rPr>
              <a:t>3</a:t>
            </a:r>
            <a:endParaRPr lang="en-US" dirty="0">
              <a:latin typeface="Times New Roman" pitchFamily="18" charset="0"/>
              <a:cs typeface="Times New Roman" pitchFamily="18" charset="0"/>
            </a:endParaRPr>
          </a:p>
          <a:p>
            <a:pPr>
              <a:lnSpc>
                <a:spcPct val="120000"/>
              </a:lnSpc>
            </a:pPr>
            <a:r>
              <a:rPr lang="en-US" dirty="0">
                <a:latin typeface="Times New Roman" pitchFamily="18" charset="0"/>
                <a:cs typeface="Times New Roman" pitchFamily="18" charset="0"/>
              </a:rPr>
              <a:t>Modulus of elasticity - 2400 </a:t>
            </a:r>
            <a:r>
              <a:rPr lang="en-US" dirty="0" err="1">
                <a:latin typeface="Times New Roman" pitchFamily="18" charset="0"/>
                <a:cs typeface="Times New Roman" pitchFamily="18" charset="0"/>
              </a:rPr>
              <a:t>Mpa</a:t>
            </a:r>
            <a:endParaRPr lang="en-US" dirty="0">
              <a:latin typeface="Times New Roman" pitchFamily="18" charset="0"/>
              <a:cs typeface="Times New Roman" pitchFamily="18" charset="0"/>
            </a:endParaRPr>
          </a:p>
          <a:p>
            <a:pPr>
              <a:lnSpc>
                <a:spcPct val="120000"/>
              </a:lnSpc>
            </a:pPr>
            <a:r>
              <a:rPr lang="en-US" dirty="0">
                <a:latin typeface="Times New Roman" pitchFamily="18" charset="0"/>
                <a:cs typeface="Times New Roman" pitchFamily="18" charset="0"/>
              </a:rPr>
              <a:t>Usually supplied as powder liquid system.</a:t>
            </a:r>
          </a:p>
        </p:txBody>
      </p:sp>
      <p:sp>
        <p:nvSpPr>
          <p:cNvPr id="4" name="Slide Number Placeholder 3"/>
          <p:cNvSpPr>
            <a:spLocks noGrp="1"/>
          </p:cNvSpPr>
          <p:nvPr>
            <p:ph type="sldNum" sz="quarter" idx="12"/>
          </p:nvPr>
        </p:nvSpPr>
        <p:spPr/>
        <p:txBody>
          <a:bodyPr/>
          <a:lstStyle/>
          <a:p>
            <a:fld id="{AE0259A4-88C1-4764-B481-B469A91C64E9}" type="slidenum">
              <a:rPr lang="en-US" smtClean="0"/>
              <a:pPr/>
              <a:t>30</a:t>
            </a:fld>
            <a:endParaRPr lang="en-US"/>
          </a:p>
        </p:txBody>
      </p:sp>
    </p:spTree>
    <p:extLst>
      <p:ext uri="{BB962C8B-B14F-4D97-AF65-F5344CB8AC3E}">
        <p14:creationId xmlns:p14="http://schemas.microsoft.com/office/powerpoint/2010/main" val="1554064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dirty="0">
                <a:latin typeface="Times New Roman" pitchFamily="18" charset="0"/>
                <a:cs typeface="Times New Roman" pitchFamily="18" charset="0"/>
              </a:rPr>
              <a:t>TYPES</a:t>
            </a:r>
          </a:p>
          <a:p>
            <a:pPr marL="0" indent="0">
              <a:buNone/>
            </a:pPr>
            <a:r>
              <a:rPr lang="en-US" dirty="0">
                <a:latin typeface="Times New Roman" pitchFamily="18" charset="0"/>
                <a:cs typeface="Times New Roman" pitchFamily="18" charset="0"/>
              </a:rPr>
              <a:t>Based on the method used for its activation</a:t>
            </a:r>
          </a:p>
          <a:p>
            <a:r>
              <a:rPr lang="en-US" dirty="0">
                <a:latin typeface="Times New Roman" pitchFamily="18" charset="0"/>
                <a:cs typeface="Times New Roman" pitchFamily="18" charset="0"/>
              </a:rPr>
              <a:t>Heat activated resins</a:t>
            </a:r>
          </a:p>
          <a:p>
            <a:r>
              <a:rPr lang="en-US" dirty="0">
                <a:latin typeface="Times New Roman" pitchFamily="18" charset="0"/>
                <a:cs typeface="Times New Roman" pitchFamily="18" charset="0"/>
              </a:rPr>
              <a:t>Chemically activated resins	</a:t>
            </a:r>
          </a:p>
          <a:p>
            <a:r>
              <a:rPr lang="en-US" dirty="0">
                <a:latin typeface="Times New Roman" pitchFamily="18" charset="0"/>
                <a:cs typeface="Times New Roman" pitchFamily="18" charset="0"/>
              </a:rPr>
              <a:t>Light activated resins</a:t>
            </a:r>
          </a:p>
          <a:p>
            <a:endParaRPr lang="en-US"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31</a:t>
            </a:fld>
            <a:endParaRPr lang="en-US"/>
          </a:p>
        </p:txBody>
      </p:sp>
    </p:spTree>
    <p:extLst>
      <p:ext uri="{BB962C8B-B14F-4D97-AF65-F5344CB8AC3E}">
        <p14:creationId xmlns:p14="http://schemas.microsoft.com/office/powerpoint/2010/main" val="351897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IN" sz="4000" b="1" u="sng" dirty="0">
                <a:latin typeface="Times New Roman" pitchFamily="18" charset="0"/>
                <a:cs typeface="Times New Roman" pitchFamily="18" charset="0"/>
              </a:rPr>
              <a:t>HEAT-ACTIVATED DENTURE BASE RESINS </a:t>
            </a:r>
          </a:p>
        </p:txBody>
      </p:sp>
      <p:sp>
        <p:nvSpPr>
          <p:cNvPr id="3" name="Content Placeholder 2"/>
          <p:cNvSpPr>
            <a:spLocks noGrp="1"/>
          </p:cNvSpPr>
          <p:nvPr>
            <p:ph idx="1"/>
          </p:nvPr>
        </p:nvSpPr>
        <p:spPr>
          <a:xfrm>
            <a:off x="71406" y="2420888"/>
            <a:ext cx="4572032" cy="3662370"/>
          </a:xfrm>
        </p:spPr>
        <p:txBody>
          <a:bodyPr>
            <a:normAutofit/>
          </a:bodyPr>
          <a:lstStyle/>
          <a:p>
            <a:pPr>
              <a:lnSpc>
                <a:spcPct val="120000"/>
              </a:lnSpc>
            </a:pPr>
            <a:r>
              <a:rPr lang="en-IN" dirty="0">
                <a:latin typeface="Times New Roman" pitchFamily="18" charset="0"/>
                <a:cs typeface="Times New Roman" pitchFamily="18" charset="0"/>
              </a:rPr>
              <a:t>The thermal energy required for polymerization of such materials can be provided using a water bath or microwave oven.</a:t>
            </a:r>
          </a:p>
          <a:p>
            <a:pPr>
              <a:lnSpc>
                <a:spcPct val="120000"/>
              </a:lnSpc>
            </a:pPr>
            <a:endParaRPr lang="en-I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188" y="2566952"/>
            <a:ext cx="4087812" cy="299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E0259A4-88C1-4764-B481-B469A91C64E9}" type="slidenum">
              <a:rPr lang="en-US" smtClean="0"/>
              <a:pPr/>
              <a:t>32</a:t>
            </a:fld>
            <a:endParaRPr lang="en-US"/>
          </a:p>
        </p:txBody>
      </p:sp>
    </p:spTree>
    <p:extLst>
      <p:ext uri="{BB962C8B-B14F-4D97-AF65-F5344CB8AC3E}">
        <p14:creationId xmlns:p14="http://schemas.microsoft.com/office/powerpoint/2010/main" val="2032527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algn="ctr"/>
            <a:r>
              <a:rPr lang="en-IN" sz="4400" b="1" u="sng" dirty="0">
                <a:latin typeface="Times New Roman" pitchFamily="18" charset="0"/>
                <a:cs typeface="Times New Roman" pitchFamily="18" charset="0"/>
              </a:rPr>
              <a:t>COMPOSITION</a:t>
            </a:r>
            <a:endParaRPr lang="en-IN" sz="4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7921317"/>
              </p:ext>
            </p:extLst>
          </p:nvPr>
        </p:nvGraphicFramePr>
        <p:xfrm>
          <a:off x="76200" y="1066801"/>
          <a:ext cx="8991600" cy="6909402"/>
        </p:xfrm>
        <a:graphic>
          <a:graphicData uri="http://schemas.openxmlformats.org/drawingml/2006/table">
            <a:tbl>
              <a:tblPr firstRow="1" bandRow="1">
                <a:tableStyleId>{7DF18680-E054-41AD-8BC1-D1AEF772440D}</a:tableStyleId>
              </a:tblPr>
              <a:tblGrid>
                <a:gridCol w="51054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84156">
                <a:tc>
                  <a:txBody>
                    <a:bodyPr/>
                    <a:lstStyle/>
                    <a:p>
                      <a:r>
                        <a:rPr lang="en-IN" sz="3200" dirty="0">
                          <a:solidFill>
                            <a:schemeClr val="tx1"/>
                          </a:solidFill>
                        </a:rPr>
                        <a:t>           POWDER</a:t>
                      </a:r>
                    </a:p>
                  </a:txBody>
                  <a:tcPr>
                    <a:solidFill>
                      <a:schemeClr val="accent6">
                        <a:lumMod val="20000"/>
                        <a:lumOff val="80000"/>
                      </a:schemeClr>
                    </a:solidFill>
                  </a:tcPr>
                </a:tc>
                <a:tc>
                  <a:txBody>
                    <a:bodyPr/>
                    <a:lstStyle/>
                    <a:p>
                      <a:r>
                        <a:rPr lang="en-IN" sz="3200" dirty="0">
                          <a:solidFill>
                            <a:schemeClr val="tx1"/>
                          </a:solidFill>
                        </a:rPr>
                        <a:t>              LIQUID</a:t>
                      </a:r>
                    </a:p>
                  </a:txBody>
                  <a:tcPr>
                    <a:solidFill>
                      <a:schemeClr val="accent6">
                        <a:lumMod val="20000"/>
                        <a:lumOff val="80000"/>
                      </a:schemeClr>
                    </a:solidFill>
                  </a:tcPr>
                </a:tc>
                <a:extLst>
                  <a:ext uri="{0D108BD9-81ED-4DB2-BD59-A6C34878D82A}">
                    <a16:rowId xmlns:a16="http://schemas.microsoft.com/office/drawing/2014/main" val="10000"/>
                  </a:ext>
                </a:extLst>
              </a:tr>
              <a:tr h="871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N" sz="3200" dirty="0" err="1">
                          <a:latin typeface="Times New Roman" pitchFamily="18" charset="0"/>
                          <a:cs typeface="Times New Roman" pitchFamily="18" charset="0"/>
                        </a:rPr>
                        <a:t>Polymethyl</a:t>
                      </a:r>
                      <a:r>
                        <a:rPr lang="en-IN" sz="3200" dirty="0">
                          <a:latin typeface="Times New Roman" pitchFamily="18" charset="0"/>
                          <a:cs typeface="Times New Roman" pitchFamily="18" charset="0"/>
                        </a:rPr>
                        <a:t> methacrylate</a:t>
                      </a:r>
                    </a:p>
                    <a:p>
                      <a:endParaRPr lang="en-IN" sz="3200" dirty="0">
                        <a:latin typeface="Times New Roman" pitchFamily="18" charset="0"/>
                        <a:cs typeface="Times New Roman" pitchFamily="18" charset="0"/>
                      </a:endParaRPr>
                    </a:p>
                  </a:txBody>
                  <a:tcPr/>
                </a:tc>
                <a:tc>
                  <a:txBody>
                    <a:bodyPr/>
                    <a:lstStyle/>
                    <a:p>
                      <a:r>
                        <a:rPr lang="en-IN" sz="3200" dirty="0">
                          <a:latin typeface="Times New Roman" pitchFamily="18" charset="0"/>
                          <a:cs typeface="Times New Roman" pitchFamily="18" charset="0"/>
                        </a:rPr>
                        <a:t> Methyl methacrylate  </a:t>
                      </a:r>
                    </a:p>
                  </a:txBody>
                  <a:tcPr/>
                </a:tc>
                <a:extLst>
                  <a:ext uri="{0D108BD9-81ED-4DB2-BD59-A6C34878D82A}">
                    <a16:rowId xmlns:a16="http://schemas.microsoft.com/office/drawing/2014/main" val="10001"/>
                  </a:ext>
                </a:extLst>
              </a:tr>
              <a:tr h="632055">
                <a:tc>
                  <a:txBody>
                    <a:bodyPr/>
                    <a:lstStyle/>
                    <a:p>
                      <a:r>
                        <a:rPr lang="en-IN" sz="3200" dirty="0">
                          <a:latin typeface="Times New Roman" pitchFamily="18" charset="0"/>
                          <a:cs typeface="Times New Roman" pitchFamily="18" charset="0"/>
                        </a:rPr>
                        <a:t>Benzoyl peroxide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3200" dirty="0">
                          <a:latin typeface="Times New Roman" pitchFamily="18" charset="0"/>
                          <a:cs typeface="Times New Roman" pitchFamily="18" charset="0"/>
                        </a:rPr>
                        <a:t> Glycol </a:t>
                      </a:r>
                      <a:r>
                        <a:rPr lang="en-IN" sz="3200" dirty="0" err="1">
                          <a:latin typeface="Times New Roman" pitchFamily="18" charset="0"/>
                          <a:cs typeface="Times New Roman" pitchFamily="18" charset="0"/>
                        </a:rPr>
                        <a:t>dimethacrylate</a:t>
                      </a:r>
                      <a:r>
                        <a:rPr lang="en-IN" sz="3200" dirty="0">
                          <a:latin typeface="Times New Roman" pitchFamily="18" charset="0"/>
                          <a:cs typeface="Times New Roman" pitchFamily="18" charset="0"/>
                        </a:rPr>
                        <a:t>  </a:t>
                      </a:r>
                    </a:p>
                  </a:txBody>
                  <a:tcPr/>
                </a:tc>
                <a:extLst>
                  <a:ext uri="{0D108BD9-81ED-4DB2-BD59-A6C34878D82A}">
                    <a16:rowId xmlns:a16="http://schemas.microsoft.com/office/drawing/2014/main" val="10002"/>
                  </a:ext>
                </a:extLst>
              </a:tr>
              <a:tr h="647470">
                <a:tc>
                  <a:txBody>
                    <a:bodyPr/>
                    <a:lstStyle/>
                    <a:p>
                      <a:r>
                        <a:rPr lang="en-IN" sz="3200" dirty="0">
                          <a:latin typeface="Times New Roman" pitchFamily="18" charset="0"/>
                          <a:cs typeface="Times New Roman" pitchFamily="18" charset="0"/>
                        </a:rPr>
                        <a:t>Ethyl or butyl methacrylate</a:t>
                      </a:r>
                    </a:p>
                  </a:txBody>
                  <a:tcPr/>
                </a:tc>
                <a:tc>
                  <a:txBody>
                    <a:bodyPr/>
                    <a:lstStyle/>
                    <a:p>
                      <a:r>
                        <a:rPr lang="en-IN" sz="3200" dirty="0">
                          <a:latin typeface="Times New Roman" pitchFamily="18" charset="0"/>
                          <a:cs typeface="Times New Roman" pitchFamily="18" charset="0"/>
                        </a:rPr>
                        <a:t> Hydroquinone</a:t>
                      </a:r>
                    </a:p>
                  </a:txBody>
                  <a:tcPr/>
                </a:tc>
                <a:extLst>
                  <a:ext uri="{0D108BD9-81ED-4DB2-BD59-A6C34878D82A}">
                    <a16:rowId xmlns:a16="http://schemas.microsoft.com/office/drawing/2014/main" val="10003"/>
                  </a:ext>
                </a:extLst>
              </a:tr>
              <a:tr h="871481">
                <a:tc>
                  <a:txBody>
                    <a:bodyPr/>
                    <a:lstStyle/>
                    <a:p>
                      <a:r>
                        <a:rPr lang="en-IN" sz="3200" dirty="0">
                          <a:latin typeface="Times New Roman" pitchFamily="18" charset="0"/>
                          <a:cs typeface="Times New Roman" pitchFamily="18" charset="0"/>
                        </a:rPr>
                        <a:t>Compounds of mercuric </a:t>
                      </a:r>
                      <a:r>
                        <a:rPr lang="en-IN" sz="3200" dirty="0" err="1">
                          <a:latin typeface="Times New Roman" pitchFamily="18" charset="0"/>
                          <a:cs typeface="Times New Roman" pitchFamily="18" charset="0"/>
                        </a:rPr>
                        <a:t>sulfide</a:t>
                      </a:r>
                      <a:r>
                        <a:rPr lang="en-IN" sz="3200" dirty="0">
                          <a:latin typeface="Times New Roman" pitchFamily="18" charset="0"/>
                          <a:cs typeface="Times New Roman" pitchFamily="18" charset="0"/>
                        </a:rPr>
                        <a:t>, cadmium</a:t>
                      </a:r>
                      <a:r>
                        <a:rPr lang="en-IN" sz="3200" baseline="0" dirty="0">
                          <a:latin typeface="Times New Roman" pitchFamily="18" charset="0"/>
                          <a:cs typeface="Times New Roman" pitchFamily="18" charset="0"/>
                        </a:rPr>
                        <a:t> </a:t>
                      </a:r>
                      <a:r>
                        <a:rPr lang="en-IN" sz="3200" baseline="0" dirty="0" err="1">
                          <a:latin typeface="Times New Roman" pitchFamily="18" charset="0"/>
                          <a:cs typeface="Times New Roman" pitchFamily="18" charset="0"/>
                        </a:rPr>
                        <a:t>sulfide,etc</a:t>
                      </a:r>
                      <a:endParaRPr lang="en-IN" sz="3200" dirty="0">
                        <a:latin typeface="Times New Roman" pitchFamily="18" charset="0"/>
                        <a:cs typeface="Times New Roman" pitchFamily="18" charset="0"/>
                      </a:endParaRPr>
                    </a:p>
                  </a:txBody>
                  <a:tcPr/>
                </a:tc>
                <a:tc>
                  <a:txBody>
                    <a:bodyPr/>
                    <a:lstStyle/>
                    <a:p>
                      <a:r>
                        <a:rPr lang="en-IN" sz="3200" i="0" dirty="0">
                          <a:latin typeface="Times New Roman" pitchFamily="18" charset="0"/>
                          <a:cs typeface="Times New Roman" pitchFamily="18" charset="0"/>
                        </a:rPr>
                        <a:t> </a:t>
                      </a:r>
                      <a:r>
                        <a:rPr lang="en-IN" sz="3200" i="0" dirty="0" err="1">
                          <a:latin typeface="Times New Roman" pitchFamily="18" charset="0"/>
                          <a:cs typeface="Times New Roman" pitchFamily="18" charset="0"/>
                        </a:rPr>
                        <a:t>Dibutyl</a:t>
                      </a:r>
                      <a:r>
                        <a:rPr lang="en-IN" sz="3200" i="0" baseline="0" dirty="0">
                          <a:latin typeface="Times New Roman" pitchFamily="18" charset="0"/>
                          <a:cs typeface="Times New Roman" pitchFamily="18" charset="0"/>
                        </a:rPr>
                        <a:t> </a:t>
                      </a:r>
                      <a:r>
                        <a:rPr lang="en-IN" sz="3200" i="0" baseline="0" dirty="0" err="1">
                          <a:latin typeface="Times New Roman" pitchFamily="18" charset="0"/>
                          <a:cs typeface="Times New Roman" pitchFamily="18" charset="0"/>
                        </a:rPr>
                        <a:t>pthalate</a:t>
                      </a:r>
                      <a:endParaRPr lang="en-IN" sz="3200" i="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720232">
                <a:tc>
                  <a:txBody>
                    <a:bodyPr/>
                    <a:lstStyle/>
                    <a:p>
                      <a:r>
                        <a:rPr lang="en-IN" sz="3200" dirty="0">
                          <a:latin typeface="Times New Roman" pitchFamily="18" charset="0"/>
                          <a:cs typeface="Times New Roman" pitchFamily="18" charset="0"/>
                        </a:rPr>
                        <a:t>Zinc or Titanium</a:t>
                      </a:r>
                      <a:r>
                        <a:rPr lang="en-IN" sz="3200" baseline="0" dirty="0">
                          <a:latin typeface="Times New Roman" pitchFamily="18" charset="0"/>
                          <a:cs typeface="Times New Roman" pitchFamily="18" charset="0"/>
                        </a:rPr>
                        <a:t> oxide</a:t>
                      </a:r>
                      <a:endParaRPr lang="en-IN" sz="3200" dirty="0">
                        <a:latin typeface="Times New Roman" pitchFamily="18" charset="0"/>
                        <a:cs typeface="Times New Roman" pitchFamily="18" charset="0"/>
                      </a:endParaRPr>
                    </a:p>
                  </a:txBody>
                  <a:tcPr/>
                </a:tc>
                <a:tc>
                  <a:txBody>
                    <a:bodyPr/>
                    <a:lstStyle/>
                    <a:p>
                      <a:endParaRPr lang="en-IN" sz="3600" i="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695380">
                <a:tc>
                  <a:txBody>
                    <a:bodyPr/>
                    <a:lstStyle/>
                    <a:p>
                      <a:r>
                        <a:rPr lang="en-IN" sz="3200" dirty="0">
                          <a:latin typeface="Times New Roman" pitchFamily="18" charset="0"/>
                          <a:cs typeface="Times New Roman" pitchFamily="18" charset="0"/>
                        </a:rPr>
                        <a:t>Dibutyl phthalate </a:t>
                      </a:r>
                    </a:p>
                  </a:txBody>
                  <a:tcPr/>
                </a:tc>
                <a:tc>
                  <a:txBody>
                    <a:bodyPr/>
                    <a:lstStyle/>
                    <a:p>
                      <a:endParaRPr lang="en-IN" sz="3600" i="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945144">
                <a:tc>
                  <a:txBody>
                    <a:bodyPr/>
                    <a:lstStyle/>
                    <a:p>
                      <a:r>
                        <a:rPr lang="en-IN" sz="3200" dirty="0">
                          <a:latin typeface="Times New Roman" pitchFamily="18" charset="0"/>
                          <a:cs typeface="Times New Roman" pitchFamily="18" charset="0"/>
                        </a:rPr>
                        <a:t>Fillers</a:t>
                      </a:r>
                      <a:r>
                        <a:rPr lang="en-IN" sz="3200" baseline="0" dirty="0">
                          <a:latin typeface="Times New Roman" pitchFamily="18" charset="0"/>
                          <a:cs typeface="Times New Roman" pitchFamily="18" charset="0"/>
                        </a:rPr>
                        <a:t> like glass </a:t>
                      </a:r>
                      <a:r>
                        <a:rPr lang="en-IN" sz="3200" baseline="0" dirty="0" err="1">
                          <a:latin typeface="Times New Roman" pitchFamily="18" charset="0"/>
                          <a:cs typeface="Times New Roman" pitchFamily="18" charset="0"/>
                        </a:rPr>
                        <a:t>fibers</a:t>
                      </a:r>
                      <a:r>
                        <a:rPr lang="en-IN" sz="3200" baseline="0" dirty="0">
                          <a:latin typeface="Times New Roman" pitchFamily="18" charset="0"/>
                          <a:cs typeface="Times New Roman" pitchFamily="18" charset="0"/>
                        </a:rPr>
                        <a:t>, alumina</a:t>
                      </a:r>
                      <a:endParaRPr lang="en-IN" sz="3200" dirty="0">
                        <a:latin typeface="Times New Roman" pitchFamily="18" charset="0"/>
                        <a:cs typeface="Times New Roman" pitchFamily="18" charset="0"/>
                      </a:endParaRPr>
                    </a:p>
                  </a:txBody>
                  <a:tcPr/>
                </a:tc>
                <a:tc>
                  <a:txBody>
                    <a:bodyPr/>
                    <a:lstStyle/>
                    <a:p>
                      <a:endParaRPr lang="en-IN" sz="3600" i="1"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p>
            <a:fld id="{AE0259A4-88C1-4764-B481-B469A91C64E9}" type="slidenum">
              <a:rPr lang="en-US" smtClean="0"/>
              <a:pPr/>
              <a:t>33</a:t>
            </a:fld>
            <a:endParaRPr lang="en-US"/>
          </a:p>
        </p:txBody>
      </p:sp>
    </p:spTree>
    <p:extLst>
      <p:ext uri="{BB962C8B-B14F-4D97-AF65-F5344CB8AC3E}">
        <p14:creationId xmlns:p14="http://schemas.microsoft.com/office/powerpoint/2010/main" val="1199199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IN" b="1" u="sng" dirty="0">
                <a:latin typeface="Times New Roman" pitchFamily="18" charset="0"/>
                <a:cs typeface="Times New Roman" pitchFamily="18" charset="0"/>
              </a:rPr>
              <a:t>STORAGE</a:t>
            </a:r>
          </a:p>
        </p:txBody>
      </p:sp>
      <p:sp>
        <p:nvSpPr>
          <p:cNvPr id="3" name="Content Placeholder 2"/>
          <p:cNvSpPr>
            <a:spLocks noGrp="1"/>
          </p:cNvSpPr>
          <p:nvPr>
            <p:ph idx="1"/>
          </p:nvPr>
        </p:nvSpPr>
        <p:spPr>
          <a:xfrm>
            <a:off x="285720" y="1171575"/>
            <a:ext cx="8572560" cy="4572008"/>
          </a:xfrm>
        </p:spPr>
        <p:txBody>
          <a:bodyPr>
            <a:noAutofit/>
          </a:bodyPr>
          <a:lstStyle/>
          <a:p>
            <a:r>
              <a:rPr lang="en-US" dirty="0">
                <a:latin typeface="Times New Roman" pitchFamily="18" charset="0"/>
                <a:cs typeface="Times New Roman" pitchFamily="18" charset="0"/>
              </a:rPr>
              <a:t>Manufacturers generally recommend specific temperature and time limits for storage.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If recommendations are not followed, components may undergo changes that can affect properties of these resins.</a:t>
            </a:r>
          </a:p>
          <a:p>
            <a:endParaRPr lang="en-US" dirty="0">
              <a:latin typeface="Times New Roman" pitchFamily="18" charset="0"/>
              <a:cs typeface="Times New Roman" pitchFamily="18" charset="0"/>
            </a:endParaRPr>
          </a:p>
          <a:p>
            <a:r>
              <a:rPr lang="en-IN" dirty="0">
                <a:latin typeface="Times New Roman" pitchFamily="18" charset="0"/>
                <a:cs typeface="Times New Roman" pitchFamily="18" charset="0"/>
              </a:rPr>
              <a:t>Liquid is supplied in tightly sealed amber coloured bottles to prevent premature polymerization by light.</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34</a:t>
            </a:fld>
            <a:endParaRPr lang="en-US"/>
          </a:p>
        </p:txBody>
      </p:sp>
    </p:spTree>
    <p:extLst>
      <p:ext uri="{BB962C8B-B14F-4D97-AF65-F5344CB8AC3E}">
        <p14:creationId xmlns:p14="http://schemas.microsoft.com/office/powerpoint/2010/main" val="3994986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8229600" cy="1143000"/>
          </a:xfrm>
        </p:spPr>
        <p:txBody>
          <a:bodyPr>
            <a:noAutofit/>
          </a:bodyPr>
          <a:lstStyle/>
          <a:p>
            <a:pPr algn="ctr"/>
            <a:r>
              <a:rPr lang="en-IN" sz="4000" b="1" u="sng" dirty="0">
                <a:latin typeface="Times New Roman" pitchFamily="18" charset="0"/>
                <a:cs typeface="Times New Roman" pitchFamily="18" charset="0"/>
              </a:rPr>
              <a:t>PHYSICAL PROPERTIES OF DENTURE  BASE RESINS</a:t>
            </a:r>
          </a:p>
        </p:txBody>
      </p:sp>
      <p:sp>
        <p:nvSpPr>
          <p:cNvPr id="4" name="Slide Number Placeholder 3"/>
          <p:cNvSpPr>
            <a:spLocks noGrp="1"/>
          </p:cNvSpPr>
          <p:nvPr>
            <p:ph type="sldNum" sz="quarter" idx="12"/>
          </p:nvPr>
        </p:nvSpPr>
        <p:spPr/>
        <p:txBody>
          <a:bodyPr/>
          <a:lstStyle/>
          <a:p>
            <a:fld id="{AE0259A4-88C1-4764-B481-B469A91C64E9}" type="slidenum">
              <a:rPr lang="en-US" smtClean="0"/>
              <a:pPr/>
              <a:t>35</a:t>
            </a:fld>
            <a:endParaRPr lang="en-US"/>
          </a:p>
        </p:txBody>
      </p:sp>
    </p:spTree>
    <p:extLst>
      <p:ext uri="{BB962C8B-B14F-4D97-AF65-F5344CB8AC3E}">
        <p14:creationId xmlns:p14="http://schemas.microsoft.com/office/powerpoint/2010/main" val="845772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57200"/>
            <a:ext cx="7429552" cy="1223432"/>
          </a:xfrm>
        </p:spPr>
        <p:txBody>
          <a:bodyPr>
            <a:normAutofit fontScale="90000"/>
          </a:bodyPr>
          <a:lstStyle/>
          <a:p>
            <a:pPr algn="ctr"/>
            <a:r>
              <a:rPr lang="en-IN" sz="4000" b="1" u="sng" dirty="0">
                <a:solidFill>
                  <a:schemeClr val="accent2">
                    <a:lumMod val="75000"/>
                  </a:schemeClr>
                </a:solidFill>
                <a:latin typeface="Times New Roman" pitchFamily="18" charset="0"/>
                <a:cs typeface="Times New Roman" pitchFamily="18" charset="0"/>
              </a:rPr>
              <a:t>POLYMERIZATION SHRINKAGE</a:t>
            </a:r>
          </a:p>
        </p:txBody>
      </p:sp>
      <p:sp>
        <p:nvSpPr>
          <p:cNvPr id="3" name="Content Placeholder 2"/>
          <p:cNvSpPr>
            <a:spLocks noGrp="1"/>
          </p:cNvSpPr>
          <p:nvPr>
            <p:ph idx="1"/>
          </p:nvPr>
        </p:nvSpPr>
        <p:spPr>
          <a:xfrm>
            <a:off x="428595" y="1828800"/>
            <a:ext cx="8515379" cy="4814910"/>
          </a:xfrm>
        </p:spPr>
        <p:txBody>
          <a:bodyPr>
            <a:normAutofit/>
          </a:bodyPr>
          <a:lstStyle/>
          <a:p>
            <a:pPr>
              <a:lnSpc>
                <a:spcPct val="150000"/>
              </a:lnSpc>
            </a:pPr>
            <a:r>
              <a:rPr lang="en-IN" dirty="0">
                <a:latin typeface="Times New Roman" pitchFamily="18" charset="0"/>
                <a:cs typeface="Times New Roman" pitchFamily="18" charset="0"/>
              </a:rPr>
              <a:t>When methyl </a:t>
            </a:r>
            <a:r>
              <a:rPr lang="en-IN" dirty="0" err="1">
                <a:latin typeface="Times New Roman" pitchFamily="18" charset="0"/>
                <a:cs typeface="Times New Roman" pitchFamily="18" charset="0"/>
              </a:rPr>
              <a:t>methacrylate</a:t>
            </a:r>
            <a:r>
              <a:rPr lang="en-IN" dirty="0">
                <a:latin typeface="Times New Roman" pitchFamily="18" charset="0"/>
                <a:cs typeface="Times New Roman" pitchFamily="18" charset="0"/>
              </a:rPr>
              <a:t> monomer is polymerized to form </a:t>
            </a:r>
            <a:r>
              <a:rPr lang="en-IN" dirty="0" err="1">
                <a:latin typeface="Times New Roman" pitchFamily="18" charset="0"/>
                <a:cs typeface="Times New Roman" pitchFamily="18" charset="0"/>
              </a:rPr>
              <a:t>polymethyl</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methacrylate</a:t>
            </a:r>
            <a:r>
              <a:rPr lang="en-IN" dirty="0">
                <a:latin typeface="Times New Roman" pitchFamily="18" charset="0"/>
                <a:cs typeface="Times New Roman" pitchFamily="18" charset="0"/>
              </a:rPr>
              <a:t>, the density of the mass changes from 0.94 to 1.19 g/cm3.</a:t>
            </a:r>
          </a:p>
          <a:p>
            <a:pPr>
              <a:lnSpc>
                <a:spcPct val="150000"/>
              </a:lnSpc>
            </a:pPr>
            <a:r>
              <a:rPr lang="en-IN" dirty="0">
                <a:latin typeface="Times New Roman" pitchFamily="18" charset="0"/>
                <a:cs typeface="Times New Roman" pitchFamily="18" charset="0"/>
              </a:rPr>
              <a:t>The volumetric shrinkage exhibited by the polymerized mass is approximately 7%.</a:t>
            </a:r>
          </a:p>
          <a:p>
            <a:pPr>
              <a:lnSpc>
                <a:spcPct val="150000"/>
              </a:lnSpc>
            </a:pPr>
            <a:endParaRPr lang="en-IN" sz="2800" dirty="0"/>
          </a:p>
          <a:p>
            <a:pPr>
              <a:lnSpc>
                <a:spcPct val="150000"/>
              </a:lnSpc>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36</a:t>
            </a:fld>
            <a:endParaRPr lang="en-US"/>
          </a:p>
        </p:txBody>
      </p:sp>
    </p:spTree>
    <p:extLst>
      <p:ext uri="{BB962C8B-B14F-4D97-AF65-F5344CB8AC3E}">
        <p14:creationId xmlns:p14="http://schemas.microsoft.com/office/powerpoint/2010/main" val="555916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u="sng" dirty="0">
                <a:solidFill>
                  <a:schemeClr val="accent2">
                    <a:lumMod val="75000"/>
                  </a:schemeClr>
                </a:solidFill>
                <a:latin typeface="Times New Roman" pitchFamily="18" charset="0"/>
                <a:cs typeface="Times New Roman" pitchFamily="18" charset="0"/>
              </a:rPr>
              <a:t>LINEAR SHRINKAGE</a:t>
            </a:r>
          </a:p>
        </p:txBody>
      </p:sp>
      <p:sp>
        <p:nvSpPr>
          <p:cNvPr id="3" name="Content Placeholder 2"/>
          <p:cNvSpPr>
            <a:spLocks noGrp="1"/>
          </p:cNvSpPr>
          <p:nvPr>
            <p:ph idx="1"/>
          </p:nvPr>
        </p:nvSpPr>
        <p:spPr>
          <a:xfrm>
            <a:off x="381000" y="1447800"/>
            <a:ext cx="8382000" cy="5301802"/>
          </a:xfrm>
        </p:spPr>
        <p:txBody>
          <a:bodyPr>
            <a:noAutofit/>
          </a:bodyPr>
          <a:lstStyle/>
          <a:p>
            <a:r>
              <a:rPr lang="en-IN" dirty="0">
                <a:latin typeface="Times New Roman" pitchFamily="18" charset="0"/>
                <a:cs typeface="Times New Roman" pitchFamily="18" charset="0"/>
              </a:rPr>
              <a:t>Exerts significant effects upon denture base adaptation and </a:t>
            </a:r>
            <a:r>
              <a:rPr lang="en-IN" dirty="0" err="1">
                <a:latin typeface="Times New Roman" pitchFamily="18" charset="0"/>
                <a:cs typeface="Times New Roman" pitchFamily="18" charset="0"/>
              </a:rPr>
              <a:t>cuspal</a:t>
            </a:r>
            <a:r>
              <a:rPr lang="en-IN" dirty="0">
                <a:latin typeface="Times New Roman" pitchFamily="18" charset="0"/>
                <a:cs typeface="Times New Roman" pitchFamily="18" charset="0"/>
              </a:rPr>
              <a:t> interdigitation.</a:t>
            </a:r>
          </a:p>
          <a:p>
            <a:endParaRPr lang="en-IN" dirty="0">
              <a:latin typeface="Times New Roman" pitchFamily="18" charset="0"/>
              <a:cs typeface="Times New Roman" pitchFamily="18" charset="0"/>
            </a:endParaRPr>
          </a:p>
          <a:p>
            <a:pPr marL="0" indent="0">
              <a:buNone/>
            </a:pPr>
            <a:endParaRPr lang="en-IN" dirty="0"/>
          </a:p>
          <a:p>
            <a:r>
              <a:rPr lang="en-IN" dirty="0">
                <a:latin typeface="Times New Roman" pitchFamily="18" charset="0"/>
                <a:cs typeface="Times New Roman" pitchFamily="18" charset="0"/>
              </a:rPr>
              <a:t>Greater the linear shrinkage, greater is the discrepancy observed in the initial fit of a denture.</a:t>
            </a:r>
          </a:p>
        </p:txBody>
      </p:sp>
      <p:sp>
        <p:nvSpPr>
          <p:cNvPr id="5" name="Slide Number Placeholder 4"/>
          <p:cNvSpPr>
            <a:spLocks noGrp="1"/>
          </p:cNvSpPr>
          <p:nvPr>
            <p:ph type="sldNum" sz="quarter" idx="12"/>
          </p:nvPr>
        </p:nvSpPr>
        <p:spPr/>
        <p:txBody>
          <a:bodyPr/>
          <a:lstStyle/>
          <a:p>
            <a:fld id="{AE0259A4-88C1-4764-B481-B469A91C64E9}" type="slidenum">
              <a:rPr lang="en-US" smtClean="0"/>
              <a:pPr/>
              <a:t>37</a:t>
            </a:fld>
            <a:endParaRPr lang="en-US"/>
          </a:p>
        </p:txBody>
      </p:sp>
    </p:spTree>
    <p:extLst>
      <p:ext uri="{BB962C8B-B14F-4D97-AF65-F5344CB8AC3E}">
        <p14:creationId xmlns:p14="http://schemas.microsoft.com/office/powerpoint/2010/main" val="3842850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28EE9B-B465-A18D-2295-BE0A6031E816}"/>
              </a:ext>
            </a:extLst>
          </p:cNvPr>
          <p:cNvSpPr>
            <a:spLocks noGrp="1"/>
          </p:cNvSpPr>
          <p:nvPr>
            <p:ph type="sldNum" sz="quarter" idx="12"/>
          </p:nvPr>
        </p:nvSpPr>
        <p:spPr/>
        <p:txBody>
          <a:bodyPr/>
          <a:lstStyle/>
          <a:p>
            <a:fld id="{AE0259A4-88C1-4764-B481-B469A91C64E9}" type="slidenum">
              <a:rPr lang="en-US" smtClean="0"/>
              <a:pPr/>
              <a:t>38</a:t>
            </a:fld>
            <a:endParaRPr lang="en-US"/>
          </a:p>
        </p:txBody>
      </p:sp>
      <p:graphicFrame>
        <p:nvGraphicFramePr>
          <p:cNvPr id="3" name="Table 5">
            <a:extLst>
              <a:ext uri="{FF2B5EF4-FFF2-40B4-BE49-F238E27FC236}">
                <a16:creationId xmlns:a16="http://schemas.microsoft.com/office/drawing/2014/main" id="{84877E1A-E629-D0F0-B82E-37DFA7FD27AF}"/>
              </a:ext>
            </a:extLst>
          </p:cNvPr>
          <p:cNvGraphicFramePr>
            <a:graphicFrameLocks noGrp="1"/>
          </p:cNvGraphicFramePr>
          <p:nvPr>
            <p:extLst>
              <p:ext uri="{D42A27DB-BD31-4B8C-83A1-F6EECF244321}">
                <p14:modId xmlns:p14="http://schemas.microsoft.com/office/powerpoint/2010/main" val="978237165"/>
              </p:ext>
            </p:extLst>
          </p:nvPr>
        </p:nvGraphicFramePr>
        <p:xfrm>
          <a:off x="533400" y="152400"/>
          <a:ext cx="8001000" cy="5871600"/>
        </p:xfrm>
        <a:graphic>
          <a:graphicData uri="http://schemas.openxmlformats.org/drawingml/2006/table">
            <a:tbl>
              <a:tblPr firstRow="1" bandRow="1">
                <a:tableStyleId>{7DF18680-E054-41AD-8BC1-D1AEF772440D}</a:tableStyleId>
              </a:tblPr>
              <a:tblGrid>
                <a:gridCol w="3848100">
                  <a:extLst>
                    <a:ext uri="{9D8B030D-6E8A-4147-A177-3AD203B41FA5}">
                      <a16:colId xmlns:a16="http://schemas.microsoft.com/office/drawing/2014/main" val="1556218259"/>
                    </a:ext>
                  </a:extLst>
                </a:gridCol>
                <a:gridCol w="4152900">
                  <a:extLst>
                    <a:ext uri="{9D8B030D-6E8A-4147-A177-3AD203B41FA5}">
                      <a16:colId xmlns:a16="http://schemas.microsoft.com/office/drawing/2014/main" val="2384968495"/>
                    </a:ext>
                  </a:extLst>
                </a:gridCol>
              </a:tblGrid>
              <a:tr h="798000">
                <a:tc>
                  <a:txBody>
                    <a:bodyPr/>
                    <a:lstStyle/>
                    <a:p>
                      <a:pPr algn="ctr"/>
                      <a:r>
                        <a:rPr lang="en-US" sz="3200" dirty="0">
                          <a:latin typeface="Times New Roman" panose="02020603050405020304" pitchFamily="18" charset="0"/>
                          <a:cs typeface="Times New Roman" panose="02020603050405020304" pitchFamily="18" charset="0"/>
                        </a:rPr>
                        <a:t>Material </a:t>
                      </a:r>
                    </a:p>
                  </a:txBody>
                  <a:tcPr/>
                </a:tc>
                <a:tc>
                  <a:txBody>
                    <a:bodyPr/>
                    <a:lstStyle/>
                    <a:p>
                      <a:pPr algn="ctr"/>
                      <a:r>
                        <a:rPr lang="en-US" sz="3200" dirty="0">
                          <a:latin typeface="Times New Roman" panose="02020603050405020304" pitchFamily="18" charset="0"/>
                          <a:cs typeface="Times New Roman" panose="02020603050405020304" pitchFamily="18" charset="0"/>
                        </a:rPr>
                        <a:t>Linear shrinkage(%)</a:t>
                      </a:r>
                    </a:p>
                  </a:txBody>
                  <a:tcPr/>
                </a:tc>
                <a:extLst>
                  <a:ext uri="{0D108BD9-81ED-4DB2-BD59-A6C34878D82A}">
                    <a16:rowId xmlns:a16="http://schemas.microsoft.com/office/drawing/2014/main" val="1531990178"/>
                  </a:ext>
                </a:extLst>
              </a:tr>
              <a:tr h="798000">
                <a:tc>
                  <a:txBody>
                    <a:bodyPr/>
                    <a:lstStyle/>
                    <a:p>
                      <a:pPr algn="l"/>
                      <a:r>
                        <a:rPr lang="en-US" sz="3200" dirty="0">
                          <a:latin typeface="Times New Roman" panose="02020603050405020304" pitchFamily="18" charset="0"/>
                          <a:cs typeface="Times New Roman" panose="02020603050405020304" pitchFamily="18" charset="0"/>
                        </a:rPr>
                        <a:t>Chemically activated resin</a:t>
                      </a:r>
                    </a:p>
                  </a:txBody>
                  <a:tcPr/>
                </a:tc>
                <a:tc>
                  <a:txBody>
                    <a:bodyPr/>
                    <a:lstStyle/>
                    <a:p>
                      <a:pPr algn="ctr"/>
                      <a:r>
                        <a:rPr lang="en-US" sz="3200" dirty="0">
                          <a:latin typeface="Times New Roman" panose="02020603050405020304" pitchFamily="18" charset="0"/>
                          <a:cs typeface="Times New Roman" panose="02020603050405020304" pitchFamily="18" charset="0"/>
                        </a:rPr>
                        <a:t>0.26</a:t>
                      </a:r>
                    </a:p>
                  </a:txBody>
                  <a:tcPr/>
                </a:tc>
                <a:extLst>
                  <a:ext uri="{0D108BD9-81ED-4DB2-BD59-A6C34878D82A}">
                    <a16:rowId xmlns:a16="http://schemas.microsoft.com/office/drawing/2014/main" val="1552066384"/>
                  </a:ext>
                </a:extLst>
              </a:tr>
              <a:tr h="1470000">
                <a:tc>
                  <a:txBody>
                    <a:bodyPr/>
                    <a:lstStyle/>
                    <a:p>
                      <a:pPr algn="l"/>
                      <a:r>
                        <a:rPr lang="en-US" sz="3200" dirty="0">
                          <a:latin typeface="Times New Roman" panose="02020603050405020304" pitchFamily="18" charset="0"/>
                          <a:cs typeface="Times New Roman" panose="02020603050405020304" pitchFamily="18" charset="0"/>
                        </a:rPr>
                        <a:t>Conventional heat cured acrylic resin</a:t>
                      </a:r>
                    </a:p>
                  </a:txBody>
                  <a:tcPr/>
                </a:tc>
                <a:tc>
                  <a:txBody>
                    <a:bodyPr/>
                    <a:lstStyle/>
                    <a:p>
                      <a:pPr algn="ctr"/>
                      <a:r>
                        <a:rPr lang="en-US" sz="3200" dirty="0">
                          <a:latin typeface="Times New Roman" panose="02020603050405020304" pitchFamily="18" charset="0"/>
                          <a:cs typeface="Times New Roman" panose="02020603050405020304" pitchFamily="18" charset="0"/>
                        </a:rPr>
                        <a:t>0.43</a:t>
                      </a:r>
                    </a:p>
                  </a:txBody>
                  <a:tcPr/>
                </a:tc>
                <a:extLst>
                  <a:ext uri="{0D108BD9-81ED-4DB2-BD59-A6C34878D82A}">
                    <a16:rowId xmlns:a16="http://schemas.microsoft.com/office/drawing/2014/main" val="3985285321"/>
                  </a:ext>
                </a:extLst>
              </a:tr>
              <a:tr h="798000">
                <a:tc>
                  <a:txBody>
                    <a:bodyPr/>
                    <a:lstStyle/>
                    <a:p>
                      <a:pPr algn="l"/>
                      <a:r>
                        <a:rPr lang="en-US" sz="3200" dirty="0">
                          <a:latin typeface="Times New Roman" panose="02020603050405020304" pitchFamily="18" charset="0"/>
                          <a:cs typeface="Times New Roman" panose="02020603050405020304" pitchFamily="18" charset="0"/>
                        </a:rPr>
                        <a:t>Pour-type acrylic resin</a:t>
                      </a:r>
                    </a:p>
                  </a:txBody>
                  <a:tcPr/>
                </a:tc>
                <a:tc>
                  <a:txBody>
                    <a:bodyPr/>
                    <a:lstStyle/>
                    <a:p>
                      <a:pPr algn="ctr"/>
                      <a:r>
                        <a:rPr lang="en-US" sz="3200" dirty="0">
                          <a:latin typeface="Times New Roman" panose="02020603050405020304" pitchFamily="18" charset="0"/>
                          <a:cs typeface="Times New Roman" panose="02020603050405020304" pitchFamily="18" charset="0"/>
                        </a:rPr>
                        <a:t>0.48</a:t>
                      </a:r>
                    </a:p>
                  </a:txBody>
                  <a:tcPr/>
                </a:tc>
                <a:extLst>
                  <a:ext uri="{0D108BD9-81ED-4DB2-BD59-A6C34878D82A}">
                    <a16:rowId xmlns:a16="http://schemas.microsoft.com/office/drawing/2014/main" val="1686344958"/>
                  </a:ext>
                </a:extLst>
              </a:tr>
              <a:tr h="1470000">
                <a:tc>
                  <a:txBody>
                    <a:bodyPr/>
                    <a:lstStyle/>
                    <a:p>
                      <a:pPr algn="l"/>
                      <a:r>
                        <a:rPr lang="en-US" sz="3200" dirty="0">
                          <a:latin typeface="Times New Roman" panose="02020603050405020304" pitchFamily="18" charset="0"/>
                          <a:cs typeface="Times New Roman" panose="02020603050405020304" pitchFamily="18" charset="0"/>
                        </a:rPr>
                        <a:t>Rapid heat cured acrylic resin</a:t>
                      </a:r>
                    </a:p>
                  </a:txBody>
                  <a:tcPr/>
                </a:tc>
                <a:tc>
                  <a:txBody>
                    <a:bodyPr/>
                    <a:lstStyle/>
                    <a:p>
                      <a:pPr algn="ctr"/>
                      <a:r>
                        <a:rPr lang="en-US" sz="3200" dirty="0">
                          <a:latin typeface="Times New Roman" panose="02020603050405020304" pitchFamily="18" charset="0"/>
                          <a:cs typeface="Times New Roman" panose="02020603050405020304" pitchFamily="18" charset="0"/>
                        </a:rPr>
                        <a:t>0.97</a:t>
                      </a:r>
                    </a:p>
                  </a:txBody>
                  <a:tcPr/>
                </a:tc>
                <a:extLst>
                  <a:ext uri="{0D108BD9-81ED-4DB2-BD59-A6C34878D82A}">
                    <a16:rowId xmlns:a16="http://schemas.microsoft.com/office/drawing/2014/main" val="3765453494"/>
                  </a:ext>
                </a:extLst>
              </a:tr>
            </a:tbl>
          </a:graphicData>
        </a:graphic>
      </p:graphicFrame>
    </p:spTree>
    <p:extLst>
      <p:ext uri="{BB962C8B-B14F-4D97-AF65-F5344CB8AC3E}">
        <p14:creationId xmlns:p14="http://schemas.microsoft.com/office/powerpoint/2010/main" val="4261463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17" y="304800"/>
            <a:ext cx="8643966" cy="936104"/>
          </a:xfrm>
        </p:spPr>
        <p:txBody>
          <a:bodyPr>
            <a:normAutofit/>
          </a:bodyPr>
          <a:lstStyle/>
          <a:p>
            <a:r>
              <a:rPr lang="en-IN" sz="2800" dirty="0">
                <a:latin typeface="Times New Roman" pitchFamily="18" charset="0"/>
                <a:cs typeface="Times New Roman" pitchFamily="18" charset="0"/>
              </a:rPr>
              <a:t>Dimensional changes resulting from polymerization.</a:t>
            </a:r>
          </a:p>
          <a:p>
            <a:endParaRPr lang="en-IN" sz="24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l="4673" t="2994" r="3405" b="2961"/>
          <a:stretch>
            <a:fillRect/>
          </a:stretch>
        </p:blipFill>
        <p:spPr>
          <a:xfrm>
            <a:off x="533400" y="1066800"/>
            <a:ext cx="7696200" cy="5486400"/>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39</a:t>
            </a:fld>
            <a:endParaRPr lang="en-US"/>
          </a:p>
        </p:txBody>
      </p:sp>
    </p:spTree>
    <p:extLst>
      <p:ext uri="{BB962C8B-B14F-4D97-AF65-F5344CB8AC3E}">
        <p14:creationId xmlns:p14="http://schemas.microsoft.com/office/powerpoint/2010/main" val="89911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305800" cy="2743200"/>
          </a:xfrm>
        </p:spPr>
        <p:txBody>
          <a:bodyPr>
            <a:normAutofit/>
          </a:bodyPr>
          <a:lstStyle/>
          <a:p>
            <a:pPr marL="0" indent="0">
              <a:buNone/>
            </a:pPr>
            <a:r>
              <a:rPr lang="en-US" u="sng" dirty="0">
                <a:latin typeface="Times New Roman" pitchFamily="18" charset="0"/>
                <a:cs typeface="Times New Roman" pitchFamily="18" charset="0"/>
              </a:rPr>
              <a:t>Polymerization</a:t>
            </a:r>
          </a:p>
          <a:p>
            <a:pPr marL="0" indent="0">
              <a:buNone/>
            </a:pPr>
            <a:r>
              <a:rPr lang="en-US" dirty="0">
                <a:latin typeface="Times New Roman" pitchFamily="18" charset="0"/>
                <a:cs typeface="Times New Roman" pitchFamily="18" charset="0"/>
              </a:rPr>
              <a:t>Chemical reaction in which monomers of a low molecular weight are converted into chains of polymers with a high molecular weight. </a:t>
            </a:r>
          </a:p>
          <a:p>
            <a:pPr marL="0" indent="0">
              <a:buNone/>
            </a:pPr>
            <a:endParaRPr lang="en-US" dirty="0"/>
          </a:p>
          <a:p>
            <a:endParaRPr lang="en-US" dirty="0"/>
          </a:p>
        </p:txBody>
      </p:sp>
      <p:sp>
        <p:nvSpPr>
          <p:cNvPr id="4" name="TextBox 3"/>
          <p:cNvSpPr txBox="1"/>
          <p:nvPr/>
        </p:nvSpPr>
        <p:spPr>
          <a:xfrm>
            <a:off x="5638800" y="4572000"/>
            <a:ext cx="3352800" cy="461665"/>
          </a:xfrm>
          <a:prstGeom prst="rect">
            <a:avLst/>
          </a:prstGeom>
          <a:noFill/>
        </p:spPr>
        <p:txBody>
          <a:bodyPr wrap="square" rtlCol="0">
            <a:spAutoFit/>
          </a:bodyPr>
          <a:lstStyle/>
          <a:p>
            <a:r>
              <a:rPr lang="en-US" sz="2400" dirty="0"/>
              <a:t>- </a:t>
            </a:r>
            <a:r>
              <a:rPr lang="en-US" sz="2400" dirty="0" err="1">
                <a:latin typeface="Times New Roman" pitchFamily="18" charset="0"/>
                <a:cs typeface="Times New Roman" pitchFamily="18" charset="0"/>
              </a:rPr>
              <a:t>Mer</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Mer</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Mer</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Mer</a:t>
            </a:r>
            <a:r>
              <a:rPr lang="en-US" sz="2400" dirty="0">
                <a:latin typeface="Times New Roman" pitchFamily="18" charset="0"/>
                <a:cs typeface="Times New Roman" pitchFamily="18" charset="0"/>
              </a:rPr>
              <a:t> - </a:t>
            </a:r>
          </a:p>
        </p:txBody>
      </p:sp>
      <p:sp>
        <p:nvSpPr>
          <p:cNvPr id="5" name="TextBox 4"/>
          <p:cNvSpPr txBox="1"/>
          <p:nvPr/>
        </p:nvSpPr>
        <p:spPr>
          <a:xfrm>
            <a:off x="609600" y="4343400"/>
            <a:ext cx="3200400" cy="830997"/>
          </a:xfrm>
          <a:prstGeom prst="rect">
            <a:avLst/>
          </a:prstGeom>
          <a:noFill/>
        </p:spPr>
        <p:txBody>
          <a:bodyPr wrap="square" rtlCol="0">
            <a:spAutoFit/>
          </a:bodyPr>
          <a:lstStyle/>
          <a:p>
            <a:r>
              <a:rPr lang="en-US" sz="2400" dirty="0">
                <a:latin typeface="Times New Roman" pitchFamily="18" charset="0"/>
                <a:cs typeface="Times New Roman" pitchFamily="18" charset="0"/>
              </a:rPr>
              <a:t>Monomer + Monomer </a:t>
            </a:r>
          </a:p>
          <a:p>
            <a:r>
              <a:rPr lang="en-US" sz="2400" dirty="0">
                <a:latin typeface="Times New Roman" pitchFamily="18" charset="0"/>
                <a:cs typeface="Times New Roman" pitchFamily="18" charset="0"/>
              </a:rPr>
              <a:t>+ Monomer + Monomer </a:t>
            </a:r>
          </a:p>
        </p:txBody>
      </p:sp>
      <p:sp>
        <p:nvSpPr>
          <p:cNvPr id="6" name="Right Arrow 5"/>
          <p:cNvSpPr/>
          <p:nvPr/>
        </p:nvSpPr>
        <p:spPr>
          <a:xfrm>
            <a:off x="4114800" y="4758898"/>
            <a:ext cx="12954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4355068"/>
            <a:ext cx="1600200" cy="369332"/>
          </a:xfrm>
          <a:prstGeom prst="rect">
            <a:avLst/>
          </a:prstGeom>
          <a:noFill/>
        </p:spPr>
        <p:txBody>
          <a:bodyPr wrap="square" rtlCol="0">
            <a:spAutoFit/>
          </a:bodyPr>
          <a:lstStyle/>
          <a:p>
            <a:r>
              <a:rPr lang="en-US" dirty="0"/>
              <a:t>Polymerization</a:t>
            </a:r>
          </a:p>
        </p:txBody>
      </p:sp>
      <p:sp>
        <p:nvSpPr>
          <p:cNvPr id="8" name="Slide Number Placeholder 7"/>
          <p:cNvSpPr>
            <a:spLocks noGrp="1"/>
          </p:cNvSpPr>
          <p:nvPr>
            <p:ph type="sldNum" sz="quarter" idx="12"/>
          </p:nvPr>
        </p:nvSpPr>
        <p:spPr/>
        <p:txBody>
          <a:bodyPr/>
          <a:lstStyle/>
          <a:p>
            <a:fld id="{AE0259A4-88C1-4764-B481-B469A91C64E9}" type="slidenum">
              <a:rPr lang="en-US" smtClean="0"/>
              <a:pPr/>
              <a:t>4</a:t>
            </a:fld>
            <a:endParaRPr lang="en-US"/>
          </a:p>
        </p:txBody>
      </p:sp>
    </p:spTree>
    <p:extLst>
      <p:ext uri="{BB962C8B-B14F-4D97-AF65-F5344CB8AC3E}">
        <p14:creationId xmlns:p14="http://schemas.microsoft.com/office/powerpoint/2010/main" val="1148542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IN" sz="4400" b="1" u="sng" dirty="0">
                <a:solidFill>
                  <a:schemeClr val="accent2">
                    <a:lumMod val="75000"/>
                  </a:schemeClr>
                </a:solidFill>
                <a:latin typeface="Times New Roman" pitchFamily="18" charset="0"/>
                <a:cs typeface="Times New Roman" pitchFamily="18" charset="0"/>
              </a:rPr>
              <a:t>POROSITY</a:t>
            </a:r>
          </a:p>
        </p:txBody>
      </p:sp>
      <p:sp>
        <p:nvSpPr>
          <p:cNvPr id="3" name="Content Placeholder 2"/>
          <p:cNvSpPr>
            <a:spLocks noGrp="1"/>
          </p:cNvSpPr>
          <p:nvPr>
            <p:ph idx="1"/>
          </p:nvPr>
        </p:nvSpPr>
        <p:spPr>
          <a:xfrm>
            <a:off x="457200" y="2819400"/>
            <a:ext cx="8915400" cy="2787660"/>
          </a:xfrm>
        </p:spPr>
        <p:txBody>
          <a:bodyPr>
            <a:noAutofit/>
          </a:bodyPr>
          <a:lstStyle/>
          <a:p>
            <a:endParaRPr lang="en-IN" sz="36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srcRect/>
          <a:stretch>
            <a:fillRect/>
          </a:stretch>
        </p:blipFill>
        <p:spPr bwMode="auto">
          <a:xfrm>
            <a:off x="300684" y="1066800"/>
            <a:ext cx="8767116" cy="4770773"/>
          </a:xfrm>
          <a:prstGeom prst="rect">
            <a:avLst/>
          </a:prstGeom>
          <a:noFill/>
          <a:ln w="9525">
            <a:noFill/>
            <a:miter lim="800000"/>
            <a:headEnd/>
            <a:tailEnd/>
          </a:ln>
          <a:effectLst/>
        </p:spPr>
      </p:pic>
      <p:sp>
        <p:nvSpPr>
          <p:cNvPr id="5" name="TextBox 4"/>
          <p:cNvSpPr txBox="1"/>
          <p:nvPr/>
        </p:nvSpPr>
        <p:spPr>
          <a:xfrm>
            <a:off x="757884" y="6039147"/>
            <a:ext cx="7928916" cy="461665"/>
          </a:xfrm>
          <a:prstGeom prst="rect">
            <a:avLst/>
          </a:prstGeom>
          <a:noFill/>
        </p:spPr>
        <p:txBody>
          <a:bodyPr wrap="square" rtlCol="0">
            <a:spAutoFit/>
          </a:bodyPr>
          <a:lstStyle/>
          <a:p>
            <a:r>
              <a:rPr lang="en-US" sz="2400" b="1" dirty="0">
                <a:latin typeface="Times New Roman" pitchFamily="18" charset="0"/>
                <a:cs typeface="Times New Roman" pitchFamily="18" charset="0"/>
              </a:rPr>
              <a:t>     A                 B                      C                   D                   E</a:t>
            </a:r>
          </a:p>
        </p:txBody>
      </p:sp>
      <p:sp>
        <p:nvSpPr>
          <p:cNvPr id="6" name="Slide Number Placeholder 5"/>
          <p:cNvSpPr>
            <a:spLocks noGrp="1"/>
          </p:cNvSpPr>
          <p:nvPr>
            <p:ph type="sldNum" sz="quarter" idx="12"/>
          </p:nvPr>
        </p:nvSpPr>
        <p:spPr/>
        <p:txBody>
          <a:bodyPr/>
          <a:lstStyle/>
          <a:p>
            <a:fld id="{AE0259A4-88C1-4764-B481-B469A91C64E9}" type="slidenum">
              <a:rPr lang="en-US" smtClean="0"/>
              <a:pPr/>
              <a:t>40</a:t>
            </a:fld>
            <a:endParaRPr lang="en-US"/>
          </a:p>
        </p:txBody>
      </p:sp>
    </p:spTree>
    <p:extLst>
      <p:ext uri="{BB962C8B-B14F-4D97-AF65-F5344CB8AC3E}">
        <p14:creationId xmlns:p14="http://schemas.microsoft.com/office/powerpoint/2010/main" val="27831835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4B5551-A2FA-90B9-9387-5E1C2BB8165C}"/>
              </a:ext>
            </a:extLst>
          </p:cNvPr>
          <p:cNvSpPr>
            <a:spLocks noGrp="1"/>
          </p:cNvSpPr>
          <p:nvPr>
            <p:ph type="title"/>
          </p:nvPr>
        </p:nvSpPr>
        <p:spPr/>
        <p:txBody>
          <a:bodyPr/>
          <a:lstStyle/>
          <a:p>
            <a:r>
              <a:rPr lang="en-US" b="1" u="sng" dirty="0">
                <a:solidFill>
                  <a:schemeClr val="accent2">
                    <a:lumMod val="75000"/>
                  </a:schemeClr>
                </a:solidFill>
                <a:latin typeface="Times New Roman" panose="02020603050405020304" pitchFamily="18" charset="0"/>
                <a:cs typeface="Times New Roman" panose="02020603050405020304" pitchFamily="18" charset="0"/>
              </a:rPr>
              <a:t>Viscoelastic property</a:t>
            </a:r>
          </a:p>
        </p:txBody>
      </p:sp>
      <p:sp>
        <p:nvSpPr>
          <p:cNvPr id="4" name="Slide Number Placeholder 3">
            <a:extLst>
              <a:ext uri="{FF2B5EF4-FFF2-40B4-BE49-F238E27FC236}">
                <a16:creationId xmlns:a16="http://schemas.microsoft.com/office/drawing/2014/main" id="{98D4E095-EED4-604E-EE79-917C9C83A226}"/>
              </a:ext>
            </a:extLst>
          </p:cNvPr>
          <p:cNvSpPr>
            <a:spLocks noGrp="1"/>
          </p:cNvSpPr>
          <p:nvPr>
            <p:ph type="sldNum" sz="quarter" idx="12"/>
          </p:nvPr>
        </p:nvSpPr>
        <p:spPr/>
        <p:txBody>
          <a:bodyPr/>
          <a:lstStyle/>
          <a:p>
            <a:fld id="{AE0259A4-88C1-4764-B481-B469A91C64E9}" type="slidenum">
              <a:rPr lang="en-US" smtClean="0"/>
              <a:pPr/>
              <a:t>41</a:t>
            </a:fld>
            <a:endParaRPr lang="en-US"/>
          </a:p>
        </p:txBody>
      </p:sp>
      <p:pic>
        <p:nvPicPr>
          <p:cNvPr id="7" name="Content Placeholder 5">
            <a:extLst>
              <a:ext uri="{FF2B5EF4-FFF2-40B4-BE49-F238E27FC236}">
                <a16:creationId xmlns:a16="http://schemas.microsoft.com/office/drawing/2014/main" id="{78544040-3EFC-65F0-31C7-E71499F9E07B}"/>
              </a:ext>
            </a:extLst>
          </p:cNvPr>
          <p:cNvPicPr>
            <a:picLocks noChangeAspect="1"/>
          </p:cNvPicPr>
          <p:nvPr/>
        </p:nvPicPr>
        <p:blipFill rotWithShape="1">
          <a:blip r:embed="rId3">
            <a:extLst>
              <a:ext uri="{28A0092B-C50C-407E-A947-70E740481C1C}">
                <a14:useLocalDpi xmlns:a14="http://schemas.microsoft.com/office/drawing/2010/main" val="0"/>
              </a:ext>
            </a:extLst>
          </a:blip>
          <a:srcRect b="50633"/>
          <a:stretch/>
        </p:blipFill>
        <p:spPr>
          <a:xfrm>
            <a:off x="247650" y="2819400"/>
            <a:ext cx="8648700" cy="2679699"/>
          </a:xfrm>
          <a:prstGeom prst="rect">
            <a:avLst/>
          </a:prstGeom>
        </p:spPr>
      </p:pic>
    </p:spTree>
    <p:extLst>
      <p:ext uri="{BB962C8B-B14F-4D97-AF65-F5344CB8AC3E}">
        <p14:creationId xmlns:p14="http://schemas.microsoft.com/office/powerpoint/2010/main" val="3612677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EFBA2D-0D0F-068C-9D3D-5502212C1C15}"/>
              </a:ext>
            </a:extLst>
          </p:cNvPr>
          <p:cNvSpPr>
            <a:spLocks noGrp="1"/>
          </p:cNvSpPr>
          <p:nvPr>
            <p:ph type="sldNum" sz="quarter" idx="12"/>
          </p:nvPr>
        </p:nvSpPr>
        <p:spPr/>
        <p:txBody>
          <a:bodyPr/>
          <a:lstStyle/>
          <a:p>
            <a:fld id="{AE0259A4-88C1-4764-B481-B469A91C64E9}" type="slidenum">
              <a:rPr lang="en-US" smtClean="0"/>
              <a:pPr/>
              <a:t>42</a:t>
            </a:fld>
            <a:endParaRPr lang="en-US"/>
          </a:p>
        </p:txBody>
      </p:sp>
      <p:pic>
        <p:nvPicPr>
          <p:cNvPr id="5" name="Content Placeholder 5">
            <a:extLst>
              <a:ext uri="{FF2B5EF4-FFF2-40B4-BE49-F238E27FC236}">
                <a16:creationId xmlns:a16="http://schemas.microsoft.com/office/drawing/2014/main" id="{FCD78CF4-632B-495D-0F96-17EAA72E68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04800"/>
            <a:ext cx="9067800" cy="6540500"/>
          </a:xfrm>
        </p:spPr>
      </p:pic>
    </p:spTree>
    <p:extLst>
      <p:ext uri="{BB962C8B-B14F-4D97-AF65-F5344CB8AC3E}">
        <p14:creationId xmlns:p14="http://schemas.microsoft.com/office/powerpoint/2010/main" val="2757283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CB7F-BF66-F07D-B556-E513880DC09D}"/>
              </a:ext>
            </a:extLst>
          </p:cNvPr>
          <p:cNvSpPr>
            <a:spLocks noGrp="1"/>
          </p:cNvSpPr>
          <p:nvPr>
            <p:ph type="title"/>
          </p:nvPr>
        </p:nvSpPr>
        <p:spPr/>
        <p:txBody>
          <a:bodyPr/>
          <a:lstStyle/>
          <a:p>
            <a:r>
              <a:rPr lang="en-US" b="1" u="sng" dirty="0">
                <a:solidFill>
                  <a:schemeClr val="accent2">
                    <a:lumMod val="75000"/>
                  </a:schemeClr>
                </a:solidFill>
              </a:rPr>
              <a:t>PLASTICIZATION PROPERTY</a:t>
            </a:r>
          </a:p>
        </p:txBody>
      </p:sp>
      <p:sp>
        <p:nvSpPr>
          <p:cNvPr id="4" name="Slide Number Placeholder 3">
            <a:extLst>
              <a:ext uri="{FF2B5EF4-FFF2-40B4-BE49-F238E27FC236}">
                <a16:creationId xmlns:a16="http://schemas.microsoft.com/office/drawing/2014/main" id="{C63B39C7-A516-2F86-8440-251A58ED5C96}"/>
              </a:ext>
            </a:extLst>
          </p:cNvPr>
          <p:cNvSpPr>
            <a:spLocks noGrp="1"/>
          </p:cNvSpPr>
          <p:nvPr>
            <p:ph type="sldNum" sz="quarter" idx="12"/>
          </p:nvPr>
        </p:nvSpPr>
        <p:spPr/>
        <p:txBody>
          <a:bodyPr/>
          <a:lstStyle/>
          <a:p>
            <a:fld id="{AE0259A4-88C1-4764-B481-B469A91C64E9}" type="slidenum">
              <a:rPr lang="en-US" smtClean="0"/>
              <a:pPr/>
              <a:t>43</a:t>
            </a:fld>
            <a:endParaRPr lang="en-US"/>
          </a:p>
        </p:txBody>
      </p:sp>
      <p:sp>
        <p:nvSpPr>
          <p:cNvPr id="8" name="Content Placeholder 7">
            <a:extLst>
              <a:ext uri="{FF2B5EF4-FFF2-40B4-BE49-F238E27FC236}">
                <a16:creationId xmlns:a16="http://schemas.microsoft.com/office/drawing/2014/main" id="{3644EC35-B43D-8602-9E67-485C67FFAA20}"/>
              </a:ext>
            </a:extLst>
          </p:cNvPr>
          <p:cNvSpPr>
            <a:spLocks noGrp="1"/>
          </p:cNvSpPr>
          <p:nvPr>
            <p:ph idx="1"/>
          </p:nvPr>
        </p:nvSpPr>
        <p:spPr>
          <a:xfrm>
            <a:off x="685800" y="1417638"/>
            <a:ext cx="8229600" cy="4525963"/>
          </a:xfrm>
        </p:spPr>
        <p:txBody>
          <a:bodyPr>
            <a:normAutofit fontScale="85000" lnSpcReduction="20000"/>
          </a:bodyPr>
          <a:lstStyle/>
          <a:p>
            <a:r>
              <a:rPr lang="en-US" dirty="0"/>
              <a:t>The solvent particles penetrates polymer chains and facilitates slipping of chains.</a:t>
            </a:r>
          </a:p>
          <a:p>
            <a:endParaRPr lang="en-US" dirty="0"/>
          </a:p>
          <a:p>
            <a:r>
              <a:rPr lang="en-US" dirty="0"/>
              <a:t>It is of two types:</a:t>
            </a:r>
          </a:p>
          <a:p>
            <a:pPr marL="514350" indent="-514350">
              <a:buFont typeface="+mj-lt"/>
              <a:buAutoNum type="arabicPeriod"/>
            </a:pPr>
            <a:r>
              <a:rPr lang="en-US" dirty="0"/>
              <a:t>INTERNAL- Copolymerization</a:t>
            </a:r>
          </a:p>
          <a:p>
            <a:pPr marL="514350" indent="-514350">
              <a:buFont typeface="+mj-lt"/>
              <a:buAutoNum type="arabicPeriod"/>
            </a:pPr>
            <a:r>
              <a:rPr lang="en-US" dirty="0"/>
              <a:t>EXTERNAL- Solvent penetration</a:t>
            </a:r>
          </a:p>
          <a:p>
            <a:pPr marL="514350" indent="-514350">
              <a:buFont typeface="+mj-lt"/>
              <a:buAutoNum type="arabicPeriod"/>
            </a:pPr>
            <a:endParaRPr lang="en-US" dirty="0"/>
          </a:p>
          <a:p>
            <a:r>
              <a:rPr lang="en-US" dirty="0"/>
              <a:t>It reduces strength, hardness and softening temperatures. </a:t>
            </a:r>
          </a:p>
          <a:p>
            <a:endParaRPr lang="en-US" dirty="0"/>
          </a:p>
          <a:p>
            <a:r>
              <a:rPr lang="en-US" dirty="0"/>
              <a:t>Facilitates cushioning linear polymer for dentures.</a:t>
            </a:r>
          </a:p>
        </p:txBody>
      </p:sp>
    </p:spTree>
    <p:extLst>
      <p:ext uri="{BB962C8B-B14F-4D97-AF65-F5344CB8AC3E}">
        <p14:creationId xmlns:p14="http://schemas.microsoft.com/office/powerpoint/2010/main" val="3041934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pPr algn="ctr"/>
            <a:r>
              <a:rPr lang="en-IN" b="1" u="sng" dirty="0">
                <a:solidFill>
                  <a:schemeClr val="accent2">
                    <a:lumMod val="75000"/>
                  </a:schemeClr>
                </a:solidFill>
                <a:latin typeface="Times New Roman" pitchFamily="18" charset="0"/>
                <a:cs typeface="Times New Roman" pitchFamily="18" charset="0"/>
              </a:rPr>
              <a:t>WATER ABSORPTION </a:t>
            </a:r>
            <a:br>
              <a:rPr lang="en-IN" sz="3200" b="1" u="sng" dirty="0">
                <a:solidFill>
                  <a:schemeClr val="bg1"/>
                </a:solidFill>
              </a:rPr>
            </a:br>
            <a:endParaRPr lang="en-IN" sz="4000" b="1" u="sng" dirty="0">
              <a:solidFill>
                <a:schemeClr val="bg1"/>
              </a:solidFill>
            </a:endParaRPr>
          </a:p>
        </p:txBody>
      </p:sp>
      <p:sp>
        <p:nvSpPr>
          <p:cNvPr id="3" name="Content Placeholder 2"/>
          <p:cNvSpPr>
            <a:spLocks noGrp="1"/>
          </p:cNvSpPr>
          <p:nvPr>
            <p:ph idx="1"/>
          </p:nvPr>
        </p:nvSpPr>
        <p:spPr>
          <a:xfrm>
            <a:off x="357158" y="1295400"/>
            <a:ext cx="8429684" cy="5562600"/>
          </a:xfrm>
        </p:spPr>
        <p:txBody>
          <a:bodyPr>
            <a:normAutofit/>
          </a:bodyPr>
          <a:lstStyle/>
          <a:p>
            <a:pPr>
              <a:lnSpc>
                <a:spcPct val="150000"/>
              </a:lnSpc>
            </a:pPr>
            <a:r>
              <a:rPr lang="en-IN" dirty="0">
                <a:latin typeface="Times New Roman" pitchFamily="18" charset="0"/>
                <a:cs typeface="Times New Roman" pitchFamily="18" charset="0"/>
              </a:rPr>
              <a:t>Polymethyl methacrylate exhibits a water absorption value of 0.69 mg/cm2.</a:t>
            </a:r>
          </a:p>
          <a:p>
            <a:pPr>
              <a:lnSpc>
                <a:spcPct val="150000"/>
              </a:lnSpc>
            </a:pPr>
            <a:endParaRPr lang="en-IN" dirty="0">
              <a:latin typeface="Times New Roman" pitchFamily="18" charset="0"/>
              <a:cs typeface="Times New Roman" pitchFamily="18" charset="0"/>
            </a:endParaRPr>
          </a:p>
          <a:p>
            <a:pPr>
              <a:lnSpc>
                <a:spcPct val="150000"/>
              </a:lnSpc>
            </a:pPr>
            <a:r>
              <a:rPr lang="en-IN" dirty="0">
                <a:latin typeface="Times New Roman" pitchFamily="18" charset="0"/>
                <a:cs typeface="Times New Roman" pitchFamily="18" charset="0"/>
              </a:rPr>
              <a:t>It has been estimated that for each 1% increase in weight produced by water absorption, acrylic resin exhibits a linear expansion of 0.23%.</a:t>
            </a:r>
          </a:p>
        </p:txBody>
      </p:sp>
      <p:sp>
        <p:nvSpPr>
          <p:cNvPr id="4" name="Slide Number Placeholder 3"/>
          <p:cNvSpPr>
            <a:spLocks noGrp="1"/>
          </p:cNvSpPr>
          <p:nvPr>
            <p:ph type="sldNum" sz="quarter" idx="12"/>
          </p:nvPr>
        </p:nvSpPr>
        <p:spPr/>
        <p:txBody>
          <a:bodyPr/>
          <a:lstStyle/>
          <a:p>
            <a:fld id="{AE0259A4-88C1-4764-B481-B469A91C64E9}" type="slidenum">
              <a:rPr lang="en-US" smtClean="0"/>
              <a:pPr/>
              <a:t>44</a:t>
            </a:fld>
            <a:endParaRPr lang="en-US"/>
          </a:p>
        </p:txBody>
      </p:sp>
    </p:spTree>
    <p:extLst>
      <p:ext uri="{BB962C8B-B14F-4D97-AF65-F5344CB8AC3E}">
        <p14:creationId xmlns:p14="http://schemas.microsoft.com/office/powerpoint/2010/main" val="902071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pPr algn="ctr"/>
            <a:r>
              <a:rPr lang="en-IN" sz="4400" b="1" u="sng" dirty="0">
                <a:solidFill>
                  <a:schemeClr val="accent2">
                    <a:lumMod val="75000"/>
                  </a:schemeClr>
                </a:solidFill>
                <a:latin typeface="Times New Roman" pitchFamily="18" charset="0"/>
                <a:cs typeface="Times New Roman" pitchFamily="18" charset="0"/>
              </a:rPr>
              <a:t>SOLUBILITY</a:t>
            </a:r>
          </a:p>
        </p:txBody>
      </p:sp>
      <p:sp>
        <p:nvSpPr>
          <p:cNvPr id="3" name="Content Placeholder 2"/>
          <p:cNvSpPr>
            <a:spLocks noGrp="1"/>
          </p:cNvSpPr>
          <p:nvPr>
            <p:ph idx="1"/>
          </p:nvPr>
        </p:nvSpPr>
        <p:spPr>
          <a:xfrm>
            <a:off x="428596" y="1600200"/>
            <a:ext cx="8143932" cy="4543444"/>
          </a:xfrm>
        </p:spPr>
        <p:txBody>
          <a:bodyPr>
            <a:normAutofit/>
          </a:bodyPr>
          <a:lstStyle/>
          <a:p>
            <a:pPr>
              <a:lnSpc>
                <a:spcPct val="150000"/>
              </a:lnSpc>
            </a:pPr>
            <a:r>
              <a:rPr lang="en-IN" dirty="0">
                <a:latin typeface="Times New Roman" pitchFamily="18" charset="0"/>
                <a:cs typeface="Times New Roman" pitchFamily="18" charset="0"/>
              </a:rPr>
              <a:t>Non-cross-linked polymethyl methacrylate dentures made in the 1940s swelled and warped when exposed to ethanol in the diet. </a:t>
            </a:r>
          </a:p>
          <a:p>
            <a:pPr>
              <a:lnSpc>
                <a:spcPct val="150000"/>
              </a:lnSpc>
            </a:pPr>
            <a:r>
              <a:rPr lang="en-IN" dirty="0">
                <a:latin typeface="Times New Roman" pitchFamily="18" charset="0"/>
                <a:cs typeface="Times New Roman" pitchFamily="18" charset="0"/>
              </a:rPr>
              <a:t>Addition of cross-linking agents to the resin composition has solved this problem.</a:t>
            </a:r>
          </a:p>
          <a:p>
            <a:pPr>
              <a:lnSpc>
                <a:spcPct val="150000"/>
              </a:lnSpc>
              <a:buNone/>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45</a:t>
            </a:fld>
            <a:endParaRPr lang="en-US"/>
          </a:p>
        </p:txBody>
      </p:sp>
    </p:spTree>
    <p:extLst>
      <p:ext uri="{BB962C8B-B14F-4D97-AF65-F5344CB8AC3E}">
        <p14:creationId xmlns:p14="http://schemas.microsoft.com/office/powerpoint/2010/main" val="3577872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IN" sz="4400" b="1" u="sng" dirty="0">
                <a:solidFill>
                  <a:schemeClr val="accent2">
                    <a:lumMod val="75000"/>
                  </a:schemeClr>
                </a:solidFill>
                <a:latin typeface="Times New Roman" pitchFamily="18" charset="0"/>
                <a:cs typeface="Times New Roman" pitchFamily="18" charset="0"/>
              </a:rPr>
              <a:t>CRAZING</a:t>
            </a:r>
          </a:p>
        </p:txBody>
      </p:sp>
      <p:sp>
        <p:nvSpPr>
          <p:cNvPr id="3" name="Content Placeholder 2"/>
          <p:cNvSpPr>
            <a:spLocks noGrp="1"/>
          </p:cNvSpPr>
          <p:nvPr>
            <p:ph idx="1"/>
          </p:nvPr>
        </p:nvSpPr>
        <p:spPr>
          <a:xfrm>
            <a:off x="152400" y="1219200"/>
            <a:ext cx="4267200" cy="5184576"/>
          </a:xfrm>
        </p:spPr>
        <p:txBody>
          <a:bodyPr>
            <a:noAutofit/>
          </a:bodyPr>
          <a:lstStyle/>
          <a:p>
            <a:r>
              <a:rPr lang="en-IN" dirty="0"/>
              <a:t>Release of st</a:t>
            </a:r>
            <a:r>
              <a:rPr lang="en-IN" dirty="0">
                <a:latin typeface="Times New Roman" pitchFamily="18" charset="0"/>
                <a:cs typeface="Times New Roman" pitchFamily="18" charset="0"/>
              </a:rPr>
              <a:t>ress can produce small surface flaws that may adversely affect the </a:t>
            </a:r>
            <a:r>
              <a:rPr lang="en-IN" dirty="0" err="1">
                <a:latin typeface="Times New Roman" pitchFamily="18" charset="0"/>
                <a:cs typeface="Times New Roman" pitchFamily="18" charset="0"/>
              </a:rPr>
              <a:t>esthetic</a:t>
            </a:r>
            <a:r>
              <a:rPr lang="en-IN" dirty="0">
                <a:latin typeface="Times New Roman" pitchFamily="18" charset="0"/>
                <a:cs typeface="Times New Roman" pitchFamily="18" charset="0"/>
              </a:rPr>
              <a:t> and physical properties of a denture. The production of such flaws, or </a:t>
            </a:r>
            <a:r>
              <a:rPr lang="en-IN" dirty="0" err="1">
                <a:latin typeface="Times New Roman" pitchFamily="18" charset="0"/>
                <a:cs typeface="Times New Roman" pitchFamily="18" charset="0"/>
              </a:rPr>
              <a:t>microcracks</a:t>
            </a:r>
            <a:r>
              <a:rPr lang="en-IN" dirty="0">
                <a:latin typeface="Times New Roman" pitchFamily="18" charset="0"/>
                <a:cs typeface="Times New Roman" pitchFamily="18" charset="0"/>
              </a:rPr>
              <a:t>, is termed </a:t>
            </a:r>
            <a:r>
              <a:rPr lang="en-IN" i="1" dirty="0">
                <a:latin typeface="Times New Roman" pitchFamily="18" charset="0"/>
                <a:cs typeface="Times New Roman" pitchFamily="18" charset="0"/>
              </a:rPr>
              <a:t>crazing.</a:t>
            </a:r>
          </a:p>
          <a:p>
            <a:endParaRPr lang="en-IN"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95400"/>
            <a:ext cx="3886200" cy="5248608"/>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46</a:t>
            </a:fld>
            <a:endParaRPr lang="en-US"/>
          </a:p>
        </p:txBody>
      </p:sp>
    </p:spTree>
    <p:extLst>
      <p:ext uri="{BB962C8B-B14F-4D97-AF65-F5344CB8AC3E}">
        <p14:creationId xmlns:p14="http://schemas.microsoft.com/office/powerpoint/2010/main" val="3203081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42072-6FBC-7DA1-1BF7-F20E90FA8911}"/>
              </a:ext>
            </a:extLst>
          </p:cNvPr>
          <p:cNvSpPr>
            <a:spLocks noGrp="1"/>
          </p:cNvSpPr>
          <p:nvPr>
            <p:ph idx="1"/>
          </p:nvPr>
        </p:nvSpPr>
        <p:spPr>
          <a:xfrm>
            <a:off x="457200" y="838200"/>
            <a:ext cx="8229600" cy="5287963"/>
          </a:xfrm>
        </p:spPr>
        <p:txBody>
          <a:bodyPr/>
          <a:lstStyle/>
          <a:p>
            <a:r>
              <a:rPr lang="en-IN" dirty="0">
                <a:latin typeface="Times New Roman" pitchFamily="18" charset="0"/>
                <a:cs typeface="Times New Roman" pitchFamily="18" charset="0"/>
              </a:rPr>
              <a:t>Crazing in a transparent resin -- a “hazy” or    “foggy” appearance.</a:t>
            </a:r>
          </a:p>
          <a:p>
            <a:r>
              <a:rPr lang="en-IN" dirty="0">
                <a:latin typeface="Times New Roman" pitchFamily="18" charset="0"/>
                <a:cs typeface="Times New Roman" pitchFamily="18" charset="0"/>
              </a:rPr>
              <a:t>In a tinted resin -- a whitish appearance.</a:t>
            </a:r>
          </a:p>
          <a:p>
            <a:r>
              <a:rPr lang="en-IN" dirty="0">
                <a:latin typeface="Times New Roman" pitchFamily="18" charset="0"/>
                <a:cs typeface="Times New Roman" pitchFamily="18" charset="0"/>
              </a:rPr>
              <a:t>Crazing may result from stress application or      from partial dissolution by a solvent.</a:t>
            </a:r>
          </a:p>
          <a:p>
            <a:r>
              <a:rPr lang="en-IN" dirty="0">
                <a:latin typeface="Times New Roman" pitchFamily="18" charset="0"/>
                <a:cs typeface="Times New Roman" pitchFamily="18" charset="0"/>
              </a:rPr>
              <a:t>Crazing generally begins at the surface of a resin and is oriented at right angles to tensile forces.</a:t>
            </a:r>
          </a:p>
          <a:p>
            <a:endParaRPr lang="en-US" dirty="0"/>
          </a:p>
        </p:txBody>
      </p:sp>
      <p:sp>
        <p:nvSpPr>
          <p:cNvPr id="4" name="Slide Number Placeholder 3">
            <a:extLst>
              <a:ext uri="{FF2B5EF4-FFF2-40B4-BE49-F238E27FC236}">
                <a16:creationId xmlns:a16="http://schemas.microsoft.com/office/drawing/2014/main" id="{C574C651-07FB-B0CA-9C03-AD0CC5FEA82A}"/>
              </a:ext>
            </a:extLst>
          </p:cNvPr>
          <p:cNvSpPr>
            <a:spLocks noGrp="1"/>
          </p:cNvSpPr>
          <p:nvPr>
            <p:ph type="sldNum" sz="quarter" idx="12"/>
          </p:nvPr>
        </p:nvSpPr>
        <p:spPr/>
        <p:txBody>
          <a:bodyPr/>
          <a:lstStyle/>
          <a:p>
            <a:fld id="{AE0259A4-88C1-4764-B481-B469A91C64E9}" type="slidenum">
              <a:rPr lang="en-US" smtClean="0"/>
              <a:pPr/>
              <a:t>47</a:t>
            </a:fld>
            <a:endParaRPr lang="en-US"/>
          </a:p>
        </p:txBody>
      </p:sp>
    </p:spTree>
    <p:extLst>
      <p:ext uri="{BB962C8B-B14F-4D97-AF65-F5344CB8AC3E}">
        <p14:creationId xmlns:p14="http://schemas.microsoft.com/office/powerpoint/2010/main" val="2250711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pPr algn="ctr"/>
            <a:r>
              <a:rPr lang="en-IN" sz="4400" b="1" u="sng" dirty="0">
                <a:solidFill>
                  <a:schemeClr val="accent2">
                    <a:lumMod val="75000"/>
                  </a:schemeClr>
                </a:solidFill>
                <a:latin typeface="Times New Roman" pitchFamily="18" charset="0"/>
                <a:cs typeface="Times New Roman" pitchFamily="18" charset="0"/>
              </a:rPr>
              <a:t>STRENGTH</a:t>
            </a:r>
          </a:p>
        </p:txBody>
      </p:sp>
      <p:sp>
        <p:nvSpPr>
          <p:cNvPr id="3" name="Content Placeholder 2"/>
          <p:cNvSpPr>
            <a:spLocks noGrp="1"/>
          </p:cNvSpPr>
          <p:nvPr>
            <p:ph idx="1"/>
          </p:nvPr>
        </p:nvSpPr>
        <p:spPr>
          <a:xfrm>
            <a:off x="247374" y="1219200"/>
            <a:ext cx="8501090" cy="5566792"/>
          </a:xfrm>
        </p:spPr>
        <p:txBody>
          <a:bodyPr>
            <a:normAutofit lnSpcReduction="10000"/>
          </a:bodyPr>
          <a:lstStyle/>
          <a:p>
            <a:pPr marL="457200" indent="-457200">
              <a:lnSpc>
                <a:spcPct val="150000"/>
              </a:lnSpc>
            </a:pPr>
            <a:r>
              <a:rPr lang="en-IN" dirty="0">
                <a:latin typeface="Times New Roman" pitchFamily="18" charset="0"/>
                <a:cs typeface="Times New Roman" pitchFamily="18" charset="0"/>
              </a:rPr>
              <a:t>As the degree of polymerization increases, the strength of the resin also increases.</a:t>
            </a:r>
          </a:p>
          <a:p>
            <a:pPr>
              <a:lnSpc>
                <a:spcPct val="150000"/>
              </a:lnSpc>
            </a:pPr>
            <a:r>
              <a:rPr lang="en-IN" dirty="0">
                <a:latin typeface="Times New Roman" pitchFamily="18" charset="0"/>
                <a:cs typeface="Times New Roman" pitchFamily="18" charset="0"/>
              </a:rPr>
              <a:t>The factors on which strength depends are:</a:t>
            </a:r>
          </a:p>
          <a:p>
            <a:pPr marL="400050" indent="-400050">
              <a:lnSpc>
                <a:spcPct val="150000"/>
              </a:lnSpc>
              <a:buFont typeface="+mj-lt"/>
              <a:buAutoNum type="romanLcPeriod"/>
            </a:pPr>
            <a:r>
              <a:rPr lang="en-IN" dirty="0">
                <a:latin typeface="Times New Roman" pitchFamily="18" charset="0"/>
                <a:cs typeface="Times New Roman" pitchFamily="18" charset="0"/>
              </a:rPr>
              <a:t>composition of the resin, </a:t>
            </a:r>
          </a:p>
          <a:p>
            <a:pPr marL="400050" indent="-400050">
              <a:lnSpc>
                <a:spcPct val="150000"/>
              </a:lnSpc>
              <a:buFont typeface="+mj-lt"/>
              <a:buAutoNum type="romanLcPeriod"/>
            </a:pPr>
            <a:r>
              <a:rPr lang="en-IN" dirty="0">
                <a:latin typeface="Times New Roman" pitchFamily="18" charset="0"/>
                <a:cs typeface="Times New Roman" pitchFamily="18" charset="0"/>
              </a:rPr>
              <a:t>processing technique</a:t>
            </a:r>
          </a:p>
          <a:p>
            <a:pPr>
              <a:lnSpc>
                <a:spcPct val="150000"/>
              </a:lnSpc>
            </a:pPr>
            <a:r>
              <a:rPr lang="en-US" b="0" i="0" dirty="0">
                <a:solidFill>
                  <a:srgbClr val="111111"/>
                </a:solidFill>
                <a:effectLst/>
              </a:rPr>
              <a:t>Compressive strength: 85 and 110 MPa </a:t>
            </a:r>
          </a:p>
          <a:p>
            <a:pPr>
              <a:lnSpc>
                <a:spcPct val="150000"/>
              </a:lnSpc>
            </a:pPr>
            <a:r>
              <a:rPr lang="en-US" dirty="0">
                <a:solidFill>
                  <a:srgbClr val="111111"/>
                </a:solidFill>
              </a:rPr>
              <a:t>T</a:t>
            </a:r>
            <a:r>
              <a:rPr lang="en-US" b="0" i="0" dirty="0">
                <a:solidFill>
                  <a:srgbClr val="111111"/>
                </a:solidFill>
                <a:effectLst/>
              </a:rPr>
              <a:t>ensile strength</a:t>
            </a:r>
            <a:r>
              <a:rPr lang="en-US" b="1" dirty="0">
                <a:solidFill>
                  <a:srgbClr val="111111"/>
                </a:solidFill>
              </a:rPr>
              <a:t>: </a:t>
            </a:r>
            <a:r>
              <a:rPr lang="en-US" i="0" dirty="0">
                <a:solidFill>
                  <a:srgbClr val="111111"/>
                </a:solidFill>
                <a:effectLst/>
              </a:rPr>
              <a:t>30 and 50 MPa </a:t>
            </a:r>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48</a:t>
            </a:fld>
            <a:endParaRPr lang="en-US"/>
          </a:p>
        </p:txBody>
      </p:sp>
    </p:spTree>
    <p:extLst>
      <p:ext uri="{BB962C8B-B14F-4D97-AF65-F5344CB8AC3E}">
        <p14:creationId xmlns:p14="http://schemas.microsoft.com/office/powerpoint/2010/main" val="141575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77200" cy="1143000"/>
          </a:xfrm>
        </p:spPr>
        <p:txBody>
          <a:bodyPr>
            <a:normAutofit fontScale="90000"/>
          </a:bodyPr>
          <a:lstStyle/>
          <a:p>
            <a:r>
              <a:rPr lang="en-US" b="1" u="sng" dirty="0">
                <a:solidFill>
                  <a:srgbClr val="002060"/>
                </a:solidFill>
                <a:latin typeface="Times New Roman" pitchFamily="18" charset="0"/>
                <a:cs typeface="Times New Roman" pitchFamily="18" charset="0"/>
              </a:rPr>
              <a:t>DENTURE FABRICATION TECHNIQUES</a:t>
            </a:r>
          </a:p>
        </p:txBody>
      </p:sp>
      <p:sp>
        <p:nvSpPr>
          <p:cNvPr id="3" name="Content Placeholder 2"/>
          <p:cNvSpPr>
            <a:spLocks noGrp="1"/>
          </p:cNvSpPr>
          <p:nvPr>
            <p:ph idx="1"/>
          </p:nvPr>
        </p:nvSpPr>
        <p:spPr>
          <a:xfrm>
            <a:off x="800100" y="2133600"/>
            <a:ext cx="7543800" cy="5105400"/>
          </a:xfrm>
        </p:spPr>
        <p:txBody>
          <a:bodyPr>
            <a:normAutofit/>
          </a:bodyPr>
          <a:lstStyle/>
          <a:p>
            <a:pPr marL="514350" indent="-514350">
              <a:buFont typeface="+mj-lt"/>
              <a:buAutoNum type="arabicPeriod"/>
            </a:pPr>
            <a:r>
              <a:rPr lang="en-US" dirty="0">
                <a:latin typeface="Times New Roman" pitchFamily="18" charset="0"/>
                <a:cs typeface="Times New Roman" pitchFamily="18" charset="0"/>
              </a:rPr>
              <a:t>Compression molding technique</a:t>
            </a:r>
          </a:p>
          <a:p>
            <a:pPr marL="514350" indent="-514350">
              <a:buFont typeface="+mj-lt"/>
              <a:buAutoNum type="arabicPeriod"/>
            </a:pPr>
            <a:r>
              <a:rPr lang="en-US" dirty="0">
                <a:latin typeface="Times New Roman" pitchFamily="18" charset="0"/>
                <a:cs typeface="Times New Roman" pitchFamily="18" charset="0"/>
              </a:rPr>
              <a:t>Injection molding technique</a:t>
            </a:r>
          </a:p>
          <a:p>
            <a:pPr marL="514350" indent="-514350">
              <a:buFont typeface="+mj-lt"/>
              <a:buAutoNum type="arabicPeriod"/>
            </a:pPr>
            <a:r>
              <a:rPr lang="en-US" dirty="0">
                <a:latin typeface="Times New Roman" pitchFamily="18" charset="0"/>
                <a:cs typeface="Times New Roman" pitchFamily="18" charset="0"/>
              </a:rPr>
              <a:t>Fluid resin technique</a:t>
            </a:r>
          </a:p>
          <a:p>
            <a:pPr marL="514350" indent="-514350">
              <a:buFont typeface="+mj-lt"/>
              <a:buAutoNum type="arabicPeriod"/>
            </a:pPr>
            <a:r>
              <a:rPr lang="en-US" dirty="0">
                <a:latin typeface="Times New Roman" pitchFamily="18" charset="0"/>
                <a:cs typeface="Times New Roman" pitchFamily="18" charset="0"/>
              </a:rPr>
              <a:t>Visible light curing technique</a:t>
            </a:r>
          </a:p>
          <a:p>
            <a:endParaRPr lang="en-US" sz="36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49</a:t>
            </a:fld>
            <a:endParaRPr lang="en-US"/>
          </a:p>
        </p:txBody>
      </p:sp>
    </p:spTree>
    <p:extLst>
      <p:ext uri="{BB962C8B-B14F-4D97-AF65-F5344CB8AC3E}">
        <p14:creationId xmlns:p14="http://schemas.microsoft.com/office/powerpoint/2010/main" val="400240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Autofit/>
          </a:bodyPr>
          <a:lstStyle/>
          <a:p>
            <a:pPr algn="ctr"/>
            <a:r>
              <a:rPr lang="en-IN" b="1" u="sng" dirty="0">
                <a:solidFill>
                  <a:srgbClr val="002060"/>
                </a:solidFill>
              </a:rPr>
              <a:t>APPLICATION OF RESINS IN DENTISTRY</a:t>
            </a:r>
          </a:p>
        </p:txBody>
      </p:sp>
      <p:sp>
        <p:nvSpPr>
          <p:cNvPr id="3" name="Content Placeholder 2"/>
          <p:cNvSpPr>
            <a:spLocks noGrp="1"/>
          </p:cNvSpPr>
          <p:nvPr>
            <p:ph idx="1"/>
          </p:nvPr>
        </p:nvSpPr>
        <p:spPr>
          <a:xfrm>
            <a:off x="500034" y="2500306"/>
            <a:ext cx="6985426" cy="4052894"/>
          </a:xfrm>
        </p:spPr>
        <p:txBody>
          <a:bodyPr>
            <a:normAutofit fontScale="77500" lnSpcReduction="20000"/>
          </a:bodyPr>
          <a:lstStyle/>
          <a:p>
            <a:pPr marL="457200" indent="-457200"/>
            <a:r>
              <a:rPr lang="en-IN" sz="3500" dirty="0">
                <a:solidFill>
                  <a:schemeClr val="tx1"/>
                </a:solidFill>
                <a:latin typeface="Times New Roman" pitchFamily="18" charset="0"/>
                <a:cs typeface="Times New Roman" pitchFamily="18" charset="0"/>
              </a:rPr>
              <a:t>Dentures</a:t>
            </a:r>
          </a:p>
          <a:p>
            <a:pPr marL="457200" indent="-457200"/>
            <a:r>
              <a:rPr lang="en-IN" sz="3500" dirty="0">
                <a:solidFill>
                  <a:schemeClr val="tx1"/>
                </a:solidFill>
                <a:latin typeface="Times New Roman" pitchFamily="18" charset="0"/>
                <a:cs typeface="Times New Roman" pitchFamily="18" charset="0"/>
              </a:rPr>
              <a:t>Cavity-filling materials</a:t>
            </a:r>
          </a:p>
          <a:p>
            <a:pPr marL="457200" indent="-457200"/>
            <a:r>
              <a:rPr lang="en-IN" sz="3500" dirty="0">
                <a:solidFill>
                  <a:schemeClr val="tx1"/>
                </a:solidFill>
                <a:latin typeface="Times New Roman" pitchFamily="18" charset="0"/>
                <a:cs typeface="Times New Roman" pitchFamily="18" charset="0"/>
              </a:rPr>
              <a:t>Sealants</a:t>
            </a:r>
          </a:p>
          <a:p>
            <a:pPr marL="457200" indent="-457200"/>
            <a:r>
              <a:rPr lang="en-IN" sz="3500" dirty="0">
                <a:solidFill>
                  <a:schemeClr val="tx1"/>
                </a:solidFill>
                <a:latin typeface="Times New Roman" pitchFamily="18" charset="0"/>
                <a:cs typeface="Times New Roman" pitchFamily="18" charset="0"/>
              </a:rPr>
              <a:t>Impression materials</a:t>
            </a:r>
          </a:p>
          <a:p>
            <a:pPr marL="457200" indent="-457200"/>
            <a:r>
              <a:rPr lang="en-IN" sz="3500" dirty="0">
                <a:latin typeface="Times New Roman" pitchFamily="18" charset="0"/>
                <a:cs typeface="Times New Roman" pitchFamily="18" charset="0"/>
              </a:rPr>
              <a:t>Custom impression trays</a:t>
            </a:r>
            <a:endParaRPr lang="en-IN" sz="3500" dirty="0">
              <a:solidFill>
                <a:schemeClr val="tx1"/>
              </a:solidFill>
              <a:latin typeface="Times New Roman" pitchFamily="18" charset="0"/>
              <a:cs typeface="Times New Roman" pitchFamily="18" charset="0"/>
            </a:endParaRPr>
          </a:p>
          <a:p>
            <a:pPr marL="457200" indent="-457200"/>
            <a:r>
              <a:rPr lang="en-IN" sz="3500" dirty="0">
                <a:solidFill>
                  <a:schemeClr val="tx1"/>
                </a:solidFill>
                <a:latin typeface="Times New Roman" pitchFamily="18" charset="0"/>
                <a:cs typeface="Times New Roman" pitchFamily="18" charset="0"/>
              </a:rPr>
              <a:t>Cements</a:t>
            </a:r>
          </a:p>
          <a:p>
            <a:pPr marL="457200" indent="-457200"/>
            <a:r>
              <a:rPr lang="en-IN" sz="3500" dirty="0">
                <a:solidFill>
                  <a:schemeClr val="tx1"/>
                </a:solidFill>
                <a:latin typeface="Times New Roman" pitchFamily="18" charset="0"/>
                <a:cs typeface="Times New Roman" pitchFamily="18" charset="0"/>
              </a:rPr>
              <a:t>Dies </a:t>
            </a:r>
          </a:p>
          <a:p>
            <a:r>
              <a:rPr lang="en-IN" sz="3500" dirty="0">
                <a:solidFill>
                  <a:schemeClr val="tx1"/>
                </a:solidFill>
                <a:latin typeface="Times New Roman" pitchFamily="18" charset="0"/>
                <a:cs typeface="Times New Roman" pitchFamily="18" charset="0"/>
              </a:rPr>
              <a:t> Splints</a:t>
            </a:r>
          </a:p>
          <a:p>
            <a:r>
              <a:rPr lang="en-IN" sz="3500" dirty="0">
                <a:solidFill>
                  <a:schemeClr val="tx1"/>
                </a:solidFill>
                <a:latin typeface="Times New Roman" pitchFamily="18" charset="0"/>
                <a:cs typeface="Times New Roman" pitchFamily="18" charset="0"/>
              </a:rPr>
              <a:t> Post and core</a:t>
            </a:r>
          </a:p>
          <a:p>
            <a:endParaRPr lang="en-IN" sz="2400" dirty="0">
              <a:solidFill>
                <a:schemeClr val="tx1"/>
              </a:solidFill>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5</a:t>
            </a:fld>
            <a:endParaRPr lang="en-US"/>
          </a:p>
        </p:txBody>
      </p:sp>
    </p:spTree>
    <p:extLst>
      <p:ext uri="{BB962C8B-B14F-4D97-AF65-F5344CB8AC3E}">
        <p14:creationId xmlns:p14="http://schemas.microsoft.com/office/powerpoint/2010/main" val="3032811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675"/>
            <a:ext cx="8229600" cy="1447800"/>
          </a:xfrm>
        </p:spPr>
        <p:txBody>
          <a:bodyPr>
            <a:noAutofit/>
          </a:bodyPr>
          <a:lstStyle/>
          <a:p>
            <a:pPr algn="ctr"/>
            <a:r>
              <a:rPr lang="en-IN" b="1" u="sng" dirty="0">
                <a:solidFill>
                  <a:schemeClr val="tx2">
                    <a:lumMod val="60000"/>
                    <a:lumOff val="40000"/>
                  </a:schemeClr>
                </a:solidFill>
                <a:latin typeface="Times New Roman" pitchFamily="18" charset="0"/>
                <a:cs typeface="Times New Roman" pitchFamily="18" charset="0"/>
              </a:rPr>
              <a:t>Compression </a:t>
            </a:r>
            <a:r>
              <a:rPr lang="en-IN" b="1" u="sng" dirty="0" err="1">
                <a:solidFill>
                  <a:schemeClr val="tx2">
                    <a:lumMod val="60000"/>
                    <a:lumOff val="40000"/>
                  </a:schemeClr>
                </a:solidFill>
                <a:latin typeface="Times New Roman" pitchFamily="18" charset="0"/>
                <a:cs typeface="Times New Roman" pitchFamily="18" charset="0"/>
              </a:rPr>
              <a:t>molding</a:t>
            </a:r>
            <a:r>
              <a:rPr lang="en-IN" b="1" u="sng" dirty="0">
                <a:solidFill>
                  <a:schemeClr val="tx2">
                    <a:lumMod val="60000"/>
                    <a:lumOff val="40000"/>
                  </a:schemeClr>
                </a:solidFill>
                <a:latin typeface="Times New Roman" pitchFamily="18" charset="0"/>
                <a:cs typeface="Times New Roman" pitchFamily="18" charset="0"/>
              </a:rPr>
              <a:t> technique </a:t>
            </a:r>
          </a:p>
        </p:txBody>
      </p:sp>
      <p:sp>
        <p:nvSpPr>
          <p:cNvPr id="3" name="Content Placeholder 2"/>
          <p:cNvSpPr>
            <a:spLocks noGrp="1"/>
          </p:cNvSpPr>
          <p:nvPr>
            <p:ph idx="1"/>
          </p:nvPr>
        </p:nvSpPr>
        <p:spPr>
          <a:xfrm>
            <a:off x="961964" y="3124200"/>
            <a:ext cx="7724836" cy="4191000"/>
          </a:xfrm>
        </p:spPr>
        <p:txBody>
          <a:bodyPr>
            <a:noAutofit/>
          </a:bodyPr>
          <a:lstStyle/>
          <a:p>
            <a:r>
              <a:rPr lang="en-IN" dirty="0">
                <a:latin typeface="Times New Roman" pitchFamily="18" charset="0"/>
                <a:cs typeface="Times New Roman" pitchFamily="18" charset="0"/>
              </a:rPr>
              <a:t>Heat-activated denture base resins are shaped </a:t>
            </a:r>
            <a:r>
              <a:rPr lang="en-IN" dirty="0"/>
              <a:t>using </a:t>
            </a:r>
            <a:r>
              <a:rPr lang="en-IN" dirty="0">
                <a:latin typeface="Times New Roman" pitchFamily="18" charset="0"/>
                <a:cs typeface="Times New Roman" pitchFamily="18" charset="0"/>
              </a:rPr>
              <a:t>compression </a:t>
            </a:r>
            <a:r>
              <a:rPr lang="en-IN" dirty="0" err="1">
                <a:latin typeface="Times New Roman" pitchFamily="18" charset="0"/>
                <a:cs typeface="Times New Roman" pitchFamily="18" charset="0"/>
              </a:rPr>
              <a:t>molding</a:t>
            </a:r>
            <a:r>
              <a:rPr lang="en-IN" dirty="0">
                <a:latin typeface="Times New Roman" pitchFamily="18" charset="0"/>
                <a:cs typeface="Times New Roman" pitchFamily="18" charset="0"/>
              </a:rPr>
              <a:t>.</a:t>
            </a:r>
          </a:p>
          <a:p>
            <a:endParaRPr lang="en-IN"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50</a:t>
            </a:fld>
            <a:endParaRPr lang="en-US"/>
          </a:p>
        </p:txBody>
      </p:sp>
    </p:spTree>
    <p:extLst>
      <p:ext uri="{BB962C8B-B14F-4D97-AF65-F5344CB8AC3E}">
        <p14:creationId xmlns:p14="http://schemas.microsoft.com/office/powerpoint/2010/main" val="2009790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838200"/>
          </a:xfrm>
        </p:spPr>
        <p:txBody>
          <a:bodyPr/>
          <a:lstStyle/>
          <a:p>
            <a:pPr marL="0" indent="0">
              <a:buNone/>
            </a:pPr>
            <a:r>
              <a:rPr lang="en-IN" dirty="0">
                <a:latin typeface="Times New Roman" pitchFamily="18" charset="0"/>
                <a:cs typeface="Times New Roman" pitchFamily="18" charset="0"/>
              </a:rPr>
              <a:t>    1.    </a:t>
            </a:r>
            <a:r>
              <a:rPr lang="en-IN" u="sng" dirty="0">
                <a:latin typeface="Times New Roman" pitchFamily="18" charset="0"/>
                <a:cs typeface="Times New Roman" pitchFamily="18" charset="0"/>
              </a:rPr>
              <a:t>PREPARATION OF THE MOLD:</a:t>
            </a:r>
          </a:p>
          <a:p>
            <a:endParaRPr lang="en-IN" dirty="0"/>
          </a:p>
        </p:txBody>
      </p:sp>
      <p:pic>
        <p:nvPicPr>
          <p:cNvPr id="4"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6331" t="1220" r="5028" b="39711"/>
          <a:stretch/>
        </p:blipFill>
        <p:spPr>
          <a:xfrm>
            <a:off x="457200" y="762000"/>
            <a:ext cx="8229600" cy="6172200"/>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51</a:t>
            </a:fld>
            <a:endParaRPr lang="en-US"/>
          </a:p>
        </p:txBody>
      </p:sp>
    </p:spTree>
    <p:extLst>
      <p:ext uri="{BB962C8B-B14F-4D97-AF65-F5344CB8AC3E}">
        <p14:creationId xmlns:p14="http://schemas.microsoft.com/office/powerpoint/2010/main" val="3532779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897" y="228600"/>
            <a:ext cx="8750206" cy="762000"/>
          </a:xfrm>
        </p:spPr>
        <p:txBody>
          <a:bodyPr>
            <a:normAutofit/>
          </a:bodyPr>
          <a:lstStyle/>
          <a:p>
            <a:pPr marL="0" indent="0">
              <a:buNone/>
            </a:pPr>
            <a:r>
              <a:rPr lang="en-IN" sz="2800" dirty="0">
                <a:latin typeface="Times New Roman" pitchFamily="18" charset="0"/>
                <a:cs typeface="Times New Roman" pitchFamily="18" charset="0"/>
              </a:rPr>
              <a:t>      2.  </a:t>
            </a:r>
            <a:r>
              <a:rPr lang="en-IN" sz="2800" u="sng" dirty="0">
                <a:latin typeface="Times New Roman" pitchFamily="18" charset="0"/>
                <a:cs typeface="Times New Roman" pitchFamily="18" charset="0"/>
              </a:rPr>
              <a:t>APPLICATION OF  A  SEPARATING MEDIUM </a:t>
            </a:r>
          </a:p>
          <a:p>
            <a:pPr>
              <a:buNone/>
            </a:pPr>
            <a:endParaRPr lang="en-IN" sz="2400" u="sng" dirty="0"/>
          </a:p>
        </p:txBody>
      </p:sp>
      <p:pic>
        <p:nvPicPr>
          <p:cNvPr id="3074" name="Picture 2" descr="C:\Users\daraksha\Desktop\complete-denture-processing-errors-39-638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1870"/>
            <a:ext cx="6705600" cy="536448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E0259A4-88C1-4764-B481-B469A91C64E9}" type="slidenum">
              <a:rPr lang="en-US" smtClean="0"/>
              <a:pPr/>
              <a:t>52</a:t>
            </a:fld>
            <a:endParaRPr lang="en-US"/>
          </a:p>
        </p:txBody>
      </p:sp>
    </p:spTree>
    <p:extLst>
      <p:ext uri="{BB962C8B-B14F-4D97-AF65-F5344CB8AC3E}">
        <p14:creationId xmlns:p14="http://schemas.microsoft.com/office/powerpoint/2010/main" val="2337039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15000"/>
          </a:xfrm>
        </p:spPr>
        <p:txBody>
          <a:bodyPr>
            <a:normAutofit/>
          </a:bodyPr>
          <a:lstStyle/>
          <a:p>
            <a:pPr marL="0" indent="0">
              <a:buNone/>
            </a:pPr>
            <a:r>
              <a:rPr lang="en-IN" dirty="0">
                <a:latin typeface="Times New Roman" pitchFamily="18" charset="0"/>
                <a:cs typeface="Times New Roman" pitchFamily="18" charset="0"/>
              </a:rPr>
              <a:t>3.  </a:t>
            </a:r>
            <a:r>
              <a:rPr lang="en-IN" u="sng" dirty="0">
                <a:latin typeface="Times New Roman" pitchFamily="18" charset="0"/>
                <a:cs typeface="Times New Roman" pitchFamily="18" charset="0"/>
              </a:rPr>
              <a:t>POLYMER-TO-MONOMER RATIO</a:t>
            </a:r>
          </a:p>
          <a:p>
            <a:pPr marL="0" indent="0">
              <a:buNone/>
            </a:pPr>
            <a:r>
              <a:rPr lang="en-IN" dirty="0">
                <a:latin typeface="Times New Roman" pitchFamily="18" charset="0"/>
                <a:cs typeface="Times New Roman" pitchFamily="18" charset="0"/>
              </a:rPr>
              <a:t>        3 : 1 by volume.</a:t>
            </a:r>
          </a:p>
          <a:p>
            <a:pPr marL="0" indent="0">
              <a:buNone/>
            </a:pPr>
            <a:r>
              <a:rPr lang="en-IN" dirty="0">
                <a:latin typeface="Times New Roman" pitchFamily="18" charset="0"/>
                <a:cs typeface="Times New Roman" pitchFamily="18" charset="0"/>
              </a:rPr>
              <a:t>        2 : 1 by weight</a:t>
            </a:r>
          </a:p>
          <a:p>
            <a:pPr marL="0" indent="0">
              <a:lnSpc>
                <a:spcPct val="150000"/>
              </a:lnSpc>
              <a:buNone/>
            </a:pPr>
            <a:endParaRPr lang="en-IN" dirty="0">
              <a:latin typeface="Times New Roman" pitchFamily="18" charset="0"/>
              <a:cs typeface="Times New Roman" pitchFamily="18" charset="0"/>
            </a:endParaRPr>
          </a:p>
          <a:p>
            <a:pPr>
              <a:lnSpc>
                <a:spcPct val="150000"/>
              </a:lnSpc>
            </a:pPr>
            <a:r>
              <a:rPr lang="en-IN" dirty="0">
                <a:latin typeface="Times New Roman" pitchFamily="18" charset="0"/>
                <a:cs typeface="Times New Roman" pitchFamily="18" charset="0"/>
              </a:rPr>
              <a:t>Using a 3 : 1 ratio, the volumetric shrinkage can be limited to approximately 7%.</a:t>
            </a:r>
            <a:endParaRPr lang="en-IN" u="sng" dirty="0">
              <a:latin typeface="Times New Roman" pitchFamily="18" charset="0"/>
              <a:cs typeface="Times New Roman" pitchFamily="18" charset="0"/>
            </a:endParaRPr>
          </a:p>
          <a:p>
            <a:pPr>
              <a:lnSpc>
                <a:spcPct val="150000"/>
              </a:lnSpc>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53</a:t>
            </a:fld>
            <a:endParaRPr lang="en-US"/>
          </a:p>
        </p:txBody>
      </p:sp>
    </p:spTree>
    <p:extLst>
      <p:ext uri="{BB962C8B-B14F-4D97-AF65-F5344CB8AC3E}">
        <p14:creationId xmlns:p14="http://schemas.microsoft.com/office/powerpoint/2010/main" val="602845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 </a:t>
            </a:r>
          </a:p>
        </p:txBody>
      </p:sp>
      <p:sp>
        <p:nvSpPr>
          <p:cNvPr id="3" name="Content Placeholder 2"/>
          <p:cNvSpPr>
            <a:spLocks noGrp="1"/>
          </p:cNvSpPr>
          <p:nvPr>
            <p:ph idx="1"/>
          </p:nvPr>
        </p:nvSpPr>
        <p:spPr>
          <a:xfrm>
            <a:off x="609600" y="381000"/>
            <a:ext cx="8105804" cy="6144344"/>
          </a:xfrm>
        </p:spPr>
        <p:txBody>
          <a:bodyPr>
            <a:normAutofit/>
          </a:bodyPr>
          <a:lstStyle/>
          <a:p>
            <a:pPr>
              <a:lnSpc>
                <a:spcPct val="150000"/>
              </a:lnSpc>
              <a:buNone/>
            </a:pPr>
            <a:r>
              <a:rPr lang="en-IN" dirty="0">
                <a:latin typeface="Times New Roman" pitchFamily="18" charset="0"/>
                <a:cs typeface="Times New Roman" pitchFamily="18" charset="0"/>
              </a:rPr>
              <a:t>4. </a:t>
            </a:r>
            <a:r>
              <a:rPr lang="en-IN" u="sng" dirty="0">
                <a:latin typeface="Times New Roman" pitchFamily="18" charset="0"/>
                <a:cs typeface="Times New Roman" pitchFamily="18" charset="0"/>
              </a:rPr>
              <a:t>POLYMER-MONOMER INTERACTION</a:t>
            </a:r>
          </a:p>
          <a:p>
            <a:pPr>
              <a:lnSpc>
                <a:spcPct val="150000"/>
              </a:lnSpc>
              <a:buNone/>
            </a:pPr>
            <a:r>
              <a:rPr lang="en-IN" dirty="0">
                <a:latin typeface="Times New Roman" pitchFamily="18" charset="0"/>
                <a:cs typeface="Times New Roman" pitchFamily="18" charset="0"/>
              </a:rPr>
              <a:t>    These stages can be described as:</a:t>
            </a:r>
          </a:p>
          <a:p>
            <a:pPr marL="514350" indent="-514350">
              <a:lnSpc>
                <a:spcPct val="150000"/>
              </a:lnSpc>
              <a:buFont typeface="+mj-lt"/>
              <a:buAutoNum type="arabicPeriod"/>
            </a:pPr>
            <a:r>
              <a:rPr lang="en-IN" dirty="0">
                <a:latin typeface="Times New Roman" pitchFamily="18" charset="0"/>
                <a:cs typeface="Times New Roman" pitchFamily="18" charset="0"/>
              </a:rPr>
              <a:t>Sandy</a:t>
            </a:r>
          </a:p>
          <a:p>
            <a:pPr marL="514350" indent="-514350">
              <a:lnSpc>
                <a:spcPct val="150000"/>
              </a:lnSpc>
              <a:buFont typeface="+mj-lt"/>
              <a:buAutoNum type="arabicPeriod"/>
            </a:pPr>
            <a:r>
              <a:rPr lang="en-IN" dirty="0">
                <a:latin typeface="Times New Roman" pitchFamily="18" charset="0"/>
                <a:cs typeface="Times New Roman" pitchFamily="18" charset="0"/>
              </a:rPr>
              <a:t>Stringy</a:t>
            </a:r>
          </a:p>
          <a:p>
            <a:pPr marL="514350" indent="-514350">
              <a:lnSpc>
                <a:spcPct val="150000"/>
              </a:lnSpc>
              <a:buFont typeface="+mj-lt"/>
              <a:buAutoNum type="arabicPeriod"/>
            </a:pPr>
            <a:r>
              <a:rPr lang="en-IN" dirty="0">
                <a:latin typeface="Times New Roman" pitchFamily="18" charset="0"/>
                <a:cs typeface="Times New Roman" pitchFamily="18" charset="0"/>
              </a:rPr>
              <a:t>Dough-like</a:t>
            </a:r>
          </a:p>
          <a:p>
            <a:pPr marL="514350" indent="-514350">
              <a:lnSpc>
                <a:spcPct val="150000"/>
              </a:lnSpc>
              <a:buFont typeface="+mj-lt"/>
              <a:buAutoNum type="arabicPeriod"/>
            </a:pPr>
            <a:r>
              <a:rPr lang="en-IN" dirty="0">
                <a:latin typeface="Times New Roman" pitchFamily="18" charset="0"/>
                <a:cs typeface="Times New Roman" pitchFamily="18" charset="0"/>
              </a:rPr>
              <a:t>Rubbery or elastic</a:t>
            </a:r>
          </a:p>
          <a:p>
            <a:pPr marL="514350" indent="-514350">
              <a:lnSpc>
                <a:spcPct val="150000"/>
              </a:lnSpc>
              <a:buFont typeface="+mj-lt"/>
              <a:buAutoNum type="arabicPeriod"/>
            </a:pPr>
            <a:r>
              <a:rPr lang="en-IN" dirty="0">
                <a:latin typeface="Times New Roman" pitchFamily="18" charset="0"/>
                <a:cs typeface="Times New Roman" pitchFamily="18" charset="0"/>
              </a:rPr>
              <a:t>Stiff. </a:t>
            </a:r>
          </a:p>
          <a:p>
            <a:pPr>
              <a:lnSpc>
                <a:spcPct val="150000"/>
              </a:lnSpc>
              <a:buNone/>
            </a:pPr>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54</a:t>
            </a:fld>
            <a:endParaRPr lang="en-US"/>
          </a:p>
        </p:txBody>
      </p:sp>
    </p:spTree>
    <p:extLst>
      <p:ext uri="{BB962C8B-B14F-4D97-AF65-F5344CB8AC3E}">
        <p14:creationId xmlns:p14="http://schemas.microsoft.com/office/powerpoint/2010/main" val="35865605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8310594" cy="6258272"/>
          </a:xfrm>
        </p:spPr>
        <p:txBody>
          <a:bodyPr>
            <a:noAutofit/>
          </a:bodyPr>
          <a:lstStyle/>
          <a:p>
            <a:pPr>
              <a:lnSpc>
                <a:spcPct val="150000"/>
              </a:lnSpc>
              <a:buNone/>
            </a:pPr>
            <a:r>
              <a:rPr lang="en-IN" sz="2800" dirty="0">
                <a:latin typeface="Times New Roman" pitchFamily="18" charset="0"/>
                <a:cs typeface="Times New Roman" pitchFamily="18" charset="0"/>
              </a:rPr>
              <a:t>           </a:t>
            </a:r>
            <a:r>
              <a:rPr lang="en-IN" u="sng" dirty="0">
                <a:latin typeface="Times New Roman" pitchFamily="18" charset="0"/>
                <a:cs typeface="Times New Roman" pitchFamily="18" charset="0"/>
              </a:rPr>
              <a:t>DOUGH-FORMING TIME</a:t>
            </a:r>
          </a:p>
          <a:p>
            <a:pPr>
              <a:lnSpc>
                <a:spcPct val="150000"/>
              </a:lnSpc>
            </a:pPr>
            <a:r>
              <a:rPr lang="en-IN" sz="2800" dirty="0">
                <a:latin typeface="Times New Roman" pitchFamily="18" charset="0"/>
                <a:cs typeface="Times New Roman" pitchFamily="18" charset="0"/>
              </a:rPr>
              <a:t> The time required for the resin mixture to reach a dough-like stage is termed the dough-forming time.</a:t>
            </a:r>
          </a:p>
          <a:p>
            <a:pPr marL="0" indent="0">
              <a:lnSpc>
                <a:spcPct val="150000"/>
              </a:lnSpc>
              <a:buNone/>
            </a:pPr>
            <a:endParaRPr lang="en-IN" sz="2800" dirty="0">
              <a:latin typeface="Times New Roman" pitchFamily="18" charset="0"/>
              <a:cs typeface="Times New Roman" pitchFamily="18" charset="0"/>
            </a:endParaRPr>
          </a:p>
          <a:p>
            <a:r>
              <a:rPr lang="en-IN" sz="2800" dirty="0">
                <a:latin typeface="Times New Roman" pitchFamily="18" charset="0"/>
                <a:cs typeface="Times New Roman" pitchFamily="18" charset="0"/>
              </a:rPr>
              <a:t>(ANSI / ADA) Specification No. 12         </a:t>
            </a:r>
          </a:p>
          <a:p>
            <a:endParaRPr lang="en-IN" sz="2800" dirty="0"/>
          </a:p>
          <a:p>
            <a:pPr marL="0" indent="0">
              <a:buNone/>
            </a:pPr>
            <a:r>
              <a:rPr lang="en-IN" sz="2800" dirty="0">
                <a:latin typeface="Times New Roman" pitchFamily="18" charset="0"/>
                <a:cs typeface="Times New Roman" pitchFamily="18" charset="0"/>
              </a:rPr>
              <a:t>less than 40 min from the start of the mixing process.</a:t>
            </a:r>
          </a:p>
          <a:p>
            <a:pPr marL="0" indent="0">
              <a:buNone/>
            </a:pPr>
            <a:endParaRPr lang="en-IN" sz="2800" dirty="0">
              <a:latin typeface="Times New Roman" pitchFamily="18" charset="0"/>
              <a:cs typeface="Times New Roman" pitchFamily="18" charset="0"/>
            </a:endParaRPr>
          </a:p>
          <a:p>
            <a:pPr marL="457200" indent="-457200">
              <a:lnSpc>
                <a:spcPct val="150000"/>
              </a:lnSpc>
            </a:pPr>
            <a:r>
              <a:rPr lang="en-IN" sz="2800" dirty="0">
                <a:latin typeface="Times New Roman" pitchFamily="18" charset="0"/>
                <a:cs typeface="Times New Roman" pitchFamily="18" charset="0"/>
              </a:rPr>
              <a:t>In clinical use               less than 10 min.</a:t>
            </a:r>
          </a:p>
          <a:p>
            <a:pPr>
              <a:lnSpc>
                <a:spcPct val="150000"/>
              </a:lnSpc>
              <a:buNone/>
            </a:pPr>
            <a:endParaRPr lang="en-IN" sz="2400" dirty="0"/>
          </a:p>
        </p:txBody>
      </p:sp>
      <p:sp>
        <p:nvSpPr>
          <p:cNvPr id="4" name="Right Arrow 3"/>
          <p:cNvSpPr/>
          <p:nvPr/>
        </p:nvSpPr>
        <p:spPr>
          <a:xfrm rot="5400000">
            <a:off x="3886199" y="3810001"/>
            <a:ext cx="533400" cy="533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581399" y="54864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AE0259A4-88C1-4764-B481-B469A91C64E9}" type="slidenum">
              <a:rPr lang="en-US" smtClean="0"/>
              <a:pPr/>
              <a:t>55</a:t>
            </a:fld>
            <a:endParaRPr lang="en-US"/>
          </a:p>
        </p:txBody>
      </p:sp>
    </p:spTree>
    <p:extLst>
      <p:ext uri="{BB962C8B-B14F-4D97-AF65-F5344CB8AC3E}">
        <p14:creationId xmlns:p14="http://schemas.microsoft.com/office/powerpoint/2010/main" val="1316749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6477000"/>
          </a:xfrm>
        </p:spPr>
        <p:txBody>
          <a:bodyPr>
            <a:normAutofit/>
          </a:bodyPr>
          <a:lstStyle/>
          <a:p>
            <a:pPr marL="0" indent="0">
              <a:buNone/>
            </a:pPr>
            <a:r>
              <a:rPr lang="en-IN" dirty="0">
                <a:latin typeface="Times New Roman" pitchFamily="18" charset="0"/>
                <a:cs typeface="Times New Roman" pitchFamily="18" charset="0"/>
              </a:rPr>
              <a:t>       </a:t>
            </a:r>
            <a:r>
              <a:rPr lang="en-IN" sz="3600" u="sng" dirty="0">
                <a:latin typeface="Times New Roman" pitchFamily="18" charset="0"/>
                <a:cs typeface="Times New Roman" pitchFamily="18" charset="0"/>
              </a:rPr>
              <a:t>WORKING TIME</a:t>
            </a:r>
            <a:endParaRPr lang="en-IN" u="sng" dirty="0">
              <a:latin typeface="Times New Roman" pitchFamily="18" charset="0"/>
              <a:cs typeface="Times New Roman" pitchFamily="18" charset="0"/>
            </a:endParaRPr>
          </a:p>
          <a:p>
            <a:r>
              <a:rPr lang="en-IN" dirty="0">
                <a:latin typeface="Times New Roman" pitchFamily="18" charset="0"/>
                <a:cs typeface="Times New Roman" pitchFamily="18" charset="0"/>
              </a:rPr>
              <a:t>Working time is defined as the time a denture base material remains in the dough-like stage. </a:t>
            </a:r>
          </a:p>
          <a:p>
            <a:pPr>
              <a:buNone/>
            </a:pPr>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ADA Specification No.12          5 minutes</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The ambient temperature affects the working time. Hence the working time of a denture resin can be extended via refrigeration. Moisture contamination can be avoided by storing the resin in an airtight container. </a:t>
            </a:r>
          </a:p>
          <a:p>
            <a:endParaRPr lang="en-IN" sz="2800" dirty="0"/>
          </a:p>
        </p:txBody>
      </p:sp>
      <p:sp>
        <p:nvSpPr>
          <p:cNvPr id="5" name="Right Arrow 4"/>
          <p:cNvSpPr/>
          <p:nvPr/>
        </p:nvSpPr>
        <p:spPr>
          <a:xfrm>
            <a:off x="5334000" y="2771775"/>
            <a:ext cx="609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E0259A4-88C1-4764-B481-B469A91C64E9}" type="slidenum">
              <a:rPr lang="en-US" smtClean="0"/>
              <a:pPr/>
              <a:t>56</a:t>
            </a:fld>
            <a:endParaRPr lang="en-US"/>
          </a:p>
        </p:txBody>
      </p:sp>
    </p:spTree>
    <p:extLst>
      <p:ext uri="{BB962C8B-B14F-4D97-AF65-F5344CB8AC3E}">
        <p14:creationId xmlns:p14="http://schemas.microsoft.com/office/powerpoint/2010/main" val="836800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82042" cy="6324600"/>
          </a:xfrm>
        </p:spPr>
        <p:txBody>
          <a:bodyPr>
            <a:normAutofit/>
          </a:bodyPr>
          <a:lstStyle/>
          <a:p>
            <a:pPr>
              <a:buNone/>
            </a:pPr>
            <a:r>
              <a:rPr lang="en-IN" sz="2800" dirty="0">
                <a:latin typeface="Times New Roman" pitchFamily="18" charset="0"/>
                <a:cs typeface="Times New Roman" pitchFamily="18" charset="0"/>
              </a:rPr>
              <a:t>5. </a:t>
            </a:r>
            <a:r>
              <a:rPr lang="en-IN" sz="2800" u="sng" dirty="0">
                <a:latin typeface="Times New Roman" pitchFamily="18" charset="0"/>
                <a:cs typeface="Times New Roman" pitchFamily="18" charset="0"/>
              </a:rPr>
              <a:t>PACKING: </a:t>
            </a:r>
            <a:r>
              <a:rPr lang="en-IN" sz="2800" dirty="0">
                <a:latin typeface="Times New Roman" pitchFamily="18" charset="0"/>
                <a:cs typeface="Times New Roman" pitchFamily="18" charset="0"/>
              </a:rPr>
              <a:t>The placement and adaptation of denture base  resin within the mould cavity.</a:t>
            </a:r>
            <a:endParaRPr lang="en-IN" sz="2800" u="sng" dirty="0">
              <a:latin typeface="Times New Roman" pitchFamily="18" charset="0"/>
              <a:cs typeface="Times New Roman" pitchFamily="18" charset="0"/>
            </a:endParaRPr>
          </a:p>
          <a:p>
            <a:pPr>
              <a:buFont typeface="Arial" pitchFamily="34" charset="0"/>
              <a:buChar char="•"/>
            </a:pPr>
            <a:endParaRPr lang="en-IN" sz="2400" u="sng" dirty="0"/>
          </a:p>
          <a:p>
            <a:pPr>
              <a:buNone/>
            </a:pPr>
            <a:endParaRPr lang="en-IN"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98" y="1447800"/>
            <a:ext cx="7473196" cy="5267348"/>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57</a:t>
            </a:fld>
            <a:endParaRPr lang="en-US"/>
          </a:p>
        </p:txBody>
      </p:sp>
    </p:spTree>
    <p:extLst>
      <p:ext uri="{BB962C8B-B14F-4D97-AF65-F5344CB8AC3E}">
        <p14:creationId xmlns:p14="http://schemas.microsoft.com/office/powerpoint/2010/main" val="99266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8001000" cy="5891234"/>
          </a:xfrm>
        </p:spPr>
        <p:txBody>
          <a:bodyPr>
            <a:normAutofit/>
          </a:bodyPr>
          <a:lstStyle/>
          <a:p>
            <a:pPr marL="457200" indent="-457200"/>
            <a:r>
              <a:rPr lang="en-IN" dirty="0">
                <a:latin typeface="Times New Roman" pitchFamily="18" charset="0"/>
                <a:cs typeface="Times New Roman" pitchFamily="18" charset="0"/>
              </a:rPr>
              <a:t>The placement of too much material yields a denture base that exhibits excessive thickness and resultant mal-positioning of prosthetic teeth.</a:t>
            </a:r>
          </a:p>
          <a:p>
            <a:pPr marL="457200" indent="-457200"/>
            <a:endParaRPr lang="en-IN" dirty="0">
              <a:latin typeface="Times New Roman" pitchFamily="18" charset="0"/>
              <a:cs typeface="Times New Roman" pitchFamily="18" charset="0"/>
            </a:endParaRPr>
          </a:p>
          <a:p>
            <a:pPr marL="457200" indent="-457200"/>
            <a:r>
              <a:rPr lang="en-IN" dirty="0">
                <a:latin typeface="Times New Roman" pitchFamily="18" charset="0"/>
                <a:cs typeface="Times New Roman" pitchFamily="18" charset="0"/>
              </a:rPr>
              <a:t>Use of too little material leads to noticeable denture base voids or porosity.</a:t>
            </a:r>
          </a:p>
          <a:p>
            <a:pPr marL="457200" indent="-457200"/>
            <a:endParaRPr lang="en-IN"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58</a:t>
            </a:fld>
            <a:endParaRPr lang="en-US"/>
          </a:p>
        </p:txBody>
      </p:sp>
    </p:spTree>
    <p:extLst>
      <p:ext uri="{BB962C8B-B14F-4D97-AF65-F5344CB8AC3E}">
        <p14:creationId xmlns:p14="http://schemas.microsoft.com/office/powerpoint/2010/main" val="1211419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914400"/>
            <a:ext cx="8001000" cy="6553200"/>
          </a:xfrm>
        </p:spPr>
        <p:txBody>
          <a:bodyPr>
            <a:normAutofit/>
          </a:bodyPr>
          <a:lstStyle/>
          <a:p>
            <a:pPr>
              <a:lnSpc>
                <a:spcPct val="110000"/>
              </a:lnSpc>
            </a:pPr>
            <a:r>
              <a:rPr lang="en-IN" sz="3600" dirty="0">
                <a:latin typeface="Times New Roman" pitchFamily="18" charset="0"/>
                <a:cs typeface="Times New Roman" pitchFamily="18" charset="0"/>
              </a:rPr>
              <a:t> Slow application of pressure permits the resin dough to flow uniformly throughout the </a:t>
            </a:r>
            <a:r>
              <a:rPr lang="en-IN" sz="3600" dirty="0" err="1">
                <a:latin typeface="Times New Roman" pitchFamily="18" charset="0"/>
                <a:cs typeface="Times New Roman" pitchFamily="18" charset="0"/>
              </a:rPr>
              <a:t>mold</a:t>
            </a:r>
            <a:r>
              <a:rPr lang="en-IN" sz="3600" dirty="0">
                <a:latin typeface="Times New Roman" pitchFamily="18" charset="0"/>
                <a:cs typeface="Times New Roman" pitchFamily="18" charset="0"/>
              </a:rPr>
              <a:t> space</a:t>
            </a:r>
            <a:r>
              <a:rPr lang="en-IN" sz="3600" dirty="0"/>
              <a:t>.</a:t>
            </a:r>
            <a:endParaRPr lang="en-IN" sz="3600" dirty="0">
              <a:latin typeface="Times New Roman" pitchFamily="18" charset="0"/>
              <a:cs typeface="Times New Roman" pitchFamily="18" charset="0"/>
            </a:endParaRPr>
          </a:p>
          <a:p>
            <a:pPr>
              <a:lnSpc>
                <a:spcPct val="110000"/>
              </a:lnSpc>
            </a:pPr>
            <a:endParaRPr lang="en-IN" sz="3600" dirty="0">
              <a:latin typeface="Times New Roman" pitchFamily="18" charset="0"/>
              <a:cs typeface="Times New Roman" pitchFamily="18" charset="0"/>
            </a:endParaRPr>
          </a:p>
          <a:p>
            <a:pPr>
              <a:lnSpc>
                <a:spcPct val="110000"/>
              </a:lnSpc>
            </a:pPr>
            <a:r>
              <a:rPr lang="en-IN" sz="3600" dirty="0">
                <a:latin typeface="Times New Roman" pitchFamily="18" charset="0"/>
                <a:cs typeface="Times New Roman" pitchFamily="18" charset="0"/>
              </a:rPr>
              <a:t>Excess resin will be found on the relatively flat areas surrounding the </a:t>
            </a:r>
            <a:r>
              <a:rPr lang="en-IN" sz="3600" dirty="0" err="1">
                <a:latin typeface="Times New Roman" pitchFamily="18" charset="0"/>
                <a:cs typeface="Times New Roman" pitchFamily="18" charset="0"/>
              </a:rPr>
              <a:t>mold</a:t>
            </a:r>
            <a:r>
              <a:rPr lang="en-IN" sz="3600" dirty="0">
                <a:latin typeface="Times New Roman" pitchFamily="18" charset="0"/>
                <a:cs typeface="Times New Roman" pitchFamily="18" charset="0"/>
              </a:rPr>
              <a:t> cavity. This excess resin is called </a:t>
            </a:r>
            <a:r>
              <a:rPr lang="en-IN" sz="3600" i="1" dirty="0">
                <a:solidFill>
                  <a:srgbClr val="FF0000"/>
                </a:solidFill>
                <a:latin typeface="Times New Roman" pitchFamily="18" charset="0"/>
                <a:cs typeface="Times New Roman" pitchFamily="18" charset="0"/>
              </a:rPr>
              <a:t>flash.</a:t>
            </a:r>
            <a:r>
              <a:rPr lang="en-IN" sz="3600" dirty="0">
                <a:latin typeface="Times New Roman" pitchFamily="18" charset="0"/>
                <a:cs typeface="Times New Roman" pitchFamily="18" charset="0"/>
              </a:rPr>
              <a:t> </a:t>
            </a:r>
          </a:p>
          <a:p>
            <a:pPr>
              <a:lnSpc>
                <a:spcPct val="110000"/>
              </a:lnSpc>
            </a:pPr>
            <a:endParaRPr lang="en-IN" sz="3600" dirty="0">
              <a:latin typeface="Times New Roman" pitchFamily="18" charset="0"/>
              <a:cs typeface="Times New Roman" pitchFamily="18" charset="0"/>
            </a:endParaRPr>
          </a:p>
          <a:p>
            <a:pPr>
              <a:lnSpc>
                <a:spcPct val="110000"/>
              </a:lnSpc>
            </a:pPr>
            <a:endParaRPr lang="en-IN" sz="3500" dirty="0">
              <a:latin typeface="Times New Roman" pitchFamily="18" charset="0"/>
              <a:cs typeface="Times New Roman" pitchFamily="18" charset="0"/>
            </a:endParaRPr>
          </a:p>
          <a:p>
            <a:pPr marL="457200" indent="-457200">
              <a:lnSpc>
                <a:spcPct val="110000"/>
              </a:lnSpc>
            </a:pPr>
            <a:endParaRPr lang="en-IN" dirty="0"/>
          </a:p>
          <a:p>
            <a:pPr marL="457200" indent="-457200">
              <a:lnSpc>
                <a:spcPct val="110000"/>
              </a:lnSpc>
            </a:pPr>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59</a:t>
            </a:fld>
            <a:endParaRPr lang="en-US"/>
          </a:p>
        </p:txBody>
      </p:sp>
    </p:spTree>
    <p:extLst>
      <p:ext uri="{BB962C8B-B14F-4D97-AF65-F5344CB8AC3E}">
        <p14:creationId xmlns:p14="http://schemas.microsoft.com/office/powerpoint/2010/main" val="250193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2060"/>
                </a:solidFill>
                <a:latin typeface="Times New Roman" pitchFamily="18" charset="0"/>
                <a:cs typeface="Times New Roman" pitchFamily="18" charset="0"/>
              </a:rPr>
              <a:t>CLASSIFICATION</a:t>
            </a:r>
          </a:p>
        </p:txBody>
      </p:sp>
      <p:sp>
        <p:nvSpPr>
          <p:cNvPr id="3" name="Content Placeholder 2"/>
          <p:cNvSpPr>
            <a:spLocks noGrp="1"/>
          </p:cNvSpPr>
          <p:nvPr>
            <p:ph idx="1"/>
          </p:nvPr>
        </p:nvSpPr>
        <p:spPr>
          <a:xfrm>
            <a:off x="457200" y="1600200"/>
            <a:ext cx="8458200" cy="5105400"/>
          </a:xfrm>
        </p:spPr>
        <p:txBody>
          <a:bodyPr>
            <a:normAutofit fontScale="92500"/>
          </a:bodyPr>
          <a:lstStyle/>
          <a:p>
            <a:r>
              <a:rPr lang="en-US" sz="3600" dirty="0">
                <a:latin typeface="Times New Roman" pitchFamily="18" charset="0"/>
                <a:cs typeface="Times New Roman" pitchFamily="18" charset="0"/>
              </a:rPr>
              <a:t>Based on thermal behavior:</a:t>
            </a:r>
          </a:p>
          <a:p>
            <a:pPr marL="0" indent="0">
              <a:buNone/>
            </a:pPr>
            <a:r>
              <a:rPr lang="en-US" dirty="0">
                <a:latin typeface="Times New Roman" pitchFamily="18" charset="0"/>
                <a:cs typeface="Times New Roman" pitchFamily="18" charset="0"/>
              </a:rPr>
              <a:t>           1) Thermoplastic polymers</a:t>
            </a:r>
          </a:p>
          <a:p>
            <a:pPr marL="0" indent="0">
              <a:buNone/>
            </a:pPr>
            <a:r>
              <a:rPr lang="en-US" dirty="0">
                <a:latin typeface="Times New Roman" pitchFamily="18" charset="0"/>
                <a:cs typeface="Times New Roman" pitchFamily="18" charset="0"/>
              </a:rPr>
              <a:t>           2) Thermosetting polymers</a:t>
            </a:r>
          </a:p>
          <a:p>
            <a:pPr marL="0" indent="0">
              <a:buNone/>
            </a:pPr>
            <a:endParaRPr lang="en-US" dirty="0">
              <a:latin typeface="Times New Roman" pitchFamily="18" charset="0"/>
              <a:cs typeface="Times New Roman" pitchFamily="18" charset="0"/>
            </a:endParaRPr>
          </a:p>
          <a:p>
            <a:r>
              <a:rPr lang="en-US" sz="3600" dirty="0">
                <a:latin typeface="Times New Roman" pitchFamily="18" charset="0"/>
                <a:cs typeface="Times New Roman" pitchFamily="18" charset="0"/>
              </a:rPr>
              <a:t>Based on mode of polymerization:</a:t>
            </a:r>
          </a:p>
          <a:p>
            <a:pPr marL="0" indent="0">
              <a:buNone/>
            </a:pPr>
            <a:r>
              <a:rPr lang="en-US" sz="3600" dirty="0">
                <a:latin typeface="Times New Roman" pitchFamily="18" charset="0"/>
                <a:cs typeface="Times New Roman" pitchFamily="18" charset="0"/>
              </a:rPr>
              <a:t>         </a:t>
            </a:r>
            <a:r>
              <a:rPr lang="en-US" dirty="0">
                <a:latin typeface="Times New Roman" pitchFamily="18" charset="0"/>
                <a:cs typeface="Times New Roman" pitchFamily="18" charset="0"/>
              </a:rPr>
              <a:t>1) Heat-activated polymers</a:t>
            </a:r>
          </a:p>
          <a:p>
            <a:pPr marL="0" indent="0">
              <a:buNone/>
            </a:pPr>
            <a:r>
              <a:rPr lang="en-US" dirty="0">
                <a:latin typeface="Times New Roman" pitchFamily="18" charset="0"/>
                <a:cs typeface="Times New Roman" pitchFamily="18" charset="0"/>
              </a:rPr>
              <a:t>           2) Auto, self or chemically activated polymers</a:t>
            </a:r>
          </a:p>
          <a:p>
            <a:pPr marL="0" indent="0">
              <a:buNone/>
            </a:pPr>
            <a:r>
              <a:rPr lang="en-US" dirty="0">
                <a:latin typeface="Times New Roman" pitchFamily="18" charset="0"/>
                <a:cs typeface="Times New Roman" pitchFamily="18" charset="0"/>
              </a:rPr>
              <a:t>           3) Light-activate polymers</a:t>
            </a:r>
          </a:p>
          <a:p>
            <a:pPr marL="0" indent="0">
              <a:buNone/>
            </a:pPr>
            <a:r>
              <a:rPr lang="en-US" dirty="0"/>
              <a:t>           </a:t>
            </a:r>
            <a:r>
              <a:rPr lang="en-US" dirty="0">
                <a:latin typeface="Times New Roman" pitchFamily="18" charset="0"/>
                <a:cs typeface="Times New Roman" pitchFamily="18" charset="0"/>
              </a:rPr>
              <a:t>4) Microwave-cured polymers</a:t>
            </a:r>
          </a:p>
          <a:p>
            <a:pPr marL="0" indent="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6</a:t>
            </a:fld>
            <a:endParaRPr lang="en-US"/>
          </a:p>
        </p:txBody>
      </p:sp>
    </p:spTree>
    <p:extLst>
      <p:ext uri="{BB962C8B-B14F-4D97-AF65-F5344CB8AC3E}">
        <p14:creationId xmlns:p14="http://schemas.microsoft.com/office/powerpoint/2010/main" val="27425575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IN" sz="3200" dirty="0">
                <a:latin typeface="Times New Roman" pitchFamily="18" charset="0"/>
                <a:cs typeface="Times New Roman" pitchFamily="18" charset="0"/>
              </a:rPr>
              <a:t>When flash is no longer apparent, the </a:t>
            </a:r>
            <a:r>
              <a:rPr lang="en-IN" sz="3200" dirty="0" err="1">
                <a:latin typeface="Times New Roman" pitchFamily="18" charset="0"/>
                <a:cs typeface="Times New Roman" pitchFamily="18" charset="0"/>
              </a:rPr>
              <a:t>mold</a:t>
            </a:r>
            <a:r>
              <a:rPr lang="en-IN" sz="3200" dirty="0">
                <a:latin typeface="Times New Roman" pitchFamily="18" charset="0"/>
                <a:cs typeface="Times New Roman" pitchFamily="18" charset="0"/>
              </a:rPr>
              <a:t> is closed for the last time with no polyethylene sheet interposed. The </a:t>
            </a:r>
            <a:r>
              <a:rPr lang="en-IN" sz="3200" dirty="0" err="1">
                <a:latin typeface="Times New Roman" pitchFamily="18" charset="0"/>
                <a:cs typeface="Times New Roman" pitchFamily="18" charset="0"/>
              </a:rPr>
              <a:t>mold</a:t>
            </a:r>
            <a:r>
              <a:rPr lang="en-IN" sz="3200" dirty="0">
                <a:latin typeface="Times New Roman" pitchFamily="18" charset="0"/>
                <a:cs typeface="Times New Roman" pitchFamily="18" charset="0"/>
              </a:rPr>
              <a:t> sections are properly aligned and placed in the flask press.</a:t>
            </a:r>
            <a:br>
              <a:rPr lang="en-IN" sz="3200" dirty="0">
                <a:latin typeface="Times New Roman" pitchFamily="18" charset="0"/>
                <a:cs typeface="Times New Roman" pitchFamily="18" charset="0"/>
              </a:rPr>
            </a:br>
            <a:endParaRPr lang="en-US" sz="3200" dirty="0"/>
          </a:p>
        </p:txBody>
      </p:sp>
      <p:pic>
        <p:nvPicPr>
          <p:cNvPr id="4" name="Content Placeholder 3" descr="98.jpeg"/>
          <p:cNvPicPr>
            <a:picLocks noGrp="1" noChangeAspect="1"/>
          </p:cNvPicPr>
          <p:nvPr>
            <p:ph idx="1"/>
          </p:nvPr>
        </p:nvPicPr>
        <p:blipFill>
          <a:blip r:embed="rId2"/>
          <a:stretch>
            <a:fillRect/>
          </a:stretch>
        </p:blipFill>
        <p:spPr>
          <a:xfrm>
            <a:off x="1524000" y="2335954"/>
            <a:ext cx="5638800" cy="4247408"/>
          </a:xfrm>
        </p:spPr>
      </p:pic>
      <p:sp>
        <p:nvSpPr>
          <p:cNvPr id="5" name="Slide Number Placeholder 4"/>
          <p:cNvSpPr>
            <a:spLocks noGrp="1"/>
          </p:cNvSpPr>
          <p:nvPr>
            <p:ph type="sldNum" sz="quarter" idx="12"/>
          </p:nvPr>
        </p:nvSpPr>
        <p:spPr/>
        <p:txBody>
          <a:bodyPr/>
          <a:lstStyle/>
          <a:p>
            <a:fld id="{AE0259A4-88C1-4764-B481-B469A91C64E9}"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atsApp Image 2021-04-26 at 8.59.20 PM.jpeg"/>
          <p:cNvPicPr>
            <a:picLocks noGrp="1" noChangeAspect="1"/>
          </p:cNvPicPr>
          <p:nvPr>
            <p:ph idx="1"/>
          </p:nvPr>
        </p:nvPicPr>
        <p:blipFill>
          <a:blip r:embed="rId3"/>
          <a:stretch>
            <a:fillRect/>
          </a:stretch>
        </p:blipFill>
        <p:spPr>
          <a:xfrm>
            <a:off x="2286000" y="550488"/>
            <a:ext cx="3581400" cy="6019800"/>
          </a:xfrm>
        </p:spPr>
      </p:pic>
      <p:sp>
        <p:nvSpPr>
          <p:cNvPr id="5" name="Slide Number Placeholder 4"/>
          <p:cNvSpPr>
            <a:spLocks noGrp="1"/>
          </p:cNvSpPr>
          <p:nvPr>
            <p:ph type="sldNum" sz="quarter" idx="12"/>
          </p:nvPr>
        </p:nvSpPr>
        <p:spPr/>
        <p:txBody>
          <a:bodyPr/>
          <a:lstStyle/>
          <a:p>
            <a:fld id="{AE0259A4-88C1-4764-B481-B469A91C64E9}"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324" y="381000"/>
            <a:ext cx="8191156" cy="1447800"/>
          </a:xfrm>
        </p:spPr>
        <p:txBody>
          <a:bodyPr>
            <a:normAutofit/>
          </a:bodyPr>
          <a:lstStyle/>
          <a:p>
            <a:pPr algn="ctr"/>
            <a:r>
              <a:rPr lang="en-IN" sz="4400" b="1" u="sng" dirty="0">
                <a:solidFill>
                  <a:schemeClr val="tx2">
                    <a:lumMod val="60000"/>
                    <a:lumOff val="40000"/>
                  </a:schemeClr>
                </a:solidFill>
                <a:latin typeface="Times New Roman" pitchFamily="18" charset="0"/>
                <a:cs typeface="Times New Roman" pitchFamily="18" charset="0"/>
              </a:rPr>
              <a:t>INJECTION MOLDING TECHNIQUE </a:t>
            </a:r>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2209800"/>
            <a:ext cx="5867400" cy="4171528"/>
          </a:xfrm>
        </p:spPr>
      </p:pic>
      <p:sp>
        <p:nvSpPr>
          <p:cNvPr id="5" name="Slide Number Placeholder 4"/>
          <p:cNvSpPr>
            <a:spLocks noGrp="1"/>
          </p:cNvSpPr>
          <p:nvPr>
            <p:ph type="sldNum" sz="quarter" idx="12"/>
          </p:nvPr>
        </p:nvSpPr>
        <p:spPr/>
        <p:txBody>
          <a:bodyPr/>
          <a:lstStyle/>
          <a:p>
            <a:fld id="{AE0259A4-88C1-4764-B481-B469A91C64E9}" type="slidenum">
              <a:rPr lang="en-US" smtClean="0"/>
              <a:pPr/>
              <a:t>62</a:t>
            </a:fld>
            <a:endParaRPr lang="en-US"/>
          </a:p>
        </p:txBody>
      </p:sp>
    </p:spTree>
    <p:extLst>
      <p:ext uri="{BB962C8B-B14F-4D97-AF65-F5344CB8AC3E}">
        <p14:creationId xmlns:p14="http://schemas.microsoft.com/office/powerpoint/2010/main" val="1819836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517525"/>
            <a:ext cx="4495800" cy="5867400"/>
          </a:xfrm>
        </p:spPr>
        <p:txBody>
          <a:bodyPr>
            <a:noAutofit/>
          </a:bodyPr>
          <a:lstStyle/>
          <a:p>
            <a:r>
              <a:rPr lang="en-IN" dirty="0">
                <a:latin typeface="Times New Roman" pitchFamily="18" charset="0"/>
                <a:cs typeface="Times New Roman" pitchFamily="18" charset="0"/>
              </a:rPr>
              <a:t>Denture bases can be fabricated via injection </a:t>
            </a:r>
            <a:r>
              <a:rPr lang="en-IN" dirty="0" err="1">
                <a:latin typeface="Times New Roman" pitchFamily="18" charset="0"/>
                <a:cs typeface="Times New Roman" pitchFamily="18" charset="0"/>
              </a:rPr>
              <a:t>molding</a:t>
            </a:r>
            <a:r>
              <a:rPr lang="en-IN" dirty="0">
                <a:latin typeface="Times New Roman" pitchFamily="18" charset="0"/>
                <a:cs typeface="Times New Roman" pitchFamily="18" charset="0"/>
              </a:rPr>
              <a:t> using specially designed flasks. </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One half of the flask is filled with freshly mixed dental stone, and the master cast is settled into this mixture. </a:t>
            </a:r>
          </a:p>
          <a:p>
            <a:pPr>
              <a:buNone/>
            </a:pPr>
            <a:endParaRPr lang="en-IN"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4800600" y="838200"/>
            <a:ext cx="4343400" cy="5334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AE0259A4-88C1-4764-B481-B469A91C64E9}" type="slidenum">
              <a:rPr lang="en-US" smtClean="0"/>
              <a:pPr/>
              <a:t>63</a:t>
            </a:fld>
            <a:endParaRPr lang="en-US"/>
          </a:p>
        </p:txBody>
      </p:sp>
    </p:spTree>
    <p:extLst>
      <p:ext uri="{BB962C8B-B14F-4D97-AF65-F5344CB8AC3E}">
        <p14:creationId xmlns:p14="http://schemas.microsoft.com/office/powerpoint/2010/main" val="2027661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7AFBFD-F446-F8BF-BCA9-8AD1727E45FF}"/>
              </a:ext>
            </a:extLst>
          </p:cNvPr>
          <p:cNvSpPr>
            <a:spLocks noGrp="1"/>
          </p:cNvSpPr>
          <p:nvPr>
            <p:ph idx="1"/>
          </p:nvPr>
        </p:nvSpPr>
        <p:spPr>
          <a:xfrm>
            <a:off x="438150" y="1066800"/>
            <a:ext cx="8229600" cy="4525963"/>
          </a:xfrm>
        </p:spPr>
        <p:txBody>
          <a:bodyPr/>
          <a:lstStyle/>
          <a:p>
            <a:r>
              <a:rPr lang="en-IN" sz="3200" dirty="0">
                <a:latin typeface="Times New Roman" pitchFamily="18" charset="0"/>
                <a:cs typeface="Times New Roman" pitchFamily="18" charset="0"/>
              </a:rPr>
              <a:t>The dental stone is appropriately contoured and permitted to set.</a:t>
            </a:r>
          </a:p>
          <a:p>
            <a:endParaRPr lang="en-IN" dirty="0"/>
          </a:p>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Subsequently, sprues are attached to the wax denture base, which lead to an inlet or pressure port.</a:t>
            </a:r>
          </a:p>
        </p:txBody>
      </p:sp>
      <p:sp>
        <p:nvSpPr>
          <p:cNvPr id="4" name="Slide Number Placeholder 3">
            <a:extLst>
              <a:ext uri="{FF2B5EF4-FFF2-40B4-BE49-F238E27FC236}">
                <a16:creationId xmlns:a16="http://schemas.microsoft.com/office/drawing/2014/main" id="{16DDD662-EEEA-7399-AD94-F79B7D8B42FE}"/>
              </a:ext>
            </a:extLst>
          </p:cNvPr>
          <p:cNvSpPr>
            <a:spLocks noGrp="1"/>
          </p:cNvSpPr>
          <p:nvPr>
            <p:ph type="sldNum" sz="quarter" idx="12"/>
          </p:nvPr>
        </p:nvSpPr>
        <p:spPr/>
        <p:txBody>
          <a:bodyPr/>
          <a:lstStyle/>
          <a:p>
            <a:fld id="{AE0259A4-88C1-4764-B481-B469A91C64E9}" type="slidenum">
              <a:rPr lang="en-US" smtClean="0"/>
              <a:pPr/>
              <a:t>64</a:t>
            </a:fld>
            <a:endParaRPr lang="en-US"/>
          </a:p>
        </p:txBody>
      </p:sp>
    </p:spTree>
    <p:extLst>
      <p:ext uri="{BB962C8B-B14F-4D97-AF65-F5344CB8AC3E}">
        <p14:creationId xmlns:p14="http://schemas.microsoft.com/office/powerpoint/2010/main" val="1601529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4038600" cy="3047999"/>
          </a:xfrm>
        </p:spPr>
        <p:txBody>
          <a:bodyPr/>
          <a:lstStyle/>
          <a:p>
            <a:r>
              <a:rPr lang="en-IN" dirty="0">
                <a:latin typeface="Times New Roman" pitchFamily="18" charset="0"/>
                <a:cs typeface="Times New Roman" pitchFamily="18" charset="0"/>
              </a:rPr>
              <a:t>The remaining half of the flask is positioned, and the investment process is completed.</a:t>
            </a:r>
          </a:p>
          <a:p>
            <a:pPr>
              <a:buNone/>
            </a:pPr>
            <a:endParaRPr lang="en-IN" sz="2800" dirty="0"/>
          </a:p>
          <a:p>
            <a:endParaRPr lang="en-US" dirty="0"/>
          </a:p>
        </p:txBody>
      </p:sp>
      <p:pic>
        <p:nvPicPr>
          <p:cNvPr id="4" name="Picture 3"/>
          <p:cNvPicPr>
            <a:picLocks noChangeAspect="1" noChangeArrowheads="1"/>
          </p:cNvPicPr>
          <p:nvPr/>
        </p:nvPicPr>
        <p:blipFill>
          <a:blip r:embed="rId2"/>
          <a:srcRect/>
          <a:stretch>
            <a:fillRect/>
          </a:stretch>
        </p:blipFill>
        <p:spPr bwMode="auto">
          <a:xfrm>
            <a:off x="4572000" y="838200"/>
            <a:ext cx="3962400" cy="5105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0259A4-88C1-4764-B481-B469A91C64E9}"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WAX ELIMINATION</a:t>
            </a:r>
          </a:p>
        </p:txBody>
      </p:sp>
      <p:pic>
        <p:nvPicPr>
          <p:cNvPr id="4" name="Picture 4"/>
          <p:cNvPicPr>
            <a:picLocks noGrp="1" noChangeAspect="1" noChangeArrowheads="1"/>
          </p:cNvPicPr>
          <p:nvPr>
            <p:ph idx="1"/>
          </p:nvPr>
        </p:nvPicPr>
        <p:blipFill>
          <a:blip r:embed="rId2"/>
          <a:srcRect/>
          <a:stretch>
            <a:fillRect/>
          </a:stretch>
        </p:blipFill>
        <p:spPr bwMode="auto">
          <a:xfrm>
            <a:off x="990600" y="1417638"/>
            <a:ext cx="7048403" cy="467836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0259A4-88C1-4764-B481-B469A91C64E9}"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371600"/>
          </a:xfrm>
        </p:spPr>
        <p:txBody>
          <a:bodyPr>
            <a:normAutofit fontScale="90000"/>
          </a:bodyPr>
          <a:lstStyle/>
          <a:p>
            <a:r>
              <a:rPr lang="en-US" dirty="0">
                <a:latin typeface="Times New Roman" pitchFamily="18" charset="0"/>
                <a:cs typeface="Times New Roman" pitchFamily="18" charset="0"/>
              </a:rPr>
              <a:t>Injection of resin is done into the mold cavity through sprue channels that were placed.</a:t>
            </a:r>
          </a:p>
        </p:txBody>
      </p:sp>
      <p:pic>
        <p:nvPicPr>
          <p:cNvPr id="4" name="Picture 5"/>
          <p:cNvPicPr>
            <a:picLocks noGrp="1" noChangeAspect="1" noChangeArrowheads="1"/>
          </p:cNvPicPr>
          <p:nvPr>
            <p:ph idx="1"/>
          </p:nvPr>
        </p:nvPicPr>
        <p:blipFill>
          <a:blip r:embed="rId3"/>
          <a:srcRect/>
          <a:stretch>
            <a:fillRect/>
          </a:stretch>
        </p:blipFill>
        <p:spPr bwMode="auto">
          <a:xfrm>
            <a:off x="1843087" y="2438400"/>
            <a:ext cx="5548313" cy="3657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0259A4-88C1-4764-B481-B469A91C64E9}"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277"/>
            <a:ext cx="8229600" cy="1143000"/>
          </a:xfrm>
        </p:spPr>
        <p:txBody>
          <a:bodyPr/>
          <a:lstStyle/>
          <a:p>
            <a:pPr algn="ctr"/>
            <a:r>
              <a:rPr lang="en-IN" sz="4800" u="sng" dirty="0">
                <a:latin typeface="Times New Roman" pitchFamily="18" charset="0"/>
                <a:cs typeface="Times New Roman" pitchFamily="18" charset="0"/>
              </a:rPr>
              <a:t>CURING CYCLE</a:t>
            </a:r>
            <a:r>
              <a:rPr lang="en-IN" sz="4800" u="sng" dirty="0">
                <a:solidFill>
                  <a:schemeClr val="tx1"/>
                </a:solidFill>
                <a:latin typeface="Times New Roman" pitchFamily="18" charset="0"/>
                <a:cs typeface="Times New Roman" pitchFamily="18" charset="0"/>
              </a:rPr>
              <a:t> </a:t>
            </a:r>
          </a:p>
        </p:txBody>
      </p:sp>
      <p:sp>
        <p:nvSpPr>
          <p:cNvPr id="3" name="Content Placeholder 2"/>
          <p:cNvSpPr>
            <a:spLocks noGrp="1"/>
          </p:cNvSpPr>
          <p:nvPr>
            <p:ph idx="1"/>
          </p:nvPr>
        </p:nvSpPr>
        <p:spPr>
          <a:xfrm>
            <a:off x="609600" y="1295400"/>
            <a:ext cx="8077200" cy="5301952"/>
          </a:xfrm>
        </p:spPr>
        <p:txBody>
          <a:bodyPr>
            <a:normAutofit fontScale="92500" lnSpcReduction="10000"/>
          </a:bodyPr>
          <a:lstStyle/>
          <a:p>
            <a:pPr marL="457200" indent="-457200">
              <a:buFont typeface="+mj-lt"/>
              <a:buAutoNum type="arabicPeriod"/>
            </a:pPr>
            <a:r>
              <a:rPr lang="en-IN" dirty="0">
                <a:latin typeface="Times New Roman" pitchFamily="18" charset="0"/>
                <a:cs typeface="Times New Roman" pitchFamily="18" charset="0"/>
              </a:rPr>
              <a:t>Processing in a constant temperature water bath at 74 °C for 8 hour or longer, with no terminal boiling treatment. </a:t>
            </a:r>
          </a:p>
          <a:p>
            <a:pPr marL="457200" indent="-457200">
              <a:buFont typeface="+mj-lt"/>
              <a:buAutoNum type="arabicPeriod"/>
            </a:pPr>
            <a:endParaRPr lang="en-IN" dirty="0">
              <a:latin typeface="Times New Roman" pitchFamily="18" charset="0"/>
              <a:cs typeface="Times New Roman" pitchFamily="18" charset="0"/>
            </a:endParaRPr>
          </a:p>
          <a:p>
            <a:pPr marL="457200" indent="-457200">
              <a:buFont typeface="+mj-lt"/>
              <a:buAutoNum type="arabicPeriod"/>
            </a:pPr>
            <a:r>
              <a:rPr lang="en-IN" dirty="0">
                <a:latin typeface="Times New Roman" pitchFamily="18" charset="0"/>
                <a:cs typeface="Times New Roman" pitchFamily="18" charset="0"/>
              </a:rPr>
              <a:t>Processing in a 74 °C water bath for 8 hours and then increasing the temperature to 100 °C for 1 hour.</a:t>
            </a:r>
          </a:p>
          <a:p>
            <a:pPr marL="457200" indent="-457200">
              <a:buFont typeface="+mj-lt"/>
              <a:buAutoNum type="arabicPeriod"/>
            </a:pPr>
            <a:endParaRPr lang="en-IN" dirty="0"/>
          </a:p>
          <a:p>
            <a:pPr marL="457200" indent="-457200">
              <a:buFont typeface="+mj-lt"/>
              <a:buAutoNum type="arabicPeriod"/>
            </a:pPr>
            <a:r>
              <a:rPr lang="en-IN" dirty="0">
                <a:latin typeface="Times New Roman" pitchFamily="18" charset="0"/>
                <a:cs typeface="Times New Roman" pitchFamily="18" charset="0"/>
              </a:rPr>
              <a:t>Processing  at 74 °C for approximately 2 hour and then increasing the temperature to 100 °C and processing for 1 hour.</a:t>
            </a:r>
          </a:p>
          <a:p>
            <a:pPr marL="457200" indent="-457200">
              <a:buFont typeface="+mj-lt"/>
              <a:buAutoNum type="arabicPeriod"/>
            </a:pPr>
            <a:endParaRPr lang="en-IN"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E0259A4-88C1-4764-B481-B469A91C64E9}" type="slidenum">
              <a:rPr lang="en-US" smtClean="0"/>
              <a:pPr/>
              <a:t>68</a:t>
            </a:fld>
            <a:endParaRPr lang="en-US"/>
          </a:p>
        </p:txBody>
      </p:sp>
    </p:spTree>
    <p:extLst>
      <p:ext uri="{BB962C8B-B14F-4D97-AF65-F5344CB8AC3E}">
        <p14:creationId xmlns:p14="http://schemas.microsoft.com/office/powerpoint/2010/main" val="3276279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BE573-1009-3B66-F48C-284EF56ACB9A}"/>
              </a:ext>
            </a:extLst>
          </p:cNvPr>
          <p:cNvSpPr>
            <a:spLocks noGrp="1"/>
          </p:cNvSpPr>
          <p:nvPr>
            <p:ph idx="1"/>
          </p:nvPr>
        </p:nvSpPr>
        <p:spPr>
          <a:xfrm>
            <a:off x="381000" y="304800"/>
            <a:ext cx="8229600" cy="6051550"/>
          </a:xfrm>
        </p:spPr>
        <p:txBody>
          <a:bodyPr>
            <a:normAutofit/>
          </a:bodyPr>
          <a:lstStyle/>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Following completion of the chosen polymerization cycle, the denture flask should be cooled slowly to room temperature. </a:t>
            </a:r>
          </a:p>
          <a:p>
            <a:endParaRPr lang="en-IN" dirty="0"/>
          </a:p>
          <a:p>
            <a:r>
              <a:rPr lang="en-IN" dirty="0">
                <a:latin typeface="Times New Roman" pitchFamily="18" charset="0"/>
                <a:cs typeface="Times New Roman" pitchFamily="18" charset="0"/>
              </a:rPr>
              <a:t>Overnight bench cooling is recommended.</a:t>
            </a:r>
          </a:p>
          <a:p>
            <a:endParaRPr lang="en-IN" dirty="0"/>
          </a:p>
          <a:p>
            <a:r>
              <a:rPr lang="en-IN" dirty="0">
                <a:solidFill>
                  <a:schemeClr val="tx1"/>
                </a:solidFill>
                <a:latin typeface="Times New Roman" pitchFamily="18" charset="0"/>
                <a:cs typeface="Times New Roman" pitchFamily="18" charset="0"/>
              </a:rPr>
              <a:t>To decrease the probability of </a:t>
            </a:r>
            <a:r>
              <a:rPr lang="en-IN" dirty="0" err="1">
                <a:solidFill>
                  <a:schemeClr val="tx1"/>
                </a:solidFill>
                <a:latin typeface="Times New Roman" pitchFamily="18" charset="0"/>
                <a:cs typeface="Times New Roman" pitchFamily="18" charset="0"/>
              </a:rPr>
              <a:t>unfavorable</a:t>
            </a:r>
            <a:r>
              <a:rPr lang="en-IN" dirty="0">
                <a:solidFill>
                  <a:schemeClr val="tx1"/>
                </a:solidFill>
                <a:latin typeface="Times New Roman" pitchFamily="18" charset="0"/>
                <a:cs typeface="Times New Roman" pitchFamily="18" charset="0"/>
              </a:rPr>
              <a:t> dimensional changes, the denture should be stored in water until it is placed in the oral cavity.</a:t>
            </a: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endParaRPr lang="en-US" dirty="0"/>
          </a:p>
        </p:txBody>
      </p:sp>
      <p:sp>
        <p:nvSpPr>
          <p:cNvPr id="4" name="Slide Number Placeholder 3">
            <a:extLst>
              <a:ext uri="{FF2B5EF4-FFF2-40B4-BE49-F238E27FC236}">
                <a16:creationId xmlns:a16="http://schemas.microsoft.com/office/drawing/2014/main" id="{9545FC83-0E50-4AFF-2C44-958C9DED4E96}"/>
              </a:ext>
            </a:extLst>
          </p:cNvPr>
          <p:cNvSpPr>
            <a:spLocks noGrp="1"/>
          </p:cNvSpPr>
          <p:nvPr>
            <p:ph type="sldNum" sz="quarter" idx="12"/>
          </p:nvPr>
        </p:nvSpPr>
        <p:spPr/>
        <p:txBody>
          <a:bodyPr/>
          <a:lstStyle/>
          <a:p>
            <a:fld id="{AE0259A4-88C1-4764-B481-B469A91C64E9}" type="slidenum">
              <a:rPr lang="en-US" smtClean="0"/>
              <a:pPr/>
              <a:t>69</a:t>
            </a:fld>
            <a:endParaRPr lang="en-US"/>
          </a:p>
        </p:txBody>
      </p:sp>
    </p:spTree>
    <p:extLst>
      <p:ext uri="{BB962C8B-B14F-4D97-AF65-F5344CB8AC3E}">
        <p14:creationId xmlns:p14="http://schemas.microsoft.com/office/powerpoint/2010/main" val="129909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447800"/>
          </a:xfrm>
        </p:spPr>
        <p:txBody>
          <a:bodyPr anchor="t">
            <a:normAutofit/>
          </a:bodyPr>
          <a:lstStyle/>
          <a:p>
            <a:r>
              <a:rPr lang="en-US" b="1" u="sng" dirty="0">
                <a:solidFill>
                  <a:srgbClr val="002060"/>
                </a:solidFill>
                <a:latin typeface="Times New Roman" pitchFamily="18" charset="0"/>
                <a:cs typeface="Times New Roman" pitchFamily="18" charset="0"/>
              </a:rPr>
              <a:t>IDEAL REQUIREMENTS OF DENTAL RESINS </a:t>
            </a:r>
          </a:p>
        </p:txBody>
      </p:sp>
      <p:sp>
        <p:nvSpPr>
          <p:cNvPr id="3" name="Content Placeholder 2"/>
          <p:cNvSpPr>
            <a:spLocks noGrp="1"/>
          </p:cNvSpPr>
          <p:nvPr>
            <p:ph idx="1"/>
          </p:nvPr>
        </p:nvSpPr>
        <p:spPr>
          <a:xfrm>
            <a:off x="762000" y="2171701"/>
            <a:ext cx="8001000" cy="5715000"/>
          </a:xfrm>
        </p:spPr>
        <p:txBody>
          <a:bodyPr>
            <a:noAutofit/>
          </a:bodyPr>
          <a:lstStyle/>
          <a:p>
            <a:pPr marL="514350" indent="-514350">
              <a:buFont typeface="+mj-lt"/>
              <a:buAutoNum type="arabicPeriod"/>
            </a:pPr>
            <a:r>
              <a:rPr lang="en-US" dirty="0">
                <a:latin typeface="Times New Roman" pitchFamily="18" charset="0"/>
                <a:cs typeface="Times New Roman" pitchFamily="18" charset="0"/>
              </a:rPr>
              <a:t>Be tasteless, odorless, non-toxic and non-irritant to oral tissues.</a:t>
            </a:r>
          </a:p>
          <a:p>
            <a:pPr marL="514350" indent="-514350">
              <a:buFont typeface="+mj-lt"/>
              <a:buAutoNum type="arabicPeriod"/>
            </a:pPr>
            <a:r>
              <a:rPr lang="en-US" dirty="0">
                <a:latin typeface="Times New Roman" pitchFamily="18" charset="0"/>
                <a:cs typeface="Times New Roman" pitchFamily="18" charset="0"/>
              </a:rPr>
              <a:t>Be esthetically satisfactory</a:t>
            </a:r>
          </a:p>
          <a:p>
            <a:pPr marL="514350" indent="-514350">
              <a:buFont typeface="+mj-lt"/>
              <a:buAutoNum type="arabicPeriod"/>
            </a:pPr>
            <a:r>
              <a:rPr lang="en-US" dirty="0">
                <a:latin typeface="Times New Roman" pitchFamily="18" charset="0"/>
                <a:cs typeface="Times New Roman" pitchFamily="18" charset="0"/>
              </a:rPr>
              <a:t>Be dimensionally stable. </a:t>
            </a:r>
            <a:endParaRPr lang="en-US" dirty="0"/>
          </a:p>
          <a:p>
            <a:pPr marL="514350" indent="-514350">
              <a:buFont typeface="+mj-lt"/>
              <a:buAutoNum type="arabicPeriod"/>
            </a:pPr>
            <a:r>
              <a:rPr lang="en-US" sz="3200" dirty="0">
                <a:latin typeface="Times New Roman" pitchFamily="18" charset="0"/>
                <a:cs typeface="Times New Roman" pitchFamily="18" charset="0"/>
              </a:rPr>
              <a:t>Have enough strength, resilience and abrasion resistance. </a:t>
            </a:r>
          </a:p>
          <a:p>
            <a:pPr marL="514350" indent="-514350">
              <a:buFont typeface="+mj-lt"/>
              <a:buAutoNum type="arabicPeriod"/>
            </a:pPr>
            <a:r>
              <a:rPr lang="en-US" sz="3200" dirty="0">
                <a:latin typeface="Times New Roman" pitchFamily="18" charset="0"/>
                <a:cs typeface="Times New Roman" pitchFamily="18" charset="0"/>
              </a:rPr>
              <a:t>Be insoluble and impermeable to oral fluids.</a:t>
            </a:r>
          </a:p>
        </p:txBody>
      </p:sp>
      <p:sp>
        <p:nvSpPr>
          <p:cNvPr id="4" name="Slide Number Placeholder 3"/>
          <p:cNvSpPr>
            <a:spLocks noGrp="1"/>
          </p:cNvSpPr>
          <p:nvPr>
            <p:ph type="sldNum" sz="quarter" idx="12"/>
          </p:nvPr>
        </p:nvSpPr>
        <p:spPr/>
        <p:txBody>
          <a:bodyPr/>
          <a:lstStyle/>
          <a:p>
            <a:fld id="{AE0259A4-88C1-4764-B481-B469A91C64E9}" type="slidenum">
              <a:rPr lang="en-US" smtClean="0"/>
              <a:pPr/>
              <a:t>7</a:t>
            </a:fld>
            <a:endParaRPr lang="en-US"/>
          </a:p>
        </p:txBody>
      </p:sp>
    </p:spTree>
    <p:extLst>
      <p:ext uri="{BB962C8B-B14F-4D97-AF65-F5344CB8AC3E}">
        <p14:creationId xmlns:p14="http://schemas.microsoft.com/office/powerpoint/2010/main" val="3281233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4300"/>
            <a:ext cx="8839199" cy="1776900"/>
          </a:xfrm>
        </p:spPr>
        <p:txBody>
          <a:bodyPr>
            <a:normAutofit/>
          </a:bodyPr>
          <a:lstStyle/>
          <a:p>
            <a:pPr algn="ctr"/>
            <a:r>
              <a:rPr lang="en-IN" b="1" u="sng" dirty="0">
                <a:latin typeface="Times New Roman" pitchFamily="18" charset="0"/>
                <a:cs typeface="Times New Roman" pitchFamily="18" charset="0"/>
              </a:rPr>
              <a:t>POLYMERIZATION VIA MICROWAVE ENERGY</a:t>
            </a:r>
          </a:p>
        </p:txBody>
      </p:sp>
      <p:sp>
        <p:nvSpPr>
          <p:cNvPr id="3" name="Content Placeholder 2"/>
          <p:cNvSpPr>
            <a:spLocks noGrp="1"/>
          </p:cNvSpPr>
          <p:nvPr>
            <p:ph idx="1"/>
          </p:nvPr>
        </p:nvSpPr>
        <p:spPr>
          <a:xfrm>
            <a:off x="84350" y="2133600"/>
            <a:ext cx="5430945" cy="5426018"/>
          </a:xfrm>
        </p:spPr>
        <p:txBody>
          <a:bodyPr>
            <a:noAutofit/>
          </a:bodyPr>
          <a:lstStyle/>
          <a:p>
            <a:r>
              <a:rPr lang="en-IN" dirty="0" err="1">
                <a:latin typeface="Times New Roman" pitchFamily="18" charset="0"/>
                <a:cs typeface="Times New Roman" pitchFamily="18" charset="0"/>
              </a:rPr>
              <a:t>Polymethyl</a:t>
            </a:r>
            <a:r>
              <a:rPr lang="en-IN" dirty="0">
                <a:latin typeface="Times New Roman" pitchFamily="18" charset="0"/>
                <a:cs typeface="Times New Roman" pitchFamily="18" charset="0"/>
              </a:rPr>
              <a:t> methacrylate resin can also polymerized using microwave energy.</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This technique employs a specially formulated resin and a </a:t>
            </a:r>
            <a:r>
              <a:rPr lang="en-IN" dirty="0" err="1">
                <a:latin typeface="Times New Roman" pitchFamily="18" charset="0"/>
                <a:cs typeface="Times New Roman" pitchFamily="18" charset="0"/>
              </a:rPr>
              <a:t>nonmetallic</a:t>
            </a:r>
            <a:r>
              <a:rPr lang="en-IN" dirty="0">
                <a:latin typeface="Times New Roman" pitchFamily="18" charset="0"/>
                <a:cs typeface="Times New Roman" pitchFamily="18" charset="0"/>
              </a:rPr>
              <a:t> flask.</a:t>
            </a:r>
          </a:p>
        </p:txBody>
      </p:sp>
      <p:pic>
        <p:nvPicPr>
          <p:cNvPr id="3075" name="Picture 3"/>
          <p:cNvPicPr>
            <a:picLocks noChangeAspect="1" noChangeArrowheads="1"/>
          </p:cNvPicPr>
          <p:nvPr/>
        </p:nvPicPr>
        <p:blipFill>
          <a:blip r:embed="rId3"/>
          <a:srcRect b="10919"/>
          <a:stretch>
            <a:fillRect/>
          </a:stretch>
        </p:blipFill>
        <p:spPr bwMode="auto">
          <a:xfrm>
            <a:off x="4912993" y="2438400"/>
            <a:ext cx="4088131" cy="28194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AE0259A4-88C1-4764-B481-B469A91C64E9}" type="slidenum">
              <a:rPr lang="en-US" smtClean="0"/>
              <a:pPr/>
              <a:t>70</a:t>
            </a:fld>
            <a:endParaRPr lang="en-US"/>
          </a:p>
        </p:txBody>
      </p:sp>
    </p:spTree>
    <p:extLst>
      <p:ext uri="{BB962C8B-B14F-4D97-AF65-F5344CB8AC3E}">
        <p14:creationId xmlns:p14="http://schemas.microsoft.com/office/powerpoint/2010/main" val="1781796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B2BE4-882C-C861-6D85-7BB9CB70A929}"/>
              </a:ext>
            </a:extLst>
          </p:cNvPr>
          <p:cNvSpPr>
            <a:spLocks noGrp="1"/>
          </p:cNvSpPr>
          <p:nvPr>
            <p:ph idx="1"/>
          </p:nvPr>
        </p:nvSpPr>
        <p:spPr>
          <a:xfrm>
            <a:off x="457200" y="1600200"/>
            <a:ext cx="4191000" cy="4525963"/>
          </a:xfrm>
        </p:spPr>
        <p:txBody>
          <a:bodyPr/>
          <a:lstStyle/>
          <a:p>
            <a:endParaRPr lang="en-IN" sz="3200" dirty="0">
              <a:latin typeface="Times New Roman" pitchFamily="18" charset="0"/>
              <a:cs typeface="Times New Roman" pitchFamily="18" charset="0"/>
            </a:endParaRPr>
          </a:p>
          <a:p>
            <a:r>
              <a:rPr lang="en-IN" sz="3200" dirty="0">
                <a:latin typeface="Times New Roman" pitchFamily="18" charset="0"/>
                <a:cs typeface="Times New Roman" pitchFamily="18" charset="0"/>
              </a:rPr>
              <a:t>A conventional microwave oven is used to supply the thermal energy required for polymerization.</a:t>
            </a:r>
          </a:p>
          <a:p>
            <a:endParaRPr lang="en-US" dirty="0"/>
          </a:p>
        </p:txBody>
      </p:sp>
      <p:sp>
        <p:nvSpPr>
          <p:cNvPr id="4" name="Slide Number Placeholder 3">
            <a:extLst>
              <a:ext uri="{FF2B5EF4-FFF2-40B4-BE49-F238E27FC236}">
                <a16:creationId xmlns:a16="http://schemas.microsoft.com/office/drawing/2014/main" id="{0FD4E88E-5292-675B-CDE2-7A1DA7C31F3D}"/>
              </a:ext>
            </a:extLst>
          </p:cNvPr>
          <p:cNvSpPr>
            <a:spLocks noGrp="1"/>
          </p:cNvSpPr>
          <p:nvPr>
            <p:ph type="sldNum" sz="quarter" idx="12"/>
          </p:nvPr>
        </p:nvSpPr>
        <p:spPr/>
        <p:txBody>
          <a:bodyPr/>
          <a:lstStyle/>
          <a:p>
            <a:fld id="{AE0259A4-88C1-4764-B481-B469A91C64E9}" type="slidenum">
              <a:rPr lang="en-US" smtClean="0"/>
              <a:pPr/>
              <a:t>71</a:t>
            </a:fld>
            <a:endParaRPr lang="en-US"/>
          </a:p>
        </p:txBody>
      </p:sp>
      <p:pic>
        <p:nvPicPr>
          <p:cNvPr id="5" name="Picture 4">
            <a:extLst>
              <a:ext uri="{FF2B5EF4-FFF2-40B4-BE49-F238E27FC236}">
                <a16:creationId xmlns:a16="http://schemas.microsoft.com/office/drawing/2014/main" id="{074AFC73-4AF6-8775-37D1-A91F646BF4A8}"/>
              </a:ext>
            </a:extLst>
          </p:cNvPr>
          <p:cNvPicPr>
            <a:picLocks noChangeAspect="1" noChangeArrowheads="1"/>
          </p:cNvPicPr>
          <p:nvPr/>
        </p:nvPicPr>
        <p:blipFill>
          <a:blip r:embed="rId2"/>
          <a:srcRect b="25531"/>
          <a:stretch>
            <a:fillRect/>
          </a:stretch>
        </p:blipFill>
        <p:spPr bwMode="auto">
          <a:xfrm>
            <a:off x="4836096" y="1858991"/>
            <a:ext cx="3850704" cy="3140018"/>
          </a:xfrm>
          <a:prstGeom prst="rect">
            <a:avLst/>
          </a:prstGeom>
          <a:noFill/>
          <a:ln w="9525">
            <a:noFill/>
            <a:miter lim="800000"/>
            <a:headEnd/>
            <a:tailEnd/>
          </a:ln>
          <a:effectLst/>
        </p:spPr>
      </p:pic>
    </p:spTree>
    <p:extLst>
      <p:ext uri="{BB962C8B-B14F-4D97-AF65-F5344CB8AC3E}">
        <p14:creationId xmlns:p14="http://schemas.microsoft.com/office/powerpoint/2010/main" val="810800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915400" cy="5715000"/>
          </a:xfrm>
        </p:spPr>
        <p:txBody>
          <a:bodyPr/>
          <a:lstStyle/>
          <a:p>
            <a:r>
              <a:rPr lang="en-IN" b="1" dirty="0">
                <a:latin typeface="Times New Roman" pitchFamily="18" charset="0"/>
                <a:cs typeface="Times New Roman" pitchFamily="18" charset="0"/>
              </a:rPr>
              <a:t>Advantage</a:t>
            </a:r>
            <a:r>
              <a:rPr lang="en-IN" dirty="0">
                <a:latin typeface="Times New Roman" pitchFamily="18" charset="0"/>
                <a:cs typeface="Times New Roman" pitchFamily="18" charset="0"/>
              </a:rPr>
              <a:t>-  polymerization can be accomplished faster than the convention water bath method.</a:t>
            </a:r>
          </a:p>
          <a:p>
            <a:endParaRPr lang="en-IN" dirty="0">
              <a:latin typeface="Times New Roman" pitchFamily="18" charset="0"/>
              <a:cs typeface="Times New Roman" pitchFamily="18" charset="0"/>
            </a:endParaRPr>
          </a:p>
          <a:p>
            <a:r>
              <a:rPr lang="en-IN" b="1" dirty="0">
                <a:latin typeface="Times New Roman" pitchFamily="18" charset="0"/>
                <a:cs typeface="Times New Roman" pitchFamily="18" charset="0"/>
              </a:rPr>
              <a:t>Disadvantage</a:t>
            </a:r>
            <a:r>
              <a:rPr lang="en-IN" dirty="0">
                <a:latin typeface="Times New Roman" pitchFamily="18" charset="0"/>
                <a:cs typeface="Times New Roman" pitchFamily="18" charset="0"/>
              </a:rPr>
              <a:t>- Overheating can occur in thick sections, causing the monomer to boil and produce porosity.</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Physical properties and fit of microwave resins are comparable to those processed via conventional compression moulding techniques.</a:t>
            </a:r>
          </a:p>
          <a:p>
            <a:endParaRPr lang="en-US"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72</a:t>
            </a:fld>
            <a:endParaRPr lang="en-US"/>
          </a:p>
        </p:txBody>
      </p:sp>
    </p:spTree>
    <p:extLst>
      <p:ext uri="{BB962C8B-B14F-4D97-AF65-F5344CB8AC3E}">
        <p14:creationId xmlns:p14="http://schemas.microsoft.com/office/powerpoint/2010/main" val="3597852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pPr algn="ctr"/>
            <a:r>
              <a:rPr lang="en-IN" sz="4000" b="1" u="sng" dirty="0">
                <a:solidFill>
                  <a:schemeClr val="tx2">
                    <a:lumMod val="60000"/>
                    <a:lumOff val="40000"/>
                  </a:schemeClr>
                </a:solidFill>
                <a:latin typeface="Times New Roman" pitchFamily="18" charset="0"/>
                <a:cs typeface="Times New Roman" pitchFamily="18" charset="0"/>
              </a:rPr>
              <a:t>FLUID RESIN TECHNIQUE</a:t>
            </a:r>
          </a:p>
        </p:txBody>
      </p:sp>
      <p:sp>
        <p:nvSpPr>
          <p:cNvPr id="3" name="Content Placeholder 2"/>
          <p:cNvSpPr>
            <a:spLocks noGrp="1"/>
          </p:cNvSpPr>
          <p:nvPr>
            <p:ph idx="1"/>
          </p:nvPr>
        </p:nvSpPr>
        <p:spPr>
          <a:xfrm>
            <a:off x="214314" y="2285992"/>
            <a:ext cx="3929058" cy="4357718"/>
          </a:xfrm>
        </p:spPr>
        <p:txBody>
          <a:bodyPr>
            <a:normAutofit/>
          </a:bodyPr>
          <a:lstStyle/>
          <a:p>
            <a:pPr>
              <a:lnSpc>
                <a:spcPct val="150000"/>
              </a:lnSpc>
            </a:pPr>
            <a:endParaRPr lang="en-IN" dirty="0">
              <a:latin typeface="Times New Roman" pitchFamily="18" charset="0"/>
              <a:cs typeface="Times New Roman" pitchFamily="18" charset="0"/>
            </a:endParaRP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l="5224" t="1246" r="5224" b="11102"/>
          <a:stretch>
            <a:fillRect/>
          </a:stretch>
        </p:blipFill>
        <p:spPr>
          <a:xfrm>
            <a:off x="214314" y="1066800"/>
            <a:ext cx="8929686" cy="5791200"/>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73</a:t>
            </a:fld>
            <a:endParaRPr lang="en-US"/>
          </a:p>
        </p:txBody>
      </p:sp>
    </p:spTree>
    <p:extLst>
      <p:ext uri="{BB962C8B-B14F-4D97-AF65-F5344CB8AC3E}">
        <p14:creationId xmlns:p14="http://schemas.microsoft.com/office/powerpoint/2010/main" val="42750087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04800"/>
            <a:ext cx="8572560" cy="5734072"/>
          </a:xfrm>
        </p:spPr>
        <p:txBody>
          <a:bodyPr>
            <a:normAutofit/>
          </a:bodyPr>
          <a:lstStyle/>
          <a:p>
            <a:pPr marL="0" indent="0">
              <a:lnSpc>
                <a:spcPct val="150000"/>
              </a:lnSpc>
              <a:buNone/>
            </a:pPr>
            <a:r>
              <a:rPr lang="en-IN" sz="3600" b="1" dirty="0">
                <a:latin typeface="Times New Roman" pitchFamily="18" charset="0"/>
                <a:cs typeface="Times New Roman" pitchFamily="18" charset="0"/>
              </a:rPr>
              <a:t>Advantages:</a:t>
            </a:r>
          </a:p>
          <a:p>
            <a:pPr marL="514350" indent="-514350">
              <a:lnSpc>
                <a:spcPct val="150000"/>
              </a:lnSpc>
              <a:buFont typeface="+mj-lt"/>
              <a:buAutoNum type="arabicPeriod"/>
            </a:pPr>
            <a:r>
              <a:rPr lang="en-IN" dirty="0">
                <a:latin typeface="Times New Roman" pitchFamily="18" charset="0"/>
                <a:cs typeface="Times New Roman" pitchFamily="18" charset="0"/>
              </a:rPr>
              <a:t>Improved adaptation to underlying soft tissues.</a:t>
            </a:r>
          </a:p>
          <a:p>
            <a:pPr marL="514350" indent="-514350">
              <a:lnSpc>
                <a:spcPct val="150000"/>
              </a:lnSpc>
              <a:buFont typeface="+mj-lt"/>
              <a:buAutoNum type="arabicPeriod"/>
            </a:pPr>
            <a:r>
              <a:rPr lang="en-IN" dirty="0">
                <a:latin typeface="Times New Roman" pitchFamily="18" charset="0"/>
                <a:cs typeface="Times New Roman" pitchFamily="18" charset="0"/>
              </a:rPr>
              <a:t>Decreased probability of damage to prosthetic teeth and denture bases during </a:t>
            </a:r>
            <a:r>
              <a:rPr lang="en-IN" dirty="0" err="1">
                <a:latin typeface="Times New Roman" pitchFamily="18" charset="0"/>
                <a:cs typeface="Times New Roman" pitchFamily="18" charset="0"/>
              </a:rPr>
              <a:t>deflasking</a:t>
            </a:r>
            <a:r>
              <a:rPr lang="en-IN" dirty="0">
                <a:latin typeface="Times New Roman" pitchFamily="18" charset="0"/>
                <a:cs typeface="Times New Roman" pitchFamily="18" charset="0"/>
              </a:rPr>
              <a:t>.</a:t>
            </a:r>
          </a:p>
          <a:p>
            <a:pPr marL="514350" indent="-514350">
              <a:lnSpc>
                <a:spcPct val="150000"/>
              </a:lnSpc>
              <a:buFont typeface="+mj-lt"/>
              <a:buAutoNum type="arabicPeriod"/>
            </a:pPr>
            <a:r>
              <a:rPr lang="en-IN" dirty="0">
                <a:latin typeface="Times New Roman" pitchFamily="18" charset="0"/>
                <a:cs typeface="Times New Roman" pitchFamily="18" charset="0"/>
              </a:rPr>
              <a:t>Reduced material costs.</a:t>
            </a:r>
          </a:p>
          <a:p>
            <a:pPr marL="514350" indent="-514350">
              <a:lnSpc>
                <a:spcPct val="150000"/>
              </a:lnSpc>
              <a:buFont typeface="+mj-lt"/>
              <a:buAutoNum type="arabicPeriod"/>
            </a:pPr>
            <a:r>
              <a:rPr lang="en-IN" dirty="0">
                <a:latin typeface="Times New Roman" pitchFamily="18" charset="0"/>
                <a:cs typeface="Times New Roman" pitchFamily="18" charset="0"/>
              </a:rPr>
              <a:t>Simplification of  </a:t>
            </a:r>
            <a:r>
              <a:rPr lang="en-IN" dirty="0" err="1">
                <a:latin typeface="Times New Roman" pitchFamily="18" charset="0"/>
                <a:cs typeface="Times New Roman" pitchFamily="18" charset="0"/>
              </a:rPr>
              <a:t>flasking</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deflasking</a:t>
            </a:r>
            <a:r>
              <a:rPr lang="en-IN" dirty="0">
                <a:latin typeface="Times New Roman" pitchFamily="18" charset="0"/>
                <a:cs typeface="Times New Roman" pitchFamily="18" charset="0"/>
              </a:rPr>
              <a:t>, and finishing procedure.</a:t>
            </a:r>
          </a:p>
          <a:p>
            <a:pPr>
              <a:lnSpc>
                <a:spcPct val="150000"/>
              </a:lnSpc>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74</a:t>
            </a:fld>
            <a:endParaRPr lang="en-US"/>
          </a:p>
        </p:txBody>
      </p:sp>
    </p:spTree>
    <p:extLst>
      <p:ext uri="{BB962C8B-B14F-4D97-AF65-F5344CB8AC3E}">
        <p14:creationId xmlns:p14="http://schemas.microsoft.com/office/powerpoint/2010/main" val="17607146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609600"/>
            <a:ext cx="8429684" cy="5891234"/>
          </a:xfrm>
        </p:spPr>
        <p:txBody>
          <a:bodyPr>
            <a:normAutofit/>
          </a:bodyPr>
          <a:lstStyle/>
          <a:p>
            <a:pPr marL="0" indent="0">
              <a:buNone/>
            </a:pPr>
            <a:r>
              <a:rPr lang="en-IN" sz="3600" b="1" dirty="0">
                <a:latin typeface="Times New Roman" pitchFamily="18" charset="0"/>
                <a:cs typeface="Times New Roman" pitchFamily="18" charset="0"/>
              </a:rPr>
              <a:t>Disadvantages:</a:t>
            </a:r>
          </a:p>
          <a:p>
            <a:pPr marL="514350" indent="-514350">
              <a:lnSpc>
                <a:spcPct val="150000"/>
              </a:lnSpc>
              <a:buFont typeface="+mj-lt"/>
              <a:buAutoNum type="arabicPeriod"/>
            </a:pPr>
            <a:r>
              <a:rPr lang="en-IN" dirty="0">
                <a:latin typeface="Times New Roman" pitchFamily="18" charset="0"/>
                <a:cs typeface="Times New Roman" pitchFamily="18" charset="0"/>
              </a:rPr>
              <a:t>Noticeable shifting of prosthetic teeth during processing.</a:t>
            </a:r>
          </a:p>
          <a:p>
            <a:pPr marL="514350" indent="-514350">
              <a:lnSpc>
                <a:spcPct val="150000"/>
              </a:lnSpc>
              <a:buFont typeface="+mj-lt"/>
              <a:buAutoNum type="arabicPeriod"/>
            </a:pPr>
            <a:r>
              <a:rPr lang="en-IN" dirty="0">
                <a:latin typeface="Times New Roman" pitchFamily="18" charset="0"/>
                <a:cs typeface="Times New Roman" pitchFamily="18" charset="0"/>
              </a:rPr>
              <a:t>Air entrapment within the denture base material.</a:t>
            </a:r>
          </a:p>
          <a:p>
            <a:pPr marL="514350" indent="-514350">
              <a:lnSpc>
                <a:spcPct val="150000"/>
              </a:lnSpc>
              <a:buFont typeface="+mj-lt"/>
              <a:buAutoNum type="arabicPeriod"/>
            </a:pPr>
            <a:r>
              <a:rPr lang="en-IN" dirty="0">
                <a:latin typeface="Times New Roman" pitchFamily="18" charset="0"/>
                <a:cs typeface="Times New Roman" pitchFamily="18" charset="0"/>
              </a:rPr>
              <a:t>Poor bonding between the denture base material and acrylic resin teeth.</a:t>
            </a:r>
          </a:p>
        </p:txBody>
      </p:sp>
      <p:sp>
        <p:nvSpPr>
          <p:cNvPr id="4" name="Slide Number Placeholder 3"/>
          <p:cNvSpPr>
            <a:spLocks noGrp="1"/>
          </p:cNvSpPr>
          <p:nvPr>
            <p:ph type="sldNum" sz="quarter" idx="12"/>
          </p:nvPr>
        </p:nvSpPr>
        <p:spPr/>
        <p:txBody>
          <a:bodyPr/>
          <a:lstStyle/>
          <a:p>
            <a:fld id="{AE0259A4-88C1-4764-B481-B469A91C64E9}" type="slidenum">
              <a:rPr lang="en-US" smtClean="0"/>
              <a:pPr/>
              <a:t>75</a:t>
            </a:fld>
            <a:endParaRPr lang="en-US"/>
          </a:p>
        </p:txBody>
      </p:sp>
    </p:spTree>
    <p:extLst>
      <p:ext uri="{BB962C8B-B14F-4D97-AF65-F5344CB8AC3E}">
        <p14:creationId xmlns:p14="http://schemas.microsoft.com/office/powerpoint/2010/main" val="1197694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116" y="260648"/>
            <a:ext cx="7300299" cy="1017917"/>
          </a:xfrm>
        </p:spPr>
        <p:txBody>
          <a:bodyPr>
            <a:noAutofit/>
          </a:bodyPr>
          <a:lstStyle/>
          <a:p>
            <a:pPr algn="ctr"/>
            <a:r>
              <a:rPr lang="en-IN" sz="4000" b="1" u="sng" dirty="0">
                <a:solidFill>
                  <a:schemeClr val="tx2">
                    <a:lumMod val="60000"/>
                    <a:lumOff val="40000"/>
                  </a:schemeClr>
                </a:solidFill>
                <a:latin typeface="Times New Roman" pitchFamily="18" charset="0"/>
                <a:cs typeface="Times New Roman" pitchFamily="18" charset="0"/>
              </a:rPr>
              <a:t>LIGHT-ACTIVATED DENTURE BASE RESINS </a:t>
            </a:r>
          </a:p>
        </p:txBody>
      </p:sp>
      <p:sp>
        <p:nvSpPr>
          <p:cNvPr id="3" name="Content Placeholder 2"/>
          <p:cNvSpPr>
            <a:spLocks noGrp="1"/>
          </p:cNvSpPr>
          <p:nvPr>
            <p:ph idx="1"/>
          </p:nvPr>
        </p:nvSpPr>
        <p:spPr>
          <a:xfrm>
            <a:off x="285720" y="1628800"/>
            <a:ext cx="8572560" cy="5086348"/>
          </a:xfrm>
        </p:spPr>
        <p:txBody>
          <a:bodyPr>
            <a:noAutofit/>
          </a:bodyPr>
          <a:lstStyle/>
          <a:p>
            <a:pPr marL="361950">
              <a:lnSpc>
                <a:spcPct val="150000"/>
              </a:lnSpc>
            </a:pPr>
            <a:r>
              <a:rPr lang="en-IN" dirty="0">
                <a:latin typeface="Times New Roman" pitchFamily="18" charset="0"/>
                <a:cs typeface="Times New Roman" pitchFamily="18" charset="0"/>
              </a:rPr>
              <a:t>These materials have been described as composites having matrices of urethane </a:t>
            </a:r>
            <a:r>
              <a:rPr lang="en-IN" dirty="0" err="1">
                <a:latin typeface="Times New Roman" pitchFamily="18" charset="0"/>
                <a:cs typeface="Times New Roman" pitchFamily="18" charset="0"/>
              </a:rPr>
              <a:t>dimethacrylate</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microfine</a:t>
            </a:r>
            <a:r>
              <a:rPr lang="en-IN" dirty="0">
                <a:latin typeface="Times New Roman" pitchFamily="18" charset="0"/>
                <a:cs typeface="Times New Roman" pitchFamily="18" charset="0"/>
              </a:rPr>
              <a:t> silica, and high-molecular-weight acrylic resin monomers.</a:t>
            </a:r>
          </a:p>
          <a:p>
            <a:pPr marL="361950">
              <a:lnSpc>
                <a:spcPct val="150000"/>
              </a:lnSpc>
            </a:pPr>
            <a:r>
              <a:rPr lang="en-IN" dirty="0">
                <a:latin typeface="Times New Roman" pitchFamily="18" charset="0"/>
                <a:cs typeface="Times New Roman" pitchFamily="18" charset="0"/>
              </a:rPr>
              <a:t> Acrylic resin beads are included as organic fillers.</a:t>
            </a:r>
          </a:p>
          <a:p>
            <a:pPr>
              <a:lnSpc>
                <a:spcPct val="150000"/>
              </a:lnSpc>
            </a:pPr>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76</a:t>
            </a:fld>
            <a:endParaRPr lang="en-US"/>
          </a:p>
        </p:txBody>
      </p:sp>
    </p:spTree>
    <p:extLst>
      <p:ext uri="{BB962C8B-B14F-4D97-AF65-F5344CB8AC3E}">
        <p14:creationId xmlns:p14="http://schemas.microsoft.com/office/powerpoint/2010/main" val="20152390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9E55F3-61E8-9B61-EAD8-C9A5BBDC24AC}"/>
              </a:ext>
            </a:extLst>
          </p:cNvPr>
          <p:cNvSpPr>
            <a:spLocks noGrp="1"/>
          </p:cNvSpPr>
          <p:nvPr>
            <p:ph idx="1"/>
          </p:nvPr>
        </p:nvSpPr>
        <p:spPr>
          <a:xfrm>
            <a:off x="457200" y="136526"/>
            <a:ext cx="8229600" cy="5989638"/>
          </a:xfrm>
        </p:spPr>
        <p:txBody>
          <a:bodyPr>
            <a:normAutofit/>
          </a:bodyPr>
          <a:lstStyle/>
          <a:p>
            <a:pPr marL="361950">
              <a:lnSpc>
                <a:spcPct val="150000"/>
              </a:lnSpc>
            </a:pPr>
            <a:r>
              <a:rPr lang="en-IN" dirty="0">
                <a:latin typeface="Times New Roman" pitchFamily="18" charset="0"/>
                <a:cs typeface="Times New Roman" pitchFamily="18" charset="0"/>
              </a:rPr>
              <a:t>Visible light is the activator.</a:t>
            </a:r>
          </a:p>
          <a:p>
            <a:pPr>
              <a:lnSpc>
                <a:spcPct val="150000"/>
              </a:lnSpc>
            </a:pPr>
            <a:r>
              <a:rPr lang="en-IN" dirty="0">
                <a:latin typeface="Times New Roman" pitchFamily="18" charset="0"/>
                <a:cs typeface="Times New Roman" pitchFamily="18" charset="0"/>
              </a:rPr>
              <a:t>A photosensitizing agent such as </a:t>
            </a:r>
            <a:r>
              <a:rPr lang="en-IN" dirty="0" err="1">
                <a:latin typeface="Times New Roman" pitchFamily="18" charset="0"/>
                <a:cs typeface="Times New Roman" pitchFamily="18" charset="0"/>
              </a:rPr>
              <a:t>camphorquinone</a:t>
            </a:r>
            <a:r>
              <a:rPr lang="en-IN" dirty="0">
                <a:latin typeface="Times New Roman" pitchFamily="18" charset="0"/>
                <a:cs typeface="Times New Roman" pitchFamily="18" charset="0"/>
              </a:rPr>
              <a:t> serves as the initiator for polymerization.</a:t>
            </a:r>
          </a:p>
          <a:p>
            <a:r>
              <a:rPr lang="en-IN" dirty="0">
                <a:latin typeface="Times New Roman" pitchFamily="18" charset="0"/>
                <a:cs typeface="Times New Roman" pitchFamily="18" charset="0"/>
              </a:rPr>
              <a:t>A light-activated resin cannot be </a:t>
            </a:r>
            <a:r>
              <a:rPr lang="en-IN" dirty="0" err="1">
                <a:latin typeface="Times New Roman" pitchFamily="18" charset="0"/>
                <a:cs typeface="Times New Roman" pitchFamily="18" charset="0"/>
              </a:rPr>
              <a:t>flasked</a:t>
            </a:r>
            <a:r>
              <a:rPr lang="en-IN" dirty="0">
                <a:latin typeface="Times New Roman" pitchFamily="18" charset="0"/>
                <a:cs typeface="Times New Roman" pitchFamily="18" charset="0"/>
              </a:rPr>
              <a:t> in a conventional manner since the opaque investing media prevent the penetration of light.</a:t>
            </a:r>
          </a:p>
          <a:p>
            <a:pPr>
              <a:buNone/>
            </a:pPr>
            <a:endParaRPr lang="en-IN" dirty="0">
              <a:latin typeface="Times New Roman" pitchFamily="18" charset="0"/>
              <a:cs typeface="Times New Roman" pitchFamily="18" charset="0"/>
            </a:endParaRPr>
          </a:p>
          <a:p>
            <a:pPr>
              <a:lnSpc>
                <a:spcPct val="150000"/>
              </a:lnSpc>
            </a:pPr>
            <a:endParaRPr lang="en-IN" dirty="0">
              <a:latin typeface="Times New Roman" pitchFamily="18" charset="0"/>
              <a:cs typeface="Times New Roman" pitchFamily="18" charset="0"/>
            </a:endParaRPr>
          </a:p>
          <a:p>
            <a:pPr>
              <a:lnSpc>
                <a:spcPct val="150000"/>
              </a:lnSpc>
            </a:pPr>
            <a:endParaRPr lang="en-IN" dirty="0"/>
          </a:p>
          <a:p>
            <a:endParaRPr lang="en-US" dirty="0"/>
          </a:p>
        </p:txBody>
      </p:sp>
      <p:sp>
        <p:nvSpPr>
          <p:cNvPr id="4" name="Slide Number Placeholder 3">
            <a:extLst>
              <a:ext uri="{FF2B5EF4-FFF2-40B4-BE49-F238E27FC236}">
                <a16:creationId xmlns:a16="http://schemas.microsoft.com/office/drawing/2014/main" id="{098A53EA-01ED-4061-C006-84808FC13466}"/>
              </a:ext>
            </a:extLst>
          </p:cNvPr>
          <p:cNvSpPr>
            <a:spLocks noGrp="1"/>
          </p:cNvSpPr>
          <p:nvPr>
            <p:ph type="sldNum" sz="quarter" idx="12"/>
          </p:nvPr>
        </p:nvSpPr>
        <p:spPr/>
        <p:txBody>
          <a:bodyPr/>
          <a:lstStyle/>
          <a:p>
            <a:fld id="{AE0259A4-88C1-4764-B481-B469A91C64E9}" type="slidenum">
              <a:rPr lang="en-US" smtClean="0"/>
              <a:pPr/>
              <a:t>77</a:t>
            </a:fld>
            <a:endParaRPr lang="en-US"/>
          </a:p>
        </p:txBody>
      </p:sp>
    </p:spTree>
    <p:extLst>
      <p:ext uri="{BB962C8B-B14F-4D97-AF65-F5344CB8AC3E}">
        <p14:creationId xmlns:p14="http://schemas.microsoft.com/office/powerpoint/2010/main" val="28521042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4" y="457200"/>
            <a:ext cx="8472486" cy="1752600"/>
          </a:xfrm>
        </p:spPr>
        <p:txBody>
          <a:bodyPr>
            <a:normAutofit/>
          </a:bodyPr>
          <a:lstStyle/>
          <a:p>
            <a:pPr marL="361950" indent="-361950">
              <a:buNone/>
            </a:pPr>
            <a:endParaRPr lang="en-IN" sz="2800" dirty="0">
              <a:latin typeface="Times New Roman" pitchFamily="18" charset="0"/>
              <a:cs typeface="Times New Roman" pitchFamily="18" charset="0"/>
            </a:endParaRPr>
          </a:p>
          <a:p>
            <a:pPr marL="361950" indent="-361950">
              <a:buNone/>
            </a:pPr>
            <a:endParaRPr lang="en-IN" sz="2400" dirty="0"/>
          </a:p>
          <a:p>
            <a:endParaRPr lang="en-IN" sz="2400" dirty="0"/>
          </a:p>
        </p:txBody>
      </p:sp>
      <p:sp>
        <p:nvSpPr>
          <p:cNvPr id="5" name="TextBox 4"/>
          <p:cNvSpPr txBox="1"/>
          <p:nvPr/>
        </p:nvSpPr>
        <p:spPr>
          <a:xfrm>
            <a:off x="685800" y="2438400"/>
            <a:ext cx="3276600" cy="2554545"/>
          </a:xfrm>
          <a:prstGeom prst="rect">
            <a:avLst/>
          </a:prstGeom>
          <a:noFill/>
        </p:spPr>
        <p:txBody>
          <a:bodyPr wrap="square" rtlCol="0">
            <a:spAutoFit/>
          </a:bodyPr>
          <a:lstStyle/>
          <a:p>
            <a:r>
              <a:rPr lang="en-US" sz="3200" dirty="0">
                <a:latin typeface="Times New Roman" pitchFamily="18" charset="0"/>
                <a:cs typeface="Times New Roman" pitchFamily="18" charset="0"/>
              </a:rPr>
              <a:t>Single component denture base resins are supplied in sheet and rope forms </a:t>
            </a:r>
            <a:r>
              <a:rPr lang="en-US" dirty="0">
                <a:latin typeface="Times New Roman" pitchFamily="18" charset="0"/>
                <a:cs typeface="Times New Roman" pitchFamily="18" charset="0"/>
              </a:rPr>
              <a:t>.</a:t>
            </a:r>
          </a:p>
        </p:txBody>
      </p:sp>
      <p:pic>
        <p:nvPicPr>
          <p:cNvPr id="6" name="Picture 2"/>
          <p:cNvPicPr>
            <a:picLocks noChangeAspect="1" noChangeArrowheads="1"/>
          </p:cNvPicPr>
          <p:nvPr/>
        </p:nvPicPr>
        <p:blipFill>
          <a:blip r:embed="rId3" cstate="print"/>
          <a:srcRect/>
          <a:stretch>
            <a:fillRect/>
          </a:stretch>
        </p:blipFill>
        <p:spPr bwMode="auto">
          <a:xfrm>
            <a:off x="4191000" y="1143000"/>
            <a:ext cx="4495800" cy="41910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AE0259A4-88C1-4764-B481-B469A91C64E9}" type="slidenum">
              <a:rPr lang="en-US" smtClean="0"/>
              <a:pPr/>
              <a:t>78</a:t>
            </a:fld>
            <a:endParaRPr lang="en-US"/>
          </a:p>
        </p:txBody>
      </p:sp>
    </p:spTree>
    <p:extLst>
      <p:ext uri="{BB962C8B-B14F-4D97-AF65-F5344CB8AC3E}">
        <p14:creationId xmlns:p14="http://schemas.microsoft.com/office/powerpoint/2010/main" val="26016203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3810000" cy="4525963"/>
          </a:xfrm>
        </p:spPr>
        <p:txBody>
          <a:bodyPr/>
          <a:lstStyle/>
          <a:p>
            <a:r>
              <a:rPr lang="en-IN" dirty="0">
                <a:latin typeface="Times New Roman" pitchFamily="18" charset="0"/>
                <a:cs typeface="Times New Roman" pitchFamily="18" charset="0"/>
              </a:rPr>
              <a:t>Denture base is </a:t>
            </a:r>
            <a:r>
              <a:rPr lang="en-IN" dirty="0" err="1">
                <a:latin typeface="Times New Roman" pitchFamily="18" charset="0"/>
                <a:cs typeface="Times New Roman" pitchFamily="18" charset="0"/>
              </a:rPr>
              <a:t>molded</a:t>
            </a:r>
            <a:r>
              <a:rPr lang="en-IN" dirty="0">
                <a:latin typeface="Times New Roman" pitchFamily="18" charset="0"/>
                <a:cs typeface="Times New Roman" pitchFamily="18" charset="0"/>
              </a:rPr>
              <a:t> on an accurate cast and subsequently the teeth are positioned.</a:t>
            </a:r>
          </a:p>
          <a:p>
            <a:endParaRPr lang="en-US" dirty="0"/>
          </a:p>
        </p:txBody>
      </p:sp>
      <p:pic>
        <p:nvPicPr>
          <p:cNvPr id="4" name="Picture 3"/>
          <p:cNvPicPr>
            <a:picLocks noChangeAspect="1" noChangeArrowheads="1"/>
          </p:cNvPicPr>
          <p:nvPr/>
        </p:nvPicPr>
        <p:blipFill>
          <a:blip r:embed="rId2"/>
          <a:srcRect/>
          <a:stretch>
            <a:fillRect/>
          </a:stretch>
        </p:blipFill>
        <p:spPr bwMode="auto">
          <a:xfrm>
            <a:off x="4343400" y="1752600"/>
            <a:ext cx="4267200" cy="36576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0259A4-88C1-4764-B481-B469A91C64E9}"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E95AA-9049-B8C9-F129-43381DB58DBF}"/>
              </a:ext>
            </a:extLst>
          </p:cNvPr>
          <p:cNvSpPr>
            <a:spLocks noGrp="1"/>
          </p:cNvSpPr>
          <p:nvPr>
            <p:ph idx="1"/>
          </p:nvPr>
        </p:nvSpPr>
        <p:spPr>
          <a:xfrm>
            <a:off x="762000" y="563562"/>
            <a:ext cx="7620000" cy="5975350"/>
          </a:xfrm>
        </p:spPr>
        <p:txBody>
          <a:bodyPr>
            <a:noAutofit/>
          </a:bodyPr>
          <a:lstStyle/>
          <a:p>
            <a:pPr marL="514350" indent="-514350">
              <a:buFont typeface="+mj-lt"/>
              <a:buAutoNum type="arabicPeriod" startAt="7"/>
            </a:pPr>
            <a:endParaRPr lang="en-US" dirty="0">
              <a:latin typeface="Times New Roman" pitchFamily="18" charset="0"/>
              <a:cs typeface="Times New Roman" pitchFamily="18" charset="0"/>
            </a:endParaRPr>
          </a:p>
          <a:p>
            <a:pPr marL="514350" indent="-514350">
              <a:buFont typeface="+mj-lt"/>
              <a:buAutoNum type="arabicPeriod" startAt="7"/>
            </a:pPr>
            <a:r>
              <a:rPr lang="en-US" sz="3200" dirty="0">
                <a:latin typeface="Times New Roman" pitchFamily="18" charset="0"/>
                <a:cs typeface="Times New Roman" pitchFamily="18" charset="0"/>
              </a:rPr>
              <a:t>Have a low specific gravity.</a:t>
            </a:r>
          </a:p>
          <a:p>
            <a:pPr marL="514350" indent="-514350">
              <a:buFont typeface="+mj-lt"/>
              <a:buAutoNum type="arabicPeriod" startAt="7"/>
            </a:pPr>
            <a:r>
              <a:rPr lang="en-US" dirty="0">
                <a:latin typeface="Times New Roman" pitchFamily="18" charset="0"/>
                <a:cs typeface="Times New Roman" pitchFamily="18" charset="0"/>
              </a:rPr>
              <a:t>Tolerate temperatures well above the temperature of any hot foods or liquids taken in the mouth without undue distortion.</a:t>
            </a:r>
          </a:p>
          <a:p>
            <a:pPr marL="514350" indent="-514350">
              <a:buFont typeface="+mj-lt"/>
              <a:buAutoNum type="arabicPeriod" startAt="7"/>
            </a:pPr>
            <a:r>
              <a:rPr lang="en-US" dirty="0">
                <a:latin typeface="Times New Roman" pitchFamily="18" charset="0"/>
                <a:cs typeface="Times New Roman" pitchFamily="18" charset="0"/>
              </a:rPr>
              <a:t>Be easy to fabricate and repair.</a:t>
            </a:r>
          </a:p>
          <a:p>
            <a:pPr marL="514350" indent="-514350">
              <a:buFont typeface="+mj-lt"/>
              <a:buAutoNum type="arabicPeriod" startAt="7"/>
            </a:pPr>
            <a:r>
              <a:rPr lang="en-US" dirty="0">
                <a:latin typeface="Times New Roman" pitchFamily="18" charset="0"/>
                <a:cs typeface="Times New Roman" pitchFamily="18" charset="0"/>
              </a:rPr>
              <a:t>Have good thermal conductivity. </a:t>
            </a:r>
          </a:p>
          <a:p>
            <a:pPr marL="514350" indent="-514350">
              <a:buFont typeface="+mj-lt"/>
              <a:buAutoNum type="arabicPeriod" startAt="7"/>
            </a:pPr>
            <a:r>
              <a:rPr lang="en-US" dirty="0">
                <a:latin typeface="Times New Roman" pitchFamily="18" charset="0"/>
                <a:cs typeface="Times New Roman" pitchFamily="18" charset="0"/>
              </a:rPr>
              <a:t>Be radiopaque.</a:t>
            </a:r>
          </a:p>
          <a:p>
            <a:endParaRPr lang="en-US" dirty="0"/>
          </a:p>
        </p:txBody>
      </p:sp>
      <p:sp>
        <p:nvSpPr>
          <p:cNvPr id="4" name="Slide Number Placeholder 3">
            <a:extLst>
              <a:ext uri="{FF2B5EF4-FFF2-40B4-BE49-F238E27FC236}">
                <a16:creationId xmlns:a16="http://schemas.microsoft.com/office/drawing/2014/main" id="{79239C7E-C03E-2822-02E9-51E68DD82D7C}"/>
              </a:ext>
            </a:extLst>
          </p:cNvPr>
          <p:cNvSpPr>
            <a:spLocks noGrp="1"/>
          </p:cNvSpPr>
          <p:nvPr>
            <p:ph type="sldNum" sz="quarter" idx="12"/>
          </p:nvPr>
        </p:nvSpPr>
        <p:spPr/>
        <p:txBody>
          <a:bodyPr/>
          <a:lstStyle/>
          <a:p>
            <a:fld id="{AE0259A4-88C1-4764-B481-B469A91C64E9}" type="slidenum">
              <a:rPr lang="en-US" smtClean="0"/>
              <a:pPr/>
              <a:t>8</a:t>
            </a:fld>
            <a:endParaRPr lang="en-US"/>
          </a:p>
        </p:txBody>
      </p:sp>
    </p:spTree>
    <p:extLst>
      <p:ext uri="{BB962C8B-B14F-4D97-AF65-F5344CB8AC3E}">
        <p14:creationId xmlns:p14="http://schemas.microsoft.com/office/powerpoint/2010/main" val="3179984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4191000" cy="5440363"/>
          </a:xfrm>
        </p:spPr>
        <p:txBody>
          <a:bodyPr>
            <a:normAutofit fontScale="92500" lnSpcReduction="10000"/>
          </a:bodyPr>
          <a:lstStyle/>
          <a:p>
            <a:r>
              <a:rPr lang="en-IN" dirty="0">
                <a:latin typeface="Times New Roman" pitchFamily="18" charset="0"/>
                <a:cs typeface="Times New Roman" pitchFamily="18" charset="0"/>
              </a:rPr>
              <a:t>The denture base is exposed to a high intensity visible light source for an appropriate period.</a:t>
            </a:r>
          </a:p>
          <a:p>
            <a:endParaRPr lang="en-IN" dirty="0">
              <a:latin typeface="Times New Roman" pitchFamily="18" charset="0"/>
              <a:cs typeface="Times New Roman" pitchFamily="18" charset="0"/>
            </a:endParaRPr>
          </a:p>
          <a:p>
            <a:r>
              <a:rPr lang="en-IN" dirty="0">
                <a:latin typeface="Times New Roman" pitchFamily="18" charset="0"/>
                <a:cs typeface="Times New Roman" pitchFamily="18" charset="0"/>
              </a:rPr>
              <a:t>Following polymerization, the denture is removed from the cast, finished, and polished in a conventional manner.</a:t>
            </a:r>
          </a:p>
          <a:p>
            <a:endParaRPr lang="en-US" dirty="0"/>
          </a:p>
        </p:txBody>
      </p:sp>
      <p:pic>
        <p:nvPicPr>
          <p:cNvPr id="4" name="Picture 4"/>
          <p:cNvPicPr>
            <a:picLocks noChangeAspect="1" noChangeArrowheads="1"/>
          </p:cNvPicPr>
          <p:nvPr/>
        </p:nvPicPr>
        <p:blipFill>
          <a:blip r:embed="rId2"/>
          <a:srcRect/>
          <a:stretch>
            <a:fillRect/>
          </a:stretch>
        </p:blipFill>
        <p:spPr bwMode="auto">
          <a:xfrm>
            <a:off x="4953000" y="548680"/>
            <a:ext cx="3625228" cy="5360163"/>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AE0259A4-88C1-4764-B481-B469A91C64E9}"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764704"/>
            <a:ext cx="8607330" cy="5736130"/>
          </a:xfrm>
        </p:spPr>
        <p:txBody>
          <a:bodyPr>
            <a:normAutofit/>
          </a:bodyPr>
          <a:lstStyle/>
          <a:p>
            <a:pPr>
              <a:lnSpc>
                <a:spcPct val="150000"/>
              </a:lnSpc>
            </a:pPr>
            <a:r>
              <a:rPr lang="en-IN" dirty="0">
                <a:latin typeface="Times New Roman" pitchFamily="18" charset="0"/>
                <a:cs typeface="Times New Roman" pitchFamily="18" charset="0"/>
              </a:rPr>
              <a:t>The most recent generation of light-activated denture  base resins consists of three resins.  </a:t>
            </a:r>
          </a:p>
          <a:p>
            <a:pPr marL="514350" indent="-514350">
              <a:lnSpc>
                <a:spcPct val="150000"/>
              </a:lnSpc>
              <a:buAutoNum type="arabicParenBoth"/>
            </a:pPr>
            <a:r>
              <a:rPr lang="en-IN" dirty="0">
                <a:latin typeface="Times New Roman" pitchFamily="18" charset="0"/>
                <a:cs typeface="Times New Roman" pitchFamily="18" charset="0"/>
              </a:rPr>
              <a:t> a base forming resin, </a:t>
            </a:r>
          </a:p>
          <a:p>
            <a:pPr marL="514350" indent="-514350">
              <a:lnSpc>
                <a:spcPct val="150000"/>
              </a:lnSpc>
              <a:buAutoNum type="arabicParenBoth"/>
            </a:pPr>
            <a:r>
              <a:rPr lang="en-IN" dirty="0">
                <a:latin typeface="Times New Roman" pitchFamily="18" charset="0"/>
                <a:cs typeface="Times New Roman" pitchFamily="18" charset="0"/>
              </a:rPr>
              <a:t> a tooth-setting resin, and </a:t>
            </a:r>
          </a:p>
          <a:p>
            <a:pPr marL="514350" indent="-514350">
              <a:lnSpc>
                <a:spcPct val="150000"/>
              </a:lnSpc>
              <a:buAutoNum type="arabicParenBoth"/>
            </a:pPr>
            <a:r>
              <a:rPr lang="en-IN" dirty="0">
                <a:latin typeface="Times New Roman" pitchFamily="18" charset="0"/>
                <a:cs typeface="Times New Roman" pitchFamily="18" charset="0"/>
              </a:rPr>
              <a:t> a contouring resin. </a:t>
            </a:r>
          </a:p>
          <a:p>
            <a:pPr>
              <a:lnSpc>
                <a:spcPct val="150000"/>
              </a:lnSpc>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81</a:t>
            </a:fld>
            <a:endParaRPr lang="en-US"/>
          </a:p>
        </p:txBody>
      </p:sp>
    </p:spTree>
    <p:extLst>
      <p:ext uri="{BB962C8B-B14F-4D97-AF65-F5344CB8AC3E}">
        <p14:creationId xmlns:p14="http://schemas.microsoft.com/office/powerpoint/2010/main" val="3376214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IN" dirty="0">
                <a:latin typeface="Times New Roman" pitchFamily="18" charset="0"/>
                <a:cs typeface="Times New Roman" pitchFamily="18" charset="0"/>
              </a:rPr>
              <a:t>The </a:t>
            </a:r>
            <a:r>
              <a:rPr lang="en-IN" b="1" dirty="0">
                <a:latin typeface="Times New Roman" pitchFamily="18" charset="0"/>
                <a:cs typeface="Times New Roman" pitchFamily="18" charset="0"/>
              </a:rPr>
              <a:t>base-forming resin </a:t>
            </a:r>
            <a:r>
              <a:rPr lang="en-IN" dirty="0">
                <a:latin typeface="Times New Roman" pitchFamily="18" charset="0"/>
                <a:cs typeface="Times New Roman" pitchFamily="18" charset="0"/>
              </a:rPr>
              <a:t>is adapted to the dental  cast. </a:t>
            </a:r>
          </a:p>
          <a:p>
            <a:endParaRPr lang="en-IN" dirty="0"/>
          </a:p>
          <a:p>
            <a:endParaRPr lang="en-IN" dirty="0"/>
          </a:p>
          <a:p>
            <a:endParaRPr lang="en-IN" dirty="0"/>
          </a:p>
          <a:p>
            <a:pPr>
              <a:buNone/>
            </a:pPr>
            <a:r>
              <a:rPr lang="en-IN" dirty="0">
                <a:latin typeface="Times New Roman" pitchFamily="18" charset="0"/>
                <a:cs typeface="Times New Roman" pitchFamily="18" charset="0"/>
              </a:rPr>
              <a:t>  The cast and denture base are placed into a high-intensity light chamber to induce polymerization.</a:t>
            </a:r>
          </a:p>
          <a:p>
            <a:pPr>
              <a:buNone/>
            </a:pPr>
            <a:endParaRPr lang="en-IN" dirty="0"/>
          </a:p>
          <a:p>
            <a:endParaRPr lang="en-IN" dirty="0"/>
          </a:p>
          <a:p>
            <a:endParaRPr lang="en-US" dirty="0"/>
          </a:p>
        </p:txBody>
      </p:sp>
      <p:cxnSp>
        <p:nvCxnSpPr>
          <p:cNvPr id="5" name="Straight Arrow Connector 4"/>
          <p:cNvCxnSpPr/>
          <p:nvPr/>
        </p:nvCxnSpPr>
        <p:spPr>
          <a:xfrm rot="5400000">
            <a:off x="3619500" y="2552700"/>
            <a:ext cx="1295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AE0259A4-88C1-4764-B481-B469A91C64E9}"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en-IN" dirty="0">
                <a:latin typeface="Times New Roman" pitchFamily="18" charset="0"/>
                <a:cs typeface="Times New Roman" pitchFamily="18" charset="0"/>
              </a:rPr>
              <a:t>The </a:t>
            </a:r>
            <a:r>
              <a:rPr lang="en-IN" b="1" dirty="0">
                <a:latin typeface="Times New Roman" pitchFamily="18" charset="0"/>
                <a:cs typeface="Times New Roman" pitchFamily="18" charset="0"/>
              </a:rPr>
              <a:t>tooth-setting resin </a:t>
            </a:r>
            <a:r>
              <a:rPr lang="en-IN" dirty="0">
                <a:latin typeface="Times New Roman" pitchFamily="18" charset="0"/>
                <a:cs typeface="Times New Roman" pitchFamily="18" charset="0"/>
              </a:rPr>
              <a:t>is used to attach the prosthetic teeth to the polymerized base.</a:t>
            </a:r>
          </a:p>
          <a:p>
            <a:pPr>
              <a:buNone/>
            </a:pPr>
            <a:r>
              <a:rPr lang="en-IN" dirty="0">
                <a:latin typeface="Times New Roman" pitchFamily="18" charset="0"/>
                <a:cs typeface="Times New Roman" pitchFamily="18" charset="0"/>
              </a:rPr>
              <a:t>   </a:t>
            </a:r>
          </a:p>
          <a:p>
            <a:pPr>
              <a:buNone/>
            </a:pPr>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    A high-intensity light source is used to polymerize the tooth-setting resin, thereby maintaining prosthetic teeth in the desired positions.</a:t>
            </a:r>
          </a:p>
          <a:p>
            <a:pPr>
              <a:buNone/>
            </a:pPr>
            <a:endParaRPr lang="en-US" dirty="0">
              <a:latin typeface="Times New Roman" pitchFamily="18" charset="0"/>
              <a:cs typeface="Times New Roman" pitchFamily="18" charset="0"/>
            </a:endParaRPr>
          </a:p>
          <a:p>
            <a:pPr>
              <a:buNone/>
            </a:pPr>
            <a:endParaRPr lang="en-US" dirty="0"/>
          </a:p>
          <a:p>
            <a:endParaRPr lang="en-US" dirty="0"/>
          </a:p>
        </p:txBody>
      </p:sp>
      <p:cxnSp>
        <p:nvCxnSpPr>
          <p:cNvPr id="5" name="Straight Arrow Connector 4"/>
          <p:cNvCxnSpPr/>
          <p:nvPr/>
        </p:nvCxnSpPr>
        <p:spPr>
          <a:xfrm rot="5400000">
            <a:off x="3923506" y="2552700"/>
            <a:ext cx="991394" cy="7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AE0259A4-88C1-4764-B481-B469A91C64E9}"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r>
              <a:rPr lang="en-IN" dirty="0">
                <a:latin typeface="Times New Roman" pitchFamily="18" charset="0"/>
                <a:cs typeface="Times New Roman" pitchFamily="18" charset="0"/>
              </a:rPr>
              <a:t>A </a:t>
            </a:r>
            <a:r>
              <a:rPr lang="en-IN" b="1" dirty="0">
                <a:latin typeface="Times New Roman" pitchFamily="18" charset="0"/>
                <a:cs typeface="Times New Roman" pitchFamily="18" charset="0"/>
              </a:rPr>
              <a:t>contouring resin </a:t>
            </a:r>
            <a:r>
              <a:rPr lang="en-IN" dirty="0">
                <a:latin typeface="Times New Roman" pitchFamily="18" charset="0"/>
                <a:cs typeface="Times New Roman" pitchFamily="18" charset="0"/>
              </a:rPr>
              <a:t>is used to generate the desired final surface form.</a:t>
            </a:r>
          </a:p>
          <a:p>
            <a:pPr>
              <a:buNone/>
            </a:pPr>
            <a:endParaRPr lang="en-IN" dirty="0">
              <a:latin typeface="Times New Roman" pitchFamily="18" charset="0"/>
              <a:cs typeface="Times New Roman" pitchFamily="18" charset="0"/>
            </a:endParaRPr>
          </a:p>
          <a:p>
            <a:endParaRPr lang="en-IN" dirty="0">
              <a:latin typeface="Times New Roman" pitchFamily="18" charset="0"/>
              <a:cs typeface="Times New Roman" pitchFamily="18" charset="0"/>
            </a:endParaRPr>
          </a:p>
          <a:p>
            <a:pPr>
              <a:buNone/>
            </a:pPr>
            <a:r>
              <a:rPr lang="en-IN" dirty="0">
                <a:latin typeface="Times New Roman" pitchFamily="18" charset="0"/>
                <a:cs typeface="Times New Roman" pitchFamily="18" charset="0"/>
              </a:rPr>
              <a:t>    The resultant prosthesis is placed into the light chamber to complete the denture base fabrication process. The denture is then removed from the cast, finished, and polished in a conventional manner.</a:t>
            </a:r>
          </a:p>
          <a:p>
            <a:endParaRPr lang="en-US" dirty="0"/>
          </a:p>
        </p:txBody>
      </p:sp>
      <p:cxnSp>
        <p:nvCxnSpPr>
          <p:cNvPr id="5" name="Straight Arrow Connector 4"/>
          <p:cNvCxnSpPr/>
          <p:nvPr/>
        </p:nvCxnSpPr>
        <p:spPr>
          <a:xfrm rot="5400000">
            <a:off x="4114800" y="2133600"/>
            <a:ext cx="914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AE0259A4-88C1-4764-B481-B469A91C64E9}" type="slidenum">
              <a:rPr lang="en-US" smtClean="0"/>
              <a:pPr/>
              <a:t>84</a:t>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19100"/>
            <a:ext cx="5867400" cy="1143000"/>
          </a:xfrm>
        </p:spPr>
        <p:txBody>
          <a:bodyPr>
            <a:normAutofit fontScale="90000"/>
          </a:bodyPr>
          <a:lstStyle/>
          <a:p>
            <a:pPr algn="ctr"/>
            <a:r>
              <a:rPr lang="en-IN" sz="4400" b="1" u="sng" dirty="0">
                <a:solidFill>
                  <a:srgbClr val="002060"/>
                </a:solidFill>
                <a:latin typeface="Times New Roman" pitchFamily="18" charset="0"/>
                <a:cs typeface="Times New Roman" pitchFamily="18" charset="0"/>
              </a:rPr>
              <a:t>FLEXIBLE DENTURES</a:t>
            </a:r>
          </a:p>
        </p:txBody>
      </p:sp>
      <p:sp>
        <p:nvSpPr>
          <p:cNvPr id="3" name="Content Placeholder 2"/>
          <p:cNvSpPr>
            <a:spLocks noGrp="1"/>
          </p:cNvSpPr>
          <p:nvPr>
            <p:ph idx="1"/>
          </p:nvPr>
        </p:nvSpPr>
        <p:spPr>
          <a:xfrm>
            <a:off x="304800" y="2376240"/>
            <a:ext cx="4267200" cy="4941192"/>
          </a:xfrm>
        </p:spPr>
        <p:txBody>
          <a:bodyPr>
            <a:noAutofit/>
          </a:bodyPr>
          <a:lstStyle/>
          <a:p>
            <a:pPr>
              <a:lnSpc>
                <a:spcPct val="150000"/>
              </a:lnSpc>
            </a:pPr>
            <a:r>
              <a:rPr lang="en-IN" dirty="0">
                <a:latin typeface="Times New Roman" pitchFamily="18" charset="0"/>
                <a:cs typeface="Times New Roman" pitchFamily="18" charset="0"/>
              </a:rPr>
              <a:t>It is nylon based thermoplastic material that does not sacrifice function and preserves aesthetics.</a:t>
            </a:r>
          </a:p>
          <a:p>
            <a:pPr>
              <a:lnSpc>
                <a:spcPct val="150000"/>
              </a:lnSpc>
            </a:pPr>
            <a:endParaRPr lang="en-IN"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376240"/>
            <a:ext cx="4262383" cy="349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E0259A4-88C1-4764-B481-B469A91C64E9}" type="slidenum">
              <a:rPr lang="en-US" smtClean="0"/>
              <a:pPr/>
              <a:t>85</a:t>
            </a:fld>
            <a:endParaRPr lang="en-US"/>
          </a:p>
        </p:txBody>
      </p:sp>
    </p:spTree>
    <p:extLst>
      <p:ext uri="{BB962C8B-B14F-4D97-AF65-F5344CB8AC3E}">
        <p14:creationId xmlns:p14="http://schemas.microsoft.com/office/powerpoint/2010/main" val="14937390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EF26-8191-4980-F697-523D6D57A2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D64B35-9DE1-CB0D-A1D3-37A03C1E57AB}"/>
              </a:ext>
            </a:extLst>
          </p:cNvPr>
          <p:cNvSpPr>
            <a:spLocks noGrp="1"/>
          </p:cNvSpPr>
          <p:nvPr>
            <p:ph idx="1"/>
          </p:nvPr>
        </p:nvSpPr>
        <p:spPr/>
        <p:txBody>
          <a:bodyPr>
            <a:normAutofit/>
          </a:bodyPr>
          <a:lstStyle/>
          <a:p>
            <a:pPr>
              <a:lnSpc>
                <a:spcPct val="150000"/>
              </a:lnSpc>
            </a:pPr>
            <a:r>
              <a:rPr lang="en-IN" dirty="0">
                <a:latin typeface="Times New Roman" pitchFamily="18" charset="0"/>
                <a:cs typeface="Times New Roman" pitchFamily="18" charset="0"/>
              </a:rPr>
              <a:t>Soft dentures are an excellent alternative to traditional hard-fitted dentures.</a:t>
            </a:r>
          </a:p>
          <a:p>
            <a:pPr>
              <a:lnSpc>
                <a:spcPct val="150000"/>
              </a:lnSpc>
            </a:pPr>
            <a:r>
              <a:rPr lang="en-IN" dirty="0">
                <a:latin typeface="Times New Roman" pitchFamily="18" charset="0"/>
                <a:cs typeface="Times New Roman" pitchFamily="18" charset="0"/>
              </a:rPr>
              <a:t>Some of the commercially available products are - </a:t>
            </a:r>
            <a:r>
              <a:rPr lang="en-IN" dirty="0" err="1">
                <a:latin typeface="Times New Roman" pitchFamily="18" charset="0"/>
                <a:cs typeface="Times New Roman" pitchFamily="18" charset="0"/>
              </a:rPr>
              <a:t>Valplast</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Duraflex</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Flexite</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Proflex</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Lucitone</a:t>
            </a: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Impak</a:t>
            </a:r>
            <a:r>
              <a:rPr lang="en-IN" dirty="0">
                <a:latin typeface="Times New Roman" pitchFamily="18" charset="0"/>
                <a:cs typeface="Times New Roman" pitchFamily="18" charset="0"/>
              </a:rPr>
              <a:t>.</a:t>
            </a:r>
          </a:p>
          <a:p>
            <a:endParaRPr lang="en-US" dirty="0"/>
          </a:p>
        </p:txBody>
      </p:sp>
      <p:sp>
        <p:nvSpPr>
          <p:cNvPr id="4" name="Slide Number Placeholder 3">
            <a:extLst>
              <a:ext uri="{FF2B5EF4-FFF2-40B4-BE49-F238E27FC236}">
                <a16:creationId xmlns:a16="http://schemas.microsoft.com/office/drawing/2014/main" id="{D39B186F-1956-2815-04F9-0E4EA5304ACE}"/>
              </a:ext>
            </a:extLst>
          </p:cNvPr>
          <p:cNvSpPr>
            <a:spLocks noGrp="1"/>
          </p:cNvSpPr>
          <p:nvPr>
            <p:ph type="sldNum" sz="quarter" idx="12"/>
          </p:nvPr>
        </p:nvSpPr>
        <p:spPr/>
        <p:txBody>
          <a:bodyPr/>
          <a:lstStyle/>
          <a:p>
            <a:fld id="{AE0259A4-88C1-4764-B481-B469A91C64E9}" type="slidenum">
              <a:rPr lang="en-US" smtClean="0"/>
              <a:pPr/>
              <a:t>86</a:t>
            </a:fld>
            <a:endParaRPr lang="en-US"/>
          </a:p>
        </p:txBody>
      </p:sp>
    </p:spTree>
    <p:extLst>
      <p:ext uri="{BB962C8B-B14F-4D97-AF65-F5344CB8AC3E}">
        <p14:creationId xmlns:p14="http://schemas.microsoft.com/office/powerpoint/2010/main" val="22111011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32507"/>
            <a:ext cx="11734800" cy="5288967"/>
          </a:xfrm>
        </p:spPr>
        <p:txBody>
          <a:bodyPr numCol="2">
            <a:normAutofit/>
          </a:bodyPr>
          <a:lstStyle/>
          <a:p>
            <a:pPr>
              <a:buFont typeface="Arial" pitchFamily="34" charset="0"/>
              <a:buChar char="•"/>
            </a:pPr>
            <a:r>
              <a:rPr lang="en-IN" dirty="0">
                <a:latin typeface="Times New Roman" pitchFamily="18" charset="0"/>
                <a:cs typeface="Times New Roman" pitchFamily="18" charset="0"/>
              </a:rPr>
              <a:t>Strength, </a:t>
            </a:r>
          </a:p>
          <a:p>
            <a:pPr>
              <a:buFont typeface="Arial" pitchFamily="34" charset="0"/>
              <a:buChar char="•"/>
            </a:pPr>
            <a:r>
              <a:rPr lang="en-IN" dirty="0">
                <a:latin typeface="Times New Roman" pitchFamily="18" charset="0"/>
                <a:cs typeface="Times New Roman" pitchFamily="18" charset="0"/>
              </a:rPr>
              <a:t>Flexibility, </a:t>
            </a:r>
          </a:p>
          <a:p>
            <a:pPr>
              <a:buFont typeface="Arial" pitchFamily="34" charset="0"/>
              <a:buChar char="•"/>
            </a:pPr>
            <a:r>
              <a:rPr lang="en-IN" dirty="0">
                <a:latin typeface="Times New Roman" pitchFamily="18" charset="0"/>
                <a:cs typeface="Times New Roman" pitchFamily="18" charset="0"/>
              </a:rPr>
              <a:t>Transparency, </a:t>
            </a:r>
          </a:p>
          <a:p>
            <a:pPr>
              <a:buFont typeface="Arial" pitchFamily="34" charset="0"/>
              <a:buChar char="•"/>
            </a:pPr>
            <a:r>
              <a:rPr lang="en-IN" dirty="0">
                <a:latin typeface="Times New Roman" pitchFamily="18" charset="0"/>
                <a:cs typeface="Times New Roman" pitchFamily="18" charset="0"/>
              </a:rPr>
              <a:t>High impact resistance, </a:t>
            </a:r>
          </a:p>
          <a:p>
            <a:pPr>
              <a:buFont typeface="Arial" pitchFamily="34" charset="0"/>
              <a:buChar char="•"/>
            </a:pPr>
            <a:r>
              <a:rPr lang="en-IN" dirty="0">
                <a:latin typeface="Times New Roman" pitchFamily="18" charset="0"/>
                <a:cs typeface="Times New Roman" pitchFamily="18" charset="0"/>
              </a:rPr>
              <a:t>Colour stability, </a:t>
            </a:r>
          </a:p>
          <a:p>
            <a:pPr>
              <a:buFont typeface="Arial" pitchFamily="34" charset="0"/>
              <a:buChar char="•"/>
            </a:pPr>
            <a:r>
              <a:rPr lang="en-IN" dirty="0">
                <a:latin typeface="Times New Roman" pitchFamily="18" charset="0"/>
                <a:cs typeface="Times New Roman" pitchFamily="18" charset="0"/>
              </a:rPr>
              <a:t>High creep resistance, </a:t>
            </a:r>
          </a:p>
          <a:p>
            <a:pPr>
              <a:buFont typeface="Arial" pitchFamily="34" charset="0"/>
              <a:buChar char="•"/>
            </a:pPr>
            <a:r>
              <a:rPr lang="en-IN" dirty="0">
                <a:latin typeface="Times New Roman" pitchFamily="18" charset="0"/>
                <a:cs typeface="Times New Roman" pitchFamily="18" charset="0"/>
              </a:rPr>
              <a:t>High fatigue endurance, </a:t>
            </a:r>
          </a:p>
          <a:p>
            <a:pPr>
              <a:buFont typeface="Arial" pitchFamily="34" charset="0"/>
              <a:buChar char="•"/>
            </a:pPr>
            <a:r>
              <a:rPr lang="en-IN" dirty="0">
                <a:latin typeface="Times New Roman" pitchFamily="18" charset="0"/>
                <a:cs typeface="Times New Roman" pitchFamily="18" charset="0"/>
              </a:rPr>
              <a:t>Excellent wear characteristics, </a:t>
            </a:r>
          </a:p>
        </p:txBody>
      </p:sp>
      <p:sp>
        <p:nvSpPr>
          <p:cNvPr id="4" name="TextBox 3"/>
          <p:cNvSpPr txBox="1"/>
          <p:nvPr/>
        </p:nvSpPr>
        <p:spPr>
          <a:xfrm>
            <a:off x="232901" y="228600"/>
            <a:ext cx="8678198" cy="1077218"/>
          </a:xfrm>
          <a:prstGeom prst="rect">
            <a:avLst/>
          </a:prstGeom>
          <a:noFill/>
        </p:spPr>
        <p:txBody>
          <a:bodyPr wrap="square" rtlCol="0">
            <a:spAutoFit/>
          </a:bodyPr>
          <a:lstStyle/>
          <a:p>
            <a:r>
              <a:rPr lang="en-IN" sz="3200" dirty="0">
                <a:latin typeface="Times New Roman" pitchFamily="18" charset="0"/>
                <a:cs typeface="Times New Roman" pitchFamily="18" charset="0"/>
              </a:rPr>
              <a:t>Unique features-the semi-crystalline nylon composition provides:</a:t>
            </a:r>
          </a:p>
        </p:txBody>
      </p:sp>
      <p:sp>
        <p:nvSpPr>
          <p:cNvPr id="5" name="Slide Number Placeholder 4"/>
          <p:cNvSpPr>
            <a:spLocks noGrp="1"/>
          </p:cNvSpPr>
          <p:nvPr>
            <p:ph type="sldNum" sz="quarter" idx="12"/>
          </p:nvPr>
        </p:nvSpPr>
        <p:spPr/>
        <p:txBody>
          <a:bodyPr/>
          <a:lstStyle/>
          <a:p>
            <a:fld id="{AE0259A4-88C1-4764-B481-B469A91C64E9}" type="slidenum">
              <a:rPr lang="en-US" smtClean="0"/>
              <a:pPr/>
              <a:t>87</a:t>
            </a:fld>
            <a:endParaRPr lang="en-US"/>
          </a:p>
        </p:txBody>
      </p:sp>
    </p:spTree>
    <p:extLst>
      <p:ext uri="{BB962C8B-B14F-4D97-AF65-F5344CB8AC3E}">
        <p14:creationId xmlns:p14="http://schemas.microsoft.com/office/powerpoint/2010/main" val="38407765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0DD98B-51BB-BE2A-F2CF-99E1FE73475A}"/>
              </a:ext>
            </a:extLst>
          </p:cNvPr>
          <p:cNvSpPr>
            <a:spLocks noGrp="1"/>
          </p:cNvSpPr>
          <p:nvPr>
            <p:ph idx="1"/>
          </p:nvPr>
        </p:nvSpPr>
        <p:spPr>
          <a:xfrm>
            <a:off x="457200" y="838200"/>
            <a:ext cx="8229600" cy="5638800"/>
          </a:xfrm>
        </p:spPr>
        <p:txBody>
          <a:bodyPr/>
          <a:lstStyle/>
          <a:p>
            <a:pPr>
              <a:buFont typeface="Arial" pitchFamily="34" charset="0"/>
              <a:buChar char="•"/>
            </a:pPr>
            <a:r>
              <a:rPr lang="en-IN" sz="3200" dirty="0">
                <a:latin typeface="Times New Roman" pitchFamily="18" charset="0"/>
                <a:cs typeface="Times New Roman" pitchFamily="18" charset="0"/>
              </a:rPr>
              <a:t>Good solvent resistance,</a:t>
            </a:r>
          </a:p>
          <a:p>
            <a:pPr>
              <a:buFont typeface="Arial" pitchFamily="34" charset="0"/>
              <a:buChar char="•"/>
            </a:pPr>
            <a:r>
              <a:rPr lang="en-IN" sz="3200" dirty="0">
                <a:latin typeface="Times New Roman" pitchFamily="18" charset="0"/>
                <a:cs typeface="Times New Roman" pitchFamily="18" charset="0"/>
              </a:rPr>
              <a:t>No porosity , </a:t>
            </a:r>
          </a:p>
          <a:p>
            <a:pPr>
              <a:buFont typeface="Arial" pitchFamily="34" charset="0"/>
              <a:buChar char="•"/>
            </a:pPr>
            <a:r>
              <a:rPr lang="en-IN" sz="3200" dirty="0">
                <a:latin typeface="Times New Roman" pitchFamily="18" charset="0"/>
                <a:cs typeface="Times New Roman" pitchFamily="18" charset="0"/>
              </a:rPr>
              <a:t>No odours or stains, </a:t>
            </a:r>
          </a:p>
          <a:p>
            <a:pPr>
              <a:buFont typeface="Arial" pitchFamily="34" charset="0"/>
              <a:buChar char="•"/>
            </a:pPr>
            <a:r>
              <a:rPr lang="en-IN" sz="3200" dirty="0">
                <a:latin typeface="Times New Roman" pitchFamily="18" charset="0"/>
                <a:cs typeface="Times New Roman" pitchFamily="18" charset="0"/>
              </a:rPr>
              <a:t>Low water sorption and good dimensional stability, </a:t>
            </a:r>
          </a:p>
          <a:p>
            <a:pPr>
              <a:buFont typeface="Arial" pitchFamily="34" charset="0"/>
              <a:buChar char="•"/>
            </a:pPr>
            <a:r>
              <a:rPr lang="en-IN" sz="3200" dirty="0">
                <a:latin typeface="Times New Roman" pitchFamily="18" charset="0"/>
                <a:cs typeface="Times New Roman" pitchFamily="18" charset="0"/>
              </a:rPr>
              <a:t>The microcrystalline structure is easy to finish and polish like acrylic.</a:t>
            </a:r>
          </a:p>
          <a:p>
            <a:endParaRPr lang="en-US" dirty="0"/>
          </a:p>
        </p:txBody>
      </p:sp>
      <p:sp>
        <p:nvSpPr>
          <p:cNvPr id="4" name="Slide Number Placeholder 3">
            <a:extLst>
              <a:ext uri="{FF2B5EF4-FFF2-40B4-BE49-F238E27FC236}">
                <a16:creationId xmlns:a16="http://schemas.microsoft.com/office/drawing/2014/main" id="{9580E7C7-AB91-94C3-6A42-B1E8E347B104}"/>
              </a:ext>
            </a:extLst>
          </p:cNvPr>
          <p:cNvSpPr>
            <a:spLocks noGrp="1"/>
          </p:cNvSpPr>
          <p:nvPr>
            <p:ph type="sldNum" sz="quarter" idx="12"/>
          </p:nvPr>
        </p:nvSpPr>
        <p:spPr/>
        <p:txBody>
          <a:bodyPr/>
          <a:lstStyle/>
          <a:p>
            <a:fld id="{AE0259A4-88C1-4764-B481-B469A91C64E9}" type="slidenum">
              <a:rPr lang="en-US" smtClean="0"/>
              <a:pPr/>
              <a:t>88</a:t>
            </a:fld>
            <a:endParaRPr lang="en-US"/>
          </a:p>
        </p:txBody>
      </p:sp>
    </p:spTree>
    <p:extLst>
      <p:ext uri="{BB962C8B-B14F-4D97-AF65-F5344CB8AC3E}">
        <p14:creationId xmlns:p14="http://schemas.microsoft.com/office/powerpoint/2010/main" val="20897245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64"/>
            <a:ext cx="8229600" cy="1143000"/>
          </a:xfrm>
        </p:spPr>
        <p:txBody>
          <a:bodyPr/>
          <a:lstStyle/>
          <a:p>
            <a:pPr algn="ctr"/>
            <a:r>
              <a:rPr lang="en-IN" sz="4400" b="1" u="sng" dirty="0">
                <a:solidFill>
                  <a:srgbClr val="002060"/>
                </a:solidFill>
                <a:latin typeface="Times New Roman" pitchFamily="18" charset="0"/>
                <a:cs typeface="Times New Roman" pitchFamily="18" charset="0"/>
              </a:rPr>
              <a:t>PHYSICAL PROPERTIES</a:t>
            </a:r>
          </a:p>
        </p:txBody>
      </p:sp>
      <p:sp>
        <p:nvSpPr>
          <p:cNvPr id="3" name="Content Placeholder 2"/>
          <p:cNvSpPr>
            <a:spLocks noGrp="1"/>
          </p:cNvSpPr>
          <p:nvPr>
            <p:ph idx="1"/>
          </p:nvPr>
        </p:nvSpPr>
        <p:spPr>
          <a:xfrm>
            <a:off x="609600" y="1143000"/>
            <a:ext cx="8001000" cy="4575436"/>
          </a:xfrm>
        </p:spPr>
        <p:txBody>
          <a:bodyPr>
            <a:noAutofit/>
          </a:bodyPr>
          <a:lstStyle/>
          <a:p>
            <a:r>
              <a:rPr lang="en-IN" dirty="0">
                <a:latin typeface="Times New Roman" pitchFamily="18" charset="0"/>
                <a:cs typeface="Times New Roman" pitchFamily="18" charset="0"/>
              </a:rPr>
              <a:t>Nylon is the most suitable material available for flexible RPDs. </a:t>
            </a:r>
          </a:p>
          <a:p>
            <a:pPr marL="457200" indent="-457200">
              <a:buFont typeface="Arial" pitchFamily="34" charset="0"/>
              <a:buChar char="•"/>
            </a:pPr>
            <a:r>
              <a:rPr lang="en-IN" dirty="0">
                <a:latin typeface="Times New Roman" pitchFamily="18" charset="0"/>
                <a:cs typeface="Times New Roman" pitchFamily="18" charset="0"/>
              </a:rPr>
              <a:t>The specific gravity- 1.14. </a:t>
            </a:r>
          </a:p>
          <a:p>
            <a:pPr marL="457200" indent="-457200">
              <a:buFont typeface="Arial" pitchFamily="34" charset="0"/>
              <a:buChar char="•"/>
            </a:pPr>
            <a:r>
              <a:rPr lang="en-IN" dirty="0">
                <a:latin typeface="Times New Roman" pitchFamily="18" charset="0"/>
                <a:cs typeface="Times New Roman" pitchFamily="18" charset="0"/>
              </a:rPr>
              <a:t>The tensile strength is 11000 psi</a:t>
            </a:r>
          </a:p>
          <a:p>
            <a:pPr marL="457200" indent="-457200">
              <a:buFont typeface="Arial" pitchFamily="34" charset="0"/>
              <a:buChar char="•"/>
            </a:pPr>
            <a:r>
              <a:rPr lang="en-IN" dirty="0">
                <a:latin typeface="Times New Roman" pitchFamily="18" charset="0"/>
                <a:cs typeface="Times New Roman" pitchFamily="18" charset="0"/>
              </a:rPr>
              <a:t>The flexural strength is 16000 psi</a:t>
            </a:r>
          </a:p>
          <a:p>
            <a:pPr marL="457200" indent="-457200">
              <a:buFont typeface="Arial" pitchFamily="34" charset="0"/>
              <a:buChar char="•"/>
            </a:pPr>
            <a:r>
              <a:rPr lang="en-IN" dirty="0">
                <a:latin typeface="Times New Roman" pitchFamily="18" charset="0"/>
                <a:cs typeface="Times New Roman" pitchFamily="18" charset="0"/>
              </a:rPr>
              <a:t>When compared with PMMA, </a:t>
            </a:r>
            <a:r>
              <a:rPr lang="en-IN" dirty="0" err="1">
                <a:latin typeface="Times New Roman" pitchFamily="18" charset="0"/>
                <a:cs typeface="Times New Roman" pitchFamily="18" charset="0"/>
              </a:rPr>
              <a:t>valplast</a:t>
            </a:r>
            <a:r>
              <a:rPr lang="en-IN" dirty="0">
                <a:latin typeface="Times New Roman" pitchFamily="18" charset="0"/>
                <a:cs typeface="Times New Roman" pitchFamily="18" charset="0"/>
              </a:rPr>
              <a:t> has higher transverse strength (117.22 ± 37.80 MPa) as well as impact strength (0.76 ± 0.03 </a:t>
            </a:r>
            <a:r>
              <a:rPr lang="en-IN" dirty="0" err="1">
                <a:latin typeface="Times New Roman" pitchFamily="18" charset="0"/>
                <a:cs typeface="Times New Roman" pitchFamily="18" charset="0"/>
              </a:rPr>
              <a:t>kN</a:t>
            </a:r>
            <a:r>
              <a:rPr lang="en-IN" dirty="0">
                <a:latin typeface="Times New Roman" pitchFamily="18" charset="0"/>
                <a:cs typeface="Times New Roman" pitchFamily="18" charset="0"/>
              </a:rPr>
              <a:t>).</a:t>
            </a:r>
          </a:p>
          <a:p>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89</a:t>
            </a:fld>
            <a:endParaRPr lang="en-US"/>
          </a:p>
        </p:txBody>
      </p:sp>
    </p:spTree>
    <p:extLst>
      <p:ext uri="{BB962C8B-B14F-4D97-AF65-F5344CB8AC3E}">
        <p14:creationId xmlns:p14="http://schemas.microsoft.com/office/powerpoint/2010/main" val="586052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610600" cy="5257800"/>
          </a:xfrm>
        </p:spPr>
        <p:txBody>
          <a:bodyPr/>
          <a:lstStyle/>
          <a:p>
            <a:pPr marL="514350" indent="-514350">
              <a:buFont typeface="+mj-lt"/>
              <a:buAutoNum type="arabicPeriod" startAt="12"/>
            </a:pPr>
            <a:endParaRPr lang="en-US" dirty="0">
              <a:latin typeface="Times New Roman" pitchFamily="18" charset="0"/>
              <a:cs typeface="Times New Roman" pitchFamily="18" charset="0"/>
            </a:endParaRPr>
          </a:p>
          <a:p>
            <a:pPr marL="514350" indent="-514350">
              <a:buFont typeface="+mj-lt"/>
              <a:buAutoNum type="arabicPeriod" startAt="12"/>
            </a:pPr>
            <a:r>
              <a:rPr lang="en-US" dirty="0">
                <a:latin typeface="Times New Roman" pitchFamily="18" charset="0"/>
                <a:cs typeface="Times New Roman" pitchFamily="18" charset="0"/>
              </a:rPr>
              <a:t>When used as a filling material it should bond chemically with the tooth.</a:t>
            </a:r>
          </a:p>
          <a:p>
            <a:pPr marL="514350" indent="-514350">
              <a:buFont typeface="+mj-lt"/>
              <a:buAutoNum type="arabicPeriod" startAt="12"/>
            </a:pPr>
            <a:r>
              <a:rPr lang="en-US" dirty="0">
                <a:latin typeface="Times New Roman" pitchFamily="18" charset="0"/>
                <a:cs typeface="Times New Roman" pitchFamily="18" charset="0"/>
              </a:rPr>
              <a:t>Have coefficient of thermal expansion which match that of tooth structure.</a:t>
            </a:r>
          </a:p>
          <a:p>
            <a:pPr marL="514350" indent="-514350">
              <a:buFont typeface="+mj-lt"/>
              <a:buAutoNum type="arabicPeriod" startAt="12"/>
            </a:pPr>
            <a:r>
              <a:rPr lang="en-US" dirty="0">
                <a:latin typeface="Times New Roman" pitchFamily="18" charset="0"/>
                <a:cs typeface="Times New Roman" pitchFamily="18" charset="0"/>
              </a:rPr>
              <a:t>Be economical.</a:t>
            </a:r>
          </a:p>
          <a:p>
            <a:pPr marL="514350" indent="-514350">
              <a:buFont typeface="+mj-lt"/>
              <a:buAutoNum type="arabicPeriod" startAt="12"/>
            </a:pPr>
            <a:endParaRPr lang="en-US" dirty="0"/>
          </a:p>
          <a:p>
            <a:pPr marL="514350" indent="-514350">
              <a:buFont typeface="+mj-lt"/>
              <a:buAutoNum type="arabicPeriod" startAt="12"/>
            </a:pPr>
            <a:endParaRPr lang="en-US" dirty="0">
              <a:latin typeface="Times New Roman" pitchFamily="18" charset="0"/>
              <a:cs typeface="Times New Roman" pitchFamily="18" charset="0"/>
            </a:endParaRPr>
          </a:p>
          <a:p>
            <a:pPr marL="514350" indent="-514350">
              <a:buFont typeface="+mj-lt"/>
              <a:buAutoNum type="arabicPeriod" startAt="12"/>
            </a:pPr>
            <a:endParaRPr lang="en-US"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9</a:t>
            </a:fld>
            <a:endParaRPr lang="en-US"/>
          </a:p>
        </p:txBody>
      </p:sp>
    </p:spTree>
    <p:extLst>
      <p:ext uri="{BB962C8B-B14F-4D97-AF65-F5344CB8AC3E}">
        <p14:creationId xmlns:p14="http://schemas.microsoft.com/office/powerpoint/2010/main" val="18212744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400" b="1" u="sng" dirty="0">
                <a:solidFill>
                  <a:srgbClr val="002060"/>
                </a:solidFill>
                <a:latin typeface="Times New Roman" pitchFamily="18" charset="0"/>
                <a:cs typeface="Times New Roman" pitchFamily="18" charset="0"/>
              </a:rPr>
              <a:t>FABRICATION</a:t>
            </a:r>
          </a:p>
        </p:txBody>
      </p:sp>
      <p:sp>
        <p:nvSpPr>
          <p:cNvPr id="3" name="Content Placeholder 2"/>
          <p:cNvSpPr>
            <a:spLocks noGrp="1"/>
          </p:cNvSpPr>
          <p:nvPr>
            <p:ph idx="1"/>
          </p:nvPr>
        </p:nvSpPr>
        <p:spPr>
          <a:xfrm>
            <a:off x="609600" y="1700808"/>
            <a:ext cx="7905720" cy="4752528"/>
          </a:xfrm>
        </p:spPr>
        <p:txBody>
          <a:bodyPr>
            <a:noAutofit/>
          </a:bodyPr>
          <a:lstStyle/>
          <a:p>
            <a:r>
              <a:rPr lang="en-IN" dirty="0">
                <a:latin typeface="Times New Roman" pitchFamily="18" charset="0"/>
                <a:cs typeface="Times New Roman" pitchFamily="18" charset="0"/>
              </a:rPr>
              <a:t>INJECTION MOULDING TECHNIQUE</a:t>
            </a:r>
          </a:p>
          <a:p>
            <a:pPr marL="514350" indent="-514350">
              <a:buFont typeface="Wingdings" pitchFamily="2" charset="2"/>
              <a:buChar char="q"/>
            </a:pPr>
            <a:r>
              <a:rPr lang="en-IN" dirty="0">
                <a:latin typeface="Times New Roman" pitchFamily="18" charset="0"/>
                <a:cs typeface="Times New Roman" pitchFamily="18" charset="0"/>
              </a:rPr>
              <a:t>Make an impression with hydrocolloids or elastomeric impression material and obtain a master cast. Duplicate the master cast in any suitable duplicating material. Make wax </a:t>
            </a:r>
            <a:r>
              <a:rPr lang="en-IN" dirty="0" err="1">
                <a:latin typeface="Times New Roman" pitchFamily="18" charset="0"/>
                <a:cs typeface="Times New Roman" pitchFamily="18" charset="0"/>
              </a:rPr>
              <a:t>occlusal</a:t>
            </a:r>
            <a:r>
              <a:rPr lang="en-IN" dirty="0">
                <a:latin typeface="Times New Roman" pitchFamily="18" charset="0"/>
                <a:cs typeface="Times New Roman" pitchFamily="18" charset="0"/>
              </a:rPr>
              <a:t> rim, record jaw relations and mount the casts on the articulator.</a:t>
            </a:r>
          </a:p>
          <a:p>
            <a:pPr marL="514350" indent="-514350">
              <a:buNone/>
            </a:pPr>
            <a:endParaRPr lang="en-IN" dirty="0"/>
          </a:p>
          <a:p>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90</a:t>
            </a:fld>
            <a:endParaRPr lang="en-US"/>
          </a:p>
        </p:txBody>
      </p:sp>
    </p:spTree>
    <p:extLst>
      <p:ext uri="{BB962C8B-B14F-4D97-AF65-F5344CB8AC3E}">
        <p14:creationId xmlns:p14="http://schemas.microsoft.com/office/powerpoint/2010/main" val="7487345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45269"/>
            <a:ext cx="4857752" cy="6167462"/>
          </a:xfrm>
        </p:spPr>
        <p:txBody>
          <a:bodyPr>
            <a:normAutofit fontScale="85000" lnSpcReduction="10000"/>
          </a:bodyPr>
          <a:lstStyle/>
          <a:p>
            <a:pPr>
              <a:lnSpc>
                <a:spcPct val="150000"/>
              </a:lnSpc>
              <a:buFont typeface="Wingdings" pitchFamily="2" charset="2"/>
              <a:buChar char="q"/>
            </a:pPr>
            <a:r>
              <a:rPr lang="en-IN" sz="3600" dirty="0">
                <a:latin typeface="Times New Roman" pitchFamily="18" charset="0"/>
                <a:cs typeface="Times New Roman" pitchFamily="18" charset="0"/>
              </a:rPr>
              <a:t>Make ‘T’ shape holes (</a:t>
            </a:r>
            <a:r>
              <a:rPr lang="en-IN" sz="3600" dirty="0" err="1">
                <a:latin typeface="Times New Roman" pitchFamily="18" charset="0"/>
                <a:cs typeface="Times New Roman" pitchFamily="18" charset="0"/>
              </a:rPr>
              <a:t>diatorics</a:t>
            </a:r>
            <a:r>
              <a:rPr lang="en-IN" sz="3600" dirty="0">
                <a:latin typeface="Times New Roman" pitchFamily="18" charset="0"/>
                <a:cs typeface="Times New Roman" pitchFamily="18" charset="0"/>
              </a:rPr>
              <a:t>) in teeth of selected shade.</a:t>
            </a:r>
          </a:p>
          <a:p>
            <a:pPr>
              <a:lnSpc>
                <a:spcPct val="150000"/>
              </a:lnSpc>
              <a:buFont typeface="Wingdings" pitchFamily="2" charset="2"/>
              <a:buChar char="q"/>
            </a:pPr>
            <a:r>
              <a:rPr lang="en-IN" sz="3600" dirty="0">
                <a:latin typeface="Times New Roman" pitchFamily="18" charset="0"/>
                <a:cs typeface="Times New Roman" pitchFamily="18" charset="0"/>
              </a:rPr>
              <a:t> This technique of retention of acrylic teeth with flexible denture base is known as </a:t>
            </a:r>
            <a:r>
              <a:rPr lang="en-IN" sz="3600" dirty="0">
                <a:solidFill>
                  <a:schemeClr val="tx2">
                    <a:lumMod val="75000"/>
                  </a:schemeClr>
                </a:solidFill>
                <a:latin typeface="Times New Roman" pitchFamily="18" charset="0"/>
                <a:cs typeface="Times New Roman" pitchFamily="18" charset="0"/>
              </a:rPr>
              <a:t>RETENTO-GRIP TISSUE BEARING TECHNIQUE.</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43" y="1676400"/>
            <a:ext cx="4209357" cy="3773775"/>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91</a:t>
            </a:fld>
            <a:endParaRPr lang="en-US"/>
          </a:p>
        </p:txBody>
      </p:sp>
    </p:spTree>
    <p:extLst>
      <p:ext uri="{BB962C8B-B14F-4D97-AF65-F5344CB8AC3E}">
        <p14:creationId xmlns:p14="http://schemas.microsoft.com/office/powerpoint/2010/main" val="22528136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734" y="2209800"/>
            <a:ext cx="3880866" cy="6086476"/>
          </a:xfrm>
        </p:spPr>
        <p:txBody>
          <a:bodyPr>
            <a:normAutofit/>
          </a:bodyPr>
          <a:lstStyle/>
          <a:p>
            <a:pPr>
              <a:buFont typeface="Wingdings" pitchFamily="2" charset="2"/>
              <a:buChar char="q"/>
            </a:pPr>
            <a:r>
              <a:rPr lang="en-IN" dirty="0">
                <a:latin typeface="Times New Roman" pitchFamily="18" charset="0"/>
                <a:cs typeface="Times New Roman" pitchFamily="18" charset="0"/>
              </a:rPr>
              <a:t>Arrange the teeth, do the try in and wax up and attach the </a:t>
            </a:r>
            <a:r>
              <a:rPr lang="en-IN" dirty="0" err="1">
                <a:latin typeface="Times New Roman" pitchFamily="18" charset="0"/>
                <a:cs typeface="Times New Roman" pitchFamily="18" charset="0"/>
              </a:rPr>
              <a:t>sprue</a:t>
            </a:r>
            <a:r>
              <a:rPr lang="en-IN" dirty="0">
                <a:latin typeface="Times New Roman" pitchFamily="18" charset="0"/>
                <a:cs typeface="Times New Roman" pitchFamily="18" charset="0"/>
              </a:rPr>
              <a:t> formers to make the channels for flowing of fluid resin into </a:t>
            </a:r>
            <a:r>
              <a:rPr lang="en-IN" dirty="0" err="1">
                <a:latin typeface="Times New Roman" pitchFamily="18" charset="0"/>
                <a:cs typeface="Times New Roman" pitchFamily="18" charset="0"/>
              </a:rPr>
              <a:t>mold</a:t>
            </a:r>
            <a:r>
              <a:rPr lang="en-IN" dirty="0">
                <a:latin typeface="Times New Roman" pitchFamily="18" charset="0"/>
                <a:cs typeface="Times New Roman" pitchFamily="18" charset="0"/>
              </a:rPr>
              <a:t>.</a:t>
            </a:r>
          </a:p>
          <a:p>
            <a:pPr>
              <a:buFont typeface="Wingdings" pitchFamily="2" charset="2"/>
              <a:buChar char="q"/>
            </a:pPr>
            <a:endParaRPr lang="en-IN" dirty="0">
              <a:latin typeface="Times New Roman" pitchFamily="18" charset="0"/>
              <a:cs typeface="Times New Roman" pitchFamily="18" charset="0"/>
            </a:endParaRPr>
          </a:p>
          <a:p>
            <a:pPr>
              <a:buFont typeface="Wingdings" pitchFamily="2" charset="2"/>
              <a:buChar char="q"/>
            </a:pPr>
            <a:endParaRPr lang="en-IN"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730907"/>
            <a:ext cx="4947666" cy="5700797"/>
          </a:xfrm>
          <a:prstGeom prst="rect">
            <a:avLst/>
          </a:prstGeom>
        </p:spPr>
      </p:pic>
      <p:sp>
        <p:nvSpPr>
          <p:cNvPr id="5" name="Slide Number Placeholder 4"/>
          <p:cNvSpPr>
            <a:spLocks noGrp="1"/>
          </p:cNvSpPr>
          <p:nvPr>
            <p:ph type="sldNum" sz="quarter" idx="12"/>
          </p:nvPr>
        </p:nvSpPr>
        <p:spPr/>
        <p:txBody>
          <a:bodyPr/>
          <a:lstStyle/>
          <a:p>
            <a:fld id="{AE0259A4-88C1-4764-B481-B469A91C64E9}" type="slidenum">
              <a:rPr lang="en-US" smtClean="0"/>
              <a:pPr/>
              <a:t>92</a:t>
            </a:fld>
            <a:endParaRPr lang="en-US"/>
          </a:p>
        </p:txBody>
      </p:sp>
    </p:spTree>
    <p:extLst>
      <p:ext uri="{BB962C8B-B14F-4D97-AF65-F5344CB8AC3E}">
        <p14:creationId xmlns:p14="http://schemas.microsoft.com/office/powerpoint/2010/main" val="30944533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82" y="437592"/>
            <a:ext cx="4157018" cy="5373216"/>
          </a:xfrm>
        </p:spPr>
        <p:txBody>
          <a:bodyPr>
            <a:noAutofit/>
          </a:bodyPr>
          <a:lstStyle/>
          <a:p>
            <a:pPr>
              <a:buFont typeface="Wingdings" pitchFamily="2" charset="2"/>
              <a:buChar char="q"/>
            </a:pPr>
            <a:r>
              <a:rPr lang="en-IN" dirty="0">
                <a:latin typeface="Times New Roman" pitchFamily="18" charset="0"/>
                <a:cs typeface="Times New Roman" pitchFamily="18" charset="0"/>
              </a:rPr>
              <a:t>After investing in a special flask designed for injection </a:t>
            </a:r>
            <a:r>
              <a:rPr lang="en-IN" dirty="0" err="1">
                <a:latin typeface="Times New Roman" pitchFamily="18" charset="0"/>
                <a:cs typeface="Times New Roman" pitchFamily="18" charset="0"/>
              </a:rPr>
              <a:t>molding</a:t>
            </a:r>
            <a:r>
              <a:rPr lang="en-IN" dirty="0">
                <a:latin typeface="Times New Roman" pitchFamily="18" charset="0"/>
                <a:cs typeface="Times New Roman" pitchFamily="18" charset="0"/>
              </a:rPr>
              <a:t> technique </a:t>
            </a:r>
            <a:r>
              <a:rPr lang="en-IN" dirty="0" err="1">
                <a:latin typeface="Times New Roman" pitchFamily="18" charset="0"/>
                <a:cs typeface="Times New Roman" pitchFamily="18" charset="0"/>
              </a:rPr>
              <a:t>dewaxing</a:t>
            </a:r>
            <a:r>
              <a:rPr lang="en-IN" dirty="0">
                <a:latin typeface="Times New Roman" pitchFamily="18" charset="0"/>
                <a:cs typeface="Times New Roman" pitchFamily="18" charset="0"/>
              </a:rPr>
              <a:t> is done by placing flasks in boiling water for 3 to 5 minutes to soften the wax. Open the flask and flush with clean boiling water to remove all the residue of wax. </a:t>
            </a:r>
          </a:p>
        </p:txBody>
      </p:sp>
      <p:sp>
        <p:nvSpPr>
          <p:cNvPr id="5" name="Slide Number Placeholder 4"/>
          <p:cNvSpPr>
            <a:spLocks noGrp="1"/>
          </p:cNvSpPr>
          <p:nvPr>
            <p:ph type="sldNum" sz="quarter" idx="12"/>
          </p:nvPr>
        </p:nvSpPr>
        <p:spPr/>
        <p:txBody>
          <a:bodyPr/>
          <a:lstStyle/>
          <a:p>
            <a:fld id="{AE0259A4-88C1-4764-B481-B469A91C64E9}" type="slidenum">
              <a:rPr lang="en-US" smtClean="0"/>
              <a:pPr/>
              <a:t>93</a:t>
            </a:fld>
            <a:endParaRPr lang="en-US"/>
          </a:p>
        </p:txBody>
      </p:sp>
      <p:pic>
        <p:nvPicPr>
          <p:cNvPr id="6" name="Picture 5" descr="Screenshot (29).png"/>
          <p:cNvPicPr>
            <a:picLocks noChangeAspect="1"/>
          </p:cNvPicPr>
          <p:nvPr/>
        </p:nvPicPr>
        <p:blipFill>
          <a:blip r:embed="rId3"/>
          <a:stretch>
            <a:fillRect/>
          </a:stretch>
        </p:blipFill>
        <p:spPr>
          <a:xfrm>
            <a:off x="4267201" y="1079500"/>
            <a:ext cx="4676780" cy="4114800"/>
          </a:xfrm>
          <a:prstGeom prst="rect">
            <a:avLst/>
          </a:prstGeom>
        </p:spPr>
      </p:pic>
    </p:spTree>
    <p:extLst>
      <p:ext uri="{BB962C8B-B14F-4D97-AF65-F5344CB8AC3E}">
        <p14:creationId xmlns:p14="http://schemas.microsoft.com/office/powerpoint/2010/main" val="4248268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500" y="-1"/>
            <a:ext cx="4134200" cy="6721475"/>
          </a:xfrm>
        </p:spPr>
        <p:txBody>
          <a:bodyPr>
            <a:normAutofit fontScale="92500" lnSpcReduction="20000"/>
          </a:bodyPr>
          <a:lstStyle/>
          <a:p>
            <a:pPr marL="457200" indent="-457200">
              <a:lnSpc>
                <a:spcPct val="150000"/>
              </a:lnSpc>
              <a:buFont typeface="Wingdings" pitchFamily="2" charset="2"/>
              <a:buChar char="q"/>
            </a:pPr>
            <a:r>
              <a:rPr lang="en-IN" dirty="0">
                <a:latin typeface="Times New Roman" pitchFamily="18" charset="0"/>
                <a:cs typeface="Times New Roman" pitchFamily="18" charset="0"/>
              </a:rPr>
              <a:t>Opened flask is placed in a pre heated oven.</a:t>
            </a:r>
          </a:p>
          <a:p>
            <a:pPr marL="457200" indent="-457200">
              <a:lnSpc>
                <a:spcPct val="150000"/>
              </a:lnSpc>
              <a:buFont typeface="Wingdings" pitchFamily="2" charset="2"/>
              <a:buChar char="q"/>
            </a:pPr>
            <a:r>
              <a:rPr lang="en-IN" dirty="0">
                <a:latin typeface="Times New Roman" pitchFamily="18" charset="0"/>
                <a:cs typeface="Times New Roman" pitchFamily="18" charset="0"/>
              </a:rPr>
              <a:t>Flask halves are reassembled with brackets and cartridge containing melted nylon. </a:t>
            </a:r>
          </a:p>
          <a:p>
            <a:pPr marL="457200" indent="-457200">
              <a:lnSpc>
                <a:spcPct val="150000"/>
              </a:lnSpc>
              <a:buFont typeface="Wingdings" pitchFamily="2" charset="2"/>
              <a:buChar char="q"/>
            </a:pPr>
            <a:r>
              <a:rPr lang="en-IN" dirty="0">
                <a:latin typeface="Times New Roman" pitchFamily="18" charset="0"/>
                <a:cs typeface="Times New Roman" pitchFamily="18" charset="0"/>
              </a:rPr>
              <a:t>Placed onto injection unit</a:t>
            </a:r>
          </a:p>
          <a:p>
            <a:pPr marL="457200" indent="-457200">
              <a:lnSpc>
                <a:spcPct val="150000"/>
              </a:lnSpc>
              <a:buFont typeface="Wingdings" pitchFamily="2" charset="2"/>
              <a:buChar char="q"/>
            </a:pPr>
            <a:r>
              <a:rPr lang="en-IN" dirty="0">
                <a:latin typeface="Times New Roman" pitchFamily="18" charset="0"/>
                <a:cs typeface="Times New Roman" pitchFamily="18" charset="0"/>
              </a:rPr>
              <a:t>Pressure maintained</a:t>
            </a:r>
          </a:p>
          <a:p>
            <a:pPr>
              <a:lnSpc>
                <a:spcPct val="150000"/>
              </a:lnSpc>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94</a:t>
            </a:fld>
            <a:endParaRPr lang="en-US"/>
          </a:p>
        </p:txBody>
      </p:sp>
      <p:pic>
        <p:nvPicPr>
          <p:cNvPr id="5" name="Content Placeholder 4">
            <a:extLst>
              <a:ext uri="{FF2B5EF4-FFF2-40B4-BE49-F238E27FC236}">
                <a16:creationId xmlns:a16="http://schemas.microsoft.com/office/drawing/2014/main" id="{6A3C5870-2F60-53B9-8651-72F01DBE8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942" y="1276118"/>
            <a:ext cx="3608858" cy="4305764"/>
          </a:xfrm>
          <a:prstGeom prst="rect">
            <a:avLst/>
          </a:prstGeom>
        </p:spPr>
      </p:pic>
    </p:spTree>
    <p:extLst>
      <p:ext uri="{BB962C8B-B14F-4D97-AF65-F5344CB8AC3E}">
        <p14:creationId xmlns:p14="http://schemas.microsoft.com/office/powerpoint/2010/main" val="38056539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COMPRESSION UNIT</a:t>
            </a:r>
            <a:endParaRPr lang="en-IN" dirty="0"/>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642910" y="2357430"/>
            <a:ext cx="3357586" cy="4402429"/>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071934" y="2571744"/>
            <a:ext cx="4876800" cy="357187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AE0259A4-88C1-4764-B481-B469A91C64E9}" type="slidenum">
              <a:rPr lang="en-US" smtClean="0"/>
              <a:pPr/>
              <a:t>95</a:t>
            </a:fld>
            <a:endParaRPr lang="en-US"/>
          </a:p>
        </p:txBody>
      </p:sp>
    </p:spTree>
    <p:extLst>
      <p:ext uri="{BB962C8B-B14F-4D97-AF65-F5344CB8AC3E}">
        <p14:creationId xmlns:p14="http://schemas.microsoft.com/office/powerpoint/2010/main" val="4221229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21545"/>
            <a:ext cx="8382000" cy="5014910"/>
          </a:xfrm>
        </p:spPr>
        <p:txBody>
          <a:bodyPr>
            <a:noAutofit/>
          </a:bodyPr>
          <a:lstStyle/>
          <a:p>
            <a:pPr>
              <a:buFont typeface="Wingdings" pitchFamily="2" charset="2"/>
              <a:buChar char="q"/>
            </a:pPr>
            <a:r>
              <a:rPr lang="en-IN" dirty="0">
                <a:latin typeface="Times New Roman" pitchFamily="18" charset="0"/>
                <a:cs typeface="Times New Roman" pitchFamily="18" charset="0"/>
              </a:rPr>
              <a:t>Finishing- The </a:t>
            </a:r>
            <a:r>
              <a:rPr lang="en-IN" dirty="0" err="1">
                <a:latin typeface="Times New Roman" pitchFamily="18" charset="0"/>
                <a:cs typeface="Times New Roman" pitchFamily="18" charset="0"/>
              </a:rPr>
              <a:t>sprue</a:t>
            </a:r>
            <a:r>
              <a:rPr lang="en-IN" dirty="0">
                <a:latin typeface="Times New Roman" pitchFamily="18" charset="0"/>
                <a:cs typeface="Times New Roman" pitchFamily="18" charset="0"/>
              </a:rPr>
              <a:t> formers are cut with special type of knife or disk and finishing is done with </a:t>
            </a:r>
            <a:r>
              <a:rPr lang="en-IN" dirty="0" err="1">
                <a:latin typeface="Times New Roman" pitchFamily="18" charset="0"/>
                <a:cs typeface="Times New Roman" pitchFamily="18" charset="0"/>
              </a:rPr>
              <a:t>valcinate</a:t>
            </a:r>
            <a:r>
              <a:rPr lang="en-IN" dirty="0">
                <a:latin typeface="Times New Roman" pitchFamily="18" charset="0"/>
                <a:cs typeface="Times New Roman" pitchFamily="18" charset="0"/>
              </a:rPr>
              <a:t> burs and green and pink mounted stones, usually used for porcelain finishing, using a rapid and light shaving motion.</a:t>
            </a:r>
          </a:p>
          <a:p>
            <a:pPr marL="514350" indent="-514350">
              <a:buFont typeface="Wingdings" pitchFamily="2" charset="2"/>
              <a:buChar char="q"/>
            </a:pPr>
            <a:r>
              <a:rPr lang="en-IN" dirty="0">
                <a:latin typeface="Times New Roman" pitchFamily="18" charset="0"/>
                <a:cs typeface="Times New Roman" pitchFamily="18" charset="0"/>
              </a:rPr>
              <a:t>Polishing- </a:t>
            </a:r>
          </a:p>
          <a:p>
            <a:pPr marL="514350" indent="-514350">
              <a:buFont typeface="+mj-lt"/>
              <a:buAutoNum type="romanLcPeriod"/>
            </a:pPr>
            <a:r>
              <a:rPr lang="en-IN" dirty="0">
                <a:latin typeface="Times New Roman" pitchFamily="18" charset="0"/>
                <a:cs typeface="Times New Roman" pitchFamily="18" charset="0"/>
              </a:rPr>
              <a:t>Pumice</a:t>
            </a:r>
          </a:p>
          <a:p>
            <a:pPr marL="514350" indent="-514350">
              <a:buFont typeface="+mj-lt"/>
              <a:buAutoNum type="romanLcPeriod"/>
            </a:pPr>
            <a:r>
              <a:rPr lang="en-IN" dirty="0">
                <a:latin typeface="Times New Roman" pitchFamily="18" charset="0"/>
                <a:cs typeface="Times New Roman" pitchFamily="18" charset="0"/>
              </a:rPr>
              <a:t>Polishing cake</a:t>
            </a:r>
          </a:p>
          <a:p>
            <a:pPr>
              <a:buFont typeface="Wingdings" pitchFamily="2" charset="2"/>
              <a:buChar char="q"/>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96</a:t>
            </a:fld>
            <a:endParaRPr lang="en-US"/>
          </a:p>
        </p:txBody>
      </p:sp>
    </p:spTree>
    <p:extLst>
      <p:ext uri="{BB962C8B-B14F-4D97-AF65-F5344CB8AC3E}">
        <p14:creationId xmlns:p14="http://schemas.microsoft.com/office/powerpoint/2010/main" val="10575295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400" b="1" u="sng" dirty="0">
                <a:solidFill>
                  <a:srgbClr val="002060"/>
                </a:solidFill>
                <a:latin typeface="Times New Roman" pitchFamily="18" charset="0"/>
                <a:cs typeface="Times New Roman" pitchFamily="18" charset="0"/>
              </a:rPr>
              <a:t>ADVANTAGES</a:t>
            </a:r>
          </a:p>
        </p:txBody>
      </p:sp>
      <p:sp>
        <p:nvSpPr>
          <p:cNvPr id="3" name="Content Placeholder 2"/>
          <p:cNvSpPr>
            <a:spLocks noGrp="1"/>
          </p:cNvSpPr>
          <p:nvPr>
            <p:ph idx="1"/>
          </p:nvPr>
        </p:nvSpPr>
        <p:spPr>
          <a:xfrm>
            <a:off x="685741" y="1524000"/>
            <a:ext cx="8429684" cy="5669632"/>
          </a:xfrm>
        </p:spPr>
        <p:txBody>
          <a:bodyPr>
            <a:normAutofit/>
          </a:bodyPr>
          <a:lstStyle/>
          <a:p>
            <a:pPr>
              <a:buNone/>
            </a:pPr>
            <a:r>
              <a:rPr lang="en-IN" dirty="0">
                <a:latin typeface="Times New Roman" pitchFamily="18" charset="0"/>
                <a:cs typeface="Times New Roman" pitchFamily="18" charset="0"/>
              </a:rPr>
              <a:t>1.Translucency </a:t>
            </a:r>
          </a:p>
          <a:p>
            <a:pPr>
              <a:buNone/>
            </a:pPr>
            <a:r>
              <a:rPr lang="en-IN" dirty="0">
                <a:latin typeface="Times New Roman" pitchFamily="18" charset="0"/>
                <a:cs typeface="Times New Roman" pitchFamily="18" charset="0"/>
              </a:rPr>
              <a:t>2. No clasps are visible </a:t>
            </a:r>
          </a:p>
          <a:p>
            <a:pPr>
              <a:buNone/>
            </a:pPr>
            <a:r>
              <a:rPr lang="en-IN" dirty="0">
                <a:latin typeface="Times New Roman" pitchFamily="18" charset="0"/>
                <a:cs typeface="Times New Roman" pitchFamily="18" charset="0"/>
              </a:rPr>
              <a:t>3. The material is exceptionally strong and flexible.</a:t>
            </a:r>
          </a:p>
          <a:p>
            <a:pPr>
              <a:buNone/>
            </a:pPr>
            <a:r>
              <a:rPr lang="en-IN" dirty="0">
                <a:latin typeface="Times New Roman" pitchFamily="18" charset="0"/>
                <a:cs typeface="Times New Roman" pitchFamily="18" charset="0"/>
              </a:rPr>
              <a:t>4. Free movement is allowed by the overall flexibility </a:t>
            </a:r>
          </a:p>
          <a:p>
            <a:pPr>
              <a:buNone/>
            </a:pPr>
            <a:r>
              <a:rPr lang="en-IN" dirty="0">
                <a:latin typeface="Times New Roman" pitchFamily="18" charset="0"/>
                <a:cs typeface="Times New Roman" pitchFamily="18" charset="0"/>
              </a:rPr>
              <a:t>5. Complete biocompatibility</a:t>
            </a:r>
          </a:p>
          <a:p>
            <a:pPr>
              <a:buNone/>
            </a:pPr>
            <a:endParaRPr lang="en-IN" sz="2800"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97</a:t>
            </a:fld>
            <a:endParaRPr lang="en-US"/>
          </a:p>
        </p:txBody>
      </p:sp>
    </p:spTree>
    <p:extLst>
      <p:ext uri="{BB962C8B-B14F-4D97-AF65-F5344CB8AC3E}">
        <p14:creationId xmlns:p14="http://schemas.microsoft.com/office/powerpoint/2010/main" val="35250175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4000" b="1" u="sng" dirty="0">
                <a:solidFill>
                  <a:srgbClr val="002060"/>
                </a:solidFill>
                <a:latin typeface="Times New Roman" pitchFamily="18" charset="0"/>
                <a:cs typeface="Times New Roman" pitchFamily="18" charset="0"/>
              </a:rPr>
              <a:t>DISADVANTAGS</a:t>
            </a:r>
          </a:p>
        </p:txBody>
      </p:sp>
      <p:sp>
        <p:nvSpPr>
          <p:cNvPr id="3" name="Content Placeholder 2"/>
          <p:cNvSpPr>
            <a:spLocks noGrp="1"/>
          </p:cNvSpPr>
          <p:nvPr>
            <p:ph idx="1"/>
          </p:nvPr>
        </p:nvSpPr>
        <p:spPr>
          <a:xfrm>
            <a:off x="285720" y="1484784"/>
            <a:ext cx="8572560" cy="5016050"/>
          </a:xfrm>
        </p:spPr>
        <p:txBody>
          <a:bodyPr>
            <a:noAutofit/>
          </a:bodyPr>
          <a:lstStyle/>
          <a:p>
            <a:pPr marL="457200" indent="-457200">
              <a:buFont typeface="Wingdings" pitchFamily="2" charset="2"/>
              <a:buChar char="q"/>
            </a:pPr>
            <a:r>
              <a:rPr lang="en-IN" dirty="0">
                <a:latin typeface="Times New Roman" pitchFamily="18" charset="0"/>
                <a:cs typeface="Times New Roman" pitchFamily="18" charset="0"/>
              </a:rPr>
              <a:t>The acrylic teeth are mechanically bonded to thermoplastic nylon.</a:t>
            </a:r>
          </a:p>
          <a:p>
            <a:pPr marL="457200" indent="-457200">
              <a:buFont typeface="Wingdings" pitchFamily="2" charset="2"/>
              <a:buChar char="q"/>
            </a:pPr>
            <a:r>
              <a:rPr lang="en-IN" dirty="0">
                <a:latin typeface="Times New Roman" pitchFamily="18" charset="0"/>
                <a:cs typeface="Times New Roman" pitchFamily="18" charset="0"/>
              </a:rPr>
              <a:t> </a:t>
            </a:r>
            <a:r>
              <a:rPr lang="en-IN" dirty="0" err="1">
                <a:latin typeface="Times New Roman" pitchFamily="18" charset="0"/>
                <a:cs typeface="Times New Roman" pitchFamily="18" charset="0"/>
              </a:rPr>
              <a:t>Chairside</a:t>
            </a:r>
            <a:r>
              <a:rPr lang="en-IN" dirty="0">
                <a:latin typeface="Times New Roman" pitchFamily="18" charset="0"/>
                <a:cs typeface="Times New Roman" pitchFamily="18" charset="0"/>
              </a:rPr>
              <a:t> techniques for insertion and adjustment are different so need to be learnt.</a:t>
            </a:r>
          </a:p>
          <a:p>
            <a:pPr marL="457200" indent="-457200">
              <a:buFont typeface="Wingdings" pitchFamily="2" charset="2"/>
              <a:buChar char="q"/>
            </a:pPr>
            <a:r>
              <a:rPr lang="en-IN" dirty="0">
                <a:latin typeface="Times New Roman" pitchFamily="18" charset="0"/>
                <a:cs typeface="Times New Roman" pitchFamily="18" charset="0"/>
              </a:rPr>
              <a:t>The elastic modulus of flexible nylon (</a:t>
            </a:r>
            <a:r>
              <a:rPr lang="en-IN" dirty="0" err="1">
                <a:latin typeface="Times New Roman" pitchFamily="18" charset="0"/>
                <a:cs typeface="Times New Roman" pitchFamily="18" charset="0"/>
              </a:rPr>
              <a:t>valplast</a:t>
            </a:r>
            <a:r>
              <a:rPr lang="en-IN" dirty="0">
                <a:latin typeface="Times New Roman" pitchFamily="18" charset="0"/>
                <a:cs typeface="Times New Roman" pitchFamily="18" charset="0"/>
              </a:rPr>
              <a:t>) is lesser than that of PMMA.</a:t>
            </a:r>
          </a:p>
          <a:p>
            <a:endParaRPr lang="en-IN" dirty="0"/>
          </a:p>
        </p:txBody>
      </p:sp>
      <p:sp>
        <p:nvSpPr>
          <p:cNvPr id="4" name="Slide Number Placeholder 3"/>
          <p:cNvSpPr>
            <a:spLocks noGrp="1"/>
          </p:cNvSpPr>
          <p:nvPr>
            <p:ph type="sldNum" sz="quarter" idx="12"/>
          </p:nvPr>
        </p:nvSpPr>
        <p:spPr/>
        <p:txBody>
          <a:bodyPr/>
          <a:lstStyle/>
          <a:p>
            <a:fld id="{AE0259A4-88C1-4764-B481-B469A91C64E9}" type="slidenum">
              <a:rPr lang="en-US" smtClean="0"/>
              <a:pPr/>
              <a:t>98</a:t>
            </a:fld>
            <a:endParaRPr lang="en-US"/>
          </a:p>
        </p:txBody>
      </p:sp>
    </p:spTree>
    <p:extLst>
      <p:ext uri="{BB962C8B-B14F-4D97-AF65-F5344CB8AC3E}">
        <p14:creationId xmlns:p14="http://schemas.microsoft.com/office/powerpoint/2010/main" val="114389605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93A4-DAA4-F5A4-3DCD-F1275BC941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05805F8-7C39-4BD5-774F-BFFAEA476459}"/>
              </a:ext>
            </a:extLst>
          </p:cNvPr>
          <p:cNvSpPr>
            <a:spLocks noGrp="1"/>
          </p:cNvSpPr>
          <p:nvPr>
            <p:ph idx="1"/>
          </p:nvPr>
        </p:nvSpPr>
        <p:spPr/>
        <p:txBody>
          <a:bodyPr/>
          <a:lstStyle/>
          <a:p>
            <a:pPr marL="457200" indent="-457200">
              <a:buFont typeface="Wingdings" pitchFamily="2" charset="2"/>
              <a:buChar char="q"/>
            </a:pPr>
            <a:r>
              <a:rPr lang="en-IN" dirty="0">
                <a:latin typeface="Times New Roman" pitchFamily="18" charset="0"/>
                <a:cs typeface="Times New Roman" pitchFamily="18" charset="0"/>
              </a:rPr>
              <a:t>The </a:t>
            </a:r>
            <a:r>
              <a:rPr lang="en-IN" dirty="0" err="1">
                <a:latin typeface="Times New Roman" pitchFamily="18" charset="0"/>
                <a:cs typeface="Times New Roman" pitchFamily="18" charset="0"/>
              </a:rPr>
              <a:t>valplast</a:t>
            </a:r>
            <a:r>
              <a:rPr lang="en-IN" dirty="0">
                <a:latin typeface="Times New Roman" pitchFamily="18" charset="0"/>
                <a:cs typeface="Times New Roman" pitchFamily="18" charset="0"/>
              </a:rPr>
              <a:t> shows clinically significant chromatic instability.</a:t>
            </a:r>
          </a:p>
          <a:p>
            <a:pPr marL="457200" indent="-457200">
              <a:buFont typeface="Wingdings" pitchFamily="2" charset="2"/>
              <a:buChar char="q"/>
            </a:pPr>
            <a:r>
              <a:rPr lang="en-IN" dirty="0">
                <a:latin typeface="Times New Roman" pitchFamily="18" charset="0"/>
                <a:cs typeface="Times New Roman" pitchFamily="18" charset="0"/>
              </a:rPr>
              <a:t>As flexible dentures flex under occlusal load so these can not maintain the vertical dimension. </a:t>
            </a:r>
          </a:p>
          <a:p>
            <a:pPr marL="457200" indent="-457200">
              <a:buFont typeface="Wingdings" pitchFamily="2" charset="2"/>
              <a:buChar char="q"/>
            </a:pPr>
            <a:endParaRPr lang="en-IN" dirty="0"/>
          </a:p>
          <a:p>
            <a:endParaRPr lang="en-US" dirty="0"/>
          </a:p>
        </p:txBody>
      </p:sp>
      <p:sp>
        <p:nvSpPr>
          <p:cNvPr id="4" name="Slide Number Placeholder 3">
            <a:extLst>
              <a:ext uri="{FF2B5EF4-FFF2-40B4-BE49-F238E27FC236}">
                <a16:creationId xmlns:a16="http://schemas.microsoft.com/office/drawing/2014/main" id="{19E94545-C340-3967-C7CC-A5EB6F6B884F}"/>
              </a:ext>
            </a:extLst>
          </p:cNvPr>
          <p:cNvSpPr>
            <a:spLocks noGrp="1"/>
          </p:cNvSpPr>
          <p:nvPr>
            <p:ph type="sldNum" sz="quarter" idx="12"/>
          </p:nvPr>
        </p:nvSpPr>
        <p:spPr/>
        <p:txBody>
          <a:bodyPr/>
          <a:lstStyle/>
          <a:p>
            <a:fld id="{AE0259A4-88C1-4764-B481-B469A91C64E9}" type="slidenum">
              <a:rPr lang="en-US" smtClean="0"/>
              <a:pPr/>
              <a:t>99</a:t>
            </a:fld>
            <a:endParaRPr lang="en-US"/>
          </a:p>
        </p:txBody>
      </p:sp>
    </p:spTree>
    <p:extLst>
      <p:ext uri="{BB962C8B-B14F-4D97-AF65-F5344CB8AC3E}">
        <p14:creationId xmlns:p14="http://schemas.microsoft.com/office/powerpoint/2010/main" val="13323162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2859</TotalTime>
  <Words>5446</Words>
  <Application>Microsoft Office PowerPoint</Application>
  <PresentationFormat>On-screen Show (4:3)</PresentationFormat>
  <Paragraphs>731</Paragraphs>
  <Slides>109</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Calibri</vt:lpstr>
      <vt:lpstr>Roboto</vt:lpstr>
      <vt:lpstr>Times New Roman</vt:lpstr>
      <vt:lpstr>Wingdings</vt:lpstr>
      <vt:lpstr>Office Theme</vt:lpstr>
      <vt:lpstr>POLYMERS:  Denture base, Flexible denture</vt:lpstr>
      <vt:lpstr>CONTENTS</vt:lpstr>
      <vt:lpstr>PowerPoint Presentation</vt:lpstr>
      <vt:lpstr>PowerPoint Presentation</vt:lpstr>
      <vt:lpstr>APPLICATION OF RESINS IN DENTISTRY</vt:lpstr>
      <vt:lpstr>CLASSIFICATION</vt:lpstr>
      <vt:lpstr>IDEAL REQUIREMENTS OF DENTAL RESINS </vt:lpstr>
      <vt:lpstr>PowerPoint Presentation</vt:lpstr>
      <vt:lpstr>PowerPoint Presentation</vt:lpstr>
      <vt:lpstr>GENERAL PROPERTIES AND NATURE OF POLYMERS</vt:lpstr>
      <vt:lpstr>CHAIN BRANCHING AND CROSSLINKING</vt:lpstr>
      <vt:lpstr>MOLECULAR WEIGHT &amp;  CAHIN LENGTH</vt:lpstr>
      <vt:lpstr>COPOLYMERES STRUCTURES </vt:lpstr>
      <vt:lpstr>PowerPoint Presentation</vt:lpstr>
      <vt:lpstr>MOLECULAR ORGANISTAION</vt:lpstr>
      <vt:lpstr>STAGES OF POLYMERIZATION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ACRYLIC RESINS </vt:lpstr>
      <vt:lpstr>POLY METHYL METHACRYLATE RESINS </vt:lpstr>
      <vt:lpstr>PowerPoint Presentation</vt:lpstr>
      <vt:lpstr>HEAT-ACTIVATED DENTURE BASE RESINS </vt:lpstr>
      <vt:lpstr>COMPOSITION</vt:lpstr>
      <vt:lpstr>STORAGE</vt:lpstr>
      <vt:lpstr>PHYSICAL PROPERTIES OF DENTURE  BASE RESINS</vt:lpstr>
      <vt:lpstr>POLYMERIZATION SHRINKAGE</vt:lpstr>
      <vt:lpstr>LINEAR SHRINKAGE</vt:lpstr>
      <vt:lpstr>PowerPoint Presentation</vt:lpstr>
      <vt:lpstr>PowerPoint Presentation</vt:lpstr>
      <vt:lpstr>POROSITY</vt:lpstr>
      <vt:lpstr>Viscoelastic property</vt:lpstr>
      <vt:lpstr>PowerPoint Presentation</vt:lpstr>
      <vt:lpstr>PLASTICIZATION PROPERTY</vt:lpstr>
      <vt:lpstr>WATER ABSORPTION  </vt:lpstr>
      <vt:lpstr>SOLUBILITY</vt:lpstr>
      <vt:lpstr>CRAZING</vt:lpstr>
      <vt:lpstr>PowerPoint Presentation</vt:lpstr>
      <vt:lpstr>STRENGTH</vt:lpstr>
      <vt:lpstr>DENTURE FABRICATION TECHNIQUES</vt:lpstr>
      <vt:lpstr>Compression molding technique </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When flash is no longer apparent, the mold is closed for the last time with no polyethylene sheet interposed. The mold sections are properly aligned and placed in the flask press. </vt:lpstr>
      <vt:lpstr>PowerPoint Presentation</vt:lpstr>
      <vt:lpstr>INJECTION MOLDING TECHNIQUE </vt:lpstr>
      <vt:lpstr>PowerPoint Presentation</vt:lpstr>
      <vt:lpstr>PowerPoint Presentation</vt:lpstr>
      <vt:lpstr>PowerPoint Presentation</vt:lpstr>
      <vt:lpstr>WAX ELIMINATION</vt:lpstr>
      <vt:lpstr>Injection of resin is done into the mold cavity through sprue channels that were placed.</vt:lpstr>
      <vt:lpstr>CURING CYCLE </vt:lpstr>
      <vt:lpstr>PowerPoint Presentation</vt:lpstr>
      <vt:lpstr>POLYMERIZATION VIA MICROWAVE ENERGY</vt:lpstr>
      <vt:lpstr>PowerPoint Presentation</vt:lpstr>
      <vt:lpstr>PowerPoint Presentation</vt:lpstr>
      <vt:lpstr>FLUID RESIN TECHNIQUE</vt:lpstr>
      <vt:lpstr>PowerPoint Presentation</vt:lpstr>
      <vt:lpstr>PowerPoint Presentation</vt:lpstr>
      <vt:lpstr>LIGHT-ACTIVATED DENTURE BASE RESINS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FLEXIBLE DENTURES</vt:lpstr>
      <vt:lpstr>PowerPoint Presentation</vt:lpstr>
      <vt:lpstr>PowerPoint Presentation</vt:lpstr>
      <vt:lpstr>PowerPoint Presentation</vt:lpstr>
      <vt:lpstr>PHYSICAL PROPERTIES</vt:lpstr>
      <vt:lpstr>FABRICATION</vt:lpstr>
      <vt:lpstr>PowerPoint Presentation</vt:lpstr>
      <vt:lpstr>PowerPoint Presentation</vt:lpstr>
      <vt:lpstr>PowerPoint Presentation</vt:lpstr>
      <vt:lpstr>PowerPoint Presentation</vt:lpstr>
      <vt:lpstr>MANUAL COMPRESSION UNIT</vt:lpstr>
      <vt:lpstr>PowerPoint Presentation</vt:lpstr>
      <vt:lpstr>ADVANTAGES</vt:lpstr>
      <vt:lpstr>DISADVANTAGS</vt:lpstr>
      <vt:lpstr>PowerPoint Presentation</vt:lpstr>
      <vt:lpstr>CONTRAINDICATION</vt:lpstr>
      <vt:lpstr>Flexible RPDs versus Cast partial dentures</vt:lpstr>
      <vt:lpstr>PRECAUTIONS</vt:lpstr>
      <vt:lpstr>PowerPoint Presentation</vt:lpstr>
      <vt:lpstr>PATIENT INSTRUCTIONS</vt:lpstr>
      <vt:lpstr>CONCLUSION</vt:lpstr>
      <vt:lpstr>PowerPoint Presentation</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daraksha saifi</dc:creator>
  <cp:lastModifiedBy>sonal srivastava</cp:lastModifiedBy>
  <cp:revision>163</cp:revision>
  <dcterms:created xsi:type="dcterms:W3CDTF">2019-12-31T16:47:27Z</dcterms:created>
  <dcterms:modified xsi:type="dcterms:W3CDTF">2022-07-02T10:16:30Z</dcterms:modified>
</cp:coreProperties>
</file>