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350" r:id="rId2"/>
    <p:sldId id="326" r:id="rId3"/>
    <p:sldId id="258" r:id="rId4"/>
    <p:sldId id="274" r:id="rId5"/>
    <p:sldId id="337" r:id="rId6"/>
    <p:sldId id="260" r:id="rId7"/>
    <p:sldId id="261" r:id="rId8"/>
    <p:sldId id="262" r:id="rId9"/>
    <p:sldId id="263" r:id="rId10"/>
    <p:sldId id="264" r:id="rId11"/>
    <p:sldId id="338" r:id="rId12"/>
    <p:sldId id="320" r:id="rId13"/>
    <p:sldId id="321" r:id="rId14"/>
    <p:sldId id="322" r:id="rId15"/>
    <p:sldId id="275" r:id="rId16"/>
    <p:sldId id="266" r:id="rId17"/>
    <p:sldId id="351" r:id="rId18"/>
    <p:sldId id="271" r:id="rId19"/>
    <p:sldId id="270" r:id="rId20"/>
    <p:sldId id="352" r:id="rId21"/>
    <p:sldId id="272" r:id="rId22"/>
    <p:sldId id="273" r:id="rId23"/>
    <p:sldId id="276" r:id="rId24"/>
    <p:sldId id="268" r:id="rId25"/>
    <p:sldId id="324" r:id="rId26"/>
    <p:sldId id="277" r:id="rId27"/>
    <p:sldId id="278" r:id="rId28"/>
    <p:sldId id="316" r:id="rId29"/>
    <p:sldId id="279" r:id="rId30"/>
    <p:sldId id="280" r:id="rId31"/>
    <p:sldId id="281" r:id="rId32"/>
    <p:sldId id="282" r:id="rId33"/>
    <p:sldId id="283" r:id="rId34"/>
    <p:sldId id="284" r:id="rId35"/>
    <p:sldId id="287" r:id="rId36"/>
    <p:sldId id="285" r:id="rId37"/>
    <p:sldId id="289" r:id="rId38"/>
    <p:sldId id="327" r:id="rId39"/>
    <p:sldId id="290" r:id="rId40"/>
    <p:sldId id="328" r:id="rId41"/>
    <p:sldId id="292" r:id="rId42"/>
    <p:sldId id="339" r:id="rId43"/>
    <p:sldId id="353" r:id="rId44"/>
    <p:sldId id="304" r:id="rId45"/>
    <p:sldId id="305" r:id="rId46"/>
    <p:sldId id="302" r:id="rId47"/>
    <p:sldId id="308" r:id="rId48"/>
    <p:sldId id="307" r:id="rId49"/>
    <p:sldId id="340" r:id="rId50"/>
    <p:sldId id="341" r:id="rId51"/>
    <p:sldId id="346" r:id="rId52"/>
    <p:sldId id="347" r:id="rId53"/>
    <p:sldId id="329" r:id="rId54"/>
    <p:sldId id="354" r:id="rId55"/>
    <p:sldId id="330" r:id="rId56"/>
    <p:sldId id="342" r:id="rId57"/>
    <p:sldId id="315" r:id="rId58"/>
    <p:sldId id="295" r:id="rId59"/>
    <p:sldId id="296" r:id="rId60"/>
    <p:sldId id="297" r:id="rId61"/>
    <p:sldId id="343" r:id="rId62"/>
    <p:sldId id="298" r:id="rId63"/>
    <p:sldId id="344" r:id="rId64"/>
    <p:sldId id="299" r:id="rId65"/>
    <p:sldId id="355" r:id="rId66"/>
    <p:sldId id="300" r:id="rId67"/>
    <p:sldId id="301" r:id="rId68"/>
    <p:sldId id="333" r:id="rId69"/>
    <p:sldId id="348" r:id="rId70"/>
    <p:sldId id="349" r:id="rId71"/>
    <p:sldId id="310" r:id="rId72"/>
    <p:sldId id="332" r:id="rId73"/>
    <p:sldId id="311" r:id="rId74"/>
    <p:sldId id="312" r:id="rId75"/>
    <p:sldId id="356" r:id="rId76"/>
    <p:sldId id="313" r:id="rId77"/>
    <p:sldId id="331" r:id="rId78"/>
    <p:sldId id="314" r:id="rId79"/>
    <p:sldId id="318"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60" autoAdjust="0"/>
  </p:normalViewPr>
  <p:slideViewPr>
    <p:cSldViewPr>
      <p:cViewPr varScale="1">
        <p:scale>
          <a:sx n="72" d="100"/>
          <a:sy n="72" d="100"/>
        </p:scale>
        <p:origin x="1120"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nal srivastava" userId="dc668d93ebdee142" providerId="LiveId" clId="{57206580-0A8A-4D3B-A40A-04A9521F2A49}"/>
    <pc:docChg chg="undo custSel addSld delSld modSld modMainMaster">
      <pc:chgData name="sonal srivastava" userId="dc668d93ebdee142" providerId="LiveId" clId="{57206580-0A8A-4D3B-A40A-04A9521F2A49}" dt="2022-07-02T10:07:44.242" v="571" actId="478"/>
      <pc:docMkLst>
        <pc:docMk/>
      </pc:docMkLst>
      <pc:sldChg chg="modSp mod">
        <pc:chgData name="sonal srivastava" userId="dc668d93ebdee142" providerId="LiveId" clId="{57206580-0A8A-4D3B-A40A-04A9521F2A49}" dt="2022-05-18T13:54:26.884" v="12" actId="14100"/>
        <pc:sldMkLst>
          <pc:docMk/>
          <pc:sldMk cId="575634723" sldId="260"/>
        </pc:sldMkLst>
        <pc:spChg chg="mod">
          <ac:chgData name="sonal srivastava" userId="dc668d93ebdee142" providerId="LiveId" clId="{57206580-0A8A-4D3B-A40A-04A9521F2A49}" dt="2022-05-18T13:54:26.884" v="12" actId="14100"/>
          <ac:spMkLst>
            <pc:docMk/>
            <pc:sldMk cId="575634723" sldId="260"/>
            <ac:spMk id="6" creationId="{AC8D5886-8E41-47F9-9C80-B7F96A13647D}"/>
          </ac:spMkLst>
        </pc:spChg>
      </pc:sldChg>
      <pc:sldChg chg="modSp mod">
        <pc:chgData name="sonal srivastava" userId="dc668d93ebdee142" providerId="LiveId" clId="{57206580-0A8A-4D3B-A40A-04A9521F2A49}" dt="2022-05-18T13:54:36.709" v="13" actId="255"/>
        <pc:sldMkLst>
          <pc:docMk/>
          <pc:sldMk cId="1527981544" sldId="261"/>
        </pc:sldMkLst>
        <pc:spChg chg="mod">
          <ac:chgData name="sonal srivastava" userId="dc668d93ebdee142" providerId="LiveId" clId="{57206580-0A8A-4D3B-A40A-04A9521F2A49}" dt="2022-05-18T13:54:36.709" v="13" actId="255"/>
          <ac:spMkLst>
            <pc:docMk/>
            <pc:sldMk cId="1527981544" sldId="261"/>
            <ac:spMk id="2" creationId="{00000000-0000-0000-0000-000000000000}"/>
          </ac:spMkLst>
        </pc:spChg>
        <pc:spChg chg="mod">
          <ac:chgData name="sonal srivastava" userId="dc668d93ebdee142" providerId="LiveId" clId="{57206580-0A8A-4D3B-A40A-04A9521F2A49}" dt="2022-05-18T13:54:02.861" v="10" actId="1076"/>
          <ac:spMkLst>
            <pc:docMk/>
            <pc:sldMk cId="1527981544" sldId="261"/>
            <ac:spMk id="3" creationId="{00000000-0000-0000-0000-000000000000}"/>
          </ac:spMkLst>
        </pc:spChg>
      </pc:sldChg>
      <pc:sldChg chg="modSp mod">
        <pc:chgData name="sonal srivastava" userId="dc668d93ebdee142" providerId="LiveId" clId="{57206580-0A8A-4D3B-A40A-04A9521F2A49}" dt="2022-05-18T13:54:44.600" v="14" actId="255"/>
        <pc:sldMkLst>
          <pc:docMk/>
          <pc:sldMk cId="1563561991" sldId="262"/>
        </pc:sldMkLst>
        <pc:spChg chg="mod">
          <ac:chgData name="sonal srivastava" userId="dc668d93ebdee142" providerId="LiveId" clId="{57206580-0A8A-4D3B-A40A-04A9521F2A49}" dt="2022-05-18T13:54:44.600" v="14" actId="255"/>
          <ac:spMkLst>
            <pc:docMk/>
            <pc:sldMk cId="1563561991" sldId="262"/>
            <ac:spMk id="2" creationId="{00000000-0000-0000-0000-000000000000}"/>
          </ac:spMkLst>
        </pc:spChg>
      </pc:sldChg>
      <pc:sldChg chg="modSp mod">
        <pc:chgData name="sonal srivastava" userId="dc668d93ebdee142" providerId="LiveId" clId="{57206580-0A8A-4D3B-A40A-04A9521F2A49}" dt="2022-05-18T13:57:30.227" v="26" actId="2711"/>
        <pc:sldMkLst>
          <pc:docMk/>
          <pc:sldMk cId="319870601" sldId="266"/>
        </pc:sldMkLst>
        <pc:spChg chg="mod">
          <ac:chgData name="sonal srivastava" userId="dc668d93ebdee142" providerId="LiveId" clId="{57206580-0A8A-4D3B-A40A-04A9521F2A49}" dt="2022-05-18T13:57:30.227" v="26" actId="2711"/>
          <ac:spMkLst>
            <pc:docMk/>
            <pc:sldMk cId="319870601" sldId="266"/>
            <ac:spMk id="9" creationId="{A07357E7-831E-4F07-A9E0-FFEF65759084}"/>
          </ac:spMkLst>
        </pc:spChg>
      </pc:sldChg>
      <pc:sldChg chg="modSp mod">
        <pc:chgData name="sonal srivastava" userId="dc668d93ebdee142" providerId="LiveId" clId="{57206580-0A8A-4D3B-A40A-04A9521F2A49}" dt="2022-05-18T13:57:07.010" v="25" actId="27636"/>
        <pc:sldMkLst>
          <pc:docMk/>
          <pc:sldMk cId="2641952054" sldId="275"/>
        </pc:sldMkLst>
        <pc:spChg chg="mod">
          <ac:chgData name="sonal srivastava" userId="dc668d93ebdee142" providerId="LiveId" clId="{57206580-0A8A-4D3B-A40A-04A9521F2A49}" dt="2022-05-18T13:57:07.010" v="25" actId="27636"/>
          <ac:spMkLst>
            <pc:docMk/>
            <pc:sldMk cId="2641952054" sldId="275"/>
            <ac:spMk id="3" creationId="{00000000-0000-0000-0000-000000000000}"/>
          </ac:spMkLst>
        </pc:spChg>
      </pc:sldChg>
      <pc:sldChg chg="modSp mod">
        <pc:chgData name="sonal srivastava" userId="dc668d93ebdee142" providerId="LiveId" clId="{57206580-0A8A-4D3B-A40A-04A9521F2A49}" dt="2022-05-18T13:46:17.180" v="6" actId="27636"/>
        <pc:sldMkLst>
          <pc:docMk/>
          <pc:sldMk cId="220461463" sldId="277"/>
        </pc:sldMkLst>
        <pc:spChg chg="mod">
          <ac:chgData name="sonal srivastava" userId="dc668d93ebdee142" providerId="LiveId" clId="{57206580-0A8A-4D3B-A40A-04A9521F2A49}" dt="2022-05-18T13:46:17.180" v="6" actId="27636"/>
          <ac:spMkLst>
            <pc:docMk/>
            <pc:sldMk cId="220461463" sldId="277"/>
            <ac:spMk id="3" creationId="{00000000-0000-0000-0000-000000000000}"/>
          </ac:spMkLst>
        </pc:spChg>
      </pc:sldChg>
      <pc:sldChg chg="modSp mod">
        <pc:chgData name="sonal srivastava" userId="dc668d93ebdee142" providerId="LiveId" clId="{57206580-0A8A-4D3B-A40A-04A9521F2A49}" dt="2022-05-18T14:00:03.049" v="28" actId="255"/>
        <pc:sldMkLst>
          <pc:docMk/>
          <pc:sldMk cId="3756366814" sldId="281"/>
        </pc:sldMkLst>
        <pc:spChg chg="mod">
          <ac:chgData name="sonal srivastava" userId="dc668d93ebdee142" providerId="LiveId" clId="{57206580-0A8A-4D3B-A40A-04A9521F2A49}" dt="2022-05-18T13:59:56.696" v="27" actId="255"/>
          <ac:spMkLst>
            <pc:docMk/>
            <pc:sldMk cId="3756366814" sldId="281"/>
            <ac:spMk id="2" creationId="{00000000-0000-0000-0000-000000000000}"/>
          </ac:spMkLst>
        </pc:spChg>
        <pc:spChg chg="mod">
          <ac:chgData name="sonal srivastava" userId="dc668d93ebdee142" providerId="LiveId" clId="{57206580-0A8A-4D3B-A40A-04A9521F2A49}" dt="2022-05-18T14:00:03.049" v="28" actId="255"/>
          <ac:spMkLst>
            <pc:docMk/>
            <pc:sldMk cId="3756366814" sldId="281"/>
            <ac:spMk id="3" creationId="{00000000-0000-0000-0000-000000000000}"/>
          </ac:spMkLst>
        </pc:spChg>
      </pc:sldChg>
      <pc:sldChg chg="modSp mod modNotesTx">
        <pc:chgData name="sonal srivastava" userId="dc668d93ebdee142" providerId="LiveId" clId="{57206580-0A8A-4D3B-A40A-04A9521F2A49}" dt="2022-05-29T17:28:27.006" v="46"/>
        <pc:sldMkLst>
          <pc:docMk/>
          <pc:sldMk cId="4274744053" sldId="285"/>
        </pc:sldMkLst>
        <pc:spChg chg="mod">
          <ac:chgData name="sonal srivastava" userId="dc668d93ebdee142" providerId="LiveId" clId="{57206580-0A8A-4D3B-A40A-04A9521F2A49}" dt="2022-05-29T17:28:02.185" v="45" actId="20577"/>
          <ac:spMkLst>
            <pc:docMk/>
            <pc:sldMk cId="4274744053" sldId="285"/>
            <ac:spMk id="3" creationId="{00000000-0000-0000-0000-000000000000}"/>
          </ac:spMkLst>
        </pc:spChg>
      </pc:sldChg>
      <pc:sldChg chg="modSp del mod">
        <pc:chgData name="sonal srivastava" userId="dc668d93ebdee142" providerId="LiveId" clId="{57206580-0A8A-4D3B-A40A-04A9521F2A49}" dt="2022-05-29T17:28:37.483" v="47" actId="47"/>
        <pc:sldMkLst>
          <pc:docMk/>
          <pc:sldMk cId="1601717860" sldId="288"/>
        </pc:sldMkLst>
        <pc:spChg chg="mod">
          <ac:chgData name="sonal srivastava" userId="dc668d93ebdee142" providerId="LiveId" clId="{57206580-0A8A-4D3B-A40A-04A9521F2A49}" dt="2022-05-29T17:26:22.707" v="32" actId="255"/>
          <ac:spMkLst>
            <pc:docMk/>
            <pc:sldMk cId="1601717860" sldId="288"/>
            <ac:spMk id="3" creationId="{00000000-0000-0000-0000-000000000000}"/>
          </ac:spMkLst>
        </pc:spChg>
      </pc:sldChg>
      <pc:sldChg chg="modSp mod">
        <pc:chgData name="sonal srivastava" userId="dc668d93ebdee142" providerId="LiveId" clId="{57206580-0A8A-4D3B-A40A-04A9521F2A49}" dt="2022-05-18T13:45:59.841" v="1" actId="27636"/>
        <pc:sldMkLst>
          <pc:docMk/>
          <pc:sldMk cId="2840901260" sldId="290"/>
        </pc:sldMkLst>
        <pc:spChg chg="mod">
          <ac:chgData name="sonal srivastava" userId="dc668d93ebdee142" providerId="LiveId" clId="{57206580-0A8A-4D3B-A40A-04A9521F2A49}" dt="2022-05-18T13:45:59.841" v="1" actId="27636"/>
          <ac:spMkLst>
            <pc:docMk/>
            <pc:sldMk cId="2840901260" sldId="290"/>
            <ac:spMk id="2" creationId="{00000000-0000-0000-0000-000000000000}"/>
          </ac:spMkLst>
        </pc:spChg>
      </pc:sldChg>
      <pc:sldChg chg="modSp mod">
        <pc:chgData name="sonal srivastava" userId="dc668d93ebdee142" providerId="LiveId" clId="{57206580-0A8A-4D3B-A40A-04A9521F2A49}" dt="2022-05-29T17:29:01.961" v="53" actId="14100"/>
        <pc:sldMkLst>
          <pc:docMk/>
          <pc:sldMk cId="177590562" sldId="292"/>
        </pc:sldMkLst>
        <pc:spChg chg="mod">
          <ac:chgData name="sonal srivastava" userId="dc668d93ebdee142" providerId="LiveId" clId="{57206580-0A8A-4D3B-A40A-04A9521F2A49}" dt="2022-05-29T17:29:01.961" v="53" actId="14100"/>
          <ac:spMkLst>
            <pc:docMk/>
            <pc:sldMk cId="177590562" sldId="292"/>
            <ac:spMk id="3" creationId="{00000000-0000-0000-0000-000000000000}"/>
          </ac:spMkLst>
        </pc:spChg>
      </pc:sldChg>
      <pc:sldChg chg="modSp mod">
        <pc:chgData name="sonal srivastava" userId="dc668d93ebdee142" providerId="LiveId" clId="{57206580-0A8A-4D3B-A40A-04A9521F2A49}" dt="2022-05-29T17:50:14.368" v="253" actId="115"/>
        <pc:sldMkLst>
          <pc:docMk/>
          <pc:sldMk cId="654126713" sldId="297"/>
        </pc:sldMkLst>
        <pc:spChg chg="mod">
          <ac:chgData name="sonal srivastava" userId="dc668d93ebdee142" providerId="LiveId" clId="{57206580-0A8A-4D3B-A40A-04A9521F2A49}" dt="2022-05-29T17:50:14.368" v="253" actId="115"/>
          <ac:spMkLst>
            <pc:docMk/>
            <pc:sldMk cId="654126713" sldId="297"/>
            <ac:spMk id="3" creationId="{00000000-0000-0000-0000-000000000000}"/>
          </ac:spMkLst>
        </pc:spChg>
        <pc:picChg chg="mod">
          <ac:chgData name="sonal srivastava" userId="dc668d93ebdee142" providerId="LiveId" clId="{57206580-0A8A-4D3B-A40A-04A9521F2A49}" dt="2022-05-29T17:42:38.340" v="178" actId="14100"/>
          <ac:picMkLst>
            <pc:docMk/>
            <pc:sldMk cId="654126713" sldId="297"/>
            <ac:picMk id="4099" creationId="{00000000-0000-0000-0000-000000000000}"/>
          </ac:picMkLst>
        </pc:picChg>
      </pc:sldChg>
      <pc:sldChg chg="modSp mod">
        <pc:chgData name="sonal srivastava" userId="dc668d93ebdee142" providerId="LiveId" clId="{57206580-0A8A-4D3B-A40A-04A9521F2A49}" dt="2022-05-29T17:50:21.606" v="255" actId="27636"/>
        <pc:sldMkLst>
          <pc:docMk/>
          <pc:sldMk cId="1280426220" sldId="298"/>
        </pc:sldMkLst>
        <pc:spChg chg="mod">
          <ac:chgData name="sonal srivastava" userId="dc668d93ebdee142" providerId="LiveId" clId="{57206580-0A8A-4D3B-A40A-04A9521F2A49}" dt="2022-05-29T17:50:21.606" v="255" actId="27636"/>
          <ac:spMkLst>
            <pc:docMk/>
            <pc:sldMk cId="1280426220" sldId="298"/>
            <ac:spMk id="3" creationId="{00000000-0000-0000-0000-000000000000}"/>
          </ac:spMkLst>
        </pc:spChg>
      </pc:sldChg>
      <pc:sldChg chg="delSp modSp mod">
        <pc:chgData name="sonal srivastava" userId="dc668d93ebdee142" providerId="LiveId" clId="{57206580-0A8A-4D3B-A40A-04A9521F2A49}" dt="2022-05-29T17:49:26.882" v="236" actId="115"/>
        <pc:sldMkLst>
          <pc:docMk/>
          <pc:sldMk cId="1563228520" sldId="299"/>
        </pc:sldMkLst>
        <pc:spChg chg="mod">
          <ac:chgData name="sonal srivastava" userId="dc668d93ebdee142" providerId="LiveId" clId="{57206580-0A8A-4D3B-A40A-04A9521F2A49}" dt="2022-05-29T17:49:26.882" v="236" actId="115"/>
          <ac:spMkLst>
            <pc:docMk/>
            <pc:sldMk cId="1563228520" sldId="299"/>
            <ac:spMk id="3" creationId="{00000000-0000-0000-0000-000000000000}"/>
          </ac:spMkLst>
        </pc:spChg>
        <pc:picChg chg="mod">
          <ac:chgData name="sonal srivastava" userId="dc668d93ebdee142" providerId="LiveId" clId="{57206580-0A8A-4D3B-A40A-04A9521F2A49}" dt="2022-05-29T17:48:06.310" v="221" actId="1076"/>
          <ac:picMkLst>
            <pc:docMk/>
            <pc:sldMk cId="1563228520" sldId="299"/>
            <ac:picMk id="7" creationId="{00000000-0000-0000-0000-000000000000}"/>
          </ac:picMkLst>
        </pc:picChg>
        <pc:picChg chg="del mod">
          <ac:chgData name="sonal srivastava" userId="dc668d93ebdee142" providerId="LiveId" clId="{57206580-0A8A-4D3B-A40A-04A9521F2A49}" dt="2022-05-29T17:47:54.535" v="218" actId="478"/>
          <ac:picMkLst>
            <pc:docMk/>
            <pc:sldMk cId="1563228520" sldId="299"/>
            <ac:picMk id="1026" creationId="{00000000-0000-0000-0000-000000000000}"/>
          </ac:picMkLst>
        </pc:picChg>
        <pc:picChg chg="mod">
          <ac:chgData name="sonal srivastava" userId="dc668d93ebdee142" providerId="LiveId" clId="{57206580-0A8A-4D3B-A40A-04A9521F2A49}" dt="2022-05-29T17:48:12.485" v="224" actId="1076"/>
          <ac:picMkLst>
            <pc:docMk/>
            <pc:sldMk cId="1563228520" sldId="299"/>
            <ac:picMk id="1027" creationId="{00000000-0000-0000-0000-000000000000}"/>
          </ac:picMkLst>
        </pc:picChg>
      </pc:sldChg>
      <pc:sldChg chg="modSp mod">
        <pc:chgData name="sonal srivastava" userId="dc668d93ebdee142" providerId="LiveId" clId="{57206580-0A8A-4D3B-A40A-04A9521F2A49}" dt="2022-05-29T17:49:06.292" v="234" actId="113"/>
        <pc:sldMkLst>
          <pc:docMk/>
          <pc:sldMk cId="3034358869" sldId="300"/>
        </pc:sldMkLst>
        <pc:spChg chg="mod">
          <ac:chgData name="sonal srivastava" userId="dc668d93ebdee142" providerId="LiveId" clId="{57206580-0A8A-4D3B-A40A-04A9521F2A49}" dt="2022-05-18T13:45:59.899" v="3" actId="27636"/>
          <ac:spMkLst>
            <pc:docMk/>
            <pc:sldMk cId="3034358869" sldId="300"/>
            <ac:spMk id="2" creationId="{00000000-0000-0000-0000-000000000000}"/>
          </ac:spMkLst>
        </pc:spChg>
        <pc:spChg chg="mod">
          <ac:chgData name="sonal srivastava" userId="dc668d93ebdee142" providerId="LiveId" clId="{57206580-0A8A-4D3B-A40A-04A9521F2A49}" dt="2022-05-29T17:49:06.292" v="234" actId="113"/>
          <ac:spMkLst>
            <pc:docMk/>
            <pc:sldMk cId="3034358869" sldId="300"/>
            <ac:spMk id="3" creationId="{00000000-0000-0000-0000-000000000000}"/>
          </ac:spMkLst>
        </pc:spChg>
      </pc:sldChg>
      <pc:sldChg chg="modSp mod">
        <pc:chgData name="sonal srivastava" userId="dc668d93ebdee142" providerId="LiveId" clId="{57206580-0A8A-4D3B-A40A-04A9521F2A49}" dt="2022-05-29T17:50:33.056" v="256" actId="115"/>
        <pc:sldMkLst>
          <pc:docMk/>
          <pc:sldMk cId="2301349253" sldId="301"/>
        </pc:sldMkLst>
        <pc:spChg chg="mod">
          <ac:chgData name="sonal srivastava" userId="dc668d93ebdee142" providerId="LiveId" clId="{57206580-0A8A-4D3B-A40A-04A9521F2A49}" dt="2022-05-29T17:50:33.056" v="256" actId="115"/>
          <ac:spMkLst>
            <pc:docMk/>
            <pc:sldMk cId="2301349253" sldId="301"/>
            <ac:spMk id="3" creationId="{00000000-0000-0000-0000-000000000000}"/>
          </ac:spMkLst>
        </pc:spChg>
      </pc:sldChg>
      <pc:sldChg chg="modNotesTx">
        <pc:chgData name="sonal srivastava" userId="dc668d93ebdee142" providerId="LiveId" clId="{57206580-0A8A-4D3B-A40A-04A9521F2A49}" dt="2022-05-30T03:29:48.828" v="570" actId="20577"/>
        <pc:sldMkLst>
          <pc:docMk/>
          <pc:sldMk cId="438640632" sldId="302"/>
        </pc:sldMkLst>
      </pc:sldChg>
      <pc:sldChg chg="addSp delSp modSp mod">
        <pc:chgData name="sonal srivastava" userId="dc668d93ebdee142" providerId="LiveId" clId="{57206580-0A8A-4D3B-A40A-04A9521F2A49}" dt="2022-05-30T02:21:39.677" v="458" actId="1076"/>
        <pc:sldMkLst>
          <pc:docMk/>
          <pc:sldMk cId="310326600" sldId="305"/>
        </pc:sldMkLst>
        <pc:spChg chg="del mod">
          <ac:chgData name="sonal srivastava" userId="dc668d93ebdee142" providerId="LiveId" clId="{57206580-0A8A-4D3B-A40A-04A9521F2A49}" dt="2022-05-29T18:34:28.726" v="442" actId="478"/>
          <ac:spMkLst>
            <pc:docMk/>
            <pc:sldMk cId="310326600" sldId="305"/>
            <ac:spMk id="2" creationId="{00000000-0000-0000-0000-000000000000}"/>
          </ac:spMkLst>
        </pc:spChg>
        <pc:spChg chg="add del mod">
          <ac:chgData name="sonal srivastava" userId="dc668d93ebdee142" providerId="LiveId" clId="{57206580-0A8A-4D3B-A40A-04A9521F2A49}" dt="2022-05-29T18:34:26.333" v="440" actId="478"/>
          <ac:spMkLst>
            <pc:docMk/>
            <pc:sldMk cId="310326600" sldId="305"/>
            <ac:spMk id="6" creationId="{F1F78EFB-3E7F-CCA4-0A2B-86B132CF41FE}"/>
          </ac:spMkLst>
        </pc:spChg>
        <pc:picChg chg="add mod modCrop">
          <ac:chgData name="sonal srivastava" userId="dc668d93ebdee142" providerId="LiveId" clId="{57206580-0A8A-4D3B-A40A-04A9521F2A49}" dt="2022-05-30T02:21:39.677" v="458" actId="1076"/>
          <ac:picMkLst>
            <pc:docMk/>
            <pc:sldMk cId="310326600" sldId="305"/>
            <ac:picMk id="4" creationId="{9C22F38F-0510-D4C4-343E-28189EE578F1}"/>
          </ac:picMkLst>
        </pc:picChg>
        <pc:picChg chg="del mod">
          <ac:chgData name="sonal srivastava" userId="dc668d93ebdee142" providerId="LiveId" clId="{57206580-0A8A-4D3B-A40A-04A9521F2A49}" dt="2022-05-29T18:33:58.411" v="436" actId="478"/>
          <ac:picMkLst>
            <pc:docMk/>
            <pc:sldMk cId="310326600" sldId="305"/>
            <ac:picMk id="7" creationId="{253518DD-C50C-4462-BD05-826D2DCF378C}"/>
          </ac:picMkLst>
        </pc:picChg>
      </pc:sldChg>
      <pc:sldChg chg="modSp mod">
        <pc:chgData name="sonal srivastava" userId="dc668d93ebdee142" providerId="LiveId" clId="{57206580-0A8A-4D3B-A40A-04A9521F2A49}" dt="2022-05-29T17:34:03.219" v="72" actId="20577"/>
        <pc:sldMkLst>
          <pc:docMk/>
          <pc:sldMk cId="2834701658" sldId="307"/>
        </pc:sldMkLst>
        <pc:spChg chg="mod">
          <ac:chgData name="sonal srivastava" userId="dc668d93ebdee142" providerId="LiveId" clId="{57206580-0A8A-4D3B-A40A-04A9521F2A49}" dt="2022-05-29T17:34:03.219" v="72" actId="20577"/>
          <ac:spMkLst>
            <pc:docMk/>
            <pc:sldMk cId="2834701658" sldId="307"/>
            <ac:spMk id="3" creationId="{00000000-0000-0000-0000-000000000000}"/>
          </ac:spMkLst>
        </pc:spChg>
      </pc:sldChg>
      <pc:sldChg chg="modSp mod">
        <pc:chgData name="sonal srivastava" userId="dc668d93ebdee142" providerId="LiveId" clId="{57206580-0A8A-4D3B-A40A-04A9521F2A49}" dt="2022-05-29T17:51:29.076" v="261" actId="1076"/>
        <pc:sldMkLst>
          <pc:docMk/>
          <pc:sldMk cId="2765090433" sldId="310"/>
        </pc:sldMkLst>
        <pc:spChg chg="mod">
          <ac:chgData name="sonal srivastava" userId="dc668d93ebdee142" providerId="LiveId" clId="{57206580-0A8A-4D3B-A40A-04A9521F2A49}" dt="2022-05-29T17:51:29.076" v="261" actId="1076"/>
          <ac:spMkLst>
            <pc:docMk/>
            <pc:sldMk cId="2765090433" sldId="310"/>
            <ac:spMk id="2" creationId="{00000000-0000-0000-0000-000000000000}"/>
          </ac:spMkLst>
        </pc:spChg>
        <pc:spChg chg="mod">
          <ac:chgData name="sonal srivastava" userId="dc668d93ebdee142" providerId="LiveId" clId="{57206580-0A8A-4D3B-A40A-04A9521F2A49}" dt="2022-05-29T17:51:21.437" v="260" actId="20577"/>
          <ac:spMkLst>
            <pc:docMk/>
            <pc:sldMk cId="2765090433" sldId="310"/>
            <ac:spMk id="3" creationId="{00000000-0000-0000-0000-000000000000}"/>
          </ac:spMkLst>
        </pc:spChg>
      </pc:sldChg>
      <pc:sldChg chg="modSp add del mod">
        <pc:chgData name="sonal srivastava" userId="dc668d93ebdee142" providerId="LiveId" clId="{57206580-0A8A-4D3B-A40A-04A9521F2A49}" dt="2022-05-29T17:57:03.773" v="411" actId="27636"/>
        <pc:sldMkLst>
          <pc:docMk/>
          <pc:sldMk cId="1039028548" sldId="311"/>
        </pc:sldMkLst>
        <pc:spChg chg="mod">
          <ac:chgData name="sonal srivastava" userId="dc668d93ebdee142" providerId="LiveId" clId="{57206580-0A8A-4D3B-A40A-04A9521F2A49}" dt="2022-05-29T17:57:03.773" v="411" actId="27636"/>
          <ac:spMkLst>
            <pc:docMk/>
            <pc:sldMk cId="1039028548" sldId="311"/>
            <ac:spMk id="3" creationId="{00000000-0000-0000-0000-000000000000}"/>
          </ac:spMkLst>
        </pc:spChg>
      </pc:sldChg>
      <pc:sldChg chg="modSp add del mod">
        <pc:chgData name="sonal srivastava" userId="dc668d93ebdee142" providerId="LiveId" clId="{57206580-0A8A-4D3B-A40A-04A9521F2A49}" dt="2022-05-29T17:58:30.399" v="433" actId="14100"/>
        <pc:sldMkLst>
          <pc:docMk/>
          <pc:sldMk cId="981759689" sldId="312"/>
        </pc:sldMkLst>
        <pc:spChg chg="mod">
          <ac:chgData name="sonal srivastava" userId="dc668d93ebdee142" providerId="LiveId" clId="{57206580-0A8A-4D3B-A40A-04A9521F2A49}" dt="2022-05-29T17:58:30.399" v="433" actId="14100"/>
          <ac:spMkLst>
            <pc:docMk/>
            <pc:sldMk cId="981759689" sldId="312"/>
            <ac:spMk id="3" creationId="{00000000-0000-0000-0000-000000000000}"/>
          </ac:spMkLst>
        </pc:spChg>
      </pc:sldChg>
      <pc:sldChg chg="modSp add del mod">
        <pc:chgData name="sonal srivastava" userId="dc668d93ebdee142" providerId="LiveId" clId="{57206580-0A8A-4D3B-A40A-04A9521F2A49}" dt="2022-05-29T17:58:02.715" v="425" actId="20577"/>
        <pc:sldMkLst>
          <pc:docMk/>
          <pc:sldMk cId="665890588" sldId="313"/>
        </pc:sldMkLst>
        <pc:spChg chg="mod">
          <ac:chgData name="sonal srivastava" userId="dc668d93ebdee142" providerId="LiveId" clId="{57206580-0A8A-4D3B-A40A-04A9521F2A49}" dt="2022-05-29T17:58:02.715" v="425" actId="20577"/>
          <ac:spMkLst>
            <pc:docMk/>
            <pc:sldMk cId="665890588" sldId="313"/>
            <ac:spMk id="3" creationId="{00000000-0000-0000-0000-000000000000}"/>
          </ac:spMkLst>
        </pc:spChg>
      </pc:sldChg>
      <pc:sldChg chg="add del">
        <pc:chgData name="sonal srivastava" userId="dc668d93ebdee142" providerId="LiveId" clId="{57206580-0A8A-4D3B-A40A-04A9521F2A49}" dt="2022-05-29T17:56:22.101" v="388" actId="47"/>
        <pc:sldMkLst>
          <pc:docMk/>
          <pc:sldMk cId="3703221270" sldId="314"/>
        </pc:sldMkLst>
      </pc:sldChg>
      <pc:sldChg chg="modSp mod">
        <pc:chgData name="sonal srivastava" userId="dc668d93ebdee142" providerId="LiveId" clId="{57206580-0A8A-4D3B-A40A-04A9521F2A49}" dt="2022-05-29T17:38:56.915" v="138" actId="14100"/>
        <pc:sldMkLst>
          <pc:docMk/>
          <pc:sldMk cId="2684602444" sldId="315"/>
        </pc:sldMkLst>
        <pc:spChg chg="mod">
          <ac:chgData name="sonal srivastava" userId="dc668d93ebdee142" providerId="LiveId" clId="{57206580-0A8A-4D3B-A40A-04A9521F2A49}" dt="2022-05-29T17:38:56.915" v="138" actId="14100"/>
          <ac:spMkLst>
            <pc:docMk/>
            <pc:sldMk cId="2684602444" sldId="315"/>
            <ac:spMk id="3" creationId="{00000000-0000-0000-0000-000000000000}"/>
          </ac:spMkLst>
        </pc:spChg>
      </pc:sldChg>
      <pc:sldChg chg="add del">
        <pc:chgData name="sonal srivastava" userId="dc668d93ebdee142" providerId="LiveId" clId="{57206580-0A8A-4D3B-A40A-04A9521F2A49}" dt="2022-05-29T17:56:21.866" v="387" actId="47"/>
        <pc:sldMkLst>
          <pc:docMk/>
          <pc:sldMk cId="1178168533" sldId="318"/>
        </pc:sldMkLst>
      </pc:sldChg>
      <pc:sldChg chg="modSp mod">
        <pc:chgData name="sonal srivastava" userId="dc668d93ebdee142" providerId="LiveId" clId="{57206580-0A8A-4D3B-A40A-04A9521F2A49}" dt="2022-05-18T13:56:10.662" v="18" actId="27636"/>
        <pc:sldMkLst>
          <pc:docMk/>
          <pc:sldMk cId="1035232109" sldId="320"/>
        </pc:sldMkLst>
        <pc:spChg chg="mod">
          <ac:chgData name="sonal srivastava" userId="dc668d93ebdee142" providerId="LiveId" clId="{57206580-0A8A-4D3B-A40A-04A9521F2A49}" dt="2022-05-18T13:56:10.662" v="18" actId="27636"/>
          <ac:spMkLst>
            <pc:docMk/>
            <pc:sldMk cId="1035232109" sldId="320"/>
            <ac:spMk id="3" creationId="{00000000-0000-0000-0000-000000000000}"/>
          </ac:spMkLst>
        </pc:spChg>
      </pc:sldChg>
      <pc:sldChg chg="modSp mod">
        <pc:chgData name="sonal srivastava" userId="dc668d93ebdee142" providerId="LiveId" clId="{57206580-0A8A-4D3B-A40A-04A9521F2A49}" dt="2022-05-18T13:56:31.348" v="20" actId="255"/>
        <pc:sldMkLst>
          <pc:docMk/>
          <pc:sldMk cId="4084028251" sldId="321"/>
        </pc:sldMkLst>
        <pc:spChg chg="mod">
          <ac:chgData name="sonal srivastava" userId="dc668d93ebdee142" providerId="LiveId" clId="{57206580-0A8A-4D3B-A40A-04A9521F2A49}" dt="2022-05-18T13:56:31.348" v="20" actId="255"/>
          <ac:spMkLst>
            <pc:docMk/>
            <pc:sldMk cId="4084028251" sldId="321"/>
            <ac:spMk id="3" creationId="{00000000-0000-0000-0000-000000000000}"/>
          </ac:spMkLst>
        </pc:spChg>
      </pc:sldChg>
      <pc:sldChg chg="modSp mod">
        <pc:chgData name="sonal srivastava" userId="dc668d93ebdee142" providerId="LiveId" clId="{57206580-0A8A-4D3B-A40A-04A9521F2A49}" dt="2022-05-29T17:25:24.606" v="30" actId="27636"/>
        <pc:sldMkLst>
          <pc:docMk/>
          <pc:sldMk cId="3832057070" sldId="322"/>
        </pc:sldMkLst>
        <pc:spChg chg="mod">
          <ac:chgData name="sonal srivastava" userId="dc668d93ebdee142" providerId="LiveId" clId="{57206580-0A8A-4D3B-A40A-04A9521F2A49}" dt="2022-05-29T17:25:24.606" v="30" actId="27636"/>
          <ac:spMkLst>
            <pc:docMk/>
            <pc:sldMk cId="3832057070" sldId="322"/>
            <ac:spMk id="3" creationId="{00000000-0000-0000-0000-000000000000}"/>
          </ac:spMkLst>
        </pc:spChg>
      </pc:sldChg>
      <pc:sldChg chg="delSp modSp mod">
        <pc:chgData name="sonal srivastava" userId="dc668d93ebdee142" providerId="LiveId" clId="{57206580-0A8A-4D3B-A40A-04A9521F2A49}" dt="2022-05-29T17:37:04.695" v="106" actId="478"/>
        <pc:sldMkLst>
          <pc:docMk/>
          <pc:sldMk cId="2069789590" sldId="329"/>
        </pc:sldMkLst>
        <pc:spChg chg="mod">
          <ac:chgData name="sonal srivastava" userId="dc668d93ebdee142" providerId="LiveId" clId="{57206580-0A8A-4D3B-A40A-04A9521F2A49}" dt="2022-05-29T17:37:00.344" v="104" actId="20577"/>
          <ac:spMkLst>
            <pc:docMk/>
            <pc:sldMk cId="2069789590" sldId="329"/>
            <ac:spMk id="3" creationId="{00000000-0000-0000-0000-000000000000}"/>
          </ac:spMkLst>
        </pc:spChg>
        <pc:picChg chg="del mod">
          <ac:chgData name="sonal srivastava" userId="dc668d93ebdee142" providerId="LiveId" clId="{57206580-0A8A-4D3B-A40A-04A9521F2A49}" dt="2022-05-29T17:37:04.695" v="106" actId="478"/>
          <ac:picMkLst>
            <pc:docMk/>
            <pc:sldMk cId="2069789590" sldId="329"/>
            <ac:picMk id="4" creationId="{E7DCFED0-22D9-4499-ADD8-CF3AEF240AC8}"/>
          </ac:picMkLst>
        </pc:picChg>
      </pc:sldChg>
      <pc:sldChg chg="modSp mod">
        <pc:chgData name="sonal srivastava" userId="dc668d93ebdee142" providerId="LiveId" clId="{57206580-0A8A-4D3B-A40A-04A9521F2A49}" dt="2022-05-29T17:38:16.352" v="130" actId="27636"/>
        <pc:sldMkLst>
          <pc:docMk/>
          <pc:sldMk cId="2995594892" sldId="330"/>
        </pc:sldMkLst>
        <pc:spChg chg="mod">
          <ac:chgData name="sonal srivastava" userId="dc668d93ebdee142" providerId="LiveId" clId="{57206580-0A8A-4D3B-A40A-04A9521F2A49}" dt="2022-05-29T17:38:16.352" v="130" actId="27636"/>
          <ac:spMkLst>
            <pc:docMk/>
            <pc:sldMk cId="2995594892" sldId="330"/>
            <ac:spMk id="3" creationId="{00000000-0000-0000-0000-000000000000}"/>
          </ac:spMkLst>
        </pc:spChg>
      </pc:sldChg>
      <pc:sldChg chg="add del">
        <pc:chgData name="sonal srivastava" userId="dc668d93ebdee142" providerId="LiveId" clId="{57206580-0A8A-4D3B-A40A-04A9521F2A49}" dt="2022-05-29T17:56:22.336" v="389" actId="47"/>
        <pc:sldMkLst>
          <pc:docMk/>
          <pc:sldMk cId="676521760" sldId="331"/>
        </pc:sldMkLst>
      </pc:sldChg>
      <pc:sldChg chg="modSp mod">
        <pc:chgData name="sonal srivastava" userId="dc668d93ebdee142" providerId="LiveId" clId="{57206580-0A8A-4D3B-A40A-04A9521F2A49}" dt="2022-05-29T17:48:56.866" v="233" actId="14100"/>
        <pc:sldMkLst>
          <pc:docMk/>
          <pc:sldMk cId="3318989297" sldId="333"/>
        </pc:sldMkLst>
        <pc:spChg chg="mod">
          <ac:chgData name="sonal srivastava" userId="dc668d93ebdee142" providerId="LiveId" clId="{57206580-0A8A-4D3B-A40A-04A9521F2A49}" dt="2022-05-29T17:48:56.866" v="233" actId="14100"/>
          <ac:spMkLst>
            <pc:docMk/>
            <pc:sldMk cId="3318989297" sldId="333"/>
            <ac:spMk id="3" creationId="{6A5133F4-2C74-4F42-858C-B3ED97D4B717}"/>
          </ac:spMkLst>
        </pc:spChg>
      </pc:sldChg>
      <pc:sldChg chg="modSp mod">
        <pc:chgData name="sonal srivastava" userId="dc668d93ebdee142" providerId="LiveId" clId="{57206580-0A8A-4D3B-A40A-04A9521F2A49}" dt="2022-05-18T13:55:31.652" v="16" actId="1076"/>
        <pc:sldMkLst>
          <pc:docMk/>
          <pc:sldMk cId="0" sldId="338"/>
        </pc:sldMkLst>
        <pc:spChg chg="mod">
          <ac:chgData name="sonal srivastava" userId="dc668d93ebdee142" providerId="LiveId" clId="{57206580-0A8A-4D3B-A40A-04A9521F2A49}" dt="2022-05-18T13:55:28.022" v="15" actId="1076"/>
          <ac:spMkLst>
            <pc:docMk/>
            <pc:sldMk cId="0" sldId="338"/>
            <ac:spMk id="3" creationId="{00000000-0000-0000-0000-000000000000}"/>
          </ac:spMkLst>
        </pc:spChg>
        <pc:picChg chg="mod">
          <ac:chgData name="sonal srivastava" userId="dc668d93ebdee142" providerId="LiveId" clId="{57206580-0A8A-4D3B-A40A-04A9521F2A49}" dt="2022-05-18T13:55:31.652" v="16" actId="1076"/>
          <ac:picMkLst>
            <pc:docMk/>
            <pc:sldMk cId="0" sldId="338"/>
            <ac:picMk id="2051" creationId="{00000000-0000-0000-0000-000000000000}"/>
          </ac:picMkLst>
        </pc:picChg>
      </pc:sldChg>
      <pc:sldChg chg="delSp modSp mod">
        <pc:chgData name="sonal srivastava" userId="dc668d93ebdee142" providerId="LiveId" clId="{57206580-0A8A-4D3B-A40A-04A9521F2A49}" dt="2022-05-29T17:31:00.790" v="66" actId="255"/>
        <pc:sldMkLst>
          <pc:docMk/>
          <pc:sldMk cId="2981604769" sldId="339"/>
        </pc:sldMkLst>
        <pc:spChg chg="del mod">
          <ac:chgData name="sonal srivastava" userId="dc668d93ebdee142" providerId="LiveId" clId="{57206580-0A8A-4D3B-A40A-04A9521F2A49}" dt="2022-05-29T17:30:23.101" v="61" actId="478"/>
          <ac:spMkLst>
            <pc:docMk/>
            <pc:sldMk cId="2981604769" sldId="339"/>
            <ac:spMk id="2" creationId="{50DA37A5-C094-49CF-B308-075AF337386F}"/>
          </ac:spMkLst>
        </pc:spChg>
        <pc:spChg chg="mod">
          <ac:chgData name="sonal srivastava" userId="dc668d93ebdee142" providerId="LiveId" clId="{57206580-0A8A-4D3B-A40A-04A9521F2A49}" dt="2022-05-29T17:31:00.790" v="66" actId="255"/>
          <ac:spMkLst>
            <pc:docMk/>
            <pc:sldMk cId="2981604769" sldId="339"/>
            <ac:spMk id="3" creationId="{18ADD121-0235-41D0-B9B1-64532DEBB5E1}"/>
          </ac:spMkLst>
        </pc:spChg>
        <pc:spChg chg="del mod">
          <ac:chgData name="sonal srivastava" userId="dc668d93ebdee142" providerId="LiveId" clId="{57206580-0A8A-4D3B-A40A-04A9521F2A49}" dt="2022-05-29T17:30:17.061" v="60" actId="478"/>
          <ac:spMkLst>
            <pc:docMk/>
            <pc:sldMk cId="2981604769" sldId="339"/>
            <ac:spMk id="5" creationId="{48C8A388-C3D4-4E21-A7F0-6CA7451439EF}"/>
          </ac:spMkLst>
        </pc:spChg>
      </pc:sldChg>
      <pc:sldChg chg="modSp mod">
        <pc:chgData name="sonal srivastava" userId="dc668d93ebdee142" providerId="LiveId" clId="{57206580-0A8A-4D3B-A40A-04A9521F2A49}" dt="2022-05-29T17:35:50.942" v="95" actId="20577"/>
        <pc:sldMkLst>
          <pc:docMk/>
          <pc:sldMk cId="4057916580" sldId="340"/>
        </pc:sldMkLst>
        <pc:spChg chg="mod">
          <ac:chgData name="sonal srivastava" userId="dc668d93ebdee142" providerId="LiveId" clId="{57206580-0A8A-4D3B-A40A-04A9521F2A49}" dt="2022-05-29T17:34:43.400" v="80" actId="14100"/>
          <ac:spMkLst>
            <pc:docMk/>
            <pc:sldMk cId="4057916580" sldId="340"/>
            <ac:spMk id="2" creationId="{2D666353-25C7-4270-9E43-C6323B3CED57}"/>
          </ac:spMkLst>
        </pc:spChg>
        <pc:spChg chg="mod">
          <ac:chgData name="sonal srivastava" userId="dc668d93ebdee142" providerId="LiveId" clId="{57206580-0A8A-4D3B-A40A-04A9521F2A49}" dt="2022-05-29T17:35:50.942" v="95" actId="20577"/>
          <ac:spMkLst>
            <pc:docMk/>
            <pc:sldMk cId="4057916580" sldId="340"/>
            <ac:spMk id="3" creationId="{37C97BFA-9378-475E-89F0-84B7EED0BBBE}"/>
          </ac:spMkLst>
        </pc:spChg>
      </pc:sldChg>
      <pc:sldChg chg="modSp mod">
        <pc:chgData name="sonal srivastava" userId="dc668d93ebdee142" providerId="LiveId" clId="{57206580-0A8A-4D3B-A40A-04A9521F2A49}" dt="2022-05-29T17:35:25.362" v="91" actId="12"/>
        <pc:sldMkLst>
          <pc:docMk/>
          <pc:sldMk cId="3453850322" sldId="341"/>
        </pc:sldMkLst>
        <pc:spChg chg="mod">
          <ac:chgData name="sonal srivastava" userId="dc668d93ebdee142" providerId="LiveId" clId="{57206580-0A8A-4D3B-A40A-04A9521F2A49}" dt="2022-05-29T17:35:25.362" v="91" actId="12"/>
          <ac:spMkLst>
            <pc:docMk/>
            <pc:sldMk cId="3453850322" sldId="341"/>
            <ac:spMk id="3" creationId="{A5561507-FF89-4CE5-B4F9-5E22BADB831C}"/>
          </ac:spMkLst>
        </pc:spChg>
      </pc:sldChg>
      <pc:sldChg chg="modSp mod">
        <pc:chgData name="sonal srivastava" userId="dc668d93ebdee142" providerId="LiveId" clId="{57206580-0A8A-4D3B-A40A-04A9521F2A49}" dt="2022-05-29T17:38:34.132" v="135" actId="27636"/>
        <pc:sldMkLst>
          <pc:docMk/>
          <pc:sldMk cId="643898318" sldId="342"/>
        </pc:sldMkLst>
        <pc:spChg chg="mod">
          <ac:chgData name="sonal srivastava" userId="dc668d93ebdee142" providerId="LiveId" clId="{57206580-0A8A-4D3B-A40A-04A9521F2A49}" dt="2022-05-29T17:38:34.132" v="135" actId="27636"/>
          <ac:spMkLst>
            <pc:docMk/>
            <pc:sldMk cId="643898318" sldId="342"/>
            <ac:spMk id="3" creationId="{48FACEE8-82EF-4D00-87DA-77D6C88B7DE1}"/>
          </ac:spMkLst>
        </pc:spChg>
      </pc:sldChg>
      <pc:sldChg chg="addSp delSp modSp mod">
        <pc:chgData name="sonal srivastava" userId="dc668d93ebdee142" providerId="LiveId" clId="{57206580-0A8A-4D3B-A40A-04A9521F2A49}" dt="2022-05-29T17:42:48.344" v="180" actId="478"/>
        <pc:sldMkLst>
          <pc:docMk/>
          <pc:sldMk cId="538465180" sldId="343"/>
        </pc:sldMkLst>
        <pc:spChg chg="del">
          <ac:chgData name="sonal srivastava" userId="dc668d93ebdee142" providerId="LiveId" clId="{57206580-0A8A-4D3B-A40A-04A9521F2A49}" dt="2022-05-29T17:39:59.302" v="144" actId="478"/>
          <ac:spMkLst>
            <pc:docMk/>
            <pc:sldMk cId="538465180" sldId="343"/>
            <ac:spMk id="2" creationId="{800B3E74-C7A4-423B-9737-988ABA77C812}"/>
          </ac:spMkLst>
        </pc:spChg>
        <pc:spChg chg="mod">
          <ac:chgData name="sonal srivastava" userId="dc668d93ebdee142" providerId="LiveId" clId="{57206580-0A8A-4D3B-A40A-04A9521F2A49}" dt="2022-05-29T17:40:37.881" v="155" actId="20577"/>
          <ac:spMkLst>
            <pc:docMk/>
            <pc:sldMk cId="538465180" sldId="343"/>
            <ac:spMk id="3" creationId="{63372666-D4D5-4504-A6B5-58EF07D97F55}"/>
          </ac:spMkLst>
        </pc:spChg>
        <pc:spChg chg="add del mod">
          <ac:chgData name="sonal srivastava" userId="dc668d93ebdee142" providerId="LiveId" clId="{57206580-0A8A-4D3B-A40A-04A9521F2A49}" dt="2022-05-29T17:40:02.360" v="146" actId="478"/>
          <ac:spMkLst>
            <pc:docMk/>
            <pc:sldMk cId="538465180" sldId="343"/>
            <ac:spMk id="5" creationId="{DC6875FE-2818-2D01-B565-C4FB4E88A89A}"/>
          </ac:spMkLst>
        </pc:spChg>
        <pc:picChg chg="add del mod">
          <ac:chgData name="sonal srivastava" userId="dc668d93ebdee142" providerId="LiveId" clId="{57206580-0A8A-4D3B-A40A-04A9521F2A49}" dt="2022-05-29T17:42:48.344" v="180" actId="478"/>
          <ac:picMkLst>
            <pc:docMk/>
            <pc:sldMk cId="538465180" sldId="343"/>
            <ac:picMk id="6" creationId="{DFBA547B-2E30-44EF-70DC-892710B4380F}"/>
          </ac:picMkLst>
        </pc:picChg>
      </pc:sldChg>
      <pc:sldChg chg="modSp mod">
        <pc:chgData name="sonal srivastava" userId="dc668d93ebdee142" providerId="LiveId" clId="{57206580-0A8A-4D3B-A40A-04A9521F2A49}" dt="2022-05-29T17:46:08.632" v="193" actId="27636"/>
        <pc:sldMkLst>
          <pc:docMk/>
          <pc:sldMk cId="3758451831" sldId="344"/>
        </pc:sldMkLst>
        <pc:spChg chg="mod">
          <ac:chgData name="sonal srivastava" userId="dc668d93ebdee142" providerId="LiveId" clId="{57206580-0A8A-4D3B-A40A-04A9521F2A49}" dt="2022-05-18T13:45:59.888" v="2" actId="27636"/>
          <ac:spMkLst>
            <pc:docMk/>
            <pc:sldMk cId="3758451831" sldId="344"/>
            <ac:spMk id="2" creationId="{D9F700AF-0EBF-4F57-A952-19FD4018C9C0}"/>
          </ac:spMkLst>
        </pc:spChg>
        <pc:spChg chg="mod">
          <ac:chgData name="sonal srivastava" userId="dc668d93ebdee142" providerId="LiveId" clId="{57206580-0A8A-4D3B-A40A-04A9521F2A49}" dt="2022-05-29T17:46:08.632" v="193" actId="27636"/>
          <ac:spMkLst>
            <pc:docMk/>
            <pc:sldMk cId="3758451831" sldId="344"/>
            <ac:spMk id="3" creationId="{3CC49024-346C-4965-A063-3C651AC28A5D}"/>
          </ac:spMkLst>
        </pc:spChg>
      </pc:sldChg>
      <pc:sldChg chg="modSp mod">
        <pc:chgData name="sonal srivastava" userId="dc668d93ebdee142" providerId="LiveId" clId="{57206580-0A8A-4D3B-A40A-04A9521F2A49}" dt="2022-05-29T17:50:58.469" v="259" actId="20577"/>
        <pc:sldMkLst>
          <pc:docMk/>
          <pc:sldMk cId="1474298421" sldId="348"/>
        </pc:sldMkLst>
        <pc:spChg chg="mod">
          <ac:chgData name="sonal srivastava" userId="dc668d93ebdee142" providerId="LiveId" clId="{57206580-0A8A-4D3B-A40A-04A9521F2A49}" dt="2022-05-29T17:50:58.469" v="259" actId="20577"/>
          <ac:spMkLst>
            <pc:docMk/>
            <pc:sldMk cId="1474298421" sldId="348"/>
            <ac:spMk id="3" creationId="{E5BF63D8-4F93-4659-AF24-D10261B77475}"/>
          </ac:spMkLst>
        </pc:spChg>
      </pc:sldChg>
      <pc:sldChg chg="delSp mod">
        <pc:chgData name="sonal srivastava" userId="dc668d93ebdee142" providerId="LiveId" clId="{57206580-0A8A-4D3B-A40A-04A9521F2A49}" dt="2022-07-02T10:07:44.242" v="571" actId="478"/>
        <pc:sldMkLst>
          <pc:docMk/>
          <pc:sldMk cId="1891639305" sldId="350"/>
        </pc:sldMkLst>
        <pc:spChg chg="del">
          <ac:chgData name="sonal srivastava" userId="dc668d93ebdee142" providerId="LiveId" clId="{57206580-0A8A-4D3B-A40A-04A9521F2A49}" dt="2022-07-02T10:07:44.242" v="571" actId="478"/>
          <ac:spMkLst>
            <pc:docMk/>
            <pc:sldMk cId="1891639305" sldId="350"/>
            <ac:spMk id="3" creationId="{F62095A8-A1C3-1C5F-9EC8-2302AEA6D9DF}"/>
          </ac:spMkLst>
        </pc:spChg>
      </pc:sldChg>
      <pc:sldChg chg="modSp new mod">
        <pc:chgData name="sonal srivastava" userId="dc668d93ebdee142" providerId="LiveId" clId="{57206580-0A8A-4D3B-A40A-04A9521F2A49}" dt="2022-05-29T17:32:10.751" v="71" actId="948"/>
        <pc:sldMkLst>
          <pc:docMk/>
          <pc:sldMk cId="155532827" sldId="353"/>
        </pc:sldMkLst>
        <pc:spChg chg="mod">
          <ac:chgData name="sonal srivastava" userId="dc668d93ebdee142" providerId="LiveId" clId="{57206580-0A8A-4D3B-A40A-04A9521F2A49}" dt="2022-05-29T17:31:29.459" v="67" actId="1076"/>
          <ac:spMkLst>
            <pc:docMk/>
            <pc:sldMk cId="155532827" sldId="353"/>
            <ac:spMk id="2" creationId="{F3CBFCFF-BBBA-2211-DD56-32699027C8B0}"/>
          </ac:spMkLst>
        </pc:spChg>
        <pc:spChg chg="mod">
          <ac:chgData name="sonal srivastava" userId="dc668d93ebdee142" providerId="LiveId" clId="{57206580-0A8A-4D3B-A40A-04A9521F2A49}" dt="2022-05-29T17:32:10.751" v="71" actId="948"/>
          <ac:spMkLst>
            <pc:docMk/>
            <pc:sldMk cId="155532827" sldId="353"/>
            <ac:spMk id="3" creationId="{AFA884CD-E542-9E91-B3AE-014B7B1B35DC}"/>
          </ac:spMkLst>
        </pc:spChg>
      </pc:sldChg>
      <pc:sldChg chg="delSp modSp new mod">
        <pc:chgData name="sonal srivastava" userId="dc668d93ebdee142" providerId="LiveId" clId="{57206580-0A8A-4D3B-A40A-04A9521F2A49}" dt="2022-05-29T17:37:27.511" v="111" actId="27636"/>
        <pc:sldMkLst>
          <pc:docMk/>
          <pc:sldMk cId="2269951793" sldId="354"/>
        </pc:sldMkLst>
        <pc:spChg chg="del">
          <ac:chgData name="sonal srivastava" userId="dc668d93ebdee142" providerId="LiveId" clId="{57206580-0A8A-4D3B-A40A-04A9521F2A49}" dt="2022-05-29T17:37:18.213" v="107" actId="478"/>
          <ac:spMkLst>
            <pc:docMk/>
            <pc:sldMk cId="2269951793" sldId="354"/>
            <ac:spMk id="2" creationId="{444B73C1-A72C-4DE6-DE7C-E8DE18F2C453}"/>
          </ac:spMkLst>
        </pc:spChg>
        <pc:spChg chg="mod">
          <ac:chgData name="sonal srivastava" userId="dc668d93ebdee142" providerId="LiveId" clId="{57206580-0A8A-4D3B-A40A-04A9521F2A49}" dt="2022-05-29T17:37:27.511" v="111" actId="27636"/>
          <ac:spMkLst>
            <pc:docMk/>
            <pc:sldMk cId="2269951793" sldId="354"/>
            <ac:spMk id="3" creationId="{B07941A0-81A1-979A-98B9-4A0847DA6927}"/>
          </ac:spMkLst>
        </pc:spChg>
      </pc:sldChg>
      <pc:sldChg chg="addSp delSp modSp new mod">
        <pc:chgData name="sonal srivastava" userId="dc668d93ebdee142" providerId="LiveId" clId="{57206580-0A8A-4D3B-A40A-04A9521F2A49}" dt="2022-05-29T17:47:46.160" v="217" actId="1076"/>
        <pc:sldMkLst>
          <pc:docMk/>
          <pc:sldMk cId="3840075170" sldId="355"/>
        </pc:sldMkLst>
        <pc:spChg chg="del mod">
          <ac:chgData name="sonal srivastava" userId="dc668d93ebdee142" providerId="LiveId" clId="{57206580-0A8A-4D3B-A40A-04A9521F2A49}" dt="2022-05-29T17:47:09.310" v="208" actId="478"/>
          <ac:spMkLst>
            <pc:docMk/>
            <pc:sldMk cId="3840075170" sldId="355"/>
            <ac:spMk id="2" creationId="{18BD32CB-1C9F-C814-95BA-DD3B67650CDA}"/>
          </ac:spMkLst>
        </pc:spChg>
        <pc:spChg chg="mod">
          <ac:chgData name="sonal srivastava" userId="dc668d93ebdee142" providerId="LiveId" clId="{57206580-0A8A-4D3B-A40A-04A9521F2A49}" dt="2022-05-29T17:47:29.552" v="212" actId="1076"/>
          <ac:spMkLst>
            <pc:docMk/>
            <pc:sldMk cId="3840075170" sldId="355"/>
            <ac:spMk id="3" creationId="{C41AC3AE-F8D1-C704-1287-61ADE008D2E0}"/>
          </ac:spMkLst>
        </pc:spChg>
        <pc:picChg chg="add mod">
          <ac:chgData name="sonal srivastava" userId="dc668d93ebdee142" providerId="LiveId" clId="{57206580-0A8A-4D3B-A40A-04A9521F2A49}" dt="2022-05-29T17:47:46.160" v="217" actId="1076"/>
          <ac:picMkLst>
            <pc:docMk/>
            <pc:sldMk cId="3840075170" sldId="355"/>
            <ac:picMk id="4" creationId="{50FACD88-EAFA-CADB-6853-49835E7FBBE9}"/>
          </ac:picMkLst>
        </pc:picChg>
      </pc:sldChg>
      <pc:sldChg chg="modSp new add del mod">
        <pc:chgData name="sonal srivastava" userId="dc668d93ebdee142" providerId="LiveId" clId="{57206580-0A8A-4D3B-A40A-04A9521F2A49}" dt="2022-05-29T17:56:31.348" v="402" actId="680"/>
        <pc:sldMkLst>
          <pc:docMk/>
          <pc:sldMk cId="1167873545" sldId="356"/>
        </pc:sldMkLst>
        <pc:spChg chg="mod">
          <ac:chgData name="sonal srivastava" userId="dc668d93ebdee142" providerId="LiveId" clId="{57206580-0A8A-4D3B-A40A-04A9521F2A49}" dt="2022-05-29T17:56:30.628" v="401"/>
          <ac:spMkLst>
            <pc:docMk/>
            <pc:sldMk cId="1167873545" sldId="356"/>
            <ac:spMk id="3" creationId="{6CB4E3E9-EF2B-86F7-434D-701CC8EF2D8B}"/>
          </ac:spMkLst>
        </pc:spChg>
      </pc:sldChg>
      <pc:sldChg chg="delSp modSp new mod">
        <pc:chgData name="sonal srivastava" userId="dc668d93ebdee142" providerId="LiveId" clId="{57206580-0A8A-4D3B-A40A-04A9521F2A49}" dt="2022-05-29T17:57:56.172" v="423" actId="255"/>
        <pc:sldMkLst>
          <pc:docMk/>
          <pc:sldMk cId="2263580421" sldId="356"/>
        </pc:sldMkLst>
        <pc:spChg chg="del mod">
          <ac:chgData name="sonal srivastava" userId="dc668d93ebdee142" providerId="LiveId" clId="{57206580-0A8A-4D3B-A40A-04A9521F2A49}" dt="2022-05-29T17:57:34.005" v="417" actId="478"/>
          <ac:spMkLst>
            <pc:docMk/>
            <pc:sldMk cId="2263580421" sldId="356"/>
            <ac:spMk id="2" creationId="{7EBF0A23-BA2D-13A9-213D-6F9E25580A2E}"/>
          </ac:spMkLst>
        </pc:spChg>
        <pc:spChg chg="mod">
          <ac:chgData name="sonal srivastava" userId="dc668d93ebdee142" providerId="LiveId" clId="{57206580-0A8A-4D3B-A40A-04A9521F2A49}" dt="2022-05-29T17:57:56.172" v="423" actId="255"/>
          <ac:spMkLst>
            <pc:docMk/>
            <pc:sldMk cId="2263580421" sldId="356"/>
            <ac:spMk id="3" creationId="{FB0000BD-3BB5-223F-D883-8CBBA0A9F203}"/>
          </ac:spMkLst>
        </pc:spChg>
      </pc:sldChg>
      <pc:sldMasterChg chg="modSldLayout">
        <pc:chgData name="sonal srivastava" userId="dc668d93ebdee142" providerId="LiveId" clId="{57206580-0A8A-4D3B-A40A-04A9521F2A49}" dt="2022-05-18T13:50:02.844" v="9" actId="115"/>
        <pc:sldMasterMkLst>
          <pc:docMk/>
          <pc:sldMasterMk cId="2791361727" sldId="2147483648"/>
        </pc:sldMasterMkLst>
        <pc:sldLayoutChg chg="modSp">
          <pc:chgData name="sonal srivastava" userId="dc668d93ebdee142" providerId="LiveId" clId="{57206580-0A8A-4D3B-A40A-04A9521F2A49}" dt="2022-05-18T13:50:02.844" v="9" actId="115"/>
          <pc:sldLayoutMkLst>
            <pc:docMk/>
            <pc:sldMasterMk cId="2791361727" sldId="2147483648"/>
            <pc:sldLayoutMk cId="1749302348" sldId="2147483650"/>
          </pc:sldLayoutMkLst>
          <pc:spChg chg="mod">
            <ac:chgData name="sonal srivastava" userId="dc668d93ebdee142" providerId="LiveId" clId="{57206580-0A8A-4D3B-A40A-04A9521F2A49}" dt="2022-05-18T13:50:02.844" v="9" actId="115"/>
            <ac:spMkLst>
              <pc:docMk/>
              <pc:sldMasterMk cId="2791361727" sldId="2147483648"/>
              <pc:sldLayoutMk cId="1749302348" sldId="2147483650"/>
              <ac:spMk id="2" creationId="{00000000-0000-0000-0000-000000000000}"/>
            </ac:spMkLst>
          </pc:spChg>
          <pc:spChg chg="mod">
            <ac:chgData name="sonal srivastava" userId="dc668d93ebdee142" providerId="LiveId" clId="{57206580-0A8A-4D3B-A40A-04A9521F2A49}" dt="2022-05-18T13:46:20.992" v="7" actId="255"/>
            <ac:spMkLst>
              <pc:docMk/>
              <pc:sldMasterMk cId="2791361727" sldId="2147483648"/>
              <pc:sldLayoutMk cId="1749302348" sldId="2147483650"/>
              <ac:spMk id="3"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F32713-3831-467C-8E37-BB800EE7D110}" type="datetimeFigureOut">
              <a:rPr lang="en-IN" smtClean="0"/>
              <a:t>02-07-2022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50A30E-065D-4D8D-86BB-862E257CE7A5}" type="slidenum">
              <a:rPr lang="en-IN" smtClean="0"/>
              <a:t>‹#›</a:t>
            </a:fld>
            <a:endParaRPr lang="en-IN"/>
          </a:p>
        </p:txBody>
      </p:sp>
    </p:spTree>
    <p:extLst>
      <p:ext uri="{BB962C8B-B14F-4D97-AF65-F5344CB8AC3E}">
        <p14:creationId xmlns:p14="http://schemas.microsoft.com/office/powerpoint/2010/main" val="1091123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Gypsum is ground heated in an open kettle on kiln  at temp of 110 to 130◦C.</a:t>
            </a:r>
          </a:p>
          <a:p>
            <a:endParaRPr lang="en-US" dirty="0"/>
          </a:p>
        </p:txBody>
      </p:sp>
      <p:sp>
        <p:nvSpPr>
          <p:cNvPr id="4" name="Slide Number Placeholder 3"/>
          <p:cNvSpPr>
            <a:spLocks noGrp="1"/>
          </p:cNvSpPr>
          <p:nvPr>
            <p:ph type="sldNum" sz="quarter" idx="5"/>
          </p:nvPr>
        </p:nvSpPr>
        <p:spPr/>
        <p:txBody>
          <a:bodyPr/>
          <a:lstStyle/>
          <a:p>
            <a:fld id="{2750A30E-065D-4D8D-86BB-862E257CE7A5}" type="slidenum">
              <a:rPr lang="en-IN" smtClean="0"/>
              <a:t>6</a:t>
            </a:fld>
            <a:endParaRPr lang="en-IN"/>
          </a:p>
        </p:txBody>
      </p:sp>
    </p:spTree>
    <p:extLst>
      <p:ext uri="{BB962C8B-B14F-4D97-AF65-F5344CB8AC3E}">
        <p14:creationId xmlns:p14="http://schemas.microsoft.com/office/powerpoint/2010/main" val="3303488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50A30E-065D-4D8D-86BB-862E257CE7A5}" type="slidenum">
              <a:rPr lang="en-IN" smtClean="0"/>
              <a:t>50</a:t>
            </a:fld>
            <a:endParaRPr lang="en-IN"/>
          </a:p>
        </p:txBody>
      </p:sp>
    </p:spTree>
    <p:extLst>
      <p:ext uri="{BB962C8B-B14F-4D97-AF65-F5344CB8AC3E}">
        <p14:creationId xmlns:p14="http://schemas.microsoft.com/office/powerpoint/2010/main" val="508012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Immersion in running water and </a:t>
            </a:r>
          </a:p>
        </p:txBody>
      </p:sp>
      <p:sp>
        <p:nvSpPr>
          <p:cNvPr id="4" name="Slide Number Placeholder 3"/>
          <p:cNvSpPr>
            <a:spLocks noGrp="1"/>
          </p:cNvSpPr>
          <p:nvPr>
            <p:ph type="sldNum" sz="quarter" idx="10"/>
          </p:nvPr>
        </p:nvSpPr>
        <p:spPr/>
        <p:txBody>
          <a:bodyPr/>
          <a:lstStyle/>
          <a:p>
            <a:fld id="{2750A30E-065D-4D8D-86BB-862E257CE7A5}" type="slidenum">
              <a:rPr lang="en-IN" smtClean="0"/>
              <a:t>57</a:t>
            </a:fld>
            <a:endParaRPr lang="en-IN"/>
          </a:p>
        </p:txBody>
      </p:sp>
    </p:spTree>
    <p:extLst>
      <p:ext uri="{BB962C8B-B14F-4D97-AF65-F5344CB8AC3E}">
        <p14:creationId xmlns:p14="http://schemas.microsoft.com/office/powerpoint/2010/main" val="2820784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750A30E-065D-4D8D-86BB-862E257CE7A5}" type="slidenum">
              <a:rPr lang="en-IN" smtClean="0"/>
              <a:t>60</a:t>
            </a:fld>
            <a:endParaRPr lang="en-IN"/>
          </a:p>
        </p:txBody>
      </p:sp>
    </p:spTree>
    <p:extLst>
      <p:ext uri="{BB962C8B-B14F-4D97-AF65-F5344CB8AC3E}">
        <p14:creationId xmlns:p14="http://schemas.microsoft.com/office/powerpoint/2010/main" val="2859044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750A30E-065D-4D8D-86BB-862E257CE7A5}" type="slidenum">
              <a:rPr lang="en-IN" smtClean="0"/>
              <a:t>62</a:t>
            </a:fld>
            <a:endParaRPr lang="en-IN"/>
          </a:p>
        </p:txBody>
      </p:sp>
    </p:spTree>
    <p:extLst>
      <p:ext uri="{BB962C8B-B14F-4D97-AF65-F5344CB8AC3E}">
        <p14:creationId xmlns:p14="http://schemas.microsoft.com/office/powerpoint/2010/main" val="3678177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1.25 to 1.65 h</a:t>
            </a:r>
          </a:p>
          <a:p>
            <a:r>
              <a:rPr lang="en-US" dirty="0"/>
              <a:t>Gold shrinkage</a:t>
            </a:r>
          </a:p>
        </p:txBody>
      </p:sp>
      <p:sp>
        <p:nvSpPr>
          <p:cNvPr id="4" name="Slide Number Placeholder 3"/>
          <p:cNvSpPr>
            <a:spLocks noGrp="1"/>
          </p:cNvSpPr>
          <p:nvPr>
            <p:ph type="sldNum" sz="quarter" idx="5"/>
          </p:nvPr>
        </p:nvSpPr>
        <p:spPr/>
        <p:txBody>
          <a:bodyPr/>
          <a:lstStyle/>
          <a:p>
            <a:fld id="{2750A30E-065D-4D8D-86BB-862E257CE7A5}" type="slidenum">
              <a:rPr lang="en-IN" smtClean="0"/>
              <a:t>69</a:t>
            </a:fld>
            <a:endParaRPr lang="en-IN"/>
          </a:p>
        </p:txBody>
      </p:sp>
    </p:spTree>
    <p:extLst>
      <p:ext uri="{BB962C8B-B14F-4D97-AF65-F5344CB8AC3E}">
        <p14:creationId xmlns:p14="http://schemas.microsoft.com/office/powerpoint/2010/main" val="293165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Coefficient of thermal expansion=how the size of an object changes with a change in temperature.</a:t>
            </a:r>
          </a:p>
        </p:txBody>
      </p:sp>
      <p:sp>
        <p:nvSpPr>
          <p:cNvPr id="4" name="Slide Number Placeholder 3"/>
          <p:cNvSpPr>
            <a:spLocks noGrp="1"/>
          </p:cNvSpPr>
          <p:nvPr>
            <p:ph type="sldNum" sz="quarter" idx="5"/>
          </p:nvPr>
        </p:nvSpPr>
        <p:spPr/>
        <p:txBody>
          <a:bodyPr/>
          <a:lstStyle/>
          <a:p>
            <a:fld id="{2750A30E-065D-4D8D-86BB-862E257CE7A5}" type="slidenum">
              <a:rPr lang="en-IN" smtClean="0"/>
              <a:t>70</a:t>
            </a:fld>
            <a:endParaRPr lang="en-IN"/>
          </a:p>
        </p:txBody>
      </p:sp>
    </p:spTree>
    <p:extLst>
      <p:ext uri="{BB962C8B-B14F-4D97-AF65-F5344CB8AC3E}">
        <p14:creationId xmlns:p14="http://schemas.microsoft.com/office/powerpoint/2010/main" val="1672866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Most widely accepted, </a:t>
            </a:r>
          </a:p>
        </p:txBody>
      </p:sp>
      <p:sp>
        <p:nvSpPr>
          <p:cNvPr id="4" name="Slide Number Placeholder 3"/>
          <p:cNvSpPr>
            <a:spLocks noGrp="1"/>
          </p:cNvSpPr>
          <p:nvPr>
            <p:ph type="sldNum" sz="quarter" idx="10"/>
          </p:nvPr>
        </p:nvSpPr>
        <p:spPr/>
        <p:txBody>
          <a:bodyPr/>
          <a:lstStyle/>
          <a:p>
            <a:fld id="{2750A30E-065D-4D8D-86BB-862E257CE7A5}" type="slidenum">
              <a:rPr lang="en-IN" smtClean="0"/>
              <a:t>14</a:t>
            </a:fld>
            <a:endParaRPr lang="en-IN"/>
          </a:p>
        </p:txBody>
      </p:sp>
    </p:spTree>
    <p:extLst>
      <p:ext uri="{BB962C8B-B14F-4D97-AF65-F5344CB8AC3E}">
        <p14:creationId xmlns:p14="http://schemas.microsoft.com/office/powerpoint/2010/main" val="3127837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750A30E-065D-4D8D-86BB-862E257CE7A5}" type="slidenum">
              <a:rPr lang="en-IN" smtClean="0"/>
              <a:t>16</a:t>
            </a:fld>
            <a:endParaRPr lang="en-IN"/>
          </a:p>
        </p:txBody>
      </p:sp>
    </p:spTree>
    <p:extLst>
      <p:ext uri="{BB962C8B-B14F-4D97-AF65-F5344CB8AC3E}">
        <p14:creationId xmlns:p14="http://schemas.microsoft.com/office/powerpoint/2010/main" val="567919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Increased w/p – </a:t>
            </a:r>
            <a:r>
              <a:rPr lang="en-IN" dirty="0" err="1"/>
              <a:t>inc</a:t>
            </a:r>
            <a:r>
              <a:rPr lang="en-IN" dirty="0"/>
              <a:t> </a:t>
            </a:r>
            <a:r>
              <a:rPr lang="en-IN" dirty="0" err="1"/>
              <a:t>st</a:t>
            </a:r>
            <a:r>
              <a:rPr lang="en-IN" dirty="0"/>
              <a:t>,</a:t>
            </a:r>
            <a:r>
              <a:rPr lang="en-IN" baseline="0" dirty="0"/>
              <a:t> dec strength , dec setting expansion</a:t>
            </a:r>
            <a:endParaRPr lang="en-IN" dirty="0"/>
          </a:p>
          <a:p>
            <a:endParaRPr lang="en-IN" dirty="0"/>
          </a:p>
        </p:txBody>
      </p:sp>
      <p:sp>
        <p:nvSpPr>
          <p:cNvPr id="4" name="Slide Number Placeholder 3"/>
          <p:cNvSpPr>
            <a:spLocks noGrp="1"/>
          </p:cNvSpPr>
          <p:nvPr>
            <p:ph type="sldNum" sz="quarter" idx="5"/>
          </p:nvPr>
        </p:nvSpPr>
        <p:spPr/>
        <p:txBody>
          <a:bodyPr/>
          <a:lstStyle/>
          <a:p>
            <a:fld id="{2750A30E-065D-4D8D-86BB-862E257CE7A5}" type="slidenum">
              <a:rPr lang="en-IN" smtClean="0"/>
              <a:t>17</a:t>
            </a:fld>
            <a:endParaRPr lang="en-IN"/>
          </a:p>
        </p:txBody>
      </p:sp>
    </p:spTree>
    <p:extLst>
      <p:ext uri="{BB962C8B-B14F-4D97-AF65-F5344CB8AC3E}">
        <p14:creationId xmlns:p14="http://schemas.microsoft.com/office/powerpoint/2010/main" val="8101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AS THE MIXING BEGINS FORMATION OF CRYSTALS INC, AT THE SAME TIME CRYSTALS ARE BROKEN UP BY SPATULA AND ARE DISTRIBUTED</a:t>
            </a:r>
            <a:r>
              <a:rPr lang="en-IN" baseline="0" dirty="0"/>
              <a:t> THROUGHOUT MIX RESULTING IN MORE NUCLEI OF CRYSTALLISATION.</a:t>
            </a:r>
            <a:endParaRPr lang="en-IN" dirty="0"/>
          </a:p>
          <a:p>
            <a:endParaRPr lang="en-IN" dirty="0"/>
          </a:p>
        </p:txBody>
      </p:sp>
      <p:sp>
        <p:nvSpPr>
          <p:cNvPr id="4" name="Slide Number Placeholder 3"/>
          <p:cNvSpPr>
            <a:spLocks noGrp="1"/>
          </p:cNvSpPr>
          <p:nvPr>
            <p:ph type="sldNum" sz="quarter" idx="5"/>
          </p:nvPr>
        </p:nvSpPr>
        <p:spPr/>
        <p:txBody>
          <a:bodyPr/>
          <a:lstStyle/>
          <a:p>
            <a:fld id="{2750A30E-065D-4D8D-86BB-862E257CE7A5}" type="slidenum">
              <a:rPr lang="en-IN" smtClean="0"/>
              <a:t>36</a:t>
            </a:fld>
            <a:endParaRPr lang="en-IN"/>
          </a:p>
        </p:txBody>
      </p:sp>
    </p:spTree>
    <p:extLst>
      <p:ext uri="{BB962C8B-B14F-4D97-AF65-F5344CB8AC3E}">
        <p14:creationId xmlns:p14="http://schemas.microsoft.com/office/powerpoint/2010/main" val="2939830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750A30E-065D-4D8D-86BB-862E257CE7A5}" type="slidenum">
              <a:rPr lang="en-IN" smtClean="0"/>
              <a:t>39</a:t>
            </a:fld>
            <a:endParaRPr lang="en-IN"/>
          </a:p>
        </p:txBody>
      </p:sp>
    </p:spTree>
    <p:extLst>
      <p:ext uri="{BB962C8B-B14F-4D97-AF65-F5344CB8AC3E}">
        <p14:creationId xmlns:p14="http://schemas.microsoft.com/office/powerpoint/2010/main" val="161139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Regardless of gypsum product used there is s e ,shrinkage</a:t>
            </a:r>
            <a:r>
              <a:rPr lang="en-IN" baseline="0" dirty="0"/>
              <a:t> occurs when sol is converted into gel</a:t>
            </a:r>
            <a:endParaRPr lang="en-IN" dirty="0"/>
          </a:p>
        </p:txBody>
      </p:sp>
      <p:sp>
        <p:nvSpPr>
          <p:cNvPr id="4" name="Slide Number Placeholder 3"/>
          <p:cNvSpPr>
            <a:spLocks noGrp="1"/>
          </p:cNvSpPr>
          <p:nvPr>
            <p:ph type="sldNum" sz="quarter" idx="10"/>
          </p:nvPr>
        </p:nvSpPr>
        <p:spPr/>
        <p:txBody>
          <a:bodyPr/>
          <a:lstStyle/>
          <a:p>
            <a:fld id="{2750A30E-065D-4D8D-86BB-862E257CE7A5}" type="slidenum">
              <a:rPr lang="en-IN" smtClean="0"/>
              <a:t>41</a:t>
            </a:fld>
            <a:endParaRPr lang="en-IN"/>
          </a:p>
        </p:txBody>
      </p:sp>
    </p:spTree>
    <p:extLst>
      <p:ext uri="{BB962C8B-B14F-4D97-AF65-F5344CB8AC3E}">
        <p14:creationId xmlns:p14="http://schemas.microsoft.com/office/powerpoint/2010/main" val="3214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top row the crystal growth is inhibited by the surface tension of water surrounding the growing crystals in second row the gypsum immersed in water during </a:t>
            </a:r>
            <a:r>
              <a:rPr lang="en-US" dirty="0" err="1"/>
              <a:t>seting.the</a:t>
            </a:r>
            <a:r>
              <a:rPr lang="en-US" dirty="0"/>
              <a:t> immersion water provides more room for longer crystal growth</a:t>
            </a:r>
          </a:p>
        </p:txBody>
      </p:sp>
      <p:sp>
        <p:nvSpPr>
          <p:cNvPr id="4" name="Slide Number Placeholder 3"/>
          <p:cNvSpPr>
            <a:spLocks noGrp="1"/>
          </p:cNvSpPr>
          <p:nvPr>
            <p:ph type="sldNum" sz="quarter" idx="5"/>
          </p:nvPr>
        </p:nvSpPr>
        <p:spPr/>
        <p:txBody>
          <a:bodyPr/>
          <a:lstStyle/>
          <a:p>
            <a:fld id="{2750A30E-065D-4D8D-86BB-862E257CE7A5}" type="slidenum">
              <a:rPr lang="en-IN" smtClean="0"/>
              <a:t>45</a:t>
            </a:fld>
            <a:endParaRPr lang="en-IN"/>
          </a:p>
        </p:txBody>
      </p:sp>
    </p:spTree>
    <p:extLst>
      <p:ext uri="{BB962C8B-B14F-4D97-AF65-F5344CB8AC3E}">
        <p14:creationId xmlns:p14="http://schemas.microsoft.com/office/powerpoint/2010/main" val="3608280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POTASSIUM SULFATE</a:t>
            </a:r>
            <a:r>
              <a:rPr lang="en-IN" baseline="0" dirty="0"/>
              <a:t>    BORAX   NACL  </a:t>
            </a:r>
            <a:r>
              <a:rPr lang="en-IN" baseline="0" dirty="0" err="1"/>
              <a:t>wp</a:t>
            </a:r>
            <a:r>
              <a:rPr lang="en-IN" baseline="0" dirty="0"/>
              <a:t> </a:t>
            </a:r>
            <a:r>
              <a:rPr lang="en-IN" baseline="0" dirty="0" err="1"/>
              <a:t>inc</a:t>
            </a:r>
            <a:r>
              <a:rPr lang="en-IN" baseline="0" dirty="0"/>
              <a:t>- expansion </a:t>
            </a:r>
            <a:r>
              <a:rPr lang="en-IN" baseline="0" dirty="0" err="1"/>
              <a:t>decr</a:t>
            </a:r>
            <a:r>
              <a:rPr lang="en-IN" baseline="0" dirty="0"/>
              <a:t>,  spatulation </a:t>
            </a:r>
            <a:r>
              <a:rPr lang="en-IN" baseline="0" dirty="0" err="1"/>
              <a:t>incr</a:t>
            </a:r>
            <a:r>
              <a:rPr lang="en-IN" baseline="0" dirty="0"/>
              <a:t>- expansion </a:t>
            </a:r>
            <a:r>
              <a:rPr lang="en-IN" baseline="0" dirty="0" err="1"/>
              <a:t>incr</a:t>
            </a:r>
            <a:r>
              <a:rPr lang="en-IN" baseline="0" dirty="0"/>
              <a:t>, add of </a:t>
            </a:r>
            <a:r>
              <a:rPr lang="en-IN" baseline="0" dirty="0" err="1"/>
              <a:t>nacl</a:t>
            </a:r>
            <a:r>
              <a:rPr lang="en-IN" baseline="0" dirty="0"/>
              <a:t>- </a:t>
            </a:r>
            <a:r>
              <a:rPr lang="en-IN" baseline="0" dirty="0" err="1"/>
              <a:t>incr</a:t>
            </a:r>
            <a:r>
              <a:rPr lang="en-IN" baseline="0" dirty="0"/>
              <a:t> expansion</a:t>
            </a:r>
            <a:endParaRPr lang="en-IN" dirty="0"/>
          </a:p>
        </p:txBody>
      </p:sp>
      <p:sp>
        <p:nvSpPr>
          <p:cNvPr id="4" name="Slide Number Placeholder 3"/>
          <p:cNvSpPr>
            <a:spLocks noGrp="1"/>
          </p:cNvSpPr>
          <p:nvPr>
            <p:ph type="sldNum" sz="quarter" idx="10"/>
          </p:nvPr>
        </p:nvSpPr>
        <p:spPr/>
        <p:txBody>
          <a:bodyPr/>
          <a:lstStyle/>
          <a:p>
            <a:fld id="{2750A30E-065D-4D8D-86BB-862E257CE7A5}" type="slidenum">
              <a:rPr lang="en-IN" smtClean="0"/>
              <a:t>46</a:t>
            </a:fld>
            <a:endParaRPr lang="en-IN"/>
          </a:p>
        </p:txBody>
      </p:sp>
    </p:spTree>
    <p:extLst>
      <p:ext uri="{BB962C8B-B14F-4D97-AF65-F5344CB8AC3E}">
        <p14:creationId xmlns:p14="http://schemas.microsoft.com/office/powerpoint/2010/main" val="646711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F61EDFF5-F569-4A2F-B65D-BC60CDCCAB0C}" type="datetimeFigureOut">
              <a:rPr lang="en-IN" smtClean="0"/>
              <a:t>02-07-2022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22CD884B-7904-4D42-892C-C5F48DC80C3D}" type="slidenum">
              <a:rPr lang="en-IN" smtClean="0"/>
              <a:t>‹#›</a:t>
            </a:fld>
            <a:endParaRPr lang="en-IN" dirty="0"/>
          </a:p>
        </p:txBody>
      </p:sp>
    </p:spTree>
    <p:extLst>
      <p:ext uri="{BB962C8B-B14F-4D97-AF65-F5344CB8AC3E}">
        <p14:creationId xmlns:p14="http://schemas.microsoft.com/office/powerpoint/2010/main" val="2563553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F61EDFF5-F569-4A2F-B65D-BC60CDCCAB0C}" type="datetimeFigureOut">
              <a:rPr lang="en-IN" smtClean="0"/>
              <a:t>02-07-2022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22CD884B-7904-4D42-892C-C5F48DC80C3D}" type="slidenum">
              <a:rPr lang="en-IN" smtClean="0"/>
              <a:t>‹#›</a:t>
            </a:fld>
            <a:endParaRPr lang="en-IN" dirty="0"/>
          </a:p>
        </p:txBody>
      </p:sp>
    </p:spTree>
    <p:extLst>
      <p:ext uri="{BB962C8B-B14F-4D97-AF65-F5344CB8AC3E}">
        <p14:creationId xmlns:p14="http://schemas.microsoft.com/office/powerpoint/2010/main" val="3542629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F61EDFF5-F569-4A2F-B65D-BC60CDCCAB0C}" type="datetimeFigureOut">
              <a:rPr lang="en-IN" smtClean="0"/>
              <a:t>02-07-2022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22CD884B-7904-4D42-892C-C5F48DC80C3D}" type="slidenum">
              <a:rPr lang="en-IN" smtClean="0"/>
              <a:t>‹#›</a:t>
            </a:fld>
            <a:endParaRPr lang="en-IN" dirty="0"/>
          </a:p>
        </p:txBody>
      </p:sp>
    </p:spTree>
    <p:extLst>
      <p:ext uri="{BB962C8B-B14F-4D97-AF65-F5344CB8AC3E}">
        <p14:creationId xmlns:p14="http://schemas.microsoft.com/office/powerpoint/2010/main" val="3469477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b="1" u="sng">
                <a:latin typeface="Times New Roman" panose="02020603050405020304" pitchFamily="18" charset="0"/>
                <a:cs typeface="Times New Roman" panose="02020603050405020304" pitchFamily="18" charset="0"/>
              </a:defRPr>
            </a:lvl1pPr>
          </a:lstStyle>
          <a:p>
            <a:r>
              <a:rPr lang="en-US" dirty="0"/>
              <a:t>Click to edit Master title style</a:t>
            </a:r>
            <a:endParaRPr lang="en-IN" dirty="0"/>
          </a:p>
        </p:txBody>
      </p:sp>
      <p:sp>
        <p:nvSpPr>
          <p:cNvPr id="3" name="Content Placeholder 2"/>
          <p:cNvSpPr>
            <a:spLocks noGrp="1"/>
          </p:cNvSpPr>
          <p:nvPr>
            <p:ph idx="1"/>
          </p:nvPr>
        </p:nvSpPr>
        <p:spPr/>
        <p:txBody>
          <a:bodyPr/>
          <a:lstStyle>
            <a:lvl1pPr>
              <a:defRPr sz="32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3200">
                <a:latin typeface="Times New Roman" panose="02020603050405020304" pitchFamily="18" charset="0"/>
                <a:cs typeface="Times New Roman" panose="02020603050405020304" pitchFamily="18" charset="0"/>
              </a:defRPr>
            </a:lvl3pPr>
            <a:lvl4pPr>
              <a:defRPr sz="3200">
                <a:latin typeface="Times New Roman" panose="02020603050405020304" pitchFamily="18" charset="0"/>
                <a:cs typeface="Times New Roman" panose="02020603050405020304" pitchFamily="18" charset="0"/>
              </a:defRPr>
            </a:lvl4pPr>
            <a:lvl5pPr>
              <a:defRPr sz="3200">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10"/>
          </p:nvPr>
        </p:nvSpPr>
        <p:spPr/>
        <p:txBody>
          <a:bodyPr/>
          <a:lstStyle/>
          <a:p>
            <a:fld id="{F61EDFF5-F569-4A2F-B65D-BC60CDCCAB0C}" type="datetimeFigureOut">
              <a:rPr lang="en-IN" smtClean="0"/>
              <a:t>02-07-2022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22CD884B-7904-4D42-892C-C5F48DC80C3D}" type="slidenum">
              <a:rPr lang="en-IN" smtClean="0"/>
              <a:t>‹#›</a:t>
            </a:fld>
            <a:endParaRPr lang="en-IN" dirty="0"/>
          </a:p>
        </p:txBody>
      </p:sp>
    </p:spTree>
    <p:extLst>
      <p:ext uri="{BB962C8B-B14F-4D97-AF65-F5344CB8AC3E}">
        <p14:creationId xmlns:p14="http://schemas.microsoft.com/office/powerpoint/2010/main" val="1749302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1EDFF5-F569-4A2F-B65D-BC60CDCCAB0C}" type="datetimeFigureOut">
              <a:rPr lang="en-IN" smtClean="0"/>
              <a:t>02-07-2022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22CD884B-7904-4D42-892C-C5F48DC80C3D}" type="slidenum">
              <a:rPr lang="en-IN" smtClean="0"/>
              <a:t>‹#›</a:t>
            </a:fld>
            <a:endParaRPr lang="en-IN" dirty="0"/>
          </a:p>
        </p:txBody>
      </p:sp>
    </p:spTree>
    <p:extLst>
      <p:ext uri="{BB962C8B-B14F-4D97-AF65-F5344CB8AC3E}">
        <p14:creationId xmlns:p14="http://schemas.microsoft.com/office/powerpoint/2010/main" val="2338610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F61EDFF5-F569-4A2F-B65D-BC60CDCCAB0C}" type="datetimeFigureOut">
              <a:rPr lang="en-IN" smtClean="0"/>
              <a:t>02-07-2022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22CD884B-7904-4D42-892C-C5F48DC80C3D}" type="slidenum">
              <a:rPr lang="en-IN" smtClean="0"/>
              <a:t>‹#›</a:t>
            </a:fld>
            <a:endParaRPr lang="en-IN" dirty="0"/>
          </a:p>
        </p:txBody>
      </p:sp>
    </p:spTree>
    <p:extLst>
      <p:ext uri="{BB962C8B-B14F-4D97-AF65-F5344CB8AC3E}">
        <p14:creationId xmlns:p14="http://schemas.microsoft.com/office/powerpoint/2010/main" val="3433211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F61EDFF5-F569-4A2F-B65D-BC60CDCCAB0C}" type="datetimeFigureOut">
              <a:rPr lang="en-IN" smtClean="0"/>
              <a:t>02-07-2022</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22CD884B-7904-4D42-892C-C5F48DC80C3D}" type="slidenum">
              <a:rPr lang="en-IN" smtClean="0"/>
              <a:t>‹#›</a:t>
            </a:fld>
            <a:endParaRPr lang="en-IN" dirty="0"/>
          </a:p>
        </p:txBody>
      </p:sp>
    </p:spTree>
    <p:extLst>
      <p:ext uri="{BB962C8B-B14F-4D97-AF65-F5344CB8AC3E}">
        <p14:creationId xmlns:p14="http://schemas.microsoft.com/office/powerpoint/2010/main" val="181325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F61EDFF5-F569-4A2F-B65D-BC60CDCCAB0C}" type="datetimeFigureOut">
              <a:rPr lang="en-IN" smtClean="0"/>
              <a:t>02-07-2022</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22CD884B-7904-4D42-892C-C5F48DC80C3D}" type="slidenum">
              <a:rPr lang="en-IN" smtClean="0"/>
              <a:t>‹#›</a:t>
            </a:fld>
            <a:endParaRPr lang="en-IN" dirty="0"/>
          </a:p>
        </p:txBody>
      </p:sp>
    </p:spTree>
    <p:extLst>
      <p:ext uri="{BB962C8B-B14F-4D97-AF65-F5344CB8AC3E}">
        <p14:creationId xmlns:p14="http://schemas.microsoft.com/office/powerpoint/2010/main" val="3820377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1EDFF5-F569-4A2F-B65D-BC60CDCCAB0C}" type="datetimeFigureOut">
              <a:rPr lang="en-IN" smtClean="0"/>
              <a:t>02-07-2022</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22CD884B-7904-4D42-892C-C5F48DC80C3D}" type="slidenum">
              <a:rPr lang="en-IN" smtClean="0"/>
              <a:t>‹#›</a:t>
            </a:fld>
            <a:endParaRPr lang="en-IN" dirty="0"/>
          </a:p>
        </p:txBody>
      </p:sp>
    </p:spTree>
    <p:extLst>
      <p:ext uri="{BB962C8B-B14F-4D97-AF65-F5344CB8AC3E}">
        <p14:creationId xmlns:p14="http://schemas.microsoft.com/office/powerpoint/2010/main" val="2920886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1EDFF5-F569-4A2F-B65D-BC60CDCCAB0C}" type="datetimeFigureOut">
              <a:rPr lang="en-IN" smtClean="0"/>
              <a:t>02-07-2022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22CD884B-7904-4D42-892C-C5F48DC80C3D}" type="slidenum">
              <a:rPr lang="en-IN" smtClean="0"/>
              <a:t>‹#›</a:t>
            </a:fld>
            <a:endParaRPr lang="en-IN" dirty="0"/>
          </a:p>
        </p:txBody>
      </p:sp>
    </p:spTree>
    <p:extLst>
      <p:ext uri="{BB962C8B-B14F-4D97-AF65-F5344CB8AC3E}">
        <p14:creationId xmlns:p14="http://schemas.microsoft.com/office/powerpoint/2010/main" val="1461977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1EDFF5-F569-4A2F-B65D-BC60CDCCAB0C}" type="datetimeFigureOut">
              <a:rPr lang="en-IN" smtClean="0"/>
              <a:t>02-07-2022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22CD884B-7904-4D42-892C-C5F48DC80C3D}" type="slidenum">
              <a:rPr lang="en-IN" smtClean="0"/>
              <a:t>‹#›</a:t>
            </a:fld>
            <a:endParaRPr lang="en-IN" dirty="0"/>
          </a:p>
        </p:txBody>
      </p:sp>
    </p:spTree>
    <p:extLst>
      <p:ext uri="{BB962C8B-B14F-4D97-AF65-F5344CB8AC3E}">
        <p14:creationId xmlns:p14="http://schemas.microsoft.com/office/powerpoint/2010/main" val="1267990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1EDFF5-F569-4A2F-B65D-BC60CDCCAB0C}" type="datetimeFigureOut">
              <a:rPr lang="en-IN" smtClean="0"/>
              <a:t>02-07-2022</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D884B-7904-4D42-892C-C5F48DC80C3D}" type="slidenum">
              <a:rPr lang="en-IN" smtClean="0"/>
              <a:t>‹#›</a:t>
            </a:fld>
            <a:endParaRPr lang="en-IN" dirty="0"/>
          </a:p>
        </p:txBody>
      </p:sp>
    </p:spTree>
    <p:extLst>
      <p:ext uri="{BB962C8B-B14F-4D97-AF65-F5344CB8AC3E}">
        <p14:creationId xmlns:p14="http://schemas.microsoft.com/office/powerpoint/2010/main" val="2791361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36395-A1C9-48E1-8869-CF1C845956DE}"/>
              </a:ext>
            </a:extLst>
          </p:cNvPr>
          <p:cNvSpPr>
            <a:spLocks noGrp="1"/>
          </p:cNvSpPr>
          <p:nvPr>
            <p:ph type="title"/>
          </p:nvPr>
        </p:nvSpPr>
        <p:spPr>
          <a:xfrm>
            <a:off x="457200" y="1412776"/>
            <a:ext cx="8229600" cy="2587724"/>
          </a:xfrm>
        </p:spPr>
        <p:txBody>
          <a:bodyPr>
            <a:normAutofit/>
          </a:bodyPr>
          <a:lstStyle/>
          <a:p>
            <a:r>
              <a:rPr lang="en-US" sz="5400" dirty="0">
                <a:latin typeface="Copperplate Gothic Bold" panose="020E0705020206020404" pitchFamily="34" charset="0"/>
              </a:rPr>
              <a:t>GYPSUM PRODUCTS</a:t>
            </a:r>
          </a:p>
        </p:txBody>
      </p:sp>
    </p:spTree>
    <p:extLst>
      <p:ext uri="{BB962C8B-B14F-4D97-AF65-F5344CB8AC3E}">
        <p14:creationId xmlns:p14="http://schemas.microsoft.com/office/powerpoint/2010/main" val="1891639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0" y="1"/>
            <a:ext cx="9144000" cy="6741367"/>
          </a:xfrm>
          <a:prstGeom prst="rect">
            <a:avLst/>
          </a:prstGeom>
          <a:noFill/>
          <a:ln w="9525">
            <a:noFill/>
            <a:miter lim="800000"/>
            <a:headEnd/>
            <a:tailEnd/>
          </a:ln>
        </p:spPr>
      </p:pic>
    </p:spTree>
    <p:extLst>
      <p:ext uri="{BB962C8B-B14F-4D97-AF65-F5344CB8AC3E}">
        <p14:creationId xmlns:p14="http://schemas.microsoft.com/office/powerpoint/2010/main" val="2403556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611560" y="4509120"/>
            <a:ext cx="7738182" cy="1916832"/>
          </a:xfrm>
          <a:prstGeom prst="rect">
            <a:avLst/>
          </a:prstGeom>
          <a:noFill/>
          <a:ln w="57150">
            <a:solidFill>
              <a:schemeClr val="tx1"/>
            </a:solidFill>
            <a:miter lim="800000"/>
            <a:headEnd/>
            <a:tailEnd/>
          </a:ln>
        </p:spPr>
      </p:pic>
      <p:sp>
        <p:nvSpPr>
          <p:cNvPr id="3" name="Content Placeholder 2"/>
          <p:cNvSpPr>
            <a:spLocks noGrp="1"/>
          </p:cNvSpPr>
          <p:nvPr>
            <p:ph idx="1"/>
          </p:nvPr>
        </p:nvSpPr>
        <p:spPr>
          <a:xfrm>
            <a:off x="457200" y="620688"/>
            <a:ext cx="8229600" cy="3672408"/>
          </a:xfrm>
        </p:spPr>
        <p:txBody>
          <a:bodyPr>
            <a:normAutofit lnSpcReduction="10000"/>
          </a:bodyPr>
          <a:lstStyle/>
          <a:p>
            <a:pPr>
              <a:buNone/>
            </a:pPr>
            <a:r>
              <a:rPr lang="en-IN" b="1" dirty="0">
                <a:latin typeface="Times New Roman" pitchFamily="18" charset="0"/>
                <a:cs typeface="Times New Roman" pitchFamily="18" charset="0"/>
              </a:rPr>
              <a:t>Calcination: </a:t>
            </a:r>
            <a:r>
              <a:rPr lang="en-IN" dirty="0">
                <a:latin typeface="Times New Roman" pitchFamily="18" charset="0"/>
                <a:cs typeface="Times New Roman" pitchFamily="18" charset="0"/>
              </a:rPr>
              <a:t>The process of heating gypsum to manufacture plaster and stone products is known as calcination.</a:t>
            </a:r>
          </a:p>
          <a:p>
            <a:pPr marL="571500" indent="-571500">
              <a:buNone/>
            </a:pPr>
            <a:r>
              <a:rPr lang="en-IN" dirty="0">
                <a:latin typeface="Times New Roman" pitchFamily="18" charset="0"/>
                <a:cs typeface="Times New Roman" pitchFamily="18" charset="0"/>
              </a:rPr>
              <a:t> </a:t>
            </a:r>
            <a:r>
              <a:rPr lang="en-IN" dirty="0" err="1">
                <a:latin typeface="Times New Roman" pitchFamily="18" charset="0"/>
                <a:cs typeface="Times New Roman" pitchFamily="18" charset="0"/>
              </a:rPr>
              <a:t>i</a:t>
            </a:r>
            <a:r>
              <a:rPr lang="en-IN" dirty="0">
                <a:latin typeface="Times New Roman" pitchFamily="18" charset="0"/>
                <a:cs typeface="Times New Roman" pitchFamily="18" charset="0"/>
              </a:rPr>
              <a:t>) Dry Calcination </a:t>
            </a:r>
          </a:p>
          <a:p>
            <a:pPr marL="571500" indent="-571500">
              <a:buNone/>
            </a:pPr>
            <a:r>
              <a:rPr lang="en-IN" dirty="0">
                <a:latin typeface="Times New Roman" pitchFamily="18" charset="0"/>
                <a:cs typeface="Times New Roman" pitchFamily="18" charset="0"/>
              </a:rPr>
              <a:t>ii) wet Calcination </a:t>
            </a:r>
          </a:p>
          <a:p>
            <a:pPr marL="571500" indent="-571500">
              <a:buNone/>
            </a:pPr>
            <a:r>
              <a:rPr lang="en-IN" dirty="0">
                <a:latin typeface="Times New Roman" pitchFamily="18" charset="0"/>
                <a:cs typeface="Times New Roman" pitchFamily="18" charset="0"/>
              </a:rPr>
              <a:t>iii) Dehydration by boiling with chemicals</a:t>
            </a:r>
          </a:p>
          <a:p>
            <a:pPr>
              <a:buNone/>
            </a:pPr>
            <a:r>
              <a:rPr lang="en-IN" dirty="0">
                <a:latin typeface="Times New Roman" pitchFamily="18" charset="0"/>
                <a:cs typeface="Times New Roman" pitchFamily="18" charset="0"/>
              </a:rPr>
              <a:t>iv) Synthetic method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536" y="6648"/>
            <a:ext cx="8229600" cy="1143000"/>
          </a:xfrm>
        </p:spPr>
        <p:txBody>
          <a:bodyPr/>
          <a:lstStyle/>
          <a:p>
            <a:r>
              <a:rPr lang="en-IN" dirty="0"/>
              <a:t>SETTING REACTIONS</a:t>
            </a:r>
          </a:p>
        </p:txBody>
      </p:sp>
      <p:sp>
        <p:nvSpPr>
          <p:cNvPr id="3" name="Content Placeholder 2"/>
          <p:cNvSpPr>
            <a:spLocks noGrp="1"/>
          </p:cNvSpPr>
          <p:nvPr>
            <p:ph idx="1"/>
          </p:nvPr>
        </p:nvSpPr>
        <p:spPr>
          <a:xfrm>
            <a:off x="457200" y="1052736"/>
            <a:ext cx="8229600" cy="5328592"/>
          </a:xfrm>
        </p:spPr>
        <p:txBody>
          <a:bodyPr>
            <a:normAutofit fontScale="92500" lnSpcReduction="10000"/>
          </a:bodyPr>
          <a:lstStyle/>
          <a:p>
            <a:pPr>
              <a:buNone/>
            </a:pPr>
            <a:r>
              <a:rPr lang="en-IN" dirty="0"/>
              <a:t>There are three theories of gypsum setting.</a:t>
            </a:r>
          </a:p>
          <a:p>
            <a:pPr>
              <a:buNone/>
            </a:pPr>
            <a:r>
              <a:rPr lang="en-IN" sz="3500" b="1" dirty="0"/>
              <a:t>Colloidal Theory</a:t>
            </a:r>
          </a:p>
          <a:p>
            <a:pPr algn="l"/>
            <a:r>
              <a:rPr lang="en-US" sz="3500" b="0" i="0" u="none" strike="noStrike" baseline="0" dirty="0">
                <a:solidFill>
                  <a:srgbClr val="231F20"/>
                </a:solidFill>
              </a:rPr>
              <a:t>This theory was put forward by </a:t>
            </a:r>
            <a:r>
              <a:rPr lang="en-US" sz="3500" b="0" i="0" u="none" strike="noStrike" baseline="0" dirty="0" err="1">
                <a:solidFill>
                  <a:srgbClr val="231F20"/>
                </a:solidFill>
              </a:rPr>
              <a:t>Mahaelis</a:t>
            </a:r>
            <a:r>
              <a:rPr lang="en-US" sz="3500" b="0" i="0" u="none" strike="noStrike" baseline="0" dirty="0">
                <a:solidFill>
                  <a:srgbClr val="231F20"/>
                </a:solidFill>
              </a:rPr>
              <a:t> in 1893</a:t>
            </a:r>
            <a:r>
              <a:rPr lang="en-US" sz="4400" b="0" i="0" u="none" strike="noStrike" baseline="0" dirty="0">
                <a:solidFill>
                  <a:srgbClr val="231F20"/>
                </a:solidFill>
              </a:rPr>
              <a:t>.</a:t>
            </a:r>
            <a:endParaRPr lang="en-IN" sz="4400" dirty="0"/>
          </a:p>
          <a:p>
            <a:pPr algn="just"/>
            <a:r>
              <a:rPr lang="en-IN" dirty="0"/>
              <a:t>The gypsum product when mixed with water enters into a colloidal stage through a sol-gel mechanism.</a:t>
            </a:r>
          </a:p>
          <a:p>
            <a:pPr algn="just"/>
            <a:r>
              <a:rPr lang="en-IN" dirty="0"/>
              <a:t>In the sol state, hemihydrate particles combines with water to form dihydrate.</a:t>
            </a:r>
          </a:p>
          <a:p>
            <a:pPr algn="just"/>
            <a:r>
              <a:rPr lang="en-IN" dirty="0"/>
              <a:t>As the water is consumed, the mass turns to a solid gel. </a:t>
            </a:r>
          </a:p>
        </p:txBody>
      </p:sp>
    </p:spTree>
    <p:extLst>
      <p:ext uri="{BB962C8B-B14F-4D97-AF65-F5344CB8AC3E}">
        <p14:creationId xmlns:p14="http://schemas.microsoft.com/office/powerpoint/2010/main" val="1035232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217443"/>
          </a:xfrm>
        </p:spPr>
        <p:txBody>
          <a:bodyPr>
            <a:normAutofit/>
          </a:bodyPr>
          <a:lstStyle/>
          <a:p>
            <a:pPr marL="0" indent="0">
              <a:buNone/>
            </a:pPr>
            <a:r>
              <a:rPr lang="en-IN" b="1" dirty="0">
                <a:latin typeface="Times New Roman" pitchFamily="18" charset="0"/>
                <a:cs typeface="Times New Roman" pitchFamily="18" charset="0"/>
              </a:rPr>
              <a:t>Hydration Theory:</a:t>
            </a:r>
          </a:p>
          <a:p>
            <a:pPr marL="0" indent="0">
              <a:buNone/>
            </a:pPr>
            <a:endParaRPr lang="en-IN" b="1" dirty="0">
              <a:latin typeface="Times New Roman" pitchFamily="18" charset="0"/>
              <a:cs typeface="Times New Roman" pitchFamily="18" charset="0"/>
            </a:endParaRPr>
          </a:p>
          <a:p>
            <a:r>
              <a:rPr lang="en-IN" dirty="0">
                <a:latin typeface="Times New Roman" pitchFamily="18" charset="0"/>
                <a:cs typeface="Times New Roman" pitchFamily="18" charset="0"/>
              </a:rPr>
              <a:t>Suggest that the hemihydrate undergoes hydration.</a:t>
            </a:r>
          </a:p>
          <a:p>
            <a:pPr marL="0" indent="0">
              <a:buNone/>
            </a:pPr>
            <a:endParaRPr lang="en-IN" dirty="0">
              <a:latin typeface="Times New Roman" pitchFamily="18" charset="0"/>
              <a:cs typeface="Times New Roman" pitchFamily="18" charset="0"/>
            </a:endParaRPr>
          </a:p>
          <a:p>
            <a:r>
              <a:rPr lang="en-IN" dirty="0">
                <a:latin typeface="Times New Roman" pitchFamily="18" charset="0"/>
                <a:cs typeface="Times New Roman" pitchFamily="18" charset="0"/>
              </a:rPr>
              <a:t>These rehydrated crystals are joined together through hydrogen bond to the </a:t>
            </a:r>
            <a:r>
              <a:rPr lang="en-IN" dirty="0" err="1">
                <a:latin typeface="Times New Roman" pitchFamily="18" charset="0"/>
                <a:cs typeface="Times New Roman" pitchFamily="18" charset="0"/>
              </a:rPr>
              <a:t>sulfate</a:t>
            </a:r>
            <a:r>
              <a:rPr lang="en-IN" dirty="0">
                <a:latin typeface="Times New Roman" pitchFamily="18" charset="0"/>
                <a:cs typeface="Times New Roman" pitchFamily="18" charset="0"/>
              </a:rPr>
              <a:t> groups forming a set solid mass.</a:t>
            </a:r>
          </a:p>
        </p:txBody>
      </p:sp>
    </p:spTree>
    <p:extLst>
      <p:ext uri="{BB962C8B-B14F-4D97-AF65-F5344CB8AC3E}">
        <p14:creationId xmlns:p14="http://schemas.microsoft.com/office/powerpoint/2010/main" val="4084028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92696"/>
            <a:ext cx="8892480" cy="5976664"/>
          </a:xfrm>
        </p:spPr>
        <p:txBody>
          <a:bodyPr>
            <a:normAutofit lnSpcReduction="10000"/>
          </a:bodyPr>
          <a:lstStyle/>
          <a:p>
            <a:pPr marL="0" indent="0">
              <a:buNone/>
            </a:pPr>
            <a:r>
              <a:rPr lang="en-IN" b="1" dirty="0">
                <a:latin typeface="Times New Roman" pitchFamily="18" charset="0"/>
                <a:cs typeface="Times New Roman" pitchFamily="18" charset="0"/>
              </a:rPr>
              <a:t>Dissolution-precipitation theory:</a:t>
            </a:r>
          </a:p>
          <a:p>
            <a:pPr algn="l"/>
            <a:r>
              <a:rPr lang="en-US" b="0" i="0" u="none" strike="noStrike" baseline="0" dirty="0">
                <a:solidFill>
                  <a:srgbClr val="231F20"/>
                </a:solidFill>
              </a:rPr>
              <a:t>The theory put forth by the French chemist</a:t>
            </a:r>
          </a:p>
          <a:p>
            <a:pPr marL="0" indent="0" algn="l">
              <a:buNone/>
            </a:pPr>
            <a:r>
              <a:rPr lang="fr-FR" b="0" i="0" u="none" strike="noStrike" baseline="0" dirty="0">
                <a:solidFill>
                  <a:srgbClr val="231F20"/>
                </a:solidFill>
              </a:rPr>
              <a:t>     Henry Louis Le Chatelier in 1887</a:t>
            </a:r>
            <a:endParaRPr lang="en-IN" dirty="0">
              <a:cs typeface="Times New Roman" pitchFamily="18" charset="0"/>
            </a:endParaRPr>
          </a:p>
          <a:p>
            <a:pPr marL="0" indent="0">
              <a:buNone/>
            </a:pPr>
            <a:endParaRPr lang="en-IN" dirty="0">
              <a:cs typeface="Times New Roman" pitchFamily="18" charset="0"/>
            </a:endParaRPr>
          </a:p>
          <a:p>
            <a:r>
              <a:rPr lang="en-IN" dirty="0">
                <a:cs typeface="Times New Roman" pitchFamily="18" charset="0"/>
              </a:rPr>
              <a:t>Widely accepted theory, based on the principle of gradual dissolution of hemihydrate and instant crystallization of dihydrate with inter locking of crystals forming a set mass.</a:t>
            </a:r>
          </a:p>
          <a:p>
            <a:endParaRPr lang="en-IN" dirty="0">
              <a:cs typeface="Times New Roman" pitchFamily="18" charset="0"/>
            </a:endParaRPr>
          </a:p>
          <a:p>
            <a:r>
              <a:rPr lang="en-IN" dirty="0">
                <a:cs typeface="Times New Roman" pitchFamily="18" charset="0"/>
              </a:rPr>
              <a:t>Hemihydrate is four times more soluble than dihydrate.</a:t>
            </a:r>
          </a:p>
        </p:txBody>
      </p:sp>
    </p:spTree>
    <p:extLst>
      <p:ext uri="{BB962C8B-B14F-4D97-AF65-F5344CB8AC3E}">
        <p14:creationId xmlns:p14="http://schemas.microsoft.com/office/powerpoint/2010/main" val="3832057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SELECTION</a:t>
            </a:r>
          </a:p>
        </p:txBody>
      </p:sp>
      <p:sp>
        <p:nvSpPr>
          <p:cNvPr id="3" name="Content Placeholder 2"/>
          <p:cNvSpPr>
            <a:spLocks noGrp="1"/>
          </p:cNvSpPr>
          <p:nvPr>
            <p:ph idx="1"/>
          </p:nvPr>
        </p:nvSpPr>
        <p:spPr>
          <a:xfrm>
            <a:off x="457200" y="1417638"/>
            <a:ext cx="8229600" cy="5035698"/>
          </a:xfrm>
        </p:spPr>
        <p:txBody>
          <a:bodyPr>
            <a:normAutofit lnSpcReduction="10000"/>
          </a:bodyPr>
          <a:lstStyle/>
          <a:p>
            <a:pPr marL="0" indent="0">
              <a:buNone/>
            </a:pPr>
            <a:r>
              <a:rPr lang="en-IN" b="1" dirty="0">
                <a:latin typeface="Times New Roman" pitchFamily="18" charset="0"/>
                <a:cs typeface="Times New Roman" pitchFamily="18" charset="0"/>
              </a:rPr>
              <a:t> Based on the desired properties and dental application. e.g.:</a:t>
            </a:r>
          </a:p>
          <a:p>
            <a:r>
              <a:rPr lang="en-IN" dirty="0">
                <a:latin typeface="Times New Roman" pitchFamily="18" charset="0"/>
                <a:cs typeface="Times New Roman" pitchFamily="18" charset="0"/>
              </a:rPr>
              <a:t>For a diagnostic cast plaster can be used.</a:t>
            </a:r>
          </a:p>
          <a:p>
            <a:r>
              <a:rPr lang="en-IN" dirty="0">
                <a:latin typeface="Times New Roman" pitchFamily="18" charset="0"/>
                <a:cs typeface="Times New Roman" pitchFamily="18" charset="0"/>
              </a:rPr>
              <a:t>For a working cast, strength and accuracy is required, dental stone is the gypsum product of choice</a:t>
            </a:r>
          </a:p>
          <a:p>
            <a:r>
              <a:rPr lang="en-IN" dirty="0">
                <a:latin typeface="Times New Roman" pitchFamily="18" charset="0"/>
                <a:cs typeface="Times New Roman" pitchFamily="18" charset="0"/>
              </a:rPr>
              <a:t>Working models for cast restorations require die stone.</a:t>
            </a:r>
          </a:p>
          <a:p>
            <a:r>
              <a:rPr lang="en-IN" dirty="0">
                <a:latin typeface="Times New Roman" pitchFamily="18" charset="0"/>
                <a:cs typeface="Times New Roman" pitchFamily="18" charset="0"/>
              </a:rPr>
              <a:t>For casting procedures dental investment is required.</a:t>
            </a:r>
          </a:p>
          <a:p>
            <a:endParaRPr lang="en-IN" dirty="0"/>
          </a:p>
        </p:txBody>
      </p:sp>
    </p:spTree>
    <p:extLst>
      <p:ext uri="{BB962C8B-B14F-4D97-AF65-F5344CB8AC3E}">
        <p14:creationId xmlns:p14="http://schemas.microsoft.com/office/powerpoint/2010/main" val="2641952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817"/>
            <a:ext cx="8229600" cy="1143000"/>
          </a:xfrm>
        </p:spPr>
        <p:txBody>
          <a:bodyPr>
            <a:normAutofit fontScale="90000"/>
          </a:bodyPr>
          <a:lstStyle/>
          <a:p>
            <a:r>
              <a:rPr lang="en-IN" sz="4800" b="1" dirty="0"/>
              <a:t>Manipulation</a:t>
            </a:r>
            <a:br>
              <a:rPr lang="en-IN" sz="3200" b="1" dirty="0"/>
            </a:br>
            <a:r>
              <a:rPr lang="en-IN" sz="3200" b="1" dirty="0"/>
              <a:t>PROPORTIONING &amp; W:P Ratio</a:t>
            </a:r>
          </a:p>
        </p:txBody>
      </p:sp>
      <p:sp>
        <p:nvSpPr>
          <p:cNvPr id="3" name="Content Placeholder 2"/>
          <p:cNvSpPr>
            <a:spLocks noGrp="1"/>
          </p:cNvSpPr>
          <p:nvPr>
            <p:ph idx="1"/>
          </p:nvPr>
        </p:nvSpPr>
        <p:spPr>
          <a:xfrm>
            <a:off x="251520" y="3367039"/>
            <a:ext cx="6306249" cy="2298527"/>
          </a:xfrm>
        </p:spPr>
        <p:txBody>
          <a:bodyPr>
            <a:normAutofit fontScale="85000" lnSpcReduction="20000"/>
          </a:bodyPr>
          <a:lstStyle/>
          <a:p>
            <a:endParaRPr lang="en-IN" dirty="0"/>
          </a:p>
          <a:p>
            <a:endParaRPr lang="en-IN" dirty="0"/>
          </a:p>
          <a:p>
            <a:pPr>
              <a:buFont typeface="Wingdings" panose="05000000000000000000" pitchFamily="2" charset="2"/>
              <a:buChar char="Ø"/>
            </a:pPr>
            <a:r>
              <a:rPr lang="en-IN" sz="3800" dirty="0"/>
              <a:t>Graduated cylinder</a:t>
            </a:r>
          </a:p>
          <a:p>
            <a:pPr>
              <a:buFont typeface="Wingdings" panose="05000000000000000000" pitchFamily="2" charset="2"/>
              <a:buChar char="Ø"/>
            </a:pPr>
            <a:endParaRPr lang="en-IN" sz="3800" dirty="0"/>
          </a:p>
          <a:p>
            <a:pPr>
              <a:buFont typeface="Wingdings" panose="05000000000000000000" pitchFamily="2" charset="2"/>
              <a:buChar char="Ø"/>
            </a:pPr>
            <a:r>
              <a:rPr lang="en-IN" sz="3800" dirty="0"/>
              <a:t>Weighing balance</a:t>
            </a:r>
          </a:p>
          <a:p>
            <a:pPr marL="0" indent="0">
              <a:buNone/>
            </a:pPr>
            <a:endParaRPr lang="en-IN" dirty="0"/>
          </a:p>
          <a:p>
            <a:pPr marL="0" indent="0">
              <a:buNone/>
            </a:pPr>
            <a:endParaRPr lang="en-IN" dirty="0"/>
          </a:p>
        </p:txBody>
      </p:sp>
      <p:pic>
        <p:nvPicPr>
          <p:cNvPr id="5" name="Picture 4">
            <a:extLst>
              <a:ext uri="{FF2B5EF4-FFF2-40B4-BE49-F238E27FC236}">
                <a16:creationId xmlns:a16="http://schemas.microsoft.com/office/drawing/2014/main" id="{61D40171-0C69-4A99-850A-A624E0BEE02E}"/>
              </a:ext>
            </a:extLst>
          </p:cNvPr>
          <p:cNvPicPr>
            <a:picLocks noChangeAspect="1"/>
          </p:cNvPicPr>
          <p:nvPr/>
        </p:nvPicPr>
        <p:blipFill>
          <a:blip r:embed="rId3"/>
          <a:stretch>
            <a:fillRect/>
          </a:stretch>
        </p:blipFill>
        <p:spPr>
          <a:xfrm>
            <a:off x="7380312" y="4516303"/>
            <a:ext cx="1763688" cy="2067059"/>
          </a:xfrm>
          <a:prstGeom prst="rect">
            <a:avLst/>
          </a:prstGeom>
        </p:spPr>
      </p:pic>
      <p:pic>
        <p:nvPicPr>
          <p:cNvPr id="7" name="Picture 6">
            <a:extLst>
              <a:ext uri="{FF2B5EF4-FFF2-40B4-BE49-F238E27FC236}">
                <a16:creationId xmlns:a16="http://schemas.microsoft.com/office/drawing/2014/main" id="{B49B3070-40DF-4981-AC00-E72880CE64CC}"/>
              </a:ext>
            </a:extLst>
          </p:cNvPr>
          <p:cNvPicPr>
            <a:picLocks noChangeAspect="1"/>
          </p:cNvPicPr>
          <p:nvPr/>
        </p:nvPicPr>
        <p:blipFill>
          <a:blip r:embed="rId4"/>
          <a:stretch>
            <a:fillRect/>
          </a:stretch>
        </p:blipFill>
        <p:spPr>
          <a:xfrm>
            <a:off x="7363922" y="1916832"/>
            <a:ext cx="1763688" cy="2298527"/>
          </a:xfrm>
          <a:prstGeom prst="rect">
            <a:avLst/>
          </a:prstGeom>
        </p:spPr>
      </p:pic>
      <p:sp>
        <p:nvSpPr>
          <p:cNvPr id="9" name="TextBox 8">
            <a:extLst>
              <a:ext uri="{FF2B5EF4-FFF2-40B4-BE49-F238E27FC236}">
                <a16:creationId xmlns:a16="http://schemas.microsoft.com/office/drawing/2014/main" id="{A07357E7-831E-4F07-A9E0-FFEF65759084}"/>
              </a:ext>
            </a:extLst>
          </p:cNvPr>
          <p:cNvSpPr txBox="1"/>
          <p:nvPr/>
        </p:nvSpPr>
        <p:spPr>
          <a:xfrm>
            <a:off x="101105" y="1406786"/>
            <a:ext cx="7262817" cy="2219838"/>
          </a:xfrm>
          <a:prstGeom prst="rect">
            <a:avLst/>
          </a:prstGeom>
          <a:noFill/>
        </p:spPr>
        <p:txBody>
          <a:bodyPr wrap="square">
            <a:spAutoFit/>
          </a:bodyPr>
          <a:lstStyle/>
          <a:p>
            <a:pPr marL="342900" indent="-342900" algn="l">
              <a:lnSpc>
                <a:spcPct val="150000"/>
              </a:lnSpc>
              <a:buFont typeface="Arial" panose="020B0604020202020204" pitchFamily="34" charset="0"/>
              <a:buChar char="•"/>
            </a:pPr>
            <a:r>
              <a:rPr lang="en-US" sz="3200" b="0" i="0" u="none" strike="noStrike" baseline="0" dirty="0">
                <a:solidFill>
                  <a:srgbClr val="231F20"/>
                </a:solidFill>
                <a:latin typeface="Times New Roman" panose="02020603050405020304" pitchFamily="18" charset="0"/>
                <a:cs typeface="Times New Roman" panose="02020603050405020304" pitchFamily="18" charset="0"/>
              </a:rPr>
              <a:t>The properties of the material depend upon the accurate proportioning of water and powder and its proper manipulation</a:t>
            </a:r>
            <a:r>
              <a:rPr lang="en-US" sz="2500" b="0" i="0" u="none" strike="noStrike" baseline="0" dirty="0">
                <a:solidFill>
                  <a:srgbClr val="231F20"/>
                </a:solidFill>
                <a:latin typeface="Times New Roman" panose="02020603050405020304" pitchFamily="18" charset="0"/>
                <a:cs typeface="Times New Roman" panose="02020603050405020304" pitchFamily="18" charset="0"/>
              </a:rPr>
              <a:t>.</a:t>
            </a: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870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C38551-02B7-CE7C-D66C-D8CE9147FB1E}"/>
              </a:ext>
            </a:extLst>
          </p:cNvPr>
          <p:cNvSpPr>
            <a:spLocks noGrp="1"/>
          </p:cNvSpPr>
          <p:nvPr>
            <p:ph idx="1"/>
          </p:nvPr>
        </p:nvSpPr>
        <p:spPr/>
        <p:txBody>
          <a:bodyPr/>
          <a:lstStyle/>
          <a:p>
            <a:pPr>
              <a:lnSpc>
                <a:spcPct val="150000"/>
              </a:lnSpc>
            </a:pPr>
            <a:r>
              <a:rPr lang="en-IN" sz="3200" dirty="0"/>
              <a:t>W:P is usually expressed by the quotient obtained when weight or volume of water is divided by weight of powder.</a:t>
            </a:r>
          </a:p>
          <a:p>
            <a:pPr>
              <a:lnSpc>
                <a:spcPct val="150000"/>
              </a:lnSpc>
            </a:pPr>
            <a:r>
              <a:rPr lang="en-IN" sz="3200" dirty="0"/>
              <a:t>Higher the water powder ratio longer is the setting time.</a:t>
            </a:r>
          </a:p>
          <a:p>
            <a:endParaRPr lang="en-IN" dirty="0"/>
          </a:p>
        </p:txBody>
      </p:sp>
      <p:sp>
        <p:nvSpPr>
          <p:cNvPr id="4" name="Content Placeholder 2">
            <a:extLst>
              <a:ext uri="{FF2B5EF4-FFF2-40B4-BE49-F238E27FC236}">
                <a16:creationId xmlns:a16="http://schemas.microsoft.com/office/drawing/2014/main" id="{6A350DE6-4B0F-C6A5-CBB2-0C220BD0FD0A}"/>
              </a:ext>
            </a:extLst>
          </p:cNvPr>
          <p:cNvSpPr txBox="1">
            <a:spLocks/>
          </p:cNvSpPr>
          <p:nvPr/>
        </p:nvSpPr>
        <p:spPr>
          <a:xfrm>
            <a:off x="457200" y="16288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IN" dirty="0"/>
          </a:p>
        </p:txBody>
      </p:sp>
    </p:spTree>
    <p:extLst>
      <p:ext uri="{BB962C8B-B14F-4D97-AF65-F5344CB8AC3E}">
        <p14:creationId xmlns:p14="http://schemas.microsoft.com/office/powerpoint/2010/main" val="1034575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Factors determining water for reaction:-</a:t>
            </a:r>
          </a:p>
          <a:p>
            <a:pPr>
              <a:buFont typeface="Wingdings" pitchFamily="2" charset="2"/>
              <a:buChar char="Ø"/>
            </a:pPr>
            <a:r>
              <a:rPr lang="en-IN" dirty="0"/>
              <a:t>Particle size</a:t>
            </a:r>
          </a:p>
          <a:p>
            <a:pPr>
              <a:buFont typeface="Wingdings" pitchFamily="2" charset="2"/>
              <a:buChar char="Ø"/>
            </a:pPr>
            <a:r>
              <a:rPr lang="en-IN" dirty="0"/>
              <a:t>Shape of particle </a:t>
            </a:r>
          </a:p>
          <a:p>
            <a:pPr>
              <a:buFont typeface="Wingdings" pitchFamily="2" charset="2"/>
              <a:buChar char="Ø"/>
            </a:pPr>
            <a:r>
              <a:rPr lang="en-IN" dirty="0"/>
              <a:t>Total surface area</a:t>
            </a:r>
          </a:p>
          <a:p>
            <a:pPr>
              <a:buFont typeface="Wingdings" pitchFamily="2" charset="2"/>
              <a:buChar char="Ø"/>
            </a:pPr>
            <a:r>
              <a:rPr lang="en-IN" dirty="0"/>
              <a:t>Adhesion between hemihydrate particles</a:t>
            </a:r>
          </a:p>
          <a:p>
            <a:pPr>
              <a:buFont typeface="Wingdings" pitchFamily="2" charset="2"/>
              <a:buChar char="Ø"/>
            </a:pPr>
            <a:r>
              <a:rPr lang="en-IN" dirty="0"/>
              <a:t>Addition of surface active materials.</a:t>
            </a:r>
          </a:p>
        </p:txBody>
      </p:sp>
    </p:spTree>
    <p:extLst>
      <p:ext uri="{BB962C8B-B14F-4D97-AF65-F5344CB8AC3E}">
        <p14:creationId xmlns:p14="http://schemas.microsoft.com/office/powerpoint/2010/main" val="299251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9392"/>
            <a:ext cx="8229600" cy="1143000"/>
          </a:xfrm>
        </p:spPr>
        <p:txBody>
          <a:bodyPr/>
          <a:lstStyle/>
          <a:p>
            <a:r>
              <a:rPr lang="en-IN" dirty="0"/>
              <a:t>MIXING &amp; MIXING TIME</a:t>
            </a:r>
          </a:p>
        </p:txBody>
      </p:sp>
      <p:sp>
        <p:nvSpPr>
          <p:cNvPr id="3" name="Content Placeholder 2"/>
          <p:cNvSpPr>
            <a:spLocks noGrp="1"/>
          </p:cNvSpPr>
          <p:nvPr>
            <p:ph idx="1"/>
          </p:nvPr>
        </p:nvSpPr>
        <p:spPr>
          <a:xfrm>
            <a:off x="251520" y="692696"/>
            <a:ext cx="8229600" cy="5832648"/>
          </a:xfrm>
        </p:spPr>
        <p:txBody>
          <a:bodyPr>
            <a:noAutofit/>
          </a:bodyPr>
          <a:lstStyle/>
          <a:p>
            <a:pPr marL="0" indent="0">
              <a:buNone/>
            </a:pPr>
            <a:r>
              <a:rPr lang="en-IN" b="1" i="1" u="sng" dirty="0"/>
              <a:t>Mixing:-</a:t>
            </a:r>
          </a:p>
          <a:p>
            <a:pPr marL="0" indent="0">
              <a:buNone/>
            </a:pPr>
            <a:r>
              <a:rPr lang="en-IN" dirty="0"/>
              <a:t>Manual-</a:t>
            </a:r>
          </a:p>
          <a:p>
            <a:r>
              <a:rPr lang="en-IN" dirty="0"/>
              <a:t>Bowl </a:t>
            </a:r>
          </a:p>
          <a:p>
            <a:r>
              <a:rPr lang="en-IN" dirty="0"/>
              <a:t>Spatula</a:t>
            </a:r>
          </a:p>
          <a:p>
            <a:r>
              <a:rPr lang="en-IN" dirty="0"/>
              <a:t>Place measured amount of water in bowl.</a:t>
            </a:r>
          </a:p>
          <a:p>
            <a:endParaRPr lang="en-IN" dirty="0">
              <a:latin typeface="Times New Roman" pitchFamily="18" charset="0"/>
              <a:cs typeface="Times New Roman" pitchFamily="18" charset="0"/>
            </a:endParaRPr>
          </a:p>
          <a:p>
            <a:r>
              <a:rPr lang="en-IN" dirty="0">
                <a:latin typeface="Times New Roman" pitchFamily="18" charset="0"/>
                <a:cs typeface="Times New Roman" pitchFamily="18" charset="0"/>
              </a:rPr>
              <a:t>Then, weighed powder is sifted into water and initial mixing is performed.</a:t>
            </a:r>
          </a:p>
          <a:p>
            <a:pPr marL="0" indent="0">
              <a:buNone/>
            </a:pPr>
            <a:endParaRPr lang="en-IN" dirty="0"/>
          </a:p>
        </p:txBody>
      </p:sp>
    </p:spTree>
    <p:extLst>
      <p:ext uri="{BB962C8B-B14F-4D97-AF65-F5344CB8AC3E}">
        <p14:creationId xmlns:p14="http://schemas.microsoft.com/office/powerpoint/2010/main" val="3561507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CONTENTS</a:t>
            </a:r>
          </a:p>
        </p:txBody>
      </p:sp>
      <p:sp>
        <p:nvSpPr>
          <p:cNvPr id="3" name="Content Placeholder 2"/>
          <p:cNvSpPr>
            <a:spLocks noGrp="1"/>
          </p:cNvSpPr>
          <p:nvPr>
            <p:ph idx="1"/>
          </p:nvPr>
        </p:nvSpPr>
        <p:spPr>
          <a:xfrm>
            <a:off x="457200" y="1268760"/>
            <a:ext cx="8229600" cy="5472608"/>
          </a:xfrm>
        </p:spPr>
        <p:txBody>
          <a:bodyPr>
            <a:normAutofit fontScale="92500" lnSpcReduction="20000"/>
          </a:bodyPr>
          <a:lstStyle/>
          <a:p>
            <a:r>
              <a:rPr lang="en-IN" dirty="0"/>
              <a:t>INTRODUCTION</a:t>
            </a:r>
          </a:p>
          <a:p>
            <a:r>
              <a:rPr lang="en-IN" dirty="0"/>
              <a:t>PRODUCTION OF GYPSUM PRODUCTS</a:t>
            </a:r>
          </a:p>
          <a:p>
            <a:r>
              <a:rPr lang="en-IN" dirty="0"/>
              <a:t>SETTING OF GYPSUM PRODUCTS</a:t>
            </a:r>
          </a:p>
          <a:p>
            <a:r>
              <a:rPr lang="en-IN" dirty="0"/>
              <a:t>SETTING REACTIONS</a:t>
            </a:r>
          </a:p>
          <a:p>
            <a:r>
              <a:rPr lang="en-IN" dirty="0"/>
              <a:t>PROPERTIES</a:t>
            </a:r>
          </a:p>
          <a:p>
            <a:r>
              <a:rPr lang="en-IN" dirty="0"/>
              <a:t>CARE OF CAST</a:t>
            </a:r>
          </a:p>
          <a:p>
            <a:r>
              <a:rPr lang="en-IN" dirty="0"/>
              <a:t>TYPES OF GYPSUM MATERIALS</a:t>
            </a:r>
          </a:p>
          <a:p>
            <a:r>
              <a:rPr lang="en-IN" dirty="0"/>
              <a:t>INFECTION CONTROL</a:t>
            </a:r>
          </a:p>
          <a:p>
            <a:r>
              <a:rPr lang="en-IN" dirty="0"/>
              <a:t>SPECIALISED GYPSUM</a:t>
            </a:r>
          </a:p>
          <a:p>
            <a:r>
              <a:rPr lang="en-IN" dirty="0"/>
              <a:t>CONCLUSION</a:t>
            </a:r>
          </a:p>
          <a:p>
            <a:r>
              <a:rPr lang="en-IN" dirty="0"/>
              <a:t>REFERENCES</a:t>
            </a:r>
          </a:p>
        </p:txBody>
      </p:sp>
    </p:spTree>
    <p:extLst>
      <p:ext uri="{BB962C8B-B14F-4D97-AF65-F5344CB8AC3E}">
        <p14:creationId xmlns:p14="http://schemas.microsoft.com/office/powerpoint/2010/main" val="886186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26D297-180C-67F7-1F84-937293E0E684}"/>
              </a:ext>
            </a:extLst>
          </p:cNvPr>
          <p:cNvSpPr>
            <a:spLocks noGrp="1"/>
          </p:cNvSpPr>
          <p:nvPr>
            <p:ph idx="1"/>
          </p:nvPr>
        </p:nvSpPr>
        <p:spPr/>
        <p:txBody>
          <a:bodyPr/>
          <a:lstStyle/>
          <a:p>
            <a:r>
              <a:rPr lang="en-IN" dirty="0">
                <a:latin typeface="Times New Roman" pitchFamily="18" charset="0"/>
                <a:cs typeface="Times New Roman" pitchFamily="18" charset="0"/>
              </a:rPr>
              <a:t>Then, stir the mixture vigorously, periodically wiping inside of the bowl with spatula.</a:t>
            </a:r>
            <a:endParaRPr lang="en-IN" sz="3200" dirty="0">
              <a:latin typeface="Times New Roman" pitchFamily="18" charset="0"/>
              <a:cs typeface="Times New Roman" pitchFamily="18" charset="0"/>
            </a:endParaRPr>
          </a:p>
          <a:p>
            <a:endParaRPr lang="en-IN" dirty="0"/>
          </a:p>
          <a:p>
            <a:r>
              <a:rPr lang="en-IN" sz="3200" dirty="0">
                <a:latin typeface="Times New Roman" pitchFamily="18" charset="0"/>
                <a:cs typeface="Times New Roman" pitchFamily="18" charset="0"/>
              </a:rPr>
              <a:t>Wetting of all powder particles with water must be ensured</a:t>
            </a:r>
          </a:p>
          <a:p>
            <a:endParaRPr lang="en-IN" sz="3200" dirty="0">
              <a:latin typeface="Times New Roman" pitchFamily="18" charset="0"/>
              <a:cs typeface="Times New Roman" pitchFamily="18" charset="0"/>
            </a:endParaRPr>
          </a:p>
          <a:p>
            <a:r>
              <a:rPr lang="en-IN" sz="3200" dirty="0">
                <a:latin typeface="Times New Roman" pitchFamily="18" charset="0"/>
                <a:cs typeface="Times New Roman" pitchFamily="18" charset="0"/>
              </a:rPr>
              <a:t>Mixing is done until uniform mix is obtained.</a:t>
            </a:r>
          </a:p>
          <a:p>
            <a:endParaRPr lang="en-IN" dirty="0"/>
          </a:p>
        </p:txBody>
      </p:sp>
    </p:spTree>
    <p:extLst>
      <p:ext uri="{BB962C8B-B14F-4D97-AF65-F5344CB8AC3E}">
        <p14:creationId xmlns:p14="http://schemas.microsoft.com/office/powerpoint/2010/main" val="83566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764704"/>
            <a:ext cx="8435280" cy="5721499"/>
          </a:xfrm>
        </p:spPr>
        <p:txBody>
          <a:bodyPr>
            <a:normAutofit/>
          </a:bodyPr>
          <a:lstStyle/>
          <a:p>
            <a:pPr marL="0" indent="0">
              <a:buNone/>
            </a:pPr>
            <a:r>
              <a:rPr lang="en-IN" dirty="0"/>
              <a:t>Mechanical mixing-</a:t>
            </a:r>
          </a:p>
          <a:p>
            <a:pPr marL="0" indent="0">
              <a:buNone/>
            </a:pPr>
            <a:r>
              <a:rPr lang="en-IN" dirty="0"/>
              <a:t>Initial 15 sec of hand mixing followed by 20-30 </a:t>
            </a:r>
            <a:r>
              <a:rPr lang="en-IN" dirty="0" err="1"/>
              <a:t>secs</a:t>
            </a:r>
            <a:r>
              <a:rPr lang="en-IN" dirty="0"/>
              <a:t> of mechanical mixing under vacuum.</a:t>
            </a:r>
          </a:p>
          <a:p>
            <a:pPr marL="0" indent="0">
              <a:buNone/>
            </a:pPr>
            <a:r>
              <a:rPr lang="en-IN" dirty="0"/>
              <a:t>Better strength and hardness as compared to manual.</a:t>
            </a:r>
          </a:p>
          <a:p>
            <a:pPr marL="0" indent="0">
              <a:buNone/>
            </a:pPr>
            <a:r>
              <a:rPr lang="en-IN" b="1" i="1" u="sng" dirty="0"/>
              <a:t>Mixing Time:-</a:t>
            </a:r>
          </a:p>
          <a:p>
            <a:pPr marL="0" indent="0">
              <a:buNone/>
            </a:pPr>
            <a:r>
              <a:rPr lang="en-IN" dirty="0"/>
              <a:t>Time from addition of water until mixing is completed.</a:t>
            </a:r>
          </a:p>
          <a:p>
            <a:pPr marL="0" indent="0">
              <a:buNone/>
            </a:pPr>
            <a:r>
              <a:rPr lang="en-IN" dirty="0"/>
              <a:t>Mechanical- 15 and 20-30 sec.</a:t>
            </a:r>
          </a:p>
          <a:p>
            <a:pPr marL="0" indent="0">
              <a:buNone/>
            </a:pPr>
            <a:r>
              <a:rPr lang="en-IN" dirty="0"/>
              <a:t>Manual-  approx. 1 min.</a:t>
            </a:r>
          </a:p>
        </p:txBody>
      </p:sp>
    </p:spTree>
    <p:extLst>
      <p:ext uri="{BB962C8B-B14F-4D97-AF65-F5344CB8AC3E}">
        <p14:creationId xmlns:p14="http://schemas.microsoft.com/office/powerpoint/2010/main" val="1213834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048" y="260648"/>
            <a:ext cx="8445624" cy="6551613"/>
          </a:xfrm>
        </p:spPr>
        <p:txBody>
          <a:bodyPr>
            <a:normAutofit/>
          </a:bodyPr>
          <a:lstStyle/>
          <a:p>
            <a:pPr marL="0" indent="0">
              <a:buNone/>
            </a:pPr>
            <a:r>
              <a:rPr lang="en-IN" sz="3400" b="1" u="sng" dirty="0"/>
              <a:t>Working Time</a:t>
            </a:r>
          </a:p>
          <a:p>
            <a:pPr marL="0" indent="0">
              <a:buNone/>
            </a:pPr>
            <a:endParaRPr lang="en-IN" sz="4400" b="1" i="1" u="sng" dirty="0"/>
          </a:p>
          <a:p>
            <a:pPr marL="0" indent="0">
              <a:buNone/>
            </a:pPr>
            <a:r>
              <a:rPr lang="en-IN" dirty="0"/>
              <a:t>Time available to use a workable mix, one that maintains a uniform consistency to perform task. Measured from start of mixing to point when consistency is no longer acceptable for handling.</a:t>
            </a:r>
          </a:p>
          <a:p>
            <a:pPr marL="0" indent="0">
              <a:buNone/>
            </a:pPr>
            <a:endParaRPr lang="en-IN" dirty="0"/>
          </a:p>
          <a:p>
            <a:pPr marL="0" indent="0">
              <a:buNone/>
            </a:pPr>
            <a:r>
              <a:rPr lang="en-IN" dirty="0"/>
              <a:t>Generally, 3 </a:t>
            </a:r>
            <a:r>
              <a:rPr lang="en-IN" dirty="0" err="1"/>
              <a:t>mins</a:t>
            </a:r>
            <a:r>
              <a:rPr lang="en-IN" dirty="0"/>
              <a:t> is adequate.</a:t>
            </a:r>
          </a:p>
          <a:p>
            <a:pPr marL="0" indent="0">
              <a:buNone/>
            </a:pPr>
            <a:endParaRPr lang="en-IN" b="1" i="1" u="sng" dirty="0"/>
          </a:p>
          <a:p>
            <a:pPr marL="0" indent="0">
              <a:buNone/>
            </a:pPr>
            <a:endParaRPr lang="en-IN" dirty="0"/>
          </a:p>
          <a:p>
            <a:pPr marL="0" indent="0">
              <a:buNone/>
            </a:pPr>
            <a:endParaRPr lang="en-IN" dirty="0"/>
          </a:p>
        </p:txBody>
      </p:sp>
    </p:spTree>
    <p:extLst>
      <p:ext uri="{BB962C8B-B14F-4D97-AF65-F5344CB8AC3E}">
        <p14:creationId xmlns:p14="http://schemas.microsoft.com/office/powerpoint/2010/main" val="322881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8435280" cy="5721499"/>
          </a:xfrm>
        </p:spPr>
        <p:txBody>
          <a:bodyPr>
            <a:normAutofit/>
          </a:bodyPr>
          <a:lstStyle/>
          <a:p>
            <a:pPr marL="0" indent="0">
              <a:buNone/>
            </a:pPr>
            <a:r>
              <a:rPr lang="en-IN" sz="3400" b="1" u="sng" dirty="0"/>
              <a:t>Setting Time</a:t>
            </a:r>
          </a:p>
          <a:p>
            <a:pPr marL="0" indent="0">
              <a:buNone/>
            </a:pPr>
            <a:endParaRPr lang="en-IN" dirty="0"/>
          </a:p>
          <a:p>
            <a:pPr marL="0" indent="0">
              <a:buNone/>
            </a:pPr>
            <a:r>
              <a:rPr lang="en-IN" dirty="0"/>
              <a:t>Time elapsed from beginning of mixing until the material hardens is k/a Setting Time.</a:t>
            </a:r>
          </a:p>
          <a:p>
            <a:pPr marL="0" indent="0">
              <a:buNone/>
            </a:pPr>
            <a:endParaRPr lang="en-IN" dirty="0"/>
          </a:p>
          <a:p>
            <a:pPr marL="0" indent="0">
              <a:buNone/>
            </a:pPr>
            <a:r>
              <a:rPr lang="en-IN" dirty="0"/>
              <a:t> Usually, measured by some type of penetration tests.</a:t>
            </a:r>
          </a:p>
        </p:txBody>
      </p:sp>
    </p:spTree>
    <p:extLst>
      <p:ext uri="{BB962C8B-B14F-4D97-AF65-F5344CB8AC3E}">
        <p14:creationId xmlns:p14="http://schemas.microsoft.com/office/powerpoint/2010/main" val="331529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TESTS FOR SETTING TIME</a:t>
            </a:r>
          </a:p>
        </p:txBody>
      </p:sp>
      <p:sp>
        <p:nvSpPr>
          <p:cNvPr id="3" name="Content Placeholder 2"/>
          <p:cNvSpPr>
            <a:spLocks noGrp="1"/>
          </p:cNvSpPr>
          <p:nvPr>
            <p:ph idx="1"/>
          </p:nvPr>
        </p:nvSpPr>
        <p:spPr/>
        <p:txBody>
          <a:bodyPr/>
          <a:lstStyle/>
          <a:p>
            <a:pPr marL="0" indent="0">
              <a:buNone/>
            </a:pPr>
            <a:r>
              <a:rPr lang="en-IN" b="1" i="1" u="sng" dirty="0"/>
              <a:t>Loss of Gloss for Initial Set </a:t>
            </a:r>
          </a:p>
          <a:p>
            <a:pPr marL="0" indent="0">
              <a:buNone/>
            </a:pPr>
            <a:endParaRPr lang="en-IN" dirty="0"/>
          </a:p>
          <a:p>
            <a:r>
              <a:rPr lang="en-IN" dirty="0"/>
              <a:t>As the reaction proceeds, some excess water is taken up in forming the dihydrate so that mix loses its gloss.</a:t>
            </a:r>
          </a:p>
          <a:p>
            <a:pPr marL="0" indent="0">
              <a:buNone/>
            </a:pPr>
            <a:endParaRPr lang="en-IN" dirty="0"/>
          </a:p>
          <a:p>
            <a:r>
              <a:rPr lang="en-IN" dirty="0"/>
              <a:t>No measurable compressive strength is attained.</a:t>
            </a:r>
          </a:p>
        </p:txBody>
      </p:sp>
    </p:spTree>
    <p:extLst>
      <p:ext uri="{BB962C8B-B14F-4D97-AF65-F5344CB8AC3E}">
        <p14:creationId xmlns:p14="http://schemas.microsoft.com/office/powerpoint/2010/main" val="4011001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611560" y="908720"/>
            <a:ext cx="7848872" cy="5400600"/>
          </a:xfrm>
          <a:prstGeom prst="rect">
            <a:avLst/>
          </a:prstGeom>
          <a:noFill/>
          <a:ln w="9525">
            <a:noFill/>
            <a:miter lim="800000"/>
            <a:headEnd/>
            <a:tailEnd/>
          </a:ln>
        </p:spPr>
      </p:pic>
    </p:spTree>
    <p:extLst>
      <p:ext uri="{BB962C8B-B14F-4D97-AF65-F5344CB8AC3E}">
        <p14:creationId xmlns:p14="http://schemas.microsoft.com/office/powerpoint/2010/main" val="484383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4704"/>
            <a:ext cx="6120680" cy="5361459"/>
          </a:xfrm>
        </p:spPr>
        <p:txBody>
          <a:bodyPr>
            <a:normAutofit fontScale="92500" lnSpcReduction="20000"/>
          </a:bodyPr>
          <a:lstStyle/>
          <a:p>
            <a:pPr marL="0" indent="0">
              <a:buNone/>
            </a:pPr>
            <a:r>
              <a:rPr lang="en-IN" b="1" i="1" u="sng" dirty="0"/>
              <a:t>Initial </a:t>
            </a:r>
            <a:r>
              <a:rPr lang="en-IN" b="1" i="1" u="sng" dirty="0" err="1"/>
              <a:t>Gillmore</a:t>
            </a:r>
            <a:r>
              <a:rPr lang="en-IN" b="1" i="1" u="sng" dirty="0"/>
              <a:t> Test for initial set</a:t>
            </a:r>
          </a:p>
          <a:p>
            <a:pPr marL="0" indent="0">
              <a:buNone/>
            </a:pPr>
            <a:endParaRPr lang="en-IN" dirty="0"/>
          </a:p>
          <a:p>
            <a:pPr marL="0" indent="0">
              <a:buNone/>
            </a:pPr>
            <a:r>
              <a:rPr lang="en-IN" sz="3600" dirty="0"/>
              <a:t>Smaller </a:t>
            </a:r>
            <a:r>
              <a:rPr lang="en-IN" sz="3600" dirty="0" err="1"/>
              <a:t>Gillmore</a:t>
            </a:r>
            <a:r>
              <a:rPr lang="en-IN" sz="3600" dirty="0"/>
              <a:t> needle is used.</a:t>
            </a:r>
          </a:p>
          <a:p>
            <a:pPr marL="0" indent="0">
              <a:buNone/>
            </a:pPr>
            <a:endParaRPr lang="en-IN" sz="3600" dirty="0"/>
          </a:p>
          <a:p>
            <a:pPr marL="0" indent="0">
              <a:buNone/>
            </a:pPr>
            <a:r>
              <a:rPr lang="en-IN" sz="3600" dirty="0"/>
              <a:t>Mixture is spread out, and the needle is lowered onto the surface. Time at which it no longer leaves an impression is called initial set.</a:t>
            </a:r>
          </a:p>
          <a:p>
            <a:pPr marL="0" indent="0">
              <a:buNone/>
            </a:pPr>
            <a:endParaRPr lang="en-IN" sz="3600" dirty="0"/>
          </a:p>
          <a:p>
            <a:pPr marL="0" indent="0">
              <a:buNone/>
            </a:pPr>
            <a:r>
              <a:rPr lang="en-IN" sz="3600" dirty="0"/>
              <a:t>Marked by definite increase in strength</a:t>
            </a:r>
            <a:r>
              <a:rPr lang="en-IN" dirty="0"/>
              <a:t>.</a:t>
            </a:r>
          </a:p>
        </p:txBody>
      </p:sp>
      <p:pic>
        <p:nvPicPr>
          <p:cNvPr id="4" name="Picture 2"/>
          <p:cNvPicPr>
            <a:picLocks noChangeAspect="1" noChangeArrowheads="1"/>
          </p:cNvPicPr>
          <p:nvPr/>
        </p:nvPicPr>
        <p:blipFill>
          <a:blip r:embed="rId2" cstate="print"/>
          <a:srcRect/>
          <a:stretch>
            <a:fillRect/>
          </a:stretch>
        </p:blipFill>
        <p:spPr bwMode="auto">
          <a:xfrm>
            <a:off x="5868144" y="2132856"/>
            <a:ext cx="3275856" cy="3528392"/>
          </a:xfrm>
          <a:prstGeom prst="rect">
            <a:avLst/>
          </a:prstGeom>
          <a:noFill/>
          <a:ln w="9525">
            <a:noFill/>
            <a:miter lim="800000"/>
            <a:headEnd/>
            <a:tailEnd/>
          </a:ln>
        </p:spPr>
      </p:pic>
    </p:spTree>
    <p:extLst>
      <p:ext uri="{BB962C8B-B14F-4D97-AF65-F5344CB8AC3E}">
        <p14:creationId xmlns:p14="http://schemas.microsoft.com/office/powerpoint/2010/main" val="220461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0"/>
            <a:ext cx="8229600" cy="4525963"/>
          </a:xfrm>
        </p:spPr>
        <p:txBody>
          <a:bodyPr/>
          <a:lstStyle/>
          <a:p>
            <a:pPr marL="0" indent="0">
              <a:buNone/>
            </a:pPr>
            <a:r>
              <a:rPr lang="en-IN" b="1" i="1" u="sng" dirty="0" err="1"/>
              <a:t>Vicat</a:t>
            </a:r>
            <a:r>
              <a:rPr lang="en-IN" b="1" i="1" u="sng" dirty="0"/>
              <a:t> Test for Setting Time</a:t>
            </a:r>
          </a:p>
          <a:p>
            <a:pPr marL="0" indent="0">
              <a:buNone/>
            </a:pPr>
            <a:endParaRPr lang="en-IN" dirty="0"/>
          </a:p>
        </p:txBody>
      </p:sp>
      <p:sp>
        <p:nvSpPr>
          <p:cNvPr id="4" name="Rectangle 3"/>
          <p:cNvSpPr/>
          <p:nvPr/>
        </p:nvSpPr>
        <p:spPr>
          <a:xfrm>
            <a:off x="611560" y="1628800"/>
            <a:ext cx="6246440" cy="4524315"/>
          </a:xfrm>
          <a:prstGeom prst="rect">
            <a:avLst/>
          </a:prstGeom>
        </p:spPr>
        <p:txBody>
          <a:bodyPr wrap="square">
            <a:spAutoFit/>
          </a:bodyPr>
          <a:lstStyle/>
          <a:p>
            <a:r>
              <a:rPr lang="en-IN" sz="3200" dirty="0">
                <a:latin typeface="Times New Roman" pitchFamily="18" charset="0"/>
                <a:cs typeface="Times New Roman" pitchFamily="18" charset="0"/>
              </a:rPr>
              <a:t>Instrument used: </a:t>
            </a:r>
            <a:r>
              <a:rPr lang="en-IN" sz="3200" dirty="0" err="1">
                <a:latin typeface="Times New Roman" pitchFamily="18" charset="0"/>
                <a:cs typeface="Times New Roman" pitchFamily="18" charset="0"/>
              </a:rPr>
              <a:t>Vicat</a:t>
            </a:r>
            <a:r>
              <a:rPr lang="en-IN" sz="3200" dirty="0">
                <a:latin typeface="Times New Roman" pitchFamily="18" charset="0"/>
                <a:cs typeface="Times New Roman" pitchFamily="18" charset="0"/>
              </a:rPr>
              <a:t> Penetrometer</a:t>
            </a:r>
          </a:p>
          <a:p>
            <a:endParaRPr lang="en-IN" sz="3200" dirty="0">
              <a:latin typeface="Times New Roman" pitchFamily="18" charset="0"/>
              <a:cs typeface="Times New Roman" pitchFamily="18" charset="0"/>
            </a:endParaRPr>
          </a:p>
          <a:p>
            <a:r>
              <a:rPr lang="en-IN" sz="3200" dirty="0">
                <a:latin typeface="Times New Roman" pitchFamily="18" charset="0"/>
                <a:cs typeface="Times New Roman" pitchFamily="18" charset="0"/>
              </a:rPr>
              <a:t>The needle is held just in contact with the mix. Soon after the gloss is lost, the plunger is released.</a:t>
            </a:r>
            <a:br>
              <a:rPr lang="en-IN" sz="3200" dirty="0">
                <a:latin typeface="Times New Roman" pitchFamily="18" charset="0"/>
                <a:cs typeface="Times New Roman" pitchFamily="18" charset="0"/>
              </a:rPr>
            </a:br>
            <a:endParaRPr lang="en-IN" sz="3200" dirty="0">
              <a:latin typeface="Times New Roman" pitchFamily="18" charset="0"/>
              <a:cs typeface="Times New Roman" pitchFamily="18" charset="0"/>
            </a:endParaRPr>
          </a:p>
          <a:p>
            <a:r>
              <a:rPr lang="en-IN" sz="3200" dirty="0">
                <a:latin typeface="Times New Roman" pitchFamily="18" charset="0"/>
                <a:cs typeface="Times New Roman" pitchFamily="18" charset="0"/>
              </a:rPr>
              <a:t>Time elapsed from start of mixing till the needle no longer penetrates to bottom of mix is k/a setting time.</a:t>
            </a:r>
          </a:p>
        </p:txBody>
      </p:sp>
    </p:spTree>
    <p:extLst>
      <p:ext uri="{BB962C8B-B14F-4D97-AF65-F5344CB8AC3E}">
        <p14:creationId xmlns:p14="http://schemas.microsoft.com/office/powerpoint/2010/main" val="2113258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2051720" y="0"/>
            <a:ext cx="5040560" cy="6858000"/>
          </a:xfrm>
          <a:prstGeom prst="rect">
            <a:avLst/>
          </a:prstGeom>
          <a:noFill/>
          <a:ln w="9525">
            <a:noFill/>
            <a:miter lim="800000"/>
            <a:headEnd/>
            <a:tailEnd/>
          </a:ln>
        </p:spPr>
      </p:pic>
    </p:spTree>
    <p:extLst>
      <p:ext uri="{BB962C8B-B14F-4D97-AF65-F5344CB8AC3E}">
        <p14:creationId xmlns:p14="http://schemas.microsoft.com/office/powerpoint/2010/main" val="2116513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96"/>
            <a:ext cx="6372200" cy="5433467"/>
          </a:xfrm>
        </p:spPr>
        <p:txBody>
          <a:bodyPr>
            <a:normAutofit/>
          </a:bodyPr>
          <a:lstStyle/>
          <a:p>
            <a:pPr>
              <a:buNone/>
            </a:pPr>
            <a:r>
              <a:rPr lang="en-IN" b="1" dirty="0"/>
              <a:t>   </a:t>
            </a:r>
            <a:r>
              <a:rPr lang="en-IN" b="1" dirty="0">
                <a:latin typeface="Times New Roman" pitchFamily="18" charset="0"/>
                <a:cs typeface="Times New Roman" pitchFamily="18" charset="0"/>
              </a:rPr>
              <a:t>Gilmore test for final setting time</a:t>
            </a:r>
          </a:p>
          <a:p>
            <a:r>
              <a:rPr lang="en-IN" dirty="0">
                <a:latin typeface="Times New Roman" pitchFamily="18" charset="0"/>
                <a:cs typeface="Times New Roman" pitchFamily="18" charset="0"/>
              </a:rPr>
              <a:t>The heavier one amongst the Gilmore needles is used.</a:t>
            </a:r>
          </a:p>
          <a:p>
            <a:pPr marL="0" indent="0">
              <a:buNone/>
            </a:pPr>
            <a:endParaRPr lang="en-IN" dirty="0">
              <a:latin typeface="Times New Roman" pitchFamily="18" charset="0"/>
              <a:cs typeface="Times New Roman" pitchFamily="18" charset="0"/>
            </a:endParaRPr>
          </a:p>
          <a:p>
            <a:r>
              <a:rPr lang="en-IN" dirty="0">
                <a:latin typeface="Times New Roman" pitchFamily="18" charset="0"/>
                <a:cs typeface="Times New Roman" pitchFamily="18" charset="0"/>
              </a:rPr>
              <a:t>Time elapsed at which this needle leaves only a barely perceptible mark on the surface is known as final setting time.</a:t>
            </a:r>
          </a:p>
        </p:txBody>
      </p:sp>
      <p:pic>
        <p:nvPicPr>
          <p:cNvPr id="2050" name="Picture 2"/>
          <p:cNvPicPr>
            <a:picLocks noChangeAspect="1" noChangeArrowheads="1"/>
          </p:cNvPicPr>
          <p:nvPr/>
        </p:nvPicPr>
        <p:blipFill>
          <a:blip r:embed="rId2" cstate="print"/>
          <a:srcRect/>
          <a:stretch>
            <a:fillRect/>
          </a:stretch>
        </p:blipFill>
        <p:spPr bwMode="auto">
          <a:xfrm>
            <a:off x="6228184" y="2492896"/>
            <a:ext cx="2915816" cy="3168352"/>
          </a:xfrm>
          <a:prstGeom prst="rect">
            <a:avLst/>
          </a:prstGeom>
          <a:noFill/>
          <a:ln w="9525">
            <a:noFill/>
            <a:miter lim="800000"/>
            <a:headEnd/>
            <a:tailEnd/>
          </a:ln>
        </p:spPr>
      </p:pic>
    </p:spTree>
    <p:extLst>
      <p:ext uri="{BB962C8B-B14F-4D97-AF65-F5344CB8AC3E}">
        <p14:creationId xmlns:p14="http://schemas.microsoft.com/office/powerpoint/2010/main" val="3938837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Times New Roman" pitchFamily="18" charset="0"/>
                <a:cs typeface="Times New Roman" pitchFamily="18" charset="0"/>
              </a:rPr>
              <a:t>INTRODUCTION</a:t>
            </a:r>
          </a:p>
        </p:txBody>
      </p:sp>
      <p:sp>
        <p:nvSpPr>
          <p:cNvPr id="3" name="Content Placeholder 2"/>
          <p:cNvSpPr>
            <a:spLocks noGrp="1"/>
          </p:cNvSpPr>
          <p:nvPr>
            <p:ph idx="1"/>
          </p:nvPr>
        </p:nvSpPr>
        <p:spPr/>
        <p:txBody>
          <a:bodyPr>
            <a:normAutofit/>
          </a:bodyPr>
          <a:lstStyle/>
          <a:p>
            <a:r>
              <a:rPr lang="pt-BR" sz="4000" dirty="0">
                <a:latin typeface="Times New Roman" pitchFamily="18" charset="0"/>
                <a:cs typeface="Times New Roman" pitchFamily="18" charset="0"/>
              </a:rPr>
              <a:t>Gypsum (CaSO</a:t>
            </a:r>
            <a:r>
              <a:rPr lang="pt-BR" sz="4000" baseline="-25000" dirty="0">
                <a:latin typeface="Times New Roman" pitchFamily="18" charset="0"/>
                <a:cs typeface="Times New Roman" pitchFamily="18" charset="0"/>
              </a:rPr>
              <a:t>4</a:t>
            </a:r>
            <a:r>
              <a:rPr lang="pt-BR" sz="4000" dirty="0">
                <a:latin typeface="Times New Roman" pitchFamily="18" charset="0"/>
                <a:cs typeface="Times New Roman" pitchFamily="18" charset="0"/>
              </a:rPr>
              <a:t>.2H</a:t>
            </a:r>
            <a:r>
              <a:rPr lang="pt-BR" sz="4000" baseline="-25000" dirty="0">
                <a:latin typeface="Times New Roman" pitchFamily="18" charset="0"/>
                <a:cs typeface="Times New Roman" pitchFamily="18" charset="0"/>
              </a:rPr>
              <a:t>2</a:t>
            </a:r>
            <a:r>
              <a:rPr lang="pt-BR" sz="4000" dirty="0">
                <a:latin typeface="Times New Roman" pitchFamily="18" charset="0"/>
                <a:cs typeface="Times New Roman" pitchFamily="18" charset="0"/>
              </a:rPr>
              <a:t>O) is a </a:t>
            </a:r>
            <a:r>
              <a:rPr lang="en-IN" sz="4000" dirty="0">
                <a:latin typeface="Times New Roman" pitchFamily="18" charset="0"/>
                <a:cs typeface="Times New Roman" pitchFamily="18" charset="0"/>
              </a:rPr>
              <a:t>mineral mined in various parts of the world.</a:t>
            </a:r>
          </a:p>
          <a:p>
            <a:endParaRPr lang="en-IN" sz="4000" dirty="0">
              <a:latin typeface="Times New Roman" pitchFamily="18" charset="0"/>
              <a:cs typeface="Times New Roman" pitchFamily="18" charset="0"/>
            </a:endParaRPr>
          </a:p>
          <a:p>
            <a:r>
              <a:rPr lang="en-IN" sz="4000" dirty="0">
                <a:latin typeface="Times New Roman" pitchFamily="18" charset="0"/>
                <a:cs typeface="Times New Roman" pitchFamily="18" charset="0"/>
              </a:rPr>
              <a:t>ADA Specification no. 25</a:t>
            </a:r>
          </a:p>
          <a:p>
            <a:pPr marL="0" indent="0">
              <a:buNone/>
            </a:pPr>
            <a:endParaRPr lang="en-IN" sz="4000" dirty="0">
              <a:latin typeface="Times New Roman" pitchFamily="18" charset="0"/>
              <a:cs typeface="Times New Roman" pitchFamily="18" charset="0"/>
            </a:endParaRPr>
          </a:p>
          <a:p>
            <a:r>
              <a:rPr lang="en-IN" sz="4000" dirty="0">
                <a:latin typeface="Times New Roman" pitchFamily="18" charset="0"/>
                <a:cs typeface="Times New Roman" pitchFamily="18" charset="0"/>
              </a:rPr>
              <a:t>ISO Specification no. 6873:1998</a:t>
            </a:r>
          </a:p>
          <a:p>
            <a:endParaRPr lang="en-IN" dirty="0"/>
          </a:p>
        </p:txBody>
      </p:sp>
    </p:spTree>
    <p:extLst>
      <p:ext uri="{BB962C8B-B14F-4D97-AF65-F5344CB8AC3E}">
        <p14:creationId xmlns:p14="http://schemas.microsoft.com/office/powerpoint/2010/main" val="3140979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229600" cy="1691680"/>
          </a:xfrm>
        </p:spPr>
        <p:txBody>
          <a:bodyPr>
            <a:normAutofit/>
          </a:bodyPr>
          <a:lstStyle/>
          <a:p>
            <a:r>
              <a:rPr lang="en-IN" dirty="0">
                <a:latin typeface="Times New Roman" pitchFamily="18" charset="0"/>
                <a:cs typeface="Times New Roman" pitchFamily="18" charset="0"/>
              </a:rPr>
              <a:t>Weight And Diameter Of </a:t>
            </a:r>
            <a:r>
              <a:rPr lang="en-IN" dirty="0" err="1">
                <a:latin typeface="Times New Roman" pitchFamily="18" charset="0"/>
                <a:cs typeface="Times New Roman" pitchFamily="18" charset="0"/>
              </a:rPr>
              <a:t>Vicat</a:t>
            </a:r>
            <a:r>
              <a:rPr lang="en-IN" dirty="0">
                <a:latin typeface="Times New Roman" pitchFamily="18" charset="0"/>
                <a:cs typeface="Times New Roman" pitchFamily="18" charset="0"/>
              </a:rPr>
              <a:t> And</a:t>
            </a:r>
            <a:br>
              <a:rPr lang="en-IN" dirty="0">
                <a:latin typeface="Times New Roman" pitchFamily="18" charset="0"/>
                <a:cs typeface="Times New Roman" pitchFamily="18" charset="0"/>
              </a:rPr>
            </a:br>
            <a:r>
              <a:rPr lang="en-IN" dirty="0" err="1">
                <a:latin typeface="Times New Roman" pitchFamily="18" charset="0"/>
                <a:cs typeface="Times New Roman" pitchFamily="18" charset="0"/>
              </a:rPr>
              <a:t>Gillmore</a:t>
            </a:r>
            <a:r>
              <a:rPr lang="en-IN" dirty="0">
                <a:latin typeface="Times New Roman" pitchFamily="18" charset="0"/>
                <a:cs typeface="Times New Roman" pitchFamily="18" charset="0"/>
              </a:rPr>
              <a:t> Needle</a:t>
            </a:r>
            <a:endParaRPr lang="en-IN" dirty="0"/>
          </a:p>
        </p:txBody>
      </p:sp>
      <p:sp>
        <p:nvSpPr>
          <p:cNvPr id="3" name="Content Placeholder 2"/>
          <p:cNvSpPr>
            <a:spLocks noGrp="1"/>
          </p:cNvSpPr>
          <p:nvPr>
            <p:ph idx="1"/>
          </p:nvPr>
        </p:nvSpPr>
        <p:spPr/>
        <p:txBody>
          <a:bodyPr>
            <a:normAutofit fontScale="92500" lnSpcReduction="20000"/>
          </a:bodyPr>
          <a:lstStyle/>
          <a:p>
            <a:r>
              <a:rPr lang="en-IN" dirty="0" err="1">
                <a:latin typeface="Times New Roman" pitchFamily="18" charset="0"/>
                <a:cs typeface="Times New Roman" pitchFamily="18" charset="0"/>
              </a:rPr>
              <a:t>Vicat</a:t>
            </a:r>
            <a:r>
              <a:rPr lang="en-IN" dirty="0">
                <a:latin typeface="Times New Roman" pitchFamily="18" charset="0"/>
                <a:cs typeface="Times New Roman" pitchFamily="18" charset="0"/>
              </a:rPr>
              <a:t> needle : Weight - </a:t>
            </a:r>
            <a:r>
              <a:rPr lang="en-IN" b="1" i="1" dirty="0">
                <a:latin typeface="Times New Roman" pitchFamily="18" charset="0"/>
                <a:cs typeface="Times New Roman" pitchFamily="18" charset="0"/>
              </a:rPr>
              <a:t>300gm</a:t>
            </a:r>
          </a:p>
          <a:p>
            <a:r>
              <a:rPr lang="en-IN" dirty="0">
                <a:latin typeface="Times New Roman" pitchFamily="18" charset="0"/>
                <a:cs typeface="Times New Roman" pitchFamily="18" charset="0"/>
              </a:rPr>
              <a:t>Diameter – </a:t>
            </a:r>
            <a:r>
              <a:rPr lang="en-IN" b="1" i="1" dirty="0">
                <a:latin typeface="Times New Roman" pitchFamily="18" charset="0"/>
                <a:cs typeface="Times New Roman" pitchFamily="18" charset="0"/>
              </a:rPr>
              <a:t>1mm</a:t>
            </a:r>
          </a:p>
          <a:p>
            <a:endParaRPr lang="en-IN" dirty="0">
              <a:latin typeface="Times New Roman" pitchFamily="18" charset="0"/>
              <a:cs typeface="Times New Roman" pitchFamily="18" charset="0"/>
            </a:endParaRPr>
          </a:p>
          <a:p>
            <a:r>
              <a:rPr lang="en-IN" dirty="0" err="1">
                <a:latin typeface="Times New Roman" pitchFamily="18" charset="0"/>
                <a:cs typeface="Times New Roman" pitchFamily="18" charset="0"/>
              </a:rPr>
              <a:t>Gillmore</a:t>
            </a:r>
            <a:r>
              <a:rPr lang="en-IN" dirty="0">
                <a:latin typeface="Times New Roman" pitchFamily="18" charset="0"/>
                <a:cs typeface="Times New Roman" pitchFamily="18" charset="0"/>
              </a:rPr>
              <a:t> needle :</a:t>
            </a:r>
          </a:p>
          <a:p>
            <a:pPr>
              <a:buNone/>
            </a:pPr>
            <a:r>
              <a:rPr lang="en-IN" dirty="0">
                <a:latin typeface="Times New Roman" pitchFamily="18" charset="0"/>
                <a:cs typeface="Times New Roman" pitchFamily="18" charset="0"/>
              </a:rPr>
              <a:t>I)Small : Weight </a:t>
            </a:r>
            <a:r>
              <a:rPr lang="en-IN" b="1" i="1" dirty="0">
                <a:latin typeface="Times New Roman" pitchFamily="18" charset="0"/>
                <a:cs typeface="Times New Roman" pitchFamily="18" charset="0"/>
              </a:rPr>
              <a:t>- ¼ lb</a:t>
            </a:r>
          </a:p>
          <a:p>
            <a:pPr>
              <a:buNone/>
            </a:pPr>
            <a:r>
              <a:rPr lang="en-IN" dirty="0">
                <a:latin typeface="Times New Roman" pitchFamily="18" charset="0"/>
                <a:cs typeface="Times New Roman" pitchFamily="18" charset="0"/>
              </a:rPr>
              <a:t>Diameter </a:t>
            </a:r>
            <a:r>
              <a:rPr lang="en-IN" b="1" i="1" dirty="0">
                <a:latin typeface="Times New Roman" pitchFamily="18" charset="0"/>
                <a:cs typeface="Times New Roman" pitchFamily="18" charset="0"/>
              </a:rPr>
              <a:t>- 1/12’’(2.12mm)</a:t>
            </a:r>
          </a:p>
          <a:p>
            <a:pPr>
              <a:buNone/>
            </a:pPr>
            <a:endParaRPr lang="en-IN" dirty="0">
              <a:latin typeface="Times New Roman" pitchFamily="18" charset="0"/>
              <a:cs typeface="Times New Roman" pitchFamily="18" charset="0"/>
            </a:endParaRPr>
          </a:p>
          <a:p>
            <a:pPr>
              <a:buNone/>
            </a:pPr>
            <a:r>
              <a:rPr lang="en-IN" dirty="0">
                <a:latin typeface="Times New Roman" pitchFamily="18" charset="0"/>
                <a:cs typeface="Times New Roman" pitchFamily="18" charset="0"/>
              </a:rPr>
              <a:t>II)Large : Weight - </a:t>
            </a:r>
            <a:r>
              <a:rPr lang="en-IN" b="1" i="1" dirty="0">
                <a:latin typeface="Times New Roman" pitchFamily="18" charset="0"/>
                <a:cs typeface="Times New Roman" pitchFamily="18" charset="0"/>
              </a:rPr>
              <a:t>1lb</a:t>
            </a:r>
          </a:p>
          <a:p>
            <a:pPr>
              <a:buNone/>
            </a:pPr>
            <a:r>
              <a:rPr lang="en-IN" dirty="0">
                <a:latin typeface="Times New Roman" pitchFamily="18" charset="0"/>
                <a:cs typeface="Times New Roman" pitchFamily="18" charset="0"/>
              </a:rPr>
              <a:t>Diameter – </a:t>
            </a:r>
            <a:r>
              <a:rPr lang="en-IN" b="1" i="1" dirty="0">
                <a:latin typeface="Times New Roman" pitchFamily="18" charset="0"/>
                <a:cs typeface="Times New Roman" pitchFamily="18" charset="0"/>
              </a:rPr>
              <a:t>1/24’’(1.06mm)</a:t>
            </a:r>
          </a:p>
        </p:txBody>
      </p:sp>
    </p:spTree>
    <p:extLst>
      <p:ext uri="{BB962C8B-B14F-4D97-AF65-F5344CB8AC3E}">
        <p14:creationId xmlns:p14="http://schemas.microsoft.com/office/powerpoint/2010/main" val="1984060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1143000"/>
          </a:xfrm>
        </p:spPr>
        <p:txBody>
          <a:bodyPr>
            <a:normAutofit/>
          </a:bodyPr>
          <a:lstStyle/>
          <a:p>
            <a:r>
              <a:rPr lang="en-IN" b="1" dirty="0"/>
              <a:t>Ready for Use Criterion</a:t>
            </a:r>
            <a:endParaRPr lang="en-IN" dirty="0"/>
          </a:p>
        </p:txBody>
      </p:sp>
      <p:sp>
        <p:nvSpPr>
          <p:cNvPr id="3" name="Content Placeholder 2"/>
          <p:cNvSpPr>
            <a:spLocks noGrp="1"/>
          </p:cNvSpPr>
          <p:nvPr>
            <p:ph idx="1"/>
          </p:nvPr>
        </p:nvSpPr>
        <p:spPr>
          <a:xfrm>
            <a:off x="179512" y="1916832"/>
            <a:ext cx="8820472" cy="5472608"/>
          </a:xfrm>
        </p:spPr>
        <p:txBody>
          <a:bodyPr>
            <a:noAutofit/>
          </a:bodyPr>
          <a:lstStyle/>
          <a:p>
            <a:r>
              <a:rPr lang="en-IN" dirty="0">
                <a:latin typeface="Times New Roman" pitchFamily="18" charset="0"/>
                <a:cs typeface="Times New Roman" pitchFamily="18" charset="0"/>
              </a:rPr>
              <a:t>It is a subjective measure of the time at which the set material may be safely handled in the usual manner.</a:t>
            </a:r>
          </a:p>
          <a:p>
            <a:pPr marL="0" indent="0">
              <a:buNone/>
            </a:pPr>
            <a:endParaRPr lang="en-IN" dirty="0">
              <a:latin typeface="Times New Roman" pitchFamily="18" charset="0"/>
              <a:cs typeface="Times New Roman" pitchFamily="18" charset="0"/>
            </a:endParaRPr>
          </a:p>
          <a:p>
            <a:r>
              <a:rPr lang="en-IN" dirty="0">
                <a:latin typeface="Times New Roman" pitchFamily="18" charset="0"/>
                <a:cs typeface="Times New Roman" pitchFamily="18" charset="0"/>
              </a:rPr>
              <a:t>Compressive strength 80%  at approximately 1 hr.</a:t>
            </a:r>
          </a:p>
        </p:txBody>
      </p:sp>
    </p:spTree>
    <p:extLst>
      <p:ext uri="{BB962C8B-B14F-4D97-AF65-F5344CB8AC3E}">
        <p14:creationId xmlns:p14="http://schemas.microsoft.com/office/powerpoint/2010/main" val="3756366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How to Control Setting time?</a:t>
            </a:r>
            <a:endParaRPr lang="en-IN" dirty="0"/>
          </a:p>
        </p:txBody>
      </p:sp>
      <p:sp>
        <p:nvSpPr>
          <p:cNvPr id="3" name="Content Placeholder 2"/>
          <p:cNvSpPr>
            <a:spLocks noGrp="1"/>
          </p:cNvSpPr>
          <p:nvPr>
            <p:ph idx="1"/>
          </p:nvPr>
        </p:nvSpPr>
        <p:spPr>
          <a:xfrm>
            <a:off x="273953" y="1218456"/>
            <a:ext cx="8867328" cy="6005264"/>
          </a:xfrm>
        </p:spPr>
        <p:txBody>
          <a:bodyPr>
            <a:normAutofit/>
          </a:bodyPr>
          <a:lstStyle/>
          <a:p>
            <a:pPr>
              <a:buNone/>
            </a:pPr>
            <a:r>
              <a:rPr lang="en-IN" b="1" dirty="0"/>
              <a:t>    </a:t>
            </a:r>
            <a:r>
              <a:rPr lang="en-IN" b="1" dirty="0">
                <a:latin typeface="Times New Roman" pitchFamily="18" charset="0"/>
                <a:cs typeface="Times New Roman" pitchFamily="18" charset="0"/>
              </a:rPr>
              <a:t>Theoretically there are 3 methods</a:t>
            </a:r>
          </a:p>
          <a:p>
            <a:r>
              <a:rPr lang="en-IN" sz="3300" dirty="0">
                <a:latin typeface="Times New Roman" pitchFamily="18" charset="0"/>
                <a:cs typeface="Times New Roman" pitchFamily="18" charset="0"/>
              </a:rPr>
              <a:t>Solubility of hemihydrates can be increased or decreased</a:t>
            </a:r>
          </a:p>
          <a:p>
            <a:pPr>
              <a:buNone/>
            </a:pPr>
            <a:r>
              <a:rPr lang="en-IN" sz="3300" dirty="0">
                <a:latin typeface="Times New Roman" pitchFamily="18" charset="0"/>
                <a:cs typeface="Times New Roman" pitchFamily="18" charset="0"/>
              </a:rPr>
              <a:t>                         Solubility     </a:t>
            </a:r>
          </a:p>
          <a:p>
            <a:pPr>
              <a:buNone/>
            </a:pPr>
            <a:endParaRPr lang="en-IN" sz="3300" dirty="0">
              <a:latin typeface="Times New Roman" pitchFamily="18" charset="0"/>
              <a:cs typeface="Times New Roman" pitchFamily="18" charset="0"/>
            </a:endParaRPr>
          </a:p>
          <a:p>
            <a:pPr>
              <a:buNone/>
            </a:pPr>
            <a:r>
              <a:rPr lang="en-IN" sz="3300" dirty="0">
                <a:latin typeface="Times New Roman" pitchFamily="18" charset="0"/>
                <a:cs typeface="Times New Roman" pitchFamily="18" charset="0"/>
              </a:rPr>
              <a:t>            </a:t>
            </a:r>
            <a:r>
              <a:rPr lang="en-IN" sz="3300" dirty="0" err="1">
                <a:latin typeface="Times New Roman" pitchFamily="18" charset="0"/>
                <a:cs typeface="Times New Roman" pitchFamily="18" charset="0"/>
              </a:rPr>
              <a:t>Supersaturation</a:t>
            </a:r>
            <a:r>
              <a:rPr lang="en-IN" sz="3300" dirty="0">
                <a:latin typeface="Times New Roman" pitchFamily="18" charset="0"/>
                <a:cs typeface="Times New Roman" pitchFamily="18" charset="0"/>
              </a:rPr>
              <a:t> of calcium </a:t>
            </a:r>
            <a:r>
              <a:rPr lang="en-IN" sz="3300" dirty="0" err="1">
                <a:latin typeface="Times New Roman" pitchFamily="18" charset="0"/>
                <a:cs typeface="Times New Roman" pitchFamily="18" charset="0"/>
              </a:rPr>
              <a:t>sulfate</a:t>
            </a:r>
            <a:r>
              <a:rPr lang="en-IN" sz="3300" dirty="0">
                <a:latin typeface="Times New Roman" pitchFamily="18" charset="0"/>
                <a:cs typeface="Times New Roman" pitchFamily="18" charset="0"/>
              </a:rPr>
              <a:t> </a:t>
            </a:r>
          </a:p>
          <a:p>
            <a:pPr>
              <a:buNone/>
            </a:pPr>
            <a:endParaRPr lang="en-IN" sz="3300" dirty="0">
              <a:latin typeface="Times New Roman" pitchFamily="18" charset="0"/>
              <a:cs typeface="Times New Roman" pitchFamily="18" charset="0"/>
            </a:endParaRPr>
          </a:p>
          <a:p>
            <a:pPr>
              <a:buNone/>
            </a:pPr>
            <a:r>
              <a:rPr lang="en-IN" sz="3300" dirty="0">
                <a:latin typeface="Times New Roman" pitchFamily="18" charset="0"/>
                <a:cs typeface="Times New Roman" pitchFamily="18" charset="0"/>
              </a:rPr>
              <a:t>                              Setting </a:t>
            </a:r>
          </a:p>
          <a:p>
            <a:endParaRPr lang="en-IN" dirty="0"/>
          </a:p>
          <a:p>
            <a:endParaRPr lang="en-IN" dirty="0"/>
          </a:p>
        </p:txBody>
      </p:sp>
      <p:sp>
        <p:nvSpPr>
          <p:cNvPr id="13" name="Down Arrow 12"/>
          <p:cNvSpPr/>
          <p:nvPr/>
        </p:nvSpPr>
        <p:spPr>
          <a:xfrm>
            <a:off x="3779911" y="3429000"/>
            <a:ext cx="144017"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Down Arrow 13"/>
          <p:cNvSpPr/>
          <p:nvPr/>
        </p:nvSpPr>
        <p:spPr>
          <a:xfrm>
            <a:off x="3779911" y="4711330"/>
            <a:ext cx="144017" cy="7920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Up Arrow 14"/>
          <p:cNvSpPr/>
          <p:nvPr/>
        </p:nvSpPr>
        <p:spPr>
          <a:xfrm>
            <a:off x="2859345" y="3081536"/>
            <a:ext cx="72008"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Up Arrow 15"/>
          <p:cNvSpPr/>
          <p:nvPr/>
        </p:nvSpPr>
        <p:spPr>
          <a:xfrm>
            <a:off x="1475656" y="4221088"/>
            <a:ext cx="72008" cy="3600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Up Arrow 16"/>
          <p:cNvSpPr/>
          <p:nvPr/>
        </p:nvSpPr>
        <p:spPr>
          <a:xfrm>
            <a:off x="3347864" y="5517232"/>
            <a:ext cx="72008"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905984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916850"/>
            <a:ext cx="8229600" cy="5104438"/>
          </a:xfrm>
        </p:spPr>
        <p:txBody>
          <a:bodyPr>
            <a:noAutofit/>
          </a:bodyPr>
          <a:lstStyle/>
          <a:p>
            <a:r>
              <a:rPr lang="en-IN" dirty="0">
                <a:latin typeface="Times New Roman" pitchFamily="18" charset="0"/>
                <a:cs typeface="Times New Roman" pitchFamily="18" charset="0"/>
              </a:rPr>
              <a:t>Number of nuclei of crystallization can be increased or decreased.</a:t>
            </a:r>
          </a:p>
          <a:p>
            <a:pPr>
              <a:buNone/>
            </a:pPr>
            <a:r>
              <a:rPr lang="en-IN" dirty="0">
                <a:latin typeface="Times New Roman" pitchFamily="18" charset="0"/>
                <a:cs typeface="Times New Roman" pitchFamily="18" charset="0"/>
              </a:rPr>
              <a:t>              Nuclei of crystallization </a:t>
            </a:r>
          </a:p>
          <a:p>
            <a:pPr>
              <a:buNone/>
            </a:pPr>
            <a:endParaRPr lang="en-IN" dirty="0">
              <a:latin typeface="Times New Roman" pitchFamily="18" charset="0"/>
              <a:cs typeface="Times New Roman" pitchFamily="18" charset="0"/>
            </a:endParaRPr>
          </a:p>
          <a:p>
            <a:pPr>
              <a:buNone/>
            </a:pPr>
            <a:r>
              <a:rPr lang="en-IN" dirty="0">
                <a:latin typeface="Times New Roman" pitchFamily="18" charset="0"/>
                <a:cs typeface="Times New Roman" pitchFamily="18" charset="0"/>
              </a:rPr>
              <a:t>     </a:t>
            </a:r>
          </a:p>
          <a:p>
            <a:pPr>
              <a:buNone/>
            </a:pPr>
            <a:r>
              <a:rPr lang="en-IN" dirty="0">
                <a:latin typeface="Times New Roman" pitchFamily="18" charset="0"/>
                <a:cs typeface="Times New Roman" pitchFamily="18" charset="0"/>
              </a:rPr>
              <a:t>Faster Gypsum crystal formation </a:t>
            </a:r>
          </a:p>
          <a:p>
            <a:pPr>
              <a:buNone/>
            </a:pPr>
            <a:endParaRPr lang="en-IN" dirty="0">
              <a:latin typeface="Times New Roman" pitchFamily="18" charset="0"/>
              <a:cs typeface="Times New Roman" pitchFamily="18" charset="0"/>
            </a:endParaRPr>
          </a:p>
          <a:p>
            <a:pPr>
              <a:buNone/>
            </a:pPr>
            <a:r>
              <a:rPr lang="en-IN" dirty="0">
                <a:latin typeface="Times New Roman" pitchFamily="18" charset="0"/>
                <a:cs typeface="Times New Roman" pitchFamily="18" charset="0"/>
              </a:rPr>
              <a:t>                    </a:t>
            </a:r>
          </a:p>
          <a:p>
            <a:pPr algn="ctr">
              <a:buNone/>
            </a:pPr>
            <a:r>
              <a:rPr lang="en-IN" dirty="0">
                <a:latin typeface="Times New Roman" pitchFamily="18" charset="0"/>
                <a:cs typeface="Times New Roman" pitchFamily="18" charset="0"/>
              </a:rPr>
              <a:t>Faster Setting </a:t>
            </a:r>
          </a:p>
          <a:p>
            <a:pPr marL="0" indent="0">
              <a:buNone/>
            </a:pPr>
            <a:endParaRPr lang="en-IN" sz="4000" dirty="0"/>
          </a:p>
        </p:txBody>
      </p:sp>
      <p:sp>
        <p:nvSpPr>
          <p:cNvPr id="5" name="Down Arrow 4"/>
          <p:cNvSpPr/>
          <p:nvPr/>
        </p:nvSpPr>
        <p:spPr>
          <a:xfrm>
            <a:off x="4191062" y="2955300"/>
            <a:ext cx="236922" cy="708153"/>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p>
        </p:txBody>
      </p:sp>
      <p:sp>
        <p:nvSpPr>
          <p:cNvPr id="6" name="Down Arrow 5"/>
          <p:cNvSpPr/>
          <p:nvPr/>
        </p:nvSpPr>
        <p:spPr>
          <a:xfrm>
            <a:off x="4191062" y="4406018"/>
            <a:ext cx="236922" cy="72008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p>
        </p:txBody>
      </p:sp>
      <p:sp>
        <p:nvSpPr>
          <p:cNvPr id="2" name="Arrow: Down 1">
            <a:extLst>
              <a:ext uri="{FF2B5EF4-FFF2-40B4-BE49-F238E27FC236}">
                <a16:creationId xmlns:a16="http://schemas.microsoft.com/office/drawing/2014/main" id="{6D93D8BC-7D2D-48BB-9347-DC9BC86975E3}"/>
              </a:ext>
            </a:extLst>
          </p:cNvPr>
          <p:cNvSpPr/>
          <p:nvPr/>
        </p:nvSpPr>
        <p:spPr>
          <a:xfrm rot="10800000">
            <a:off x="1907704" y="2060848"/>
            <a:ext cx="144016"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3565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50000"/>
              </a:lnSpc>
            </a:pPr>
            <a:r>
              <a:rPr lang="en-IN" dirty="0">
                <a:latin typeface="Times New Roman" pitchFamily="18" charset="0"/>
                <a:cs typeface="Times New Roman" pitchFamily="18" charset="0"/>
              </a:rPr>
              <a:t>By increasing or decreasing the rate of crystal growth, setting time can be accelerated or retarded respectively.</a:t>
            </a:r>
          </a:p>
          <a:p>
            <a:endParaRPr lang="en-IN" sz="4400" dirty="0"/>
          </a:p>
          <a:p>
            <a:endParaRPr lang="en-IN" sz="3600" dirty="0"/>
          </a:p>
          <a:p>
            <a:endParaRPr lang="en-IN" dirty="0"/>
          </a:p>
        </p:txBody>
      </p:sp>
    </p:spTree>
    <p:extLst>
      <p:ext uri="{BB962C8B-B14F-4D97-AF65-F5344CB8AC3E}">
        <p14:creationId xmlns:p14="http://schemas.microsoft.com/office/powerpoint/2010/main" val="3144541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04664"/>
            <a:ext cx="8363272" cy="6192688"/>
          </a:xfrm>
        </p:spPr>
        <p:txBody>
          <a:bodyPr>
            <a:noAutofit/>
          </a:bodyPr>
          <a:lstStyle/>
          <a:p>
            <a:pPr>
              <a:lnSpc>
                <a:spcPct val="150000"/>
              </a:lnSpc>
            </a:pPr>
            <a:r>
              <a:rPr lang="en-IN" b="1" dirty="0"/>
              <a:t>IMPURITIES</a:t>
            </a:r>
          </a:p>
          <a:p>
            <a:pPr marL="0" indent="0">
              <a:lnSpc>
                <a:spcPct val="150000"/>
              </a:lnSpc>
              <a:buNone/>
            </a:pPr>
            <a:r>
              <a:rPr lang="en-IN" dirty="0"/>
              <a:t> Insufficient calcination leaved gypsum particles that leads to shortened setting time.</a:t>
            </a:r>
          </a:p>
          <a:p>
            <a:pPr marL="0" indent="0">
              <a:lnSpc>
                <a:spcPct val="150000"/>
              </a:lnSpc>
              <a:buNone/>
            </a:pPr>
            <a:endParaRPr lang="en-IN" dirty="0"/>
          </a:p>
          <a:p>
            <a:pPr>
              <a:lnSpc>
                <a:spcPct val="150000"/>
              </a:lnSpc>
            </a:pPr>
            <a:r>
              <a:rPr lang="en-IN" b="1" dirty="0"/>
              <a:t>FINE-NESS</a:t>
            </a:r>
          </a:p>
          <a:p>
            <a:pPr marL="0" indent="0">
              <a:lnSpc>
                <a:spcPct val="150000"/>
              </a:lnSpc>
              <a:buNone/>
            </a:pPr>
            <a:r>
              <a:rPr lang="en-IN" dirty="0"/>
              <a:t> </a:t>
            </a:r>
            <a:r>
              <a:rPr lang="en-IN" dirty="0">
                <a:latin typeface="Times New Roman" pitchFamily="18" charset="0"/>
                <a:cs typeface="Times New Roman" pitchFamily="18" charset="0"/>
              </a:rPr>
              <a:t>Finer the particle size of hemihydrate, faster the mix hardens. Fineness increases both dissolution as well as number of nuclei of crystallization.</a:t>
            </a:r>
          </a:p>
          <a:p>
            <a:pPr marL="0" indent="0">
              <a:buNone/>
            </a:pPr>
            <a:endParaRPr lang="en-IN" sz="3600" dirty="0"/>
          </a:p>
        </p:txBody>
      </p:sp>
    </p:spTree>
    <p:extLst>
      <p:ext uri="{BB962C8B-B14F-4D97-AF65-F5344CB8AC3E}">
        <p14:creationId xmlns:p14="http://schemas.microsoft.com/office/powerpoint/2010/main" val="31245539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9532" y="260648"/>
            <a:ext cx="8424936" cy="6740307"/>
          </a:xfrm>
          <a:prstGeom prst="rect">
            <a:avLst/>
          </a:prstGeom>
        </p:spPr>
        <p:txBody>
          <a:bodyPr wrap="square">
            <a:spAutoFit/>
          </a:bodyPr>
          <a:lstStyle/>
          <a:p>
            <a:r>
              <a:rPr lang="en-IN" sz="3200" b="1" dirty="0">
                <a:latin typeface="Times New Roman" pitchFamily="18" charset="0"/>
                <a:cs typeface="Times New Roman" pitchFamily="18" charset="0"/>
              </a:rPr>
              <a:t>W/P Ratio</a:t>
            </a:r>
          </a:p>
          <a:p>
            <a:pPr marL="457200" indent="-457200">
              <a:buFont typeface="Arial" panose="020B0604020202020204" pitchFamily="34" charset="0"/>
              <a:buChar char="•"/>
            </a:pPr>
            <a:endParaRPr lang="en-IN" sz="3200" dirty="0">
              <a:latin typeface="Times New Roman" pitchFamily="18" charset="0"/>
              <a:cs typeface="Times New Roman" pitchFamily="18" charset="0"/>
            </a:endParaRPr>
          </a:p>
          <a:p>
            <a:pPr marL="457200" indent="-457200">
              <a:buFont typeface="Arial" panose="020B0604020202020204" pitchFamily="34" charset="0"/>
              <a:buChar char="•"/>
            </a:pPr>
            <a:r>
              <a:rPr lang="en-IN" sz="3200" dirty="0">
                <a:latin typeface="Times New Roman" pitchFamily="18" charset="0"/>
                <a:cs typeface="Times New Roman" pitchFamily="18" charset="0"/>
              </a:rPr>
              <a:t>More the water used for mixing </a:t>
            </a:r>
            <a:r>
              <a:rPr lang="en-IN" sz="3200" dirty="0">
                <a:latin typeface="Times New Roman" pitchFamily="18" charset="0"/>
                <a:cs typeface="Times New Roman" pitchFamily="18" charset="0"/>
                <a:sym typeface="Wingdings" pitchFamily="2" charset="2"/>
              </a:rPr>
              <a:t></a:t>
            </a:r>
            <a:r>
              <a:rPr lang="en-IN" sz="3200" dirty="0">
                <a:latin typeface="Times New Roman" pitchFamily="18" charset="0"/>
                <a:cs typeface="Times New Roman" pitchFamily="18" charset="0"/>
              </a:rPr>
              <a:t> Fewer nuclei available per unit volume</a:t>
            </a:r>
          </a:p>
          <a:p>
            <a:endParaRPr lang="en-IN" sz="3200" dirty="0">
              <a:latin typeface="Times New Roman" pitchFamily="18" charset="0"/>
              <a:cs typeface="Times New Roman" pitchFamily="18" charset="0"/>
            </a:endParaRPr>
          </a:p>
          <a:p>
            <a:pPr marL="457200" indent="-457200">
              <a:buFont typeface="Arial" panose="020B0604020202020204" pitchFamily="34" charset="0"/>
              <a:buChar char="•"/>
            </a:pPr>
            <a:r>
              <a:rPr lang="en-IN" sz="3200" dirty="0">
                <a:latin typeface="Times New Roman" pitchFamily="18" charset="0"/>
                <a:cs typeface="Times New Roman" pitchFamily="18" charset="0"/>
              </a:rPr>
              <a:t>Consequently setting time is prolonged.</a:t>
            </a:r>
          </a:p>
          <a:p>
            <a:pPr marL="514350" indent="-514350">
              <a:buNone/>
            </a:pPr>
            <a:endParaRPr lang="en-IN" sz="3200" b="1" dirty="0">
              <a:effectLst>
                <a:outerShdw blurRad="38100" dist="38100" dir="2700000" algn="tl">
                  <a:srgbClr val="000000">
                    <a:alpha val="43137"/>
                  </a:srgbClr>
                </a:outerShdw>
              </a:effectLst>
              <a:latin typeface="Times New Roman" pitchFamily="18" charset="0"/>
              <a:cs typeface="Times New Roman" pitchFamily="18" charset="0"/>
            </a:endParaRPr>
          </a:p>
          <a:p>
            <a:pPr marL="514350" indent="-514350">
              <a:buNone/>
            </a:pPr>
            <a:r>
              <a:rPr lang="en-IN" sz="3200" b="1" dirty="0">
                <a:effectLst>
                  <a:outerShdw blurRad="38100" dist="38100" dir="2700000" algn="tl">
                    <a:srgbClr val="000000">
                      <a:alpha val="43137"/>
                    </a:srgbClr>
                  </a:outerShdw>
                </a:effectLst>
                <a:latin typeface="Times New Roman" pitchFamily="18" charset="0"/>
                <a:cs typeface="Times New Roman" pitchFamily="18" charset="0"/>
              </a:rPr>
              <a:t>Mixing</a:t>
            </a:r>
          </a:p>
          <a:p>
            <a:pPr marL="514350" indent="-514350">
              <a:buNone/>
            </a:pPr>
            <a:endParaRPr lang="en-IN" sz="3200" i="1" dirty="0">
              <a:effectLst>
                <a:outerShdw blurRad="38100" dist="38100" dir="2700000" algn="tl">
                  <a:srgbClr val="000000">
                    <a:alpha val="43137"/>
                  </a:srgbClr>
                </a:outerShdw>
              </a:effectLst>
              <a:latin typeface="Times New Roman" pitchFamily="18" charset="0"/>
              <a:cs typeface="Times New Roman" pitchFamily="18" charset="0"/>
            </a:endParaRPr>
          </a:p>
          <a:p>
            <a:pPr marL="457200" indent="-457200">
              <a:buFont typeface="Arial" panose="020B0604020202020204" pitchFamily="34" charset="0"/>
              <a:buChar char="•"/>
            </a:pPr>
            <a:r>
              <a:rPr lang="en-IN" sz="3200" dirty="0">
                <a:latin typeface="Times New Roman" pitchFamily="18" charset="0"/>
                <a:cs typeface="Times New Roman" pitchFamily="18" charset="0"/>
              </a:rPr>
              <a:t>Longer and rapid mixing </a:t>
            </a:r>
            <a:r>
              <a:rPr lang="en-IN" sz="3200" dirty="0">
                <a:latin typeface="Times New Roman" pitchFamily="18" charset="0"/>
                <a:cs typeface="Times New Roman" pitchFamily="18" charset="0"/>
                <a:sym typeface="Wingdings" pitchFamily="2" charset="2"/>
              </a:rPr>
              <a:t></a:t>
            </a:r>
            <a:r>
              <a:rPr lang="en-IN" sz="3200" dirty="0">
                <a:latin typeface="Times New Roman" pitchFamily="18" charset="0"/>
                <a:cs typeface="Times New Roman" pitchFamily="18" charset="0"/>
              </a:rPr>
              <a:t> Shorter the setting time</a:t>
            </a:r>
          </a:p>
          <a:p>
            <a:endParaRPr lang="en-IN" sz="4000" dirty="0">
              <a:latin typeface="Times New Roman" pitchFamily="18" charset="0"/>
              <a:cs typeface="Times New Roman" pitchFamily="18" charset="0"/>
            </a:endParaRPr>
          </a:p>
          <a:p>
            <a:endParaRPr lang="en-IN" sz="4000" dirty="0">
              <a:latin typeface="Times New Roman" pitchFamily="18" charset="0"/>
              <a:cs typeface="Times New Roman" pitchFamily="18" charset="0"/>
            </a:endParaRPr>
          </a:p>
        </p:txBody>
      </p:sp>
    </p:spTree>
    <p:extLst>
      <p:ext uri="{BB962C8B-B14F-4D97-AF65-F5344CB8AC3E}">
        <p14:creationId xmlns:p14="http://schemas.microsoft.com/office/powerpoint/2010/main" val="4274744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TEMPERATURE</a:t>
            </a:r>
          </a:p>
        </p:txBody>
      </p:sp>
      <p:sp>
        <p:nvSpPr>
          <p:cNvPr id="3" name="Content Placeholder 2"/>
          <p:cNvSpPr>
            <a:spLocks noGrp="1"/>
          </p:cNvSpPr>
          <p:nvPr>
            <p:ph idx="1"/>
          </p:nvPr>
        </p:nvSpPr>
        <p:spPr/>
        <p:txBody>
          <a:bodyPr>
            <a:normAutofit/>
          </a:bodyPr>
          <a:lstStyle/>
          <a:p>
            <a:r>
              <a:rPr lang="en-IN" dirty="0"/>
              <a:t>Varies from plaster to plaster.</a:t>
            </a:r>
          </a:p>
          <a:p>
            <a:pPr marL="0" indent="0">
              <a:buNone/>
            </a:pPr>
            <a:endParaRPr lang="en-IN" dirty="0"/>
          </a:p>
          <a:p>
            <a:r>
              <a:rPr lang="en-IN" dirty="0"/>
              <a:t>Temperature of mix above 50˚C, gradual retardation occurs.</a:t>
            </a:r>
          </a:p>
          <a:p>
            <a:pPr marL="0" indent="0">
              <a:buNone/>
            </a:pPr>
            <a:endParaRPr lang="en-IN" dirty="0"/>
          </a:p>
          <a:p>
            <a:r>
              <a:rPr lang="en-IN" dirty="0"/>
              <a:t>Reaction halts at 100˚C of mix.</a:t>
            </a:r>
          </a:p>
        </p:txBody>
      </p:sp>
    </p:spTree>
    <p:extLst>
      <p:ext uri="{BB962C8B-B14F-4D97-AF65-F5344CB8AC3E}">
        <p14:creationId xmlns:p14="http://schemas.microsoft.com/office/powerpoint/2010/main" val="23535420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 y="404664"/>
            <a:ext cx="8229600" cy="1143000"/>
          </a:xfrm>
        </p:spPr>
        <p:txBody>
          <a:bodyPr>
            <a:normAutofit/>
          </a:bodyPr>
          <a:lstStyle/>
          <a:p>
            <a:r>
              <a:rPr lang="en-IN" b="1" dirty="0"/>
              <a:t>HUMIDITY</a:t>
            </a:r>
          </a:p>
        </p:txBody>
      </p:sp>
      <p:sp>
        <p:nvSpPr>
          <p:cNvPr id="3" name="Content Placeholder 2"/>
          <p:cNvSpPr>
            <a:spLocks noGrp="1"/>
          </p:cNvSpPr>
          <p:nvPr>
            <p:ph idx="1"/>
          </p:nvPr>
        </p:nvSpPr>
        <p:spPr>
          <a:xfrm>
            <a:off x="323528" y="1844824"/>
            <a:ext cx="8229600" cy="4525963"/>
          </a:xfrm>
        </p:spPr>
        <p:txBody>
          <a:bodyPr>
            <a:normAutofit/>
          </a:bodyPr>
          <a:lstStyle/>
          <a:p>
            <a:pPr marL="0" indent="0">
              <a:buNone/>
            </a:pPr>
            <a:r>
              <a:rPr lang="en-IN" sz="4000" dirty="0"/>
              <a:t>     </a:t>
            </a:r>
            <a:r>
              <a:rPr lang="en-IN" dirty="0"/>
              <a:t>Gypsum products left open for days </a:t>
            </a:r>
          </a:p>
          <a:p>
            <a:pPr marL="0" indent="0">
              <a:buNone/>
            </a:pPr>
            <a:endParaRPr lang="en-IN" dirty="0"/>
          </a:p>
          <a:p>
            <a:pPr marL="0" indent="0">
              <a:buNone/>
            </a:pPr>
            <a:endParaRPr lang="en-IN" dirty="0"/>
          </a:p>
          <a:p>
            <a:pPr marL="0" indent="0">
              <a:buNone/>
            </a:pPr>
            <a:r>
              <a:rPr lang="en-IN" dirty="0"/>
              <a:t>                </a:t>
            </a:r>
          </a:p>
          <a:p>
            <a:pPr marL="0" indent="0" algn="ctr">
              <a:buNone/>
            </a:pPr>
            <a:r>
              <a:rPr lang="en-IN" dirty="0"/>
              <a:t>Increased Setting Time</a:t>
            </a:r>
          </a:p>
        </p:txBody>
      </p:sp>
      <p:sp>
        <p:nvSpPr>
          <p:cNvPr id="4" name="Down Arrow 3"/>
          <p:cNvSpPr/>
          <p:nvPr/>
        </p:nvSpPr>
        <p:spPr>
          <a:xfrm>
            <a:off x="3923928" y="2636912"/>
            <a:ext cx="360040"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5948714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IN" dirty="0"/>
              <a:t>Modifiers: Retarders and Accelerators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792916925"/>
              </p:ext>
            </p:extLst>
          </p:nvPr>
        </p:nvGraphicFramePr>
        <p:xfrm>
          <a:off x="0" y="0"/>
          <a:ext cx="9144000" cy="7500907"/>
        </p:xfrm>
        <a:graphic>
          <a:graphicData uri="http://schemas.openxmlformats.org/drawingml/2006/table">
            <a:tbl>
              <a:tblPr firstRow="1" bandRow="1">
                <a:tableStyleId>{5C22544A-7EE6-4342-B048-85BDC9FD1C3A}</a:tableStyleId>
              </a:tblPr>
              <a:tblGrid>
                <a:gridCol w="4539944">
                  <a:extLst>
                    <a:ext uri="{9D8B030D-6E8A-4147-A177-3AD203B41FA5}">
                      <a16:colId xmlns:a16="http://schemas.microsoft.com/office/drawing/2014/main" val="20000"/>
                    </a:ext>
                  </a:extLst>
                </a:gridCol>
                <a:gridCol w="4604056">
                  <a:extLst>
                    <a:ext uri="{9D8B030D-6E8A-4147-A177-3AD203B41FA5}">
                      <a16:colId xmlns:a16="http://schemas.microsoft.com/office/drawing/2014/main" val="20001"/>
                    </a:ext>
                  </a:extLst>
                </a:gridCol>
              </a:tblGrid>
              <a:tr h="883974">
                <a:tc>
                  <a:txBody>
                    <a:bodyPr/>
                    <a:lstStyle/>
                    <a:p>
                      <a:r>
                        <a:rPr lang="en-IN" sz="2800" dirty="0">
                          <a:latin typeface="Times New Roman" pitchFamily="18" charset="0"/>
                          <a:cs typeface="Times New Roman" pitchFamily="18" charset="0"/>
                        </a:rPr>
                        <a:t>             </a:t>
                      </a:r>
                    </a:p>
                    <a:p>
                      <a:r>
                        <a:rPr lang="en-IN" sz="2800" dirty="0">
                          <a:latin typeface="Times New Roman" pitchFamily="18" charset="0"/>
                          <a:cs typeface="Times New Roman" pitchFamily="18" charset="0"/>
                        </a:rPr>
                        <a:t>RETARDER</a:t>
                      </a:r>
                    </a:p>
                  </a:txBody>
                  <a:tcPr/>
                </a:tc>
                <a:tc>
                  <a:txBody>
                    <a:bodyPr/>
                    <a:lstStyle/>
                    <a:p>
                      <a:r>
                        <a:rPr lang="en-IN" sz="2800" dirty="0">
                          <a:latin typeface="Times New Roman" pitchFamily="18" charset="0"/>
                          <a:cs typeface="Times New Roman" pitchFamily="18" charset="0"/>
                        </a:rPr>
                        <a:t>                     ACCELERATOR</a:t>
                      </a:r>
                    </a:p>
                  </a:txBody>
                  <a:tcPr/>
                </a:tc>
                <a:extLst>
                  <a:ext uri="{0D108BD9-81ED-4DB2-BD59-A6C34878D82A}">
                    <a16:rowId xmlns:a16="http://schemas.microsoft.com/office/drawing/2014/main" val="10000"/>
                  </a:ext>
                </a:extLst>
              </a:tr>
              <a:tr h="883974">
                <a:tc>
                  <a:txBody>
                    <a:bodyPr/>
                    <a:lstStyle/>
                    <a:p>
                      <a:r>
                        <a:rPr lang="en-IN" sz="2800" kern="1200" baseline="0" dirty="0">
                          <a:solidFill>
                            <a:schemeClr val="dk1"/>
                          </a:solidFill>
                          <a:latin typeface="Times New Roman" pitchFamily="18" charset="0"/>
                          <a:ea typeface="+mn-ea"/>
                          <a:cs typeface="Times New Roman" pitchFamily="18" charset="0"/>
                        </a:rPr>
                        <a:t>Chemical added to increase setting time</a:t>
                      </a:r>
                      <a:endParaRPr lang="en-IN" sz="2800" dirty="0">
                        <a:latin typeface="Times New Roman" pitchFamily="18" charset="0"/>
                        <a:cs typeface="Times New Roman" pitchFamily="18" charset="0"/>
                      </a:endParaRPr>
                    </a:p>
                  </a:txBody>
                  <a:tcPr/>
                </a:tc>
                <a:tc>
                  <a:txBody>
                    <a:bodyPr/>
                    <a:lstStyle/>
                    <a:p>
                      <a:r>
                        <a:rPr lang="en-IN" sz="2800" kern="1200" baseline="0" dirty="0">
                          <a:solidFill>
                            <a:schemeClr val="dk1"/>
                          </a:solidFill>
                          <a:latin typeface="Times New Roman" pitchFamily="18" charset="0"/>
                          <a:ea typeface="+mn-ea"/>
                          <a:cs typeface="Times New Roman" pitchFamily="18" charset="0"/>
                        </a:rPr>
                        <a:t>Chemical added to decrease setting time</a:t>
                      </a:r>
                      <a:endParaRPr lang="en-IN" sz="28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1899873">
                <a:tc>
                  <a:txBody>
                    <a:bodyPr/>
                    <a:lstStyle/>
                    <a:p>
                      <a:r>
                        <a:rPr lang="en-IN" sz="2800" b="0" kern="1200" baseline="0" dirty="0">
                          <a:solidFill>
                            <a:schemeClr val="dk1"/>
                          </a:solidFill>
                          <a:latin typeface="Times New Roman" pitchFamily="18" charset="0"/>
                          <a:ea typeface="+mn-ea"/>
                          <a:cs typeface="Times New Roman" pitchFamily="18" charset="0"/>
                        </a:rPr>
                        <a:t>Organic materials: Glue, </a:t>
                      </a:r>
                      <a:r>
                        <a:rPr lang="en-IN" sz="2800" b="0" kern="1200" baseline="0" dirty="0" err="1">
                          <a:solidFill>
                            <a:schemeClr val="dk1"/>
                          </a:solidFill>
                          <a:latin typeface="Times New Roman" pitchFamily="18" charset="0"/>
                          <a:ea typeface="+mn-ea"/>
                          <a:cs typeface="Times New Roman" pitchFamily="18" charset="0"/>
                        </a:rPr>
                        <a:t>Gelatin</a:t>
                      </a:r>
                      <a:r>
                        <a:rPr lang="en-IN" sz="2800" b="0" kern="1200" baseline="0" dirty="0">
                          <a:solidFill>
                            <a:schemeClr val="dk1"/>
                          </a:solidFill>
                          <a:latin typeface="Times New Roman" pitchFamily="18" charset="0"/>
                          <a:ea typeface="+mn-ea"/>
                          <a:cs typeface="Times New Roman" pitchFamily="18" charset="0"/>
                        </a:rPr>
                        <a:t> and gums.</a:t>
                      </a:r>
                    </a:p>
                    <a:p>
                      <a:r>
                        <a:rPr lang="en-IN" sz="2800" b="0" kern="1200" baseline="0" dirty="0">
                          <a:solidFill>
                            <a:schemeClr val="dk1"/>
                          </a:solidFill>
                          <a:latin typeface="Times New Roman" pitchFamily="18" charset="0"/>
                          <a:ea typeface="+mn-ea"/>
                          <a:cs typeface="Times New Roman" pitchFamily="18" charset="0"/>
                        </a:rPr>
                        <a:t>Act by forming adsorbed layer</a:t>
                      </a:r>
                    </a:p>
                  </a:txBody>
                  <a:tcPr/>
                </a:tc>
                <a:tc>
                  <a:txBody>
                    <a:bodyPr/>
                    <a:lstStyle/>
                    <a:p>
                      <a:r>
                        <a:rPr lang="en-IN" sz="2800" b="0" kern="1200" baseline="0" dirty="0">
                          <a:solidFill>
                            <a:schemeClr val="dk1"/>
                          </a:solidFill>
                          <a:latin typeface="Times New Roman" pitchFamily="18" charset="0"/>
                          <a:ea typeface="+mn-ea"/>
                          <a:cs typeface="Times New Roman" pitchFamily="18" charset="0"/>
                        </a:rPr>
                        <a:t>Potassium </a:t>
                      </a:r>
                      <a:r>
                        <a:rPr lang="en-IN" sz="2800" b="0" kern="1200" baseline="0" dirty="0" err="1">
                          <a:solidFill>
                            <a:schemeClr val="dk1"/>
                          </a:solidFill>
                          <a:latin typeface="Times New Roman" pitchFamily="18" charset="0"/>
                          <a:ea typeface="+mn-ea"/>
                          <a:cs typeface="Times New Roman" pitchFamily="18" charset="0"/>
                        </a:rPr>
                        <a:t>sulfate</a:t>
                      </a:r>
                      <a:r>
                        <a:rPr lang="en-IN" sz="2800" b="0" kern="1200" baseline="0" dirty="0">
                          <a:solidFill>
                            <a:schemeClr val="dk1"/>
                          </a:solidFill>
                          <a:latin typeface="Times New Roman" pitchFamily="18" charset="0"/>
                          <a:ea typeface="+mn-ea"/>
                          <a:cs typeface="Times New Roman" pitchFamily="18" charset="0"/>
                        </a:rPr>
                        <a:t> (&gt;2%)</a:t>
                      </a:r>
                    </a:p>
                    <a:p>
                      <a:r>
                        <a:rPr lang="en-IN" sz="2800" b="0" kern="1200" baseline="0" dirty="0" err="1">
                          <a:solidFill>
                            <a:schemeClr val="dk1"/>
                          </a:solidFill>
                          <a:latin typeface="Times New Roman" pitchFamily="18" charset="0"/>
                          <a:ea typeface="+mn-ea"/>
                          <a:cs typeface="Times New Roman" pitchFamily="18" charset="0"/>
                        </a:rPr>
                        <a:t>NaCl</a:t>
                      </a:r>
                      <a:r>
                        <a:rPr lang="en-IN" sz="2800" b="0" kern="1200" baseline="0" dirty="0">
                          <a:solidFill>
                            <a:schemeClr val="dk1"/>
                          </a:solidFill>
                          <a:latin typeface="Times New Roman" pitchFamily="18" charset="0"/>
                          <a:ea typeface="+mn-ea"/>
                          <a:cs typeface="Times New Roman" pitchFamily="18" charset="0"/>
                        </a:rPr>
                        <a:t> (&lt;2%),</a:t>
                      </a:r>
                    </a:p>
                    <a:p>
                      <a:r>
                        <a:rPr lang="en-IN" sz="2800" b="0" kern="1200" baseline="0" dirty="0">
                          <a:solidFill>
                            <a:schemeClr val="dk1"/>
                          </a:solidFill>
                          <a:latin typeface="Times New Roman" pitchFamily="18" charset="0"/>
                          <a:ea typeface="+mn-ea"/>
                          <a:cs typeface="Times New Roman" pitchFamily="18" charset="0"/>
                        </a:rPr>
                        <a:t>Sodium </a:t>
                      </a:r>
                      <a:r>
                        <a:rPr lang="en-IN" sz="2800" b="0" kern="1200" baseline="0" dirty="0" err="1">
                          <a:solidFill>
                            <a:schemeClr val="dk1"/>
                          </a:solidFill>
                          <a:latin typeface="Times New Roman" pitchFamily="18" charset="0"/>
                          <a:ea typeface="+mn-ea"/>
                          <a:cs typeface="Times New Roman" pitchFamily="18" charset="0"/>
                        </a:rPr>
                        <a:t>sulfate</a:t>
                      </a:r>
                      <a:r>
                        <a:rPr lang="en-IN" sz="2800" b="0" kern="1200" baseline="0" dirty="0">
                          <a:solidFill>
                            <a:schemeClr val="dk1"/>
                          </a:solidFill>
                          <a:latin typeface="Times New Roman" pitchFamily="18" charset="0"/>
                          <a:ea typeface="+mn-ea"/>
                          <a:cs typeface="Times New Roman" pitchFamily="18" charset="0"/>
                        </a:rPr>
                        <a:t> ( &lt;3.4%),</a:t>
                      </a:r>
                    </a:p>
                    <a:p>
                      <a:r>
                        <a:rPr lang="en-IN" sz="2800" b="0" kern="1200" baseline="0" dirty="0">
                          <a:solidFill>
                            <a:schemeClr val="dk1"/>
                          </a:solidFill>
                          <a:latin typeface="Times New Roman" pitchFamily="18" charset="0"/>
                          <a:ea typeface="+mn-ea"/>
                          <a:cs typeface="Times New Roman" pitchFamily="18" charset="0"/>
                        </a:rPr>
                        <a:t>Slurry water (gypsum 0.5-1%)</a:t>
                      </a:r>
                    </a:p>
                  </a:txBody>
                  <a:tcPr/>
                </a:tc>
                <a:extLst>
                  <a:ext uri="{0D108BD9-81ED-4DB2-BD59-A6C34878D82A}">
                    <a16:rowId xmlns:a16="http://schemas.microsoft.com/office/drawing/2014/main" val="10002"/>
                  </a:ext>
                </a:extLst>
              </a:tr>
              <a:tr h="2081617">
                <a:tc>
                  <a:txBody>
                    <a:bodyPr/>
                    <a:lstStyle/>
                    <a:p>
                      <a:r>
                        <a:rPr lang="en-IN" sz="2800" b="0" kern="1200" baseline="0" dirty="0">
                          <a:solidFill>
                            <a:schemeClr val="dk1"/>
                          </a:solidFill>
                          <a:latin typeface="Times New Roman" pitchFamily="18" charset="0"/>
                          <a:ea typeface="+mn-ea"/>
                          <a:cs typeface="Times New Roman" pitchFamily="18" charset="0"/>
                        </a:rPr>
                        <a:t>Salts: Borax(2%), Potassium Citrate,</a:t>
                      </a:r>
                    </a:p>
                    <a:p>
                      <a:r>
                        <a:rPr lang="en-IN" sz="2800" b="0" kern="1200" baseline="0" dirty="0">
                          <a:solidFill>
                            <a:schemeClr val="dk1"/>
                          </a:solidFill>
                          <a:latin typeface="Times New Roman" pitchFamily="18" charset="0"/>
                          <a:ea typeface="+mn-ea"/>
                          <a:cs typeface="Times New Roman" pitchFamily="18" charset="0"/>
                        </a:rPr>
                        <a:t> </a:t>
                      </a:r>
                      <a:r>
                        <a:rPr lang="en-IN" sz="2800" b="0" kern="1200" baseline="0" dirty="0" err="1">
                          <a:solidFill>
                            <a:schemeClr val="dk1"/>
                          </a:solidFill>
                          <a:latin typeface="Times New Roman" pitchFamily="18" charset="0"/>
                          <a:ea typeface="+mn-ea"/>
                          <a:cs typeface="Times New Roman" pitchFamily="18" charset="0"/>
                        </a:rPr>
                        <a:t>NaCl</a:t>
                      </a:r>
                      <a:r>
                        <a:rPr lang="en-IN" sz="2800" b="0" kern="1200" baseline="0" dirty="0">
                          <a:solidFill>
                            <a:schemeClr val="dk1"/>
                          </a:solidFill>
                          <a:latin typeface="Times New Roman" pitchFamily="18" charset="0"/>
                          <a:ea typeface="+mn-ea"/>
                          <a:cs typeface="Times New Roman" pitchFamily="18" charset="0"/>
                        </a:rPr>
                        <a:t>(&gt;2%).</a:t>
                      </a:r>
                    </a:p>
                    <a:p>
                      <a:r>
                        <a:rPr lang="en-IN" sz="2800" b="0" kern="1200" baseline="0" dirty="0">
                          <a:solidFill>
                            <a:schemeClr val="dk1"/>
                          </a:solidFill>
                          <a:latin typeface="Times New Roman" pitchFamily="18" charset="0"/>
                          <a:ea typeface="+mn-ea"/>
                          <a:cs typeface="Times New Roman" pitchFamily="18" charset="0"/>
                        </a:rPr>
                        <a:t> Form a layer of calcium salt.</a:t>
                      </a:r>
                    </a:p>
                  </a:txBody>
                  <a:tcPr/>
                </a:tc>
                <a:tc>
                  <a:txBody>
                    <a:bodyPr/>
                    <a:lstStyle/>
                    <a:p>
                      <a:endParaRPr lang="en-IN" sz="28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16296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800" b="0" dirty="0">
                          <a:latin typeface="Times New Roman" pitchFamily="18" charset="0"/>
                          <a:cs typeface="Times New Roman" pitchFamily="18" charset="0"/>
                        </a:rPr>
                        <a:t>Blood, saliva, alginate act as retarders.</a:t>
                      </a:r>
                    </a:p>
                    <a:p>
                      <a:endParaRPr lang="en-IN" sz="2000" b="1" i="0" kern="1200" baseline="0" dirty="0">
                        <a:solidFill>
                          <a:schemeClr val="dk1"/>
                        </a:solidFill>
                        <a:latin typeface="Times New Roman" pitchFamily="18" charset="0"/>
                        <a:ea typeface="+mn-ea"/>
                        <a:cs typeface="Times New Roman" pitchFamily="18" charset="0"/>
                      </a:endParaRPr>
                    </a:p>
                  </a:txBody>
                  <a:tcPr/>
                </a:tc>
                <a:tc>
                  <a:txBody>
                    <a:bodyPr/>
                    <a:lstStyle/>
                    <a:p>
                      <a:endParaRPr lang="en-IN" sz="20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40901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latin typeface="Times New Roman" pitchFamily="18" charset="0"/>
                <a:cs typeface="Times New Roman" pitchFamily="18" charset="0"/>
              </a:rPr>
              <a:t>USES</a:t>
            </a:r>
          </a:p>
        </p:txBody>
      </p:sp>
      <p:sp>
        <p:nvSpPr>
          <p:cNvPr id="3" name="Content Placeholder 2"/>
          <p:cNvSpPr>
            <a:spLocks noGrp="1"/>
          </p:cNvSpPr>
          <p:nvPr>
            <p:ph idx="1"/>
          </p:nvPr>
        </p:nvSpPr>
        <p:spPr/>
        <p:txBody>
          <a:bodyPr/>
          <a:lstStyle/>
          <a:p>
            <a:r>
              <a:rPr lang="en-IN" dirty="0">
                <a:latin typeface="Times New Roman" pitchFamily="18" charset="0"/>
                <a:cs typeface="Times New Roman" pitchFamily="18" charset="0"/>
              </a:rPr>
              <a:t>Building construction</a:t>
            </a:r>
          </a:p>
          <a:p>
            <a:r>
              <a:rPr lang="en-IN" dirty="0">
                <a:latin typeface="Times New Roman" pitchFamily="18" charset="0"/>
                <a:cs typeface="Times New Roman" pitchFamily="18" charset="0"/>
              </a:rPr>
              <a:t>Soil conditioning</a:t>
            </a:r>
          </a:p>
          <a:p>
            <a:r>
              <a:rPr lang="en-IN" dirty="0">
                <a:latin typeface="Times New Roman" pitchFamily="18" charset="0"/>
                <a:cs typeface="Times New Roman" pitchFamily="18" charset="0"/>
              </a:rPr>
              <a:t>Food additives</a:t>
            </a:r>
          </a:p>
          <a:p>
            <a:r>
              <a:rPr lang="en-IN" dirty="0">
                <a:latin typeface="Times New Roman" pitchFamily="18" charset="0"/>
                <a:cs typeface="Times New Roman" pitchFamily="18" charset="0"/>
              </a:rPr>
              <a:t>Pharmaceuticals</a:t>
            </a:r>
          </a:p>
          <a:p>
            <a:r>
              <a:rPr lang="en-IN" dirty="0">
                <a:latin typeface="Times New Roman" pitchFamily="18" charset="0"/>
                <a:cs typeface="Times New Roman" pitchFamily="18" charset="0"/>
              </a:rPr>
              <a:t>Medical devices</a:t>
            </a:r>
          </a:p>
          <a:p>
            <a:r>
              <a:rPr lang="en-IN" dirty="0">
                <a:latin typeface="Times New Roman" pitchFamily="18" charset="0"/>
                <a:cs typeface="Times New Roman" pitchFamily="18" charset="0"/>
              </a:rPr>
              <a:t>Dental Applications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132856"/>
            <a:ext cx="8229600" cy="1143000"/>
          </a:xfrm>
        </p:spPr>
        <p:txBody>
          <a:bodyPr>
            <a:noAutofit/>
          </a:bodyPr>
          <a:lstStyle/>
          <a:p>
            <a:r>
              <a:rPr lang="en-IN" sz="6000" b="1" i="1" dirty="0">
                <a:effectLst>
                  <a:outerShdw blurRad="38100" dist="38100" dir="2700000" algn="tl">
                    <a:srgbClr val="000000">
                      <a:alpha val="43137"/>
                    </a:srgbClr>
                  </a:outerShdw>
                </a:effectLst>
              </a:rPr>
              <a:t>PROPERTIES</a:t>
            </a:r>
            <a:br>
              <a:rPr lang="en-IN" sz="6000" b="1" i="1" dirty="0">
                <a:effectLst>
                  <a:outerShdw blurRad="38100" dist="38100" dir="2700000" algn="tl">
                    <a:srgbClr val="000000">
                      <a:alpha val="43137"/>
                    </a:srgbClr>
                  </a:outerShdw>
                </a:effectLst>
              </a:rPr>
            </a:br>
            <a:r>
              <a:rPr lang="en-IN" sz="6000" b="1" i="1" dirty="0">
                <a:effectLst>
                  <a:outerShdw blurRad="38100" dist="38100" dir="2700000" algn="tl">
                    <a:srgbClr val="000000">
                      <a:alpha val="43137"/>
                    </a:srgbClr>
                  </a:outerShdw>
                </a:effectLst>
              </a:rPr>
              <a:t> OF</a:t>
            </a:r>
            <a:br>
              <a:rPr lang="en-IN" sz="6000" b="1" i="1" dirty="0">
                <a:effectLst>
                  <a:outerShdw blurRad="38100" dist="38100" dir="2700000" algn="tl">
                    <a:srgbClr val="000000">
                      <a:alpha val="43137"/>
                    </a:srgbClr>
                  </a:outerShdw>
                </a:effectLst>
              </a:rPr>
            </a:br>
            <a:r>
              <a:rPr lang="en-IN" sz="6000" b="1" i="1" dirty="0">
                <a:effectLst>
                  <a:outerShdw blurRad="38100" dist="38100" dir="2700000" algn="tl">
                    <a:srgbClr val="000000">
                      <a:alpha val="43137"/>
                    </a:srgbClr>
                  </a:outerShdw>
                </a:effectLst>
              </a:rPr>
              <a:t> GYPSUM PRODUCTS</a:t>
            </a:r>
          </a:p>
        </p:txBody>
      </p:sp>
    </p:spTree>
    <p:extLst>
      <p:ext uri="{BB962C8B-B14F-4D97-AF65-F5344CB8AC3E}">
        <p14:creationId xmlns:p14="http://schemas.microsoft.com/office/powerpoint/2010/main" val="22302870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SETTING-EXPANSION</a:t>
            </a:r>
          </a:p>
        </p:txBody>
      </p:sp>
      <p:sp>
        <p:nvSpPr>
          <p:cNvPr id="3" name="Content Placeholder 2"/>
          <p:cNvSpPr>
            <a:spLocks noGrp="1"/>
          </p:cNvSpPr>
          <p:nvPr>
            <p:ph idx="1"/>
          </p:nvPr>
        </p:nvSpPr>
        <p:spPr>
          <a:xfrm>
            <a:off x="539552" y="1311658"/>
            <a:ext cx="8229600" cy="5141678"/>
          </a:xfrm>
        </p:spPr>
        <p:txBody>
          <a:bodyPr>
            <a:normAutofit/>
          </a:bodyPr>
          <a:lstStyle/>
          <a:p>
            <a:pPr>
              <a:lnSpc>
                <a:spcPct val="150000"/>
              </a:lnSpc>
            </a:pPr>
            <a:r>
              <a:rPr lang="en-IN" dirty="0"/>
              <a:t>Range from 0.06% - 0.5%.</a:t>
            </a:r>
          </a:p>
          <a:p>
            <a:pPr>
              <a:lnSpc>
                <a:spcPct val="150000"/>
              </a:lnSpc>
            </a:pPr>
            <a:r>
              <a:rPr lang="en-IN" dirty="0"/>
              <a:t>Mechanical mixing decreases the setting expansion.</a:t>
            </a:r>
          </a:p>
          <a:p>
            <a:pPr>
              <a:lnSpc>
                <a:spcPct val="150000"/>
              </a:lnSpc>
            </a:pPr>
            <a:r>
              <a:rPr lang="en-IN" dirty="0"/>
              <a:t>Setting expansion that occurs after initial set is only of importance.</a:t>
            </a:r>
          </a:p>
          <a:p>
            <a:pPr>
              <a:lnSpc>
                <a:spcPct val="150000"/>
              </a:lnSpc>
            </a:pPr>
            <a:r>
              <a:rPr lang="en-IN" dirty="0"/>
              <a:t>Measured using an extensometer.</a:t>
            </a:r>
          </a:p>
        </p:txBody>
      </p:sp>
    </p:spTree>
    <p:extLst>
      <p:ext uri="{BB962C8B-B14F-4D97-AF65-F5344CB8AC3E}">
        <p14:creationId xmlns:p14="http://schemas.microsoft.com/office/powerpoint/2010/main" val="1775905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ADD121-0235-41D0-B9B1-64532DEBB5E1}"/>
              </a:ext>
            </a:extLst>
          </p:cNvPr>
          <p:cNvSpPr>
            <a:spLocks noGrp="1"/>
          </p:cNvSpPr>
          <p:nvPr>
            <p:ph idx="1"/>
          </p:nvPr>
        </p:nvSpPr>
        <p:spPr>
          <a:xfrm>
            <a:off x="457200" y="1052736"/>
            <a:ext cx="8229600" cy="1728192"/>
          </a:xfrm>
        </p:spPr>
        <p:txBody>
          <a:bodyPr>
            <a:noAutofit/>
          </a:bodyPr>
          <a:lstStyle/>
          <a:p>
            <a:pPr marL="0" indent="0">
              <a:buNone/>
            </a:pPr>
            <a:r>
              <a:rPr lang="en-US" sz="3600" dirty="0"/>
              <a:t>Setting expansion is of two types</a:t>
            </a:r>
          </a:p>
          <a:p>
            <a:pPr marL="0" indent="0">
              <a:buNone/>
            </a:pPr>
            <a:r>
              <a:rPr lang="en-US" sz="3400" dirty="0"/>
              <a:t>     1)Normal setting expansion</a:t>
            </a:r>
          </a:p>
          <a:p>
            <a:pPr marL="0" indent="0">
              <a:lnSpc>
                <a:spcPct val="150000"/>
              </a:lnSpc>
              <a:buNone/>
            </a:pPr>
            <a:r>
              <a:rPr lang="en-US" sz="3400" dirty="0"/>
              <a:t>     2) Hygroscopic setting expansion </a:t>
            </a:r>
          </a:p>
        </p:txBody>
      </p:sp>
    </p:spTree>
    <p:extLst>
      <p:ext uri="{BB962C8B-B14F-4D97-AF65-F5344CB8AC3E}">
        <p14:creationId xmlns:p14="http://schemas.microsoft.com/office/powerpoint/2010/main" val="29816047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BFCFF-BBBA-2211-DD56-32699027C8B0}"/>
              </a:ext>
            </a:extLst>
          </p:cNvPr>
          <p:cNvSpPr>
            <a:spLocks noGrp="1"/>
          </p:cNvSpPr>
          <p:nvPr>
            <p:ph type="title"/>
          </p:nvPr>
        </p:nvSpPr>
        <p:spPr>
          <a:xfrm>
            <a:off x="460967" y="0"/>
            <a:ext cx="8229600" cy="1143000"/>
          </a:xfrm>
        </p:spPr>
        <p:txBody>
          <a:bodyPr/>
          <a:lstStyle/>
          <a:p>
            <a:r>
              <a:rPr lang="en-US" dirty="0"/>
              <a:t>NORMAL EXPANSION</a:t>
            </a:r>
            <a:endParaRPr lang="en-IN" dirty="0"/>
          </a:p>
        </p:txBody>
      </p:sp>
      <p:sp>
        <p:nvSpPr>
          <p:cNvPr id="3" name="Content Placeholder 2">
            <a:extLst>
              <a:ext uri="{FF2B5EF4-FFF2-40B4-BE49-F238E27FC236}">
                <a16:creationId xmlns:a16="http://schemas.microsoft.com/office/drawing/2014/main" id="{AFA884CD-E542-9E91-B3AE-014B7B1B35DC}"/>
              </a:ext>
            </a:extLst>
          </p:cNvPr>
          <p:cNvSpPr>
            <a:spLocks noGrp="1"/>
          </p:cNvSpPr>
          <p:nvPr>
            <p:ph idx="1"/>
          </p:nvPr>
        </p:nvSpPr>
        <p:spPr>
          <a:xfrm>
            <a:off x="457200" y="1052736"/>
            <a:ext cx="8229600" cy="5472608"/>
          </a:xfrm>
        </p:spPr>
        <p:txBody>
          <a:bodyPr>
            <a:normAutofit/>
          </a:bodyPr>
          <a:lstStyle/>
          <a:p>
            <a:pPr marL="5040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All gypsum products show expansion during setting, due to the outward growth of crystals during setting.</a:t>
            </a:r>
          </a:p>
          <a:p>
            <a:pPr marL="504000" indent="-4572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marL="5040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In dentistry  increased setting expansion is desirable in case of investment material as it help to compensate the shrinkage of metal during casting. It is undesirable in dental plaster and stone </a:t>
            </a:r>
          </a:p>
          <a:p>
            <a:endParaRPr lang="en-IN" dirty="0"/>
          </a:p>
        </p:txBody>
      </p:sp>
    </p:spTree>
    <p:extLst>
      <p:ext uri="{BB962C8B-B14F-4D97-AF65-F5344CB8AC3E}">
        <p14:creationId xmlns:p14="http://schemas.microsoft.com/office/powerpoint/2010/main" val="1555328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HYGROSCOPIC  EXPANSION</a:t>
            </a:r>
          </a:p>
        </p:txBody>
      </p:sp>
      <p:sp>
        <p:nvSpPr>
          <p:cNvPr id="3" name="Content Placeholder 2"/>
          <p:cNvSpPr>
            <a:spLocks noGrp="1"/>
          </p:cNvSpPr>
          <p:nvPr>
            <p:ph idx="1"/>
          </p:nvPr>
        </p:nvSpPr>
        <p:spPr/>
        <p:txBody>
          <a:bodyPr/>
          <a:lstStyle/>
          <a:p>
            <a:r>
              <a:rPr lang="en-IN" dirty="0"/>
              <a:t>Instead of air setting is allowed to occur in water.</a:t>
            </a:r>
          </a:p>
          <a:p>
            <a:pPr marL="0" indent="0">
              <a:buNone/>
            </a:pPr>
            <a:endParaRPr lang="en-IN" dirty="0"/>
          </a:p>
          <a:p>
            <a:r>
              <a:rPr lang="en-IN" dirty="0"/>
              <a:t>Due to additional crystal growth permitted by allowing the crystals to grow freely, rather than being constrained by surface tension when crystals forms in air.</a:t>
            </a:r>
          </a:p>
        </p:txBody>
      </p:sp>
    </p:spTree>
    <p:extLst>
      <p:ext uri="{BB962C8B-B14F-4D97-AF65-F5344CB8AC3E}">
        <p14:creationId xmlns:p14="http://schemas.microsoft.com/office/powerpoint/2010/main" val="31699364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22F38F-0510-D4C4-343E-28189EE578F1}"/>
              </a:ext>
            </a:extLst>
          </p:cNvPr>
          <p:cNvPicPr>
            <a:picLocks noChangeAspect="1"/>
          </p:cNvPicPr>
          <p:nvPr/>
        </p:nvPicPr>
        <p:blipFill rotWithShape="1">
          <a:blip r:embed="rId3">
            <a:extLst>
              <a:ext uri="{28A0092B-C50C-407E-A947-70E740481C1C}">
                <a14:useLocalDpi xmlns:a14="http://schemas.microsoft.com/office/drawing/2010/main" val="0"/>
              </a:ext>
            </a:extLst>
          </a:blip>
          <a:srcRect l="45674" t="32200" r="22039" b="44001"/>
          <a:stretch/>
        </p:blipFill>
        <p:spPr>
          <a:xfrm>
            <a:off x="23268" y="280104"/>
            <a:ext cx="9120732" cy="6408712"/>
          </a:xfrm>
          <a:prstGeom prst="rect">
            <a:avLst/>
          </a:prstGeom>
        </p:spPr>
      </p:pic>
    </p:spTree>
    <p:extLst>
      <p:ext uri="{BB962C8B-B14F-4D97-AF65-F5344CB8AC3E}">
        <p14:creationId xmlns:p14="http://schemas.microsoft.com/office/powerpoint/2010/main" val="3103266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IN" dirty="0"/>
              <a:t>CONTROL OF SETTING EXPANSION</a:t>
            </a:r>
          </a:p>
          <a:p>
            <a:pPr marL="0" indent="0">
              <a:buNone/>
            </a:pPr>
            <a:endParaRPr lang="en-IN" dirty="0"/>
          </a:p>
          <a:p>
            <a:pPr marL="0" indent="0">
              <a:buNone/>
            </a:pPr>
            <a:r>
              <a:rPr lang="en-IN" dirty="0"/>
              <a:t># Lower W/P Ratio.</a:t>
            </a:r>
          </a:p>
          <a:p>
            <a:pPr marL="0" indent="0">
              <a:buNone/>
            </a:pPr>
            <a:r>
              <a:rPr lang="en-IN" dirty="0"/>
              <a:t># Longer mixing time.</a:t>
            </a:r>
          </a:p>
          <a:p>
            <a:pPr marL="0" indent="0">
              <a:buNone/>
            </a:pPr>
            <a:r>
              <a:rPr lang="en-IN" dirty="0"/>
              <a:t># Chemical modifiers. </a:t>
            </a:r>
          </a:p>
          <a:p>
            <a:endParaRPr lang="en-IN" dirty="0"/>
          </a:p>
        </p:txBody>
      </p:sp>
    </p:spTree>
    <p:extLst>
      <p:ext uri="{BB962C8B-B14F-4D97-AF65-F5344CB8AC3E}">
        <p14:creationId xmlns:p14="http://schemas.microsoft.com/office/powerpoint/2010/main" val="4386406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32656"/>
            <a:ext cx="8964488" cy="5793507"/>
          </a:xfrm>
        </p:spPr>
        <p:txBody>
          <a:bodyPr>
            <a:noAutofit/>
          </a:bodyPr>
          <a:lstStyle/>
          <a:p>
            <a:pPr>
              <a:buFont typeface="Wingdings" pitchFamily="2" charset="2"/>
              <a:buChar char="v"/>
            </a:pPr>
            <a:r>
              <a:rPr lang="en-IN" sz="2400" b="1" dirty="0">
                <a:latin typeface="Times New Roman" pitchFamily="18" charset="0"/>
                <a:cs typeface="Times New Roman" pitchFamily="18" charset="0"/>
              </a:rPr>
              <a:t>Effect of W/P Ratio:-</a:t>
            </a:r>
          </a:p>
          <a:p>
            <a:pPr marL="0" indent="0">
              <a:buNone/>
            </a:pPr>
            <a:endParaRPr lang="en-IN" sz="2400" b="1" dirty="0">
              <a:latin typeface="Times New Roman" pitchFamily="18" charset="0"/>
              <a:cs typeface="Times New Roman" pitchFamily="18" charset="0"/>
            </a:endParaRPr>
          </a:p>
          <a:p>
            <a:pPr>
              <a:buFont typeface="Wingdings" pitchFamily="2" charset="2"/>
              <a:buChar char="v"/>
            </a:pPr>
            <a:r>
              <a:rPr lang="en-IN" sz="2400" b="1" dirty="0">
                <a:latin typeface="Times New Roman" pitchFamily="18" charset="0"/>
                <a:cs typeface="Times New Roman" pitchFamily="18" charset="0"/>
              </a:rPr>
              <a:t>Effect of Manipulation and additives</a:t>
            </a:r>
            <a:r>
              <a:rPr lang="en-IN" sz="2400" dirty="0">
                <a:latin typeface="Times New Roman" pitchFamily="18" charset="0"/>
                <a:cs typeface="Times New Roman" pitchFamily="18" charset="0"/>
              </a:rPr>
              <a:t>.</a:t>
            </a:r>
          </a:p>
          <a:p>
            <a:pPr>
              <a:buFont typeface="Wingdings" pitchFamily="2" charset="2"/>
              <a:buChar char="v"/>
            </a:pPr>
            <a:endParaRPr lang="en-IN" sz="2400" dirty="0">
              <a:latin typeface="Times New Roman" pitchFamily="18" charset="0"/>
              <a:cs typeface="Times New Roman" pitchFamily="18" charset="0"/>
            </a:endParaRPr>
          </a:p>
          <a:p>
            <a:pPr marL="0" indent="0">
              <a:buNone/>
            </a:pPr>
            <a:endParaRPr lang="en-IN" sz="2400" dirty="0">
              <a:latin typeface="Times New Roman" pitchFamily="18" charset="0"/>
              <a:cs typeface="Times New Roman" pitchFamily="18" charset="0"/>
            </a:endParaRPr>
          </a:p>
          <a:p>
            <a:pPr marL="0" indent="0">
              <a:buNone/>
            </a:pPr>
            <a:endParaRPr lang="en-IN" sz="2400" dirty="0">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id="{D65DFA98-D7FC-487F-8C4E-27DFB31698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201318" y="-1084686"/>
            <a:ext cx="6741368" cy="9144003"/>
          </a:xfrm>
          <a:prstGeom prst="rect">
            <a:avLst/>
          </a:prstGeom>
        </p:spPr>
      </p:pic>
    </p:spTree>
    <p:extLst>
      <p:ext uri="{BB962C8B-B14F-4D97-AF65-F5344CB8AC3E}">
        <p14:creationId xmlns:p14="http://schemas.microsoft.com/office/powerpoint/2010/main" val="1732785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latin typeface="Times New Roman" pitchFamily="18" charset="0"/>
                <a:cs typeface="Times New Roman" pitchFamily="18" charset="0"/>
              </a:rPr>
              <a:t>Strength of Gypsum Products</a:t>
            </a:r>
          </a:p>
        </p:txBody>
      </p:sp>
      <p:sp>
        <p:nvSpPr>
          <p:cNvPr id="3" name="Content Placeholder 2"/>
          <p:cNvSpPr>
            <a:spLocks noGrp="1"/>
          </p:cNvSpPr>
          <p:nvPr>
            <p:ph idx="1"/>
          </p:nvPr>
        </p:nvSpPr>
        <p:spPr>
          <a:xfrm>
            <a:off x="457200" y="1340768"/>
            <a:ext cx="7931224" cy="4896543"/>
          </a:xfrm>
        </p:spPr>
        <p:txBody>
          <a:bodyPr>
            <a:noAutofit/>
          </a:bodyPr>
          <a:lstStyle/>
          <a:p>
            <a:r>
              <a:rPr lang="en-IN" dirty="0">
                <a:latin typeface="Times New Roman" pitchFamily="18" charset="0"/>
                <a:cs typeface="Times New Roman" pitchFamily="18" charset="0"/>
              </a:rPr>
              <a:t>Strength of set Gypsum Products is expressed in terms of </a:t>
            </a:r>
            <a:r>
              <a:rPr lang="en-IN" b="1" dirty="0">
                <a:latin typeface="Times New Roman" pitchFamily="18" charset="0"/>
                <a:cs typeface="Times New Roman" pitchFamily="18" charset="0"/>
              </a:rPr>
              <a:t>compressive strength, </a:t>
            </a:r>
            <a:r>
              <a:rPr lang="en-IN" dirty="0">
                <a:latin typeface="Times New Roman" pitchFamily="18" charset="0"/>
                <a:cs typeface="Times New Roman" pitchFamily="18" charset="0"/>
              </a:rPr>
              <a:t>although tensile strength can also be considered.</a:t>
            </a:r>
          </a:p>
          <a:p>
            <a:endParaRPr lang="en-IN" dirty="0">
              <a:latin typeface="Times New Roman" pitchFamily="18" charset="0"/>
              <a:cs typeface="Times New Roman" pitchFamily="18" charset="0"/>
            </a:endParaRPr>
          </a:p>
          <a:p>
            <a:r>
              <a:rPr lang="en-IN" b="1" dirty="0">
                <a:latin typeface="Times New Roman" pitchFamily="18" charset="0"/>
                <a:cs typeface="Times New Roman" pitchFamily="18" charset="0"/>
              </a:rPr>
              <a:t>Wet Strength or Green Strength</a:t>
            </a:r>
            <a:endParaRPr lang="en-IN" dirty="0">
              <a:latin typeface="Times New Roman" pitchFamily="18" charset="0"/>
              <a:cs typeface="Times New Roman" pitchFamily="18" charset="0"/>
            </a:endParaRPr>
          </a:p>
          <a:p>
            <a:pPr>
              <a:buFont typeface="Courier New" panose="02070309020205020404" pitchFamily="49" charset="0"/>
              <a:buChar char="o"/>
            </a:pPr>
            <a:r>
              <a:rPr lang="en-IN" dirty="0">
                <a:latin typeface="Times New Roman" pitchFamily="18" charset="0"/>
                <a:cs typeface="Times New Roman" pitchFamily="18" charset="0"/>
              </a:rPr>
              <a:t>It is the strength of gypsum material with     some or all of the excess water present in the specimen.</a:t>
            </a:r>
          </a:p>
          <a:p>
            <a:pPr marL="0" indent="0">
              <a:buNone/>
            </a:pP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28347016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66353-25C7-4270-9E43-C6323B3CED57}"/>
              </a:ext>
            </a:extLst>
          </p:cNvPr>
          <p:cNvSpPr>
            <a:spLocks noGrp="1"/>
          </p:cNvSpPr>
          <p:nvPr>
            <p:ph type="title"/>
          </p:nvPr>
        </p:nvSpPr>
        <p:spPr>
          <a:xfrm>
            <a:off x="457200" y="274638"/>
            <a:ext cx="8147248" cy="778098"/>
          </a:xfrm>
        </p:spPr>
        <p:txBody>
          <a:bodyPr/>
          <a:lstStyle/>
          <a:p>
            <a:r>
              <a:rPr lang="en-US" b="1" dirty="0"/>
              <a:t>DRY STRENGTH</a:t>
            </a:r>
          </a:p>
        </p:txBody>
      </p:sp>
      <p:sp>
        <p:nvSpPr>
          <p:cNvPr id="3" name="Content Placeholder 2">
            <a:extLst>
              <a:ext uri="{FF2B5EF4-FFF2-40B4-BE49-F238E27FC236}">
                <a16:creationId xmlns:a16="http://schemas.microsoft.com/office/drawing/2014/main" id="{37C97BFA-9378-475E-89F0-84B7EED0BBBE}"/>
              </a:ext>
            </a:extLst>
          </p:cNvPr>
          <p:cNvSpPr>
            <a:spLocks noGrp="1"/>
          </p:cNvSpPr>
          <p:nvPr>
            <p:ph idx="1"/>
          </p:nvPr>
        </p:nvSpPr>
        <p:spPr>
          <a:xfrm>
            <a:off x="107504" y="1268760"/>
            <a:ext cx="9036496" cy="5400600"/>
          </a:xfrm>
        </p:spPr>
        <p:txBody>
          <a:bodyPr>
            <a:normAutofit/>
          </a:bodyPr>
          <a:lstStyle/>
          <a:p>
            <a:r>
              <a:rPr lang="en-US" dirty="0">
                <a:latin typeface="Times New Roman" panose="02020603050405020304" pitchFamily="18" charset="0"/>
                <a:cs typeface="Times New Roman" panose="02020603050405020304" pitchFamily="18" charset="0"/>
              </a:rPr>
              <a:t>It is the strength of gypsum material with all of its excess water driven out.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dry compressive strength is usually about twice that of the wet strength.</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Theoretically, about 8.8 % of excess water is in the hardened mass of stone.</a:t>
            </a:r>
          </a:p>
        </p:txBody>
      </p:sp>
    </p:spTree>
    <p:extLst>
      <p:ext uri="{BB962C8B-B14F-4D97-AF65-F5344CB8AC3E}">
        <p14:creationId xmlns:p14="http://schemas.microsoft.com/office/powerpoint/2010/main" val="4057916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latin typeface="Times New Roman" pitchFamily="18" charset="0"/>
                <a:cs typeface="Times New Roman" pitchFamily="18" charset="0"/>
              </a:rPr>
              <a:t>APPLICATION IN DENTISTRY</a:t>
            </a:r>
          </a:p>
        </p:txBody>
      </p:sp>
      <p:sp>
        <p:nvSpPr>
          <p:cNvPr id="3" name="Content Placeholder 2"/>
          <p:cNvSpPr>
            <a:spLocks noGrp="1"/>
          </p:cNvSpPr>
          <p:nvPr>
            <p:ph idx="1"/>
          </p:nvPr>
        </p:nvSpPr>
        <p:spPr>
          <a:xfrm>
            <a:off x="0" y="1268760"/>
            <a:ext cx="4690864" cy="5328592"/>
          </a:xfrm>
        </p:spPr>
        <p:txBody>
          <a:bodyPr>
            <a:normAutofit/>
          </a:bodyPr>
          <a:lstStyle/>
          <a:p>
            <a:pPr>
              <a:buNone/>
            </a:pPr>
            <a:r>
              <a:rPr lang="en-IN" dirty="0">
                <a:latin typeface="Times New Roman" pitchFamily="18" charset="0"/>
                <a:cs typeface="Times New Roman" pitchFamily="18" charset="0"/>
              </a:rPr>
              <a:t>  </a:t>
            </a:r>
          </a:p>
          <a:p>
            <a:r>
              <a:rPr lang="en-IN" dirty="0">
                <a:latin typeface="Times New Roman" pitchFamily="18" charset="0"/>
                <a:cs typeface="Times New Roman" pitchFamily="18" charset="0"/>
              </a:rPr>
              <a:t>For cast preparation.</a:t>
            </a:r>
          </a:p>
          <a:p>
            <a:r>
              <a:rPr lang="en-IN" dirty="0">
                <a:latin typeface="Times New Roman" pitchFamily="18" charset="0"/>
                <a:cs typeface="Times New Roman" pitchFamily="18" charset="0"/>
              </a:rPr>
              <a:t>Models and dies.</a:t>
            </a:r>
          </a:p>
          <a:p>
            <a:r>
              <a:rPr lang="en-IN" dirty="0">
                <a:latin typeface="Times New Roman" pitchFamily="18" charset="0"/>
                <a:cs typeface="Times New Roman" pitchFamily="18" charset="0"/>
              </a:rPr>
              <a:t>Impression Material</a:t>
            </a:r>
          </a:p>
          <a:p>
            <a:r>
              <a:rPr lang="en-IN" dirty="0">
                <a:latin typeface="Times New Roman" pitchFamily="18" charset="0"/>
                <a:cs typeface="Times New Roman" pitchFamily="18" charset="0"/>
              </a:rPr>
              <a:t>As Investment Material</a:t>
            </a:r>
          </a:p>
          <a:p>
            <a:r>
              <a:rPr lang="en-IN" dirty="0">
                <a:latin typeface="Times New Roman" pitchFamily="18" charset="0"/>
                <a:cs typeface="Times New Roman" pitchFamily="18" charset="0"/>
              </a:rPr>
              <a:t>Mounting of Casts</a:t>
            </a:r>
          </a:p>
          <a:p>
            <a:r>
              <a:rPr lang="en-IN" dirty="0">
                <a:latin typeface="Times New Roman" pitchFamily="18" charset="0"/>
                <a:cs typeface="Times New Roman" pitchFamily="18" charset="0"/>
              </a:rPr>
              <a:t>As a mould material for processing of complete dentures</a:t>
            </a:r>
          </a:p>
        </p:txBody>
      </p:sp>
      <p:pic>
        <p:nvPicPr>
          <p:cNvPr id="3074" name="Picture 2"/>
          <p:cNvPicPr>
            <a:picLocks noChangeAspect="1" noChangeArrowheads="1"/>
          </p:cNvPicPr>
          <p:nvPr/>
        </p:nvPicPr>
        <p:blipFill>
          <a:blip r:embed="rId2" cstate="print"/>
          <a:srcRect/>
          <a:stretch>
            <a:fillRect/>
          </a:stretch>
        </p:blipFill>
        <p:spPr bwMode="auto">
          <a:xfrm>
            <a:off x="4572001" y="1412776"/>
            <a:ext cx="2160239" cy="1800200"/>
          </a:xfrm>
          <a:prstGeom prst="rect">
            <a:avLst/>
          </a:prstGeom>
          <a:noFill/>
          <a:ln w="38100">
            <a:solidFill>
              <a:schemeClr val="tx1"/>
            </a:solid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767737" y="1412777"/>
            <a:ext cx="2376263" cy="1800200"/>
          </a:xfrm>
          <a:prstGeom prst="rect">
            <a:avLst/>
          </a:prstGeom>
          <a:noFill/>
          <a:ln w="38100">
            <a:solidFill>
              <a:schemeClr val="tx1"/>
            </a:solid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7096926" y="3284984"/>
            <a:ext cx="2047074" cy="2016224"/>
          </a:xfrm>
          <a:prstGeom prst="rect">
            <a:avLst/>
          </a:prstGeom>
          <a:noFill/>
          <a:ln w="38100">
            <a:solidFill>
              <a:schemeClr val="tx1"/>
            </a:solidFill>
            <a:miter lim="800000"/>
            <a:headEnd/>
            <a:tailEnd/>
          </a:ln>
        </p:spPr>
      </p:pic>
      <p:pic>
        <p:nvPicPr>
          <p:cNvPr id="1026" name="Picture 2"/>
          <p:cNvPicPr>
            <a:picLocks noChangeAspect="1" noChangeArrowheads="1"/>
          </p:cNvPicPr>
          <p:nvPr/>
        </p:nvPicPr>
        <p:blipFill>
          <a:blip r:embed="rId5" cstate="print"/>
          <a:srcRect t="3910"/>
          <a:stretch>
            <a:fillRect/>
          </a:stretch>
        </p:blipFill>
        <p:spPr bwMode="auto">
          <a:xfrm>
            <a:off x="5364088" y="3284983"/>
            <a:ext cx="1819275" cy="2016225"/>
          </a:xfrm>
          <a:prstGeom prst="rect">
            <a:avLst/>
          </a:prstGeom>
          <a:noFill/>
          <a:ln w="38100">
            <a:solidFill>
              <a:schemeClr val="tx1"/>
            </a:solid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5148064" y="5373216"/>
            <a:ext cx="1728192" cy="1484784"/>
          </a:xfrm>
          <a:prstGeom prst="rect">
            <a:avLst/>
          </a:prstGeom>
          <a:noFill/>
          <a:ln w="38100">
            <a:solidFill>
              <a:schemeClr val="tx1"/>
            </a:solidFill>
            <a:miter lim="800000"/>
            <a:headEnd/>
            <a:tailEnd/>
          </a:ln>
        </p:spPr>
      </p:pic>
      <p:pic>
        <p:nvPicPr>
          <p:cNvPr id="1029" name="Picture 5"/>
          <p:cNvPicPr>
            <a:picLocks noChangeAspect="1" noChangeArrowheads="1"/>
          </p:cNvPicPr>
          <p:nvPr/>
        </p:nvPicPr>
        <p:blipFill>
          <a:blip r:embed="rId7" cstate="print"/>
          <a:srcRect/>
          <a:stretch>
            <a:fillRect/>
          </a:stretch>
        </p:blipFill>
        <p:spPr bwMode="auto">
          <a:xfrm>
            <a:off x="6876256" y="5373216"/>
            <a:ext cx="2267744" cy="1484784"/>
          </a:xfrm>
          <a:prstGeom prst="rect">
            <a:avLst/>
          </a:prstGeom>
          <a:noFill/>
          <a:ln w="38100">
            <a:solidFill>
              <a:schemeClr val="tx1"/>
            </a:solid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561507-FF89-4CE5-B4F9-5E22BADB831C}"/>
              </a:ext>
            </a:extLst>
          </p:cNvPr>
          <p:cNvSpPr>
            <a:spLocks noGrp="1"/>
          </p:cNvSpPr>
          <p:nvPr>
            <p:ph idx="1"/>
          </p:nvPr>
        </p:nvSpPr>
        <p:spPr>
          <a:xfrm>
            <a:off x="179512" y="260648"/>
            <a:ext cx="8856984" cy="6264696"/>
          </a:xfrm>
        </p:spPr>
        <p:txBody>
          <a:bodyPr>
            <a:normAutofit lnSpcReduction="10000"/>
          </a:bodyPr>
          <a:lstStyle/>
          <a:p>
            <a:r>
              <a:rPr lang="en-US" dirty="0">
                <a:latin typeface="Times New Roman" panose="02020603050405020304" pitchFamily="18" charset="0"/>
                <a:cs typeface="Times New Roman" panose="02020603050405020304" pitchFamily="18" charset="0"/>
              </a:rPr>
              <a:t>As the mass loses up to the 7% of the water, no appreciable change develops in the compressive strength of the material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When the mass loses 7.5% of the excess water, however the strength increases sharply, and when all of the excess (8.8%) is lost, the strength of the material is over 55 </a:t>
            </a:r>
            <a:r>
              <a:rPr lang="en-US" dirty="0" err="1">
                <a:latin typeface="Times New Roman" panose="02020603050405020304" pitchFamily="18" charset="0"/>
                <a:cs typeface="Times New Roman" panose="02020603050405020304" pitchFamily="18" charset="0"/>
              </a:rPr>
              <a:t>Mpa</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room temp and avg humidity, about 7 days are necessary for an avg dental flask filled with gypsum material to lose the excess water.</a:t>
            </a:r>
          </a:p>
        </p:txBody>
      </p:sp>
    </p:spTree>
    <p:extLst>
      <p:ext uri="{BB962C8B-B14F-4D97-AF65-F5344CB8AC3E}">
        <p14:creationId xmlns:p14="http://schemas.microsoft.com/office/powerpoint/2010/main" val="34538503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992CA-3E94-4C86-8BC6-E77DCBD56D2A}"/>
              </a:ext>
            </a:extLst>
          </p:cNvPr>
          <p:cNvSpPr>
            <a:spLocks noGrp="1"/>
          </p:cNvSpPr>
          <p:nvPr>
            <p:ph type="title"/>
          </p:nvPr>
        </p:nvSpPr>
        <p:spPr/>
        <p:txBody>
          <a:bodyPr/>
          <a:lstStyle/>
          <a:p>
            <a:r>
              <a:rPr lang="en-US" dirty="0"/>
              <a:t>Tensile Strength</a:t>
            </a:r>
          </a:p>
        </p:txBody>
      </p:sp>
      <p:sp>
        <p:nvSpPr>
          <p:cNvPr id="3" name="Content Placeholder 2">
            <a:extLst>
              <a:ext uri="{FF2B5EF4-FFF2-40B4-BE49-F238E27FC236}">
                <a16:creationId xmlns:a16="http://schemas.microsoft.com/office/drawing/2014/main" id="{FD418393-C30C-41FD-AE9D-1D078EA8B845}"/>
              </a:ext>
            </a:extLst>
          </p:cNvPr>
          <p:cNvSpPr>
            <a:spLocks noGrp="1"/>
          </p:cNvSpPr>
          <p:nvPr>
            <p:ph idx="1"/>
          </p:nvPr>
        </p:nvSpPr>
        <p:spPr>
          <a:xfrm>
            <a:off x="0" y="1600200"/>
            <a:ext cx="9036496" cy="4525963"/>
          </a:xfrm>
        </p:spPr>
        <p:txBody>
          <a:bodyPr/>
          <a:lstStyle/>
          <a:p>
            <a:r>
              <a:rPr lang="en-US" dirty="0"/>
              <a:t>The tensile strength of model plaster and dental stone is important in structures in which bending tends to occur because of lateral force application, such as removal of casts from flexible impressions.</a:t>
            </a:r>
          </a:p>
          <a:p>
            <a:endParaRPr lang="en-US" dirty="0"/>
          </a:p>
          <a:p>
            <a:r>
              <a:rPr lang="en-US" dirty="0"/>
              <a:t>Because of the brittle nature of gypsum materials the teeth on the cast may fracture rather than bend.</a:t>
            </a:r>
          </a:p>
          <a:p>
            <a:endParaRPr lang="en-US" dirty="0"/>
          </a:p>
          <a:p>
            <a:endParaRPr lang="en-US" dirty="0"/>
          </a:p>
        </p:txBody>
      </p:sp>
    </p:spTree>
    <p:extLst>
      <p:ext uri="{BB962C8B-B14F-4D97-AF65-F5344CB8AC3E}">
        <p14:creationId xmlns:p14="http://schemas.microsoft.com/office/powerpoint/2010/main" val="17410771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C2C523-67AF-4179-8CDB-3FE78720C1E6}"/>
              </a:ext>
            </a:extLst>
          </p:cNvPr>
          <p:cNvSpPr>
            <a:spLocks noGrp="1"/>
          </p:cNvSpPr>
          <p:nvPr>
            <p:ph idx="1"/>
          </p:nvPr>
        </p:nvSpPr>
        <p:spPr>
          <a:xfrm>
            <a:off x="0" y="1600200"/>
            <a:ext cx="9144000" cy="4525963"/>
          </a:xfrm>
        </p:spPr>
        <p:txBody>
          <a:bodyPr/>
          <a:lstStyle/>
          <a:p>
            <a:r>
              <a:rPr lang="en-US" dirty="0"/>
              <a:t>1 hour wet tensile strength of model plaster, 2.3 MPa is about one half the dry tensile strength, 4.1 MPa, after 40 hours  at 45◦ C.</a:t>
            </a:r>
          </a:p>
          <a:p>
            <a:endParaRPr lang="en-US" dirty="0"/>
          </a:p>
          <a:p>
            <a:r>
              <a:rPr lang="en-US" dirty="0"/>
              <a:t>The tensile strength of the model plaster in either the wet or dry condition is about one half that of high-strength dental stone in comparable condition.</a:t>
            </a:r>
          </a:p>
        </p:txBody>
      </p:sp>
    </p:spTree>
    <p:extLst>
      <p:ext uri="{BB962C8B-B14F-4D97-AF65-F5344CB8AC3E}">
        <p14:creationId xmlns:p14="http://schemas.microsoft.com/office/powerpoint/2010/main" val="13554431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30324"/>
            <a:ext cx="8229600" cy="6597352"/>
          </a:xfrm>
        </p:spPr>
        <p:txBody>
          <a:bodyPr>
            <a:normAutofit/>
          </a:bodyPr>
          <a:lstStyle/>
          <a:p>
            <a:pPr marL="0" indent="0" algn="ctr">
              <a:buNone/>
            </a:pPr>
            <a:r>
              <a:rPr lang="en-IN" sz="3600" b="1" u="sng" dirty="0">
                <a:latin typeface="Times New Roman" panose="02020603050405020304" pitchFamily="18" charset="0"/>
                <a:cs typeface="Times New Roman" panose="02020603050405020304" pitchFamily="18" charset="0"/>
              </a:rPr>
              <a:t>REPRODUCTION OF DETAILS</a:t>
            </a:r>
          </a:p>
          <a:p>
            <a:endParaRPr lang="en-IN" sz="2800" dirty="0"/>
          </a:p>
          <a:p>
            <a:r>
              <a:rPr lang="en-IN" dirty="0">
                <a:latin typeface="Times New Roman" panose="02020603050405020304" pitchFamily="18" charset="0"/>
                <a:cs typeface="Times New Roman" panose="02020603050405020304" pitchFamily="18" charset="0"/>
              </a:rPr>
              <a:t>Factors which affect detail reproduction include</a:t>
            </a:r>
          </a:p>
          <a:p>
            <a:pPr marL="0" indent="0">
              <a:buNone/>
            </a:pPr>
            <a:r>
              <a:rPr lang="en-IN" dirty="0">
                <a:latin typeface="Times New Roman" panose="02020603050405020304" pitchFamily="18" charset="0"/>
                <a:cs typeface="Times New Roman" panose="02020603050405020304" pitchFamily="18" charset="0"/>
              </a:rPr>
              <a:t>      - trapped air bubbles in the mix.</a:t>
            </a:r>
          </a:p>
          <a:p>
            <a:pPr marL="0" indent="0">
              <a:buNone/>
            </a:pPr>
            <a:r>
              <a:rPr lang="en-IN" dirty="0">
                <a:latin typeface="Times New Roman" panose="02020603050405020304" pitchFamily="18" charset="0"/>
                <a:cs typeface="Times New Roman" panose="02020603050405020304" pitchFamily="18" charset="0"/>
              </a:rPr>
              <a:t>      - surface contaminants like saliva and blood.</a:t>
            </a:r>
          </a:p>
          <a:p>
            <a:pPr marL="0" indent="0">
              <a:buNone/>
            </a:pPr>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Rinsing the impression and blowing away excess water can improve the detail recorded by the gypsum die material </a:t>
            </a:r>
          </a:p>
          <a:p>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97895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7941A0-81A1-979A-98B9-4A0847DA6927}"/>
              </a:ext>
            </a:extLst>
          </p:cNvPr>
          <p:cNvSpPr>
            <a:spLocks noGrp="1"/>
          </p:cNvSpPr>
          <p:nvPr>
            <p:ph idx="1"/>
          </p:nvPr>
        </p:nvSpPr>
        <p:spPr>
          <a:xfrm>
            <a:off x="457200" y="692696"/>
            <a:ext cx="8229600" cy="5433467"/>
          </a:xfrm>
        </p:spPr>
        <p:txBody>
          <a:bodyPr>
            <a:normAutofit/>
          </a:bodyPr>
          <a:lstStyle/>
          <a:p>
            <a:pPr>
              <a:lnSpc>
                <a:spcPct val="150000"/>
              </a:lnSpc>
            </a:pPr>
            <a:r>
              <a:rPr lang="en-IN" sz="3200" dirty="0">
                <a:latin typeface="Times New Roman" panose="02020603050405020304" pitchFamily="18" charset="0"/>
                <a:cs typeface="Times New Roman" panose="02020603050405020304" pitchFamily="18" charset="0"/>
              </a:rPr>
              <a:t>Use of mechanical vibrator and proper technique considerably improve detail reproduction.</a:t>
            </a:r>
          </a:p>
          <a:p>
            <a:pPr>
              <a:lnSpc>
                <a:spcPct val="150000"/>
              </a:lnSpc>
            </a:pPr>
            <a:r>
              <a:rPr lang="en-IN" sz="3200" dirty="0">
                <a:latin typeface="Times New Roman" panose="02020603050405020304" pitchFamily="18" charset="0"/>
                <a:cs typeface="Times New Roman" panose="02020603050405020304" pitchFamily="18" charset="0"/>
              </a:rPr>
              <a:t>Type 1 and 2 reproduce a groove 75 µm in</a:t>
            </a:r>
          </a:p>
          <a:p>
            <a:pPr marL="0" indent="0">
              <a:lnSpc>
                <a:spcPct val="150000"/>
              </a:lnSpc>
              <a:buNone/>
            </a:pPr>
            <a:r>
              <a:rPr lang="en-IN" sz="3200" dirty="0">
                <a:latin typeface="Times New Roman" panose="02020603050405020304" pitchFamily="18" charset="0"/>
                <a:cs typeface="Times New Roman" panose="02020603050405020304" pitchFamily="18" charset="0"/>
              </a:rPr>
              <a:t>    width where as types 3, 4, and 5 reproduce </a:t>
            </a:r>
          </a:p>
          <a:p>
            <a:pPr marL="0" indent="0">
              <a:lnSpc>
                <a:spcPct val="150000"/>
              </a:lnSpc>
              <a:buNone/>
            </a:pPr>
            <a:r>
              <a:rPr lang="en-IN" sz="3200" dirty="0">
                <a:latin typeface="Times New Roman" panose="02020603050405020304" pitchFamily="18" charset="0"/>
                <a:cs typeface="Times New Roman" panose="02020603050405020304" pitchFamily="18" charset="0"/>
              </a:rPr>
              <a:t>     a groove 50 µm in width.</a:t>
            </a:r>
          </a:p>
          <a:p>
            <a:endParaRPr lang="en-IN" dirty="0"/>
          </a:p>
        </p:txBody>
      </p:sp>
    </p:spTree>
    <p:extLst>
      <p:ext uri="{BB962C8B-B14F-4D97-AF65-F5344CB8AC3E}">
        <p14:creationId xmlns:p14="http://schemas.microsoft.com/office/powerpoint/2010/main" val="22699517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8435280" cy="6120680"/>
          </a:xfrm>
        </p:spPr>
        <p:txBody>
          <a:bodyPr>
            <a:normAutofit/>
          </a:bodyPr>
          <a:lstStyle/>
          <a:p>
            <a:pPr marL="0" indent="0" algn="ctr">
              <a:buNone/>
            </a:pPr>
            <a:r>
              <a:rPr lang="en-IN" sz="3400" b="1" u="sng" dirty="0">
                <a:latin typeface="Times New Roman" panose="02020603050405020304" pitchFamily="18" charset="0"/>
                <a:cs typeface="Times New Roman" panose="02020603050405020304" pitchFamily="18" charset="0"/>
              </a:rPr>
              <a:t>HARDNESS  &amp; ABRASION  RESISTANCE</a:t>
            </a:r>
          </a:p>
          <a:p>
            <a:pPr marL="0" indent="0">
              <a:buNone/>
            </a:pPr>
            <a:endParaRPr lang="en-IN" sz="3600" dirty="0">
              <a:latin typeface="Times New Roman" panose="02020603050405020304" pitchFamily="18" charset="0"/>
              <a:cs typeface="Times New Roman" panose="02020603050405020304" pitchFamily="18" charset="0"/>
            </a:endParaRPr>
          </a:p>
          <a:p>
            <a:pPr>
              <a:lnSpc>
                <a:spcPct val="150000"/>
              </a:lnSpc>
            </a:pPr>
            <a:r>
              <a:rPr lang="en-IN" sz="2800" dirty="0">
                <a:latin typeface="Times New Roman" panose="02020603050405020304" pitchFamily="18" charset="0"/>
                <a:cs typeface="Times New Roman" panose="02020603050405020304" pitchFamily="18" charset="0"/>
              </a:rPr>
              <a:t>Directly proportional to compressive strength.</a:t>
            </a:r>
          </a:p>
          <a:p>
            <a:pPr>
              <a:lnSpc>
                <a:spcPct val="150000"/>
              </a:lnSpc>
            </a:pPr>
            <a:r>
              <a:rPr lang="en-IN" sz="2800" dirty="0">
                <a:latin typeface="Times New Roman" panose="02020603050405020304" pitchFamily="18" charset="0"/>
                <a:cs typeface="Times New Roman" panose="02020603050405020304" pitchFamily="18" charset="0"/>
              </a:rPr>
              <a:t>The higher the compressive strength of the hardening mass the higher the surface hardness.</a:t>
            </a:r>
          </a:p>
          <a:p>
            <a:pPr>
              <a:lnSpc>
                <a:spcPct val="150000"/>
              </a:lnSpc>
            </a:pPr>
            <a:r>
              <a:rPr lang="en-IN" sz="2800" dirty="0">
                <a:latin typeface="Times New Roman" panose="02020603050405020304" pitchFamily="18" charset="0"/>
                <a:cs typeface="Times New Roman" panose="02020603050405020304" pitchFamily="18" charset="0"/>
              </a:rPr>
              <a:t>Can be improved by hardening solutions.</a:t>
            </a:r>
          </a:p>
          <a:p>
            <a:pPr>
              <a:lnSpc>
                <a:spcPct val="150000"/>
              </a:lnSpc>
            </a:pPr>
            <a:r>
              <a:rPr lang="en-IN" sz="2800" dirty="0">
                <a:latin typeface="Times New Roman" panose="02020603050405020304" pitchFamily="18" charset="0"/>
                <a:cs typeface="Times New Roman" panose="02020603050405020304" pitchFamily="18" charset="0"/>
              </a:rPr>
              <a:t>Mixing the high strength dental stone with a commercial hardening solution containing colloidal silica improves the surface hardness.</a:t>
            </a:r>
          </a:p>
        </p:txBody>
      </p:sp>
    </p:spTree>
    <p:extLst>
      <p:ext uri="{BB962C8B-B14F-4D97-AF65-F5344CB8AC3E}">
        <p14:creationId xmlns:p14="http://schemas.microsoft.com/office/powerpoint/2010/main" val="29955948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FACEE8-82EF-4D00-87DA-77D6C88B7DE1}"/>
              </a:ext>
            </a:extLst>
          </p:cNvPr>
          <p:cNvSpPr>
            <a:spLocks noGrp="1"/>
          </p:cNvSpPr>
          <p:nvPr>
            <p:ph idx="1"/>
          </p:nvPr>
        </p:nvSpPr>
        <p:spPr>
          <a:xfrm>
            <a:off x="457200" y="764704"/>
            <a:ext cx="8229600" cy="5361459"/>
          </a:xfrm>
        </p:spPr>
        <p:txBody>
          <a:bodyPr>
            <a:normAutofit/>
          </a:bodyPr>
          <a:lstStyle/>
          <a:p>
            <a:pPr>
              <a:lnSpc>
                <a:spcPct val="150000"/>
              </a:lnSpc>
            </a:pPr>
            <a:r>
              <a:rPr lang="en-US" dirty="0">
                <a:latin typeface="Times New Roman" panose="02020603050405020304" pitchFamily="18" charset="0"/>
                <a:cs typeface="Times New Roman" panose="02020603050405020304" pitchFamily="18" charset="0"/>
              </a:rPr>
              <a:t>The Knoop hardness of two commercial high strength dental stones were 54 and 77kg/mm</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when mixed with water.</a:t>
            </a:r>
          </a:p>
          <a:p>
            <a:pPr>
              <a:lnSpc>
                <a:spcPct val="150000"/>
              </a:lnSpc>
            </a:pPr>
            <a:endParaRPr lang="en-US"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 When hardening solution used these values increased to 62 and 79 kg/mm</a:t>
            </a:r>
            <a:r>
              <a:rPr lang="en-US" baseline="30000" dirty="0">
                <a:latin typeface="Times New Roman" panose="02020603050405020304" pitchFamily="18" charset="0"/>
                <a:cs typeface="Times New Roman" panose="02020603050405020304" pitchFamily="18" charset="0"/>
              </a:rPr>
              <a:t>2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38983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IN" dirty="0">
                <a:latin typeface="Times New Roman" pitchFamily="18" charset="0"/>
                <a:cs typeface="Times New Roman" pitchFamily="18" charset="0"/>
              </a:rPr>
              <a:t>Care of the cast</a:t>
            </a:r>
          </a:p>
        </p:txBody>
      </p:sp>
      <p:sp>
        <p:nvSpPr>
          <p:cNvPr id="3" name="Content Placeholder 2"/>
          <p:cNvSpPr>
            <a:spLocks noGrp="1"/>
          </p:cNvSpPr>
          <p:nvPr>
            <p:ph idx="1"/>
          </p:nvPr>
        </p:nvSpPr>
        <p:spPr>
          <a:xfrm>
            <a:off x="179512" y="404664"/>
            <a:ext cx="8784976" cy="5904656"/>
          </a:xfrm>
        </p:spPr>
        <p:txBody>
          <a:bodyPr>
            <a:noAutofit/>
          </a:bodyPr>
          <a:lstStyle/>
          <a:p>
            <a:pPr marL="0" indent="0">
              <a:buNone/>
            </a:pPr>
            <a:endParaRPr lang="en-IN" sz="2800" dirty="0">
              <a:latin typeface="Times New Roman" pitchFamily="18" charset="0"/>
              <a:cs typeface="Times New Roman" pitchFamily="18" charset="0"/>
            </a:endParaRPr>
          </a:p>
          <a:p>
            <a:r>
              <a:rPr lang="en-IN" dirty="0">
                <a:latin typeface="Times New Roman" pitchFamily="18" charset="0"/>
                <a:cs typeface="Times New Roman" pitchFamily="18" charset="0"/>
              </a:rPr>
              <a:t>Once the setting reaction of cast have been completed, its dimensions will be relatively constant under ordinary conditions of room temp and humidity. </a:t>
            </a:r>
          </a:p>
          <a:p>
            <a:pPr marL="0" indent="0">
              <a:buNone/>
            </a:pPr>
            <a:endParaRPr lang="en-IN" dirty="0">
              <a:latin typeface="Times New Roman" pitchFamily="18" charset="0"/>
              <a:cs typeface="Times New Roman" pitchFamily="18" charset="0"/>
            </a:endParaRPr>
          </a:p>
          <a:p>
            <a:r>
              <a:rPr lang="en-IN" dirty="0">
                <a:latin typeface="Times New Roman" pitchFamily="18" charset="0"/>
                <a:cs typeface="Times New Roman" pitchFamily="18" charset="0"/>
              </a:rPr>
              <a:t>The safest method of soaking the cast in water is to immerse the cast in water bath that contain plaster debris at the bottom of the container. This is known as slurry water.</a:t>
            </a:r>
          </a:p>
          <a:p>
            <a:endParaRPr lang="en-IN" dirty="0">
              <a:latin typeface="Times New Roman" pitchFamily="18" charset="0"/>
              <a:cs typeface="Times New Roman" pitchFamily="18" charset="0"/>
            </a:endParaRPr>
          </a:p>
          <a:p>
            <a:r>
              <a:rPr lang="en-IN" dirty="0">
                <a:latin typeface="Times New Roman" pitchFamily="18" charset="0"/>
                <a:cs typeface="Times New Roman" pitchFamily="18" charset="0"/>
              </a:rPr>
              <a:t>Shrinks at higher temperature.</a:t>
            </a:r>
          </a:p>
        </p:txBody>
      </p:sp>
    </p:spTree>
    <p:extLst>
      <p:ext uri="{BB962C8B-B14F-4D97-AF65-F5344CB8AC3E}">
        <p14:creationId xmlns:p14="http://schemas.microsoft.com/office/powerpoint/2010/main" val="26846024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Times New Roman" pitchFamily="18" charset="0"/>
                <a:cs typeface="Times New Roman" pitchFamily="18" charset="0"/>
              </a:rPr>
              <a:t>Types of Gypsum Products</a:t>
            </a:r>
          </a:p>
        </p:txBody>
      </p:sp>
      <p:sp>
        <p:nvSpPr>
          <p:cNvPr id="3" name="Content Placeholder 2"/>
          <p:cNvSpPr>
            <a:spLocks noGrp="1"/>
          </p:cNvSpPr>
          <p:nvPr>
            <p:ph idx="1"/>
          </p:nvPr>
        </p:nvSpPr>
        <p:spPr/>
        <p:txBody>
          <a:bodyPr>
            <a:normAutofit/>
          </a:bodyPr>
          <a:lstStyle/>
          <a:p>
            <a:pPr>
              <a:buNone/>
            </a:pPr>
            <a:r>
              <a:rPr lang="en-IN" sz="2800" dirty="0">
                <a:latin typeface="Times New Roman" pitchFamily="18" charset="0"/>
                <a:cs typeface="Times New Roman" pitchFamily="18" charset="0"/>
              </a:rPr>
              <a:t>According to ADA Specification no. 25 there are 5 types of Gypsum Products</a:t>
            </a:r>
          </a:p>
          <a:p>
            <a:pPr>
              <a:buNone/>
            </a:pPr>
            <a:r>
              <a:rPr lang="en-IN" sz="2800" dirty="0">
                <a:latin typeface="Times New Roman" pitchFamily="18" charset="0"/>
                <a:cs typeface="Times New Roman" pitchFamily="18" charset="0"/>
              </a:rPr>
              <a:t>Type 1- Plaster impression</a:t>
            </a:r>
          </a:p>
          <a:p>
            <a:pPr>
              <a:buNone/>
            </a:pPr>
            <a:r>
              <a:rPr lang="en-IN" sz="2800" dirty="0">
                <a:latin typeface="Times New Roman" pitchFamily="18" charset="0"/>
                <a:cs typeface="Times New Roman" pitchFamily="18" charset="0"/>
              </a:rPr>
              <a:t>Type 2- Plaster model</a:t>
            </a:r>
          </a:p>
          <a:p>
            <a:pPr>
              <a:buNone/>
            </a:pPr>
            <a:r>
              <a:rPr lang="en-IN" sz="2800" dirty="0">
                <a:latin typeface="Times New Roman" pitchFamily="18" charset="0"/>
                <a:cs typeface="Times New Roman" pitchFamily="18" charset="0"/>
              </a:rPr>
              <a:t>Type 3- Dental stone</a:t>
            </a:r>
          </a:p>
          <a:p>
            <a:pPr>
              <a:buNone/>
            </a:pPr>
            <a:r>
              <a:rPr lang="en-IN" sz="2800" dirty="0">
                <a:latin typeface="Times New Roman" pitchFamily="18" charset="0"/>
                <a:cs typeface="Times New Roman" pitchFamily="18" charset="0"/>
              </a:rPr>
              <a:t>Type 4- Dental stone high strength</a:t>
            </a:r>
          </a:p>
          <a:p>
            <a:pPr>
              <a:buNone/>
            </a:pPr>
            <a:r>
              <a:rPr lang="en-IN" sz="2800" dirty="0">
                <a:latin typeface="Times New Roman" pitchFamily="18" charset="0"/>
                <a:cs typeface="Times New Roman" pitchFamily="18" charset="0"/>
              </a:rPr>
              <a:t>Type 5- Dental stone High strength high expansion</a:t>
            </a:r>
          </a:p>
        </p:txBody>
      </p:sp>
    </p:spTree>
    <p:extLst>
      <p:ext uri="{BB962C8B-B14F-4D97-AF65-F5344CB8AC3E}">
        <p14:creationId xmlns:p14="http://schemas.microsoft.com/office/powerpoint/2010/main" val="18351488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 name="Content Placeholder 6">
            <a:extLst>
              <a:ext uri="{FF2B5EF4-FFF2-40B4-BE49-F238E27FC236}">
                <a16:creationId xmlns:a16="http://schemas.microsoft.com/office/drawing/2014/main" id="{28ADC607-0338-4190-9EEE-F26618B078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88640"/>
            <a:ext cx="8856984" cy="6264696"/>
          </a:xfrm>
        </p:spPr>
      </p:pic>
    </p:spTree>
    <p:extLst>
      <p:ext uri="{BB962C8B-B14F-4D97-AF65-F5344CB8AC3E}">
        <p14:creationId xmlns:p14="http://schemas.microsoft.com/office/powerpoint/2010/main" val="30875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3584046"/>
          </a:xfrm>
        </p:spPr>
        <p:txBody>
          <a:bodyPr>
            <a:normAutofit/>
          </a:bodyPr>
          <a:lstStyle/>
          <a:p>
            <a:pPr marL="0" indent="0">
              <a:buNone/>
            </a:pPr>
            <a:r>
              <a:rPr lang="en-IN" dirty="0"/>
              <a:t>Depending on method of calcination it can be :-</a:t>
            </a:r>
          </a:p>
          <a:p>
            <a:r>
              <a:rPr lang="el-GR" dirty="0"/>
              <a:t>α</a:t>
            </a:r>
            <a:r>
              <a:rPr lang="en-IN" dirty="0"/>
              <a:t>-Hemihydrate</a:t>
            </a:r>
          </a:p>
          <a:p>
            <a:r>
              <a:rPr lang="en-IN" dirty="0"/>
              <a:t>β-Hemihydrate</a:t>
            </a:r>
          </a:p>
          <a:p>
            <a:r>
              <a:rPr lang="en-IN" dirty="0"/>
              <a:t>Modified </a:t>
            </a:r>
            <a:r>
              <a:rPr lang="el-GR" dirty="0"/>
              <a:t>α</a:t>
            </a:r>
            <a:r>
              <a:rPr lang="en-IN" dirty="0"/>
              <a:t>-Hemihydrate</a:t>
            </a:r>
          </a:p>
          <a:p>
            <a:endParaRPr lang="en-IN" u="sng" dirty="0"/>
          </a:p>
        </p:txBody>
      </p:sp>
      <p:sp>
        <p:nvSpPr>
          <p:cNvPr id="6" name="TextBox 5">
            <a:extLst>
              <a:ext uri="{FF2B5EF4-FFF2-40B4-BE49-F238E27FC236}">
                <a16:creationId xmlns:a16="http://schemas.microsoft.com/office/drawing/2014/main" id="{AC8D5886-8E41-47F9-9C80-B7F96A13647D}"/>
              </a:ext>
            </a:extLst>
          </p:cNvPr>
          <p:cNvSpPr txBox="1"/>
          <p:nvPr/>
        </p:nvSpPr>
        <p:spPr>
          <a:xfrm>
            <a:off x="539551" y="116632"/>
            <a:ext cx="8345965" cy="615553"/>
          </a:xfrm>
          <a:prstGeom prst="rect">
            <a:avLst/>
          </a:prstGeom>
          <a:noFill/>
        </p:spPr>
        <p:txBody>
          <a:bodyPr wrap="square">
            <a:spAutoFit/>
          </a:bodyPr>
          <a:lstStyle/>
          <a:p>
            <a:r>
              <a:rPr lang="en-IN" sz="3400" b="1" u="sng" dirty="0">
                <a:latin typeface="Times New Roman" panose="02020603050405020304" pitchFamily="18" charset="0"/>
                <a:cs typeface="Times New Roman" panose="02020603050405020304" pitchFamily="18" charset="0"/>
              </a:rPr>
              <a:t>PRODUCTION OF GYPSUM PRODUCTS</a:t>
            </a:r>
          </a:p>
        </p:txBody>
      </p:sp>
      <p:pic>
        <p:nvPicPr>
          <p:cNvPr id="7" name="Picture 6">
            <a:extLst>
              <a:ext uri="{FF2B5EF4-FFF2-40B4-BE49-F238E27FC236}">
                <a16:creationId xmlns:a16="http://schemas.microsoft.com/office/drawing/2014/main" id="{4AC6F5CD-0456-466F-A9F1-ED37F19E04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3406696"/>
            <a:ext cx="8778013" cy="3239024"/>
          </a:xfrm>
          <a:prstGeom prst="rect">
            <a:avLst/>
          </a:prstGeom>
        </p:spPr>
      </p:pic>
    </p:spTree>
    <p:extLst>
      <p:ext uri="{BB962C8B-B14F-4D97-AF65-F5344CB8AC3E}">
        <p14:creationId xmlns:p14="http://schemas.microsoft.com/office/powerpoint/2010/main" val="575634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5940152" y="4268870"/>
            <a:ext cx="3114380" cy="2376264"/>
          </a:xfrm>
          <a:prstGeom prst="rect">
            <a:avLst/>
          </a:prstGeom>
          <a:noFill/>
          <a:ln w="9525">
            <a:noFill/>
            <a:miter lim="800000"/>
            <a:headEnd/>
            <a:tailEnd/>
          </a:ln>
          <a:effectLst>
            <a:softEdge rad="127000"/>
          </a:effectLst>
        </p:spPr>
      </p:pic>
      <p:sp>
        <p:nvSpPr>
          <p:cNvPr id="3" name="Content Placeholder 2"/>
          <p:cNvSpPr>
            <a:spLocks noGrp="1"/>
          </p:cNvSpPr>
          <p:nvPr>
            <p:ph idx="1"/>
          </p:nvPr>
        </p:nvSpPr>
        <p:spPr>
          <a:xfrm>
            <a:off x="457200" y="332656"/>
            <a:ext cx="6059016" cy="6192688"/>
          </a:xfrm>
        </p:spPr>
        <p:txBody>
          <a:bodyPr>
            <a:normAutofit fontScale="92500" lnSpcReduction="20000"/>
          </a:bodyPr>
          <a:lstStyle/>
          <a:p>
            <a:pPr>
              <a:buNone/>
            </a:pPr>
            <a:r>
              <a:rPr lang="en-IN" b="1" dirty="0">
                <a:latin typeface="Times New Roman" pitchFamily="18" charset="0"/>
                <a:cs typeface="Times New Roman" pitchFamily="18" charset="0"/>
              </a:rPr>
              <a:t>   </a:t>
            </a:r>
            <a:r>
              <a:rPr lang="en-IN" sz="3500" b="1" u="sng" dirty="0">
                <a:latin typeface="Times New Roman" pitchFamily="18" charset="0"/>
                <a:cs typeface="Times New Roman" pitchFamily="18" charset="0"/>
              </a:rPr>
              <a:t>Type I: Impression Plaster</a:t>
            </a:r>
          </a:p>
          <a:p>
            <a:pPr>
              <a:buNone/>
            </a:pPr>
            <a:endParaRPr lang="en-IN" sz="3500" b="1" dirty="0">
              <a:latin typeface="Times New Roman" pitchFamily="18" charset="0"/>
              <a:cs typeface="Times New Roman" pitchFamily="18" charset="0"/>
            </a:endParaRPr>
          </a:p>
          <a:p>
            <a:r>
              <a:rPr lang="en-IN" sz="3500" dirty="0">
                <a:latin typeface="Times New Roman" pitchFamily="18" charset="0"/>
                <a:cs typeface="Times New Roman" pitchFamily="18" charset="0"/>
              </a:rPr>
              <a:t>Plaster of Paris is called so because it was obtained by burning gypsum from deposits near Paris.</a:t>
            </a:r>
          </a:p>
          <a:p>
            <a:endParaRPr lang="en-IN" sz="3500" dirty="0">
              <a:latin typeface="Times New Roman" pitchFamily="18" charset="0"/>
              <a:cs typeface="Times New Roman" pitchFamily="18" charset="0"/>
            </a:endParaRPr>
          </a:p>
          <a:p>
            <a:r>
              <a:rPr lang="en-IN" sz="3500" dirty="0">
                <a:latin typeface="Times New Roman" pitchFamily="18" charset="0"/>
                <a:cs typeface="Times New Roman" pitchFamily="18" charset="0"/>
              </a:rPr>
              <a:t>Seldom used as replaced by less rigid materials like hydrocolloids and elastomers.</a:t>
            </a:r>
          </a:p>
          <a:p>
            <a:endParaRPr lang="en-IN" sz="3500" dirty="0">
              <a:latin typeface="Times New Roman" pitchFamily="18" charset="0"/>
              <a:cs typeface="Times New Roman" pitchFamily="18" charset="0"/>
            </a:endParaRPr>
          </a:p>
          <a:p>
            <a:r>
              <a:rPr lang="en-IN" sz="3500" dirty="0">
                <a:latin typeface="Times New Roman" pitchFamily="18" charset="0"/>
                <a:cs typeface="Times New Roman" pitchFamily="18" charset="0"/>
              </a:rPr>
              <a:t>Currently it is more useful as a bite registration material</a:t>
            </a:r>
          </a:p>
          <a:p>
            <a:pPr>
              <a:buNone/>
            </a:pPr>
            <a:r>
              <a:rPr lang="en-IN" sz="3000" b="1" dirty="0">
                <a:latin typeface="Times New Roman" pitchFamily="18" charset="0"/>
                <a:cs typeface="Times New Roman" pitchFamily="18" charset="0"/>
              </a:rPr>
              <a:t>   </a:t>
            </a:r>
            <a:endParaRPr lang="en-IN" dirty="0"/>
          </a:p>
        </p:txBody>
      </p:sp>
      <p:pic>
        <p:nvPicPr>
          <p:cNvPr id="4098" name="Picture 2"/>
          <p:cNvPicPr>
            <a:picLocks noChangeAspect="1" noChangeArrowheads="1"/>
          </p:cNvPicPr>
          <p:nvPr/>
        </p:nvPicPr>
        <p:blipFill>
          <a:blip r:embed="rId4" cstate="print"/>
          <a:srcRect/>
          <a:stretch>
            <a:fillRect/>
          </a:stretch>
        </p:blipFill>
        <p:spPr bwMode="auto">
          <a:xfrm>
            <a:off x="6897587" y="620688"/>
            <a:ext cx="2246413" cy="2376264"/>
          </a:xfrm>
          <a:prstGeom prst="rect">
            <a:avLst/>
          </a:prstGeom>
          <a:noFill/>
          <a:ln w="9525">
            <a:noFill/>
            <a:miter lim="800000"/>
            <a:headEnd/>
            <a:tailEnd/>
          </a:ln>
        </p:spPr>
      </p:pic>
    </p:spTree>
    <p:extLst>
      <p:ext uri="{BB962C8B-B14F-4D97-AF65-F5344CB8AC3E}">
        <p14:creationId xmlns:p14="http://schemas.microsoft.com/office/powerpoint/2010/main" val="6541267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372666-D4D5-4504-A6B5-58EF07D97F55}"/>
              </a:ext>
            </a:extLst>
          </p:cNvPr>
          <p:cNvSpPr>
            <a:spLocks noGrp="1"/>
          </p:cNvSpPr>
          <p:nvPr>
            <p:ph idx="1"/>
          </p:nvPr>
        </p:nvSpPr>
        <p:spPr>
          <a:xfrm>
            <a:off x="457200" y="620688"/>
            <a:ext cx="8229600" cy="5832648"/>
          </a:xfrm>
        </p:spPr>
        <p:txBody>
          <a:bodyPr>
            <a:normAutofit/>
          </a:bodyPr>
          <a:lstStyle/>
          <a:p>
            <a:pPr>
              <a:buNone/>
            </a:pPr>
            <a:r>
              <a:rPr lang="en-IN" sz="3200" b="1" dirty="0">
                <a:latin typeface="Times New Roman" pitchFamily="18" charset="0"/>
                <a:cs typeface="Times New Roman" pitchFamily="18" charset="0"/>
              </a:rPr>
              <a:t>Composition:</a:t>
            </a:r>
          </a:p>
          <a:p>
            <a:r>
              <a:rPr lang="en-IN" sz="3200" dirty="0">
                <a:latin typeface="Times New Roman" pitchFamily="18" charset="0"/>
                <a:cs typeface="Times New Roman" pitchFamily="18" charset="0"/>
              </a:rPr>
              <a:t>Dental plaster</a:t>
            </a:r>
          </a:p>
          <a:p>
            <a:r>
              <a:rPr lang="en-IN" sz="3200" dirty="0">
                <a:latin typeface="Times New Roman" pitchFamily="18" charset="0"/>
                <a:cs typeface="Times New Roman" pitchFamily="18" charset="0"/>
              </a:rPr>
              <a:t>K</a:t>
            </a:r>
            <a:r>
              <a:rPr lang="en-IN" sz="3200" baseline="-25000" dirty="0">
                <a:latin typeface="Times New Roman" pitchFamily="18" charset="0"/>
                <a:cs typeface="Times New Roman" pitchFamily="18" charset="0"/>
              </a:rPr>
              <a:t>2</a:t>
            </a:r>
            <a:r>
              <a:rPr lang="en-IN" sz="3200" dirty="0">
                <a:latin typeface="Times New Roman" pitchFamily="18" charset="0"/>
                <a:cs typeface="Times New Roman" pitchFamily="18" charset="0"/>
              </a:rPr>
              <a:t>SO</a:t>
            </a:r>
            <a:r>
              <a:rPr lang="en-IN" sz="3200" baseline="-25000" dirty="0">
                <a:latin typeface="Times New Roman" pitchFamily="18" charset="0"/>
                <a:cs typeface="Times New Roman" pitchFamily="18" charset="0"/>
              </a:rPr>
              <a:t>4</a:t>
            </a:r>
            <a:r>
              <a:rPr lang="en-IN" sz="3200" dirty="0">
                <a:latin typeface="Times New Roman" pitchFamily="18" charset="0"/>
                <a:cs typeface="Times New Roman" pitchFamily="18" charset="0"/>
              </a:rPr>
              <a:t>(Potassium sulphate)</a:t>
            </a:r>
          </a:p>
          <a:p>
            <a:r>
              <a:rPr lang="en-IN" sz="3200" dirty="0">
                <a:latin typeface="Times New Roman" pitchFamily="18" charset="0"/>
                <a:cs typeface="Times New Roman" pitchFamily="18" charset="0"/>
              </a:rPr>
              <a:t>Borax</a:t>
            </a:r>
          </a:p>
          <a:p>
            <a:r>
              <a:rPr lang="en-IN" sz="3200" dirty="0">
                <a:latin typeface="Times New Roman" pitchFamily="18" charset="0"/>
                <a:cs typeface="Times New Roman" pitchFamily="18" charset="0"/>
              </a:rPr>
              <a:t>Colouring and flavouring agent</a:t>
            </a:r>
          </a:p>
          <a:p>
            <a:endParaRPr lang="en-US" dirty="0"/>
          </a:p>
          <a:p>
            <a:pPr marL="0" indent="0">
              <a:buNone/>
            </a:pPr>
            <a:r>
              <a:rPr lang="en-US" b="1" dirty="0"/>
              <a:t>Uses:</a:t>
            </a:r>
          </a:p>
          <a:p>
            <a:r>
              <a:rPr lang="en-US" dirty="0"/>
              <a:t>For making impression in complete denture and maxillofacial prosthetics.</a:t>
            </a:r>
          </a:p>
          <a:p>
            <a:r>
              <a:rPr lang="en-US" dirty="0"/>
              <a:t>Bite registration material</a:t>
            </a:r>
          </a:p>
        </p:txBody>
      </p:sp>
    </p:spTree>
    <p:extLst>
      <p:ext uri="{BB962C8B-B14F-4D97-AF65-F5344CB8AC3E}">
        <p14:creationId xmlns:p14="http://schemas.microsoft.com/office/powerpoint/2010/main" val="5384651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76672"/>
            <a:ext cx="5652120" cy="5976664"/>
          </a:xfrm>
        </p:spPr>
        <p:txBody>
          <a:bodyPr>
            <a:normAutofit lnSpcReduction="10000"/>
          </a:bodyPr>
          <a:lstStyle/>
          <a:p>
            <a:pPr>
              <a:buNone/>
            </a:pPr>
            <a:r>
              <a:rPr lang="en-IN" b="1" dirty="0">
                <a:latin typeface="Times New Roman" pitchFamily="18" charset="0"/>
                <a:cs typeface="Times New Roman" pitchFamily="18" charset="0"/>
              </a:rPr>
              <a:t>   </a:t>
            </a:r>
            <a:r>
              <a:rPr lang="en-IN" b="1" u="sng" dirty="0">
                <a:latin typeface="Times New Roman" pitchFamily="18" charset="0"/>
                <a:cs typeface="Times New Roman" pitchFamily="18" charset="0"/>
              </a:rPr>
              <a:t>Type II: Model Plaster</a:t>
            </a:r>
          </a:p>
          <a:p>
            <a:pPr>
              <a:buNone/>
            </a:pPr>
            <a:endParaRPr lang="en-IN" b="1" u="sng" dirty="0">
              <a:latin typeface="Times New Roman" pitchFamily="18" charset="0"/>
              <a:cs typeface="Times New Roman" pitchFamily="18" charset="0"/>
            </a:endParaRPr>
          </a:p>
          <a:p>
            <a:r>
              <a:rPr lang="en-IN" dirty="0">
                <a:latin typeface="Times New Roman" pitchFamily="18" charset="0"/>
                <a:cs typeface="Times New Roman" pitchFamily="18" charset="0"/>
              </a:rPr>
              <a:t>Used for</a:t>
            </a:r>
          </a:p>
          <a:p>
            <a:pPr>
              <a:buFont typeface="Wingdings" pitchFamily="2" charset="2"/>
              <a:buChar char="ü"/>
            </a:pPr>
            <a:r>
              <a:rPr lang="en-IN" dirty="0">
                <a:latin typeface="Times New Roman" pitchFamily="18" charset="0"/>
                <a:cs typeface="Times New Roman" pitchFamily="18" charset="0"/>
              </a:rPr>
              <a:t>Diagnostic cast</a:t>
            </a:r>
          </a:p>
          <a:p>
            <a:pPr>
              <a:buFont typeface="Wingdings" pitchFamily="2" charset="2"/>
              <a:buChar char="ü"/>
            </a:pPr>
            <a:r>
              <a:rPr lang="en-IN" dirty="0">
                <a:latin typeface="Times New Roman" pitchFamily="18" charset="0"/>
                <a:cs typeface="Times New Roman" pitchFamily="18" charset="0"/>
              </a:rPr>
              <a:t>Articulation  of stone cast</a:t>
            </a:r>
          </a:p>
          <a:p>
            <a:pPr>
              <a:buFont typeface="Wingdings" pitchFamily="2" charset="2"/>
              <a:buChar char="ü"/>
            </a:pPr>
            <a:r>
              <a:rPr lang="en-IN" dirty="0">
                <a:latin typeface="Times New Roman" pitchFamily="18" charset="0"/>
                <a:cs typeface="Times New Roman" pitchFamily="18" charset="0"/>
              </a:rPr>
              <a:t>Art portion of working cast</a:t>
            </a:r>
          </a:p>
          <a:p>
            <a:pPr>
              <a:buFont typeface="Wingdings" pitchFamily="2" charset="2"/>
              <a:buChar char="ü"/>
            </a:pPr>
            <a:r>
              <a:rPr lang="en-IN" dirty="0" err="1">
                <a:latin typeface="Times New Roman" pitchFamily="18" charset="0"/>
                <a:cs typeface="Times New Roman" pitchFamily="18" charset="0"/>
              </a:rPr>
              <a:t>Flasking</a:t>
            </a:r>
            <a:r>
              <a:rPr lang="en-IN" dirty="0">
                <a:latin typeface="Times New Roman" pitchFamily="18" charset="0"/>
                <a:cs typeface="Times New Roman" pitchFamily="18" charset="0"/>
              </a:rPr>
              <a:t> procedure for acrylic dentures</a:t>
            </a:r>
          </a:p>
          <a:p>
            <a:pPr>
              <a:buFont typeface="Wingdings" pitchFamily="2" charset="2"/>
              <a:buChar char="ü"/>
            </a:pPr>
            <a:endParaRPr lang="en-IN" dirty="0">
              <a:latin typeface="Times New Roman" pitchFamily="18" charset="0"/>
              <a:cs typeface="Times New Roman" pitchFamily="18" charset="0"/>
            </a:endParaRPr>
          </a:p>
          <a:p>
            <a:pPr>
              <a:buNone/>
            </a:pPr>
            <a:r>
              <a:rPr lang="en-IN" b="1" dirty="0">
                <a:latin typeface="Times New Roman" pitchFamily="18" charset="0"/>
                <a:cs typeface="Times New Roman" pitchFamily="18" charset="0"/>
              </a:rPr>
              <a:t>Composition</a:t>
            </a:r>
          </a:p>
          <a:p>
            <a:pPr>
              <a:buNone/>
            </a:pPr>
            <a:r>
              <a:rPr lang="en-IN" dirty="0">
                <a:latin typeface="Times New Roman" pitchFamily="18" charset="0"/>
                <a:cs typeface="Times New Roman" pitchFamily="18" charset="0"/>
              </a:rPr>
              <a:t>   </a:t>
            </a:r>
            <a:r>
              <a:rPr lang="el-GR" dirty="0">
                <a:latin typeface="Times New Roman" pitchFamily="18" charset="0"/>
                <a:cs typeface="Times New Roman" pitchFamily="18" charset="0"/>
              </a:rPr>
              <a:t>Β</a:t>
            </a:r>
            <a:r>
              <a:rPr lang="en-IN" dirty="0">
                <a:latin typeface="Times New Roman" pitchFamily="18" charset="0"/>
                <a:cs typeface="Times New Roman" pitchFamily="18" charset="0"/>
              </a:rPr>
              <a:t>eta hemihydrate + Modifiers</a:t>
            </a:r>
            <a:endParaRPr lang="en-IN" b="1" dirty="0">
              <a:latin typeface="Times New Roman" pitchFamily="18" charset="0"/>
              <a:cs typeface="Times New Roman" pitchFamily="18" charset="0"/>
            </a:endParaRPr>
          </a:p>
        </p:txBody>
      </p:sp>
      <p:pic>
        <p:nvPicPr>
          <p:cNvPr id="6" name="Picture 4">
            <a:extLst>
              <a:ext uri="{FF2B5EF4-FFF2-40B4-BE49-F238E27FC236}">
                <a16:creationId xmlns:a16="http://schemas.microsoft.com/office/drawing/2014/main" id="{83D4A0AC-690A-456B-8E89-65A530113D2E}"/>
              </a:ext>
            </a:extLst>
          </p:cNvPr>
          <p:cNvPicPr>
            <a:picLocks noChangeAspect="1" noChangeArrowheads="1"/>
          </p:cNvPicPr>
          <p:nvPr/>
        </p:nvPicPr>
        <p:blipFill>
          <a:blip r:embed="rId3" cstate="print"/>
          <a:srcRect/>
          <a:stretch>
            <a:fillRect/>
          </a:stretch>
        </p:blipFill>
        <p:spPr bwMode="auto">
          <a:xfrm>
            <a:off x="6516216" y="692696"/>
            <a:ext cx="2304256" cy="2880320"/>
          </a:xfrm>
          <a:prstGeom prst="rect">
            <a:avLst/>
          </a:prstGeom>
          <a:noFill/>
          <a:ln w="9525">
            <a:noFill/>
            <a:miter lim="800000"/>
            <a:headEnd/>
            <a:tailEnd/>
          </a:ln>
        </p:spPr>
      </p:pic>
      <p:pic>
        <p:nvPicPr>
          <p:cNvPr id="7" name="Picture 5">
            <a:extLst>
              <a:ext uri="{FF2B5EF4-FFF2-40B4-BE49-F238E27FC236}">
                <a16:creationId xmlns:a16="http://schemas.microsoft.com/office/drawing/2014/main" id="{DF9F1D60-BC94-4B47-9B2D-958B1CBB94F7}"/>
              </a:ext>
            </a:extLst>
          </p:cNvPr>
          <p:cNvPicPr>
            <a:picLocks noChangeAspect="1" noChangeArrowheads="1"/>
          </p:cNvPicPr>
          <p:nvPr/>
        </p:nvPicPr>
        <p:blipFill>
          <a:blip r:embed="rId4" cstate="print"/>
          <a:srcRect/>
          <a:stretch>
            <a:fillRect/>
          </a:stretch>
        </p:blipFill>
        <p:spPr bwMode="auto">
          <a:xfrm>
            <a:off x="6564560" y="4009469"/>
            <a:ext cx="2362200" cy="21198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804262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700AF-0EBF-4F57-A952-19FD4018C9C0}"/>
              </a:ext>
            </a:extLst>
          </p:cNvPr>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Requirement of an ideal cast material</a:t>
            </a:r>
          </a:p>
        </p:txBody>
      </p:sp>
      <p:sp>
        <p:nvSpPr>
          <p:cNvPr id="3" name="Content Placeholder 2">
            <a:extLst>
              <a:ext uri="{FF2B5EF4-FFF2-40B4-BE49-F238E27FC236}">
                <a16:creationId xmlns:a16="http://schemas.microsoft.com/office/drawing/2014/main" id="{3CC49024-346C-4965-A063-3C651AC28A5D}"/>
              </a:ext>
            </a:extLst>
          </p:cNvPr>
          <p:cNvSpPr>
            <a:spLocks noGrp="1"/>
          </p:cNvSpPr>
          <p:nvPr>
            <p:ph idx="1"/>
          </p:nvPr>
        </p:nvSpPr>
        <p:spPr>
          <a:xfrm>
            <a:off x="457200" y="1268760"/>
            <a:ext cx="8229600" cy="5400600"/>
          </a:xfrm>
        </p:spPr>
        <p:txBody>
          <a:bodyPr>
            <a:normAutofit lnSpcReduction="10000"/>
          </a:bodyPr>
          <a:lstStyle/>
          <a:p>
            <a:pPr>
              <a:lnSpc>
                <a:spcPct val="150000"/>
              </a:lnSpc>
            </a:pPr>
            <a:r>
              <a:rPr lang="en-US" dirty="0"/>
              <a:t>It should set rapidly but give adequate time for manipulation.</a:t>
            </a:r>
          </a:p>
          <a:p>
            <a:pPr>
              <a:lnSpc>
                <a:spcPct val="150000"/>
              </a:lnSpc>
            </a:pPr>
            <a:r>
              <a:rPr lang="en-US" dirty="0"/>
              <a:t>It should set to a very hard and strong mass.</a:t>
            </a:r>
          </a:p>
          <a:p>
            <a:pPr>
              <a:lnSpc>
                <a:spcPct val="150000"/>
              </a:lnSpc>
            </a:pPr>
            <a:r>
              <a:rPr lang="en-US" dirty="0"/>
              <a:t>It should not lose its strength when subjected to </a:t>
            </a:r>
            <a:r>
              <a:rPr lang="en-US" dirty="0" err="1"/>
              <a:t>moulding</a:t>
            </a:r>
            <a:r>
              <a:rPr lang="en-US" dirty="0"/>
              <a:t> and curing procedures.</a:t>
            </a:r>
          </a:p>
          <a:p>
            <a:pPr>
              <a:lnSpc>
                <a:spcPct val="150000"/>
              </a:lnSpc>
            </a:pPr>
            <a:r>
              <a:rPr lang="en-US" dirty="0"/>
              <a:t>It should neither contract nor expand while setting</a:t>
            </a:r>
          </a:p>
        </p:txBody>
      </p:sp>
    </p:spTree>
    <p:extLst>
      <p:ext uri="{BB962C8B-B14F-4D97-AF65-F5344CB8AC3E}">
        <p14:creationId xmlns:p14="http://schemas.microsoft.com/office/powerpoint/2010/main" val="37584518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32"/>
            <a:ext cx="6419056" cy="6552728"/>
          </a:xfrm>
        </p:spPr>
        <p:txBody>
          <a:bodyPr>
            <a:normAutofit/>
          </a:bodyPr>
          <a:lstStyle/>
          <a:p>
            <a:pPr>
              <a:buNone/>
            </a:pPr>
            <a:r>
              <a:rPr lang="en-IN" b="1" dirty="0"/>
              <a:t>    </a:t>
            </a:r>
            <a:r>
              <a:rPr lang="en-IN" b="1" u="sng" dirty="0">
                <a:latin typeface="Times New Roman" pitchFamily="18" charset="0"/>
                <a:cs typeface="Times New Roman" pitchFamily="18" charset="0"/>
              </a:rPr>
              <a:t>Type III: Dental Stone</a:t>
            </a:r>
            <a:r>
              <a:rPr lang="en-IN" u="sng" dirty="0">
                <a:latin typeface="Times New Roman" pitchFamily="18" charset="0"/>
                <a:cs typeface="Times New Roman" pitchFamily="18" charset="0"/>
              </a:rPr>
              <a:t> </a:t>
            </a:r>
          </a:p>
          <a:p>
            <a:r>
              <a:rPr lang="en-IN" dirty="0">
                <a:latin typeface="Times New Roman" pitchFamily="18" charset="0"/>
                <a:cs typeface="Times New Roman" pitchFamily="18" charset="0"/>
              </a:rPr>
              <a:t>Also known as </a:t>
            </a:r>
            <a:r>
              <a:rPr lang="en-IN" b="1" dirty="0">
                <a:latin typeface="Times New Roman" pitchFamily="18" charset="0"/>
                <a:cs typeface="Times New Roman" pitchFamily="18" charset="0"/>
              </a:rPr>
              <a:t>Class I stone or </a:t>
            </a:r>
            <a:r>
              <a:rPr lang="en-IN" b="1" dirty="0" err="1">
                <a:latin typeface="Times New Roman" pitchFamily="18" charset="0"/>
                <a:cs typeface="Times New Roman" pitchFamily="18" charset="0"/>
              </a:rPr>
              <a:t>Hydrocal</a:t>
            </a:r>
            <a:r>
              <a:rPr lang="en-IN" b="1" dirty="0">
                <a:latin typeface="Times New Roman" pitchFamily="18" charset="0"/>
                <a:cs typeface="Times New Roman" pitchFamily="18" charset="0"/>
              </a:rPr>
              <a:t>. </a:t>
            </a:r>
          </a:p>
          <a:p>
            <a:r>
              <a:rPr lang="en-IN" dirty="0">
                <a:latin typeface="Times New Roman" pitchFamily="18" charset="0"/>
                <a:cs typeface="Times New Roman" pitchFamily="18" charset="0"/>
              </a:rPr>
              <a:t>Used for</a:t>
            </a:r>
          </a:p>
          <a:p>
            <a:r>
              <a:rPr lang="en-IN" dirty="0">
                <a:latin typeface="Times New Roman" pitchFamily="18" charset="0"/>
                <a:cs typeface="Times New Roman" pitchFamily="18" charset="0"/>
              </a:rPr>
              <a:t>complete or partial denture models</a:t>
            </a:r>
          </a:p>
          <a:p>
            <a:r>
              <a:rPr lang="en-IN" dirty="0">
                <a:latin typeface="Times New Roman" pitchFamily="18" charset="0"/>
                <a:cs typeface="Times New Roman" pitchFamily="18" charset="0"/>
              </a:rPr>
              <a:t>Orthodontic models</a:t>
            </a:r>
          </a:p>
          <a:p>
            <a:r>
              <a:rPr lang="en-IN" dirty="0">
                <a:latin typeface="Times New Roman" pitchFamily="18" charset="0"/>
                <a:cs typeface="Times New Roman" pitchFamily="18" charset="0"/>
              </a:rPr>
              <a:t>It requires less water and is stronger than plaster</a:t>
            </a:r>
          </a:p>
          <a:p>
            <a:r>
              <a:rPr lang="en-IN" dirty="0">
                <a:latin typeface="Times New Roman" pitchFamily="18" charset="0"/>
                <a:cs typeface="Times New Roman" pitchFamily="18" charset="0"/>
              </a:rPr>
              <a:t>Compressive strength varies from3000 to 5000 psi</a:t>
            </a:r>
          </a:p>
          <a:p>
            <a:r>
              <a:rPr lang="en-IN" dirty="0">
                <a:latin typeface="Times New Roman" pitchFamily="18" charset="0"/>
                <a:cs typeface="Times New Roman" pitchFamily="18" charset="0"/>
              </a:rPr>
              <a:t>Hardness : 82 RHN</a:t>
            </a:r>
          </a:p>
          <a:p>
            <a:endParaRPr lang="en-IN" dirty="0"/>
          </a:p>
        </p:txBody>
      </p:sp>
      <p:pic>
        <p:nvPicPr>
          <p:cNvPr id="1027" name="Picture 3"/>
          <p:cNvPicPr>
            <a:picLocks noChangeAspect="1" noChangeArrowheads="1"/>
          </p:cNvPicPr>
          <p:nvPr/>
        </p:nvPicPr>
        <p:blipFill>
          <a:blip r:embed="rId2" cstate="print"/>
          <a:srcRect/>
          <a:stretch>
            <a:fillRect/>
          </a:stretch>
        </p:blipFill>
        <p:spPr bwMode="auto">
          <a:xfrm>
            <a:off x="6300192" y="332656"/>
            <a:ext cx="2662357" cy="1996768"/>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6887935" y="2924944"/>
            <a:ext cx="2267744" cy="3174842"/>
          </a:xfrm>
          <a:prstGeom prst="rect">
            <a:avLst/>
          </a:prstGeom>
          <a:noFill/>
          <a:ln w="9525">
            <a:noFill/>
            <a:miter lim="800000"/>
            <a:headEnd/>
            <a:tailEnd/>
          </a:ln>
          <a:effectLst>
            <a:softEdge rad="317500"/>
          </a:effectLst>
        </p:spPr>
      </p:pic>
    </p:spTree>
    <p:extLst>
      <p:ext uri="{BB962C8B-B14F-4D97-AF65-F5344CB8AC3E}">
        <p14:creationId xmlns:p14="http://schemas.microsoft.com/office/powerpoint/2010/main" val="15632285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1AC3AE-F8D1-C704-1287-61ADE008D2E0}"/>
              </a:ext>
            </a:extLst>
          </p:cNvPr>
          <p:cNvSpPr>
            <a:spLocks noGrp="1"/>
          </p:cNvSpPr>
          <p:nvPr>
            <p:ph idx="1"/>
          </p:nvPr>
        </p:nvSpPr>
        <p:spPr>
          <a:xfrm>
            <a:off x="457200" y="692696"/>
            <a:ext cx="8229600" cy="4525963"/>
          </a:xfrm>
        </p:spPr>
        <p:txBody>
          <a:bodyPr/>
          <a:lstStyle/>
          <a:p>
            <a:pPr marL="0" indent="0">
              <a:buNone/>
            </a:pPr>
            <a:r>
              <a:rPr lang="en-IN" b="1" dirty="0">
                <a:latin typeface="Times New Roman" pitchFamily="18" charset="0"/>
                <a:cs typeface="Times New Roman" pitchFamily="18" charset="0"/>
              </a:rPr>
              <a:t>Composition:</a:t>
            </a:r>
          </a:p>
          <a:p>
            <a:pPr marL="0" indent="0">
              <a:buNone/>
            </a:pPr>
            <a:r>
              <a:rPr lang="en-IN" dirty="0">
                <a:latin typeface="Times New Roman" pitchFamily="18" charset="0"/>
                <a:cs typeface="Times New Roman" pitchFamily="18" charset="0"/>
              </a:rPr>
              <a:t> Alpha hemihydrate + 2 to 3% </a:t>
            </a:r>
            <a:r>
              <a:rPr lang="en-IN" dirty="0" err="1">
                <a:latin typeface="Times New Roman" pitchFamily="18" charset="0"/>
                <a:cs typeface="Times New Roman" pitchFamily="18" charset="0"/>
              </a:rPr>
              <a:t>coloring</a:t>
            </a:r>
            <a:r>
              <a:rPr lang="en-IN" dirty="0">
                <a:latin typeface="Times New Roman" pitchFamily="18" charset="0"/>
                <a:cs typeface="Times New Roman" pitchFamily="18" charset="0"/>
              </a:rPr>
              <a:t> agent+ K</a:t>
            </a:r>
            <a:r>
              <a:rPr lang="en-IN" baseline="-25000" dirty="0">
                <a:latin typeface="Times New Roman" pitchFamily="18" charset="0"/>
                <a:cs typeface="Times New Roman" pitchFamily="18" charset="0"/>
              </a:rPr>
              <a:t>2</a:t>
            </a:r>
            <a:r>
              <a:rPr lang="en-IN" dirty="0">
                <a:latin typeface="Times New Roman" pitchFamily="18" charset="0"/>
                <a:cs typeface="Times New Roman" pitchFamily="18" charset="0"/>
              </a:rPr>
              <a:t>SO</a:t>
            </a:r>
            <a:r>
              <a:rPr lang="en-IN" baseline="-25000" dirty="0">
                <a:latin typeface="Times New Roman" pitchFamily="18" charset="0"/>
                <a:cs typeface="Times New Roman" pitchFamily="18" charset="0"/>
              </a:rPr>
              <a:t>4</a:t>
            </a:r>
            <a:r>
              <a:rPr lang="en-IN" dirty="0">
                <a:latin typeface="Times New Roman" pitchFamily="18" charset="0"/>
                <a:cs typeface="Times New Roman" pitchFamily="18" charset="0"/>
              </a:rPr>
              <a:t> (accelerator) + borax (retarder)</a:t>
            </a:r>
          </a:p>
          <a:p>
            <a:endParaRPr lang="en-IN" dirty="0">
              <a:latin typeface="Times New Roman" pitchFamily="18" charset="0"/>
              <a:cs typeface="Times New Roman" pitchFamily="18" charset="0"/>
            </a:endParaRPr>
          </a:p>
          <a:p>
            <a:pPr marL="0" indent="0">
              <a:buNone/>
            </a:pPr>
            <a:r>
              <a:rPr lang="en-IN" b="1" dirty="0">
                <a:latin typeface="Times New Roman" pitchFamily="18" charset="0"/>
                <a:cs typeface="Times New Roman" pitchFamily="18" charset="0"/>
              </a:rPr>
              <a:t>Uses:</a:t>
            </a:r>
          </a:p>
          <a:p>
            <a:pPr marL="0" indent="0">
              <a:buNone/>
            </a:pPr>
            <a:r>
              <a:rPr lang="en-IN" dirty="0">
                <a:latin typeface="Times New Roman" pitchFamily="18" charset="0"/>
                <a:cs typeface="Times New Roman" pitchFamily="18" charset="0"/>
              </a:rPr>
              <a:t>Used for preparing master cast and to make </a:t>
            </a:r>
            <a:r>
              <a:rPr lang="en-IN" dirty="0" err="1">
                <a:latin typeface="Times New Roman" pitchFamily="18" charset="0"/>
                <a:cs typeface="Times New Roman" pitchFamily="18" charset="0"/>
              </a:rPr>
              <a:t>molds</a:t>
            </a:r>
            <a:endParaRPr lang="en-IN" dirty="0">
              <a:latin typeface="Times New Roman" pitchFamily="18" charset="0"/>
              <a:cs typeface="Times New Roman" pitchFamily="18" charset="0"/>
            </a:endParaRPr>
          </a:p>
          <a:p>
            <a:endParaRPr lang="en-IN" dirty="0"/>
          </a:p>
        </p:txBody>
      </p:sp>
      <p:pic>
        <p:nvPicPr>
          <p:cNvPr id="4" name="Picture 2">
            <a:extLst>
              <a:ext uri="{FF2B5EF4-FFF2-40B4-BE49-F238E27FC236}">
                <a16:creationId xmlns:a16="http://schemas.microsoft.com/office/drawing/2014/main" id="{50FACD88-EAFA-CADB-6853-49835E7FBBE9}"/>
              </a:ext>
            </a:extLst>
          </p:cNvPr>
          <p:cNvPicPr>
            <a:picLocks noChangeAspect="1" noChangeArrowheads="1"/>
          </p:cNvPicPr>
          <p:nvPr/>
        </p:nvPicPr>
        <p:blipFill>
          <a:blip r:embed="rId2" cstate="print"/>
          <a:srcRect/>
          <a:stretch>
            <a:fillRect/>
          </a:stretch>
        </p:blipFill>
        <p:spPr bwMode="auto">
          <a:xfrm>
            <a:off x="5397943" y="4221088"/>
            <a:ext cx="3312368" cy="2504909"/>
          </a:xfrm>
          <a:prstGeom prst="rect">
            <a:avLst/>
          </a:prstGeom>
          <a:noFill/>
          <a:ln w="9525">
            <a:noFill/>
            <a:miter lim="800000"/>
            <a:headEnd/>
            <a:tailEnd/>
          </a:ln>
        </p:spPr>
      </p:pic>
    </p:spTree>
    <p:extLst>
      <p:ext uri="{BB962C8B-B14F-4D97-AF65-F5344CB8AC3E}">
        <p14:creationId xmlns:p14="http://schemas.microsoft.com/office/powerpoint/2010/main" val="38400751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print"/>
          <a:srcRect/>
          <a:stretch>
            <a:fillRect/>
          </a:stretch>
        </p:blipFill>
        <p:spPr bwMode="auto">
          <a:xfrm>
            <a:off x="6084169" y="764704"/>
            <a:ext cx="3059832" cy="2028825"/>
          </a:xfrm>
          <a:prstGeom prst="rect">
            <a:avLst/>
          </a:prstGeom>
          <a:noFill/>
          <a:ln w="9525">
            <a:noFill/>
            <a:miter lim="800000"/>
            <a:headEnd/>
            <a:tailEnd/>
          </a:ln>
        </p:spPr>
      </p:pic>
      <p:sp>
        <p:nvSpPr>
          <p:cNvPr id="2" name="Title 1"/>
          <p:cNvSpPr>
            <a:spLocks noGrp="1"/>
          </p:cNvSpPr>
          <p:nvPr>
            <p:ph type="title"/>
          </p:nvPr>
        </p:nvSpPr>
        <p:spPr>
          <a:xfrm>
            <a:off x="179512" y="260648"/>
            <a:ext cx="8424936" cy="1152128"/>
          </a:xfrm>
        </p:spPr>
        <p:txBody>
          <a:bodyPr>
            <a:normAutofit/>
          </a:bodyPr>
          <a:lstStyle/>
          <a:p>
            <a:r>
              <a:rPr lang="en-IN" b="1" dirty="0"/>
              <a:t>Type IV: Dental Stone high strength</a:t>
            </a:r>
            <a:br>
              <a:rPr lang="en-IN" b="1" dirty="0"/>
            </a:br>
            <a:endParaRPr lang="en-IN" dirty="0"/>
          </a:p>
        </p:txBody>
      </p:sp>
      <p:sp>
        <p:nvSpPr>
          <p:cNvPr id="3" name="Content Placeholder 2"/>
          <p:cNvSpPr>
            <a:spLocks noGrp="1"/>
          </p:cNvSpPr>
          <p:nvPr>
            <p:ph idx="1"/>
          </p:nvPr>
        </p:nvSpPr>
        <p:spPr>
          <a:xfrm>
            <a:off x="0" y="1196752"/>
            <a:ext cx="5580112" cy="5661248"/>
          </a:xfrm>
        </p:spPr>
        <p:txBody>
          <a:bodyPr>
            <a:normAutofit fontScale="92500"/>
          </a:bodyPr>
          <a:lstStyle/>
          <a:p>
            <a:pPr>
              <a:buNone/>
            </a:pPr>
            <a:r>
              <a:rPr lang="en-IN" b="1" dirty="0"/>
              <a:t>    </a:t>
            </a:r>
            <a:r>
              <a:rPr lang="en-IN" dirty="0">
                <a:latin typeface="Times New Roman" pitchFamily="18" charset="0"/>
                <a:cs typeface="Times New Roman" pitchFamily="18" charset="0"/>
              </a:rPr>
              <a:t>Also called as </a:t>
            </a:r>
            <a:r>
              <a:rPr lang="en-IN" b="1" dirty="0">
                <a:latin typeface="Times New Roman" pitchFamily="18" charset="0"/>
                <a:cs typeface="Times New Roman" pitchFamily="18" charset="0"/>
              </a:rPr>
              <a:t>Class II Stone or die stone or </a:t>
            </a:r>
            <a:r>
              <a:rPr lang="en-IN" b="1" dirty="0" err="1">
                <a:latin typeface="Times New Roman" pitchFamily="18" charset="0"/>
                <a:cs typeface="Times New Roman" pitchFamily="18" charset="0"/>
              </a:rPr>
              <a:t>densite</a:t>
            </a:r>
            <a:r>
              <a:rPr lang="en-IN" b="1" dirty="0">
                <a:latin typeface="Times New Roman" pitchFamily="18" charset="0"/>
                <a:cs typeface="Times New Roman" pitchFamily="18" charset="0"/>
              </a:rPr>
              <a:t> or improved stone.</a:t>
            </a:r>
          </a:p>
          <a:p>
            <a:r>
              <a:rPr lang="en-IN" dirty="0">
                <a:latin typeface="Times New Roman" pitchFamily="18" charset="0"/>
                <a:cs typeface="Times New Roman" pitchFamily="18" charset="0"/>
              </a:rPr>
              <a:t>Die stone is strongest and hardest variety of gypsum product.</a:t>
            </a:r>
          </a:p>
          <a:p>
            <a:pPr marL="0" indent="0">
              <a:buNone/>
            </a:pPr>
            <a:r>
              <a:rPr lang="en-IN" dirty="0">
                <a:latin typeface="Times New Roman" pitchFamily="18" charset="0"/>
                <a:cs typeface="Times New Roman" pitchFamily="18" charset="0"/>
              </a:rPr>
              <a:t> </a:t>
            </a:r>
            <a:r>
              <a:rPr lang="en-IN" b="1" dirty="0">
                <a:latin typeface="Times New Roman" pitchFamily="18" charset="0"/>
                <a:cs typeface="Times New Roman" pitchFamily="18" charset="0"/>
              </a:rPr>
              <a:t>Uses-</a:t>
            </a:r>
          </a:p>
          <a:p>
            <a:pPr>
              <a:buFont typeface="Wingdings" pitchFamily="2" charset="2"/>
              <a:buChar char="ü"/>
            </a:pPr>
            <a:r>
              <a:rPr lang="en-IN" dirty="0">
                <a:latin typeface="Times New Roman" pitchFamily="18" charset="0"/>
                <a:cs typeface="Times New Roman" pitchFamily="18" charset="0"/>
              </a:rPr>
              <a:t>Used when high strength and surface hardness is required.</a:t>
            </a:r>
          </a:p>
          <a:p>
            <a:pPr>
              <a:buFont typeface="Wingdings" pitchFamily="2" charset="2"/>
              <a:buChar char="ü"/>
            </a:pPr>
            <a:r>
              <a:rPr lang="en-IN" dirty="0">
                <a:latin typeface="Times New Roman" pitchFamily="18" charset="0"/>
                <a:cs typeface="Times New Roman" pitchFamily="18" charset="0"/>
              </a:rPr>
              <a:t>Dies for fabricating inlay, crown and bridge wax patterns.</a:t>
            </a:r>
          </a:p>
          <a:p>
            <a:endParaRPr lang="en-IN" dirty="0"/>
          </a:p>
        </p:txBody>
      </p:sp>
      <p:pic>
        <p:nvPicPr>
          <p:cNvPr id="6" name="Picture 4"/>
          <p:cNvPicPr>
            <a:picLocks noChangeAspect="1" noChangeArrowheads="1"/>
          </p:cNvPicPr>
          <p:nvPr/>
        </p:nvPicPr>
        <p:blipFill>
          <a:blip r:embed="rId3" cstate="print"/>
          <a:srcRect/>
          <a:stretch>
            <a:fillRect/>
          </a:stretch>
        </p:blipFill>
        <p:spPr bwMode="auto">
          <a:xfrm>
            <a:off x="6084168" y="2708920"/>
            <a:ext cx="3059832" cy="2075850"/>
          </a:xfrm>
          <a:prstGeom prst="rect">
            <a:avLst/>
          </a:prstGeom>
          <a:noFill/>
          <a:ln w="9525">
            <a:noFill/>
            <a:miter lim="800000"/>
            <a:headEnd/>
            <a:tailEnd/>
          </a:ln>
        </p:spPr>
      </p:pic>
      <p:pic>
        <p:nvPicPr>
          <p:cNvPr id="7" name="Picture 5"/>
          <p:cNvPicPr>
            <a:picLocks noChangeAspect="1" noChangeArrowheads="1"/>
          </p:cNvPicPr>
          <p:nvPr/>
        </p:nvPicPr>
        <p:blipFill>
          <a:blip r:embed="rId4" cstate="print"/>
          <a:srcRect/>
          <a:stretch>
            <a:fillRect/>
          </a:stretch>
        </p:blipFill>
        <p:spPr bwMode="auto">
          <a:xfrm>
            <a:off x="6084168" y="4797152"/>
            <a:ext cx="3059832" cy="2060848"/>
          </a:xfrm>
          <a:prstGeom prst="rect">
            <a:avLst/>
          </a:prstGeom>
          <a:noFill/>
          <a:ln w="9525">
            <a:noFill/>
            <a:miter lim="800000"/>
            <a:headEnd/>
            <a:tailEnd/>
          </a:ln>
        </p:spPr>
      </p:pic>
    </p:spTree>
    <p:extLst>
      <p:ext uri="{BB962C8B-B14F-4D97-AF65-F5344CB8AC3E}">
        <p14:creationId xmlns:p14="http://schemas.microsoft.com/office/powerpoint/2010/main" val="30343588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8680"/>
            <a:ext cx="6012160" cy="5976664"/>
          </a:xfrm>
        </p:spPr>
        <p:txBody>
          <a:bodyPr>
            <a:normAutofit/>
          </a:bodyPr>
          <a:lstStyle/>
          <a:p>
            <a:pPr marL="0" indent="0">
              <a:buNone/>
            </a:pPr>
            <a:r>
              <a:rPr lang="en-IN" b="1" u="sng" dirty="0">
                <a:latin typeface="Times New Roman" pitchFamily="18" charset="0"/>
                <a:cs typeface="Times New Roman" pitchFamily="18" charset="0"/>
              </a:rPr>
              <a:t>Type V: Dental Stone high strength high Expansion</a:t>
            </a:r>
          </a:p>
          <a:p>
            <a:endParaRPr lang="en-IN" b="1" u="sng" dirty="0">
              <a:latin typeface="Times New Roman" pitchFamily="18" charset="0"/>
              <a:cs typeface="Times New Roman" pitchFamily="18" charset="0"/>
            </a:endParaRPr>
          </a:p>
          <a:p>
            <a:r>
              <a:rPr lang="en-IN" b="1" dirty="0" err="1">
                <a:latin typeface="Times New Roman" pitchFamily="18" charset="0"/>
                <a:cs typeface="Times New Roman" pitchFamily="18" charset="0"/>
              </a:rPr>
              <a:t>E.g</a:t>
            </a:r>
            <a:r>
              <a:rPr lang="en-IN" b="1" dirty="0">
                <a:latin typeface="Times New Roman" pitchFamily="18" charset="0"/>
                <a:cs typeface="Times New Roman" pitchFamily="18" charset="0"/>
              </a:rPr>
              <a:t>: </a:t>
            </a:r>
            <a:r>
              <a:rPr lang="en-IN" dirty="0">
                <a:latin typeface="Times New Roman" pitchFamily="18" charset="0"/>
                <a:cs typeface="Times New Roman" pitchFamily="18" charset="0"/>
              </a:rPr>
              <a:t>Hard rock, Jade rock, </a:t>
            </a:r>
            <a:r>
              <a:rPr lang="en-IN" dirty="0" err="1">
                <a:latin typeface="Times New Roman" pitchFamily="18" charset="0"/>
                <a:cs typeface="Times New Roman" pitchFamily="18" charset="0"/>
              </a:rPr>
              <a:t>Resinrock</a:t>
            </a:r>
            <a:r>
              <a:rPr lang="en-IN" dirty="0">
                <a:latin typeface="Times New Roman" pitchFamily="18" charset="0"/>
                <a:cs typeface="Times New Roman" pitchFamily="18" charset="0"/>
              </a:rPr>
              <a:t> XL5, </a:t>
            </a:r>
            <a:r>
              <a:rPr lang="en-IN" dirty="0" err="1">
                <a:latin typeface="Times New Roman" pitchFamily="18" charset="0"/>
                <a:cs typeface="Times New Roman" pitchFamily="18" charset="0"/>
              </a:rPr>
              <a:t>Denflo</a:t>
            </a:r>
            <a:r>
              <a:rPr lang="en-IN" dirty="0">
                <a:latin typeface="Times New Roman" pitchFamily="18" charset="0"/>
                <a:cs typeface="Times New Roman" pitchFamily="18" charset="0"/>
              </a:rPr>
              <a:t> HX</a:t>
            </a:r>
          </a:p>
          <a:p>
            <a:endParaRPr lang="en-IN" b="1" dirty="0">
              <a:latin typeface="Times New Roman" pitchFamily="18" charset="0"/>
              <a:cs typeface="Times New Roman" pitchFamily="18" charset="0"/>
            </a:endParaRPr>
          </a:p>
          <a:p>
            <a:r>
              <a:rPr lang="en-IN" dirty="0">
                <a:latin typeface="Times New Roman" pitchFamily="18" charset="0"/>
                <a:cs typeface="Times New Roman" pitchFamily="18" charset="0"/>
              </a:rPr>
              <a:t>Has higher compressive strength than type IV which is attained by lower W/P ratio.</a:t>
            </a:r>
          </a:p>
        </p:txBody>
      </p:sp>
      <p:pic>
        <p:nvPicPr>
          <p:cNvPr id="2050" name="Picture 2"/>
          <p:cNvPicPr>
            <a:picLocks noChangeAspect="1" noChangeArrowheads="1"/>
          </p:cNvPicPr>
          <p:nvPr/>
        </p:nvPicPr>
        <p:blipFill>
          <a:blip r:embed="rId2" cstate="print"/>
          <a:srcRect/>
          <a:stretch>
            <a:fillRect/>
          </a:stretch>
        </p:blipFill>
        <p:spPr bwMode="auto">
          <a:xfrm>
            <a:off x="5292080" y="332656"/>
            <a:ext cx="3781028" cy="2952328"/>
          </a:xfrm>
          <a:prstGeom prst="rect">
            <a:avLst/>
          </a:prstGeom>
          <a:noFill/>
          <a:ln w="9525">
            <a:noFill/>
            <a:miter lim="800000"/>
            <a:headEnd/>
            <a:tailEnd/>
          </a:ln>
        </p:spPr>
      </p:pic>
    </p:spTree>
    <p:extLst>
      <p:ext uri="{BB962C8B-B14F-4D97-AF65-F5344CB8AC3E}">
        <p14:creationId xmlns:p14="http://schemas.microsoft.com/office/powerpoint/2010/main" val="23013492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5133F4-2C74-4F42-858C-B3ED97D4B717}"/>
              </a:ext>
            </a:extLst>
          </p:cNvPr>
          <p:cNvSpPr>
            <a:spLocks noGrp="1"/>
          </p:cNvSpPr>
          <p:nvPr>
            <p:ph idx="1"/>
          </p:nvPr>
        </p:nvSpPr>
        <p:spPr>
          <a:xfrm>
            <a:off x="457200" y="332656"/>
            <a:ext cx="8229600" cy="6336704"/>
          </a:xfrm>
        </p:spPr>
        <p:txBody>
          <a:bodyPr>
            <a:normAutofit lnSpcReduction="10000"/>
          </a:bodyPr>
          <a:lstStyle/>
          <a:p>
            <a:r>
              <a:rPr lang="en-IN" b="1" dirty="0">
                <a:latin typeface="Times New Roman" pitchFamily="18" charset="0"/>
                <a:cs typeface="Times New Roman" pitchFamily="18" charset="0"/>
              </a:rPr>
              <a:t>Setting expansion </a:t>
            </a:r>
            <a:r>
              <a:rPr lang="en-IN" dirty="0">
                <a:latin typeface="Times New Roman" pitchFamily="18" charset="0"/>
                <a:cs typeface="Times New Roman" pitchFamily="18" charset="0"/>
              </a:rPr>
              <a:t>has been increased from a maximum of </a:t>
            </a:r>
            <a:r>
              <a:rPr lang="en-IN" b="1" dirty="0">
                <a:latin typeface="Times New Roman" pitchFamily="18" charset="0"/>
                <a:cs typeface="Times New Roman" pitchFamily="18" charset="0"/>
              </a:rPr>
              <a:t>0.10% to 0.30% </a:t>
            </a:r>
            <a:r>
              <a:rPr lang="en-IN" dirty="0">
                <a:latin typeface="Times New Roman" pitchFamily="18" charset="0"/>
                <a:cs typeface="Times New Roman" pitchFamily="18" charset="0"/>
              </a:rPr>
              <a:t>to compensate for the </a:t>
            </a:r>
            <a:r>
              <a:rPr lang="en-IN" b="1" dirty="0">
                <a:latin typeface="Times New Roman" pitchFamily="18" charset="0"/>
                <a:cs typeface="Times New Roman" pitchFamily="18" charset="0"/>
              </a:rPr>
              <a:t>solidification shrinkage </a:t>
            </a:r>
            <a:r>
              <a:rPr lang="en-IN" dirty="0">
                <a:latin typeface="Times New Roman" pitchFamily="18" charset="0"/>
                <a:cs typeface="Times New Roman" pitchFamily="18" charset="0"/>
              </a:rPr>
              <a:t>of some alloys used as base metals used for dental casting.</a:t>
            </a:r>
          </a:p>
          <a:p>
            <a:endParaRPr lang="en-IN" dirty="0">
              <a:latin typeface="Times New Roman" pitchFamily="18" charset="0"/>
              <a:cs typeface="Times New Roman" pitchFamily="18" charset="0"/>
            </a:endParaRPr>
          </a:p>
          <a:p>
            <a:r>
              <a:rPr lang="en-IN" dirty="0">
                <a:latin typeface="Times New Roman" pitchFamily="18" charset="0"/>
                <a:cs typeface="Times New Roman" pitchFamily="18" charset="0"/>
              </a:rPr>
              <a:t>Most recent gypsum product.</a:t>
            </a:r>
          </a:p>
          <a:p>
            <a:endParaRPr lang="en-IN" dirty="0">
              <a:latin typeface="Times New Roman" pitchFamily="18" charset="0"/>
              <a:cs typeface="Times New Roman" pitchFamily="18" charset="0"/>
            </a:endParaRPr>
          </a:p>
          <a:p>
            <a:r>
              <a:rPr lang="en-IN" dirty="0">
                <a:latin typeface="Times New Roman" pitchFamily="18" charset="0"/>
                <a:cs typeface="Times New Roman" pitchFamily="18" charset="0"/>
              </a:rPr>
              <a:t>Most costly of all gypsum materials.</a:t>
            </a:r>
          </a:p>
          <a:p>
            <a:endParaRPr lang="en-IN" dirty="0">
              <a:latin typeface="Times New Roman" pitchFamily="18" charset="0"/>
              <a:cs typeface="Times New Roman" pitchFamily="18" charset="0"/>
            </a:endParaRPr>
          </a:p>
          <a:p>
            <a:r>
              <a:rPr lang="en-IN" dirty="0">
                <a:latin typeface="Times New Roman" pitchFamily="18" charset="0"/>
                <a:cs typeface="Times New Roman" pitchFamily="18" charset="0"/>
              </a:rPr>
              <a:t>Should be avoided in production of dies for inlays as higher expansion may lead to tight fits.</a:t>
            </a:r>
          </a:p>
          <a:p>
            <a:pPr marL="0" indent="0">
              <a:buNone/>
            </a:pPr>
            <a:endParaRPr lang="en-IN"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3189892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BF63D8-4F93-4659-AF24-D10261B77475}"/>
              </a:ext>
            </a:extLst>
          </p:cNvPr>
          <p:cNvSpPr>
            <a:spLocks noGrp="1"/>
          </p:cNvSpPr>
          <p:nvPr>
            <p:ph idx="1"/>
          </p:nvPr>
        </p:nvSpPr>
        <p:spPr>
          <a:xfrm>
            <a:off x="457200" y="44624"/>
            <a:ext cx="8229600" cy="7233667"/>
          </a:xfrm>
        </p:spPr>
        <p:txBody>
          <a:bodyPr>
            <a:noAutofit/>
          </a:bodyPr>
          <a:lstStyle/>
          <a:p>
            <a:r>
              <a:rPr lang="en-US" dirty="0">
                <a:latin typeface="Times New Roman" panose="02020603050405020304" pitchFamily="18" charset="0"/>
                <a:cs typeface="Times New Roman" panose="02020603050405020304" pitchFamily="18" charset="0"/>
              </a:rPr>
              <a:t>If materials used during the casting process didn’t shrink or expand, the size of the final cast restoration would be the same as the original wax pattern.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However dimensional change occur in most of the steps in casting and, in practice, the final restoration may not be exactly same size as the pattern.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management of these dimensional changes is complex, but can be summarized by equation.</a:t>
            </a:r>
          </a:p>
        </p:txBody>
      </p:sp>
    </p:spTree>
    <p:extLst>
      <p:ext uri="{BB962C8B-B14F-4D97-AF65-F5344CB8AC3E}">
        <p14:creationId xmlns:p14="http://schemas.microsoft.com/office/powerpoint/2010/main" val="1474298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α</a:t>
            </a:r>
            <a:r>
              <a:rPr lang="en-IN" dirty="0"/>
              <a:t>-Hemihydrate</a:t>
            </a:r>
          </a:p>
        </p:txBody>
      </p:sp>
      <p:sp>
        <p:nvSpPr>
          <p:cNvPr id="3" name="Content Placeholder 2"/>
          <p:cNvSpPr>
            <a:spLocks noGrp="1"/>
          </p:cNvSpPr>
          <p:nvPr>
            <p:ph idx="1"/>
          </p:nvPr>
        </p:nvSpPr>
        <p:spPr>
          <a:xfrm>
            <a:off x="440214" y="1340768"/>
            <a:ext cx="8229600" cy="4525963"/>
          </a:xfrm>
        </p:spPr>
        <p:txBody>
          <a:bodyPr/>
          <a:lstStyle/>
          <a:p>
            <a:endParaRPr lang="en-IN" dirty="0"/>
          </a:p>
          <a:p>
            <a:r>
              <a:rPr lang="en-IN" dirty="0"/>
              <a:t>Produced by Wet Calcination.</a:t>
            </a:r>
          </a:p>
          <a:p>
            <a:pPr marL="0" indent="0">
              <a:buNone/>
            </a:pPr>
            <a:endParaRPr lang="en-IN" dirty="0"/>
          </a:p>
          <a:p>
            <a:r>
              <a:rPr lang="en-IN" dirty="0"/>
              <a:t>Examples- Die Stone, Artificial Stone, Improved Stone. </a:t>
            </a:r>
          </a:p>
          <a:p>
            <a:endParaRPr lang="en-IN" dirty="0"/>
          </a:p>
          <a:p>
            <a:r>
              <a:rPr lang="en-IN" dirty="0"/>
              <a:t>Consists of smaller, regularly shaped crystalline particles in form of rods or prisms.</a:t>
            </a:r>
          </a:p>
        </p:txBody>
      </p:sp>
    </p:spTree>
    <p:extLst>
      <p:ext uri="{BB962C8B-B14F-4D97-AF65-F5344CB8AC3E}">
        <p14:creationId xmlns:p14="http://schemas.microsoft.com/office/powerpoint/2010/main" val="15279815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A3FEC7-C812-4335-8AEB-D101B7348F93}"/>
              </a:ext>
            </a:extLst>
          </p:cNvPr>
          <p:cNvSpPr>
            <a:spLocks noGrp="1"/>
          </p:cNvSpPr>
          <p:nvPr>
            <p:ph idx="1"/>
          </p:nvPr>
        </p:nvSpPr>
        <p:spPr>
          <a:xfrm>
            <a:off x="457200" y="404664"/>
            <a:ext cx="8229600" cy="5721499"/>
          </a:xfrm>
        </p:spPr>
        <p:txBody>
          <a:bodyPr>
            <a:normAutofit lnSpcReduction="10000"/>
          </a:bodyPr>
          <a:lstStyle/>
          <a:p>
            <a:r>
              <a:rPr lang="en-US" dirty="0"/>
              <a:t>Wax shrinkage + metal shrinkage = wax expansion + setting expansion + hygroscopic expansion + thermal expansion</a:t>
            </a:r>
          </a:p>
          <a:p>
            <a:endParaRPr lang="en-US" dirty="0"/>
          </a:p>
          <a:p>
            <a:r>
              <a:rPr lang="en-US" dirty="0"/>
              <a:t>This equation balances the shrinkage against the expansion that occurs during the casting process.</a:t>
            </a:r>
          </a:p>
          <a:p>
            <a:endParaRPr lang="en-US" dirty="0"/>
          </a:p>
          <a:p>
            <a:r>
              <a:rPr lang="en-US" dirty="0"/>
              <a:t>If the final restoration is to fit the die , the shrinkage and expansion during the process must be equal.</a:t>
            </a:r>
          </a:p>
        </p:txBody>
      </p:sp>
    </p:spTree>
    <p:extLst>
      <p:ext uri="{BB962C8B-B14F-4D97-AF65-F5344CB8AC3E}">
        <p14:creationId xmlns:p14="http://schemas.microsoft.com/office/powerpoint/2010/main" val="4041538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lstStyle/>
          <a:p>
            <a:r>
              <a:rPr lang="en-IN" b="1" dirty="0">
                <a:latin typeface="Times New Roman" pitchFamily="18" charset="0"/>
                <a:cs typeface="Times New Roman" pitchFamily="18" charset="0"/>
              </a:rPr>
              <a:t>Infection Control</a:t>
            </a:r>
          </a:p>
        </p:txBody>
      </p:sp>
      <p:sp>
        <p:nvSpPr>
          <p:cNvPr id="3" name="Content Placeholder 2"/>
          <p:cNvSpPr>
            <a:spLocks noGrp="1"/>
          </p:cNvSpPr>
          <p:nvPr>
            <p:ph idx="1"/>
          </p:nvPr>
        </p:nvSpPr>
        <p:spPr>
          <a:xfrm>
            <a:off x="457200" y="1268760"/>
            <a:ext cx="8229600" cy="5328592"/>
          </a:xfrm>
        </p:spPr>
        <p:txBody>
          <a:bodyPr>
            <a:normAutofit/>
          </a:bodyPr>
          <a:lstStyle/>
          <a:p>
            <a:r>
              <a:rPr lang="en-IN" dirty="0">
                <a:latin typeface="Times New Roman" pitchFamily="18" charset="0"/>
                <a:cs typeface="Times New Roman" pitchFamily="18" charset="0"/>
              </a:rPr>
              <a:t>There are chances of cross infection of </a:t>
            </a:r>
            <a:r>
              <a:rPr lang="en-IN" b="1" dirty="0">
                <a:latin typeface="Times New Roman" pitchFamily="18" charset="0"/>
                <a:cs typeface="Times New Roman" pitchFamily="18" charset="0"/>
              </a:rPr>
              <a:t>HBV, HIV </a:t>
            </a:r>
            <a:r>
              <a:rPr lang="en-IN" dirty="0">
                <a:latin typeface="Times New Roman" pitchFamily="18" charset="0"/>
                <a:cs typeface="Times New Roman" pitchFamily="18" charset="0"/>
              </a:rPr>
              <a:t>etc on clinicians due to impression which has lead to the idea of disinfection sprays and immersion techniques to disinfect the impressions.</a:t>
            </a:r>
          </a:p>
          <a:p>
            <a:endParaRPr lang="en-IN" dirty="0">
              <a:latin typeface="Times New Roman" pitchFamily="18" charset="0"/>
              <a:cs typeface="Times New Roman" pitchFamily="18" charset="0"/>
            </a:endParaRPr>
          </a:p>
          <a:p>
            <a:r>
              <a:rPr lang="en-IN" dirty="0">
                <a:latin typeface="Times New Roman" pitchFamily="18" charset="0"/>
                <a:cs typeface="Times New Roman" pitchFamily="18" charset="0"/>
              </a:rPr>
              <a:t>If the impression is not disinfected then the cast should be disinfected using disinfectant solutions . Alternatively dental stone containing disinfectant can be used.</a:t>
            </a:r>
          </a:p>
        </p:txBody>
      </p:sp>
    </p:spTree>
    <p:extLst>
      <p:ext uri="{BB962C8B-B14F-4D97-AF65-F5344CB8AC3E}">
        <p14:creationId xmlns:p14="http://schemas.microsoft.com/office/powerpoint/2010/main" val="27650904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AFBF86-EA8E-416D-A06E-28434B9A02BC}"/>
              </a:ext>
            </a:extLst>
          </p:cNvPr>
          <p:cNvSpPr>
            <a:spLocks noGrp="1"/>
          </p:cNvSpPr>
          <p:nvPr>
            <p:ph idx="1"/>
          </p:nvPr>
        </p:nvSpPr>
        <p:spPr>
          <a:xfrm>
            <a:off x="323528" y="620688"/>
            <a:ext cx="8229600" cy="4525963"/>
          </a:xfrm>
        </p:spPr>
        <p:txBody>
          <a:bodyPr/>
          <a:lstStyle/>
          <a:p>
            <a:r>
              <a:rPr lang="en-IN" dirty="0">
                <a:latin typeface="Times New Roman" pitchFamily="18" charset="0"/>
                <a:cs typeface="Times New Roman" pitchFamily="18" charset="0"/>
              </a:rPr>
              <a:t>Commonly used stone disinfectants are spray disinfectants, </a:t>
            </a:r>
            <a:r>
              <a:rPr lang="en-IN" b="1" dirty="0">
                <a:latin typeface="Times New Roman" pitchFamily="18" charset="0"/>
                <a:cs typeface="Times New Roman" pitchFamily="18" charset="0"/>
              </a:rPr>
              <a:t>iodophors and glutaraldehyde.</a:t>
            </a:r>
          </a:p>
          <a:p>
            <a:endParaRPr lang="en-IN" b="1" dirty="0">
              <a:latin typeface="Times New Roman" pitchFamily="18" charset="0"/>
              <a:cs typeface="Times New Roman" pitchFamily="18" charset="0"/>
            </a:endParaRPr>
          </a:p>
          <a:p>
            <a:r>
              <a:rPr lang="en-IN" dirty="0">
                <a:latin typeface="Times New Roman" pitchFamily="18" charset="0"/>
                <a:cs typeface="Times New Roman" pitchFamily="18" charset="0"/>
              </a:rPr>
              <a:t>Can be immersed in 1:10 dilution of sodium hypochlorite for 30 min.</a:t>
            </a:r>
          </a:p>
          <a:p>
            <a:endParaRPr lang="en-IN" b="1" dirty="0">
              <a:latin typeface="Times New Roman" pitchFamily="18" charset="0"/>
              <a:cs typeface="Times New Roman" pitchFamily="18" charset="0"/>
            </a:endParaRPr>
          </a:p>
          <a:p>
            <a:r>
              <a:rPr lang="en-IN" dirty="0">
                <a:latin typeface="Times New Roman" pitchFamily="18" charset="0"/>
                <a:cs typeface="Times New Roman" pitchFamily="18" charset="0"/>
              </a:rPr>
              <a:t>Addition of disinfectant into the stone</a:t>
            </a:r>
          </a:p>
          <a:p>
            <a:endParaRPr lang="en-IN"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4986206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latin typeface="Times New Roman" pitchFamily="18" charset="0"/>
                <a:cs typeface="Times New Roman" pitchFamily="18" charset="0"/>
              </a:rPr>
              <a:t>Specialized Gypsum Products</a:t>
            </a:r>
          </a:p>
        </p:txBody>
      </p:sp>
      <p:sp>
        <p:nvSpPr>
          <p:cNvPr id="3" name="Content Placeholder 2"/>
          <p:cNvSpPr>
            <a:spLocks noGrp="1"/>
          </p:cNvSpPr>
          <p:nvPr>
            <p:ph idx="1"/>
          </p:nvPr>
        </p:nvSpPr>
        <p:spPr/>
        <p:txBody>
          <a:bodyPr>
            <a:normAutofit/>
          </a:bodyPr>
          <a:lstStyle/>
          <a:p>
            <a:pPr>
              <a:buFont typeface="Wingdings" pitchFamily="2" charset="2"/>
              <a:buChar char="v"/>
            </a:pPr>
            <a:r>
              <a:rPr lang="en-IN" b="1" dirty="0">
                <a:latin typeface="Times New Roman" pitchFamily="18" charset="0"/>
                <a:cs typeface="Times New Roman" pitchFamily="18" charset="0"/>
              </a:rPr>
              <a:t>Dental Casting Investments</a:t>
            </a:r>
            <a:r>
              <a:rPr lang="en-IN" b="1" dirty="0"/>
              <a:t>:</a:t>
            </a:r>
          </a:p>
          <a:p>
            <a:pPr marL="514350" indent="-514350">
              <a:buFont typeface="+mj-lt"/>
              <a:buAutoNum type="arabicPeriod"/>
            </a:pPr>
            <a:r>
              <a:rPr lang="en-IN" dirty="0"/>
              <a:t>Gypsum bonded investment</a:t>
            </a:r>
          </a:p>
          <a:p>
            <a:pPr marL="514350" indent="-514350">
              <a:buFont typeface="+mj-lt"/>
              <a:buAutoNum type="arabicPeriod"/>
            </a:pPr>
            <a:r>
              <a:rPr lang="en-IN" dirty="0"/>
              <a:t>Phosphate bonded </a:t>
            </a:r>
            <a:r>
              <a:rPr lang="en-IN" dirty="0" err="1"/>
              <a:t>investement</a:t>
            </a:r>
            <a:endParaRPr lang="en-IN" dirty="0"/>
          </a:p>
          <a:p>
            <a:pPr marL="514350" indent="-514350">
              <a:buFont typeface="+mj-lt"/>
              <a:buAutoNum type="arabicPeriod"/>
            </a:pPr>
            <a:r>
              <a:rPr lang="en-IN" dirty="0"/>
              <a:t>Ethyl silicate bonded investment</a:t>
            </a:r>
          </a:p>
          <a:p>
            <a:r>
              <a:rPr lang="en-IN" dirty="0">
                <a:latin typeface="Times New Roman" pitchFamily="18" charset="0"/>
                <a:cs typeface="Times New Roman" pitchFamily="18" charset="0"/>
              </a:rPr>
              <a:t>Silica + dental plaster/stone.</a:t>
            </a:r>
          </a:p>
          <a:p>
            <a:r>
              <a:rPr lang="en-IN" dirty="0">
                <a:latin typeface="Times New Roman" pitchFamily="18" charset="0"/>
                <a:cs typeface="Times New Roman" pitchFamily="18" charset="0"/>
              </a:rPr>
              <a:t>Capable of withstanding high temperatures.</a:t>
            </a:r>
          </a:p>
          <a:p>
            <a:r>
              <a:rPr lang="en-IN" dirty="0">
                <a:latin typeface="Times New Roman" pitchFamily="18" charset="0"/>
                <a:cs typeface="Times New Roman" pitchFamily="18" charset="0"/>
              </a:rPr>
              <a:t>Used to prepare refractory </a:t>
            </a:r>
            <a:r>
              <a:rPr lang="en-IN" dirty="0" err="1">
                <a:latin typeface="Times New Roman" pitchFamily="18" charset="0"/>
                <a:cs typeface="Times New Roman" pitchFamily="18" charset="0"/>
              </a:rPr>
              <a:t>molds</a:t>
            </a:r>
            <a:r>
              <a:rPr lang="en-IN" dirty="0">
                <a:latin typeface="Times New Roman" pitchFamily="18" charset="0"/>
                <a:cs typeface="Times New Roman" pitchFamily="18" charset="0"/>
              </a:rPr>
              <a:t> for casting.</a:t>
            </a:r>
          </a:p>
          <a:p>
            <a:pPr>
              <a:buFont typeface="Wingdings" pitchFamily="2" charset="2"/>
              <a:buChar char="v"/>
            </a:pP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10390285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408712"/>
          </a:xfrm>
        </p:spPr>
        <p:txBody>
          <a:bodyPr>
            <a:normAutofit lnSpcReduction="10000"/>
          </a:bodyPr>
          <a:lstStyle/>
          <a:p>
            <a:pPr>
              <a:buFont typeface="Wingdings" pitchFamily="2" charset="2"/>
              <a:buChar char="v"/>
            </a:pPr>
            <a:r>
              <a:rPr lang="en-IN" b="1" dirty="0">
                <a:latin typeface="Times New Roman" pitchFamily="18" charset="0"/>
                <a:cs typeface="Times New Roman" pitchFamily="18" charset="0"/>
              </a:rPr>
              <a:t> Divestments:</a:t>
            </a:r>
          </a:p>
          <a:p>
            <a:r>
              <a:rPr lang="en-IN" dirty="0">
                <a:latin typeface="Times New Roman" pitchFamily="18" charset="0"/>
                <a:cs typeface="Times New Roman" pitchFamily="18" charset="0"/>
              </a:rPr>
              <a:t>To make refractory dies.</a:t>
            </a:r>
          </a:p>
          <a:p>
            <a:r>
              <a:rPr lang="en-IN" dirty="0">
                <a:latin typeface="Times New Roman" pitchFamily="18" charset="0"/>
                <a:cs typeface="Times New Roman" pitchFamily="18" charset="0"/>
              </a:rPr>
              <a:t>Combination of die stone and gypsum bonded investment mixed with colloidal silica.</a:t>
            </a:r>
          </a:p>
          <a:p>
            <a:endParaRPr lang="en-IN" dirty="0">
              <a:latin typeface="Times New Roman" pitchFamily="18" charset="0"/>
              <a:cs typeface="Times New Roman" pitchFamily="18" charset="0"/>
            </a:endParaRPr>
          </a:p>
          <a:p>
            <a:pPr>
              <a:buFont typeface="Wingdings" pitchFamily="2" charset="2"/>
              <a:buChar char="v"/>
            </a:pPr>
            <a:r>
              <a:rPr lang="en-IN" b="1" dirty="0">
                <a:latin typeface="Times New Roman" pitchFamily="18" charset="0"/>
                <a:cs typeface="Times New Roman" pitchFamily="18" charset="0"/>
              </a:rPr>
              <a:t>Orthodontic Stone</a:t>
            </a:r>
          </a:p>
          <a:p>
            <a:r>
              <a:rPr lang="en-IN" dirty="0">
                <a:latin typeface="Times New Roman" pitchFamily="18" charset="0"/>
                <a:cs typeface="Times New Roman" pitchFamily="18" charset="0"/>
              </a:rPr>
              <a:t>Orthodontists prefer to use white stone or plaster</a:t>
            </a:r>
          </a:p>
          <a:p>
            <a:r>
              <a:rPr lang="en-IN" dirty="0">
                <a:latin typeface="Times New Roman" pitchFamily="18" charset="0"/>
                <a:cs typeface="Times New Roman" pitchFamily="18" charset="0"/>
              </a:rPr>
              <a:t>Have longer working time for pouring multiple models and ease of trimming.</a:t>
            </a:r>
          </a:p>
          <a:p>
            <a:r>
              <a:rPr lang="en-IN" dirty="0">
                <a:latin typeface="Times New Roman" pitchFamily="18" charset="0"/>
                <a:cs typeface="Times New Roman" pitchFamily="18" charset="0"/>
              </a:rPr>
              <a:t>Treated with (model glow) soap for an added sheen.</a:t>
            </a:r>
          </a:p>
        </p:txBody>
      </p:sp>
    </p:spTree>
    <p:extLst>
      <p:ext uri="{BB962C8B-B14F-4D97-AF65-F5344CB8AC3E}">
        <p14:creationId xmlns:p14="http://schemas.microsoft.com/office/powerpoint/2010/main" val="9817596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0000BD-3BB5-223F-D883-8CBBA0A9F203}"/>
              </a:ext>
            </a:extLst>
          </p:cNvPr>
          <p:cNvSpPr>
            <a:spLocks noGrp="1"/>
          </p:cNvSpPr>
          <p:nvPr>
            <p:ph idx="1"/>
          </p:nvPr>
        </p:nvSpPr>
        <p:spPr>
          <a:xfrm>
            <a:off x="457200" y="692696"/>
            <a:ext cx="8229600" cy="5433467"/>
          </a:xfrm>
        </p:spPr>
        <p:txBody>
          <a:bodyPr>
            <a:normAutofit fontScale="92500" lnSpcReduction="20000"/>
          </a:bodyPr>
          <a:lstStyle/>
          <a:p>
            <a:pPr>
              <a:buFont typeface="Wingdings" pitchFamily="2" charset="2"/>
              <a:buChar char="v"/>
            </a:pPr>
            <a:r>
              <a:rPr lang="en-IN" sz="3500" b="1" dirty="0">
                <a:latin typeface="Times New Roman" pitchFamily="18" charset="0"/>
                <a:cs typeface="Times New Roman" pitchFamily="18" charset="0"/>
              </a:rPr>
              <a:t>Resin modified stones</a:t>
            </a:r>
          </a:p>
          <a:p>
            <a:r>
              <a:rPr lang="en-IN" sz="3500" dirty="0">
                <a:latin typeface="Times New Roman" pitchFamily="18" charset="0"/>
                <a:cs typeface="Times New Roman" pitchFamily="18" charset="0"/>
              </a:rPr>
              <a:t>They are resin fortified.</a:t>
            </a:r>
          </a:p>
          <a:p>
            <a:r>
              <a:rPr lang="en-IN" sz="3500" dirty="0">
                <a:latin typeface="Times New Roman" pitchFamily="18" charset="0"/>
                <a:cs typeface="Times New Roman" pitchFamily="18" charset="0"/>
              </a:rPr>
              <a:t>Less brittle, improved surface smoothness, increased resistance to abrasion.</a:t>
            </a:r>
          </a:p>
          <a:p>
            <a:endParaRPr lang="en-IN" sz="3500" dirty="0"/>
          </a:p>
          <a:p>
            <a:endParaRPr lang="en-IN" sz="3500" dirty="0"/>
          </a:p>
          <a:p>
            <a:pPr>
              <a:buFont typeface="Wingdings" pitchFamily="2" charset="2"/>
              <a:buChar char="v"/>
            </a:pPr>
            <a:r>
              <a:rPr lang="en-IN" sz="3500" b="1" dirty="0">
                <a:latin typeface="Times New Roman" pitchFamily="18" charset="0"/>
                <a:cs typeface="Times New Roman" pitchFamily="18" charset="0"/>
              </a:rPr>
              <a:t>Mounting Plasters</a:t>
            </a:r>
          </a:p>
          <a:p>
            <a:r>
              <a:rPr lang="en-IN" sz="3500" dirty="0">
                <a:latin typeface="Times New Roman" pitchFamily="18" charset="0"/>
                <a:cs typeface="Times New Roman" pitchFamily="18" charset="0"/>
              </a:rPr>
              <a:t>Used for attaching casts to the articulators</a:t>
            </a:r>
          </a:p>
          <a:p>
            <a:r>
              <a:rPr lang="en-IN" sz="3500" dirty="0">
                <a:latin typeface="Times New Roman" pitchFamily="18" charset="0"/>
                <a:cs typeface="Times New Roman" pitchFamily="18" charset="0"/>
              </a:rPr>
              <a:t>Fast setting </a:t>
            </a:r>
          </a:p>
          <a:p>
            <a:r>
              <a:rPr lang="en-IN" sz="3500" dirty="0">
                <a:latin typeface="Times New Roman" pitchFamily="18" charset="0"/>
                <a:cs typeface="Times New Roman" pitchFamily="18" charset="0"/>
              </a:rPr>
              <a:t>Low setting expansion</a:t>
            </a:r>
          </a:p>
          <a:p>
            <a:r>
              <a:rPr lang="en-IN" sz="3500" dirty="0">
                <a:latin typeface="Times New Roman" pitchFamily="18" charset="0"/>
                <a:cs typeface="Times New Roman" pitchFamily="18" charset="0"/>
              </a:rPr>
              <a:t>Low strength</a:t>
            </a:r>
          </a:p>
          <a:p>
            <a:endParaRPr lang="en-IN" dirty="0"/>
          </a:p>
        </p:txBody>
      </p:sp>
    </p:spTree>
    <p:extLst>
      <p:ext uri="{BB962C8B-B14F-4D97-AF65-F5344CB8AC3E}">
        <p14:creationId xmlns:p14="http://schemas.microsoft.com/office/powerpoint/2010/main" val="22635804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a:bodyPr>
          <a:lstStyle/>
          <a:p>
            <a:pPr>
              <a:buFont typeface="Wingdings" pitchFamily="2" charset="2"/>
              <a:buChar char="v"/>
            </a:pPr>
            <a:r>
              <a:rPr lang="en-IN" b="1" dirty="0">
                <a:latin typeface="Times New Roman" pitchFamily="18" charset="0"/>
                <a:cs typeface="Times New Roman" pitchFamily="18" charset="0"/>
              </a:rPr>
              <a:t>Mounting Plasters</a:t>
            </a:r>
          </a:p>
          <a:p>
            <a:r>
              <a:rPr lang="en-IN" dirty="0">
                <a:latin typeface="Times New Roman" pitchFamily="18" charset="0"/>
                <a:cs typeface="Times New Roman" pitchFamily="18" charset="0"/>
              </a:rPr>
              <a:t>Used for attaching casts to the articulators</a:t>
            </a:r>
          </a:p>
          <a:p>
            <a:r>
              <a:rPr lang="en-IN" dirty="0">
                <a:latin typeface="Times New Roman" pitchFamily="18" charset="0"/>
                <a:cs typeface="Times New Roman" pitchFamily="18" charset="0"/>
              </a:rPr>
              <a:t>Fast setting </a:t>
            </a:r>
          </a:p>
          <a:p>
            <a:r>
              <a:rPr lang="en-IN" dirty="0">
                <a:latin typeface="Times New Roman" pitchFamily="18" charset="0"/>
                <a:cs typeface="Times New Roman" pitchFamily="18" charset="0"/>
              </a:rPr>
              <a:t>Low setting expansion</a:t>
            </a:r>
          </a:p>
          <a:p>
            <a:r>
              <a:rPr lang="en-IN" dirty="0">
                <a:latin typeface="Times New Roman" pitchFamily="18" charset="0"/>
                <a:cs typeface="Times New Roman" pitchFamily="18" charset="0"/>
              </a:rPr>
              <a:t>Low strength</a:t>
            </a:r>
          </a:p>
          <a:p>
            <a:pPr>
              <a:buFont typeface="Wingdings" pitchFamily="2" charset="2"/>
              <a:buChar char="v"/>
            </a:pP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6658905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a:t>CONCLUSION</a:t>
            </a:r>
          </a:p>
        </p:txBody>
      </p:sp>
      <p:sp>
        <p:nvSpPr>
          <p:cNvPr id="3" name="Content Placeholder 2"/>
          <p:cNvSpPr>
            <a:spLocks noGrp="1"/>
          </p:cNvSpPr>
          <p:nvPr>
            <p:ph idx="1"/>
          </p:nvPr>
        </p:nvSpPr>
        <p:spPr>
          <a:xfrm>
            <a:off x="539552" y="906614"/>
            <a:ext cx="8229600" cy="4525963"/>
          </a:xfrm>
        </p:spPr>
        <p:txBody>
          <a:bodyPr/>
          <a:lstStyle/>
          <a:p>
            <a:pPr marL="0" indent="0">
              <a:buNone/>
            </a:pPr>
            <a:endParaRPr lang="en-IN" dirty="0">
              <a:latin typeface="Times New Roman" pitchFamily="18" charset="0"/>
              <a:cs typeface="Times New Roman" pitchFamily="18" charset="0"/>
            </a:endParaRPr>
          </a:p>
          <a:p>
            <a:pPr marL="0" indent="0">
              <a:lnSpc>
                <a:spcPct val="150000"/>
              </a:lnSpc>
              <a:buNone/>
            </a:pPr>
            <a:r>
              <a:rPr lang="en-IN" dirty="0">
                <a:latin typeface="Times New Roman" pitchFamily="18" charset="0"/>
                <a:cs typeface="Times New Roman" pitchFamily="18" charset="0"/>
              </a:rPr>
              <a:t>A wide choice of Gypsum Products is available so we should choose the one or a combination which is most suitable for our desired requirements.</a:t>
            </a:r>
          </a:p>
          <a:p>
            <a:pPr marL="0" indent="0">
              <a:buNone/>
            </a:pPr>
            <a:endParaRPr lang="en-IN" dirty="0"/>
          </a:p>
        </p:txBody>
      </p:sp>
    </p:spTree>
    <p:extLst>
      <p:ext uri="{BB962C8B-B14F-4D97-AF65-F5344CB8AC3E}">
        <p14:creationId xmlns:p14="http://schemas.microsoft.com/office/powerpoint/2010/main" val="6765217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Times New Roman" pitchFamily="18" charset="0"/>
                <a:cs typeface="Times New Roman" pitchFamily="18" charset="0"/>
              </a:rPr>
              <a:t>References</a:t>
            </a:r>
          </a:p>
        </p:txBody>
      </p:sp>
      <p:sp>
        <p:nvSpPr>
          <p:cNvPr id="3" name="Content Placeholder 2"/>
          <p:cNvSpPr>
            <a:spLocks noGrp="1"/>
          </p:cNvSpPr>
          <p:nvPr>
            <p:ph idx="1"/>
          </p:nvPr>
        </p:nvSpPr>
        <p:spPr/>
        <p:txBody>
          <a:bodyPr/>
          <a:lstStyle/>
          <a:p>
            <a:r>
              <a:rPr lang="en-IN" dirty="0">
                <a:latin typeface="Times New Roman" pitchFamily="18" charset="0"/>
                <a:cs typeface="Times New Roman" pitchFamily="18" charset="0"/>
              </a:rPr>
              <a:t>Philips’ Science of Dental Materials, 11</a:t>
            </a:r>
            <a:r>
              <a:rPr lang="en-IN" baseline="30000" dirty="0">
                <a:latin typeface="Times New Roman" pitchFamily="18" charset="0"/>
                <a:cs typeface="Times New Roman" pitchFamily="18" charset="0"/>
              </a:rPr>
              <a:t>th</a:t>
            </a:r>
            <a:r>
              <a:rPr lang="en-IN" dirty="0">
                <a:latin typeface="Times New Roman" pitchFamily="18" charset="0"/>
                <a:cs typeface="Times New Roman" pitchFamily="18" charset="0"/>
              </a:rPr>
              <a:t> ed.</a:t>
            </a:r>
          </a:p>
          <a:p>
            <a:r>
              <a:rPr lang="en-IN" dirty="0">
                <a:latin typeface="Times New Roman" pitchFamily="18" charset="0"/>
                <a:cs typeface="Times New Roman" pitchFamily="18" charset="0"/>
              </a:rPr>
              <a:t>John J </a:t>
            </a:r>
            <a:r>
              <a:rPr lang="en-IN" dirty="0" err="1">
                <a:latin typeface="Times New Roman" pitchFamily="18" charset="0"/>
                <a:cs typeface="Times New Roman" pitchFamily="18" charset="0"/>
              </a:rPr>
              <a:t>Manappallil</a:t>
            </a:r>
            <a:r>
              <a:rPr lang="en-IN" dirty="0">
                <a:latin typeface="Times New Roman" pitchFamily="18" charset="0"/>
                <a:cs typeface="Times New Roman" pitchFamily="18" charset="0"/>
              </a:rPr>
              <a:t> Basic Dental Materials, 4</a:t>
            </a:r>
            <a:r>
              <a:rPr lang="en-IN" baseline="30000" dirty="0">
                <a:latin typeface="Times New Roman" pitchFamily="18" charset="0"/>
                <a:cs typeface="Times New Roman" pitchFamily="18" charset="0"/>
              </a:rPr>
              <a:t>th</a:t>
            </a:r>
            <a:r>
              <a:rPr lang="en-IN" dirty="0">
                <a:latin typeface="Times New Roman" pitchFamily="18" charset="0"/>
                <a:cs typeface="Times New Roman" pitchFamily="18" charset="0"/>
              </a:rPr>
              <a:t> ed.</a:t>
            </a:r>
          </a:p>
          <a:p>
            <a:r>
              <a:rPr lang="en-IN" dirty="0">
                <a:latin typeface="Times New Roman" pitchFamily="18" charset="0"/>
                <a:cs typeface="Times New Roman" pitchFamily="18" charset="0"/>
              </a:rPr>
              <a:t>Restorative Dental materials. Robert G. Craig,11</a:t>
            </a:r>
            <a:r>
              <a:rPr lang="en-IN" baseline="30000" dirty="0">
                <a:latin typeface="Times New Roman" pitchFamily="18" charset="0"/>
                <a:cs typeface="Times New Roman" pitchFamily="18" charset="0"/>
              </a:rPr>
              <a:t>th</a:t>
            </a:r>
            <a:r>
              <a:rPr lang="en-IN" dirty="0">
                <a:latin typeface="Times New Roman" pitchFamily="18" charset="0"/>
                <a:cs typeface="Times New Roman" pitchFamily="18" charset="0"/>
              </a:rPr>
              <a:t> ed.</a:t>
            </a:r>
          </a:p>
          <a:p>
            <a:pPr marL="0" indent="0">
              <a:buNone/>
            </a:pP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37032212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68760"/>
            <a:ext cx="9144000" cy="3345235"/>
          </a:xfrm>
        </p:spPr>
        <p:txBody>
          <a:bodyPr>
            <a:normAutofit/>
          </a:bodyPr>
          <a:lstStyle/>
          <a:p>
            <a:pPr marL="0" indent="0">
              <a:buNone/>
            </a:pPr>
            <a:r>
              <a:rPr lang="en-IN" sz="7200" b="1" i="1" dirty="0">
                <a:effectLst>
                  <a:outerShdw blurRad="38100" dist="38100" dir="2700000" algn="tl">
                    <a:srgbClr val="000000">
                      <a:alpha val="43137"/>
                    </a:srgbClr>
                  </a:outerShdw>
                </a:effectLst>
              </a:rPr>
              <a:t>        </a:t>
            </a:r>
          </a:p>
          <a:p>
            <a:pPr marL="0" indent="0">
              <a:buNone/>
            </a:pPr>
            <a:r>
              <a:rPr lang="en-IN" sz="7200" b="1" i="1" dirty="0">
                <a:effectLst>
                  <a:outerShdw blurRad="38100" dist="38100" dir="2700000" algn="tl">
                    <a:srgbClr val="000000">
                      <a:alpha val="43137"/>
                    </a:srgbClr>
                  </a:outerShdw>
                </a:effectLst>
              </a:rPr>
              <a:t>        </a:t>
            </a:r>
            <a:r>
              <a:rPr lang="en-IN" sz="7200" b="1" i="1" dirty="0">
                <a:solidFill>
                  <a:srgbClr val="7030A0"/>
                </a:solidFill>
                <a:effectLst>
                  <a:outerShdw blurRad="38100" dist="38100" dir="2700000" algn="tl">
                    <a:srgbClr val="000000">
                      <a:alpha val="43137"/>
                    </a:srgbClr>
                  </a:outerShdw>
                </a:effectLst>
                <a:latin typeface="Jokerman" panose="04090605060D06020702" pitchFamily="82" charset="0"/>
              </a:rPr>
              <a:t>THANK  YOU</a:t>
            </a:r>
          </a:p>
        </p:txBody>
      </p:sp>
    </p:spTree>
    <p:extLst>
      <p:ext uri="{BB962C8B-B14F-4D97-AF65-F5344CB8AC3E}">
        <p14:creationId xmlns:p14="http://schemas.microsoft.com/office/powerpoint/2010/main" val="1178168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β-Hemihydrate</a:t>
            </a:r>
          </a:p>
        </p:txBody>
      </p:sp>
      <p:sp>
        <p:nvSpPr>
          <p:cNvPr id="3" name="Content Placeholder 2"/>
          <p:cNvSpPr>
            <a:spLocks noGrp="1"/>
          </p:cNvSpPr>
          <p:nvPr>
            <p:ph idx="1"/>
          </p:nvPr>
        </p:nvSpPr>
        <p:spPr/>
        <p:txBody>
          <a:bodyPr/>
          <a:lstStyle/>
          <a:p>
            <a:r>
              <a:rPr lang="en-IN" dirty="0"/>
              <a:t>Produced by Dry Calcination.</a:t>
            </a:r>
          </a:p>
          <a:p>
            <a:endParaRPr lang="en-IN" dirty="0"/>
          </a:p>
          <a:p>
            <a:r>
              <a:rPr lang="en-IN" dirty="0"/>
              <a:t>Example- Dental Plaster.</a:t>
            </a:r>
          </a:p>
          <a:p>
            <a:endParaRPr lang="en-IN" dirty="0"/>
          </a:p>
          <a:p>
            <a:r>
              <a:rPr lang="en-IN" dirty="0"/>
              <a:t>Consists of large, irregularly shaped orthorhombic crystal particles with capillary pores.</a:t>
            </a:r>
          </a:p>
        </p:txBody>
      </p:sp>
    </p:spTree>
    <p:extLst>
      <p:ext uri="{BB962C8B-B14F-4D97-AF65-F5344CB8AC3E}">
        <p14:creationId xmlns:p14="http://schemas.microsoft.com/office/powerpoint/2010/main" val="1563561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Modified </a:t>
            </a:r>
            <a:r>
              <a:rPr lang="el-GR" dirty="0"/>
              <a:t>α</a:t>
            </a:r>
            <a:r>
              <a:rPr lang="en-IN" dirty="0"/>
              <a:t>-Hemihydrate</a:t>
            </a:r>
          </a:p>
        </p:txBody>
      </p:sp>
      <p:sp>
        <p:nvSpPr>
          <p:cNvPr id="3" name="Content Placeholder 2"/>
          <p:cNvSpPr>
            <a:spLocks noGrp="1"/>
          </p:cNvSpPr>
          <p:nvPr>
            <p:ph idx="1"/>
          </p:nvPr>
        </p:nvSpPr>
        <p:spPr/>
        <p:txBody>
          <a:bodyPr/>
          <a:lstStyle/>
          <a:p>
            <a:endParaRPr lang="en-IN" dirty="0"/>
          </a:p>
          <a:p>
            <a:r>
              <a:rPr lang="en-IN" dirty="0"/>
              <a:t>Produced by boiling with chemicals.</a:t>
            </a:r>
          </a:p>
          <a:p>
            <a:endParaRPr lang="en-IN" dirty="0"/>
          </a:p>
          <a:p>
            <a:r>
              <a:rPr lang="en-IN" dirty="0"/>
              <a:t>Smoothest and most dense, used for dies.</a:t>
            </a:r>
          </a:p>
        </p:txBody>
      </p:sp>
    </p:spTree>
    <p:extLst>
      <p:ext uri="{BB962C8B-B14F-4D97-AF65-F5344CB8AC3E}">
        <p14:creationId xmlns:p14="http://schemas.microsoft.com/office/powerpoint/2010/main" val="586891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15012</TotalTime>
  <Words>3037</Words>
  <Application>Microsoft Office PowerPoint</Application>
  <PresentationFormat>On-screen Show (4:3)</PresentationFormat>
  <Paragraphs>460</Paragraphs>
  <Slides>79</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79</vt:i4>
      </vt:variant>
    </vt:vector>
  </HeadingPairs>
  <TitlesOfParts>
    <vt:vector size="87" baseType="lpstr">
      <vt:lpstr>Arial</vt:lpstr>
      <vt:lpstr>Calibri</vt:lpstr>
      <vt:lpstr>Copperplate Gothic Bold</vt:lpstr>
      <vt:lpstr>Courier New</vt:lpstr>
      <vt:lpstr>Jokerman</vt:lpstr>
      <vt:lpstr>Times New Roman</vt:lpstr>
      <vt:lpstr>Wingdings</vt:lpstr>
      <vt:lpstr>Office Theme</vt:lpstr>
      <vt:lpstr>GYPSUM PRODUCTS</vt:lpstr>
      <vt:lpstr>CONTENTS</vt:lpstr>
      <vt:lpstr>INTRODUCTION</vt:lpstr>
      <vt:lpstr>USES</vt:lpstr>
      <vt:lpstr>APPLICATION IN DENTISTRY</vt:lpstr>
      <vt:lpstr>PowerPoint Presentation</vt:lpstr>
      <vt:lpstr>α-Hemihydrate</vt:lpstr>
      <vt:lpstr>β-Hemihydrate</vt:lpstr>
      <vt:lpstr>Modified α-Hemihydrate</vt:lpstr>
      <vt:lpstr>PowerPoint Presentation</vt:lpstr>
      <vt:lpstr>PowerPoint Presentation</vt:lpstr>
      <vt:lpstr>SETTING REACTIONS</vt:lpstr>
      <vt:lpstr>PowerPoint Presentation</vt:lpstr>
      <vt:lpstr>PowerPoint Presentation</vt:lpstr>
      <vt:lpstr>SELECTION</vt:lpstr>
      <vt:lpstr>Manipulation PROPORTIONING &amp; W:P Ratio</vt:lpstr>
      <vt:lpstr>PowerPoint Presentation</vt:lpstr>
      <vt:lpstr>PowerPoint Presentation</vt:lpstr>
      <vt:lpstr>MIXING &amp; MIXING TIME</vt:lpstr>
      <vt:lpstr>PowerPoint Presentation</vt:lpstr>
      <vt:lpstr>PowerPoint Presentation</vt:lpstr>
      <vt:lpstr>PowerPoint Presentation</vt:lpstr>
      <vt:lpstr>PowerPoint Presentation</vt:lpstr>
      <vt:lpstr>TESTS FOR SETTING TIME</vt:lpstr>
      <vt:lpstr>PowerPoint Presentation</vt:lpstr>
      <vt:lpstr>PowerPoint Presentation</vt:lpstr>
      <vt:lpstr>PowerPoint Presentation</vt:lpstr>
      <vt:lpstr>PowerPoint Presentation</vt:lpstr>
      <vt:lpstr>PowerPoint Presentation</vt:lpstr>
      <vt:lpstr>Weight And Diameter Of Vicat And Gillmore Needle</vt:lpstr>
      <vt:lpstr>Ready for Use Criterion</vt:lpstr>
      <vt:lpstr>How to Control Setting time?</vt:lpstr>
      <vt:lpstr>PowerPoint Presentation</vt:lpstr>
      <vt:lpstr>PowerPoint Presentation</vt:lpstr>
      <vt:lpstr>PowerPoint Presentation</vt:lpstr>
      <vt:lpstr>PowerPoint Presentation</vt:lpstr>
      <vt:lpstr>TEMPERATURE</vt:lpstr>
      <vt:lpstr>HUMIDITY</vt:lpstr>
      <vt:lpstr>Modifiers: Retarders and Accelerators</vt:lpstr>
      <vt:lpstr>PROPERTIES  OF  GYPSUM PRODUCTS</vt:lpstr>
      <vt:lpstr>SETTING-EXPANSION</vt:lpstr>
      <vt:lpstr>PowerPoint Presentation</vt:lpstr>
      <vt:lpstr>NORMAL EXPANSION</vt:lpstr>
      <vt:lpstr>HYGROSCOPIC  EXPANSION</vt:lpstr>
      <vt:lpstr>PowerPoint Presentation</vt:lpstr>
      <vt:lpstr>PowerPoint Presentation</vt:lpstr>
      <vt:lpstr>PowerPoint Presentation</vt:lpstr>
      <vt:lpstr>Strength of Gypsum Products</vt:lpstr>
      <vt:lpstr>DRY STRENGTH</vt:lpstr>
      <vt:lpstr>PowerPoint Presentation</vt:lpstr>
      <vt:lpstr>Tensile Strength</vt:lpstr>
      <vt:lpstr>PowerPoint Presentation</vt:lpstr>
      <vt:lpstr>PowerPoint Presentation</vt:lpstr>
      <vt:lpstr>PowerPoint Presentation</vt:lpstr>
      <vt:lpstr>PowerPoint Presentation</vt:lpstr>
      <vt:lpstr>PowerPoint Presentation</vt:lpstr>
      <vt:lpstr>Care of the cast</vt:lpstr>
      <vt:lpstr>Types of Gypsum Products</vt:lpstr>
      <vt:lpstr>PowerPoint Presentation</vt:lpstr>
      <vt:lpstr>PowerPoint Presentation</vt:lpstr>
      <vt:lpstr>PowerPoint Presentation</vt:lpstr>
      <vt:lpstr>PowerPoint Presentation</vt:lpstr>
      <vt:lpstr>Requirement of an ideal cast material</vt:lpstr>
      <vt:lpstr>PowerPoint Presentation</vt:lpstr>
      <vt:lpstr>PowerPoint Presentation</vt:lpstr>
      <vt:lpstr>Type IV: Dental Stone high strength </vt:lpstr>
      <vt:lpstr>PowerPoint Presentation</vt:lpstr>
      <vt:lpstr>PowerPoint Presentation</vt:lpstr>
      <vt:lpstr>PowerPoint Presentation</vt:lpstr>
      <vt:lpstr>PowerPoint Presentation</vt:lpstr>
      <vt:lpstr>Infection Control</vt:lpstr>
      <vt:lpstr>PowerPoint Presentation</vt:lpstr>
      <vt:lpstr>Specialized Gypsum Products</vt:lpstr>
      <vt:lpstr>PowerPoint Presentation</vt:lpstr>
      <vt:lpstr>PowerPoint Presentation</vt:lpstr>
      <vt:lpstr>PowerPoint Presentation</vt:lpstr>
      <vt:lpstr>CONCLUSION</vt:lpstr>
      <vt:lpstr>References</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GYPSUM  PRODUCTS</dc:title>
  <dc:creator>hp</dc:creator>
  <cp:lastModifiedBy>sonal srivastava</cp:lastModifiedBy>
  <cp:revision>144</cp:revision>
  <dcterms:created xsi:type="dcterms:W3CDTF">2019-11-07T16:52:09Z</dcterms:created>
  <dcterms:modified xsi:type="dcterms:W3CDTF">2022-07-02T10:07:46Z</dcterms:modified>
</cp:coreProperties>
</file>