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81" r:id="rId3"/>
    <p:sldId id="282" r:id="rId4"/>
    <p:sldId id="283" r:id="rId5"/>
    <p:sldId id="284" r:id="rId6"/>
    <p:sldId id="309" r:id="rId7"/>
    <p:sldId id="288" r:id="rId8"/>
    <p:sldId id="285" r:id="rId9"/>
    <p:sldId id="286" r:id="rId10"/>
    <p:sldId id="287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310" r:id="rId22"/>
    <p:sldId id="299" r:id="rId23"/>
    <p:sldId id="300" r:id="rId24"/>
    <p:sldId id="301" r:id="rId25"/>
    <p:sldId id="314" r:id="rId26"/>
    <p:sldId id="311" r:id="rId27"/>
    <p:sldId id="312" r:id="rId28"/>
    <p:sldId id="304" r:id="rId29"/>
    <p:sldId id="305" r:id="rId30"/>
    <p:sldId id="313" r:id="rId31"/>
    <p:sldId id="30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104" autoAdjust="0"/>
  </p:normalViewPr>
  <p:slideViewPr>
    <p:cSldViewPr>
      <p:cViewPr>
        <p:scale>
          <a:sx n="69" d="100"/>
          <a:sy n="69" d="100"/>
        </p:scale>
        <p:origin x="-141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0CFDCE-DBB9-4C0F-A829-E29F64A2E483}" type="datetimeFigureOut">
              <a:rPr lang="en-IN" smtClean="0"/>
              <a:t>18-04-2020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82B68-7BFE-4D7C-9E61-6E57EFB544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6603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entral_nervous_system" TargetMode="External"/><Relationship Id="rId2" Type="http://schemas.openxmlformats.org/officeDocument/2006/relationships/hyperlink" Target="https://en.wikipedia.org/wiki/Neurotransmitter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829761"/>
          </a:xfrm>
        </p:spPr>
        <p:txBody>
          <a:bodyPr/>
          <a:lstStyle/>
          <a:p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HAEMATINICS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i="1" dirty="0" smtClean="0"/>
              <a:t>MANOHAR.Y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69091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IN" dirty="0"/>
              <a:t>1. Epigastric pain.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2</a:t>
            </a:r>
            <a:r>
              <a:rPr lang="en-IN" dirty="0"/>
              <a:t>. heartburn.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3</a:t>
            </a:r>
            <a:r>
              <a:rPr lang="en-IN" dirty="0"/>
              <a:t>. nausea, vomiting.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4</a:t>
            </a:r>
            <a:r>
              <a:rPr lang="en-IN" dirty="0"/>
              <a:t>. staining of teeth.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5</a:t>
            </a:r>
            <a:r>
              <a:rPr lang="en-IN" dirty="0"/>
              <a:t>. metallic taste.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6</a:t>
            </a:r>
            <a:r>
              <a:rPr lang="en-IN" dirty="0"/>
              <a:t>. Constipation. </a:t>
            </a:r>
            <a:endParaRPr lang="en-IN" dirty="0" smtClean="0"/>
          </a:p>
          <a:p>
            <a:pPr marL="109728" indent="0">
              <a:buNone/>
            </a:pPr>
            <a:endParaRPr lang="en-IN" dirty="0" smtClean="0"/>
          </a:p>
          <a:p>
            <a:pPr marL="109728" indent="0">
              <a:buNone/>
            </a:pPr>
            <a:r>
              <a:rPr lang="en-IN" b="1" dirty="0" smtClean="0"/>
              <a:t>Preparations </a:t>
            </a:r>
            <a:r>
              <a:rPr lang="en-IN" b="1" dirty="0"/>
              <a:t>and dose:- </a:t>
            </a:r>
            <a:endParaRPr lang="en-IN" b="1" dirty="0" smtClean="0"/>
          </a:p>
          <a:p>
            <a:pPr marL="109728" indent="0">
              <a:buNone/>
            </a:pPr>
            <a:r>
              <a:rPr lang="en-IN" dirty="0" smtClean="0"/>
              <a:t>1.Ferrous </a:t>
            </a:r>
            <a:r>
              <a:rPr lang="en-IN" dirty="0"/>
              <a:t>succinate </a:t>
            </a:r>
            <a:r>
              <a:rPr lang="en-IN" dirty="0" smtClean="0"/>
              <a:t>(35%)</a:t>
            </a:r>
          </a:p>
          <a:p>
            <a:pPr marL="109728" indent="0">
              <a:buNone/>
            </a:pPr>
            <a:r>
              <a:rPr lang="en-IN" dirty="0"/>
              <a:t>2</a:t>
            </a:r>
            <a:r>
              <a:rPr lang="en-IN" dirty="0" smtClean="0"/>
              <a:t>. </a:t>
            </a:r>
            <a:r>
              <a:rPr lang="en-IN" dirty="0"/>
              <a:t>Ferric ammonium citrate </a:t>
            </a:r>
            <a:r>
              <a:rPr lang="en-IN" dirty="0" smtClean="0"/>
              <a:t>(5%)</a:t>
            </a:r>
          </a:p>
          <a:p>
            <a:pPr marL="109728" indent="0">
              <a:buNone/>
            </a:pPr>
            <a:r>
              <a:rPr lang="en-IN" dirty="0"/>
              <a:t>3</a:t>
            </a:r>
            <a:r>
              <a:rPr lang="en-IN" dirty="0" smtClean="0"/>
              <a:t>. </a:t>
            </a:r>
            <a:r>
              <a:rPr lang="en-IN" dirty="0"/>
              <a:t>Ferric gluconate </a:t>
            </a:r>
            <a:r>
              <a:rPr lang="en-IN" dirty="0" smtClean="0"/>
              <a:t>(12%)</a:t>
            </a:r>
          </a:p>
          <a:p>
            <a:pPr marL="109728" indent="0">
              <a:buNone/>
            </a:pPr>
            <a:r>
              <a:rPr lang="en-IN" dirty="0" smtClean="0"/>
              <a:t>4. </a:t>
            </a:r>
            <a:r>
              <a:rPr lang="en-IN" dirty="0"/>
              <a:t>Ferrous </a:t>
            </a:r>
            <a:r>
              <a:rPr lang="en-IN" dirty="0" err="1" smtClean="0"/>
              <a:t>fumarate</a:t>
            </a:r>
            <a:r>
              <a:rPr lang="en-IN" dirty="0" smtClean="0"/>
              <a:t>(33%)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IN" dirty="0" smtClean="0"/>
              <a:t>Adverse effects: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7767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00800"/>
          </a:xfrm>
        </p:spPr>
        <p:txBody>
          <a:bodyPr>
            <a:normAutofit lnSpcReduction="10000"/>
          </a:bodyPr>
          <a:lstStyle/>
          <a:p>
            <a:r>
              <a:rPr lang="en-IN" b="1" dirty="0"/>
              <a:t>Parenteral iron:- </a:t>
            </a:r>
            <a:r>
              <a:rPr lang="en-IN" dirty="0"/>
              <a:t>Iron therapy by injection is indicated only when: </a:t>
            </a:r>
          </a:p>
          <a:p>
            <a:pPr marL="109728" indent="0">
              <a:buNone/>
            </a:pPr>
            <a:r>
              <a:rPr lang="en-IN" dirty="0" smtClean="0"/>
              <a:t>1.Oral </a:t>
            </a:r>
            <a:r>
              <a:rPr lang="en-IN" dirty="0"/>
              <a:t>iron is not tolerated: bowel upset is too much. </a:t>
            </a:r>
            <a:endParaRPr lang="en-IN" dirty="0" smtClean="0"/>
          </a:p>
          <a:p>
            <a:pPr marL="109728" indent="0">
              <a:buNone/>
            </a:pP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2</a:t>
            </a:r>
            <a:r>
              <a:rPr lang="en-IN" dirty="0"/>
              <a:t>. Failure to absorb oral iron: </a:t>
            </a:r>
            <a:r>
              <a:rPr lang="en-IN" dirty="0" err="1"/>
              <a:t>malabsorption</a:t>
            </a:r>
            <a:r>
              <a:rPr lang="en-IN" dirty="0"/>
              <a:t>. </a:t>
            </a:r>
            <a:endParaRPr lang="en-IN" dirty="0" smtClean="0"/>
          </a:p>
          <a:p>
            <a:pPr marL="109728" indent="0">
              <a:buNone/>
            </a:pP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3</a:t>
            </a:r>
            <a:r>
              <a:rPr lang="en-IN" dirty="0"/>
              <a:t>. Non-compliance to oral iron. </a:t>
            </a:r>
            <a:endParaRPr lang="en-IN" dirty="0" smtClean="0"/>
          </a:p>
          <a:p>
            <a:pPr marL="109728" indent="0">
              <a:buNone/>
            </a:pP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4</a:t>
            </a:r>
            <a:r>
              <a:rPr lang="en-IN" dirty="0"/>
              <a:t>. In presence of severe deficiency with chronic bleeding. </a:t>
            </a:r>
            <a:endParaRPr lang="en-IN" dirty="0" smtClean="0"/>
          </a:p>
          <a:p>
            <a:pPr marL="109728" indent="0">
              <a:buNone/>
            </a:pP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5</a:t>
            </a:r>
            <a:r>
              <a:rPr lang="en-IN" dirty="0"/>
              <a:t>. Along with erythropoietin preparations for parenteral use are: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(</a:t>
            </a:r>
            <a:r>
              <a:rPr lang="en-IN" dirty="0"/>
              <a:t>i) Iron- dextran. (ii) Iron-sorbitol-citric acid</a:t>
            </a:r>
          </a:p>
        </p:txBody>
      </p:sp>
    </p:spTree>
    <p:extLst>
      <p:ext uri="{BB962C8B-B14F-4D97-AF65-F5344CB8AC3E}">
        <p14:creationId xmlns:p14="http://schemas.microsoft.com/office/powerpoint/2010/main" val="3101530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491"/>
          </a:xfrm>
        </p:spPr>
        <p:txBody>
          <a:bodyPr/>
          <a:lstStyle/>
          <a:p>
            <a:r>
              <a:rPr lang="en-IN" b="1" dirty="0"/>
              <a:t>Therapeutic use:- </a:t>
            </a:r>
            <a:endParaRPr lang="en-IN" b="1" dirty="0" smtClean="0"/>
          </a:p>
          <a:p>
            <a:pPr marL="109728" indent="0">
              <a:buNone/>
            </a:pPr>
            <a:r>
              <a:rPr lang="en-IN" dirty="0" smtClean="0"/>
              <a:t>1.Iron </a:t>
            </a:r>
            <a:r>
              <a:rPr lang="en-IN" dirty="0"/>
              <a:t>deficiency anaemia. </a:t>
            </a:r>
            <a:endParaRPr lang="en-IN" dirty="0" smtClean="0"/>
          </a:p>
          <a:p>
            <a:pPr marL="109728" indent="0">
              <a:buNone/>
            </a:pP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2</a:t>
            </a:r>
            <a:r>
              <a:rPr lang="en-IN" dirty="0"/>
              <a:t>. </a:t>
            </a:r>
            <a:r>
              <a:rPr lang="en-IN" dirty="0" err="1"/>
              <a:t>Megaloblastic</a:t>
            </a:r>
            <a:r>
              <a:rPr lang="en-IN" dirty="0"/>
              <a:t> anaemia. </a:t>
            </a:r>
            <a:endParaRPr lang="en-IN" dirty="0" smtClean="0"/>
          </a:p>
          <a:p>
            <a:pPr marL="109728" indent="0">
              <a:buNone/>
            </a:pP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3</a:t>
            </a:r>
            <a:r>
              <a:rPr lang="en-IN" dirty="0"/>
              <a:t>. As an astringent :-Ferric chloride is used in throat paint</a:t>
            </a:r>
            <a:r>
              <a:rPr lang="en-IN" dirty="0" smtClean="0"/>
              <a:t>.</a:t>
            </a:r>
          </a:p>
          <a:p>
            <a:pPr marL="109728" indent="0">
              <a:buNone/>
            </a:pPr>
            <a:endParaRPr lang="en-IN" dirty="0"/>
          </a:p>
          <a:p>
            <a:pPr marL="109728" indent="0">
              <a:buNone/>
            </a:pPr>
            <a:r>
              <a:rPr lang="en-IN" b="1" dirty="0" smtClean="0"/>
              <a:t>Iron </a:t>
            </a:r>
            <a:r>
              <a:rPr lang="en-IN" b="1" dirty="0"/>
              <a:t>poisoning: </a:t>
            </a:r>
            <a:endParaRPr lang="en-IN" b="1" dirty="0" smtClean="0"/>
          </a:p>
          <a:p>
            <a:pPr marL="109728" indent="0">
              <a:buNone/>
            </a:pPr>
            <a:r>
              <a:rPr lang="en-IN" b="1" dirty="0"/>
              <a:t>	</a:t>
            </a:r>
            <a:r>
              <a:rPr lang="en-IN" b="1" dirty="0" smtClean="0"/>
              <a:t>	</a:t>
            </a:r>
            <a:r>
              <a:rPr lang="en-IN" b="1" dirty="0" err="1" smtClean="0"/>
              <a:t>deferoxamine</a:t>
            </a:r>
            <a:r>
              <a:rPr lang="en-IN" b="1" dirty="0" smtClean="0"/>
              <a:t>.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2420489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52400"/>
            <a:ext cx="8458200" cy="58548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22898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52400"/>
            <a:ext cx="8610600" cy="5854891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IN" b="1" dirty="0" smtClean="0"/>
              <a:t>3.MATURATION FACTORS:</a:t>
            </a:r>
            <a:r>
              <a:rPr lang="en-IN" dirty="0" smtClean="0"/>
              <a:t> </a:t>
            </a:r>
          </a:p>
          <a:p>
            <a:pPr marL="109728" indent="0">
              <a:buNone/>
            </a:pPr>
            <a:r>
              <a:rPr lang="en-IN" dirty="0" smtClean="0"/>
              <a:t></a:t>
            </a:r>
            <a:r>
              <a:rPr lang="en-IN" dirty="0"/>
              <a:t>VITAMIN-B12 (</a:t>
            </a:r>
            <a:r>
              <a:rPr lang="en-IN" dirty="0" err="1"/>
              <a:t>Cyanocobalamin</a:t>
            </a:r>
            <a:r>
              <a:rPr lang="en-IN" dirty="0"/>
              <a:t>) </a:t>
            </a:r>
            <a:endParaRPr lang="en-IN" dirty="0" smtClean="0"/>
          </a:p>
          <a:p>
            <a:pPr marL="109728" indent="0">
              <a:buNone/>
            </a:pP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1.Vit </a:t>
            </a:r>
            <a:r>
              <a:rPr lang="en-IN" dirty="0"/>
              <a:t>B12 occurs as water soluble, </a:t>
            </a:r>
            <a:r>
              <a:rPr lang="en-IN" dirty="0" err="1"/>
              <a:t>thermostable</a:t>
            </a:r>
            <a:r>
              <a:rPr lang="en-IN" dirty="0"/>
              <a:t> red crystals.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2.It </a:t>
            </a:r>
            <a:r>
              <a:rPr lang="en-IN" dirty="0"/>
              <a:t>is synthesized in </a:t>
            </a:r>
            <a:r>
              <a:rPr lang="en-IN" dirty="0" smtClean="0"/>
              <a:t>nature </a:t>
            </a:r>
            <a:r>
              <a:rPr lang="en-IN" dirty="0"/>
              <a:t>only by microorganisms; plants and animals acquire it from them. </a:t>
            </a:r>
            <a:endParaRPr lang="en-IN" dirty="0" smtClean="0"/>
          </a:p>
          <a:p>
            <a:pPr marL="109728" indent="0">
              <a:buNone/>
            </a:pPr>
            <a:endParaRPr lang="en-IN" dirty="0" smtClean="0"/>
          </a:p>
          <a:p>
            <a:pPr marL="109728" indent="0">
              <a:buNone/>
            </a:pPr>
            <a:r>
              <a:rPr lang="en-IN" b="1" dirty="0" smtClean="0"/>
              <a:t>Dietary </a:t>
            </a:r>
            <a:r>
              <a:rPr lang="en-IN" b="1" dirty="0"/>
              <a:t>sources </a:t>
            </a:r>
            <a:r>
              <a:rPr lang="en-IN" dirty="0"/>
              <a:t>:-Liver, kidney, sea fish, egg yolk, meat, cheese. </a:t>
            </a:r>
            <a:endParaRPr lang="en-IN" dirty="0" smtClean="0"/>
          </a:p>
          <a:p>
            <a:pPr marL="109728" indent="0">
              <a:buNone/>
            </a:pPr>
            <a:endParaRPr lang="en-IN" b="1" dirty="0" smtClean="0"/>
          </a:p>
          <a:p>
            <a:pPr marL="109728" indent="0">
              <a:buNone/>
            </a:pPr>
            <a:r>
              <a:rPr lang="en-IN" b="1" dirty="0" smtClean="0"/>
              <a:t>Daily </a:t>
            </a:r>
            <a:r>
              <a:rPr lang="en-IN" b="1" dirty="0"/>
              <a:t>requirement: </a:t>
            </a:r>
            <a:r>
              <a:rPr lang="en-IN" dirty="0"/>
              <a:t>1–3 </a:t>
            </a:r>
            <a:r>
              <a:rPr lang="el-GR" dirty="0"/>
              <a:t>μ</a:t>
            </a:r>
            <a:r>
              <a:rPr lang="en-IN" dirty="0"/>
              <a:t>g, pregnancy and lactation 3–5 </a:t>
            </a:r>
            <a:r>
              <a:rPr lang="el-GR" dirty="0"/>
              <a:t>μ</a:t>
            </a:r>
            <a:r>
              <a:rPr lang="en-IN" dirty="0"/>
              <a:t>g.</a:t>
            </a:r>
          </a:p>
        </p:txBody>
      </p:sp>
    </p:spTree>
    <p:extLst>
      <p:ext uri="{BB962C8B-B14F-4D97-AF65-F5344CB8AC3E}">
        <p14:creationId xmlns:p14="http://schemas.microsoft.com/office/powerpoint/2010/main" val="2079442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77092"/>
            <a:ext cx="8763000" cy="5730200"/>
          </a:xfrm>
        </p:spPr>
        <p:txBody>
          <a:bodyPr/>
          <a:lstStyle/>
          <a:p>
            <a:r>
              <a:rPr lang="en-IN" b="1" dirty="0"/>
              <a:t>Metabolic functions:- </a:t>
            </a:r>
            <a:endParaRPr lang="en-IN" b="1" dirty="0" smtClean="0"/>
          </a:p>
          <a:p>
            <a:pPr marL="109728" indent="0">
              <a:buNone/>
            </a:pPr>
            <a:r>
              <a:rPr lang="en-IN" dirty="0" smtClean="0"/>
              <a:t> </a:t>
            </a:r>
            <a:r>
              <a:rPr lang="en-IN" dirty="0" err="1"/>
              <a:t>Vit</a:t>
            </a:r>
            <a:r>
              <a:rPr lang="en-IN" dirty="0"/>
              <a:t> B12 is essential for the conversion of </a:t>
            </a:r>
            <a:r>
              <a:rPr lang="en-IN" dirty="0" smtClean="0"/>
              <a:t>homo-cysteine </a:t>
            </a:r>
            <a:r>
              <a:rPr lang="en-IN" dirty="0"/>
              <a:t>to methionine.  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	Methionine Plays protein </a:t>
            </a:r>
            <a:r>
              <a:rPr lang="en-IN" dirty="0"/>
              <a:t>structure and in metabolism.</a:t>
            </a:r>
            <a:endParaRPr lang="en-IN" dirty="0" smtClean="0"/>
          </a:p>
          <a:p>
            <a:pPr marL="109728" indent="0">
              <a:buNone/>
            </a:pP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 </a:t>
            </a:r>
            <a:r>
              <a:rPr lang="en-IN" dirty="0"/>
              <a:t>Purine and pyrimidine synthesis . </a:t>
            </a:r>
          </a:p>
          <a:p>
            <a:pPr marL="109728" indent="0">
              <a:buNone/>
            </a:pPr>
            <a:r>
              <a:rPr lang="en-IN" dirty="0" smtClean="0"/>
              <a:t> </a:t>
            </a:r>
          </a:p>
          <a:p>
            <a:pPr marL="109728" indent="0">
              <a:buNone/>
            </a:pPr>
            <a:r>
              <a:rPr lang="en-IN" dirty="0" smtClean="0"/>
              <a:t> </a:t>
            </a:r>
            <a:r>
              <a:rPr lang="en-IN" dirty="0" err="1"/>
              <a:t>Vit</a:t>
            </a:r>
            <a:r>
              <a:rPr lang="en-IN" dirty="0"/>
              <a:t> B12 is essential for cell growth and multiplication.</a:t>
            </a:r>
          </a:p>
        </p:txBody>
      </p:sp>
    </p:spTree>
    <p:extLst>
      <p:ext uri="{BB962C8B-B14F-4D97-AF65-F5344CB8AC3E}">
        <p14:creationId xmlns:p14="http://schemas.microsoft.com/office/powerpoint/2010/main" val="377123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52400"/>
            <a:ext cx="8915400" cy="6553200"/>
          </a:xfrm>
        </p:spPr>
        <p:txBody>
          <a:bodyPr>
            <a:normAutofit lnSpcReduction="10000"/>
          </a:bodyPr>
          <a:lstStyle/>
          <a:p>
            <a:r>
              <a:rPr lang="en-IN" b="1" dirty="0"/>
              <a:t>Utilization of </a:t>
            </a:r>
            <a:r>
              <a:rPr lang="en-IN" b="1" dirty="0" err="1"/>
              <a:t>vit</a:t>
            </a:r>
            <a:r>
              <a:rPr lang="en-IN" b="1" dirty="0"/>
              <a:t> B12 </a:t>
            </a:r>
            <a:r>
              <a:rPr lang="en-IN" b="1" dirty="0" smtClean="0"/>
              <a:t>:</a:t>
            </a:r>
          </a:p>
          <a:p>
            <a:pPr marL="109728" indent="0">
              <a:buNone/>
            </a:pPr>
            <a:r>
              <a:rPr lang="en-IN" dirty="0" smtClean="0"/>
              <a:t> </a:t>
            </a:r>
            <a:r>
              <a:rPr lang="en-IN" dirty="0"/>
              <a:t>Intrinsic factor secreted by stomach forms a complex with B12 attaches to specific receptors present on intestinal mucosal cells and is absorbed by active carrier mediated transport. </a:t>
            </a:r>
            <a:endParaRPr lang="en-IN" dirty="0" smtClean="0"/>
          </a:p>
          <a:p>
            <a:pPr marL="109728" indent="0">
              <a:buNone/>
            </a:pP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 </a:t>
            </a:r>
            <a:r>
              <a:rPr lang="en-IN" dirty="0" err="1"/>
              <a:t>Vit</a:t>
            </a:r>
            <a:r>
              <a:rPr lang="en-IN" dirty="0"/>
              <a:t> B12 is transported in blood in combination with a specific β globulin </a:t>
            </a:r>
            <a:r>
              <a:rPr lang="en-IN" dirty="0" err="1"/>
              <a:t>transcobalamin</a:t>
            </a:r>
            <a:r>
              <a:rPr lang="en-IN" dirty="0"/>
              <a:t> II (TCII). </a:t>
            </a:r>
            <a:endParaRPr lang="en-IN" dirty="0" smtClean="0"/>
          </a:p>
          <a:p>
            <a:pPr marL="109728" indent="0">
              <a:buNone/>
            </a:pP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 </a:t>
            </a:r>
            <a:r>
              <a:rPr lang="en-IN" dirty="0" err="1"/>
              <a:t>Vit</a:t>
            </a:r>
            <a:r>
              <a:rPr lang="en-IN" dirty="0"/>
              <a:t> B12 is especially taken up by liver cells and stored about 2/3 to 4/5 of body’s content (2–8 mg) is present in liver. </a:t>
            </a:r>
            <a:endParaRPr lang="en-IN" dirty="0" smtClean="0"/>
          </a:p>
          <a:p>
            <a:pPr marL="109728" indent="0">
              <a:buNone/>
            </a:pP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 </a:t>
            </a:r>
            <a:r>
              <a:rPr lang="en-IN" dirty="0"/>
              <a:t>It is excreted mainly in </a:t>
            </a:r>
            <a:r>
              <a:rPr lang="en-IN" dirty="0" smtClean="0"/>
              <a:t>bile  </a:t>
            </a:r>
            <a:r>
              <a:rPr lang="en-IN" dirty="0"/>
              <a:t>but </a:t>
            </a:r>
            <a:r>
              <a:rPr lang="en-IN" dirty="0" smtClean="0"/>
              <a:t> </a:t>
            </a:r>
            <a:r>
              <a:rPr lang="en-IN" dirty="0"/>
              <a:t>this is </a:t>
            </a:r>
            <a:r>
              <a:rPr lang="en-IN" dirty="0" smtClean="0"/>
              <a:t>reabsorbed by </a:t>
            </a:r>
            <a:r>
              <a:rPr lang="en-IN" dirty="0" err="1"/>
              <a:t>entero</a:t>
            </a:r>
            <a:r>
              <a:rPr lang="en-IN" dirty="0"/>
              <a:t>-hepatic circulation occurs.</a:t>
            </a:r>
          </a:p>
        </p:txBody>
      </p:sp>
    </p:spTree>
    <p:extLst>
      <p:ext uri="{BB962C8B-B14F-4D97-AF65-F5344CB8AC3E}">
        <p14:creationId xmlns:p14="http://schemas.microsoft.com/office/powerpoint/2010/main" val="309922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553200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IN" dirty="0" smtClean="0"/>
              <a:t>.The </a:t>
            </a:r>
            <a:r>
              <a:rPr lang="en-IN" dirty="0"/>
              <a:t>absence of intrinsic factor or when there is </a:t>
            </a:r>
            <a:r>
              <a:rPr lang="en-IN" dirty="0" err="1"/>
              <a:t>malabsorption</a:t>
            </a:r>
            <a:r>
              <a:rPr lang="en-IN" dirty="0"/>
              <a:t>. </a:t>
            </a:r>
            <a:endParaRPr lang="en-IN" dirty="0" smtClean="0"/>
          </a:p>
          <a:p>
            <a:pPr marL="109728" indent="0">
              <a:buNone/>
            </a:pP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 </a:t>
            </a:r>
            <a:r>
              <a:rPr lang="en-IN" dirty="0"/>
              <a:t>From </a:t>
            </a:r>
            <a:r>
              <a:rPr lang="en-IN" dirty="0" err="1"/>
              <a:t>parentral</a:t>
            </a:r>
            <a:r>
              <a:rPr lang="en-IN" dirty="0"/>
              <a:t> </a:t>
            </a:r>
            <a:r>
              <a:rPr lang="en-IN" dirty="0" smtClean="0"/>
              <a:t>route </a:t>
            </a:r>
            <a:r>
              <a:rPr lang="en-IN" dirty="0"/>
              <a:t>(</a:t>
            </a:r>
            <a:r>
              <a:rPr lang="en-IN" dirty="0" err="1"/>
              <a:t>i.m</a:t>
            </a:r>
            <a:r>
              <a:rPr lang="en-IN" dirty="0"/>
              <a:t>/</a:t>
            </a:r>
            <a:r>
              <a:rPr lang="en-IN" dirty="0" err="1"/>
              <a:t>s.c</a:t>
            </a:r>
            <a:r>
              <a:rPr lang="en-IN" dirty="0"/>
              <a:t>) is mainly </a:t>
            </a:r>
            <a:r>
              <a:rPr lang="en-IN" dirty="0" smtClean="0"/>
              <a:t>excreted </a:t>
            </a:r>
            <a:r>
              <a:rPr lang="en-IN" dirty="0"/>
              <a:t>via </a:t>
            </a:r>
            <a:r>
              <a:rPr lang="en-IN" dirty="0" smtClean="0"/>
              <a:t>urine. </a:t>
            </a:r>
          </a:p>
          <a:p>
            <a:pPr marL="109728" indent="0">
              <a:buNone/>
            </a:pPr>
            <a:endParaRPr lang="en-IN" dirty="0"/>
          </a:p>
          <a:p>
            <a:pPr marL="109728" indent="0">
              <a:buNone/>
            </a:pPr>
            <a:r>
              <a:rPr lang="en-IN" b="1" dirty="0" smtClean="0"/>
              <a:t>Deficiency</a:t>
            </a:r>
            <a:r>
              <a:rPr lang="en-IN" b="1" dirty="0"/>
              <a:t>:- </a:t>
            </a:r>
            <a:endParaRPr lang="en-IN" b="1" dirty="0" smtClean="0"/>
          </a:p>
          <a:p>
            <a:pPr marL="109728" indent="0">
              <a:buNone/>
            </a:pPr>
            <a:r>
              <a:rPr lang="en-IN" dirty="0" smtClean="0"/>
              <a:t> </a:t>
            </a:r>
            <a:r>
              <a:rPr lang="en-IN" dirty="0"/>
              <a:t>Pernicious anaemia.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 </a:t>
            </a:r>
            <a:r>
              <a:rPr lang="en-IN" dirty="0"/>
              <a:t>Other cause of gastric mucosal damage. </a:t>
            </a:r>
          </a:p>
          <a:p>
            <a:pPr marL="109728" indent="0">
              <a:buNone/>
            </a:pPr>
            <a:r>
              <a:rPr lang="en-IN" dirty="0" smtClean="0"/>
              <a:t> </a:t>
            </a:r>
            <a:r>
              <a:rPr lang="en-IN" dirty="0" err="1"/>
              <a:t>Malabsorption</a:t>
            </a:r>
            <a:r>
              <a:rPr lang="en-IN" dirty="0"/>
              <a:t>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 </a:t>
            </a:r>
            <a:r>
              <a:rPr lang="en-IN" dirty="0"/>
              <a:t>Nutritional deficiency </a:t>
            </a:r>
            <a:endParaRPr lang="en-IN" dirty="0" smtClean="0"/>
          </a:p>
          <a:p>
            <a:pPr marL="109728" indent="0">
              <a:buNone/>
            </a:pPr>
            <a:endParaRPr lang="en-IN" dirty="0"/>
          </a:p>
          <a:p>
            <a:pPr marL="109728" indent="0">
              <a:buNone/>
            </a:pPr>
            <a:r>
              <a:rPr lang="en-IN" b="1" dirty="0" smtClean="0"/>
              <a:t>Manifestations </a:t>
            </a:r>
            <a:r>
              <a:rPr lang="en-IN" b="1" dirty="0"/>
              <a:t>of deficiency are:- </a:t>
            </a:r>
            <a:endParaRPr lang="en-IN" b="1" dirty="0" smtClean="0"/>
          </a:p>
          <a:p>
            <a:pPr marL="109728" indent="0">
              <a:buNone/>
            </a:pPr>
            <a:r>
              <a:rPr lang="en-IN" dirty="0"/>
              <a:t>	</a:t>
            </a:r>
            <a:r>
              <a:rPr lang="en-IN" dirty="0" smtClean="0"/>
              <a:t>	 </a:t>
            </a:r>
            <a:r>
              <a:rPr lang="en-IN" dirty="0" err="1"/>
              <a:t>Megaloblastic</a:t>
            </a:r>
            <a:r>
              <a:rPr lang="en-IN" dirty="0"/>
              <a:t> anaemia </a:t>
            </a:r>
            <a:endParaRPr lang="en-IN" dirty="0" smtClean="0"/>
          </a:p>
          <a:p>
            <a:pPr marL="109728" indent="0">
              <a:buNone/>
            </a:pPr>
            <a:r>
              <a:rPr lang="en-IN" dirty="0"/>
              <a:t>	</a:t>
            </a:r>
            <a:r>
              <a:rPr lang="en-IN" dirty="0" smtClean="0"/>
              <a:t>	 </a:t>
            </a:r>
            <a:r>
              <a:rPr lang="en-IN" dirty="0" err="1"/>
              <a:t>g.i</a:t>
            </a:r>
            <a:r>
              <a:rPr lang="en-IN" dirty="0"/>
              <a:t>. disturbances </a:t>
            </a:r>
            <a:endParaRPr lang="en-IN" dirty="0" smtClean="0"/>
          </a:p>
          <a:p>
            <a:pPr marL="109728" indent="0">
              <a:buNone/>
            </a:pPr>
            <a:r>
              <a:rPr lang="en-IN" dirty="0"/>
              <a:t>	</a:t>
            </a:r>
            <a:r>
              <a:rPr lang="en-IN" dirty="0" smtClean="0"/>
              <a:t>	 </a:t>
            </a:r>
            <a:r>
              <a:rPr lang="en-IN" dirty="0"/>
              <a:t>Neurological degeneration.</a:t>
            </a:r>
          </a:p>
        </p:txBody>
      </p:sp>
    </p:spTree>
    <p:extLst>
      <p:ext uri="{BB962C8B-B14F-4D97-AF65-F5344CB8AC3E}">
        <p14:creationId xmlns:p14="http://schemas.microsoft.com/office/powerpoint/2010/main" val="348213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304800"/>
            <a:ext cx="8763000" cy="5702491"/>
          </a:xfrm>
        </p:spPr>
        <p:txBody>
          <a:bodyPr>
            <a:normAutofit fontScale="92500" lnSpcReduction="10000"/>
          </a:bodyPr>
          <a:lstStyle/>
          <a:p>
            <a:r>
              <a:rPr lang="en-IN" b="1" dirty="0"/>
              <a:t>Preparations, dose, administration:- </a:t>
            </a:r>
            <a:r>
              <a:rPr lang="en-IN" dirty="0" err="1"/>
              <a:t>Cyanocobalamin</a:t>
            </a:r>
            <a:r>
              <a:rPr lang="en-IN" dirty="0"/>
              <a:t>:- MACRABIN 35 </a:t>
            </a:r>
            <a:r>
              <a:rPr lang="el-GR" dirty="0"/>
              <a:t>μ</a:t>
            </a:r>
            <a:r>
              <a:rPr lang="en-IN" dirty="0"/>
              <a:t>g/5ml </a:t>
            </a:r>
            <a:r>
              <a:rPr lang="en-IN" dirty="0" err="1"/>
              <a:t>Hydroxocobalamin</a:t>
            </a:r>
            <a:r>
              <a:rPr lang="en-IN" dirty="0"/>
              <a:t>: -REDISOL-H, </a:t>
            </a:r>
            <a:endParaRPr lang="en-IN" dirty="0" smtClean="0"/>
          </a:p>
          <a:p>
            <a:pPr marL="109728" indent="0">
              <a:buNone/>
            </a:pPr>
            <a:r>
              <a:rPr lang="en-IN" dirty="0"/>
              <a:t> </a:t>
            </a:r>
            <a:r>
              <a:rPr lang="en-IN" dirty="0" smtClean="0"/>
              <a:t>  </a:t>
            </a:r>
            <a:r>
              <a:rPr lang="en-IN" dirty="0" err="1" smtClean="0"/>
              <a:t>Methylcobalamin</a:t>
            </a:r>
            <a:r>
              <a:rPr lang="en-IN" dirty="0"/>
              <a:t>:-METHYLCOBAL 0.5 mg tab. </a:t>
            </a:r>
            <a:endParaRPr lang="en-IN" dirty="0" smtClean="0"/>
          </a:p>
          <a:p>
            <a:endParaRPr lang="en-IN" dirty="0" smtClean="0"/>
          </a:p>
          <a:p>
            <a:r>
              <a:rPr lang="en-IN" b="1" dirty="0" smtClean="0"/>
              <a:t>Therapeutic </a:t>
            </a:r>
            <a:r>
              <a:rPr lang="en-IN" b="1" dirty="0"/>
              <a:t>use:- </a:t>
            </a:r>
            <a:endParaRPr lang="en-IN" b="1" dirty="0" smtClean="0"/>
          </a:p>
          <a:p>
            <a:pPr marL="109728" indent="0">
              <a:buNone/>
            </a:pPr>
            <a:r>
              <a:rPr lang="en-IN" dirty="0" smtClean="0"/>
              <a:t> </a:t>
            </a:r>
            <a:r>
              <a:rPr lang="en-IN" dirty="0"/>
              <a:t>Pernicious anaemia.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 </a:t>
            </a:r>
            <a:r>
              <a:rPr lang="en-IN" dirty="0" err="1"/>
              <a:t>Malabsorption</a:t>
            </a:r>
            <a:r>
              <a:rPr lang="en-IN" dirty="0"/>
              <a:t> </a:t>
            </a:r>
            <a:r>
              <a:rPr lang="en-IN" dirty="0" smtClean="0"/>
              <a:t>syndrome. </a:t>
            </a:r>
          </a:p>
          <a:p>
            <a:pPr marL="109728" indent="0">
              <a:buNone/>
            </a:pPr>
            <a:r>
              <a:rPr lang="en-IN" dirty="0" smtClean="0"/>
              <a:t> </a:t>
            </a:r>
            <a:r>
              <a:rPr lang="en-IN" dirty="0"/>
              <a:t>Nutritional deficiency.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 </a:t>
            </a:r>
            <a:r>
              <a:rPr lang="en-IN" dirty="0"/>
              <a:t>Neurological condition.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 Psychiatric </a:t>
            </a:r>
            <a:r>
              <a:rPr lang="en-IN" dirty="0"/>
              <a:t>disorder</a:t>
            </a:r>
            <a:r>
              <a:rPr lang="en-IN" b="1" dirty="0"/>
              <a:t>. </a:t>
            </a:r>
            <a:endParaRPr lang="en-IN" b="1" dirty="0" smtClean="0"/>
          </a:p>
          <a:p>
            <a:endParaRPr lang="en-IN" b="1" dirty="0" smtClean="0"/>
          </a:p>
          <a:p>
            <a:r>
              <a:rPr lang="en-IN" b="1" dirty="0" err="1" smtClean="0"/>
              <a:t>Adevers</a:t>
            </a:r>
            <a:r>
              <a:rPr lang="en-IN" b="1" dirty="0" smtClean="0"/>
              <a:t> effects:</a:t>
            </a:r>
            <a:r>
              <a:rPr lang="en-IN" dirty="0" smtClean="0"/>
              <a:t>- </a:t>
            </a:r>
          </a:p>
          <a:p>
            <a:pPr marL="109728" indent="0">
              <a:buNone/>
            </a:pPr>
            <a:r>
              <a:rPr lang="en-IN" dirty="0"/>
              <a:t>	</a:t>
            </a:r>
            <a:r>
              <a:rPr lang="en-IN" dirty="0" smtClean="0"/>
              <a:t>Allergic </a:t>
            </a:r>
            <a:r>
              <a:rPr lang="en-IN" dirty="0"/>
              <a:t>reactions have occurred by injection</a:t>
            </a:r>
          </a:p>
        </p:txBody>
      </p:sp>
    </p:spTree>
    <p:extLst>
      <p:ext uri="{BB962C8B-B14F-4D97-AF65-F5344CB8AC3E}">
        <p14:creationId xmlns:p14="http://schemas.microsoft.com/office/powerpoint/2010/main" val="335496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78691"/>
          </a:xfrm>
        </p:spPr>
        <p:txBody>
          <a:bodyPr/>
          <a:lstStyle/>
          <a:p>
            <a:r>
              <a:rPr lang="en-IN" b="1" dirty="0"/>
              <a:t>FOLIC </a:t>
            </a:r>
            <a:r>
              <a:rPr lang="en-IN" b="1" dirty="0" smtClean="0"/>
              <a:t>ACID:</a:t>
            </a:r>
          </a:p>
          <a:p>
            <a:pPr marL="109728" indent="0">
              <a:buNone/>
            </a:pPr>
            <a:r>
              <a:rPr lang="en-IN" dirty="0"/>
              <a:t>	</a:t>
            </a:r>
            <a:r>
              <a:rPr lang="en-IN" dirty="0" smtClean="0"/>
              <a:t> </a:t>
            </a:r>
            <a:r>
              <a:rPr lang="en-IN" dirty="0"/>
              <a:t>Folic acid(</a:t>
            </a:r>
            <a:r>
              <a:rPr lang="en-IN" dirty="0" err="1"/>
              <a:t>Pteroyl</a:t>
            </a:r>
            <a:r>
              <a:rPr lang="en-IN" dirty="0"/>
              <a:t> glutamic acid) is a member of the B complex group of </a:t>
            </a:r>
            <a:r>
              <a:rPr lang="en-IN" dirty="0" smtClean="0"/>
              <a:t>vitamin. </a:t>
            </a:r>
          </a:p>
          <a:p>
            <a:pPr marL="109728" indent="0">
              <a:buNone/>
            </a:pPr>
            <a:endParaRPr lang="en-IN" dirty="0"/>
          </a:p>
          <a:p>
            <a:pPr marL="109728" indent="0">
              <a:buNone/>
            </a:pPr>
            <a:r>
              <a:rPr lang="en-IN" dirty="0" smtClean="0"/>
              <a:t>Dietary </a:t>
            </a:r>
            <a:r>
              <a:rPr lang="en-IN" dirty="0"/>
              <a:t>sources:- Liver, green leafy vegetables (spinach), egg, meat, milk. </a:t>
            </a:r>
            <a:endParaRPr lang="en-IN" dirty="0" smtClean="0"/>
          </a:p>
          <a:p>
            <a:pPr marL="109728" indent="0">
              <a:buNone/>
            </a:pPr>
            <a:endParaRPr lang="en-IN" dirty="0"/>
          </a:p>
          <a:p>
            <a:pPr marL="109728" indent="0">
              <a:buNone/>
            </a:pPr>
            <a:r>
              <a:rPr lang="en-IN" dirty="0" smtClean="0"/>
              <a:t>Daily </a:t>
            </a:r>
            <a:r>
              <a:rPr lang="en-IN" dirty="0"/>
              <a:t>requirement:- 0.2 mg/day</a:t>
            </a:r>
          </a:p>
        </p:txBody>
      </p:sp>
    </p:spTree>
    <p:extLst>
      <p:ext uri="{BB962C8B-B14F-4D97-AF65-F5344CB8AC3E}">
        <p14:creationId xmlns:p14="http://schemas.microsoft.com/office/powerpoint/2010/main" val="114610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854891"/>
          </a:xfrm>
        </p:spPr>
        <p:txBody>
          <a:bodyPr/>
          <a:lstStyle/>
          <a:p>
            <a:r>
              <a:rPr lang="en-IN" dirty="0" smtClean="0"/>
              <a:t>These </a:t>
            </a:r>
            <a:r>
              <a:rPr lang="en-IN" dirty="0"/>
              <a:t>are the agent required in the formation of blood &amp; used for treatment of </a:t>
            </a:r>
            <a:r>
              <a:rPr lang="en-IN" dirty="0" smtClean="0"/>
              <a:t>anaemia's. </a:t>
            </a:r>
          </a:p>
          <a:p>
            <a:pPr marL="109728" indent="0">
              <a:buNone/>
            </a:pPr>
            <a:endParaRPr lang="en-IN" dirty="0"/>
          </a:p>
          <a:p>
            <a:pPr marL="109728" indent="0">
              <a:buNone/>
            </a:pPr>
            <a:r>
              <a:rPr lang="en-IN" b="1" dirty="0" smtClean="0"/>
              <a:t>Aetiology:</a:t>
            </a:r>
            <a:r>
              <a:rPr lang="en-IN" dirty="0" smtClean="0"/>
              <a:t>-</a:t>
            </a:r>
            <a:r>
              <a:rPr lang="en-IN" dirty="0"/>
              <a:t>Anaemia occurs when, </a:t>
            </a:r>
            <a:endParaRPr lang="en-IN" dirty="0" smtClean="0"/>
          </a:p>
          <a:p>
            <a:pPr marL="109728" indent="0">
              <a:buNone/>
            </a:pP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A.Blood </a:t>
            </a:r>
            <a:r>
              <a:rPr lang="en-IN" dirty="0"/>
              <a:t>loss (acute or </a:t>
            </a:r>
            <a:r>
              <a:rPr lang="en-IN" dirty="0" smtClean="0"/>
              <a:t>chronic</a:t>
            </a:r>
            <a:r>
              <a:rPr lang="en-IN" dirty="0"/>
              <a:t>) </a:t>
            </a:r>
            <a:endParaRPr lang="en-IN" dirty="0" smtClean="0"/>
          </a:p>
          <a:p>
            <a:pPr marL="109728" indent="0">
              <a:buNone/>
            </a:pP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B</a:t>
            </a:r>
            <a:r>
              <a:rPr lang="en-IN" dirty="0"/>
              <a:t>. Impaired red formation due to; </a:t>
            </a:r>
            <a:r>
              <a:rPr lang="en-IN" dirty="0" smtClean="0"/>
              <a:t>			  a)Deficiency </a:t>
            </a:r>
            <a:r>
              <a:rPr lang="en-IN" dirty="0"/>
              <a:t>of iron,vit.B12. folic acid. </a:t>
            </a:r>
            <a:r>
              <a:rPr lang="en-IN" dirty="0" smtClean="0"/>
              <a:t>	  b)Bon </a:t>
            </a:r>
            <a:r>
              <a:rPr lang="en-IN" dirty="0"/>
              <a:t>marrow </a:t>
            </a:r>
            <a:r>
              <a:rPr lang="en-IN" dirty="0" smtClean="0"/>
              <a:t>depression. </a:t>
            </a:r>
          </a:p>
          <a:p>
            <a:pPr marL="109728" indent="0">
              <a:buNone/>
            </a:pP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C</a:t>
            </a:r>
            <a:r>
              <a:rPr lang="en-IN" dirty="0"/>
              <a:t>. Increased destruction of </a:t>
            </a:r>
            <a:r>
              <a:rPr lang="en-IN" dirty="0" smtClean="0"/>
              <a:t>RBCs.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2464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304800"/>
            <a:ext cx="8534400" cy="6400800"/>
          </a:xfrm>
        </p:spPr>
        <p:txBody>
          <a:bodyPr>
            <a:normAutofit/>
          </a:bodyPr>
          <a:lstStyle/>
          <a:p>
            <a:r>
              <a:rPr lang="en-IN" b="1" dirty="0"/>
              <a:t>Utilization:- </a:t>
            </a:r>
            <a:endParaRPr lang="en-IN" b="1" dirty="0" smtClean="0"/>
          </a:p>
          <a:p>
            <a:pPr marL="109728" indent="0">
              <a:buNone/>
            </a:pPr>
            <a:r>
              <a:rPr lang="en-IN" dirty="0" smtClean="0"/>
              <a:t> </a:t>
            </a:r>
            <a:r>
              <a:rPr lang="en-IN" dirty="0"/>
              <a:t>Folic acid is present in food as poly-glutamates </a:t>
            </a:r>
            <a:endParaRPr lang="en-IN" dirty="0" smtClean="0"/>
          </a:p>
          <a:p>
            <a:pPr marL="109728" indent="0">
              <a:buNone/>
            </a:pP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Glutamate </a:t>
            </a:r>
            <a:r>
              <a:rPr lang="en-IN" dirty="0"/>
              <a:t>residues are split off primarily in the upper intestine before being absorbed. </a:t>
            </a:r>
            <a:endParaRPr lang="en-IN" dirty="0" smtClean="0"/>
          </a:p>
          <a:p>
            <a:pPr marL="109728" indent="0">
              <a:buNone/>
            </a:pP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 </a:t>
            </a:r>
            <a:r>
              <a:rPr lang="en-IN" dirty="0"/>
              <a:t>Reduction to DHFA and methylation also occurs at this site.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 </a:t>
            </a:r>
            <a:r>
              <a:rPr lang="en-IN" dirty="0"/>
              <a:t>It is transported in blood mostly as methyl-THFA which is partly bound to plasma proteins.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 </a:t>
            </a:r>
            <a:r>
              <a:rPr lang="en-IN" dirty="0"/>
              <a:t>Small, physiological amounts of </a:t>
            </a:r>
            <a:r>
              <a:rPr lang="en-IN" dirty="0" err="1"/>
              <a:t>folate</a:t>
            </a:r>
            <a:r>
              <a:rPr lang="en-IN" dirty="0"/>
              <a:t> are absorbed by specific carrier-mediated active transport in the intestinal mucosa. </a:t>
            </a:r>
          </a:p>
        </p:txBody>
      </p:sp>
    </p:spTree>
    <p:extLst>
      <p:ext uri="{BB962C8B-B14F-4D97-AF65-F5344CB8AC3E}">
        <p14:creationId xmlns:p14="http://schemas.microsoft.com/office/powerpoint/2010/main" val="415999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491"/>
          </a:xfrm>
        </p:spPr>
        <p:txBody>
          <a:bodyPr/>
          <a:lstStyle/>
          <a:p>
            <a:pPr marL="109728" indent="0">
              <a:buNone/>
            </a:pPr>
            <a:r>
              <a:rPr lang="en-IN" dirty="0"/>
              <a:t> Folic acid is rapidly extracted by tissues and stored in cells as </a:t>
            </a:r>
            <a:r>
              <a:rPr lang="en-IN" dirty="0" err="1"/>
              <a:t>polyglutamate</a:t>
            </a:r>
            <a:r>
              <a:rPr lang="en-IN" dirty="0"/>
              <a:t>. </a:t>
            </a:r>
            <a:endParaRPr lang="en-IN" dirty="0" smtClean="0"/>
          </a:p>
          <a:p>
            <a:pPr marL="109728" indent="0">
              <a:buNone/>
            </a:pP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 </a:t>
            </a:r>
            <a:r>
              <a:rPr lang="en-IN" dirty="0"/>
              <a:t>Liver takes up a large part and secretes methyl-THFA in bile &amp; again reabsorbed by </a:t>
            </a:r>
            <a:r>
              <a:rPr lang="en-IN" dirty="0" err="1" smtClean="0"/>
              <a:t>entero</a:t>
            </a:r>
            <a:r>
              <a:rPr lang="en-IN" dirty="0" smtClean="0"/>
              <a:t>-hepatic </a:t>
            </a:r>
            <a:r>
              <a:rPr lang="en-IN" dirty="0"/>
              <a:t>cycle </a:t>
            </a:r>
            <a:endParaRPr lang="en-IN" dirty="0" smtClean="0"/>
          </a:p>
          <a:p>
            <a:pPr marL="109728" indent="0">
              <a:buNone/>
            </a:pP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 </a:t>
            </a:r>
            <a:r>
              <a:rPr lang="en-IN" dirty="0"/>
              <a:t>50-90% </a:t>
            </a:r>
            <a:r>
              <a:rPr lang="en-IN" dirty="0" smtClean="0"/>
              <a:t> </a:t>
            </a:r>
            <a:r>
              <a:rPr lang="en-IN" dirty="0"/>
              <a:t>may be </a:t>
            </a:r>
            <a:r>
              <a:rPr lang="en-IN" dirty="0" smtClean="0"/>
              <a:t>excreted </a:t>
            </a:r>
            <a:r>
              <a:rPr lang="en-IN" dirty="0"/>
              <a:t>in </a:t>
            </a:r>
            <a:r>
              <a:rPr lang="en-IN" dirty="0" smtClean="0"/>
              <a:t>urine.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1786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52400"/>
            <a:ext cx="8534400" cy="6477000"/>
          </a:xfrm>
        </p:spPr>
        <p:txBody>
          <a:bodyPr>
            <a:normAutofit fontScale="85000" lnSpcReduction="20000"/>
          </a:bodyPr>
          <a:lstStyle/>
          <a:p>
            <a:r>
              <a:rPr lang="en-IN" b="1" dirty="0"/>
              <a:t>Metabolic </a:t>
            </a:r>
            <a:r>
              <a:rPr lang="en-IN" b="1" dirty="0" smtClean="0"/>
              <a:t>functions:</a:t>
            </a:r>
            <a:r>
              <a:rPr lang="en-IN" dirty="0" smtClean="0"/>
              <a:t> </a:t>
            </a:r>
          </a:p>
          <a:p>
            <a:pPr marL="109728" indent="0">
              <a:buNone/>
            </a:pPr>
            <a:r>
              <a:rPr lang="en-IN" dirty="0" smtClean="0"/>
              <a:t>1Conversion </a:t>
            </a:r>
            <a:r>
              <a:rPr lang="en-IN" dirty="0"/>
              <a:t>of </a:t>
            </a:r>
            <a:r>
              <a:rPr lang="en-IN" dirty="0" err="1"/>
              <a:t>homocysteine</a:t>
            </a:r>
            <a:r>
              <a:rPr lang="en-IN" dirty="0"/>
              <a:t> to methionine: </a:t>
            </a:r>
            <a:endParaRPr lang="en-IN" dirty="0" smtClean="0"/>
          </a:p>
          <a:p>
            <a:pPr marL="109728" indent="0">
              <a:buNone/>
            </a:pPr>
            <a:endParaRPr lang="en-IN" dirty="0"/>
          </a:p>
          <a:p>
            <a:pPr marL="109728" indent="0">
              <a:buNone/>
            </a:pPr>
            <a:r>
              <a:rPr lang="en-IN" dirty="0" smtClean="0"/>
              <a:t>2</a:t>
            </a:r>
            <a:r>
              <a:rPr lang="en-IN" dirty="0"/>
              <a:t>. Generation of </a:t>
            </a:r>
            <a:r>
              <a:rPr lang="en-IN" dirty="0" err="1"/>
              <a:t>thymidylate</a:t>
            </a:r>
            <a:r>
              <a:rPr lang="en-IN" dirty="0"/>
              <a:t>, an essential constituent of </a:t>
            </a:r>
            <a:r>
              <a:rPr lang="en-IN" dirty="0" smtClean="0"/>
              <a:t>DNA</a:t>
            </a:r>
            <a:r>
              <a:rPr lang="en-IN" dirty="0"/>
              <a:t>: </a:t>
            </a:r>
            <a:endParaRPr lang="en-IN" dirty="0" smtClean="0"/>
          </a:p>
          <a:p>
            <a:pPr marL="109728" indent="0">
              <a:buNone/>
            </a:pP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3</a:t>
            </a:r>
            <a:r>
              <a:rPr lang="en-IN" dirty="0"/>
              <a:t>. Conversion of serine to glycine.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	A </a:t>
            </a:r>
            <a:r>
              <a:rPr lang="en-IN" dirty="0"/>
              <a:t>precursor to </a:t>
            </a:r>
            <a:r>
              <a:rPr lang="en-IN" dirty="0" smtClean="0"/>
              <a:t>proteins</a:t>
            </a:r>
          </a:p>
          <a:p>
            <a:pPr marL="109728" indent="0">
              <a:buNone/>
            </a:pPr>
            <a:r>
              <a:rPr lang="en-IN" dirty="0"/>
              <a:t>	</a:t>
            </a:r>
            <a:r>
              <a:rPr lang="en-IN" dirty="0" smtClean="0"/>
              <a:t>Glycine </a:t>
            </a:r>
            <a:r>
              <a:rPr lang="en-IN" dirty="0"/>
              <a:t>is an inhibitory </a:t>
            </a:r>
            <a:r>
              <a:rPr lang="en-IN" dirty="0">
                <a:hlinkClick r:id="rId2" tooltip="Neurotransmitter"/>
              </a:rPr>
              <a:t>neurotransmitter</a:t>
            </a:r>
            <a:r>
              <a:rPr lang="en-IN" dirty="0"/>
              <a:t> in the </a:t>
            </a:r>
            <a:r>
              <a:rPr lang="en-IN" dirty="0">
                <a:hlinkClick r:id="rId3" tooltip="Central nervous system"/>
              </a:rPr>
              <a:t>central nervous system</a:t>
            </a:r>
            <a:endParaRPr lang="en-IN" dirty="0"/>
          </a:p>
          <a:p>
            <a:pPr marL="109728" indent="0">
              <a:buNone/>
            </a:pP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4</a:t>
            </a:r>
            <a:r>
              <a:rPr lang="en-IN" dirty="0"/>
              <a:t>. Purine synthesis. </a:t>
            </a:r>
            <a:endParaRPr lang="en-IN" dirty="0" smtClean="0"/>
          </a:p>
          <a:p>
            <a:pPr marL="109728" indent="0">
              <a:buNone/>
            </a:pPr>
            <a:endParaRPr lang="en-IN" dirty="0"/>
          </a:p>
          <a:p>
            <a:pPr marL="109728" indent="0">
              <a:buNone/>
            </a:pPr>
            <a:r>
              <a:rPr lang="en-IN" dirty="0" smtClean="0"/>
              <a:t>5.Histidine metabolism:</a:t>
            </a:r>
          </a:p>
          <a:p>
            <a:pPr marL="109728" indent="0">
              <a:buNone/>
            </a:pPr>
            <a:r>
              <a:rPr lang="en-IN" b="1" dirty="0"/>
              <a:t>	</a:t>
            </a:r>
            <a:r>
              <a:rPr lang="en-IN" b="1" dirty="0" smtClean="0"/>
              <a:t>		 </a:t>
            </a:r>
            <a:r>
              <a:rPr lang="en-IN" dirty="0" err="1" smtClean="0"/>
              <a:t>histidine</a:t>
            </a:r>
            <a:r>
              <a:rPr lang="en-IN" dirty="0"/>
              <a:t>  </a:t>
            </a:r>
            <a:endParaRPr lang="en-IN" dirty="0" smtClean="0"/>
          </a:p>
          <a:p>
            <a:pPr marL="109728" indent="0">
              <a:buNone/>
            </a:pPr>
            <a:r>
              <a:rPr lang="en-IN" dirty="0">
                <a:cs typeface="Lucida Sans Unicode"/>
              </a:rPr>
              <a:t>	</a:t>
            </a:r>
            <a:r>
              <a:rPr lang="en-IN" dirty="0" smtClean="0">
                <a:cs typeface="Lucida Sans Unicode"/>
              </a:rPr>
              <a:t>			⇩</a:t>
            </a:r>
            <a:endParaRPr lang="en-IN" dirty="0"/>
          </a:p>
          <a:p>
            <a:pPr marL="109728" indent="0">
              <a:buNone/>
            </a:pPr>
            <a:r>
              <a:rPr lang="en-IN" dirty="0" smtClean="0"/>
              <a:t>			 </a:t>
            </a:r>
            <a:r>
              <a:rPr lang="en-IN" dirty="0"/>
              <a:t> </a:t>
            </a:r>
            <a:r>
              <a:rPr lang="en-IN" dirty="0" err="1" smtClean="0"/>
              <a:t>Formiminoglutamic</a:t>
            </a:r>
            <a:r>
              <a:rPr lang="en-IN" dirty="0"/>
              <a:t> acid (FIGLU) </a:t>
            </a:r>
            <a:r>
              <a:rPr lang="en-IN" dirty="0" smtClean="0"/>
              <a:t>  </a:t>
            </a:r>
            <a:r>
              <a:rPr lang="en-IN" dirty="0"/>
              <a:t>	</a:t>
            </a:r>
            <a:r>
              <a:rPr lang="en-IN" dirty="0" smtClean="0"/>
              <a:t>			 </a:t>
            </a:r>
            <a:r>
              <a:rPr lang="en-IN" dirty="0"/>
              <a:t> </a:t>
            </a:r>
            <a:r>
              <a:rPr lang="en-IN" dirty="0" smtClean="0"/>
              <a:t>	</a:t>
            </a:r>
            <a:r>
              <a:rPr lang="en-IN" dirty="0" smtClean="0">
                <a:cs typeface="Lucida Sans Unicode"/>
              </a:rPr>
              <a:t>⇩   </a:t>
            </a:r>
            <a:r>
              <a:rPr lang="en-IN" dirty="0" err="1" smtClean="0"/>
              <a:t>tetrahydrofolic</a:t>
            </a:r>
            <a:r>
              <a:rPr lang="en-IN" dirty="0"/>
              <a:t> </a:t>
            </a:r>
            <a:r>
              <a:rPr lang="en-IN" dirty="0" smtClean="0"/>
              <a:t>acid  </a:t>
            </a:r>
          </a:p>
          <a:p>
            <a:pPr marL="109728" indent="0">
              <a:buNone/>
            </a:pPr>
            <a:r>
              <a:rPr lang="en-IN" dirty="0" smtClean="0"/>
              <a:t>			glutamic acid.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9215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78691"/>
          </a:xfrm>
        </p:spPr>
        <p:txBody>
          <a:bodyPr/>
          <a:lstStyle/>
          <a:p>
            <a:r>
              <a:rPr lang="en-IN" b="1" dirty="0"/>
              <a:t>Deficiency &amp; </a:t>
            </a:r>
            <a:r>
              <a:rPr lang="en-IN" b="1" dirty="0" err="1"/>
              <a:t>menifestation</a:t>
            </a:r>
            <a:r>
              <a:rPr lang="en-IN" b="1" dirty="0"/>
              <a:t>:- </a:t>
            </a:r>
            <a:endParaRPr lang="en-IN" b="1" dirty="0" smtClean="0"/>
          </a:p>
          <a:p>
            <a:pPr marL="109728" indent="0">
              <a:buNone/>
            </a:pPr>
            <a:r>
              <a:rPr lang="en-IN" dirty="0" smtClean="0"/>
              <a:t>1.Megaloblastic </a:t>
            </a:r>
            <a:r>
              <a:rPr lang="en-IN" dirty="0"/>
              <a:t>anaemia.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2</a:t>
            </a:r>
            <a:r>
              <a:rPr lang="en-IN" dirty="0"/>
              <a:t>. Nutritional deficiency.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3</a:t>
            </a:r>
            <a:r>
              <a:rPr lang="en-IN" dirty="0"/>
              <a:t>. </a:t>
            </a:r>
            <a:r>
              <a:rPr lang="en-IN" dirty="0" err="1"/>
              <a:t>Malabsorption</a:t>
            </a:r>
            <a:r>
              <a:rPr lang="en-IN" dirty="0"/>
              <a:t>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4</a:t>
            </a:r>
            <a:r>
              <a:rPr lang="en-IN" dirty="0"/>
              <a:t>. Epithelial damage.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5</a:t>
            </a:r>
            <a:r>
              <a:rPr lang="en-IN" dirty="0"/>
              <a:t>. Weight loss. </a:t>
            </a:r>
            <a:endParaRPr lang="en-IN" dirty="0" smtClean="0"/>
          </a:p>
          <a:p>
            <a:pPr marL="109728" indent="0">
              <a:buNone/>
            </a:pPr>
            <a:endParaRPr lang="en-IN" dirty="0"/>
          </a:p>
          <a:p>
            <a:pPr marL="109728" indent="0">
              <a:buNone/>
            </a:pPr>
            <a:r>
              <a:rPr lang="en-IN" b="1" dirty="0" smtClean="0"/>
              <a:t>Therapeutic </a:t>
            </a:r>
            <a:r>
              <a:rPr lang="en-IN" b="1" dirty="0"/>
              <a:t>use:- </a:t>
            </a:r>
            <a:endParaRPr lang="en-IN" b="1" dirty="0" smtClean="0"/>
          </a:p>
          <a:p>
            <a:pPr marL="109728" indent="0">
              <a:buNone/>
            </a:pPr>
            <a:r>
              <a:rPr lang="en-IN" dirty="0" smtClean="0"/>
              <a:t>1.Megaloblastic </a:t>
            </a:r>
            <a:r>
              <a:rPr lang="en-IN" dirty="0"/>
              <a:t>anaemia.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2</a:t>
            </a:r>
            <a:r>
              <a:rPr lang="en-IN" dirty="0"/>
              <a:t>. Improve </a:t>
            </a:r>
            <a:r>
              <a:rPr lang="en-IN" dirty="0" smtClean="0"/>
              <a:t>absorption.</a:t>
            </a:r>
          </a:p>
          <a:p>
            <a:pPr marL="109728" indent="0">
              <a:buNone/>
            </a:pPr>
            <a:r>
              <a:rPr lang="en-IN" dirty="0" smtClean="0"/>
              <a:t> </a:t>
            </a:r>
            <a:r>
              <a:rPr lang="en-IN" dirty="0"/>
              <a:t>3. Protect epithelial cell.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4</a:t>
            </a:r>
            <a:r>
              <a:rPr lang="en-IN" dirty="0"/>
              <a:t>. </a:t>
            </a:r>
            <a:r>
              <a:rPr lang="en-IN" dirty="0" smtClean="0"/>
              <a:t>Growth </a:t>
            </a:r>
            <a:r>
              <a:rPr lang="en-IN" dirty="0"/>
              <a:t>factor.</a:t>
            </a:r>
          </a:p>
        </p:txBody>
      </p:sp>
    </p:spTree>
    <p:extLst>
      <p:ext uri="{BB962C8B-B14F-4D97-AF65-F5344CB8AC3E}">
        <p14:creationId xmlns:p14="http://schemas.microsoft.com/office/powerpoint/2010/main" val="22721020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"/>
            <a:ext cx="8534400" cy="5854891"/>
          </a:xfrm>
        </p:spPr>
        <p:txBody>
          <a:bodyPr/>
          <a:lstStyle/>
          <a:p>
            <a:r>
              <a:rPr lang="en-IN" b="1" dirty="0"/>
              <a:t>Adverse effects</a:t>
            </a:r>
            <a:r>
              <a:rPr lang="en-IN" b="1" dirty="0" smtClean="0"/>
              <a:t>:-</a:t>
            </a:r>
          </a:p>
          <a:p>
            <a:pPr marL="109728" indent="0">
              <a:buNone/>
            </a:pPr>
            <a:r>
              <a:rPr lang="en-IN" dirty="0" smtClean="0"/>
              <a:t> </a:t>
            </a:r>
            <a:r>
              <a:rPr lang="en-IN" dirty="0" err="1"/>
              <a:t>Hypersesitivity</a:t>
            </a:r>
            <a:r>
              <a:rPr lang="en-IN" dirty="0"/>
              <a:t> reaction </a:t>
            </a:r>
            <a:r>
              <a:rPr lang="en-IN" dirty="0" smtClean="0"/>
              <a:t>occur </a:t>
            </a:r>
            <a:r>
              <a:rPr lang="en-IN" dirty="0"/>
              <a:t>by injection. </a:t>
            </a:r>
            <a:endParaRPr lang="en-IN" dirty="0" smtClean="0"/>
          </a:p>
          <a:p>
            <a:pPr marL="109728" indent="0">
              <a:buNone/>
            </a:pPr>
            <a:endParaRPr lang="en-IN" dirty="0"/>
          </a:p>
          <a:p>
            <a:pPr marL="109728" indent="0">
              <a:buNone/>
            </a:pPr>
            <a:r>
              <a:rPr lang="en-IN" b="1" dirty="0" smtClean="0"/>
              <a:t>Preparations </a:t>
            </a:r>
            <a:r>
              <a:rPr lang="en-IN" b="1" dirty="0"/>
              <a:t>and </a:t>
            </a:r>
            <a:r>
              <a:rPr lang="en-IN" b="1" dirty="0" smtClean="0"/>
              <a:t>dose:</a:t>
            </a:r>
          </a:p>
          <a:p>
            <a:pPr marL="109728" indent="0">
              <a:buNone/>
            </a:pPr>
            <a:r>
              <a:rPr lang="en-IN" dirty="0" smtClean="0"/>
              <a:t> 	Oral : </a:t>
            </a:r>
          </a:p>
          <a:p>
            <a:pPr marL="109728" indent="0">
              <a:buNone/>
            </a:pPr>
            <a:r>
              <a:rPr lang="en-IN" dirty="0"/>
              <a:t>	</a:t>
            </a:r>
            <a:r>
              <a:rPr lang="en-IN" dirty="0" smtClean="0"/>
              <a:t>	Folic acid</a:t>
            </a:r>
            <a:r>
              <a:rPr lang="en-IN" dirty="0"/>
              <a:t> </a:t>
            </a:r>
            <a:r>
              <a:rPr lang="en-IN" dirty="0" smtClean="0"/>
              <a:t>–</a:t>
            </a:r>
            <a:r>
              <a:rPr lang="en-IN" dirty="0" err="1" smtClean="0"/>
              <a:t>Folvite,folitab</a:t>
            </a:r>
            <a:r>
              <a:rPr lang="en-IN" dirty="0"/>
              <a:t> </a:t>
            </a:r>
            <a:r>
              <a:rPr lang="en-IN" dirty="0" smtClean="0"/>
              <a:t>5 tab.</a:t>
            </a:r>
          </a:p>
          <a:p>
            <a:pPr marL="109728" indent="0">
              <a:buNone/>
            </a:pPr>
            <a:r>
              <a:rPr lang="en-IN" dirty="0" smtClean="0"/>
              <a:t>	</a:t>
            </a:r>
            <a:r>
              <a:rPr lang="en-IN" dirty="0" err="1" smtClean="0"/>
              <a:t>Injectabale</a:t>
            </a:r>
            <a:r>
              <a:rPr lang="en-IN" dirty="0"/>
              <a:t>: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 	</a:t>
            </a:r>
            <a:r>
              <a:rPr lang="en-IN" dirty="0" err="1" smtClean="0"/>
              <a:t>Folinic</a:t>
            </a:r>
            <a:r>
              <a:rPr lang="en-IN" dirty="0" smtClean="0"/>
              <a:t> </a:t>
            </a:r>
            <a:r>
              <a:rPr lang="en-IN" dirty="0"/>
              <a:t>acid</a:t>
            </a:r>
            <a:r>
              <a:rPr lang="en-IN" dirty="0" smtClean="0"/>
              <a:t>:-calcium </a:t>
            </a:r>
            <a:r>
              <a:rPr lang="en-IN" dirty="0" err="1" smtClean="0"/>
              <a:t>leucovorin</a:t>
            </a:r>
            <a:r>
              <a:rPr lang="en-IN" dirty="0" smtClean="0"/>
              <a:t> 3 </a:t>
            </a:r>
            <a:r>
              <a:rPr lang="en-IN" dirty="0"/>
              <a:t>mg/ml inj.</a:t>
            </a:r>
          </a:p>
        </p:txBody>
      </p:sp>
    </p:spTree>
    <p:extLst>
      <p:ext uri="{BB962C8B-B14F-4D97-AF65-F5344CB8AC3E}">
        <p14:creationId xmlns:p14="http://schemas.microsoft.com/office/powerpoint/2010/main" val="41993510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IN" b="1" dirty="0" smtClean="0"/>
              <a:t>3.Miscellaneous</a:t>
            </a:r>
            <a:r>
              <a:rPr lang="en-IN" b="1" dirty="0"/>
              <a:t>:- </a:t>
            </a:r>
          </a:p>
          <a:p>
            <a:pPr marL="109728" indent="0">
              <a:buNone/>
            </a:pPr>
            <a:r>
              <a:rPr lang="en-IN" b="1" dirty="0"/>
              <a:t>Copper :- </a:t>
            </a:r>
          </a:p>
          <a:p>
            <a:pPr marL="109728" indent="0">
              <a:buNone/>
            </a:pPr>
            <a:r>
              <a:rPr lang="en-IN" dirty="0"/>
              <a:t> </a:t>
            </a:r>
            <a:r>
              <a:rPr lang="en-IN" dirty="0" err="1"/>
              <a:t>Haeme</a:t>
            </a:r>
            <a:r>
              <a:rPr lang="en-IN" dirty="0"/>
              <a:t> synthesis is interfered in copper Deficiency. </a:t>
            </a:r>
          </a:p>
          <a:p>
            <a:pPr marL="109728" indent="0">
              <a:buNone/>
            </a:pPr>
            <a:r>
              <a:rPr lang="en-IN" dirty="0"/>
              <a:t> Dose 0.5–5 mg of copper sulphate. </a:t>
            </a:r>
          </a:p>
          <a:p>
            <a:pPr marL="109728" indent="0">
              <a:buNone/>
            </a:pPr>
            <a:endParaRPr lang="en-IN" dirty="0"/>
          </a:p>
          <a:p>
            <a:pPr marL="109728" indent="0">
              <a:buNone/>
            </a:pPr>
            <a:r>
              <a:rPr lang="en-IN" b="1" dirty="0"/>
              <a:t>Cobalt:-</a:t>
            </a:r>
          </a:p>
          <a:p>
            <a:pPr marL="109728" indent="0">
              <a:buNone/>
            </a:pPr>
            <a:r>
              <a:rPr lang="en-IN" dirty="0"/>
              <a:t> It stimulates erythropoiesis by inducing tissue hypoxia → increased erythropoietin production. </a:t>
            </a:r>
          </a:p>
          <a:p>
            <a:pPr marL="109728" indent="0">
              <a:buNone/>
            </a:pPr>
            <a:endParaRPr lang="en-IN" dirty="0"/>
          </a:p>
          <a:p>
            <a:pPr marL="109728" indent="0">
              <a:buNone/>
            </a:pPr>
            <a:r>
              <a:rPr lang="en-IN" b="1" dirty="0"/>
              <a:t>Riboflavin :-</a:t>
            </a:r>
          </a:p>
          <a:p>
            <a:pPr marL="109728" indent="0">
              <a:buNone/>
            </a:pPr>
            <a:r>
              <a:rPr lang="en-IN" dirty="0"/>
              <a:t> </a:t>
            </a:r>
            <a:r>
              <a:rPr lang="en-IN" dirty="0" err="1"/>
              <a:t>Hypoplastic</a:t>
            </a:r>
            <a:r>
              <a:rPr lang="en-IN" dirty="0"/>
              <a:t> anaemia occurs in riboflavin deficiency.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246322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8839200" cy="4525963"/>
          </a:xfrm>
        </p:spPr>
        <p:txBody>
          <a:bodyPr>
            <a:normAutofit/>
          </a:bodyPr>
          <a:lstStyle/>
          <a:p>
            <a:pPr algn="r"/>
            <a:endParaRPr lang="en-IN" sz="6600" dirty="0" smtClean="0"/>
          </a:p>
          <a:p>
            <a:pPr algn="r"/>
            <a:r>
              <a:rPr lang="en-IN" sz="6600" dirty="0" smtClean="0"/>
              <a:t>PLASMA EXPANDERS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6361053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854891"/>
          </a:xfrm>
        </p:spPr>
        <p:txBody>
          <a:bodyPr/>
          <a:lstStyle/>
          <a:p>
            <a:pPr marL="109728" indent="0">
              <a:buNone/>
            </a:pPr>
            <a:r>
              <a:rPr lang="en-IN" dirty="0"/>
              <a:t>These are high molecular weight substances which </a:t>
            </a:r>
            <a:r>
              <a:rPr lang="en-IN" dirty="0" smtClean="0"/>
              <a:t>exert colloidal osmotic(oncotic)pressure. </a:t>
            </a:r>
          </a:p>
          <a:p>
            <a:pPr marL="109728" indent="0">
              <a:buNone/>
            </a:pPr>
            <a:endParaRPr lang="en-IN" dirty="0"/>
          </a:p>
          <a:p>
            <a:pPr marL="109728" indent="0">
              <a:buNone/>
            </a:pPr>
            <a:r>
              <a:rPr lang="en-IN" dirty="0" smtClean="0"/>
              <a:t>when </a:t>
            </a:r>
            <a:r>
              <a:rPr lang="en-IN" dirty="0"/>
              <a:t>infused </a:t>
            </a:r>
            <a:r>
              <a:rPr lang="en-IN" dirty="0" err="1"/>
              <a:t>i.v.</a:t>
            </a:r>
            <a:r>
              <a:rPr lang="en-IN" dirty="0"/>
              <a:t> retain fluid in the vascular compartment. </a:t>
            </a:r>
            <a:endParaRPr lang="en-IN" dirty="0" smtClean="0"/>
          </a:p>
          <a:p>
            <a:pPr marL="109728" indent="0">
              <a:buNone/>
            </a:pPr>
            <a:endParaRPr lang="en-IN" dirty="0"/>
          </a:p>
          <a:p>
            <a:pPr marL="109728" indent="0">
              <a:buNone/>
            </a:pPr>
            <a:r>
              <a:rPr lang="en-IN" dirty="0" smtClean="0"/>
              <a:t>They </a:t>
            </a:r>
            <a:r>
              <a:rPr lang="en-IN" dirty="0"/>
              <a:t>are used to correct </a:t>
            </a:r>
            <a:r>
              <a:rPr lang="en-IN" dirty="0" err="1" smtClean="0"/>
              <a:t>hypovolemia</a:t>
            </a:r>
            <a:r>
              <a:rPr lang="en-IN" dirty="0" smtClean="0"/>
              <a:t> </a:t>
            </a:r>
            <a:r>
              <a:rPr lang="en-IN" dirty="0"/>
              <a:t>due to loss of plasma/blood.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182423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7818" y="277092"/>
            <a:ext cx="8783782" cy="5730200"/>
          </a:xfrm>
        </p:spPr>
        <p:txBody>
          <a:bodyPr>
            <a:normAutofit fontScale="92500" lnSpcReduction="10000"/>
          </a:bodyPr>
          <a:lstStyle/>
          <a:p>
            <a:r>
              <a:rPr lang="en-IN" b="1" dirty="0"/>
              <a:t>Ideal properties of a plasma expander are: </a:t>
            </a:r>
            <a:endParaRPr lang="en-IN" b="1" dirty="0" smtClean="0"/>
          </a:p>
          <a:p>
            <a:pPr marL="109728" indent="0">
              <a:buNone/>
            </a:pP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1.Should </a:t>
            </a:r>
            <a:r>
              <a:rPr lang="en-IN" dirty="0"/>
              <a:t>exert oncotic pressure comparable to plasma. </a:t>
            </a:r>
            <a:endParaRPr lang="en-IN" dirty="0" smtClean="0"/>
          </a:p>
          <a:p>
            <a:pPr marL="109728" indent="0">
              <a:buNone/>
            </a:pP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2</a:t>
            </a:r>
            <a:r>
              <a:rPr lang="en-IN" dirty="0"/>
              <a:t>. Should remain in circulation and not leak out in tissues. </a:t>
            </a:r>
            <a:endParaRPr lang="en-IN" dirty="0" smtClean="0"/>
          </a:p>
          <a:p>
            <a:pPr marL="109728" indent="0">
              <a:buNone/>
            </a:pP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3</a:t>
            </a:r>
            <a:r>
              <a:rPr lang="en-IN" dirty="0"/>
              <a:t>. Should be </a:t>
            </a:r>
            <a:r>
              <a:rPr lang="en-IN" dirty="0" err="1"/>
              <a:t>pharmacodynamically</a:t>
            </a:r>
            <a:r>
              <a:rPr lang="en-IN" dirty="0"/>
              <a:t> inert. </a:t>
            </a:r>
            <a:endParaRPr lang="en-IN" dirty="0" smtClean="0"/>
          </a:p>
          <a:p>
            <a:pPr marL="109728" indent="0">
              <a:buNone/>
            </a:pP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4</a:t>
            </a:r>
            <a:r>
              <a:rPr lang="en-IN" dirty="0"/>
              <a:t>. Should not be pyrogenic or antigenic. </a:t>
            </a:r>
            <a:endParaRPr lang="en-IN" dirty="0" smtClean="0"/>
          </a:p>
          <a:p>
            <a:pPr marL="109728" indent="0">
              <a:buNone/>
            </a:pP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5</a:t>
            </a:r>
            <a:r>
              <a:rPr lang="en-IN" dirty="0"/>
              <a:t>. Should be stable, easily </a:t>
            </a:r>
            <a:r>
              <a:rPr lang="en-IN" dirty="0" err="1"/>
              <a:t>sterilizable</a:t>
            </a:r>
            <a:r>
              <a:rPr lang="en-IN" dirty="0"/>
              <a:t>. Dextran It is a polysaccharide obtained from sugar beat </a:t>
            </a:r>
          </a:p>
        </p:txBody>
      </p:sp>
    </p:spTree>
    <p:extLst>
      <p:ext uri="{BB962C8B-B14F-4D97-AF65-F5344CB8AC3E}">
        <p14:creationId xmlns:p14="http://schemas.microsoft.com/office/powerpoint/2010/main" val="33455535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228600"/>
            <a:ext cx="8818418" cy="651856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IN" b="1" dirty="0" smtClean="0"/>
              <a:t>Dextran:</a:t>
            </a:r>
          </a:p>
          <a:p>
            <a:pPr marL="109728" indent="0">
              <a:buNone/>
            </a:pPr>
            <a:r>
              <a:rPr lang="en-IN" b="1" dirty="0"/>
              <a:t>	</a:t>
            </a:r>
            <a:r>
              <a:rPr lang="en-IN" dirty="0" smtClean="0"/>
              <a:t> </a:t>
            </a:r>
            <a:r>
              <a:rPr lang="en-IN" dirty="0"/>
              <a:t>It is a polysaccharide obtained from sugar beat </a:t>
            </a:r>
            <a:r>
              <a:rPr lang="en-IN" dirty="0" smtClean="0"/>
              <a:t>.</a:t>
            </a:r>
          </a:p>
          <a:p>
            <a:pPr marL="109728" indent="0">
              <a:buNone/>
            </a:pPr>
            <a:endParaRPr lang="en-IN" b="1" dirty="0" smtClean="0"/>
          </a:p>
          <a:p>
            <a:pPr marL="109728" indent="0">
              <a:buNone/>
            </a:pPr>
            <a:r>
              <a:rPr lang="en-IN" b="1" dirty="0" smtClean="0"/>
              <a:t>Dextran-70</a:t>
            </a:r>
            <a:r>
              <a:rPr lang="en-IN" dirty="0" smtClean="0"/>
              <a:t> :</a:t>
            </a:r>
          </a:p>
          <a:p>
            <a:pPr marL="109728" indent="0">
              <a:buNone/>
            </a:pPr>
            <a:r>
              <a:rPr lang="en-IN" dirty="0" smtClean="0"/>
              <a:t>	The </a:t>
            </a:r>
            <a:r>
              <a:rPr lang="en-IN" dirty="0"/>
              <a:t>more commonly used preparation is dextran70.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 </a:t>
            </a:r>
            <a:r>
              <a:rPr lang="en-IN" dirty="0"/>
              <a:t>It expands plasma volume for nearly 24 hours.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 </a:t>
            </a:r>
            <a:r>
              <a:rPr lang="en-IN" dirty="0"/>
              <a:t>it is slowly excreted by glomerular filtration as well as </a:t>
            </a:r>
            <a:r>
              <a:rPr lang="en-IN" dirty="0" smtClean="0"/>
              <a:t>oxidized </a:t>
            </a:r>
            <a:r>
              <a:rPr lang="en-IN" dirty="0"/>
              <a:t>in the body over weeks.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 </a:t>
            </a:r>
            <a:r>
              <a:rPr lang="en-IN" dirty="0"/>
              <a:t>Some amount is deposited in RE cells.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 </a:t>
            </a:r>
            <a:r>
              <a:rPr lang="en-IN" dirty="0"/>
              <a:t>Dextran has nearly all the properties of an ideal plasma expander. </a:t>
            </a:r>
          </a:p>
        </p:txBody>
      </p:sp>
    </p:spTree>
    <p:extLst>
      <p:ext uri="{BB962C8B-B14F-4D97-AF65-F5344CB8AC3E}">
        <p14:creationId xmlns:p14="http://schemas.microsoft.com/office/powerpoint/2010/main" val="3682006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76200"/>
            <a:ext cx="8915400" cy="6553200"/>
          </a:xfrm>
        </p:spPr>
        <p:txBody>
          <a:bodyPr>
            <a:normAutofit/>
          </a:bodyPr>
          <a:lstStyle/>
          <a:p>
            <a:r>
              <a:rPr lang="en-IN" dirty="0"/>
              <a:t>Classification:- </a:t>
            </a:r>
            <a:endParaRPr lang="en-IN" dirty="0" smtClean="0"/>
          </a:p>
          <a:p>
            <a:pPr marL="109728" indent="0">
              <a:buNone/>
            </a:pPr>
            <a:r>
              <a:rPr lang="en-IN" b="1" dirty="0" smtClean="0"/>
              <a:t>1.Iron </a:t>
            </a:r>
            <a:r>
              <a:rPr lang="en-IN" b="1" dirty="0"/>
              <a:t>&amp; it’s compound:- </a:t>
            </a:r>
          </a:p>
          <a:p>
            <a:pPr marL="109728" indent="0">
              <a:buNone/>
            </a:pPr>
            <a:r>
              <a:rPr lang="en-IN" b="1" dirty="0"/>
              <a:t> </a:t>
            </a:r>
            <a:r>
              <a:rPr lang="en-IN" b="1" dirty="0" smtClean="0"/>
              <a:t>    </a:t>
            </a:r>
          </a:p>
          <a:p>
            <a:pPr marL="109728" indent="0">
              <a:buNone/>
            </a:pPr>
            <a:r>
              <a:rPr lang="en-IN" b="1" dirty="0" err="1" smtClean="0"/>
              <a:t>Oral</a:t>
            </a:r>
            <a:r>
              <a:rPr lang="en-IN" dirty="0" err="1" smtClean="0"/>
              <a:t>:ferrous</a:t>
            </a:r>
            <a:r>
              <a:rPr lang="en-IN" dirty="0" smtClean="0"/>
              <a:t> succinate, ferrous </a:t>
            </a:r>
            <a:r>
              <a:rPr lang="en-IN" dirty="0" err="1"/>
              <a:t>sulfate</a:t>
            </a:r>
            <a:r>
              <a:rPr lang="en-IN" dirty="0"/>
              <a:t>, </a:t>
            </a:r>
            <a:endParaRPr lang="en-IN" dirty="0" smtClean="0"/>
          </a:p>
          <a:p>
            <a:pPr marL="109728" indent="0">
              <a:buNone/>
            </a:pPr>
            <a:r>
              <a:rPr lang="en-IN" dirty="0"/>
              <a:t>	</a:t>
            </a:r>
            <a:r>
              <a:rPr lang="en-IN" dirty="0" smtClean="0"/>
              <a:t>ferrous gluconate,</a:t>
            </a:r>
            <a:r>
              <a:rPr lang="en-IN" dirty="0"/>
              <a:t> </a:t>
            </a:r>
            <a:r>
              <a:rPr lang="en-IN" dirty="0" smtClean="0"/>
              <a:t>ferrous </a:t>
            </a:r>
            <a:r>
              <a:rPr lang="en-IN" dirty="0" err="1" smtClean="0"/>
              <a:t>fumarate</a:t>
            </a:r>
            <a:r>
              <a:rPr lang="en-IN" dirty="0" smtClean="0"/>
              <a:t> etc.</a:t>
            </a:r>
          </a:p>
          <a:p>
            <a:pPr marL="109728" indent="0">
              <a:buNone/>
            </a:pPr>
            <a:r>
              <a:rPr lang="en-IN" dirty="0"/>
              <a:t> </a:t>
            </a:r>
            <a:r>
              <a:rPr lang="en-IN" dirty="0" smtClean="0"/>
              <a:t>    </a:t>
            </a:r>
          </a:p>
          <a:p>
            <a:pPr marL="109728" indent="0">
              <a:buNone/>
            </a:pPr>
            <a:r>
              <a:rPr lang="en-IN" b="1" dirty="0" err="1" smtClean="0"/>
              <a:t>Parenteral</a:t>
            </a:r>
            <a:r>
              <a:rPr lang="en-IN" dirty="0" err="1" smtClean="0"/>
              <a:t>:Iron</a:t>
            </a:r>
            <a:r>
              <a:rPr lang="en-IN" dirty="0" smtClean="0"/>
              <a:t> </a:t>
            </a:r>
            <a:r>
              <a:rPr lang="en-IN" dirty="0" err="1" smtClean="0"/>
              <a:t>dextron</a:t>
            </a:r>
            <a:r>
              <a:rPr lang="en-IN" dirty="0"/>
              <a:t>, Iron-sorbitol-citric acid</a:t>
            </a:r>
          </a:p>
          <a:p>
            <a:pPr marL="109728" indent="0">
              <a:buNone/>
            </a:pPr>
            <a:r>
              <a:rPr lang="en-IN" dirty="0" smtClean="0"/>
              <a:t> ferrous sucrose and ferrous </a:t>
            </a:r>
            <a:r>
              <a:rPr lang="en-IN" dirty="0" err="1" smtClean="0"/>
              <a:t>carboxymaltose</a:t>
            </a:r>
            <a:endParaRPr lang="en-IN" dirty="0" smtClean="0"/>
          </a:p>
          <a:p>
            <a:pPr marL="109728" indent="0">
              <a:buNone/>
            </a:pPr>
            <a:r>
              <a:rPr lang="en-IN" b="1" dirty="0" smtClean="0"/>
              <a:t>2</a:t>
            </a:r>
            <a:r>
              <a:rPr lang="en-IN" b="1" dirty="0"/>
              <a:t>. Maturation </a:t>
            </a:r>
            <a:r>
              <a:rPr lang="en-IN" b="1" dirty="0" smtClean="0"/>
              <a:t>factors:-</a:t>
            </a:r>
          </a:p>
          <a:p>
            <a:pPr marL="109728" indent="0">
              <a:buNone/>
            </a:pPr>
            <a:r>
              <a:rPr lang="en-IN" dirty="0" err="1" smtClean="0"/>
              <a:t>Vitamin:B</a:t>
            </a:r>
            <a:r>
              <a:rPr lang="en-IN" dirty="0" smtClean="0"/>
              <a:t> </a:t>
            </a:r>
            <a:r>
              <a:rPr lang="en-IN" baseline="-25000" dirty="0" smtClean="0"/>
              <a:t>12 					      		</a:t>
            </a:r>
            <a:r>
              <a:rPr lang="en-IN" dirty="0" err="1" smtClean="0"/>
              <a:t>cynocobalamine,Hydroxycynocobalamine</a:t>
            </a:r>
            <a:r>
              <a:rPr lang="en-IN" dirty="0" smtClean="0"/>
              <a:t>.</a:t>
            </a:r>
          </a:p>
          <a:p>
            <a:pPr marL="109728" indent="0">
              <a:buNone/>
            </a:pPr>
            <a:r>
              <a:rPr lang="en-IN" dirty="0" smtClean="0"/>
              <a:t>Folic acid </a:t>
            </a:r>
            <a:endParaRPr lang="en-IN" dirty="0"/>
          </a:p>
          <a:p>
            <a:pPr marL="109728" indent="0">
              <a:buNone/>
            </a:pPr>
            <a:r>
              <a:rPr lang="en-IN" b="1" dirty="0" smtClean="0"/>
              <a:t>3</a:t>
            </a:r>
            <a:r>
              <a:rPr lang="en-IN" b="1" dirty="0"/>
              <a:t>. Miscellaneous</a:t>
            </a:r>
            <a:r>
              <a:rPr lang="en-IN" dirty="0"/>
              <a:t>:- </a:t>
            </a:r>
          </a:p>
          <a:p>
            <a:pPr marL="109728" indent="0">
              <a:buNone/>
            </a:pPr>
            <a:r>
              <a:rPr lang="en-IN" dirty="0" smtClean="0"/>
              <a:t>			</a:t>
            </a:r>
            <a:r>
              <a:rPr lang="en-IN" dirty="0" err="1" smtClean="0"/>
              <a:t>copper,cobalt,Riboflavin</a:t>
            </a:r>
            <a:r>
              <a:rPr lang="en-IN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2902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228600"/>
            <a:ext cx="8991600" cy="632460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IN" b="1" dirty="0" smtClean="0"/>
              <a:t>Dextran-40: </a:t>
            </a:r>
            <a:endParaRPr lang="en-IN" b="1" dirty="0"/>
          </a:p>
          <a:p>
            <a:pPr marL="109728" indent="0">
              <a:buNone/>
            </a:pPr>
            <a:r>
              <a:rPr lang="en-IN" dirty="0"/>
              <a:t> It acts more rapidly than dextran-70. </a:t>
            </a:r>
          </a:p>
          <a:p>
            <a:pPr marL="109728" indent="0">
              <a:buNone/>
            </a:pPr>
            <a:r>
              <a:rPr lang="en-IN" dirty="0"/>
              <a:t> It reduces blood viscosity. </a:t>
            </a:r>
          </a:p>
          <a:p>
            <a:pPr marL="109728" indent="0">
              <a:buNone/>
            </a:pPr>
            <a:r>
              <a:rPr lang="en-IN" dirty="0"/>
              <a:t> Microcirculation may improve</a:t>
            </a:r>
            <a:r>
              <a:rPr lang="en-IN" dirty="0" smtClean="0"/>
              <a:t>.</a:t>
            </a:r>
          </a:p>
          <a:p>
            <a:pPr marL="109728" indent="0">
              <a:buNone/>
            </a:pPr>
            <a:endParaRPr lang="en-IN" b="1" dirty="0" smtClean="0"/>
          </a:p>
          <a:p>
            <a:pPr marL="109728" indent="0">
              <a:buNone/>
            </a:pPr>
            <a:r>
              <a:rPr lang="en-IN" b="1" dirty="0" smtClean="0"/>
              <a:t>Polyvinyl </a:t>
            </a:r>
            <a:r>
              <a:rPr lang="en-IN" b="1" dirty="0" err="1"/>
              <a:t>pyrrolidone</a:t>
            </a:r>
            <a:r>
              <a:rPr lang="en-IN" b="1" dirty="0"/>
              <a:t> (PVP) </a:t>
            </a:r>
            <a:r>
              <a:rPr lang="en-IN" b="1" dirty="0" smtClean="0"/>
              <a:t>:</a:t>
            </a:r>
          </a:p>
          <a:p>
            <a:pPr marL="109728" indent="0">
              <a:buNone/>
            </a:pPr>
            <a:endParaRPr lang="en-IN" b="1" dirty="0" smtClean="0"/>
          </a:p>
          <a:p>
            <a:pPr marL="109728" indent="0">
              <a:buNone/>
            </a:pPr>
            <a:r>
              <a:rPr lang="en-IN" b="1" dirty="0" smtClean="0"/>
              <a:t> </a:t>
            </a:r>
            <a:r>
              <a:rPr lang="en-IN" dirty="0"/>
              <a:t>It is a synthetic polymer (average MW 40,000) used as a 3.5% solution.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 </a:t>
            </a:r>
            <a:r>
              <a:rPr lang="en-IN" dirty="0"/>
              <a:t>It interferes with blood grouping and cross-matching and is a histamine releaser.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 </a:t>
            </a:r>
            <a:r>
              <a:rPr lang="en-IN" dirty="0"/>
              <a:t>PVP is slowly excreted by kidney and small amounts by liver into bile</a:t>
            </a:r>
            <a:r>
              <a:rPr lang="en-IN" dirty="0" smtClean="0"/>
              <a:t>.</a:t>
            </a:r>
          </a:p>
          <a:p>
            <a:pPr marL="109728" indent="0">
              <a:buNone/>
            </a:pPr>
            <a:r>
              <a:rPr lang="en-IN" dirty="0" smtClean="0"/>
              <a:t> </a:t>
            </a:r>
            <a:r>
              <a:rPr lang="en-IN" dirty="0"/>
              <a:t> It is stored in RE cell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691330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80109"/>
            <a:ext cx="8763000" cy="6359235"/>
          </a:xfrm>
        </p:spPr>
        <p:txBody>
          <a:bodyPr/>
          <a:lstStyle/>
          <a:p>
            <a:r>
              <a:rPr lang="en-IN" b="1" dirty="0"/>
              <a:t>USE OF PLASMA EXPANDERS:- </a:t>
            </a:r>
          </a:p>
          <a:p>
            <a:pPr marL="109728" indent="0">
              <a:buNone/>
            </a:pPr>
            <a:r>
              <a:rPr lang="en-IN" dirty="0" smtClean="0"/>
              <a:t>1</a:t>
            </a:r>
            <a:r>
              <a:rPr lang="en-IN" dirty="0"/>
              <a:t>. Plasma loss.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2</a:t>
            </a:r>
            <a:r>
              <a:rPr lang="en-IN" dirty="0"/>
              <a:t>. Burn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3</a:t>
            </a:r>
            <a:r>
              <a:rPr lang="en-IN" dirty="0"/>
              <a:t>. Hypovolemic &amp; endotoxin shock.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4</a:t>
            </a:r>
            <a:r>
              <a:rPr lang="en-IN" dirty="0"/>
              <a:t>. Sever trauma &amp; </a:t>
            </a:r>
            <a:r>
              <a:rPr lang="en-IN" dirty="0" smtClean="0"/>
              <a:t>extensive tissue </a:t>
            </a:r>
            <a:r>
              <a:rPr lang="en-IN" dirty="0"/>
              <a:t>damage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5</a:t>
            </a:r>
            <a:r>
              <a:rPr lang="en-IN" dirty="0"/>
              <a:t>. Whole blood loss. </a:t>
            </a:r>
            <a:endParaRPr lang="en-IN" dirty="0" smtClean="0"/>
          </a:p>
          <a:p>
            <a:pPr marL="109728" indent="0">
              <a:buNone/>
            </a:pPr>
            <a:endParaRPr lang="en-IN" dirty="0"/>
          </a:p>
          <a:p>
            <a:pPr marL="109728" indent="0">
              <a:buNone/>
            </a:pPr>
            <a:r>
              <a:rPr lang="en-IN" b="1" dirty="0" smtClean="0"/>
              <a:t>Contraindications</a:t>
            </a:r>
            <a:r>
              <a:rPr lang="en-IN" dirty="0" smtClean="0"/>
              <a:t>: </a:t>
            </a:r>
          </a:p>
          <a:p>
            <a:pPr marL="109728" indent="0">
              <a:buNone/>
            </a:pPr>
            <a:r>
              <a:rPr lang="en-IN" dirty="0" smtClean="0"/>
              <a:t>1.severe </a:t>
            </a:r>
            <a:r>
              <a:rPr lang="en-IN" dirty="0"/>
              <a:t>anaemia. </a:t>
            </a:r>
          </a:p>
          <a:p>
            <a:pPr marL="109728" indent="0">
              <a:buNone/>
            </a:pPr>
            <a:r>
              <a:rPr lang="en-IN" dirty="0" smtClean="0"/>
              <a:t>2</a:t>
            </a:r>
            <a:r>
              <a:rPr lang="en-IN" dirty="0"/>
              <a:t>. cardiac failure.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3</a:t>
            </a:r>
            <a:r>
              <a:rPr lang="en-IN" dirty="0"/>
              <a:t>. Pulmonary </a:t>
            </a:r>
            <a:r>
              <a:rPr lang="en-IN" dirty="0" smtClean="0"/>
              <a:t>Oedema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249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76200"/>
            <a:ext cx="8763000" cy="6705600"/>
          </a:xfrm>
        </p:spPr>
        <p:txBody>
          <a:bodyPr>
            <a:normAutofit/>
          </a:bodyPr>
          <a:lstStyle/>
          <a:p>
            <a:r>
              <a:rPr lang="en-IN" sz="3600" b="1" dirty="0" smtClean="0"/>
              <a:t>1.Iron:</a:t>
            </a:r>
            <a:endParaRPr lang="en-IN" b="1" dirty="0"/>
          </a:p>
          <a:p>
            <a:pPr marL="109728" indent="0">
              <a:buNone/>
            </a:pPr>
            <a:r>
              <a:rPr lang="en-IN" dirty="0" smtClean="0"/>
              <a:t>According </a:t>
            </a:r>
            <a:r>
              <a:rPr lang="en-IN" dirty="0"/>
              <a:t>to Greek thought MARS is the god of strength &amp; IRON is dedicated to it. </a:t>
            </a:r>
            <a:endParaRPr lang="en-IN" dirty="0" smtClean="0"/>
          </a:p>
          <a:p>
            <a:pPr marL="109728" indent="0">
              <a:buNone/>
            </a:pPr>
            <a:endParaRPr lang="en-IN" dirty="0"/>
          </a:p>
          <a:p>
            <a:pPr marL="109728" indent="0">
              <a:buNone/>
            </a:pPr>
            <a:r>
              <a:rPr lang="en-IN" b="1" dirty="0" smtClean="0"/>
              <a:t> </a:t>
            </a:r>
            <a:r>
              <a:rPr lang="en-IN" b="1" dirty="0"/>
              <a:t>Source of iron:- </a:t>
            </a:r>
            <a:endParaRPr lang="en-IN" b="1" dirty="0" smtClean="0"/>
          </a:p>
          <a:p>
            <a:pPr marL="109728" indent="0">
              <a:buNone/>
            </a:pPr>
            <a:r>
              <a:rPr lang="en-IN" dirty="0" smtClean="0"/>
              <a:t>Rich</a:t>
            </a:r>
            <a:r>
              <a:rPr lang="en-IN" dirty="0"/>
              <a:t>:- Liver, egg yolk, dry bean, dry fruit. </a:t>
            </a:r>
          </a:p>
          <a:p>
            <a:pPr marL="109728" indent="0">
              <a:buNone/>
            </a:pPr>
            <a:r>
              <a:rPr lang="en-IN" dirty="0" smtClean="0"/>
              <a:t>Medium</a:t>
            </a:r>
            <a:r>
              <a:rPr lang="en-IN" dirty="0"/>
              <a:t>:- Meat, chicken, fish, banana, apple. </a:t>
            </a:r>
          </a:p>
          <a:p>
            <a:pPr marL="109728" indent="0">
              <a:buNone/>
            </a:pPr>
            <a:r>
              <a:rPr lang="en-IN" dirty="0" smtClean="0"/>
              <a:t>Poor</a:t>
            </a:r>
            <a:r>
              <a:rPr lang="en-IN" dirty="0"/>
              <a:t>:- Milk &amp; it’s product. </a:t>
            </a:r>
            <a:endParaRPr lang="en-IN" dirty="0" smtClean="0"/>
          </a:p>
          <a:p>
            <a:pPr marL="109728" indent="0">
              <a:buNone/>
            </a:pPr>
            <a:r>
              <a:rPr lang="en-IN" b="1" dirty="0" smtClean="0"/>
              <a:t> </a:t>
            </a:r>
            <a:r>
              <a:rPr lang="en-IN" b="1" dirty="0"/>
              <a:t>Daily requirement</a:t>
            </a:r>
            <a:r>
              <a:rPr lang="en-IN" b="1" dirty="0" smtClean="0"/>
              <a:t>:-</a:t>
            </a:r>
          </a:p>
          <a:p>
            <a:pPr marL="109728" indent="0">
              <a:buNone/>
            </a:pPr>
            <a:r>
              <a:rPr lang="en-IN" dirty="0" smtClean="0"/>
              <a:t> 	Adult </a:t>
            </a:r>
            <a:r>
              <a:rPr lang="en-IN" dirty="0"/>
              <a:t>male :- 0.5-1mg(13µg/kg).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	Adult </a:t>
            </a:r>
            <a:r>
              <a:rPr lang="en-IN" dirty="0"/>
              <a:t>female:-1-2mg(21µg/kg</a:t>
            </a:r>
            <a:r>
              <a:rPr lang="en-IN" dirty="0" smtClean="0"/>
              <a:t>).</a:t>
            </a:r>
          </a:p>
          <a:p>
            <a:pPr marL="109728" indent="0">
              <a:buNone/>
            </a:pPr>
            <a:r>
              <a:rPr lang="en-IN" dirty="0" smtClean="0"/>
              <a:t>	 </a:t>
            </a:r>
            <a:r>
              <a:rPr lang="en-IN" dirty="0"/>
              <a:t>Infant :-60µg/kg. Children :-25µg/kg.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	Pregnancy </a:t>
            </a:r>
            <a:r>
              <a:rPr lang="en-IN" dirty="0"/>
              <a:t>:-3-5mg(80µg/kg)</a:t>
            </a:r>
          </a:p>
        </p:txBody>
      </p:sp>
    </p:spTree>
    <p:extLst>
      <p:ext uri="{BB962C8B-B14F-4D97-AF65-F5344CB8AC3E}">
        <p14:creationId xmlns:p14="http://schemas.microsoft.com/office/powerpoint/2010/main" val="376244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47700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IN" b="1" dirty="0" smtClean="0"/>
              <a:t>Iron absorption:</a:t>
            </a:r>
          </a:p>
          <a:p>
            <a:pPr marL="109728" indent="0">
              <a:buNone/>
            </a:pPr>
            <a:r>
              <a:rPr lang="en-IN" dirty="0" smtClean="0"/>
              <a:t> </a:t>
            </a:r>
            <a:r>
              <a:rPr lang="en-IN" dirty="0"/>
              <a:t>Its absorption occurs all over the intestine. </a:t>
            </a:r>
            <a:endParaRPr lang="en-IN" dirty="0" smtClean="0"/>
          </a:p>
          <a:p>
            <a:pPr marL="109728" indent="0">
              <a:buNone/>
            </a:pP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 </a:t>
            </a:r>
            <a:r>
              <a:rPr lang="en-IN" dirty="0"/>
              <a:t>In the </a:t>
            </a:r>
            <a:r>
              <a:rPr lang="en-IN" dirty="0" smtClean="0"/>
              <a:t>stomach </a:t>
            </a:r>
            <a:r>
              <a:rPr lang="en-IN" dirty="0"/>
              <a:t>containing HCL &amp; reducing agent are convert the ferric to ferrous. </a:t>
            </a:r>
            <a:endParaRPr lang="en-IN" dirty="0" smtClean="0"/>
          </a:p>
          <a:p>
            <a:pPr marL="109728" indent="0">
              <a:buNone/>
            </a:pP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 </a:t>
            </a:r>
            <a:r>
              <a:rPr lang="en-IN" dirty="0"/>
              <a:t>Two separate iron transporters in the intestinal mucosal cells function to effect iron absorption. </a:t>
            </a:r>
            <a:endParaRPr lang="en-IN" dirty="0" smtClean="0"/>
          </a:p>
          <a:p>
            <a:pPr marL="109728" indent="0">
              <a:buNone/>
            </a:pP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 </a:t>
            </a:r>
            <a:r>
              <a:rPr lang="en-IN" dirty="0"/>
              <a:t>At the luminal membrane the </a:t>
            </a:r>
            <a:r>
              <a:rPr lang="en-IN" b="1" dirty="0"/>
              <a:t>divalent metal transporter 1 (DMT1)</a:t>
            </a:r>
            <a:r>
              <a:rPr lang="en-IN" dirty="0"/>
              <a:t> </a:t>
            </a:r>
            <a:r>
              <a:rPr lang="en-IN" dirty="0" smtClean="0"/>
              <a:t>carries </a:t>
            </a:r>
            <a:r>
              <a:rPr lang="en-IN" dirty="0"/>
              <a:t>ferrous iron into the mucosal cell. </a:t>
            </a:r>
            <a:endParaRPr lang="en-IN" dirty="0" smtClean="0"/>
          </a:p>
          <a:p>
            <a:pPr marL="109728" indent="0">
              <a:buNone/>
            </a:pP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 </a:t>
            </a:r>
            <a:r>
              <a:rPr lang="en-IN" dirty="0"/>
              <a:t>The </a:t>
            </a:r>
            <a:r>
              <a:rPr lang="en-IN" b="1" dirty="0" err="1" smtClean="0"/>
              <a:t>ferroportin</a:t>
            </a:r>
            <a:r>
              <a:rPr lang="en-IN" dirty="0" smtClean="0"/>
              <a:t> </a:t>
            </a:r>
            <a:r>
              <a:rPr lang="en-IN" dirty="0"/>
              <a:t>are bound with ferrous iron &amp; pass through mucosal cell directly into the blood steam. </a:t>
            </a:r>
            <a:endParaRPr lang="en-IN" dirty="0" smtClean="0"/>
          </a:p>
          <a:p>
            <a:pPr marL="109728" indent="0">
              <a:buNone/>
            </a:pP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114938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854891"/>
          </a:xfrm>
        </p:spPr>
        <p:txBody>
          <a:bodyPr/>
          <a:lstStyle/>
          <a:p>
            <a:pPr marL="109728" indent="0">
              <a:buNone/>
            </a:pPr>
            <a:r>
              <a:rPr lang="en-IN" dirty="0" smtClean="0"/>
              <a:t>Factors decrease iron absorption</a:t>
            </a:r>
            <a:r>
              <a:rPr lang="en-IN" dirty="0"/>
              <a:t>:- </a:t>
            </a:r>
          </a:p>
          <a:p>
            <a:pPr marL="109728" indent="0">
              <a:buNone/>
            </a:pPr>
            <a:r>
              <a:rPr lang="en-IN" dirty="0"/>
              <a:t>		1. </a:t>
            </a:r>
            <a:r>
              <a:rPr lang="en-IN" dirty="0" err="1"/>
              <a:t>Achlorhydriya</a:t>
            </a:r>
            <a:r>
              <a:rPr lang="en-IN" dirty="0"/>
              <a:t> 	</a:t>
            </a:r>
            <a:endParaRPr lang="en-IN" dirty="0" smtClean="0"/>
          </a:p>
          <a:p>
            <a:pPr marL="109728" indent="0">
              <a:buNone/>
            </a:pPr>
            <a:r>
              <a:rPr lang="en-IN" dirty="0"/>
              <a:t>	</a:t>
            </a:r>
            <a:r>
              <a:rPr lang="en-IN" dirty="0" smtClean="0"/>
              <a:t>	2</a:t>
            </a:r>
            <a:r>
              <a:rPr lang="en-IN" dirty="0"/>
              <a:t>. </a:t>
            </a:r>
            <a:r>
              <a:rPr lang="en-IN" dirty="0" err="1"/>
              <a:t>Alkline</a:t>
            </a:r>
            <a:r>
              <a:rPr lang="en-IN" dirty="0"/>
              <a:t> pH </a:t>
            </a:r>
          </a:p>
          <a:p>
            <a:pPr marL="109728" indent="0">
              <a:buNone/>
            </a:pPr>
            <a:r>
              <a:rPr lang="en-IN" dirty="0"/>
              <a:t>		3. Presence of food in </a:t>
            </a:r>
            <a:r>
              <a:rPr lang="en-IN" dirty="0" smtClean="0"/>
              <a:t>stomach. </a:t>
            </a:r>
            <a:endParaRPr lang="en-IN" dirty="0"/>
          </a:p>
          <a:p>
            <a:pPr marL="109728" indent="0">
              <a:buNone/>
            </a:pPr>
            <a:r>
              <a:rPr lang="en-IN" dirty="0"/>
              <a:t>		4. Complex with tetracycline &amp; </a:t>
            </a:r>
            <a:r>
              <a:rPr lang="en-IN" dirty="0" smtClean="0"/>
              <a:t>				phosphate.</a:t>
            </a:r>
          </a:p>
          <a:p>
            <a:pPr marL="109728" indent="0">
              <a:buNone/>
            </a:pP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Factors facilitating </a:t>
            </a:r>
            <a:r>
              <a:rPr lang="en-IN" dirty="0"/>
              <a:t>iron </a:t>
            </a:r>
            <a:r>
              <a:rPr lang="en-IN" dirty="0" smtClean="0"/>
              <a:t>absorption:</a:t>
            </a:r>
          </a:p>
          <a:p>
            <a:pPr marL="109728" indent="0">
              <a:buNone/>
            </a:pPr>
            <a:r>
              <a:rPr lang="en-IN" dirty="0"/>
              <a:t>	</a:t>
            </a:r>
            <a:r>
              <a:rPr lang="en-IN" dirty="0" smtClean="0"/>
              <a:t>	1.Acid</a:t>
            </a:r>
          </a:p>
          <a:p>
            <a:pPr marL="109728" indent="0">
              <a:buNone/>
            </a:pPr>
            <a:r>
              <a:rPr lang="en-IN" dirty="0"/>
              <a:t>	</a:t>
            </a:r>
            <a:r>
              <a:rPr lang="en-IN" dirty="0" smtClean="0"/>
              <a:t>	2.Reducing substances like ascorbic 			</a:t>
            </a:r>
            <a:r>
              <a:rPr lang="en-IN" dirty="0" err="1" smtClean="0"/>
              <a:t>acid,aminoacids</a:t>
            </a:r>
            <a:endParaRPr lang="en-IN" dirty="0" smtClean="0"/>
          </a:p>
          <a:p>
            <a:pPr marL="109728" indent="0">
              <a:buNone/>
            </a:pPr>
            <a:r>
              <a:rPr lang="en-IN" dirty="0"/>
              <a:t>	</a:t>
            </a:r>
            <a:r>
              <a:rPr lang="en-IN" dirty="0" smtClean="0"/>
              <a:t>	3.Meat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8213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88392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294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25491"/>
          </a:xfrm>
        </p:spPr>
        <p:txBody>
          <a:bodyPr>
            <a:normAutofit lnSpcReduction="10000"/>
          </a:bodyPr>
          <a:lstStyle/>
          <a:p>
            <a:r>
              <a:rPr lang="en-IN" b="1" dirty="0"/>
              <a:t>Transport, utilization, storage and </a:t>
            </a:r>
            <a:r>
              <a:rPr lang="en-IN" b="1" dirty="0" smtClean="0"/>
              <a:t>excretion: </a:t>
            </a:r>
          </a:p>
          <a:p>
            <a:pPr marL="109728" indent="0">
              <a:buNone/>
            </a:pPr>
            <a:r>
              <a:rPr lang="en-IN" dirty="0" smtClean="0"/>
              <a:t>On </a:t>
            </a:r>
            <a:r>
              <a:rPr lang="en-IN" dirty="0"/>
              <a:t>entering plasma it </a:t>
            </a:r>
            <a:r>
              <a:rPr lang="en-IN" dirty="0" smtClean="0"/>
              <a:t>is converted </a:t>
            </a:r>
            <a:r>
              <a:rPr lang="en-IN" dirty="0"/>
              <a:t>to the ferric form and </a:t>
            </a:r>
            <a:r>
              <a:rPr lang="en-IN" dirty="0" err="1"/>
              <a:t>complexed</a:t>
            </a:r>
            <a:r>
              <a:rPr lang="en-IN" dirty="0"/>
              <a:t> with a glycoprotein transferrin (</a:t>
            </a:r>
            <a:r>
              <a:rPr lang="en-IN" dirty="0" err="1"/>
              <a:t>Tf</a:t>
            </a:r>
            <a:r>
              <a:rPr lang="en-IN" dirty="0"/>
              <a:t>).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 </a:t>
            </a:r>
            <a:r>
              <a:rPr lang="en-IN" dirty="0"/>
              <a:t>Iron is transported into </a:t>
            </a:r>
            <a:r>
              <a:rPr lang="en-IN" dirty="0" err="1"/>
              <a:t>erythropoietic</a:t>
            </a:r>
            <a:r>
              <a:rPr lang="en-IN" dirty="0"/>
              <a:t> and other cells through attachment of transferrin to specific membrane bound transferrin receptors(T f </a:t>
            </a:r>
            <a:r>
              <a:rPr lang="en-IN" dirty="0" err="1"/>
              <a:t>Rs</a:t>
            </a:r>
            <a:r>
              <a:rPr lang="en-IN" dirty="0"/>
              <a:t>).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 </a:t>
            </a:r>
            <a:r>
              <a:rPr lang="en-IN" dirty="0"/>
              <a:t>The complex is engulfed by receptor mediated endocytosis.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 </a:t>
            </a:r>
            <a:r>
              <a:rPr lang="en-IN" dirty="0"/>
              <a:t>Iron dissociates from the complex at the acidic pH of the intracellular vesicles.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 </a:t>
            </a:r>
            <a:r>
              <a:rPr lang="en-IN" dirty="0"/>
              <a:t>T</a:t>
            </a:r>
            <a:r>
              <a:rPr lang="en-IN" dirty="0" smtClean="0"/>
              <a:t>he </a:t>
            </a:r>
            <a:r>
              <a:rPr lang="en-IN" dirty="0"/>
              <a:t>released iron is utilized for haemoglobin synthesis or other purposes.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 </a:t>
            </a:r>
            <a:r>
              <a:rPr lang="en-IN" dirty="0" err="1"/>
              <a:t>Tf</a:t>
            </a:r>
            <a:r>
              <a:rPr lang="en-IN" dirty="0"/>
              <a:t> and T f R are returned to the cell surface to carry fresh loads.</a:t>
            </a:r>
          </a:p>
        </p:txBody>
      </p:sp>
    </p:spTree>
    <p:extLst>
      <p:ext uri="{BB962C8B-B14F-4D97-AF65-F5344CB8AC3E}">
        <p14:creationId xmlns:p14="http://schemas.microsoft.com/office/powerpoint/2010/main" val="357195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90945"/>
            <a:ext cx="8763000" cy="6497781"/>
          </a:xfrm>
        </p:spPr>
        <p:txBody>
          <a:bodyPr/>
          <a:lstStyle/>
          <a:p>
            <a:r>
              <a:rPr lang="en-IN" b="1" dirty="0"/>
              <a:t>Storage:- </a:t>
            </a:r>
            <a:endParaRPr lang="en-IN" b="1" dirty="0" smtClean="0"/>
          </a:p>
          <a:p>
            <a:pPr marL="109728" indent="0">
              <a:buNone/>
            </a:pPr>
            <a:r>
              <a:rPr lang="en-IN" dirty="0" smtClean="0"/>
              <a:t>1.Reticulo </a:t>
            </a:r>
            <a:r>
              <a:rPr lang="en-IN" dirty="0"/>
              <a:t>endothelial cell in liver.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2</a:t>
            </a:r>
            <a:r>
              <a:rPr lang="en-IN" dirty="0"/>
              <a:t>. Spleen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3</a:t>
            </a:r>
            <a:r>
              <a:rPr lang="en-IN" dirty="0"/>
              <a:t>. Bone marrow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4</a:t>
            </a:r>
            <a:r>
              <a:rPr lang="en-IN" dirty="0"/>
              <a:t>. hepatocytes and </a:t>
            </a:r>
            <a:r>
              <a:rPr lang="en-IN" dirty="0" err="1" smtClean="0"/>
              <a:t>myocytes</a:t>
            </a:r>
            <a:r>
              <a:rPr lang="en-IN" dirty="0" smtClean="0"/>
              <a:t>. </a:t>
            </a:r>
          </a:p>
          <a:p>
            <a:pPr marL="109728" indent="0">
              <a:buNone/>
            </a:pPr>
            <a:r>
              <a:rPr lang="en-IN" b="1" dirty="0" smtClean="0"/>
              <a:t>Excretion:- </a:t>
            </a:r>
          </a:p>
          <a:p>
            <a:pPr marL="109728" indent="0">
              <a:buNone/>
            </a:pPr>
            <a:r>
              <a:rPr lang="en-IN" dirty="0" smtClean="0"/>
              <a:t> </a:t>
            </a:r>
            <a:r>
              <a:rPr lang="en-IN" dirty="0"/>
              <a:t>Daily excretion in adult male is 0.5–1 mg, mainly </a:t>
            </a:r>
            <a:r>
              <a:rPr lang="en-IN" dirty="0" smtClean="0"/>
              <a:t>G.I. </a:t>
            </a:r>
            <a:r>
              <a:rPr lang="en-IN" dirty="0"/>
              <a:t>mucosal cells, some RBCs and in bile from faeces.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 </a:t>
            </a:r>
            <a:r>
              <a:rPr lang="en-IN" dirty="0"/>
              <a:t>Other routes are skin, very little in urine and sweat. </a:t>
            </a:r>
            <a:endParaRPr lang="en-IN" dirty="0" smtClean="0"/>
          </a:p>
          <a:p>
            <a:pPr marL="109728" indent="0">
              <a:buNone/>
            </a:pPr>
            <a:r>
              <a:rPr lang="en-IN" dirty="0" smtClean="0"/>
              <a:t> </a:t>
            </a:r>
            <a:r>
              <a:rPr lang="en-IN" dirty="0"/>
              <a:t>In menstruating women, monthly menstrual loss may be averaged to 0.5–1 mg/day.</a:t>
            </a:r>
          </a:p>
        </p:txBody>
      </p:sp>
    </p:spTree>
    <p:extLst>
      <p:ext uri="{BB962C8B-B14F-4D97-AF65-F5344CB8AC3E}">
        <p14:creationId xmlns:p14="http://schemas.microsoft.com/office/powerpoint/2010/main" val="35392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1157</TotalTime>
  <Words>1320</Words>
  <Application>Microsoft Office PowerPoint</Application>
  <PresentationFormat>On-screen Show (4:3)</PresentationFormat>
  <Paragraphs>269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Concourse</vt:lpstr>
      <vt:lpstr>HAEMATINICS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Adverse effects: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TRAY</dc:title>
  <dc:creator>sunny</dc:creator>
  <cp:lastModifiedBy>MANOHAR Y</cp:lastModifiedBy>
  <cp:revision>118</cp:revision>
  <dcterms:created xsi:type="dcterms:W3CDTF">2006-08-16T00:00:00Z</dcterms:created>
  <dcterms:modified xsi:type="dcterms:W3CDTF">2020-04-18T16:50:13Z</dcterms:modified>
</cp:coreProperties>
</file>