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54" r:id="rId1"/>
  </p:sldMasterIdLst>
  <p:notesMasterIdLst>
    <p:notesMasterId r:id="rId2"/>
  </p:notesMasterIdLst>
  <p:sldIdLst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92" r:id="rId66"/>
    <p:sldId id="393" r:id="rId67"/>
    <p:sldId id="394" r:id="rId68"/>
    <p:sldId id="395" r:id="rId69"/>
    <p:sldId id="396" r:id="rId70"/>
    <p:sldId id="397" r:id="rId71"/>
    <p:sldId id="398" r:id="rId72"/>
    <p:sldId id="399" r:id="rId73"/>
    <p:sldId id="400" r:id="rId74"/>
  </p:sldIdLst>
  <p:sldSz cy="6858000" cx="9144000"/>
  <p:notesSz cx="9144000" cy="6858000"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tableStyles" Target="tableStyles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4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4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4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Slide">
    <p:bg>
      <p:bgPr>
        <a:solidFill>
          <a:schemeClr val="bg1"/>
        </a:solidFill>
      </p:bgPr>
    </p:bg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bg object 16"/>
          <p:cNvSpPr/>
          <p:nvPr/>
        </p:nvSpPr>
        <p:spPr>
          <a:xfrm>
            <a:off x="65532" y="70104"/>
            <a:ext cx="9013190" cy="6692265"/>
          </a:xfrm>
          <a:custGeom>
            <a:avLst/>
            <a:ahLst/>
            <a:rect l="l" t="t" r="r" b="b"/>
            <a:pathLst>
              <a:path w="9013190" h="6692265">
                <a:moveTo>
                  <a:pt x="8683117" y="0"/>
                </a:moveTo>
                <a:lnTo>
                  <a:pt x="329844" y="0"/>
                </a:lnTo>
                <a:lnTo>
                  <a:pt x="281102" y="3576"/>
                </a:lnTo>
                <a:lnTo>
                  <a:pt x="234580" y="13967"/>
                </a:lnTo>
                <a:lnTo>
                  <a:pt x="190789" y="30660"/>
                </a:lnTo>
                <a:lnTo>
                  <a:pt x="150240" y="53144"/>
                </a:lnTo>
                <a:lnTo>
                  <a:pt x="113441" y="80911"/>
                </a:lnTo>
                <a:lnTo>
                  <a:pt x="80905" y="113448"/>
                </a:lnTo>
                <a:lnTo>
                  <a:pt x="53139" y="150245"/>
                </a:lnTo>
                <a:lnTo>
                  <a:pt x="30656" y="190791"/>
                </a:lnTo>
                <a:lnTo>
                  <a:pt x="13965" y="234576"/>
                </a:lnTo>
                <a:lnTo>
                  <a:pt x="3576" y="281088"/>
                </a:lnTo>
                <a:lnTo>
                  <a:pt x="0" y="329819"/>
                </a:lnTo>
                <a:lnTo>
                  <a:pt x="0" y="6362039"/>
                </a:lnTo>
                <a:lnTo>
                  <a:pt x="3576" y="6410781"/>
                </a:lnTo>
                <a:lnTo>
                  <a:pt x="13965" y="6457303"/>
                </a:lnTo>
                <a:lnTo>
                  <a:pt x="30656" y="6501093"/>
                </a:lnTo>
                <a:lnTo>
                  <a:pt x="53139" y="6541643"/>
                </a:lnTo>
                <a:lnTo>
                  <a:pt x="80905" y="6578441"/>
                </a:lnTo>
                <a:lnTo>
                  <a:pt x="113441" y="6610978"/>
                </a:lnTo>
                <a:lnTo>
                  <a:pt x="150240" y="6638743"/>
                </a:lnTo>
                <a:lnTo>
                  <a:pt x="190789" y="6661226"/>
                </a:lnTo>
                <a:lnTo>
                  <a:pt x="234580" y="6677917"/>
                </a:lnTo>
                <a:lnTo>
                  <a:pt x="281102" y="6688306"/>
                </a:lnTo>
                <a:lnTo>
                  <a:pt x="329844" y="6691882"/>
                </a:lnTo>
                <a:lnTo>
                  <a:pt x="8683117" y="6691882"/>
                </a:lnTo>
                <a:lnTo>
                  <a:pt x="8731847" y="6688306"/>
                </a:lnTo>
                <a:lnTo>
                  <a:pt x="8778359" y="6677917"/>
                </a:lnTo>
                <a:lnTo>
                  <a:pt x="8822144" y="6661226"/>
                </a:lnTo>
                <a:lnTo>
                  <a:pt x="8862690" y="6638743"/>
                </a:lnTo>
                <a:lnTo>
                  <a:pt x="8899487" y="6610978"/>
                </a:lnTo>
                <a:lnTo>
                  <a:pt x="8932024" y="6578441"/>
                </a:lnTo>
                <a:lnTo>
                  <a:pt x="8959791" y="6541643"/>
                </a:lnTo>
                <a:lnTo>
                  <a:pt x="8982275" y="6501093"/>
                </a:lnTo>
                <a:lnTo>
                  <a:pt x="8998968" y="6457303"/>
                </a:lnTo>
                <a:lnTo>
                  <a:pt x="9009359" y="6410781"/>
                </a:lnTo>
                <a:lnTo>
                  <a:pt x="9012936" y="6362039"/>
                </a:lnTo>
                <a:lnTo>
                  <a:pt x="9012936" y="329819"/>
                </a:lnTo>
                <a:lnTo>
                  <a:pt x="9009359" y="281088"/>
                </a:lnTo>
                <a:lnTo>
                  <a:pt x="8998968" y="234576"/>
                </a:lnTo>
                <a:lnTo>
                  <a:pt x="8982275" y="190791"/>
                </a:lnTo>
                <a:lnTo>
                  <a:pt x="8959791" y="150245"/>
                </a:lnTo>
                <a:lnTo>
                  <a:pt x="8932024" y="113448"/>
                </a:lnTo>
                <a:lnTo>
                  <a:pt x="8899487" y="80911"/>
                </a:lnTo>
                <a:lnTo>
                  <a:pt x="8862690" y="53144"/>
                </a:lnTo>
                <a:lnTo>
                  <a:pt x="8822144" y="30660"/>
                </a:lnTo>
                <a:lnTo>
                  <a:pt x="8778359" y="13967"/>
                </a:lnTo>
                <a:lnTo>
                  <a:pt x="8731847" y="3576"/>
                </a:lnTo>
                <a:lnTo>
                  <a:pt x="8683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bIns="0" lIns="0" rIns="0" rtlCol="0" tIns="0" wrap="square"/>
          <a:p/>
        </p:txBody>
      </p:sp>
      <p:sp>
        <p:nvSpPr>
          <p:cNvPr id="1048584" name="bg object 17"/>
          <p:cNvSpPr/>
          <p:nvPr/>
        </p:nvSpPr>
        <p:spPr>
          <a:xfrm>
            <a:off x="65532" y="70104"/>
            <a:ext cx="9013190" cy="6692265"/>
          </a:xfrm>
          <a:custGeom>
            <a:avLst/>
            <a:ahLst/>
            <a:rect l="l" t="t" r="r" b="b"/>
            <a:pathLst>
              <a:path w="9013190" h="6692265">
                <a:moveTo>
                  <a:pt x="0" y="329819"/>
                </a:moveTo>
                <a:lnTo>
                  <a:pt x="3576" y="281088"/>
                </a:lnTo>
                <a:lnTo>
                  <a:pt x="13965" y="234576"/>
                </a:lnTo>
                <a:lnTo>
                  <a:pt x="30656" y="190791"/>
                </a:lnTo>
                <a:lnTo>
                  <a:pt x="53139" y="150245"/>
                </a:lnTo>
                <a:lnTo>
                  <a:pt x="80905" y="113448"/>
                </a:lnTo>
                <a:lnTo>
                  <a:pt x="113441" y="80911"/>
                </a:lnTo>
                <a:lnTo>
                  <a:pt x="150240" y="53144"/>
                </a:lnTo>
                <a:lnTo>
                  <a:pt x="190789" y="30660"/>
                </a:lnTo>
                <a:lnTo>
                  <a:pt x="234580" y="13967"/>
                </a:lnTo>
                <a:lnTo>
                  <a:pt x="281102" y="3576"/>
                </a:lnTo>
                <a:lnTo>
                  <a:pt x="329844" y="0"/>
                </a:lnTo>
                <a:lnTo>
                  <a:pt x="8683117" y="0"/>
                </a:lnTo>
                <a:lnTo>
                  <a:pt x="8731847" y="3576"/>
                </a:lnTo>
                <a:lnTo>
                  <a:pt x="8778359" y="13967"/>
                </a:lnTo>
                <a:lnTo>
                  <a:pt x="8822144" y="30660"/>
                </a:lnTo>
                <a:lnTo>
                  <a:pt x="8862690" y="53144"/>
                </a:lnTo>
                <a:lnTo>
                  <a:pt x="8899487" y="80911"/>
                </a:lnTo>
                <a:lnTo>
                  <a:pt x="8932024" y="113448"/>
                </a:lnTo>
                <a:lnTo>
                  <a:pt x="8959791" y="150245"/>
                </a:lnTo>
                <a:lnTo>
                  <a:pt x="8982275" y="190791"/>
                </a:lnTo>
                <a:lnTo>
                  <a:pt x="8998968" y="234576"/>
                </a:lnTo>
                <a:lnTo>
                  <a:pt x="9009359" y="281088"/>
                </a:lnTo>
                <a:lnTo>
                  <a:pt x="9012936" y="329819"/>
                </a:lnTo>
                <a:lnTo>
                  <a:pt x="9012936" y="6362039"/>
                </a:lnTo>
                <a:lnTo>
                  <a:pt x="9009359" y="6410781"/>
                </a:lnTo>
                <a:lnTo>
                  <a:pt x="8998968" y="6457303"/>
                </a:lnTo>
                <a:lnTo>
                  <a:pt x="8982275" y="6501093"/>
                </a:lnTo>
                <a:lnTo>
                  <a:pt x="8959791" y="6541643"/>
                </a:lnTo>
                <a:lnTo>
                  <a:pt x="8932024" y="6578441"/>
                </a:lnTo>
                <a:lnTo>
                  <a:pt x="8899487" y="6610978"/>
                </a:lnTo>
                <a:lnTo>
                  <a:pt x="8862690" y="6638743"/>
                </a:lnTo>
                <a:lnTo>
                  <a:pt x="8822144" y="6661226"/>
                </a:lnTo>
                <a:lnTo>
                  <a:pt x="8778359" y="6677917"/>
                </a:lnTo>
                <a:lnTo>
                  <a:pt x="8731847" y="6688306"/>
                </a:lnTo>
                <a:lnTo>
                  <a:pt x="8683117" y="6691882"/>
                </a:lnTo>
                <a:lnTo>
                  <a:pt x="329844" y="6691882"/>
                </a:lnTo>
                <a:lnTo>
                  <a:pt x="281102" y="6688306"/>
                </a:lnTo>
                <a:lnTo>
                  <a:pt x="234580" y="6677917"/>
                </a:lnTo>
                <a:lnTo>
                  <a:pt x="190789" y="6661226"/>
                </a:lnTo>
                <a:lnTo>
                  <a:pt x="150240" y="6638743"/>
                </a:lnTo>
                <a:lnTo>
                  <a:pt x="113441" y="6610978"/>
                </a:lnTo>
                <a:lnTo>
                  <a:pt x="80905" y="6578441"/>
                </a:lnTo>
                <a:lnTo>
                  <a:pt x="53139" y="6541643"/>
                </a:lnTo>
                <a:lnTo>
                  <a:pt x="30656" y="6501093"/>
                </a:lnTo>
                <a:lnTo>
                  <a:pt x="13965" y="6457303"/>
                </a:lnTo>
                <a:lnTo>
                  <a:pt x="3576" y="6410781"/>
                </a:lnTo>
                <a:lnTo>
                  <a:pt x="0" y="6362039"/>
                </a:lnTo>
                <a:lnTo>
                  <a:pt x="0" y="329819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bIns="0" lIns="0" rIns="0" rtlCol="0" tIns="0" wrap="square"/>
          <a:p/>
        </p:txBody>
      </p:sp>
      <p:sp>
        <p:nvSpPr>
          <p:cNvPr id="1048585" name="bg object 18"/>
          <p:cNvSpPr/>
          <p:nvPr/>
        </p:nvSpPr>
        <p:spPr>
          <a:xfrm>
            <a:off x="62484" y="1395983"/>
            <a:ext cx="9022080" cy="109855"/>
          </a:xfrm>
          <a:custGeom>
            <a:avLst/>
            <a:ahLst/>
            <a:rect l="l" t="t" r="r" b="b"/>
            <a:pathLst>
              <a:path w="9022080" h="109855">
                <a:moveTo>
                  <a:pt x="0" y="109728"/>
                </a:moveTo>
                <a:lnTo>
                  <a:pt x="9022080" y="109728"/>
                </a:lnTo>
                <a:lnTo>
                  <a:pt x="9022080" y="0"/>
                </a:lnTo>
                <a:lnTo>
                  <a:pt x="0" y="0"/>
                </a:lnTo>
                <a:lnTo>
                  <a:pt x="0" y="109728"/>
                </a:lnTo>
                <a:close/>
              </a:path>
            </a:pathLst>
          </a:custGeom>
          <a:solidFill>
            <a:srgbClr val="E6B0AB"/>
          </a:solidFill>
        </p:spPr>
        <p:txBody>
          <a:bodyPr bIns="0" lIns="0" rIns="0" rtlCol="0" tIns="0" wrap="square"/>
          <a:p/>
        </p:txBody>
      </p:sp>
      <p:sp>
        <p:nvSpPr>
          <p:cNvPr id="1048586" name="bg object 19"/>
          <p:cNvSpPr/>
          <p:nvPr/>
        </p:nvSpPr>
        <p:spPr>
          <a:xfrm>
            <a:off x="0" y="1505711"/>
            <a:ext cx="9144000" cy="2075814"/>
          </a:xfrm>
          <a:custGeom>
            <a:avLst/>
            <a:ahLst/>
            <a:rect l="l" t="t" r="r" b="b"/>
            <a:pathLst>
              <a:path w="9144000" h="2075814">
                <a:moveTo>
                  <a:pt x="9144000" y="0"/>
                </a:moveTo>
                <a:lnTo>
                  <a:pt x="0" y="0"/>
                </a:lnTo>
                <a:lnTo>
                  <a:pt x="0" y="2075688"/>
                </a:lnTo>
                <a:lnTo>
                  <a:pt x="9144000" y="2075688"/>
                </a:lnTo>
                <a:lnTo>
                  <a:pt x="9144000" y="0"/>
                </a:lnTo>
                <a:close/>
              </a:path>
            </a:pathLst>
          </a:custGeom>
          <a:solidFill>
            <a:srgbClr val="EE8B6A"/>
          </a:solidFill>
        </p:spPr>
        <p:txBody>
          <a:bodyPr bIns="0" lIns="0" rIns="0" rtlCol="0" tIns="0" wrap="square"/>
          <a:p/>
        </p:txBody>
      </p:sp>
      <p:sp>
        <p:nvSpPr>
          <p:cNvPr id="1048587" name="Holder 2"/>
          <p:cNvSpPr>
            <a:spLocks noGrp="1"/>
          </p:cNvSpPr>
          <p:nvPr>
            <p:ph type="ctrTitle"/>
          </p:nvPr>
        </p:nvSpPr>
        <p:spPr>
          <a:xfrm>
            <a:off x="394817" y="1571371"/>
            <a:ext cx="8354364" cy="185483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1" sz="600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1048588" name="Holder 3"/>
          <p:cNvSpPr>
            <a:spLocks noGrp="1"/>
          </p:cNvSpPr>
          <p:nvPr>
            <p:ph type="subTitle" idx="4"/>
          </p:nvPr>
        </p:nvSpPr>
        <p:spPr>
          <a:xfrm>
            <a:off x="1540256" y="4874135"/>
            <a:ext cx="6063487" cy="89217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1" sz="260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589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0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91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300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595" name="Holder 3"/>
          <p:cNvSpPr>
            <a:spLocks noGrp="1"/>
          </p:cNvSpPr>
          <p:nvPr>
            <p:ph type="body" idx="1"/>
          </p:nvPr>
        </p:nvSpPr>
        <p:spPr/>
        <p:txBody>
          <a:bodyPr bIns="0" lIns="0" rIns="0" tIns="0"/>
          <a:lstStyle>
            <a:lvl1pPr>
              <a:defRPr b="0" sz="280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596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7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98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300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838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39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40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841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842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Only">
    <p:bg>
      <p:bgPr>
        <a:solidFill>
          <a:schemeClr val="bg1"/>
        </a:solidFill>
      </p:bgPr>
    </p:bg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bg object 16"/>
          <p:cNvSpPr/>
          <p:nvPr/>
        </p:nvSpPr>
        <p:spPr>
          <a:xfrm>
            <a:off x="65532" y="70104"/>
            <a:ext cx="9013190" cy="6692265"/>
          </a:xfrm>
          <a:custGeom>
            <a:avLst/>
            <a:ahLst/>
            <a:rect l="l" t="t" r="r" b="b"/>
            <a:pathLst>
              <a:path w="9013190" h="6692265">
                <a:moveTo>
                  <a:pt x="8683117" y="0"/>
                </a:moveTo>
                <a:lnTo>
                  <a:pt x="329844" y="0"/>
                </a:lnTo>
                <a:lnTo>
                  <a:pt x="281102" y="3576"/>
                </a:lnTo>
                <a:lnTo>
                  <a:pt x="234580" y="13967"/>
                </a:lnTo>
                <a:lnTo>
                  <a:pt x="190789" y="30660"/>
                </a:lnTo>
                <a:lnTo>
                  <a:pt x="150240" y="53144"/>
                </a:lnTo>
                <a:lnTo>
                  <a:pt x="113441" y="80911"/>
                </a:lnTo>
                <a:lnTo>
                  <a:pt x="80905" y="113448"/>
                </a:lnTo>
                <a:lnTo>
                  <a:pt x="53139" y="150245"/>
                </a:lnTo>
                <a:lnTo>
                  <a:pt x="30656" y="190791"/>
                </a:lnTo>
                <a:lnTo>
                  <a:pt x="13965" y="234576"/>
                </a:lnTo>
                <a:lnTo>
                  <a:pt x="3576" y="281088"/>
                </a:lnTo>
                <a:lnTo>
                  <a:pt x="0" y="329819"/>
                </a:lnTo>
                <a:lnTo>
                  <a:pt x="0" y="6362039"/>
                </a:lnTo>
                <a:lnTo>
                  <a:pt x="3576" y="6410781"/>
                </a:lnTo>
                <a:lnTo>
                  <a:pt x="13965" y="6457303"/>
                </a:lnTo>
                <a:lnTo>
                  <a:pt x="30656" y="6501093"/>
                </a:lnTo>
                <a:lnTo>
                  <a:pt x="53139" y="6541643"/>
                </a:lnTo>
                <a:lnTo>
                  <a:pt x="80905" y="6578441"/>
                </a:lnTo>
                <a:lnTo>
                  <a:pt x="113441" y="6610978"/>
                </a:lnTo>
                <a:lnTo>
                  <a:pt x="150240" y="6638743"/>
                </a:lnTo>
                <a:lnTo>
                  <a:pt x="190789" y="6661226"/>
                </a:lnTo>
                <a:lnTo>
                  <a:pt x="234580" y="6677917"/>
                </a:lnTo>
                <a:lnTo>
                  <a:pt x="281102" y="6688306"/>
                </a:lnTo>
                <a:lnTo>
                  <a:pt x="329844" y="6691882"/>
                </a:lnTo>
                <a:lnTo>
                  <a:pt x="8683117" y="6691882"/>
                </a:lnTo>
                <a:lnTo>
                  <a:pt x="8731847" y="6688306"/>
                </a:lnTo>
                <a:lnTo>
                  <a:pt x="8778359" y="6677917"/>
                </a:lnTo>
                <a:lnTo>
                  <a:pt x="8822144" y="6661226"/>
                </a:lnTo>
                <a:lnTo>
                  <a:pt x="8862690" y="6638743"/>
                </a:lnTo>
                <a:lnTo>
                  <a:pt x="8899487" y="6610978"/>
                </a:lnTo>
                <a:lnTo>
                  <a:pt x="8932024" y="6578441"/>
                </a:lnTo>
                <a:lnTo>
                  <a:pt x="8959791" y="6541643"/>
                </a:lnTo>
                <a:lnTo>
                  <a:pt x="8982275" y="6501093"/>
                </a:lnTo>
                <a:lnTo>
                  <a:pt x="8998968" y="6457303"/>
                </a:lnTo>
                <a:lnTo>
                  <a:pt x="9009359" y="6410781"/>
                </a:lnTo>
                <a:lnTo>
                  <a:pt x="9012936" y="6362039"/>
                </a:lnTo>
                <a:lnTo>
                  <a:pt x="9012936" y="329819"/>
                </a:lnTo>
                <a:lnTo>
                  <a:pt x="9009359" y="281088"/>
                </a:lnTo>
                <a:lnTo>
                  <a:pt x="8998968" y="234576"/>
                </a:lnTo>
                <a:lnTo>
                  <a:pt x="8982275" y="190791"/>
                </a:lnTo>
                <a:lnTo>
                  <a:pt x="8959791" y="150245"/>
                </a:lnTo>
                <a:lnTo>
                  <a:pt x="8932024" y="113448"/>
                </a:lnTo>
                <a:lnTo>
                  <a:pt x="8899487" y="80911"/>
                </a:lnTo>
                <a:lnTo>
                  <a:pt x="8862690" y="53144"/>
                </a:lnTo>
                <a:lnTo>
                  <a:pt x="8822144" y="30660"/>
                </a:lnTo>
                <a:lnTo>
                  <a:pt x="8778359" y="13967"/>
                </a:lnTo>
                <a:lnTo>
                  <a:pt x="8731847" y="3576"/>
                </a:lnTo>
                <a:lnTo>
                  <a:pt x="8683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bIns="0" lIns="0" rIns="0" rtlCol="0" tIns="0" wrap="square"/>
          <a:p/>
        </p:txBody>
      </p:sp>
      <p:sp>
        <p:nvSpPr>
          <p:cNvPr id="1048634" name="bg object 17"/>
          <p:cNvSpPr/>
          <p:nvPr/>
        </p:nvSpPr>
        <p:spPr>
          <a:xfrm>
            <a:off x="65532" y="70104"/>
            <a:ext cx="9013190" cy="6692265"/>
          </a:xfrm>
          <a:custGeom>
            <a:avLst/>
            <a:ahLst/>
            <a:rect l="l" t="t" r="r" b="b"/>
            <a:pathLst>
              <a:path w="9013190" h="6692265">
                <a:moveTo>
                  <a:pt x="0" y="329819"/>
                </a:moveTo>
                <a:lnTo>
                  <a:pt x="3576" y="281088"/>
                </a:lnTo>
                <a:lnTo>
                  <a:pt x="13965" y="234576"/>
                </a:lnTo>
                <a:lnTo>
                  <a:pt x="30656" y="190791"/>
                </a:lnTo>
                <a:lnTo>
                  <a:pt x="53139" y="150245"/>
                </a:lnTo>
                <a:lnTo>
                  <a:pt x="80905" y="113448"/>
                </a:lnTo>
                <a:lnTo>
                  <a:pt x="113441" y="80911"/>
                </a:lnTo>
                <a:lnTo>
                  <a:pt x="150240" y="53144"/>
                </a:lnTo>
                <a:lnTo>
                  <a:pt x="190789" y="30660"/>
                </a:lnTo>
                <a:lnTo>
                  <a:pt x="234580" y="13967"/>
                </a:lnTo>
                <a:lnTo>
                  <a:pt x="281102" y="3576"/>
                </a:lnTo>
                <a:lnTo>
                  <a:pt x="329844" y="0"/>
                </a:lnTo>
                <a:lnTo>
                  <a:pt x="8683117" y="0"/>
                </a:lnTo>
                <a:lnTo>
                  <a:pt x="8731847" y="3576"/>
                </a:lnTo>
                <a:lnTo>
                  <a:pt x="8778359" y="13967"/>
                </a:lnTo>
                <a:lnTo>
                  <a:pt x="8822144" y="30660"/>
                </a:lnTo>
                <a:lnTo>
                  <a:pt x="8862690" y="53144"/>
                </a:lnTo>
                <a:lnTo>
                  <a:pt x="8899487" y="80911"/>
                </a:lnTo>
                <a:lnTo>
                  <a:pt x="8932024" y="113448"/>
                </a:lnTo>
                <a:lnTo>
                  <a:pt x="8959791" y="150245"/>
                </a:lnTo>
                <a:lnTo>
                  <a:pt x="8982275" y="190791"/>
                </a:lnTo>
                <a:lnTo>
                  <a:pt x="8998968" y="234576"/>
                </a:lnTo>
                <a:lnTo>
                  <a:pt x="9009359" y="281088"/>
                </a:lnTo>
                <a:lnTo>
                  <a:pt x="9012936" y="329819"/>
                </a:lnTo>
                <a:lnTo>
                  <a:pt x="9012936" y="6362039"/>
                </a:lnTo>
                <a:lnTo>
                  <a:pt x="9009359" y="6410781"/>
                </a:lnTo>
                <a:lnTo>
                  <a:pt x="8998968" y="6457303"/>
                </a:lnTo>
                <a:lnTo>
                  <a:pt x="8982275" y="6501093"/>
                </a:lnTo>
                <a:lnTo>
                  <a:pt x="8959791" y="6541643"/>
                </a:lnTo>
                <a:lnTo>
                  <a:pt x="8932024" y="6578441"/>
                </a:lnTo>
                <a:lnTo>
                  <a:pt x="8899487" y="6610978"/>
                </a:lnTo>
                <a:lnTo>
                  <a:pt x="8862690" y="6638743"/>
                </a:lnTo>
                <a:lnTo>
                  <a:pt x="8822144" y="6661226"/>
                </a:lnTo>
                <a:lnTo>
                  <a:pt x="8778359" y="6677917"/>
                </a:lnTo>
                <a:lnTo>
                  <a:pt x="8731847" y="6688306"/>
                </a:lnTo>
                <a:lnTo>
                  <a:pt x="8683117" y="6691882"/>
                </a:lnTo>
                <a:lnTo>
                  <a:pt x="329844" y="6691882"/>
                </a:lnTo>
                <a:lnTo>
                  <a:pt x="281102" y="6688306"/>
                </a:lnTo>
                <a:lnTo>
                  <a:pt x="234580" y="6677917"/>
                </a:lnTo>
                <a:lnTo>
                  <a:pt x="190789" y="6661226"/>
                </a:lnTo>
                <a:lnTo>
                  <a:pt x="150240" y="6638743"/>
                </a:lnTo>
                <a:lnTo>
                  <a:pt x="113441" y="6610978"/>
                </a:lnTo>
                <a:lnTo>
                  <a:pt x="80905" y="6578441"/>
                </a:lnTo>
                <a:lnTo>
                  <a:pt x="53139" y="6541643"/>
                </a:lnTo>
                <a:lnTo>
                  <a:pt x="30656" y="6501093"/>
                </a:lnTo>
                <a:lnTo>
                  <a:pt x="13965" y="6457303"/>
                </a:lnTo>
                <a:lnTo>
                  <a:pt x="3576" y="6410781"/>
                </a:lnTo>
                <a:lnTo>
                  <a:pt x="0" y="6362039"/>
                </a:lnTo>
                <a:lnTo>
                  <a:pt x="0" y="329819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35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300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636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37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38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02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03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64008" y="70104"/>
            <a:ext cx="9013190" cy="6693534"/>
          </a:xfrm>
          <a:custGeom>
            <a:avLst/>
            <a:ahLst/>
            <a:rect l="l" t="t" r="r" b="b"/>
            <a:pathLst>
              <a:path w="9013190" h="6693534">
                <a:moveTo>
                  <a:pt x="8682990" y="0"/>
                </a:moveTo>
                <a:lnTo>
                  <a:pt x="329920" y="0"/>
                </a:lnTo>
                <a:lnTo>
                  <a:pt x="281168" y="3576"/>
                </a:lnTo>
                <a:lnTo>
                  <a:pt x="234636" y="13967"/>
                </a:lnTo>
                <a:lnTo>
                  <a:pt x="190835" y="30662"/>
                </a:lnTo>
                <a:lnTo>
                  <a:pt x="150276" y="53151"/>
                </a:lnTo>
                <a:lnTo>
                  <a:pt x="113469" y="80923"/>
                </a:lnTo>
                <a:lnTo>
                  <a:pt x="80925" y="113468"/>
                </a:lnTo>
                <a:lnTo>
                  <a:pt x="53153" y="150277"/>
                </a:lnTo>
                <a:lnTo>
                  <a:pt x="30664" y="190840"/>
                </a:lnTo>
                <a:lnTo>
                  <a:pt x="13968" y="234645"/>
                </a:lnTo>
                <a:lnTo>
                  <a:pt x="3577" y="281184"/>
                </a:lnTo>
                <a:lnTo>
                  <a:pt x="0" y="329946"/>
                </a:lnTo>
                <a:lnTo>
                  <a:pt x="0" y="6363487"/>
                </a:lnTo>
                <a:lnTo>
                  <a:pt x="3577" y="6412239"/>
                </a:lnTo>
                <a:lnTo>
                  <a:pt x="13968" y="6458771"/>
                </a:lnTo>
                <a:lnTo>
                  <a:pt x="30664" y="6502571"/>
                </a:lnTo>
                <a:lnTo>
                  <a:pt x="53153" y="6543130"/>
                </a:lnTo>
                <a:lnTo>
                  <a:pt x="80925" y="6579937"/>
                </a:lnTo>
                <a:lnTo>
                  <a:pt x="113469" y="6612482"/>
                </a:lnTo>
                <a:lnTo>
                  <a:pt x="150276" y="6640254"/>
                </a:lnTo>
                <a:lnTo>
                  <a:pt x="190835" y="6662742"/>
                </a:lnTo>
                <a:lnTo>
                  <a:pt x="234636" y="6679438"/>
                </a:lnTo>
                <a:lnTo>
                  <a:pt x="281168" y="6689829"/>
                </a:lnTo>
                <a:lnTo>
                  <a:pt x="329920" y="6693406"/>
                </a:lnTo>
                <a:lnTo>
                  <a:pt x="8682990" y="6693406"/>
                </a:lnTo>
                <a:lnTo>
                  <a:pt x="8731751" y="6689829"/>
                </a:lnTo>
                <a:lnTo>
                  <a:pt x="8778290" y="6679438"/>
                </a:lnTo>
                <a:lnTo>
                  <a:pt x="8822095" y="6662742"/>
                </a:lnTo>
                <a:lnTo>
                  <a:pt x="8862658" y="6640254"/>
                </a:lnTo>
                <a:lnTo>
                  <a:pt x="8899467" y="6612482"/>
                </a:lnTo>
                <a:lnTo>
                  <a:pt x="8932012" y="6579937"/>
                </a:lnTo>
                <a:lnTo>
                  <a:pt x="8959784" y="6543130"/>
                </a:lnTo>
                <a:lnTo>
                  <a:pt x="8982273" y="6502571"/>
                </a:lnTo>
                <a:lnTo>
                  <a:pt x="8998968" y="6458771"/>
                </a:lnTo>
                <a:lnTo>
                  <a:pt x="9009359" y="6412239"/>
                </a:lnTo>
                <a:lnTo>
                  <a:pt x="9012936" y="6363487"/>
                </a:lnTo>
                <a:lnTo>
                  <a:pt x="9012936" y="329946"/>
                </a:lnTo>
                <a:lnTo>
                  <a:pt x="9009359" y="281184"/>
                </a:lnTo>
                <a:lnTo>
                  <a:pt x="8998968" y="234645"/>
                </a:lnTo>
                <a:lnTo>
                  <a:pt x="8982273" y="190840"/>
                </a:lnTo>
                <a:lnTo>
                  <a:pt x="8959784" y="150277"/>
                </a:lnTo>
                <a:lnTo>
                  <a:pt x="8932012" y="113468"/>
                </a:lnTo>
                <a:lnTo>
                  <a:pt x="8899467" y="80923"/>
                </a:lnTo>
                <a:lnTo>
                  <a:pt x="8862658" y="53151"/>
                </a:lnTo>
                <a:lnTo>
                  <a:pt x="8822095" y="30662"/>
                </a:lnTo>
                <a:lnTo>
                  <a:pt x="8778290" y="13967"/>
                </a:lnTo>
                <a:lnTo>
                  <a:pt x="8731751" y="3576"/>
                </a:lnTo>
                <a:lnTo>
                  <a:pt x="8682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bIns="0" lIns="0" rIns="0" rtlCol="0" tIns="0" wrap="square"/>
          <a:p/>
        </p:txBody>
      </p:sp>
      <p:sp>
        <p:nvSpPr>
          <p:cNvPr id="1048577" name="bg object 17"/>
          <p:cNvSpPr/>
          <p:nvPr/>
        </p:nvSpPr>
        <p:spPr>
          <a:xfrm>
            <a:off x="64008" y="70104"/>
            <a:ext cx="9013190" cy="6693534"/>
          </a:xfrm>
          <a:custGeom>
            <a:avLst/>
            <a:ah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1"/>
                </a:lnTo>
                <a:lnTo>
                  <a:pt x="8959784" y="6543130"/>
                </a:lnTo>
                <a:lnTo>
                  <a:pt x="8932012" y="6579937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2"/>
                </a:lnTo>
                <a:lnTo>
                  <a:pt x="8778290" y="6679438"/>
                </a:lnTo>
                <a:lnTo>
                  <a:pt x="8731751" y="6689829"/>
                </a:lnTo>
                <a:lnTo>
                  <a:pt x="8682990" y="6693406"/>
                </a:lnTo>
                <a:lnTo>
                  <a:pt x="329920" y="6693406"/>
                </a:lnTo>
                <a:lnTo>
                  <a:pt x="281168" y="6689829"/>
                </a:lnTo>
                <a:lnTo>
                  <a:pt x="234636" y="6679438"/>
                </a:lnTo>
                <a:lnTo>
                  <a:pt x="190835" y="6662742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7"/>
                </a:lnTo>
                <a:lnTo>
                  <a:pt x="53153" y="6543130"/>
                </a:lnTo>
                <a:lnTo>
                  <a:pt x="30664" y="6502571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bIns="0" lIns="0" rIns="0" rtlCol="0" tIns="0" wrap="square"/>
          <a:p/>
        </p:txBody>
      </p:sp>
      <p:sp>
        <p:nvSpPr>
          <p:cNvPr id="1048578" name="Holder 2"/>
          <p:cNvSpPr>
            <a:spLocks noGrp="1"/>
          </p:cNvSpPr>
          <p:nvPr>
            <p:ph type="title"/>
          </p:nvPr>
        </p:nvSpPr>
        <p:spPr>
          <a:xfrm>
            <a:off x="379577" y="1580515"/>
            <a:ext cx="8385809" cy="185483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300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579" name="Holder 3"/>
          <p:cNvSpPr>
            <a:spLocks noGrp="1"/>
          </p:cNvSpPr>
          <p:nvPr>
            <p:ph type="body" idx="1"/>
          </p:nvPr>
        </p:nvSpPr>
        <p:spPr>
          <a:xfrm>
            <a:off x="546430" y="1430781"/>
            <a:ext cx="8051139" cy="467423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280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580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1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2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5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5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4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5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5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5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5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object 3"/>
          <p:cNvSpPr txBox="1">
            <a:spLocks noGrp="1"/>
          </p:cNvSpPr>
          <p:nvPr>
            <p:ph type="ctrTitle"/>
          </p:nvPr>
        </p:nvSpPr>
        <p:spPr>
          <a:xfrm>
            <a:off x="394817" y="1571371"/>
            <a:ext cx="8354364" cy="18161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1675764" marL="1687830" marR="508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DRUG </a:t>
            </a:r>
            <a:r>
              <a:rPr dirty="0" spc="-135"/>
              <a:t>INDUCED</a:t>
            </a:r>
            <a:r>
              <a:rPr dirty="0" spc="-560"/>
              <a:t> </a:t>
            </a:r>
            <a:r>
              <a:rPr dirty="0" spc="-295"/>
              <a:t>GINGIVAL  </a:t>
            </a:r>
            <a:r>
              <a:rPr dirty="0" spc="-185"/>
              <a:t>ENLARGEMENT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object 2"/>
          <p:cNvSpPr txBox="1">
            <a:spLocks noGrp="1"/>
          </p:cNvSpPr>
          <p:nvPr>
            <p:ph type="title"/>
          </p:nvPr>
        </p:nvSpPr>
        <p:spPr>
          <a:xfrm>
            <a:off x="3998214" y="490473"/>
            <a:ext cx="160337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215">
                <a:solidFill>
                  <a:srgbClr val="FFC000"/>
                </a:solidFill>
                <a:latin typeface="Trebuchet MS"/>
                <a:cs typeface="Trebuchet MS"/>
              </a:rPr>
              <a:t>Gender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618" name="object 3"/>
          <p:cNvSpPr txBox="1"/>
          <p:nvPr/>
        </p:nvSpPr>
        <p:spPr>
          <a:xfrm>
            <a:off x="993444" y="1423162"/>
            <a:ext cx="7580630" cy="26174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 marR="508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1250"/>
              <a:buFont typeface="Wingdings"/>
              <a:buChar char=""/>
              <a:tabLst>
                <a:tab algn="l" pos="321945"/>
              </a:tabLst>
            </a:pPr>
            <a:r>
              <a:rPr dirty="0" sz="3200" spc="-9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3200" spc="-170">
                <a:solidFill>
                  <a:srgbClr val="FFFFFF"/>
                </a:solidFill>
                <a:latin typeface="Times New Roman"/>
                <a:cs typeface="Times New Roman"/>
              </a:rPr>
              <a:t>applicable </a:t>
            </a:r>
            <a:r>
              <a:rPr dirty="0" sz="3200" spc="-14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3200" spc="-125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3200" spc="-13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3200" spc="-120">
                <a:solidFill>
                  <a:srgbClr val="FFFFFF"/>
                </a:solidFill>
                <a:latin typeface="Times New Roman"/>
                <a:cs typeface="Times New Roman"/>
              </a:rPr>
              <a:t>phenytoin, </a:t>
            </a:r>
            <a:r>
              <a:rPr dirty="0" sz="3200" spc="-25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3200" spc="-114">
                <a:solidFill>
                  <a:srgbClr val="FFFFFF"/>
                </a:solidFill>
                <a:latin typeface="Times New Roman"/>
                <a:cs typeface="Times New Roman"/>
              </a:rPr>
              <a:t>both  </a:t>
            </a:r>
            <a:r>
              <a:rPr dirty="0" sz="3200" spc="-190">
                <a:solidFill>
                  <a:srgbClr val="FFFFFF"/>
                </a:solidFill>
                <a:latin typeface="Times New Roman"/>
                <a:cs typeface="Times New Roman"/>
              </a:rPr>
              <a:t>males </a:t>
            </a:r>
            <a:r>
              <a:rPr dirty="0" sz="3200" spc="-17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3200" spc="-185">
                <a:solidFill>
                  <a:srgbClr val="FFFFFF"/>
                </a:solidFill>
                <a:latin typeface="Times New Roman"/>
                <a:cs typeface="Times New Roman"/>
              </a:rPr>
              <a:t>females </a:t>
            </a:r>
            <a:r>
              <a:rPr dirty="0" sz="3200" spc="-125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3200" spc="-180">
                <a:solidFill>
                  <a:srgbClr val="FFFFFF"/>
                </a:solidFill>
                <a:latin typeface="Times New Roman"/>
                <a:cs typeface="Times New Roman"/>
              </a:rPr>
              <a:t>equally </a:t>
            </a:r>
            <a:r>
              <a:rPr dirty="0" sz="3200" spc="-130">
                <a:solidFill>
                  <a:srgbClr val="FFFFFF"/>
                </a:solidFill>
                <a:latin typeface="Times New Roman"/>
                <a:cs typeface="Times New Roman"/>
              </a:rPr>
              <a:t>affected. </a:t>
            </a:r>
            <a:r>
              <a:rPr dirty="0" sz="3200" spc="-175">
                <a:solidFill>
                  <a:srgbClr val="00FF00"/>
                </a:solidFill>
                <a:latin typeface="Times New Roman"/>
                <a:cs typeface="Times New Roman"/>
              </a:rPr>
              <a:t>(Ellis </a:t>
            </a:r>
            <a:r>
              <a:rPr dirty="0" sz="3200" spc="-330">
                <a:solidFill>
                  <a:srgbClr val="00FF00"/>
                </a:solidFill>
                <a:latin typeface="Times New Roman"/>
                <a:cs typeface="Times New Roman"/>
              </a:rPr>
              <a:t>JS </a:t>
            </a:r>
            <a:r>
              <a:rPr dirty="0" sz="3200" spc="-40">
                <a:solidFill>
                  <a:srgbClr val="00FF00"/>
                </a:solidFill>
                <a:latin typeface="Times New Roman"/>
                <a:cs typeface="Times New Roman"/>
              </a:rPr>
              <a:t>et  </a:t>
            </a:r>
            <a:r>
              <a:rPr dirty="0" sz="3200" spc="-190">
                <a:solidFill>
                  <a:srgbClr val="00FF00"/>
                </a:solidFill>
                <a:latin typeface="Times New Roman"/>
                <a:cs typeface="Times New Roman"/>
              </a:rPr>
              <a:t>al</a:t>
            </a:r>
            <a:r>
              <a:rPr dirty="0" sz="3200" spc="-7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3200" spc="-125">
                <a:solidFill>
                  <a:srgbClr val="00FF00"/>
                </a:solidFill>
                <a:latin typeface="Times New Roman"/>
                <a:cs typeface="Times New Roman"/>
              </a:rPr>
              <a:t>1999)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24717"/>
              </a:buClr>
              <a:buFont typeface="Wingdings"/>
              <a:buChar char=""/>
            </a:pPr>
            <a:endParaRPr sz="4350">
              <a:latin typeface="Times New Roman"/>
              <a:cs typeface="Times New Roman"/>
            </a:endParaRPr>
          </a:p>
          <a:p>
            <a:pPr indent="-309245" marL="321310">
              <a:lnSpc>
                <a:spcPct val="100000"/>
              </a:lnSpc>
              <a:buClr>
                <a:srgbClr val="D24717"/>
              </a:buClr>
              <a:buSzPct val="81250"/>
              <a:buFont typeface="Wingdings"/>
              <a:buChar char=""/>
              <a:tabLst>
                <a:tab algn="l" pos="321945"/>
              </a:tabLst>
            </a:pPr>
            <a:r>
              <a:rPr dirty="0" sz="3200" spc="-170">
                <a:solidFill>
                  <a:srgbClr val="FFFFFF"/>
                </a:solidFill>
                <a:latin typeface="Times New Roman"/>
                <a:cs typeface="Times New Roman"/>
              </a:rPr>
              <a:t>Relevant </a:t>
            </a:r>
            <a:r>
              <a:rPr dirty="0" sz="3200" spc="-14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3200" spc="-140">
                <a:solidFill>
                  <a:srgbClr val="FFFFFF"/>
                </a:solidFill>
                <a:latin typeface="Times New Roman"/>
                <a:cs typeface="Times New Roman"/>
              </a:rPr>
              <a:t>cyclosporine </a:t>
            </a:r>
            <a:r>
              <a:rPr dirty="0" sz="3200" spc="-18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3200" spc="-150">
                <a:solidFill>
                  <a:srgbClr val="FFFFFF"/>
                </a:solidFill>
                <a:latin typeface="Times New Roman"/>
                <a:cs typeface="Times New Roman"/>
              </a:rPr>
              <a:t>nifedipine</a:t>
            </a:r>
            <a:r>
              <a:rPr dirty="0" sz="3200" spc="2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95">
                <a:solidFill>
                  <a:srgbClr val="FFFFFF"/>
                </a:solidFill>
                <a:latin typeface="Times New Roman"/>
                <a:cs typeface="Times New Roman"/>
              </a:rPr>
              <a:t>users.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48619" name="object 4"/>
          <p:cNvSpPr txBox="1"/>
          <p:nvPr/>
        </p:nvSpPr>
        <p:spPr>
          <a:xfrm>
            <a:off x="840739" y="5717235"/>
            <a:ext cx="762889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45">
                <a:solidFill>
                  <a:srgbClr val="00FF00"/>
                </a:solidFill>
                <a:latin typeface="Times New Roman"/>
                <a:cs typeface="Times New Roman"/>
              </a:rPr>
              <a:t>ROBIN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A. </a:t>
            </a:r>
            <a:r>
              <a:rPr dirty="0" sz="1800" spc="-165">
                <a:solidFill>
                  <a:srgbClr val="00FF00"/>
                </a:solidFill>
                <a:latin typeface="Times New Roman"/>
                <a:cs typeface="Times New Roman"/>
              </a:rPr>
              <a:t>SEYMOUR </a:t>
            </a:r>
            <a:r>
              <a:rPr dirty="0" sz="1800" spc="-105">
                <a:solidFill>
                  <a:srgbClr val="00FF00"/>
                </a:solidFill>
                <a:latin typeface="Times New Roman"/>
                <a:cs typeface="Times New Roman"/>
              </a:rPr>
              <a:t>Effects of </a:t>
            </a:r>
            <a:r>
              <a:rPr dirty="0" sz="1800" spc="-90">
                <a:solidFill>
                  <a:srgbClr val="00FF00"/>
                </a:solidFill>
                <a:latin typeface="Times New Roman"/>
                <a:cs typeface="Times New Roman"/>
              </a:rPr>
              <a:t>medications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on </a:t>
            </a:r>
            <a:r>
              <a:rPr dirty="0" sz="1800" spc="-55">
                <a:solidFill>
                  <a:srgbClr val="00FF00"/>
                </a:solidFill>
                <a:latin typeface="Times New Roman"/>
                <a:cs typeface="Times New Roman"/>
              </a:rPr>
              <a:t>the </a:t>
            </a:r>
            <a:r>
              <a:rPr dirty="0" sz="1800" spc="-60">
                <a:solidFill>
                  <a:srgbClr val="00FF00"/>
                </a:solidFill>
                <a:latin typeface="Times New Roman"/>
                <a:cs typeface="Times New Roman"/>
              </a:rPr>
              <a:t>periodontal </a:t>
            </a:r>
            <a:r>
              <a:rPr dirty="0" sz="1800" spc="-90">
                <a:solidFill>
                  <a:srgbClr val="00FF00"/>
                </a:solidFill>
                <a:latin typeface="Times New Roman"/>
                <a:cs typeface="Times New Roman"/>
              </a:rPr>
              <a:t>tissues </a:t>
            </a:r>
            <a:r>
              <a:rPr dirty="0" sz="1800" spc="-85">
                <a:solidFill>
                  <a:srgbClr val="00FF00"/>
                </a:solidFill>
                <a:latin typeface="Times New Roman"/>
                <a:cs typeface="Times New Roman"/>
              </a:rPr>
              <a:t>in health </a:t>
            </a:r>
            <a:r>
              <a:rPr dirty="0" sz="1800" spc="-100">
                <a:solidFill>
                  <a:srgbClr val="00FF00"/>
                </a:solidFill>
                <a:latin typeface="Times New Roman"/>
                <a:cs typeface="Times New Roman"/>
              </a:rPr>
              <a:t>and </a:t>
            </a:r>
            <a:r>
              <a:rPr dirty="0" sz="1800" spc="-105">
                <a:solidFill>
                  <a:srgbClr val="00FF00"/>
                </a:solidFill>
                <a:latin typeface="Times New Roman"/>
                <a:cs typeface="Times New Roman"/>
              </a:rPr>
              <a:t>disease 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Periodontology </a:t>
            </a:r>
            <a:r>
              <a:rPr dirty="0" sz="1800" spc="-70">
                <a:solidFill>
                  <a:srgbClr val="00FF00"/>
                </a:solidFill>
                <a:latin typeface="Times New Roman"/>
                <a:cs typeface="Times New Roman"/>
              </a:rPr>
              <a:t>2000,Vol. </a:t>
            </a:r>
            <a:r>
              <a:rPr dirty="0" sz="1800" spc="-25">
                <a:solidFill>
                  <a:srgbClr val="00FF00"/>
                </a:solidFill>
                <a:latin typeface="Times New Roman"/>
                <a:cs typeface="Times New Roman"/>
              </a:rPr>
              <a:t>40, </a:t>
            </a:r>
            <a:r>
              <a:rPr dirty="0" sz="1800" spc="-45">
                <a:solidFill>
                  <a:srgbClr val="00FF00"/>
                </a:solidFill>
                <a:latin typeface="Times New Roman"/>
                <a:cs typeface="Times New Roman"/>
              </a:rPr>
              <a:t>2006,</a:t>
            </a:r>
            <a:r>
              <a:rPr dirty="0" sz="1800" spc="-27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800" spc="-65">
                <a:solidFill>
                  <a:srgbClr val="00FF00"/>
                </a:solidFill>
                <a:latin typeface="Times New Roman"/>
                <a:cs typeface="Times New Roman"/>
              </a:rPr>
              <a:t>120–129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object 2"/>
          <p:cNvSpPr txBox="1">
            <a:spLocks noGrp="1"/>
          </p:cNvSpPr>
          <p:nvPr>
            <p:ph type="title"/>
          </p:nvPr>
        </p:nvSpPr>
        <p:spPr>
          <a:xfrm>
            <a:off x="2322957" y="247599"/>
            <a:ext cx="4951095" cy="5746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600" spc="-185">
                <a:solidFill>
                  <a:srgbClr val="FFC000"/>
                </a:solidFill>
                <a:latin typeface="Trebuchet MS"/>
                <a:cs typeface="Trebuchet MS"/>
              </a:rPr>
              <a:t>Concomitant</a:t>
            </a:r>
            <a:r>
              <a:rPr b="1" dirty="0" sz="3600" spc="-26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3600" spc="-160">
                <a:solidFill>
                  <a:srgbClr val="FFC000"/>
                </a:solidFill>
                <a:latin typeface="Trebuchet MS"/>
                <a:cs typeface="Trebuchet MS"/>
              </a:rPr>
              <a:t>medications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048621" name="object 3"/>
          <p:cNvSpPr txBox="1"/>
          <p:nvPr/>
        </p:nvSpPr>
        <p:spPr>
          <a:xfrm>
            <a:off x="993444" y="1202181"/>
            <a:ext cx="7362190" cy="401891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algn="just" indent="-274320" marL="286385" marR="294005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200">
                <a:solidFill>
                  <a:srgbClr val="FFFFFF"/>
                </a:solidFill>
                <a:latin typeface="Times New Roman"/>
                <a:cs typeface="Times New Roman"/>
              </a:rPr>
              <a:t>Some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cyclosporine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administered 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nifidepine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increases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prevalence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severity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dirty="0" sz="2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overgrowth.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>
              <a:latin typeface="Times New Roman"/>
              <a:cs typeface="Times New Roman"/>
            </a:endParaRPr>
          </a:p>
          <a:p>
            <a:pPr indent="-274320" marL="286385" marR="5080">
              <a:lnSpc>
                <a:spcPct val="100000"/>
              </a:lnSpc>
            </a:pPr>
            <a:r>
              <a:rPr dirty="0" sz="2350" spc="-595">
                <a:solidFill>
                  <a:srgbClr val="D24717"/>
                </a:solidFill>
                <a:latin typeface="Arial"/>
                <a:cs typeface="Arial"/>
              </a:rPr>
              <a:t></a:t>
            </a:r>
            <a:r>
              <a:rPr dirty="0" sz="2350" spc="-54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Phenobarbitone, primidone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carbamazepine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induce 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hepatic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cells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release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cytochrome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450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dirty="0" sz="2800" spc="-204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stimulatory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effect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fibroblasts,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thus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explaining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excessive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overgrowth in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multiple 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antiepileptic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drugs.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object 2"/>
          <p:cNvSpPr txBox="1"/>
          <p:nvPr/>
        </p:nvSpPr>
        <p:spPr>
          <a:xfrm>
            <a:off x="993444" y="1430781"/>
            <a:ext cx="7538084" cy="130556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320" marL="286385" marR="508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Prednisalone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azathioprine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organ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transplant 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offer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protection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against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overgrowth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due 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anti-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inflammatory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properties.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object 2"/>
          <p:cNvSpPr txBox="1">
            <a:spLocks noGrp="1"/>
          </p:cNvSpPr>
          <p:nvPr>
            <p:ph type="title"/>
          </p:nvPr>
        </p:nvSpPr>
        <p:spPr>
          <a:xfrm>
            <a:off x="2513457" y="338073"/>
            <a:ext cx="457263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220">
                <a:solidFill>
                  <a:srgbClr val="FFC000"/>
                </a:solidFill>
                <a:latin typeface="Trebuchet MS"/>
                <a:cs typeface="Trebuchet MS"/>
              </a:rPr>
              <a:t>Periodontal</a:t>
            </a:r>
            <a:r>
              <a:rPr b="1" dirty="0" sz="4000" spc="-245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4000" spc="-190">
                <a:solidFill>
                  <a:srgbClr val="FFC000"/>
                </a:solidFill>
                <a:latin typeface="Trebuchet MS"/>
                <a:cs typeface="Trebuchet MS"/>
              </a:rPr>
              <a:t>Variables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624" name="object 3"/>
          <p:cNvSpPr txBox="1"/>
          <p:nvPr/>
        </p:nvSpPr>
        <p:spPr>
          <a:xfrm>
            <a:off x="993444" y="1017778"/>
            <a:ext cx="7479030" cy="4598035"/>
          </a:xfrm>
          <a:prstGeom prst="rect"/>
        </p:spPr>
        <p:txBody>
          <a:bodyPr bIns="0" lIns="0" rIns="0" rtlCol="0" tIns="60960" vert="horz" wrap="square">
            <a:spAutoFit/>
          </a:bodyPr>
          <a:p>
            <a:pPr indent="-274320" marL="286385" marR="633095">
              <a:lnSpc>
                <a:spcPts val="3020"/>
              </a:lnSpc>
              <a:spcBef>
                <a:spcPts val="480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Plaque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induced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inflammatory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changes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tissues 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exacerbates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overgrowth</a:t>
            </a:r>
            <a:r>
              <a:rPr dirty="0" sz="2800" spc="-125">
                <a:solidFill>
                  <a:srgbClr val="00FF00"/>
                </a:solidFill>
                <a:latin typeface="Times New Roman"/>
                <a:cs typeface="Times New Roman"/>
              </a:rPr>
              <a:t>.(Ellis </a:t>
            </a:r>
            <a:r>
              <a:rPr dirty="0" sz="2800" spc="-295">
                <a:solidFill>
                  <a:srgbClr val="00FF00"/>
                </a:solidFill>
                <a:latin typeface="Times New Roman"/>
                <a:cs typeface="Times New Roman"/>
              </a:rPr>
              <a:t>JS  </a:t>
            </a:r>
            <a:r>
              <a:rPr dirty="0" sz="2800" spc="-125">
                <a:solidFill>
                  <a:srgbClr val="00FF00"/>
                </a:solidFill>
                <a:latin typeface="Times New Roman"/>
                <a:cs typeface="Times New Roman"/>
              </a:rPr>
              <a:t>1999,Thomason </a:t>
            </a:r>
            <a:r>
              <a:rPr dirty="0" sz="2800" spc="-140">
                <a:solidFill>
                  <a:srgbClr val="00FF00"/>
                </a:solidFill>
                <a:latin typeface="Times New Roman"/>
                <a:cs typeface="Times New Roman"/>
              </a:rPr>
              <a:t>JM, </a:t>
            </a:r>
            <a:r>
              <a:rPr dirty="0" sz="2800" spc="-170">
                <a:solidFill>
                  <a:srgbClr val="00FF00"/>
                </a:solidFill>
                <a:latin typeface="Times New Roman"/>
                <a:cs typeface="Times New Roman"/>
              </a:rPr>
              <a:t>Seymour </a:t>
            </a:r>
            <a:r>
              <a:rPr dirty="0" sz="2800" spc="-290">
                <a:solidFill>
                  <a:srgbClr val="00FF00"/>
                </a:solidFill>
                <a:latin typeface="Times New Roman"/>
                <a:cs typeface="Times New Roman"/>
              </a:rPr>
              <a:t>RA</a:t>
            </a:r>
            <a:r>
              <a:rPr dirty="0" sz="2800" spc="4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105">
                <a:solidFill>
                  <a:srgbClr val="00FF00"/>
                </a:solidFill>
                <a:latin typeface="Times New Roman"/>
                <a:cs typeface="Times New Roman"/>
              </a:rPr>
              <a:t>1995)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24717"/>
              </a:buClr>
              <a:buFont typeface="Wingdings"/>
              <a:buChar char=""/>
            </a:pPr>
            <a:endParaRPr sz="3650">
              <a:latin typeface="Times New Roman"/>
              <a:cs typeface="Times New Roman"/>
            </a:endParaRPr>
          </a:p>
          <a:p>
            <a:pPr indent="-274320" marL="286385" marR="13970">
              <a:lnSpc>
                <a:spcPts val="302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extent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inflammation 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prior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medication  </a:t>
            </a:r>
            <a:r>
              <a:rPr dirty="0" sz="2800" spc="-200">
                <a:solidFill>
                  <a:srgbClr val="FFFFFF"/>
                </a:solidFill>
                <a:latin typeface="Times New Roman"/>
                <a:cs typeface="Times New Roman"/>
              </a:rPr>
              <a:t>plays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major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role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causing gingival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overgrowth.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24717"/>
              </a:buClr>
              <a:buFont typeface="Wingdings"/>
              <a:buChar char=""/>
            </a:pPr>
            <a:endParaRPr sz="3600">
              <a:latin typeface="Times New Roman"/>
              <a:cs typeface="Times New Roman"/>
            </a:endParaRPr>
          </a:p>
          <a:p>
            <a:pPr indent="-274320" marL="286385" marR="5080">
              <a:lnSpc>
                <a:spcPct val="9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  <a:tab algn="l" pos="1853564"/>
                <a:tab algn="l" pos="6463030"/>
              </a:tabLst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dirty="0" sz="2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	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nefidipine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cardiovascular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reasons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exhibit 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overgrowth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than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reasons</a:t>
            </a:r>
            <a:r>
              <a:rPr dirty="0" sz="28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due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	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impact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cardiovascular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drugs on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 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vasculature</a:t>
            </a: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object 2"/>
          <p:cNvSpPr txBox="1">
            <a:spLocks noGrp="1"/>
          </p:cNvSpPr>
          <p:nvPr>
            <p:ph type="title"/>
          </p:nvPr>
        </p:nvSpPr>
        <p:spPr>
          <a:xfrm>
            <a:off x="3327653" y="324358"/>
            <a:ext cx="294322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600" spc="-200">
                <a:solidFill>
                  <a:srgbClr val="FFC000"/>
                </a:solidFill>
                <a:latin typeface="Trebuchet MS"/>
                <a:cs typeface="Trebuchet MS"/>
              </a:rPr>
              <a:t>Genetic</a:t>
            </a:r>
            <a:r>
              <a:rPr b="1" dirty="0" sz="3600" spc="-275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3600" spc="-175">
                <a:solidFill>
                  <a:srgbClr val="FFC000"/>
                </a:solidFill>
                <a:latin typeface="Trebuchet MS"/>
                <a:cs typeface="Trebuchet MS"/>
              </a:rPr>
              <a:t>factors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048626" name="object 3"/>
          <p:cNvSpPr txBox="1"/>
          <p:nvPr/>
        </p:nvSpPr>
        <p:spPr>
          <a:xfrm>
            <a:off x="764540" y="1281430"/>
            <a:ext cx="7768590" cy="421830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955" marL="287020" marR="15748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"/>
              <a:buChar char=""/>
              <a:tabLst>
                <a:tab algn="l" pos="287655"/>
                <a:tab algn="l" pos="1281430"/>
              </a:tabLst>
            </a:pP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Phenytoin,cyclosporine </a:t>
            </a:r>
            <a:r>
              <a:rPr dirty="0" sz="2600" spc="-14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nifedipine 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metabolised </a:t>
            </a:r>
            <a:r>
              <a:rPr dirty="0" sz="2600" spc="-20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hepatic	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enzyme 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cytochrome</a:t>
            </a:r>
            <a:r>
              <a:rPr dirty="0" sz="2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P450.</a:t>
            </a:r>
            <a:endParaRPr sz="2600">
              <a:latin typeface="Times New Roman"/>
              <a:cs typeface="Times New Roman"/>
            </a:endParaRPr>
          </a:p>
          <a:p>
            <a:pPr indent="-274955" marL="287020" marR="2476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/>
              <a:buChar char=""/>
              <a:tabLst>
                <a:tab algn="l" pos="287655"/>
              </a:tabLst>
            </a:pP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Cytochrome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P450 </a:t>
            </a:r>
            <a:r>
              <a:rPr dirty="0" sz="2600" spc="-135">
                <a:solidFill>
                  <a:srgbClr val="FFFFFF"/>
                </a:solidFill>
                <a:latin typeface="Times New Roman"/>
                <a:cs typeface="Times New Roman"/>
              </a:rPr>
              <a:t>Exhibits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genetic </a:t>
            </a:r>
            <a:r>
              <a:rPr dirty="0" sz="2600" spc="-135">
                <a:solidFill>
                  <a:srgbClr val="FFFFFF"/>
                </a:solidFill>
                <a:latin typeface="Times New Roman"/>
                <a:cs typeface="Times New Roman"/>
              </a:rPr>
              <a:t>polymorphisms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causing 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variation in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-155">
                <a:solidFill>
                  <a:srgbClr val="FFFFFF"/>
                </a:solidFill>
                <a:latin typeface="Times New Roman"/>
                <a:cs typeface="Times New Roman"/>
              </a:rPr>
              <a:t>levels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-90">
                <a:solidFill>
                  <a:srgbClr val="FFFFFF"/>
                </a:solidFill>
                <a:latin typeface="Times New Roman"/>
                <a:cs typeface="Times New Roman"/>
              </a:rPr>
              <a:t>drug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-155">
                <a:solidFill>
                  <a:srgbClr val="FFFFFF"/>
                </a:solidFill>
                <a:latin typeface="Times New Roman"/>
                <a:cs typeface="Times New Roman"/>
              </a:rPr>
              <a:t>body 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thus 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contributing  </a:t>
            </a:r>
            <a:r>
              <a:rPr dirty="0" sz="2600" spc="-3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overgrowth.</a:t>
            </a:r>
            <a:endParaRPr sz="2600">
              <a:latin typeface="Times New Roman"/>
              <a:cs typeface="Times New Roman"/>
            </a:endParaRPr>
          </a:p>
          <a:p>
            <a:pPr algn="just" indent="-274955" marL="287020" marR="50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/>
              <a:buChar char=""/>
              <a:tabLst>
                <a:tab algn="l" pos="287655"/>
              </a:tabLst>
            </a:pP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2600" spc="-130">
                <a:solidFill>
                  <a:srgbClr val="FFFFFF"/>
                </a:solidFill>
                <a:latin typeface="Times New Roman"/>
                <a:cs typeface="Times New Roman"/>
              </a:rPr>
              <a:t>expressing </a:t>
            </a:r>
            <a:r>
              <a:rPr dirty="0" sz="2600" spc="-180">
                <a:solidFill>
                  <a:srgbClr val="FFFFFF"/>
                </a:solidFill>
                <a:latin typeface="Times New Roman"/>
                <a:cs typeface="Times New Roman"/>
              </a:rPr>
              <a:t>HLA-DR1 </a:t>
            </a:r>
            <a:r>
              <a:rPr dirty="0" sz="2600" spc="-204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dirty="0" sz="2600" spc="-140">
                <a:solidFill>
                  <a:srgbClr val="FFFFFF"/>
                </a:solidFill>
                <a:latin typeface="Times New Roman"/>
                <a:cs typeface="Times New Roman"/>
              </a:rPr>
              <a:t>some 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degree </a:t>
            </a:r>
            <a:r>
              <a:rPr dirty="0" sz="2600" spc="-15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protection 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against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GO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compared </a:t>
            </a:r>
            <a:r>
              <a:rPr dirty="0" sz="2600" spc="-4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2600" spc="-140">
                <a:solidFill>
                  <a:srgbClr val="FFFFFF"/>
                </a:solidFill>
                <a:latin typeface="Times New Roman"/>
                <a:cs typeface="Times New Roman"/>
              </a:rPr>
              <a:t>who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express </a:t>
            </a:r>
            <a:r>
              <a:rPr dirty="0" sz="2600" spc="-180">
                <a:solidFill>
                  <a:srgbClr val="FFFFFF"/>
                </a:solidFill>
                <a:latin typeface="Times New Roman"/>
                <a:cs typeface="Times New Roman"/>
              </a:rPr>
              <a:t>HLA-DR2 </a:t>
            </a:r>
            <a:r>
              <a:rPr dirty="0" sz="2600" spc="-140">
                <a:solidFill>
                  <a:srgbClr val="FFFFFF"/>
                </a:solidFill>
                <a:latin typeface="Times New Roman"/>
                <a:cs typeface="Times New Roman"/>
              </a:rPr>
              <a:t>who  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600" spc="-9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susceptible. </a:t>
            </a:r>
            <a:r>
              <a:rPr dirty="0" sz="2600" spc="-120">
                <a:solidFill>
                  <a:srgbClr val="00FF00"/>
                </a:solidFill>
                <a:latin typeface="Times New Roman"/>
                <a:cs typeface="Times New Roman"/>
              </a:rPr>
              <a:t>(Cebeci </a:t>
            </a:r>
            <a:r>
              <a:rPr dirty="0" sz="2600" spc="-40">
                <a:solidFill>
                  <a:srgbClr val="00FF00"/>
                </a:solidFill>
                <a:latin typeface="Times New Roman"/>
                <a:cs typeface="Times New Roman"/>
              </a:rPr>
              <a:t>I, </a:t>
            </a:r>
            <a:r>
              <a:rPr dirty="0" sz="2600" spc="-135">
                <a:solidFill>
                  <a:srgbClr val="00FF00"/>
                </a:solidFill>
                <a:latin typeface="Times New Roman"/>
                <a:cs typeface="Times New Roman"/>
              </a:rPr>
              <a:t>Kantarci </a:t>
            </a:r>
            <a:r>
              <a:rPr dirty="0" sz="2600" spc="-335">
                <a:solidFill>
                  <a:srgbClr val="00FF00"/>
                </a:solidFill>
                <a:latin typeface="Times New Roman"/>
                <a:cs typeface="Times New Roman"/>
              </a:rPr>
              <a:t>A </a:t>
            </a:r>
            <a:r>
              <a:rPr dirty="0" sz="2600" spc="-30">
                <a:solidFill>
                  <a:srgbClr val="00FF00"/>
                </a:solidFill>
                <a:latin typeface="Times New Roman"/>
                <a:cs typeface="Times New Roman"/>
              </a:rPr>
              <a:t>et </a:t>
            </a:r>
            <a:r>
              <a:rPr dirty="0" sz="2600" spc="-155">
                <a:solidFill>
                  <a:srgbClr val="00FF00"/>
                </a:solidFill>
                <a:latin typeface="Times New Roman"/>
                <a:cs typeface="Times New Roman"/>
              </a:rPr>
              <a:t>al</a:t>
            </a:r>
            <a:r>
              <a:rPr dirty="0" sz="2600" spc="-37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600" spc="-105">
                <a:solidFill>
                  <a:srgbClr val="00FF00"/>
                </a:solidFill>
                <a:latin typeface="Times New Roman"/>
                <a:cs typeface="Times New Roman"/>
              </a:rPr>
              <a:t>1996)</a:t>
            </a:r>
            <a:endParaRPr sz="2600">
              <a:latin typeface="Times New Roman"/>
              <a:cs typeface="Times New Roman"/>
            </a:endParaRPr>
          </a:p>
          <a:p>
            <a:pPr algn="just" indent="-274955" marL="287020" marR="704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/>
              <a:buChar char=""/>
              <a:tabLst>
                <a:tab algn="l" pos="287655"/>
              </a:tabLst>
            </a:pPr>
            <a:r>
              <a:rPr dirty="0" sz="2600" spc="-254">
                <a:solidFill>
                  <a:srgbClr val="FFFFFF"/>
                </a:solidFill>
                <a:latin typeface="Times New Roman"/>
                <a:cs typeface="Times New Roman"/>
              </a:rPr>
              <a:t>HLA </a:t>
            </a:r>
            <a:r>
              <a:rPr dirty="0" sz="2600" spc="-185">
                <a:solidFill>
                  <a:srgbClr val="FFFFFF"/>
                </a:solidFill>
                <a:latin typeface="Times New Roman"/>
                <a:cs typeface="Times New Roman"/>
              </a:rPr>
              <a:t>A19 </a:t>
            </a:r>
            <a:r>
              <a:rPr dirty="0" sz="2600" spc="-135">
                <a:solidFill>
                  <a:srgbClr val="FFFFFF"/>
                </a:solidFill>
                <a:latin typeface="Times New Roman"/>
                <a:cs typeface="Times New Roman"/>
              </a:rPr>
              <a:t>increases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susceptibility </a:t>
            </a:r>
            <a:r>
              <a:rPr dirty="0" sz="2600" spc="-14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600" spc="-254">
                <a:solidFill>
                  <a:srgbClr val="FFFFFF"/>
                </a:solidFill>
                <a:latin typeface="Times New Roman"/>
                <a:cs typeface="Times New Roman"/>
              </a:rPr>
              <a:t>HLA </a:t>
            </a:r>
            <a:r>
              <a:rPr dirty="0" sz="2600" spc="-409">
                <a:solidFill>
                  <a:srgbClr val="FFFFFF"/>
                </a:solidFill>
                <a:latin typeface="Times New Roman"/>
                <a:cs typeface="Times New Roman"/>
              </a:rPr>
              <a:t>B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37 </a:t>
            </a:r>
            <a:r>
              <a:rPr dirty="0" sz="2600" spc="-16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600" spc="-204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risk factor  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600" spc="-90">
                <a:solidFill>
                  <a:srgbClr val="FFFFFF"/>
                </a:solidFill>
                <a:latin typeface="Times New Roman"/>
                <a:cs typeface="Times New Roman"/>
              </a:rPr>
              <a:t>GO. </a:t>
            </a:r>
            <a:r>
              <a:rPr dirty="0" sz="2600" spc="-135">
                <a:solidFill>
                  <a:srgbClr val="00FF00"/>
                </a:solidFill>
                <a:latin typeface="Times New Roman"/>
                <a:cs typeface="Times New Roman"/>
              </a:rPr>
              <a:t>(Thomason </a:t>
            </a:r>
            <a:r>
              <a:rPr dirty="0" sz="2600" spc="-125">
                <a:solidFill>
                  <a:srgbClr val="00FF00"/>
                </a:solidFill>
                <a:latin typeface="Times New Roman"/>
                <a:cs typeface="Times New Roman"/>
              </a:rPr>
              <a:t>JM, </a:t>
            </a:r>
            <a:r>
              <a:rPr dirty="0" sz="2600" spc="-155">
                <a:solidFill>
                  <a:srgbClr val="00FF00"/>
                </a:solidFill>
                <a:latin typeface="Times New Roman"/>
                <a:cs typeface="Times New Roman"/>
              </a:rPr>
              <a:t>Seymour </a:t>
            </a:r>
            <a:r>
              <a:rPr dirty="0" sz="2600" spc="-265">
                <a:solidFill>
                  <a:srgbClr val="00FF00"/>
                </a:solidFill>
                <a:latin typeface="Times New Roman"/>
                <a:cs typeface="Times New Roman"/>
              </a:rPr>
              <a:t>RA</a:t>
            </a:r>
            <a:r>
              <a:rPr dirty="0" sz="2600" spc="-4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600" spc="-100">
                <a:solidFill>
                  <a:srgbClr val="00FF00"/>
                </a:solidFill>
                <a:latin typeface="Times New Roman"/>
                <a:cs typeface="Times New Roman"/>
              </a:rPr>
              <a:t>1996)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object 2"/>
          <p:cNvSpPr txBox="1"/>
          <p:nvPr/>
        </p:nvSpPr>
        <p:spPr>
          <a:xfrm>
            <a:off x="1069644" y="147015"/>
            <a:ext cx="7132320" cy="4512945"/>
          </a:xfrm>
          <a:prstGeom prst="rect"/>
        </p:spPr>
        <p:txBody>
          <a:bodyPr bIns="0" lIns="0" rIns="0" rtlCol="0" tIns="97790" vert="horz" wrap="square">
            <a:spAutoFit/>
          </a:bodyPr>
          <a:p>
            <a:pPr indent="-274320" marL="286385" marR="314325">
              <a:lnSpc>
                <a:spcPct val="80000"/>
              </a:lnSpc>
              <a:spcBef>
                <a:spcPts val="770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Although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they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chemically 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unrelated,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anticonvulsants,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immunosuppressants,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calcium 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antagonists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act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inhibitors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drug </a:t>
            </a:r>
            <a:r>
              <a:rPr dirty="0" sz="2800" spc="-60">
                <a:solidFill>
                  <a:srgbClr val="FFFFFF"/>
                </a:solidFill>
                <a:latin typeface="Times New Roman"/>
                <a:cs typeface="Times New Roman"/>
              </a:rPr>
              <a:t>transporter 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permeability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glycoprotein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(P-gp)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14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24717"/>
              </a:buClr>
              <a:buFont typeface="Wingdings"/>
              <a:buChar char=""/>
            </a:pPr>
            <a:endParaRPr sz="3350">
              <a:latin typeface="Times New Roman"/>
              <a:cs typeface="Times New Roman"/>
            </a:endParaRPr>
          </a:p>
          <a:p>
            <a:pPr indent="-274320" marL="286385" marR="5080">
              <a:lnSpc>
                <a:spcPts val="269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gene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product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multidrug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resistance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1 (MDR1), 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inflammation </a:t>
            </a:r>
            <a:r>
              <a:rPr dirty="0" sz="2800" spc="-245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modify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P-gp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expression.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24717"/>
              </a:buClr>
              <a:buFont typeface="Wingdings"/>
              <a:buChar char=""/>
            </a:pPr>
            <a:endParaRPr sz="3350">
              <a:latin typeface="Times New Roman"/>
              <a:cs typeface="Times New Roman"/>
            </a:endParaRPr>
          </a:p>
          <a:p>
            <a:pPr algn="just" indent="-274320" marL="286385" marR="57150">
              <a:lnSpc>
                <a:spcPct val="8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2800" spc="-204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observed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calcium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blockers 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they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associated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204">
                <a:solidFill>
                  <a:srgbClr val="FFFFFF"/>
                </a:solidFill>
                <a:latin typeface="Times New Roman"/>
                <a:cs typeface="Times New Roman"/>
              </a:rPr>
              <a:t>MDR1 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G2677T/A 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polymorphism.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204">
                <a:solidFill>
                  <a:srgbClr val="FFFFFF"/>
                </a:solidFill>
                <a:latin typeface="Times New Roman"/>
                <a:cs typeface="Times New Roman"/>
              </a:rPr>
              <a:t>MDR1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genotype </a:t>
            </a:r>
            <a:r>
              <a:rPr dirty="0" sz="2800" spc="-245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modify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inflammatory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response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drugs.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628" name="object 3"/>
          <p:cNvSpPr txBox="1"/>
          <p:nvPr/>
        </p:nvSpPr>
        <p:spPr>
          <a:xfrm>
            <a:off x="231140" y="6098235"/>
            <a:ext cx="841184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solidFill>
                  <a:srgbClr val="00FF00"/>
                </a:solidFill>
                <a:latin typeface="Times New Roman"/>
                <a:cs typeface="Times New Roman"/>
              </a:rPr>
              <a:t>Meisel </a:t>
            </a:r>
            <a:r>
              <a:rPr dirty="0" sz="1800" spc="-170">
                <a:solidFill>
                  <a:srgbClr val="00FF00"/>
                </a:solidFill>
                <a:latin typeface="Times New Roman"/>
                <a:cs typeface="Times New Roman"/>
              </a:rPr>
              <a:t>P, </a:t>
            </a:r>
            <a:r>
              <a:rPr dirty="0" sz="1800" spc="-90">
                <a:solidFill>
                  <a:srgbClr val="00FF00"/>
                </a:solidFill>
                <a:latin typeface="Times New Roman"/>
                <a:cs typeface="Times New Roman"/>
              </a:rPr>
              <a:t>Giebel </a:t>
            </a:r>
            <a:r>
              <a:rPr dirty="0" sz="1800" spc="-70">
                <a:solidFill>
                  <a:srgbClr val="00FF00"/>
                </a:solidFill>
                <a:latin typeface="Times New Roman"/>
                <a:cs typeface="Times New Roman"/>
              </a:rPr>
              <a:t>J,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Kunert-Keil </a:t>
            </a:r>
            <a:r>
              <a:rPr dirty="0" sz="1800" spc="-40">
                <a:solidFill>
                  <a:srgbClr val="00FF00"/>
                </a:solidFill>
                <a:latin typeface="Times New Roman"/>
                <a:cs typeface="Times New Roman"/>
              </a:rPr>
              <a:t>C, </a:t>
            </a:r>
            <a:r>
              <a:rPr dirty="0" sz="1800" spc="-60">
                <a:solidFill>
                  <a:srgbClr val="00FF00"/>
                </a:solidFill>
                <a:latin typeface="Times New Roman"/>
                <a:cs typeface="Times New Roman"/>
              </a:rPr>
              <a:t>Dazert </a:t>
            </a:r>
            <a:r>
              <a:rPr dirty="0" sz="1800" spc="-170">
                <a:solidFill>
                  <a:srgbClr val="00FF00"/>
                </a:solidFill>
                <a:latin typeface="Times New Roman"/>
                <a:cs typeface="Times New Roman"/>
              </a:rPr>
              <a:t>P, </a:t>
            </a:r>
            <a:r>
              <a:rPr dirty="0" sz="1800" spc="-70">
                <a:solidFill>
                  <a:srgbClr val="00FF00"/>
                </a:solidFill>
                <a:latin typeface="Times New Roman"/>
                <a:cs typeface="Times New Roman"/>
              </a:rPr>
              <a:t>Kroemer </a:t>
            </a:r>
            <a:r>
              <a:rPr dirty="0" sz="1800" spc="-75">
                <a:solidFill>
                  <a:srgbClr val="00FF00"/>
                </a:solidFill>
                <a:latin typeface="Times New Roman"/>
                <a:cs typeface="Times New Roman"/>
              </a:rPr>
              <a:t>HK, </a:t>
            </a:r>
            <a:r>
              <a:rPr dirty="0" sz="1800" spc="-95">
                <a:solidFill>
                  <a:srgbClr val="00FF00"/>
                </a:solidFill>
                <a:latin typeface="Times New Roman"/>
                <a:cs typeface="Times New Roman"/>
              </a:rPr>
              <a:t>Kocher </a:t>
            </a:r>
            <a:r>
              <a:rPr dirty="0" sz="1800" spc="-125">
                <a:solidFill>
                  <a:srgbClr val="00FF00"/>
                </a:solidFill>
                <a:latin typeface="Times New Roman"/>
                <a:cs typeface="Times New Roman"/>
              </a:rPr>
              <a:t>T. </a:t>
            </a:r>
            <a:r>
              <a:rPr dirty="0" sz="1800" spc="-130">
                <a:solidFill>
                  <a:srgbClr val="00FF00"/>
                </a:solidFill>
                <a:latin typeface="Times New Roman"/>
                <a:cs typeface="Times New Roman"/>
              </a:rPr>
              <a:t>MDR1 </a:t>
            </a:r>
            <a:r>
              <a:rPr dirty="0" sz="1800" spc="-90">
                <a:solidFill>
                  <a:srgbClr val="00FF00"/>
                </a:solidFill>
                <a:latin typeface="Times New Roman"/>
                <a:cs typeface="Times New Roman"/>
              </a:rPr>
              <a:t>gene</a:t>
            </a:r>
            <a:r>
              <a:rPr dirty="0" sz="1800" spc="-11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800" spc="-90">
                <a:solidFill>
                  <a:srgbClr val="00FF00"/>
                </a:solidFill>
                <a:latin typeface="Times New Roman"/>
                <a:cs typeface="Times New Roman"/>
              </a:rPr>
              <a:t>polymorphisms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0">
                <a:solidFill>
                  <a:srgbClr val="00FF00"/>
                </a:solidFill>
                <a:latin typeface="Times New Roman"/>
                <a:cs typeface="Times New Roman"/>
              </a:rPr>
              <a:t>and </a:t>
            </a:r>
            <a:r>
              <a:rPr dirty="0" sz="1800" spc="-75">
                <a:solidFill>
                  <a:srgbClr val="00FF00"/>
                </a:solidFill>
                <a:latin typeface="Times New Roman"/>
                <a:cs typeface="Times New Roman"/>
              </a:rPr>
              <a:t>risk </a:t>
            </a:r>
            <a:r>
              <a:rPr dirty="0" sz="1800" spc="-105">
                <a:solidFill>
                  <a:srgbClr val="00FF00"/>
                </a:solidFill>
                <a:latin typeface="Times New Roman"/>
                <a:cs typeface="Times New Roman"/>
              </a:rPr>
              <a:t>of </a:t>
            </a:r>
            <a:r>
              <a:rPr dirty="0" sz="1800" spc="-110">
                <a:solidFill>
                  <a:srgbClr val="00FF00"/>
                </a:solidFill>
                <a:latin typeface="Times New Roman"/>
                <a:cs typeface="Times New Roman"/>
              </a:rPr>
              <a:t>gingival </a:t>
            </a:r>
            <a:r>
              <a:rPr dirty="0" sz="1800" spc="-95">
                <a:solidFill>
                  <a:srgbClr val="00FF00"/>
                </a:solidFill>
                <a:latin typeface="Times New Roman"/>
                <a:cs typeface="Times New Roman"/>
              </a:rPr>
              <a:t>hyperplasia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induced </a:t>
            </a:r>
            <a:r>
              <a:rPr dirty="0" sz="1800" spc="-145">
                <a:solidFill>
                  <a:srgbClr val="00FF00"/>
                </a:solidFill>
                <a:latin typeface="Times New Roman"/>
                <a:cs typeface="Times New Roman"/>
              </a:rPr>
              <a:t>by </a:t>
            </a:r>
            <a:r>
              <a:rPr dirty="0" sz="1800" spc="-105">
                <a:solidFill>
                  <a:srgbClr val="00FF00"/>
                </a:solidFill>
                <a:latin typeface="Times New Roman"/>
                <a:cs typeface="Times New Roman"/>
              </a:rPr>
              <a:t>calcium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antagonists. </a:t>
            </a:r>
            <a:r>
              <a:rPr dirty="0" sz="1800" i="1" spc="-155">
                <a:solidFill>
                  <a:srgbClr val="00FF00"/>
                </a:solidFill>
                <a:latin typeface="Times New Roman"/>
                <a:cs typeface="Times New Roman"/>
              </a:rPr>
              <a:t>Clin </a:t>
            </a:r>
            <a:r>
              <a:rPr dirty="0" sz="1800" i="1" spc="-215">
                <a:solidFill>
                  <a:srgbClr val="00FF00"/>
                </a:solidFill>
                <a:latin typeface="Times New Roman"/>
                <a:cs typeface="Times New Roman"/>
              </a:rPr>
              <a:t>Pharmacol </a:t>
            </a:r>
            <a:r>
              <a:rPr dirty="0" sz="1800" i="1" spc="-175">
                <a:solidFill>
                  <a:srgbClr val="00FF00"/>
                </a:solidFill>
                <a:latin typeface="Times New Roman"/>
                <a:cs typeface="Times New Roman"/>
              </a:rPr>
              <a:t>Ther </a:t>
            </a:r>
            <a:r>
              <a:rPr dirty="0" sz="1800" spc="-50">
                <a:solidFill>
                  <a:srgbClr val="00FF00"/>
                </a:solidFill>
                <a:latin typeface="Times New Roman"/>
                <a:cs typeface="Times New Roman"/>
              </a:rPr>
              <a:t>2006;79(1):62–</a:t>
            </a:r>
            <a:r>
              <a:rPr dirty="0" sz="1800" spc="-6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71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object 2"/>
          <p:cNvGraphicFramePr>
            <a:graphicFrameLocks noGrp="1"/>
          </p:cNvGraphicFramePr>
          <p:nvPr/>
        </p:nvGraphicFramePr>
        <p:xfrm>
          <a:off x="-3175" y="0"/>
          <a:ext cx="9156700" cy="6026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0145"/>
                <a:gridCol w="2138680"/>
                <a:gridCol w="2286000"/>
                <a:gridCol w="2282825"/>
              </a:tblGrid>
              <a:tr h="899160">
                <a:tc>
                  <a:txBody>
                    <a:bodyPr/>
                    <a:p>
                      <a:pPr marL="88265" marR="393700">
                        <a:lnSpc>
                          <a:spcPts val="2160"/>
                        </a:lnSpc>
                        <a:spcBef>
                          <a:spcPts val="60"/>
                        </a:spcBef>
                      </a:pPr>
                      <a:r>
                        <a:rPr b="1" dirty="0" sz="1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Hereditary</a:t>
                      </a:r>
                      <a:r>
                        <a:rPr b="1" dirty="0" sz="1800" spc="-1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b="1" dirty="0" sz="18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Gingival  </a:t>
                      </a:r>
                      <a:r>
                        <a:rPr b="1" dirty="0" sz="18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Fibromatosis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p>
                      <a:pPr marL="91440" marR="267970">
                        <a:lnSpc>
                          <a:spcPts val="2160"/>
                        </a:lnSpc>
                        <a:spcBef>
                          <a:spcPts val="60"/>
                        </a:spcBef>
                      </a:pPr>
                      <a:r>
                        <a:rPr b="1" dirty="0" sz="1800" spc="-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Lysosomal</a:t>
                      </a:r>
                      <a:r>
                        <a:rPr b="1" dirty="0" sz="1800" spc="-1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b="1" dirty="0" sz="18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Storage  </a:t>
                      </a:r>
                      <a:r>
                        <a:rPr b="1" dirty="0" sz="18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Disorders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p>
                      <a:pPr marL="92075" marR="1238885">
                        <a:lnSpc>
                          <a:spcPts val="2160"/>
                        </a:lnSpc>
                        <a:spcBef>
                          <a:spcPts val="60"/>
                        </a:spcBef>
                      </a:pPr>
                      <a:r>
                        <a:rPr b="1" dirty="0" sz="1800" spc="-7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Vascular  </a:t>
                      </a:r>
                      <a:r>
                        <a:rPr b="1" dirty="0" sz="1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b="1" dirty="0" sz="1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b="1" dirty="0" sz="1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ord</a:t>
                      </a:r>
                      <a:r>
                        <a:rPr b="1" dirty="0" sz="18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b="1" dirty="0" sz="18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b="1" dirty="0" sz="1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p>
                      <a:pPr marL="92075" marR="197485">
                        <a:lnSpc>
                          <a:spcPts val="2160"/>
                        </a:lnSpc>
                        <a:spcBef>
                          <a:spcPts val="60"/>
                        </a:spcBef>
                      </a:pPr>
                      <a:r>
                        <a:rPr b="1" dirty="0" sz="18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DisordersAssociated  </a:t>
                      </a:r>
                      <a:r>
                        <a:rPr b="1" dirty="0" sz="1800" spc="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b="1" dirty="0" sz="1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Dental  </a:t>
                      </a:r>
                      <a:r>
                        <a:rPr b="1" dirty="0" sz="18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Abnormalities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</a:tr>
              <a:tr h="640079">
                <a:tc>
                  <a:txBody>
                    <a:bodyPr/>
                    <a:p>
                      <a:pPr indent="-489584" marL="826135" marR="3346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110">
                          <a:latin typeface="Times New Roman"/>
                          <a:cs typeface="Times New Roman"/>
                        </a:rPr>
                        <a:t>Gingival </a:t>
                      </a:r>
                      <a:r>
                        <a:rPr dirty="0" sz="1800" spc="-90">
                          <a:latin typeface="Times New Roman"/>
                          <a:cs typeface="Times New Roman"/>
                        </a:rPr>
                        <a:t>fibromatosis  </a:t>
                      </a:r>
                      <a:r>
                        <a:rPr dirty="0" sz="1800" spc="-75">
                          <a:latin typeface="Times New Roman"/>
                          <a:cs typeface="Times New Roman"/>
                        </a:rPr>
                        <a:t>(isolated)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Hurler</a:t>
                      </a:r>
                      <a:r>
                        <a:rPr dirty="0" sz="18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 marL="15621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Sturge </a:t>
                      </a:r>
                      <a:r>
                        <a:rPr dirty="0" sz="1800" spc="-90">
                          <a:latin typeface="Times New Roman"/>
                          <a:cs typeface="Times New Roman"/>
                        </a:rPr>
                        <a:t>Weber</a:t>
                      </a:r>
                      <a:r>
                        <a:rPr dirty="0" sz="1800" spc="-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 marL="4114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90">
                          <a:latin typeface="Times New Roman"/>
                          <a:cs typeface="Times New Roman"/>
                        </a:rPr>
                        <a:t>Wilson</a:t>
                      </a:r>
                      <a:r>
                        <a:rPr dirty="0" sz="18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indent="-516890" marL="803275" marR="2825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Zimmerman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dirty="0" sz="1800" spc="-125">
                          <a:latin typeface="Times New Roman"/>
                          <a:cs typeface="Times New Roman"/>
                        </a:rPr>
                        <a:t>Laband  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 indent="-300355" marL="659130" marR="353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dirty="0" sz="1800" spc="-7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 indent="-321945" marL="734060" marR="4064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Kl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dirty="0" sz="1800" spc="-1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800" spc="-6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 marL="4527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80">
                          <a:latin typeface="Times New Roman"/>
                          <a:cs typeface="Times New Roman"/>
                        </a:rPr>
                        <a:t>Goltz</a:t>
                      </a:r>
                      <a:r>
                        <a:rPr dirty="0" sz="18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640079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110">
                          <a:latin typeface="Times New Roman"/>
                          <a:cs typeface="Times New Roman"/>
                        </a:rPr>
                        <a:t>Ramon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110">
                          <a:latin typeface="Times New Roman"/>
                          <a:cs typeface="Times New Roman"/>
                        </a:rPr>
                        <a:t>Scheie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 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 indent="322580" marL="455295" marR="44513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100">
                          <a:latin typeface="Times New Roman"/>
                          <a:cs typeface="Times New Roman"/>
                        </a:rPr>
                        <a:t>Regional 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Odo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ys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pl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sia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110">
                          <a:latin typeface="Times New Roman"/>
                          <a:cs typeface="Times New Roman"/>
                        </a:rPr>
                        <a:t>Systemic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14">
                          <a:latin typeface="Times New Roman"/>
                          <a:cs typeface="Times New Roman"/>
                        </a:rPr>
                        <a:t>hyalinosis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15">
                          <a:latin typeface="Times New Roman"/>
                          <a:cs typeface="Times New Roman"/>
                        </a:rPr>
                        <a:t>Hurler/</a:t>
                      </a:r>
                      <a:r>
                        <a:rPr dirty="0" sz="18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95">
                          <a:latin typeface="Times New Roman"/>
                          <a:cs typeface="Times New Roman"/>
                        </a:rPr>
                        <a:t>scheie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632459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105">
                          <a:latin typeface="Times New Roman"/>
                          <a:cs typeface="Times New Roman"/>
                        </a:rPr>
                        <a:t>Jones</a:t>
                      </a:r>
                      <a:r>
                        <a:rPr dirty="0" sz="18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45">
                          <a:latin typeface="Times New Roman"/>
                          <a:cs typeface="Times New Roman"/>
                        </a:rPr>
                        <a:t>Hunter</a:t>
                      </a:r>
                      <a:r>
                        <a:rPr dirty="0" sz="18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922019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800" spc="-65">
                          <a:latin typeface="Times New Roman"/>
                          <a:cs typeface="Times New Roman"/>
                        </a:rPr>
                        <a:t>Rutherfurd</a:t>
                      </a:r>
                      <a:r>
                        <a:rPr dirty="0" sz="18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90">
                          <a:latin typeface="Times New Roman"/>
                          <a:cs typeface="Times New Roman"/>
                        </a:rPr>
                        <a:t>Cross</a:t>
                      </a:r>
                      <a:r>
                        <a:rPr dirty="0" sz="18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0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 marL="513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800" spc="-170">
                          <a:latin typeface="Times New Roman"/>
                          <a:cs typeface="Times New Roman"/>
                        </a:rPr>
                        <a:t>Sly</a:t>
                      </a:r>
                      <a:r>
                        <a:rPr dirty="0" sz="18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syndrome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95934">
                        <a:lnSpc>
                          <a:spcPct val="100000"/>
                        </a:lnSpc>
                      </a:pPr>
                      <a:r>
                        <a:rPr dirty="0" sz="1800" spc="-85">
                          <a:latin typeface="Times New Roman"/>
                          <a:cs typeface="Times New Roman"/>
                        </a:rPr>
                        <a:t>I- </a:t>
                      </a:r>
                      <a:r>
                        <a:rPr dirty="0" sz="1800" spc="-80">
                          <a:latin typeface="Times New Roman"/>
                          <a:cs typeface="Times New Roman"/>
                        </a:rPr>
                        <a:t>Cell</a:t>
                      </a:r>
                      <a:r>
                        <a:rPr dirty="0" sz="18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5">
                          <a:latin typeface="Times New Roman"/>
                          <a:cs typeface="Times New Roman"/>
                        </a:rPr>
                        <a:t>disease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algn="ctr" indent="6985" marL="146685" marR="1422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110">
                          <a:latin typeface="Times New Roman"/>
                          <a:cs typeface="Times New Roman"/>
                        </a:rPr>
                        <a:t>Gingival </a:t>
                      </a:r>
                      <a:r>
                        <a:rPr dirty="0" sz="1800" spc="-80">
                          <a:latin typeface="Times New Roman"/>
                          <a:cs typeface="Times New Roman"/>
                        </a:rPr>
                        <a:t>fibromatosis,  </a:t>
                      </a:r>
                      <a:r>
                        <a:rPr dirty="0" sz="1800" spc="-70">
                          <a:latin typeface="Times New Roman"/>
                          <a:cs typeface="Times New Roman"/>
                        </a:rPr>
                        <a:t>hypertrichosis </a:t>
                      </a:r>
                      <a:r>
                        <a:rPr dirty="0" sz="1800" spc="-1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8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75">
                          <a:latin typeface="Times New Roman"/>
                          <a:cs typeface="Times New Roman"/>
                        </a:rPr>
                        <a:t>mental  </a:t>
                      </a:r>
                      <a:r>
                        <a:rPr dirty="0" sz="1800" spc="-55">
                          <a:latin typeface="Times New Roman"/>
                          <a:cs typeface="Times New Roman"/>
                        </a:rPr>
                        <a:t>retardation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90">
                          <a:latin typeface="Times New Roman"/>
                          <a:cs typeface="Times New Roman"/>
                        </a:rPr>
                        <a:t>Aspartylglucosaminuria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365759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80">
                          <a:latin typeface="Times New Roman"/>
                          <a:cs typeface="Times New Roman"/>
                        </a:rPr>
                        <a:t>Neurofibromatosis </a:t>
                      </a:r>
                      <a:r>
                        <a:rPr dirty="0" sz="1800" spc="-7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dirty="0" sz="18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35">
                          <a:latin typeface="Times New Roman"/>
                          <a:cs typeface="Times New Roman"/>
                        </a:rPr>
                        <a:t>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130">
                          <a:latin typeface="Times New Roman"/>
                          <a:cs typeface="Times New Roman"/>
                        </a:rPr>
                        <a:t>Alpha</a:t>
                      </a:r>
                      <a:r>
                        <a:rPr dirty="0" sz="18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10">
                          <a:latin typeface="Times New Roman"/>
                          <a:cs typeface="Times New Roman"/>
                        </a:rPr>
                        <a:t>Mannosidosis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1048629" name="object 3"/>
          <p:cNvSpPr/>
          <p:nvPr/>
        </p:nvSpPr>
        <p:spPr>
          <a:xfrm>
            <a:off x="0" y="4260850"/>
            <a:ext cx="9144000" cy="12700"/>
          </a:xfrm>
          <a:custGeom>
            <a:avLst/>
            <a:ah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bIns="0" lIns="0" rIns="0" rtlCol="0" tIns="0" wrap="square"/>
          <a:p/>
        </p:txBody>
      </p:sp>
      <p:sp>
        <p:nvSpPr>
          <p:cNvPr id="1048630" name="object 4"/>
          <p:cNvSpPr txBox="1"/>
          <p:nvPr/>
        </p:nvSpPr>
        <p:spPr>
          <a:xfrm>
            <a:off x="154939" y="6025083"/>
            <a:ext cx="8761095" cy="7569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10">
                <a:solidFill>
                  <a:srgbClr val="FFFFFF"/>
                </a:solidFill>
                <a:latin typeface="Times New Roman"/>
                <a:cs typeface="Times New Roman"/>
              </a:rPr>
              <a:t>Mostafa </a:t>
            </a:r>
            <a:r>
              <a:rPr dirty="0" sz="1600" spc="-70">
                <a:solidFill>
                  <a:srgbClr val="FFFFFF"/>
                </a:solidFill>
                <a:latin typeface="Times New Roman"/>
                <a:cs typeface="Times New Roman"/>
              </a:rPr>
              <a:t>Ibrahim, </a:t>
            </a:r>
            <a:r>
              <a:rPr dirty="0" sz="1600" spc="-140">
                <a:solidFill>
                  <a:srgbClr val="FFFFFF"/>
                </a:solidFill>
                <a:latin typeface="Times New Roman"/>
                <a:cs typeface="Times New Roman"/>
              </a:rPr>
              <a:t>Maha </a:t>
            </a:r>
            <a:r>
              <a:rPr dirty="0" sz="1600" spc="-90">
                <a:solidFill>
                  <a:srgbClr val="FFFFFF"/>
                </a:solidFill>
                <a:latin typeface="Times New Roman"/>
                <a:cs typeface="Times New Roman"/>
              </a:rPr>
              <a:t>Abouzaid, </a:t>
            </a:r>
            <a:r>
              <a:rPr dirty="0" sz="1600" spc="-85">
                <a:solidFill>
                  <a:srgbClr val="FFFFFF"/>
                </a:solidFill>
                <a:latin typeface="Times New Roman"/>
                <a:cs typeface="Times New Roman"/>
              </a:rPr>
              <a:t>Mennat </a:t>
            </a:r>
            <a:r>
              <a:rPr dirty="0" sz="1600" spc="-70">
                <a:solidFill>
                  <a:srgbClr val="FFFFFF"/>
                </a:solidFill>
                <a:latin typeface="Times New Roman"/>
                <a:cs typeface="Times New Roman"/>
              </a:rPr>
              <a:t>Mehrez, </a:t>
            </a:r>
            <a:r>
              <a:rPr dirty="0" sz="1600" spc="-95">
                <a:solidFill>
                  <a:srgbClr val="FFFFFF"/>
                </a:solidFill>
                <a:latin typeface="Times New Roman"/>
                <a:cs typeface="Times New Roman"/>
              </a:rPr>
              <a:t>Heba </a:t>
            </a:r>
            <a:r>
              <a:rPr dirty="0" sz="1600" spc="-105">
                <a:solidFill>
                  <a:srgbClr val="FFFFFF"/>
                </a:solidFill>
                <a:latin typeface="Times New Roman"/>
                <a:cs typeface="Times New Roman"/>
              </a:rPr>
              <a:t>Gamal </a:t>
            </a:r>
            <a:r>
              <a:rPr dirty="0" sz="1600" spc="-114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dirty="0" sz="1600" spc="-80">
                <a:solidFill>
                  <a:srgbClr val="FFFFFF"/>
                </a:solidFill>
                <a:latin typeface="Times New Roman"/>
                <a:cs typeface="Times New Roman"/>
              </a:rPr>
              <a:t>Din </a:t>
            </a:r>
            <a:r>
              <a:rPr dirty="0" sz="1600" spc="-9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600" spc="-110">
                <a:solidFill>
                  <a:srgbClr val="FFFFFF"/>
                </a:solidFill>
                <a:latin typeface="Times New Roman"/>
                <a:cs typeface="Times New Roman"/>
              </a:rPr>
              <a:t>Ghada </a:t>
            </a:r>
            <a:r>
              <a:rPr dirty="0" sz="1600" spc="-114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dirty="0" sz="1600" spc="-130">
                <a:solidFill>
                  <a:srgbClr val="FFFFFF"/>
                </a:solidFill>
                <a:latin typeface="Times New Roman"/>
                <a:cs typeface="Times New Roman"/>
              </a:rPr>
              <a:t>Kamah </a:t>
            </a:r>
            <a:r>
              <a:rPr dirty="0" sz="1600" spc="-40">
                <a:solidFill>
                  <a:srgbClr val="FFFFFF"/>
                </a:solidFill>
                <a:latin typeface="Times New Roman"/>
                <a:cs typeface="Times New Roman"/>
              </a:rPr>
              <a:t>(2011). </a:t>
            </a:r>
            <a:r>
              <a:rPr dirty="0" sz="1600" spc="-70">
                <a:solidFill>
                  <a:srgbClr val="FFFFFF"/>
                </a:solidFill>
                <a:latin typeface="Times New Roman"/>
                <a:cs typeface="Times New Roman"/>
              </a:rPr>
              <a:t>Genetic </a:t>
            </a:r>
            <a:r>
              <a:rPr dirty="0" sz="1600" spc="-65">
                <a:solidFill>
                  <a:srgbClr val="FFFFFF"/>
                </a:solidFill>
                <a:latin typeface="Times New Roman"/>
                <a:cs typeface="Times New Roman"/>
              </a:rPr>
              <a:t>Disorders  </a:t>
            </a:r>
            <a:r>
              <a:rPr dirty="0" sz="1600" spc="-100">
                <a:solidFill>
                  <a:srgbClr val="FFFFFF"/>
                </a:solidFill>
                <a:latin typeface="Times New Roman"/>
                <a:cs typeface="Times New Roman"/>
              </a:rPr>
              <a:t>Associated </a:t>
            </a:r>
            <a:r>
              <a:rPr dirty="0" sz="1600" spc="-6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600" spc="-105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1600" spc="-65">
                <a:solidFill>
                  <a:srgbClr val="FFFFFF"/>
                </a:solidFill>
                <a:latin typeface="Times New Roman"/>
                <a:cs typeface="Times New Roman"/>
              </a:rPr>
              <a:t>Enlargement, </a:t>
            </a:r>
            <a:r>
              <a:rPr dirty="0" sz="1600" spc="-105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1600" spc="-100">
                <a:solidFill>
                  <a:srgbClr val="FFFFFF"/>
                </a:solidFill>
                <a:latin typeface="Times New Roman"/>
                <a:cs typeface="Times New Roman"/>
              </a:rPr>
              <a:t>Diseases </a:t>
            </a:r>
            <a:r>
              <a:rPr dirty="0" sz="1600" spc="-35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dirty="0" sz="1600" spc="-65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dirty="0" sz="1600" spc="-95">
                <a:solidFill>
                  <a:srgbClr val="FFFFFF"/>
                </a:solidFill>
                <a:latin typeface="Times New Roman"/>
                <a:cs typeface="Times New Roman"/>
              </a:rPr>
              <a:t>Aetiology, </a:t>
            </a:r>
            <a:r>
              <a:rPr dirty="0" sz="1600" spc="-70">
                <a:solidFill>
                  <a:srgbClr val="FFFFFF"/>
                </a:solidFill>
                <a:latin typeface="Times New Roman"/>
                <a:cs typeface="Times New Roman"/>
              </a:rPr>
              <a:t>Prevention </a:t>
            </a:r>
            <a:r>
              <a:rPr dirty="0" sz="1600" spc="-9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Treatment, 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Dr. </a:t>
            </a:r>
            <a:r>
              <a:rPr dirty="0" sz="1600" spc="-90">
                <a:solidFill>
                  <a:srgbClr val="FFFFFF"/>
                </a:solidFill>
                <a:latin typeface="Times New Roman"/>
                <a:cs typeface="Times New Roman"/>
              </a:rPr>
              <a:t>Fotinos  </a:t>
            </a:r>
            <a:r>
              <a:rPr dirty="0" sz="1600" spc="-120">
                <a:solidFill>
                  <a:srgbClr val="FFFFFF"/>
                </a:solidFill>
                <a:latin typeface="Times New Roman"/>
                <a:cs typeface="Times New Roman"/>
              </a:rPr>
              <a:t>Panagakos </a:t>
            </a:r>
            <a:r>
              <a:rPr dirty="0" sz="1600" spc="-30">
                <a:solidFill>
                  <a:srgbClr val="FFFFFF"/>
                </a:solidFill>
                <a:latin typeface="Times New Roman"/>
                <a:cs typeface="Times New Roman"/>
              </a:rPr>
              <a:t>(Ed.), </a:t>
            </a:r>
            <a:r>
              <a:rPr dirty="0" sz="1600" spc="-135">
                <a:solidFill>
                  <a:srgbClr val="FFFFFF"/>
                </a:solidFill>
                <a:latin typeface="Times New Roman"/>
                <a:cs typeface="Times New Roman"/>
              </a:rPr>
              <a:t>ISBN: 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978-953-307-376-7,</a:t>
            </a:r>
            <a:r>
              <a:rPr dirty="0" sz="16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20">
                <a:solidFill>
                  <a:srgbClr val="FFFFFF"/>
                </a:solidFill>
                <a:latin typeface="Times New Roman"/>
                <a:cs typeface="Times New Roman"/>
              </a:rPr>
              <a:t>InTech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object 2"/>
          <p:cNvSpPr/>
          <p:nvPr/>
        </p:nvSpPr>
        <p:spPr>
          <a:xfrm>
            <a:off x="0" y="0"/>
            <a:ext cx="9144000" cy="60198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2" name="object 3"/>
          <p:cNvSpPr txBox="1"/>
          <p:nvPr/>
        </p:nvSpPr>
        <p:spPr>
          <a:xfrm>
            <a:off x="383540" y="6022035"/>
            <a:ext cx="755523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14">
                <a:solidFill>
                  <a:srgbClr val="00FF00"/>
                </a:solidFill>
                <a:latin typeface="Times New Roman"/>
                <a:cs typeface="Times New Roman"/>
              </a:rPr>
              <a:t>Bajoria </a:t>
            </a:r>
            <a:r>
              <a:rPr dirty="0" sz="1800" spc="-135">
                <a:solidFill>
                  <a:srgbClr val="00FF00"/>
                </a:solidFill>
                <a:latin typeface="Times New Roman"/>
                <a:cs typeface="Times New Roman"/>
              </a:rPr>
              <a:t>AA, </a:t>
            </a:r>
            <a:r>
              <a:rPr dirty="0" sz="1800" spc="-160">
                <a:solidFill>
                  <a:srgbClr val="00FF00"/>
                </a:solidFill>
                <a:latin typeface="Times New Roman"/>
                <a:cs typeface="Times New Roman"/>
              </a:rPr>
              <a:t>Asha </a:t>
            </a:r>
            <a:r>
              <a:rPr dirty="0" sz="1800" spc="-114">
                <a:solidFill>
                  <a:srgbClr val="00FF00"/>
                </a:solidFill>
                <a:latin typeface="Times New Roman"/>
                <a:cs typeface="Times New Roman"/>
              </a:rPr>
              <a:t>ML, </a:t>
            </a:r>
            <a:r>
              <a:rPr dirty="0" sz="1800" spc="-120">
                <a:solidFill>
                  <a:srgbClr val="00FF00"/>
                </a:solidFill>
                <a:latin typeface="Times New Roman"/>
                <a:cs typeface="Times New Roman"/>
              </a:rPr>
              <a:t>Babshet </a:t>
            </a:r>
            <a:r>
              <a:rPr dirty="0" sz="1800" spc="-70">
                <a:solidFill>
                  <a:srgbClr val="00FF00"/>
                </a:solidFill>
                <a:latin typeface="Times New Roman"/>
                <a:cs typeface="Times New Roman"/>
              </a:rPr>
              <a:t>M, </a:t>
            </a:r>
            <a:r>
              <a:rPr dirty="0" sz="1800" spc="-90">
                <a:solidFill>
                  <a:srgbClr val="00FF00"/>
                </a:solidFill>
                <a:latin typeface="Times New Roman"/>
                <a:cs typeface="Times New Roman"/>
              </a:rPr>
              <a:t>Patil </a:t>
            </a:r>
            <a:r>
              <a:rPr dirty="0" sz="1800" spc="-170">
                <a:solidFill>
                  <a:srgbClr val="00FF00"/>
                </a:solidFill>
                <a:latin typeface="Times New Roman"/>
                <a:cs typeface="Times New Roman"/>
              </a:rPr>
              <a:t>P, </a:t>
            </a:r>
            <a:r>
              <a:rPr dirty="0" sz="1800" spc="-125">
                <a:solidFill>
                  <a:srgbClr val="00FF00"/>
                </a:solidFill>
                <a:latin typeface="Times New Roman"/>
                <a:cs typeface="Times New Roman"/>
              </a:rPr>
              <a:t>Sukhija </a:t>
            </a:r>
            <a:r>
              <a:rPr dirty="0" sz="1800" spc="-170">
                <a:solidFill>
                  <a:srgbClr val="00FF00"/>
                </a:solidFill>
                <a:latin typeface="Times New Roman"/>
                <a:cs typeface="Times New Roman"/>
              </a:rPr>
              <a:t>P. </a:t>
            </a:r>
            <a:r>
              <a:rPr dirty="0" sz="1800" spc="-110">
                <a:solidFill>
                  <a:srgbClr val="00FF00"/>
                </a:solidFill>
                <a:latin typeface="Times New Roman"/>
                <a:cs typeface="Times New Roman"/>
              </a:rPr>
              <a:t>Gingival </a:t>
            </a:r>
            <a:r>
              <a:rPr dirty="0" sz="1800" spc="-65">
                <a:solidFill>
                  <a:srgbClr val="00FF00"/>
                </a:solidFill>
                <a:latin typeface="Times New Roman"/>
                <a:cs typeface="Times New Roman"/>
              </a:rPr>
              <a:t>enlargement: </a:t>
            </a:r>
            <a:r>
              <a:rPr dirty="0" sz="1800" spc="-95">
                <a:solidFill>
                  <a:srgbClr val="00FF00"/>
                </a:solidFill>
                <a:latin typeface="Times New Roman"/>
                <a:cs typeface="Times New Roman"/>
              </a:rPr>
              <a:t>Revisited </a:t>
            </a:r>
            <a:r>
              <a:rPr dirty="0" sz="1800" spc="-40">
                <a:solidFill>
                  <a:srgbClr val="00FF00"/>
                </a:solidFill>
                <a:latin typeface="Times New Roman"/>
                <a:cs typeface="Times New Roman"/>
              </a:rPr>
              <a:t>- </a:t>
            </a:r>
            <a:r>
              <a:rPr dirty="0" sz="1800" spc="-235">
                <a:solidFill>
                  <a:srgbClr val="00FF00"/>
                </a:solidFill>
                <a:latin typeface="Times New Roman"/>
                <a:cs typeface="Times New Roman"/>
              </a:rPr>
              <a:t>A </a:t>
            </a:r>
            <a:r>
              <a:rPr dirty="0" sz="1800" spc="-114">
                <a:solidFill>
                  <a:srgbClr val="00FF00"/>
                </a:solidFill>
                <a:latin typeface="Times New Roman"/>
                <a:cs typeface="Times New Roman"/>
              </a:rPr>
              <a:t>case  </a:t>
            </a:r>
            <a:r>
              <a:rPr dirty="0" sz="1800" spc="-60">
                <a:solidFill>
                  <a:srgbClr val="00FF00"/>
                </a:solidFill>
                <a:latin typeface="Times New Roman"/>
                <a:cs typeface="Times New Roman"/>
              </a:rPr>
              <a:t>series. </a:t>
            </a:r>
            <a:r>
              <a:rPr dirty="0" sz="1800" spc="-190">
                <a:solidFill>
                  <a:srgbClr val="00FF00"/>
                </a:solidFill>
                <a:latin typeface="Times New Roman"/>
                <a:cs typeface="Times New Roman"/>
              </a:rPr>
              <a:t>IJSS </a:t>
            </a:r>
            <a:r>
              <a:rPr dirty="0" sz="1800" spc="-114">
                <a:solidFill>
                  <a:srgbClr val="00FF00"/>
                </a:solidFill>
                <a:latin typeface="Times New Roman"/>
                <a:cs typeface="Times New Roman"/>
              </a:rPr>
              <a:t>Case </a:t>
            </a:r>
            <a:r>
              <a:rPr dirty="0" sz="1800" spc="-60">
                <a:solidFill>
                  <a:srgbClr val="00FF00"/>
                </a:solidFill>
                <a:latin typeface="Times New Roman"/>
                <a:cs typeface="Times New Roman"/>
              </a:rPr>
              <a:t>Reports </a:t>
            </a:r>
            <a:r>
              <a:rPr dirty="0" sz="1800" spc="-295">
                <a:solidFill>
                  <a:srgbClr val="00FF00"/>
                </a:solidFill>
                <a:latin typeface="Times New Roman"/>
                <a:cs typeface="Times New Roman"/>
              </a:rPr>
              <a:t>&amp;</a:t>
            </a:r>
            <a:r>
              <a:rPr dirty="0" sz="1800" spc="-18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800" spc="-75">
                <a:solidFill>
                  <a:srgbClr val="00FF00"/>
                </a:solidFill>
                <a:latin typeface="Times New Roman"/>
                <a:cs typeface="Times New Roman"/>
              </a:rPr>
              <a:t>Reviews2014;1(3):20-25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object 2"/>
          <p:cNvGrpSpPr/>
          <p:nvPr/>
        </p:nvGrpSpPr>
        <p:grpSpPr>
          <a:xfrm>
            <a:off x="60960" y="67056"/>
            <a:ext cx="9019540" cy="6699884"/>
            <a:chOff x="60960" y="67056"/>
            <a:chExt cx="9019540" cy="6699884"/>
          </a:xfrm>
        </p:grpSpPr>
        <p:sp>
          <p:nvSpPr>
            <p:cNvPr id="1048639" name="object 3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8682990" y="0"/>
                  </a:moveTo>
                  <a:lnTo>
                    <a:pt x="329920" y="0"/>
                  </a:lnTo>
                  <a:lnTo>
                    <a:pt x="281168" y="3576"/>
                  </a:lnTo>
                  <a:lnTo>
                    <a:pt x="234636" y="13967"/>
                  </a:lnTo>
                  <a:lnTo>
                    <a:pt x="190835" y="30662"/>
                  </a:lnTo>
                  <a:lnTo>
                    <a:pt x="150276" y="53151"/>
                  </a:lnTo>
                  <a:lnTo>
                    <a:pt x="113469" y="80923"/>
                  </a:lnTo>
                  <a:lnTo>
                    <a:pt x="80925" y="113468"/>
                  </a:lnTo>
                  <a:lnTo>
                    <a:pt x="53153" y="150277"/>
                  </a:lnTo>
                  <a:lnTo>
                    <a:pt x="30664" y="190840"/>
                  </a:lnTo>
                  <a:lnTo>
                    <a:pt x="13968" y="234645"/>
                  </a:lnTo>
                  <a:lnTo>
                    <a:pt x="3577" y="281184"/>
                  </a:lnTo>
                  <a:lnTo>
                    <a:pt x="0" y="329946"/>
                  </a:lnTo>
                  <a:lnTo>
                    <a:pt x="0" y="6363487"/>
                  </a:lnTo>
                  <a:lnTo>
                    <a:pt x="3577" y="6412239"/>
                  </a:lnTo>
                  <a:lnTo>
                    <a:pt x="13968" y="6458771"/>
                  </a:lnTo>
                  <a:lnTo>
                    <a:pt x="30664" y="6502571"/>
                  </a:lnTo>
                  <a:lnTo>
                    <a:pt x="53153" y="6543130"/>
                  </a:lnTo>
                  <a:lnTo>
                    <a:pt x="80925" y="6579937"/>
                  </a:lnTo>
                  <a:lnTo>
                    <a:pt x="113469" y="6612482"/>
                  </a:lnTo>
                  <a:lnTo>
                    <a:pt x="150276" y="6640254"/>
                  </a:lnTo>
                  <a:lnTo>
                    <a:pt x="190835" y="6662742"/>
                  </a:lnTo>
                  <a:lnTo>
                    <a:pt x="234636" y="6679438"/>
                  </a:lnTo>
                  <a:lnTo>
                    <a:pt x="281168" y="6689829"/>
                  </a:lnTo>
                  <a:lnTo>
                    <a:pt x="329920" y="6693406"/>
                  </a:lnTo>
                  <a:lnTo>
                    <a:pt x="8682990" y="6693406"/>
                  </a:lnTo>
                  <a:lnTo>
                    <a:pt x="8731751" y="6689829"/>
                  </a:lnTo>
                  <a:lnTo>
                    <a:pt x="8778290" y="6679438"/>
                  </a:lnTo>
                  <a:lnTo>
                    <a:pt x="8822095" y="6662742"/>
                  </a:lnTo>
                  <a:lnTo>
                    <a:pt x="8862658" y="6640254"/>
                  </a:lnTo>
                  <a:lnTo>
                    <a:pt x="8899467" y="6612482"/>
                  </a:lnTo>
                  <a:lnTo>
                    <a:pt x="8932012" y="6579937"/>
                  </a:lnTo>
                  <a:lnTo>
                    <a:pt x="8959784" y="6543130"/>
                  </a:lnTo>
                  <a:lnTo>
                    <a:pt x="8982273" y="6502571"/>
                  </a:lnTo>
                  <a:lnTo>
                    <a:pt x="8998968" y="6458771"/>
                  </a:lnTo>
                  <a:lnTo>
                    <a:pt x="9009359" y="6412239"/>
                  </a:lnTo>
                  <a:lnTo>
                    <a:pt x="9012936" y="6363487"/>
                  </a:lnTo>
                  <a:lnTo>
                    <a:pt x="9012936" y="329946"/>
                  </a:lnTo>
                  <a:lnTo>
                    <a:pt x="9009359" y="281184"/>
                  </a:lnTo>
                  <a:lnTo>
                    <a:pt x="8998968" y="234645"/>
                  </a:lnTo>
                  <a:lnTo>
                    <a:pt x="8982273" y="190840"/>
                  </a:lnTo>
                  <a:lnTo>
                    <a:pt x="8959784" y="150277"/>
                  </a:lnTo>
                  <a:lnTo>
                    <a:pt x="8932012" y="113468"/>
                  </a:lnTo>
                  <a:lnTo>
                    <a:pt x="8899467" y="80923"/>
                  </a:lnTo>
                  <a:lnTo>
                    <a:pt x="8862658" y="53151"/>
                  </a:lnTo>
                  <a:lnTo>
                    <a:pt x="8822095" y="30662"/>
                  </a:lnTo>
                  <a:lnTo>
                    <a:pt x="8778290" y="13967"/>
                  </a:lnTo>
                  <a:lnTo>
                    <a:pt x="8731751" y="3576"/>
                  </a:lnTo>
                  <a:lnTo>
                    <a:pt x="8682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0" name="object 4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0" y="329946"/>
                  </a:moveTo>
                  <a:lnTo>
                    <a:pt x="3577" y="281184"/>
                  </a:lnTo>
                  <a:lnTo>
                    <a:pt x="13968" y="234645"/>
                  </a:lnTo>
                  <a:lnTo>
                    <a:pt x="30664" y="190840"/>
                  </a:lnTo>
                  <a:lnTo>
                    <a:pt x="53153" y="150277"/>
                  </a:lnTo>
                  <a:lnTo>
                    <a:pt x="80925" y="113468"/>
                  </a:lnTo>
                  <a:lnTo>
                    <a:pt x="113469" y="80923"/>
                  </a:lnTo>
                  <a:lnTo>
                    <a:pt x="150276" y="53151"/>
                  </a:lnTo>
                  <a:lnTo>
                    <a:pt x="190835" y="30662"/>
                  </a:lnTo>
                  <a:lnTo>
                    <a:pt x="234636" y="13967"/>
                  </a:lnTo>
                  <a:lnTo>
                    <a:pt x="281168" y="3576"/>
                  </a:lnTo>
                  <a:lnTo>
                    <a:pt x="329920" y="0"/>
                  </a:lnTo>
                  <a:lnTo>
                    <a:pt x="8682990" y="0"/>
                  </a:lnTo>
                  <a:lnTo>
                    <a:pt x="8731751" y="3576"/>
                  </a:lnTo>
                  <a:lnTo>
                    <a:pt x="8778290" y="13967"/>
                  </a:lnTo>
                  <a:lnTo>
                    <a:pt x="8822095" y="30662"/>
                  </a:lnTo>
                  <a:lnTo>
                    <a:pt x="8862658" y="53151"/>
                  </a:lnTo>
                  <a:lnTo>
                    <a:pt x="8899467" y="80923"/>
                  </a:lnTo>
                  <a:lnTo>
                    <a:pt x="8932012" y="113468"/>
                  </a:lnTo>
                  <a:lnTo>
                    <a:pt x="8959784" y="150277"/>
                  </a:lnTo>
                  <a:lnTo>
                    <a:pt x="8982273" y="190840"/>
                  </a:lnTo>
                  <a:lnTo>
                    <a:pt x="8998968" y="234645"/>
                  </a:lnTo>
                  <a:lnTo>
                    <a:pt x="9009359" y="281184"/>
                  </a:lnTo>
                  <a:lnTo>
                    <a:pt x="9012936" y="329946"/>
                  </a:lnTo>
                  <a:lnTo>
                    <a:pt x="9012936" y="6363487"/>
                  </a:lnTo>
                  <a:lnTo>
                    <a:pt x="9009359" y="6412239"/>
                  </a:lnTo>
                  <a:lnTo>
                    <a:pt x="8998968" y="6458771"/>
                  </a:lnTo>
                  <a:lnTo>
                    <a:pt x="8982273" y="6502571"/>
                  </a:lnTo>
                  <a:lnTo>
                    <a:pt x="8959784" y="6543130"/>
                  </a:lnTo>
                  <a:lnTo>
                    <a:pt x="8932012" y="6579937"/>
                  </a:lnTo>
                  <a:lnTo>
                    <a:pt x="8899467" y="6612482"/>
                  </a:lnTo>
                  <a:lnTo>
                    <a:pt x="8862658" y="6640254"/>
                  </a:lnTo>
                  <a:lnTo>
                    <a:pt x="8822095" y="6662742"/>
                  </a:lnTo>
                  <a:lnTo>
                    <a:pt x="8778290" y="6679438"/>
                  </a:lnTo>
                  <a:lnTo>
                    <a:pt x="8731751" y="6689829"/>
                  </a:lnTo>
                  <a:lnTo>
                    <a:pt x="8682990" y="6693406"/>
                  </a:lnTo>
                  <a:lnTo>
                    <a:pt x="329920" y="6693406"/>
                  </a:lnTo>
                  <a:lnTo>
                    <a:pt x="281168" y="6689829"/>
                  </a:lnTo>
                  <a:lnTo>
                    <a:pt x="234636" y="6679438"/>
                  </a:lnTo>
                  <a:lnTo>
                    <a:pt x="190835" y="6662742"/>
                  </a:lnTo>
                  <a:lnTo>
                    <a:pt x="150276" y="6640254"/>
                  </a:lnTo>
                  <a:lnTo>
                    <a:pt x="113469" y="6612482"/>
                  </a:lnTo>
                  <a:lnTo>
                    <a:pt x="80925" y="6579937"/>
                  </a:lnTo>
                  <a:lnTo>
                    <a:pt x="53153" y="6543130"/>
                  </a:lnTo>
                  <a:lnTo>
                    <a:pt x="30664" y="6502571"/>
                  </a:lnTo>
                  <a:lnTo>
                    <a:pt x="13968" y="6458771"/>
                  </a:lnTo>
                  <a:lnTo>
                    <a:pt x="3577" y="6412239"/>
                  </a:lnTo>
                  <a:lnTo>
                    <a:pt x="0" y="6363487"/>
                  </a:lnTo>
                  <a:lnTo>
                    <a:pt x="0" y="329946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41" name="object 5"/>
          <p:cNvSpPr/>
          <p:nvPr/>
        </p:nvSpPr>
        <p:spPr>
          <a:xfrm>
            <a:off x="0" y="2438400"/>
            <a:ext cx="9067800" cy="1752600"/>
          </a:xfrm>
          <a:custGeom>
            <a:avLst/>
            <a:ahLst/>
            <a:rect l="l" t="t" r="r" b="b"/>
            <a:pathLst>
              <a:path w="9067800" h="1752600">
                <a:moveTo>
                  <a:pt x="9067800" y="0"/>
                </a:moveTo>
                <a:lnTo>
                  <a:pt x="0" y="0"/>
                </a:lnTo>
                <a:lnTo>
                  <a:pt x="0" y="1752600"/>
                </a:lnTo>
                <a:lnTo>
                  <a:pt x="9067800" y="1752600"/>
                </a:lnTo>
                <a:lnTo>
                  <a:pt x="9067800" y="0"/>
                </a:lnTo>
                <a:close/>
              </a:path>
            </a:pathLst>
          </a:custGeom>
          <a:solidFill>
            <a:srgbClr val="F4CEC8"/>
          </a:solidFill>
        </p:spPr>
        <p:txBody>
          <a:bodyPr bIns="0" lIns="0" rIns="0" rtlCol="0" tIns="0" wrap="square"/>
          <a:p/>
        </p:txBody>
      </p:sp>
      <p:sp>
        <p:nvSpPr>
          <p:cNvPr id="1048642" name="object 6"/>
          <p:cNvSpPr txBox="1">
            <a:spLocks noGrp="1"/>
          </p:cNvSpPr>
          <p:nvPr>
            <p:ph type="title"/>
          </p:nvPr>
        </p:nvSpPr>
        <p:spPr>
          <a:xfrm>
            <a:off x="963574" y="2421763"/>
            <a:ext cx="7134225" cy="16719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418465"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z="5400" spc="-254">
                <a:solidFill>
                  <a:srgbClr val="FF0000"/>
                </a:solidFill>
                <a:latin typeface="Trebuchet MS"/>
                <a:cs typeface="Trebuchet MS"/>
              </a:rPr>
              <a:t>PHENYTOIN </a:t>
            </a:r>
            <a:r>
              <a:rPr b="1" dirty="0" sz="5400" spc="-120">
                <a:solidFill>
                  <a:srgbClr val="FF0000"/>
                </a:solidFill>
                <a:latin typeface="Trebuchet MS"/>
                <a:cs typeface="Trebuchet MS"/>
              </a:rPr>
              <a:t>INDUCED  </a:t>
            </a:r>
            <a:r>
              <a:rPr b="1" dirty="0" sz="5400" spc="-265">
                <a:solidFill>
                  <a:srgbClr val="FF0000"/>
                </a:solidFill>
                <a:latin typeface="Trebuchet MS"/>
                <a:cs typeface="Trebuchet MS"/>
              </a:rPr>
              <a:t>GINGIVAL</a:t>
            </a:r>
            <a:r>
              <a:rPr b="1" dirty="0" sz="5400" spc="-36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dirty="0" sz="5400" spc="-295">
                <a:solidFill>
                  <a:srgbClr val="FF0000"/>
                </a:solidFill>
                <a:latin typeface="Trebuchet MS"/>
                <a:cs typeface="Trebuchet MS"/>
              </a:rPr>
              <a:t>OVERGROWTH</a:t>
            </a:r>
            <a:endParaRPr sz="5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object 2"/>
          <p:cNvSpPr txBox="1">
            <a:spLocks noGrp="1"/>
          </p:cNvSpPr>
          <p:nvPr>
            <p:ph type="title"/>
          </p:nvPr>
        </p:nvSpPr>
        <p:spPr>
          <a:xfrm>
            <a:off x="3672966" y="1621282"/>
            <a:ext cx="1460500" cy="42227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2600">
                <a:solidFill>
                  <a:srgbClr val="FFCC66"/>
                </a:solidFill>
                <a:latin typeface="Times New Roman"/>
                <a:cs typeface="Times New Roman"/>
              </a:rPr>
              <a:t>P</a:t>
            </a:r>
            <a:r>
              <a:rPr b="1" dirty="0" sz="2600" spc="5">
                <a:solidFill>
                  <a:srgbClr val="FFCC66"/>
                </a:solidFill>
                <a:latin typeface="Times New Roman"/>
                <a:cs typeface="Times New Roman"/>
              </a:rPr>
              <a:t>h</a:t>
            </a:r>
            <a:r>
              <a:rPr b="1" dirty="0" sz="2600">
                <a:solidFill>
                  <a:srgbClr val="FFCC66"/>
                </a:solidFill>
                <a:latin typeface="Times New Roman"/>
                <a:cs typeface="Times New Roman"/>
              </a:rPr>
              <a:t>enyt</a:t>
            </a:r>
            <a:r>
              <a:rPr b="1" dirty="0" sz="2600" spc="5">
                <a:solidFill>
                  <a:srgbClr val="FFCC66"/>
                </a:solidFill>
                <a:latin typeface="Times New Roman"/>
                <a:cs typeface="Times New Roman"/>
              </a:rPr>
              <a:t>o</a:t>
            </a:r>
            <a:r>
              <a:rPr b="1" dirty="0" sz="2600">
                <a:solidFill>
                  <a:srgbClr val="FFCC66"/>
                </a:solidFill>
                <a:latin typeface="Times New Roman"/>
                <a:cs typeface="Times New Roman"/>
              </a:rPr>
              <a:t>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48644" name="object 3"/>
          <p:cNvSpPr txBox="1"/>
          <p:nvPr/>
        </p:nvSpPr>
        <p:spPr>
          <a:xfrm>
            <a:off x="535940" y="2497962"/>
            <a:ext cx="8046720" cy="28905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320" marL="2870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Introduced </a:t>
            </a:r>
            <a:r>
              <a:rPr dirty="0" sz="2800" spc="-229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Merritt </a:t>
            </a:r>
            <a:r>
              <a:rPr dirty="0" sz="2800" spc="-459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Putnam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1938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7020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control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seizures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epilepsy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6385" marR="5080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Most commonly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because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low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cost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,easy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availability </a:t>
            </a:r>
            <a:r>
              <a:rPr dirty="0" sz="2800" spc="-459">
                <a:solidFill>
                  <a:srgbClr val="FFFFFF"/>
                </a:solidFill>
                <a:latin typeface="Times New Roman"/>
                <a:cs typeface="Times New Roman"/>
              </a:rPr>
              <a:t>&amp; 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effectiveness.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object 2"/>
          <p:cNvSpPr txBox="1">
            <a:spLocks noGrp="1"/>
          </p:cNvSpPr>
          <p:nvPr>
            <p:ph type="title"/>
          </p:nvPr>
        </p:nvSpPr>
        <p:spPr>
          <a:xfrm>
            <a:off x="1981580" y="338073"/>
            <a:ext cx="5636260" cy="6089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195">
                <a:solidFill>
                  <a:srgbClr val="FFC000"/>
                </a:solidFill>
                <a:latin typeface="Trebuchet MS"/>
                <a:cs typeface="Trebuchet MS"/>
              </a:rPr>
              <a:t>HISTORICAL</a:t>
            </a:r>
            <a:r>
              <a:rPr b="1" dirty="0" sz="4000" spc="-27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4000" spc="-125">
                <a:solidFill>
                  <a:srgbClr val="FFC000"/>
                </a:solidFill>
                <a:latin typeface="Trebuchet MS"/>
                <a:cs typeface="Trebuchet MS"/>
              </a:rPr>
              <a:t>PERSPECTIVE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600" name="object 3"/>
          <p:cNvSpPr txBox="1">
            <a:spLocks noGrp="1"/>
          </p:cNvSpPr>
          <p:nvPr>
            <p:ph type="body" idx="1"/>
          </p:nvPr>
        </p:nvSpPr>
        <p:spPr>
          <a:xfrm>
            <a:off x="546430" y="1430781"/>
            <a:ext cx="8051139" cy="503174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320" marL="732790" marR="508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734060"/>
              </a:tabLst>
            </a:pPr>
            <a:r>
              <a:rPr dirty="0" spc="-114"/>
              <a:t>Drug-induced </a:t>
            </a:r>
            <a:r>
              <a:rPr dirty="0" spc="-175"/>
              <a:t>gingival </a:t>
            </a:r>
            <a:r>
              <a:rPr dirty="0" spc="-114"/>
              <a:t>enlargement </a:t>
            </a:r>
            <a:r>
              <a:rPr dirty="0" spc="-160"/>
              <a:t>(DIGE) </a:t>
            </a:r>
            <a:r>
              <a:rPr dirty="0" spc="-155"/>
              <a:t>associated  </a:t>
            </a:r>
            <a:r>
              <a:rPr dirty="0" spc="-114"/>
              <a:t>with </a:t>
            </a:r>
            <a:r>
              <a:rPr dirty="0" spc="-120"/>
              <a:t>chronic </a:t>
            </a:r>
            <a:r>
              <a:rPr dirty="0" spc="-150"/>
              <a:t>use </a:t>
            </a:r>
            <a:r>
              <a:rPr dirty="0" spc="-165"/>
              <a:t>of </a:t>
            </a:r>
            <a:r>
              <a:rPr dirty="0" spc="-85"/>
              <a:t>the </a:t>
            </a:r>
            <a:r>
              <a:rPr dirty="0" spc="-105"/>
              <a:t>anti-epileptic </a:t>
            </a:r>
            <a:r>
              <a:rPr dirty="0" spc="-95"/>
              <a:t>drug </a:t>
            </a:r>
            <a:r>
              <a:rPr dirty="0" spc="-130"/>
              <a:t>phenytoin </a:t>
            </a:r>
            <a:r>
              <a:rPr dirty="0" spc="-215"/>
              <a:t>was  </a:t>
            </a:r>
            <a:r>
              <a:rPr dirty="0" spc="-90"/>
              <a:t>first </a:t>
            </a:r>
            <a:r>
              <a:rPr dirty="0" spc="-55"/>
              <a:t>reported </a:t>
            </a:r>
            <a:r>
              <a:rPr dirty="0" spc="-130"/>
              <a:t>in </a:t>
            </a:r>
            <a:r>
              <a:rPr dirty="0" spc="-120">
                <a:solidFill>
                  <a:srgbClr val="00FF00"/>
                </a:solidFill>
              </a:rPr>
              <a:t>1939 </a:t>
            </a:r>
            <a:r>
              <a:rPr dirty="0" spc="-225">
                <a:solidFill>
                  <a:srgbClr val="00FF00"/>
                </a:solidFill>
              </a:rPr>
              <a:t>by</a:t>
            </a:r>
            <a:r>
              <a:rPr dirty="0" spc="30">
                <a:solidFill>
                  <a:srgbClr val="00FF00"/>
                </a:solidFill>
              </a:rPr>
              <a:t> </a:t>
            </a:r>
            <a:r>
              <a:rPr dirty="0" spc="-140">
                <a:solidFill>
                  <a:srgbClr val="00FF00"/>
                </a:solidFill>
              </a:rPr>
              <a:t>Kimball.</a:t>
            </a:r>
          </a:p>
          <a:p>
            <a:pPr marL="446405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Wingdings"/>
              <a:buChar char=""/>
            </a:pPr>
            <a:endParaRPr sz="3700"/>
          </a:p>
          <a:p>
            <a:pPr indent="-274320" marL="732790" marR="250825">
              <a:lnSpc>
                <a:spcPct val="109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813435"/>
                <a:tab algn="l" pos="1623695"/>
                <a:tab algn="l" pos="4194810"/>
                <a:tab algn="l" pos="6844665"/>
              </a:tabLst>
            </a:pPr>
            <a:r>
              <a:rPr dirty="0" spc="-165"/>
              <a:t>In </a:t>
            </a:r>
            <a:r>
              <a:rPr dirty="0" spc="-85"/>
              <a:t>the </a:t>
            </a:r>
            <a:r>
              <a:rPr dirty="0" spc="-180"/>
              <a:t>same</a:t>
            </a:r>
            <a:r>
              <a:rPr dirty="0" spc="100"/>
              <a:t> </a:t>
            </a:r>
            <a:r>
              <a:rPr dirty="0" spc="-145"/>
              <a:t>year,</a:t>
            </a:r>
            <a:r>
              <a:rPr dirty="0" spc="-155"/>
              <a:t> </a:t>
            </a:r>
            <a:r>
              <a:rPr dirty="0" spc="-185">
                <a:solidFill>
                  <a:srgbClr val="00FF00"/>
                </a:solidFill>
              </a:rPr>
              <a:t>Faurbye	</a:t>
            </a:r>
            <a:r>
              <a:rPr dirty="0" spc="-160"/>
              <a:t>and </a:t>
            </a:r>
            <a:r>
              <a:rPr dirty="0" spc="-130"/>
              <a:t>in</a:t>
            </a:r>
            <a:r>
              <a:rPr dirty="0" spc="50"/>
              <a:t> </a:t>
            </a:r>
            <a:r>
              <a:rPr dirty="0" spc="-75">
                <a:solidFill>
                  <a:srgbClr val="00FF00"/>
                </a:solidFill>
              </a:rPr>
              <a:t>1959,</a:t>
            </a:r>
            <a:r>
              <a:rPr dirty="0" spc="-175">
                <a:solidFill>
                  <a:srgbClr val="00FF00"/>
                </a:solidFill>
              </a:rPr>
              <a:t> </a:t>
            </a:r>
            <a:r>
              <a:rPr dirty="0" spc="-135">
                <a:solidFill>
                  <a:srgbClr val="00FF00"/>
                </a:solidFill>
              </a:rPr>
              <a:t>Strean	</a:t>
            </a:r>
            <a:r>
              <a:rPr dirty="0" spc="-160">
                <a:solidFill>
                  <a:srgbClr val="00FF00"/>
                </a:solidFill>
              </a:rPr>
              <a:t>and  Leoni	</a:t>
            </a:r>
            <a:r>
              <a:rPr dirty="0" spc="-150"/>
              <a:t>suggested </a:t>
            </a:r>
            <a:r>
              <a:rPr dirty="0" spc="-90"/>
              <a:t>that </a:t>
            </a:r>
            <a:r>
              <a:rPr dirty="0" spc="-85"/>
              <a:t>the </a:t>
            </a:r>
            <a:r>
              <a:rPr dirty="0" spc="-150"/>
              <a:t>alkalinity </a:t>
            </a:r>
            <a:r>
              <a:rPr dirty="0" spc="-165"/>
              <a:t>of </a:t>
            </a:r>
            <a:r>
              <a:rPr dirty="0" spc="-130"/>
              <a:t>phenytoin </a:t>
            </a:r>
            <a:r>
              <a:rPr dirty="0" spc="-145"/>
              <a:t>might  </a:t>
            </a:r>
            <a:r>
              <a:rPr dirty="0" spc="-130"/>
              <a:t>be </a:t>
            </a:r>
            <a:r>
              <a:rPr dirty="0" spc="-85"/>
              <a:t>the </a:t>
            </a:r>
            <a:r>
              <a:rPr dirty="0" spc="-170"/>
              <a:t>cause </a:t>
            </a:r>
            <a:r>
              <a:rPr dirty="0" spc="-165"/>
              <a:t>of </a:t>
            </a:r>
            <a:r>
              <a:rPr dirty="0" spc="-85"/>
              <a:t>the </a:t>
            </a:r>
            <a:r>
              <a:rPr dirty="0" spc="-175"/>
              <a:t>gingival </a:t>
            </a:r>
            <a:r>
              <a:rPr dirty="0" spc="-145"/>
              <a:t>side</a:t>
            </a:r>
            <a:r>
              <a:rPr dirty="0" spc="285"/>
              <a:t> </a:t>
            </a:r>
            <a:r>
              <a:rPr dirty="0" spc="-95"/>
              <a:t>effect.</a:t>
            </a:r>
          </a:p>
          <a:p>
            <a:pPr marL="446405"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"/>
              <a:buChar char=""/>
            </a:pPr>
            <a:endParaRPr sz="3950"/>
          </a:p>
          <a:p>
            <a:pPr indent="-274320" marL="732790" marR="425450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892175"/>
                <a:tab algn="l" pos="892810"/>
                <a:tab algn="l" pos="3295650"/>
              </a:tabLst>
            </a:pPr>
            <a:r>
              <a:rPr dirty="0" spc="-165">
                <a:solidFill>
                  <a:srgbClr val="00FF00"/>
                </a:solidFill>
              </a:rPr>
              <a:t>In</a:t>
            </a:r>
            <a:r>
              <a:rPr dirty="0" spc="10">
                <a:solidFill>
                  <a:srgbClr val="00FF00"/>
                </a:solidFill>
              </a:rPr>
              <a:t> </a:t>
            </a:r>
            <a:r>
              <a:rPr dirty="0" spc="-75">
                <a:solidFill>
                  <a:srgbClr val="00FF00"/>
                </a:solidFill>
              </a:rPr>
              <a:t>1948,</a:t>
            </a:r>
            <a:r>
              <a:rPr dirty="0" spc="-110">
                <a:solidFill>
                  <a:srgbClr val="00FF00"/>
                </a:solidFill>
              </a:rPr>
              <a:t> </a:t>
            </a:r>
            <a:r>
              <a:rPr dirty="0" spc="-165">
                <a:solidFill>
                  <a:srgbClr val="00FF00"/>
                </a:solidFill>
              </a:rPr>
              <a:t>Brandon	</a:t>
            </a:r>
            <a:r>
              <a:rPr dirty="0" spc="-150"/>
              <a:t>hypothesized </a:t>
            </a:r>
            <a:r>
              <a:rPr dirty="0" spc="-90"/>
              <a:t>that </a:t>
            </a:r>
            <a:r>
              <a:rPr dirty="0" spc="-130"/>
              <a:t>phenytoin </a:t>
            </a:r>
            <a:r>
              <a:rPr dirty="0" spc="-175"/>
              <a:t>had </a:t>
            </a:r>
            <a:r>
              <a:rPr dirty="0" spc="-225"/>
              <a:t>a  </a:t>
            </a:r>
            <a:r>
              <a:rPr dirty="0" spc="-85"/>
              <a:t>direct </a:t>
            </a:r>
            <a:r>
              <a:rPr dirty="0" spc="-130"/>
              <a:t>action </a:t>
            </a:r>
            <a:r>
              <a:rPr dirty="0" spc="-120"/>
              <a:t>on </a:t>
            </a:r>
            <a:r>
              <a:rPr dirty="0" spc="-85"/>
              <a:t>the </a:t>
            </a:r>
            <a:r>
              <a:rPr dirty="0" spc="-175"/>
              <a:t>gingival</a:t>
            </a:r>
            <a:r>
              <a:rPr dirty="0" spc="50"/>
              <a:t> </a:t>
            </a:r>
            <a:r>
              <a:rPr dirty="0" spc="-140"/>
              <a:t>tissues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object 2"/>
          <p:cNvSpPr txBox="1">
            <a:spLocks noGrp="1"/>
          </p:cNvSpPr>
          <p:nvPr>
            <p:ph type="title"/>
          </p:nvPr>
        </p:nvSpPr>
        <p:spPr>
          <a:xfrm>
            <a:off x="993444" y="623443"/>
            <a:ext cx="5179695" cy="69659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4400">
                <a:solidFill>
                  <a:srgbClr val="FFCC66"/>
                </a:solidFill>
                <a:latin typeface="Times New Roman"/>
                <a:cs typeface="Times New Roman"/>
              </a:rPr>
              <a:t>Mechanism of</a:t>
            </a:r>
            <a:r>
              <a:rPr b="1" dirty="0" sz="4400" spc="-9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b="1" dirty="0" sz="4400">
                <a:solidFill>
                  <a:srgbClr val="FFCC66"/>
                </a:solidFill>
                <a:latin typeface="Times New Roman"/>
                <a:cs typeface="Times New Roman"/>
              </a:rPr>
              <a:t>action: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48646" name="object 3"/>
          <p:cNvSpPr txBox="1"/>
          <p:nvPr/>
        </p:nvSpPr>
        <p:spPr>
          <a:xfrm>
            <a:off x="1377188" y="1663953"/>
            <a:ext cx="5877560" cy="45059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Selectively depress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motor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cortex of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CNS</a:t>
            </a:r>
            <a:endParaRPr sz="2400">
              <a:latin typeface="Times New Roman"/>
              <a:cs typeface="Times New Roman"/>
            </a:endParaRPr>
          </a:p>
          <a:p>
            <a:pPr indent="177800" marL="161925" marR="5080">
              <a:lnSpc>
                <a:spcPct val="283600"/>
              </a:lnSpc>
              <a:spcBef>
                <a:spcPts val="1435"/>
              </a:spcBef>
              <a:tabLst>
                <a:tab algn="l" pos="4069715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Blocks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voltage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dependent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Na	&amp; Ca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channels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Limit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progression of neuronal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excitation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805815" marR="675640">
              <a:lnSpc>
                <a:spcPct val="150100"/>
              </a:lnSpc>
              <a:spcBef>
                <a:spcPts val="1550"/>
              </a:spcBef>
              <a:tabLst>
                <a:tab algn="l" pos="1979295"/>
                <a:tab algn="l" pos="2796540"/>
                <a:tab algn="l" pos="4402455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Blocks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gh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freq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ncy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fi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ing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seen in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seizures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647" name="object 4"/>
          <p:cNvSpPr/>
          <p:nvPr/>
        </p:nvSpPr>
        <p:spPr>
          <a:xfrm>
            <a:off x="4061459" y="2183892"/>
            <a:ext cx="173990" cy="685800"/>
          </a:xfrm>
          <a:custGeom>
            <a:avLst/>
            <a:ahLst/>
            <a:rect l="l" t="t" r="r" b="b"/>
            <a:pathLst>
              <a:path w="173989" h="685800">
                <a:moveTo>
                  <a:pt x="57912" y="512063"/>
                </a:moveTo>
                <a:lnTo>
                  <a:pt x="0" y="512063"/>
                </a:lnTo>
                <a:lnTo>
                  <a:pt x="86867" y="685800"/>
                </a:lnTo>
                <a:lnTo>
                  <a:pt x="159257" y="541020"/>
                </a:lnTo>
                <a:lnTo>
                  <a:pt x="57912" y="541020"/>
                </a:lnTo>
                <a:lnTo>
                  <a:pt x="57912" y="512063"/>
                </a:lnTo>
                <a:close/>
              </a:path>
              <a:path w="173989" h="685800">
                <a:moveTo>
                  <a:pt x="115824" y="0"/>
                </a:moveTo>
                <a:lnTo>
                  <a:pt x="57912" y="0"/>
                </a:lnTo>
                <a:lnTo>
                  <a:pt x="57912" y="541020"/>
                </a:lnTo>
                <a:lnTo>
                  <a:pt x="115824" y="541020"/>
                </a:lnTo>
                <a:lnTo>
                  <a:pt x="115824" y="0"/>
                </a:lnTo>
                <a:close/>
              </a:path>
              <a:path w="173989" h="685800">
                <a:moveTo>
                  <a:pt x="173736" y="512063"/>
                </a:moveTo>
                <a:lnTo>
                  <a:pt x="115824" y="512063"/>
                </a:lnTo>
                <a:lnTo>
                  <a:pt x="115824" y="541020"/>
                </a:lnTo>
                <a:lnTo>
                  <a:pt x="159257" y="541020"/>
                </a:lnTo>
                <a:lnTo>
                  <a:pt x="173736" y="512063"/>
                </a:lnTo>
                <a:close/>
              </a:path>
            </a:pathLst>
          </a:custGeom>
          <a:solidFill>
            <a:srgbClr val="00FF00"/>
          </a:solidFill>
        </p:spPr>
        <p:txBody>
          <a:bodyPr bIns="0" lIns="0" rIns="0" rtlCol="0" tIns="0" wrap="square"/>
          <a:p/>
        </p:txBody>
      </p:sp>
      <p:sp>
        <p:nvSpPr>
          <p:cNvPr id="1048648" name="object 5"/>
          <p:cNvSpPr/>
          <p:nvPr/>
        </p:nvSpPr>
        <p:spPr>
          <a:xfrm>
            <a:off x="4061459" y="3250692"/>
            <a:ext cx="173990" cy="685800"/>
          </a:xfrm>
          <a:custGeom>
            <a:avLst/>
            <a:ahLst/>
            <a:rect l="l" t="t" r="r" b="b"/>
            <a:pathLst>
              <a:path w="173989" h="685800">
                <a:moveTo>
                  <a:pt x="57912" y="512064"/>
                </a:moveTo>
                <a:lnTo>
                  <a:pt x="0" y="512064"/>
                </a:lnTo>
                <a:lnTo>
                  <a:pt x="86867" y="685800"/>
                </a:lnTo>
                <a:lnTo>
                  <a:pt x="159258" y="541020"/>
                </a:lnTo>
                <a:lnTo>
                  <a:pt x="57912" y="541020"/>
                </a:lnTo>
                <a:lnTo>
                  <a:pt x="57912" y="512064"/>
                </a:lnTo>
                <a:close/>
              </a:path>
              <a:path w="173989" h="685800">
                <a:moveTo>
                  <a:pt x="115824" y="0"/>
                </a:moveTo>
                <a:lnTo>
                  <a:pt x="57912" y="0"/>
                </a:lnTo>
                <a:lnTo>
                  <a:pt x="57912" y="541020"/>
                </a:lnTo>
                <a:lnTo>
                  <a:pt x="115824" y="541020"/>
                </a:lnTo>
                <a:lnTo>
                  <a:pt x="115824" y="0"/>
                </a:lnTo>
                <a:close/>
              </a:path>
              <a:path w="173989" h="685800">
                <a:moveTo>
                  <a:pt x="173736" y="512064"/>
                </a:moveTo>
                <a:lnTo>
                  <a:pt x="115824" y="512064"/>
                </a:lnTo>
                <a:lnTo>
                  <a:pt x="115824" y="541020"/>
                </a:lnTo>
                <a:lnTo>
                  <a:pt x="159258" y="541020"/>
                </a:lnTo>
                <a:lnTo>
                  <a:pt x="173736" y="512064"/>
                </a:lnTo>
                <a:close/>
              </a:path>
            </a:pathLst>
          </a:custGeom>
          <a:solidFill>
            <a:srgbClr val="00FF00"/>
          </a:solidFill>
        </p:spPr>
        <p:txBody>
          <a:bodyPr bIns="0" lIns="0" rIns="0" rtlCol="0" tIns="0" wrap="square"/>
          <a:p/>
        </p:txBody>
      </p:sp>
      <p:sp>
        <p:nvSpPr>
          <p:cNvPr id="1048649" name="object 6"/>
          <p:cNvSpPr/>
          <p:nvPr/>
        </p:nvSpPr>
        <p:spPr>
          <a:xfrm>
            <a:off x="4061459" y="4393691"/>
            <a:ext cx="173990" cy="685800"/>
          </a:xfrm>
          <a:custGeom>
            <a:avLst/>
            <a:ahLst/>
            <a:rect l="l" t="t" r="r" b="b"/>
            <a:pathLst>
              <a:path w="173989" h="685800">
                <a:moveTo>
                  <a:pt x="57912" y="512063"/>
                </a:moveTo>
                <a:lnTo>
                  <a:pt x="0" y="512063"/>
                </a:lnTo>
                <a:lnTo>
                  <a:pt x="86867" y="685799"/>
                </a:lnTo>
                <a:lnTo>
                  <a:pt x="159258" y="541019"/>
                </a:lnTo>
                <a:lnTo>
                  <a:pt x="57912" y="541019"/>
                </a:lnTo>
                <a:lnTo>
                  <a:pt x="57912" y="512063"/>
                </a:lnTo>
                <a:close/>
              </a:path>
              <a:path w="173989" h="685800">
                <a:moveTo>
                  <a:pt x="115824" y="0"/>
                </a:moveTo>
                <a:lnTo>
                  <a:pt x="57912" y="0"/>
                </a:lnTo>
                <a:lnTo>
                  <a:pt x="57912" y="541019"/>
                </a:lnTo>
                <a:lnTo>
                  <a:pt x="115824" y="541019"/>
                </a:lnTo>
                <a:lnTo>
                  <a:pt x="115824" y="0"/>
                </a:lnTo>
                <a:close/>
              </a:path>
              <a:path w="173989" h="685800">
                <a:moveTo>
                  <a:pt x="173736" y="512063"/>
                </a:moveTo>
                <a:lnTo>
                  <a:pt x="115824" y="512063"/>
                </a:lnTo>
                <a:lnTo>
                  <a:pt x="115824" y="541019"/>
                </a:lnTo>
                <a:lnTo>
                  <a:pt x="159258" y="541019"/>
                </a:lnTo>
                <a:lnTo>
                  <a:pt x="173736" y="512063"/>
                </a:lnTo>
                <a:close/>
              </a:path>
            </a:pathLst>
          </a:custGeom>
          <a:solidFill>
            <a:srgbClr val="00FF00"/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object 2"/>
          <p:cNvGrpSpPr/>
          <p:nvPr/>
        </p:nvGrpSpPr>
        <p:grpSpPr>
          <a:xfrm>
            <a:off x="60960" y="67056"/>
            <a:ext cx="9019540" cy="6699884"/>
            <a:chOff x="60960" y="67056"/>
            <a:chExt cx="9019540" cy="6699884"/>
          </a:xfrm>
        </p:grpSpPr>
        <p:sp>
          <p:nvSpPr>
            <p:cNvPr id="1048650" name="object 3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8682990" y="0"/>
                  </a:moveTo>
                  <a:lnTo>
                    <a:pt x="329920" y="0"/>
                  </a:lnTo>
                  <a:lnTo>
                    <a:pt x="281168" y="3576"/>
                  </a:lnTo>
                  <a:lnTo>
                    <a:pt x="234636" y="13967"/>
                  </a:lnTo>
                  <a:lnTo>
                    <a:pt x="190835" y="30662"/>
                  </a:lnTo>
                  <a:lnTo>
                    <a:pt x="150276" y="53151"/>
                  </a:lnTo>
                  <a:lnTo>
                    <a:pt x="113469" y="80923"/>
                  </a:lnTo>
                  <a:lnTo>
                    <a:pt x="80925" y="113468"/>
                  </a:lnTo>
                  <a:lnTo>
                    <a:pt x="53153" y="150277"/>
                  </a:lnTo>
                  <a:lnTo>
                    <a:pt x="30664" y="190840"/>
                  </a:lnTo>
                  <a:lnTo>
                    <a:pt x="13968" y="234645"/>
                  </a:lnTo>
                  <a:lnTo>
                    <a:pt x="3577" y="281184"/>
                  </a:lnTo>
                  <a:lnTo>
                    <a:pt x="0" y="329946"/>
                  </a:lnTo>
                  <a:lnTo>
                    <a:pt x="0" y="6363487"/>
                  </a:lnTo>
                  <a:lnTo>
                    <a:pt x="3577" y="6412239"/>
                  </a:lnTo>
                  <a:lnTo>
                    <a:pt x="13968" y="6458771"/>
                  </a:lnTo>
                  <a:lnTo>
                    <a:pt x="30664" y="6502571"/>
                  </a:lnTo>
                  <a:lnTo>
                    <a:pt x="53153" y="6543130"/>
                  </a:lnTo>
                  <a:lnTo>
                    <a:pt x="80925" y="6579937"/>
                  </a:lnTo>
                  <a:lnTo>
                    <a:pt x="113469" y="6612482"/>
                  </a:lnTo>
                  <a:lnTo>
                    <a:pt x="150276" y="6640254"/>
                  </a:lnTo>
                  <a:lnTo>
                    <a:pt x="190835" y="6662742"/>
                  </a:lnTo>
                  <a:lnTo>
                    <a:pt x="234636" y="6679438"/>
                  </a:lnTo>
                  <a:lnTo>
                    <a:pt x="281168" y="6689829"/>
                  </a:lnTo>
                  <a:lnTo>
                    <a:pt x="329920" y="6693406"/>
                  </a:lnTo>
                  <a:lnTo>
                    <a:pt x="8682990" y="6693406"/>
                  </a:lnTo>
                  <a:lnTo>
                    <a:pt x="8731751" y="6689829"/>
                  </a:lnTo>
                  <a:lnTo>
                    <a:pt x="8778290" y="6679438"/>
                  </a:lnTo>
                  <a:lnTo>
                    <a:pt x="8822095" y="6662742"/>
                  </a:lnTo>
                  <a:lnTo>
                    <a:pt x="8862658" y="6640254"/>
                  </a:lnTo>
                  <a:lnTo>
                    <a:pt x="8899467" y="6612482"/>
                  </a:lnTo>
                  <a:lnTo>
                    <a:pt x="8932012" y="6579937"/>
                  </a:lnTo>
                  <a:lnTo>
                    <a:pt x="8959784" y="6543130"/>
                  </a:lnTo>
                  <a:lnTo>
                    <a:pt x="8982273" y="6502571"/>
                  </a:lnTo>
                  <a:lnTo>
                    <a:pt x="8998968" y="6458771"/>
                  </a:lnTo>
                  <a:lnTo>
                    <a:pt x="9009359" y="6412239"/>
                  </a:lnTo>
                  <a:lnTo>
                    <a:pt x="9012936" y="6363487"/>
                  </a:lnTo>
                  <a:lnTo>
                    <a:pt x="9012936" y="329946"/>
                  </a:lnTo>
                  <a:lnTo>
                    <a:pt x="9009359" y="281184"/>
                  </a:lnTo>
                  <a:lnTo>
                    <a:pt x="8998968" y="234645"/>
                  </a:lnTo>
                  <a:lnTo>
                    <a:pt x="8982273" y="190840"/>
                  </a:lnTo>
                  <a:lnTo>
                    <a:pt x="8959784" y="150277"/>
                  </a:lnTo>
                  <a:lnTo>
                    <a:pt x="8932012" y="113468"/>
                  </a:lnTo>
                  <a:lnTo>
                    <a:pt x="8899467" y="80923"/>
                  </a:lnTo>
                  <a:lnTo>
                    <a:pt x="8862658" y="53151"/>
                  </a:lnTo>
                  <a:lnTo>
                    <a:pt x="8822095" y="30662"/>
                  </a:lnTo>
                  <a:lnTo>
                    <a:pt x="8778290" y="13967"/>
                  </a:lnTo>
                  <a:lnTo>
                    <a:pt x="8731751" y="3576"/>
                  </a:lnTo>
                  <a:lnTo>
                    <a:pt x="8682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1" name="object 4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0" y="329946"/>
                  </a:moveTo>
                  <a:lnTo>
                    <a:pt x="3577" y="281184"/>
                  </a:lnTo>
                  <a:lnTo>
                    <a:pt x="13968" y="234645"/>
                  </a:lnTo>
                  <a:lnTo>
                    <a:pt x="30664" y="190840"/>
                  </a:lnTo>
                  <a:lnTo>
                    <a:pt x="53153" y="150277"/>
                  </a:lnTo>
                  <a:lnTo>
                    <a:pt x="80925" y="113468"/>
                  </a:lnTo>
                  <a:lnTo>
                    <a:pt x="113469" y="80923"/>
                  </a:lnTo>
                  <a:lnTo>
                    <a:pt x="150276" y="53151"/>
                  </a:lnTo>
                  <a:lnTo>
                    <a:pt x="190835" y="30662"/>
                  </a:lnTo>
                  <a:lnTo>
                    <a:pt x="234636" y="13967"/>
                  </a:lnTo>
                  <a:lnTo>
                    <a:pt x="281168" y="3576"/>
                  </a:lnTo>
                  <a:lnTo>
                    <a:pt x="329920" y="0"/>
                  </a:lnTo>
                  <a:lnTo>
                    <a:pt x="8682990" y="0"/>
                  </a:lnTo>
                  <a:lnTo>
                    <a:pt x="8731751" y="3576"/>
                  </a:lnTo>
                  <a:lnTo>
                    <a:pt x="8778290" y="13967"/>
                  </a:lnTo>
                  <a:lnTo>
                    <a:pt x="8822095" y="30662"/>
                  </a:lnTo>
                  <a:lnTo>
                    <a:pt x="8862658" y="53151"/>
                  </a:lnTo>
                  <a:lnTo>
                    <a:pt x="8899467" y="80923"/>
                  </a:lnTo>
                  <a:lnTo>
                    <a:pt x="8932012" y="113468"/>
                  </a:lnTo>
                  <a:lnTo>
                    <a:pt x="8959784" y="150277"/>
                  </a:lnTo>
                  <a:lnTo>
                    <a:pt x="8982273" y="190840"/>
                  </a:lnTo>
                  <a:lnTo>
                    <a:pt x="8998968" y="234645"/>
                  </a:lnTo>
                  <a:lnTo>
                    <a:pt x="9009359" y="281184"/>
                  </a:lnTo>
                  <a:lnTo>
                    <a:pt x="9012936" y="329946"/>
                  </a:lnTo>
                  <a:lnTo>
                    <a:pt x="9012936" y="6363487"/>
                  </a:lnTo>
                  <a:lnTo>
                    <a:pt x="9009359" y="6412239"/>
                  </a:lnTo>
                  <a:lnTo>
                    <a:pt x="8998968" y="6458771"/>
                  </a:lnTo>
                  <a:lnTo>
                    <a:pt x="8982273" y="6502571"/>
                  </a:lnTo>
                  <a:lnTo>
                    <a:pt x="8959784" y="6543130"/>
                  </a:lnTo>
                  <a:lnTo>
                    <a:pt x="8932012" y="6579937"/>
                  </a:lnTo>
                  <a:lnTo>
                    <a:pt x="8899467" y="6612482"/>
                  </a:lnTo>
                  <a:lnTo>
                    <a:pt x="8862658" y="6640254"/>
                  </a:lnTo>
                  <a:lnTo>
                    <a:pt x="8822095" y="6662742"/>
                  </a:lnTo>
                  <a:lnTo>
                    <a:pt x="8778290" y="6679438"/>
                  </a:lnTo>
                  <a:lnTo>
                    <a:pt x="8731751" y="6689829"/>
                  </a:lnTo>
                  <a:lnTo>
                    <a:pt x="8682990" y="6693406"/>
                  </a:lnTo>
                  <a:lnTo>
                    <a:pt x="329920" y="6693406"/>
                  </a:lnTo>
                  <a:lnTo>
                    <a:pt x="281168" y="6689829"/>
                  </a:lnTo>
                  <a:lnTo>
                    <a:pt x="234636" y="6679438"/>
                  </a:lnTo>
                  <a:lnTo>
                    <a:pt x="190835" y="6662742"/>
                  </a:lnTo>
                  <a:lnTo>
                    <a:pt x="150276" y="6640254"/>
                  </a:lnTo>
                  <a:lnTo>
                    <a:pt x="113469" y="6612482"/>
                  </a:lnTo>
                  <a:lnTo>
                    <a:pt x="80925" y="6579937"/>
                  </a:lnTo>
                  <a:lnTo>
                    <a:pt x="53153" y="6543130"/>
                  </a:lnTo>
                  <a:lnTo>
                    <a:pt x="30664" y="6502571"/>
                  </a:lnTo>
                  <a:lnTo>
                    <a:pt x="13968" y="6458771"/>
                  </a:lnTo>
                  <a:lnTo>
                    <a:pt x="3577" y="6412239"/>
                  </a:lnTo>
                  <a:lnTo>
                    <a:pt x="0" y="6363487"/>
                  </a:lnTo>
                  <a:lnTo>
                    <a:pt x="0" y="329946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52" name="object 5"/>
          <p:cNvSpPr txBox="1">
            <a:spLocks noGrp="1"/>
          </p:cNvSpPr>
          <p:nvPr>
            <p:ph type="title"/>
          </p:nvPr>
        </p:nvSpPr>
        <p:spPr>
          <a:xfrm>
            <a:off x="2791205" y="3032582"/>
            <a:ext cx="4016375" cy="7575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4800" spc="-185">
                <a:solidFill>
                  <a:srgbClr val="FFCC66"/>
                </a:solidFill>
                <a:latin typeface="Trebuchet MS"/>
                <a:cs typeface="Trebuchet MS"/>
              </a:rPr>
              <a:t>PATHOGENESIS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object 2"/>
          <p:cNvSpPr/>
          <p:nvPr/>
        </p:nvSpPr>
        <p:spPr>
          <a:xfrm>
            <a:off x="36576" y="135636"/>
            <a:ext cx="2758440" cy="625602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54" name="object 3"/>
          <p:cNvSpPr txBox="1"/>
          <p:nvPr/>
        </p:nvSpPr>
        <p:spPr>
          <a:xfrm>
            <a:off x="240893" y="1621282"/>
            <a:ext cx="2282190" cy="3536315"/>
          </a:xfrm>
          <a:prstGeom prst="rect"/>
        </p:spPr>
        <p:txBody>
          <a:bodyPr bIns="0" lIns="0" rIns="0" rtlCol="0" tIns="63500" vert="horz" wrap="square">
            <a:spAutoFit/>
          </a:bodyPr>
          <a:p>
            <a:pPr marL="12700" marR="5080">
              <a:lnSpc>
                <a:spcPct val="86000"/>
              </a:lnSpc>
              <a:spcBef>
                <a:spcPts val="500"/>
              </a:spcBef>
            </a:pPr>
            <a:r>
              <a:rPr b="1" dirty="0" sz="2400" spc="-70">
                <a:latin typeface="Times New Roman"/>
                <a:cs typeface="Times New Roman"/>
              </a:rPr>
              <a:t>Shafer </a:t>
            </a:r>
            <a:r>
              <a:rPr b="1" dirty="0" sz="2400" spc="-225">
                <a:latin typeface="Times New Roman"/>
                <a:cs typeface="Times New Roman"/>
              </a:rPr>
              <a:t>WG  </a:t>
            </a:r>
            <a:r>
              <a:rPr b="1" dirty="0" sz="2400" spc="10">
                <a:latin typeface="Times New Roman"/>
                <a:cs typeface="Times New Roman"/>
              </a:rPr>
              <a:t>observed </a:t>
            </a:r>
            <a:r>
              <a:rPr b="1" dirty="0" sz="2400" spc="-15">
                <a:latin typeface="Times New Roman"/>
                <a:cs typeface="Times New Roman"/>
              </a:rPr>
              <a:t>that</a:t>
            </a:r>
            <a:r>
              <a:rPr b="1" dirty="0" sz="2400" spc="-229">
                <a:latin typeface="Times New Roman"/>
                <a:cs typeface="Times New Roman"/>
              </a:rPr>
              <a:t> </a:t>
            </a:r>
            <a:r>
              <a:rPr b="1" dirty="0" sz="2400" spc="30">
                <a:latin typeface="Times New Roman"/>
                <a:cs typeface="Times New Roman"/>
              </a:rPr>
              <a:t>the  </a:t>
            </a:r>
            <a:r>
              <a:rPr b="1" dirty="0" sz="2400" spc="-30">
                <a:latin typeface="Times New Roman"/>
                <a:cs typeface="Times New Roman"/>
              </a:rPr>
              <a:t>Optimal </a:t>
            </a:r>
            <a:r>
              <a:rPr b="1" dirty="0" sz="2400" spc="-35">
                <a:latin typeface="Times New Roman"/>
                <a:cs typeface="Times New Roman"/>
              </a:rPr>
              <a:t>rate </a:t>
            </a:r>
            <a:r>
              <a:rPr b="1" dirty="0" sz="2400" spc="25">
                <a:latin typeface="Times New Roman"/>
                <a:cs typeface="Times New Roman"/>
              </a:rPr>
              <a:t>of  </a:t>
            </a:r>
            <a:r>
              <a:rPr b="1" dirty="0" sz="2400" spc="40">
                <a:latin typeface="Times New Roman"/>
                <a:cs typeface="Times New Roman"/>
              </a:rPr>
              <a:t>cell </a:t>
            </a:r>
            <a:r>
              <a:rPr b="1" dirty="0" sz="2400" spc="20">
                <a:latin typeface="Times New Roman"/>
                <a:cs typeface="Times New Roman"/>
              </a:rPr>
              <a:t>growth  </a:t>
            </a:r>
            <a:r>
              <a:rPr b="1" dirty="0" sz="2400" spc="25">
                <a:latin typeface="Times New Roman"/>
                <a:cs typeface="Times New Roman"/>
              </a:rPr>
              <a:t>occurred </a:t>
            </a:r>
            <a:r>
              <a:rPr b="1" dirty="0" sz="2400" spc="-55">
                <a:latin typeface="Times New Roman"/>
                <a:cs typeface="Times New Roman"/>
              </a:rPr>
              <a:t>at  </a:t>
            </a:r>
            <a:r>
              <a:rPr b="1" dirty="0" sz="2400" spc="20">
                <a:latin typeface="Times New Roman"/>
                <a:cs typeface="Times New Roman"/>
              </a:rPr>
              <a:t>phenytoin  </a:t>
            </a:r>
            <a:r>
              <a:rPr b="1" dirty="0" sz="2400" spc="15">
                <a:latin typeface="Times New Roman"/>
                <a:cs typeface="Times New Roman"/>
              </a:rPr>
              <a:t>concentration </a:t>
            </a:r>
            <a:r>
              <a:rPr b="1" dirty="0" sz="2400" spc="25">
                <a:latin typeface="Times New Roman"/>
                <a:cs typeface="Times New Roman"/>
              </a:rPr>
              <a:t>of  </a:t>
            </a:r>
            <a:r>
              <a:rPr b="1" dirty="0" sz="2400" spc="50">
                <a:latin typeface="Times New Roman"/>
                <a:cs typeface="Times New Roman"/>
              </a:rPr>
              <a:t>5µg/ml  </a:t>
            </a:r>
            <a:r>
              <a:rPr b="1" dirty="0" sz="2400">
                <a:latin typeface="Times New Roman"/>
                <a:cs typeface="Times New Roman"/>
              </a:rPr>
              <a:t>compared </a:t>
            </a:r>
            <a:r>
              <a:rPr b="1" dirty="0" sz="2400" spc="55">
                <a:latin typeface="Times New Roman"/>
                <a:cs typeface="Times New Roman"/>
              </a:rPr>
              <a:t>to  </a:t>
            </a:r>
            <a:r>
              <a:rPr b="1" dirty="0" sz="2400" spc="25">
                <a:latin typeface="Times New Roman"/>
                <a:cs typeface="Times New Roman"/>
              </a:rPr>
              <a:t>nonphenytoin  </a:t>
            </a:r>
            <a:r>
              <a:rPr b="1" dirty="0" sz="2400" spc="15">
                <a:latin typeface="Times New Roman"/>
                <a:cs typeface="Times New Roman"/>
              </a:rPr>
              <a:t>controls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8655" name="object 4"/>
          <p:cNvSpPr/>
          <p:nvPr/>
        </p:nvSpPr>
        <p:spPr>
          <a:xfrm>
            <a:off x="2772155" y="135636"/>
            <a:ext cx="3128772" cy="6256020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56" name="object 5"/>
          <p:cNvSpPr txBox="1"/>
          <p:nvPr/>
        </p:nvSpPr>
        <p:spPr>
          <a:xfrm>
            <a:off x="2976117" y="1621282"/>
            <a:ext cx="2654935" cy="2277110"/>
          </a:xfrm>
          <a:prstGeom prst="rect"/>
        </p:spPr>
        <p:txBody>
          <a:bodyPr bIns="0" lIns="0" rIns="0" rtlCol="0" tIns="64135" vert="horz" wrap="square">
            <a:spAutoFit/>
          </a:bodyPr>
          <a:p>
            <a:pPr marL="12700" marR="5080">
              <a:lnSpc>
                <a:spcPct val="85900"/>
              </a:lnSpc>
              <a:spcBef>
                <a:spcPts val="505"/>
              </a:spcBef>
              <a:tabLst>
                <a:tab algn="l" pos="1150620"/>
              </a:tabLst>
            </a:pPr>
            <a:r>
              <a:rPr b="1" dirty="0" sz="2400" spc="-60">
                <a:latin typeface="Times New Roman"/>
                <a:cs typeface="Times New Roman"/>
              </a:rPr>
              <a:t>HasselT	</a:t>
            </a:r>
            <a:r>
              <a:rPr b="1" dirty="0" sz="2400" spc="-15">
                <a:latin typeface="Times New Roman"/>
                <a:cs typeface="Times New Roman"/>
              </a:rPr>
              <a:t>and </a:t>
            </a:r>
            <a:r>
              <a:rPr b="1" dirty="0" sz="2400" spc="-65">
                <a:latin typeface="Times New Roman"/>
                <a:cs typeface="Times New Roman"/>
              </a:rPr>
              <a:t>Page </a:t>
            </a:r>
            <a:r>
              <a:rPr b="1" dirty="0" sz="2400" spc="-160">
                <a:latin typeface="Times New Roman"/>
                <a:cs typeface="Times New Roman"/>
              </a:rPr>
              <a:t>R  </a:t>
            </a:r>
            <a:r>
              <a:rPr b="1" dirty="0" sz="2400">
                <a:latin typeface="Times New Roman"/>
                <a:cs typeface="Times New Roman"/>
              </a:rPr>
              <a:t>demonstrated </a:t>
            </a:r>
            <a:r>
              <a:rPr b="1" dirty="0" sz="2400" spc="-20">
                <a:latin typeface="Times New Roman"/>
                <a:cs typeface="Times New Roman"/>
              </a:rPr>
              <a:t>that  </a:t>
            </a:r>
            <a:r>
              <a:rPr b="1" dirty="0" sz="2400" spc="30">
                <a:latin typeface="Times New Roman"/>
                <a:cs typeface="Times New Roman"/>
              </a:rPr>
              <a:t>the </a:t>
            </a:r>
            <a:r>
              <a:rPr b="1" dirty="0" sz="2400" spc="-5">
                <a:latin typeface="Times New Roman"/>
                <a:cs typeface="Times New Roman"/>
              </a:rPr>
              <a:t>active  </a:t>
            </a:r>
            <a:r>
              <a:rPr b="1" dirty="0" sz="2400" spc="5">
                <a:latin typeface="Times New Roman"/>
                <a:cs typeface="Times New Roman"/>
              </a:rPr>
              <a:t>metabolite </a:t>
            </a:r>
            <a:r>
              <a:rPr b="1" dirty="0" sz="2400" spc="25">
                <a:latin typeface="Times New Roman"/>
                <a:cs typeface="Times New Roman"/>
              </a:rPr>
              <a:t>of  </a:t>
            </a:r>
            <a:r>
              <a:rPr b="1" dirty="0" sz="2400">
                <a:latin typeface="Times New Roman"/>
                <a:cs typeface="Times New Roman"/>
              </a:rPr>
              <a:t>Phenytoin </a:t>
            </a:r>
            <a:r>
              <a:rPr b="1" dirty="0" sz="2400" spc="-30">
                <a:latin typeface="Times New Roman"/>
                <a:cs typeface="Times New Roman"/>
              </a:rPr>
              <a:t>was </a:t>
            </a:r>
            <a:r>
              <a:rPr b="1" dirty="0" sz="2400" spc="-105">
                <a:latin typeface="Times New Roman"/>
                <a:cs typeface="Times New Roman"/>
              </a:rPr>
              <a:t>5 </a:t>
            </a:r>
            <a:r>
              <a:rPr b="1" dirty="0" sz="2400" spc="75">
                <a:latin typeface="Times New Roman"/>
                <a:cs typeface="Times New Roman"/>
              </a:rPr>
              <a:t>-  </a:t>
            </a:r>
            <a:r>
              <a:rPr b="1" dirty="0" sz="2400" spc="-65">
                <a:latin typeface="Times New Roman"/>
                <a:cs typeface="Times New Roman"/>
              </a:rPr>
              <a:t>para</a:t>
            </a:r>
            <a:r>
              <a:rPr b="1" dirty="0" sz="2400" spc="-155">
                <a:latin typeface="Times New Roman"/>
                <a:cs typeface="Times New Roman"/>
              </a:rPr>
              <a:t> </a:t>
            </a:r>
            <a:r>
              <a:rPr b="1" dirty="0" sz="2400" spc="10">
                <a:latin typeface="Times New Roman"/>
                <a:cs typeface="Times New Roman"/>
              </a:rPr>
              <a:t>hydroxyphenyl  </a:t>
            </a:r>
            <a:r>
              <a:rPr b="1" dirty="0" sz="2400">
                <a:latin typeface="Times New Roman"/>
                <a:cs typeface="Times New Roman"/>
              </a:rPr>
              <a:t>5phenylhydantoin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8657" name="object 6"/>
          <p:cNvSpPr/>
          <p:nvPr/>
        </p:nvSpPr>
        <p:spPr>
          <a:xfrm>
            <a:off x="5899403" y="135636"/>
            <a:ext cx="3183636" cy="6256020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58" name="object 7"/>
          <p:cNvSpPr txBox="1"/>
          <p:nvPr/>
        </p:nvSpPr>
        <p:spPr>
          <a:xfrm>
            <a:off x="6103365" y="1223892"/>
            <a:ext cx="2708275" cy="404177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1014094">
              <a:lnSpc>
                <a:spcPct val="119200"/>
              </a:lnSpc>
              <a:spcBef>
                <a:spcPts val="95"/>
              </a:spcBef>
            </a:pPr>
            <a:r>
              <a:rPr b="1" dirty="0" sz="2400" spc="-40">
                <a:latin typeface="Times New Roman"/>
                <a:cs typeface="Times New Roman"/>
              </a:rPr>
              <a:t>JohnsonBD,  </a:t>
            </a:r>
            <a:r>
              <a:rPr b="1" dirty="0" sz="2400" spc="-90">
                <a:latin typeface="Times New Roman"/>
                <a:cs typeface="Times New Roman"/>
              </a:rPr>
              <a:t>Narayana</a:t>
            </a:r>
            <a:r>
              <a:rPr b="1" dirty="0" sz="2400" spc="-260">
                <a:latin typeface="Times New Roman"/>
                <a:cs typeface="Times New Roman"/>
              </a:rPr>
              <a:t> </a:t>
            </a:r>
            <a:r>
              <a:rPr b="1" dirty="0" sz="2400" spc="-114">
                <a:latin typeface="Times New Roman"/>
                <a:cs typeface="Times New Roman"/>
              </a:rPr>
              <a:t>AS,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85900"/>
              </a:lnSpc>
              <a:spcBef>
                <a:spcPts val="15"/>
              </a:spcBef>
            </a:pPr>
            <a:r>
              <a:rPr b="1" dirty="0" sz="2400" spc="25">
                <a:latin typeface="Times New Roman"/>
                <a:cs typeface="Times New Roman"/>
              </a:rPr>
              <a:t>reported </a:t>
            </a:r>
            <a:r>
              <a:rPr b="1" dirty="0" sz="2400" spc="-15">
                <a:latin typeface="Times New Roman"/>
                <a:cs typeface="Times New Roman"/>
              </a:rPr>
              <a:t>that  </a:t>
            </a:r>
            <a:r>
              <a:rPr b="1" dirty="0" sz="2400" spc="-5">
                <a:latin typeface="Times New Roman"/>
                <a:cs typeface="Times New Roman"/>
              </a:rPr>
              <a:t>synthesis </a:t>
            </a:r>
            <a:r>
              <a:rPr b="1" dirty="0" sz="2400" spc="25">
                <a:latin typeface="Times New Roman"/>
                <a:cs typeface="Times New Roman"/>
              </a:rPr>
              <a:t>of  </a:t>
            </a:r>
            <a:r>
              <a:rPr b="1" dirty="0" sz="2400" spc="-25">
                <a:latin typeface="Times New Roman"/>
                <a:cs typeface="Times New Roman"/>
              </a:rPr>
              <a:t>fibroblasts  </a:t>
            </a:r>
            <a:r>
              <a:rPr b="1" dirty="0" sz="2400" spc="5">
                <a:latin typeface="Times New Roman"/>
                <a:cs typeface="Times New Roman"/>
              </a:rPr>
              <a:t>decreased </a:t>
            </a:r>
            <a:r>
              <a:rPr b="1" dirty="0" sz="2400" spc="40">
                <a:latin typeface="Times New Roman"/>
                <a:cs typeface="Times New Roman"/>
              </a:rPr>
              <a:t>with </a:t>
            </a:r>
            <a:r>
              <a:rPr b="1" dirty="0" sz="2400" spc="-10">
                <a:latin typeface="Times New Roman"/>
                <a:cs typeface="Times New Roman"/>
              </a:rPr>
              <a:t>age  </a:t>
            </a:r>
            <a:r>
              <a:rPr b="1" dirty="0" sz="2400" spc="25">
                <a:latin typeface="Times New Roman"/>
                <a:cs typeface="Times New Roman"/>
              </a:rPr>
              <a:t>in </a:t>
            </a:r>
            <a:r>
              <a:rPr b="1" dirty="0" sz="2400" spc="-10">
                <a:latin typeface="Times New Roman"/>
                <a:cs typeface="Times New Roman"/>
              </a:rPr>
              <a:t>normal </a:t>
            </a:r>
            <a:r>
              <a:rPr b="1" dirty="0" sz="2400">
                <a:latin typeface="Times New Roman"/>
                <a:cs typeface="Times New Roman"/>
              </a:rPr>
              <a:t>gingiva  but </a:t>
            </a:r>
            <a:r>
              <a:rPr b="1" dirty="0" sz="2400" spc="5">
                <a:latin typeface="Times New Roman"/>
                <a:cs typeface="Times New Roman"/>
              </a:rPr>
              <a:t>this </a:t>
            </a:r>
            <a:r>
              <a:rPr b="1" dirty="0" sz="2400" spc="-35">
                <a:latin typeface="Times New Roman"/>
                <a:cs typeface="Times New Roman"/>
              </a:rPr>
              <a:t>was </a:t>
            </a:r>
            <a:r>
              <a:rPr b="1" dirty="0" sz="2400" spc="40">
                <a:latin typeface="Times New Roman"/>
                <a:cs typeface="Times New Roman"/>
              </a:rPr>
              <a:t>not</a:t>
            </a:r>
            <a:r>
              <a:rPr b="1" dirty="0" sz="2400" spc="-270">
                <a:latin typeface="Times New Roman"/>
                <a:cs typeface="Times New Roman"/>
              </a:rPr>
              <a:t> </a:t>
            </a:r>
            <a:r>
              <a:rPr b="1" dirty="0" sz="2400" spc="15">
                <a:latin typeface="Times New Roman"/>
                <a:cs typeface="Times New Roman"/>
              </a:rPr>
              <a:t>seen  </a:t>
            </a:r>
            <a:r>
              <a:rPr b="1" dirty="0" sz="2400" spc="25">
                <a:latin typeface="Times New Roman"/>
                <a:cs typeface="Times New Roman"/>
              </a:rPr>
              <a:t>in </a:t>
            </a:r>
            <a:r>
              <a:rPr b="1" dirty="0" sz="2400" spc="20">
                <a:latin typeface="Times New Roman"/>
                <a:cs typeface="Times New Roman"/>
              </a:rPr>
              <a:t>phenytoin  </a:t>
            </a:r>
            <a:r>
              <a:rPr b="1" dirty="0" sz="2400" spc="5">
                <a:latin typeface="Times New Roman"/>
                <a:cs typeface="Times New Roman"/>
              </a:rPr>
              <a:t>affected gingiva,  </a:t>
            </a:r>
            <a:r>
              <a:rPr b="1" dirty="0" sz="2400" spc="-20">
                <a:latin typeface="Times New Roman"/>
                <a:cs typeface="Times New Roman"/>
              </a:rPr>
              <a:t>perhaps </a:t>
            </a:r>
            <a:r>
              <a:rPr b="1" dirty="0" sz="2400" spc="40">
                <a:latin typeface="Times New Roman"/>
                <a:cs typeface="Times New Roman"/>
              </a:rPr>
              <a:t>due </a:t>
            </a:r>
            <a:r>
              <a:rPr b="1" dirty="0" sz="2400" spc="60">
                <a:latin typeface="Times New Roman"/>
                <a:cs typeface="Times New Roman"/>
              </a:rPr>
              <a:t>to </a:t>
            </a:r>
            <a:r>
              <a:rPr b="1" dirty="0" sz="2400" spc="25">
                <a:latin typeface="Times New Roman"/>
                <a:cs typeface="Times New Roman"/>
              </a:rPr>
              <a:t>the  </a:t>
            </a:r>
            <a:r>
              <a:rPr b="1" dirty="0" sz="2400" spc="30">
                <a:latin typeface="Times New Roman"/>
                <a:cs typeface="Times New Roman"/>
              </a:rPr>
              <a:t>unique</a:t>
            </a:r>
            <a:r>
              <a:rPr b="1" dirty="0" sz="2400" spc="-90">
                <a:latin typeface="Times New Roman"/>
                <a:cs typeface="Times New Roman"/>
              </a:rPr>
              <a:t> </a:t>
            </a:r>
            <a:r>
              <a:rPr b="1" dirty="0" sz="2400" spc="40">
                <a:latin typeface="Times New Roman"/>
                <a:cs typeface="Times New Roman"/>
              </a:rPr>
              <a:t>phenotype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object 2"/>
          <p:cNvSpPr/>
          <p:nvPr/>
        </p:nvSpPr>
        <p:spPr>
          <a:xfrm>
            <a:off x="112776" y="440436"/>
            <a:ext cx="2810256" cy="572262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0" name="object 3"/>
          <p:cNvSpPr txBox="1"/>
          <p:nvPr/>
        </p:nvSpPr>
        <p:spPr>
          <a:xfrm>
            <a:off x="348488" y="1768855"/>
            <a:ext cx="2303780" cy="2906395"/>
          </a:xfrm>
          <a:prstGeom prst="rect"/>
        </p:spPr>
        <p:txBody>
          <a:bodyPr bIns="0" lIns="0" rIns="0" rtlCol="0" tIns="64135" vert="horz" wrap="square">
            <a:spAutoFit/>
          </a:bodyPr>
          <a:p>
            <a:pPr algn="ctr" marL="12065" marR="5080">
              <a:lnSpc>
                <a:spcPct val="85900"/>
              </a:lnSpc>
              <a:spcBef>
                <a:spcPts val="505"/>
              </a:spcBef>
            </a:pPr>
            <a:r>
              <a:rPr b="1" dirty="0" sz="2400" spc="-110">
                <a:latin typeface="Times New Roman"/>
                <a:cs typeface="Times New Roman"/>
              </a:rPr>
              <a:t>Liu </a:t>
            </a:r>
            <a:r>
              <a:rPr b="1" dirty="0" sz="2400" spc="-120">
                <a:latin typeface="Times New Roman"/>
                <a:cs typeface="Times New Roman"/>
              </a:rPr>
              <a:t>TZ,</a:t>
            </a:r>
            <a:r>
              <a:rPr b="1" dirty="0" sz="2400" spc="-480">
                <a:latin typeface="Times New Roman"/>
                <a:cs typeface="Times New Roman"/>
              </a:rPr>
              <a:t> </a:t>
            </a:r>
            <a:r>
              <a:rPr b="1" dirty="0" sz="2400" spc="-35">
                <a:latin typeface="Times New Roman"/>
                <a:cs typeface="Times New Roman"/>
              </a:rPr>
              <a:t>Bhatnegar  </a:t>
            </a:r>
            <a:r>
              <a:rPr b="1" dirty="0" sz="2400" spc="-200">
                <a:latin typeface="Times New Roman"/>
                <a:cs typeface="Times New Roman"/>
              </a:rPr>
              <a:t>RS </a:t>
            </a:r>
            <a:r>
              <a:rPr b="1" dirty="0" sz="2400" spc="-10">
                <a:latin typeface="Times New Roman"/>
                <a:cs typeface="Times New Roman"/>
              </a:rPr>
              <a:t>stated </a:t>
            </a:r>
            <a:r>
              <a:rPr b="1" dirty="0" sz="2400" spc="-15">
                <a:latin typeface="Times New Roman"/>
                <a:cs typeface="Times New Roman"/>
              </a:rPr>
              <a:t>that  </a:t>
            </a:r>
            <a:r>
              <a:rPr b="1" dirty="0" sz="2400" spc="20">
                <a:latin typeface="Times New Roman"/>
                <a:cs typeface="Times New Roman"/>
              </a:rPr>
              <a:t>phenytoin  </a:t>
            </a:r>
            <a:r>
              <a:rPr b="1" dirty="0" sz="2400">
                <a:latin typeface="Times New Roman"/>
                <a:cs typeface="Times New Roman"/>
              </a:rPr>
              <a:t>diminishes </a:t>
            </a:r>
            <a:r>
              <a:rPr b="1" dirty="0" sz="2400" spc="30">
                <a:latin typeface="Times New Roman"/>
                <a:cs typeface="Times New Roman"/>
              </a:rPr>
              <a:t>the  </a:t>
            </a:r>
            <a:r>
              <a:rPr b="1" dirty="0" sz="2400" spc="5">
                <a:latin typeface="Times New Roman"/>
                <a:cs typeface="Times New Roman"/>
              </a:rPr>
              <a:t>activity </a:t>
            </a:r>
            <a:r>
              <a:rPr b="1" dirty="0" sz="2400" spc="20">
                <a:latin typeface="Times New Roman"/>
                <a:cs typeface="Times New Roman"/>
              </a:rPr>
              <a:t>of  </a:t>
            </a:r>
            <a:r>
              <a:rPr b="1" dirty="0" sz="2400" spc="20">
                <a:latin typeface="Times New Roman"/>
                <a:cs typeface="Times New Roman"/>
              </a:rPr>
              <a:t>pro</a:t>
            </a:r>
            <a:r>
              <a:rPr b="1" dirty="0" sz="2400" spc="-45">
                <a:latin typeface="Times New Roman"/>
                <a:cs typeface="Times New Roman"/>
              </a:rPr>
              <a:t>l</a:t>
            </a:r>
            <a:r>
              <a:rPr b="1" dirty="0" sz="2400" spc="5">
                <a:latin typeface="Times New Roman"/>
                <a:cs typeface="Times New Roman"/>
              </a:rPr>
              <a:t>y</a:t>
            </a:r>
            <a:r>
              <a:rPr b="1" dirty="0" sz="2400" spc="-90">
                <a:latin typeface="Times New Roman"/>
                <a:cs typeface="Times New Roman"/>
              </a:rPr>
              <a:t>h</a:t>
            </a:r>
            <a:r>
              <a:rPr b="1" dirty="0" sz="2400" spc="10">
                <a:latin typeface="Times New Roman"/>
                <a:cs typeface="Times New Roman"/>
              </a:rPr>
              <a:t>ydr</a:t>
            </a:r>
            <a:r>
              <a:rPr b="1" dirty="0" sz="2400" spc="-30">
                <a:latin typeface="Times New Roman"/>
                <a:cs typeface="Times New Roman"/>
              </a:rPr>
              <a:t>o</a:t>
            </a:r>
            <a:r>
              <a:rPr b="1" dirty="0" sz="2400" spc="60">
                <a:latin typeface="Times New Roman"/>
                <a:cs typeface="Times New Roman"/>
              </a:rPr>
              <a:t>xy</a:t>
            </a:r>
            <a:r>
              <a:rPr b="1" dirty="0" sz="2400" spc="20">
                <a:latin typeface="Times New Roman"/>
                <a:cs typeface="Times New Roman"/>
              </a:rPr>
              <a:t>l</a:t>
            </a:r>
            <a:r>
              <a:rPr b="1" dirty="0" sz="2400" spc="-30">
                <a:latin typeface="Times New Roman"/>
                <a:cs typeface="Times New Roman"/>
              </a:rPr>
              <a:t>ase  </a:t>
            </a:r>
            <a:r>
              <a:rPr b="1" dirty="0" sz="2400" spc="-15">
                <a:latin typeface="Times New Roman"/>
                <a:cs typeface="Times New Roman"/>
              </a:rPr>
              <a:t>and </a:t>
            </a:r>
            <a:r>
              <a:rPr b="1" dirty="0" sz="2400" spc="5">
                <a:latin typeface="Times New Roman"/>
                <a:cs typeface="Times New Roman"/>
              </a:rPr>
              <a:t>inhibits  </a:t>
            </a:r>
            <a:r>
              <a:rPr b="1" dirty="0" sz="2400" spc="-5">
                <a:latin typeface="Times New Roman"/>
                <a:cs typeface="Times New Roman"/>
              </a:rPr>
              <a:t>activation </a:t>
            </a:r>
            <a:r>
              <a:rPr b="1" dirty="0" sz="2400" spc="25">
                <a:latin typeface="Times New Roman"/>
                <a:cs typeface="Times New Roman"/>
              </a:rPr>
              <a:t>of  </a:t>
            </a:r>
            <a:r>
              <a:rPr b="1" dirty="0" sz="2400" spc="10">
                <a:latin typeface="Times New Roman"/>
                <a:cs typeface="Times New Roman"/>
              </a:rPr>
              <a:t>collagenase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8661" name="object 4"/>
          <p:cNvSpPr/>
          <p:nvPr/>
        </p:nvSpPr>
        <p:spPr>
          <a:xfrm>
            <a:off x="2971800" y="440436"/>
            <a:ext cx="2980944" cy="5722620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2" name="object 5"/>
          <p:cNvSpPr txBox="1"/>
          <p:nvPr/>
        </p:nvSpPr>
        <p:spPr>
          <a:xfrm>
            <a:off x="3188335" y="1491741"/>
            <a:ext cx="2494280" cy="3984625"/>
          </a:xfrm>
          <a:prstGeom prst="rect"/>
        </p:spPr>
        <p:txBody>
          <a:bodyPr bIns="0" lIns="0" rIns="0" rtlCol="0" tIns="51435" vert="horz" wrap="square">
            <a:spAutoFit/>
          </a:bodyPr>
          <a:p>
            <a:pPr marL="12700" marR="5080">
              <a:lnSpc>
                <a:spcPct val="89300"/>
              </a:lnSpc>
              <a:spcBef>
                <a:spcPts val="405"/>
              </a:spcBef>
              <a:tabLst>
                <a:tab algn="l" pos="635000"/>
              </a:tabLst>
            </a:pPr>
            <a:r>
              <a:rPr b="1" dirty="0" sz="2400" spc="15">
                <a:latin typeface="Times New Roman"/>
                <a:cs typeface="Times New Roman"/>
              </a:rPr>
              <a:t>Dill	</a:t>
            </a:r>
            <a:r>
              <a:rPr b="1" dirty="0" sz="2400" spc="-270">
                <a:latin typeface="Times New Roman"/>
                <a:cs typeface="Times New Roman"/>
              </a:rPr>
              <a:t>RE  </a:t>
            </a:r>
            <a:r>
              <a:rPr b="1" dirty="0" sz="2400" spc="35">
                <a:latin typeface="Times New Roman"/>
                <a:cs typeface="Times New Roman"/>
              </a:rPr>
              <a:t>documented </a:t>
            </a:r>
            <a:r>
              <a:rPr b="1" dirty="0" sz="2400" spc="-15">
                <a:latin typeface="Times New Roman"/>
                <a:cs typeface="Times New Roman"/>
              </a:rPr>
              <a:t>that  </a:t>
            </a:r>
            <a:r>
              <a:rPr b="1" dirty="0" sz="2400" spc="20">
                <a:latin typeface="Times New Roman"/>
                <a:cs typeface="Times New Roman"/>
              </a:rPr>
              <a:t>phenytoin</a:t>
            </a:r>
            <a:r>
              <a:rPr b="1" dirty="0" sz="2400" spc="-125">
                <a:latin typeface="Times New Roman"/>
                <a:cs typeface="Times New Roman"/>
              </a:rPr>
              <a:t> </a:t>
            </a:r>
            <a:r>
              <a:rPr b="1" dirty="0" sz="2400" spc="35">
                <a:latin typeface="Times New Roman"/>
                <a:cs typeface="Times New Roman"/>
              </a:rPr>
              <a:t>induced  </a:t>
            </a:r>
            <a:r>
              <a:rPr b="1" dirty="0" sz="2400" spc="-204">
                <a:latin typeface="Times New Roman"/>
                <a:cs typeface="Times New Roman"/>
              </a:rPr>
              <a:t>GO </a:t>
            </a:r>
            <a:r>
              <a:rPr b="1" dirty="0" sz="2400" spc="-15">
                <a:latin typeface="Times New Roman"/>
                <a:cs typeface="Times New Roman"/>
              </a:rPr>
              <a:t>is </a:t>
            </a:r>
            <a:r>
              <a:rPr b="1" dirty="0" sz="2400" spc="-5">
                <a:latin typeface="Times New Roman"/>
                <a:cs typeface="Times New Roman"/>
              </a:rPr>
              <a:t>associated  </a:t>
            </a:r>
            <a:r>
              <a:rPr b="1" dirty="0" sz="2400" spc="40">
                <a:latin typeface="Times New Roman"/>
                <a:cs typeface="Times New Roman"/>
              </a:rPr>
              <a:t>with </a:t>
            </a:r>
            <a:r>
              <a:rPr b="1" dirty="0" sz="2400" spc="15">
                <a:latin typeface="Times New Roman"/>
                <a:cs typeface="Times New Roman"/>
              </a:rPr>
              <a:t>specific  </a:t>
            </a:r>
            <a:r>
              <a:rPr b="1" dirty="0" sz="2400" spc="-10">
                <a:latin typeface="Times New Roman"/>
                <a:cs typeface="Times New Roman"/>
              </a:rPr>
              <a:t>macrophage  </a:t>
            </a:r>
            <a:r>
              <a:rPr b="1" dirty="0" sz="2400" spc="30">
                <a:latin typeface="Times New Roman"/>
                <a:cs typeface="Times New Roman"/>
              </a:rPr>
              <a:t>phenotypes </a:t>
            </a:r>
            <a:r>
              <a:rPr b="1" dirty="0" sz="2400" spc="-15">
                <a:latin typeface="Times New Roman"/>
                <a:cs typeface="Times New Roman"/>
              </a:rPr>
              <a:t>that  </a:t>
            </a:r>
            <a:r>
              <a:rPr b="1" dirty="0" sz="2400" spc="5">
                <a:latin typeface="Times New Roman"/>
                <a:cs typeface="Times New Roman"/>
              </a:rPr>
              <a:t>express </a:t>
            </a:r>
            <a:r>
              <a:rPr b="1" dirty="0" sz="2400" spc="-155">
                <a:latin typeface="Times New Roman"/>
                <a:cs typeface="Times New Roman"/>
              </a:rPr>
              <a:t>PDGF</a:t>
            </a:r>
            <a:r>
              <a:rPr b="1" dirty="0" sz="2400" spc="-155">
                <a:latin typeface="Carlito"/>
                <a:cs typeface="Carlito"/>
              </a:rPr>
              <a:t>β </a:t>
            </a:r>
            <a:r>
              <a:rPr b="1" dirty="0" sz="2400">
                <a:latin typeface="Carlito"/>
                <a:cs typeface="Carlito"/>
              </a:rPr>
              <a:t>in  </a:t>
            </a:r>
            <a:r>
              <a:rPr b="1" dirty="0" sz="2400" spc="-5">
                <a:latin typeface="Carlito"/>
                <a:cs typeface="Carlito"/>
              </a:rPr>
              <a:t>the </a:t>
            </a:r>
            <a:r>
              <a:rPr b="1" dirty="0" sz="2400" spc="-10">
                <a:latin typeface="Carlito"/>
                <a:cs typeface="Carlito"/>
              </a:rPr>
              <a:t>overgrown  </a:t>
            </a:r>
            <a:r>
              <a:rPr b="1" dirty="0" sz="2400" spc="-5">
                <a:latin typeface="Carlito"/>
                <a:cs typeface="Carlito"/>
              </a:rPr>
              <a:t>tissue </a:t>
            </a:r>
            <a:r>
              <a:rPr b="1" dirty="0" sz="2400">
                <a:latin typeface="Carlito"/>
                <a:cs typeface="Carlito"/>
              </a:rPr>
              <a:t>and </a:t>
            </a:r>
            <a:r>
              <a:rPr b="1" dirty="0" sz="2400" spc="-5">
                <a:latin typeface="Carlito"/>
                <a:cs typeface="Carlito"/>
              </a:rPr>
              <a:t>IL-1β </a:t>
            </a:r>
            <a:r>
              <a:rPr b="1" dirty="0" sz="2400">
                <a:latin typeface="Carlito"/>
                <a:cs typeface="Carlito"/>
              </a:rPr>
              <a:t>in  </a:t>
            </a:r>
            <a:r>
              <a:rPr b="1" dirty="0" sz="2400" spc="-5">
                <a:latin typeface="Carlito"/>
                <a:cs typeface="Carlito"/>
              </a:rPr>
              <a:t>the </a:t>
            </a:r>
            <a:r>
              <a:rPr b="1" dirty="0" sz="2400" spc="-10">
                <a:latin typeface="Carlito"/>
                <a:cs typeface="Carlito"/>
              </a:rPr>
              <a:t>inflammed  </a:t>
            </a:r>
            <a:r>
              <a:rPr b="1" dirty="0" sz="2400" spc="-5">
                <a:latin typeface="Carlito"/>
                <a:cs typeface="Carlito"/>
              </a:rPr>
              <a:t>tissue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48663" name="object 6"/>
          <p:cNvSpPr/>
          <p:nvPr/>
        </p:nvSpPr>
        <p:spPr>
          <a:xfrm>
            <a:off x="6004559" y="440436"/>
            <a:ext cx="2839212" cy="5722620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4" name="object 7"/>
          <p:cNvSpPr txBox="1"/>
          <p:nvPr/>
        </p:nvSpPr>
        <p:spPr>
          <a:xfrm>
            <a:off x="6209791" y="1491741"/>
            <a:ext cx="2360930" cy="3850004"/>
          </a:xfrm>
          <a:prstGeom prst="rect"/>
        </p:spPr>
        <p:txBody>
          <a:bodyPr bIns="0" lIns="0" rIns="0" rtlCol="0" tIns="63500" vert="horz" wrap="square">
            <a:spAutoFit/>
          </a:bodyPr>
          <a:p>
            <a:pPr marL="12700" marR="5080">
              <a:lnSpc>
                <a:spcPct val="86000"/>
              </a:lnSpc>
              <a:spcBef>
                <a:spcPts val="500"/>
              </a:spcBef>
            </a:pPr>
            <a:r>
              <a:rPr b="1" dirty="0" sz="2400" spc="-35">
                <a:latin typeface="Times New Roman"/>
                <a:cs typeface="Times New Roman"/>
              </a:rPr>
              <a:t>Pagliarini  </a:t>
            </a:r>
            <a:r>
              <a:rPr b="1" dirty="0" sz="2400" spc="10">
                <a:latin typeface="Times New Roman"/>
                <a:cs typeface="Times New Roman"/>
              </a:rPr>
              <a:t>observed </a:t>
            </a:r>
            <a:r>
              <a:rPr b="1" dirty="0" sz="2400" spc="-15">
                <a:latin typeface="Times New Roman"/>
                <a:cs typeface="Times New Roman"/>
              </a:rPr>
              <a:t>that  </a:t>
            </a:r>
            <a:r>
              <a:rPr b="1" dirty="0" sz="2400" spc="10">
                <a:latin typeface="Times New Roman"/>
                <a:cs typeface="Times New Roman"/>
              </a:rPr>
              <a:t>Proportion </a:t>
            </a:r>
            <a:r>
              <a:rPr b="1" dirty="0" sz="2400" spc="25">
                <a:latin typeface="Times New Roman"/>
                <a:cs typeface="Times New Roman"/>
              </a:rPr>
              <a:t>of  </a:t>
            </a:r>
            <a:r>
              <a:rPr b="1" dirty="0" sz="2400" spc="-10">
                <a:latin typeface="Times New Roman"/>
                <a:cs typeface="Times New Roman"/>
              </a:rPr>
              <a:t>intracellular </a:t>
            </a:r>
            <a:r>
              <a:rPr b="1" dirty="0" sz="2400" spc="-245">
                <a:latin typeface="Times New Roman"/>
                <a:cs typeface="Times New Roman"/>
              </a:rPr>
              <a:t>GAG  </a:t>
            </a:r>
            <a:r>
              <a:rPr b="1" dirty="0" sz="2400" spc="-35">
                <a:latin typeface="Times New Roman"/>
                <a:cs typeface="Times New Roman"/>
              </a:rPr>
              <a:t>was </a:t>
            </a:r>
            <a:r>
              <a:rPr b="1" dirty="0" sz="2400">
                <a:latin typeface="Times New Roman"/>
                <a:cs typeface="Times New Roman"/>
              </a:rPr>
              <a:t>increased </a:t>
            </a:r>
            <a:r>
              <a:rPr b="1" dirty="0" sz="2400" spc="25">
                <a:latin typeface="Times New Roman"/>
                <a:cs typeface="Times New Roman"/>
              </a:rPr>
              <a:t>in  </a:t>
            </a:r>
            <a:r>
              <a:rPr b="1" dirty="0" sz="2400">
                <a:latin typeface="Times New Roman"/>
                <a:cs typeface="Times New Roman"/>
              </a:rPr>
              <a:t>attached </a:t>
            </a:r>
            <a:r>
              <a:rPr b="1" dirty="0" sz="2400" spc="5">
                <a:latin typeface="Times New Roman"/>
                <a:cs typeface="Times New Roman"/>
              </a:rPr>
              <a:t>gingival  </a:t>
            </a:r>
            <a:r>
              <a:rPr b="1" dirty="0" sz="2400" spc="-25">
                <a:latin typeface="Times New Roman"/>
                <a:cs typeface="Times New Roman"/>
              </a:rPr>
              <a:t>fibroblasts  </a:t>
            </a:r>
            <a:r>
              <a:rPr b="1" dirty="0" sz="2400" spc="-15">
                <a:latin typeface="Times New Roman"/>
                <a:cs typeface="Times New Roman"/>
              </a:rPr>
              <a:t>whereas  </a:t>
            </a:r>
            <a:r>
              <a:rPr b="1" dirty="0" sz="2400">
                <a:latin typeface="Times New Roman"/>
                <a:cs typeface="Times New Roman"/>
              </a:rPr>
              <a:t>extracellular</a:t>
            </a:r>
            <a:r>
              <a:rPr b="1" dirty="0" sz="2400" spc="-150">
                <a:latin typeface="Times New Roman"/>
                <a:cs typeface="Times New Roman"/>
              </a:rPr>
              <a:t> </a:t>
            </a:r>
            <a:r>
              <a:rPr b="1" dirty="0" sz="2400" spc="-245">
                <a:latin typeface="Times New Roman"/>
                <a:cs typeface="Times New Roman"/>
              </a:rPr>
              <a:t>GAG  </a:t>
            </a:r>
            <a:r>
              <a:rPr b="1" dirty="0" sz="2400" spc="-35">
                <a:latin typeface="Times New Roman"/>
                <a:cs typeface="Times New Roman"/>
              </a:rPr>
              <a:t>was </a:t>
            </a:r>
            <a:r>
              <a:rPr b="1" dirty="0" sz="2400">
                <a:latin typeface="Times New Roman"/>
                <a:cs typeface="Times New Roman"/>
              </a:rPr>
              <a:t>increased </a:t>
            </a:r>
            <a:r>
              <a:rPr b="1" dirty="0" sz="2400" spc="25">
                <a:latin typeface="Times New Roman"/>
                <a:cs typeface="Times New Roman"/>
              </a:rPr>
              <a:t>in  </a:t>
            </a:r>
            <a:r>
              <a:rPr b="1" dirty="0" sz="2400" spc="-5">
                <a:latin typeface="Times New Roman"/>
                <a:cs typeface="Times New Roman"/>
              </a:rPr>
              <a:t>free </a:t>
            </a:r>
            <a:r>
              <a:rPr b="1" dirty="0" sz="2400" spc="5">
                <a:latin typeface="Times New Roman"/>
                <a:cs typeface="Times New Roman"/>
              </a:rPr>
              <a:t>gingival  </a:t>
            </a:r>
            <a:r>
              <a:rPr b="1" dirty="0" sz="2400" spc="-20">
                <a:latin typeface="Times New Roman"/>
                <a:cs typeface="Times New Roman"/>
              </a:rPr>
              <a:t>fibroblasts.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object 2"/>
          <p:cNvSpPr/>
          <p:nvPr/>
        </p:nvSpPr>
        <p:spPr>
          <a:xfrm>
            <a:off x="0" y="0"/>
            <a:ext cx="9144000" cy="6857999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object 2"/>
          <p:cNvSpPr txBox="1">
            <a:spLocks noGrp="1"/>
          </p:cNvSpPr>
          <p:nvPr>
            <p:ph type="title"/>
          </p:nvPr>
        </p:nvSpPr>
        <p:spPr>
          <a:xfrm>
            <a:off x="2121789" y="338073"/>
            <a:ext cx="535559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180">
                <a:solidFill>
                  <a:srgbClr val="FFC000"/>
                </a:solidFill>
                <a:latin typeface="Trebuchet MS"/>
                <a:cs typeface="Trebuchet MS"/>
              </a:rPr>
              <a:t>CLINICAL</a:t>
            </a:r>
            <a:r>
              <a:rPr b="1" dirty="0" sz="4000" spc="-305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4000" spc="-204">
                <a:solidFill>
                  <a:srgbClr val="FFC000"/>
                </a:solidFill>
                <a:latin typeface="Trebuchet MS"/>
                <a:cs typeface="Trebuchet MS"/>
              </a:rPr>
              <a:t>PRESENTATION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667" name="object 3"/>
          <p:cNvSpPr txBox="1"/>
          <p:nvPr/>
        </p:nvSpPr>
        <p:spPr>
          <a:xfrm>
            <a:off x="4270375" y="1057402"/>
            <a:ext cx="4499610" cy="514731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68580" marL="80645" marR="21399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algn="l" pos="285115"/>
              </a:tabLst>
            </a:pP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Characterized </a:t>
            </a:r>
            <a:r>
              <a:rPr dirty="0" sz="2400" spc="-19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initial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enlargement  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the interdental</a:t>
            </a:r>
            <a:r>
              <a:rPr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papillae.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"/>
            </a:pPr>
            <a:endParaRPr sz="2500">
              <a:latin typeface="Times New Roman"/>
              <a:cs typeface="Times New Roman"/>
            </a:endParaRPr>
          </a:p>
          <a:p>
            <a:pPr indent="-137160" marL="149860" marR="240029">
              <a:lnSpc>
                <a:spcPct val="100000"/>
              </a:lnSpc>
              <a:buSzPct val="95833"/>
              <a:buFont typeface="Wingdings"/>
              <a:buChar char=""/>
              <a:tabLst>
                <a:tab algn="l" pos="353060"/>
              </a:tabLst>
            </a:pPr>
            <a:r>
              <a:rPr dirty="0" sz="2400" spc="-185">
                <a:solidFill>
                  <a:srgbClr val="FFFFFF"/>
                </a:solidFill>
                <a:latin typeface="Times New Roman"/>
                <a:cs typeface="Times New Roman"/>
              </a:rPr>
              <a:t>Less 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frequently </a:t>
            </a:r>
            <a:r>
              <a:rPr dirty="0" sz="2400" spc="-135">
                <a:solidFill>
                  <a:srgbClr val="FFFFFF"/>
                </a:solidFill>
                <a:latin typeface="Times New Roman"/>
                <a:cs typeface="Times New Roman"/>
              </a:rPr>
              <a:t>accompanied </a:t>
            </a:r>
            <a:r>
              <a:rPr dirty="0" sz="2400" spc="-185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increased thickening 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marginal  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tissue.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"/>
            </a:pPr>
            <a:endParaRPr sz="2500">
              <a:latin typeface="Times New Roman"/>
              <a:cs typeface="Times New Roman"/>
            </a:endParaRPr>
          </a:p>
          <a:p>
            <a:pPr algn="just" indent="-137160" marL="149860" marR="5080">
              <a:lnSpc>
                <a:spcPct val="100000"/>
              </a:lnSpc>
              <a:buSzPct val="95833"/>
              <a:buFont typeface="Wingdings"/>
              <a:buChar char=""/>
              <a:tabLst>
                <a:tab algn="l" pos="330200"/>
              </a:tabLst>
            </a:pP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Affected 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tissues 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present </a:t>
            </a:r>
            <a:r>
              <a:rPr dirty="0" sz="2400" spc="-19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granular 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or  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pebbly 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surface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enlarged 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papilla  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extending </a:t>
            </a:r>
            <a:r>
              <a:rPr dirty="0" sz="2400" spc="-165">
                <a:solidFill>
                  <a:srgbClr val="FFFFFF"/>
                </a:solidFill>
                <a:latin typeface="Times New Roman"/>
                <a:cs typeface="Times New Roman"/>
              </a:rPr>
              <a:t>facially 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4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lingually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"/>
            </a:pPr>
            <a:endParaRPr sz="2500">
              <a:latin typeface="Times New Roman"/>
              <a:cs typeface="Times New Roman"/>
            </a:endParaRPr>
          </a:p>
          <a:p>
            <a:pPr marL="12700" marR="33655">
              <a:lnSpc>
                <a:spcPct val="100000"/>
              </a:lnSpc>
              <a:buSzPct val="95833"/>
              <a:buFont typeface="Wingdings"/>
              <a:buChar char=""/>
              <a:tabLst>
                <a:tab algn="l" pos="353060"/>
              </a:tabLst>
            </a:pPr>
            <a:r>
              <a:rPr dirty="0" sz="2400" spc="-175">
                <a:solidFill>
                  <a:srgbClr val="FFFFFF"/>
                </a:solidFill>
                <a:latin typeface="Times New Roman"/>
                <a:cs typeface="Times New Roman"/>
              </a:rPr>
              <a:t>Facial </a:t>
            </a:r>
            <a:r>
              <a:rPr dirty="0" sz="2400" spc="-155">
                <a:solidFill>
                  <a:srgbClr val="FFFFFF"/>
                </a:solidFill>
                <a:latin typeface="Times New Roman"/>
                <a:cs typeface="Times New Roman"/>
              </a:rPr>
              <a:t>gingiva 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anterior 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segment  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dirty="0" sz="2400" spc="-135">
                <a:solidFill>
                  <a:srgbClr val="FFFFFF"/>
                </a:solidFill>
                <a:latin typeface="Times New Roman"/>
                <a:cs typeface="Times New Roman"/>
              </a:rPr>
              <a:t>commonly </a:t>
            </a:r>
            <a:r>
              <a:rPr dirty="0" sz="2400" spc="-145">
                <a:solidFill>
                  <a:srgbClr val="FFFFFF"/>
                </a:solidFill>
                <a:latin typeface="Times New Roman"/>
                <a:cs typeface="Times New Roman"/>
              </a:rPr>
              <a:t>involved 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resulting 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aesthetic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disfigurement.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8668" name="object 4"/>
          <p:cNvSpPr/>
          <p:nvPr/>
        </p:nvSpPr>
        <p:spPr>
          <a:xfrm>
            <a:off x="381000" y="1447800"/>
            <a:ext cx="3657600" cy="40386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object 2"/>
          <p:cNvSpPr txBox="1">
            <a:spLocks noGrp="1"/>
          </p:cNvSpPr>
          <p:nvPr>
            <p:ph type="title"/>
          </p:nvPr>
        </p:nvSpPr>
        <p:spPr>
          <a:xfrm>
            <a:off x="3071622" y="247599"/>
            <a:ext cx="3454400" cy="5746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600" spc="-275">
                <a:solidFill>
                  <a:srgbClr val="FFC000"/>
                </a:solidFill>
                <a:latin typeface="Trebuchet MS"/>
                <a:cs typeface="Trebuchet MS"/>
              </a:rPr>
              <a:t>HISTOPATHOLOGY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048670" name="object 3"/>
          <p:cNvSpPr/>
          <p:nvPr/>
        </p:nvSpPr>
        <p:spPr>
          <a:xfrm>
            <a:off x="341375" y="1789175"/>
            <a:ext cx="4041648" cy="5068823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71" name="object 4"/>
          <p:cNvSpPr txBox="1"/>
          <p:nvPr/>
        </p:nvSpPr>
        <p:spPr>
          <a:xfrm>
            <a:off x="5413628" y="1590802"/>
            <a:ext cx="3647440" cy="405002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37909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algn="l" pos="285115"/>
              </a:tabLst>
            </a:pP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Thick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stratified 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squamous  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epithelium 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long 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thin 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retepegs 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acanthotic  </a:t>
            </a:r>
            <a:r>
              <a:rPr dirty="0" sz="2400" spc="-13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extend 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into the </a:t>
            </a:r>
            <a:r>
              <a:rPr dirty="0" sz="2400" spc="-145">
                <a:solidFill>
                  <a:srgbClr val="FFFFFF"/>
                </a:solidFill>
                <a:latin typeface="Times New Roman"/>
                <a:cs typeface="Times New Roman"/>
              </a:rPr>
              <a:t>lamina  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propria.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"/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"/>
              <a:tabLst>
                <a:tab algn="l" pos="285115"/>
                <a:tab algn="l" pos="495300"/>
              </a:tabLst>
            </a:pPr>
            <a:r>
              <a:rPr dirty="0" sz="2400" spc="-170">
                <a:solidFill>
                  <a:srgbClr val="FFFFFF"/>
                </a:solidFill>
                <a:latin typeface="Times New Roman"/>
                <a:cs typeface="Times New Roman"/>
              </a:rPr>
              <a:t>Lamina 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propria 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characterized  </a:t>
            </a:r>
            <a:r>
              <a:rPr dirty="0" sz="2400" spc="-185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proliferation 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fibroblasts  </a:t>
            </a:r>
            <a:r>
              <a:rPr dirty="0" sz="2400" spc="-13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collagen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formation  </a:t>
            </a:r>
            <a:r>
              <a:rPr dirty="0" sz="2400" spc="-135">
                <a:solidFill>
                  <a:srgbClr val="FFFFFF"/>
                </a:solidFill>
                <a:latin typeface="Times New Roman"/>
                <a:cs typeface="Times New Roman"/>
              </a:rPr>
              <a:t>accompanied </a:t>
            </a:r>
            <a:r>
              <a:rPr dirty="0" sz="2400" spc="-185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400" spc="-15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increase 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the	</a:t>
            </a: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noncollagenous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proteins.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object 2"/>
          <p:cNvGrpSpPr/>
          <p:nvPr/>
        </p:nvGrpSpPr>
        <p:grpSpPr>
          <a:xfrm>
            <a:off x="0" y="1395983"/>
            <a:ext cx="9144000" cy="3100070"/>
            <a:chOff x="0" y="1395983"/>
            <a:chExt cx="9144000" cy="3100070"/>
          </a:xfrm>
        </p:grpSpPr>
        <p:sp>
          <p:nvSpPr>
            <p:cNvPr id="1048672" name="object 3"/>
            <p:cNvSpPr/>
            <p:nvPr/>
          </p:nvSpPr>
          <p:spPr>
            <a:xfrm>
              <a:off x="62484" y="1517903"/>
              <a:ext cx="9022080" cy="234950"/>
            </a:xfrm>
            <a:custGeom>
              <a:avLst/>
              <a:ahLst/>
              <a:rect l="l" t="t" r="r" b="b"/>
              <a:pathLst>
                <a:path w="9022080" h="234950">
                  <a:moveTo>
                    <a:pt x="0" y="234696"/>
                  </a:moveTo>
                  <a:lnTo>
                    <a:pt x="9022080" y="234696"/>
                  </a:lnTo>
                  <a:lnTo>
                    <a:pt x="9022080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3" name="object 4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ah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4" name="object 5"/>
            <p:cNvSpPr/>
            <p:nvPr/>
          </p:nvSpPr>
          <p:spPr>
            <a:xfrm>
              <a:off x="0" y="1752599"/>
              <a:ext cx="9144000" cy="2743200"/>
            </a:xfrm>
            <a:custGeom>
              <a:avLst/>
              <a:ahLst/>
              <a:rect l="l" t="t" r="r" b="b"/>
              <a:pathLst>
                <a:path w="9144000" h="2743200">
                  <a:moveTo>
                    <a:pt x="91440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9144000" y="2743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75" name="object 6"/>
          <p:cNvSpPr txBox="1">
            <a:spLocks noGrp="1"/>
          </p:cNvSpPr>
          <p:nvPr>
            <p:ph type="title"/>
          </p:nvPr>
        </p:nvSpPr>
        <p:spPr>
          <a:xfrm>
            <a:off x="783742" y="2246503"/>
            <a:ext cx="7571740" cy="16719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18440" marL="230504" marR="5080">
              <a:lnSpc>
                <a:spcPct val="100000"/>
              </a:lnSpc>
              <a:spcBef>
                <a:spcPts val="100"/>
              </a:spcBef>
              <a:tabLst>
                <a:tab algn="l" pos="4859020"/>
              </a:tabLst>
            </a:pPr>
            <a:r>
              <a:rPr b="1" dirty="0" sz="5400" spc="-170">
                <a:solidFill>
                  <a:srgbClr val="FFFF00"/>
                </a:solidFill>
                <a:latin typeface="Trebuchet MS"/>
                <a:cs typeface="Trebuchet MS"/>
              </a:rPr>
              <a:t>C</a:t>
            </a:r>
            <a:r>
              <a:rPr b="1" dirty="0" sz="5400" spc="-725">
                <a:solidFill>
                  <a:srgbClr val="FFFF00"/>
                </a:solidFill>
                <a:latin typeface="Trebuchet MS"/>
                <a:cs typeface="Trebuchet MS"/>
              </a:rPr>
              <a:t>Y</a:t>
            </a:r>
            <a:r>
              <a:rPr b="1" dirty="0" sz="5400" spc="-185">
                <a:solidFill>
                  <a:srgbClr val="FFFF00"/>
                </a:solidFill>
                <a:latin typeface="Trebuchet MS"/>
                <a:cs typeface="Trebuchet MS"/>
              </a:rPr>
              <a:t>C</a:t>
            </a:r>
            <a:r>
              <a:rPr b="1" dirty="0" sz="5400" spc="-455">
                <a:solidFill>
                  <a:srgbClr val="FFFF00"/>
                </a:solidFill>
                <a:latin typeface="Trebuchet MS"/>
                <a:cs typeface="Trebuchet MS"/>
              </a:rPr>
              <a:t>L</a:t>
            </a:r>
            <a:r>
              <a:rPr b="1" dirty="0" sz="5400" spc="-150">
                <a:solidFill>
                  <a:srgbClr val="FFFF00"/>
                </a:solidFill>
                <a:latin typeface="Trebuchet MS"/>
                <a:cs typeface="Trebuchet MS"/>
              </a:rPr>
              <a:t>OSP</a:t>
            </a:r>
            <a:r>
              <a:rPr b="1" dirty="0" sz="5400" spc="-165">
                <a:solidFill>
                  <a:srgbClr val="FFFF00"/>
                </a:solidFill>
                <a:latin typeface="Trebuchet MS"/>
                <a:cs typeface="Trebuchet MS"/>
              </a:rPr>
              <a:t>O</a:t>
            </a:r>
            <a:r>
              <a:rPr b="1" dirty="0" sz="5400" spc="-80">
                <a:solidFill>
                  <a:srgbClr val="FFFF00"/>
                </a:solidFill>
                <a:latin typeface="Trebuchet MS"/>
                <a:cs typeface="Trebuchet MS"/>
              </a:rPr>
              <a:t>RINE</a:t>
            </a:r>
            <a:r>
              <a:rPr b="1" dirty="0" sz="5400">
                <a:solidFill>
                  <a:srgbClr val="FFFF00"/>
                </a:solidFill>
                <a:latin typeface="Trebuchet MS"/>
                <a:cs typeface="Trebuchet MS"/>
              </a:rPr>
              <a:t>	</a:t>
            </a:r>
            <a:r>
              <a:rPr b="1" dirty="0" sz="5400" spc="-145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b="1" dirty="0" sz="5400" spc="-145">
                <a:solidFill>
                  <a:srgbClr val="FFFF00"/>
                </a:solidFill>
                <a:latin typeface="Trebuchet MS"/>
                <a:cs typeface="Trebuchet MS"/>
              </a:rPr>
              <a:t>ND</a:t>
            </a:r>
            <a:r>
              <a:rPr b="1" dirty="0" sz="5400" spc="-140">
                <a:solidFill>
                  <a:srgbClr val="FFFF00"/>
                </a:solidFill>
                <a:latin typeface="Trebuchet MS"/>
                <a:cs typeface="Trebuchet MS"/>
              </a:rPr>
              <a:t>U</a:t>
            </a:r>
            <a:r>
              <a:rPr b="1" dirty="0" sz="5400" spc="-80">
                <a:solidFill>
                  <a:srgbClr val="FFFF00"/>
                </a:solidFill>
                <a:latin typeface="Trebuchet MS"/>
                <a:cs typeface="Trebuchet MS"/>
              </a:rPr>
              <a:t>CED  </a:t>
            </a:r>
            <a:r>
              <a:rPr b="1" dirty="0" sz="5400" spc="-265">
                <a:solidFill>
                  <a:srgbClr val="FFFF00"/>
                </a:solidFill>
                <a:latin typeface="Trebuchet MS"/>
                <a:cs typeface="Trebuchet MS"/>
              </a:rPr>
              <a:t>GINGIVAL</a:t>
            </a:r>
            <a:r>
              <a:rPr b="1" dirty="0" sz="5400" spc="-32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b="1" dirty="0" sz="5400" spc="-295">
                <a:solidFill>
                  <a:srgbClr val="FFFF00"/>
                </a:solidFill>
                <a:latin typeface="Trebuchet MS"/>
                <a:cs typeface="Trebuchet MS"/>
              </a:rPr>
              <a:t>OVERGROWTH</a:t>
            </a:r>
            <a:endParaRPr sz="5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object 2"/>
          <p:cNvSpPr txBox="1"/>
          <p:nvPr/>
        </p:nvSpPr>
        <p:spPr>
          <a:xfrm>
            <a:off x="993444" y="833373"/>
            <a:ext cx="7573645" cy="4817745"/>
          </a:xfrm>
          <a:prstGeom prst="rect"/>
        </p:spPr>
        <p:txBody>
          <a:bodyPr bIns="0" lIns="0" rIns="0" rtlCol="0" tIns="33020" vert="horz" wrap="square">
            <a:spAutoFit/>
          </a:bodyPr>
          <a:p>
            <a:pPr indent="-238125" marL="250190" marR="241935">
              <a:lnSpc>
                <a:spcPts val="3290"/>
              </a:lnSpc>
              <a:spcBef>
                <a:spcPts val="260"/>
              </a:spcBef>
              <a:buClr>
                <a:srgbClr val="D24717"/>
              </a:buClr>
              <a:buSzPct val="78571"/>
              <a:buFont typeface="Wingdings"/>
              <a:buChar char=""/>
              <a:tabLst>
                <a:tab algn="l" pos="436245"/>
                <a:tab algn="l" pos="436880"/>
              </a:tabLst>
            </a:pP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Cyclosporin </a:t>
            </a:r>
            <a:r>
              <a:rPr dirty="0" sz="2800" spc="-36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 spc="-21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isolated in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Switzerland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1970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as a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metabolite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fungus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species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i="1" spc="-300">
                <a:solidFill>
                  <a:srgbClr val="FFFFFF"/>
                </a:solidFill>
                <a:latin typeface="Times New Roman"/>
                <a:cs typeface="Times New Roman"/>
              </a:rPr>
              <a:t>Tolypocladium</a:t>
            </a:r>
            <a:endParaRPr sz="2800">
              <a:latin typeface="Times New Roman"/>
              <a:cs typeface="Times New Roman"/>
            </a:endParaRPr>
          </a:p>
          <a:p>
            <a:pPr indent="42545" marL="286385" marR="61594">
              <a:lnSpc>
                <a:spcPts val="2690"/>
              </a:lnSpc>
              <a:spcBef>
                <a:spcPts val="480"/>
              </a:spcBef>
            </a:pPr>
            <a:r>
              <a:rPr dirty="0" sz="2800" i="1" spc="-200">
                <a:solidFill>
                  <a:srgbClr val="FFFFFF"/>
                </a:solidFill>
                <a:latin typeface="Times New Roman"/>
                <a:cs typeface="Times New Roman"/>
              </a:rPr>
              <a:t>inflatum </a:t>
            </a:r>
            <a:r>
              <a:rPr dirty="0" sz="2800" i="1" spc="-405">
                <a:solidFill>
                  <a:srgbClr val="FFFFFF"/>
                </a:solidFill>
                <a:latin typeface="Times New Roman"/>
                <a:cs typeface="Times New Roman"/>
              </a:rPr>
              <a:t>Gams </a:t>
            </a:r>
            <a:r>
              <a:rPr dirty="0" sz="2800" i="1" spc="-235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dirty="0" sz="2800" i="1" spc="-345">
                <a:solidFill>
                  <a:srgbClr val="FFFFFF"/>
                </a:solidFill>
                <a:latin typeface="Times New Roman"/>
                <a:cs typeface="Times New Roman"/>
              </a:rPr>
              <a:t>proved </a:t>
            </a:r>
            <a:r>
              <a:rPr dirty="0" sz="2800" i="1" spc="-21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i="1" spc="-335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dirty="0" sz="2800" i="1" spc="-135">
                <a:solidFill>
                  <a:srgbClr val="FFFFFF"/>
                </a:solidFill>
                <a:latin typeface="Times New Roman"/>
                <a:cs typeface="Times New Roman"/>
              </a:rPr>
              <a:t>little </a:t>
            </a:r>
            <a:r>
              <a:rPr dirty="0" sz="2800" i="1" spc="-275">
                <a:solidFill>
                  <a:srgbClr val="FFFFFF"/>
                </a:solidFill>
                <a:latin typeface="Times New Roman"/>
                <a:cs typeface="Times New Roman"/>
              </a:rPr>
              <a:t>value </a:t>
            </a:r>
            <a:r>
              <a:rPr dirty="0" sz="2800" spc="-22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antifungal 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antibiotic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Times New Roman"/>
              <a:cs typeface="Times New Roman"/>
            </a:endParaRPr>
          </a:p>
          <a:p>
            <a:pPr indent="-274320" marL="286385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Discovered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800" spc="-175">
                <a:solidFill>
                  <a:srgbClr val="00FF00"/>
                </a:solidFill>
                <a:latin typeface="Times New Roman"/>
                <a:cs typeface="Times New Roman"/>
              </a:rPr>
              <a:t>Jean</a:t>
            </a:r>
            <a:r>
              <a:rPr dirty="0" sz="2800" spc="17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155">
                <a:solidFill>
                  <a:srgbClr val="00FF00"/>
                </a:solidFill>
                <a:latin typeface="Times New Roman"/>
                <a:cs typeface="Times New Roman"/>
              </a:rPr>
              <a:t>Borel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"/>
            </a:pPr>
            <a:endParaRPr sz="3350">
              <a:latin typeface="Times New Roman"/>
              <a:cs typeface="Times New Roman"/>
            </a:endParaRPr>
          </a:p>
          <a:p>
            <a:pPr indent="-274320" marL="286385" marR="316865">
              <a:lnSpc>
                <a:spcPts val="269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2800" spc="-21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administered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renal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transplant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2800" spc="-229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800" spc="-229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145">
                <a:solidFill>
                  <a:srgbClr val="00FF00"/>
                </a:solidFill>
                <a:latin typeface="Times New Roman"/>
                <a:cs typeface="Times New Roman"/>
              </a:rPr>
              <a:t>Calne </a:t>
            </a:r>
            <a:r>
              <a:rPr dirty="0" sz="2800" spc="-35">
                <a:solidFill>
                  <a:srgbClr val="00FF00"/>
                </a:solidFill>
                <a:latin typeface="Times New Roman"/>
                <a:cs typeface="Times New Roman"/>
              </a:rPr>
              <a:t>et</a:t>
            </a:r>
            <a:r>
              <a:rPr dirty="0" sz="2800" spc="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170">
                <a:solidFill>
                  <a:srgbClr val="00FF00"/>
                </a:solidFill>
                <a:latin typeface="Times New Roman"/>
                <a:cs typeface="Times New Roman"/>
              </a:rPr>
              <a:t>al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"/>
            </a:pPr>
            <a:endParaRPr sz="3350">
              <a:latin typeface="Times New Roman"/>
              <a:cs typeface="Times New Roman"/>
            </a:endParaRPr>
          </a:p>
          <a:p>
            <a:pPr indent="-274320" marL="286385" marR="5080">
              <a:lnSpc>
                <a:spcPts val="2690"/>
              </a:lnSpc>
              <a:spcBef>
                <a:spcPts val="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  <a:tab algn="l" pos="5523865"/>
              </a:tabLst>
            </a:pP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case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overgrowth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due 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cyclosporine  </a:t>
            </a:r>
            <a:r>
              <a:rPr dirty="0" sz="2800" spc="-21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reported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dirty="0" sz="2800" spc="-145">
                <a:solidFill>
                  <a:srgbClr val="00FF00"/>
                </a:solidFill>
                <a:latin typeface="Times New Roman"/>
                <a:cs typeface="Times New Roman"/>
              </a:rPr>
              <a:t>Ratieitschak-Pluss</a:t>
            </a:r>
            <a:r>
              <a:rPr dirty="0" sz="2800" spc="-18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35">
                <a:solidFill>
                  <a:srgbClr val="00FF00"/>
                </a:solidFill>
                <a:latin typeface="Times New Roman"/>
                <a:cs typeface="Times New Roman"/>
              </a:rPr>
              <a:t>et</a:t>
            </a:r>
            <a:r>
              <a:rPr dirty="0" sz="2800" spc="-5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170">
                <a:solidFill>
                  <a:srgbClr val="00FF00"/>
                </a:solidFill>
                <a:latin typeface="Times New Roman"/>
                <a:cs typeface="Times New Roman"/>
              </a:rPr>
              <a:t>al	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1983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object 2"/>
          <p:cNvGrpSpPr/>
          <p:nvPr/>
        </p:nvGrpSpPr>
        <p:grpSpPr>
          <a:xfrm>
            <a:off x="0" y="1395983"/>
            <a:ext cx="9144000" cy="3100070"/>
            <a:chOff x="0" y="1395983"/>
            <a:chExt cx="9144000" cy="3100070"/>
          </a:xfrm>
        </p:grpSpPr>
        <p:sp>
          <p:nvSpPr>
            <p:cNvPr id="1048677" name="object 3"/>
            <p:cNvSpPr/>
            <p:nvPr/>
          </p:nvSpPr>
          <p:spPr>
            <a:xfrm>
              <a:off x="62484" y="1517903"/>
              <a:ext cx="9022080" cy="768350"/>
            </a:xfrm>
            <a:custGeom>
              <a:avLst/>
              <a:ahLst/>
              <a:rect l="l" t="t" r="r" b="b"/>
              <a:pathLst>
                <a:path w="9022080" h="768350">
                  <a:moveTo>
                    <a:pt x="0" y="768096"/>
                  </a:moveTo>
                  <a:lnTo>
                    <a:pt x="9022080" y="768096"/>
                  </a:lnTo>
                  <a:lnTo>
                    <a:pt x="9022080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8" name="object 4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ah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9" name="object 5"/>
            <p:cNvSpPr/>
            <p:nvPr/>
          </p:nvSpPr>
          <p:spPr>
            <a:xfrm>
              <a:off x="0" y="2286000"/>
              <a:ext cx="9144000" cy="2209800"/>
            </a:xfrm>
            <a:custGeom>
              <a:avLst/>
              <a:ahLst/>
              <a:rect l="l" t="t" r="r" b="b"/>
              <a:pathLst>
                <a:path w="9144000" h="2209800">
                  <a:moveTo>
                    <a:pt x="9144000" y="0"/>
                  </a:moveTo>
                  <a:lnTo>
                    <a:pt x="0" y="0"/>
                  </a:lnTo>
                  <a:lnTo>
                    <a:pt x="0" y="2209800"/>
                  </a:lnTo>
                  <a:lnTo>
                    <a:pt x="9144000" y="2209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80" name="object 6"/>
          <p:cNvSpPr txBox="1">
            <a:spLocks noGrp="1"/>
          </p:cNvSpPr>
          <p:nvPr>
            <p:ph type="title"/>
          </p:nvPr>
        </p:nvSpPr>
        <p:spPr>
          <a:xfrm>
            <a:off x="685901" y="2875610"/>
            <a:ext cx="7773670" cy="9404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6000" spc="-25">
                <a:solidFill>
                  <a:srgbClr val="FF0000"/>
                </a:solidFill>
                <a:latin typeface="Trebuchet MS"/>
                <a:cs typeface="Trebuchet MS"/>
              </a:rPr>
              <a:t>MECHANISM </a:t>
            </a:r>
            <a:r>
              <a:rPr b="1" dirty="0" sz="6000" spc="-445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b="1" dirty="0" sz="6000" spc="-66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dirty="0" sz="6000" spc="-395">
                <a:solidFill>
                  <a:srgbClr val="FF0000"/>
                </a:solidFill>
                <a:latin typeface="Trebuchet MS"/>
                <a:cs typeface="Trebuchet MS"/>
              </a:rPr>
              <a:t>ACTION</a:t>
            </a:r>
            <a:endParaRPr sz="6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object 2"/>
          <p:cNvSpPr txBox="1"/>
          <p:nvPr/>
        </p:nvSpPr>
        <p:spPr>
          <a:xfrm>
            <a:off x="78739" y="211023"/>
            <a:ext cx="8625205" cy="621538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320" marL="287020" marR="154305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  <a:tab algn="l" pos="3342640"/>
              </a:tabLst>
            </a:pPr>
            <a:r>
              <a:rPr dirty="0" sz="2800" spc="-165">
                <a:solidFill>
                  <a:srgbClr val="00FF00"/>
                </a:solidFill>
                <a:latin typeface="Times New Roman"/>
                <a:cs typeface="Times New Roman"/>
              </a:rPr>
              <a:t>In</a:t>
            </a:r>
            <a:r>
              <a:rPr dirty="0" sz="2800" spc="-5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75">
                <a:solidFill>
                  <a:srgbClr val="00FF00"/>
                </a:solidFill>
                <a:latin typeface="Times New Roman"/>
                <a:cs typeface="Times New Roman"/>
              </a:rPr>
              <a:t>1975,</a:t>
            </a:r>
            <a:r>
              <a:rPr dirty="0" sz="2800" spc="-38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160">
                <a:solidFill>
                  <a:srgbClr val="00FF00"/>
                </a:solidFill>
                <a:latin typeface="Times New Roman"/>
                <a:cs typeface="Times New Roman"/>
              </a:rPr>
              <a:t>Angelopoulos	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argued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phenytoin induced 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degranulation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mast cells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resulted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generation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substance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collagen</a:t>
            </a:r>
            <a:r>
              <a:rPr dirty="0" sz="28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formation.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7020" marR="66675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366395"/>
                <a:tab algn="l" pos="1551305"/>
              </a:tabLst>
            </a:pPr>
            <a:r>
              <a:rPr dirty="0" sz="2800" spc="-135">
                <a:solidFill>
                  <a:srgbClr val="00FF00"/>
                </a:solidFill>
                <a:latin typeface="Times New Roman"/>
                <a:cs typeface="Times New Roman"/>
              </a:rPr>
              <a:t>Larmas,	</a:t>
            </a:r>
            <a:r>
              <a:rPr dirty="0" sz="2800" spc="-130">
                <a:solidFill>
                  <a:srgbClr val="00FF00"/>
                </a:solidFill>
                <a:latin typeface="Times New Roman"/>
                <a:cs typeface="Times New Roman"/>
              </a:rPr>
              <a:t>in </a:t>
            </a:r>
            <a:r>
              <a:rPr dirty="0" sz="2800" spc="-75">
                <a:solidFill>
                  <a:srgbClr val="00FF00"/>
                </a:solidFill>
                <a:latin typeface="Times New Roman"/>
                <a:cs typeface="Times New Roman"/>
              </a:rPr>
              <a:t>1976,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suggested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phenytoin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had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proliferating 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effect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primarily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85">
                <a:solidFill>
                  <a:srgbClr val="FFFFFF"/>
                </a:solidFill>
                <a:latin typeface="Times New Roman"/>
                <a:cs typeface="Times New Roman"/>
              </a:rPr>
              <a:t>basal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cell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layer of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oral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epithelium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thus 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increasing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epithelium-connective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tissue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interface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area,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which  </a:t>
            </a:r>
            <a:r>
              <a:rPr dirty="0" sz="2800" spc="-21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confirmed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Hassel 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dirty="0" sz="2800" spc="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al.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7020" marR="5080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  <a:tab algn="l" pos="2272665"/>
              </a:tabLst>
            </a:pPr>
            <a:r>
              <a:rPr dirty="0" sz="2800" spc="-165">
                <a:solidFill>
                  <a:srgbClr val="00FF00"/>
                </a:solidFill>
                <a:latin typeface="Times New Roman"/>
                <a:cs typeface="Times New Roman"/>
              </a:rPr>
              <a:t>In</a:t>
            </a:r>
            <a:r>
              <a:rPr dirty="0" sz="2800" spc="-6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145">
                <a:solidFill>
                  <a:srgbClr val="00FF00"/>
                </a:solidFill>
                <a:latin typeface="Times New Roman"/>
                <a:cs typeface="Times New Roman"/>
              </a:rPr>
              <a:t>1977,Vogel	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speculated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phenytoin induced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 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enlargement </a:t>
            </a:r>
            <a:r>
              <a:rPr dirty="0" sz="2800" spc="-210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due 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end-organ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folic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acid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deficiency,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which 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could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lead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tissues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susceptible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inflammation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causing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degenerative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changes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sulcular</a:t>
            </a:r>
            <a:r>
              <a:rPr dirty="0" sz="2800" spc="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epithelium.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object 2"/>
          <p:cNvSpPr txBox="1"/>
          <p:nvPr/>
        </p:nvSpPr>
        <p:spPr>
          <a:xfrm>
            <a:off x="993444" y="134823"/>
            <a:ext cx="7352030" cy="603123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inhibits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action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imunocompetent</a:t>
            </a:r>
            <a:r>
              <a:rPr dirty="0" sz="2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lymphocytes.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6385" marR="5080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inhibits </a:t>
            </a:r>
            <a:r>
              <a:rPr dirty="0" sz="2800" spc="-260">
                <a:solidFill>
                  <a:srgbClr val="FFFFFF"/>
                </a:solidFill>
                <a:latin typeface="Times New Roman"/>
                <a:cs typeface="Times New Roman"/>
              </a:rPr>
              <a:t>IL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-2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Synthesis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administered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orally 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dose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10-20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mg/kg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dirty="0" sz="2800" spc="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weight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6385" marR="3048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produces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imunosupression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inhibiting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action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of  macrophages and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preventing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production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IL-1 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Receptors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surface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T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Helper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cells.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algn="just" indent="-274320" marL="286385" marR="16256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Drug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metabolized in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liver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through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Cytochrome  450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monooxygenase enzyme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system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peak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plasma 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levels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occur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3-4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hrs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administration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its serum 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half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life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17-40 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hrs. </a:t>
            </a:r>
            <a:r>
              <a:rPr dirty="0" sz="2800" spc="-160">
                <a:solidFill>
                  <a:srgbClr val="00FF00"/>
                </a:solidFill>
                <a:latin typeface="Times New Roman"/>
                <a:cs typeface="Times New Roman"/>
              </a:rPr>
              <a:t>(Beveridge </a:t>
            </a:r>
            <a:r>
              <a:rPr dirty="0" sz="2800" spc="-140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spc="-12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110">
                <a:solidFill>
                  <a:srgbClr val="00FF00"/>
                </a:solidFill>
                <a:latin typeface="Times New Roman"/>
                <a:cs typeface="Times New Roman"/>
              </a:rPr>
              <a:t>1981)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object 2"/>
          <p:cNvSpPr txBox="1"/>
          <p:nvPr/>
        </p:nvSpPr>
        <p:spPr>
          <a:xfrm>
            <a:off x="993444" y="516381"/>
            <a:ext cx="7583805" cy="502475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320" marL="286385" marR="21209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  <a:tab algn="l" pos="4016375"/>
              </a:tabLst>
            </a:pP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Cyclosporine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widely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used	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prevention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organ 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transplant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rejection 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either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as a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primary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imunosupresant 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combination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steroids.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6385" marR="5080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dirty="0" sz="2800" spc="-200">
                <a:solidFill>
                  <a:srgbClr val="FFFFFF"/>
                </a:solidFill>
                <a:latin typeface="Times New Roman"/>
                <a:cs typeface="Times New Roman"/>
              </a:rPr>
              <a:t>plays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role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reducing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morbidity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graft-host 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reaction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bone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marrow</a:t>
            </a:r>
            <a:r>
              <a:rPr dirty="0" sz="28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transplants.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6385" marR="110489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  <a:tab algn="l" pos="912494"/>
              </a:tabLst>
            </a:pP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is	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imuno-compromised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conditions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like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insulin 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dependant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diabetes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mellitus,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Bechets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disease, 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Rheumatoid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Psoriatic 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arthritis,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ulcerative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colitis, 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Crohns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disease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name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85">
                <a:solidFill>
                  <a:srgbClr val="FFFFFF"/>
                </a:solidFill>
                <a:latin typeface="Times New Roman"/>
                <a:cs typeface="Times New Roman"/>
              </a:rPr>
              <a:t>few.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object 2"/>
          <p:cNvGrpSpPr/>
          <p:nvPr/>
        </p:nvGrpSpPr>
        <p:grpSpPr>
          <a:xfrm>
            <a:off x="60960" y="67056"/>
            <a:ext cx="9019540" cy="6699884"/>
            <a:chOff x="60960" y="67056"/>
            <a:chExt cx="9019540" cy="6699884"/>
          </a:xfrm>
        </p:grpSpPr>
        <p:sp>
          <p:nvSpPr>
            <p:cNvPr id="1048683" name="object 3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8682990" y="0"/>
                  </a:moveTo>
                  <a:lnTo>
                    <a:pt x="329920" y="0"/>
                  </a:lnTo>
                  <a:lnTo>
                    <a:pt x="281168" y="3576"/>
                  </a:lnTo>
                  <a:lnTo>
                    <a:pt x="234636" y="13967"/>
                  </a:lnTo>
                  <a:lnTo>
                    <a:pt x="190835" y="30662"/>
                  </a:lnTo>
                  <a:lnTo>
                    <a:pt x="150276" y="53151"/>
                  </a:lnTo>
                  <a:lnTo>
                    <a:pt x="113469" y="80923"/>
                  </a:lnTo>
                  <a:lnTo>
                    <a:pt x="80925" y="113468"/>
                  </a:lnTo>
                  <a:lnTo>
                    <a:pt x="53153" y="150277"/>
                  </a:lnTo>
                  <a:lnTo>
                    <a:pt x="30664" y="190840"/>
                  </a:lnTo>
                  <a:lnTo>
                    <a:pt x="13968" y="234645"/>
                  </a:lnTo>
                  <a:lnTo>
                    <a:pt x="3577" y="281184"/>
                  </a:lnTo>
                  <a:lnTo>
                    <a:pt x="0" y="329946"/>
                  </a:lnTo>
                  <a:lnTo>
                    <a:pt x="0" y="6363487"/>
                  </a:lnTo>
                  <a:lnTo>
                    <a:pt x="3577" y="6412239"/>
                  </a:lnTo>
                  <a:lnTo>
                    <a:pt x="13968" y="6458771"/>
                  </a:lnTo>
                  <a:lnTo>
                    <a:pt x="30664" y="6502571"/>
                  </a:lnTo>
                  <a:lnTo>
                    <a:pt x="53153" y="6543130"/>
                  </a:lnTo>
                  <a:lnTo>
                    <a:pt x="80925" y="6579937"/>
                  </a:lnTo>
                  <a:lnTo>
                    <a:pt x="113469" y="6612482"/>
                  </a:lnTo>
                  <a:lnTo>
                    <a:pt x="150276" y="6640254"/>
                  </a:lnTo>
                  <a:lnTo>
                    <a:pt x="190835" y="6662742"/>
                  </a:lnTo>
                  <a:lnTo>
                    <a:pt x="234636" y="6679438"/>
                  </a:lnTo>
                  <a:lnTo>
                    <a:pt x="281168" y="6689829"/>
                  </a:lnTo>
                  <a:lnTo>
                    <a:pt x="329920" y="6693406"/>
                  </a:lnTo>
                  <a:lnTo>
                    <a:pt x="8682990" y="6693406"/>
                  </a:lnTo>
                  <a:lnTo>
                    <a:pt x="8731751" y="6689829"/>
                  </a:lnTo>
                  <a:lnTo>
                    <a:pt x="8778290" y="6679438"/>
                  </a:lnTo>
                  <a:lnTo>
                    <a:pt x="8822095" y="6662742"/>
                  </a:lnTo>
                  <a:lnTo>
                    <a:pt x="8862658" y="6640254"/>
                  </a:lnTo>
                  <a:lnTo>
                    <a:pt x="8899467" y="6612482"/>
                  </a:lnTo>
                  <a:lnTo>
                    <a:pt x="8932012" y="6579937"/>
                  </a:lnTo>
                  <a:lnTo>
                    <a:pt x="8959784" y="6543130"/>
                  </a:lnTo>
                  <a:lnTo>
                    <a:pt x="8982273" y="6502571"/>
                  </a:lnTo>
                  <a:lnTo>
                    <a:pt x="8998968" y="6458771"/>
                  </a:lnTo>
                  <a:lnTo>
                    <a:pt x="9009359" y="6412239"/>
                  </a:lnTo>
                  <a:lnTo>
                    <a:pt x="9012936" y="6363487"/>
                  </a:lnTo>
                  <a:lnTo>
                    <a:pt x="9012936" y="329946"/>
                  </a:lnTo>
                  <a:lnTo>
                    <a:pt x="9009359" y="281184"/>
                  </a:lnTo>
                  <a:lnTo>
                    <a:pt x="8998968" y="234645"/>
                  </a:lnTo>
                  <a:lnTo>
                    <a:pt x="8982273" y="190840"/>
                  </a:lnTo>
                  <a:lnTo>
                    <a:pt x="8959784" y="150277"/>
                  </a:lnTo>
                  <a:lnTo>
                    <a:pt x="8932012" y="113468"/>
                  </a:lnTo>
                  <a:lnTo>
                    <a:pt x="8899467" y="80923"/>
                  </a:lnTo>
                  <a:lnTo>
                    <a:pt x="8862658" y="53151"/>
                  </a:lnTo>
                  <a:lnTo>
                    <a:pt x="8822095" y="30662"/>
                  </a:lnTo>
                  <a:lnTo>
                    <a:pt x="8778290" y="13967"/>
                  </a:lnTo>
                  <a:lnTo>
                    <a:pt x="8731751" y="3576"/>
                  </a:lnTo>
                  <a:lnTo>
                    <a:pt x="8682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4" name="object 4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0" y="329946"/>
                  </a:moveTo>
                  <a:lnTo>
                    <a:pt x="3577" y="281184"/>
                  </a:lnTo>
                  <a:lnTo>
                    <a:pt x="13968" y="234645"/>
                  </a:lnTo>
                  <a:lnTo>
                    <a:pt x="30664" y="190840"/>
                  </a:lnTo>
                  <a:lnTo>
                    <a:pt x="53153" y="150277"/>
                  </a:lnTo>
                  <a:lnTo>
                    <a:pt x="80925" y="113468"/>
                  </a:lnTo>
                  <a:lnTo>
                    <a:pt x="113469" y="80923"/>
                  </a:lnTo>
                  <a:lnTo>
                    <a:pt x="150276" y="53151"/>
                  </a:lnTo>
                  <a:lnTo>
                    <a:pt x="190835" y="30662"/>
                  </a:lnTo>
                  <a:lnTo>
                    <a:pt x="234636" y="13967"/>
                  </a:lnTo>
                  <a:lnTo>
                    <a:pt x="281168" y="3576"/>
                  </a:lnTo>
                  <a:lnTo>
                    <a:pt x="329920" y="0"/>
                  </a:lnTo>
                  <a:lnTo>
                    <a:pt x="8682990" y="0"/>
                  </a:lnTo>
                  <a:lnTo>
                    <a:pt x="8731751" y="3576"/>
                  </a:lnTo>
                  <a:lnTo>
                    <a:pt x="8778290" y="13967"/>
                  </a:lnTo>
                  <a:lnTo>
                    <a:pt x="8822095" y="30662"/>
                  </a:lnTo>
                  <a:lnTo>
                    <a:pt x="8862658" y="53151"/>
                  </a:lnTo>
                  <a:lnTo>
                    <a:pt x="8899467" y="80923"/>
                  </a:lnTo>
                  <a:lnTo>
                    <a:pt x="8932012" y="113468"/>
                  </a:lnTo>
                  <a:lnTo>
                    <a:pt x="8959784" y="150277"/>
                  </a:lnTo>
                  <a:lnTo>
                    <a:pt x="8982273" y="190840"/>
                  </a:lnTo>
                  <a:lnTo>
                    <a:pt x="8998968" y="234645"/>
                  </a:lnTo>
                  <a:lnTo>
                    <a:pt x="9009359" y="281184"/>
                  </a:lnTo>
                  <a:lnTo>
                    <a:pt x="9012936" y="329946"/>
                  </a:lnTo>
                  <a:lnTo>
                    <a:pt x="9012936" y="6363487"/>
                  </a:lnTo>
                  <a:lnTo>
                    <a:pt x="9009359" y="6412239"/>
                  </a:lnTo>
                  <a:lnTo>
                    <a:pt x="8998968" y="6458771"/>
                  </a:lnTo>
                  <a:lnTo>
                    <a:pt x="8982273" y="6502571"/>
                  </a:lnTo>
                  <a:lnTo>
                    <a:pt x="8959784" y="6543130"/>
                  </a:lnTo>
                  <a:lnTo>
                    <a:pt x="8932012" y="6579937"/>
                  </a:lnTo>
                  <a:lnTo>
                    <a:pt x="8899467" y="6612482"/>
                  </a:lnTo>
                  <a:lnTo>
                    <a:pt x="8862658" y="6640254"/>
                  </a:lnTo>
                  <a:lnTo>
                    <a:pt x="8822095" y="6662742"/>
                  </a:lnTo>
                  <a:lnTo>
                    <a:pt x="8778290" y="6679438"/>
                  </a:lnTo>
                  <a:lnTo>
                    <a:pt x="8731751" y="6689829"/>
                  </a:lnTo>
                  <a:lnTo>
                    <a:pt x="8682990" y="6693406"/>
                  </a:lnTo>
                  <a:lnTo>
                    <a:pt x="329920" y="6693406"/>
                  </a:lnTo>
                  <a:lnTo>
                    <a:pt x="281168" y="6689829"/>
                  </a:lnTo>
                  <a:lnTo>
                    <a:pt x="234636" y="6679438"/>
                  </a:lnTo>
                  <a:lnTo>
                    <a:pt x="190835" y="6662742"/>
                  </a:lnTo>
                  <a:lnTo>
                    <a:pt x="150276" y="6640254"/>
                  </a:lnTo>
                  <a:lnTo>
                    <a:pt x="113469" y="6612482"/>
                  </a:lnTo>
                  <a:lnTo>
                    <a:pt x="80925" y="6579937"/>
                  </a:lnTo>
                  <a:lnTo>
                    <a:pt x="53153" y="6543130"/>
                  </a:lnTo>
                  <a:lnTo>
                    <a:pt x="30664" y="6502571"/>
                  </a:lnTo>
                  <a:lnTo>
                    <a:pt x="13968" y="6458771"/>
                  </a:lnTo>
                  <a:lnTo>
                    <a:pt x="3577" y="6412239"/>
                  </a:lnTo>
                  <a:lnTo>
                    <a:pt x="0" y="6363487"/>
                  </a:lnTo>
                  <a:lnTo>
                    <a:pt x="0" y="329946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85" name="object 5"/>
          <p:cNvSpPr txBox="1">
            <a:spLocks noGrp="1"/>
          </p:cNvSpPr>
          <p:nvPr>
            <p:ph type="title"/>
          </p:nvPr>
        </p:nvSpPr>
        <p:spPr>
          <a:xfrm>
            <a:off x="993444" y="476758"/>
            <a:ext cx="742315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600" spc="-95">
                <a:solidFill>
                  <a:srgbClr val="FFC000"/>
                </a:solidFill>
                <a:latin typeface="Trebuchet MS"/>
                <a:cs typeface="Trebuchet MS"/>
              </a:rPr>
              <a:t>ADVERSE </a:t>
            </a:r>
            <a:r>
              <a:rPr b="1" dirty="0" sz="3600" spc="-150">
                <a:solidFill>
                  <a:srgbClr val="FFC000"/>
                </a:solidFill>
                <a:latin typeface="Trebuchet MS"/>
                <a:cs typeface="Trebuchet MS"/>
              </a:rPr>
              <a:t>EFFECTS </a:t>
            </a:r>
            <a:r>
              <a:rPr b="1" dirty="0" sz="3600" spc="-270">
                <a:solidFill>
                  <a:srgbClr val="FFC000"/>
                </a:solidFill>
                <a:latin typeface="Trebuchet MS"/>
                <a:cs typeface="Trebuchet MS"/>
              </a:rPr>
              <a:t>OF</a:t>
            </a:r>
            <a:r>
              <a:rPr b="1" dirty="0" sz="3600" spc="-385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3600" spc="-140">
                <a:solidFill>
                  <a:srgbClr val="FFC000"/>
                </a:solidFill>
                <a:latin typeface="Trebuchet MS"/>
                <a:cs typeface="Trebuchet MS"/>
              </a:rPr>
              <a:t>CYCLOSPORINE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048686" name="object 6"/>
          <p:cNvSpPr/>
          <p:nvPr/>
        </p:nvSpPr>
        <p:spPr>
          <a:xfrm>
            <a:off x="1295400" y="1600200"/>
            <a:ext cx="6705600" cy="44958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object 2"/>
          <p:cNvGrpSpPr/>
          <p:nvPr/>
        </p:nvGrpSpPr>
        <p:grpSpPr>
          <a:xfrm>
            <a:off x="60960" y="67056"/>
            <a:ext cx="9019540" cy="6699884"/>
            <a:chOff x="60960" y="67056"/>
            <a:chExt cx="9019540" cy="6699884"/>
          </a:xfrm>
        </p:grpSpPr>
        <p:sp>
          <p:nvSpPr>
            <p:cNvPr id="1048687" name="object 3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8682990" y="0"/>
                  </a:moveTo>
                  <a:lnTo>
                    <a:pt x="329920" y="0"/>
                  </a:lnTo>
                  <a:lnTo>
                    <a:pt x="281168" y="3576"/>
                  </a:lnTo>
                  <a:lnTo>
                    <a:pt x="234636" y="13967"/>
                  </a:lnTo>
                  <a:lnTo>
                    <a:pt x="190835" y="30662"/>
                  </a:lnTo>
                  <a:lnTo>
                    <a:pt x="150276" y="53151"/>
                  </a:lnTo>
                  <a:lnTo>
                    <a:pt x="113469" y="80923"/>
                  </a:lnTo>
                  <a:lnTo>
                    <a:pt x="80925" y="113468"/>
                  </a:lnTo>
                  <a:lnTo>
                    <a:pt x="53153" y="150277"/>
                  </a:lnTo>
                  <a:lnTo>
                    <a:pt x="30664" y="190840"/>
                  </a:lnTo>
                  <a:lnTo>
                    <a:pt x="13968" y="234645"/>
                  </a:lnTo>
                  <a:lnTo>
                    <a:pt x="3577" y="281184"/>
                  </a:lnTo>
                  <a:lnTo>
                    <a:pt x="0" y="329946"/>
                  </a:lnTo>
                  <a:lnTo>
                    <a:pt x="0" y="6363487"/>
                  </a:lnTo>
                  <a:lnTo>
                    <a:pt x="3577" y="6412239"/>
                  </a:lnTo>
                  <a:lnTo>
                    <a:pt x="13968" y="6458771"/>
                  </a:lnTo>
                  <a:lnTo>
                    <a:pt x="30664" y="6502571"/>
                  </a:lnTo>
                  <a:lnTo>
                    <a:pt x="53153" y="6543130"/>
                  </a:lnTo>
                  <a:lnTo>
                    <a:pt x="80925" y="6579937"/>
                  </a:lnTo>
                  <a:lnTo>
                    <a:pt x="113469" y="6612482"/>
                  </a:lnTo>
                  <a:lnTo>
                    <a:pt x="150276" y="6640254"/>
                  </a:lnTo>
                  <a:lnTo>
                    <a:pt x="190835" y="6662742"/>
                  </a:lnTo>
                  <a:lnTo>
                    <a:pt x="234636" y="6679438"/>
                  </a:lnTo>
                  <a:lnTo>
                    <a:pt x="281168" y="6689829"/>
                  </a:lnTo>
                  <a:lnTo>
                    <a:pt x="329920" y="6693406"/>
                  </a:lnTo>
                  <a:lnTo>
                    <a:pt x="8682990" y="6693406"/>
                  </a:lnTo>
                  <a:lnTo>
                    <a:pt x="8731751" y="6689829"/>
                  </a:lnTo>
                  <a:lnTo>
                    <a:pt x="8778290" y="6679438"/>
                  </a:lnTo>
                  <a:lnTo>
                    <a:pt x="8822095" y="6662742"/>
                  </a:lnTo>
                  <a:lnTo>
                    <a:pt x="8862658" y="6640254"/>
                  </a:lnTo>
                  <a:lnTo>
                    <a:pt x="8899467" y="6612482"/>
                  </a:lnTo>
                  <a:lnTo>
                    <a:pt x="8932012" y="6579937"/>
                  </a:lnTo>
                  <a:lnTo>
                    <a:pt x="8959784" y="6543130"/>
                  </a:lnTo>
                  <a:lnTo>
                    <a:pt x="8982273" y="6502571"/>
                  </a:lnTo>
                  <a:lnTo>
                    <a:pt x="8998968" y="6458771"/>
                  </a:lnTo>
                  <a:lnTo>
                    <a:pt x="9009359" y="6412239"/>
                  </a:lnTo>
                  <a:lnTo>
                    <a:pt x="9012936" y="6363487"/>
                  </a:lnTo>
                  <a:lnTo>
                    <a:pt x="9012936" y="329946"/>
                  </a:lnTo>
                  <a:lnTo>
                    <a:pt x="9009359" y="281184"/>
                  </a:lnTo>
                  <a:lnTo>
                    <a:pt x="8998968" y="234645"/>
                  </a:lnTo>
                  <a:lnTo>
                    <a:pt x="8982273" y="190840"/>
                  </a:lnTo>
                  <a:lnTo>
                    <a:pt x="8959784" y="150277"/>
                  </a:lnTo>
                  <a:lnTo>
                    <a:pt x="8932012" y="113468"/>
                  </a:lnTo>
                  <a:lnTo>
                    <a:pt x="8899467" y="80923"/>
                  </a:lnTo>
                  <a:lnTo>
                    <a:pt x="8862658" y="53151"/>
                  </a:lnTo>
                  <a:lnTo>
                    <a:pt x="8822095" y="30662"/>
                  </a:lnTo>
                  <a:lnTo>
                    <a:pt x="8778290" y="13967"/>
                  </a:lnTo>
                  <a:lnTo>
                    <a:pt x="8731751" y="3576"/>
                  </a:lnTo>
                  <a:lnTo>
                    <a:pt x="8682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8" name="object 4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0" y="329946"/>
                  </a:moveTo>
                  <a:lnTo>
                    <a:pt x="3577" y="281184"/>
                  </a:lnTo>
                  <a:lnTo>
                    <a:pt x="13968" y="234645"/>
                  </a:lnTo>
                  <a:lnTo>
                    <a:pt x="30664" y="190840"/>
                  </a:lnTo>
                  <a:lnTo>
                    <a:pt x="53153" y="150277"/>
                  </a:lnTo>
                  <a:lnTo>
                    <a:pt x="80925" y="113468"/>
                  </a:lnTo>
                  <a:lnTo>
                    <a:pt x="113469" y="80923"/>
                  </a:lnTo>
                  <a:lnTo>
                    <a:pt x="150276" y="53151"/>
                  </a:lnTo>
                  <a:lnTo>
                    <a:pt x="190835" y="30662"/>
                  </a:lnTo>
                  <a:lnTo>
                    <a:pt x="234636" y="13967"/>
                  </a:lnTo>
                  <a:lnTo>
                    <a:pt x="281168" y="3576"/>
                  </a:lnTo>
                  <a:lnTo>
                    <a:pt x="329920" y="0"/>
                  </a:lnTo>
                  <a:lnTo>
                    <a:pt x="8682990" y="0"/>
                  </a:lnTo>
                  <a:lnTo>
                    <a:pt x="8731751" y="3576"/>
                  </a:lnTo>
                  <a:lnTo>
                    <a:pt x="8778290" y="13967"/>
                  </a:lnTo>
                  <a:lnTo>
                    <a:pt x="8822095" y="30662"/>
                  </a:lnTo>
                  <a:lnTo>
                    <a:pt x="8862658" y="53151"/>
                  </a:lnTo>
                  <a:lnTo>
                    <a:pt x="8899467" y="80923"/>
                  </a:lnTo>
                  <a:lnTo>
                    <a:pt x="8932012" y="113468"/>
                  </a:lnTo>
                  <a:lnTo>
                    <a:pt x="8959784" y="150277"/>
                  </a:lnTo>
                  <a:lnTo>
                    <a:pt x="8982273" y="190840"/>
                  </a:lnTo>
                  <a:lnTo>
                    <a:pt x="8998968" y="234645"/>
                  </a:lnTo>
                  <a:lnTo>
                    <a:pt x="9009359" y="281184"/>
                  </a:lnTo>
                  <a:lnTo>
                    <a:pt x="9012936" y="329946"/>
                  </a:lnTo>
                  <a:lnTo>
                    <a:pt x="9012936" y="6363487"/>
                  </a:lnTo>
                  <a:lnTo>
                    <a:pt x="9009359" y="6412239"/>
                  </a:lnTo>
                  <a:lnTo>
                    <a:pt x="8998968" y="6458771"/>
                  </a:lnTo>
                  <a:lnTo>
                    <a:pt x="8982273" y="6502571"/>
                  </a:lnTo>
                  <a:lnTo>
                    <a:pt x="8959784" y="6543130"/>
                  </a:lnTo>
                  <a:lnTo>
                    <a:pt x="8932012" y="6579937"/>
                  </a:lnTo>
                  <a:lnTo>
                    <a:pt x="8899467" y="6612482"/>
                  </a:lnTo>
                  <a:lnTo>
                    <a:pt x="8862658" y="6640254"/>
                  </a:lnTo>
                  <a:lnTo>
                    <a:pt x="8822095" y="6662742"/>
                  </a:lnTo>
                  <a:lnTo>
                    <a:pt x="8778290" y="6679438"/>
                  </a:lnTo>
                  <a:lnTo>
                    <a:pt x="8731751" y="6689829"/>
                  </a:lnTo>
                  <a:lnTo>
                    <a:pt x="8682990" y="6693406"/>
                  </a:lnTo>
                  <a:lnTo>
                    <a:pt x="329920" y="6693406"/>
                  </a:lnTo>
                  <a:lnTo>
                    <a:pt x="281168" y="6689829"/>
                  </a:lnTo>
                  <a:lnTo>
                    <a:pt x="234636" y="6679438"/>
                  </a:lnTo>
                  <a:lnTo>
                    <a:pt x="190835" y="6662742"/>
                  </a:lnTo>
                  <a:lnTo>
                    <a:pt x="150276" y="6640254"/>
                  </a:lnTo>
                  <a:lnTo>
                    <a:pt x="113469" y="6612482"/>
                  </a:lnTo>
                  <a:lnTo>
                    <a:pt x="80925" y="6579937"/>
                  </a:lnTo>
                  <a:lnTo>
                    <a:pt x="53153" y="6543130"/>
                  </a:lnTo>
                  <a:lnTo>
                    <a:pt x="30664" y="6502571"/>
                  </a:lnTo>
                  <a:lnTo>
                    <a:pt x="13968" y="6458771"/>
                  </a:lnTo>
                  <a:lnTo>
                    <a:pt x="3577" y="6412239"/>
                  </a:lnTo>
                  <a:lnTo>
                    <a:pt x="0" y="6363487"/>
                  </a:lnTo>
                  <a:lnTo>
                    <a:pt x="0" y="329946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89" name="object 5"/>
          <p:cNvSpPr txBox="1">
            <a:spLocks noGrp="1"/>
          </p:cNvSpPr>
          <p:nvPr>
            <p:ph type="title"/>
          </p:nvPr>
        </p:nvSpPr>
        <p:spPr>
          <a:xfrm>
            <a:off x="1777364" y="2675966"/>
            <a:ext cx="5510530" cy="10318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6600" spc="-254">
                <a:solidFill>
                  <a:srgbClr val="FFC000"/>
                </a:solidFill>
                <a:latin typeface="Trebuchet MS"/>
                <a:cs typeface="Trebuchet MS"/>
              </a:rPr>
              <a:t>PATHOGENESIS</a:t>
            </a:r>
            <a:endParaRPr sz="6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object 2"/>
          <p:cNvGrpSpPr/>
          <p:nvPr/>
        </p:nvGrpSpPr>
        <p:grpSpPr>
          <a:xfrm>
            <a:off x="-6350" y="0"/>
            <a:ext cx="9158605" cy="6870700"/>
            <a:chOff x="-6350" y="0"/>
            <a:chExt cx="9158605" cy="6870700"/>
          </a:xfrm>
        </p:grpSpPr>
        <p:sp>
          <p:nvSpPr>
            <p:cNvPr id="1048690" name="object 3"/>
            <p:cNvSpPr/>
            <p:nvPr/>
          </p:nvSpPr>
          <p:spPr>
            <a:xfrm>
              <a:off x="0" y="0"/>
              <a:ext cx="5363210" cy="6858000"/>
            </a:xfrm>
            <a:custGeom>
              <a:avLst/>
              <a:ahLst/>
              <a:rect l="l" t="t" r="r" b="b"/>
              <a:pathLst>
                <a:path w="5363210" h="6858000">
                  <a:moveTo>
                    <a:pt x="2671572" y="0"/>
                  </a:moveTo>
                  <a:lnTo>
                    <a:pt x="0" y="6807515"/>
                  </a:lnTo>
                  <a:lnTo>
                    <a:pt x="0" y="6857998"/>
                  </a:lnTo>
                  <a:lnTo>
                    <a:pt x="5362955" y="6857998"/>
                  </a:lnTo>
                  <a:lnTo>
                    <a:pt x="267157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1" name="object 4"/>
            <p:cNvSpPr/>
            <p:nvPr/>
          </p:nvSpPr>
          <p:spPr>
            <a:xfrm>
              <a:off x="0" y="0"/>
              <a:ext cx="5363210" cy="6858000"/>
            </a:xfrm>
            <a:custGeom>
              <a:avLst/>
              <a:ahLst/>
              <a:rect l="l" t="t" r="r" b="b"/>
              <a:pathLst>
                <a:path w="5363210" h="6858000">
                  <a:moveTo>
                    <a:pt x="0" y="6807515"/>
                  </a:moveTo>
                  <a:lnTo>
                    <a:pt x="2671572" y="0"/>
                  </a:lnTo>
                  <a:lnTo>
                    <a:pt x="5362955" y="6857998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92" name="object 5"/>
            <p:cNvSpPr/>
            <p:nvPr/>
          </p:nvSpPr>
          <p:spPr>
            <a:xfrm>
              <a:off x="617219" y="685800"/>
              <a:ext cx="8528685" cy="1873250"/>
            </a:xfrm>
            <a:custGeom>
              <a:avLst/>
              <a:ahLst/>
              <a:rect l="l" t="t" r="r" b="b"/>
              <a:pathLst>
                <a:path w="8528685" h="1873250">
                  <a:moveTo>
                    <a:pt x="8216137" y="0"/>
                  </a:moveTo>
                  <a:lnTo>
                    <a:pt x="312178" y="0"/>
                  </a:lnTo>
                  <a:lnTo>
                    <a:pt x="266046" y="3386"/>
                  </a:lnTo>
                  <a:lnTo>
                    <a:pt x="222016" y="13222"/>
                  </a:lnTo>
                  <a:lnTo>
                    <a:pt x="180570" y="29024"/>
                  </a:lnTo>
                  <a:lnTo>
                    <a:pt x="142192" y="50308"/>
                  </a:lnTo>
                  <a:lnTo>
                    <a:pt x="107365" y="76591"/>
                  </a:lnTo>
                  <a:lnTo>
                    <a:pt x="76570" y="107388"/>
                  </a:lnTo>
                  <a:lnTo>
                    <a:pt x="50292" y="142217"/>
                  </a:lnTo>
                  <a:lnTo>
                    <a:pt x="29014" y="180593"/>
                  </a:lnTo>
                  <a:lnTo>
                    <a:pt x="13217" y="222032"/>
                  </a:lnTo>
                  <a:lnTo>
                    <a:pt x="3384" y="266051"/>
                  </a:lnTo>
                  <a:lnTo>
                    <a:pt x="0" y="312165"/>
                  </a:lnTo>
                  <a:lnTo>
                    <a:pt x="0" y="1560829"/>
                  </a:lnTo>
                  <a:lnTo>
                    <a:pt x="3384" y="1606944"/>
                  </a:lnTo>
                  <a:lnTo>
                    <a:pt x="13217" y="1650963"/>
                  </a:lnTo>
                  <a:lnTo>
                    <a:pt x="29014" y="1692402"/>
                  </a:lnTo>
                  <a:lnTo>
                    <a:pt x="50292" y="1730778"/>
                  </a:lnTo>
                  <a:lnTo>
                    <a:pt x="76570" y="1765607"/>
                  </a:lnTo>
                  <a:lnTo>
                    <a:pt x="107365" y="1796404"/>
                  </a:lnTo>
                  <a:lnTo>
                    <a:pt x="142192" y="1822687"/>
                  </a:lnTo>
                  <a:lnTo>
                    <a:pt x="180570" y="1843971"/>
                  </a:lnTo>
                  <a:lnTo>
                    <a:pt x="222016" y="1859773"/>
                  </a:lnTo>
                  <a:lnTo>
                    <a:pt x="266046" y="1869609"/>
                  </a:lnTo>
                  <a:lnTo>
                    <a:pt x="312178" y="1872996"/>
                  </a:lnTo>
                  <a:lnTo>
                    <a:pt x="8216137" y="1872996"/>
                  </a:lnTo>
                  <a:lnTo>
                    <a:pt x="8262252" y="1869609"/>
                  </a:lnTo>
                  <a:lnTo>
                    <a:pt x="8306271" y="1859773"/>
                  </a:lnTo>
                  <a:lnTo>
                    <a:pt x="8347710" y="1843971"/>
                  </a:lnTo>
                  <a:lnTo>
                    <a:pt x="8386086" y="1822687"/>
                  </a:lnTo>
                  <a:lnTo>
                    <a:pt x="8420915" y="1796404"/>
                  </a:lnTo>
                  <a:lnTo>
                    <a:pt x="8451712" y="1765607"/>
                  </a:lnTo>
                  <a:lnTo>
                    <a:pt x="8477995" y="1730778"/>
                  </a:lnTo>
                  <a:lnTo>
                    <a:pt x="8499279" y="1692402"/>
                  </a:lnTo>
                  <a:lnTo>
                    <a:pt x="8515081" y="1650963"/>
                  </a:lnTo>
                  <a:lnTo>
                    <a:pt x="8524917" y="1606944"/>
                  </a:lnTo>
                  <a:lnTo>
                    <a:pt x="8528304" y="1560829"/>
                  </a:lnTo>
                  <a:lnTo>
                    <a:pt x="8528304" y="312165"/>
                  </a:lnTo>
                  <a:lnTo>
                    <a:pt x="8524917" y="266051"/>
                  </a:lnTo>
                  <a:lnTo>
                    <a:pt x="8515081" y="222032"/>
                  </a:lnTo>
                  <a:lnTo>
                    <a:pt x="8499279" y="180593"/>
                  </a:lnTo>
                  <a:lnTo>
                    <a:pt x="8477995" y="142217"/>
                  </a:lnTo>
                  <a:lnTo>
                    <a:pt x="8451712" y="107388"/>
                  </a:lnTo>
                  <a:lnTo>
                    <a:pt x="8420915" y="76591"/>
                  </a:lnTo>
                  <a:lnTo>
                    <a:pt x="8386086" y="50308"/>
                  </a:lnTo>
                  <a:lnTo>
                    <a:pt x="8347710" y="29024"/>
                  </a:lnTo>
                  <a:lnTo>
                    <a:pt x="8306271" y="13222"/>
                  </a:lnTo>
                  <a:lnTo>
                    <a:pt x="8262252" y="3386"/>
                  </a:lnTo>
                  <a:lnTo>
                    <a:pt x="821613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693" name="object 6"/>
            <p:cNvSpPr/>
            <p:nvPr/>
          </p:nvSpPr>
          <p:spPr>
            <a:xfrm>
              <a:off x="617219" y="685800"/>
              <a:ext cx="8528685" cy="1873250"/>
            </a:xfrm>
            <a:custGeom>
              <a:avLst/>
              <a:ahLst/>
              <a:rect l="l" t="t" r="r" b="b"/>
              <a:pathLst>
                <a:path w="8528685" h="1873250">
                  <a:moveTo>
                    <a:pt x="0" y="312165"/>
                  </a:moveTo>
                  <a:lnTo>
                    <a:pt x="3384" y="266051"/>
                  </a:lnTo>
                  <a:lnTo>
                    <a:pt x="13217" y="222032"/>
                  </a:lnTo>
                  <a:lnTo>
                    <a:pt x="29014" y="180593"/>
                  </a:lnTo>
                  <a:lnTo>
                    <a:pt x="50292" y="142217"/>
                  </a:lnTo>
                  <a:lnTo>
                    <a:pt x="76570" y="107388"/>
                  </a:lnTo>
                  <a:lnTo>
                    <a:pt x="107365" y="76591"/>
                  </a:lnTo>
                  <a:lnTo>
                    <a:pt x="142192" y="50308"/>
                  </a:lnTo>
                  <a:lnTo>
                    <a:pt x="180570" y="29024"/>
                  </a:lnTo>
                  <a:lnTo>
                    <a:pt x="222016" y="13222"/>
                  </a:lnTo>
                  <a:lnTo>
                    <a:pt x="266046" y="3386"/>
                  </a:lnTo>
                  <a:lnTo>
                    <a:pt x="312178" y="0"/>
                  </a:lnTo>
                  <a:lnTo>
                    <a:pt x="8216137" y="0"/>
                  </a:lnTo>
                  <a:lnTo>
                    <a:pt x="8262252" y="3386"/>
                  </a:lnTo>
                  <a:lnTo>
                    <a:pt x="8306271" y="13222"/>
                  </a:lnTo>
                  <a:lnTo>
                    <a:pt x="8347710" y="29024"/>
                  </a:lnTo>
                  <a:lnTo>
                    <a:pt x="8386086" y="50308"/>
                  </a:lnTo>
                  <a:lnTo>
                    <a:pt x="8420915" y="76591"/>
                  </a:lnTo>
                  <a:lnTo>
                    <a:pt x="8451712" y="107388"/>
                  </a:lnTo>
                  <a:lnTo>
                    <a:pt x="8477995" y="142217"/>
                  </a:lnTo>
                  <a:lnTo>
                    <a:pt x="8499279" y="180593"/>
                  </a:lnTo>
                  <a:lnTo>
                    <a:pt x="8515081" y="222032"/>
                  </a:lnTo>
                  <a:lnTo>
                    <a:pt x="8524917" y="266051"/>
                  </a:lnTo>
                  <a:lnTo>
                    <a:pt x="8528304" y="312165"/>
                  </a:lnTo>
                  <a:lnTo>
                    <a:pt x="8528304" y="1560829"/>
                  </a:lnTo>
                  <a:lnTo>
                    <a:pt x="8524917" y="1606944"/>
                  </a:lnTo>
                  <a:lnTo>
                    <a:pt x="8515081" y="1650963"/>
                  </a:lnTo>
                  <a:lnTo>
                    <a:pt x="8499279" y="1692402"/>
                  </a:lnTo>
                  <a:lnTo>
                    <a:pt x="8477995" y="1730778"/>
                  </a:lnTo>
                  <a:lnTo>
                    <a:pt x="8451712" y="1765607"/>
                  </a:lnTo>
                  <a:lnTo>
                    <a:pt x="8420915" y="1796404"/>
                  </a:lnTo>
                  <a:lnTo>
                    <a:pt x="8386086" y="1822687"/>
                  </a:lnTo>
                  <a:lnTo>
                    <a:pt x="8347710" y="1843971"/>
                  </a:lnTo>
                  <a:lnTo>
                    <a:pt x="8306271" y="1859773"/>
                  </a:lnTo>
                  <a:lnTo>
                    <a:pt x="8262252" y="1869609"/>
                  </a:lnTo>
                  <a:lnTo>
                    <a:pt x="8216137" y="1872996"/>
                  </a:lnTo>
                  <a:lnTo>
                    <a:pt x="312178" y="1872996"/>
                  </a:lnTo>
                  <a:lnTo>
                    <a:pt x="266046" y="1869609"/>
                  </a:lnTo>
                  <a:lnTo>
                    <a:pt x="222016" y="1859773"/>
                  </a:lnTo>
                  <a:lnTo>
                    <a:pt x="180570" y="1843971"/>
                  </a:lnTo>
                  <a:lnTo>
                    <a:pt x="142192" y="1822687"/>
                  </a:lnTo>
                  <a:lnTo>
                    <a:pt x="107365" y="1796404"/>
                  </a:lnTo>
                  <a:lnTo>
                    <a:pt x="76570" y="1765607"/>
                  </a:lnTo>
                  <a:lnTo>
                    <a:pt x="50292" y="1730778"/>
                  </a:lnTo>
                  <a:lnTo>
                    <a:pt x="29014" y="1692402"/>
                  </a:lnTo>
                  <a:lnTo>
                    <a:pt x="13217" y="1650963"/>
                  </a:lnTo>
                  <a:lnTo>
                    <a:pt x="3384" y="1606944"/>
                  </a:lnTo>
                  <a:lnTo>
                    <a:pt x="0" y="1560829"/>
                  </a:lnTo>
                  <a:lnTo>
                    <a:pt x="0" y="312165"/>
                  </a:lnTo>
                  <a:close/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94" name="object 7"/>
          <p:cNvSpPr txBox="1">
            <a:spLocks noGrp="1"/>
          </p:cNvSpPr>
          <p:nvPr>
            <p:ph type="title"/>
          </p:nvPr>
        </p:nvSpPr>
        <p:spPr>
          <a:xfrm>
            <a:off x="791667" y="900429"/>
            <a:ext cx="8178800" cy="1335405"/>
          </a:xfrm>
          <a:prstGeom prst="rect"/>
        </p:spPr>
        <p:txBody>
          <a:bodyPr bIns="0" lIns="0" rIns="0" rtlCol="0" tIns="63500" vert="horz" wrap="square">
            <a:spAutoFit/>
          </a:bodyPr>
          <a:p>
            <a:pPr algn="ctr" indent="-1270" marL="12700" marR="5080">
              <a:lnSpc>
                <a:spcPct val="86000"/>
              </a:lnSpc>
              <a:spcBef>
                <a:spcPts val="500"/>
              </a:spcBef>
              <a:tabLst>
                <a:tab algn="l" pos="914400"/>
              </a:tabLst>
            </a:pPr>
            <a:r>
              <a:rPr b="1" dirty="0" sz="2400" spc="-30">
                <a:solidFill>
                  <a:srgbClr val="000000"/>
                </a:solidFill>
                <a:latin typeface="Times New Roman"/>
                <a:cs typeface="Times New Roman"/>
              </a:rPr>
              <a:t>Wysocki </a:t>
            </a:r>
            <a:r>
              <a:rPr b="1" dirty="0" sz="2400" spc="40">
                <a:solidFill>
                  <a:srgbClr val="000000"/>
                </a:solidFill>
                <a:latin typeface="Times New Roman"/>
                <a:cs typeface="Times New Roman"/>
              </a:rPr>
              <a:t>et</a:t>
            </a:r>
            <a:r>
              <a:rPr b="1" dirty="0" sz="2400" spc="-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-35">
                <a:solidFill>
                  <a:srgbClr val="000000"/>
                </a:solidFill>
                <a:latin typeface="Times New Roman"/>
                <a:cs typeface="Times New Roman"/>
              </a:rPr>
              <a:t>al </a:t>
            </a:r>
            <a:r>
              <a:rPr b="1" dirty="0" sz="2400" spc="-10">
                <a:solidFill>
                  <a:srgbClr val="000000"/>
                </a:solidFill>
                <a:latin typeface="Times New Roman"/>
                <a:cs typeface="Times New Roman"/>
              </a:rPr>
              <a:t>stated </a:t>
            </a:r>
            <a:r>
              <a:rPr b="1" dirty="0" sz="2400" spc="-15">
                <a:solidFill>
                  <a:srgbClr val="000000"/>
                </a:solidFill>
                <a:latin typeface="Times New Roman"/>
                <a:cs typeface="Times New Roman"/>
              </a:rPr>
              <a:t>that </a:t>
            </a:r>
            <a:r>
              <a:rPr b="1" dirty="0" sz="2400">
                <a:solidFill>
                  <a:srgbClr val="000000"/>
                </a:solidFill>
                <a:latin typeface="Times New Roman"/>
                <a:cs typeface="Times New Roman"/>
              </a:rPr>
              <a:t>Cyclosporine </a:t>
            </a:r>
            <a:r>
              <a:rPr b="1" dirty="0" sz="2400" spc="-15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b="1" dirty="0" sz="2400">
                <a:solidFill>
                  <a:srgbClr val="000000"/>
                </a:solidFill>
                <a:latin typeface="Times New Roman"/>
                <a:cs typeface="Times New Roman"/>
              </a:rPr>
              <a:t>its </a:t>
            </a:r>
            <a:r>
              <a:rPr b="1" dirty="0" sz="2400" spc="-5">
                <a:solidFill>
                  <a:srgbClr val="000000"/>
                </a:solidFill>
                <a:latin typeface="Times New Roman"/>
                <a:cs typeface="Times New Roman"/>
              </a:rPr>
              <a:t>active </a:t>
            </a:r>
            <a:r>
              <a:rPr b="1" dirty="0" sz="2400" spc="5">
                <a:solidFill>
                  <a:srgbClr val="000000"/>
                </a:solidFill>
                <a:latin typeface="Times New Roman"/>
                <a:cs typeface="Times New Roman"/>
              </a:rPr>
              <a:t>metabolite  </a:t>
            </a:r>
            <a:r>
              <a:rPr b="1" dirty="0" sz="2400" spc="-130">
                <a:solidFill>
                  <a:srgbClr val="000000"/>
                </a:solidFill>
                <a:latin typeface="Times New Roman"/>
                <a:cs typeface="Times New Roman"/>
              </a:rPr>
              <a:t>OL-17	</a:t>
            </a:r>
            <a:r>
              <a:rPr b="1" dirty="0" sz="2400" spc="-10">
                <a:solidFill>
                  <a:srgbClr val="000000"/>
                </a:solidFill>
                <a:latin typeface="Times New Roman"/>
                <a:cs typeface="Times New Roman"/>
              </a:rPr>
              <a:t>react </a:t>
            </a:r>
            <a:r>
              <a:rPr b="1" dirty="0" sz="2400" spc="35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b="1" dirty="0" sz="2400" spc="20">
                <a:solidFill>
                  <a:srgbClr val="000000"/>
                </a:solidFill>
                <a:latin typeface="Times New Roman"/>
                <a:cs typeface="Times New Roman"/>
              </a:rPr>
              <a:t>phenotypically distinct </a:t>
            </a:r>
            <a:r>
              <a:rPr b="1" dirty="0" sz="2400" spc="15">
                <a:solidFill>
                  <a:srgbClr val="000000"/>
                </a:solidFill>
                <a:latin typeface="Times New Roman"/>
                <a:cs typeface="Times New Roman"/>
              </a:rPr>
              <a:t>subpopulation </a:t>
            </a:r>
            <a:r>
              <a:rPr b="1" dirty="0" sz="2400" spc="25">
                <a:solidFill>
                  <a:srgbClr val="000000"/>
                </a:solidFill>
                <a:latin typeface="Times New Roman"/>
                <a:cs typeface="Times New Roman"/>
              </a:rPr>
              <a:t>of  </a:t>
            </a:r>
            <a:r>
              <a:rPr b="1" dirty="0" sz="2400" spc="-15">
                <a:solidFill>
                  <a:srgbClr val="000000"/>
                </a:solidFill>
                <a:latin typeface="Times New Roman"/>
                <a:cs typeface="Times New Roman"/>
              </a:rPr>
              <a:t>fibroblasts,causing</a:t>
            </a:r>
            <a:r>
              <a:rPr b="1" dirty="0" sz="2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-5">
                <a:solidFill>
                  <a:srgbClr val="000000"/>
                </a:solidFill>
                <a:latin typeface="Times New Roman"/>
                <a:cs typeface="Times New Roman"/>
              </a:rPr>
              <a:t>increase</a:t>
            </a:r>
            <a:r>
              <a:rPr b="1" dirty="0" sz="24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25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b="1" dirty="0" sz="2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25">
                <a:solidFill>
                  <a:srgbClr val="000000"/>
                </a:solidFill>
                <a:latin typeface="Times New Roman"/>
                <a:cs typeface="Times New Roman"/>
              </a:rPr>
              <a:t>protein</a:t>
            </a:r>
            <a:r>
              <a:rPr b="1" dirty="0" sz="2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-5">
                <a:solidFill>
                  <a:srgbClr val="000000"/>
                </a:solidFill>
                <a:latin typeface="Times New Roman"/>
                <a:cs typeface="Times New Roman"/>
              </a:rPr>
              <a:t>synthesis</a:t>
            </a:r>
            <a:r>
              <a:rPr b="1" dirty="0" sz="2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-15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b="1" dirty="0" sz="2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-35">
                <a:solidFill>
                  <a:srgbClr val="000000"/>
                </a:solidFill>
                <a:latin typeface="Times New Roman"/>
                <a:cs typeface="Times New Roman"/>
              </a:rPr>
              <a:t>rate</a:t>
            </a:r>
            <a:r>
              <a:rPr b="1"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25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1" dirty="0" sz="2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40">
                <a:solidFill>
                  <a:srgbClr val="000000"/>
                </a:solidFill>
                <a:latin typeface="Times New Roman"/>
                <a:cs typeface="Times New Roman"/>
              </a:rPr>
              <a:t>cell  </a:t>
            </a:r>
            <a:r>
              <a:rPr b="1" dirty="0" sz="2400" spc="5">
                <a:solidFill>
                  <a:srgbClr val="000000"/>
                </a:solidFill>
                <a:latin typeface="Times New Roman"/>
                <a:cs typeface="Times New Roman"/>
              </a:rPr>
              <a:t>proliferation.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5" name="object 8"/>
          <p:cNvGrpSpPr/>
          <p:nvPr/>
        </p:nvGrpSpPr>
        <p:grpSpPr>
          <a:xfrm>
            <a:off x="649223" y="2720339"/>
            <a:ext cx="8502650" cy="3291840"/>
            <a:chOff x="649223" y="2720339"/>
            <a:chExt cx="8502650" cy="3291840"/>
          </a:xfrm>
        </p:grpSpPr>
        <p:sp>
          <p:nvSpPr>
            <p:cNvPr id="1048695" name="object 9"/>
            <p:cNvSpPr/>
            <p:nvPr/>
          </p:nvSpPr>
          <p:spPr>
            <a:xfrm>
              <a:off x="655319" y="2726435"/>
              <a:ext cx="8490585" cy="1325880"/>
            </a:xfrm>
            <a:custGeom>
              <a:avLst/>
              <a:ahLst/>
              <a:rect l="l" t="t" r="r" b="b"/>
              <a:pathLst>
                <a:path w="8490585" h="1325879">
                  <a:moveTo>
                    <a:pt x="8269224" y="0"/>
                  </a:moveTo>
                  <a:lnTo>
                    <a:pt x="220979" y="0"/>
                  </a:lnTo>
                  <a:lnTo>
                    <a:pt x="176443" y="4489"/>
                  </a:lnTo>
                  <a:lnTo>
                    <a:pt x="134963" y="17365"/>
                  </a:lnTo>
                  <a:lnTo>
                    <a:pt x="97426" y="37739"/>
                  </a:lnTo>
                  <a:lnTo>
                    <a:pt x="64722" y="64722"/>
                  </a:lnTo>
                  <a:lnTo>
                    <a:pt x="37739" y="97426"/>
                  </a:lnTo>
                  <a:lnTo>
                    <a:pt x="17365" y="134963"/>
                  </a:lnTo>
                  <a:lnTo>
                    <a:pt x="4489" y="176443"/>
                  </a:lnTo>
                  <a:lnTo>
                    <a:pt x="0" y="220979"/>
                  </a:lnTo>
                  <a:lnTo>
                    <a:pt x="0" y="1104900"/>
                  </a:lnTo>
                  <a:lnTo>
                    <a:pt x="4489" y="1149436"/>
                  </a:lnTo>
                  <a:lnTo>
                    <a:pt x="17365" y="1190916"/>
                  </a:lnTo>
                  <a:lnTo>
                    <a:pt x="37739" y="1228453"/>
                  </a:lnTo>
                  <a:lnTo>
                    <a:pt x="64722" y="1261157"/>
                  </a:lnTo>
                  <a:lnTo>
                    <a:pt x="97426" y="1288140"/>
                  </a:lnTo>
                  <a:lnTo>
                    <a:pt x="134963" y="1308514"/>
                  </a:lnTo>
                  <a:lnTo>
                    <a:pt x="176443" y="1321390"/>
                  </a:lnTo>
                  <a:lnTo>
                    <a:pt x="220979" y="1325880"/>
                  </a:lnTo>
                  <a:lnTo>
                    <a:pt x="8269224" y="1325880"/>
                  </a:lnTo>
                  <a:lnTo>
                    <a:pt x="8313760" y="1321390"/>
                  </a:lnTo>
                  <a:lnTo>
                    <a:pt x="8355240" y="1308514"/>
                  </a:lnTo>
                  <a:lnTo>
                    <a:pt x="8392777" y="1288140"/>
                  </a:lnTo>
                  <a:lnTo>
                    <a:pt x="8425481" y="1261157"/>
                  </a:lnTo>
                  <a:lnTo>
                    <a:pt x="8452464" y="1228453"/>
                  </a:lnTo>
                  <a:lnTo>
                    <a:pt x="8472838" y="1190916"/>
                  </a:lnTo>
                  <a:lnTo>
                    <a:pt x="8485714" y="1149436"/>
                  </a:lnTo>
                  <a:lnTo>
                    <a:pt x="8490204" y="1104900"/>
                  </a:lnTo>
                  <a:lnTo>
                    <a:pt x="8490204" y="220979"/>
                  </a:lnTo>
                  <a:lnTo>
                    <a:pt x="8485714" y="176443"/>
                  </a:lnTo>
                  <a:lnTo>
                    <a:pt x="8472838" y="134963"/>
                  </a:lnTo>
                  <a:lnTo>
                    <a:pt x="8452464" y="97426"/>
                  </a:lnTo>
                  <a:lnTo>
                    <a:pt x="8425481" y="64722"/>
                  </a:lnTo>
                  <a:lnTo>
                    <a:pt x="8392777" y="37739"/>
                  </a:lnTo>
                  <a:lnTo>
                    <a:pt x="8355240" y="17365"/>
                  </a:lnTo>
                  <a:lnTo>
                    <a:pt x="8313760" y="4489"/>
                  </a:lnTo>
                  <a:lnTo>
                    <a:pt x="82692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696" name="object 10"/>
            <p:cNvSpPr/>
            <p:nvPr/>
          </p:nvSpPr>
          <p:spPr>
            <a:xfrm>
              <a:off x="655319" y="2726435"/>
              <a:ext cx="8490585" cy="1325880"/>
            </a:xfrm>
            <a:custGeom>
              <a:avLst/>
              <a:ahLst/>
              <a:rect l="l" t="t" r="r" b="b"/>
              <a:pathLst>
                <a:path w="8490585" h="1325879">
                  <a:moveTo>
                    <a:pt x="0" y="220979"/>
                  </a:moveTo>
                  <a:lnTo>
                    <a:pt x="4489" y="176443"/>
                  </a:lnTo>
                  <a:lnTo>
                    <a:pt x="17365" y="134963"/>
                  </a:lnTo>
                  <a:lnTo>
                    <a:pt x="37739" y="97426"/>
                  </a:lnTo>
                  <a:lnTo>
                    <a:pt x="64722" y="64722"/>
                  </a:lnTo>
                  <a:lnTo>
                    <a:pt x="97426" y="37739"/>
                  </a:lnTo>
                  <a:lnTo>
                    <a:pt x="134963" y="17365"/>
                  </a:lnTo>
                  <a:lnTo>
                    <a:pt x="176443" y="4489"/>
                  </a:lnTo>
                  <a:lnTo>
                    <a:pt x="220979" y="0"/>
                  </a:lnTo>
                  <a:lnTo>
                    <a:pt x="8269224" y="0"/>
                  </a:lnTo>
                  <a:lnTo>
                    <a:pt x="8313760" y="4489"/>
                  </a:lnTo>
                  <a:lnTo>
                    <a:pt x="8355240" y="17365"/>
                  </a:lnTo>
                  <a:lnTo>
                    <a:pt x="8392777" y="37739"/>
                  </a:lnTo>
                  <a:lnTo>
                    <a:pt x="8425481" y="64722"/>
                  </a:lnTo>
                  <a:lnTo>
                    <a:pt x="8452464" y="97426"/>
                  </a:lnTo>
                  <a:lnTo>
                    <a:pt x="8472838" y="134963"/>
                  </a:lnTo>
                  <a:lnTo>
                    <a:pt x="8485714" y="176443"/>
                  </a:lnTo>
                  <a:lnTo>
                    <a:pt x="8490204" y="220979"/>
                  </a:lnTo>
                  <a:lnTo>
                    <a:pt x="8490204" y="1104900"/>
                  </a:lnTo>
                  <a:lnTo>
                    <a:pt x="8485714" y="1149436"/>
                  </a:lnTo>
                  <a:lnTo>
                    <a:pt x="8472838" y="1190916"/>
                  </a:lnTo>
                  <a:lnTo>
                    <a:pt x="8452464" y="1228453"/>
                  </a:lnTo>
                  <a:lnTo>
                    <a:pt x="8425481" y="1261157"/>
                  </a:lnTo>
                  <a:lnTo>
                    <a:pt x="8392777" y="1288140"/>
                  </a:lnTo>
                  <a:lnTo>
                    <a:pt x="8355240" y="1308514"/>
                  </a:lnTo>
                  <a:lnTo>
                    <a:pt x="8313760" y="1321390"/>
                  </a:lnTo>
                  <a:lnTo>
                    <a:pt x="8269224" y="1325880"/>
                  </a:lnTo>
                  <a:lnTo>
                    <a:pt x="220979" y="1325880"/>
                  </a:lnTo>
                  <a:lnTo>
                    <a:pt x="176443" y="1321390"/>
                  </a:lnTo>
                  <a:lnTo>
                    <a:pt x="134963" y="1308514"/>
                  </a:lnTo>
                  <a:lnTo>
                    <a:pt x="97426" y="1288140"/>
                  </a:lnTo>
                  <a:lnTo>
                    <a:pt x="64722" y="1261157"/>
                  </a:lnTo>
                  <a:lnTo>
                    <a:pt x="37739" y="1228453"/>
                  </a:lnTo>
                  <a:lnTo>
                    <a:pt x="17365" y="1190916"/>
                  </a:lnTo>
                  <a:lnTo>
                    <a:pt x="4489" y="1149436"/>
                  </a:lnTo>
                  <a:lnTo>
                    <a:pt x="0" y="1104900"/>
                  </a:lnTo>
                  <a:lnTo>
                    <a:pt x="0" y="220979"/>
                  </a:lnTo>
                  <a:close/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97" name="object 11"/>
            <p:cNvSpPr/>
            <p:nvPr/>
          </p:nvSpPr>
          <p:spPr>
            <a:xfrm>
              <a:off x="742187" y="4216907"/>
              <a:ext cx="8316595" cy="1789430"/>
            </a:xfrm>
            <a:custGeom>
              <a:avLst/>
              <a:ahLst/>
              <a:rect l="l" t="t" r="r" b="b"/>
              <a:pathLst>
                <a:path w="8316595" h="1789429">
                  <a:moveTo>
                    <a:pt x="8018271" y="0"/>
                  </a:moveTo>
                  <a:lnTo>
                    <a:pt x="298196" y="0"/>
                  </a:lnTo>
                  <a:lnTo>
                    <a:pt x="249825" y="3902"/>
                  </a:lnTo>
                  <a:lnTo>
                    <a:pt x="203941" y="15199"/>
                  </a:lnTo>
                  <a:lnTo>
                    <a:pt x="161155" y="33278"/>
                  </a:lnTo>
                  <a:lnTo>
                    <a:pt x="122083" y="57525"/>
                  </a:lnTo>
                  <a:lnTo>
                    <a:pt x="87337" y="87328"/>
                  </a:lnTo>
                  <a:lnTo>
                    <a:pt x="57533" y="122072"/>
                  </a:lnTo>
                  <a:lnTo>
                    <a:pt x="33283" y="161144"/>
                  </a:lnTo>
                  <a:lnTo>
                    <a:pt x="15201" y="203931"/>
                  </a:lnTo>
                  <a:lnTo>
                    <a:pt x="3902" y="249819"/>
                  </a:lnTo>
                  <a:lnTo>
                    <a:pt x="0" y="298196"/>
                  </a:lnTo>
                  <a:lnTo>
                    <a:pt x="0" y="1490980"/>
                  </a:lnTo>
                  <a:lnTo>
                    <a:pt x="3902" y="1539346"/>
                  </a:lnTo>
                  <a:lnTo>
                    <a:pt x="15201" y="1585229"/>
                  </a:lnTo>
                  <a:lnTo>
                    <a:pt x="33283" y="1628014"/>
                  </a:lnTo>
                  <a:lnTo>
                    <a:pt x="57533" y="1667087"/>
                  </a:lnTo>
                  <a:lnTo>
                    <a:pt x="87337" y="1701833"/>
                  </a:lnTo>
                  <a:lnTo>
                    <a:pt x="122083" y="1731639"/>
                  </a:lnTo>
                  <a:lnTo>
                    <a:pt x="161155" y="1755890"/>
                  </a:lnTo>
                  <a:lnTo>
                    <a:pt x="203941" y="1773972"/>
                  </a:lnTo>
                  <a:lnTo>
                    <a:pt x="249825" y="1785272"/>
                  </a:lnTo>
                  <a:lnTo>
                    <a:pt x="298196" y="1789176"/>
                  </a:lnTo>
                  <a:lnTo>
                    <a:pt x="8018271" y="1789176"/>
                  </a:lnTo>
                  <a:lnTo>
                    <a:pt x="8066648" y="1785272"/>
                  </a:lnTo>
                  <a:lnTo>
                    <a:pt x="8112536" y="1773972"/>
                  </a:lnTo>
                  <a:lnTo>
                    <a:pt x="8155323" y="1755890"/>
                  </a:lnTo>
                  <a:lnTo>
                    <a:pt x="8194395" y="1731639"/>
                  </a:lnTo>
                  <a:lnTo>
                    <a:pt x="8229139" y="1701833"/>
                  </a:lnTo>
                  <a:lnTo>
                    <a:pt x="8258942" y="1667087"/>
                  </a:lnTo>
                  <a:lnTo>
                    <a:pt x="8283189" y="1628014"/>
                  </a:lnTo>
                  <a:lnTo>
                    <a:pt x="8301268" y="1585229"/>
                  </a:lnTo>
                  <a:lnTo>
                    <a:pt x="8312565" y="1539346"/>
                  </a:lnTo>
                  <a:lnTo>
                    <a:pt x="8316467" y="1490980"/>
                  </a:lnTo>
                  <a:lnTo>
                    <a:pt x="8316467" y="298196"/>
                  </a:lnTo>
                  <a:lnTo>
                    <a:pt x="8312565" y="249819"/>
                  </a:lnTo>
                  <a:lnTo>
                    <a:pt x="8301268" y="203931"/>
                  </a:lnTo>
                  <a:lnTo>
                    <a:pt x="8283189" y="161144"/>
                  </a:lnTo>
                  <a:lnTo>
                    <a:pt x="8258942" y="122072"/>
                  </a:lnTo>
                  <a:lnTo>
                    <a:pt x="8229139" y="87328"/>
                  </a:lnTo>
                  <a:lnTo>
                    <a:pt x="8194395" y="57525"/>
                  </a:lnTo>
                  <a:lnTo>
                    <a:pt x="8155323" y="33278"/>
                  </a:lnTo>
                  <a:lnTo>
                    <a:pt x="8112536" y="15199"/>
                  </a:lnTo>
                  <a:lnTo>
                    <a:pt x="8066648" y="3902"/>
                  </a:lnTo>
                  <a:lnTo>
                    <a:pt x="801827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698" name="object 12"/>
            <p:cNvSpPr/>
            <p:nvPr/>
          </p:nvSpPr>
          <p:spPr>
            <a:xfrm>
              <a:off x="742187" y="4216907"/>
              <a:ext cx="8316595" cy="1789430"/>
            </a:xfrm>
            <a:custGeom>
              <a:avLst/>
              <a:ahLst/>
              <a:rect l="l" t="t" r="r" b="b"/>
              <a:pathLst>
                <a:path w="8316595" h="1789429">
                  <a:moveTo>
                    <a:pt x="0" y="298196"/>
                  </a:moveTo>
                  <a:lnTo>
                    <a:pt x="3902" y="249819"/>
                  </a:lnTo>
                  <a:lnTo>
                    <a:pt x="15201" y="203931"/>
                  </a:lnTo>
                  <a:lnTo>
                    <a:pt x="33283" y="161144"/>
                  </a:lnTo>
                  <a:lnTo>
                    <a:pt x="57533" y="122072"/>
                  </a:lnTo>
                  <a:lnTo>
                    <a:pt x="87337" y="87328"/>
                  </a:lnTo>
                  <a:lnTo>
                    <a:pt x="122083" y="57525"/>
                  </a:lnTo>
                  <a:lnTo>
                    <a:pt x="161155" y="33278"/>
                  </a:lnTo>
                  <a:lnTo>
                    <a:pt x="203941" y="15199"/>
                  </a:lnTo>
                  <a:lnTo>
                    <a:pt x="249825" y="3902"/>
                  </a:lnTo>
                  <a:lnTo>
                    <a:pt x="298196" y="0"/>
                  </a:lnTo>
                  <a:lnTo>
                    <a:pt x="8018271" y="0"/>
                  </a:lnTo>
                  <a:lnTo>
                    <a:pt x="8066648" y="3902"/>
                  </a:lnTo>
                  <a:lnTo>
                    <a:pt x="8112536" y="15199"/>
                  </a:lnTo>
                  <a:lnTo>
                    <a:pt x="8155323" y="33278"/>
                  </a:lnTo>
                  <a:lnTo>
                    <a:pt x="8194395" y="57525"/>
                  </a:lnTo>
                  <a:lnTo>
                    <a:pt x="8229139" y="87328"/>
                  </a:lnTo>
                  <a:lnTo>
                    <a:pt x="8258942" y="122072"/>
                  </a:lnTo>
                  <a:lnTo>
                    <a:pt x="8283189" y="161144"/>
                  </a:lnTo>
                  <a:lnTo>
                    <a:pt x="8301268" y="203931"/>
                  </a:lnTo>
                  <a:lnTo>
                    <a:pt x="8312565" y="249819"/>
                  </a:lnTo>
                  <a:lnTo>
                    <a:pt x="8316467" y="298196"/>
                  </a:lnTo>
                  <a:lnTo>
                    <a:pt x="8316467" y="1490980"/>
                  </a:lnTo>
                  <a:lnTo>
                    <a:pt x="8312565" y="1539346"/>
                  </a:lnTo>
                  <a:lnTo>
                    <a:pt x="8301268" y="1585229"/>
                  </a:lnTo>
                  <a:lnTo>
                    <a:pt x="8283189" y="1628014"/>
                  </a:lnTo>
                  <a:lnTo>
                    <a:pt x="8258942" y="1667087"/>
                  </a:lnTo>
                  <a:lnTo>
                    <a:pt x="8229139" y="1701833"/>
                  </a:lnTo>
                  <a:lnTo>
                    <a:pt x="8194395" y="1731639"/>
                  </a:lnTo>
                  <a:lnTo>
                    <a:pt x="8155323" y="1755890"/>
                  </a:lnTo>
                  <a:lnTo>
                    <a:pt x="8112536" y="1773972"/>
                  </a:lnTo>
                  <a:lnTo>
                    <a:pt x="8066648" y="1785272"/>
                  </a:lnTo>
                  <a:lnTo>
                    <a:pt x="8018271" y="1789176"/>
                  </a:lnTo>
                  <a:lnTo>
                    <a:pt x="298196" y="1789176"/>
                  </a:lnTo>
                  <a:lnTo>
                    <a:pt x="249825" y="1785272"/>
                  </a:lnTo>
                  <a:lnTo>
                    <a:pt x="203941" y="1773972"/>
                  </a:lnTo>
                  <a:lnTo>
                    <a:pt x="161155" y="1755890"/>
                  </a:lnTo>
                  <a:lnTo>
                    <a:pt x="122083" y="1731639"/>
                  </a:lnTo>
                  <a:lnTo>
                    <a:pt x="87337" y="1701833"/>
                  </a:lnTo>
                  <a:lnTo>
                    <a:pt x="57533" y="1667087"/>
                  </a:lnTo>
                  <a:lnTo>
                    <a:pt x="33283" y="1628014"/>
                  </a:lnTo>
                  <a:lnTo>
                    <a:pt x="15201" y="1585229"/>
                  </a:lnTo>
                  <a:lnTo>
                    <a:pt x="3902" y="1539346"/>
                  </a:lnTo>
                  <a:lnTo>
                    <a:pt x="0" y="1490980"/>
                  </a:lnTo>
                  <a:lnTo>
                    <a:pt x="0" y="298196"/>
                  </a:lnTo>
                  <a:close/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99" name="object 13"/>
          <p:cNvSpPr txBox="1"/>
          <p:nvPr/>
        </p:nvSpPr>
        <p:spPr>
          <a:xfrm>
            <a:off x="810564" y="2824353"/>
            <a:ext cx="8178800" cy="2936875"/>
          </a:xfrm>
          <a:prstGeom prst="rect"/>
        </p:spPr>
        <p:txBody>
          <a:bodyPr bIns="0" lIns="0" rIns="0" rtlCol="0" tIns="64135" vert="horz" wrap="square">
            <a:spAutoFit/>
          </a:bodyPr>
          <a:p>
            <a:pPr algn="ctr" marL="12065" marR="5080">
              <a:lnSpc>
                <a:spcPct val="85900"/>
              </a:lnSpc>
              <a:spcBef>
                <a:spcPts val="505"/>
              </a:spcBef>
              <a:tabLst>
                <a:tab algn="l" pos="1376680"/>
              </a:tabLst>
            </a:pPr>
            <a:r>
              <a:rPr b="1" dirty="0" sz="2400" spc="-50">
                <a:latin typeface="Times New Roman"/>
                <a:cs typeface="Times New Roman"/>
              </a:rPr>
              <a:t>Pernu</a:t>
            </a:r>
            <a:r>
              <a:rPr b="1" dirty="0" sz="2400" spc="-70">
                <a:latin typeface="Times New Roman"/>
                <a:cs typeface="Times New Roman"/>
              </a:rPr>
              <a:t> </a:t>
            </a:r>
            <a:r>
              <a:rPr b="1" dirty="0" sz="2400" spc="-200">
                <a:latin typeface="Times New Roman"/>
                <a:cs typeface="Times New Roman"/>
              </a:rPr>
              <a:t>HE	</a:t>
            </a:r>
            <a:r>
              <a:rPr b="1" dirty="0" sz="2400" spc="40">
                <a:latin typeface="Times New Roman"/>
                <a:cs typeface="Times New Roman"/>
              </a:rPr>
              <a:t>et </a:t>
            </a:r>
            <a:r>
              <a:rPr b="1" dirty="0" sz="2400" spc="-35">
                <a:latin typeface="Times New Roman"/>
                <a:cs typeface="Times New Roman"/>
              </a:rPr>
              <a:t>al </a:t>
            </a:r>
            <a:r>
              <a:rPr b="1" dirty="0" sz="2400" spc="10">
                <a:latin typeface="Times New Roman"/>
                <a:cs typeface="Times New Roman"/>
              </a:rPr>
              <a:t>observed </a:t>
            </a:r>
            <a:r>
              <a:rPr b="1" dirty="0" sz="2400" spc="-15">
                <a:latin typeface="Times New Roman"/>
                <a:cs typeface="Times New Roman"/>
              </a:rPr>
              <a:t>that </a:t>
            </a:r>
            <a:r>
              <a:rPr b="1" dirty="0" sz="2400" spc="-35">
                <a:latin typeface="Times New Roman"/>
                <a:cs typeface="Times New Roman"/>
              </a:rPr>
              <a:t>Patients </a:t>
            </a:r>
            <a:r>
              <a:rPr b="1" dirty="0" sz="2400" spc="10">
                <a:latin typeface="Times New Roman"/>
                <a:cs typeface="Times New Roman"/>
              </a:rPr>
              <a:t>expressing</a:t>
            </a:r>
            <a:r>
              <a:rPr b="1" dirty="0" sz="2400" spc="-330">
                <a:latin typeface="Times New Roman"/>
                <a:cs typeface="Times New Roman"/>
              </a:rPr>
              <a:t> </a:t>
            </a:r>
            <a:r>
              <a:rPr b="1" dirty="0" sz="2400" spc="-100">
                <a:latin typeface="Times New Roman"/>
                <a:cs typeface="Times New Roman"/>
              </a:rPr>
              <a:t>HLA-DRI </a:t>
            </a:r>
            <a:r>
              <a:rPr b="1" dirty="0" sz="2400" spc="-15">
                <a:latin typeface="Times New Roman"/>
                <a:cs typeface="Times New Roman"/>
              </a:rPr>
              <a:t>had  </a:t>
            </a:r>
            <a:r>
              <a:rPr b="1" dirty="0" sz="2400" spc="-100">
                <a:latin typeface="Times New Roman"/>
                <a:cs typeface="Times New Roman"/>
              </a:rPr>
              <a:t>a </a:t>
            </a:r>
            <a:r>
              <a:rPr b="1" dirty="0" sz="2400" spc="20">
                <a:latin typeface="Times New Roman"/>
                <a:cs typeface="Times New Roman"/>
              </a:rPr>
              <a:t>protective role </a:t>
            </a:r>
            <a:r>
              <a:rPr b="1" dirty="0" sz="2400" spc="-25">
                <a:latin typeface="Times New Roman"/>
                <a:cs typeface="Times New Roman"/>
              </a:rPr>
              <a:t>against </a:t>
            </a:r>
            <a:r>
              <a:rPr b="1" dirty="0" sz="2400" spc="-55">
                <a:latin typeface="Times New Roman"/>
                <a:cs typeface="Times New Roman"/>
              </a:rPr>
              <a:t>GO,whereas </a:t>
            </a:r>
            <a:r>
              <a:rPr b="1" dirty="0" sz="2400" spc="25">
                <a:latin typeface="Times New Roman"/>
                <a:cs typeface="Times New Roman"/>
              </a:rPr>
              <a:t>those </a:t>
            </a:r>
            <a:r>
              <a:rPr b="1" dirty="0" sz="2400" spc="10">
                <a:latin typeface="Times New Roman"/>
                <a:cs typeface="Times New Roman"/>
              </a:rPr>
              <a:t>expressing </a:t>
            </a:r>
            <a:r>
              <a:rPr b="1" dirty="0" sz="2400" spc="-114">
                <a:latin typeface="Times New Roman"/>
                <a:cs typeface="Times New Roman"/>
              </a:rPr>
              <a:t>HLA-  </a:t>
            </a:r>
            <a:r>
              <a:rPr b="1" dirty="0" sz="2400" spc="-95">
                <a:latin typeface="Times New Roman"/>
                <a:cs typeface="Times New Roman"/>
              </a:rPr>
              <a:t>DR2 </a:t>
            </a:r>
            <a:r>
              <a:rPr b="1" dirty="0" sz="2400" spc="15">
                <a:latin typeface="Times New Roman"/>
                <a:cs typeface="Times New Roman"/>
              </a:rPr>
              <a:t>showed </a:t>
            </a:r>
            <a:r>
              <a:rPr b="1" dirty="0" sz="2400" spc="-45">
                <a:latin typeface="Times New Roman"/>
                <a:cs typeface="Times New Roman"/>
              </a:rPr>
              <a:t>an </a:t>
            </a:r>
            <a:r>
              <a:rPr b="1" dirty="0" sz="2400">
                <a:latin typeface="Times New Roman"/>
                <a:cs typeface="Times New Roman"/>
              </a:rPr>
              <a:t>increased </a:t>
            </a:r>
            <a:r>
              <a:rPr b="1" dirty="0" sz="2400" spc="-15">
                <a:latin typeface="Times New Roman"/>
                <a:cs typeface="Times New Roman"/>
              </a:rPr>
              <a:t>risk for</a:t>
            </a:r>
            <a:r>
              <a:rPr b="1" dirty="0" sz="2400" spc="-260">
                <a:latin typeface="Times New Roman"/>
                <a:cs typeface="Times New Roman"/>
              </a:rPr>
              <a:t> </a:t>
            </a:r>
            <a:r>
              <a:rPr b="1" dirty="0" sz="2400" spc="5">
                <a:latin typeface="Times New Roman"/>
                <a:cs typeface="Times New Roman"/>
              </a:rPr>
              <a:t>overgrowth.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Times New Roman"/>
              <a:cs typeface="Times New Roman"/>
            </a:endParaRPr>
          </a:p>
          <a:p>
            <a:pPr algn="ctr" marL="128270" marR="120014">
              <a:lnSpc>
                <a:spcPct val="92500"/>
              </a:lnSpc>
              <a:tabLst>
                <a:tab algn="l" pos="2660650"/>
                <a:tab algn="l" pos="4717415"/>
              </a:tabLst>
            </a:pPr>
            <a:r>
              <a:rPr b="1" dirty="0" sz="2400" spc="-70">
                <a:latin typeface="Times New Roman"/>
                <a:cs typeface="Times New Roman"/>
              </a:rPr>
              <a:t>Kataoka </a:t>
            </a:r>
            <a:r>
              <a:rPr b="1" dirty="0" sz="2400" spc="-40">
                <a:latin typeface="Times New Roman"/>
                <a:cs typeface="Times New Roman"/>
              </a:rPr>
              <a:t>M,</a:t>
            </a:r>
            <a:r>
              <a:rPr b="1" dirty="0" sz="2400" spc="-145">
                <a:latin typeface="Times New Roman"/>
                <a:cs typeface="Times New Roman"/>
              </a:rPr>
              <a:t> </a:t>
            </a:r>
            <a:r>
              <a:rPr b="1" dirty="0" sz="2400" spc="-15">
                <a:latin typeface="Times New Roman"/>
                <a:cs typeface="Times New Roman"/>
              </a:rPr>
              <a:t>Seto</a:t>
            </a:r>
            <a:r>
              <a:rPr b="1" dirty="0" sz="2400" spc="-55">
                <a:latin typeface="Times New Roman"/>
                <a:cs typeface="Times New Roman"/>
              </a:rPr>
              <a:t> </a:t>
            </a:r>
            <a:r>
              <a:rPr b="1" dirty="0" sz="2400" spc="-15">
                <a:latin typeface="Times New Roman"/>
                <a:cs typeface="Times New Roman"/>
              </a:rPr>
              <a:t>H	</a:t>
            </a:r>
            <a:r>
              <a:rPr b="1" dirty="0" sz="2400" spc="30">
                <a:latin typeface="Times New Roman"/>
                <a:cs typeface="Times New Roman"/>
              </a:rPr>
              <a:t>documented </a:t>
            </a:r>
            <a:r>
              <a:rPr b="1" dirty="0" sz="2400" spc="-15">
                <a:latin typeface="Times New Roman"/>
                <a:cs typeface="Times New Roman"/>
              </a:rPr>
              <a:t>that </a:t>
            </a:r>
            <a:r>
              <a:rPr b="1" dirty="0" sz="2400" spc="-40">
                <a:latin typeface="Times New Roman"/>
                <a:cs typeface="Times New Roman"/>
              </a:rPr>
              <a:t>CsA-treated </a:t>
            </a:r>
            <a:r>
              <a:rPr b="1" dirty="0" sz="2400" spc="-25">
                <a:latin typeface="Times New Roman"/>
                <a:cs typeface="Times New Roman"/>
              </a:rPr>
              <a:t>fibroblasts  </a:t>
            </a:r>
            <a:r>
              <a:rPr b="1" dirty="0" sz="2400" spc="-15">
                <a:latin typeface="Times New Roman"/>
                <a:cs typeface="Times New Roman"/>
              </a:rPr>
              <a:t>had </a:t>
            </a:r>
            <a:r>
              <a:rPr b="1" dirty="0" sz="2400" spc="-235">
                <a:latin typeface="Times New Roman"/>
                <a:cs typeface="Times New Roman"/>
              </a:rPr>
              <a:t>28% </a:t>
            </a:r>
            <a:r>
              <a:rPr b="1" dirty="0" sz="2400" spc="5">
                <a:latin typeface="Times New Roman"/>
                <a:cs typeface="Times New Roman"/>
              </a:rPr>
              <a:t>lower </a:t>
            </a:r>
            <a:r>
              <a:rPr b="1" dirty="0" sz="2400" spc="15">
                <a:latin typeface="Times New Roman"/>
                <a:cs typeface="Times New Roman"/>
              </a:rPr>
              <a:t>expression </a:t>
            </a:r>
            <a:r>
              <a:rPr b="1" dirty="0" sz="2400" spc="25">
                <a:latin typeface="Times New Roman"/>
                <a:cs typeface="Times New Roman"/>
              </a:rPr>
              <a:t>of </a:t>
            </a:r>
            <a:r>
              <a:rPr b="1" dirty="0" sz="2400" spc="-25">
                <a:latin typeface="Trebuchet MS"/>
                <a:cs typeface="Trebuchet MS"/>
              </a:rPr>
              <a:t>α</a:t>
            </a:r>
            <a:r>
              <a:rPr b="1" dirty="0" sz="2400" spc="-25">
                <a:latin typeface="Times New Roman"/>
                <a:cs typeface="Times New Roman"/>
              </a:rPr>
              <a:t>2 </a:t>
            </a:r>
            <a:r>
              <a:rPr b="1" dirty="0" sz="2400" spc="25">
                <a:latin typeface="Times New Roman"/>
                <a:cs typeface="Times New Roman"/>
              </a:rPr>
              <a:t>integrin </a:t>
            </a:r>
            <a:r>
              <a:rPr b="1" dirty="0" sz="2400" spc="-15">
                <a:latin typeface="Times New Roman"/>
                <a:cs typeface="Times New Roman"/>
              </a:rPr>
              <a:t>than that </a:t>
            </a:r>
            <a:r>
              <a:rPr b="1" dirty="0" sz="2400" spc="25">
                <a:latin typeface="Times New Roman"/>
                <a:cs typeface="Times New Roman"/>
              </a:rPr>
              <a:t>of</a:t>
            </a:r>
            <a:r>
              <a:rPr b="1" dirty="0" sz="2400" spc="-395">
                <a:latin typeface="Times New Roman"/>
                <a:cs typeface="Times New Roman"/>
              </a:rPr>
              <a:t> </a:t>
            </a:r>
            <a:r>
              <a:rPr b="1" dirty="0" sz="2400" spc="25">
                <a:latin typeface="Times New Roman"/>
                <a:cs typeface="Times New Roman"/>
              </a:rPr>
              <a:t>control.  </a:t>
            </a:r>
            <a:r>
              <a:rPr b="1" dirty="0" sz="2400" spc="-70">
                <a:latin typeface="Times New Roman"/>
                <a:cs typeface="Times New Roman"/>
              </a:rPr>
              <a:t>Thus </a:t>
            </a:r>
            <a:r>
              <a:rPr b="1" dirty="0" sz="2400" spc="15">
                <a:latin typeface="Times New Roman"/>
                <a:cs typeface="Times New Roman"/>
              </a:rPr>
              <a:t>they </a:t>
            </a:r>
            <a:r>
              <a:rPr b="1" dirty="0" sz="2400" spc="40">
                <a:latin typeface="Times New Roman"/>
                <a:cs typeface="Times New Roman"/>
              </a:rPr>
              <a:t>concluded </a:t>
            </a:r>
            <a:r>
              <a:rPr b="1" dirty="0" sz="2400" spc="-20">
                <a:latin typeface="Times New Roman"/>
                <a:cs typeface="Times New Roman"/>
              </a:rPr>
              <a:t>that </a:t>
            </a:r>
            <a:r>
              <a:rPr b="1" dirty="0" sz="2400" spc="25">
                <a:latin typeface="Times New Roman"/>
                <a:cs typeface="Times New Roman"/>
              </a:rPr>
              <a:t>inhibition of collagen</a:t>
            </a:r>
            <a:r>
              <a:rPr b="1" dirty="0" sz="2400" spc="-405">
                <a:latin typeface="Times New Roman"/>
                <a:cs typeface="Times New Roman"/>
              </a:rPr>
              <a:t> </a:t>
            </a:r>
            <a:r>
              <a:rPr b="1" dirty="0" sz="2400" spc="15">
                <a:latin typeface="Times New Roman"/>
                <a:cs typeface="Times New Roman"/>
              </a:rPr>
              <a:t>phagocytosis  </a:t>
            </a:r>
            <a:r>
              <a:rPr b="1" dirty="0" sz="2400" spc="-35">
                <a:latin typeface="Times New Roman"/>
                <a:cs typeface="Times New Roman"/>
              </a:rPr>
              <a:t>by </a:t>
            </a:r>
            <a:r>
              <a:rPr b="1" dirty="0" sz="2400" spc="25">
                <a:latin typeface="Times New Roman"/>
                <a:cs typeface="Times New Roman"/>
              </a:rPr>
              <a:t>reduced </a:t>
            </a:r>
            <a:r>
              <a:rPr b="1" dirty="0" sz="2400" spc="-25">
                <a:latin typeface="Trebuchet MS"/>
                <a:cs typeface="Trebuchet MS"/>
              </a:rPr>
              <a:t>α</a:t>
            </a:r>
            <a:r>
              <a:rPr b="1" dirty="0" sz="2400" spc="-25">
                <a:latin typeface="Times New Roman"/>
                <a:cs typeface="Times New Roman"/>
              </a:rPr>
              <a:t>2</a:t>
            </a:r>
            <a:r>
              <a:rPr b="1" dirty="0" sz="2400" spc="-125">
                <a:latin typeface="Times New Roman"/>
                <a:cs typeface="Times New Roman"/>
              </a:rPr>
              <a:t> </a:t>
            </a:r>
            <a:r>
              <a:rPr b="1" dirty="0" sz="2400" spc="20">
                <a:latin typeface="Times New Roman"/>
                <a:cs typeface="Times New Roman"/>
              </a:rPr>
              <a:t>integrin</a:t>
            </a:r>
            <a:r>
              <a:rPr b="1" dirty="0" sz="2400" spc="-45">
                <a:latin typeface="Times New Roman"/>
                <a:cs typeface="Times New Roman"/>
              </a:rPr>
              <a:t> </a:t>
            </a:r>
            <a:r>
              <a:rPr b="1" dirty="0" sz="2400" spc="15">
                <a:latin typeface="Times New Roman"/>
                <a:cs typeface="Times New Roman"/>
              </a:rPr>
              <a:t>expression	</a:t>
            </a:r>
            <a:r>
              <a:rPr b="1" dirty="0" sz="2400" spc="-90">
                <a:latin typeface="Times New Roman"/>
                <a:cs typeface="Times New Roman"/>
              </a:rPr>
              <a:t>may </a:t>
            </a:r>
            <a:r>
              <a:rPr b="1" dirty="0" sz="2400" spc="-5">
                <a:latin typeface="Times New Roman"/>
                <a:cs typeface="Times New Roman"/>
              </a:rPr>
              <a:t>cause</a:t>
            </a:r>
            <a:r>
              <a:rPr b="1" dirty="0" sz="2400" spc="-40">
                <a:latin typeface="Times New Roman"/>
                <a:cs typeface="Times New Roman"/>
              </a:rPr>
              <a:t> </a:t>
            </a:r>
            <a:r>
              <a:rPr b="1" dirty="0" sz="2400" spc="-110">
                <a:latin typeface="Times New Roman"/>
                <a:cs typeface="Times New Roman"/>
              </a:rPr>
              <a:t>GO</a:t>
            </a:r>
            <a:r>
              <a:rPr dirty="0" sz="2400" spc="-11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object 2"/>
          <p:cNvGrpSpPr/>
          <p:nvPr/>
        </p:nvGrpSpPr>
        <p:grpSpPr>
          <a:xfrm>
            <a:off x="0" y="118871"/>
            <a:ext cx="9092565" cy="6739255"/>
            <a:chOff x="0" y="118871"/>
            <a:chExt cx="9092565" cy="6739255"/>
          </a:xfrm>
        </p:grpSpPr>
        <p:sp>
          <p:nvSpPr>
            <p:cNvPr id="1048700" name="object 3"/>
            <p:cNvSpPr/>
            <p:nvPr/>
          </p:nvSpPr>
          <p:spPr>
            <a:xfrm>
              <a:off x="0" y="118871"/>
              <a:ext cx="4972812" cy="673912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01" name="object 4"/>
            <p:cNvSpPr/>
            <p:nvPr/>
          </p:nvSpPr>
          <p:spPr>
            <a:xfrm>
              <a:off x="128015" y="809244"/>
              <a:ext cx="8959850" cy="1720850"/>
            </a:xfrm>
            <a:custGeom>
              <a:avLst/>
              <a:ahLst/>
              <a:rect l="l" t="t" r="r" b="b"/>
              <a:pathLst>
                <a:path w="8959850" h="1720850">
                  <a:moveTo>
                    <a:pt x="8672830" y="0"/>
                  </a:moveTo>
                  <a:lnTo>
                    <a:pt x="286766" y="0"/>
                  </a:lnTo>
                  <a:lnTo>
                    <a:pt x="240249" y="3753"/>
                  </a:lnTo>
                  <a:lnTo>
                    <a:pt x="196123" y="14620"/>
                  </a:lnTo>
                  <a:lnTo>
                    <a:pt x="154978" y="32009"/>
                  </a:lnTo>
                  <a:lnTo>
                    <a:pt x="117403" y="55331"/>
                  </a:lnTo>
                  <a:lnTo>
                    <a:pt x="83989" y="83994"/>
                  </a:lnTo>
                  <a:lnTo>
                    <a:pt x="55327" y="117408"/>
                  </a:lnTo>
                  <a:lnTo>
                    <a:pt x="32007" y="154983"/>
                  </a:lnTo>
                  <a:lnTo>
                    <a:pt x="14619" y="196128"/>
                  </a:lnTo>
                  <a:lnTo>
                    <a:pt x="3753" y="240252"/>
                  </a:lnTo>
                  <a:lnTo>
                    <a:pt x="0" y="286765"/>
                  </a:lnTo>
                  <a:lnTo>
                    <a:pt x="0" y="1433829"/>
                  </a:lnTo>
                  <a:lnTo>
                    <a:pt x="3753" y="1480343"/>
                  </a:lnTo>
                  <a:lnTo>
                    <a:pt x="14619" y="1524467"/>
                  </a:lnTo>
                  <a:lnTo>
                    <a:pt x="32007" y="1565612"/>
                  </a:lnTo>
                  <a:lnTo>
                    <a:pt x="55327" y="1603187"/>
                  </a:lnTo>
                  <a:lnTo>
                    <a:pt x="83989" y="1636601"/>
                  </a:lnTo>
                  <a:lnTo>
                    <a:pt x="117403" y="1665264"/>
                  </a:lnTo>
                  <a:lnTo>
                    <a:pt x="154978" y="1688586"/>
                  </a:lnTo>
                  <a:lnTo>
                    <a:pt x="196123" y="1705975"/>
                  </a:lnTo>
                  <a:lnTo>
                    <a:pt x="240249" y="1716842"/>
                  </a:lnTo>
                  <a:lnTo>
                    <a:pt x="286766" y="1720595"/>
                  </a:lnTo>
                  <a:lnTo>
                    <a:pt x="8672830" y="1720595"/>
                  </a:lnTo>
                  <a:lnTo>
                    <a:pt x="8719343" y="1716842"/>
                  </a:lnTo>
                  <a:lnTo>
                    <a:pt x="8763467" y="1705975"/>
                  </a:lnTo>
                  <a:lnTo>
                    <a:pt x="8804612" y="1688586"/>
                  </a:lnTo>
                  <a:lnTo>
                    <a:pt x="8842187" y="1665264"/>
                  </a:lnTo>
                  <a:lnTo>
                    <a:pt x="8875601" y="1636601"/>
                  </a:lnTo>
                  <a:lnTo>
                    <a:pt x="8904264" y="1603187"/>
                  </a:lnTo>
                  <a:lnTo>
                    <a:pt x="8927586" y="1565612"/>
                  </a:lnTo>
                  <a:lnTo>
                    <a:pt x="8944975" y="1524467"/>
                  </a:lnTo>
                  <a:lnTo>
                    <a:pt x="8955842" y="1480343"/>
                  </a:lnTo>
                  <a:lnTo>
                    <a:pt x="8959595" y="1433829"/>
                  </a:lnTo>
                  <a:lnTo>
                    <a:pt x="8959595" y="286765"/>
                  </a:lnTo>
                  <a:lnTo>
                    <a:pt x="8955842" y="240252"/>
                  </a:lnTo>
                  <a:lnTo>
                    <a:pt x="8944975" y="196128"/>
                  </a:lnTo>
                  <a:lnTo>
                    <a:pt x="8927586" y="154983"/>
                  </a:lnTo>
                  <a:lnTo>
                    <a:pt x="8904264" y="117408"/>
                  </a:lnTo>
                  <a:lnTo>
                    <a:pt x="8875601" y="83994"/>
                  </a:lnTo>
                  <a:lnTo>
                    <a:pt x="8842187" y="55331"/>
                  </a:lnTo>
                  <a:lnTo>
                    <a:pt x="8804612" y="32009"/>
                  </a:lnTo>
                  <a:lnTo>
                    <a:pt x="8763467" y="14620"/>
                  </a:lnTo>
                  <a:lnTo>
                    <a:pt x="8719343" y="3753"/>
                  </a:lnTo>
                  <a:lnTo>
                    <a:pt x="867283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702" name="object 5"/>
            <p:cNvSpPr/>
            <p:nvPr/>
          </p:nvSpPr>
          <p:spPr>
            <a:xfrm>
              <a:off x="128015" y="809244"/>
              <a:ext cx="8959850" cy="1720850"/>
            </a:xfrm>
            <a:custGeom>
              <a:avLst/>
              <a:ahLst/>
              <a:rect l="l" t="t" r="r" b="b"/>
              <a:pathLst>
                <a:path w="8959850" h="1720850">
                  <a:moveTo>
                    <a:pt x="0" y="286765"/>
                  </a:moveTo>
                  <a:lnTo>
                    <a:pt x="3753" y="240252"/>
                  </a:lnTo>
                  <a:lnTo>
                    <a:pt x="14619" y="196128"/>
                  </a:lnTo>
                  <a:lnTo>
                    <a:pt x="32007" y="154983"/>
                  </a:lnTo>
                  <a:lnTo>
                    <a:pt x="55327" y="117408"/>
                  </a:lnTo>
                  <a:lnTo>
                    <a:pt x="83989" y="83994"/>
                  </a:lnTo>
                  <a:lnTo>
                    <a:pt x="117403" y="55331"/>
                  </a:lnTo>
                  <a:lnTo>
                    <a:pt x="154978" y="32009"/>
                  </a:lnTo>
                  <a:lnTo>
                    <a:pt x="196123" y="14620"/>
                  </a:lnTo>
                  <a:lnTo>
                    <a:pt x="240249" y="3753"/>
                  </a:lnTo>
                  <a:lnTo>
                    <a:pt x="286766" y="0"/>
                  </a:lnTo>
                  <a:lnTo>
                    <a:pt x="8672830" y="0"/>
                  </a:lnTo>
                  <a:lnTo>
                    <a:pt x="8719343" y="3753"/>
                  </a:lnTo>
                  <a:lnTo>
                    <a:pt x="8763467" y="14620"/>
                  </a:lnTo>
                  <a:lnTo>
                    <a:pt x="8804612" y="32009"/>
                  </a:lnTo>
                  <a:lnTo>
                    <a:pt x="8842187" y="55331"/>
                  </a:lnTo>
                  <a:lnTo>
                    <a:pt x="8875601" y="83994"/>
                  </a:lnTo>
                  <a:lnTo>
                    <a:pt x="8904264" y="117408"/>
                  </a:lnTo>
                  <a:lnTo>
                    <a:pt x="8927586" y="154983"/>
                  </a:lnTo>
                  <a:lnTo>
                    <a:pt x="8944975" y="196128"/>
                  </a:lnTo>
                  <a:lnTo>
                    <a:pt x="8955842" y="240252"/>
                  </a:lnTo>
                  <a:lnTo>
                    <a:pt x="8959595" y="286765"/>
                  </a:lnTo>
                  <a:lnTo>
                    <a:pt x="8959595" y="1433829"/>
                  </a:lnTo>
                  <a:lnTo>
                    <a:pt x="8955842" y="1480343"/>
                  </a:lnTo>
                  <a:lnTo>
                    <a:pt x="8944975" y="1524467"/>
                  </a:lnTo>
                  <a:lnTo>
                    <a:pt x="8927586" y="1565612"/>
                  </a:lnTo>
                  <a:lnTo>
                    <a:pt x="8904264" y="1603187"/>
                  </a:lnTo>
                  <a:lnTo>
                    <a:pt x="8875601" y="1636601"/>
                  </a:lnTo>
                  <a:lnTo>
                    <a:pt x="8842187" y="1665264"/>
                  </a:lnTo>
                  <a:lnTo>
                    <a:pt x="8804612" y="1688586"/>
                  </a:lnTo>
                  <a:lnTo>
                    <a:pt x="8763467" y="1705975"/>
                  </a:lnTo>
                  <a:lnTo>
                    <a:pt x="8719343" y="1716842"/>
                  </a:lnTo>
                  <a:lnTo>
                    <a:pt x="8672830" y="1720595"/>
                  </a:lnTo>
                  <a:lnTo>
                    <a:pt x="286766" y="1720595"/>
                  </a:lnTo>
                  <a:lnTo>
                    <a:pt x="240249" y="1716842"/>
                  </a:lnTo>
                  <a:lnTo>
                    <a:pt x="196123" y="1705975"/>
                  </a:lnTo>
                  <a:lnTo>
                    <a:pt x="154978" y="1688586"/>
                  </a:lnTo>
                  <a:lnTo>
                    <a:pt x="117403" y="1665264"/>
                  </a:lnTo>
                  <a:lnTo>
                    <a:pt x="83989" y="1636601"/>
                  </a:lnTo>
                  <a:lnTo>
                    <a:pt x="55327" y="1603187"/>
                  </a:lnTo>
                  <a:lnTo>
                    <a:pt x="32007" y="1565612"/>
                  </a:lnTo>
                  <a:lnTo>
                    <a:pt x="14619" y="1524467"/>
                  </a:lnTo>
                  <a:lnTo>
                    <a:pt x="3753" y="1480343"/>
                  </a:lnTo>
                  <a:lnTo>
                    <a:pt x="0" y="1433829"/>
                  </a:lnTo>
                  <a:lnTo>
                    <a:pt x="0" y="286765"/>
                  </a:lnTo>
                  <a:close/>
                </a:path>
              </a:pathLst>
            </a:custGeom>
            <a:ln w="9144">
              <a:solidFill>
                <a:srgbClr val="9B2C1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03" name="object 6"/>
          <p:cNvSpPr txBox="1">
            <a:spLocks noGrp="1"/>
          </p:cNvSpPr>
          <p:nvPr>
            <p:ph type="title"/>
          </p:nvPr>
        </p:nvSpPr>
        <p:spPr>
          <a:xfrm>
            <a:off x="399389" y="1104087"/>
            <a:ext cx="8418195" cy="1019810"/>
          </a:xfrm>
          <a:prstGeom prst="rect"/>
        </p:spPr>
        <p:txBody>
          <a:bodyPr bIns="0" lIns="0" rIns="0" rtlCol="0" tIns="64135" vert="horz" wrap="square">
            <a:spAutoFit/>
          </a:bodyPr>
          <a:p>
            <a:pPr algn="ctr" marL="12065" marR="5080">
              <a:lnSpc>
                <a:spcPct val="85900"/>
              </a:lnSpc>
              <a:spcBef>
                <a:spcPts val="505"/>
              </a:spcBef>
              <a:tabLst>
                <a:tab algn="l" pos="2525395"/>
              </a:tabLst>
            </a:pPr>
            <a:r>
              <a:rPr b="1" dirty="0" sz="2400" spc="20">
                <a:solidFill>
                  <a:srgbClr val="000000"/>
                </a:solidFill>
                <a:latin typeface="Times New Roman"/>
                <a:cs typeface="Times New Roman"/>
              </a:rPr>
              <a:t>Iacopino </a:t>
            </a:r>
            <a:r>
              <a:rPr b="1" dirty="0" sz="2400" spc="-75">
                <a:solidFill>
                  <a:srgbClr val="000000"/>
                </a:solidFill>
                <a:latin typeface="Times New Roman"/>
                <a:cs typeface="Times New Roman"/>
              </a:rPr>
              <a:t>AM,</a:t>
            </a:r>
            <a:r>
              <a:rPr b="1" dirty="0" sz="240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40">
                <a:solidFill>
                  <a:srgbClr val="000000"/>
                </a:solidFill>
                <a:latin typeface="Times New Roman"/>
                <a:cs typeface="Times New Roman"/>
              </a:rPr>
              <a:t>et</a:t>
            </a:r>
            <a:r>
              <a:rPr b="1" dirty="0" sz="2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-35">
                <a:solidFill>
                  <a:srgbClr val="000000"/>
                </a:solidFill>
                <a:latin typeface="Times New Roman"/>
                <a:cs typeface="Times New Roman"/>
              </a:rPr>
              <a:t>al	</a:t>
            </a:r>
            <a:r>
              <a:rPr b="1" dirty="0" sz="2400" spc="25">
                <a:solidFill>
                  <a:srgbClr val="000000"/>
                </a:solidFill>
                <a:latin typeface="Times New Roman"/>
                <a:cs typeface="Times New Roman"/>
              </a:rPr>
              <a:t>reported </a:t>
            </a:r>
            <a:r>
              <a:rPr b="1" dirty="0" sz="2400" spc="-20">
                <a:solidFill>
                  <a:srgbClr val="000000"/>
                </a:solidFill>
                <a:latin typeface="Times New Roman"/>
                <a:cs typeface="Times New Roman"/>
              </a:rPr>
              <a:t>that </a:t>
            </a:r>
            <a:r>
              <a:rPr b="1" dirty="0" sz="2400" spc="5">
                <a:solidFill>
                  <a:srgbClr val="000000"/>
                </a:solidFill>
                <a:latin typeface="Times New Roman"/>
                <a:cs typeface="Times New Roman"/>
              </a:rPr>
              <a:t>Platelet-derived </a:t>
            </a:r>
            <a:r>
              <a:rPr b="1" dirty="0" sz="2400" spc="20">
                <a:solidFill>
                  <a:srgbClr val="000000"/>
                </a:solidFill>
                <a:latin typeface="Times New Roman"/>
                <a:cs typeface="Times New Roman"/>
              </a:rPr>
              <a:t>growth</a:t>
            </a:r>
            <a:r>
              <a:rPr b="1" dirty="0" sz="2400" spc="-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10">
                <a:solidFill>
                  <a:srgbClr val="000000"/>
                </a:solidFill>
                <a:latin typeface="Times New Roman"/>
                <a:cs typeface="Times New Roman"/>
              </a:rPr>
              <a:t>factor-  </a:t>
            </a:r>
            <a:r>
              <a:rPr b="1" dirty="0" sz="2400" spc="-125">
                <a:solidFill>
                  <a:srgbClr val="000000"/>
                </a:solidFill>
                <a:latin typeface="Times New Roman"/>
                <a:cs typeface="Times New Roman"/>
              </a:rPr>
              <a:t>B </a:t>
            </a:r>
            <a:r>
              <a:rPr b="1" dirty="0" sz="2400" spc="-10">
                <a:solidFill>
                  <a:srgbClr val="000000"/>
                </a:solidFill>
                <a:latin typeface="Times New Roman"/>
                <a:cs typeface="Times New Roman"/>
              </a:rPr>
              <a:t>messenger </a:t>
            </a:r>
            <a:r>
              <a:rPr b="1" dirty="0" sz="2400" spc="-145">
                <a:solidFill>
                  <a:srgbClr val="000000"/>
                </a:solidFill>
                <a:latin typeface="Times New Roman"/>
                <a:cs typeface="Times New Roman"/>
              </a:rPr>
              <a:t>RNA </a:t>
            </a:r>
            <a:r>
              <a:rPr b="1" dirty="0" sz="2400" spc="-15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b="1" dirty="0" sz="2400" spc="-5">
                <a:solidFill>
                  <a:srgbClr val="000000"/>
                </a:solidFill>
                <a:latin typeface="Times New Roman"/>
                <a:cs typeface="Times New Roman"/>
              </a:rPr>
              <a:t>significantly </a:t>
            </a:r>
            <a:r>
              <a:rPr b="1" dirty="0" sz="2400">
                <a:solidFill>
                  <a:srgbClr val="000000"/>
                </a:solidFill>
                <a:latin typeface="Times New Roman"/>
                <a:cs typeface="Times New Roman"/>
              </a:rPr>
              <a:t>increased </a:t>
            </a:r>
            <a:r>
              <a:rPr b="1" dirty="0" sz="2400" spc="25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b="1" dirty="0" sz="2400" spc="30">
                <a:solidFill>
                  <a:srgbClr val="000000"/>
                </a:solidFill>
                <a:latin typeface="Times New Roman"/>
                <a:cs typeface="Times New Roman"/>
              </a:rPr>
              <a:t>cyclosporine </a:t>
            </a:r>
            <a:r>
              <a:rPr b="1" dirty="0" sz="2400" spc="-135">
                <a:solidFill>
                  <a:srgbClr val="000000"/>
                </a:solidFill>
                <a:latin typeface="Times New Roman"/>
                <a:cs typeface="Times New Roman"/>
              </a:rPr>
              <a:t>A  </a:t>
            </a:r>
            <a:r>
              <a:rPr b="1" dirty="0" sz="2400" spc="5">
                <a:solidFill>
                  <a:srgbClr val="000000"/>
                </a:solidFill>
                <a:latin typeface="Times New Roman"/>
                <a:cs typeface="Times New Roman"/>
              </a:rPr>
              <a:t>gingival overgrowth </a:t>
            </a:r>
            <a:r>
              <a:rPr b="1" dirty="0" sz="2400" spc="-5">
                <a:solidFill>
                  <a:srgbClr val="000000"/>
                </a:solidFill>
                <a:latin typeface="Times New Roman"/>
                <a:cs typeface="Times New Roman"/>
              </a:rPr>
              <a:t>tissue </a:t>
            </a:r>
            <a:r>
              <a:rPr b="1" dirty="0" sz="2400" spc="-15">
                <a:solidFill>
                  <a:srgbClr val="000000"/>
                </a:solidFill>
                <a:latin typeface="Times New Roman"/>
                <a:cs typeface="Times New Roman"/>
              </a:rPr>
              <a:t>relative </a:t>
            </a:r>
            <a:r>
              <a:rPr b="1" dirty="0" sz="2400" spc="6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b="1" dirty="0" sz="2400" spc="-10">
                <a:solidFill>
                  <a:srgbClr val="000000"/>
                </a:solidFill>
                <a:latin typeface="Times New Roman"/>
                <a:cs typeface="Times New Roman"/>
              </a:rPr>
              <a:t>normal</a:t>
            </a:r>
            <a:r>
              <a:rPr b="1" dirty="0" sz="2400" spc="-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 sz="2400" spc="20">
                <a:solidFill>
                  <a:srgbClr val="000000"/>
                </a:solidFill>
                <a:latin typeface="Times New Roman"/>
                <a:cs typeface="Times New Roman"/>
              </a:rPr>
              <a:t>controls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8" name="object 7"/>
          <p:cNvGrpSpPr/>
          <p:nvPr/>
        </p:nvGrpSpPr>
        <p:grpSpPr>
          <a:xfrm>
            <a:off x="27432" y="2557272"/>
            <a:ext cx="9065260" cy="3529965"/>
            <a:chOff x="27432" y="2557272"/>
            <a:chExt cx="9065260" cy="3529965"/>
          </a:xfrm>
        </p:grpSpPr>
        <p:sp>
          <p:nvSpPr>
            <p:cNvPr id="1048704" name="object 8"/>
            <p:cNvSpPr/>
            <p:nvPr/>
          </p:nvSpPr>
          <p:spPr>
            <a:xfrm>
              <a:off x="32004" y="2561844"/>
              <a:ext cx="8915400" cy="1542415"/>
            </a:xfrm>
            <a:custGeom>
              <a:avLst/>
              <a:ahLst/>
              <a:rect l="l" t="t" r="r" b="b"/>
              <a:pathLst>
                <a:path w="8915400" h="1542414">
                  <a:moveTo>
                    <a:pt x="8658352" y="0"/>
                  </a:moveTo>
                  <a:lnTo>
                    <a:pt x="257048" y="0"/>
                  </a:lnTo>
                  <a:lnTo>
                    <a:pt x="210844" y="4140"/>
                  </a:lnTo>
                  <a:lnTo>
                    <a:pt x="167356" y="16079"/>
                  </a:lnTo>
                  <a:lnTo>
                    <a:pt x="127312" y="35089"/>
                  </a:lnTo>
                  <a:lnTo>
                    <a:pt x="91436" y="60447"/>
                  </a:lnTo>
                  <a:lnTo>
                    <a:pt x="60455" y="91426"/>
                  </a:lnTo>
                  <a:lnTo>
                    <a:pt x="35095" y="127301"/>
                  </a:lnTo>
                  <a:lnTo>
                    <a:pt x="16081" y="167346"/>
                  </a:lnTo>
                  <a:lnTo>
                    <a:pt x="4141" y="210837"/>
                  </a:lnTo>
                  <a:lnTo>
                    <a:pt x="0" y="257047"/>
                  </a:lnTo>
                  <a:lnTo>
                    <a:pt x="0" y="1285239"/>
                  </a:lnTo>
                  <a:lnTo>
                    <a:pt x="4141" y="1331450"/>
                  </a:lnTo>
                  <a:lnTo>
                    <a:pt x="16081" y="1374941"/>
                  </a:lnTo>
                  <a:lnTo>
                    <a:pt x="35095" y="1414986"/>
                  </a:lnTo>
                  <a:lnTo>
                    <a:pt x="60455" y="1450861"/>
                  </a:lnTo>
                  <a:lnTo>
                    <a:pt x="91436" y="1481840"/>
                  </a:lnTo>
                  <a:lnTo>
                    <a:pt x="127312" y="1507198"/>
                  </a:lnTo>
                  <a:lnTo>
                    <a:pt x="167356" y="1526208"/>
                  </a:lnTo>
                  <a:lnTo>
                    <a:pt x="210844" y="1538147"/>
                  </a:lnTo>
                  <a:lnTo>
                    <a:pt x="257048" y="1542287"/>
                  </a:lnTo>
                  <a:lnTo>
                    <a:pt x="8658352" y="1542287"/>
                  </a:lnTo>
                  <a:lnTo>
                    <a:pt x="8704562" y="1538147"/>
                  </a:lnTo>
                  <a:lnTo>
                    <a:pt x="8748053" y="1526208"/>
                  </a:lnTo>
                  <a:lnTo>
                    <a:pt x="8788098" y="1507198"/>
                  </a:lnTo>
                  <a:lnTo>
                    <a:pt x="8823973" y="1481840"/>
                  </a:lnTo>
                  <a:lnTo>
                    <a:pt x="8854952" y="1450861"/>
                  </a:lnTo>
                  <a:lnTo>
                    <a:pt x="8880310" y="1414986"/>
                  </a:lnTo>
                  <a:lnTo>
                    <a:pt x="8899320" y="1374941"/>
                  </a:lnTo>
                  <a:lnTo>
                    <a:pt x="8911259" y="1331450"/>
                  </a:lnTo>
                  <a:lnTo>
                    <a:pt x="8915400" y="1285239"/>
                  </a:lnTo>
                  <a:lnTo>
                    <a:pt x="8915400" y="257047"/>
                  </a:lnTo>
                  <a:lnTo>
                    <a:pt x="8911259" y="210837"/>
                  </a:lnTo>
                  <a:lnTo>
                    <a:pt x="8899320" y="167346"/>
                  </a:lnTo>
                  <a:lnTo>
                    <a:pt x="8880310" y="127301"/>
                  </a:lnTo>
                  <a:lnTo>
                    <a:pt x="8854952" y="91426"/>
                  </a:lnTo>
                  <a:lnTo>
                    <a:pt x="8823973" y="60447"/>
                  </a:lnTo>
                  <a:lnTo>
                    <a:pt x="8788098" y="35089"/>
                  </a:lnTo>
                  <a:lnTo>
                    <a:pt x="8748053" y="16079"/>
                  </a:lnTo>
                  <a:lnTo>
                    <a:pt x="8704562" y="4140"/>
                  </a:lnTo>
                  <a:lnTo>
                    <a:pt x="86583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705" name="object 9"/>
            <p:cNvSpPr/>
            <p:nvPr/>
          </p:nvSpPr>
          <p:spPr>
            <a:xfrm>
              <a:off x="32004" y="2561844"/>
              <a:ext cx="8915400" cy="1542415"/>
            </a:xfrm>
            <a:custGeom>
              <a:avLst/>
              <a:ahLst/>
              <a:rect l="l" t="t" r="r" b="b"/>
              <a:pathLst>
                <a:path w="8915400" h="1542414">
                  <a:moveTo>
                    <a:pt x="0" y="257047"/>
                  </a:moveTo>
                  <a:lnTo>
                    <a:pt x="4141" y="210837"/>
                  </a:lnTo>
                  <a:lnTo>
                    <a:pt x="16081" y="167346"/>
                  </a:lnTo>
                  <a:lnTo>
                    <a:pt x="35095" y="127301"/>
                  </a:lnTo>
                  <a:lnTo>
                    <a:pt x="60455" y="91426"/>
                  </a:lnTo>
                  <a:lnTo>
                    <a:pt x="91436" y="60447"/>
                  </a:lnTo>
                  <a:lnTo>
                    <a:pt x="127312" y="35089"/>
                  </a:lnTo>
                  <a:lnTo>
                    <a:pt x="167356" y="16079"/>
                  </a:lnTo>
                  <a:lnTo>
                    <a:pt x="210844" y="4140"/>
                  </a:lnTo>
                  <a:lnTo>
                    <a:pt x="257048" y="0"/>
                  </a:lnTo>
                  <a:lnTo>
                    <a:pt x="8658352" y="0"/>
                  </a:lnTo>
                  <a:lnTo>
                    <a:pt x="8704562" y="4140"/>
                  </a:lnTo>
                  <a:lnTo>
                    <a:pt x="8748053" y="16079"/>
                  </a:lnTo>
                  <a:lnTo>
                    <a:pt x="8788098" y="35089"/>
                  </a:lnTo>
                  <a:lnTo>
                    <a:pt x="8823973" y="60447"/>
                  </a:lnTo>
                  <a:lnTo>
                    <a:pt x="8854952" y="91426"/>
                  </a:lnTo>
                  <a:lnTo>
                    <a:pt x="8880310" y="127301"/>
                  </a:lnTo>
                  <a:lnTo>
                    <a:pt x="8899320" y="167346"/>
                  </a:lnTo>
                  <a:lnTo>
                    <a:pt x="8911259" y="210837"/>
                  </a:lnTo>
                  <a:lnTo>
                    <a:pt x="8915400" y="257047"/>
                  </a:lnTo>
                  <a:lnTo>
                    <a:pt x="8915400" y="1285239"/>
                  </a:lnTo>
                  <a:lnTo>
                    <a:pt x="8911259" y="1331450"/>
                  </a:lnTo>
                  <a:lnTo>
                    <a:pt x="8899320" y="1374941"/>
                  </a:lnTo>
                  <a:lnTo>
                    <a:pt x="8880310" y="1414986"/>
                  </a:lnTo>
                  <a:lnTo>
                    <a:pt x="8854952" y="1450861"/>
                  </a:lnTo>
                  <a:lnTo>
                    <a:pt x="8823973" y="1481840"/>
                  </a:lnTo>
                  <a:lnTo>
                    <a:pt x="8788098" y="1507198"/>
                  </a:lnTo>
                  <a:lnTo>
                    <a:pt x="8748053" y="1526208"/>
                  </a:lnTo>
                  <a:lnTo>
                    <a:pt x="8704562" y="1538147"/>
                  </a:lnTo>
                  <a:lnTo>
                    <a:pt x="8658352" y="1542287"/>
                  </a:lnTo>
                  <a:lnTo>
                    <a:pt x="257048" y="1542287"/>
                  </a:lnTo>
                  <a:lnTo>
                    <a:pt x="210844" y="1538147"/>
                  </a:lnTo>
                  <a:lnTo>
                    <a:pt x="167356" y="1526208"/>
                  </a:lnTo>
                  <a:lnTo>
                    <a:pt x="127312" y="1507198"/>
                  </a:lnTo>
                  <a:lnTo>
                    <a:pt x="91436" y="1481840"/>
                  </a:lnTo>
                  <a:lnTo>
                    <a:pt x="60455" y="1450861"/>
                  </a:lnTo>
                  <a:lnTo>
                    <a:pt x="35095" y="1414986"/>
                  </a:lnTo>
                  <a:lnTo>
                    <a:pt x="16081" y="1374941"/>
                  </a:lnTo>
                  <a:lnTo>
                    <a:pt x="4141" y="1331450"/>
                  </a:lnTo>
                  <a:lnTo>
                    <a:pt x="0" y="1285239"/>
                  </a:lnTo>
                  <a:lnTo>
                    <a:pt x="0" y="257047"/>
                  </a:lnTo>
                  <a:close/>
                </a:path>
              </a:pathLst>
            </a:custGeom>
            <a:ln w="9144">
              <a:solidFill>
                <a:srgbClr val="A3643E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06" name="object 10"/>
            <p:cNvSpPr/>
            <p:nvPr/>
          </p:nvSpPr>
          <p:spPr>
            <a:xfrm>
              <a:off x="128016" y="4210811"/>
              <a:ext cx="8959850" cy="1871980"/>
            </a:xfrm>
            <a:custGeom>
              <a:avLst/>
              <a:ahLst/>
              <a:rect l="l" t="t" r="r" b="b"/>
              <a:pathLst>
                <a:path w="8959850" h="1871979">
                  <a:moveTo>
                    <a:pt x="8647684" y="0"/>
                  </a:moveTo>
                  <a:lnTo>
                    <a:pt x="311924" y="0"/>
                  </a:lnTo>
                  <a:lnTo>
                    <a:pt x="265829" y="3383"/>
                  </a:lnTo>
                  <a:lnTo>
                    <a:pt x="221835" y="13210"/>
                  </a:lnTo>
                  <a:lnTo>
                    <a:pt x="180423" y="28998"/>
                  </a:lnTo>
                  <a:lnTo>
                    <a:pt x="142076" y="50264"/>
                  </a:lnTo>
                  <a:lnTo>
                    <a:pt x="107277" y="76524"/>
                  </a:lnTo>
                  <a:lnTo>
                    <a:pt x="76508" y="107296"/>
                  </a:lnTo>
                  <a:lnTo>
                    <a:pt x="50251" y="142095"/>
                  </a:lnTo>
                  <a:lnTo>
                    <a:pt x="28990" y="180440"/>
                  </a:lnTo>
                  <a:lnTo>
                    <a:pt x="13206" y="221846"/>
                  </a:lnTo>
                  <a:lnTo>
                    <a:pt x="3381" y="265831"/>
                  </a:lnTo>
                  <a:lnTo>
                    <a:pt x="0" y="311912"/>
                  </a:lnTo>
                  <a:lnTo>
                    <a:pt x="0" y="1559547"/>
                  </a:lnTo>
                  <a:lnTo>
                    <a:pt x="3381" y="1605642"/>
                  </a:lnTo>
                  <a:lnTo>
                    <a:pt x="13206" y="1649636"/>
                  </a:lnTo>
                  <a:lnTo>
                    <a:pt x="28990" y="1691048"/>
                  </a:lnTo>
                  <a:lnTo>
                    <a:pt x="50251" y="1729395"/>
                  </a:lnTo>
                  <a:lnTo>
                    <a:pt x="76508" y="1764194"/>
                  </a:lnTo>
                  <a:lnTo>
                    <a:pt x="107277" y="1794963"/>
                  </a:lnTo>
                  <a:lnTo>
                    <a:pt x="142076" y="1821220"/>
                  </a:lnTo>
                  <a:lnTo>
                    <a:pt x="180423" y="1842481"/>
                  </a:lnTo>
                  <a:lnTo>
                    <a:pt x="221835" y="1858265"/>
                  </a:lnTo>
                  <a:lnTo>
                    <a:pt x="265829" y="1868090"/>
                  </a:lnTo>
                  <a:lnTo>
                    <a:pt x="311924" y="1871472"/>
                  </a:lnTo>
                  <a:lnTo>
                    <a:pt x="8647684" y="1871472"/>
                  </a:lnTo>
                  <a:lnTo>
                    <a:pt x="8693764" y="1868090"/>
                  </a:lnTo>
                  <a:lnTo>
                    <a:pt x="8737749" y="1858265"/>
                  </a:lnTo>
                  <a:lnTo>
                    <a:pt x="8779155" y="1842481"/>
                  </a:lnTo>
                  <a:lnTo>
                    <a:pt x="8817500" y="1821220"/>
                  </a:lnTo>
                  <a:lnTo>
                    <a:pt x="8852299" y="1794963"/>
                  </a:lnTo>
                  <a:lnTo>
                    <a:pt x="8883071" y="1764194"/>
                  </a:lnTo>
                  <a:lnTo>
                    <a:pt x="8909331" y="1729395"/>
                  </a:lnTo>
                  <a:lnTo>
                    <a:pt x="8930597" y="1691048"/>
                  </a:lnTo>
                  <a:lnTo>
                    <a:pt x="8946385" y="1649636"/>
                  </a:lnTo>
                  <a:lnTo>
                    <a:pt x="8956212" y="1605642"/>
                  </a:lnTo>
                  <a:lnTo>
                    <a:pt x="8959595" y="1559547"/>
                  </a:lnTo>
                  <a:lnTo>
                    <a:pt x="8959595" y="311912"/>
                  </a:lnTo>
                  <a:lnTo>
                    <a:pt x="8956212" y="265831"/>
                  </a:lnTo>
                  <a:lnTo>
                    <a:pt x="8946385" y="221846"/>
                  </a:lnTo>
                  <a:lnTo>
                    <a:pt x="8930597" y="180440"/>
                  </a:lnTo>
                  <a:lnTo>
                    <a:pt x="8909331" y="142095"/>
                  </a:lnTo>
                  <a:lnTo>
                    <a:pt x="8883071" y="107296"/>
                  </a:lnTo>
                  <a:lnTo>
                    <a:pt x="8852299" y="76524"/>
                  </a:lnTo>
                  <a:lnTo>
                    <a:pt x="8817500" y="50264"/>
                  </a:lnTo>
                  <a:lnTo>
                    <a:pt x="8779155" y="28998"/>
                  </a:lnTo>
                  <a:lnTo>
                    <a:pt x="8737749" y="13210"/>
                  </a:lnTo>
                  <a:lnTo>
                    <a:pt x="8693764" y="3383"/>
                  </a:lnTo>
                  <a:lnTo>
                    <a:pt x="86476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707" name="object 11"/>
            <p:cNvSpPr/>
            <p:nvPr/>
          </p:nvSpPr>
          <p:spPr>
            <a:xfrm>
              <a:off x="128016" y="4210811"/>
              <a:ext cx="8959850" cy="1871980"/>
            </a:xfrm>
            <a:custGeom>
              <a:avLst/>
              <a:ahLst/>
              <a:rect l="l" t="t" r="r" b="b"/>
              <a:pathLst>
                <a:path w="8959850" h="1871979">
                  <a:moveTo>
                    <a:pt x="0" y="311912"/>
                  </a:moveTo>
                  <a:lnTo>
                    <a:pt x="3381" y="265831"/>
                  </a:lnTo>
                  <a:lnTo>
                    <a:pt x="13206" y="221846"/>
                  </a:lnTo>
                  <a:lnTo>
                    <a:pt x="28990" y="180440"/>
                  </a:lnTo>
                  <a:lnTo>
                    <a:pt x="50251" y="142095"/>
                  </a:lnTo>
                  <a:lnTo>
                    <a:pt x="76508" y="107296"/>
                  </a:lnTo>
                  <a:lnTo>
                    <a:pt x="107277" y="76524"/>
                  </a:lnTo>
                  <a:lnTo>
                    <a:pt x="142076" y="50264"/>
                  </a:lnTo>
                  <a:lnTo>
                    <a:pt x="180423" y="28998"/>
                  </a:lnTo>
                  <a:lnTo>
                    <a:pt x="221835" y="13210"/>
                  </a:lnTo>
                  <a:lnTo>
                    <a:pt x="265829" y="3383"/>
                  </a:lnTo>
                  <a:lnTo>
                    <a:pt x="311924" y="0"/>
                  </a:lnTo>
                  <a:lnTo>
                    <a:pt x="8647684" y="0"/>
                  </a:lnTo>
                  <a:lnTo>
                    <a:pt x="8693764" y="3383"/>
                  </a:lnTo>
                  <a:lnTo>
                    <a:pt x="8737749" y="13210"/>
                  </a:lnTo>
                  <a:lnTo>
                    <a:pt x="8779155" y="28998"/>
                  </a:lnTo>
                  <a:lnTo>
                    <a:pt x="8817500" y="50264"/>
                  </a:lnTo>
                  <a:lnTo>
                    <a:pt x="8852299" y="76524"/>
                  </a:lnTo>
                  <a:lnTo>
                    <a:pt x="8883071" y="107296"/>
                  </a:lnTo>
                  <a:lnTo>
                    <a:pt x="8909331" y="142095"/>
                  </a:lnTo>
                  <a:lnTo>
                    <a:pt x="8930597" y="180440"/>
                  </a:lnTo>
                  <a:lnTo>
                    <a:pt x="8946385" y="221846"/>
                  </a:lnTo>
                  <a:lnTo>
                    <a:pt x="8956212" y="265831"/>
                  </a:lnTo>
                  <a:lnTo>
                    <a:pt x="8959595" y="311912"/>
                  </a:lnTo>
                  <a:lnTo>
                    <a:pt x="8959595" y="1559547"/>
                  </a:lnTo>
                  <a:lnTo>
                    <a:pt x="8956212" y="1605642"/>
                  </a:lnTo>
                  <a:lnTo>
                    <a:pt x="8946385" y="1649636"/>
                  </a:lnTo>
                  <a:lnTo>
                    <a:pt x="8930597" y="1691048"/>
                  </a:lnTo>
                  <a:lnTo>
                    <a:pt x="8909331" y="1729395"/>
                  </a:lnTo>
                  <a:lnTo>
                    <a:pt x="8883071" y="1764194"/>
                  </a:lnTo>
                  <a:lnTo>
                    <a:pt x="8852299" y="1794963"/>
                  </a:lnTo>
                  <a:lnTo>
                    <a:pt x="8817500" y="1821220"/>
                  </a:lnTo>
                  <a:lnTo>
                    <a:pt x="8779155" y="1842481"/>
                  </a:lnTo>
                  <a:lnTo>
                    <a:pt x="8737749" y="1858265"/>
                  </a:lnTo>
                  <a:lnTo>
                    <a:pt x="8693764" y="1868090"/>
                  </a:lnTo>
                  <a:lnTo>
                    <a:pt x="8647684" y="1871472"/>
                  </a:lnTo>
                  <a:lnTo>
                    <a:pt x="311924" y="1871472"/>
                  </a:lnTo>
                  <a:lnTo>
                    <a:pt x="265829" y="1868090"/>
                  </a:lnTo>
                  <a:lnTo>
                    <a:pt x="221835" y="1858265"/>
                  </a:lnTo>
                  <a:lnTo>
                    <a:pt x="180423" y="1842481"/>
                  </a:lnTo>
                  <a:lnTo>
                    <a:pt x="142076" y="1821220"/>
                  </a:lnTo>
                  <a:lnTo>
                    <a:pt x="107277" y="1794963"/>
                  </a:lnTo>
                  <a:lnTo>
                    <a:pt x="76508" y="1764194"/>
                  </a:lnTo>
                  <a:lnTo>
                    <a:pt x="50251" y="1729395"/>
                  </a:lnTo>
                  <a:lnTo>
                    <a:pt x="28990" y="1691048"/>
                  </a:lnTo>
                  <a:lnTo>
                    <a:pt x="13206" y="1649636"/>
                  </a:lnTo>
                  <a:lnTo>
                    <a:pt x="3381" y="1605642"/>
                  </a:lnTo>
                  <a:lnTo>
                    <a:pt x="0" y="1559547"/>
                  </a:lnTo>
                  <a:lnTo>
                    <a:pt x="0" y="311912"/>
                  </a:lnTo>
                  <a:close/>
                </a:path>
              </a:pathLst>
            </a:custGeom>
            <a:ln w="9144">
              <a:solidFill>
                <a:srgbClr val="A18E6A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08" name="object 12"/>
          <p:cNvSpPr txBox="1"/>
          <p:nvPr/>
        </p:nvSpPr>
        <p:spPr>
          <a:xfrm>
            <a:off x="418591" y="2768346"/>
            <a:ext cx="8346440" cy="3155950"/>
          </a:xfrm>
          <a:prstGeom prst="rect"/>
        </p:spPr>
        <p:txBody>
          <a:bodyPr bIns="0" lIns="0" rIns="0" rtlCol="0" tIns="66675" vert="horz" wrap="square">
            <a:spAutoFit/>
          </a:bodyPr>
          <a:p>
            <a:pPr algn="ctr" indent="1270" marL="12700" marR="210820">
              <a:lnSpc>
                <a:spcPts val="2470"/>
              </a:lnSpc>
              <a:spcBef>
                <a:spcPts val="525"/>
              </a:spcBef>
            </a:pPr>
            <a:r>
              <a:rPr b="1" dirty="0" sz="2400" spc="-60">
                <a:latin typeface="Times New Roman"/>
                <a:cs typeface="Times New Roman"/>
              </a:rPr>
              <a:t>Slavin </a:t>
            </a:r>
            <a:r>
              <a:rPr b="1" dirty="0" sz="2400" spc="-250">
                <a:latin typeface="Times New Roman"/>
                <a:cs typeface="Times New Roman"/>
              </a:rPr>
              <a:t>J </a:t>
            </a:r>
            <a:r>
              <a:rPr b="1" dirty="0" sz="2400" spc="-60">
                <a:latin typeface="Times New Roman"/>
                <a:cs typeface="Times New Roman"/>
              </a:rPr>
              <a:t>,Taylor </a:t>
            </a:r>
            <a:r>
              <a:rPr b="1" dirty="0" sz="2400" spc="-155">
                <a:latin typeface="Times New Roman"/>
                <a:cs typeface="Times New Roman"/>
              </a:rPr>
              <a:t>J. </a:t>
            </a:r>
            <a:r>
              <a:rPr b="1" dirty="0" sz="2400" spc="-25">
                <a:latin typeface="Times New Roman"/>
                <a:cs typeface="Times New Roman"/>
              </a:rPr>
              <a:t>Observed </a:t>
            </a:r>
            <a:r>
              <a:rPr b="1" dirty="0" sz="2400" spc="-40">
                <a:latin typeface="Times New Roman"/>
                <a:cs typeface="Times New Roman"/>
              </a:rPr>
              <a:t>an </a:t>
            </a:r>
            <a:r>
              <a:rPr b="1" dirty="0" sz="2400">
                <a:latin typeface="Times New Roman"/>
                <a:cs typeface="Times New Roman"/>
              </a:rPr>
              <a:t>increased </a:t>
            </a:r>
            <a:r>
              <a:rPr b="1" dirty="0" sz="2400" spc="-35">
                <a:latin typeface="Times New Roman"/>
                <a:cs typeface="Times New Roman"/>
              </a:rPr>
              <a:t>rate </a:t>
            </a:r>
            <a:r>
              <a:rPr b="1" dirty="0" sz="2400" spc="25">
                <a:latin typeface="Times New Roman"/>
                <a:cs typeface="Times New Roman"/>
              </a:rPr>
              <a:t>of </a:t>
            </a:r>
            <a:r>
              <a:rPr b="1" dirty="0" sz="2400" spc="5">
                <a:latin typeface="Times New Roman"/>
                <a:cs typeface="Times New Roman"/>
              </a:rPr>
              <a:t>gingival  overgrowth </a:t>
            </a:r>
            <a:r>
              <a:rPr b="1" dirty="0" sz="2400" spc="25">
                <a:latin typeface="Times New Roman"/>
                <a:cs typeface="Times New Roman"/>
              </a:rPr>
              <a:t>in </a:t>
            </a:r>
            <a:r>
              <a:rPr b="1" dirty="0" sz="2400">
                <a:latin typeface="Times New Roman"/>
                <a:cs typeface="Times New Roman"/>
              </a:rPr>
              <a:t>patients taking </a:t>
            </a:r>
            <a:r>
              <a:rPr b="1" dirty="0" sz="2400" spc="25">
                <a:latin typeface="Times New Roman"/>
                <a:cs typeface="Times New Roman"/>
              </a:rPr>
              <a:t>both </a:t>
            </a:r>
            <a:r>
              <a:rPr b="1" dirty="0" sz="2400" spc="-5">
                <a:latin typeface="Times New Roman"/>
                <a:cs typeface="Times New Roman"/>
              </a:rPr>
              <a:t>drugs </a:t>
            </a:r>
            <a:r>
              <a:rPr b="1" dirty="0" sz="2400" spc="25">
                <a:latin typeface="Times New Roman"/>
                <a:cs typeface="Times New Roman"/>
              </a:rPr>
              <a:t>nefidipine </a:t>
            </a:r>
            <a:r>
              <a:rPr b="1" dirty="0" sz="2400" spc="-150">
                <a:latin typeface="Times New Roman"/>
                <a:cs typeface="Times New Roman"/>
              </a:rPr>
              <a:t>&amp;  </a:t>
            </a:r>
            <a:r>
              <a:rPr b="1" dirty="0" sz="2400">
                <a:latin typeface="Times New Roman"/>
                <a:cs typeface="Times New Roman"/>
              </a:rPr>
              <a:t>Cyclosporine </a:t>
            </a:r>
            <a:r>
              <a:rPr b="1" dirty="0" sz="2400" spc="-55">
                <a:latin typeface="Times New Roman"/>
                <a:cs typeface="Times New Roman"/>
              </a:rPr>
              <a:t>A, </a:t>
            </a:r>
            <a:r>
              <a:rPr b="1" dirty="0" sz="2400">
                <a:latin typeface="Times New Roman"/>
                <a:cs typeface="Times New Roman"/>
              </a:rPr>
              <a:t>compared </a:t>
            </a:r>
            <a:r>
              <a:rPr b="1" dirty="0" sz="2400" spc="35">
                <a:latin typeface="Times New Roman"/>
                <a:cs typeface="Times New Roman"/>
              </a:rPr>
              <a:t>with </a:t>
            </a:r>
            <a:r>
              <a:rPr b="1" dirty="0" sz="2400" spc="25">
                <a:latin typeface="Times New Roman"/>
                <a:cs typeface="Times New Roman"/>
              </a:rPr>
              <a:t>those </a:t>
            </a:r>
            <a:r>
              <a:rPr b="1" dirty="0" sz="2400" spc="50">
                <a:latin typeface="Times New Roman"/>
                <a:cs typeface="Times New Roman"/>
              </a:rPr>
              <a:t>on </a:t>
            </a:r>
            <a:r>
              <a:rPr b="1" dirty="0" sz="2400" spc="30">
                <a:latin typeface="Times New Roman"/>
                <a:cs typeface="Times New Roman"/>
              </a:rPr>
              <a:t>cyclosporine </a:t>
            </a:r>
            <a:r>
              <a:rPr b="1" dirty="0" sz="2400" spc="-135">
                <a:latin typeface="Times New Roman"/>
                <a:cs typeface="Times New Roman"/>
              </a:rPr>
              <a:t>A</a:t>
            </a:r>
            <a:r>
              <a:rPr b="1" dirty="0" sz="2400" spc="-240">
                <a:latin typeface="Times New Roman"/>
                <a:cs typeface="Times New Roman"/>
              </a:rPr>
              <a:t> </a:t>
            </a:r>
            <a:r>
              <a:rPr b="1" dirty="0" sz="2400" spc="20">
                <a:latin typeface="Times New Roman"/>
                <a:cs typeface="Times New Roman"/>
              </a:rPr>
              <a:t>alone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Times New Roman"/>
              <a:cs typeface="Times New Roman"/>
            </a:endParaRPr>
          </a:p>
          <a:p>
            <a:pPr algn="ctr" indent="1270" marL="43180" marR="5080">
              <a:lnSpc>
                <a:spcPct val="86000"/>
              </a:lnSpc>
            </a:pPr>
            <a:r>
              <a:rPr b="1" dirty="0" sz="2400" spc="-10">
                <a:latin typeface="Times New Roman"/>
                <a:cs typeface="Times New Roman"/>
              </a:rPr>
              <a:t>Zebrowski </a:t>
            </a:r>
            <a:r>
              <a:rPr b="1" dirty="0" sz="2400" spc="-204">
                <a:latin typeface="Times New Roman"/>
                <a:cs typeface="Times New Roman"/>
              </a:rPr>
              <a:t>EJ, </a:t>
            </a:r>
            <a:r>
              <a:rPr b="1" dirty="0" sz="2400" spc="-45">
                <a:latin typeface="Times New Roman"/>
                <a:cs typeface="Times New Roman"/>
              </a:rPr>
              <a:t>Pylpas </a:t>
            </a:r>
            <a:r>
              <a:rPr b="1" dirty="0" sz="2400" spc="-270">
                <a:latin typeface="Times New Roman"/>
                <a:cs typeface="Times New Roman"/>
              </a:rPr>
              <a:t>SP, </a:t>
            </a:r>
            <a:r>
              <a:rPr b="1" dirty="0" sz="2400" spc="-30">
                <a:latin typeface="Times New Roman"/>
                <a:cs typeface="Times New Roman"/>
              </a:rPr>
              <a:t>Odlum </a:t>
            </a:r>
            <a:r>
              <a:rPr b="1" dirty="0" sz="2400" spc="-40">
                <a:latin typeface="Times New Roman"/>
                <a:cs typeface="Times New Roman"/>
              </a:rPr>
              <a:t>0, </a:t>
            </a:r>
            <a:r>
              <a:rPr b="1" dirty="0" sz="2400" spc="-25">
                <a:latin typeface="Times New Roman"/>
                <a:cs typeface="Times New Roman"/>
              </a:rPr>
              <a:t>Johnson </a:t>
            </a:r>
            <a:r>
              <a:rPr b="1" dirty="0" sz="2400" spc="-90">
                <a:latin typeface="Times New Roman"/>
                <a:cs typeface="Times New Roman"/>
              </a:rPr>
              <a:t>RB, </a:t>
            </a:r>
            <a:r>
              <a:rPr b="1" dirty="0" sz="2400" spc="10">
                <a:latin typeface="Times New Roman"/>
                <a:cs typeface="Times New Roman"/>
              </a:rPr>
              <a:t>suggested </a:t>
            </a:r>
            <a:r>
              <a:rPr b="1" dirty="0" sz="2400" spc="-20">
                <a:latin typeface="Times New Roman"/>
                <a:cs typeface="Times New Roman"/>
              </a:rPr>
              <a:t>that  </a:t>
            </a:r>
            <a:r>
              <a:rPr b="1" dirty="0" sz="2400">
                <a:latin typeface="Times New Roman"/>
                <a:cs typeface="Times New Roman"/>
              </a:rPr>
              <a:t>increased </a:t>
            </a:r>
            <a:r>
              <a:rPr b="1" dirty="0" sz="2400" spc="-5">
                <a:latin typeface="Times New Roman"/>
                <a:cs typeface="Times New Roman"/>
              </a:rPr>
              <a:t>tissue </a:t>
            </a:r>
            <a:r>
              <a:rPr b="1" dirty="0" sz="2400" spc="5">
                <a:latin typeface="Times New Roman"/>
                <a:cs typeface="Times New Roman"/>
              </a:rPr>
              <a:t>levels </a:t>
            </a:r>
            <a:r>
              <a:rPr b="1" dirty="0" sz="2400" spc="20">
                <a:latin typeface="Times New Roman"/>
                <a:cs typeface="Times New Roman"/>
              </a:rPr>
              <a:t>of </a:t>
            </a:r>
            <a:r>
              <a:rPr b="1" dirty="0" sz="2400" spc="15">
                <a:latin typeface="Times New Roman"/>
                <a:cs typeface="Times New Roman"/>
              </a:rPr>
              <a:t>non-sulfated </a:t>
            </a:r>
            <a:r>
              <a:rPr b="1" dirty="0" sz="2400" spc="-5">
                <a:latin typeface="Times New Roman"/>
                <a:cs typeface="Times New Roman"/>
              </a:rPr>
              <a:t>glycosaminoglycans </a:t>
            </a:r>
            <a:r>
              <a:rPr b="1" dirty="0" sz="2400" spc="-15">
                <a:latin typeface="Times New Roman"/>
                <a:cs typeface="Times New Roman"/>
              </a:rPr>
              <a:t>can  </a:t>
            </a:r>
            <a:r>
              <a:rPr b="1" dirty="0" sz="2400" spc="25">
                <a:latin typeface="Times New Roman"/>
                <a:cs typeface="Times New Roman"/>
              </a:rPr>
              <a:t>occur</a:t>
            </a:r>
            <a:r>
              <a:rPr b="1" dirty="0" sz="2400" spc="-60">
                <a:latin typeface="Times New Roman"/>
                <a:cs typeface="Times New Roman"/>
              </a:rPr>
              <a:t> </a:t>
            </a:r>
            <a:r>
              <a:rPr b="1" dirty="0" sz="2400" spc="40">
                <a:latin typeface="Times New Roman"/>
                <a:cs typeface="Times New Roman"/>
              </a:rPr>
              <a:t>with</a:t>
            </a:r>
            <a:r>
              <a:rPr b="1" dirty="0" sz="2400" spc="-60">
                <a:latin typeface="Times New Roman"/>
                <a:cs typeface="Times New Roman"/>
              </a:rPr>
              <a:t> </a:t>
            </a:r>
            <a:r>
              <a:rPr b="1" dirty="0" sz="2400" spc="30">
                <a:latin typeface="Times New Roman"/>
                <a:cs typeface="Times New Roman"/>
              </a:rPr>
              <a:t>cyclosporin</a:t>
            </a:r>
            <a:r>
              <a:rPr b="1" dirty="0" sz="2400" spc="-150">
                <a:latin typeface="Times New Roman"/>
                <a:cs typeface="Times New Roman"/>
              </a:rPr>
              <a:t> </a:t>
            </a:r>
            <a:r>
              <a:rPr b="1" dirty="0" sz="2400" spc="-135">
                <a:latin typeface="Times New Roman"/>
                <a:cs typeface="Times New Roman"/>
              </a:rPr>
              <a:t>A</a:t>
            </a:r>
            <a:r>
              <a:rPr b="1" dirty="0" sz="2400" spc="-60">
                <a:latin typeface="Times New Roman"/>
                <a:cs typeface="Times New Roman"/>
              </a:rPr>
              <a:t> </a:t>
            </a:r>
            <a:r>
              <a:rPr b="1" dirty="0" sz="2400" spc="25">
                <a:latin typeface="Times New Roman"/>
                <a:cs typeface="Times New Roman"/>
              </a:rPr>
              <a:t>exposure,</a:t>
            </a:r>
            <a:r>
              <a:rPr b="1" dirty="0" sz="2400" spc="-165">
                <a:latin typeface="Times New Roman"/>
                <a:cs typeface="Times New Roman"/>
              </a:rPr>
              <a:t> </a:t>
            </a:r>
            <a:r>
              <a:rPr b="1" dirty="0" sz="2400" spc="-5">
                <a:latin typeface="Times New Roman"/>
                <a:cs typeface="Times New Roman"/>
              </a:rPr>
              <a:t>possibly</a:t>
            </a:r>
            <a:r>
              <a:rPr b="1" dirty="0" sz="2400" spc="-40">
                <a:latin typeface="Times New Roman"/>
                <a:cs typeface="Times New Roman"/>
              </a:rPr>
              <a:t> </a:t>
            </a:r>
            <a:r>
              <a:rPr b="1" dirty="0" sz="2400" spc="20">
                <a:latin typeface="Times New Roman"/>
                <a:cs typeface="Times New Roman"/>
              </a:rPr>
              <a:t>contributing</a:t>
            </a:r>
            <a:r>
              <a:rPr b="1" dirty="0" sz="2400" spc="-60">
                <a:latin typeface="Times New Roman"/>
                <a:cs typeface="Times New Roman"/>
              </a:rPr>
              <a:t> </a:t>
            </a:r>
            <a:r>
              <a:rPr b="1" dirty="0" sz="2400" spc="65">
                <a:latin typeface="Times New Roman"/>
                <a:cs typeface="Times New Roman"/>
              </a:rPr>
              <a:t>to</a:t>
            </a:r>
            <a:r>
              <a:rPr b="1" dirty="0" sz="2400" spc="-60">
                <a:latin typeface="Times New Roman"/>
                <a:cs typeface="Times New Roman"/>
              </a:rPr>
              <a:t> </a:t>
            </a:r>
            <a:r>
              <a:rPr b="1" dirty="0" sz="2400" spc="25">
                <a:latin typeface="Times New Roman"/>
                <a:cs typeface="Times New Roman"/>
              </a:rPr>
              <a:t>the  </a:t>
            </a:r>
            <a:r>
              <a:rPr b="1" dirty="0" sz="2400" spc="30">
                <a:latin typeface="Times New Roman"/>
                <a:cs typeface="Times New Roman"/>
              </a:rPr>
              <a:t>occurrence </a:t>
            </a:r>
            <a:r>
              <a:rPr b="1" dirty="0" sz="2400" spc="25">
                <a:latin typeface="Times New Roman"/>
                <a:cs typeface="Times New Roman"/>
              </a:rPr>
              <a:t>of </a:t>
            </a:r>
            <a:r>
              <a:rPr b="1" dirty="0" sz="2400">
                <a:latin typeface="Times New Roman"/>
                <a:cs typeface="Times New Roman"/>
              </a:rPr>
              <a:t>increased </a:t>
            </a:r>
            <a:r>
              <a:rPr b="1" dirty="0" sz="2400" spc="30">
                <a:latin typeface="Times New Roman"/>
                <a:cs typeface="Times New Roman"/>
              </a:rPr>
              <a:t>connective </a:t>
            </a:r>
            <a:r>
              <a:rPr b="1" dirty="0" sz="2400" spc="-5">
                <a:latin typeface="Times New Roman"/>
                <a:cs typeface="Times New Roman"/>
              </a:rPr>
              <a:t>tissue</a:t>
            </a:r>
            <a:r>
              <a:rPr b="1" dirty="0" sz="2400" spc="-425">
                <a:latin typeface="Times New Roman"/>
                <a:cs typeface="Times New Roman"/>
              </a:rPr>
              <a:t> </a:t>
            </a:r>
            <a:r>
              <a:rPr b="1" dirty="0" sz="2400" spc="-15">
                <a:latin typeface="Times New Roman"/>
                <a:cs typeface="Times New Roman"/>
              </a:rPr>
              <a:t>matrix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object 2"/>
          <p:cNvGrpSpPr/>
          <p:nvPr/>
        </p:nvGrpSpPr>
        <p:grpSpPr>
          <a:xfrm>
            <a:off x="60960" y="67056"/>
            <a:ext cx="9019540" cy="6699884"/>
            <a:chOff x="60960" y="67056"/>
            <a:chExt cx="9019540" cy="6699884"/>
          </a:xfrm>
        </p:grpSpPr>
        <p:sp>
          <p:nvSpPr>
            <p:cNvPr id="1048709" name="object 3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8682990" y="0"/>
                  </a:moveTo>
                  <a:lnTo>
                    <a:pt x="329920" y="0"/>
                  </a:lnTo>
                  <a:lnTo>
                    <a:pt x="281168" y="3576"/>
                  </a:lnTo>
                  <a:lnTo>
                    <a:pt x="234636" y="13967"/>
                  </a:lnTo>
                  <a:lnTo>
                    <a:pt x="190835" y="30662"/>
                  </a:lnTo>
                  <a:lnTo>
                    <a:pt x="150276" y="53151"/>
                  </a:lnTo>
                  <a:lnTo>
                    <a:pt x="113469" y="80923"/>
                  </a:lnTo>
                  <a:lnTo>
                    <a:pt x="80925" y="113468"/>
                  </a:lnTo>
                  <a:lnTo>
                    <a:pt x="53153" y="150277"/>
                  </a:lnTo>
                  <a:lnTo>
                    <a:pt x="30664" y="190840"/>
                  </a:lnTo>
                  <a:lnTo>
                    <a:pt x="13968" y="234645"/>
                  </a:lnTo>
                  <a:lnTo>
                    <a:pt x="3577" y="281184"/>
                  </a:lnTo>
                  <a:lnTo>
                    <a:pt x="0" y="329946"/>
                  </a:lnTo>
                  <a:lnTo>
                    <a:pt x="0" y="6363487"/>
                  </a:lnTo>
                  <a:lnTo>
                    <a:pt x="3577" y="6412239"/>
                  </a:lnTo>
                  <a:lnTo>
                    <a:pt x="13968" y="6458771"/>
                  </a:lnTo>
                  <a:lnTo>
                    <a:pt x="30664" y="6502571"/>
                  </a:lnTo>
                  <a:lnTo>
                    <a:pt x="53153" y="6543130"/>
                  </a:lnTo>
                  <a:lnTo>
                    <a:pt x="80925" y="6579937"/>
                  </a:lnTo>
                  <a:lnTo>
                    <a:pt x="113469" y="6612482"/>
                  </a:lnTo>
                  <a:lnTo>
                    <a:pt x="150276" y="6640254"/>
                  </a:lnTo>
                  <a:lnTo>
                    <a:pt x="190835" y="6662742"/>
                  </a:lnTo>
                  <a:lnTo>
                    <a:pt x="234636" y="6679438"/>
                  </a:lnTo>
                  <a:lnTo>
                    <a:pt x="281168" y="6689829"/>
                  </a:lnTo>
                  <a:lnTo>
                    <a:pt x="329920" y="6693406"/>
                  </a:lnTo>
                  <a:lnTo>
                    <a:pt x="8682990" y="6693406"/>
                  </a:lnTo>
                  <a:lnTo>
                    <a:pt x="8731751" y="6689829"/>
                  </a:lnTo>
                  <a:lnTo>
                    <a:pt x="8778290" y="6679438"/>
                  </a:lnTo>
                  <a:lnTo>
                    <a:pt x="8822095" y="6662742"/>
                  </a:lnTo>
                  <a:lnTo>
                    <a:pt x="8862658" y="6640254"/>
                  </a:lnTo>
                  <a:lnTo>
                    <a:pt x="8899467" y="6612482"/>
                  </a:lnTo>
                  <a:lnTo>
                    <a:pt x="8932012" y="6579937"/>
                  </a:lnTo>
                  <a:lnTo>
                    <a:pt x="8959784" y="6543130"/>
                  </a:lnTo>
                  <a:lnTo>
                    <a:pt x="8982273" y="6502571"/>
                  </a:lnTo>
                  <a:lnTo>
                    <a:pt x="8998968" y="6458771"/>
                  </a:lnTo>
                  <a:lnTo>
                    <a:pt x="9009359" y="6412239"/>
                  </a:lnTo>
                  <a:lnTo>
                    <a:pt x="9012936" y="6363487"/>
                  </a:lnTo>
                  <a:lnTo>
                    <a:pt x="9012936" y="329946"/>
                  </a:lnTo>
                  <a:lnTo>
                    <a:pt x="9009359" y="281184"/>
                  </a:lnTo>
                  <a:lnTo>
                    <a:pt x="8998968" y="234645"/>
                  </a:lnTo>
                  <a:lnTo>
                    <a:pt x="8982273" y="190840"/>
                  </a:lnTo>
                  <a:lnTo>
                    <a:pt x="8959784" y="150277"/>
                  </a:lnTo>
                  <a:lnTo>
                    <a:pt x="8932012" y="113468"/>
                  </a:lnTo>
                  <a:lnTo>
                    <a:pt x="8899467" y="80923"/>
                  </a:lnTo>
                  <a:lnTo>
                    <a:pt x="8862658" y="53151"/>
                  </a:lnTo>
                  <a:lnTo>
                    <a:pt x="8822095" y="30662"/>
                  </a:lnTo>
                  <a:lnTo>
                    <a:pt x="8778290" y="13967"/>
                  </a:lnTo>
                  <a:lnTo>
                    <a:pt x="8731751" y="3576"/>
                  </a:lnTo>
                  <a:lnTo>
                    <a:pt x="8682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0" name="object 4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0" y="329946"/>
                  </a:moveTo>
                  <a:lnTo>
                    <a:pt x="3577" y="281184"/>
                  </a:lnTo>
                  <a:lnTo>
                    <a:pt x="13968" y="234645"/>
                  </a:lnTo>
                  <a:lnTo>
                    <a:pt x="30664" y="190840"/>
                  </a:lnTo>
                  <a:lnTo>
                    <a:pt x="53153" y="150277"/>
                  </a:lnTo>
                  <a:lnTo>
                    <a:pt x="80925" y="113468"/>
                  </a:lnTo>
                  <a:lnTo>
                    <a:pt x="113469" y="80923"/>
                  </a:lnTo>
                  <a:lnTo>
                    <a:pt x="150276" y="53151"/>
                  </a:lnTo>
                  <a:lnTo>
                    <a:pt x="190835" y="30662"/>
                  </a:lnTo>
                  <a:lnTo>
                    <a:pt x="234636" y="13967"/>
                  </a:lnTo>
                  <a:lnTo>
                    <a:pt x="281168" y="3576"/>
                  </a:lnTo>
                  <a:lnTo>
                    <a:pt x="329920" y="0"/>
                  </a:lnTo>
                  <a:lnTo>
                    <a:pt x="8682990" y="0"/>
                  </a:lnTo>
                  <a:lnTo>
                    <a:pt x="8731751" y="3576"/>
                  </a:lnTo>
                  <a:lnTo>
                    <a:pt x="8778290" y="13967"/>
                  </a:lnTo>
                  <a:lnTo>
                    <a:pt x="8822095" y="30662"/>
                  </a:lnTo>
                  <a:lnTo>
                    <a:pt x="8862658" y="53151"/>
                  </a:lnTo>
                  <a:lnTo>
                    <a:pt x="8899467" y="80923"/>
                  </a:lnTo>
                  <a:lnTo>
                    <a:pt x="8932012" y="113468"/>
                  </a:lnTo>
                  <a:lnTo>
                    <a:pt x="8959784" y="150277"/>
                  </a:lnTo>
                  <a:lnTo>
                    <a:pt x="8982273" y="190840"/>
                  </a:lnTo>
                  <a:lnTo>
                    <a:pt x="8998968" y="234645"/>
                  </a:lnTo>
                  <a:lnTo>
                    <a:pt x="9009359" y="281184"/>
                  </a:lnTo>
                  <a:lnTo>
                    <a:pt x="9012936" y="329946"/>
                  </a:lnTo>
                  <a:lnTo>
                    <a:pt x="9012936" y="6363487"/>
                  </a:lnTo>
                  <a:lnTo>
                    <a:pt x="9009359" y="6412239"/>
                  </a:lnTo>
                  <a:lnTo>
                    <a:pt x="8998968" y="6458771"/>
                  </a:lnTo>
                  <a:lnTo>
                    <a:pt x="8982273" y="6502571"/>
                  </a:lnTo>
                  <a:lnTo>
                    <a:pt x="8959784" y="6543130"/>
                  </a:lnTo>
                  <a:lnTo>
                    <a:pt x="8932012" y="6579937"/>
                  </a:lnTo>
                  <a:lnTo>
                    <a:pt x="8899467" y="6612482"/>
                  </a:lnTo>
                  <a:lnTo>
                    <a:pt x="8862658" y="6640254"/>
                  </a:lnTo>
                  <a:lnTo>
                    <a:pt x="8822095" y="6662742"/>
                  </a:lnTo>
                  <a:lnTo>
                    <a:pt x="8778290" y="6679438"/>
                  </a:lnTo>
                  <a:lnTo>
                    <a:pt x="8731751" y="6689829"/>
                  </a:lnTo>
                  <a:lnTo>
                    <a:pt x="8682990" y="6693406"/>
                  </a:lnTo>
                  <a:lnTo>
                    <a:pt x="329920" y="6693406"/>
                  </a:lnTo>
                  <a:lnTo>
                    <a:pt x="281168" y="6689829"/>
                  </a:lnTo>
                  <a:lnTo>
                    <a:pt x="234636" y="6679438"/>
                  </a:lnTo>
                  <a:lnTo>
                    <a:pt x="190835" y="6662742"/>
                  </a:lnTo>
                  <a:lnTo>
                    <a:pt x="150276" y="6640254"/>
                  </a:lnTo>
                  <a:lnTo>
                    <a:pt x="113469" y="6612482"/>
                  </a:lnTo>
                  <a:lnTo>
                    <a:pt x="80925" y="6579937"/>
                  </a:lnTo>
                  <a:lnTo>
                    <a:pt x="53153" y="6543130"/>
                  </a:lnTo>
                  <a:lnTo>
                    <a:pt x="30664" y="6502571"/>
                  </a:lnTo>
                  <a:lnTo>
                    <a:pt x="13968" y="6458771"/>
                  </a:lnTo>
                  <a:lnTo>
                    <a:pt x="3577" y="6412239"/>
                  </a:lnTo>
                  <a:lnTo>
                    <a:pt x="0" y="6363487"/>
                  </a:lnTo>
                  <a:lnTo>
                    <a:pt x="0" y="329946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11" name="object 5"/>
            <p:cNvSpPr/>
            <p:nvPr/>
          </p:nvSpPr>
          <p:spPr>
            <a:xfrm>
              <a:off x="381000" y="272796"/>
              <a:ext cx="8305800" cy="6051804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object 2"/>
          <p:cNvSpPr txBox="1">
            <a:spLocks noGrp="1"/>
          </p:cNvSpPr>
          <p:nvPr>
            <p:ph type="title"/>
          </p:nvPr>
        </p:nvSpPr>
        <p:spPr>
          <a:xfrm>
            <a:off x="2272664" y="324358"/>
            <a:ext cx="177927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600" spc="-165">
                <a:solidFill>
                  <a:srgbClr val="FFC000"/>
                </a:solidFill>
                <a:latin typeface="Trebuchet MS"/>
                <a:cs typeface="Trebuchet MS"/>
              </a:rPr>
              <a:t>CLINICAL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048713" name="object 3"/>
          <p:cNvSpPr/>
          <p:nvPr/>
        </p:nvSpPr>
        <p:spPr>
          <a:xfrm>
            <a:off x="381000" y="1524000"/>
            <a:ext cx="4038600" cy="46482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14" name="object 4"/>
          <p:cNvSpPr txBox="1"/>
          <p:nvPr/>
        </p:nvSpPr>
        <p:spPr>
          <a:xfrm>
            <a:off x="4363190" y="47752"/>
            <a:ext cx="4653915" cy="2498725"/>
          </a:xfrm>
          <a:prstGeom prst="rect"/>
        </p:spPr>
        <p:txBody>
          <a:bodyPr bIns="0" lIns="0" rIns="0" rtlCol="0" tIns="288925" vert="horz" wrap="square">
            <a:spAutoFit/>
          </a:bodyPr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b="1" dirty="0" sz="3600" spc="-185">
                <a:solidFill>
                  <a:srgbClr val="FFC000"/>
                </a:solidFill>
                <a:latin typeface="Trebuchet MS"/>
                <a:cs typeface="Trebuchet MS"/>
              </a:rPr>
              <a:t>PRESENTATION</a:t>
            </a:r>
            <a:endParaRPr sz="3600">
              <a:latin typeface="Trebuchet MS"/>
              <a:cs typeface="Trebuchet MS"/>
            </a:endParaRPr>
          </a:p>
          <a:p>
            <a:pPr marL="452755" marR="5080">
              <a:lnSpc>
                <a:spcPct val="100000"/>
              </a:lnSpc>
              <a:spcBef>
                <a:spcPts val="1455"/>
              </a:spcBef>
              <a:buSzPct val="95833"/>
              <a:buFont typeface="Wingdings"/>
              <a:buChar char=""/>
              <a:tabLst>
                <a:tab algn="l" pos="725805"/>
                <a:tab algn="l" pos="1783714"/>
              </a:tabLst>
            </a:pP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overgrowth </a:t>
            </a:r>
            <a:r>
              <a:rPr dirty="0" sz="2400" spc="-15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more 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pronounced 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labial 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aspect 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55">
                <a:solidFill>
                  <a:srgbClr val="FFFFFF"/>
                </a:solidFill>
                <a:latin typeface="Times New Roman"/>
                <a:cs typeface="Times New Roman"/>
              </a:rPr>
              <a:t>gingiva	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bleeds considerably  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surgically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removed.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8715" name="object 5"/>
          <p:cNvSpPr txBox="1"/>
          <p:nvPr/>
        </p:nvSpPr>
        <p:spPr>
          <a:xfrm>
            <a:off x="4803775" y="2886583"/>
            <a:ext cx="4163060" cy="36836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635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algn="l" pos="353060"/>
                <a:tab algn="l" pos="2257425"/>
              </a:tabLst>
            </a:pP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Friskopp </a:t>
            </a:r>
            <a:r>
              <a:rPr dirty="0" sz="2400" spc="-13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Klintmalm 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observed  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that the 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GO </a:t>
            </a:r>
            <a:r>
              <a:rPr dirty="0" sz="2400" spc="-185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restricted 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keratinised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55">
                <a:solidFill>
                  <a:srgbClr val="FFFFFF"/>
                </a:solidFill>
                <a:latin typeface="Times New Roman"/>
                <a:cs typeface="Times New Roman"/>
              </a:rPr>
              <a:t>gingiva	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sometimes  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extended 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coronally 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interfere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with oclusion, 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mastication </a:t>
            </a:r>
            <a:r>
              <a:rPr dirty="0" sz="2400" spc="-13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speech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00660">
              <a:lnSpc>
                <a:spcPct val="100000"/>
              </a:lnSpc>
              <a:buFont typeface="Wingdings"/>
              <a:buChar char=""/>
              <a:tabLst>
                <a:tab algn="l" pos="285115"/>
              </a:tabLst>
            </a:pP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GO 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likely 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occur 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when  </a:t>
            </a:r>
            <a:r>
              <a:rPr dirty="0" sz="2400" spc="-150">
                <a:solidFill>
                  <a:srgbClr val="FFFFFF"/>
                </a:solidFill>
                <a:latin typeface="Times New Roman"/>
                <a:cs typeface="Times New Roman"/>
              </a:rPr>
              <a:t>plasma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concentrations 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cyclosporine&gt; 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400ng/ml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30">
                <a:solidFill>
                  <a:srgbClr val="00FF00"/>
                </a:solidFill>
                <a:latin typeface="Times New Roman"/>
                <a:cs typeface="Times New Roman"/>
              </a:rPr>
              <a:t>(Seymour  </a:t>
            </a:r>
            <a:r>
              <a:rPr dirty="0" sz="2400" spc="-135">
                <a:solidFill>
                  <a:srgbClr val="00FF00"/>
                </a:solidFill>
                <a:latin typeface="Times New Roman"/>
                <a:cs typeface="Times New Roman"/>
              </a:rPr>
              <a:t>RA, </a:t>
            </a:r>
            <a:r>
              <a:rPr dirty="0" sz="2400" spc="-150">
                <a:solidFill>
                  <a:srgbClr val="00FF00"/>
                </a:solidFill>
                <a:latin typeface="Times New Roman"/>
                <a:cs typeface="Times New Roman"/>
              </a:rPr>
              <a:t>Heasman </a:t>
            </a:r>
            <a:r>
              <a:rPr dirty="0" sz="2400" spc="-135">
                <a:solidFill>
                  <a:srgbClr val="00FF00"/>
                </a:solidFill>
                <a:latin typeface="Times New Roman"/>
                <a:cs typeface="Times New Roman"/>
              </a:rPr>
              <a:t>P</a:t>
            </a:r>
            <a:r>
              <a:rPr dirty="0" sz="2400" spc="4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400" spc="-90">
                <a:solidFill>
                  <a:srgbClr val="00FF00"/>
                </a:solidFill>
                <a:latin typeface="Times New Roman"/>
                <a:cs typeface="Times New Roman"/>
              </a:rPr>
              <a:t>1988)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object 2"/>
          <p:cNvSpPr txBox="1">
            <a:spLocks noGrp="1"/>
          </p:cNvSpPr>
          <p:nvPr>
            <p:ph type="title"/>
          </p:nvPr>
        </p:nvSpPr>
        <p:spPr>
          <a:xfrm>
            <a:off x="2881122" y="261873"/>
            <a:ext cx="3837304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305">
                <a:solidFill>
                  <a:srgbClr val="FFC000"/>
                </a:solidFill>
                <a:latin typeface="Trebuchet MS"/>
                <a:cs typeface="Trebuchet MS"/>
              </a:rPr>
              <a:t>HISTOPATHOLOGY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717" name="object 3"/>
          <p:cNvSpPr/>
          <p:nvPr/>
        </p:nvSpPr>
        <p:spPr>
          <a:xfrm>
            <a:off x="260604" y="1560575"/>
            <a:ext cx="3745991" cy="5297424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18" name="object 4"/>
          <p:cNvSpPr txBox="1"/>
          <p:nvPr/>
        </p:nvSpPr>
        <p:spPr>
          <a:xfrm>
            <a:off x="4194175" y="1202181"/>
            <a:ext cx="4822825" cy="514667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algn="just" marL="12700" marR="42672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"/>
              <a:tabLst>
                <a:tab algn="l" pos="330200"/>
              </a:tabLst>
            </a:pP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Epithelial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ridges 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penetrate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deep 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into the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connective tissue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creating 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irregularly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arranged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collagen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fibre 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bundles.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"/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Wingdings"/>
              <a:buChar char=""/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"/>
              <a:tabLst>
                <a:tab algn="l" pos="330200"/>
              </a:tabLst>
            </a:pP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Higher power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same 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specimen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showing </a:t>
            </a:r>
            <a:r>
              <a:rPr dirty="0" sz="2800" spc="-190">
                <a:solidFill>
                  <a:srgbClr val="FFFFFF"/>
                </a:solidFill>
                <a:latin typeface="Times New Roman"/>
                <a:cs typeface="Times New Roman"/>
              </a:rPr>
              <a:t>highly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vascularized 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connective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tissue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an 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inflammatory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infiltrate</a:t>
            </a:r>
            <a:endParaRPr sz="2800">
              <a:latin typeface="Times New Roman"/>
              <a:cs typeface="Times New Roman"/>
            </a:endParaRPr>
          </a:p>
          <a:p>
            <a:pPr marL="12700" marR="1061085">
              <a:lnSpc>
                <a:spcPct val="100000"/>
              </a:lnSpc>
              <a:spcBef>
                <a:spcPts val="5"/>
              </a:spcBef>
            </a:pP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(Plasma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cells)and abundant  amorphous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ground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substance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object 2"/>
          <p:cNvGrpSpPr/>
          <p:nvPr/>
        </p:nvGrpSpPr>
        <p:grpSpPr>
          <a:xfrm>
            <a:off x="0" y="1395983"/>
            <a:ext cx="9144000" cy="2871470"/>
            <a:chOff x="0" y="1395983"/>
            <a:chExt cx="9144000" cy="2871470"/>
          </a:xfrm>
        </p:grpSpPr>
        <p:sp>
          <p:nvSpPr>
            <p:cNvPr id="1048719" name="object 3"/>
            <p:cNvSpPr/>
            <p:nvPr/>
          </p:nvSpPr>
          <p:spPr>
            <a:xfrm>
              <a:off x="62484" y="1517903"/>
              <a:ext cx="9022080" cy="1458595"/>
            </a:xfrm>
            <a:custGeom>
              <a:avLst/>
              <a:ahLst/>
              <a:rect l="l" t="t" r="r" b="b"/>
              <a:pathLst>
                <a:path w="9022080" h="1458595">
                  <a:moveTo>
                    <a:pt x="0" y="1458468"/>
                  </a:moveTo>
                  <a:lnTo>
                    <a:pt x="9022080" y="1458468"/>
                  </a:lnTo>
                  <a:lnTo>
                    <a:pt x="9022080" y="0"/>
                  </a:lnTo>
                  <a:lnTo>
                    <a:pt x="0" y="0"/>
                  </a:lnTo>
                  <a:lnTo>
                    <a:pt x="0" y="1458468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0" name="object 4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ah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1" name="object 5"/>
            <p:cNvSpPr/>
            <p:nvPr/>
          </p:nvSpPr>
          <p:spPr>
            <a:xfrm>
              <a:off x="62484" y="2976372"/>
              <a:ext cx="9022080" cy="111760"/>
            </a:xfrm>
            <a:custGeom>
              <a:avLst/>
              <a:ahLst/>
              <a:rect l="l" t="t" r="r" b="b"/>
              <a:pathLst>
                <a:path w="9022080" h="111760">
                  <a:moveTo>
                    <a:pt x="9022080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22080" y="111251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2" name="object 6"/>
            <p:cNvSpPr/>
            <p:nvPr/>
          </p:nvSpPr>
          <p:spPr>
            <a:xfrm>
              <a:off x="0" y="1752599"/>
              <a:ext cx="9144000" cy="2514600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23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700" vert="horz" wrap="square">
            <a:spAutoFit/>
          </a:bodyPr>
          <a:p>
            <a:pPr indent="1057910"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z="6000" spc="-245">
                <a:solidFill>
                  <a:srgbClr val="D24717"/>
                </a:solidFill>
                <a:latin typeface="Trebuchet MS"/>
                <a:cs typeface="Trebuchet MS"/>
              </a:rPr>
              <a:t>CALCIUM </a:t>
            </a:r>
            <a:r>
              <a:rPr b="1" dirty="0" sz="6000" spc="-235">
                <a:solidFill>
                  <a:srgbClr val="D24717"/>
                </a:solidFill>
                <a:latin typeface="Trebuchet MS"/>
                <a:cs typeface="Trebuchet MS"/>
              </a:rPr>
              <a:t>CHANNEL  </a:t>
            </a:r>
            <a:r>
              <a:rPr b="1" dirty="0" sz="6000" spc="-95">
                <a:solidFill>
                  <a:srgbClr val="D24717"/>
                </a:solidFill>
                <a:latin typeface="Trebuchet MS"/>
                <a:cs typeface="Trebuchet MS"/>
              </a:rPr>
              <a:t>BLOCKERS </a:t>
            </a:r>
            <a:r>
              <a:rPr b="1" dirty="0" sz="6000" spc="-200">
                <a:solidFill>
                  <a:srgbClr val="D24717"/>
                </a:solidFill>
                <a:latin typeface="Trebuchet MS"/>
                <a:cs typeface="Trebuchet MS"/>
              </a:rPr>
              <a:t>AND</a:t>
            </a:r>
            <a:r>
              <a:rPr b="1" dirty="0" sz="6000" spc="-640">
                <a:solidFill>
                  <a:srgbClr val="D24717"/>
                </a:solidFill>
                <a:latin typeface="Trebuchet MS"/>
                <a:cs typeface="Trebuchet MS"/>
              </a:rPr>
              <a:t> </a:t>
            </a:r>
            <a:r>
              <a:rPr b="1" dirty="0" sz="6000" spc="-295">
                <a:solidFill>
                  <a:srgbClr val="D24717"/>
                </a:solidFill>
                <a:latin typeface="Trebuchet MS"/>
                <a:cs typeface="Trebuchet MS"/>
              </a:rPr>
              <a:t>GINGIVAL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048724" name="object 8"/>
          <p:cNvSpPr txBox="1"/>
          <p:nvPr/>
        </p:nvSpPr>
        <p:spPr>
          <a:xfrm>
            <a:off x="2220848" y="3409569"/>
            <a:ext cx="4699000" cy="9398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6000" spc="-550">
                <a:solidFill>
                  <a:srgbClr val="D24717"/>
                </a:solidFill>
                <a:latin typeface="Trebuchet MS"/>
                <a:cs typeface="Trebuchet MS"/>
              </a:rPr>
              <a:t>O</a:t>
            </a:r>
            <a:r>
              <a:rPr b="1" dirty="0" sz="6000" spc="-335">
                <a:solidFill>
                  <a:srgbClr val="D24717"/>
                </a:solidFill>
                <a:latin typeface="Trebuchet MS"/>
                <a:cs typeface="Trebuchet MS"/>
              </a:rPr>
              <a:t>V</a:t>
            </a:r>
            <a:r>
              <a:rPr b="1" dirty="0" sz="6000" spc="-295">
                <a:solidFill>
                  <a:srgbClr val="D24717"/>
                </a:solidFill>
                <a:latin typeface="Trebuchet MS"/>
                <a:cs typeface="Trebuchet MS"/>
              </a:rPr>
              <a:t>E</a:t>
            </a:r>
            <a:r>
              <a:rPr b="1" dirty="0" sz="6000" spc="-70">
                <a:solidFill>
                  <a:srgbClr val="D24717"/>
                </a:solidFill>
                <a:latin typeface="Trebuchet MS"/>
                <a:cs typeface="Trebuchet MS"/>
              </a:rPr>
              <a:t>R</a:t>
            </a:r>
            <a:r>
              <a:rPr b="1" dirty="0" sz="6000" spc="-75">
                <a:solidFill>
                  <a:srgbClr val="D24717"/>
                </a:solidFill>
                <a:latin typeface="Trebuchet MS"/>
                <a:cs typeface="Trebuchet MS"/>
              </a:rPr>
              <a:t>G</a:t>
            </a:r>
            <a:r>
              <a:rPr b="1" dirty="0" sz="6000" spc="-140">
                <a:solidFill>
                  <a:srgbClr val="D24717"/>
                </a:solidFill>
                <a:latin typeface="Trebuchet MS"/>
                <a:cs typeface="Trebuchet MS"/>
              </a:rPr>
              <a:t>R</a:t>
            </a:r>
            <a:r>
              <a:rPr b="1" dirty="0" sz="6000" spc="-540">
                <a:solidFill>
                  <a:srgbClr val="D24717"/>
                </a:solidFill>
                <a:latin typeface="Trebuchet MS"/>
                <a:cs typeface="Trebuchet MS"/>
              </a:rPr>
              <a:t>O</a:t>
            </a:r>
            <a:r>
              <a:rPr b="1" dirty="0" sz="6000" spc="-235">
                <a:solidFill>
                  <a:srgbClr val="D24717"/>
                </a:solidFill>
                <a:latin typeface="Trebuchet MS"/>
                <a:cs typeface="Trebuchet MS"/>
              </a:rPr>
              <a:t>W</a:t>
            </a:r>
            <a:r>
              <a:rPr b="1" dirty="0" sz="6000" spc="-509">
                <a:solidFill>
                  <a:srgbClr val="D24717"/>
                </a:solidFill>
                <a:latin typeface="Trebuchet MS"/>
                <a:cs typeface="Trebuchet MS"/>
              </a:rPr>
              <a:t>TH</a:t>
            </a:r>
            <a:endParaRPr sz="6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object 2"/>
          <p:cNvSpPr txBox="1">
            <a:spLocks noGrp="1"/>
          </p:cNvSpPr>
          <p:nvPr>
            <p:ph type="title"/>
          </p:nvPr>
        </p:nvSpPr>
        <p:spPr>
          <a:xfrm>
            <a:off x="3163061" y="324358"/>
            <a:ext cx="3271520" cy="5461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600" spc="-160">
                <a:solidFill>
                  <a:srgbClr val="FFCC66"/>
                </a:solidFill>
                <a:latin typeface="Trebuchet MS"/>
                <a:cs typeface="Trebuchet MS"/>
              </a:rPr>
              <a:t>NOMENCLATURE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048606" name="object 3"/>
          <p:cNvSpPr txBox="1"/>
          <p:nvPr/>
        </p:nvSpPr>
        <p:spPr>
          <a:xfrm>
            <a:off x="688340" y="1052830"/>
            <a:ext cx="7849870" cy="613663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955" marL="287020" marR="55943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"/>
              <a:buChar char=""/>
              <a:tabLst>
                <a:tab algn="l" pos="287655"/>
              </a:tabLst>
            </a:pP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the past,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DIGO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had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dirty="0" sz="2600" spc="-145">
                <a:solidFill>
                  <a:srgbClr val="FFFFFF"/>
                </a:solidFill>
                <a:latin typeface="Times New Roman"/>
                <a:cs typeface="Times New Roman"/>
              </a:rPr>
              <a:t>known </a:t>
            </a:r>
            <a:r>
              <a:rPr dirty="0" sz="2600" spc="-204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600" spc="-70">
                <a:solidFill>
                  <a:srgbClr val="FFFFFF"/>
                </a:solidFill>
                <a:latin typeface="Times New Roman"/>
                <a:cs typeface="Times New Roman"/>
              </a:rPr>
              <a:t>either 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drug-induced 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hypertrophy </a:t>
            </a:r>
            <a:r>
              <a:rPr dirty="0" sz="2600" spc="-45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drug-induced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dirty="0" sz="26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hyperplasia.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Wingdings"/>
              <a:buChar char=""/>
            </a:pPr>
            <a:endParaRPr sz="3750">
              <a:latin typeface="Times New Roman"/>
              <a:cs typeface="Times New Roman"/>
            </a:endParaRPr>
          </a:p>
          <a:p>
            <a:pPr indent="-274955" marL="287020" marR="18415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Wingdings"/>
              <a:buChar char=""/>
              <a:tabLst>
                <a:tab algn="l" pos="362585"/>
              </a:tabLst>
            </a:pP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Currently 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its </a:t>
            </a:r>
            <a:r>
              <a:rPr dirty="0" sz="2600" spc="-145">
                <a:solidFill>
                  <a:srgbClr val="FFFFFF"/>
                </a:solidFill>
                <a:latin typeface="Times New Roman"/>
                <a:cs typeface="Times New Roman"/>
              </a:rPr>
              <a:t>name </a:t>
            </a:r>
            <a:r>
              <a:rPr dirty="0" sz="2600" spc="-19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changed </a:t>
            </a:r>
            <a:r>
              <a:rPr dirty="0" sz="2600" spc="-3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gingival  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enlargement/overgrowth </a:t>
            </a:r>
            <a:r>
              <a:rPr dirty="0" sz="2600" spc="-145">
                <a:solidFill>
                  <a:srgbClr val="FFFFFF"/>
                </a:solidFill>
                <a:latin typeface="Times New Roman"/>
                <a:cs typeface="Times New Roman"/>
              </a:rPr>
              <a:t>because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-50">
                <a:solidFill>
                  <a:srgbClr val="FFFFFF"/>
                </a:solidFill>
                <a:latin typeface="Times New Roman"/>
                <a:cs typeface="Times New Roman"/>
              </a:rPr>
              <a:t>prior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classifications 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indicated </a:t>
            </a:r>
            <a:r>
              <a:rPr dirty="0" sz="2600" spc="-204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histologic 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characterization, </a:t>
            </a:r>
            <a:r>
              <a:rPr dirty="0" sz="2600" spc="-65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2600" spc="-204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600" spc="-14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dirty="0" sz="2600" spc="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35">
                <a:solidFill>
                  <a:srgbClr val="FFFFFF"/>
                </a:solidFill>
                <a:latin typeface="Times New Roman"/>
                <a:cs typeface="Times New Roman"/>
              </a:rPr>
              <a:t>diagnosis.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Wingdings"/>
              <a:buChar char=""/>
            </a:pPr>
            <a:endParaRPr sz="3750">
              <a:latin typeface="Times New Roman"/>
              <a:cs typeface="Times New Roman"/>
            </a:endParaRPr>
          </a:p>
          <a:p>
            <a:pPr indent="-274955" marL="287020" marR="508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Wingdings"/>
              <a:buChar char=""/>
              <a:tabLst>
                <a:tab algn="l" pos="287655"/>
              </a:tabLst>
            </a:pPr>
            <a:r>
              <a:rPr dirty="0" sz="2600" spc="-13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past 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nomenclature </a:t>
            </a:r>
            <a:r>
              <a:rPr dirty="0" sz="2600" spc="-16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600" spc="-140">
                <a:solidFill>
                  <a:srgbClr val="FFFFFF"/>
                </a:solidFill>
                <a:latin typeface="Times New Roman"/>
                <a:cs typeface="Times New Roman"/>
              </a:rPr>
              <a:t>somewhat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misleading </a:t>
            </a:r>
            <a:r>
              <a:rPr dirty="0" sz="2600" spc="-145">
                <a:solidFill>
                  <a:srgbClr val="FFFFFF"/>
                </a:solidFill>
                <a:latin typeface="Times New Roman"/>
                <a:cs typeface="Times New Roman"/>
              </a:rPr>
              <a:t>because today </a:t>
            </a:r>
            <a:r>
              <a:rPr dirty="0" sz="2600" spc="-45">
                <a:solidFill>
                  <a:srgbClr val="FFFFFF"/>
                </a:solidFill>
                <a:latin typeface="Times New Roman"/>
                <a:cs typeface="Times New Roman"/>
              </a:rPr>
              <a:t>it  </a:t>
            </a:r>
            <a:r>
              <a:rPr dirty="0" sz="2600" spc="-16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600" spc="-135">
                <a:solidFill>
                  <a:srgbClr val="FFFFFF"/>
                </a:solidFill>
                <a:latin typeface="Times New Roman"/>
                <a:cs typeface="Times New Roman"/>
              </a:rPr>
              <a:t>well </a:t>
            </a:r>
            <a:r>
              <a:rPr dirty="0" sz="2600" spc="-90">
                <a:solidFill>
                  <a:srgbClr val="FFFFFF"/>
                </a:solidFill>
                <a:latin typeface="Times New Roman"/>
                <a:cs typeface="Times New Roman"/>
              </a:rPr>
              <a:t>understood 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reason 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proliferating </a:t>
            </a: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increase 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tissue </a:t>
            </a:r>
            <a:r>
              <a:rPr dirty="0" sz="2600" spc="-16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exponential </a:t>
            </a: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increase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extracellular  </a:t>
            </a:r>
            <a:r>
              <a:rPr dirty="0" sz="2600" spc="-60">
                <a:solidFill>
                  <a:srgbClr val="FFFFFF"/>
                </a:solidFill>
                <a:latin typeface="Times New Roman"/>
                <a:cs typeface="Times New Roman"/>
              </a:rPr>
              <a:t>matrix, </a:t>
            </a:r>
            <a:r>
              <a:rPr dirty="0" sz="2600" spc="-65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because of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cell </a:t>
            </a:r>
            <a:r>
              <a:rPr dirty="0" sz="2600" spc="-140">
                <a:solidFill>
                  <a:srgbClr val="FFFFFF"/>
                </a:solidFill>
                <a:latin typeface="Times New Roman"/>
                <a:cs typeface="Times New Roman"/>
              </a:rPr>
              <a:t>hyperplasia </a:t>
            </a:r>
            <a:r>
              <a:rPr dirty="0" sz="2600" spc="-5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6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hypertrophy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dirty="0" sz="1800" spc="-55">
                <a:solidFill>
                  <a:srgbClr val="00FF00"/>
                </a:solidFill>
                <a:latin typeface="Times New Roman"/>
                <a:cs typeface="Times New Roman"/>
              </a:rPr>
              <a:t>Wright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G,Welbury </a:t>
            </a:r>
            <a:r>
              <a:rPr dirty="0" sz="1800" spc="-70">
                <a:solidFill>
                  <a:srgbClr val="00FF00"/>
                </a:solidFill>
                <a:latin typeface="Times New Roman"/>
                <a:cs typeface="Times New Roman"/>
              </a:rPr>
              <a:t>RR, </a:t>
            </a:r>
            <a:r>
              <a:rPr dirty="0" sz="1800" spc="-110">
                <a:solidFill>
                  <a:srgbClr val="00FF00"/>
                </a:solidFill>
                <a:latin typeface="Times New Roman"/>
                <a:cs typeface="Times New Roman"/>
              </a:rPr>
              <a:t>Hosey </a:t>
            </a:r>
            <a:r>
              <a:rPr dirty="0" sz="1800" spc="-155">
                <a:solidFill>
                  <a:srgbClr val="00FF00"/>
                </a:solidFill>
                <a:latin typeface="Times New Roman"/>
                <a:cs typeface="Times New Roman"/>
              </a:rPr>
              <a:t>MT.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Cyclosporin-induced </a:t>
            </a:r>
            <a:r>
              <a:rPr dirty="0" sz="1800" spc="-110">
                <a:solidFill>
                  <a:srgbClr val="00FF00"/>
                </a:solidFill>
                <a:latin typeface="Times New Roman"/>
                <a:cs typeface="Times New Roman"/>
              </a:rPr>
              <a:t>gingival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overgrowth </a:t>
            </a:r>
            <a:r>
              <a:rPr dirty="0" sz="1800" spc="-85">
                <a:solidFill>
                  <a:srgbClr val="00FF00"/>
                </a:solidFill>
                <a:latin typeface="Times New Roman"/>
                <a:cs typeface="Times New Roman"/>
              </a:rPr>
              <a:t>in</a:t>
            </a:r>
            <a:r>
              <a:rPr dirty="0" sz="1800" spc="5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800" spc="-55">
                <a:solidFill>
                  <a:srgbClr val="00FF00"/>
                </a:solidFill>
                <a:latin typeface="Times New Roman"/>
                <a:cs typeface="Times New Roman"/>
              </a:rPr>
              <a:t>children.</a:t>
            </a:r>
            <a:endParaRPr sz="18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</a:pPr>
            <a:r>
              <a:rPr dirty="0" sz="1800" i="1" spc="-105">
                <a:solidFill>
                  <a:srgbClr val="00FF00"/>
                </a:solidFill>
                <a:latin typeface="Times New Roman"/>
                <a:cs typeface="Times New Roman"/>
              </a:rPr>
              <a:t>Int </a:t>
            </a:r>
            <a:r>
              <a:rPr dirty="0" sz="1800" i="1" spc="-275">
                <a:solidFill>
                  <a:srgbClr val="00FF00"/>
                </a:solidFill>
                <a:latin typeface="Times New Roman"/>
                <a:cs typeface="Times New Roman"/>
              </a:rPr>
              <a:t>J </a:t>
            </a:r>
            <a:r>
              <a:rPr dirty="0" sz="1800" i="1" spc="-200">
                <a:solidFill>
                  <a:srgbClr val="00FF00"/>
                </a:solidFill>
                <a:latin typeface="Times New Roman"/>
                <a:cs typeface="Times New Roman"/>
              </a:rPr>
              <a:t>Paediatr </a:t>
            </a:r>
            <a:r>
              <a:rPr dirty="0" sz="1800" i="1" spc="-170">
                <a:solidFill>
                  <a:srgbClr val="00FF00"/>
                </a:solidFill>
                <a:latin typeface="Times New Roman"/>
                <a:cs typeface="Times New Roman"/>
              </a:rPr>
              <a:t>Dent</a:t>
            </a:r>
            <a:r>
              <a:rPr dirty="0" sz="1800" i="1" spc="-8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800" spc="-55">
                <a:solidFill>
                  <a:srgbClr val="00FF00"/>
                </a:solidFill>
                <a:latin typeface="Times New Roman"/>
                <a:cs typeface="Times New Roman"/>
              </a:rPr>
              <a:t>2005;15(6):403–411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object 2"/>
          <p:cNvSpPr txBox="1"/>
          <p:nvPr/>
        </p:nvSpPr>
        <p:spPr>
          <a:xfrm>
            <a:off x="993444" y="515772"/>
            <a:ext cx="7228840" cy="490347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87020" marL="287020" marR="549910">
              <a:lnSpc>
                <a:spcPct val="117900"/>
              </a:lnSpc>
              <a:spcBef>
                <a:spcPts val="100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Calcium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channel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blockers </a:t>
            </a:r>
            <a:r>
              <a:rPr dirty="0" sz="2800" spc="-245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classified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800" spc="-190">
                <a:solidFill>
                  <a:srgbClr val="FFFFFF"/>
                </a:solidFill>
                <a:latin typeface="Times New Roman"/>
                <a:cs typeface="Times New Roman"/>
              </a:rPr>
              <a:t>basis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chemical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composition</a:t>
            </a:r>
            <a:r>
              <a:rPr dirty="0" sz="28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as: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433070" marL="445134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445134"/>
                <a:tab algn="l" pos="445770"/>
              </a:tabLst>
            </a:pP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Benzothiazepine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derivatives</a:t>
            </a:r>
            <a:r>
              <a:rPr dirty="0" sz="2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(diltiazem),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6385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Phenylalkylamine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derivatives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(verapamil)</a:t>
            </a:r>
            <a:r>
              <a:rPr dirty="0" sz="2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6385" marR="5080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366395"/>
              </a:tabLst>
            </a:pP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Substituted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dihydropyridines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(amlopidine, felodipine,  isradipine, nicardipine,nifedipine,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nitrendipine, 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oxodipine,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nimodipine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nisoldipine)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object 2"/>
          <p:cNvSpPr/>
          <p:nvPr/>
        </p:nvSpPr>
        <p:spPr>
          <a:xfrm>
            <a:off x="0" y="1371600"/>
            <a:ext cx="9144000" cy="2514600"/>
          </a:xfrm>
          <a:custGeom>
            <a:avLst/>
            <a:ahLst/>
            <a:rect l="l" t="t" r="r" b="b"/>
            <a:pathLst>
              <a:path w="9144000" h="2514600">
                <a:moveTo>
                  <a:pt x="9144000" y="0"/>
                </a:moveTo>
                <a:lnTo>
                  <a:pt x="0" y="0"/>
                </a:lnTo>
                <a:lnTo>
                  <a:pt x="0" y="2514600"/>
                </a:lnTo>
                <a:lnTo>
                  <a:pt x="9144000" y="2514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bIns="0" lIns="0" rIns="0" rtlCol="0" tIns="0" wrap="square"/>
          <a:p/>
        </p:txBody>
      </p:sp>
      <p:sp>
        <p:nvSpPr>
          <p:cNvPr id="1048727" name="object 3"/>
          <p:cNvSpPr txBox="1">
            <a:spLocks noGrp="1"/>
          </p:cNvSpPr>
          <p:nvPr>
            <p:ph type="title"/>
          </p:nvPr>
        </p:nvSpPr>
        <p:spPr>
          <a:xfrm>
            <a:off x="298805" y="2066671"/>
            <a:ext cx="8545830" cy="10312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6600" spc="-30">
                <a:solidFill>
                  <a:srgbClr val="FF0000"/>
                </a:solidFill>
                <a:latin typeface="Trebuchet MS"/>
                <a:cs typeface="Trebuchet MS"/>
              </a:rPr>
              <a:t>MECHANISM </a:t>
            </a:r>
            <a:r>
              <a:rPr b="1" dirty="0" sz="6600" spc="-49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b="1" dirty="0" sz="6600" spc="-72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dirty="0" sz="6600" spc="-430">
                <a:solidFill>
                  <a:srgbClr val="FF0000"/>
                </a:solidFill>
                <a:latin typeface="Trebuchet MS"/>
                <a:cs typeface="Trebuchet MS"/>
              </a:rPr>
              <a:t>ACTION</a:t>
            </a:r>
            <a:endParaRPr sz="6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object 2"/>
          <p:cNvSpPr txBox="1"/>
          <p:nvPr/>
        </p:nvSpPr>
        <p:spPr>
          <a:xfrm>
            <a:off x="993444" y="220858"/>
            <a:ext cx="7524115" cy="547751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74320" marL="286385" marR="539115">
              <a:lnSpc>
                <a:spcPct val="107900"/>
              </a:lnSpc>
              <a:spcBef>
                <a:spcPts val="100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Calcium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channel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blockers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act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inhibiting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calcium 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ion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influx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across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cell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membrane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cardiac</a:t>
            </a:r>
            <a:r>
              <a:rPr dirty="0" sz="2800" spc="3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286385" marR="539115">
              <a:lnSpc>
                <a:spcPts val="3020"/>
              </a:lnSpc>
              <a:spcBef>
                <a:spcPts val="50"/>
              </a:spcBef>
              <a:tabLst>
                <a:tab algn="l" pos="5302885"/>
              </a:tabLst>
            </a:pP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smooth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muscle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cells,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thereby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interfering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blocking 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mobilization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calcium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intracellularly	</a:t>
            </a:r>
            <a:r>
              <a:rPr dirty="0" sz="2800" spc="-140">
                <a:solidFill>
                  <a:srgbClr val="00FF00"/>
                </a:solidFill>
                <a:latin typeface="Times New Roman"/>
                <a:cs typeface="Times New Roman"/>
              </a:rPr>
              <a:t>(Rees </a:t>
            </a:r>
            <a:r>
              <a:rPr dirty="0" sz="2800" spc="-150">
                <a:solidFill>
                  <a:srgbClr val="00FF00"/>
                </a:solidFill>
                <a:latin typeface="Times New Roman"/>
                <a:cs typeface="Times New Roman"/>
              </a:rPr>
              <a:t>TD,  </a:t>
            </a:r>
            <a:r>
              <a:rPr dirty="0" sz="2800" spc="-165">
                <a:solidFill>
                  <a:srgbClr val="00FF00"/>
                </a:solidFill>
                <a:latin typeface="Times New Roman"/>
                <a:cs typeface="Times New Roman"/>
              </a:rPr>
              <a:t>Seymour</a:t>
            </a:r>
            <a:r>
              <a:rPr dirty="0" sz="2800" spc="-7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215">
                <a:solidFill>
                  <a:srgbClr val="00FF00"/>
                </a:solidFill>
                <a:latin typeface="Times New Roman"/>
                <a:cs typeface="Times New Roman"/>
              </a:rPr>
              <a:t>RA)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Times New Roman"/>
              <a:cs typeface="Times New Roman"/>
            </a:endParaRPr>
          </a:p>
          <a:p>
            <a:pPr indent="-274320" marL="286385" marR="5080">
              <a:lnSpc>
                <a:spcPct val="9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Depending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specific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agent,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results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dilatation 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coronary 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arteries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arterioles,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well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decreased 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myocardial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contractility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oxygen</a:t>
            </a:r>
            <a:r>
              <a:rPr dirty="0" sz="2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demand.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Font typeface="Wingdings"/>
              <a:buChar char=""/>
            </a:pPr>
            <a:endParaRPr sz="3650">
              <a:latin typeface="Times New Roman"/>
              <a:cs typeface="Times New Roman"/>
            </a:endParaRPr>
          </a:p>
          <a:p>
            <a:pPr algn="just" indent="-274320" marL="286385" marR="155575">
              <a:lnSpc>
                <a:spcPct val="90000"/>
              </a:lnSpc>
              <a:spcBef>
                <a:spcPts val="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85">
                <a:solidFill>
                  <a:srgbClr val="FFFFFF"/>
                </a:solidFill>
                <a:latin typeface="Times New Roman"/>
                <a:cs typeface="Times New Roman"/>
              </a:rPr>
              <a:t>Since 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1978,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substituted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dihydropyridines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been 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treat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angina 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pectoris,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postmyocardial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syndrome 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hypertension.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object 2"/>
          <p:cNvGrpSpPr/>
          <p:nvPr/>
        </p:nvGrpSpPr>
        <p:grpSpPr>
          <a:xfrm>
            <a:off x="60960" y="67056"/>
            <a:ext cx="9019540" cy="6699884"/>
            <a:chOff x="60960" y="67056"/>
            <a:chExt cx="9019540" cy="6699884"/>
          </a:xfrm>
        </p:grpSpPr>
        <p:sp>
          <p:nvSpPr>
            <p:cNvPr id="1048729" name="object 3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8682990" y="0"/>
                  </a:moveTo>
                  <a:lnTo>
                    <a:pt x="329920" y="0"/>
                  </a:lnTo>
                  <a:lnTo>
                    <a:pt x="281168" y="3576"/>
                  </a:lnTo>
                  <a:lnTo>
                    <a:pt x="234636" y="13967"/>
                  </a:lnTo>
                  <a:lnTo>
                    <a:pt x="190835" y="30662"/>
                  </a:lnTo>
                  <a:lnTo>
                    <a:pt x="150276" y="53151"/>
                  </a:lnTo>
                  <a:lnTo>
                    <a:pt x="113469" y="80923"/>
                  </a:lnTo>
                  <a:lnTo>
                    <a:pt x="80925" y="113468"/>
                  </a:lnTo>
                  <a:lnTo>
                    <a:pt x="53153" y="150277"/>
                  </a:lnTo>
                  <a:lnTo>
                    <a:pt x="30664" y="190840"/>
                  </a:lnTo>
                  <a:lnTo>
                    <a:pt x="13968" y="234645"/>
                  </a:lnTo>
                  <a:lnTo>
                    <a:pt x="3577" y="281184"/>
                  </a:lnTo>
                  <a:lnTo>
                    <a:pt x="0" y="329946"/>
                  </a:lnTo>
                  <a:lnTo>
                    <a:pt x="0" y="6363487"/>
                  </a:lnTo>
                  <a:lnTo>
                    <a:pt x="3577" y="6412239"/>
                  </a:lnTo>
                  <a:lnTo>
                    <a:pt x="13968" y="6458771"/>
                  </a:lnTo>
                  <a:lnTo>
                    <a:pt x="30664" y="6502571"/>
                  </a:lnTo>
                  <a:lnTo>
                    <a:pt x="53153" y="6543130"/>
                  </a:lnTo>
                  <a:lnTo>
                    <a:pt x="80925" y="6579937"/>
                  </a:lnTo>
                  <a:lnTo>
                    <a:pt x="113469" y="6612482"/>
                  </a:lnTo>
                  <a:lnTo>
                    <a:pt x="150276" y="6640254"/>
                  </a:lnTo>
                  <a:lnTo>
                    <a:pt x="190835" y="6662742"/>
                  </a:lnTo>
                  <a:lnTo>
                    <a:pt x="234636" y="6679438"/>
                  </a:lnTo>
                  <a:lnTo>
                    <a:pt x="281168" y="6689829"/>
                  </a:lnTo>
                  <a:lnTo>
                    <a:pt x="329920" y="6693406"/>
                  </a:lnTo>
                  <a:lnTo>
                    <a:pt x="8682990" y="6693406"/>
                  </a:lnTo>
                  <a:lnTo>
                    <a:pt x="8731751" y="6689829"/>
                  </a:lnTo>
                  <a:lnTo>
                    <a:pt x="8778290" y="6679438"/>
                  </a:lnTo>
                  <a:lnTo>
                    <a:pt x="8822095" y="6662742"/>
                  </a:lnTo>
                  <a:lnTo>
                    <a:pt x="8862658" y="6640254"/>
                  </a:lnTo>
                  <a:lnTo>
                    <a:pt x="8899467" y="6612482"/>
                  </a:lnTo>
                  <a:lnTo>
                    <a:pt x="8932012" y="6579937"/>
                  </a:lnTo>
                  <a:lnTo>
                    <a:pt x="8959784" y="6543130"/>
                  </a:lnTo>
                  <a:lnTo>
                    <a:pt x="8982273" y="6502571"/>
                  </a:lnTo>
                  <a:lnTo>
                    <a:pt x="8998968" y="6458771"/>
                  </a:lnTo>
                  <a:lnTo>
                    <a:pt x="9009359" y="6412239"/>
                  </a:lnTo>
                  <a:lnTo>
                    <a:pt x="9012936" y="6363487"/>
                  </a:lnTo>
                  <a:lnTo>
                    <a:pt x="9012936" y="329946"/>
                  </a:lnTo>
                  <a:lnTo>
                    <a:pt x="9009359" y="281184"/>
                  </a:lnTo>
                  <a:lnTo>
                    <a:pt x="8998968" y="234645"/>
                  </a:lnTo>
                  <a:lnTo>
                    <a:pt x="8982273" y="190840"/>
                  </a:lnTo>
                  <a:lnTo>
                    <a:pt x="8959784" y="150277"/>
                  </a:lnTo>
                  <a:lnTo>
                    <a:pt x="8932012" y="113468"/>
                  </a:lnTo>
                  <a:lnTo>
                    <a:pt x="8899467" y="80923"/>
                  </a:lnTo>
                  <a:lnTo>
                    <a:pt x="8862658" y="53151"/>
                  </a:lnTo>
                  <a:lnTo>
                    <a:pt x="8822095" y="30662"/>
                  </a:lnTo>
                  <a:lnTo>
                    <a:pt x="8778290" y="13967"/>
                  </a:lnTo>
                  <a:lnTo>
                    <a:pt x="8731751" y="3576"/>
                  </a:lnTo>
                  <a:lnTo>
                    <a:pt x="8682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0" name="object 4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0" y="329946"/>
                  </a:moveTo>
                  <a:lnTo>
                    <a:pt x="3577" y="281184"/>
                  </a:lnTo>
                  <a:lnTo>
                    <a:pt x="13968" y="234645"/>
                  </a:lnTo>
                  <a:lnTo>
                    <a:pt x="30664" y="190840"/>
                  </a:lnTo>
                  <a:lnTo>
                    <a:pt x="53153" y="150277"/>
                  </a:lnTo>
                  <a:lnTo>
                    <a:pt x="80925" y="113468"/>
                  </a:lnTo>
                  <a:lnTo>
                    <a:pt x="113469" y="80923"/>
                  </a:lnTo>
                  <a:lnTo>
                    <a:pt x="150276" y="53151"/>
                  </a:lnTo>
                  <a:lnTo>
                    <a:pt x="190835" y="30662"/>
                  </a:lnTo>
                  <a:lnTo>
                    <a:pt x="234636" y="13967"/>
                  </a:lnTo>
                  <a:lnTo>
                    <a:pt x="281168" y="3576"/>
                  </a:lnTo>
                  <a:lnTo>
                    <a:pt x="329920" y="0"/>
                  </a:lnTo>
                  <a:lnTo>
                    <a:pt x="8682990" y="0"/>
                  </a:lnTo>
                  <a:lnTo>
                    <a:pt x="8731751" y="3576"/>
                  </a:lnTo>
                  <a:lnTo>
                    <a:pt x="8778290" y="13967"/>
                  </a:lnTo>
                  <a:lnTo>
                    <a:pt x="8822095" y="30662"/>
                  </a:lnTo>
                  <a:lnTo>
                    <a:pt x="8862658" y="53151"/>
                  </a:lnTo>
                  <a:lnTo>
                    <a:pt x="8899467" y="80923"/>
                  </a:lnTo>
                  <a:lnTo>
                    <a:pt x="8932012" y="113468"/>
                  </a:lnTo>
                  <a:lnTo>
                    <a:pt x="8959784" y="150277"/>
                  </a:lnTo>
                  <a:lnTo>
                    <a:pt x="8982273" y="190840"/>
                  </a:lnTo>
                  <a:lnTo>
                    <a:pt x="8998968" y="234645"/>
                  </a:lnTo>
                  <a:lnTo>
                    <a:pt x="9009359" y="281184"/>
                  </a:lnTo>
                  <a:lnTo>
                    <a:pt x="9012936" y="329946"/>
                  </a:lnTo>
                  <a:lnTo>
                    <a:pt x="9012936" y="6363487"/>
                  </a:lnTo>
                  <a:lnTo>
                    <a:pt x="9009359" y="6412239"/>
                  </a:lnTo>
                  <a:lnTo>
                    <a:pt x="8998968" y="6458771"/>
                  </a:lnTo>
                  <a:lnTo>
                    <a:pt x="8982273" y="6502571"/>
                  </a:lnTo>
                  <a:lnTo>
                    <a:pt x="8959784" y="6543130"/>
                  </a:lnTo>
                  <a:lnTo>
                    <a:pt x="8932012" y="6579937"/>
                  </a:lnTo>
                  <a:lnTo>
                    <a:pt x="8899467" y="6612482"/>
                  </a:lnTo>
                  <a:lnTo>
                    <a:pt x="8862658" y="6640254"/>
                  </a:lnTo>
                  <a:lnTo>
                    <a:pt x="8822095" y="6662742"/>
                  </a:lnTo>
                  <a:lnTo>
                    <a:pt x="8778290" y="6679438"/>
                  </a:lnTo>
                  <a:lnTo>
                    <a:pt x="8731751" y="6689829"/>
                  </a:lnTo>
                  <a:lnTo>
                    <a:pt x="8682990" y="6693406"/>
                  </a:lnTo>
                  <a:lnTo>
                    <a:pt x="329920" y="6693406"/>
                  </a:lnTo>
                  <a:lnTo>
                    <a:pt x="281168" y="6689829"/>
                  </a:lnTo>
                  <a:lnTo>
                    <a:pt x="234636" y="6679438"/>
                  </a:lnTo>
                  <a:lnTo>
                    <a:pt x="190835" y="6662742"/>
                  </a:lnTo>
                  <a:lnTo>
                    <a:pt x="150276" y="6640254"/>
                  </a:lnTo>
                  <a:lnTo>
                    <a:pt x="113469" y="6612482"/>
                  </a:lnTo>
                  <a:lnTo>
                    <a:pt x="80925" y="6579937"/>
                  </a:lnTo>
                  <a:lnTo>
                    <a:pt x="53153" y="6543130"/>
                  </a:lnTo>
                  <a:lnTo>
                    <a:pt x="30664" y="6502571"/>
                  </a:lnTo>
                  <a:lnTo>
                    <a:pt x="13968" y="6458771"/>
                  </a:lnTo>
                  <a:lnTo>
                    <a:pt x="3577" y="6412239"/>
                  </a:lnTo>
                  <a:lnTo>
                    <a:pt x="0" y="6363487"/>
                  </a:lnTo>
                  <a:lnTo>
                    <a:pt x="0" y="329946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31" name="object 5"/>
          <p:cNvSpPr txBox="1">
            <a:spLocks noGrp="1"/>
          </p:cNvSpPr>
          <p:nvPr>
            <p:ph type="title"/>
          </p:nvPr>
        </p:nvSpPr>
        <p:spPr>
          <a:xfrm>
            <a:off x="2762250" y="688974"/>
            <a:ext cx="407352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105">
                <a:solidFill>
                  <a:srgbClr val="FFC000"/>
                </a:solidFill>
                <a:latin typeface="Trebuchet MS"/>
                <a:cs typeface="Trebuchet MS"/>
              </a:rPr>
              <a:t>ADVERSE</a:t>
            </a:r>
            <a:r>
              <a:rPr b="1" dirty="0" sz="4000" spc="-32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4000" spc="-170">
                <a:solidFill>
                  <a:srgbClr val="FFC000"/>
                </a:solidFill>
                <a:latin typeface="Trebuchet MS"/>
                <a:cs typeface="Trebuchet MS"/>
              </a:rPr>
              <a:t>EFFECTS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732" name="object 6"/>
          <p:cNvSpPr/>
          <p:nvPr/>
        </p:nvSpPr>
        <p:spPr>
          <a:xfrm>
            <a:off x="1267967" y="1667255"/>
            <a:ext cx="6912864" cy="4550664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object 2"/>
          <p:cNvSpPr txBox="1"/>
          <p:nvPr/>
        </p:nvSpPr>
        <p:spPr>
          <a:xfrm>
            <a:off x="1054404" y="1430781"/>
            <a:ext cx="7376159" cy="173228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28600" marL="240665" marR="5080">
              <a:lnSpc>
                <a:spcPct val="100000"/>
              </a:lnSpc>
              <a:spcBef>
                <a:spcPts val="95"/>
              </a:spcBef>
              <a:buClr>
                <a:srgbClr val="E6B0AB"/>
              </a:buClr>
              <a:buSzPct val="80357"/>
              <a:buFont typeface="Wingdings"/>
              <a:buChar char=""/>
              <a:tabLst>
                <a:tab algn="l" pos="282575"/>
              </a:tabLst>
            </a:pPr>
            <a:r>
              <a:rPr dirty="0" sz="2800" spc="-175">
                <a:solidFill>
                  <a:srgbClr val="00FF00"/>
                </a:solidFill>
                <a:latin typeface="Times New Roman"/>
                <a:cs typeface="Times New Roman"/>
              </a:rPr>
              <a:t>Ramon </a:t>
            </a:r>
            <a:r>
              <a:rPr dirty="0" sz="2800" spc="-35">
                <a:solidFill>
                  <a:srgbClr val="00FF00"/>
                </a:solidFill>
                <a:latin typeface="Times New Roman"/>
                <a:cs typeface="Times New Roman"/>
              </a:rPr>
              <a:t>et </a:t>
            </a:r>
            <a:r>
              <a:rPr dirty="0" sz="2800" spc="-75">
                <a:solidFill>
                  <a:srgbClr val="00FF00"/>
                </a:solidFill>
                <a:latin typeface="Times New Roman"/>
                <a:cs typeface="Times New Roman"/>
              </a:rPr>
              <a:t>al,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published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report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scientific  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literature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associated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calcium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channel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blocker 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(nifedipine)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occurrence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overgrowth 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1984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734" name="object 3"/>
          <p:cNvSpPr txBox="1"/>
          <p:nvPr/>
        </p:nvSpPr>
        <p:spPr>
          <a:xfrm>
            <a:off x="459740" y="5488635"/>
            <a:ext cx="8346440" cy="8483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solidFill>
                  <a:srgbClr val="00FF00"/>
                </a:solidFill>
                <a:latin typeface="Times New Roman"/>
                <a:cs typeface="Times New Roman"/>
              </a:rPr>
              <a:t>WILLIAM </a:t>
            </a:r>
            <a:r>
              <a:rPr dirty="0" sz="1800" spc="-50">
                <a:solidFill>
                  <a:srgbClr val="00FF00"/>
                </a:solidFill>
                <a:latin typeface="Times New Roman"/>
                <a:cs typeface="Times New Roman"/>
              </a:rPr>
              <a:t>W </a:t>
            </a:r>
            <a:r>
              <a:rPr dirty="0" sz="1800" spc="-150">
                <a:solidFill>
                  <a:srgbClr val="00FF00"/>
                </a:solidFill>
                <a:latin typeface="Times New Roman"/>
                <a:cs typeface="Times New Roman"/>
              </a:rPr>
              <a:t>HALLMON </a:t>
            </a:r>
            <a:r>
              <a:rPr dirty="0" sz="1800" spc="-295">
                <a:solidFill>
                  <a:srgbClr val="00FF00"/>
                </a:solidFill>
                <a:latin typeface="Times New Roman"/>
                <a:cs typeface="Times New Roman"/>
              </a:rPr>
              <a:t>&amp; </a:t>
            </a:r>
            <a:r>
              <a:rPr dirty="0" sz="1800" spc="-185">
                <a:solidFill>
                  <a:srgbClr val="00FF00"/>
                </a:solidFill>
                <a:latin typeface="Times New Roman"/>
                <a:cs typeface="Times New Roman"/>
              </a:rPr>
              <a:t>JEFFREY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A. </a:t>
            </a:r>
            <a:r>
              <a:rPr dirty="0" sz="1800" spc="-170">
                <a:solidFill>
                  <a:srgbClr val="00FF00"/>
                </a:solidFill>
                <a:latin typeface="Times New Roman"/>
                <a:cs typeface="Times New Roman"/>
              </a:rPr>
              <a:t>ROSSMANN </a:t>
            </a:r>
            <a:r>
              <a:rPr b="1" dirty="0" sz="1800" spc="-50">
                <a:solidFill>
                  <a:srgbClr val="00FF00"/>
                </a:solidFill>
                <a:latin typeface="Times New Roman"/>
                <a:cs typeface="Times New Roman"/>
              </a:rPr>
              <a:t>The </a:t>
            </a:r>
            <a:r>
              <a:rPr b="1" dirty="0" sz="1800" spc="15">
                <a:solidFill>
                  <a:srgbClr val="00FF00"/>
                </a:solidFill>
                <a:latin typeface="Times New Roman"/>
                <a:cs typeface="Times New Roman"/>
              </a:rPr>
              <a:t>role of </a:t>
            </a:r>
            <a:r>
              <a:rPr b="1" dirty="0" sz="1800" spc="-5">
                <a:solidFill>
                  <a:srgbClr val="00FF00"/>
                </a:solidFill>
                <a:latin typeface="Times New Roman"/>
                <a:cs typeface="Times New Roman"/>
              </a:rPr>
              <a:t>drugs </a:t>
            </a:r>
            <a:r>
              <a:rPr b="1" dirty="0" sz="1800" spc="15">
                <a:solidFill>
                  <a:srgbClr val="00FF00"/>
                </a:solidFill>
                <a:latin typeface="Times New Roman"/>
                <a:cs typeface="Times New Roman"/>
              </a:rPr>
              <a:t>in </a:t>
            </a:r>
            <a:r>
              <a:rPr b="1" dirty="0" sz="1800" spc="20">
                <a:solidFill>
                  <a:srgbClr val="00FF00"/>
                </a:solidFill>
                <a:latin typeface="Times New Roman"/>
                <a:cs typeface="Times New Roman"/>
              </a:rPr>
              <a:t>the </a:t>
            </a:r>
            <a:r>
              <a:rPr b="1" dirty="0" sz="1800">
                <a:solidFill>
                  <a:srgbClr val="00FF00"/>
                </a:solidFill>
                <a:latin typeface="Times New Roman"/>
                <a:cs typeface="Times New Roman"/>
              </a:rPr>
              <a:t>pathogenesis  </a:t>
            </a:r>
            <a:r>
              <a:rPr b="1" dirty="0" sz="1800" spc="15">
                <a:solidFill>
                  <a:srgbClr val="00FF00"/>
                </a:solidFill>
                <a:latin typeface="Times New Roman"/>
                <a:cs typeface="Times New Roman"/>
              </a:rPr>
              <a:t>of</a:t>
            </a:r>
            <a:r>
              <a:rPr b="1" dirty="0" sz="1800" spc="-5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1800" spc="5">
                <a:solidFill>
                  <a:srgbClr val="00FF00"/>
                </a:solidFill>
                <a:latin typeface="Times New Roman"/>
                <a:cs typeface="Times New Roman"/>
              </a:rPr>
              <a:t>gingival</a:t>
            </a:r>
            <a:r>
              <a:rPr b="1" dirty="0" sz="1800" spc="-4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00FF00"/>
                </a:solidFill>
                <a:latin typeface="Times New Roman"/>
                <a:cs typeface="Times New Roman"/>
              </a:rPr>
              <a:t>overgrowth</a:t>
            </a:r>
            <a:r>
              <a:rPr b="1" dirty="0" sz="1800" spc="-13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1800" spc="-100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b="1" dirty="0" sz="1800" spc="-3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1800" spc="25">
                <a:solidFill>
                  <a:srgbClr val="00FF00"/>
                </a:solidFill>
                <a:latin typeface="Times New Roman"/>
                <a:cs typeface="Times New Roman"/>
              </a:rPr>
              <a:t>collective</a:t>
            </a:r>
            <a:r>
              <a:rPr b="1" dirty="0" sz="1800" spc="-1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1800" spc="10">
                <a:solidFill>
                  <a:srgbClr val="00FF00"/>
                </a:solidFill>
                <a:latin typeface="Times New Roman"/>
                <a:cs typeface="Times New Roman"/>
              </a:rPr>
              <a:t>review</a:t>
            </a:r>
            <a:r>
              <a:rPr b="1" dirty="0" sz="1800" spc="-4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1800" spc="15">
                <a:solidFill>
                  <a:srgbClr val="00FF00"/>
                </a:solidFill>
                <a:latin typeface="Times New Roman"/>
                <a:cs typeface="Times New Roman"/>
              </a:rPr>
              <a:t>of</a:t>
            </a:r>
            <a:r>
              <a:rPr b="1" dirty="0" sz="1800" spc="-5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1800">
                <a:solidFill>
                  <a:srgbClr val="00FF00"/>
                </a:solidFill>
                <a:latin typeface="Times New Roman"/>
                <a:cs typeface="Times New Roman"/>
              </a:rPr>
              <a:t>current</a:t>
            </a:r>
            <a:r>
              <a:rPr b="1" dirty="0" sz="1800" spc="-1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1800" spc="20">
                <a:solidFill>
                  <a:srgbClr val="00FF00"/>
                </a:solidFill>
                <a:latin typeface="Times New Roman"/>
                <a:cs typeface="Times New Roman"/>
              </a:rPr>
              <a:t>concepts.</a:t>
            </a:r>
            <a:r>
              <a:rPr b="1" dirty="0" sz="1800" spc="-6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1800" i="1" spc="-70">
                <a:solidFill>
                  <a:srgbClr val="00FF00"/>
                </a:solidFill>
                <a:latin typeface="Times New Roman"/>
                <a:cs typeface="Times New Roman"/>
              </a:rPr>
              <a:t>Periodontology</a:t>
            </a:r>
            <a:r>
              <a:rPr b="1" dirty="0" sz="1800" i="1" spc="-7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1800" i="1" spc="-105">
                <a:solidFill>
                  <a:srgbClr val="00FF00"/>
                </a:solidFill>
                <a:latin typeface="Times New Roman"/>
                <a:cs typeface="Times New Roman"/>
              </a:rPr>
              <a:t>2000,Vol.  </a:t>
            </a:r>
            <a:r>
              <a:rPr b="1" dirty="0" sz="1800" i="1" spc="-45">
                <a:solidFill>
                  <a:srgbClr val="00FF00"/>
                </a:solidFill>
                <a:latin typeface="Times New Roman"/>
                <a:cs typeface="Times New Roman"/>
              </a:rPr>
              <a:t>21,</a:t>
            </a:r>
            <a:r>
              <a:rPr b="1" dirty="0" sz="1800" i="1" spc="-254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1800" i="1" spc="-55">
                <a:solidFill>
                  <a:srgbClr val="00FF00"/>
                </a:solidFill>
                <a:latin typeface="Times New Roman"/>
                <a:cs typeface="Times New Roman"/>
              </a:rPr>
              <a:t>1999,</a:t>
            </a:r>
            <a:r>
              <a:rPr b="1" dirty="0" sz="1800" i="1" spc="-25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1800" i="1" spc="-55">
                <a:solidFill>
                  <a:srgbClr val="00FF00"/>
                </a:solidFill>
                <a:latin typeface="Times New Roman"/>
                <a:cs typeface="Times New Roman"/>
              </a:rPr>
              <a:t>176-196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object 2"/>
          <p:cNvGrpSpPr/>
          <p:nvPr/>
        </p:nvGrpSpPr>
        <p:grpSpPr>
          <a:xfrm>
            <a:off x="62484" y="1395983"/>
            <a:ext cx="9022080" cy="433070"/>
            <a:chOff x="62484" y="1395983"/>
            <a:chExt cx="9022080" cy="433070"/>
          </a:xfrm>
        </p:grpSpPr>
        <p:sp>
          <p:nvSpPr>
            <p:cNvPr id="1048735" name="object 3"/>
            <p:cNvSpPr/>
            <p:nvPr/>
          </p:nvSpPr>
          <p:spPr>
            <a:xfrm>
              <a:off x="62484" y="1517903"/>
              <a:ext cx="9022080" cy="311150"/>
            </a:xfrm>
            <a:custGeom>
              <a:avLst/>
              <a:ahLst/>
              <a:rect l="l" t="t" r="r" b="b"/>
              <a:pathLst>
                <a:path w="9022080" h="311150">
                  <a:moveTo>
                    <a:pt x="0" y="310896"/>
                  </a:moveTo>
                  <a:lnTo>
                    <a:pt x="9022080" y="310896"/>
                  </a:lnTo>
                  <a:lnTo>
                    <a:pt x="9022080" y="0"/>
                  </a:lnTo>
                  <a:lnTo>
                    <a:pt x="0" y="0"/>
                  </a:lnTo>
                  <a:lnTo>
                    <a:pt x="0" y="310896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6" name="object 4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ah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737" name="object 5"/>
          <p:cNvSpPr txBox="1">
            <a:spLocks noGrp="1"/>
          </p:cNvSpPr>
          <p:nvPr>
            <p:ph type="title"/>
          </p:nvPr>
        </p:nvSpPr>
        <p:spPr>
          <a:xfrm>
            <a:off x="0" y="1828800"/>
            <a:ext cx="9144000" cy="2743200"/>
          </a:xfrm>
          <a:prstGeom prst="rect"/>
          <a:solidFill>
            <a:srgbClr val="00CCFF"/>
          </a:solidFill>
        </p:spPr>
        <p:txBody>
          <a:bodyPr bIns="0" lIns="0" rIns="0" rtlCol="0" tIns="821690" vert="horz" wrap="square">
            <a:spAutoFit/>
          </a:bodyPr>
          <a:p>
            <a:pPr algn="ctr">
              <a:lnSpc>
                <a:spcPct val="100000"/>
              </a:lnSpc>
              <a:spcBef>
                <a:spcPts val="6470"/>
              </a:spcBef>
            </a:pPr>
            <a:r>
              <a:rPr b="1" dirty="0" sz="6600" spc="-254">
                <a:solidFill>
                  <a:srgbClr val="D24717"/>
                </a:solidFill>
                <a:latin typeface="Trebuchet MS"/>
                <a:cs typeface="Trebuchet MS"/>
              </a:rPr>
              <a:t>PATHOGENESIS</a:t>
            </a:r>
            <a:endParaRPr sz="6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object 2"/>
          <p:cNvGrpSpPr/>
          <p:nvPr/>
        </p:nvGrpSpPr>
        <p:grpSpPr>
          <a:xfrm>
            <a:off x="-4572" y="15240"/>
            <a:ext cx="9153525" cy="2098675"/>
            <a:chOff x="-4572" y="15240"/>
            <a:chExt cx="9153525" cy="2098675"/>
          </a:xfrm>
        </p:grpSpPr>
        <p:sp>
          <p:nvSpPr>
            <p:cNvPr id="1048738" name="object 3"/>
            <p:cNvSpPr/>
            <p:nvPr/>
          </p:nvSpPr>
          <p:spPr>
            <a:xfrm>
              <a:off x="0" y="798576"/>
              <a:ext cx="9144000" cy="1310640"/>
            </a:xfrm>
            <a:custGeom>
              <a:avLst/>
              <a:ahLst/>
              <a:rect l="l" t="t" r="r" b="b"/>
              <a:pathLst>
                <a:path w="9144000" h="1310639">
                  <a:moveTo>
                    <a:pt x="9144000" y="0"/>
                  </a:moveTo>
                  <a:lnTo>
                    <a:pt x="0" y="0"/>
                  </a:lnTo>
                  <a:lnTo>
                    <a:pt x="0" y="1310639"/>
                  </a:lnTo>
                  <a:lnTo>
                    <a:pt x="9144000" y="13106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739" name="object 4"/>
            <p:cNvSpPr/>
            <p:nvPr/>
          </p:nvSpPr>
          <p:spPr>
            <a:xfrm>
              <a:off x="0" y="798576"/>
              <a:ext cx="9144000" cy="1310640"/>
            </a:xfrm>
            <a:custGeom>
              <a:avLst/>
              <a:ahLst/>
              <a:rect l="l" t="t" r="r" b="b"/>
              <a:pathLst>
                <a:path w="9144000" h="1310639">
                  <a:moveTo>
                    <a:pt x="0" y="1310639"/>
                  </a:moveTo>
                  <a:lnTo>
                    <a:pt x="9144000" y="131063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10639"/>
                  </a:lnTo>
                  <a:close/>
                </a:path>
              </a:pathLst>
            </a:custGeom>
            <a:ln w="9144">
              <a:solidFill>
                <a:srgbClr val="D24717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40" name="object 5"/>
            <p:cNvSpPr/>
            <p:nvPr/>
          </p:nvSpPr>
          <p:spPr>
            <a:xfrm>
              <a:off x="393191" y="15240"/>
              <a:ext cx="8750807" cy="1662683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41" name="object 6"/>
          <p:cNvSpPr txBox="1"/>
          <p:nvPr/>
        </p:nvSpPr>
        <p:spPr>
          <a:xfrm>
            <a:off x="739546" y="76580"/>
            <a:ext cx="7770495" cy="1335405"/>
          </a:xfrm>
          <a:prstGeom prst="rect"/>
        </p:spPr>
        <p:txBody>
          <a:bodyPr bIns="0" lIns="0" rIns="0" rtlCol="0" tIns="63500" vert="horz" wrap="square">
            <a:spAutoFit/>
          </a:bodyPr>
          <a:p>
            <a:pPr marL="12700" marR="5080">
              <a:lnSpc>
                <a:spcPct val="86000"/>
              </a:lnSpc>
              <a:spcBef>
                <a:spcPts val="500"/>
              </a:spcBef>
            </a:pPr>
            <a:r>
              <a:rPr b="1" dirty="0" sz="2400" spc="-30">
                <a:latin typeface="Times New Roman"/>
                <a:cs typeface="Times New Roman"/>
              </a:rPr>
              <a:t>Ishida </a:t>
            </a:r>
            <a:r>
              <a:rPr b="1" dirty="0" sz="2400">
                <a:latin typeface="Times New Roman"/>
                <a:cs typeface="Times New Roman"/>
              </a:rPr>
              <a:t>H, </a:t>
            </a:r>
            <a:r>
              <a:rPr b="1" dirty="0" sz="2400" spc="40">
                <a:latin typeface="Times New Roman"/>
                <a:cs typeface="Times New Roman"/>
              </a:rPr>
              <a:t>et </a:t>
            </a:r>
            <a:r>
              <a:rPr b="1" dirty="0" sz="2400" spc="-35">
                <a:latin typeface="Times New Roman"/>
                <a:cs typeface="Times New Roman"/>
              </a:rPr>
              <a:t>al </a:t>
            </a:r>
            <a:r>
              <a:rPr b="1" dirty="0" sz="2400" spc="-40">
                <a:latin typeface="Times New Roman"/>
                <a:cs typeface="Times New Roman"/>
              </a:rPr>
              <a:t>have </a:t>
            </a:r>
            <a:r>
              <a:rPr b="1" dirty="0" sz="2400" spc="25">
                <a:latin typeface="Times New Roman"/>
                <a:cs typeface="Times New Roman"/>
              </a:rPr>
              <a:t>reported </a:t>
            </a:r>
            <a:r>
              <a:rPr b="1" dirty="0" sz="2400" spc="-15">
                <a:latin typeface="Times New Roman"/>
                <a:cs typeface="Times New Roman"/>
              </a:rPr>
              <a:t>that </a:t>
            </a:r>
            <a:r>
              <a:rPr b="1" dirty="0" sz="2400" spc="-105">
                <a:latin typeface="Times New Roman"/>
                <a:cs typeface="Times New Roman"/>
              </a:rPr>
              <a:t>a </a:t>
            </a:r>
            <a:r>
              <a:rPr b="1" dirty="0" sz="2400" spc="-30">
                <a:latin typeface="Times New Roman"/>
                <a:cs typeface="Times New Roman"/>
              </a:rPr>
              <a:t>Minimum </a:t>
            </a:r>
            <a:r>
              <a:rPr b="1" dirty="0" sz="2400" spc="40">
                <a:latin typeface="Times New Roman"/>
                <a:cs typeface="Times New Roman"/>
              </a:rPr>
              <a:t>blood </a:t>
            </a:r>
            <a:r>
              <a:rPr b="1" dirty="0" sz="2400" spc="20">
                <a:latin typeface="Times New Roman"/>
                <a:cs typeface="Times New Roman"/>
              </a:rPr>
              <a:t>level of  </a:t>
            </a:r>
            <a:r>
              <a:rPr b="1" dirty="0" sz="2400" spc="-100">
                <a:latin typeface="Times New Roman"/>
                <a:cs typeface="Times New Roman"/>
              </a:rPr>
              <a:t>800</a:t>
            </a:r>
            <a:r>
              <a:rPr b="1" dirty="0" sz="2400" spc="-70">
                <a:latin typeface="Times New Roman"/>
                <a:cs typeface="Times New Roman"/>
              </a:rPr>
              <a:t> </a:t>
            </a:r>
            <a:r>
              <a:rPr b="1" dirty="0" sz="2400" spc="120">
                <a:latin typeface="Times New Roman"/>
                <a:cs typeface="Times New Roman"/>
              </a:rPr>
              <a:t>ng/ml</a:t>
            </a:r>
            <a:r>
              <a:rPr b="1" dirty="0" sz="2400" spc="-55">
                <a:latin typeface="Times New Roman"/>
                <a:cs typeface="Times New Roman"/>
              </a:rPr>
              <a:t> </a:t>
            </a:r>
            <a:r>
              <a:rPr b="1" dirty="0" sz="2400" spc="15">
                <a:latin typeface="Times New Roman"/>
                <a:cs typeface="Times New Roman"/>
              </a:rPr>
              <a:t>of</a:t>
            </a:r>
            <a:r>
              <a:rPr b="1" dirty="0" sz="2400" spc="-60">
                <a:latin typeface="Times New Roman"/>
                <a:cs typeface="Times New Roman"/>
              </a:rPr>
              <a:t> </a:t>
            </a:r>
            <a:r>
              <a:rPr b="1" dirty="0" sz="2400" spc="25">
                <a:latin typeface="Times New Roman"/>
                <a:cs typeface="Times New Roman"/>
              </a:rPr>
              <a:t>nefidipine</a:t>
            </a:r>
            <a:r>
              <a:rPr b="1" dirty="0" sz="2400" spc="-70">
                <a:latin typeface="Times New Roman"/>
                <a:cs typeface="Times New Roman"/>
              </a:rPr>
              <a:t> </a:t>
            </a:r>
            <a:r>
              <a:rPr b="1" dirty="0" sz="2400" spc="10">
                <a:latin typeface="Times New Roman"/>
                <a:cs typeface="Times New Roman"/>
              </a:rPr>
              <a:t>resulted</a:t>
            </a:r>
            <a:r>
              <a:rPr b="1" dirty="0" sz="2400" spc="-75">
                <a:latin typeface="Times New Roman"/>
                <a:cs typeface="Times New Roman"/>
              </a:rPr>
              <a:t> </a:t>
            </a:r>
            <a:r>
              <a:rPr b="1" dirty="0" sz="2400" spc="25">
                <a:latin typeface="Times New Roman"/>
                <a:cs typeface="Times New Roman"/>
              </a:rPr>
              <a:t>in</a:t>
            </a:r>
            <a:r>
              <a:rPr b="1" dirty="0" sz="2400" spc="-55">
                <a:latin typeface="Times New Roman"/>
                <a:cs typeface="Times New Roman"/>
              </a:rPr>
              <a:t> </a:t>
            </a:r>
            <a:r>
              <a:rPr b="1" dirty="0" sz="2400" spc="5">
                <a:latin typeface="Times New Roman"/>
                <a:cs typeface="Times New Roman"/>
              </a:rPr>
              <a:t>gingival</a:t>
            </a:r>
            <a:r>
              <a:rPr b="1" dirty="0" sz="2400" spc="-55">
                <a:latin typeface="Times New Roman"/>
                <a:cs typeface="Times New Roman"/>
              </a:rPr>
              <a:t> </a:t>
            </a:r>
            <a:r>
              <a:rPr b="1" dirty="0" sz="2400" spc="5">
                <a:latin typeface="Times New Roman"/>
                <a:cs typeface="Times New Roman"/>
              </a:rPr>
              <a:t>overgrowth</a:t>
            </a:r>
            <a:r>
              <a:rPr b="1" dirty="0" sz="2400" spc="-50">
                <a:latin typeface="Times New Roman"/>
                <a:cs typeface="Times New Roman"/>
              </a:rPr>
              <a:t> </a:t>
            </a:r>
            <a:r>
              <a:rPr b="1" dirty="0" sz="2400" spc="25">
                <a:latin typeface="Times New Roman"/>
                <a:cs typeface="Times New Roman"/>
              </a:rPr>
              <a:t>in</a:t>
            </a:r>
            <a:r>
              <a:rPr b="1" dirty="0" sz="2400" spc="-55">
                <a:latin typeface="Times New Roman"/>
                <a:cs typeface="Times New Roman"/>
              </a:rPr>
              <a:t> </a:t>
            </a:r>
            <a:r>
              <a:rPr b="1" dirty="0" sz="2400" spc="-100">
                <a:latin typeface="Times New Roman"/>
                <a:cs typeface="Times New Roman"/>
              </a:rPr>
              <a:t>a  </a:t>
            </a:r>
            <a:r>
              <a:rPr b="1" dirty="0" sz="2400" spc="-65">
                <a:latin typeface="Times New Roman"/>
                <a:cs typeface="Times New Roman"/>
              </a:rPr>
              <a:t>rat </a:t>
            </a:r>
            <a:r>
              <a:rPr b="1" dirty="0" sz="2400" spc="30">
                <a:latin typeface="Times New Roman"/>
                <a:cs typeface="Times New Roman"/>
              </a:rPr>
              <a:t>model </a:t>
            </a:r>
            <a:r>
              <a:rPr b="1" dirty="0" sz="2400" spc="-15">
                <a:latin typeface="Times New Roman"/>
                <a:cs typeface="Times New Roman"/>
              </a:rPr>
              <a:t>and </a:t>
            </a:r>
            <a:r>
              <a:rPr b="1" dirty="0" sz="2400" spc="30">
                <a:latin typeface="Times New Roman"/>
                <a:cs typeface="Times New Roman"/>
              </a:rPr>
              <a:t>the degree </a:t>
            </a:r>
            <a:r>
              <a:rPr b="1" dirty="0" sz="2400" spc="25">
                <a:latin typeface="Times New Roman"/>
                <a:cs typeface="Times New Roman"/>
              </a:rPr>
              <a:t>of </a:t>
            </a:r>
            <a:r>
              <a:rPr b="1" dirty="0" sz="2400" spc="5">
                <a:latin typeface="Times New Roman"/>
                <a:cs typeface="Times New Roman"/>
              </a:rPr>
              <a:t>overgrowth </a:t>
            </a:r>
            <a:r>
              <a:rPr b="1" dirty="0" sz="2400" spc="40">
                <a:latin typeface="Times New Roman"/>
                <a:cs typeface="Times New Roman"/>
              </a:rPr>
              <a:t>depended </a:t>
            </a:r>
            <a:r>
              <a:rPr b="1" dirty="0" sz="2400" spc="55">
                <a:latin typeface="Times New Roman"/>
                <a:cs typeface="Times New Roman"/>
              </a:rPr>
              <a:t>on  </a:t>
            </a:r>
            <a:r>
              <a:rPr b="1" dirty="0" sz="2400">
                <a:latin typeface="Times New Roman"/>
                <a:cs typeface="Times New Roman"/>
              </a:rPr>
              <a:t>increased </a:t>
            </a:r>
            <a:r>
              <a:rPr b="1" dirty="0" sz="2400" spc="10">
                <a:latin typeface="Times New Roman"/>
                <a:cs typeface="Times New Roman"/>
              </a:rPr>
              <a:t>concentrations </a:t>
            </a:r>
            <a:r>
              <a:rPr b="1" dirty="0" sz="2400" spc="-25">
                <a:latin typeface="Times New Roman"/>
                <a:cs typeface="Times New Roman"/>
              </a:rPr>
              <a:t>above </a:t>
            </a:r>
            <a:r>
              <a:rPr b="1" dirty="0" sz="2400" spc="5">
                <a:latin typeface="Times New Roman"/>
                <a:cs typeface="Times New Roman"/>
              </a:rPr>
              <a:t>this </a:t>
            </a:r>
            <a:r>
              <a:rPr b="1" dirty="0" sz="2400" spc="10">
                <a:latin typeface="Times New Roman"/>
                <a:cs typeface="Times New Roman"/>
              </a:rPr>
              <a:t>threshold</a:t>
            </a:r>
            <a:r>
              <a:rPr b="1" dirty="0" sz="2400" spc="-320">
                <a:latin typeface="Times New Roman"/>
                <a:cs typeface="Times New Roman"/>
              </a:rPr>
              <a:t> </a:t>
            </a:r>
            <a:r>
              <a:rPr b="1" dirty="0" sz="2400" spc="-10">
                <a:latin typeface="Times New Roman"/>
                <a:cs typeface="Times New Roman"/>
              </a:rPr>
              <a:t>value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5" name="object 7"/>
          <p:cNvGrpSpPr/>
          <p:nvPr/>
        </p:nvGrpSpPr>
        <p:grpSpPr>
          <a:xfrm>
            <a:off x="-4572" y="2372867"/>
            <a:ext cx="9153525" cy="2100580"/>
            <a:chOff x="-4572" y="2372867"/>
            <a:chExt cx="9153525" cy="2100580"/>
          </a:xfrm>
        </p:grpSpPr>
        <p:sp>
          <p:nvSpPr>
            <p:cNvPr id="1048742" name="object 8"/>
            <p:cNvSpPr/>
            <p:nvPr/>
          </p:nvSpPr>
          <p:spPr>
            <a:xfrm>
              <a:off x="0" y="3157727"/>
              <a:ext cx="9144000" cy="1310640"/>
            </a:xfrm>
            <a:custGeom>
              <a:avLst/>
              <a:ahLst/>
              <a:rect l="l" t="t" r="r" b="b"/>
              <a:pathLst>
                <a:path w="9144000" h="1310639">
                  <a:moveTo>
                    <a:pt x="9144000" y="0"/>
                  </a:moveTo>
                  <a:lnTo>
                    <a:pt x="0" y="0"/>
                  </a:lnTo>
                  <a:lnTo>
                    <a:pt x="0" y="1310640"/>
                  </a:lnTo>
                  <a:lnTo>
                    <a:pt x="9144000" y="13106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743" name="object 9"/>
            <p:cNvSpPr/>
            <p:nvPr/>
          </p:nvSpPr>
          <p:spPr>
            <a:xfrm>
              <a:off x="0" y="3157727"/>
              <a:ext cx="9144000" cy="1310640"/>
            </a:xfrm>
            <a:custGeom>
              <a:avLst/>
              <a:ahLst/>
              <a:rect l="l" t="t" r="r" b="b"/>
              <a:pathLst>
                <a:path w="9144000" h="1310639">
                  <a:moveTo>
                    <a:pt x="0" y="1310640"/>
                  </a:moveTo>
                  <a:lnTo>
                    <a:pt x="9144000" y="13106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10640"/>
                  </a:lnTo>
                  <a:close/>
                </a:path>
              </a:pathLst>
            </a:custGeom>
            <a:ln w="9144">
              <a:solidFill>
                <a:srgbClr val="D24717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44" name="object 10"/>
            <p:cNvSpPr/>
            <p:nvPr/>
          </p:nvSpPr>
          <p:spPr>
            <a:xfrm>
              <a:off x="393191" y="2372867"/>
              <a:ext cx="8750807" cy="1620011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45" name="object 11"/>
          <p:cNvSpPr txBox="1"/>
          <p:nvPr/>
        </p:nvSpPr>
        <p:spPr>
          <a:xfrm>
            <a:off x="739546" y="2593085"/>
            <a:ext cx="8055609" cy="1019810"/>
          </a:xfrm>
          <a:prstGeom prst="rect"/>
        </p:spPr>
        <p:txBody>
          <a:bodyPr bIns="0" lIns="0" rIns="0" rtlCol="0" tIns="64135" vert="horz" wrap="square">
            <a:spAutoFit/>
          </a:bodyPr>
          <a:p>
            <a:pPr marL="12700" marR="5080">
              <a:lnSpc>
                <a:spcPct val="85900"/>
              </a:lnSpc>
              <a:spcBef>
                <a:spcPts val="505"/>
              </a:spcBef>
            </a:pPr>
            <a:r>
              <a:rPr b="1" dirty="0" sz="2400" spc="5">
                <a:latin typeface="Times New Roman"/>
                <a:cs typeface="Times New Roman"/>
              </a:rPr>
              <a:t>Bullon </a:t>
            </a:r>
            <a:r>
              <a:rPr b="1" dirty="0" sz="2400" spc="-170">
                <a:latin typeface="Times New Roman"/>
                <a:cs typeface="Times New Roman"/>
              </a:rPr>
              <a:t>P </a:t>
            </a:r>
            <a:r>
              <a:rPr b="1" dirty="0" sz="2400" spc="40">
                <a:latin typeface="Times New Roman"/>
                <a:cs typeface="Times New Roman"/>
              </a:rPr>
              <a:t>et </a:t>
            </a:r>
            <a:r>
              <a:rPr b="1" dirty="0" sz="2400" spc="-35">
                <a:latin typeface="Times New Roman"/>
                <a:cs typeface="Times New Roman"/>
              </a:rPr>
              <a:t>al </a:t>
            </a:r>
            <a:r>
              <a:rPr b="1" dirty="0" sz="2400" spc="-25">
                <a:latin typeface="Times New Roman"/>
                <a:cs typeface="Times New Roman"/>
              </a:rPr>
              <a:t>said </a:t>
            </a:r>
            <a:r>
              <a:rPr b="1" dirty="0" sz="2400" spc="-15">
                <a:latin typeface="Times New Roman"/>
                <a:cs typeface="Times New Roman"/>
              </a:rPr>
              <a:t>that </a:t>
            </a:r>
            <a:r>
              <a:rPr b="1" dirty="0" sz="2400" spc="-25">
                <a:latin typeface="Times New Roman"/>
                <a:cs typeface="Times New Roman"/>
              </a:rPr>
              <a:t>human </a:t>
            </a:r>
            <a:r>
              <a:rPr b="1" dirty="0" sz="2400">
                <a:latin typeface="Times New Roman"/>
                <a:cs typeface="Times New Roman"/>
              </a:rPr>
              <a:t>studies </a:t>
            </a:r>
            <a:r>
              <a:rPr b="1" dirty="0" sz="2400" spc="-40">
                <a:latin typeface="Times New Roman"/>
                <a:cs typeface="Times New Roman"/>
              </a:rPr>
              <a:t>have </a:t>
            </a:r>
            <a:r>
              <a:rPr b="1" dirty="0" sz="2400" spc="45">
                <a:latin typeface="Times New Roman"/>
                <a:cs typeface="Times New Roman"/>
              </a:rPr>
              <a:t>not </a:t>
            </a:r>
            <a:r>
              <a:rPr b="1" dirty="0" sz="2400" spc="25">
                <a:latin typeface="Times New Roman"/>
                <a:cs typeface="Times New Roman"/>
              </a:rPr>
              <a:t>supported </a:t>
            </a:r>
            <a:r>
              <a:rPr b="1" dirty="0" sz="2400" spc="-105">
                <a:latin typeface="Times New Roman"/>
                <a:cs typeface="Times New Roman"/>
              </a:rPr>
              <a:t>a  </a:t>
            </a:r>
            <a:r>
              <a:rPr b="1" dirty="0" sz="2400" spc="5">
                <a:latin typeface="Times New Roman"/>
                <a:cs typeface="Times New Roman"/>
              </a:rPr>
              <a:t>relationship</a:t>
            </a:r>
            <a:r>
              <a:rPr b="1" dirty="0" sz="2400" spc="-60">
                <a:latin typeface="Times New Roman"/>
                <a:cs typeface="Times New Roman"/>
              </a:rPr>
              <a:t> </a:t>
            </a:r>
            <a:r>
              <a:rPr b="1" dirty="0" sz="2400" spc="30">
                <a:latin typeface="Times New Roman"/>
                <a:cs typeface="Times New Roman"/>
              </a:rPr>
              <a:t>between</a:t>
            </a:r>
            <a:r>
              <a:rPr b="1" dirty="0" sz="2400" spc="-65">
                <a:latin typeface="Times New Roman"/>
                <a:cs typeface="Times New Roman"/>
              </a:rPr>
              <a:t> </a:t>
            </a:r>
            <a:r>
              <a:rPr b="1" dirty="0" sz="2400" spc="30">
                <a:latin typeface="Times New Roman"/>
                <a:cs typeface="Times New Roman"/>
              </a:rPr>
              <a:t>dose</a:t>
            </a:r>
            <a:r>
              <a:rPr b="1" dirty="0" sz="2400" spc="-65">
                <a:latin typeface="Times New Roman"/>
                <a:cs typeface="Times New Roman"/>
              </a:rPr>
              <a:t> </a:t>
            </a:r>
            <a:r>
              <a:rPr b="1" dirty="0" sz="2400" spc="5">
                <a:latin typeface="Times New Roman"/>
                <a:cs typeface="Times New Roman"/>
              </a:rPr>
              <a:t>or</a:t>
            </a:r>
            <a:r>
              <a:rPr b="1" dirty="0" sz="2400" spc="-60">
                <a:latin typeface="Times New Roman"/>
                <a:cs typeface="Times New Roman"/>
              </a:rPr>
              <a:t> </a:t>
            </a:r>
            <a:r>
              <a:rPr b="1" dirty="0" sz="2400" spc="-45">
                <a:latin typeface="Times New Roman"/>
                <a:cs typeface="Times New Roman"/>
              </a:rPr>
              <a:t>plasma</a:t>
            </a:r>
            <a:r>
              <a:rPr b="1" dirty="0" sz="2400" spc="-75">
                <a:latin typeface="Times New Roman"/>
                <a:cs typeface="Times New Roman"/>
              </a:rPr>
              <a:t> </a:t>
            </a:r>
            <a:r>
              <a:rPr b="1" dirty="0" sz="2400" spc="5">
                <a:latin typeface="Times New Roman"/>
                <a:cs typeface="Times New Roman"/>
              </a:rPr>
              <a:t>levels</a:t>
            </a:r>
            <a:r>
              <a:rPr b="1" dirty="0" sz="2400" spc="-65">
                <a:latin typeface="Times New Roman"/>
                <a:cs typeface="Times New Roman"/>
              </a:rPr>
              <a:t> </a:t>
            </a:r>
            <a:r>
              <a:rPr b="1" dirty="0" sz="2400" spc="25">
                <a:latin typeface="Times New Roman"/>
                <a:cs typeface="Times New Roman"/>
              </a:rPr>
              <a:t>of</a:t>
            </a:r>
            <a:r>
              <a:rPr b="1" dirty="0" sz="2400" spc="-60">
                <a:latin typeface="Times New Roman"/>
                <a:cs typeface="Times New Roman"/>
              </a:rPr>
              <a:t> </a:t>
            </a:r>
            <a:r>
              <a:rPr b="1" dirty="0" sz="2400" spc="20">
                <a:latin typeface="Times New Roman"/>
                <a:cs typeface="Times New Roman"/>
              </a:rPr>
              <a:t>these</a:t>
            </a:r>
            <a:r>
              <a:rPr b="1" dirty="0" sz="2400" spc="-75">
                <a:latin typeface="Times New Roman"/>
                <a:cs typeface="Times New Roman"/>
              </a:rPr>
              <a:t> </a:t>
            </a:r>
            <a:r>
              <a:rPr b="1" dirty="0" sz="2400" spc="-5">
                <a:latin typeface="Times New Roman"/>
                <a:cs typeface="Times New Roman"/>
              </a:rPr>
              <a:t>agents</a:t>
            </a:r>
            <a:r>
              <a:rPr b="1" dirty="0" sz="2400" spc="-75">
                <a:latin typeface="Times New Roman"/>
                <a:cs typeface="Times New Roman"/>
              </a:rPr>
              <a:t> </a:t>
            </a:r>
            <a:r>
              <a:rPr b="1" dirty="0" sz="2400" spc="-15">
                <a:latin typeface="Times New Roman"/>
                <a:cs typeface="Times New Roman"/>
              </a:rPr>
              <a:t>and  </a:t>
            </a:r>
            <a:r>
              <a:rPr b="1" dirty="0" sz="2400" spc="5">
                <a:latin typeface="Times New Roman"/>
                <a:cs typeface="Times New Roman"/>
              </a:rPr>
              <a:t>gingival</a:t>
            </a:r>
            <a:r>
              <a:rPr b="1" dirty="0" sz="2400" spc="-65">
                <a:latin typeface="Times New Roman"/>
                <a:cs typeface="Times New Roman"/>
              </a:rPr>
              <a:t> </a:t>
            </a:r>
            <a:r>
              <a:rPr b="1" dirty="0" sz="2400" spc="5">
                <a:latin typeface="Times New Roman"/>
                <a:cs typeface="Times New Roman"/>
              </a:rPr>
              <a:t>overgrowth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6" name="object 12"/>
          <p:cNvGrpSpPr/>
          <p:nvPr/>
        </p:nvGrpSpPr>
        <p:grpSpPr>
          <a:xfrm>
            <a:off x="-4572" y="4600955"/>
            <a:ext cx="9153525" cy="2230120"/>
            <a:chOff x="-4572" y="4600955"/>
            <a:chExt cx="9153525" cy="2230120"/>
          </a:xfrm>
        </p:grpSpPr>
        <p:sp>
          <p:nvSpPr>
            <p:cNvPr id="1048746" name="object 13"/>
            <p:cNvSpPr/>
            <p:nvPr/>
          </p:nvSpPr>
          <p:spPr>
            <a:xfrm>
              <a:off x="0" y="5516880"/>
              <a:ext cx="9144000" cy="1309370"/>
            </a:xfrm>
            <a:custGeom>
              <a:avLst/>
              <a:ahLst/>
              <a:rect l="l" t="t" r="r" b="b"/>
              <a:pathLst>
                <a:path w="9144000" h="1309370">
                  <a:moveTo>
                    <a:pt x="9144000" y="0"/>
                  </a:moveTo>
                  <a:lnTo>
                    <a:pt x="0" y="0"/>
                  </a:lnTo>
                  <a:lnTo>
                    <a:pt x="0" y="1309116"/>
                  </a:lnTo>
                  <a:lnTo>
                    <a:pt x="9144000" y="13091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bIns="0" lIns="0" rIns="0" rtlCol="0" tIns="0" wrap="square"/>
            <a:p/>
          </p:txBody>
        </p:sp>
        <p:sp>
          <p:nvSpPr>
            <p:cNvPr id="1048747" name="object 14"/>
            <p:cNvSpPr/>
            <p:nvPr/>
          </p:nvSpPr>
          <p:spPr>
            <a:xfrm>
              <a:off x="0" y="5516880"/>
              <a:ext cx="9144000" cy="1309370"/>
            </a:xfrm>
            <a:custGeom>
              <a:avLst/>
              <a:ahLst/>
              <a:rect l="l" t="t" r="r" b="b"/>
              <a:pathLst>
                <a:path w="9144000" h="1309370">
                  <a:moveTo>
                    <a:pt x="0" y="1309116"/>
                  </a:moveTo>
                  <a:lnTo>
                    <a:pt x="9144000" y="130911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09116"/>
                  </a:lnTo>
                  <a:close/>
                </a:path>
              </a:pathLst>
            </a:custGeom>
            <a:ln w="9143">
              <a:solidFill>
                <a:srgbClr val="D24717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48" name="object 15"/>
            <p:cNvSpPr/>
            <p:nvPr/>
          </p:nvSpPr>
          <p:spPr>
            <a:xfrm>
              <a:off x="393191" y="4600955"/>
              <a:ext cx="8750807" cy="1952244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49" name="object 16"/>
          <p:cNvSpPr txBox="1"/>
          <p:nvPr/>
        </p:nvSpPr>
        <p:spPr>
          <a:xfrm>
            <a:off x="739546" y="4637913"/>
            <a:ext cx="7843520" cy="1649095"/>
          </a:xfrm>
          <a:prstGeom prst="rect"/>
        </p:spPr>
        <p:txBody>
          <a:bodyPr bIns="0" lIns="0" rIns="0" rtlCol="0" tIns="64135" vert="horz" wrap="square">
            <a:spAutoFit/>
          </a:bodyPr>
          <a:p>
            <a:pPr marL="12700" marR="5080">
              <a:lnSpc>
                <a:spcPct val="85900"/>
              </a:lnSpc>
              <a:spcBef>
                <a:spcPts val="505"/>
              </a:spcBef>
            </a:pPr>
            <a:r>
              <a:rPr b="1" dirty="0" sz="2400" spc="-95">
                <a:latin typeface="Times New Roman"/>
                <a:cs typeface="Times New Roman"/>
              </a:rPr>
              <a:t>Lucas </a:t>
            </a:r>
            <a:r>
              <a:rPr b="1" dirty="0" sz="2400" spc="-135">
                <a:latin typeface="Times New Roman"/>
                <a:cs typeface="Times New Roman"/>
              </a:rPr>
              <a:t>RM </a:t>
            </a:r>
            <a:r>
              <a:rPr b="1" dirty="0" sz="2400" spc="40">
                <a:latin typeface="Times New Roman"/>
                <a:cs typeface="Times New Roman"/>
              </a:rPr>
              <a:t>et </a:t>
            </a:r>
            <a:r>
              <a:rPr b="1" dirty="0" sz="2400" spc="-35">
                <a:latin typeface="Times New Roman"/>
                <a:cs typeface="Times New Roman"/>
              </a:rPr>
              <a:t>al </a:t>
            </a:r>
            <a:r>
              <a:rPr b="1" dirty="0" sz="2400" spc="-25">
                <a:latin typeface="Times New Roman"/>
                <a:cs typeface="Times New Roman"/>
              </a:rPr>
              <a:t>Observed </a:t>
            </a:r>
            <a:r>
              <a:rPr b="1" dirty="0" sz="2400" spc="-15">
                <a:latin typeface="Times New Roman"/>
                <a:cs typeface="Times New Roman"/>
              </a:rPr>
              <a:t>that </a:t>
            </a:r>
            <a:r>
              <a:rPr b="1" dirty="0" sz="2400" spc="5">
                <a:latin typeface="Times New Roman"/>
                <a:cs typeface="Times New Roman"/>
              </a:rPr>
              <a:t>gingival overgrowth </a:t>
            </a:r>
            <a:r>
              <a:rPr b="1" dirty="0" sz="2400" spc="-10">
                <a:latin typeface="Times New Roman"/>
                <a:cs typeface="Times New Roman"/>
              </a:rPr>
              <a:t>results  </a:t>
            </a:r>
            <a:r>
              <a:rPr b="1" dirty="0" sz="2400" spc="-30">
                <a:latin typeface="Times New Roman"/>
                <a:cs typeface="Times New Roman"/>
              </a:rPr>
              <a:t>from </a:t>
            </a:r>
            <a:r>
              <a:rPr b="1" dirty="0" sz="2400" spc="20">
                <a:latin typeface="Times New Roman"/>
                <a:cs typeface="Times New Roman"/>
              </a:rPr>
              <a:t>overproduction </a:t>
            </a:r>
            <a:r>
              <a:rPr b="1" dirty="0" sz="2400" spc="25">
                <a:latin typeface="Times New Roman"/>
                <a:cs typeface="Times New Roman"/>
              </a:rPr>
              <a:t>of </a:t>
            </a:r>
            <a:r>
              <a:rPr b="1" dirty="0" sz="2400">
                <a:latin typeface="Times New Roman"/>
                <a:cs typeface="Times New Roman"/>
              </a:rPr>
              <a:t>extracellular </a:t>
            </a:r>
            <a:r>
              <a:rPr b="1" dirty="0" sz="2400" spc="25">
                <a:latin typeface="Times New Roman"/>
                <a:cs typeface="Times New Roman"/>
              </a:rPr>
              <a:t>ground </a:t>
            </a:r>
            <a:r>
              <a:rPr b="1" dirty="0" sz="2400" spc="-10">
                <a:latin typeface="Times New Roman"/>
                <a:cs typeface="Times New Roman"/>
              </a:rPr>
              <a:t>substance  </a:t>
            </a:r>
            <a:r>
              <a:rPr b="1" dirty="0" sz="2400">
                <a:latin typeface="Times New Roman"/>
                <a:cs typeface="Times New Roman"/>
              </a:rPr>
              <a:t>characterized </a:t>
            </a:r>
            <a:r>
              <a:rPr b="1" dirty="0" sz="2400" spc="-35">
                <a:latin typeface="Times New Roman"/>
                <a:cs typeface="Times New Roman"/>
              </a:rPr>
              <a:t>by </a:t>
            </a:r>
            <a:r>
              <a:rPr b="1" dirty="0" sz="2400">
                <a:latin typeface="Times New Roman"/>
                <a:cs typeface="Times New Roman"/>
              </a:rPr>
              <a:t>increased </a:t>
            </a:r>
            <a:r>
              <a:rPr b="1" dirty="0" sz="2400" spc="15">
                <a:latin typeface="Times New Roman"/>
                <a:cs typeface="Times New Roman"/>
              </a:rPr>
              <a:t>presence </a:t>
            </a:r>
            <a:r>
              <a:rPr b="1" dirty="0" sz="2400" spc="25">
                <a:latin typeface="Times New Roman"/>
                <a:cs typeface="Times New Roman"/>
              </a:rPr>
              <a:t>of </a:t>
            </a:r>
            <a:r>
              <a:rPr b="1" dirty="0" sz="2400" spc="10">
                <a:latin typeface="Times New Roman"/>
                <a:cs typeface="Times New Roman"/>
              </a:rPr>
              <a:t>sulphated-  </a:t>
            </a:r>
            <a:r>
              <a:rPr b="1" dirty="0" sz="2400" spc="5">
                <a:latin typeface="Times New Roman"/>
                <a:cs typeface="Times New Roman"/>
              </a:rPr>
              <a:t>mucopolysaccharides(glycosaminoglycan) </a:t>
            </a:r>
            <a:r>
              <a:rPr b="1" dirty="0" sz="2400" spc="-15">
                <a:latin typeface="Times New Roman"/>
                <a:cs typeface="Times New Roman"/>
              </a:rPr>
              <a:t>and </a:t>
            </a:r>
            <a:r>
              <a:rPr b="1" dirty="0" sz="2400" spc="25">
                <a:latin typeface="Times New Roman"/>
                <a:cs typeface="Times New Roman"/>
              </a:rPr>
              <a:t>collagen,</a:t>
            </a:r>
            <a:r>
              <a:rPr b="1" dirty="0" sz="2400" spc="-270">
                <a:latin typeface="Times New Roman"/>
                <a:cs typeface="Times New Roman"/>
              </a:rPr>
              <a:t> </a:t>
            </a:r>
            <a:r>
              <a:rPr b="1" dirty="0" sz="2400" spc="-15">
                <a:latin typeface="Times New Roman"/>
                <a:cs typeface="Times New Roman"/>
              </a:rPr>
              <a:t>and  </a:t>
            </a:r>
            <a:r>
              <a:rPr b="1" dirty="0" sz="2400" spc="-20">
                <a:latin typeface="Times New Roman"/>
                <a:cs typeface="Times New Roman"/>
              </a:rPr>
              <a:t>abundant </a:t>
            </a:r>
            <a:r>
              <a:rPr b="1" dirty="0" sz="2400" spc="-5">
                <a:latin typeface="Times New Roman"/>
                <a:cs typeface="Times New Roman"/>
              </a:rPr>
              <a:t>active</a:t>
            </a:r>
            <a:r>
              <a:rPr b="1" dirty="0" sz="2400" spc="-140">
                <a:latin typeface="Times New Roman"/>
                <a:cs typeface="Times New Roman"/>
              </a:rPr>
              <a:t> </a:t>
            </a:r>
            <a:r>
              <a:rPr b="1" dirty="0" sz="2400" spc="-25">
                <a:latin typeface="Times New Roman"/>
                <a:cs typeface="Times New Roman"/>
              </a:rPr>
              <a:t>fibroblasts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object 2"/>
          <p:cNvSpPr txBox="1">
            <a:spLocks noGrp="1"/>
          </p:cNvSpPr>
          <p:nvPr>
            <p:ph type="title"/>
          </p:nvPr>
        </p:nvSpPr>
        <p:spPr>
          <a:xfrm>
            <a:off x="2121789" y="414273"/>
            <a:ext cx="535559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180">
                <a:solidFill>
                  <a:srgbClr val="FFC000"/>
                </a:solidFill>
                <a:latin typeface="Trebuchet MS"/>
                <a:cs typeface="Trebuchet MS"/>
              </a:rPr>
              <a:t>CLINICAL</a:t>
            </a:r>
            <a:r>
              <a:rPr b="1" dirty="0" sz="4000" spc="-305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4000" spc="-204">
                <a:solidFill>
                  <a:srgbClr val="FFC000"/>
                </a:solidFill>
                <a:latin typeface="Trebuchet MS"/>
                <a:cs typeface="Trebuchet MS"/>
              </a:rPr>
              <a:t>PRESENTATION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751" name="object 3"/>
          <p:cNvSpPr txBox="1"/>
          <p:nvPr/>
        </p:nvSpPr>
        <p:spPr>
          <a:xfrm>
            <a:off x="4194175" y="1354581"/>
            <a:ext cx="4514215" cy="514667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65659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"/>
              <a:tabLst>
                <a:tab algn="l" pos="330200"/>
              </a:tabLst>
            </a:pP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interdental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papillae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are 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initially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affected,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becoming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enlarged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resulting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lobulated</a:t>
            </a:r>
            <a:r>
              <a:rPr dirty="0" sz="28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nodular</a:t>
            </a:r>
            <a:r>
              <a:rPr dirty="0" sz="2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morphology.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73660">
              <a:lnSpc>
                <a:spcPct val="100000"/>
              </a:lnSpc>
              <a:buSzPct val="96428"/>
              <a:buFont typeface="Wingdings"/>
              <a:buChar char=""/>
              <a:tabLst>
                <a:tab algn="l" pos="330200"/>
              </a:tabLst>
            </a:pP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These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effects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limited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attached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marginal gingiva,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frequently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observed 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anteriorly,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especially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facial 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Surfaces</a:t>
            </a:r>
            <a:r>
              <a:rPr dirty="0" sz="2800" spc="-150">
                <a:solidFill>
                  <a:srgbClr val="00FF00"/>
                </a:solidFill>
                <a:latin typeface="Times New Roman"/>
                <a:cs typeface="Times New Roman"/>
              </a:rPr>
              <a:t>.(Seymour </a:t>
            </a:r>
            <a:r>
              <a:rPr dirty="0" sz="2800" spc="-295">
                <a:solidFill>
                  <a:srgbClr val="00FF00"/>
                </a:solidFill>
                <a:latin typeface="Times New Roman"/>
                <a:cs typeface="Times New Roman"/>
              </a:rPr>
              <a:t>RA</a:t>
            </a:r>
            <a:r>
              <a:rPr dirty="0" sz="2800" spc="-1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110">
                <a:solidFill>
                  <a:srgbClr val="00FF00"/>
                </a:solidFill>
                <a:latin typeface="Times New Roman"/>
                <a:cs typeface="Times New Roman"/>
              </a:rPr>
              <a:t>1991)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48" name="object 4"/>
          <p:cNvGrpSpPr/>
          <p:nvPr/>
        </p:nvGrpSpPr>
        <p:grpSpPr>
          <a:xfrm>
            <a:off x="762000" y="1524000"/>
            <a:ext cx="3124200" cy="4572000"/>
            <a:chOff x="762000" y="1524000"/>
            <a:chExt cx="3124200" cy="4572000"/>
          </a:xfrm>
        </p:grpSpPr>
        <p:sp>
          <p:nvSpPr>
            <p:cNvPr id="1048752" name="object 5"/>
            <p:cNvSpPr/>
            <p:nvPr/>
          </p:nvSpPr>
          <p:spPr>
            <a:xfrm>
              <a:off x="762000" y="1524000"/>
              <a:ext cx="3124200" cy="2247900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53" name="object 6"/>
            <p:cNvSpPr/>
            <p:nvPr/>
          </p:nvSpPr>
          <p:spPr>
            <a:xfrm>
              <a:off x="762000" y="3810000"/>
              <a:ext cx="3124200" cy="2286000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object 2"/>
          <p:cNvSpPr txBox="1">
            <a:spLocks noGrp="1"/>
          </p:cNvSpPr>
          <p:nvPr>
            <p:ph type="title"/>
          </p:nvPr>
        </p:nvSpPr>
        <p:spPr>
          <a:xfrm>
            <a:off x="2881122" y="338073"/>
            <a:ext cx="3837304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305">
                <a:solidFill>
                  <a:srgbClr val="FFC000"/>
                </a:solidFill>
                <a:latin typeface="Trebuchet MS"/>
                <a:cs typeface="Trebuchet MS"/>
              </a:rPr>
              <a:t>HISTOPATHOLOGY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755" name="object 3"/>
          <p:cNvSpPr txBox="1"/>
          <p:nvPr/>
        </p:nvSpPr>
        <p:spPr>
          <a:xfrm>
            <a:off x="4575175" y="1286002"/>
            <a:ext cx="4375785" cy="478155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algn="l" pos="285115"/>
              </a:tabLst>
            </a:pPr>
            <a:r>
              <a:rPr b="1" dirty="0" sz="2400">
                <a:solidFill>
                  <a:srgbClr val="FFFFFF"/>
                </a:solidFill>
                <a:latin typeface="Times New Roman"/>
                <a:cs typeface="Times New Roman"/>
              </a:rPr>
              <a:t>Hyperkeratotic </a:t>
            </a:r>
            <a:r>
              <a:rPr b="1"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epithelium</a:t>
            </a:r>
            <a:r>
              <a:rPr b="1" dirty="0" sz="2400" spc="-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that  is </a:t>
            </a:r>
            <a:r>
              <a:rPr b="1" dirty="0" sz="2400">
                <a:solidFill>
                  <a:srgbClr val="FFFFFF"/>
                </a:solidFill>
                <a:latin typeface="Times New Roman"/>
                <a:cs typeface="Times New Roman"/>
              </a:rPr>
              <a:t>characterized </a:t>
            </a:r>
            <a:r>
              <a:rPr b="1"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b="1" dirty="0" sz="2400" spc="45">
                <a:solidFill>
                  <a:srgbClr val="FFFFFF"/>
                </a:solidFill>
                <a:latin typeface="Times New Roman"/>
                <a:cs typeface="Times New Roman"/>
              </a:rPr>
              <a:t>long, </a:t>
            </a:r>
            <a:r>
              <a:rPr b="1"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thin,  </a:t>
            </a:r>
            <a:r>
              <a:rPr b="1"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often </a:t>
            </a:r>
            <a:r>
              <a:rPr b="1"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interlacing rete</a:t>
            </a:r>
            <a:r>
              <a:rPr b="1" dirty="0" sz="2400" spc="-2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pegs.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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"/>
            </a:pPr>
            <a:endParaRPr sz="2300">
              <a:latin typeface="Times New Roman"/>
              <a:cs typeface="Times New Roman"/>
            </a:endParaRPr>
          </a:p>
          <a:p>
            <a:pPr indent="-303530" marL="315595">
              <a:lnSpc>
                <a:spcPct val="100000"/>
              </a:lnSpc>
              <a:buSzPct val="95833"/>
              <a:buFont typeface="Wingdings"/>
              <a:buChar char=""/>
              <a:tabLst>
                <a:tab algn="l" pos="316230"/>
              </a:tabLst>
            </a:pPr>
            <a:r>
              <a:rPr b="1"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b="1"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epithelial</a:t>
            </a:r>
            <a:endParaRPr sz="2400">
              <a:latin typeface="Times New Roman"/>
              <a:cs typeface="Times New Roman"/>
            </a:endParaRPr>
          </a:p>
          <a:p>
            <a:pPr marL="12700" marR="291465">
              <a:lnSpc>
                <a:spcPct val="100000"/>
              </a:lnSpc>
            </a:pPr>
            <a:r>
              <a:rPr b="1"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rete pegs </a:t>
            </a:r>
            <a:r>
              <a:rPr b="1" dirty="0" sz="2400" spc="50">
                <a:solidFill>
                  <a:srgbClr val="FFFFFF"/>
                </a:solidFill>
                <a:latin typeface="Times New Roman"/>
                <a:cs typeface="Times New Roman"/>
              </a:rPr>
              <a:t>extend deep </a:t>
            </a:r>
            <a:r>
              <a:rPr b="1" dirty="0" sz="2400" spc="45">
                <a:solidFill>
                  <a:srgbClr val="FFFFFF"/>
                </a:solidFill>
                <a:latin typeface="Times New Roman"/>
                <a:cs typeface="Times New Roman"/>
              </a:rPr>
              <a:t>into </a:t>
            </a:r>
            <a:r>
              <a:rPr b="1"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b="1"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lamina </a:t>
            </a:r>
            <a:r>
              <a:rPr b="1"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propria, </a:t>
            </a:r>
            <a:r>
              <a:rPr b="1"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which  </a:t>
            </a:r>
            <a:r>
              <a:rPr b="1"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manifests </a:t>
            </a:r>
            <a:r>
              <a:rPr b="1"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collagenous </a:t>
            </a:r>
            <a:r>
              <a:rPr b="1"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b="1" dirty="0" sz="2400" spc="-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 sz="2400" spc="5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endParaRPr sz="2400">
              <a:latin typeface="Times New Roman"/>
              <a:cs typeface="Times New Roman"/>
            </a:endParaRPr>
          </a:p>
          <a:p>
            <a:pPr marL="12700" marR="160020">
              <a:lnSpc>
                <a:spcPct val="100000"/>
              </a:lnSpc>
              <a:spcBef>
                <a:spcPts val="5"/>
              </a:spcBef>
            </a:pPr>
            <a:r>
              <a:rPr b="1"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collagenous </a:t>
            </a:r>
            <a:r>
              <a:rPr b="1"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elements,</a:t>
            </a:r>
            <a:r>
              <a:rPr b="1" dirty="0" sz="2400" spc="-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numerous  </a:t>
            </a:r>
            <a:r>
              <a:rPr b="1"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fibroblasts, </a:t>
            </a:r>
            <a:r>
              <a:rPr b="1"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vessels, </a:t>
            </a:r>
            <a:r>
              <a:rPr b="1"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b="1"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b="1" dirty="0" sz="2400" spc="35">
                <a:solidFill>
                  <a:srgbClr val="FFFFFF"/>
                </a:solidFill>
                <a:latin typeface="Times New Roman"/>
                <a:cs typeface="Times New Roman"/>
              </a:rPr>
              <a:t>foci </a:t>
            </a:r>
            <a:r>
              <a:rPr b="1"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b="1"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inflammatory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cells </a:t>
            </a:r>
            <a:r>
              <a:rPr b="1" dirty="0" sz="2400" spc="50">
                <a:solidFill>
                  <a:srgbClr val="FFFFFF"/>
                </a:solidFill>
                <a:latin typeface="Times New Roman"/>
                <a:cs typeface="Times New Roman"/>
              </a:rPr>
              <a:t>deep </a:t>
            </a:r>
            <a:r>
              <a:rPr b="1" dirty="0" sz="2400" spc="35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b="1"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b="1" dirty="0" sz="2400" spc="-4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specimen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8756" name="object 4"/>
          <p:cNvSpPr/>
          <p:nvPr/>
        </p:nvSpPr>
        <p:spPr>
          <a:xfrm>
            <a:off x="990600" y="2438400"/>
            <a:ext cx="2895600" cy="31242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object 2"/>
          <p:cNvSpPr txBox="1"/>
          <p:nvPr/>
        </p:nvSpPr>
        <p:spPr>
          <a:xfrm>
            <a:off x="993444" y="1430781"/>
            <a:ext cx="4226560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2800" spc="-25">
                <a:solidFill>
                  <a:srgbClr val="00FF00"/>
                </a:solidFill>
                <a:latin typeface="Times New Roman"/>
                <a:cs typeface="Times New Roman"/>
              </a:rPr>
              <a:t>Bokenkamp </a:t>
            </a:r>
            <a:r>
              <a:rPr b="1" dirty="0" sz="2800" spc="-70">
                <a:solidFill>
                  <a:srgbClr val="00FF00"/>
                </a:solidFill>
                <a:latin typeface="Times New Roman"/>
                <a:cs typeface="Times New Roman"/>
              </a:rPr>
              <a:t>A. </a:t>
            </a:r>
            <a:r>
              <a:rPr b="1" dirty="0" sz="2800" spc="15">
                <a:solidFill>
                  <a:srgbClr val="00FF00"/>
                </a:solidFill>
                <a:latin typeface="Times New Roman"/>
                <a:cs typeface="Times New Roman"/>
              </a:rPr>
              <a:t>Bohnhoest</a:t>
            </a:r>
            <a:r>
              <a:rPr b="1" dirty="0" sz="2800" spc="-35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2800" spc="-150">
                <a:solidFill>
                  <a:srgbClr val="00FF00"/>
                </a:solidFill>
                <a:latin typeface="Times New Roman"/>
                <a:cs typeface="Times New Roman"/>
              </a:rPr>
              <a:t>B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758" name="object 3"/>
          <p:cNvSpPr txBox="1"/>
          <p:nvPr/>
        </p:nvSpPr>
        <p:spPr>
          <a:xfrm>
            <a:off x="2822194" y="1857273"/>
            <a:ext cx="5537200" cy="153416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-No </a:t>
            </a:r>
            <a:r>
              <a:rPr dirty="0" sz="2800" spc="-185">
                <a:solidFill>
                  <a:srgbClr val="FFFFFF"/>
                </a:solidFill>
                <a:latin typeface="Times New Roman"/>
                <a:cs typeface="Times New Roman"/>
              </a:rPr>
              <a:t>signs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dirty="0" sz="2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enlargement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-Enlargement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confined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IDP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-Enlargement </a:t>
            </a:r>
            <a:r>
              <a:rPr dirty="0" sz="2800" spc="-185">
                <a:solidFill>
                  <a:srgbClr val="FFFFFF"/>
                </a:solidFill>
                <a:latin typeface="Times New Roman"/>
                <a:cs typeface="Times New Roman"/>
              </a:rPr>
              <a:t>involves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papilla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marginal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759" name="object 4"/>
          <p:cNvSpPr txBox="1"/>
          <p:nvPr/>
        </p:nvSpPr>
        <p:spPr>
          <a:xfrm>
            <a:off x="2822194" y="3869816"/>
            <a:ext cx="5699125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-Enlargement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covers 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three quarters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760" name="object 5"/>
          <p:cNvSpPr txBox="1"/>
          <p:nvPr/>
        </p:nvSpPr>
        <p:spPr>
          <a:xfrm>
            <a:off x="993444" y="1857273"/>
            <a:ext cx="1546225" cy="289115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Grade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Grade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  <a:p>
            <a:pPr indent="-274320" marL="286385" marR="345440">
              <a:lnSpc>
                <a:spcPct val="100000"/>
              </a:lnSpc>
              <a:spcBef>
                <a:spcPts val="600"/>
              </a:spcBef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Grade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2  </a:t>
            </a:r>
            <a:r>
              <a:rPr dirty="0" sz="2800" spc="-18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800" spc="-30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Grade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8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crown.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761" name="object 6"/>
          <p:cNvSpPr txBox="1">
            <a:spLocks noGrp="1"/>
          </p:cNvSpPr>
          <p:nvPr>
            <p:ph type="title"/>
          </p:nvPr>
        </p:nvSpPr>
        <p:spPr>
          <a:xfrm>
            <a:off x="3284982" y="688974"/>
            <a:ext cx="302768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145">
                <a:solidFill>
                  <a:srgbClr val="FFC000"/>
                </a:solidFill>
                <a:latin typeface="Trebuchet MS"/>
                <a:cs typeface="Trebuchet MS"/>
              </a:rPr>
              <a:t>Measurement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48607" name="object 3"/>
            <p:cNvSpPr/>
            <p:nvPr/>
          </p:nvSpPr>
          <p:spPr>
            <a:xfrm>
              <a:off x="0" y="0"/>
              <a:ext cx="9144000" cy="6857999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08" name="object 4"/>
            <p:cNvSpPr/>
            <p:nvPr/>
          </p:nvSpPr>
          <p:spPr>
            <a:xfrm>
              <a:off x="0" y="0"/>
              <a:ext cx="9144000" cy="6857998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graphicFrame>
        <p:nvGraphicFramePr>
          <p:cNvPr id="4194304" name="object 5"/>
          <p:cNvGraphicFramePr>
            <a:graphicFrameLocks noGrp="1"/>
          </p:cNvGraphicFramePr>
          <p:nvPr/>
        </p:nvGraphicFramePr>
        <p:xfrm>
          <a:off x="0" y="0"/>
          <a:ext cx="9146540" cy="6901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6620"/>
                <a:gridCol w="2266950"/>
                <a:gridCol w="3436620"/>
              </a:tblGrid>
              <a:tr h="942498">
                <a:tc>
                  <a:txBody>
                    <a:bodyPr/>
                    <a:p>
                      <a:pPr marL="882650">
                        <a:lnSpc>
                          <a:spcPts val="3300"/>
                        </a:lnSpc>
                      </a:pPr>
                      <a:r>
                        <a:rPr b="1" dirty="0" sz="2800" spc="-3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CATEGORY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E3408"/>
                      </a:solidFill>
                      <a:prstDash val="solid"/>
                    </a:lnL>
                    <a:lnT w="6350">
                      <a:solidFill>
                        <a:srgbClr val="AE3408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p>
                      <a:pPr marL="488315">
                        <a:lnSpc>
                          <a:spcPts val="3300"/>
                        </a:lnSpc>
                      </a:pPr>
                      <a:r>
                        <a:rPr b="1" dirty="0" sz="2800" spc="-18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DRUGS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AE3408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p>
                      <a:pPr indent="78740" marL="92075" marR="774065">
                        <a:lnSpc>
                          <a:spcPts val="3360"/>
                        </a:lnSpc>
                        <a:spcBef>
                          <a:spcPts val="50"/>
                        </a:spcBef>
                      </a:pPr>
                      <a:r>
                        <a:rPr b="1" dirty="0" sz="2800" spc="-1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INDIAN </a:t>
                      </a:r>
                      <a:r>
                        <a:rPr b="1" dirty="0" sz="2800" spc="-1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BRAND  </a:t>
                      </a:r>
                      <a:r>
                        <a:rPr b="1" dirty="0" sz="2800" spc="-2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NAMES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R w="6350">
                      <a:solidFill>
                        <a:srgbClr val="AE3408"/>
                      </a:solidFill>
                      <a:prstDash val="solid"/>
                    </a:lnR>
                    <a:lnT w="6350">
                      <a:solidFill>
                        <a:srgbClr val="AE3408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</a:tr>
              <a:tr h="1493520">
                <a:tc>
                  <a:txBody>
                    <a:bodyPr/>
                    <a:p>
                      <a:pPr marL="889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b="1" dirty="0" sz="2400" spc="-210">
                          <a:latin typeface="Times New Roman"/>
                          <a:cs typeface="Times New Roman"/>
                        </a:rPr>
                        <a:t>ANTIEPILEPTICS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AE3408"/>
                      </a:solidFill>
                      <a:prstDash val="solid"/>
                    </a:lnL>
                    <a:lnR w="9525">
                      <a:solidFill>
                        <a:srgbClr val="AE3408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AE3408"/>
                      </a:solidFill>
                      <a:prstDash val="solid"/>
                    </a:lnB>
                    <a:solidFill>
                      <a:srgbClr val="EDB5A2"/>
                    </a:solidFill>
                  </a:tcPr>
                </a:tc>
                <a:tc>
                  <a:txBody>
                    <a:bodyPr/>
                    <a:p>
                      <a:pPr marL="92075" marR="4210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b="1" dirty="0" sz="2000">
                          <a:latin typeface="Times New Roman"/>
                          <a:cs typeface="Times New Roman"/>
                        </a:rPr>
                        <a:t>Phenytoin  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Phen</a:t>
                      </a:r>
                      <a:r>
                        <a:rPr b="1" dirty="0" sz="2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rbitone  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Primidone  </a:t>
                      </a:r>
                      <a:r>
                        <a:rPr b="1" dirty="0" sz="2000" spc="-45">
                          <a:latin typeface="Times New Roman"/>
                          <a:cs typeface="Times New Roman"/>
                        </a:rPr>
                        <a:t>Valproic</a:t>
                      </a:r>
                      <a:r>
                        <a:rPr b="1"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acid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AE3408"/>
                      </a:solidFill>
                      <a:prstDash val="solid"/>
                    </a:lnL>
                    <a:lnR w="9525">
                      <a:solidFill>
                        <a:srgbClr val="AE3408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AE3408"/>
                      </a:solidFill>
                      <a:prstDash val="solid"/>
                    </a:lnB>
                    <a:solidFill>
                      <a:srgbClr val="EDB5A2"/>
                    </a:solidFill>
                  </a:tcPr>
                </a:tc>
                <a:tc>
                  <a:txBody>
                    <a:bodyPr/>
                    <a:p>
                      <a:pPr marL="92075" marR="49910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Epileptin,Celetoin,Episol  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Fenob</a:t>
                      </a: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rb,</a:t>
                      </a: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pi</a:t>
                      </a:r>
                      <a:r>
                        <a:rPr b="1" dirty="0" sz="2000" spc="-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b="1" dirty="0" sz="2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n,</a:t>
                      </a: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arden</a:t>
                      </a: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b="1" dirty="0" sz="2000" spc="10">
                          <a:latin typeface="Times New Roman"/>
                          <a:cs typeface="Times New Roman"/>
                        </a:rPr>
                        <a:t>Mysoline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Epilex</a:t>
                      </a:r>
                      <a:r>
                        <a:rPr b="1"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b="1" dirty="0" sz="2000" spc="25">
                          <a:latin typeface="Times New Roman"/>
                          <a:cs typeface="Times New Roman"/>
                        </a:rPr>
                        <a:t>chrono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AE3408"/>
                      </a:solidFill>
                      <a:prstDash val="solid"/>
                    </a:lnL>
                    <a:lnR w="6350">
                      <a:solidFill>
                        <a:srgbClr val="AE3408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AE3408"/>
                      </a:solidFill>
                      <a:prstDash val="solid"/>
                    </a:lnB>
                    <a:solidFill>
                      <a:srgbClr val="EDB5A2"/>
                    </a:solidFill>
                  </a:tcPr>
                </a:tc>
              </a:tr>
              <a:tr h="2834640">
                <a:tc>
                  <a:txBody>
                    <a:bodyPr/>
                    <a:p>
                      <a:pPr marL="88900" marR="5905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b="1" dirty="0" sz="2400" spc="-175">
                          <a:latin typeface="Times New Roman"/>
                          <a:cs typeface="Times New Roman"/>
                        </a:rPr>
                        <a:t>CALCIUM </a:t>
                      </a:r>
                      <a:r>
                        <a:rPr b="1" dirty="0" sz="2400" spc="-210">
                          <a:latin typeface="Times New Roman"/>
                          <a:cs typeface="Times New Roman"/>
                        </a:rPr>
                        <a:t>CHANNEL  </a:t>
                      </a:r>
                      <a:r>
                        <a:rPr b="1" dirty="0" sz="2400" spc="-254">
                          <a:latin typeface="Times New Roman"/>
                          <a:cs typeface="Times New Roman"/>
                        </a:rPr>
                        <a:t>BLOCKERS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b="1" dirty="0" sz="2400">
                          <a:latin typeface="Times New Roman"/>
                          <a:cs typeface="Times New Roman"/>
                        </a:rPr>
                        <a:t>Dihydropyridines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8900" marR="1035685">
                        <a:lnSpc>
                          <a:spcPct val="100000"/>
                        </a:lnSpc>
                        <a:spcBef>
                          <a:spcPts val="2160"/>
                        </a:spcBef>
                      </a:pPr>
                      <a:r>
                        <a:rPr b="1" dirty="0" sz="2400">
                          <a:latin typeface="Times New Roman"/>
                          <a:cs typeface="Times New Roman"/>
                        </a:rPr>
                        <a:t>Phe</a:t>
                      </a:r>
                      <a:r>
                        <a:rPr b="1" dirty="0" sz="2400" spc="-9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b="1" dirty="0" sz="2400">
                          <a:latin typeface="Times New Roman"/>
                          <a:cs typeface="Times New Roman"/>
                        </a:rPr>
                        <a:t>ylal</a:t>
                      </a:r>
                      <a:r>
                        <a:rPr b="1" dirty="0" sz="2400" spc="-5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b="1" dirty="0" sz="2400">
                          <a:latin typeface="Times New Roman"/>
                          <a:cs typeface="Times New Roman"/>
                        </a:rPr>
                        <a:t>ylam</a:t>
                      </a:r>
                      <a:r>
                        <a:rPr b="1" dirty="0" sz="2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b="1" dirty="0" sz="2400">
                          <a:latin typeface="Times New Roman"/>
                          <a:cs typeface="Times New Roman"/>
                        </a:rPr>
                        <a:t>ne  </a:t>
                      </a:r>
                      <a:r>
                        <a:rPr b="1" dirty="0" sz="2400" spc="15">
                          <a:latin typeface="Times New Roman"/>
                          <a:cs typeface="Times New Roman"/>
                        </a:rPr>
                        <a:t>Benzodiazepine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AE3408"/>
                      </a:solidFill>
                      <a:prstDash val="solid"/>
                    </a:lnL>
                    <a:lnR w="9525">
                      <a:solidFill>
                        <a:srgbClr val="AE3408"/>
                      </a:solidFill>
                      <a:prstDash val="solid"/>
                    </a:lnR>
                    <a:lnT w="9525">
                      <a:solidFill>
                        <a:srgbClr val="AE3408"/>
                      </a:solidFill>
                      <a:prstDash val="solid"/>
                    </a:lnT>
                    <a:lnB w="9525">
                      <a:solidFill>
                        <a:srgbClr val="AE340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 marR="8763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b="1" dirty="0" sz="2000" spc="10">
                          <a:latin typeface="Times New Roman"/>
                          <a:cs typeface="Times New Roman"/>
                        </a:rPr>
                        <a:t>Nifedipine  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Amlo</a:t>
                      </a:r>
                      <a:r>
                        <a:rPr b="1" dirty="0" sz="20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ip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ine  </a:t>
                      </a:r>
                      <a:r>
                        <a:rPr b="1" dirty="0" sz="2000" spc="10">
                          <a:latin typeface="Times New Roman"/>
                          <a:cs typeface="Times New Roman"/>
                        </a:rPr>
                        <a:t>Felodipine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b="1" dirty="0" sz="2000" spc="-5">
                          <a:latin typeface="Times New Roman"/>
                          <a:cs typeface="Times New Roman"/>
                        </a:rPr>
                        <a:t>Diltiazem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075" marR="142875">
                        <a:lnSpc>
                          <a:spcPct val="100000"/>
                        </a:lnSpc>
                      </a:pPr>
                      <a:r>
                        <a:rPr b="1" dirty="0" sz="2000" spc="-5">
                          <a:latin typeface="Times New Roman"/>
                          <a:cs typeface="Times New Roman"/>
                        </a:rPr>
                        <a:t>Bep</a:t>
                      </a:r>
                      <a:r>
                        <a:rPr b="1" dirty="0" sz="2000" spc="3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id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b="1" dirty="0" sz="2000" spc="-8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b="1" dirty="0" sz="20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b="1" dirty="0" sz="2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b="1" dirty="0" sz="2000" spc="-5">
                          <a:latin typeface="Times New Roman"/>
                          <a:cs typeface="Times New Roman"/>
                        </a:rPr>
                        <a:t>chlo  </a:t>
                      </a:r>
                      <a:r>
                        <a:rPr b="1" dirty="0" sz="2000" spc="15">
                          <a:latin typeface="Times New Roman"/>
                          <a:cs typeface="Times New Roman"/>
                        </a:rPr>
                        <a:t>ride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9525">
                      <a:solidFill>
                        <a:srgbClr val="AE3408"/>
                      </a:solidFill>
                      <a:prstDash val="solid"/>
                    </a:lnL>
                    <a:lnR w="9525">
                      <a:solidFill>
                        <a:srgbClr val="AE3408"/>
                      </a:solidFill>
                      <a:prstDash val="solid"/>
                    </a:lnR>
                    <a:lnT w="9525">
                      <a:solidFill>
                        <a:srgbClr val="AE3408"/>
                      </a:solidFill>
                      <a:prstDash val="solid"/>
                    </a:lnT>
                    <a:lnB w="9525">
                      <a:solidFill>
                        <a:srgbClr val="AE340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 marR="1092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b="1" dirty="0" sz="2000" spc="-15">
                          <a:latin typeface="Times New Roman"/>
                          <a:cs typeface="Times New Roman"/>
                        </a:rPr>
                        <a:t>AdalatRetard,Angiblock,Angi  </a:t>
                      </a:r>
                      <a:r>
                        <a:rPr b="1" dirty="0" sz="2000" spc="10">
                          <a:latin typeface="Times New Roman"/>
                          <a:cs typeface="Times New Roman"/>
                        </a:rPr>
                        <a:t>fine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252095">
                        <a:lnSpc>
                          <a:spcPct val="100000"/>
                        </a:lnSpc>
                      </a:pP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Acedip,Amlogard,Acord  </a:t>
                      </a:r>
                      <a:r>
                        <a:rPr b="1" dirty="0" sz="2000" spc="-20">
                          <a:latin typeface="Times New Roman"/>
                          <a:cs typeface="Times New Roman"/>
                        </a:rPr>
                        <a:t>Felogard-ER,Plendil,Renedil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502920">
                        <a:lnSpc>
                          <a:spcPct val="200000"/>
                        </a:lnSpc>
                      </a:pPr>
                      <a:r>
                        <a:rPr b="1" dirty="0" sz="2000" spc="-5">
                          <a:latin typeface="Times New Roman"/>
                          <a:cs typeface="Times New Roman"/>
                        </a:rPr>
                        <a:t>Cardem,</a:t>
                      </a: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b="1" dirty="0" sz="2000" spc="3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iz</a:t>
                      </a: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m,Ch</a:t>
                      </a: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nnel  </a:t>
                      </a:r>
                      <a:r>
                        <a:rPr b="1" dirty="0" sz="2000" spc="-85">
                          <a:latin typeface="Times New Roman"/>
                          <a:cs typeface="Times New Roman"/>
                        </a:rPr>
                        <a:t>Vascor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9525">
                      <a:solidFill>
                        <a:srgbClr val="AE3408"/>
                      </a:solidFill>
                      <a:prstDash val="solid"/>
                    </a:lnL>
                    <a:lnR w="6350">
                      <a:solidFill>
                        <a:srgbClr val="AE3408"/>
                      </a:solidFill>
                      <a:prstDash val="solid"/>
                    </a:lnR>
                    <a:lnT w="9525">
                      <a:solidFill>
                        <a:srgbClr val="AE3408"/>
                      </a:solidFill>
                      <a:prstDash val="solid"/>
                    </a:lnT>
                    <a:lnB w="9525">
                      <a:solidFill>
                        <a:srgbClr val="AE3408"/>
                      </a:solidFill>
                      <a:prstDash val="solid"/>
                    </a:lnB>
                  </a:tcPr>
                </a:tc>
              </a:tr>
              <a:tr h="670560">
                <a:tc>
                  <a:txBody>
                    <a:bodyPr/>
                    <a:p>
                      <a:pPr marL="889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b="1" dirty="0" sz="2400" spc="-160">
                          <a:latin typeface="Times New Roman"/>
                          <a:cs typeface="Times New Roman"/>
                        </a:rPr>
                        <a:t>IMMUNOSUPRESSANT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AE3408"/>
                      </a:solidFill>
                      <a:prstDash val="solid"/>
                    </a:lnL>
                    <a:lnR w="9525">
                      <a:solidFill>
                        <a:srgbClr val="AE3408"/>
                      </a:solidFill>
                      <a:prstDash val="solid"/>
                    </a:lnR>
                    <a:lnT w="9525">
                      <a:solidFill>
                        <a:srgbClr val="AE3408"/>
                      </a:solidFill>
                      <a:prstDash val="solid"/>
                    </a:lnT>
                    <a:lnB w="9525">
                      <a:solidFill>
                        <a:srgbClr val="AE3408"/>
                      </a:solidFill>
                      <a:prstDash val="solid"/>
                    </a:lnB>
                    <a:solidFill>
                      <a:srgbClr val="EDB5A2"/>
                    </a:solidFill>
                  </a:tcPr>
                </a:tc>
                <a:tc>
                  <a:txBody>
                    <a:bodyPr/>
                    <a:p>
                      <a:pPr marL="920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b="1" dirty="0" sz="2000" spc="5">
                          <a:latin typeface="Times New Roman"/>
                          <a:cs typeface="Times New Roman"/>
                        </a:rPr>
                        <a:t>Cyclosporine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9525">
                      <a:solidFill>
                        <a:srgbClr val="AE3408"/>
                      </a:solidFill>
                      <a:prstDash val="solid"/>
                    </a:lnL>
                    <a:lnR w="9525">
                      <a:solidFill>
                        <a:srgbClr val="AE3408"/>
                      </a:solidFill>
                      <a:prstDash val="solid"/>
                    </a:lnR>
                    <a:lnT w="9525">
                      <a:solidFill>
                        <a:srgbClr val="AE3408"/>
                      </a:solidFill>
                      <a:prstDash val="solid"/>
                    </a:lnT>
                    <a:lnB w="9525">
                      <a:solidFill>
                        <a:srgbClr val="AE3408"/>
                      </a:solidFill>
                      <a:prstDash val="solid"/>
                    </a:lnB>
                    <a:solidFill>
                      <a:srgbClr val="EDB5A2"/>
                    </a:solidFill>
                  </a:tcPr>
                </a:tc>
                <a:tc>
                  <a:txBody>
                    <a:bodyPr/>
                    <a:p>
                      <a:pPr marL="920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b="1" dirty="0" sz="2000" spc="-25">
                          <a:latin typeface="Times New Roman"/>
                          <a:cs typeface="Times New Roman"/>
                        </a:rPr>
                        <a:t>Arpimune-ME,Cyclomune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9525">
                      <a:solidFill>
                        <a:srgbClr val="AE3408"/>
                      </a:solidFill>
                      <a:prstDash val="solid"/>
                    </a:lnL>
                    <a:lnR w="6350">
                      <a:solidFill>
                        <a:srgbClr val="AE3408"/>
                      </a:solidFill>
                      <a:prstDash val="solid"/>
                    </a:lnR>
                    <a:lnT w="9525">
                      <a:solidFill>
                        <a:srgbClr val="AE3408"/>
                      </a:solidFill>
                      <a:prstDash val="solid"/>
                    </a:lnT>
                    <a:lnB w="9525">
                      <a:solidFill>
                        <a:srgbClr val="AE3408"/>
                      </a:solidFill>
                      <a:prstDash val="solid"/>
                    </a:lnB>
                    <a:solidFill>
                      <a:srgbClr val="EDB5A2"/>
                    </a:solidFill>
                  </a:tcPr>
                </a:tc>
              </a:tr>
              <a:tr h="957583">
                <a:tc>
                  <a:txBody>
                    <a:bodyPr/>
                    <a:p>
                      <a:pPr marL="889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b="1" dirty="0" sz="2400" spc="-190">
                          <a:latin typeface="Times New Roman"/>
                          <a:cs typeface="Times New Roman"/>
                        </a:rPr>
                        <a:t>MISCHELLANOUS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AE3408"/>
                      </a:solidFill>
                      <a:prstDash val="solid"/>
                    </a:lnL>
                    <a:lnR w="9525">
                      <a:solidFill>
                        <a:srgbClr val="AE3408"/>
                      </a:solidFill>
                      <a:prstDash val="solid"/>
                    </a:lnR>
                    <a:lnT w="9525">
                      <a:solidFill>
                        <a:srgbClr val="AE3408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marL="92075" marR="6711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b="1" dirty="0" sz="20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b="1" dirty="0" sz="2000" spc="3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ythr</a:t>
                      </a:r>
                      <a:r>
                        <a:rPr b="1" dirty="0" sz="2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b="1" dirty="0" sz="2000" spc="-8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ycin  </a:t>
                      </a:r>
                      <a:r>
                        <a:rPr b="1" dirty="0" sz="2000" spc="-20">
                          <a:latin typeface="Times New Roman"/>
                          <a:cs typeface="Times New Roman"/>
                        </a:rPr>
                        <a:t>Sertraline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9525">
                      <a:solidFill>
                        <a:srgbClr val="AE3408"/>
                      </a:solidFill>
                      <a:prstDash val="solid"/>
                    </a:lnL>
                    <a:lnR w="9525">
                      <a:solidFill>
                        <a:srgbClr val="AE3408"/>
                      </a:solidFill>
                      <a:prstDash val="solid"/>
                    </a:lnR>
                    <a:lnT w="9525">
                      <a:solidFill>
                        <a:srgbClr val="AE3408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marL="92075" marR="1314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b="1" dirty="0" sz="200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hr</a:t>
                      </a:r>
                      <a:r>
                        <a:rPr b="1" dirty="0" sz="2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b="1" dirty="0" sz="2000" spc="-5">
                          <a:latin typeface="Times New Roman"/>
                          <a:cs typeface="Times New Roman"/>
                        </a:rPr>
                        <a:t>cin</a:t>
                      </a: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b="1" dirty="0" sz="2000" spc="-9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ym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ph</a:t>
                      </a:r>
                      <a:r>
                        <a:rPr b="1" dirty="0" sz="2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b="1" dirty="0" sz="2000" spc="-5">
                          <a:latin typeface="Times New Roman"/>
                          <a:cs typeface="Times New Roman"/>
                        </a:rPr>
                        <a:t>cin</a:t>
                      </a: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Em</a:t>
                      </a:r>
                      <a:r>
                        <a:rPr b="1" dirty="0" sz="20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b="1" dirty="0" sz="2000">
                          <a:latin typeface="Times New Roman"/>
                          <a:cs typeface="Times New Roman"/>
                        </a:rPr>
                        <a:t>hro  </a:t>
                      </a:r>
                      <a:r>
                        <a:rPr b="1" dirty="0" sz="2000" spc="25">
                          <a:latin typeface="Times New Roman"/>
                          <a:cs typeface="Times New Roman"/>
                        </a:rPr>
                        <a:t>cin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b="1" dirty="0" sz="2000" spc="5">
                          <a:latin typeface="Times New Roman"/>
                          <a:cs typeface="Times New Roman"/>
                        </a:rPr>
                        <a:t>Daxid,Alwel</a:t>
                      </a:r>
                      <a:r>
                        <a:rPr b="1"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b="1" dirty="0" sz="2000" spc="-35">
                          <a:latin typeface="Times New Roman"/>
                          <a:cs typeface="Times New Roman"/>
                        </a:rPr>
                        <a:t>Plus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9525">
                      <a:solidFill>
                        <a:srgbClr val="AE3408"/>
                      </a:solidFill>
                      <a:prstDash val="solid"/>
                    </a:lnL>
                    <a:lnR w="6350">
                      <a:solidFill>
                        <a:srgbClr val="AE3408"/>
                      </a:solidFill>
                      <a:prstDash val="solid"/>
                    </a:lnR>
                    <a:lnT w="9525">
                      <a:solidFill>
                        <a:srgbClr val="AE3408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object 2"/>
          <p:cNvSpPr txBox="1"/>
          <p:nvPr/>
        </p:nvSpPr>
        <p:spPr>
          <a:xfrm>
            <a:off x="535940" y="1138173"/>
            <a:ext cx="4412615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2800" spc="-5">
                <a:solidFill>
                  <a:srgbClr val="00FF00"/>
                </a:solidFill>
                <a:latin typeface="Times New Roman"/>
                <a:cs typeface="Times New Roman"/>
              </a:rPr>
              <a:t>Angel </a:t>
            </a:r>
            <a:r>
              <a:rPr b="1" dirty="0" sz="2800" spc="25">
                <a:solidFill>
                  <a:srgbClr val="00FF00"/>
                </a:solidFill>
                <a:latin typeface="Times New Roman"/>
                <a:cs typeface="Times New Roman"/>
              </a:rPr>
              <a:t>poulus </a:t>
            </a:r>
            <a:r>
              <a:rPr b="1" dirty="0" sz="2800" spc="-20">
                <a:solidFill>
                  <a:srgbClr val="00FF00"/>
                </a:solidFill>
                <a:latin typeface="Times New Roman"/>
                <a:cs typeface="Times New Roman"/>
              </a:rPr>
              <a:t>and </a:t>
            </a:r>
            <a:r>
              <a:rPr b="1" dirty="0" sz="2800" spc="-70">
                <a:solidFill>
                  <a:srgbClr val="00FF00"/>
                </a:solidFill>
                <a:latin typeface="Times New Roman"/>
                <a:cs typeface="Times New Roman"/>
              </a:rPr>
              <a:t>Goaz</a:t>
            </a:r>
            <a:r>
              <a:rPr b="1" dirty="0" sz="2800" spc="-36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2800" spc="-130">
                <a:solidFill>
                  <a:srgbClr val="00FF00"/>
                </a:solidFill>
                <a:latin typeface="Arial"/>
                <a:cs typeface="Arial"/>
              </a:rPr>
              <a:t>–</a:t>
            </a:r>
            <a:r>
              <a:rPr b="1" dirty="0" sz="2800" spc="-130">
                <a:solidFill>
                  <a:srgbClr val="00FF00"/>
                </a:solidFill>
                <a:latin typeface="Times New Roman"/>
                <a:cs typeface="Times New Roman"/>
              </a:rPr>
              <a:t>1972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76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00965" vert="horz" wrap="square">
            <a:spAutoFit/>
          </a:bodyPr>
          <a:p>
            <a:pPr indent="-47625" marL="442595" marR="5080">
              <a:lnSpc>
                <a:spcPts val="2880"/>
              </a:lnSpc>
              <a:spcBef>
                <a:spcPts val="795"/>
              </a:spcBef>
            </a:pPr>
            <a:r>
              <a:rPr dirty="0" spc="-170"/>
              <a:t>According </a:t>
            </a:r>
            <a:r>
              <a:rPr dirty="0" spc="-45"/>
              <a:t>to </a:t>
            </a:r>
            <a:r>
              <a:rPr dirty="0" spc="-90"/>
              <a:t>the </a:t>
            </a:r>
            <a:r>
              <a:rPr dirty="0" spc="-125"/>
              <a:t>amount </a:t>
            </a:r>
            <a:r>
              <a:rPr dirty="0" spc="-180"/>
              <a:t>of </a:t>
            </a:r>
            <a:r>
              <a:rPr dirty="0" spc="-195"/>
              <a:t>gingiva </a:t>
            </a:r>
            <a:r>
              <a:rPr dirty="0" spc="-160"/>
              <a:t>covering </a:t>
            </a:r>
            <a:r>
              <a:rPr dirty="0" spc="-155"/>
              <a:t>anatomic  </a:t>
            </a:r>
            <a:r>
              <a:rPr dirty="0" spc="-135"/>
              <a:t>crown</a:t>
            </a:r>
          </a:p>
        </p:txBody>
      </p:sp>
      <p:sp>
        <p:nvSpPr>
          <p:cNvPr id="1048764" name="object 4"/>
          <p:cNvSpPr txBox="1"/>
          <p:nvPr/>
        </p:nvSpPr>
        <p:spPr>
          <a:xfrm>
            <a:off x="472440" y="2356230"/>
            <a:ext cx="8227059" cy="41605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74320" marL="350520">
              <a:lnSpc>
                <a:spcPts val="3540"/>
              </a:lnSpc>
              <a:spcBef>
                <a:spcPts val="100"/>
              </a:spcBef>
              <a:buClr>
                <a:srgbClr val="D24717"/>
              </a:buClr>
              <a:buChar char="•"/>
              <a:tabLst>
                <a:tab algn="l" pos="350520"/>
                <a:tab algn="l" pos="1993264"/>
              </a:tabLst>
            </a:pP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Grade</a:t>
            </a:r>
            <a:r>
              <a:rPr dirty="0" sz="3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3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–	</a:t>
            </a:r>
            <a:r>
              <a:rPr dirty="0" sz="3000" spc="-15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3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160">
                <a:solidFill>
                  <a:srgbClr val="FFFFFF"/>
                </a:solidFill>
                <a:latin typeface="Times New Roman"/>
                <a:cs typeface="Times New Roman"/>
              </a:rPr>
              <a:t>hyperplasia</a:t>
            </a:r>
            <a:endParaRPr sz="3000">
              <a:latin typeface="Times New Roman"/>
              <a:cs typeface="Times New Roman"/>
            </a:endParaRPr>
          </a:p>
          <a:p>
            <a:pPr indent="-274320" marL="349885" marR="81280">
              <a:lnSpc>
                <a:spcPts val="2880"/>
              </a:lnSpc>
              <a:spcBef>
                <a:spcPts val="635"/>
              </a:spcBef>
              <a:buClr>
                <a:srgbClr val="D24717"/>
              </a:buClr>
              <a:buChar char="•"/>
              <a:tabLst>
                <a:tab algn="l" pos="350520"/>
                <a:tab algn="l" pos="1350010"/>
                <a:tab algn="l" pos="1676400"/>
                <a:tab algn="l" pos="2317750"/>
                <a:tab algn="l" pos="4099560"/>
                <a:tab algn="l" pos="5427345"/>
                <a:tab algn="l" pos="6648450"/>
                <a:tab algn="l" pos="7177405"/>
                <a:tab algn="l" pos="7602855"/>
              </a:tabLst>
            </a:pP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Grade</a:t>
            </a: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	–	</a:t>
            </a:r>
            <a:r>
              <a:rPr dirty="0" sz="3000" spc="-135">
                <a:solidFill>
                  <a:srgbClr val="FFFFFF"/>
                </a:solidFill>
                <a:latin typeface="Times New Roman"/>
                <a:cs typeface="Times New Roman"/>
              </a:rPr>
              <a:t>Hype</a:t>
            </a:r>
            <a:r>
              <a:rPr dirty="0" sz="3000" spc="-3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000" spc="-155">
                <a:solidFill>
                  <a:srgbClr val="FFFFFF"/>
                </a:solidFill>
                <a:latin typeface="Times New Roman"/>
                <a:cs typeface="Times New Roman"/>
              </a:rPr>
              <a:t>pl</a:t>
            </a:r>
            <a:r>
              <a:rPr dirty="0" sz="3000" spc="-18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000" spc="-204">
                <a:solidFill>
                  <a:srgbClr val="FFFFFF"/>
                </a:solidFill>
                <a:latin typeface="Times New Roman"/>
                <a:cs typeface="Times New Roman"/>
              </a:rPr>
              <a:t>sia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000" spc="-14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3000" spc="-25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3000" spc="-31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3000" spc="-5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000" spc="2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000" spc="-175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000" spc="-15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3000" spc="-16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000" spc="14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000" spc="-185">
                <a:solidFill>
                  <a:srgbClr val="FFFFFF"/>
                </a:solidFill>
                <a:latin typeface="Times New Roman"/>
                <a:cs typeface="Times New Roman"/>
              </a:rPr>
              <a:t>vi</a:t>
            </a:r>
            <a:r>
              <a:rPr dirty="0" sz="3000" spc="-22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3000" spc="-22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000" spc="-13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000" spc="-125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baseline="25000" dirty="0" sz="3000" spc="-52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baseline="25000" dirty="0" sz="3000" spc="-52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baseline="25000" dirty="0" sz="3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000" spc="-20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3000" spc="-14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000" spc="-18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000" spc="-20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000" spc="4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3000" spc="125">
                <a:solidFill>
                  <a:srgbClr val="FFFFFF"/>
                </a:solidFill>
                <a:latin typeface="Times New Roman"/>
                <a:cs typeface="Times New Roman"/>
              </a:rPr>
              <a:t>.  </a:t>
            </a: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Crown</a:t>
            </a:r>
            <a:endParaRPr sz="3000">
              <a:latin typeface="Times New Roman"/>
              <a:cs typeface="Times New Roman"/>
            </a:endParaRPr>
          </a:p>
          <a:p>
            <a:pPr indent="-274320" marL="349885" marR="97790">
              <a:lnSpc>
                <a:spcPts val="2880"/>
              </a:lnSpc>
              <a:spcBef>
                <a:spcPts val="600"/>
              </a:spcBef>
              <a:buClr>
                <a:srgbClr val="D24717"/>
              </a:buClr>
              <a:buChar char="•"/>
              <a:tabLst>
                <a:tab algn="l" pos="350520"/>
              </a:tabLst>
            </a:pP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Grade2 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Hyperplastic </a:t>
            </a:r>
            <a:r>
              <a:rPr dirty="0" sz="3000" spc="-195">
                <a:solidFill>
                  <a:srgbClr val="FFFFFF"/>
                </a:solidFill>
                <a:latin typeface="Times New Roman"/>
                <a:cs typeface="Times New Roman"/>
              </a:rPr>
              <a:t>gingiva </a:t>
            </a:r>
            <a:r>
              <a:rPr dirty="0" sz="3000" spc="-125">
                <a:solidFill>
                  <a:srgbClr val="FFFFFF"/>
                </a:solidFill>
                <a:latin typeface="Times New Roman"/>
                <a:cs typeface="Times New Roman"/>
              </a:rPr>
              <a:t>extending </a:t>
            </a:r>
            <a:r>
              <a:rPr dirty="0" sz="3000" spc="-9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3000" spc="-135">
                <a:solidFill>
                  <a:srgbClr val="FFFFFF"/>
                </a:solidFill>
                <a:latin typeface="Times New Roman"/>
                <a:cs typeface="Times New Roman"/>
              </a:rPr>
              <a:t>middle </a:t>
            </a:r>
            <a:r>
              <a:rPr dirty="0" sz="3000" spc="-7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baseline="25000" dirty="0" sz="3000" spc="-104">
                <a:solidFill>
                  <a:srgbClr val="FFFFFF"/>
                </a:solidFill>
                <a:latin typeface="Times New Roman"/>
                <a:cs typeface="Times New Roman"/>
              </a:rPr>
              <a:t>rd 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17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3000" spc="-155">
                <a:solidFill>
                  <a:srgbClr val="FFFFFF"/>
                </a:solidFill>
                <a:latin typeface="Times New Roman"/>
                <a:cs typeface="Times New Roman"/>
              </a:rPr>
              <a:t>anatomic </a:t>
            </a:r>
            <a:r>
              <a:rPr dirty="0" sz="3000" spc="-135">
                <a:solidFill>
                  <a:srgbClr val="FFFFFF"/>
                </a:solidFill>
                <a:latin typeface="Times New Roman"/>
                <a:cs typeface="Times New Roman"/>
              </a:rPr>
              <a:t>crown </a:t>
            </a:r>
            <a:r>
              <a:rPr dirty="0" sz="3000" spc="-17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0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120">
                <a:solidFill>
                  <a:srgbClr val="FFFFFF"/>
                </a:solidFill>
                <a:latin typeface="Times New Roman"/>
                <a:cs typeface="Times New Roman"/>
              </a:rPr>
              <a:t>Ant.Teeth</a:t>
            </a:r>
            <a:endParaRPr sz="3000">
              <a:latin typeface="Times New Roman"/>
              <a:cs typeface="Times New Roman"/>
            </a:endParaRPr>
          </a:p>
          <a:p>
            <a:pPr indent="-274320" marL="349885" marR="95250">
              <a:lnSpc>
                <a:spcPts val="2880"/>
              </a:lnSpc>
              <a:spcBef>
                <a:spcPts val="600"/>
              </a:spcBef>
              <a:buClr>
                <a:srgbClr val="D24717"/>
              </a:buClr>
              <a:buChar char="•"/>
              <a:tabLst>
                <a:tab algn="l" pos="350520"/>
                <a:tab algn="l" pos="1371600"/>
                <a:tab algn="l" pos="1720214"/>
                <a:tab algn="l" pos="2083435"/>
                <a:tab algn="l" pos="4008120"/>
                <a:tab algn="l" pos="5156200"/>
                <a:tab algn="l" pos="6503670"/>
                <a:tab algn="l" pos="6930390"/>
                <a:tab algn="l" pos="7847965"/>
              </a:tabLst>
            </a:pP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Grade</a:t>
            </a: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3000" spc="-130">
                <a:solidFill>
                  <a:srgbClr val="FFFFFF"/>
                </a:solidFill>
                <a:latin typeface="Times New Roman"/>
                <a:cs typeface="Times New Roman"/>
              </a:rPr>
              <a:t>	–	</a:t>
            </a:r>
            <a:r>
              <a:rPr dirty="0" sz="3000" spc="-135">
                <a:solidFill>
                  <a:srgbClr val="FFFFFF"/>
                </a:solidFill>
                <a:latin typeface="Times New Roman"/>
                <a:cs typeface="Times New Roman"/>
              </a:rPr>
              <a:t>Hype</a:t>
            </a:r>
            <a:r>
              <a:rPr dirty="0" sz="3000" spc="-3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000" spc="-15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3000" spc="-7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3000" spc="-160">
                <a:solidFill>
                  <a:srgbClr val="FFFFFF"/>
                </a:solidFill>
                <a:latin typeface="Times New Roman"/>
                <a:cs typeface="Times New Roman"/>
              </a:rPr>
              <a:t>ast</a:t>
            </a:r>
            <a:r>
              <a:rPr dirty="0" sz="3000" spc="-12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3000" spc="-18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000" spc="-20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3000" spc="-16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3000" spc="-15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3000" spc="-14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3000" spc="-30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3000" spc="-24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000" spc="-14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3000" spc="-25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3000" spc="-31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3000" spc="-5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000" spc="1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000" spc="-175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000" spc="305">
                <a:solidFill>
                  <a:srgbClr val="FFFFFF"/>
                </a:solidFill>
                <a:latin typeface="Times New Roman"/>
                <a:cs typeface="Times New Roman"/>
              </a:rPr>
              <a:t>&gt;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000" spc="-125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3000" spc="665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dirty="0" sz="3000" spc="-125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baseline="25000" dirty="0" sz="3000" spc="-52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baseline="25000" dirty="0" sz="3000" spc="-52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baseline="25000" dirty="0" sz="3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000" spc="-135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3000" spc="-135">
                <a:solidFill>
                  <a:srgbClr val="FFFFFF"/>
                </a:solidFill>
                <a:latin typeface="Times New Roman"/>
                <a:cs typeface="Times New Roman"/>
              </a:rPr>
              <a:t>crown </a:t>
            </a:r>
            <a:r>
              <a:rPr dirty="0" sz="3000" spc="-17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3000" spc="-80">
                <a:solidFill>
                  <a:srgbClr val="FFFFFF"/>
                </a:solidFill>
                <a:latin typeface="Times New Roman"/>
                <a:cs typeface="Times New Roman"/>
              </a:rPr>
              <a:t>anterior</a:t>
            </a:r>
            <a:r>
              <a:rPr dirty="0" sz="30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40">
                <a:solidFill>
                  <a:srgbClr val="FFFFFF"/>
                </a:solidFill>
                <a:latin typeface="Times New Roman"/>
                <a:cs typeface="Times New Roman"/>
              </a:rPr>
              <a:t>tooth.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3400">
              <a:latin typeface="Times New Roman"/>
              <a:cs typeface="Times New Roman"/>
            </a:endParaRPr>
          </a:p>
          <a:p>
            <a:pPr indent="-274320" marL="350520">
              <a:lnSpc>
                <a:spcPct val="100000"/>
              </a:lnSpc>
              <a:spcBef>
                <a:spcPts val="2630"/>
              </a:spcBef>
              <a:buClr>
                <a:srgbClr val="D24717"/>
              </a:buClr>
              <a:buFont typeface="Times New Roman"/>
              <a:buChar char="•"/>
              <a:tabLst>
                <a:tab algn="l" pos="349885"/>
                <a:tab algn="l" pos="350520"/>
              </a:tabLst>
            </a:pPr>
            <a:r>
              <a:rPr b="1" dirty="0" sz="2800" i="1" spc="-90">
                <a:solidFill>
                  <a:srgbClr val="00FF00"/>
                </a:solidFill>
                <a:latin typeface="Times New Roman"/>
                <a:cs typeface="Times New Roman"/>
              </a:rPr>
              <a:t>Nery </a:t>
            </a:r>
            <a:r>
              <a:rPr b="1" dirty="0" sz="2800" i="1" spc="25">
                <a:solidFill>
                  <a:srgbClr val="00FF00"/>
                </a:solidFill>
                <a:latin typeface="Times New Roman"/>
                <a:cs typeface="Times New Roman"/>
              </a:rPr>
              <a:t>et </a:t>
            </a:r>
            <a:r>
              <a:rPr b="1" dirty="0" sz="2800" i="1" spc="5">
                <a:solidFill>
                  <a:srgbClr val="00FF00"/>
                </a:solidFill>
                <a:latin typeface="Times New Roman"/>
                <a:cs typeface="Times New Roman"/>
              </a:rPr>
              <a:t>al </a:t>
            </a:r>
            <a:r>
              <a:rPr b="1" dirty="0" sz="2800" i="1" spc="-25">
                <a:solidFill>
                  <a:srgbClr val="00FF00"/>
                </a:solidFill>
                <a:latin typeface="Times New Roman"/>
                <a:cs typeface="Times New Roman"/>
              </a:rPr>
              <a:t>(1995)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modified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adding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interproximal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object 2"/>
          <p:cNvSpPr txBox="1">
            <a:spLocks noGrp="1"/>
          </p:cNvSpPr>
          <p:nvPr>
            <p:ph type="title"/>
          </p:nvPr>
        </p:nvSpPr>
        <p:spPr>
          <a:xfrm>
            <a:off x="688340" y="1196085"/>
            <a:ext cx="351472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600" i="1" spc="-260">
                <a:solidFill>
                  <a:srgbClr val="00FF00"/>
                </a:solidFill>
                <a:latin typeface="Times New Roman"/>
                <a:cs typeface="Times New Roman"/>
              </a:rPr>
              <a:t>McGaw </a:t>
            </a:r>
            <a:r>
              <a:rPr b="1" dirty="0" sz="3600" i="1" spc="30">
                <a:solidFill>
                  <a:srgbClr val="00FF00"/>
                </a:solidFill>
                <a:latin typeface="Times New Roman"/>
                <a:cs typeface="Times New Roman"/>
              </a:rPr>
              <a:t>et </a:t>
            </a:r>
            <a:r>
              <a:rPr b="1" dirty="0" sz="3600" i="1" spc="5">
                <a:solidFill>
                  <a:srgbClr val="00FF00"/>
                </a:solidFill>
                <a:latin typeface="Times New Roman"/>
                <a:cs typeface="Times New Roman"/>
              </a:rPr>
              <a:t>al</a:t>
            </a:r>
            <a:r>
              <a:rPr b="1" dirty="0" sz="3600" i="1" spc="-8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3600" spc="-70">
                <a:solidFill>
                  <a:srgbClr val="00FF00"/>
                </a:solidFill>
                <a:latin typeface="Times New Roman"/>
                <a:cs typeface="Times New Roman"/>
              </a:rPr>
              <a:t>(1987)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48766" name="object 3"/>
          <p:cNvSpPr txBox="1"/>
          <p:nvPr/>
        </p:nvSpPr>
        <p:spPr>
          <a:xfrm>
            <a:off x="612140" y="2160548"/>
            <a:ext cx="7680325" cy="2711450"/>
          </a:xfrm>
          <a:prstGeom prst="rect"/>
        </p:spPr>
        <p:txBody>
          <a:bodyPr bIns="0" lIns="0" rIns="0" rtlCol="0" tIns="46355" vert="horz" wrap="square">
            <a:spAutoFit/>
          </a:bodyPr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2800" spc="-114">
                <a:solidFill>
                  <a:srgbClr val="00FF00"/>
                </a:solidFill>
                <a:latin typeface="Times New Roman"/>
                <a:cs typeface="Times New Roman"/>
              </a:rPr>
              <a:t>Degree </a:t>
            </a:r>
            <a:r>
              <a:rPr dirty="0" sz="2800" spc="-165">
                <a:solidFill>
                  <a:srgbClr val="00FF00"/>
                </a:solidFill>
                <a:latin typeface="Times New Roman"/>
                <a:cs typeface="Times New Roman"/>
              </a:rPr>
              <a:t>of </a:t>
            </a:r>
            <a:r>
              <a:rPr dirty="0" sz="2800" spc="-175">
                <a:solidFill>
                  <a:srgbClr val="00FF00"/>
                </a:solidFill>
                <a:latin typeface="Times New Roman"/>
                <a:cs typeface="Times New Roman"/>
              </a:rPr>
              <a:t>gingival </a:t>
            </a:r>
            <a:r>
              <a:rPr dirty="0" sz="2800" spc="-114">
                <a:solidFill>
                  <a:srgbClr val="00FF00"/>
                </a:solidFill>
                <a:latin typeface="Times New Roman"/>
                <a:cs typeface="Times New Roman"/>
              </a:rPr>
              <a:t>enlargement </a:t>
            </a:r>
            <a:r>
              <a:rPr dirty="0" sz="2800" spc="-170">
                <a:solidFill>
                  <a:srgbClr val="00FF00"/>
                </a:solidFill>
                <a:latin typeface="Times New Roman"/>
                <a:cs typeface="Times New Roman"/>
              </a:rPr>
              <a:t>can </a:t>
            </a:r>
            <a:r>
              <a:rPr dirty="0" sz="2800" spc="-135">
                <a:solidFill>
                  <a:srgbClr val="00FF00"/>
                </a:solidFill>
                <a:latin typeface="Times New Roman"/>
                <a:cs typeface="Times New Roman"/>
              </a:rPr>
              <a:t>be </a:t>
            </a:r>
            <a:r>
              <a:rPr dirty="0" sz="2800" spc="-120">
                <a:solidFill>
                  <a:srgbClr val="00FF00"/>
                </a:solidFill>
                <a:latin typeface="Times New Roman"/>
                <a:cs typeface="Times New Roman"/>
              </a:rPr>
              <a:t>scored</a:t>
            </a:r>
            <a:r>
              <a:rPr dirty="0" sz="2800" spc="37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225">
                <a:solidFill>
                  <a:srgbClr val="00FF00"/>
                </a:solidFill>
                <a:latin typeface="Times New Roman"/>
                <a:cs typeface="Times New Roman"/>
              </a:rPr>
              <a:t>as</a:t>
            </a:r>
            <a:endParaRPr sz="2800">
              <a:latin typeface="Times New Roman"/>
              <a:cs typeface="Times New Roman"/>
            </a:endParaRPr>
          </a:p>
          <a:p>
            <a:pPr indent="-274320" marL="287020">
              <a:lnSpc>
                <a:spcPct val="100000"/>
              </a:lnSpc>
              <a:spcBef>
                <a:spcPts val="260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Grade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0: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dirty="0" sz="2800" spc="-190">
                <a:solidFill>
                  <a:srgbClr val="FFFFFF"/>
                </a:solidFill>
                <a:latin typeface="Times New Roman"/>
                <a:cs typeface="Times New Roman"/>
              </a:rPr>
              <a:t>signs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inflammation</a:t>
            </a:r>
            <a:endParaRPr sz="2800">
              <a:latin typeface="Times New Roman"/>
              <a:cs typeface="Times New Roman"/>
            </a:endParaRPr>
          </a:p>
          <a:p>
            <a:pPr indent="-274320" marL="287020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Grade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1: </a:t>
            </a:r>
            <a:r>
              <a:rPr dirty="0" sz="2800" spc="-240">
                <a:solidFill>
                  <a:srgbClr val="FFFFFF"/>
                </a:solidFill>
                <a:latin typeface="Times New Roman"/>
                <a:cs typeface="Times New Roman"/>
              </a:rPr>
              <a:t>GE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confined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interdental</a:t>
            </a:r>
            <a:r>
              <a:rPr dirty="0" sz="2800" spc="-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papilla</a:t>
            </a:r>
            <a:endParaRPr sz="2800">
              <a:latin typeface="Times New Roman"/>
              <a:cs typeface="Times New Roman"/>
            </a:endParaRPr>
          </a:p>
          <a:p>
            <a:pPr indent="-274320" marL="287020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Grade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2: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Enlargement </a:t>
            </a:r>
            <a:r>
              <a:rPr dirty="0" sz="2800" spc="-185">
                <a:solidFill>
                  <a:srgbClr val="FFFFFF"/>
                </a:solidFill>
                <a:latin typeface="Times New Roman"/>
                <a:cs typeface="Times New Roman"/>
              </a:rPr>
              <a:t>involves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papilla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&amp;marginal</a:t>
            </a:r>
            <a:r>
              <a:rPr dirty="0" sz="28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gingiva.</a:t>
            </a:r>
            <a:endParaRPr sz="2800">
              <a:latin typeface="Times New Roman"/>
              <a:cs typeface="Times New Roman"/>
            </a:endParaRPr>
          </a:p>
          <a:p>
            <a:pPr indent="-274320" marL="286385" marR="275590">
              <a:lnSpc>
                <a:spcPts val="3020"/>
              </a:lnSpc>
              <a:spcBef>
                <a:spcPts val="650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Grade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3: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Enlargement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covers 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three 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quarters 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crown.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object 2"/>
          <p:cNvSpPr txBox="1"/>
          <p:nvPr/>
        </p:nvSpPr>
        <p:spPr>
          <a:xfrm>
            <a:off x="612140" y="1018692"/>
            <a:ext cx="8017509" cy="398843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b="1" dirty="0" sz="2800" spc="-50">
                <a:solidFill>
                  <a:srgbClr val="00FF00"/>
                </a:solidFill>
                <a:latin typeface="Times New Roman"/>
                <a:cs typeface="Times New Roman"/>
              </a:rPr>
              <a:t>Based </a:t>
            </a:r>
            <a:r>
              <a:rPr b="1" dirty="0" sz="2800" spc="60">
                <a:solidFill>
                  <a:srgbClr val="00FF00"/>
                </a:solidFill>
                <a:latin typeface="Times New Roman"/>
                <a:cs typeface="Times New Roman"/>
              </a:rPr>
              <a:t>on </a:t>
            </a:r>
            <a:r>
              <a:rPr b="1" dirty="0" sz="2800" spc="-30">
                <a:solidFill>
                  <a:srgbClr val="00FF00"/>
                </a:solidFill>
                <a:latin typeface="Times New Roman"/>
                <a:cs typeface="Times New Roman"/>
              </a:rPr>
              <a:t>assessment </a:t>
            </a:r>
            <a:r>
              <a:rPr b="1" dirty="0" sz="2800" spc="25">
                <a:solidFill>
                  <a:srgbClr val="00FF00"/>
                </a:solidFill>
                <a:latin typeface="Times New Roman"/>
                <a:cs typeface="Times New Roman"/>
              </a:rPr>
              <a:t>of </a:t>
            </a:r>
            <a:r>
              <a:rPr b="1" dirty="0" sz="2800" spc="-20">
                <a:solidFill>
                  <a:srgbClr val="00FF00"/>
                </a:solidFill>
                <a:latin typeface="Times New Roman"/>
                <a:cs typeface="Times New Roman"/>
              </a:rPr>
              <a:t>plaster </a:t>
            </a:r>
            <a:r>
              <a:rPr b="1" dirty="0" sz="2800" spc="-15">
                <a:solidFill>
                  <a:srgbClr val="00FF00"/>
                </a:solidFill>
                <a:latin typeface="Times New Roman"/>
                <a:cs typeface="Times New Roman"/>
              </a:rPr>
              <a:t>study</a:t>
            </a:r>
            <a:r>
              <a:rPr b="1" dirty="0" sz="2800" spc="-37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2800" spc="-30">
                <a:solidFill>
                  <a:srgbClr val="00FF00"/>
                </a:solidFill>
                <a:latin typeface="Times New Roman"/>
                <a:cs typeface="Times New Roman"/>
              </a:rPr>
              <a:t>cast</a:t>
            </a:r>
            <a:endParaRPr sz="2800">
              <a:latin typeface="Times New Roman"/>
              <a:cs typeface="Times New Roman"/>
            </a:endParaRPr>
          </a:p>
          <a:p>
            <a:pPr marL="250190">
              <a:lnSpc>
                <a:spcPct val="100000"/>
              </a:lnSpc>
              <a:spcBef>
                <a:spcPts val="600"/>
              </a:spcBef>
            </a:pPr>
            <a:r>
              <a:rPr b="1" dirty="0" sz="2800" i="1" spc="-160">
                <a:solidFill>
                  <a:srgbClr val="00FF00"/>
                </a:solidFill>
                <a:latin typeface="Times New Roman"/>
                <a:cs typeface="Times New Roman"/>
              </a:rPr>
              <a:t>Seymour </a:t>
            </a:r>
            <a:r>
              <a:rPr b="1" dirty="0" sz="2800" i="1" spc="25">
                <a:solidFill>
                  <a:srgbClr val="00FF00"/>
                </a:solidFill>
                <a:latin typeface="Times New Roman"/>
                <a:cs typeface="Times New Roman"/>
              </a:rPr>
              <a:t>et </a:t>
            </a:r>
            <a:r>
              <a:rPr b="1" dirty="0" sz="2800" i="1" spc="5">
                <a:solidFill>
                  <a:srgbClr val="00FF00"/>
                </a:solidFill>
                <a:latin typeface="Times New Roman"/>
                <a:cs typeface="Times New Roman"/>
              </a:rPr>
              <a:t>al</a:t>
            </a:r>
            <a:r>
              <a:rPr b="1" dirty="0" sz="2800" i="1" spc="-9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2800" i="1" spc="-125">
                <a:solidFill>
                  <a:srgbClr val="00FF00"/>
                </a:solidFill>
                <a:latin typeface="Arial"/>
                <a:cs typeface="Arial"/>
              </a:rPr>
              <a:t>–</a:t>
            </a:r>
            <a:r>
              <a:rPr b="1" dirty="0" sz="2800" i="1" spc="-125">
                <a:solidFill>
                  <a:srgbClr val="00FF00"/>
                </a:solidFill>
                <a:latin typeface="Times New Roman"/>
                <a:cs typeface="Times New Roman"/>
              </a:rPr>
              <a:t>1985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Included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thickening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encroachment.</a:t>
            </a:r>
            <a:endParaRPr sz="2800">
              <a:latin typeface="Times New Roman"/>
              <a:cs typeface="Times New Roman"/>
            </a:endParaRPr>
          </a:p>
          <a:p>
            <a:pPr indent="78740" marL="12700" marR="5080">
              <a:lnSpc>
                <a:spcPts val="3960"/>
              </a:lnSpc>
              <a:spcBef>
                <a:spcPts val="229"/>
              </a:spcBef>
            </a:pP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GO </a:t>
            </a:r>
            <a:r>
              <a:rPr dirty="0" sz="2800" spc="-185">
                <a:solidFill>
                  <a:srgbClr val="FFFFFF"/>
                </a:solidFill>
                <a:latin typeface="Times New Roman"/>
                <a:cs typeface="Times New Roman"/>
              </a:rPr>
              <a:t>assessed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plaster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model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upper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lower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segments. 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Grade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Normal</a:t>
            </a:r>
            <a:endParaRPr sz="2800">
              <a:latin typeface="Times New Roman"/>
              <a:cs typeface="Times New Roman"/>
            </a:endParaRPr>
          </a:p>
          <a:p>
            <a:pPr marL="12700" marR="1970405">
              <a:lnSpc>
                <a:spcPts val="3960"/>
              </a:lnSpc>
              <a:spcBef>
                <a:spcPts val="5"/>
              </a:spcBef>
              <a:tabLst>
                <a:tab algn="l" pos="1355090"/>
              </a:tabLst>
            </a:pP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Grade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1-	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Thickening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normal 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upto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2mm, 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Grade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Thickening</a:t>
            </a:r>
            <a:r>
              <a:rPr dirty="0" sz="2800" spc="-3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&gt;2mm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object 2"/>
          <p:cNvSpPr txBox="1">
            <a:spLocks noGrp="1"/>
          </p:cNvSpPr>
          <p:nvPr>
            <p:ph type="title"/>
          </p:nvPr>
        </p:nvSpPr>
        <p:spPr>
          <a:xfrm>
            <a:off x="535940" y="1613661"/>
            <a:ext cx="4023995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2800" spc="-55">
                <a:solidFill>
                  <a:srgbClr val="00FF00"/>
                </a:solidFill>
                <a:latin typeface="Times New Roman"/>
                <a:cs typeface="Times New Roman"/>
              </a:rPr>
              <a:t>Miranda </a:t>
            </a:r>
            <a:r>
              <a:rPr b="1" dirty="0" sz="2800" spc="-20">
                <a:solidFill>
                  <a:srgbClr val="00FF00"/>
                </a:solidFill>
                <a:latin typeface="Times New Roman"/>
                <a:cs typeface="Times New Roman"/>
              </a:rPr>
              <a:t>and </a:t>
            </a:r>
            <a:r>
              <a:rPr b="1" dirty="0" sz="2800" spc="-15">
                <a:solidFill>
                  <a:srgbClr val="00FF00"/>
                </a:solidFill>
                <a:latin typeface="Times New Roman"/>
                <a:cs typeface="Times New Roman"/>
              </a:rPr>
              <a:t>Brunet</a:t>
            </a:r>
            <a:r>
              <a:rPr b="1" dirty="0" sz="2800" spc="-14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b="1" dirty="0" sz="2800" spc="-130">
                <a:solidFill>
                  <a:srgbClr val="00FF00"/>
                </a:solidFill>
                <a:latin typeface="Arial"/>
                <a:cs typeface="Arial"/>
              </a:rPr>
              <a:t>–</a:t>
            </a:r>
            <a:r>
              <a:rPr b="1" dirty="0" sz="2800" spc="-130">
                <a:solidFill>
                  <a:srgbClr val="00FF00"/>
                </a:solidFill>
                <a:latin typeface="Times New Roman"/>
                <a:cs typeface="Times New Roman"/>
              </a:rPr>
              <a:t>2001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769" name="object 3"/>
          <p:cNvSpPr txBox="1"/>
          <p:nvPr/>
        </p:nvSpPr>
        <p:spPr>
          <a:xfrm>
            <a:off x="615187" y="2558923"/>
            <a:ext cx="7992109" cy="297497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195580" marL="207645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Measured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GO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buccolingual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direction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buccal and 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lingual/palatal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papilla.</a:t>
            </a:r>
            <a:endParaRPr sz="2800">
              <a:latin typeface="Times New Roman"/>
              <a:cs typeface="Times New Roman"/>
            </a:endParaRPr>
          </a:p>
          <a:p>
            <a:pPr marL="250190" marR="3719829">
              <a:lnSpc>
                <a:spcPts val="5640"/>
              </a:lnSpc>
              <a:spcBef>
                <a:spcPts val="150"/>
              </a:spcBef>
            </a:pP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0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papillary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thickness </a:t>
            </a:r>
            <a:r>
              <a:rPr dirty="0" sz="2800" spc="285">
                <a:solidFill>
                  <a:srgbClr val="FFFFFF"/>
                </a:solidFill>
                <a:latin typeface="Times New Roman"/>
                <a:cs typeface="Times New Roman"/>
              </a:rPr>
              <a:t>&lt;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2800" spc="-3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mm 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1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papillary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thickness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1-2</a:t>
            </a:r>
            <a:r>
              <a:rPr dirty="0" sz="2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mm</a:t>
            </a:r>
            <a:endParaRPr sz="2800">
              <a:latin typeface="Times New Roman"/>
              <a:cs typeface="Times New Roman"/>
            </a:endParaRPr>
          </a:p>
          <a:p>
            <a:pPr marL="250190">
              <a:lnSpc>
                <a:spcPct val="100000"/>
              </a:lnSpc>
              <a:spcBef>
                <a:spcPts val="1714"/>
              </a:spcBef>
            </a:pP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papillary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thickness </a:t>
            </a:r>
            <a:r>
              <a:rPr dirty="0" sz="2800" spc="285">
                <a:solidFill>
                  <a:srgbClr val="FFFFFF"/>
                </a:solidFill>
                <a:latin typeface="Times New Roman"/>
                <a:cs typeface="Times New Roman"/>
              </a:rPr>
              <a:t>&gt;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2800" spc="-3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mm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object 2"/>
          <p:cNvGrpSpPr/>
          <p:nvPr/>
        </p:nvGrpSpPr>
        <p:grpSpPr>
          <a:xfrm>
            <a:off x="60960" y="67056"/>
            <a:ext cx="9019540" cy="6699884"/>
            <a:chOff x="60960" y="67056"/>
            <a:chExt cx="9019540" cy="6699884"/>
          </a:xfrm>
        </p:grpSpPr>
        <p:sp>
          <p:nvSpPr>
            <p:cNvPr id="1048770" name="object 3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8682990" y="0"/>
                  </a:moveTo>
                  <a:lnTo>
                    <a:pt x="329920" y="0"/>
                  </a:lnTo>
                  <a:lnTo>
                    <a:pt x="281168" y="3576"/>
                  </a:lnTo>
                  <a:lnTo>
                    <a:pt x="234636" y="13967"/>
                  </a:lnTo>
                  <a:lnTo>
                    <a:pt x="190835" y="30662"/>
                  </a:lnTo>
                  <a:lnTo>
                    <a:pt x="150276" y="53151"/>
                  </a:lnTo>
                  <a:lnTo>
                    <a:pt x="113469" y="80923"/>
                  </a:lnTo>
                  <a:lnTo>
                    <a:pt x="80925" y="113468"/>
                  </a:lnTo>
                  <a:lnTo>
                    <a:pt x="53153" y="150277"/>
                  </a:lnTo>
                  <a:lnTo>
                    <a:pt x="30664" y="190840"/>
                  </a:lnTo>
                  <a:lnTo>
                    <a:pt x="13968" y="234645"/>
                  </a:lnTo>
                  <a:lnTo>
                    <a:pt x="3577" y="281184"/>
                  </a:lnTo>
                  <a:lnTo>
                    <a:pt x="0" y="329946"/>
                  </a:lnTo>
                  <a:lnTo>
                    <a:pt x="0" y="6363487"/>
                  </a:lnTo>
                  <a:lnTo>
                    <a:pt x="3577" y="6412239"/>
                  </a:lnTo>
                  <a:lnTo>
                    <a:pt x="13968" y="6458771"/>
                  </a:lnTo>
                  <a:lnTo>
                    <a:pt x="30664" y="6502571"/>
                  </a:lnTo>
                  <a:lnTo>
                    <a:pt x="53153" y="6543130"/>
                  </a:lnTo>
                  <a:lnTo>
                    <a:pt x="80925" y="6579937"/>
                  </a:lnTo>
                  <a:lnTo>
                    <a:pt x="113469" y="6612482"/>
                  </a:lnTo>
                  <a:lnTo>
                    <a:pt x="150276" y="6640254"/>
                  </a:lnTo>
                  <a:lnTo>
                    <a:pt x="190835" y="6662742"/>
                  </a:lnTo>
                  <a:lnTo>
                    <a:pt x="234636" y="6679438"/>
                  </a:lnTo>
                  <a:lnTo>
                    <a:pt x="281168" y="6689829"/>
                  </a:lnTo>
                  <a:lnTo>
                    <a:pt x="329920" y="6693406"/>
                  </a:lnTo>
                  <a:lnTo>
                    <a:pt x="8682990" y="6693406"/>
                  </a:lnTo>
                  <a:lnTo>
                    <a:pt x="8731751" y="6689829"/>
                  </a:lnTo>
                  <a:lnTo>
                    <a:pt x="8778290" y="6679438"/>
                  </a:lnTo>
                  <a:lnTo>
                    <a:pt x="8822095" y="6662742"/>
                  </a:lnTo>
                  <a:lnTo>
                    <a:pt x="8862658" y="6640254"/>
                  </a:lnTo>
                  <a:lnTo>
                    <a:pt x="8899467" y="6612482"/>
                  </a:lnTo>
                  <a:lnTo>
                    <a:pt x="8932012" y="6579937"/>
                  </a:lnTo>
                  <a:lnTo>
                    <a:pt x="8959784" y="6543130"/>
                  </a:lnTo>
                  <a:lnTo>
                    <a:pt x="8982273" y="6502571"/>
                  </a:lnTo>
                  <a:lnTo>
                    <a:pt x="8998968" y="6458771"/>
                  </a:lnTo>
                  <a:lnTo>
                    <a:pt x="9009359" y="6412239"/>
                  </a:lnTo>
                  <a:lnTo>
                    <a:pt x="9012936" y="6363487"/>
                  </a:lnTo>
                  <a:lnTo>
                    <a:pt x="9012936" y="329946"/>
                  </a:lnTo>
                  <a:lnTo>
                    <a:pt x="9009359" y="281184"/>
                  </a:lnTo>
                  <a:lnTo>
                    <a:pt x="8998968" y="234645"/>
                  </a:lnTo>
                  <a:lnTo>
                    <a:pt x="8982273" y="190840"/>
                  </a:lnTo>
                  <a:lnTo>
                    <a:pt x="8959784" y="150277"/>
                  </a:lnTo>
                  <a:lnTo>
                    <a:pt x="8932012" y="113468"/>
                  </a:lnTo>
                  <a:lnTo>
                    <a:pt x="8899467" y="80923"/>
                  </a:lnTo>
                  <a:lnTo>
                    <a:pt x="8862658" y="53151"/>
                  </a:lnTo>
                  <a:lnTo>
                    <a:pt x="8822095" y="30662"/>
                  </a:lnTo>
                  <a:lnTo>
                    <a:pt x="8778290" y="13967"/>
                  </a:lnTo>
                  <a:lnTo>
                    <a:pt x="8731751" y="3576"/>
                  </a:lnTo>
                  <a:lnTo>
                    <a:pt x="8682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1" name="object 4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0" y="329946"/>
                  </a:moveTo>
                  <a:lnTo>
                    <a:pt x="3577" y="281184"/>
                  </a:lnTo>
                  <a:lnTo>
                    <a:pt x="13968" y="234645"/>
                  </a:lnTo>
                  <a:lnTo>
                    <a:pt x="30664" y="190840"/>
                  </a:lnTo>
                  <a:lnTo>
                    <a:pt x="53153" y="150277"/>
                  </a:lnTo>
                  <a:lnTo>
                    <a:pt x="80925" y="113468"/>
                  </a:lnTo>
                  <a:lnTo>
                    <a:pt x="113469" y="80923"/>
                  </a:lnTo>
                  <a:lnTo>
                    <a:pt x="150276" y="53151"/>
                  </a:lnTo>
                  <a:lnTo>
                    <a:pt x="190835" y="30662"/>
                  </a:lnTo>
                  <a:lnTo>
                    <a:pt x="234636" y="13967"/>
                  </a:lnTo>
                  <a:lnTo>
                    <a:pt x="281168" y="3576"/>
                  </a:lnTo>
                  <a:lnTo>
                    <a:pt x="329920" y="0"/>
                  </a:lnTo>
                  <a:lnTo>
                    <a:pt x="8682990" y="0"/>
                  </a:lnTo>
                  <a:lnTo>
                    <a:pt x="8731751" y="3576"/>
                  </a:lnTo>
                  <a:lnTo>
                    <a:pt x="8778290" y="13967"/>
                  </a:lnTo>
                  <a:lnTo>
                    <a:pt x="8822095" y="30662"/>
                  </a:lnTo>
                  <a:lnTo>
                    <a:pt x="8862658" y="53151"/>
                  </a:lnTo>
                  <a:lnTo>
                    <a:pt x="8899467" y="80923"/>
                  </a:lnTo>
                  <a:lnTo>
                    <a:pt x="8932012" y="113468"/>
                  </a:lnTo>
                  <a:lnTo>
                    <a:pt x="8959784" y="150277"/>
                  </a:lnTo>
                  <a:lnTo>
                    <a:pt x="8982273" y="190840"/>
                  </a:lnTo>
                  <a:lnTo>
                    <a:pt x="8998968" y="234645"/>
                  </a:lnTo>
                  <a:lnTo>
                    <a:pt x="9009359" y="281184"/>
                  </a:lnTo>
                  <a:lnTo>
                    <a:pt x="9012936" y="329946"/>
                  </a:lnTo>
                  <a:lnTo>
                    <a:pt x="9012936" y="6363487"/>
                  </a:lnTo>
                  <a:lnTo>
                    <a:pt x="9009359" y="6412239"/>
                  </a:lnTo>
                  <a:lnTo>
                    <a:pt x="8998968" y="6458771"/>
                  </a:lnTo>
                  <a:lnTo>
                    <a:pt x="8982273" y="6502571"/>
                  </a:lnTo>
                  <a:lnTo>
                    <a:pt x="8959784" y="6543130"/>
                  </a:lnTo>
                  <a:lnTo>
                    <a:pt x="8932012" y="6579937"/>
                  </a:lnTo>
                  <a:lnTo>
                    <a:pt x="8899467" y="6612482"/>
                  </a:lnTo>
                  <a:lnTo>
                    <a:pt x="8862658" y="6640254"/>
                  </a:lnTo>
                  <a:lnTo>
                    <a:pt x="8822095" y="6662742"/>
                  </a:lnTo>
                  <a:lnTo>
                    <a:pt x="8778290" y="6679438"/>
                  </a:lnTo>
                  <a:lnTo>
                    <a:pt x="8731751" y="6689829"/>
                  </a:lnTo>
                  <a:lnTo>
                    <a:pt x="8682990" y="6693406"/>
                  </a:lnTo>
                  <a:lnTo>
                    <a:pt x="329920" y="6693406"/>
                  </a:lnTo>
                  <a:lnTo>
                    <a:pt x="281168" y="6689829"/>
                  </a:lnTo>
                  <a:lnTo>
                    <a:pt x="234636" y="6679438"/>
                  </a:lnTo>
                  <a:lnTo>
                    <a:pt x="190835" y="6662742"/>
                  </a:lnTo>
                  <a:lnTo>
                    <a:pt x="150276" y="6640254"/>
                  </a:lnTo>
                  <a:lnTo>
                    <a:pt x="113469" y="6612482"/>
                  </a:lnTo>
                  <a:lnTo>
                    <a:pt x="80925" y="6579937"/>
                  </a:lnTo>
                  <a:lnTo>
                    <a:pt x="53153" y="6543130"/>
                  </a:lnTo>
                  <a:lnTo>
                    <a:pt x="30664" y="6502571"/>
                  </a:lnTo>
                  <a:lnTo>
                    <a:pt x="13968" y="6458771"/>
                  </a:lnTo>
                  <a:lnTo>
                    <a:pt x="3577" y="6412239"/>
                  </a:lnTo>
                  <a:lnTo>
                    <a:pt x="0" y="6363487"/>
                  </a:lnTo>
                  <a:lnTo>
                    <a:pt x="0" y="329946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72" name="object 5"/>
          <p:cNvSpPr txBox="1">
            <a:spLocks noGrp="1"/>
          </p:cNvSpPr>
          <p:nvPr>
            <p:ph type="title"/>
          </p:nvPr>
        </p:nvSpPr>
        <p:spPr>
          <a:xfrm>
            <a:off x="2019680" y="688974"/>
            <a:ext cx="555625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114">
                <a:solidFill>
                  <a:srgbClr val="FFC000"/>
                </a:solidFill>
                <a:latin typeface="Trebuchet MS"/>
                <a:cs typeface="Trebuchet MS"/>
              </a:rPr>
              <a:t>Miranda </a:t>
            </a:r>
            <a:r>
              <a:rPr b="1" dirty="0" sz="4000" spc="-125">
                <a:solidFill>
                  <a:srgbClr val="FFC000"/>
                </a:solidFill>
                <a:latin typeface="Trebuchet MS"/>
                <a:cs typeface="Trebuchet MS"/>
              </a:rPr>
              <a:t>and </a:t>
            </a:r>
            <a:r>
              <a:rPr b="1" dirty="0" sz="4000" spc="-260">
                <a:solidFill>
                  <a:srgbClr val="FFC000"/>
                </a:solidFill>
                <a:latin typeface="Trebuchet MS"/>
                <a:cs typeface="Trebuchet MS"/>
              </a:rPr>
              <a:t>brunet</a:t>
            </a:r>
            <a:r>
              <a:rPr b="1" dirty="0" sz="4000" spc="-43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4000" spc="-295">
                <a:solidFill>
                  <a:srgbClr val="FFC000"/>
                </a:solidFill>
                <a:latin typeface="Trebuchet MS"/>
                <a:cs typeface="Trebuchet MS"/>
              </a:rPr>
              <a:t>index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157" name="object 6"/>
          <p:cNvGrpSpPr/>
          <p:nvPr/>
        </p:nvGrpSpPr>
        <p:grpSpPr>
          <a:xfrm>
            <a:off x="266700" y="1333500"/>
            <a:ext cx="8534400" cy="5257800"/>
            <a:chOff x="266700" y="1333500"/>
            <a:chExt cx="8534400" cy="5257800"/>
          </a:xfrm>
        </p:grpSpPr>
        <p:sp>
          <p:nvSpPr>
            <p:cNvPr id="1048773" name="object 7"/>
            <p:cNvSpPr/>
            <p:nvPr/>
          </p:nvSpPr>
          <p:spPr>
            <a:xfrm>
              <a:off x="266700" y="1333500"/>
              <a:ext cx="8534400" cy="5257800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74" name="object 8"/>
            <p:cNvSpPr/>
            <p:nvPr/>
          </p:nvSpPr>
          <p:spPr>
            <a:xfrm>
              <a:off x="381000" y="1447800"/>
              <a:ext cx="8305800" cy="5029200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75" name="object 9"/>
            <p:cNvSpPr/>
            <p:nvPr/>
          </p:nvSpPr>
          <p:spPr>
            <a:xfrm>
              <a:off x="376428" y="1443228"/>
              <a:ext cx="8315325" cy="5038725"/>
            </a:xfrm>
            <a:custGeom>
              <a:avLst/>
              <a:ahLst/>
              <a:rect l="l" t="t" r="r" b="b"/>
              <a:pathLst>
                <a:path w="8315325" h="5038725">
                  <a:moveTo>
                    <a:pt x="0" y="5038344"/>
                  </a:moveTo>
                  <a:lnTo>
                    <a:pt x="8314944" y="5038344"/>
                  </a:lnTo>
                  <a:lnTo>
                    <a:pt x="8314944" y="0"/>
                  </a:lnTo>
                  <a:lnTo>
                    <a:pt x="0" y="0"/>
                  </a:lnTo>
                  <a:lnTo>
                    <a:pt x="0" y="5038344"/>
                  </a:lnTo>
                  <a:close/>
                </a:path>
              </a:pathLst>
            </a:custGeom>
            <a:ln w="9144">
              <a:solidFill>
                <a:srgbClr val="FF00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76" name="object 10"/>
            <p:cNvSpPr/>
            <p:nvPr/>
          </p:nvSpPr>
          <p:spPr>
            <a:xfrm>
              <a:off x="5334000" y="2438400"/>
              <a:ext cx="1219200" cy="457200"/>
            </a:xfrm>
            <a:custGeom>
              <a:avLst/>
              <a:ahLst/>
              <a:rect l="l" t="t" r="r" b="b"/>
              <a:pathLst>
                <a:path w="1219200" h="457200">
                  <a:moveTo>
                    <a:pt x="228600" y="0"/>
                  </a:moveTo>
                  <a:lnTo>
                    <a:pt x="0" y="228600"/>
                  </a:lnTo>
                  <a:lnTo>
                    <a:pt x="228600" y="457200"/>
                  </a:lnTo>
                  <a:lnTo>
                    <a:pt x="228600" y="342900"/>
                  </a:lnTo>
                  <a:lnTo>
                    <a:pt x="1219200" y="342900"/>
                  </a:lnTo>
                  <a:lnTo>
                    <a:pt x="1219200" y="114300"/>
                  </a:lnTo>
                  <a:lnTo>
                    <a:pt x="228600" y="1143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7" name="object 11"/>
            <p:cNvSpPr/>
            <p:nvPr/>
          </p:nvSpPr>
          <p:spPr>
            <a:xfrm>
              <a:off x="5334000" y="2438400"/>
              <a:ext cx="1219200" cy="457200"/>
            </a:xfrm>
            <a:custGeom>
              <a:avLst/>
              <a:ahLst/>
              <a:rect l="l" t="t" r="r" b="b"/>
              <a:pathLst>
                <a:path w="1219200" h="457200">
                  <a:moveTo>
                    <a:pt x="0" y="228600"/>
                  </a:moveTo>
                  <a:lnTo>
                    <a:pt x="228600" y="0"/>
                  </a:lnTo>
                  <a:lnTo>
                    <a:pt x="228600" y="114300"/>
                  </a:lnTo>
                  <a:lnTo>
                    <a:pt x="1219200" y="114300"/>
                  </a:lnTo>
                  <a:lnTo>
                    <a:pt x="1219200" y="342900"/>
                  </a:lnTo>
                  <a:lnTo>
                    <a:pt x="228600" y="342900"/>
                  </a:lnTo>
                  <a:lnTo>
                    <a:pt x="228600" y="457200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9B310D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78" name="object 12"/>
            <p:cNvSpPr/>
            <p:nvPr/>
          </p:nvSpPr>
          <p:spPr>
            <a:xfrm>
              <a:off x="5562600" y="2133600"/>
              <a:ext cx="1219200" cy="457200"/>
            </a:xfrm>
            <a:custGeom>
              <a:avLst/>
              <a:ahLst/>
              <a:rect l="l" t="t" r="r" b="b"/>
              <a:pathLst>
                <a:path w="1219200" h="457200">
                  <a:moveTo>
                    <a:pt x="228600" y="0"/>
                  </a:moveTo>
                  <a:lnTo>
                    <a:pt x="0" y="228600"/>
                  </a:lnTo>
                  <a:lnTo>
                    <a:pt x="228600" y="457200"/>
                  </a:lnTo>
                  <a:lnTo>
                    <a:pt x="228600" y="342900"/>
                  </a:lnTo>
                  <a:lnTo>
                    <a:pt x="1219200" y="342900"/>
                  </a:lnTo>
                  <a:lnTo>
                    <a:pt x="1219200" y="114300"/>
                  </a:lnTo>
                  <a:lnTo>
                    <a:pt x="228600" y="1143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9" name="object 13"/>
            <p:cNvSpPr/>
            <p:nvPr/>
          </p:nvSpPr>
          <p:spPr>
            <a:xfrm>
              <a:off x="5562600" y="2133600"/>
              <a:ext cx="1219200" cy="457200"/>
            </a:xfrm>
            <a:custGeom>
              <a:avLst/>
              <a:ahLst/>
              <a:rect l="l" t="t" r="r" b="b"/>
              <a:pathLst>
                <a:path w="1219200" h="457200">
                  <a:moveTo>
                    <a:pt x="0" y="228600"/>
                  </a:moveTo>
                  <a:lnTo>
                    <a:pt x="228600" y="0"/>
                  </a:lnTo>
                  <a:lnTo>
                    <a:pt x="228600" y="114300"/>
                  </a:lnTo>
                  <a:lnTo>
                    <a:pt x="1219200" y="114300"/>
                  </a:lnTo>
                  <a:lnTo>
                    <a:pt x="1219200" y="342900"/>
                  </a:lnTo>
                  <a:lnTo>
                    <a:pt x="228600" y="342900"/>
                  </a:lnTo>
                  <a:lnTo>
                    <a:pt x="228600" y="457200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9B310D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80" name="object 14"/>
            <p:cNvSpPr/>
            <p:nvPr/>
          </p:nvSpPr>
          <p:spPr>
            <a:xfrm>
              <a:off x="5334000" y="1828800"/>
              <a:ext cx="1219200" cy="457200"/>
            </a:xfrm>
            <a:custGeom>
              <a:avLst/>
              <a:ahLst/>
              <a:rect l="l" t="t" r="r" b="b"/>
              <a:pathLst>
                <a:path w="1219200" h="457200">
                  <a:moveTo>
                    <a:pt x="228600" y="0"/>
                  </a:moveTo>
                  <a:lnTo>
                    <a:pt x="0" y="228600"/>
                  </a:lnTo>
                  <a:lnTo>
                    <a:pt x="228600" y="457200"/>
                  </a:lnTo>
                  <a:lnTo>
                    <a:pt x="228600" y="342900"/>
                  </a:lnTo>
                  <a:lnTo>
                    <a:pt x="1219200" y="342900"/>
                  </a:lnTo>
                  <a:lnTo>
                    <a:pt x="1219200" y="114300"/>
                  </a:lnTo>
                  <a:lnTo>
                    <a:pt x="228600" y="1143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1" name="object 15"/>
            <p:cNvSpPr/>
            <p:nvPr/>
          </p:nvSpPr>
          <p:spPr>
            <a:xfrm>
              <a:off x="5334000" y="1828800"/>
              <a:ext cx="1219200" cy="457200"/>
            </a:xfrm>
            <a:custGeom>
              <a:avLst/>
              <a:ahLst/>
              <a:rect l="l" t="t" r="r" b="b"/>
              <a:pathLst>
                <a:path w="1219200" h="457200">
                  <a:moveTo>
                    <a:pt x="0" y="228600"/>
                  </a:moveTo>
                  <a:lnTo>
                    <a:pt x="228600" y="0"/>
                  </a:lnTo>
                  <a:lnTo>
                    <a:pt x="228600" y="114300"/>
                  </a:lnTo>
                  <a:lnTo>
                    <a:pt x="1219200" y="114300"/>
                  </a:lnTo>
                  <a:lnTo>
                    <a:pt x="1219200" y="342900"/>
                  </a:lnTo>
                  <a:lnTo>
                    <a:pt x="228600" y="342900"/>
                  </a:lnTo>
                  <a:lnTo>
                    <a:pt x="228600" y="457200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9B310D"/>
              </a:solidFill>
            </a:ln>
          </p:spPr>
          <p:txBody>
            <a:bodyPr bIns="0" lIns="0" rIns="0" rtlCol="0" tIns="0" wrap="square"/>
            <a:p/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object 2"/>
          <p:cNvSpPr/>
          <p:nvPr/>
        </p:nvSpPr>
        <p:spPr>
          <a:xfrm>
            <a:off x="0" y="0"/>
            <a:ext cx="9144000" cy="60198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83" name="object 3"/>
          <p:cNvSpPr txBox="1"/>
          <p:nvPr/>
        </p:nvSpPr>
        <p:spPr>
          <a:xfrm>
            <a:off x="383540" y="6098235"/>
            <a:ext cx="846963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z="1800" spc="-215">
                <a:solidFill>
                  <a:srgbClr val="00FF00"/>
                </a:solidFill>
                <a:latin typeface="Times New Roman"/>
                <a:cs typeface="Times New Roman"/>
              </a:rPr>
              <a:t>P. </a:t>
            </a:r>
            <a:r>
              <a:rPr b="1" dirty="0" sz="1800" spc="-55">
                <a:solidFill>
                  <a:srgbClr val="00FF00"/>
                </a:solidFill>
                <a:latin typeface="Times New Roman"/>
                <a:cs typeface="Times New Roman"/>
              </a:rPr>
              <a:t>C.Trackman*A. </a:t>
            </a:r>
            <a:r>
              <a:rPr b="1" dirty="0" sz="1800" spc="-45">
                <a:solidFill>
                  <a:srgbClr val="00FF00"/>
                </a:solidFill>
                <a:latin typeface="Times New Roman"/>
                <a:cs typeface="Times New Roman"/>
              </a:rPr>
              <a:t>Kantarci </a:t>
            </a:r>
            <a:r>
              <a:rPr b="1" dirty="0" sz="1800" spc="-5">
                <a:solidFill>
                  <a:srgbClr val="00FF00"/>
                </a:solidFill>
                <a:latin typeface="Times New Roman"/>
                <a:cs typeface="Times New Roman"/>
              </a:rPr>
              <a:t>Connective </a:t>
            </a:r>
            <a:r>
              <a:rPr b="1" dirty="0" sz="1800" spc="-35">
                <a:solidFill>
                  <a:srgbClr val="00FF00"/>
                </a:solidFill>
                <a:latin typeface="Times New Roman"/>
                <a:cs typeface="Times New Roman"/>
              </a:rPr>
              <a:t>Tissue </a:t>
            </a:r>
            <a:r>
              <a:rPr b="1" dirty="0" sz="1800" spc="-10">
                <a:solidFill>
                  <a:srgbClr val="00FF00"/>
                </a:solidFill>
                <a:latin typeface="Times New Roman"/>
                <a:cs typeface="Times New Roman"/>
              </a:rPr>
              <a:t>Metabolism </a:t>
            </a:r>
            <a:r>
              <a:rPr b="1" dirty="0" sz="1800" spc="-15">
                <a:solidFill>
                  <a:srgbClr val="00FF00"/>
                </a:solidFill>
                <a:latin typeface="Times New Roman"/>
                <a:cs typeface="Times New Roman"/>
              </a:rPr>
              <a:t>and </a:t>
            </a:r>
            <a:r>
              <a:rPr b="1" dirty="0" sz="1800" spc="-25">
                <a:solidFill>
                  <a:srgbClr val="00FF00"/>
                </a:solidFill>
                <a:latin typeface="Times New Roman"/>
                <a:cs typeface="Times New Roman"/>
              </a:rPr>
              <a:t>Gingival </a:t>
            </a:r>
            <a:r>
              <a:rPr b="1" dirty="0" sz="1800" spc="-10">
                <a:solidFill>
                  <a:srgbClr val="00FF00"/>
                </a:solidFill>
                <a:latin typeface="Times New Roman"/>
                <a:cs typeface="Times New Roman"/>
              </a:rPr>
              <a:t>Overgrowth </a:t>
            </a:r>
            <a:r>
              <a:rPr dirty="0" sz="1800" i="1" spc="-145">
                <a:solidFill>
                  <a:srgbClr val="00FF00"/>
                </a:solidFill>
                <a:latin typeface="Times New Roman"/>
                <a:cs typeface="Times New Roman"/>
              </a:rPr>
              <a:t>Crit  </a:t>
            </a:r>
            <a:r>
              <a:rPr dirty="0" sz="1800" i="1" spc="-204">
                <a:solidFill>
                  <a:srgbClr val="00FF00"/>
                </a:solidFill>
                <a:latin typeface="Times New Roman"/>
                <a:cs typeface="Times New Roman"/>
              </a:rPr>
              <a:t>Rev </a:t>
            </a:r>
            <a:r>
              <a:rPr dirty="0" sz="1800" i="1" spc="-200">
                <a:solidFill>
                  <a:srgbClr val="00FF00"/>
                </a:solidFill>
                <a:latin typeface="Times New Roman"/>
                <a:cs typeface="Times New Roman"/>
              </a:rPr>
              <a:t>Oral </a:t>
            </a:r>
            <a:r>
              <a:rPr dirty="0" sz="1800" i="1" spc="-165">
                <a:solidFill>
                  <a:srgbClr val="00FF00"/>
                </a:solidFill>
                <a:latin typeface="Times New Roman"/>
                <a:cs typeface="Times New Roman"/>
              </a:rPr>
              <a:t>Biol </a:t>
            </a:r>
            <a:r>
              <a:rPr dirty="0" sz="1800" i="1" spc="-245">
                <a:solidFill>
                  <a:srgbClr val="00FF00"/>
                </a:solidFill>
                <a:latin typeface="Times New Roman"/>
                <a:cs typeface="Times New Roman"/>
              </a:rPr>
              <a:t>Med </a:t>
            </a:r>
            <a:r>
              <a:rPr dirty="0" sz="1800" i="1" spc="-85">
                <a:solidFill>
                  <a:srgbClr val="00FF00"/>
                </a:solidFill>
                <a:latin typeface="Times New Roman"/>
                <a:cs typeface="Times New Roman"/>
              </a:rPr>
              <a:t>15(3):165-175</a:t>
            </a:r>
            <a:r>
              <a:rPr dirty="0" sz="1800" i="1" spc="-17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800" i="1" spc="-95">
                <a:solidFill>
                  <a:srgbClr val="00FF00"/>
                </a:solidFill>
                <a:latin typeface="Times New Roman"/>
                <a:cs typeface="Times New Roman"/>
              </a:rPr>
              <a:t>(2004)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object 2"/>
          <p:cNvGrpSpPr/>
          <p:nvPr/>
        </p:nvGrpSpPr>
        <p:grpSpPr>
          <a:xfrm>
            <a:off x="60960" y="67056"/>
            <a:ext cx="9083040" cy="6699884"/>
            <a:chOff x="60960" y="67056"/>
            <a:chExt cx="9083040" cy="6699884"/>
          </a:xfrm>
        </p:grpSpPr>
        <p:sp>
          <p:nvSpPr>
            <p:cNvPr id="1048784" name="object 3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8682990" y="0"/>
                  </a:moveTo>
                  <a:lnTo>
                    <a:pt x="329920" y="0"/>
                  </a:lnTo>
                  <a:lnTo>
                    <a:pt x="281168" y="3576"/>
                  </a:lnTo>
                  <a:lnTo>
                    <a:pt x="234636" y="13967"/>
                  </a:lnTo>
                  <a:lnTo>
                    <a:pt x="190835" y="30662"/>
                  </a:lnTo>
                  <a:lnTo>
                    <a:pt x="150276" y="53151"/>
                  </a:lnTo>
                  <a:lnTo>
                    <a:pt x="113469" y="80923"/>
                  </a:lnTo>
                  <a:lnTo>
                    <a:pt x="80925" y="113468"/>
                  </a:lnTo>
                  <a:lnTo>
                    <a:pt x="53153" y="150277"/>
                  </a:lnTo>
                  <a:lnTo>
                    <a:pt x="30664" y="190840"/>
                  </a:lnTo>
                  <a:lnTo>
                    <a:pt x="13968" y="234645"/>
                  </a:lnTo>
                  <a:lnTo>
                    <a:pt x="3577" y="281184"/>
                  </a:lnTo>
                  <a:lnTo>
                    <a:pt x="0" y="329946"/>
                  </a:lnTo>
                  <a:lnTo>
                    <a:pt x="0" y="6363487"/>
                  </a:lnTo>
                  <a:lnTo>
                    <a:pt x="3577" y="6412239"/>
                  </a:lnTo>
                  <a:lnTo>
                    <a:pt x="13968" y="6458771"/>
                  </a:lnTo>
                  <a:lnTo>
                    <a:pt x="30664" y="6502571"/>
                  </a:lnTo>
                  <a:lnTo>
                    <a:pt x="53153" y="6543130"/>
                  </a:lnTo>
                  <a:lnTo>
                    <a:pt x="80925" y="6579937"/>
                  </a:lnTo>
                  <a:lnTo>
                    <a:pt x="113469" y="6612482"/>
                  </a:lnTo>
                  <a:lnTo>
                    <a:pt x="150276" y="6640254"/>
                  </a:lnTo>
                  <a:lnTo>
                    <a:pt x="190835" y="6662742"/>
                  </a:lnTo>
                  <a:lnTo>
                    <a:pt x="234636" y="6679438"/>
                  </a:lnTo>
                  <a:lnTo>
                    <a:pt x="281168" y="6689829"/>
                  </a:lnTo>
                  <a:lnTo>
                    <a:pt x="329920" y="6693406"/>
                  </a:lnTo>
                  <a:lnTo>
                    <a:pt x="8682990" y="6693406"/>
                  </a:lnTo>
                  <a:lnTo>
                    <a:pt x="8731751" y="6689829"/>
                  </a:lnTo>
                  <a:lnTo>
                    <a:pt x="8778290" y="6679438"/>
                  </a:lnTo>
                  <a:lnTo>
                    <a:pt x="8822095" y="6662742"/>
                  </a:lnTo>
                  <a:lnTo>
                    <a:pt x="8862658" y="6640254"/>
                  </a:lnTo>
                  <a:lnTo>
                    <a:pt x="8899467" y="6612482"/>
                  </a:lnTo>
                  <a:lnTo>
                    <a:pt x="8932012" y="6579937"/>
                  </a:lnTo>
                  <a:lnTo>
                    <a:pt x="8959784" y="6543130"/>
                  </a:lnTo>
                  <a:lnTo>
                    <a:pt x="8982273" y="6502571"/>
                  </a:lnTo>
                  <a:lnTo>
                    <a:pt x="8998968" y="6458771"/>
                  </a:lnTo>
                  <a:lnTo>
                    <a:pt x="9009359" y="6412239"/>
                  </a:lnTo>
                  <a:lnTo>
                    <a:pt x="9012936" y="6363487"/>
                  </a:lnTo>
                  <a:lnTo>
                    <a:pt x="9012936" y="329946"/>
                  </a:lnTo>
                  <a:lnTo>
                    <a:pt x="9009359" y="281184"/>
                  </a:lnTo>
                  <a:lnTo>
                    <a:pt x="8998968" y="234645"/>
                  </a:lnTo>
                  <a:lnTo>
                    <a:pt x="8982273" y="190840"/>
                  </a:lnTo>
                  <a:lnTo>
                    <a:pt x="8959784" y="150277"/>
                  </a:lnTo>
                  <a:lnTo>
                    <a:pt x="8932012" y="113468"/>
                  </a:lnTo>
                  <a:lnTo>
                    <a:pt x="8899467" y="80923"/>
                  </a:lnTo>
                  <a:lnTo>
                    <a:pt x="8862658" y="53151"/>
                  </a:lnTo>
                  <a:lnTo>
                    <a:pt x="8822095" y="30662"/>
                  </a:lnTo>
                  <a:lnTo>
                    <a:pt x="8778290" y="13967"/>
                  </a:lnTo>
                  <a:lnTo>
                    <a:pt x="8731751" y="3576"/>
                  </a:lnTo>
                  <a:lnTo>
                    <a:pt x="8682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5" name="object 4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ahLst/>
              <a:rect l="l" t="t" r="r" b="b"/>
              <a:pathLst>
                <a:path w="9013190" h="6693534">
                  <a:moveTo>
                    <a:pt x="0" y="329946"/>
                  </a:moveTo>
                  <a:lnTo>
                    <a:pt x="3577" y="281184"/>
                  </a:lnTo>
                  <a:lnTo>
                    <a:pt x="13968" y="234645"/>
                  </a:lnTo>
                  <a:lnTo>
                    <a:pt x="30664" y="190840"/>
                  </a:lnTo>
                  <a:lnTo>
                    <a:pt x="53153" y="150277"/>
                  </a:lnTo>
                  <a:lnTo>
                    <a:pt x="80925" y="113468"/>
                  </a:lnTo>
                  <a:lnTo>
                    <a:pt x="113469" y="80923"/>
                  </a:lnTo>
                  <a:lnTo>
                    <a:pt x="150276" y="53151"/>
                  </a:lnTo>
                  <a:lnTo>
                    <a:pt x="190835" y="30662"/>
                  </a:lnTo>
                  <a:lnTo>
                    <a:pt x="234636" y="13967"/>
                  </a:lnTo>
                  <a:lnTo>
                    <a:pt x="281168" y="3576"/>
                  </a:lnTo>
                  <a:lnTo>
                    <a:pt x="329920" y="0"/>
                  </a:lnTo>
                  <a:lnTo>
                    <a:pt x="8682990" y="0"/>
                  </a:lnTo>
                  <a:lnTo>
                    <a:pt x="8731751" y="3576"/>
                  </a:lnTo>
                  <a:lnTo>
                    <a:pt x="8778290" y="13967"/>
                  </a:lnTo>
                  <a:lnTo>
                    <a:pt x="8822095" y="30662"/>
                  </a:lnTo>
                  <a:lnTo>
                    <a:pt x="8862658" y="53151"/>
                  </a:lnTo>
                  <a:lnTo>
                    <a:pt x="8899467" y="80923"/>
                  </a:lnTo>
                  <a:lnTo>
                    <a:pt x="8932012" y="113468"/>
                  </a:lnTo>
                  <a:lnTo>
                    <a:pt x="8959784" y="150277"/>
                  </a:lnTo>
                  <a:lnTo>
                    <a:pt x="8982273" y="190840"/>
                  </a:lnTo>
                  <a:lnTo>
                    <a:pt x="8998968" y="234645"/>
                  </a:lnTo>
                  <a:lnTo>
                    <a:pt x="9009359" y="281184"/>
                  </a:lnTo>
                  <a:lnTo>
                    <a:pt x="9012936" y="329946"/>
                  </a:lnTo>
                  <a:lnTo>
                    <a:pt x="9012936" y="6363487"/>
                  </a:lnTo>
                  <a:lnTo>
                    <a:pt x="9009359" y="6412239"/>
                  </a:lnTo>
                  <a:lnTo>
                    <a:pt x="8998968" y="6458771"/>
                  </a:lnTo>
                  <a:lnTo>
                    <a:pt x="8982273" y="6502571"/>
                  </a:lnTo>
                  <a:lnTo>
                    <a:pt x="8959784" y="6543130"/>
                  </a:lnTo>
                  <a:lnTo>
                    <a:pt x="8932012" y="6579937"/>
                  </a:lnTo>
                  <a:lnTo>
                    <a:pt x="8899467" y="6612482"/>
                  </a:lnTo>
                  <a:lnTo>
                    <a:pt x="8862658" y="6640254"/>
                  </a:lnTo>
                  <a:lnTo>
                    <a:pt x="8822095" y="6662742"/>
                  </a:lnTo>
                  <a:lnTo>
                    <a:pt x="8778290" y="6679438"/>
                  </a:lnTo>
                  <a:lnTo>
                    <a:pt x="8731751" y="6689829"/>
                  </a:lnTo>
                  <a:lnTo>
                    <a:pt x="8682990" y="6693406"/>
                  </a:lnTo>
                  <a:lnTo>
                    <a:pt x="329920" y="6693406"/>
                  </a:lnTo>
                  <a:lnTo>
                    <a:pt x="281168" y="6689829"/>
                  </a:lnTo>
                  <a:lnTo>
                    <a:pt x="234636" y="6679438"/>
                  </a:lnTo>
                  <a:lnTo>
                    <a:pt x="190835" y="6662742"/>
                  </a:lnTo>
                  <a:lnTo>
                    <a:pt x="150276" y="6640254"/>
                  </a:lnTo>
                  <a:lnTo>
                    <a:pt x="113469" y="6612482"/>
                  </a:lnTo>
                  <a:lnTo>
                    <a:pt x="80925" y="6579937"/>
                  </a:lnTo>
                  <a:lnTo>
                    <a:pt x="53153" y="6543130"/>
                  </a:lnTo>
                  <a:lnTo>
                    <a:pt x="30664" y="6502571"/>
                  </a:lnTo>
                  <a:lnTo>
                    <a:pt x="13968" y="6458771"/>
                  </a:lnTo>
                  <a:lnTo>
                    <a:pt x="3577" y="6412239"/>
                  </a:lnTo>
                  <a:lnTo>
                    <a:pt x="0" y="6363487"/>
                  </a:lnTo>
                  <a:lnTo>
                    <a:pt x="0" y="329946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86" name="object 5"/>
            <p:cNvSpPr/>
            <p:nvPr/>
          </p:nvSpPr>
          <p:spPr>
            <a:xfrm>
              <a:off x="76200" y="76200"/>
              <a:ext cx="9067799" cy="6019800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87" name="object 6"/>
          <p:cNvSpPr txBox="1"/>
          <p:nvPr/>
        </p:nvSpPr>
        <p:spPr>
          <a:xfrm>
            <a:off x="79349" y="6101283"/>
            <a:ext cx="8836025" cy="7569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algn="ctr" marL="5715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92D050"/>
                </a:solidFill>
                <a:latin typeface="Times New Roman"/>
                <a:cs typeface="Times New Roman"/>
              </a:rPr>
              <a:t>Albert </a:t>
            </a:r>
            <a:r>
              <a:rPr dirty="0" sz="1600" spc="-85">
                <a:solidFill>
                  <a:srgbClr val="92D050"/>
                </a:solidFill>
                <a:latin typeface="Times New Roman"/>
                <a:cs typeface="Times New Roman"/>
              </a:rPr>
              <a:t>Ramírez-Rámiz, </a:t>
            </a:r>
            <a:r>
              <a:rPr dirty="0" sz="1600" spc="-110">
                <a:solidFill>
                  <a:srgbClr val="92D050"/>
                </a:solidFill>
                <a:latin typeface="Times New Roman"/>
                <a:cs typeface="Times New Roman"/>
              </a:rPr>
              <a:t>Lluís </a:t>
            </a:r>
            <a:r>
              <a:rPr dirty="0" sz="1600" spc="-65">
                <a:solidFill>
                  <a:srgbClr val="92D050"/>
                </a:solidFill>
                <a:latin typeface="Times New Roman"/>
                <a:cs typeface="Times New Roman"/>
              </a:rPr>
              <a:t>Brunet-LLobet, </a:t>
            </a:r>
            <a:r>
              <a:rPr dirty="0" sz="1600" spc="-85">
                <a:solidFill>
                  <a:srgbClr val="92D050"/>
                </a:solidFill>
                <a:latin typeface="Times New Roman"/>
                <a:cs typeface="Times New Roman"/>
              </a:rPr>
              <a:t>Eduard Lahor-Soler </a:t>
            </a:r>
            <a:r>
              <a:rPr dirty="0" sz="1600" spc="-90">
                <a:solidFill>
                  <a:srgbClr val="92D050"/>
                </a:solidFill>
                <a:latin typeface="Times New Roman"/>
                <a:cs typeface="Times New Roman"/>
              </a:rPr>
              <a:t>and </a:t>
            </a:r>
            <a:r>
              <a:rPr dirty="0" sz="1600" spc="-105">
                <a:solidFill>
                  <a:srgbClr val="92D050"/>
                </a:solidFill>
                <a:latin typeface="Times New Roman"/>
                <a:cs typeface="Times New Roman"/>
              </a:rPr>
              <a:t>Jaume </a:t>
            </a:r>
            <a:r>
              <a:rPr dirty="0" sz="1600" spc="-85">
                <a:solidFill>
                  <a:srgbClr val="92D050"/>
                </a:solidFill>
                <a:latin typeface="Times New Roman"/>
                <a:cs typeface="Times New Roman"/>
              </a:rPr>
              <a:t>Miranda-Rius.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spc="-35">
                <a:solidFill>
                  <a:srgbClr val="92D050"/>
                </a:solidFill>
                <a:latin typeface="Times New Roman"/>
                <a:cs typeface="Times New Roman"/>
              </a:rPr>
              <a:t>On </a:t>
            </a:r>
            <a:r>
              <a:rPr dirty="0" sz="1600" spc="-50">
                <a:solidFill>
                  <a:srgbClr val="92D050"/>
                </a:solidFill>
                <a:latin typeface="Times New Roman"/>
                <a:cs typeface="Times New Roman"/>
              </a:rPr>
              <a:t>the </a:t>
            </a:r>
            <a:r>
              <a:rPr dirty="0" sz="1600" spc="-70">
                <a:solidFill>
                  <a:srgbClr val="92D050"/>
                </a:solidFill>
                <a:latin typeface="Times New Roman"/>
                <a:cs typeface="Times New Roman"/>
              </a:rPr>
              <a:t>Cellular </a:t>
            </a:r>
            <a:r>
              <a:rPr dirty="0" sz="1600" spc="-90">
                <a:solidFill>
                  <a:srgbClr val="92D050"/>
                </a:solidFill>
                <a:latin typeface="Times New Roman"/>
                <a:cs typeface="Times New Roman"/>
              </a:rPr>
              <a:t>and </a:t>
            </a:r>
            <a:r>
              <a:rPr dirty="0" sz="1600" spc="-85">
                <a:solidFill>
                  <a:srgbClr val="92D050"/>
                </a:solidFill>
                <a:latin typeface="Times New Roman"/>
                <a:cs typeface="Times New Roman"/>
              </a:rPr>
              <a:t>Molecular </a:t>
            </a:r>
            <a:r>
              <a:rPr dirty="0" sz="1600" spc="-105">
                <a:solidFill>
                  <a:srgbClr val="92D050"/>
                </a:solidFill>
                <a:latin typeface="Times New Roman"/>
                <a:cs typeface="Times New Roman"/>
              </a:rPr>
              <a:t>Mechanisms </a:t>
            </a:r>
            <a:r>
              <a:rPr dirty="0" sz="1600" spc="-95">
                <a:solidFill>
                  <a:srgbClr val="92D050"/>
                </a:solidFill>
                <a:latin typeface="Times New Roman"/>
                <a:cs typeface="Times New Roman"/>
              </a:rPr>
              <a:t>of </a:t>
            </a:r>
            <a:r>
              <a:rPr dirty="0" sz="1600" spc="-70">
                <a:solidFill>
                  <a:srgbClr val="92D050"/>
                </a:solidFill>
                <a:latin typeface="Times New Roman"/>
                <a:cs typeface="Times New Roman"/>
              </a:rPr>
              <a:t>Drug-Induced </a:t>
            </a:r>
            <a:r>
              <a:rPr dirty="0" sz="1600" spc="-105">
                <a:solidFill>
                  <a:srgbClr val="92D050"/>
                </a:solidFill>
                <a:latin typeface="Times New Roman"/>
                <a:cs typeface="Times New Roman"/>
              </a:rPr>
              <a:t>Gingival </a:t>
            </a:r>
            <a:r>
              <a:rPr dirty="0" sz="1600" spc="-65">
                <a:solidFill>
                  <a:srgbClr val="92D050"/>
                </a:solidFill>
                <a:latin typeface="Times New Roman"/>
                <a:cs typeface="Times New Roman"/>
              </a:rPr>
              <a:t>Overgrowth </a:t>
            </a:r>
            <a:r>
              <a:rPr dirty="0" sz="1600" spc="-20">
                <a:solidFill>
                  <a:srgbClr val="92D050"/>
                </a:solidFill>
                <a:latin typeface="Times New Roman"/>
                <a:cs typeface="Times New Roman"/>
              </a:rPr>
              <a:t>.The </a:t>
            </a:r>
            <a:r>
              <a:rPr dirty="0" sz="1600" spc="-50">
                <a:solidFill>
                  <a:srgbClr val="92D050"/>
                </a:solidFill>
                <a:latin typeface="Times New Roman"/>
                <a:cs typeface="Times New Roman"/>
              </a:rPr>
              <a:t>Open </a:t>
            </a:r>
            <a:r>
              <a:rPr dirty="0" sz="1600" spc="-55">
                <a:solidFill>
                  <a:srgbClr val="92D050"/>
                </a:solidFill>
                <a:latin typeface="Times New Roman"/>
                <a:cs typeface="Times New Roman"/>
              </a:rPr>
              <a:t>Dentistry Journal,</a:t>
            </a:r>
            <a:r>
              <a:rPr dirty="0" sz="1600" spc="185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-45">
                <a:solidFill>
                  <a:srgbClr val="92D050"/>
                </a:solidFill>
                <a:latin typeface="Times New Roman"/>
                <a:cs typeface="Times New Roman"/>
              </a:rPr>
              <a:t>2017,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algn="l" pos="933450"/>
              </a:tabLst>
            </a:pPr>
            <a:r>
              <a:rPr dirty="0" sz="1600" spc="-125">
                <a:solidFill>
                  <a:srgbClr val="92D050"/>
                </a:solidFill>
                <a:latin typeface="Times New Roman"/>
                <a:cs typeface="Times New Roman"/>
              </a:rPr>
              <a:t>Volume</a:t>
            </a:r>
            <a:r>
              <a:rPr dirty="0" sz="1600" spc="-15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-70">
                <a:solidFill>
                  <a:srgbClr val="92D050"/>
                </a:solidFill>
                <a:latin typeface="Times New Roman"/>
                <a:cs typeface="Times New Roman"/>
              </a:rPr>
              <a:t>11	421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object 2"/>
          <p:cNvSpPr/>
          <p:nvPr/>
        </p:nvSpPr>
        <p:spPr>
          <a:xfrm>
            <a:off x="0" y="39623"/>
            <a:ext cx="9144000" cy="598017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89" name="object 3"/>
          <p:cNvSpPr txBox="1"/>
          <p:nvPr/>
        </p:nvSpPr>
        <p:spPr>
          <a:xfrm>
            <a:off x="366166" y="6174435"/>
            <a:ext cx="792353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solidFill>
                  <a:srgbClr val="FFFFFF"/>
                </a:solidFill>
                <a:latin typeface="Times New Roman"/>
                <a:cs typeface="Times New Roman"/>
              </a:rPr>
              <a:t>Brown, 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R.S., </a:t>
            </a:r>
            <a:r>
              <a:rPr dirty="0" sz="1800" spc="-295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1800" spc="-120">
                <a:solidFill>
                  <a:srgbClr val="FFFFFF"/>
                </a:solidFill>
                <a:latin typeface="Times New Roman"/>
                <a:cs typeface="Times New Roman"/>
              </a:rPr>
              <a:t>Arany, </a:t>
            </a:r>
            <a:r>
              <a:rPr dirty="0" sz="1800" spc="-100">
                <a:solidFill>
                  <a:srgbClr val="FFFFFF"/>
                </a:solidFill>
                <a:latin typeface="Times New Roman"/>
                <a:cs typeface="Times New Roman"/>
              </a:rPr>
              <a:t>P.R. 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(2015). </a:t>
            </a:r>
            <a:r>
              <a:rPr dirty="0" sz="1800" spc="-114">
                <a:solidFill>
                  <a:srgbClr val="FFFFFF"/>
                </a:solidFill>
                <a:latin typeface="Times New Roman"/>
                <a:cs typeface="Times New Roman"/>
              </a:rPr>
              <a:t>Mechanism 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drug-induced </a:t>
            </a:r>
            <a:r>
              <a:rPr dirty="0" sz="1800" spc="-110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1800" spc="-80">
                <a:solidFill>
                  <a:srgbClr val="FFFFFF"/>
                </a:solidFill>
                <a:latin typeface="Times New Roman"/>
                <a:cs typeface="Times New Roman"/>
              </a:rPr>
              <a:t>overgrowth 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revisited: </a:t>
            </a:r>
            <a:r>
              <a:rPr dirty="0" sz="1800" spc="-145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unifying </a:t>
            </a:r>
            <a:r>
              <a:rPr dirty="0" sz="1800" spc="-85">
                <a:solidFill>
                  <a:srgbClr val="FFFFFF"/>
                </a:solidFill>
                <a:latin typeface="Times New Roman"/>
                <a:cs typeface="Times New Roman"/>
              </a:rPr>
              <a:t>hypothesis. </a:t>
            </a:r>
            <a:r>
              <a:rPr dirty="0" sz="1800" i="1" spc="-200">
                <a:solidFill>
                  <a:srgbClr val="FFFFFF"/>
                </a:solidFill>
                <a:latin typeface="Times New Roman"/>
                <a:cs typeface="Times New Roman"/>
              </a:rPr>
              <a:t>Oral </a:t>
            </a:r>
            <a:r>
              <a:rPr dirty="0" sz="1800" i="1" spc="-190">
                <a:solidFill>
                  <a:srgbClr val="FFFFFF"/>
                </a:solidFill>
                <a:latin typeface="Times New Roman"/>
                <a:cs typeface="Times New Roman"/>
              </a:rPr>
              <a:t>diseases, </a:t>
            </a:r>
            <a:r>
              <a:rPr dirty="0" sz="1800" i="1" spc="-80">
                <a:solidFill>
                  <a:srgbClr val="FFFFFF"/>
                </a:solidFill>
                <a:latin typeface="Times New Roman"/>
                <a:cs typeface="Times New Roman"/>
              </a:rPr>
              <a:t>21 </a:t>
            </a:r>
            <a:r>
              <a:rPr dirty="0" sz="1800" i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e51-61</a:t>
            </a:r>
            <a:r>
              <a:rPr dirty="0" sz="1800" spc="-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object 2"/>
          <p:cNvGrpSpPr/>
          <p:nvPr/>
        </p:nvGrpSpPr>
        <p:grpSpPr>
          <a:xfrm>
            <a:off x="62484" y="1395983"/>
            <a:ext cx="9022080" cy="585470"/>
            <a:chOff x="62484" y="1395983"/>
            <a:chExt cx="9022080" cy="585470"/>
          </a:xfrm>
        </p:grpSpPr>
        <p:sp>
          <p:nvSpPr>
            <p:cNvPr id="1048790" name="object 3"/>
            <p:cNvSpPr/>
            <p:nvPr/>
          </p:nvSpPr>
          <p:spPr>
            <a:xfrm>
              <a:off x="62484" y="1517903"/>
              <a:ext cx="9022080" cy="463550"/>
            </a:xfrm>
            <a:custGeom>
              <a:avLst/>
              <a:ahLst/>
              <a:rect l="l" t="t" r="r" b="b"/>
              <a:pathLst>
                <a:path w="9022080" h="463550">
                  <a:moveTo>
                    <a:pt x="0" y="463296"/>
                  </a:moveTo>
                  <a:lnTo>
                    <a:pt x="9022080" y="463296"/>
                  </a:lnTo>
                  <a:lnTo>
                    <a:pt x="9022080" y="0"/>
                  </a:lnTo>
                  <a:lnTo>
                    <a:pt x="0" y="0"/>
                  </a:lnTo>
                  <a:lnTo>
                    <a:pt x="0" y="463296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1" name="object 4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ah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792" name="object 5"/>
          <p:cNvSpPr txBox="1">
            <a:spLocks noGrp="1"/>
          </p:cNvSpPr>
          <p:nvPr>
            <p:ph type="title"/>
          </p:nvPr>
        </p:nvSpPr>
        <p:spPr>
          <a:xfrm>
            <a:off x="0" y="1981200"/>
            <a:ext cx="9144000" cy="2514600"/>
          </a:xfrm>
          <a:prstGeom prst="rect"/>
          <a:solidFill>
            <a:srgbClr val="FFFF99"/>
          </a:solidFill>
        </p:spPr>
        <p:txBody>
          <a:bodyPr bIns="0" lIns="0" rIns="0" rtlCol="0" tIns="755015" vert="horz" wrap="square">
            <a:spAutoFit/>
          </a:bodyPr>
          <a:p>
            <a:pPr algn="ctr">
              <a:lnSpc>
                <a:spcPct val="100000"/>
              </a:lnSpc>
              <a:spcBef>
                <a:spcPts val="5945"/>
              </a:spcBef>
            </a:pPr>
            <a:r>
              <a:rPr b="1" dirty="0" sz="6000" spc="-355">
                <a:solidFill>
                  <a:srgbClr val="D24717"/>
                </a:solidFill>
                <a:latin typeface="Trebuchet MS"/>
                <a:cs typeface="Trebuchet MS"/>
              </a:rPr>
              <a:t>TREATMENT</a:t>
            </a:r>
            <a:endParaRPr sz="6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object 2"/>
          <p:cNvSpPr/>
          <p:nvPr/>
        </p:nvSpPr>
        <p:spPr>
          <a:xfrm>
            <a:off x="0" y="0"/>
            <a:ext cx="9144000" cy="6857999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object 2"/>
          <p:cNvSpPr txBox="1">
            <a:spLocks noGrp="1"/>
          </p:cNvSpPr>
          <p:nvPr>
            <p:ph type="title"/>
          </p:nvPr>
        </p:nvSpPr>
        <p:spPr>
          <a:xfrm>
            <a:off x="3368802" y="688974"/>
            <a:ext cx="2863215" cy="6089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60">
                <a:solidFill>
                  <a:srgbClr val="FFC000"/>
                </a:solidFill>
                <a:latin typeface="Trebuchet MS"/>
                <a:cs typeface="Trebuchet MS"/>
              </a:rPr>
              <a:t>P</a:t>
            </a:r>
            <a:r>
              <a:rPr b="1" dirty="0" sz="4000" spc="-45">
                <a:solidFill>
                  <a:srgbClr val="FFC000"/>
                </a:solidFill>
                <a:latin typeface="Trebuchet MS"/>
                <a:cs typeface="Trebuchet MS"/>
              </a:rPr>
              <a:t>R</a:t>
            </a:r>
            <a:r>
              <a:rPr b="1" dirty="0" sz="4000" spc="-90">
                <a:solidFill>
                  <a:srgbClr val="FFC000"/>
                </a:solidFill>
                <a:latin typeface="Trebuchet MS"/>
                <a:cs typeface="Trebuchet MS"/>
              </a:rPr>
              <a:t>E</a:t>
            </a:r>
            <a:r>
              <a:rPr b="1" dirty="0" sz="4000" spc="-470">
                <a:solidFill>
                  <a:srgbClr val="FFC000"/>
                </a:solidFill>
                <a:latin typeface="Trebuchet MS"/>
                <a:cs typeface="Trebuchet MS"/>
              </a:rPr>
              <a:t>V</a:t>
            </a:r>
            <a:r>
              <a:rPr b="1" dirty="0" sz="4000" spc="-350">
                <a:solidFill>
                  <a:srgbClr val="FFC000"/>
                </a:solidFill>
                <a:latin typeface="Trebuchet MS"/>
                <a:cs typeface="Trebuchet MS"/>
              </a:rPr>
              <a:t>A</a:t>
            </a:r>
            <a:r>
              <a:rPr b="1" dirty="0" sz="4000" spc="-295">
                <a:solidFill>
                  <a:srgbClr val="FFC000"/>
                </a:solidFill>
                <a:latin typeface="Trebuchet MS"/>
                <a:cs typeface="Trebuchet MS"/>
              </a:rPr>
              <a:t>L</a:t>
            </a:r>
            <a:r>
              <a:rPr b="1" dirty="0" sz="4000" spc="-90">
                <a:solidFill>
                  <a:srgbClr val="FFC000"/>
                </a:solidFill>
                <a:latin typeface="Trebuchet MS"/>
                <a:cs typeface="Trebuchet MS"/>
              </a:rPr>
              <a:t>ENCE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610" name="object 3"/>
          <p:cNvSpPr txBox="1"/>
          <p:nvPr/>
        </p:nvSpPr>
        <p:spPr>
          <a:xfrm>
            <a:off x="993444" y="1430781"/>
            <a:ext cx="6832600" cy="4538344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320" marL="286385" marR="90805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  <a:tab algn="l" pos="1038860"/>
                <a:tab algn="l" pos="3963670"/>
              </a:tabLst>
            </a:pP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50%	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dentate</a:t>
            </a:r>
            <a:r>
              <a:rPr dirty="0" sz="2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	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phenytoin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experience 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changes.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6385" marR="5080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  <a:tab algn="l" pos="1038860"/>
              </a:tabLst>
            </a:pP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30%	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hospital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based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cyclosporine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are 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affected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dirty="0" sz="28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overgrowth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6385" marR="132080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10%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hospital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based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calcium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channel 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blockers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experience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dirty="0" sz="2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enlargement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8611" name="object 4"/>
          <p:cNvSpPr txBox="1"/>
          <p:nvPr/>
        </p:nvSpPr>
        <p:spPr>
          <a:xfrm>
            <a:off x="840739" y="5717235"/>
            <a:ext cx="7628890" cy="5461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45">
                <a:solidFill>
                  <a:srgbClr val="00FF00"/>
                </a:solidFill>
                <a:latin typeface="Times New Roman"/>
                <a:cs typeface="Times New Roman"/>
              </a:rPr>
              <a:t>ROBIN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A. </a:t>
            </a:r>
            <a:r>
              <a:rPr dirty="0" sz="1800" spc="-165">
                <a:solidFill>
                  <a:srgbClr val="00FF00"/>
                </a:solidFill>
                <a:latin typeface="Times New Roman"/>
                <a:cs typeface="Times New Roman"/>
              </a:rPr>
              <a:t>SEYMOUR </a:t>
            </a:r>
            <a:r>
              <a:rPr dirty="0" sz="1800" spc="-105">
                <a:solidFill>
                  <a:srgbClr val="00FF00"/>
                </a:solidFill>
                <a:latin typeface="Times New Roman"/>
                <a:cs typeface="Times New Roman"/>
              </a:rPr>
              <a:t>Effects of </a:t>
            </a:r>
            <a:r>
              <a:rPr dirty="0" sz="1800" spc="-90">
                <a:solidFill>
                  <a:srgbClr val="00FF00"/>
                </a:solidFill>
                <a:latin typeface="Times New Roman"/>
                <a:cs typeface="Times New Roman"/>
              </a:rPr>
              <a:t>medications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on </a:t>
            </a:r>
            <a:r>
              <a:rPr dirty="0" sz="1800" spc="-55">
                <a:solidFill>
                  <a:srgbClr val="00FF00"/>
                </a:solidFill>
                <a:latin typeface="Times New Roman"/>
                <a:cs typeface="Times New Roman"/>
              </a:rPr>
              <a:t>the </a:t>
            </a:r>
            <a:r>
              <a:rPr dirty="0" sz="1800" spc="-60">
                <a:solidFill>
                  <a:srgbClr val="00FF00"/>
                </a:solidFill>
                <a:latin typeface="Times New Roman"/>
                <a:cs typeface="Times New Roman"/>
              </a:rPr>
              <a:t>periodontal </a:t>
            </a:r>
            <a:r>
              <a:rPr dirty="0" sz="1800" spc="-90">
                <a:solidFill>
                  <a:srgbClr val="00FF00"/>
                </a:solidFill>
                <a:latin typeface="Times New Roman"/>
                <a:cs typeface="Times New Roman"/>
              </a:rPr>
              <a:t>tissues </a:t>
            </a:r>
            <a:r>
              <a:rPr dirty="0" sz="1800" spc="-85">
                <a:solidFill>
                  <a:srgbClr val="00FF00"/>
                </a:solidFill>
                <a:latin typeface="Times New Roman"/>
                <a:cs typeface="Times New Roman"/>
              </a:rPr>
              <a:t>in health </a:t>
            </a:r>
            <a:r>
              <a:rPr dirty="0" sz="1800" spc="-100">
                <a:solidFill>
                  <a:srgbClr val="00FF00"/>
                </a:solidFill>
                <a:latin typeface="Times New Roman"/>
                <a:cs typeface="Times New Roman"/>
              </a:rPr>
              <a:t>and </a:t>
            </a:r>
            <a:r>
              <a:rPr dirty="0" sz="1800" spc="-105">
                <a:solidFill>
                  <a:srgbClr val="00FF00"/>
                </a:solidFill>
                <a:latin typeface="Times New Roman"/>
                <a:cs typeface="Times New Roman"/>
              </a:rPr>
              <a:t>disease 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Periodontology </a:t>
            </a:r>
            <a:r>
              <a:rPr dirty="0" sz="1800" spc="-70">
                <a:solidFill>
                  <a:srgbClr val="00FF00"/>
                </a:solidFill>
                <a:latin typeface="Times New Roman"/>
                <a:cs typeface="Times New Roman"/>
              </a:rPr>
              <a:t>2000,Vol. </a:t>
            </a:r>
            <a:r>
              <a:rPr dirty="0" sz="1800" spc="-25">
                <a:solidFill>
                  <a:srgbClr val="00FF00"/>
                </a:solidFill>
                <a:latin typeface="Times New Roman"/>
                <a:cs typeface="Times New Roman"/>
              </a:rPr>
              <a:t>40, </a:t>
            </a:r>
            <a:r>
              <a:rPr dirty="0" sz="1800" spc="-45">
                <a:solidFill>
                  <a:srgbClr val="00FF00"/>
                </a:solidFill>
                <a:latin typeface="Times New Roman"/>
                <a:cs typeface="Times New Roman"/>
              </a:rPr>
              <a:t>2006,</a:t>
            </a:r>
            <a:r>
              <a:rPr dirty="0" sz="1800" spc="-27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800" spc="-65">
                <a:solidFill>
                  <a:srgbClr val="00FF00"/>
                </a:solidFill>
                <a:latin typeface="Times New Roman"/>
                <a:cs typeface="Times New Roman"/>
              </a:rPr>
              <a:t>120–129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object 2"/>
          <p:cNvSpPr txBox="1"/>
          <p:nvPr/>
        </p:nvSpPr>
        <p:spPr>
          <a:xfrm>
            <a:off x="993444" y="1423162"/>
            <a:ext cx="5987415" cy="51371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690">
                <a:solidFill>
                  <a:srgbClr val="D24717"/>
                </a:solidFill>
                <a:latin typeface="Arial"/>
                <a:cs typeface="Arial"/>
              </a:rPr>
              <a:t> </a:t>
            </a:r>
            <a:r>
              <a:rPr dirty="0" sz="3200" spc="-290">
                <a:solidFill>
                  <a:srgbClr val="FFFFFF"/>
                </a:solidFill>
                <a:latin typeface="Times New Roman"/>
                <a:cs typeface="Times New Roman"/>
              </a:rPr>
              <a:t>Key </a:t>
            </a:r>
            <a:r>
              <a:rPr dirty="0" sz="3200" spc="-125">
                <a:solidFill>
                  <a:srgbClr val="FFFFFF"/>
                </a:solidFill>
                <a:latin typeface="Times New Roman"/>
                <a:cs typeface="Times New Roman"/>
              </a:rPr>
              <a:t>strategies </a:t>
            </a:r>
            <a:r>
              <a:rPr dirty="0" sz="3200" spc="-14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3200" spc="-200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dirty="0" sz="3200" spc="-2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40">
                <a:solidFill>
                  <a:srgbClr val="FFFFFF"/>
                </a:solidFill>
                <a:latin typeface="Times New Roman"/>
                <a:cs typeface="Times New Roman"/>
              </a:rPr>
              <a:t>enlargement.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48795" name="object 3"/>
          <p:cNvSpPr txBox="1">
            <a:spLocks noGrp="1"/>
          </p:cNvSpPr>
          <p:nvPr>
            <p:ph type="title"/>
          </p:nvPr>
        </p:nvSpPr>
        <p:spPr>
          <a:xfrm>
            <a:off x="3361182" y="688974"/>
            <a:ext cx="287909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270">
                <a:solidFill>
                  <a:srgbClr val="FFC000"/>
                </a:solidFill>
                <a:latin typeface="Trebuchet MS"/>
                <a:cs typeface="Trebuchet MS"/>
              </a:rPr>
              <a:t>M</a:t>
            </a:r>
            <a:r>
              <a:rPr b="1" dirty="0" sz="4000" spc="-105">
                <a:solidFill>
                  <a:srgbClr val="FFC000"/>
                </a:solidFill>
                <a:latin typeface="Trebuchet MS"/>
                <a:cs typeface="Trebuchet MS"/>
              </a:rPr>
              <a:t>a</a:t>
            </a:r>
            <a:r>
              <a:rPr b="1" dirty="0" sz="4000" spc="-105">
                <a:solidFill>
                  <a:srgbClr val="FFC000"/>
                </a:solidFill>
                <a:latin typeface="Trebuchet MS"/>
                <a:cs typeface="Trebuchet MS"/>
              </a:rPr>
              <a:t>n</a:t>
            </a:r>
            <a:r>
              <a:rPr b="1" dirty="0" sz="4000" spc="-35">
                <a:solidFill>
                  <a:srgbClr val="FFC000"/>
                </a:solidFill>
                <a:latin typeface="Trebuchet MS"/>
                <a:cs typeface="Trebuchet MS"/>
              </a:rPr>
              <a:t>a</a:t>
            </a:r>
            <a:r>
              <a:rPr b="1" dirty="0" sz="4000" spc="-25">
                <a:solidFill>
                  <a:srgbClr val="FFC000"/>
                </a:solidFill>
                <a:latin typeface="Trebuchet MS"/>
                <a:cs typeface="Trebuchet MS"/>
              </a:rPr>
              <a:t>g</a:t>
            </a:r>
            <a:r>
              <a:rPr b="1" dirty="0" sz="4000" spc="-165">
                <a:solidFill>
                  <a:srgbClr val="FFC000"/>
                </a:solidFill>
                <a:latin typeface="Trebuchet MS"/>
                <a:cs typeface="Trebuchet MS"/>
              </a:rPr>
              <a:t>e</a:t>
            </a:r>
            <a:r>
              <a:rPr b="1" dirty="0" sz="4000" spc="-235">
                <a:solidFill>
                  <a:srgbClr val="FFC000"/>
                </a:solidFill>
                <a:latin typeface="Trebuchet MS"/>
                <a:cs typeface="Trebuchet MS"/>
              </a:rPr>
              <a:t>m</a:t>
            </a:r>
            <a:r>
              <a:rPr b="1" dirty="0" sz="4000" spc="-260">
                <a:solidFill>
                  <a:srgbClr val="FFC000"/>
                </a:solidFill>
                <a:latin typeface="Trebuchet MS"/>
                <a:cs typeface="Trebuchet MS"/>
              </a:rPr>
              <a:t>ent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796" name="object 4"/>
          <p:cNvSpPr/>
          <p:nvPr/>
        </p:nvSpPr>
        <p:spPr>
          <a:xfrm>
            <a:off x="1676400" y="2432303"/>
            <a:ext cx="4114800" cy="1377950"/>
          </a:xfrm>
          <a:custGeom>
            <a:avLst/>
            <a:ahLst/>
            <a:rect l="l" t="t" r="r" b="b"/>
            <a:pathLst>
              <a:path w="4114800" h="1377950">
                <a:moveTo>
                  <a:pt x="4114800" y="844296"/>
                </a:moveTo>
                <a:lnTo>
                  <a:pt x="4045712" y="768350"/>
                </a:lnTo>
                <a:lnTo>
                  <a:pt x="4041775" y="768223"/>
                </a:lnTo>
                <a:lnTo>
                  <a:pt x="4036568" y="772922"/>
                </a:lnTo>
                <a:lnTo>
                  <a:pt x="4036441" y="776986"/>
                </a:lnTo>
                <a:lnTo>
                  <a:pt x="4038727" y="779526"/>
                </a:lnTo>
                <a:lnTo>
                  <a:pt x="4082389" y="827493"/>
                </a:lnTo>
                <a:lnTo>
                  <a:pt x="1449705" y="0"/>
                </a:lnTo>
                <a:lnTo>
                  <a:pt x="1447800" y="6096"/>
                </a:lnTo>
                <a:lnTo>
                  <a:pt x="1444244" y="889"/>
                </a:lnTo>
                <a:lnTo>
                  <a:pt x="26212" y="971054"/>
                </a:lnTo>
                <a:lnTo>
                  <a:pt x="53848" y="912622"/>
                </a:lnTo>
                <a:lnTo>
                  <a:pt x="55372" y="909447"/>
                </a:lnTo>
                <a:lnTo>
                  <a:pt x="54102" y="905637"/>
                </a:lnTo>
                <a:lnTo>
                  <a:pt x="47752" y="902589"/>
                </a:lnTo>
                <a:lnTo>
                  <a:pt x="43942" y="903986"/>
                </a:lnTo>
                <a:lnTo>
                  <a:pt x="42418" y="907161"/>
                </a:lnTo>
                <a:lnTo>
                  <a:pt x="0" y="996696"/>
                </a:lnTo>
                <a:lnTo>
                  <a:pt x="26466" y="994791"/>
                </a:lnTo>
                <a:lnTo>
                  <a:pt x="102362" y="989330"/>
                </a:lnTo>
                <a:lnTo>
                  <a:pt x="104902" y="986282"/>
                </a:lnTo>
                <a:lnTo>
                  <a:pt x="104394" y="979297"/>
                </a:lnTo>
                <a:lnTo>
                  <a:pt x="101346" y="976630"/>
                </a:lnTo>
                <a:lnTo>
                  <a:pt x="33324" y="981544"/>
                </a:lnTo>
                <a:lnTo>
                  <a:pt x="1441551" y="18008"/>
                </a:lnTo>
                <a:lnTo>
                  <a:pt x="1440040" y="1130681"/>
                </a:lnTo>
                <a:lnTo>
                  <a:pt x="1439976" y="1190828"/>
                </a:lnTo>
                <a:lnTo>
                  <a:pt x="1446288" y="1201712"/>
                </a:lnTo>
                <a:lnTo>
                  <a:pt x="1439951" y="1190790"/>
                </a:lnTo>
                <a:lnTo>
                  <a:pt x="1407096" y="1134237"/>
                </a:lnTo>
                <a:lnTo>
                  <a:pt x="1405636" y="1131824"/>
                </a:lnTo>
                <a:lnTo>
                  <a:pt x="1401826" y="1130681"/>
                </a:lnTo>
                <a:lnTo>
                  <a:pt x="1395730" y="1134237"/>
                </a:lnTo>
                <a:lnTo>
                  <a:pt x="1394714" y="1138174"/>
                </a:lnTo>
                <a:lnTo>
                  <a:pt x="1446276" y="1226820"/>
                </a:lnTo>
                <a:lnTo>
                  <a:pt x="1453629" y="1214247"/>
                </a:lnTo>
                <a:lnTo>
                  <a:pt x="1498092" y="1138301"/>
                </a:lnTo>
                <a:lnTo>
                  <a:pt x="1497076" y="1134364"/>
                </a:lnTo>
                <a:lnTo>
                  <a:pt x="1490980" y="1130808"/>
                </a:lnTo>
                <a:lnTo>
                  <a:pt x="1487170" y="1131824"/>
                </a:lnTo>
                <a:lnTo>
                  <a:pt x="1452676" y="1190790"/>
                </a:lnTo>
                <a:lnTo>
                  <a:pt x="1452626" y="1211072"/>
                </a:lnTo>
                <a:lnTo>
                  <a:pt x="1452651" y="1190828"/>
                </a:lnTo>
                <a:lnTo>
                  <a:pt x="1454251" y="19189"/>
                </a:lnTo>
                <a:lnTo>
                  <a:pt x="3168027" y="1360411"/>
                </a:lnTo>
                <a:lnTo>
                  <a:pt x="3104007" y="1351661"/>
                </a:lnTo>
                <a:lnTo>
                  <a:pt x="3100451" y="1351280"/>
                </a:lnTo>
                <a:lnTo>
                  <a:pt x="3097276" y="1353693"/>
                </a:lnTo>
                <a:lnTo>
                  <a:pt x="3096768" y="1357122"/>
                </a:lnTo>
                <a:lnTo>
                  <a:pt x="3096387" y="1360551"/>
                </a:lnTo>
                <a:lnTo>
                  <a:pt x="3098800" y="1363853"/>
                </a:lnTo>
                <a:lnTo>
                  <a:pt x="3102229" y="1364234"/>
                </a:lnTo>
                <a:lnTo>
                  <a:pt x="3200400" y="1377696"/>
                </a:lnTo>
                <a:lnTo>
                  <a:pt x="3199282" y="1374902"/>
                </a:lnTo>
                <a:lnTo>
                  <a:pt x="3163824" y="1285621"/>
                </a:lnTo>
                <a:lnTo>
                  <a:pt x="3162427" y="1282319"/>
                </a:lnTo>
                <a:lnTo>
                  <a:pt x="3158744" y="1280795"/>
                </a:lnTo>
                <a:lnTo>
                  <a:pt x="3155569" y="1282065"/>
                </a:lnTo>
                <a:lnTo>
                  <a:pt x="3152267" y="1283335"/>
                </a:lnTo>
                <a:lnTo>
                  <a:pt x="3150743" y="1287018"/>
                </a:lnTo>
                <a:lnTo>
                  <a:pt x="3152013" y="1290320"/>
                </a:lnTo>
                <a:lnTo>
                  <a:pt x="3176028" y="1350606"/>
                </a:lnTo>
                <a:lnTo>
                  <a:pt x="1479245" y="22682"/>
                </a:lnTo>
                <a:lnTo>
                  <a:pt x="4078605" y="839571"/>
                </a:lnTo>
                <a:lnTo>
                  <a:pt x="4011930" y="854710"/>
                </a:lnTo>
                <a:lnTo>
                  <a:pt x="4009771" y="858012"/>
                </a:lnTo>
                <a:lnTo>
                  <a:pt x="4010533" y="861441"/>
                </a:lnTo>
                <a:lnTo>
                  <a:pt x="4011422" y="864870"/>
                </a:lnTo>
                <a:lnTo>
                  <a:pt x="4014724" y="867029"/>
                </a:lnTo>
                <a:lnTo>
                  <a:pt x="4104741" y="846582"/>
                </a:lnTo>
                <a:lnTo>
                  <a:pt x="4114800" y="844296"/>
                </a:lnTo>
                <a:close/>
              </a:path>
            </a:pathLst>
          </a:custGeom>
          <a:solidFill>
            <a:srgbClr val="00FF00"/>
          </a:solidFill>
        </p:spPr>
        <p:txBody>
          <a:bodyPr bIns="0" lIns="0" rIns="0" rtlCol="0" tIns="0" wrap="square"/>
          <a:p/>
        </p:txBody>
      </p:sp>
      <p:sp>
        <p:nvSpPr>
          <p:cNvPr id="1048797" name="object 5"/>
          <p:cNvSpPr txBox="1"/>
          <p:nvPr/>
        </p:nvSpPr>
        <p:spPr>
          <a:xfrm>
            <a:off x="993444" y="3572636"/>
            <a:ext cx="3738879" cy="772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Plaque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endParaRPr sz="2400">
              <a:latin typeface="Times New Roman"/>
              <a:cs typeface="Times New Roman"/>
            </a:endParaRPr>
          </a:p>
          <a:p>
            <a:pPr marL="1383665">
              <a:lnSpc>
                <a:spcPct val="100000"/>
              </a:lnSpc>
              <a:spcBef>
                <a:spcPts val="120"/>
              </a:spcBef>
            </a:pPr>
            <a:r>
              <a:rPr dirty="0" sz="2400" spc="-145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8798" name="object 6"/>
          <p:cNvSpPr txBox="1"/>
          <p:nvPr/>
        </p:nvSpPr>
        <p:spPr>
          <a:xfrm>
            <a:off x="4835778" y="3034474"/>
            <a:ext cx="4008120" cy="1158240"/>
          </a:xfrm>
          <a:prstGeom prst="rect"/>
        </p:spPr>
        <p:txBody>
          <a:bodyPr bIns="0" lIns="0" rIns="0" rtlCol="0" tIns="213360" vert="horz" wrap="square">
            <a:spAutoFit/>
          </a:bodyPr>
          <a:p>
            <a:pPr marL="514350">
              <a:lnSpc>
                <a:spcPct val="100000"/>
              </a:lnSpc>
              <a:spcBef>
                <a:spcPts val="1680"/>
              </a:spcBef>
            </a:pP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Periodontal 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surgical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Multidisciplinary 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dental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8799" name="object 7"/>
          <p:cNvSpPr txBox="1"/>
          <p:nvPr/>
        </p:nvSpPr>
        <p:spPr>
          <a:xfrm>
            <a:off x="840739" y="5793435"/>
            <a:ext cx="7306309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solidFill>
                  <a:srgbClr val="00FF00"/>
                </a:solidFill>
                <a:latin typeface="Times New Roman"/>
                <a:cs typeface="Times New Roman"/>
              </a:rPr>
              <a:t>Mavrogiannis </a:t>
            </a:r>
            <a:r>
              <a:rPr dirty="0" sz="1800" spc="-70">
                <a:solidFill>
                  <a:srgbClr val="00FF00"/>
                </a:solidFill>
                <a:latin typeface="Times New Roman"/>
                <a:cs typeface="Times New Roman"/>
              </a:rPr>
              <a:t>M, </a:t>
            </a:r>
            <a:r>
              <a:rPr dirty="0" sz="1800" spc="-114">
                <a:solidFill>
                  <a:srgbClr val="00FF00"/>
                </a:solidFill>
                <a:latin typeface="Times New Roman"/>
                <a:cs typeface="Times New Roman"/>
              </a:rPr>
              <a:t>Ellis </a:t>
            </a:r>
            <a:r>
              <a:rPr dirty="0" sz="1800" spc="-95">
                <a:solidFill>
                  <a:srgbClr val="00FF00"/>
                </a:solidFill>
                <a:latin typeface="Times New Roman"/>
                <a:cs typeface="Times New Roman"/>
              </a:rPr>
              <a:t>JS,Thomason </a:t>
            </a:r>
            <a:r>
              <a:rPr dirty="0" sz="1800" spc="-90">
                <a:solidFill>
                  <a:srgbClr val="00FF00"/>
                </a:solidFill>
                <a:latin typeface="Times New Roman"/>
                <a:cs typeface="Times New Roman"/>
              </a:rPr>
              <a:t>JM, </a:t>
            </a:r>
            <a:r>
              <a:rPr dirty="0" sz="1800" spc="-105">
                <a:solidFill>
                  <a:srgbClr val="00FF00"/>
                </a:solidFill>
                <a:latin typeface="Times New Roman"/>
                <a:cs typeface="Times New Roman"/>
              </a:rPr>
              <a:t>Seymour </a:t>
            </a:r>
            <a:r>
              <a:rPr dirty="0" sz="1800" spc="-100">
                <a:solidFill>
                  <a:srgbClr val="00FF00"/>
                </a:solidFill>
                <a:latin typeface="Times New Roman"/>
                <a:cs typeface="Times New Roman"/>
              </a:rPr>
              <a:t>RA. </a:t>
            </a:r>
            <a:r>
              <a:rPr dirty="0" sz="1800" spc="-95">
                <a:solidFill>
                  <a:srgbClr val="00FF00"/>
                </a:solidFill>
                <a:latin typeface="Times New Roman"/>
                <a:cs typeface="Times New Roman"/>
              </a:rPr>
              <a:t>The management </a:t>
            </a:r>
            <a:r>
              <a:rPr dirty="0" sz="1800" spc="-105">
                <a:solidFill>
                  <a:srgbClr val="00FF00"/>
                </a:solidFill>
                <a:latin typeface="Times New Roman"/>
                <a:cs typeface="Times New Roman"/>
              </a:rPr>
              <a:t>of </a:t>
            </a:r>
            <a:r>
              <a:rPr dirty="0" sz="1800" spc="-60">
                <a:solidFill>
                  <a:srgbClr val="00FF00"/>
                </a:solidFill>
                <a:latin typeface="Times New Roman"/>
                <a:cs typeface="Times New Roman"/>
              </a:rPr>
              <a:t>drug </a:t>
            </a:r>
            <a:r>
              <a:rPr dirty="0" sz="1800" spc="-80">
                <a:solidFill>
                  <a:srgbClr val="00FF00"/>
                </a:solidFill>
                <a:latin typeface="Times New Roman"/>
                <a:cs typeface="Times New Roman"/>
              </a:rPr>
              <a:t>induced  </a:t>
            </a:r>
            <a:r>
              <a:rPr dirty="0" sz="1800" spc="-110">
                <a:solidFill>
                  <a:srgbClr val="00FF00"/>
                </a:solidFill>
                <a:latin typeface="Times New Roman"/>
                <a:cs typeface="Times New Roman"/>
              </a:rPr>
              <a:t>gingival </a:t>
            </a:r>
            <a:r>
              <a:rPr dirty="0" sz="1800" spc="-65">
                <a:solidFill>
                  <a:srgbClr val="00FF00"/>
                </a:solidFill>
                <a:latin typeface="Times New Roman"/>
                <a:cs typeface="Times New Roman"/>
              </a:rPr>
              <a:t>overgrowth. </a:t>
            </a:r>
            <a:r>
              <a:rPr dirty="0" sz="1800" spc="-120">
                <a:solidFill>
                  <a:srgbClr val="00FF00"/>
                </a:solidFill>
                <a:latin typeface="Times New Roman"/>
                <a:cs typeface="Times New Roman"/>
              </a:rPr>
              <a:t>J </a:t>
            </a:r>
            <a:r>
              <a:rPr dirty="0" sz="1800" spc="-90">
                <a:solidFill>
                  <a:srgbClr val="00FF00"/>
                </a:solidFill>
                <a:latin typeface="Times New Roman"/>
                <a:cs typeface="Times New Roman"/>
              </a:rPr>
              <a:t>Clin </a:t>
            </a:r>
            <a:r>
              <a:rPr dirty="0" sz="1800" spc="-65">
                <a:solidFill>
                  <a:srgbClr val="00FF00"/>
                </a:solidFill>
                <a:latin typeface="Times New Roman"/>
                <a:cs typeface="Times New Roman"/>
              </a:rPr>
              <a:t>Periodontol </a:t>
            </a:r>
            <a:r>
              <a:rPr dirty="0" sz="1800" spc="-55">
                <a:solidFill>
                  <a:srgbClr val="00FF00"/>
                </a:solidFill>
                <a:latin typeface="Times New Roman"/>
                <a:cs typeface="Times New Roman"/>
              </a:rPr>
              <a:t>2006; </a:t>
            </a:r>
            <a:r>
              <a:rPr dirty="0" sz="1800" spc="-45">
                <a:solidFill>
                  <a:srgbClr val="00FF00"/>
                </a:solidFill>
                <a:latin typeface="Times New Roman"/>
                <a:cs typeface="Times New Roman"/>
              </a:rPr>
              <a:t>33:</a:t>
            </a:r>
            <a:r>
              <a:rPr dirty="0" sz="1800" spc="-10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800" spc="-65">
                <a:solidFill>
                  <a:srgbClr val="00FF00"/>
                </a:solidFill>
                <a:latin typeface="Times New Roman"/>
                <a:cs typeface="Times New Roman"/>
              </a:rPr>
              <a:t>434–439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object 2"/>
          <p:cNvSpPr txBox="1">
            <a:spLocks noGrp="1"/>
          </p:cNvSpPr>
          <p:nvPr>
            <p:ph type="title"/>
          </p:nvPr>
        </p:nvSpPr>
        <p:spPr>
          <a:xfrm>
            <a:off x="2942082" y="414273"/>
            <a:ext cx="3713479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155">
                <a:solidFill>
                  <a:srgbClr val="FFC000"/>
                </a:solidFill>
                <a:latin typeface="Trebuchet MS"/>
                <a:cs typeface="Trebuchet MS"/>
              </a:rPr>
              <a:t>Drug</a:t>
            </a:r>
            <a:r>
              <a:rPr b="1" dirty="0" sz="4000" spc="-30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4000" spc="-190">
                <a:solidFill>
                  <a:srgbClr val="FFC000"/>
                </a:solidFill>
                <a:latin typeface="Trebuchet MS"/>
                <a:cs typeface="Trebuchet MS"/>
              </a:rPr>
              <a:t>substitution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801" name="object 3"/>
          <p:cNvSpPr txBox="1"/>
          <p:nvPr/>
        </p:nvSpPr>
        <p:spPr>
          <a:xfrm>
            <a:off x="307340" y="1210182"/>
            <a:ext cx="6533515" cy="4735195"/>
          </a:xfrm>
          <a:prstGeom prst="rect"/>
        </p:spPr>
        <p:txBody>
          <a:bodyPr bIns="0" lIns="0" rIns="0" rtlCol="0" tIns="88265" vert="horz" wrap="square">
            <a:spAutoFit/>
          </a:bodyPr>
          <a:p>
            <a:pPr indent="-274320" marL="2870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5416"/>
              <a:buFont typeface="Wingdings"/>
              <a:buChar char=""/>
              <a:tabLst>
                <a:tab algn="l" pos="287020"/>
                <a:tab algn="l" pos="4351655"/>
              </a:tabLst>
            </a:pPr>
            <a:r>
              <a:rPr dirty="0" sz="2400" spc="-229">
                <a:solidFill>
                  <a:srgbClr val="FFFFFF"/>
                </a:solidFill>
                <a:latin typeface="Times New Roman"/>
                <a:cs typeface="Times New Roman"/>
              </a:rPr>
              <a:t>CCB’s  </a:t>
            </a:r>
            <a:r>
              <a:rPr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Nifedipine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400" spc="-3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Isradipine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(	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20 </a:t>
            </a:r>
            <a:r>
              <a:rPr dirty="0" sz="2400" spc="-175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90">
                <a:solidFill>
                  <a:srgbClr val="FFFFFF"/>
                </a:solidFill>
                <a:latin typeface="Times New Roman"/>
                <a:cs typeface="Times New Roman"/>
              </a:rPr>
              <a:t>BD)</a:t>
            </a:r>
            <a:endParaRPr sz="2400">
              <a:latin typeface="Times New Roman"/>
              <a:cs typeface="Times New Roman"/>
            </a:endParaRPr>
          </a:p>
          <a:p>
            <a:pPr marL="1082675">
              <a:lnSpc>
                <a:spcPct val="100000"/>
              </a:lnSpc>
              <a:spcBef>
                <a:spcPts val="600"/>
              </a:spcBef>
            </a:pPr>
            <a:r>
              <a:rPr dirty="0" sz="2400" spc="-270">
                <a:solidFill>
                  <a:srgbClr val="FFFFFF"/>
                </a:solidFill>
                <a:latin typeface="Times New Roman"/>
                <a:cs typeface="Times New Roman"/>
              </a:rPr>
              <a:t>ACE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Inhibitors </a:t>
            </a: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like 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Captopril 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(12.5 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50mgBD),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Enalapril 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(2.5to20 </a:t>
            </a:r>
            <a:r>
              <a:rPr dirty="0" sz="2400" spc="-175">
                <a:solidFill>
                  <a:srgbClr val="FFFFFF"/>
                </a:solidFill>
                <a:latin typeface="Times New Roman"/>
                <a:cs typeface="Times New Roman"/>
              </a:rPr>
              <a:t>mg 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OD) 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r>
              <a:rPr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hypertension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indent="-274320" marL="287020">
              <a:lnSpc>
                <a:spcPct val="100000"/>
              </a:lnSpc>
              <a:buClr>
                <a:srgbClr val="D24717"/>
              </a:buClr>
              <a:buSzPct val="85416"/>
              <a:buFont typeface="Wingdings"/>
              <a:buChar char=""/>
              <a:tabLst>
                <a:tab algn="l" pos="287020"/>
                <a:tab algn="l" pos="1532255"/>
              </a:tabLst>
            </a:pP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Phenytoin	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Phenobarbital(60 </a:t>
            </a:r>
            <a:r>
              <a:rPr dirty="0" sz="2400" spc="-175">
                <a:solidFill>
                  <a:srgbClr val="FFFFFF"/>
                </a:solidFill>
                <a:latin typeface="Times New Roman"/>
                <a:cs typeface="Times New Roman"/>
              </a:rPr>
              <a:t>mg</a:t>
            </a:r>
            <a:r>
              <a:rPr dirty="0" sz="2400" spc="-3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TDS),</a:t>
            </a:r>
            <a:endParaRPr sz="2400">
              <a:latin typeface="Times New Roman"/>
              <a:cs typeface="Times New Roman"/>
            </a:endParaRPr>
          </a:p>
          <a:p>
            <a:pPr marL="2386965">
              <a:lnSpc>
                <a:spcPct val="100000"/>
              </a:lnSpc>
            </a:pP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Primidone 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( 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100mg</a:t>
            </a:r>
            <a:r>
              <a:rPr dirty="0" sz="2400" spc="-3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60">
                <a:solidFill>
                  <a:srgbClr val="FFFFFF"/>
                </a:solidFill>
                <a:latin typeface="Times New Roman"/>
                <a:cs typeface="Times New Roman"/>
              </a:rPr>
              <a:t>TDS)</a:t>
            </a:r>
            <a:endParaRPr sz="2400">
              <a:latin typeface="Times New Roman"/>
              <a:cs typeface="Times New Roman"/>
            </a:endParaRPr>
          </a:p>
          <a:p>
            <a:pPr indent="-30480" marL="2295525" marR="485775">
              <a:lnSpc>
                <a:spcPct val="120800"/>
              </a:lnSpc>
            </a:pP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Carbamezepine 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(200-400mg</a:t>
            </a:r>
            <a:r>
              <a:rPr dirty="0" sz="2400" spc="-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60">
                <a:solidFill>
                  <a:srgbClr val="FFFFFF"/>
                </a:solidFill>
                <a:latin typeface="Times New Roman"/>
                <a:cs typeface="Times New Roman"/>
              </a:rPr>
              <a:t>TDS)  Valproic </a:t>
            </a:r>
            <a:r>
              <a:rPr dirty="0" sz="2400" spc="-145">
                <a:solidFill>
                  <a:srgbClr val="FFFFFF"/>
                </a:solidFill>
                <a:latin typeface="Times New Roman"/>
                <a:cs typeface="Times New Roman"/>
              </a:rPr>
              <a:t>acid 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(200-500mg</a:t>
            </a:r>
            <a:r>
              <a:rPr dirty="0" sz="2400" spc="-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60">
                <a:solidFill>
                  <a:srgbClr val="FFFFFF"/>
                </a:solidFill>
                <a:latin typeface="Times New Roman"/>
                <a:cs typeface="Times New Roman"/>
              </a:rPr>
              <a:t>TDS)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indent="-274320" marL="28702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5416"/>
              <a:buFont typeface="Wingdings"/>
              <a:buChar char=""/>
              <a:tabLst>
                <a:tab algn="l" pos="287020"/>
              </a:tabLst>
            </a:pP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Cyclosporin </a:t>
            </a:r>
            <a:r>
              <a:rPr dirty="0" sz="2400" spc="-31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400" spc="-150">
                <a:solidFill>
                  <a:srgbClr val="FFFFFF"/>
                </a:solidFill>
                <a:latin typeface="Times New Roman"/>
                <a:cs typeface="Times New Roman"/>
              </a:rPr>
              <a:t>Tacrolimus 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(0.15 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35">
                <a:solidFill>
                  <a:srgbClr val="FFFFFF"/>
                </a:solidFill>
                <a:latin typeface="Times New Roman"/>
                <a:cs typeface="Times New Roman"/>
              </a:rPr>
              <a:t>0.20/kg/d)</a:t>
            </a:r>
            <a:endParaRPr sz="2400">
              <a:latin typeface="Times New Roman"/>
              <a:cs typeface="Times New Roman"/>
            </a:endParaRPr>
          </a:p>
          <a:p>
            <a:pPr marL="2606675">
              <a:lnSpc>
                <a:spcPct val="100000"/>
              </a:lnSpc>
              <a:spcBef>
                <a:spcPts val="595"/>
              </a:spcBef>
            </a:pPr>
            <a:r>
              <a:rPr dirty="0" sz="2400" spc="-165">
                <a:solidFill>
                  <a:srgbClr val="FFFFFF"/>
                </a:solidFill>
                <a:latin typeface="Times New Roman"/>
                <a:cs typeface="Times New Roman"/>
              </a:rPr>
              <a:t>Rapamycin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object 2"/>
          <p:cNvGrpSpPr/>
          <p:nvPr/>
        </p:nvGrpSpPr>
        <p:grpSpPr>
          <a:xfrm>
            <a:off x="0" y="1395983"/>
            <a:ext cx="9144000" cy="2871470"/>
            <a:chOff x="0" y="1395983"/>
            <a:chExt cx="9144000" cy="2871470"/>
          </a:xfrm>
        </p:grpSpPr>
        <p:sp>
          <p:nvSpPr>
            <p:cNvPr id="1048802" name="object 3"/>
            <p:cNvSpPr/>
            <p:nvPr/>
          </p:nvSpPr>
          <p:spPr>
            <a:xfrm>
              <a:off x="62484" y="1517903"/>
              <a:ext cx="9022080" cy="768350"/>
            </a:xfrm>
            <a:custGeom>
              <a:avLst/>
              <a:ahLst/>
              <a:rect l="l" t="t" r="r" b="b"/>
              <a:pathLst>
                <a:path w="9022080" h="768350">
                  <a:moveTo>
                    <a:pt x="0" y="768096"/>
                  </a:moveTo>
                  <a:lnTo>
                    <a:pt x="9022080" y="768096"/>
                  </a:lnTo>
                  <a:lnTo>
                    <a:pt x="9022080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3" name="object 4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ah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4" name="object 5"/>
            <p:cNvSpPr/>
            <p:nvPr/>
          </p:nvSpPr>
          <p:spPr>
            <a:xfrm>
              <a:off x="0" y="2286000"/>
              <a:ext cx="9144000" cy="1981200"/>
            </a:xfrm>
            <a:custGeom>
              <a:avLst/>
              <a:ahLst/>
              <a:rect l="l" t="t" r="r" b="b"/>
              <a:pathLst>
                <a:path w="9144000" h="1981200">
                  <a:moveTo>
                    <a:pt x="9144000" y="0"/>
                  </a:moveTo>
                  <a:lnTo>
                    <a:pt x="0" y="0"/>
                  </a:lnTo>
                  <a:lnTo>
                    <a:pt x="0" y="1981200"/>
                  </a:lnTo>
                  <a:lnTo>
                    <a:pt x="9144000" y="1981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805" name="object 6"/>
          <p:cNvSpPr txBox="1">
            <a:spLocks noGrp="1"/>
          </p:cNvSpPr>
          <p:nvPr>
            <p:ph type="title"/>
          </p:nvPr>
        </p:nvSpPr>
        <p:spPr>
          <a:xfrm>
            <a:off x="263753" y="2491866"/>
            <a:ext cx="8608695" cy="14890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3629660" marL="3641725" marR="5080">
              <a:lnSpc>
                <a:spcPct val="100000"/>
              </a:lnSpc>
              <a:spcBef>
                <a:spcPts val="100"/>
              </a:spcBef>
            </a:pPr>
            <a:r>
              <a:rPr b="1" dirty="0" sz="4800" spc="-160">
                <a:solidFill>
                  <a:srgbClr val="D24717"/>
                </a:solidFill>
                <a:latin typeface="Trebuchet MS"/>
                <a:cs typeface="Trebuchet MS"/>
              </a:rPr>
              <a:t>NONSURGICAL </a:t>
            </a:r>
            <a:r>
              <a:rPr b="1" dirty="0" sz="4800" spc="-145">
                <a:solidFill>
                  <a:srgbClr val="D24717"/>
                </a:solidFill>
                <a:latin typeface="Trebuchet MS"/>
                <a:cs typeface="Trebuchet MS"/>
              </a:rPr>
              <a:t>MANAGEMENT</a:t>
            </a:r>
            <a:r>
              <a:rPr b="1" dirty="0" sz="4800" spc="-425">
                <a:solidFill>
                  <a:srgbClr val="D24717"/>
                </a:solidFill>
                <a:latin typeface="Trebuchet MS"/>
                <a:cs typeface="Trebuchet MS"/>
              </a:rPr>
              <a:t> </a:t>
            </a:r>
            <a:r>
              <a:rPr b="1" dirty="0" sz="4800" spc="-360">
                <a:solidFill>
                  <a:srgbClr val="D24717"/>
                </a:solidFill>
                <a:latin typeface="Trebuchet MS"/>
                <a:cs typeface="Trebuchet MS"/>
              </a:rPr>
              <a:t>OF  </a:t>
            </a:r>
            <a:r>
              <a:rPr b="1" dirty="0" sz="4800" spc="-140">
                <a:solidFill>
                  <a:srgbClr val="D24717"/>
                </a:solidFill>
                <a:latin typeface="Trebuchet MS"/>
                <a:cs typeface="Trebuchet MS"/>
              </a:rPr>
              <a:t>DIGO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object 2"/>
          <p:cNvSpPr/>
          <p:nvPr/>
        </p:nvSpPr>
        <p:spPr>
          <a:xfrm>
            <a:off x="397763" y="257556"/>
            <a:ext cx="3015996" cy="64389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807" name="object 3"/>
          <p:cNvSpPr txBox="1"/>
          <p:nvPr/>
        </p:nvSpPr>
        <p:spPr>
          <a:xfrm>
            <a:off x="600862" y="1452498"/>
            <a:ext cx="2540635" cy="4164329"/>
          </a:xfrm>
          <a:prstGeom prst="rect"/>
        </p:spPr>
        <p:txBody>
          <a:bodyPr bIns="0" lIns="0" rIns="0" rtlCol="0" tIns="66675" vert="horz" wrap="square">
            <a:spAutoFit/>
          </a:bodyPr>
          <a:p>
            <a:pPr marL="12700" marR="179705">
              <a:lnSpc>
                <a:spcPts val="2470"/>
              </a:lnSpc>
              <a:spcBef>
                <a:spcPts val="525"/>
              </a:spcBef>
            </a:pPr>
            <a:r>
              <a:rPr b="1" dirty="0" sz="2400" spc="-50">
                <a:latin typeface="Times New Roman"/>
                <a:cs typeface="Times New Roman"/>
              </a:rPr>
              <a:t>Seymour, </a:t>
            </a:r>
            <a:r>
              <a:rPr b="1" dirty="0" sz="2400" spc="-70">
                <a:latin typeface="Times New Roman"/>
                <a:cs typeface="Times New Roman"/>
              </a:rPr>
              <a:t>R. </a:t>
            </a:r>
            <a:r>
              <a:rPr b="1" dirty="0" sz="2400" spc="-55">
                <a:latin typeface="Times New Roman"/>
                <a:cs typeface="Times New Roman"/>
              </a:rPr>
              <a:t>A. </a:t>
            </a:r>
            <a:r>
              <a:rPr b="1" dirty="0" sz="2400" spc="-150">
                <a:latin typeface="Times New Roman"/>
                <a:cs typeface="Times New Roman"/>
              </a:rPr>
              <a:t>&amp;  </a:t>
            </a:r>
            <a:r>
              <a:rPr b="1" dirty="0" sz="2400" spc="-35">
                <a:latin typeface="Times New Roman"/>
                <a:cs typeface="Times New Roman"/>
              </a:rPr>
              <a:t>Smith, </a:t>
            </a:r>
            <a:r>
              <a:rPr b="1" dirty="0" sz="2400" spc="-55">
                <a:latin typeface="Times New Roman"/>
                <a:cs typeface="Times New Roman"/>
              </a:rPr>
              <a:t>D. </a:t>
            </a:r>
            <a:r>
              <a:rPr b="1" dirty="0" sz="2400" spc="-150">
                <a:latin typeface="Times New Roman"/>
                <a:cs typeface="Times New Roman"/>
              </a:rPr>
              <a:t>G.</a:t>
            </a:r>
            <a:r>
              <a:rPr b="1" dirty="0" sz="2400" spc="-455">
                <a:latin typeface="Times New Roman"/>
                <a:cs typeface="Times New Roman"/>
              </a:rPr>
              <a:t> </a:t>
            </a:r>
            <a:r>
              <a:rPr b="1" dirty="0" sz="2400" spc="-45">
                <a:latin typeface="Times New Roman"/>
                <a:cs typeface="Times New Roman"/>
              </a:rPr>
              <a:t>(1991)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265"/>
              </a:lnSpc>
            </a:pPr>
            <a:r>
              <a:rPr b="1" dirty="0" sz="2400" spc="5">
                <a:latin typeface="Times New Roman"/>
                <a:cs typeface="Times New Roman"/>
              </a:rPr>
              <a:t>studying </a:t>
            </a:r>
            <a:r>
              <a:rPr b="1" dirty="0" sz="2400" spc="30">
                <a:latin typeface="Times New Roman"/>
                <a:cs typeface="Times New Roman"/>
              </a:rPr>
              <a:t>the</a:t>
            </a:r>
            <a:r>
              <a:rPr b="1" dirty="0" sz="2400" spc="-180">
                <a:latin typeface="Times New Roman"/>
                <a:cs typeface="Times New Roman"/>
              </a:rPr>
              <a:t> </a:t>
            </a:r>
            <a:r>
              <a:rPr b="1" dirty="0" sz="2400" spc="10">
                <a:latin typeface="Times New Roman"/>
                <a:cs typeface="Times New Roman"/>
              </a:rPr>
              <a:t>effect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85900"/>
              </a:lnSpc>
              <a:spcBef>
                <a:spcPts val="204"/>
              </a:spcBef>
            </a:pPr>
            <a:r>
              <a:rPr b="1" dirty="0" sz="2400" spc="25">
                <a:latin typeface="Times New Roman"/>
                <a:cs typeface="Times New Roman"/>
              </a:rPr>
              <a:t>of </a:t>
            </a:r>
            <a:r>
              <a:rPr b="1" dirty="0" sz="2400" spc="15">
                <a:latin typeface="Times New Roman"/>
                <a:cs typeface="Times New Roman"/>
              </a:rPr>
              <a:t>plaque </a:t>
            </a:r>
            <a:r>
              <a:rPr b="1" dirty="0" sz="2400" spc="30">
                <a:latin typeface="Times New Roman"/>
                <a:cs typeface="Times New Roman"/>
              </a:rPr>
              <a:t>control  </a:t>
            </a:r>
            <a:r>
              <a:rPr b="1" dirty="0" sz="2400" spc="-20">
                <a:latin typeface="Times New Roman"/>
                <a:cs typeface="Times New Roman"/>
              </a:rPr>
              <a:t>programme  </a:t>
            </a:r>
            <a:r>
              <a:rPr b="1" dirty="0" sz="2400" spc="40">
                <a:latin typeface="Times New Roman"/>
                <a:cs typeface="Times New Roman"/>
              </a:rPr>
              <a:t>concluded </a:t>
            </a:r>
            <a:r>
              <a:rPr b="1" dirty="0" sz="2400" spc="-20">
                <a:latin typeface="Times New Roman"/>
                <a:cs typeface="Times New Roman"/>
              </a:rPr>
              <a:t>that  </a:t>
            </a:r>
            <a:r>
              <a:rPr b="1" dirty="0" sz="2400" spc="-80">
                <a:latin typeface="Times New Roman"/>
                <a:cs typeface="Times New Roman"/>
              </a:rPr>
              <a:t>Oral </a:t>
            </a:r>
            <a:r>
              <a:rPr b="1" dirty="0" sz="2400" spc="20">
                <a:latin typeface="Times New Roman"/>
                <a:cs typeface="Times New Roman"/>
              </a:rPr>
              <a:t>hygiene  </a:t>
            </a:r>
            <a:r>
              <a:rPr b="1" dirty="0" sz="2400" spc="-40">
                <a:latin typeface="Times New Roman"/>
                <a:cs typeface="Times New Roman"/>
              </a:rPr>
              <a:t>therapy, </a:t>
            </a:r>
            <a:r>
              <a:rPr b="1" dirty="0" sz="2400" spc="30">
                <a:latin typeface="Times New Roman"/>
                <a:cs typeface="Times New Roman"/>
              </a:rPr>
              <a:t>while </a:t>
            </a:r>
            <a:r>
              <a:rPr b="1" dirty="0" sz="2400" spc="25">
                <a:latin typeface="Times New Roman"/>
                <a:cs typeface="Times New Roman"/>
              </a:rPr>
              <a:t>of  </a:t>
            </a:r>
            <a:r>
              <a:rPr b="1" dirty="0" sz="2400">
                <a:latin typeface="Times New Roman"/>
                <a:cs typeface="Times New Roman"/>
              </a:rPr>
              <a:t>some </a:t>
            </a:r>
            <a:r>
              <a:rPr b="1" dirty="0" sz="2400" spc="20">
                <a:latin typeface="Times New Roman"/>
                <a:cs typeface="Times New Roman"/>
              </a:rPr>
              <a:t>benefit </a:t>
            </a:r>
            <a:r>
              <a:rPr b="1" dirty="0" sz="2400" spc="60">
                <a:latin typeface="Times New Roman"/>
                <a:cs typeface="Times New Roman"/>
              </a:rPr>
              <a:t>to </a:t>
            </a:r>
            <a:r>
              <a:rPr b="1" dirty="0" sz="2400" spc="25">
                <a:latin typeface="Times New Roman"/>
                <a:cs typeface="Times New Roman"/>
              </a:rPr>
              <a:t>the  </a:t>
            </a:r>
            <a:r>
              <a:rPr b="1" dirty="0" sz="2400">
                <a:latin typeface="Times New Roman"/>
                <a:cs typeface="Times New Roman"/>
              </a:rPr>
              <a:t>patients, </a:t>
            </a:r>
            <a:r>
              <a:rPr b="1" dirty="0" sz="2400" spc="10">
                <a:latin typeface="Times New Roman"/>
                <a:cs typeface="Times New Roman"/>
              </a:rPr>
              <a:t>failed </a:t>
            </a:r>
            <a:r>
              <a:rPr b="1" dirty="0" sz="2400" spc="55">
                <a:latin typeface="Times New Roman"/>
                <a:cs typeface="Times New Roman"/>
              </a:rPr>
              <a:t>to  </a:t>
            </a:r>
            <a:r>
              <a:rPr b="1" dirty="0" sz="2400" spc="25">
                <a:latin typeface="Times New Roman"/>
                <a:cs typeface="Times New Roman"/>
              </a:rPr>
              <a:t>completely</a:t>
            </a:r>
            <a:r>
              <a:rPr b="1" dirty="0" sz="2400" spc="-105">
                <a:latin typeface="Times New Roman"/>
                <a:cs typeface="Times New Roman"/>
              </a:rPr>
              <a:t> </a:t>
            </a:r>
            <a:r>
              <a:rPr b="1" dirty="0" sz="2400">
                <a:latin typeface="Times New Roman"/>
                <a:cs typeface="Times New Roman"/>
              </a:rPr>
              <a:t>prevent  </a:t>
            </a:r>
            <a:r>
              <a:rPr b="1" dirty="0" sz="2400" spc="30">
                <a:latin typeface="Times New Roman"/>
                <a:cs typeface="Times New Roman"/>
              </a:rPr>
              <a:t>the </a:t>
            </a:r>
            <a:r>
              <a:rPr b="1" dirty="0" sz="2400" spc="25">
                <a:latin typeface="Times New Roman"/>
                <a:cs typeface="Times New Roman"/>
              </a:rPr>
              <a:t>development</a:t>
            </a:r>
            <a:r>
              <a:rPr b="1" dirty="0" sz="2400" spc="-260">
                <a:latin typeface="Times New Roman"/>
                <a:cs typeface="Times New Roman"/>
              </a:rPr>
              <a:t> </a:t>
            </a:r>
            <a:r>
              <a:rPr b="1" dirty="0" sz="2400" spc="25">
                <a:latin typeface="Times New Roman"/>
                <a:cs typeface="Times New Roman"/>
              </a:rPr>
              <a:t>of  </a:t>
            </a:r>
            <a:r>
              <a:rPr b="1" dirty="0" sz="2400" spc="5">
                <a:latin typeface="Times New Roman"/>
                <a:cs typeface="Times New Roman"/>
              </a:rPr>
              <a:t>overgrowth.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8808" name="object 4"/>
          <p:cNvSpPr/>
          <p:nvPr/>
        </p:nvSpPr>
        <p:spPr>
          <a:xfrm>
            <a:off x="3435096" y="257556"/>
            <a:ext cx="2676144" cy="6438900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809" name="object 5"/>
          <p:cNvSpPr txBox="1"/>
          <p:nvPr/>
        </p:nvSpPr>
        <p:spPr>
          <a:xfrm>
            <a:off x="3639692" y="1452498"/>
            <a:ext cx="2199640" cy="4479925"/>
          </a:xfrm>
          <a:prstGeom prst="rect"/>
        </p:spPr>
        <p:txBody>
          <a:bodyPr bIns="0" lIns="0" rIns="0" rtlCol="0" tIns="63500" vert="horz" wrap="square">
            <a:spAutoFit/>
          </a:bodyPr>
          <a:p>
            <a:pPr marL="12700" marR="5080">
              <a:lnSpc>
                <a:spcPct val="86000"/>
              </a:lnSpc>
              <a:spcBef>
                <a:spcPts val="500"/>
              </a:spcBef>
            </a:pPr>
            <a:r>
              <a:rPr b="1" dirty="0" sz="2400" spc="-20">
                <a:latin typeface="Times New Roman"/>
                <a:cs typeface="Times New Roman"/>
              </a:rPr>
              <a:t>Pilatti, </a:t>
            </a:r>
            <a:r>
              <a:rPr b="1" dirty="0" sz="2400" spc="-150">
                <a:latin typeface="Times New Roman"/>
                <a:cs typeface="Times New Roman"/>
              </a:rPr>
              <a:t>G. </a:t>
            </a:r>
            <a:r>
              <a:rPr b="1" dirty="0" sz="2400" spc="-180">
                <a:latin typeface="Times New Roman"/>
                <a:cs typeface="Times New Roman"/>
              </a:rPr>
              <a:t>L. </a:t>
            </a:r>
            <a:r>
              <a:rPr b="1" dirty="0" sz="2400" spc="-150">
                <a:latin typeface="Times New Roman"/>
                <a:cs typeface="Times New Roman"/>
              </a:rPr>
              <a:t>&amp;  </a:t>
            </a:r>
            <a:r>
              <a:rPr b="1" dirty="0" sz="2400" spc="-45">
                <a:latin typeface="Times New Roman"/>
                <a:cs typeface="Times New Roman"/>
              </a:rPr>
              <a:t>Sampaio, </a:t>
            </a:r>
            <a:r>
              <a:rPr b="1" dirty="0" sz="2400" spc="-155">
                <a:latin typeface="Times New Roman"/>
                <a:cs typeface="Times New Roman"/>
              </a:rPr>
              <a:t>J. </a:t>
            </a:r>
            <a:r>
              <a:rPr b="1" dirty="0" sz="2400" spc="-180">
                <a:latin typeface="Times New Roman"/>
                <a:cs typeface="Times New Roman"/>
              </a:rPr>
              <a:t>E.  </a:t>
            </a:r>
            <a:r>
              <a:rPr b="1" dirty="0" sz="2400" spc="-70">
                <a:latin typeface="Times New Roman"/>
                <a:cs typeface="Times New Roman"/>
              </a:rPr>
              <a:t>(1997 </a:t>
            </a:r>
            <a:r>
              <a:rPr b="1" dirty="0" sz="2400" spc="5">
                <a:latin typeface="Times New Roman"/>
                <a:cs typeface="Times New Roman"/>
              </a:rPr>
              <a:t>observed  </a:t>
            </a:r>
            <a:r>
              <a:rPr b="1" dirty="0" sz="2400" spc="-15">
                <a:latin typeface="Times New Roman"/>
                <a:cs typeface="Times New Roman"/>
              </a:rPr>
              <a:t>that </a:t>
            </a:r>
            <a:r>
              <a:rPr b="1" dirty="0" sz="2400" spc="-25">
                <a:latin typeface="Times New Roman"/>
                <a:cs typeface="Times New Roman"/>
              </a:rPr>
              <a:t>regular  </a:t>
            </a:r>
            <a:r>
              <a:rPr b="1" dirty="0" sz="2400" spc="5">
                <a:latin typeface="Times New Roman"/>
                <a:cs typeface="Times New Roman"/>
              </a:rPr>
              <a:t>application </a:t>
            </a:r>
            <a:r>
              <a:rPr b="1" dirty="0" sz="2400" spc="25">
                <a:latin typeface="Times New Roman"/>
                <a:cs typeface="Times New Roman"/>
              </a:rPr>
              <a:t>of </a:t>
            </a:r>
            <a:r>
              <a:rPr b="1" dirty="0" sz="2400" spc="-105">
                <a:latin typeface="Times New Roman"/>
                <a:cs typeface="Times New Roman"/>
              </a:rPr>
              <a:t>a  </a:t>
            </a:r>
            <a:r>
              <a:rPr b="1" dirty="0" sz="2400" spc="35">
                <a:latin typeface="Times New Roman"/>
                <a:cs typeface="Times New Roman"/>
              </a:rPr>
              <a:t>chlorhexidine  </a:t>
            </a:r>
            <a:r>
              <a:rPr b="1" dirty="0" sz="2400" spc="30">
                <a:latin typeface="Times New Roman"/>
                <a:cs typeface="Times New Roman"/>
              </a:rPr>
              <a:t>solution </a:t>
            </a:r>
            <a:r>
              <a:rPr b="1" dirty="0" sz="2400" spc="60">
                <a:latin typeface="Times New Roman"/>
                <a:cs typeface="Times New Roman"/>
              </a:rPr>
              <a:t>to </a:t>
            </a:r>
            <a:r>
              <a:rPr b="1" dirty="0" sz="2400" spc="-65">
                <a:latin typeface="Times New Roman"/>
                <a:cs typeface="Times New Roman"/>
              </a:rPr>
              <a:t>rats  </a:t>
            </a:r>
            <a:r>
              <a:rPr b="1" dirty="0" sz="2400" spc="10">
                <a:latin typeface="Times New Roman"/>
                <a:cs typeface="Times New Roman"/>
              </a:rPr>
              <a:t>medicated </a:t>
            </a:r>
            <a:r>
              <a:rPr b="1" dirty="0" sz="2400" spc="40">
                <a:latin typeface="Times New Roman"/>
                <a:cs typeface="Times New Roman"/>
              </a:rPr>
              <a:t>with  </a:t>
            </a:r>
            <a:r>
              <a:rPr b="1" dirty="0" sz="2400" spc="30">
                <a:latin typeface="Times New Roman"/>
                <a:cs typeface="Times New Roman"/>
              </a:rPr>
              <a:t>cyclosporin  </a:t>
            </a:r>
            <a:r>
              <a:rPr b="1" dirty="0" sz="2400" spc="10">
                <a:latin typeface="Times New Roman"/>
                <a:cs typeface="Times New Roman"/>
              </a:rPr>
              <a:t>resulted </a:t>
            </a:r>
            <a:r>
              <a:rPr b="1" dirty="0" sz="2400" spc="25">
                <a:latin typeface="Times New Roman"/>
                <a:cs typeface="Times New Roman"/>
              </a:rPr>
              <a:t>in  </a:t>
            </a:r>
            <a:r>
              <a:rPr b="1" dirty="0" sz="2400" spc="-5">
                <a:latin typeface="Times New Roman"/>
                <a:cs typeface="Times New Roman"/>
              </a:rPr>
              <a:t>significantly less  </a:t>
            </a:r>
            <a:r>
              <a:rPr b="1" dirty="0" sz="2400" spc="5">
                <a:latin typeface="Times New Roman"/>
                <a:cs typeface="Times New Roman"/>
              </a:rPr>
              <a:t>overgrowth</a:t>
            </a:r>
            <a:r>
              <a:rPr b="1" dirty="0" sz="2400" spc="-125">
                <a:latin typeface="Times New Roman"/>
                <a:cs typeface="Times New Roman"/>
              </a:rPr>
              <a:t> </a:t>
            </a:r>
            <a:r>
              <a:rPr b="1" dirty="0" sz="2400" spc="-15">
                <a:latin typeface="Times New Roman"/>
                <a:cs typeface="Times New Roman"/>
              </a:rPr>
              <a:t>than  </a:t>
            </a:r>
            <a:r>
              <a:rPr b="1" dirty="0" sz="2400" spc="25">
                <a:latin typeface="Times New Roman"/>
                <a:cs typeface="Times New Roman"/>
              </a:rPr>
              <a:t>in </a:t>
            </a:r>
            <a:r>
              <a:rPr b="1" dirty="0" sz="2400" spc="30">
                <a:latin typeface="Times New Roman"/>
                <a:cs typeface="Times New Roman"/>
              </a:rPr>
              <a:t>control  </a:t>
            </a:r>
            <a:r>
              <a:rPr b="1" dirty="0" sz="2400" spc="-40">
                <a:latin typeface="Times New Roman"/>
                <a:cs typeface="Times New Roman"/>
              </a:rPr>
              <a:t>animals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8810" name="object 6"/>
          <p:cNvSpPr/>
          <p:nvPr/>
        </p:nvSpPr>
        <p:spPr>
          <a:xfrm>
            <a:off x="6160008" y="257556"/>
            <a:ext cx="2682240" cy="6438900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811" name="object 7"/>
          <p:cNvSpPr txBox="1"/>
          <p:nvPr/>
        </p:nvSpPr>
        <p:spPr>
          <a:xfrm>
            <a:off x="6364985" y="1452498"/>
            <a:ext cx="2203450" cy="3850004"/>
          </a:xfrm>
          <a:prstGeom prst="rect"/>
        </p:spPr>
        <p:txBody>
          <a:bodyPr bIns="0" lIns="0" rIns="0" rtlCol="0" tIns="64135" vert="horz" wrap="square">
            <a:spAutoFit/>
          </a:bodyPr>
          <a:p>
            <a:pPr marL="12700" marR="5080">
              <a:lnSpc>
                <a:spcPct val="85900"/>
              </a:lnSpc>
              <a:spcBef>
                <a:spcPts val="505"/>
              </a:spcBef>
              <a:tabLst>
                <a:tab algn="l" pos="929005"/>
              </a:tabLst>
            </a:pPr>
            <a:r>
              <a:rPr b="1" dirty="0" sz="2400" spc="-80">
                <a:latin typeface="Times New Roman"/>
                <a:cs typeface="Times New Roman"/>
              </a:rPr>
              <a:t>Wong,W. </a:t>
            </a:r>
            <a:r>
              <a:rPr b="1" dirty="0" sz="2400" spc="40">
                <a:latin typeface="Times New Roman"/>
                <a:cs typeface="Times New Roman"/>
              </a:rPr>
              <a:t>et </a:t>
            </a:r>
            <a:r>
              <a:rPr b="1" dirty="0" sz="2400" spc="-35">
                <a:latin typeface="Times New Roman"/>
                <a:cs typeface="Times New Roman"/>
              </a:rPr>
              <a:t>al  </a:t>
            </a:r>
            <a:r>
              <a:rPr b="1" dirty="0" sz="2400" spc="-45">
                <a:latin typeface="Times New Roman"/>
                <a:cs typeface="Times New Roman"/>
              </a:rPr>
              <a:t>(1994)	</a:t>
            </a:r>
            <a:r>
              <a:rPr b="1" dirty="0" sz="2400" spc="25">
                <a:latin typeface="Times New Roman"/>
                <a:cs typeface="Times New Roman"/>
              </a:rPr>
              <a:t>reported  </a:t>
            </a:r>
            <a:r>
              <a:rPr b="1" dirty="0" sz="2400" spc="-15">
                <a:latin typeface="Times New Roman"/>
                <a:cs typeface="Times New Roman"/>
              </a:rPr>
              <a:t>that </a:t>
            </a:r>
            <a:r>
              <a:rPr b="1" dirty="0" sz="2400" spc="-5">
                <a:latin typeface="Times New Roman"/>
                <a:cs typeface="Times New Roman"/>
              </a:rPr>
              <a:t>Complete  </a:t>
            </a:r>
            <a:r>
              <a:rPr b="1" dirty="0" sz="2400" spc="-10">
                <a:latin typeface="Times New Roman"/>
                <a:cs typeface="Times New Roman"/>
              </a:rPr>
              <a:t>remission </a:t>
            </a:r>
            <a:r>
              <a:rPr b="1" dirty="0" sz="2400" spc="25">
                <a:latin typeface="Times New Roman"/>
                <a:cs typeface="Times New Roman"/>
              </a:rPr>
              <a:t>of  </a:t>
            </a:r>
            <a:r>
              <a:rPr b="1" dirty="0" sz="2400" spc="30">
                <a:latin typeface="Times New Roman"/>
                <a:cs typeface="Times New Roman"/>
              </a:rPr>
              <a:t>cyclosporin  </a:t>
            </a:r>
            <a:r>
              <a:rPr b="1" dirty="0" sz="2400" spc="35">
                <a:latin typeface="Times New Roman"/>
                <a:cs typeface="Times New Roman"/>
              </a:rPr>
              <a:t>induced</a:t>
            </a:r>
            <a:r>
              <a:rPr b="1" dirty="0" sz="2400" spc="-130">
                <a:latin typeface="Times New Roman"/>
                <a:cs typeface="Times New Roman"/>
              </a:rPr>
              <a:t> </a:t>
            </a:r>
            <a:r>
              <a:rPr b="1" dirty="0" sz="2400" spc="5">
                <a:latin typeface="Times New Roman"/>
                <a:cs typeface="Times New Roman"/>
              </a:rPr>
              <a:t>gingival  overgrowth  </a:t>
            </a:r>
            <a:r>
              <a:rPr b="1" dirty="0" sz="2400" spc="35">
                <a:latin typeface="Times New Roman"/>
                <a:cs typeface="Times New Roman"/>
              </a:rPr>
              <a:t>occured </a:t>
            </a:r>
            <a:r>
              <a:rPr b="1" dirty="0" sz="2400" spc="25">
                <a:latin typeface="Times New Roman"/>
                <a:cs typeface="Times New Roman"/>
              </a:rPr>
              <a:t>in </a:t>
            </a:r>
            <a:r>
              <a:rPr b="1" dirty="0" sz="2400" spc="-5">
                <a:latin typeface="Times New Roman"/>
                <a:cs typeface="Times New Roman"/>
              </a:rPr>
              <a:t>four  </a:t>
            </a:r>
            <a:r>
              <a:rPr b="1" dirty="0" sz="2400" spc="-20">
                <a:latin typeface="Times New Roman"/>
                <a:cs typeface="Times New Roman"/>
              </a:rPr>
              <a:t>renal </a:t>
            </a:r>
            <a:r>
              <a:rPr b="1" dirty="0" sz="2400" spc="-25">
                <a:latin typeface="Times New Roman"/>
                <a:cs typeface="Times New Roman"/>
              </a:rPr>
              <a:t>transplant  </a:t>
            </a:r>
            <a:r>
              <a:rPr b="1" dirty="0" sz="2400">
                <a:latin typeface="Times New Roman"/>
                <a:cs typeface="Times New Roman"/>
              </a:rPr>
              <a:t>patients </a:t>
            </a:r>
            <a:r>
              <a:rPr b="1" dirty="0" sz="2400" spc="-35">
                <a:latin typeface="Times New Roman"/>
                <a:cs typeface="Times New Roman"/>
              </a:rPr>
              <a:t>after</a:t>
            </a:r>
            <a:r>
              <a:rPr b="1" dirty="0" sz="2400" spc="-175">
                <a:latin typeface="Times New Roman"/>
                <a:cs typeface="Times New Roman"/>
              </a:rPr>
              <a:t> </a:t>
            </a:r>
            <a:r>
              <a:rPr b="1" dirty="0" sz="2400" spc="-105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L="12700" marR="217804">
              <a:lnSpc>
                <a:spcPts val="2470"/>
              </a:lnSpc>
              <a:spcBef>
                <a:spcPts val="30"/>
              </a:spcBef>
            </a:pPr>
            <a:r>
              <a:rPr b="1" dirty="0" sz="2400" spc="-35">
                <a:latin typeface="Times New Roman"/>
                <a:cs typeface="Times New Roman"/>
              </a:rPr>
              <a:t>7-day </a:t>
            </a:r>
            <a:r>
              <a:rPr b="1" dirty="0" sz="2400" spc="15">
                <a:latin typeface="Times New Roman"/>
                <a:cs typeface="Times New Roman"/>
              </a:rPr>
              <a:t>course</a:t>
            </a:r>
            <a:r>
              <a:rPr b="1" dirty="0" sz="2400" spc="-190">
                <a:latin typeface="Times New Roman"/>
                <a:cs typeface="Times New Roman"/>
              </a:rPr>
              <a:t> </a:t>
            </a:r>
            <a:r>
              <a:rPr b="1" dirty="0" sz="2400" spc="25">
                <a:latin typeface="Times New Roman"/>
                <a:cs typeface="Times New Roman"/>
              </a:rPr>
              <a:t>of  </a:t>
            </a:r>
            <a:r>
              <a:rPr b="1" dirty="0" sz="2400" spc="15">
                <a:latin typeface="Times New Roman"/>
                <a:cs typeface="Times New Roman"/>
              </a:rPr>
              <a:t>metronidazole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object 2"/>
          <p:cNvGrpSpPr/>
          <p:nvPr/>
        </p:nvGrpSpPr>
        <p:grpSpPr>
          <a:xfrm>
            <a:off x="222504" y="268224"/>
            <a:ext cx="2964180" cy="6291580"/>
            <a:chOff x="222504" y="268224"/>
            <a:chExt cx="2964180" cy="6291580"/>
          </a:xfrm>
        </p:grpSpPr>
        <p:sp>
          <p:nvSpPr>
            <p:cNvPr id="1048812" name="object 3"/>
            <p:cNvSpPr/>
            <p:nvPr/>
          </p:nvSpPr>
          <p:spPr>
            <a:xfrm>
              <a:off x="228600" y="274320"/>
              <a:ext cx="2952115" cy="6278880"/>
            </a:xfrm>
            <a:custGeom>
              <a:avLst/>
              <a:ahLst/>
              <a:rect l="l" t="t" r="r" b="b"/>
              <a:pathLst>
                <a:path w="2952115" h="6278880">
                  <a:moveTo>
                    <a:pt x="0" y="0"/>
                  </a:moveTo>
                  <a:lnTo>
                    <a:pt x="0" y="6278880"/>
                  </a:lnTo>
                  <a:lnTo>
                    <a:pt x="2951988" y="5023104"/>
                  </a:lnTo>
                  <a:lnTo>
                    <a:pt x="2951988" y="12557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63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3" name="object 4"/>
            <p:cNvSpPr/>
            <p:nvPr/>
          </p:nvSpPr>
          <p:spPr>
            <a:xfrm>
              <a:off x="228600" y="274320"/>
              <a:ext cx="2952115" cy="6278880"/>
            </a:xfrm>
            <a:custGeom>
              <a:avLst/>
              <a:ahLst/>
              <a:rect l="l" t="t" r="r" b="b"/>
              <a:pathLst>
                <a:path w="2952115" h="6278880">
                  <a:moveTo>
                    <a:pt x="0" y="6278880"/>
                  </a:moveTo>
                  <a:lnTo>
                    <a:pt x="0" y="0"/>
                  </a:lnTo>
                  <a:lnTo>
                    <a:pt x="2951988" y="1255776"/>
                  </a:lnTo>
                  <a:lnTo>
                    <a:pt x="2951988" y="5023104"/>
                  </a:lnTo>
                  <a:lnTo>
                    <a:pt x="0" y="627888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814" name="object 5"/>
          <p:cNvSpPr txBox="1"/>
          <p:nvPr/>
        </p:nvSpPr>
        <p:spPr>
          <a:xfrm>
            <a:off x="368604" y="1437259"/>
            <a:ext cx="2663190" cy="4479925"/>
          </a:xfrm>
          <a:prstGeom prst="rect"/>
        </p:spPr>
        <p:txBody>
          <a:bodyPr bIns="0" lIns="0" rIns="0" rtlCol="0" tIns="63500" vert="horz" wrap="square">
            <a:spAutoFit/>
          </a:bodyPr>
          <a:p>
            <a:pPr marL="12700" marR="5080">
              <a:lnSpc>
                <a:spcPct val="86000"/>
              </a:lnSpc>
              <a:spcBef>
                <a:spcPts val="500"/>
              </a:spcBef>
            </a:pPr>
            <a:r>
              <a:rPr b="1"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Strachan, </a:t>
            </a:r>
            <a:r>
              <a:rPr b="1"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D.,  </a:t>
            </a:r>
            <a:r>
              <a:rPr b="1" dirty="0" sz="2400">
                <a:solidFill>
                  <a:srgbClr val="FFFFFF"/>
                </a:solidFill>
                <a:latin typeface="Times New Roman"/>
                <a:cs typeface="Times New Roman"/>
              </a:rPr>
              <a:t>Burton, </a:t>
            </a:r>
            <a:r>
              <a:rPr b="1"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I. </a:t>
            </a:r>
            <a:r>
              <a:rPr b="1" dirty="0" sz="2400" spc="-150">
                <a:solidFill>
                  <a:srgbClr val="FFFFFF"/>
                </a:solidFill>
                <a:latin typeface="Times New Roman"/>
                <a:cs typeface="Times New Roman"/>
              </a:rPr>
              <a:t>&amp;  </a:t>
            </a:r>
            <a:r>
              <a:rPr b="1"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Pearson, </a:t>
            </a:r>
            <a:r>
              <a:rPr b="1" dirty="0" sz="2400" spc="-155">
                <a:solidFill>
                  <a:srgbClr val="FFFFFF"/>
                </a:solidFill>
                <a:latin typeface="Times New Roman"/>
                <a:cs typeface="Times New Roman"/>
              </a:rPr>
              <a:t>G. J. </a:t>
            </a:r>
            <a:r>
              <a:rPr b="1"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(2003)  </a:t>
            </a:r>
            <a:r>
              <a:rPr b="1"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studying </a:t>
            </a:r>
            <a:r>
              <a:rPr b="1"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b="1" dirty="0" sz="2400">
                <a:solidFill>
                  <a:srgbClr val="FFFFFF"/>
                </a:solidFill>
                <a:latin typeface="Times New Roman"/>
                <a:cs typeface="Times New Roman"/>
              </a:rPr>
              <a:t>effects  </a:t>
            </a:r>
            <a:r>
              <a:rPr b="1"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b="1"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oral</a:t>
            </a:r>
            <a:r>
              <a:rPr b="1" dirty="0" sz="2400" spc="-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azithromycin  </a:t>
            </a:r>
            <a:r>
              <a:rPr b="1" dirty="0" sz="2400" spc="40">
                <a:solidFill>
                  <a:srgbClr val="FFFFFF"/>
                </a:solidFill>
                <a:latin typeface="Times New Roman"/>
                <a:cs typeface="Times New Roman"/>
              </a:rPr>
              <a:t>concluded </a:t>
            </a:r>
            <a:r>
              <a:rPr b="1"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that  </a:t>
            </a:r>
            <a:r>
              <a:rPr b="1"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Systemic  </a:t>
            </a:r>
            <a:r>
              <a:rPr b="1"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administration </a:t>
            </a:r>
            <a:r>
              <a:rPr b="1"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b="1"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b="1"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drug </a:t>
            </a:r>
            <a:r>
              <a:rPr b="1"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appears  </a:t>
            </a:r>
            <a:r>
              <a:rPr b="1"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b="1"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effective </a:t>
            </a:r>
            <a:r>
              <a:rPr b="1"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b="1"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reducing  </a:t>
            </a:r>
            <a:r>
              <a:rPr b="1"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overgrowth </a:t>
            </a:r>
            <a:r>
              <a:rPr b="1"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than </a:t>
            </a:r>
            <a:r>
              <a:rPr b="1"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b="1"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local </a:t>
            </a:r>
            <a:r>
              <a:rPr b="1"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delivery  </a:t>
            </a:r>
            <a:r>
              <a:rPr b="1"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preparation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2" name="object 6"/>
          <p:cNvGrpSpPr/>
          <p:nvPr/>
        </p:nvGrpSpPr>
        <p:grpSpPr>
          <a:xfrm>
            <a:off x="3366515" y="268224"/>
            <a:ext cx="2574290" cy="6291580"/>
            <a:chOff x="3366515" y="268224"/>
            <a:chExt cx="2574290" cy="6291580"/>
          </a:xfrm>
        </p:grpSpPr>
        <p:sp>
          <p:nvSpPr>
            <p:cNvPr id="1048815" name="object 7"/>
            <p:cNvSpPr/>
            <p:nvPr/>
          </p:nvSpPr>
          <p:spPr>
            <a:xfrm>
              <a:off x="3372611" y="274320"/>
              <a:ext cx="2562225" cy="6278880"/>
            </a:xfrm>
            <a:custGeom>
              <a:avLst/>
              <a:ahLst/>
              <a:rect l="l" t="t" r="r" b="b"/>
              <a:pathLst>
                <a:path w="2562225" h="6278880">
                  <a:moveTo>
                    <a:pt x="0" y="0"/>
                  </a:moveTo>
                  <a:lnTo>
                    <a:pt x="0" y="6278880"/>
                  </a:lnTo>
                  <a:lnTo>
                    <a:pt x="2561843" y="5023104"/>
                  </a:lnTo>
                  <a:lnTo>
                    <a:pt x="2561843" y="12557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928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6" name="object 8"/>
            <p:cNvSpPr/>
            <p:nvPr/>
          </p:nvSpPr>
          <p:spPr>
            <a:xfrm>
              <a:off x="3372611" y="274320"/>
              <a:ext cx="2562225" cy="6278880"/>
            </a:xfrm>
            <a:custGeom>
              <a:avLst/>
              <a:ahLst/>
              <a:rect l="l" t="t" r="r" b="b"/>
              <a:pathLst>
                <a:path w="2562225" h="6278880">
                  <a:moveTo>
                    <a:pt x="0" y="6278880"/>
                  </a:moveTo>
                  <a:lnTo>
                    <a:pt x="0" y="0"/>
                  </a:lnTo>
                  <a:lnTo>
                    <a:pt x="2561843" y="1255776"/>
                  </a:lnTo>
                  <a:lnTo>
                    <a:pt x="2561843" y="5023104"/>
                  </a:lnTo>
                  <a:lnTo>
                    <a:pt x="0" y="627888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817" name="object 9"/>
          <p:cNvSpPr txBox="1"/>
          <p:nvPr/>
        </p:nvSpPr>
        <p:spPr>
          <a:xfrm>
            <a:off x="3513582" y="1437259"/>
            <a:ext cx="2195195" cy="447992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ts val="2675"/>
              </a:lnSpc>
              <a:spcBef>
                <a:spcPts val="100"/>
              </a:spcBef>
            </a:pPr>
            <a:r>
              <a:rPr b="1"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Drew, </a:t>
            </a:r>
            <a:r>
              <a:rPr b="1" dirty="0" sz="2400">
                <a:solidFill>
                  <a:srgbClr val="FFFFFF"/>
                </a:solidFill>
                <a:latin typeface="Times New Roman"/>
                <a:cs typeface="Times New Roman"/>
              </a:rPr>
              <a:t>H.</a:t>
            </a:r>
            <a:r>
              <a:rPr b="1" dirty="0" sz="2400" spc="-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J.,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470"/>
              </a:lnSpc>
            </a:pPr>
            <a:r>
              <a:rPr b="1"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Vogel, </a:t>
            </a:r>
            <a:r>
              <a:rPr b="1"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R.</a:t>
            </a:r>
            <a:r>
              <a:rPr b="1" dirty="0" sz="2400" spc="-3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I.(1987)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86000"/>
              </a:lnSpc>
              <a:spcBef>
                <a:spcPts val="200"/>
              </a:spcBef>
              <a:tabLst>
                <a:tab algn="l" pos="1185545"/>
              </a:tabLst>
            </a:pPr>
            <a:r>
              <a:rPr b="1"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stated </a:t>
            </a:r>
            <a:r>
              <a:rPr b="1"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that  </a:t>
            </a:r>
            <a:r>
              <a:rPr b="1" dirty="0" sz="2400">
                <a:solidFill>
                  <a:srgbClr val="FFFFFF"/>
                </a:solidFill>
                <a:latin typeface="Times New Roman"/>
                <a:cs typeface="Times New Roman"/>
              </a:rPr>
              <a:t>patients	</a:t>
            </a:r>
            <a:r>
              <a:rPr b="1" dirty="0" sz="2400" spc="40">
                <a:solidFill>
                  <a:srgbClr val="FFFFFF"/>
                </a:solidFill>
                <a:latin typeface="Times New Roman"/>
                <a:cs typeface="Times New Roman"/>
              </a:rPr>
              <a:t>with  </a:t>
            </a:r>
            <a:r>
              <a:rPr b="1" dirty="0" sz="2400" spc="45">
                <a:solidFill>
                  <a:srgbClr val="FFFFFF"/>
                </a:solidFill>
                <a:latin typeface="Times New Roman"/>
                <a:cs typeface="Times New Roman"/>
              </a:rPr>
              <a:t>low </a:t>
            </a:r>
            <a:r>
              <a:rPr b="1"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plasma </a:t>
            </a:r>
            <a:r>
              <a:rPr b="1"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b="1"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redblood </a:t>
            </a:r>
            <a:r>
              <a:rPr b="1" dirty="0" sz="2400" spc="40">
                <a:solidFill>
                  <a:srgbClr val="FFFFFF"/>
                </a:solidFill>
                <a:latin typeface="Times New Roman"/>
                <a:cs typeface="Times New Roman"/>
              </a:rPr>
              <a:t>cell  </a:t>
            </a:r>
            <a:r>
              <a:rPr b="1"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folate levels  </a:t>
            </a:r>
            <a:r>
              <a:rPr b="1"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show </a:t>
            </a:r>
            <a:r>
              <a:rPr b="1"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b="1"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greater  </a:t>
            </a:r>
            <a:r>
              <a:rPr b="1"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gingival  response </a:t>
            </a:r>
            <a:r>
              <a:rPr b="1" dirty="0" sz="2400" spc="5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b="1"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topical </a:t>
            </a:r>
            <a:r>
              <a:rPr b="1"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folic</a:t>
            </a:r>
            <a:r>
              <a:rPr b="1" dirty="0" sz="2400" spc="-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acid  </a:t>
            </a:r>
            <a:r>
              <a:rPr b="1"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than </a:t>
            </a:r>
            <a:r>
              <a:rPr b="1" dirty="0" sz="2400">
                <a:solidFill>
                  <a:srgbClr val="FFFFFF"/>
                </a:solidFill>
                <a:latin typeface="Times New Roman"/>
                <a:cs typeface="Times New Roman"/>
              </a:rPr>
              <a:t>patients  </a:t>
            </a:r>
            <a:r>
              <a:rPr b="1" dirty="0" sz="2400" spc="3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b="1"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normal  </a:t>
            </a:r>
            <a:r>
              <a:rPr b="1"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levels.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3" name="object 10"/>
          <p:cNvGrpSpPr/>
          <p:nvPr/>
        </p:nvGrpSpPr>
        <p:grpSpPr>
          <a:xfrm>
            <a:off x="6120384" y="268224"/>
            <a:ext cx="2573020" cy="6291580"/>
            <a:chOff x="6120384" y="268224"/>
            <a:chExt cx="2573020" cy="6291580"/>
          </a:xfrm>
        </p:grpSpPr>
        <p:sp>
          <p:nvSpPr>
            <p:cNvPr id="1048818" name="object 11"/>
            <p:cNvSpPr/>
            <p:nvPr/>
          </p:nvSpPr>
          <p:spPr>
            <a:xfrm>
              <a:off x="6126480" y="274320"/>
              <a:ext cx="2560320" cy="6278880"/>
            </a:xfrm>
            <a:custGeom>
              <a:avLst/>
              <a:ahLst/>
              <a:rect l="l" t="t" r="r" b="b"/>
              <a:pathLst>
                <a:path w="2560320" h="6278880">
                  <a:moveTo>
                    <a:pt x="0" y="0"/>
                  </a:moveTo>
                  <a:lnTo>
                    <a:pt x="0" y="6278880"/>
                  </a:lnTo>
                  <a:lnTo>
                    <a:pt x="2560320" y="5023104"/>
                  </a:lnTo>
                  <a:lnTo>
                    <a:pt x="2560320" y="12557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928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9" name="object 12"/>
            <p:cNvSpPr/>
            <p:nvPr/>
          </p:nvSpPr>
          <p:spPr>
            <a:xfrm>
              <a:off x="6126480" y="274320"/>
              <a:ext cx="2560320" cy="6278880"/>
            </a:xfrm>
            <a:custGeom>
              <a:avLst/>
              <a:ahLst/>
              <a:rect l="l" t="t" r="r" b="b"/>
              <a:pathLst>
                <a:path w="2560320" h="6278880">
                  <a:moveTo>
                    <a:pt x="0" y="6278880"/>
                  </a:moveTo>
                  <a:lnTo>
                    <a:pt x="0" y="0"/>
                  </a:lnTo>
                  <a:lnTo>
                    <a:pt x="2560320" y="1255776"/>
                  </a:lnTo>
                  <a:lnTo>
                    <a:pt x="2560320" y="5023104"/>
                  </a:lnTo>
                  <a:lnTo>
                    <a:pt x="0" y="627888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820" name="object 13"/>
          <p:cNvSpPr txBox="1"/>
          <p:nvPr/>
        </p:nvSpPr>
        <p:spPr>
          <a:xfrm>
            <a:off x="6266434" y="1437259"/>
            <a:ext cx="2234565" cy="4164329"/>
          </a:xfrm>
          <a:prstGeom prst="rect"/>
        </p:spPr>
        <p:txBody>
          <a:bodyPr bIns="0" lIns="0" rIns="0" rtlCol="0" tIns="63500" vert="horz" wrap="square">
            <a:spAutoFit/>
          </a:bodyPr>
          <a:p>
            <a:pPr marL="12700" marR="5080">
              <a:lnSpc>
                <a:spcPct val="86000"/>
              </a:lnSpc>
              <a:spcBef>
                <a:spcPts val="500"/>
              </a:spcBef>
            </a:pPr>
            <a:r>
              <a:rPr b="1"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Puolijoki </a:t>
            </a:r>
            <a:r>
              <a:rPr b="1" dirty="0" sz="2400" spc="40">
                <a:solidFill>
                  <a:srgbClr val="FFFFFF"/>
                </a:solidFill>
                <a:latin typeface="Times New Roman"/>
                <a:cs typeface="Times New Roman"/>
              </a:rPr>
              <a:t>et </a:t>
            </a:r>
            <a:r>
              <a:rPr b="1"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al.  </a:t>
            </a:r>
            <a:r>
              <a:rPr b="1"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1988 </a:t>
            </a:r>
            <a:r>
              <a:rPr b="1"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observed  </a:t>
            </a:r>
            <a:r>
              <a:rPr b="1"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b="1"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there </a:t>
            </a:r>
            <a:r>
              <a:rPr b="1"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b="1"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b="1"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reduction in </a:t>
            </a:r>
            <a:r>
              <a:rPr b="1" dirty="0" sz="2400" spc="-204">
                <a:solidFill>
                  <a:srgbClr val="FFFFFF"/>
                </a:solidFill>
                <a:latin typeface="Times New Roman"/>
                <a:cs typeface="Times New Roman"/>
              </a:rPr>
              <a:t>GO  </a:t>
            </a:r>
            <a:r>
              <a:rPr b="1"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b="1"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b="1"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different  </a:t>
            </a:r>
            <a:r>
              <a:rPr b="1" dirty="0" sz="2400">
                <a:solidFill>
                  <a:srgbClr val="FFFFFF"/>
                </a:solidFill>
                <a:latin typeface="Times New Roman"/>
                <a:cs typeface="Times New Roman"/>
              </a:rPr>
              <a:t>calcium </a:t>
            </a:r>
            <a:r>
              <a:rPr b="1"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channel  </a:t>
            </a:r>
            <a:r>
              <a:rPr b="1"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blocker such </a:t>
            </a:r>
            <a:r>
              <a:rPr b="1"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as  </a:t>
            </a:r>
            <a:r>
              <a:rPr b="1"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angiotensin-  </a:t>
            </a:r>
            <a:r>
              <a:rPr b="1"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converting  enzyme  </a:t>
            </a:r>
            <a:r>
              <a:rPr b="1"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inhib</a:t>
            </a:r>
            <a:r>
              <a:rPr b="1" dirty="0" sz="24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b="1" dirty="0" sz="2400" spc="5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b="1" dirty="0" sz="2400" spc="-24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b="1"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,e</a:t>
            </a:r>
            <a:r>
              <a:rPr b="1" dirty="0" sz="2400" spc="4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b="1"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b="1"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b="1"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pr  </a:t>
            </a:r>
            <a:r>
              <a:rPr b="1"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il </a:t>
            </a:r>
            <a:r>
              <a:rPr b="1"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was  </a:t>
            </a:r>
            <a:r>
              <a:rPr b="1"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administered.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object 2"/>
          <p:cNvSpPr txBox="1">
            <a:spLocks noGrp="1"/>
          </p:cNvSpPr>
          <p:nvPr>
            <p:ph type="title"/>
          </p:nvPr>
        </p:nvSpPr>
        <p:spPr>
          <a:xfrm>
            <a:off x="1510664" y="490473"/>
            <a:ext cx="6346190" cy="12446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1800225" marL="1812925" marR="5080">
              <a:lnSpc>
                <a:spcPct val="100000"/>
              </a:lnSpc>
              <a:spcBef>
                <a:spcPts val="95"/>
              </a:spcBef>
            </a:pPr>
            <a:r>
              <a:rPr b="1" dirty="0" sz="4000" spc="-140">
                <a:solidFill>
                  <a:srgbClr val="FFC000"/>
                </a:solidFill>
                <a:latin typeface="Trebuchet MS"/>
                <a:cs typeface="Trebuchet MS"/>
              </a:rPr>
              <a:t>Surgical </a:t>
            </a:r>
            <a:r>
              <a:rPr b="1" dirty="0" sz="4000" spc="-300">
                <a:solidFill>
                  <a:srgbClr val="FFC000"/>
                </a:solidFill>
                <a:latin typeface="Trebuchet MS"/>
                <a:cs typeface="Trebuchet MS"/>
              </a:rPr>
              <a:t>Treatment </a:t>
            </a:r>
            <a:r>
              <a:rPr b="1" dirty="0" sz="4000" spc="-235">
                <a:solidFill>
                  <a:srgbClr val="FFC000"/>
                </a:solidFill>
                <a:latin typeface="Trebuchet MS"/>
                <a:cs typeface="Trebuchet MS"/>
              </a:rPr>
              <a:t>of </a:t>
            </a:r>
            <a:r>
              <a:rPr b="1" dirty="0" sz="4000" spc="-180">
                <a:solidFill>
                  <a:srgbClr val="FFC000"/>
                </a:solidFill>
                <a:latin typeface="Trebuchet MS"/>
                <a:cs typeface="Trebuchet MS"/>
              </a:rPr>
              <a:t>gingival  </a:t>
            </a:r>
            <a:r>
              <a:rPr b="1" dirty="0" sz="4000" spc="-204">
                <a:solidFill>
                  <a:srgbClr val="FFC000"/>
                </a:solidFill>
                <a:latin typeface="Trebuchet MS"/>
                <a:cs typeface="Trebuchet MS"/>
              </a:rPr>
              <a:t>enlargement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822" name="object 3"/>
          <p:cNvSpPr txBox="1"/>
          <p:nvPr/>
        </p:nvSpPr>
        <p:spPr>
          <a:xfrm>
            <a:off x="1450594" y="2918317"/>
            <a:ext cx="3320415" cy="1464310"/>
          </a:xfrm>
          <a:prstGeom prst="rect"/>
        </p:spPr>
        <p:txBody>
          <a:bodyPr bIns="0" lIns="0" rIns="0" rtlCol="0" tIns="53340" vert="horz" wrap="square">
            <a:spAutoFit/>
          </a:bodyPr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350" spc="-595">
                <a:solidFill>
                  <a:srgbClr val="D24717"/>
                </a:solidFill>
                <a:latin typeface="Arial"/>
                <a:cs typeface="Arial"/>
              </a:rPr>
              <a:t></a:t>
            </a:r>
            <a:r>
              <a:rPr dirty="0" sz="2350" spc="-575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0FF00"/>
                </a:solidFill>
                <a:latin typeface="Bookman Uralic"/>
                <a:cs typeface="Bookman Uralic"/>
              </a:rPr>
              <a:t>Gingivectomy</a:t>
            </a:r>
            <a:endParaRPr sz="2800">
              <a:latin typeface="Bookman Uralic"/>
              <a:cs typeface="Bookman Uralic"/>
            </a:endParaRPr>
          </a:p>
          <a:p>
            <a:pPr indent="-274320" marL="287020">
              <a:lnSpc>
                <a:spcPct val="100000"/>
              </a:lnSpc>
              <a:spcBef>
                <a:spcPts val="325"/>
              </a:spcBef>
              <a:buSzPct val="83928"/>
              <a:buFont typeface="Wingdings"/>
              <a:buChar char=""/>
              <a:tabLst>
                <a:tab algn="l" pos="287020"/>
              </a:tabLst>
            </a:pP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Excision of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gingiva.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Simple </a:t>
            </a:r>
            <a:r>
              <a:rPr dirty="0" sz="2800" spc="-459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quick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technique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object 2"/>
          <p:cNvSpPr txBox="1">
            <a:spLocks noGrp="1"/>
          </p:cNvSpPr>
          <p:nvPr>
            <p:ph type="title"/>
          </p:nvPr>
        </p:nvSpPr>
        <p:spPr>
          <a:xfrm>
            <a:off x="1175410" y="60198"/>
            <a:ext cx="6788784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250">
                <a:solidFill>
                  <a:srgbClr val="FFC000"/>
                </a:solidFill>
                <a:latin typeface="Trebuchet MS"/>
                <a:cs typeface="Trebuchet MS"/>
              </a:rPr>
              <a:t>Gingivectomy </a:t>
            </a:r>
            <a:r>
              <a:rPr b="1" dirty="0" sz="4000" spc="-355">
                <a:solidFill>
                  <a:srgbClr val="FFC000"/>
                </a:solidFill>
                <a:latin typeface="Trebuchet MS"/>
                <a:cs typeface="Trebuchet MS"/>
              </a:rPr>
              <a:t>by </a:t>
            </a:r>
            <a:r>
              <a:rPr b="1" dirty="0" sz="4000" spc="-250">
                <a:solidFill>
                  <a:srgbClr val="FFC000"/>
                </a:solidFill>
                <a:latin typeface="Trebuchet MS"/>
                <a:cs typeface="Trebuchet MS"/>
              </a:rPr>
              <a:t>Electro</a:t>
            </a:r>
            <a:r>
              <a:rPr b="1" dirty="0" sz="4000" spc="-7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4000" spc="-210">
                <a:solidFill>
                  <a:srgbClr val="FFC000"/>
                </a:solidFill>
                <a:latin typeface="Trebuchet MS"/>
                <a:cs typeface="Trebuchet MS"/>
              </a:rPr>
              <a:t>surgery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824" name="object 3"/>
          <p:cNvSpPr txBox="1"/>
          <p:nvPr/>
        </p:nvSpPr>
        <p:spPr>
          <a:xfrm>
            <a:off x="535940" y="744372"/>
            <a:ext cx="8122920" cy="497967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800" spc="-195">
                <a:solidFill>
                  <a:srgbClr val="00FF00"/>
                </a:solidFill>
                <a:latin typeface="Times New Roman"/>
                <a:cs typeface="Times New Roman"/>
              </a:rPr>
              <a:t>Advantages</a:t>
            </a:r>
            <a:endParaRPr sz="2800">
              <a:latin typeface="Times New Roman"/>
              <a:cs typeface="Times New Roman"/>
            </a:endParaRPr>
          </a:p>
          <a:p>
            <a:pPr indent="-433705" marL="445770">
              <a:lnSpc>
                <a:spcPct val="100000"/>
              </a:lnSpc>
              <a:spcBef>
                <a:spcPts val="600"/>
              </a:spcBef>
              <a:buSzPct val="83928"/>
              <a:buFont typeface="Wingdings"/>
              <a:buChar char=""/>
              <a:tabLst>
                <a:tab algn="l" pos="445134"/>
                <a:tab algn="l" pos="446405"/>
              </a:tabLst>
            </a:pP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Permits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adequate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contouring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tissue</a:t>
            </a:r>
            <a:endParaRPr sz="2800">
              <a:latin typeface="Times New Roman"/>
              <a:cs typeface="Times New Roman"/>
            </a:endParaRPr>
          </a:p>
          <a:p>
            <a:pPr indent="-433705" marL="445770">
              <a:lnSpc>
                <a:spcPct val="100000"/>
              </a:lnSpc>
              <a:spcBef>
                <a:spcPts val="600"/>
              </a:spcBef>
              <a:buSzPct val="83928"/>
              <a:buFont typeface="Wingdings"/>
              <a:buChar char=""/>
              <a:tabLst>
                <a:tab algn="l" pos="445134"/>
                <a:tab algn="l" pos="446405"/>
              </a:tabLst>
            </a:pP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Controls</a:t>
            </a:r>
            <a:r>
              <a:rPr dirty="0" sz="2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hemorrhage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80">
                <a:solidFill>
                  <a:srgbClr val="00FF00"/>
                </a:solidFill>
                <a:latin typeface="Times New Roman"/>
                <a:cs typeface="Times New Roman"/>
              </a:rPr>
              <a:t>Disadvantages</a:t>
            </a:r>
            <a:endParaRPr sz="2800">
              <a:latin typeface="Times New Roman"/>
              <a:cs typeface="Times New Roman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SzPct val="83928"/>
              <a:buFont typeface="Wingdings"/>
              <a:buChar char=""/>
              <a:tabLst>
                <a:tab algn="l" pos="287020"/>
              </a:tabLst>
            </a:pP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Unpleasant</a:t>
            </a:r>
            <a:r>
              <a:rPr dirty="0" sz="2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odour</a:t>
            </a:r>
            <a:endParaRPr sz="2800">
              <a:latin typeface="Times New Roman"/>
              <a:cs typeface="Times New Roman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SzPct val="83928"/>
              <a:buFont typeface="Wingdings"/>
              <a:buChar char=""/>
              <a:tabLst>
                <a:tab algn="l" pos="287020"/>
              </a:tabLst>
            </a:pP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Irreparable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damage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bone</a:t>
            </a:r>
            <a:endParaRPr sz="2800">
              <a:latin typeface="Times New Roman"/>
              <a:cs typeface="Times New Roman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SzPct val="83928"/>
              <a:buFont typeface="Wingdings"/>
              <a:buChar char=""/>
              <a:tabLst>
                <a:tab algn="l" pos="287020"/>
              </a:tabLst>
            </a:pP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limited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superficial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endParaRPr sz="2800">
              <a:latin typeface="Times New Roman"/>
              <a:cs typeface="Times New Roman"/>
            </a:endParaRPr>
          </a:p>
          <a:p>
            <a:pPr indent="-274320" marL="286385" marR="5080">
              <a:lnSpc>
                <a:spcPct val="100000"/>
              </a:lnSpc>
              <a:spcBef>
                <a:spcPts val="600"/>
              </a:spcBef>
              <a:buSzPct val="83928"/>
              <a:buFont typeface="Wingdings"/>
              <a:buChar char=""/>
              <a:tabLst>
                <a:tab algn="l" pos="287020"/>
              </a:tabLst>
            </a:pP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Heat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generated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can cause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tissue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damage </a:t>
            </a:r>
            <a:r>
              <a:rPr dirty="0" sz="2800" spc="-459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loss of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periodontal  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support.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object 2"/>
          <p:cNvSpPr txBox="1">
            <a:spLocks noGrp="1"/>
          </p:cNvSpPr>
          <p:nvPr>
            <p:ph type="title"/>
          </p:nvPr>
        </p:nvSpPr>
        <p:spPr>
          <a:xfrm>
            <a:off x="2748533" y="688974"/>
            <a:ext cx="410210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150">
                <a:solidFill>
                  <a:srgbClr val="FFC000"/>
                </a:solidFill>
                <a:latin typeface="Trebuchet MS"/>
                <a:cs typeface="Trebuchet MS"/>
              </a:rPr>
              <a:t>Laser</a:t>
            </a:r>
            <a:r>
              <a:rPr b="1" dirty="0" sz="4000" spc="-254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4000" spc="-245">
                <a:solidFill>
                  <a:srgbClr val="FFC000"/>
                </a:solidFill>
                <a:latin typeface="Trebuchet MS"/>
                <a:cs typeface="Trebuchet MS"/>
              </a:rPr>
              <a:t>gingivectomy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826" name="object 3"/>
          <p:cNvSpPr txBox="1"/>
          <p:nvPr/>
        </p:nvSpPr>
        <p:spPr>
          <a:xfrm>
            <a:off x="968044" y="1769369"/>
            <a:ext cx="6814184" cy="409321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38100" marR="1568450">
              <a:lnSpc>
                <a:spcPct val="107900"/>
              </a:lnSpc>
              <a:spcBef>
                <a:spcPts val="105"/>
              </a:spcBef>
              <a:buClr>
                <a:srgbClr val="D24717"/>
              </a:buClr>
              <a:buSzPct val="83928"/>
              <a:buFont typeface="Arial"/>
              <a:buChar char=""/>
              <a:tabLst>
                <a:tab algn="l" pos="312420"/>
                <a:tab algn="l" pos="1751964"/>
              </a:tabLst>
            </a:pP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baseline="-21021" dirty="0" sz="2775" spc="-172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baseline="-21021" dirty="0" sz="2775" spc="2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lasers	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excision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85">
                <a:solidFill>
                  <a:srgbClr val="FFFFFF"/>
                </a:solidFill>
                <a:latin typeface="Times New Roman"/>
                <a:cs typeface="Times New Roman"/>
              </a:rPr>
              <a:t>gingiva </a:t>
            </a:r>
            <a:r>
              <a:rPr dirty="0" sz="2800" spc="-18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195">
                <a:solidFill>
                  <a:srgbClr val="00FF00"/>
                </a:solidFill>
                <a:latin typeface="Times New Roman"/>
                <a:cs typeface="Times New Roman"/>
              </a:rPr>
              <a:t>Advantages</a:t>
            </a:r>
            <a:endParaRPr sz="2800">
              <a:latin typeface="Times New Roman"/>
              <a:cs typeface="Times New Roman"/>
            </a:endParaRPr>
          </a:p>
          <a:p>
            <a:pPr indent="-274320" marL="311785">
              <a:lnSpc>
                <a:spcPct val="100000"/>
              </a:lnSpc>
              <a:spcBef>
                <a:spcPts val="260"/>
              </a:spcBef>
              <a:buClr>
                <a:srgbClr val="D24717"/>
              </a:buClr>
              <a:buSzPct val="83928"/>
              <a:buFont typeface="Arial"/>
              <a:buChar char=""/>
              <a:tabLst>
                <a:tab algn="l" pos="312420"/>
              </a:tabLst>
            </a:pP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Excellent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soft tissue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ablation</a:t>
            </a:r>
            <a:endParaRPr sz="2800">
              <a:latin typeface="Times New Roman"/>
              <a:cs typeface="Times New Roman"/>
            </a:endParaRPr>
          </a:p>
          <a:p>
            <a:pPr marL="38100" marR="3112770">
              <a:lnSpc>
                <a:spcPts val="3629"/>
              </a:lnSpc>
              <a:spcBef>
                <a:spcPts val="160"/>
              </a:spcBef>
              <a:buClr>
                <a:srgbClr val="D24717"/>
              </a:buClr>
              <a:buSzPct val="83928"/>
              <a:buFont typeface="Arial"/>
              <a:buChar char=""/>
              <a:tabLst>
                <a:tab algn="l" pos="312420"/>
              </a:tabLst>
            </a:pP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Haemostatic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characteristic </a:t>
            </a:r>
            <a:r>
              <a:rPr dirty="0" sz="2800" spc="-14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180">
                <a:solidFill>
                  <a:srgbClr val="00FF00"/>
                </a:solidFill>
                <a:latin typeface="Times New Roman"/>
                <a:cs typeface="Times New Roman"/>
              </a:rPr>
              <a:t>Disadvantages</a:t>
            </a:r>
            <a:endParaRPr sz="2800">
              <a:latin typeface="Times New Roman"/>
              <a:cs typeface="Times New Roman"/>
            </a:endParaRPr>
          </a:p>
          <a:p>
            <a:pPr indent="-274320" marL="311785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Arial"/>
              <a:buChar char=""/>
              <a:tabLst>
                <a:tab algn="l" pos="312420"/>
              </a:tabLst>
            </a:pP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Healing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delayed</a:t>
            </a:r>
            <a:endParaRPr sz="2800">
              <a:latin typeface="Times New Roman"/>
              <a:cs typeface="Times New Roman"/>
            </a:endParaRPr>
          </a:p>
          <a:p>
            <a:pPr indent="-274320" marL="311785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3928"/>
              <a:buFont typeface="Arial"/>
              <a:buChar char=""/>
              <a:tabLst>
                <a:tab algn="l" pos="312420"/>
              </a:tabLst>
            </a:pP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Requires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precautionary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measures</a:t>
            </a:r>
            <a:endParaRPr sz="2800">
              <a:latin typeface="Times New Roman"/>
              <a:cs typeface="Times New Roman"/>
            </a:endParaRPr>
          </a:p>
          <a:p>
            <a:pPr indent="-274320" marL="311785" marR="30480">
              <a:lnSpc>
                <a:spcPts val="3020"/>
              </a:lnSpc>
              <a:spcBef>
                <a:spcPts val="650"/>
              </a:spcBef>
              <a:buClr>
                <a:srgbClr val="D24717"/>
              </a:buClr>
              <a:buSzPct val="83928"/>
              <a:buFont typeface="Arial"/>
              <a:buChar char=""/>
              <a:tabLst>
                <a:tab algn="l" pos="312420"/>
              </a:tabLst>
            </a:pP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Application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root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surface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alveolar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bone </a:t>
            </a:r>
            <a:r>
              <a:rPr dirty="0" sz="2800" spc="-240">
                <a:solidFill>
                  <a:srgbClr val="FFFFFF"/>
                </a:solidFill>
                <a:latin typeface="Times New Roman"/>
                <a:cs typeface="Times New Roman"/>
              </a:rPr>
              <a:t>causes 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carbonization </a:t>
            </a:r>
            <a:r>
              <a:rPr dirty="0" sz="2800" spc="-459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major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thermal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85">
                <a:solidFill>
                  <a:srgbClr val="FFFFFF"/>
                </a:solidFill>
                <a:latin typeface="Times New Roman"/>
                <a:cs typeface="Times New Roman"/>
              </a:rPr>
              <a:t>damage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object 2"/>
          <p:cNvSpPr txBox="1">
            <a:spLocks noGrp="1"/>
          </p:cNvSpPr>
          <p:nvPr>
            <p:ph type="title"/>
          </p:nvPr>
        </p:nvSpPr>
        <p:spPr>
          <a:xfrm>
            <a:off x="993444" y="202819"/>
            <a:ext cx="5931535" cy="112268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algn="l" pos="2945130"/>
              </a:tabLst>
            </a:pPr>
            <a:r>
              <a:rPr b="1" dirty="0" sz="3600" spc="-70">
                <a:solidFill>
                  <a:srgbClr val="FFC000"/>
                </a:solidFill>
                <a:latin typeface="Trebuchet MS"/>
                <a:cs typeface="Trebuchet MS"/>
              </a:rPr>
              <a:t>RECURRENCE	</a:t>
            </a:r>
            <a:r>
              <a:rPr b="1" dirty="0" sz="3600" spc="-270">
                <a:solidFill>
                  <a:srgbClr val="FFC000"/>
                </a:solidFill>
                <a:latin typeface="Trebuchet MS"/>
                <a:cs typeface="Trebuchet MS"/>
              </a:rPr>
              <a:t>OF </a:t>
            </a:r>
            <a:r>
              <a:rPr b="1" dirty="0" sz="3600" spc="-105">
                <a:solidFill>
                  <a:srgbClr val="FFC000"/>
                </a:solidFill>
                <a:latin typeface="Trebuchet MS"/>
                <a:cs typeface="Trebuchet MS"/>
              </a:rPr>
              <a:t>DIGO</a:t>
            </a:r>
            <a:r>
              <a:rPr b="1" dirty="0" sz="3600" spc="-215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3600" spc="-229">
                <a:solidFill>
                  <a:srgbClr val="FFC000"/>
                </a:solidFill>
                <a:latin typeface="Trebuchet MS"/>
                <a:cs typeface="Trebuchet MS"/>
              </a:rPr>
              <a:t>AFTER  </a:t>
            </a:r>
            <a:r>
              <a:rPr b="1" dirty="0" sz="3600" spc="-95">
                <a:solidFill>
                  <a:srgbClr val="FFC000"/>
                </a:solidFill>
                <a:latin typeface="Trebuchet MS"/>
                <a:cs typeface="Trebuchet MS"/>
              </a:rPr>
              <a:t>SURGERY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048828" name="object 3"/>
          <p:cNvSpPr txBox="1"/>
          <p:nvPr/>
        </p:nvSpPr>
        <p:spPr>
          <a:xfrm>
            <a:off x="993444" y="1369245"/>
            <a:ext cx="7270115" cy="2750820"/>
          </a:xfrm>
          <a:prstGeom prst="rect"/>
        </p:spPr>
        <p:txBody>
          <a:bodyPr bIns="0" lIns="0" rIns="0" rtlCol="0" tIns="48894" vert="horz" wrap="square">
            <a:spAutoFit/>
          </a:bodyPr>
          <a:p>
            <a:pPr indent="-349250" marL="361315">
              <a:lnSpc>
                <a:spcPct val="100000"/>
              </a:lnSpc>
              <a:spcBef>
                <a:spcPts val="384"/>
              </a:spcBef>
              <a:buClr>
                <a:srgbClr val="D24717"/>
              </a:buClr>
              <a:buSzPct val="84615"/>
              <a:buFont typeface="Wingdings"/>
              <a:buChar char=""/>
              <a:tabLst>
                <a:tab algn="l" pos="361950"/>
                <a:tab algn="l" pos="2990215"/>
              </a:tabLst>
            </a:pP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Recurrence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GO</a:t>
            </a:r>
            <a:r>
              <a:rPr dirty="0" sz="26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65">
                <a:solidFill>
                  <a:srgbClr val="FFFFFF"/>
                </a:solidFill>
                <a:latin typeface="Times New Roman"/>
                <a:cs typeface="Times New Roman"/>
              </a:rPr>
              <a:t>is	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commonly</a:t>
            </a:r>
            <a:r>
              <a:rPr dirty="0" sz="2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30">
                <a:solidFill>
                  <a:srgbClr val="FFFFFF"/>
                </a:solidFill>
                <a:latin typeface="Times New Roman"/>
                <a:cs typeface="Times New Roman"/>
              </a:rPr>
              <a:t>reported.</a:t>
            </a:r>
            <a:endParaRPr sz="2600">
              <a:latin typeface="Times New Roman"/>
              <a:cs typeface="Times New Roman"/>
            </a:endParaRPr>
          </a:p>
          <a:p>
            <a:pPr indent="-274320" marL="286385" marR="508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/>
              <a:buChar char=""/>
              <a:tabLst>
                <a:tab algn="l" pos="287020"/>
                <a:tab algn="l" pos="4298315"/>
              </a:tabLst>
            </a:pPr>
            <a:r>
              <a:rPr dirty="0" sz="2600" spc="-135">
                <a:solidFill>
                  <a:srgbClr val="FFFFFF"/>
                </a:solidFill>
                <a:latin typeface="Times New Roman"/>
                <a:cs typeface="Times New Roman"/>
              </a:rPr>
              <a:t>Meticulous </a:t>
            </a:r>
            <a:r>
              <a:rPr dirty="0" sz="2600" spc="-130">
                <a:solidFill>
                  <a:srgbClr val="FFFFFF"/>
                </a:solidFill>
                <a:latin typeface="Times New Roman"/>
                <a:cs typeface="Times New Roman"/>
              </a:rPr>
              <a:t>home 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care,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Chlorhexidine </a:t>
            </a: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gluconate 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rinses </a:t>
            </a:r>
            <a:r>
              <a:rPr dirty="0" sz="2600" spc="-145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regular </a:t>
            </a:r>
            <a:r>
              <a:rPr dirty="0" sz="2600" spc="-13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dirty="0" sz="2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45">
                <a:solidFill>
                  <a:srgbClr val="FFFFFF"/>
                </a:solidFill>
                <a:latin typeface="Times New Roman"/>
                <a:cs typeface="Times New Roman"/>
              </a:rPr>
              <a:t>cleaning</a:t>
            </a:r>
            <a:r>
              <a:rPr dirty="0" sz="26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can	</a:t>
            </a: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decrease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speed </a:t>
            </a:r>
            <a:r>
              <a:rPr dirty="0" sz="2600" spc="-145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degree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recurrence</a:t>
            </a:r>
            <a:endParaRPr sz="2600">
              <a:latin typeface="Times New Roman"/>
              <a:cs typeface="Times New Roman"/>
            </a:endParaRPr>
          </a:p>
          <a:p>
            <a:pPr indent="-274320" marL="286385" marR="29210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/>
              <a:buChar char=""/>
              <a:tabLst>
                <a:tab algn="l" pos="287020"/>
                <a:tab algn="l" pos="631825"/>
                <a:tab algn="l" pos="2913380"/>
                <a:tab algn="l" pos="5944870"/>
              </a:tabLst>
            </a:pPr>
            <a:r>
              <a:rPr dirty="0" sz="2600" spc="-33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600" spc="-33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hard</a:t>
            </a:r>
            <a:r>
              <a:rPr dirty="0" sz="2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9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2600" spc="-70">
                <a:solidFill>
                  <a:srgbClr val="FFFFFF"/>
                </a:solidFill>
                <a:latin typeface="Times New Roman"/>
                <a:cs typeface="Times New Roman"/>
              </a:rPr>
              <a:t>ber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65">
                <a:solidFill>
                  <a:srgbClr val="FFFFFF"/>
                </a:solidFill>
                <a:latin typeface="Times New Roman"/>
                <a:cs typeface="Times New Roman"/>
              </a:rPr>
              <a:t>fit</a:t>
            </a:r>
            <a:r>
              <a:rPr dirty="0" sz="2600" spc="-7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bite</a:t>
            </a:r>
            <a:r>
              <a:rPr dirty="0" sz="2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6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2600" spc="-18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24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600" spc="-5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600" spc="3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23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600" spc="3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night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z="2600" spc="-22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ositi</a:t>
            </a:r>
            <a:r>
              <a:rPr dirty="0" sz="2600" spc="-22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2600" spc="-70">
                <a:solidFill>
                  <a:srgbClr val="FFFFFF"/>
                </a:solidFill>
                <a:latin typeface="Times New Roman"/>
                <a:cs typeface="Times New Roman"/>
              </a:rPr>
              <a:t>e  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pressure </a:t>
            </a:r>
            <a:r>
              <a:rPr dirty="0" sz="2600" spc="-130">
                <a:solidFill>
                  <a:srgbClr val="FFFFFF"/>
                </a:solidFill>
                <a:latin typeface="Times New Roman"/>
                <a:cs typeface="Times New Roman"/>
              </a:rPr>
              <a:t>appliance) </a:t>
            </a:r>
            <a:r>
              <a:rPr dirty="0" sz="2600" spc="-225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help </a:t>
            </a:r>
            <a:r>
              <a:rPr dirty="0" sz="2600" spc="-4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control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recurrence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dirty="0" sz="2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overgrowth.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48829" name="object 4"/>
          <p:cNvSpPr txBox="1"/>
          <p:nvPr/>
        </p:nvSpPr>
        <p:spPr>
          <a:xfrm>
            <a:off x="1242313" y="5085664"/>
            <a:ext cx="7155180" cy="60325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62230">
              <a:lnSpc>
                <a:spcPts val="2275"/>
              </a:lnSpc>
              <a:spcBef>
                <a:spcPts val="95"/>
              </a:spcBef>
            </a:pPr>
            <a:r>
              <a:rPr dirty="0" sz="1900" spc="-114">
                <a:solidFill>
                  <a:srgbClr val="00FF00"/>
                </a:solidFill>
                <a:latin typeface="Times New Roman"/>
                <a:cs typeface="Times New Roman"/>
              </a:rPr>
              <a:t>Paulo </a:t>
            </a:r>
            <a:r>
              <a:rPr dirty="0" sz="1900" spc="-229">
                <a:solidFill>
                  <a:srgbClr val="00FF00"/>
                </a:solidFill>
                <a:latin typeface="Times New Roman"/>
                <a:cs typeface="Times New Roman"/>
              </a:rPr>
              <a:t>M </a:t>
            </a:r>
            <a:r>
              <a:rPr dirty="0" sz="1900" spc="-95">
                <a:solidFill>
                  <a:srgbClr val="00FF00"/>
                </a:solidFill>
                <a:latin typeface="Times New Roman"/>
                <a:cs typeface="Times New Roman"/>
              </a:rPr>
              <a:t>Camargo, Fermin </a:t>
            </a:r>
            <a:r>
              <a:rPr dirty="0" sz="1900" spc="-80">
                <a:solidFill>
                  <a:srgbClr val="00FF00"/>
                </a:solidFill>
                <a:latin typeface="Times New Roman"/>
                <a:cs typeface="Times New Roman"/>
              </a:rPr>
              <a:t>A.Carranza, </a:t>
            </a:r>
            <a:r>
              <a:rPr dirty="0" sz="1900" spc="-110">
                <a:solidFill>
                  <a:srgbClr val="00FF00"/>
                </a:solidFill>
                <a:latin typeface="Times New Roman"/>
                <a:cs typeface="Times New Roman"/>
              </a:rPr>
              <a:t>and </a:t>
            </a:r>
            <a:r>
              <a:rPr dirty="0" sz="1900" spc="-85">
                <a:solidFill>
                  <a:srgbClr val="00FF00"/>
                </a:solidFill>
                <a:latin typeface="Times New Roman"/>
                <a:cs typeface="Times New Roman"/>
              </a:rPr>
              <a:t>Henry H.Takei.Treatment </a:t>
            </a:r>
            <a:r>
              <a:rPr dirty="0" sz="1900" spc="-110">
                <a:solidFill>
                  <a:srgbClr val="00FF00"/>
                </a:solidFill>
                <a:latin typeface="Times New Roman"/>
                <a:cs typeface="Times New Roman"/>
              </a:rPr>
              <a:t>of</a:t>
            </a:r>
            <a:r>
              <a:rPr dirty="0" sz="1900" spc="13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900" spc="-120">
                <a:solidFill>
                  <a:srgbClr val="00FF00"/>
                </a:solidFill>
                <a:latin typeface="Times New Roman"/>
                <a:cs typeface="Times New Roman"/>
              </a:rPr>
              <a:t>gingival</a:t>
            </a:r>
            <a:endParaRPr sz="1900">
              <a:latin typeface="Times New Roman"/>
              <a:cs typeface="Times New Roman"/>
            </a:endParaRPr>
          </a:p>
          <a:p>
            <a:pPr marL="38100">
              <a:lnSpc>
                <a:spcPts val="2275"/>
              </a:lnSpc>
            </a:pPr>
            <a:r>
              <a:rPr dirty="0" sz="1900" spc="-90">
                <a:solidFill>
                  <a:srgbClr val="00FF00"/>
                </a:solidFill>
                <a:latin typeface="Times New Roman"/>
                <a:cs typeface="Times New Roman"/>
              </a:rPr>
              <a:t>enlargement.Carranza’s </a:t>
            </a:r>
            <a:r>
              <a:rPr dirty="0" sz="1900" spc="-105">
                <a:solidFill>
                  <a:srgbClr val="00FF00"/>
                </a:solidFill>
                <a:latin typeface="Times New Roman"/>
                <a:cs typeface="Times New Roman"/>
              </a:rPr>
              <a:t>Clinical </a:t>
            </a:r>
            <a:r>
              <a:rPr dirty="0" sz="1900" spc="-80">
                <a:solidFill>
                  <a:srgbClr val="00FF00"/>
                </a:solidFill>
                <a:latin typeface="Times New Roman"/>
                <a:cs typeface="Times New Roman"/>
              </a:rPr>
              <a:t>Periodontology.10</a:t>
            </a:r>
            <a:r>
              <a:rPr baseline="26666" dirty="0" sz="1875" spc="-120">
                <a:solidFill>
                  <a:srgbClr val="00FF00"/>
                </a:solidFill>
                <a:latin typeface="Times New Roman"/>
                <a:cs typeface="Times New Roman"/>
              </a:rPr>
              <a:t>th </a:t>
            </a:r>
            <a:r>
              <a:rPr dirty="0" sz="1900" spc="-75">
                <a:solidFill>
                  <a:srgbClr val="00FF00"/>
                </a:solidFill>
                <a:latin typeface="Times New Roman"/>
                <a:cs typeface="Times New Roman"/>
              </a:rPr>
              <a:t>edition</a:t>
            </a:r>
            <a:r>
              <a:rPr dirty="0" sz="1900" spc="19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900" spc="-60">
                <a:solidFill>
                  <a:srgbClr val="00FF00"/>
                </a:solidFill>
                <a:latin typeface="Times New Roman"/>
                <a:cs typeface="Times New Roman"/>
              </a:rPr>
              <a:t>918-25.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object 2"/>
          <p:cNvSpPr txBox="1">
            <a:spLocks noGrp="1"/>
          </p:cNvSpPr>
          <p:nvPr>
            <p:ph type="title"/>
          </p:nvPr>
        </p:nvSpPr>
        <p:spPr>
          <a:xfrm>
            <a:off x="993444" y="629158"/>
            <a:ext cx="686244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600" spc="-140">
                <a:solidFill>
                  <a:srgbClr val="FFC000"/>
                </a:solidFill>
                <a:latin typeface="Trebuchet MS"/>
                <a:cs typeface="Trebuchet MS"/>
              </a:rPr>
              <a:t>Summary </a:t>
            </a:r>
            <a:r>
              <a:rPr b="1" dirty="0" sz="3600" spc="-210">
                <a:solidFill>
                  <a:srgbClr val="FFC000"/>
                </a:solidFill>
                <a:latin typeface="Trebuchet MS"/>
                <a:cs typeface="Trebuchet MS"/>
              </a:rPr>
              <a:t>of </a:t>
            </a:r>
            <a:r>
              <a:rPr b="1" dirty="0" sz="3600" spc="-240">
                <a:solidFill>
                  <a:srgbClr val="FFC000"/>
                </a:solidFill>
                <a:latin typeface="Trebuchet MS"/>
                <a:cs typeface="Trebuchet MS"/>
              </a:rPr>
              <a:t>Current</a:t>
            </a:r>
            <a:r>
              <a:rPr b="1" dirty="0" sz="3600" spc="-31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3600" spc="-165">
                <a:solidFill>
                  <a:srgbClr val="FFC000"/>
                </a:solidFill>
                <a:latin typeface="Trebuchet MS"/>
                <a:cs typeface="Trebuchet MS"/>
              </a:rPr>
              <a:t>Understanding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048831" name="object 3"/>
          <p:cNvSpPr txBox="1"/>
          <p:nvPr/>
        </p:nvSpPr>
        <p:spPr>
          <a:xfrm>
            <a:off x="993444" y="1404874"/>
            <a:ext cx="7430770" cy="4294505"/>
          </a:xfrm>
          <a:prstGeom prst="rect"/>
        </p:spPr>
        <p:txBody>
          <a:bodyPr bIns="0" lIns="0" rIns="0" rtlCol="0" tIns="57785" vert="horz" wrap="square">
            <a:spAutoFit/>
          </a:bodyPr>
          <a:p>
            <a:pPr indent="-274320" marL="286385" marR="508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436245"/>
                <a:tab algn="l" pos="436880"/>
              </a:tabLst>
            </a:pPr>
            <a:r>
              <a:rPr dirty="0"/>
              <a:t>	</a:t>
            </a:r>
            <a:r>
              <a:rPr dirty="0" sz="2600" spc="-135">
                <a:solidFill>
                  <a:srgbClr val="FFFFFF"/>
                </a:solidFill>
                <a:latin typeface="Times New Roman"/>
                <a:cs typeface="Times New Roman"/>
              </a:rPr>
              <a:t>Molecular 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markers </a:t>
            </a:r>
            <a:r>
              <a:rPr dirty="0" sz="2600" spc="-14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600" spc="-135">
                <a:solidFill>
                  <a:srgbClr val="FFFFFF"/>
                </a:solidFill>
                <a:latin typeface="Times New Roman"/>
                <a:cs typeface="Times New Roman"/>
              </a:rPr>
              <a:t>clinical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features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600" spc="-165">
                <a:solidFill>
                  <a:srgbClr val="FFFFFF"/>
                </a:solidFill>
                <a:latin typeface="Times New Roman"/>
                <a:cs typeface="Times New Roman"/>
              </a:rPr>
              <a:t>gingival 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overgrowth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differ </a:t>
            </a: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depending 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responsible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medication.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24717"/>
              </a:buClr>
              <a:buFont typeface="Arial"/>
              <a:buChar char=""/>
            </a:pPr>
            <a:endParaRPr sz="3150">
              <a:latin typeface="Times New Roman"/>
              <a:cs typeface="Times New Roman"/>
            </a:endParaRPr>
          </a:p>
          <a:p>
            <a:pPr indent="-349250" marL="361315">
              <a:lnSpc>
                <a:spcPts val="2965"/>
              </a:lnSpc>
              <a:buClr>
                <a:srgbClr val="D24717"/>
              </a:buClr>
              <a:buSzPct val="84615"/>
              <a:buFont typeface="Arial"/>
              <a:buChar char=""/>
              <a:tabLst>
                <a:tab algn="l" pos="361315"/>
                <a:tab algn="l" pos="361950"/>
              </a:tabLst>
            </a:pP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Multiple 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different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genetic </a:t>
            </a:r>
            <a:r>
              <a:rPr dirty="0" sz="2600" spc="-130">
                <a:solidFill>
                  <a:srgbClr val="FFFFFF"/>
                </a:solidFill>
                <a:latin typeface="Times New Roman"/>
                <a:cs typeface="Times New Roman"/>
              </a:rPr>
              <a:t>loci </a:t>
            </a:r>
            <a:r>
              <a:rPr dirty="0" sz="2600" spc="-204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26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endParaRPr sz="2600">
              <a:latin typeface="Times New Roman"/>
              <a:cs typeface="Times New Roman"/>
            </a:endParaRPr>
          </a:p>
          <a:p>
            <a:pPr marL="286385" marR="187325">
              <a:lnSpc>
                <a:spcPct val="90000"/>
              </a:lnSpc>
              <a:spcBef>
                <a:spcPts val="160"/>
              </a:spcBef>
            </a:pPr>
            <a:r>
              <a:rPr dirty="0" sz="2600" spc="-125">
                <a:solidFill>
                  <a:srgbClr val="FFFFFF"/>
                </a:solidFill>
                <a:latin typeface="Times New Roman"/>
                <a:cs typeface="Times New Roman"/>
              </a:rPr>
              <a:t>linked </a:t>
            </a:r>
            <a:r>
              <a:rPr dirty="0" sz="2600" spc="-3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inherited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forms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overgrowth,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implying  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-135">
                <a:solidFill>
                  <a:srgbClr val="FFFFFF"/>
                </a:solidFill>
                <a:latin typeface="Times New Roman"/>
                <a:cs typeface="Times New Roman"/>
              </a:rPr>
              <a:t>biological 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origins 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overgrowth 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are  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complex.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indent="-349250" marL="361315">
              <a:lnSpc>
                <a:spcPts val="2965"/>
              </a:lnSpc>
              <a:buClr>
                <a:srgbClr val="D24717"/>
              </a:buClr>
              <a:buSzPct val="84615"/>
              <a:buFont typeface="Arial"/>
              <a:buChar char=""/>
              <a:tabLst>
                <a:tab algn="l" pos="361315"/>
                <a:tab algn="l" pos="361950"/>
              </a:tabLst>
            </a:pP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Cytokine </a:t>
            </a:r>
            <a:r>
              <a:rPr dirty="0" sz="2600" spc="-14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growth factor </a:t>
            </a:r>
            <a:r>
              <a:rPr dirty="0" sz="2600" spc="-155">
                <a:solidFill>
                  <a:srgbClr val="FFFFFF"/>
                </a:solidFill>
                <a:latin typeface="Times New Roman"/>
                <a:cs typeface="Times New Roman"/>
              </a:rPr>
              <a:t>balances</a:t>
            </a:r>
            <a:r>
              <a:rPr dirty="0" sz="26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endParaRPr sz="2600">
              <a:latin typeface="Times New Roman"/>
              <a:cs typeface="Times New Roman"/>
            </a:endParaRPr>
          </a:p>
          <a:p>
            <a:pPr marL="286385" marR="381000">
              <a:lnSpc>
                <a:spcPts val="2810"/>
              </a:lnSpc>
              <a:spcBef>
                <a:spcPts val="195"/>
              </a:spcBef>
            </a:pPr>
            <a:r>
              <a:rPr dirty="0" sz="2600" spc="-85">
                <a:solidFill>
                  <a:srgbClr val="FFFFFF"/>
                </a:solidFill>
                <a:latin typeface="Times New Roman"/>
                <a:cs typeface="Times New Roman"/>
              </a:rPr>
              <a:t>altered 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600" spc="-114">
                <a:solidFill>
                  <a:srgbClr val="FFFFFF"/>
                </a:solidFill>
                <a:latin typeface="Times New Roman"/>
                <a:cs typeface="Times New Roman"/>
              </a:rPr>
              <a:t>overgrowth 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tissues, </a:t>
            </a:r>
            <a:r>
              <a:rPr dirty="0" sz="2600" spc="-135">
                <a:solidFill>
                  <a:srgbClr val="FFFFFF"/>
                </a:solidFill>
                <a:latin typeface="Times New Roman"/>
                <a:cs typeface="Times New Roman"/>
              </a:rPr>
              <a:t>including </a:t>
            </a:r>
            <a:r>
              <a:rPr dirty="0" sz="2600" spc="-175">
                <a:solidFill>
                  <a:srgbClr val="FFFFFF"/>
                </a:solidFill>
                <a:latin typeface="Times New Roman"/>
                <a:cs typeface="Times New Roman"/>
              </a:rPr>
              <a:t>CTGF, </a:t>
            </a:r>
            <a:r>
              <a:rPr dirty="0" sz="2600" spc="-204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dirty="0" sz="2600" spc="-105">
                <a:solidFill>
                  <a:srgbClr val="FFFFFF"/>
                </a:solidFill>
                <a:latin typeface="Times New Roman"/>
                <a:cs typeface="Times New Roman"/>
              </a:rPr>
              <a:t>member </a:t>
            </a:r>
            <a:r>
              <a:rPr dirty="0" sz="2600" spc="-15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interesting </a:t>
            </a:r>
            <a:r>
              <a:rPr dirty="0" sz="2600" spc="-140">
                <a:solidFill>
                  <a:srgbClr val="FFFFFF"/>
                </a:solidFill>
                <a:latin typeface="Times New Roman"/>
                <a:cs typeface="Times New Roman"/>
              </a:rPr>
              <a:t>CCN</a:t>
            </a:r>
            <a:r>
              <a:rPr dirty="0" sz="2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80">
                <a:solidFill>
                  <a:srgbClr val="FFFFFF"/>
                </a:solidFill>
                <a:latin typeface="Times New Roman"/>
                <a:cs typeface="Times New Roman"/>
              </a:rPr>
              <a:t>family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object 2"/>
          <p:cNvSpPr txBox="1">
            <a:spLocks noGrp="1"/>
          </p:cNvSpPr>
          <p:nvPr>
            <p:ph type="title"/>
          </p:nvPr>
        </p:nvSpPr>
        <p:spPr>
          <a:xfrm>
            <a:off x="3228594" y="688974"/>
            <a:ext cx="314261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45">
                <a:solidFill>
                  <a:srgbClr val="FFC000"/>
                </a:solidFill>
                <a:latin typeface="Trebuchet MS"/>
                <a:cs typeface="Trebuchet MS"/>
              </a:rPr>
              <a:t>RISK</a:t>
            </a:r>
            <a:r>
              <a:rPr b="1" dirty="0" sz="4000" spc="-31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4000" spc="-254">
                <a:solidFill>
                  <a:srgbClr val="FFC000"/>
                </a:solidFill>
                <a:latin typeface="Trebuchet MS"/>
                <a:cs typeface="Trebuchet MS"/>
              </a:rPr>
              <a:t>FACTORS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613" name="object 3"/>
          <p:cNvSpPr txBox="1"/>
          <p:nvPr/>
        </p:nvSpPr>
        <p:spPr>
          <a:xfrm>
            <a:off x="764540" y="1581881"/>
            <a:ext cx="4344670" cy="2541905"/>
          </a:xfrm>
          <a:prstGeom prst="rect"/>
        </p:spPr>
        <p:txBody>
          <a:bodyPr bIns="0" lIns="0" rIns="0" rtlCol="0" tIns="89535" vert="horz" wrap="square">
            <a:spAutoFit/>
          </a:bodyPr>
          <a:p>
            <a:pPr indent="-274955" marL="287020">
              <a:lnSpc>
                <a:spcPct val="100000"/>
              </a:lnSpc>
              <a:spcBef>
                <a:spcPts val="70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655"/>
              </a:tabLst>
            </a:pPr>
            <a:r>
              <a:rPr dirty="0" sz="2800" spc="-240">
                <a:solidFill>
                  <a:srgbClr val="FFFFFF"/>
                </a:solidFill>
                <a:latin typeface="Times New Roman"/>
                <a:cs typeface="Times New Roman"/>
              </a:rPr>
              <a:t>Age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Demographic</a:t>
            </a:r>
            <a:r>
              <a:rPr dirty="0" sz="2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variables</a:t>
            </a:r>
            <a:endParaRPr sz="2800">
              <a:latin typeface="Times New Roman"/>
              <a:cs typeface="Times New Roman"/>
            </a:endParaRPr>
          </a:p>
          <a:p>
            <a:pPr indent="-274955" marL="2870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655"/>
              </a:tabLst>
            </a:pP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dirty="0" sz="2800" spc="-4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0">
                <a:solidFill>
                  <a:srgbClr val="FFFFFF"/>
                </a:solidFill>
                <a:latin typeface="Times New Roman"/>
                <a:cs typeface="Times New Roman"/>
              </a:rPr>
              <a:t>Variables</a:t>
            </a:r>
            <a:endParaRPr sz="2800">
              <a:latin typeface="Times New Roman"/>
              <a:cs typeface="Times New Roman"/>
            </a:endParaRPr>
          </a:p>
          <a:p>
            <a:pPr indent="-274955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655"/>
              </a:tabLst>
            </a:pP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Concomitant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Medications</a:t>
            </a:r>
            <a:endParaRPr sz="2800">
              <a:latin typeface="Times New Roman"/>
              <a:cs typeface="Times New Roman"/>
            </a:endParaRPr>
          </a:p>
          <a:p>
            <a:pPr indent="-274955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655"/>
              </a:tabLst>
            </a:pP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Periodontal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variables</a:t>
            </a:r>
            <a:endParaRPr sz="2800">
              <a:latin typeface="Times New Roman"/>
              <a:cs typeface="Times New Roman"/>
            </a:endParaRPr>
          </a:p>
          <a:p>
            <a:pPr indent="-274955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655"/>
              </a:tabLst>
            </a:pP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Genetic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factors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object 2"/>
          <p:cNvSpPr txBox="1"/>
          <p:nvPr/>
        </p:nvSpPr>
        <p:spPr>
          <a:xfrm>
            <a:off x="840739" y="363981"/>
            <a:ext cx="7563484" cy="545147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955" marL="287020" marR="285115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Arial"/>
              <a:buChar char=""/>
              <a:tabLst>
                <a:tab algn="l" pos="287655"/>
              </a:tabLst>
            </a:pP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Cytokine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dependent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alterations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extracellular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matrix 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metabolism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appear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functional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importance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overgrowth.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Arial"/>
              <a:buChar char=""/>
            </a:pPr>
            <a:endParaRPr sz="3950">
              <a:latin typeface="Times New Roman"/>
              <a:cs typeface="Times New Roman"/>
            </a:endParaRPr>
          </a:p>
          <a:p>
            <a:pPr indent="-274955" marL="287020" marR="5080">
              <a:lnSpc>
                <a:spcPct val="100000"/>
              </a:lnSpc>
              <a:buClr>
                <a:srgbClr val="D24717"/>
              </a:buClr>
              <a:buSzPct val="83928"/>
              <a:buFont typeface="Arial"/>
              <a:buChar char=""/>
              <a:tabLst>
                <a:tab algn="l" pos="287655"/>
              </a:tabLst>
            </a:pP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Abnormal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differentiation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cells,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resulting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accumulation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fibroblasts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pathologic range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proliferative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synthetic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phenotypes,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could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result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from 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deregulated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cytokines.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Arial"/>
              <a:buChar char=""/>
            </a:pPr>
            <a:endParaRPr sz="3950">
              <a:latin typeface="Times New Roman"/>
              <a:cs typeface="Times New Roman"/>
            </a:endParaRPr>
          </a:p>
          <a:p>
            <a:pPr algn="just" indent="-274955" marL="287020" marR="168275">
              <a:lnSpc>
                <a:spcPct val="100000"/>
              </a:lnSpc>
              <a:buClr>
                <a:srgbClr val="D24717"/>
              </a:buClr>
              <a:buSzPct val="83928"/>
              <a:buFont typeface="Arial"/>
              <a:buChar char=""/>
              <a:tabLst>
                <a:tab algn="l" pos="367030"/>
              </a:tabLst>
            </a:pPr>
            <a:r>
              <a:rPr dirty="0"/>
              <a:t>	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fibroblast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extracellular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matrix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metabolism </a:t>
            </a:r>
            <a:r>
              <a:rPr dirty="0" sz="2800" spc="-229">
                <a:solidFill>
                  <a:srgbClr val="FFFFFF"/>
                </a:solidFill>
                <a:latin typeface="Times New Roman"/>
                <a:cs typeface="Times New Roman"/>
              </a:rPr>
              <a:t>are 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unique,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24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help 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explain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tissue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specificity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overgrowth.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object 2"/>
          <p:cNvSpPr txBox="1">
            <a:spLocks noGrp="1"/>
          </p:cNvSpPr>
          <p:nvPr>
            <p:ph type="title"/>
          </p:nvPr>
        </p:nvSpPr>
        <p:spPr>
          <a:xfrm>
            <a:off x="535940" y="440181"/>
            <a:ext cx="7395209" cy="87884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320" marL="286385" marR="5080">
              <a:lnSpc>
                <a:spcPct val="100000"/>
              </a:lnSpc>
              <a:spcBef>
                <a:spcPts val="95"/>
              </a:spcBef>
            </a:pPr>
            <a:r>
              <a:rPr dirty="0" sz="2350" spc="-595">
                <a:solidFill>
                  <a:srgbClr val="D24717"/>
                </a:solidFill>
                <a:latin typeface="Arial"/>
                <a:cs typeface="Arial"/>
              </a:rPr>
              <a:t></a:t>
            </a:r>
            <a:r>
              <a:rPr dirty="0" sz="2350" spc="-54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dirty="0" sz="2800" spc="-70"/>
              <a:t>Further </a:t>
            </a:r>
            <a:r>
              <a:rPr dirty="0" sz="2800" spc="-125"/>
              <a:t>studies </a:t>
            </a:r>
            <a:r>
              <a:rPr dirty="0" sz="2800" spc="-114"/>
              <a:t>are </a:t>
            </a:r>
            <a:r>
              <a:rPr dirty="0" sz="2800" spc="-95"/>
              <a:t>required </a:t>
            </a:r>
            <a:r>
              <a:rPr dirty="0" sz="2800" spc="-45"/>
              <a:t>to </a:t>
            </a:r>
            <a:r>
              <a:rPr dirty="0" sz="2800" spc="-135"/>
              <a:t>define </a:t>
            </a:r>
            <a:r>
              <a:rPr dirty="0" sz="2800" spc="-130"/>
              <a:t>unique </a:t>
            </a:r>
            <a:r>
              <a:rPr dirty="0" sz="2800" spc="-180"/>
              <a:t>metabolic  </a:t>
            </a:r>
            <a:r>
              <a:rPr dirty="0" sz="2800" spc="-150"/>
              <a:t>aspects </a:t>
            </a:r>
            <a:r>
              <a:rPr dirty="0" sz="2800" spc="-165"/>
              <a:t>of </a:t>
            </a:r>
            <a:r>
              <a:rPr dirty="0" sz="2800" spc="-175"/>
              <a:t>gingival </a:t>
            </a:r>
            <a:r>
              <a:rPr dirty="0" sz="2800" spc="-100"/>
              <a:t>extracellular </a:t>
            </a:r>
            <a:r>
              <a:rPr dirty="0" sz="2800" spc="-95"/>
              <a:t>matrix</a:t>
            </a:r>
            <a:r>
              <a:rPr dirty="0" sz="2800" spc="225"/>
              <a:t> </a:t>
            </a:r>
            <a:r>
              <a:rPr dirty="0" sz="2800" spc="-125"/>
              <a:t>metabolism;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834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bIns="0" lIns="0" rIns="0" rtlCol="0" tIns="453720" vert="horz" wrap="square">
            <a:spAutoFit/>
          </a:bodyPr>
          <a:p>
            <a:pPr indent="-274320" marL="275590" marR="5080">
              <a:lnSpc>
                <a:spcPct val="100000"/>
              </a:lnSpc>
              <a:spcBef>
                <a:spcPts val="95"/>
              </a:spcBef>
            </a:pPr>
            <a:r>
              <a:rPr dirty="0" sz="2350" spc="-595">
                <a:solidFill>
                  <a:srgbClr val="D24717"/>
                </a:solidFill>
                <a:latin typeface="Arial"/>
                <a:cs typeface="Arial"/>
              </a:rPr>
              <a:t></a:t>
            </a:r>
            <a:r>
              <a:rPr dirty="0" sz="2350" spc="-54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dirty="0" spc="-360"/>
              <a:t>A </a:t>
            </a:r>
            <a:r>
              <a:rPr dirty="0" spc="-85"/>
              <a:t>greater </a:t>
            </a:r>
            <a:r>
              <a:rPr dirty="0" spc="-120"/>
              <a:t>understanding </a:t>
            </a:r>
            <a:r>
              <a:rPr dirty="0" spc="-165"/>
              <a:t>of </a:t>
            </a:r>
            <a:r>
              <a:rPr dirty="0" spc="-105"/>
              <a:t>interactions </a:t>
            </a:r>
            <a:r>
              <a:rPr dirty="0" spc="-120"/>
              <a:t>between </a:t>
            </a:r>
            <a:r>
              <a:rPr dirty="0" spc="-160"/>
              <a:t>and </a:t>
            </a:r>
            <a:r>
              <a:rPr dirty="0" spc="-245"/>
              <a:t>among  </a:t>
            </a:r>
            <a:r>
              <a:rPr dirty="0" spc="-120"/>
              <a:t>medications, </a:t>
            </a:r>
            <a:r>
              <a:rPr dirty="0" spc="-85"/>
              <a:t>the </a:t>
            </a:r>
            <a:r>
              <a:rPr dirty="0" spc="-120"/>
              <a:t>innate </a:t>
            </a:r>
            <a:r>
              <a:rPr dirty="0" spc="-160"/>
              <a:t>and </a:t>
            </a:r>
            <a:r>
              <a:rPr dirty="0" spc="-135"/>
              <a:t>acquired </a:t>
            </a:r>
            <a:r>
              <a:rPr dirty="0" spc="-140"/>
              <a:t>immune </a:t>
            </a:r>
            <a:r>
              <a:rPr dirty="0" spc="-105"/>
              <a:t>response,  </a:t>
            </a:r>
            <a:r>
              <a:rPr dirty="0" spc="-135"/>
              <a:t>cytokines </a:t>
            </a:r>
            <a:r>
              <a:rPr dirty="0" spc="-160"/>
              <a:t>and </a:t>
            </a:r>
            <a:r>
              <a:rPr dirty="0" spc="-114"/>
              <a:t>growth </a:t>
            </a:r>
            <a:r>
              <a:rPr dirty="0" spc="-90"/>
              <a:t>factors, </a:t>
            </a:r>
            <a:r>
              <a:rPr dirty="0" spc="-160"/>
              <a:t>and </a:t>
            </a:r>
            <a:r>
              <a:rPr dirty="0" spc="-175"/>
              <a:t>gingival </a:t>
            </a:r>
            <a:r>
              <a:rPr dirty="0" spc="-120"/>
              <a:t>epithelial </a:t>
            </a:r>
            <a:r>
              <a:rPr dirty="0" spc="-160"/>
              <a:t>and  </a:t>
            </a:r>
            <a:r>
              <a:rPr dirty="0" spc="-135"/>
              <a:t>connective </a:t>
            </a:r>
            <a:r>
              <a:rPr dirty="0" spc="-130"/>
              <a:t>tissue </a:t>
            </a:r>
            <a:r>
              <a:rPr dirty="0" spc="-145"/>
              <a:t>cells </a:t>
            </a:r>
            <a:r>
              <a:rPr dirty="0" spc="-135"/>
              <a:t>will provide </a:t>
            </a:r>
            <a:r>
              <a:rPr dirty="0" spc="-100"/>
              <a:t>more </a:t>
            </a:r>
            <a:r>
              <a:rPr dirty="0" spc="-110"/>
              <a:t>detailed </a:t>
            </a:r>
            <a:r>
              <a:rPr dirty="0" spc="-125"/>
              <a:t>molecular  </a:t>
            </a:r>
            <a:r>
              <a:rPr dirty="0" spc="-160"/>
              <a:t>and </a:t>
            </a:r>
            <a:r>
              <a:rPr dirty="0" spc="-140"/>
              <a:t>mechanistic </a:t>
            </a:r>
            <a:r>
              <a:rPr dirty="0" spc="-114"/>
              <a:t>information </a:t>
            </a:r>
            <a:r>
              <a:rPr dirty="0" spc="-90"/>
              <a:t>that </a:t>
            </a:r>
            <a:r>
              <a:rPr dirty="0" spc="-135"/>
              <a:t>will </a:t>
            </a:r>
            <a:r>
              <a:rPr dirty="0" spc="-130"/>
              <a:t>help in </a:t>
            </a:r>
            <a:r>
              <a:rPr dirty="0" spc="-85"/>
              <a:t>the </a:t>
            </a:r>
            <a:r>
              <a:rPr dirty="0" spc="-114"/>
              <a:t>prevention  </a:t>
            </a:r>
            <a:r>
              <a:rPr dirty="0" spc="-160"/>
              <a:t>and </a:t>
            </a:r>
            <a:r>
              <a:rPr dirty="0" spc="-70"/>
              <a:t>treatment </a:t>
            </a:r>
            <a:r>
              <a:rPr dirty="0" spc="-165"/>
              <a:t>of </a:t>
            </a:r>
            <a:r>
              <a:rPr dirty="0" spc="-175"/>
              <a:t>gingival</a:t>
            </a:r>
            <a:r>
              <a:rPr dirty="0" spc="90"/>
              <a:t> </a:t>
            </a:r>
            <a:r>
              <a:rPr dirty="0" spc="-105"/>
              <a:t>overgrowth.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48835" name="object 4"/>
          <p:cNvSpPr txBox="1"/>
          <p:nvPr/>
        </p:nvSpPr>
        <p:spPr>
          <a:xfrm>
            <a:off x="307340" y="5012512"/>
            <a:ext cx="8469630" cy="150749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320" marL="514984" marR="526415">
              <a:lnSpc>
                <a:spcPct val="100000"/>
              </a:lnSpc>
              <a:spcBef>
                <a:spcPts val="95"/>
              </a:spcBef>
            </a:pPr>
            <a:r>
              <a:rPr dirty="0" sz="2350" spc="-595">
                <a:solidFill>
                  <a:srgbClr val="D24717"/>
                </a:solidFill>
                <a:latin typeface="Arial"/>
                <a:cs typeface="Arial"/>
              </a:rPr>
              <a:t></a:t>
            </a:r>
            <a:r>
              <a:rPr dirty="0" sz="2350" spc="-54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The accomplishment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these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objectives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contribute </a:t>
            </a:r>
            <a:r>
              <a:rPr dirty="0" sz="2800" spc="-254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improvement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oral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systemic</a:t>
            </a:r>
            <a:r>
              <a:rPr dirty="0" sz="28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35"/>
              </a:spcBef>
            </a:pPr>
            <a:r>
              <a:rPr b="1" dirty="0" sz="1800" spc="-215">
                <a:solidFill>
                  <a:srgbClr val="00FF00"/>
                </a:solidFill>
                <a:latin typeface="Times New Roman"/>
                <a:cs typeface="Times New Roman"/>
              </a:rPr>
              <a:t>P. </a:t>
            </a:r>
            <a:r>
              <a:rPr b="1" dirty="0" sz="1800" spc="-55">
                <a:solidFill>
                  <a:srgbClr val="00FF00"/>
                </a:solidFill>
                <a:latin typeface="Times New Roman"/>
                <a:cs typeface="Times New Roman"/>
              </a:rPr>
              <a:t>C.Trackman*A. </a:t>
            </a:r>
            <a:r>
              <a:rPr b="1" dirty="0" sz="1800" spc="-45">
                <a:solidFill>
                  <a:srgbClr val="00FF00"/>
                </a:solidFill>
                <a:latin typeface="Times New Roman"/>
                <a:cs typeface="Times New Roman"/>
              </a:rPr>
              <a:t>Kantarci </a:t>
            </a:r>
            <a:r>
              <a:rPr b="1" dirty="0" sz="1800" spc="-5">
                <a:solidFill>
                  <a:srgbClr val="00FF00"/>
                </a:solidFill>
                <a:latin typeface="Times New Roman"/>
                <a:cs typeface="Times New Roman"/>
              </a:rPr>
              <a:t>Connective </a:t>
            </a:r>
            <a:r>
              <a:rPr b="1" dirty="0" sz="1800" spc="-35">
                <a:solidFill>
                  <a:srgbClr val="00FF00"/>
                </a:solidFill>
                <a:latin typeface="Times New Roman"/>
                <a:cs typeface="Times New Roman"/>
              </a:rPr>
              <a:t>Tissue </a:t>
            </a:r>
            <a:r>
              <a:rPr b="1" dirty="0" sz="1800" spc="-10">
                <a:solidFill>
                  <a:srgbClr val="00FF00"/>
                </a:solidFill>
                <a:latin typeface="Times New Roman"/>
                <a:cs typeface="Times New Roman"/>
              </a:rPr>
              <a:t>Metabolism </a:t>
            </a:r>
            <a:r>
              <a:rPr b="1" dirty="0" sz="1800" spc="-15">
                <a:solidFill>
                  <a:srgbClr val="00FF00"/>
                </a:solidFill>
                <a:latin typeface="Times New Roman"/>
                <a:cs typeface="Times New Roman"/>
              </a:rPr>
              <a:t>and </a:t>
            </a:r>
            <a:r>
              <a:rPr b="1" dirty="0" sz="1800" spc="-25">
                <a:solidFill>
                  <a:srgbClr val="00FF00"/>
                </a:solidFill>
                <a:latin typeface="Times New Roman"/>
                <a:cs typeface="Times New Roman"/>
              </a:rPr>
              <a:t>Gingival </a:t>
            </a:r>
            <a:r>
              <a:rPr b="1" dirty="0" sz="1800" spc="-10">
                <a:solidFill>
                  <a:srgbClr val="00FF00"/>
                </a:solidFill>
                <a:latin typeface="Times New Roman"/>
                <a:cs typeface="Times New Roman"/>
              </a:rPr>
              <a:t>Overgrowth </a:t>
            </a:r>
            <a:r>
              <a:rPr dirty="0" sz="1800" i="1" spc="-145">
                <a:solidFill>
                  <a:srgbClr val="00FF00"/>
                </a:solidFill>
                <a:latin typeface="Times New Roman"/>
                <a:cs typeface="Times New Roman"/>
              </a:rPr>
              <a:t>Crit  </a:t>
            </a:r>
            <a:r>
              <a:rPr dirty="0" sz="1800" i="1" spc="-204">
                <a:solidFill>
                  <a:srgbClr val="00FF00"/>
                </a:solidFill>
                <a:latin typeface="Times New Roman"/>
                <a:cs typeface="Times New Roman"/>
              </a:rPr>
              <a:t>Rev </a:t>
            </a:r>
            <a:r>
              <a:rPr dirty="0" sz="1800" i="1" spc="-200">
                <a:solidFill>
                  <a:srgbClr val="00FF00"/>
                </a:solidFill>
                <a:latin typeface="Times New Roman"/>
                <a:cs typeface="Times New Roman"/>
              </a:rPr>
              <a:t>Oral </a:t>
            </a:r>
            <a:r>
              <a:rPr dirty="0" sz="1800" i="1" spc="-165">
                <a:solidFill>
                  <a:srgbClr val="00FF00"/>
                </a:solidFill>
                <a:latin typeface="Times New Roman"/>
                <a:cs typeface="Times New Roman"/>
              </a:rPr>
              <a:t>Biol </a:t>
            </a:r>
            <a:r>
              <a:rPr dirty="0" sz="1800" i="1" spc="-245">
                <a:solidFill>
                  <a:srgbClr val="00FF00"/>
                </a:solidFill>
                <a:latin typeface="Times New Roman"/>
                <a:cs typeface="Times New Roman"/>
              </a:rPr>
              <a:t>Med </a:t>
            </a:r>
            <a:r>
              <a:rPr dirty="0" sz="1800" i="1" spc="-85">
                <a:solidFill>
                  <a:srgbClr val="00FF00"/>
                </a:solidFill>
                <a:latin typeface="Times New Roman"/>
                <a:cs typeface="Times New Roman"/>
              </a:rPr>
              <a:t>15(3):165-175</a:t>
            </a:r>
            <a:r>
              <a:rPr dirty="0" sz="1800" i="1" spc="-17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800" i="1" spc="-95">
                <a:solidFill>
                  <a:srgbClr val="00FF00"/>
                </a:solidFill>
                <a:latin typeface="Times New Roman"/>
                <a:cs typeface="Times New Roman"/>
              </a:rPr>
              <a:t>(2004)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object 2"/>
          <p:cNvSpPr/>
          <p:nvPr/>
        </p:nvSpPr>
        <p:spPr>
          <a:xfrm>
            <a:off x="0" y="0"/>
            <a:ext cx="9144000" cy="685799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object 2"/>
          <p:cNvSpPr txBox="1">
            <a:spLocks noGrp="1"/>
          </p:cNvSpPr>
          <p:nvPr>
            <p:ph type="title"/>
          </p:nvPr>
        </p:nvSpPr>
        <p:spPr>
          <a:xfrm>
            <a:off x="1631060" y="490473"/>
            <a:ext cx="633095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200">
                <a:solidFill>
                  <a:srgbClr val="FFC000"/>
                </a:solidFill>
                <a:latin typeface="Trebuchet MS"/>
                <a:cs typeface="Trebuchet MS"/>
              </a:rPr>
              <a:t>Age </a:t>
            </a:r>
            <a:r>
              <a:rPr b="1" dirty="0" sz="4000" spc="-165">
                <a:solidFill>
                  <a:srgbClr val="FFC000"/>
                </a:solidFill>
                <a:latin typeface="Trebuchet MS"/>
                <a:cs typeface="Trebuchet MS"/>
              </a:rPr>
              <a:t>&amp; </a:t>
            </a:r>
            <a:r>
              <a:rPr b="1" dirty="0" sz="4000" spc="-170">
                <a:solidFill>
                  <a:srgbClr val="FFC000"/>
                </a:solidFill>
                <a:latin typeface="Trebuchet MS"/>
                <a:cs typeface="Trebuchet MS"/>
              </a:rPr>
              <a:t>Demographic</a:t>
            </a:r>
            <a:r>
              <a:rPr b="1" dirty="0" sz="4000" spc="-36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b="1" dirty="0" sz="4000" spc="-175">
                <a:solidFill>
                  <a:srgbClr val="FFC000"/>
                </a:solidFill>
                <a:latin typeface="Trebuchet MS"/>
                <a:cs typeface="Trebuchet MS"/>
              </a:rPr>
              <a:t>variables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48615" name="object 3"/>
          <p:cNvSpPr txBox="1"/>
          <p:nvPr/>
        </p:nvSpPr>
        <p:spPr>
          <a:xfrm>
            <a:off x="993444" y="1430781"/>
            <a:ext cx="7425690" cy="359219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320" marL="286385" marR="508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Children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teenagers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affected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Phenytoin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cyclosporine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induced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enlargement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whereas </a:t>
            </a:r>
            <a:r>
              <a:rPr dirty="0" sz="2800" spc="-195">
                <a:solidFill>
                  <a:srgbClr val="FFFFFF"/>
                </a:solidFill>
                <a:latin typeface="Times New Roman"/>
                <a:cs typeface="Times New Roman"/>
              </a:rPr>
              <a:t>age  </a:t>
            </a:r>
            <a:r>
              <a:rPr dirty="0" sz="2800" spc="-18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important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who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calcium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channel 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blockers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they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would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be middle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aged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elderly.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6385" marR="833755">
              <a:lnSpc>
                <a:spcPct val="100000"/>
              </a:lnSpc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  <a:tab algn="l" pos="657225"/>
                <a:tab algn="l" pos="3683000"/>
              </a:tabLst>
            </a:pPr>
            <a:r>
              <a:rPr dirty="0" sz="2800" spc="-365">
                <a:solidFill>
                  <a:srgbClr val="FFFFFF"/>
                </a:solidFill>
                <a:latin typeface="Times New Roman"/>
                <a:cs typeface="Times New Roman"/>
              </a:rPr>
              <a:t>A	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Hormonal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component	</a:t>
            </a:r>
            <a:r>
              <a:rPr dirty="0" sz="2800" spc="-245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thus 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contribute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sensitising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fibroblasts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antiepileptic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imunosupressant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Times New Roman"/>
                <a:cs typeface="Times New Roman"/>
              </a:rPr>
              <a:t>drugs.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object 2"/>
          <p:cNvSpPr txBox="1"/>
          <p:nvPr/>
        </p:nvSpPr>
        <p:spPr>
          <a:xfrm>
            <a:off x="993444" y="592581"/>
            <a:ext cx="7586980" cy="4994275"/>
          </a:xfrm>
          <a:prstGeom prst="rect"/>
        </p:spPr>
        <p:txBody>
          <a:bodyPr bIns="0" lIns="0" rIns="0" rtlCol="0" tIns="6350" vert="horz" wrap="square">
            <a:spAutoFit/>
          </a:bodyPr>
          <a:p>
            <a:pPr indent="-274320" marL="286385" marR="548640">
              <a:lnSpc>
                <a:spcPct val="101299"/>
              </a:lnSpc>
              <a:spcBef>
                <a:spcPts val="50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Phenytoin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enhances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ability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fibroblasts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metabolize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testosterone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active 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5α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dihydrotestosterone</a:t>
            </a:r>
            <a:r>
              <a:rPr dirty="0" sz="2800" spc="-5">
                <a:solidFill>
                  <a:srgbClr val="00FF00"/>
                </a:solidFill>
                <a:latin typeface="Times New Roman"/>
                <a:cs typeface="Times New Roman"/>
              </a:rPr>
              <a:t>. (Suryamoorthy et </a:t>
            </a:r>
            <a:r>
              <a:rPr dirty="0" sz="2800" spc="-10">
                <a:solidFill>
                  <a:srgbClr val="00FF00"/>
                </a:solidFill>
                <a:latin typeface="Times New Roman"/>
                <a:cs typeface="Times New Roman"/>
              </a:rPr>
              <a:t>al</a:t>
            </a:r>
            <a:r>
              <a:rPr dirty="0" sz="2800" spc="4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FF00"/>
                </a:solidFill>
                <a:latin typeface="Times New Roman"/>
                <a:cs typeface="Times New Roman"/>
              </a:rPr>
              <a:t>1988)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24717"/>
              </a:buClr>
              <a:buFont typeface="Wingdings"/>
              <a:buChar char=""/>
            </a:pPr>
            <a:endParaRPr sz="3650">
              <a:latin typeface="Times New Roman"/>
              <a:cs typeface="Times New Roman"/>
            </a:endParaRPr>
          </a:p>
          <a:p>
            <a:pPr indent="-274320" marL="286385" marR="8509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Higher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levels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circulating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androgens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adolescents 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could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stimulate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fibroblasts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produce 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collagen  </a:t>
            </a:r>
            <a:r>
              <a:rPr dirty="0" sz="2800" spc="-120">
                <a:solidFill>
                  <a:srgbClr val="FFFFFF"/>
                </a:solidFill>
                <a:latin typeface="Times New Roman"/>
                <a:cs typeface="Times New Roman"/>
              </a:rPr>
              <a:t>thus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inhibiting 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collagenase</a:t>
            </a:r>
            <a:r>
              <a:rPr dirty="0" sz="28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activity.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24717"/>
              </a:buClr>
              <a:buFont typeface="Wingdings"/>
              <a:buChar char=""/>
            </a:pPr>
            <a:endParaRPr sz="3950">
              <a:latin typeface="Times New Roman"/>
              <a:cs typeface="Times New Roman"/>
            </a:endParaRPr>
          </a:p>
          <a:p>
            <a:pPr indent="-274320" marL="286385" marR="508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0357"/>
              <a:buFont typeface="Wingdings"/>
              <a:buChar char=""/>
              <a:tabLst>
                <a:tab algn="l" pos="287020"/>
              </a:tabLst>
            </a:pPr>
            <a:r>
              <a:rPr dirty="0" sz="2800" spc="-210">
                <a:solidFill>
                  <a:srgbClr val="FFFFFF"/>
                </a:solidFill>
                <a:latin typeface="Times New Roman"/>
                <a:cs typeface="Times New Roman"/>
              </a:rPr>
              <a:t>Sex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hormone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levels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teenagers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which 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correlate 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inflammation 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leading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enlargement.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DR.REKHA</dc:creator>
  <dcterms:created xsi:type="dcterms:W3CDTF">2020-04-25T23:20:21Z</dcterms:created>
  <dcterms:modified xsi:type="dcterms:W3CDTF">2020-04-26T10:23:51Z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2020-04-26T00:00:00Z</vt:filetime>
  </property>
</Properties>
</file>