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11" r:id="rId2"/>
    <p:sldMasterId id="2147483729" r:id="rId3"/>
  </p:sldMasterIdLst>
  <p:notesMasterIdLst>
    <p:notesMasterId r:id="rId44"/>
  </p:notesMasterIdLst>
  <p:sldIdLst>
    <p:sldId id="443" r:id="rId4"/>
    <p:sldId id="444" r:id="rId5"/>
    <p:sldId id="421" r:id="rId6"/>
    <p:sldId id="329" r:id="rId7"/>
    <p:sldId id="331" r:id="rId8"/>
    <p:sldId id="332" r:id="rId9"/>
    <p:sldId id="409" r:id="rId10"/>
    <p:sldId id="423" r:id="rId11"/>
    <p:sldId id="350" r:id="rId12"/>
    <p:sldId id="354" r:id="rId13"/>
    <p:sldId id="424" r:id="rId14"/>
    <p:sldId id="441" r:id="rId15"/>
    <p:sldId id="358" r:id="rId16"/>
    <p:sldId id="430" r:id="rId17"/>
    <p:sldId id="431" r:id="rId18"/>
    <p:sldId id="361" r:id="rId19"/>
    <p:sldId id="365" r:id="rId20"/>
    <p:sldId id="366" r:id="rId21"/>
    <p:sldId id="368" r:id="rId22"/>
    <p:sldId id="369" r:id="rId23"/>
    <p:sldId id="370" r:id="rId24"/>
    <p:sldId id="371" r:id="rId25"/>
    <p:sldId id="373" r:id="rId26"/>
    <p:sldId id="374" r:id="rId27"/>
    <p:sldId id="425" r:id="rId28"/>
    <p:sldId id="377" r:id="rId29"/>
    <p:sldId id="379" r:id="rId30"/>
    <p:sldId id="440" r:id="rId31"/>
    <p:sldId id="383" r:id="rId32"/>
    <p:sldId id="388" r:id="rId33"/>
    <p:sldId id="389" r:id="rId34"/>
    <p:sldId id="390" r:id="rId35"/>
    <p:sldId id="394" r:id="rId36"/>
    <p:sldId id="395" r:id="rId37"/>
    <p:sldId id="396" r:id="rId38"/>
    <p:sldId id="397" r:id="rId39"/>
    <p:sldId id="399" r:id="rId40"/>
    <p:sldId id="398" r:id="rId41"/>
    <p:sldId id="400" r:id="rId42"/>
    <p:sldId id="40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333300"/>
    <a:srgbClr val="9ACBD6"/>
    <a:srgbClr val="800000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333" autoAdjust="0"/>
  </p:normalViewPr>
  <p:slideViewPr>
    <p:cSldViewPr>
      <p:cViewPr>
        <p:scale>
          <a:sx n="66" d="100"/>
          <a:sy n="66" d="100"/>
        </p:scale>
        <p:origin x="-149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B2D75-FE73-406B-B2E6-6C71672D3F1B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C5B38-E522-41B0-A4AD-44A9DECF6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5842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80F2D-6C24-4170-A27A-4C7D118F482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5BB78-0253-4F8C-8323-98B2527A66C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C5B38-E522-41B0-A4AD-44A9DECF652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/>
              <a:t>Resorbable  </a:t>
            </a:r>
          </a:p>
          <a:p>
            <a:pPr>
              <a:lnSpc>
                <a:spcPct val="80000"/>
              </a:lnSpc>
            </a:pPr>
            <a:r>
              <a:rPr lang="en-US" sz="1200" dirty="0" smtClean="0"/>
              <a:t>Radioopaque</a:t>
            </a:r>
          </a:p>
          <a:p>
            <a:pPr>
              <a:lnSpc>
                <a:spcPct val="80000"/>
              </a:lnSpc>
            </a:pPr>
            <a:r>
              <a:rPr lang="en-US" sz="1200" dirty="0" smtClean="0"/>
              <a:t>Most popular today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6D0C-A6AE-4181-99E5-46EDFFFC23C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Eugenol is found in oil of clove and is</a:t>
            </a:r>
            <a:r>
              <a:rPr lang="en-US" baseline="0" dirty="0" smtClean="0"/>
              <a:t> primarily used to add spice in the foods </a:t>
            </a:r>
            <a:r>
              <a:rPr lang="en-US" baseline="0" dirty="0" err="1" smtClean="0"/>
              <a:t>wnen</a:t>
            </a:r>
            <a:r>
              <a:rPr lang="en-US" baseline="0" dirty="0" smtClean="0"/>
              <a:t> it is mixed with zinc oxide a </a:t>
            </a:r>
            <a:r>
              <a:rPr lang="en-US" baseline="0" dirty="0" err="1" smtClean="0"/>
              <a:t>chelation</a:t>
            </a:r>
            <a:r>
              <a:rPr lang="en-US" baseline="0" dirty="0" smtClean="0"/>
              <a:t> reaction occurs and inc </a:t>
            </a:r>
            <a:r>
              <a:rPr lang="en-US" baseline="0" dirty="0" err="1" smtClean="0"/>
              <a:t>eugenolate</a:t>
            </a:r>
            <a:r>
              <a:rPr lang="en-US" baseline="0" dirty="0" smtClean="0"/>
              <a:t> is formed which are held together by </a:t>
            </a:r>
            <a:r>
              <a:rPr lang="en-US" baseline="0" dirty="0" err="1" smtClean="0"/>
              <a:t>vander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waals</a:t>
            </a:r>
            <a:r>
              <a:rPr lang="en-US" baseline="0" dirty="0" smtClean="0"/>
              <a:t> forces which are weak forces and make the cement </a:t>
            </a:r>
            <a:r>
              <a:rPr lang="en-US" baseline="0" dirty="0" err="1" smtClean="0"/>
              <a:t>machanically</a:t>
            </a:r>
            <a:r>
              <a:rPr lang="en-US" baseline="0" dirty="0" smtClean="0"/>
              <a:t> weak. When exposed to aqueous media like saliva and dentinal fluid hydrolysis of the cement occurs </a:t>
            </a:r>
            <a:r>
              <a:rPr lang="en-US" baseline="0" dirty="0" err="1" smtClean="0"/>
              <a:t>yeilding</a:t>
            </a:r>
            <a:r>
              <a:rPr lang="en-US" baseline="0" dirty="0" smtClean="0"/>
              <a:t> eugenol &amp; Zinc hydroxide. this eugenol which is liberated can diffuse through dentin and </a:t>
            </a:r>
            <a:r>
              <a:rPr lang="en-US" baseline="0" dirty="0" err="1" smtClean="0"/>
              <a:t>perirad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area.in</a:t>
            </a:r>
            <a:r>
              <a:rPr lang="en-US" baseline="0" dirty="0" smtClean="0"/>
              <a:t> a relative dry </a:t>
            </a:r>
            <a:r>
              <a:rPr lang="en-US" baseline="0" dirty="0" err="1" smtClean="0"/>
              <a:t>env</a:t>
            </a:r>
            <a:r>
              <a:rPr lang="en-US" baseline="0" dirty="0" smtClean="0"/>
              <a:t>. Free Eugenol is released slowly in contrast when it is used for </a:t>
            </a:r>
            <a:r>
              <a:rPr lang="en-US" baseline="0" dirty="0" err="1" smtClean="0"/>
              <a:t>obturation</a:t>
            </a:r>
            <a:r>
              <a:rPr lang="en-US" baseline="0" dirty="0" smtClean="0"/>
              <a:t> Zoe  lies in direct contact with healthy or inflammed </a:t>
            </a:r>
            <a:r>
              <a:rPr lang="en-US" baseline="0" dirty="0" err="1" smtClean="0"/>
              <a:t>tissues.this</a:t>
            </a:r>
            <a:r>
              <a:rPr lang="en-US" baseline="0" dirty="0" smtClean="0"/>
              <a:t> type of wet interface allows release of large amount of eugenol into the </a:t>
            </a:r>
            <a:r>
              <a:rPr lang="en-US" baseline="0" dirty="0" err="1" smtClean="0"/>
              <a:t>periapical</a:t>
            </a:r>
            <a:r>
              <a:rPr lang="en-US" baseline="0" dirty="0" smtClean="0"/>
              <a:t> tissues in short duration of </a:t>
            </a:r>
            <a:r>
              <a:rPr lang="en-US" baseline="0" dirty="0" err="1" smtClean="0"/>
              <a:t>time.at</a:t>
            </a:r>
            <a:r>
              <a:rPr lang="en-US" baseline="0" dirty="0" smtClean="0"/>
              <a:t> higher </a:t>
            </a:r>
            <a:r>
              <a:rPr lang="en-US" baseline="0" dirty="0" err="1" smtClean="0"/>
              <a:t>conc</a:t>
            </a:r>
            <a:r>
              <a:rPr lang="en-US" baseline="0" dirty="0" smtClean="0"/>
              <a:t> eugenol can cause </a:t>
            </a:r>
            <a:r>
              <a:rPr lang="en-US" baseline="0" dirty="0" err="1" smtClean="0"/>
              <a:t>cyto</a:t>
            </a:r>
            <a:r>
              <a:rPr lang="en-US" baseline="0" dirty="0" smtClean="0"/>
              <a:t> toxic effects. Thus the effect of eugenol on apical tissue is dependent on the distance from </a:t>
            </a:r>
            <a:r>
              <a:rPr lang="en-US" baseline="0" dirty="0" err="1" smtClean="0"/>
              <a:t>yhe</a:t>
            </a:r>
            <a:r>
              <a:rPr lang="en-US" baseline="0" dirty="0" smtClean="0"/>
              <a:t> 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C5B38-E522-41B0-A4AD-44A9DECF652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Eugenol in addition to b antibacterial may also have</a:t>
            </a:r>
            <a:r>
              <a:rPr lang="en-US" baseline="0" dirty="0" smtClean="0"/>
              <a:t> other </a:t>
            </a:r>
            <a:r>
              <a:rPr lang="en-US" baseline="0" dirty="0" err="1" smtClean="0"/>
              <a:t>benificial</a:t>
            </a:r>
            <a:r>
              <a:rPr lang="en-US" baseline="0" dirty="0" smtClean="0"/>
              <a:t> effects </a:t>
            </a:r>
          </a:p>
          <a:p>
            <a:r>
              <a:rPr lang="en-US" baseline="0" dirty="0" smtClean="0"/>
              <a:t>The fibroblasts in the </a:t>
            </a:r>
            <a:r>
              <a:rPr lang="en-US" baseline="0" dirty="0" err="1" smtClean="0"/>
              <a:t>periapical</a:t>
            </a:r>
            <a:r>
              <a:rPr lang="en-US" baseline="0" dirty="0" smtClean="0"/>
              <a:t> area are known to synthesize prostaglandins especially PGE2 which then stimulates </a:t>
            </a:r>
            <a:r>
              <a:rPr lang="en-US" baseline="0" dirty="0" err="1" smtClean="0"/>
              <a:t>osteoclasts</a:t>
            </a:r>
            <a:r>
              <a:rPr lang="en-US" baseline="0" dirty="0" smtClean="0"/>
              <a:t> to cause bone resorption. Eugenol is known to cause inhibition of prostaglandins &amp; </a:t>
            </a:r>
            <a:r>
              <a:rPr lang="en-US" baseline="0" dirty="0" err="1" smtClean="0"/>
              <a:t>leucotrienes</a:t>
            </a:r>
            <a:r>
              <a:rPr lang="en-US" baseline="0" dirty="0" smtClean="0"/>
              <a:t> which assist in resolution of </a:t>
            </a:r>
            <a:r>
              <a:rPr lang="en-US" baseline="0" dirty="0" err="1" smtClean="0"/>
              <a:t>periapical</a:t>
            </a:r>
            <a:r>
              <a:rPr lang="en-US" baseline="0" dirty="0" smtClean="0"/>
              <a:t> inflammation.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C5B38-E522-41B0-A4AD-44A9DECF652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4A8C7-D832-436A-99DA-AA69C66695A7}" type="slidenum">
              <a:rPr lang="en-US"/>
              <a:pPr/>
              <a:t>16</a:t>
            </a:fld>
            <a:endParaRPr lang="en-US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z="1200" dirty="0" smtClean="0"/>
              <a:t>Herman 1930</a:t>
            </a:r>
          </a:p>
          <a:p>
            <a:pPr>
              <a:lnSpc>
                <a:spcPct val="130000"/>
              </a:lnSpc>
            </a:pPr>
            <a:r>
              <a:rPr lang="en-US" sz="1200" dirty="0" smtClean="0"/>
              <a:t>Stimulates dentin formation when contacts pulp tissue</a:t>
            </a:r>
          </a:p>
          <a:p>
            <a:pPr>
              <a:lnSpc>
                <a:spcPct val="130000"/>
              </a:lnSpc>
            </a:pPr>
            <a:r>
              <a:rPr lang="en-US" sz="1200" dirty="0" smtClean="0"/>
              <a:t>Used mainly for apexogenesis &amp; apexification </a:t>
            </a:r>
          </a:p>
          <a:p>
            <a:pPr>
              <a:lnSpc>
                <a:spcPct val="130000"/>
              </a:lnSpc>
            </a:pPr>
            <a:r>
              <a:rPr lang="en-US" sz="1200" dirty="0" smtClean="0"/>
              <a:t>Earlier, use limited to nonvital apexification in permanent teeth  </a:t>
            </a:r>
          </a:p>
          <a:p>
            <a:pPr>
              <a:lnSpc>
                <a:spcPct val="130000"/>
              </a:lnSpc>
            </a:pPr>
            <a:r>
              <a:rPr lang="en-US" sz="1200" dirty="0" smtClean="0"/>
              <a:t>Resorption ability of the material --alternative for primary teeth root canal filling</a:t>
            </a:r>
          </a:p>
          <a:p>
            <a:pPr>
              <a:lnSpc>
                <a:spcPct val="130000"/>
              </a:lnSpc>
            </a:pPr>
            <a:r>
              <a:rPr lang="en-US" sz="1200" dirty="0" smtClean="0"/>
              <a:t>Internal root resorption</a:t>
            </a:r>
          </a:p>
          <a:p>
            <a:pPr>
              <a:lnSpc>
                <a:spcPct val="130000"/>
              </a:lnSpc>
            </a:pPr>
            <a:r>
              <a:rPr lang="en-US" sz="1200" dirty="0" smtClean="0"/>
              <a:t>Well tolerated periapically, causing some degree of </a:t>
            </a:r>
            <a:r>
              <a:rPr lang="en-US" sz="1200" i="1" dirty="0" smtClean="0"/>
              <a:t> </a:t>
            </a:r>
            <a:r>
              <a:rPr lang="en-US" sz="1200" dirty="0" smtClean="0"/>
              <a:t>apical hard tissue deposition</a:t>
            </a:r>
          </a:p>
          <a:p>
            <a:pPr>
              <a:lnSpc>
                <a:spcPct val="130000"/>
              </a:lnSpc>
            </a:pPr>
            <a:r>
              <a:rPr lang="en-US" sz="1200" dirty="0" smtClean="0"/>
              <a:t>Mainly serves as an intracanal </a:t>
            </a:r>
            <a:r>
              <a:rPr lang="en-US" sz="1200" dirty="0" err="1" smtClean="0"/>
              <a:t>medicam</a:t>
            </a:r>
            <a:r>
              <a:rPr lang="en-US" sz="1200" dirty="0" smtClean="0"/>
              <a:t> </a:t>
            </a:r>
            <a:r>
              <a:rPr lang="en-US" dirty="0" smtClean="0"/>
              <a:t>Earlier</a:t>
            </a:r>
            <a:r>
              <a:rPr lang="en-US" dirty="0"/>
              <a:t>, its use in </a:t>
            </a:r>
            <a:r>
              <a:rPr lang="en-US" dirty="0" err="1"/>
              <a:t>pulpectomies</a:t>
            </a:r>
            <a:r>
              <a:rPr lang="en-US" dirty="0"/>
              <a:t> was limited to nonvital apexification techniques in permanent teeth. This technique, termed the Frank technique, used calcium hydroxide and camphorated </a:t>
            </a:r>
            <a:r>
              <a:rPr lang="en-US" dirty="0" err="1"/>
              <a:t>monochloroparaphenol</a:t>
            </a:r>
            <a:r>
              <a:rPr lang="en-US" dirty="0"/>
              <a:t>. Its use in treating nonvital primary teeth in dogs exhibited less inflammation, less pathologic root resorption, and more hard tissue apposition than ZOE and control-treated teeth. Calcium hydroxide was generally not used in pulp therapy for primary teeth, due to the frequent occurrence of internal root </a:t>
            </a:r>
            <a:r>
              <a:rPr lang="en-US" dirty="0" smtClean="0"/>
              <a:t>resorption.33</a:t>
            </a:r>
          </a:p>
          <a:p>
            <a:r>
              <a:rPr lang="en-US" sz="1200" dirty="0" smtClean="0"/>
              <a:t>Not used in pulp therapy for primary teeth, due to the frequent occurrence of </a:t>
            </a:r>
            <a:endParaRPr lang="en-US" dirty="0"/>
          </a:p>
          <a:p>
            <a:r>
              <a:rPr lang="en-US" dirty="0"/>
              <a:t>Calcium hydroxide (Ca(OH)2) was also stated to be well tolerated periapically, causing some degree of </a:t>
            </a:r>
            <a:r>
              <a:rPr lang="en-US" i="1" dirty="0"/>
              <a:t> </a:t>
            </a:r>
            <a:r>
              <a:rPr lang="en-US" dirty="0"/>
              <a:t>apical hard tissue deposition. Because of the resorption ability of the material, it can be an alternative for primary teeth root canal filling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Dogs and found that it resorbs in 1-2 weeks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6D0C-A6AE-4181-99E5-46EDFFFC23C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Therefore</a:t>
            </a:r>
            <a:r>
              <a:rPr lang="en-US" baseline="0" dirty="0" smtClean="0"/>
              <a:t> overfilling does not has any effect on success of the treatment.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6D0C-A6AE-4181-99E5-46EDFFFC23C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F033FD-B94D-43A6-A843-06BC200CA8AA}" type="slidenum">
              <a:rPr lang="en-US"/>
              <a:pPr/>
              <a:t>19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also Used </a:t>
            </a:r>
            <a:r>
              <a:rPr lang="en-US" dirty="0"/>
              <a:t>successfully in treatment of infected </a:t>
            </a:r>
            <a:r>
              <a:rPr lang="en-US" dirty="0" smtClean="0"/>
              <a:t>primary teeth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D67FBE-4665-4BF8-B736-9B5C5D02DC1D}" type="slidenum">
              <a:rPr lang="en-US"/>
              <a:pPr/>
              <a:t>20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Evaluated clinically and </a:t>
            </a:r>
            <a:r>
              <a:rPr lang="en-US" dirty="0" err="1"/>
              <a:t>radiographically</a:t>
            </a:r>
            <a:r>
              <a:rPr lang="en-US" dirty="0"/>
              <a:t> ZOE &amp; Maistos paste in infected primary teeth –9 </a:t>
            </a:r>
            <a:r>
              <a:rPr lang="en-US" dirty="0" smtClean="0"/>
              <a:t>months Maistos </a:t>
            </a:r>
            <a:r>
              <a:rPr lang="en-US" dirty="0"/>
              <a:t>paste –complete resorption</a:t>
            </a:r>
          </a:p>
          <a:p>
            <a:r>
              <a:rPr lang="en-US" dirty="0"/>
              <a:t>Zoe sets in hard mass –no resorption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5BB78-0253-4F8C-8323-98B2527A66C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86B9EB-8935-46B9-891B-6C48057BD8F9}" type="slidenum">
              <a:rPr lang="en-US"/>
              <a:pPr/>
              <a:t>21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Holan</a:t>
            </a:r>
            <a:r>
              <a:rPr lang="en-US" dirty="0"/>
              <a:t> </a:t>
            </a:r>
            <a:r>
              <a:rPr lang="en-US" dirty="0" smtClean="0"/>
              <a:t>and Fuks </a:t>
            </a:r>
            <a:r>
              <a:rPr lang="en-US" dirty="0"/>
              <a:t>clinically and </a:t>
            </a:r>
            <a:r>
              <a:rPr lang="en-US" dirty="0" err="1"/>
              <a:t>radiographically</a:t>
            </a:r>
            <a:r>
              <a:rPr lang="en-US" dirty="0"/>
              <a:t> compared </a:t>
            </a:r>
            <a:r>
              <a:rPr lang="en-US" dirty="0" err="1" smtClean="0"/>
              <a:t>Kri</a:t>
            </a:r>
            <a:r>
              <a:rPr lang="en-US" dirty="0" smtClean="0"/>
              <a:t> paste </a:t>
            </a:r>
            <a:r>
              <a:rPr lang="en-US" dirty="0"/>
              <a:t>with ZOE in human primary molars after </a:t>
            </a:r>
            <a:r>
              <a:rPr lang="en-US" dirty="0" smtClean="0"/>
              <a:t>48 months </a:t>
            </a:r>
            <a:r>
              <a:rPr lang="en-US" dirty="0"/>
              <a:t>postoperatively. They found overall </a:t>
            </a:r>
            <a:r>
              <a:rPr lang="en-US" dirty="0" smtClean="0"/>
              <a:t>success rates </a:t>
            </a:r>
            <a:r>
              <a:rPr lang="en-US" dirty="0"/>
              <a:t>of 84% with the </a:t>
            </a:r>
            <a:r>
              <a:rPr lang="en-US" dirty="0" err="1"/>
              <a:t>Kri</a:t>
            </a:r>
            <a:r>
              <a:rPr lang="en-US" dirty="0"/>
              <a:t> paste group versus 65% </a:t>
            </a:r>
            <a:r>
              <a:rPr lang="en-US" dirty="0" smtClean="0"/>
              <a:t>with the </a:t>
            </a:r>
            <a:r>
              <a:rPr lang="en-US" dirty="0"/>
              <a:t>ZOE group. </a:t>
            </a:r>
            <a:r>
              <a:rPr lang="en-US" dirty="0" err="1"/>
              <a:t>Kri</a:t>
            </a:r>
            <a:r>
              <a:rPr lang="en-US" dirty="0"/>
              <a:t> paste was almost twice as successful</a:t>
            </a:r>
          </a:p>
          <a:p>
            <a:r>
              <a:rPr lang="en-US" dirty="0"/>
              <a:t>in primary first molars as ZOE. However, no </a:t>
            </a:r>
            <a:r>
              <a:rPr lang="en-US" dirty="0" smtClean="0"/>
              <a:t>significant differences </a:t>
            </a:r>
            <a:r>
              <a:rPr lang="en-US" dirty="0"/>
              <a:t>between these two agents occurred </a:t>
            </a:r>
            <a:r>
              <a:rPr lang="en-US" dirty="0" smtClean="0"/>
              <a:t>in primary </a:t>
            </a:r>
            <a:r>
              <a:rPr lang="en-US" dirty="0"/>
              <a:t>second molars. Overfills with </a:t>
            </a:r>
            <a:r>
              <a:rPr lang="en-US" dirty="0" err="1"/>
              <a:t>Kri</a:t>
            </a:r>
            <a:r>
              <a:rPr lang="en-US" dirty="0"/>
              <a:t> paste </a:t>
            </a:r>
            <a:r>
              <a:rPr lang="en-US" dirty="0" smtClean="0"/>
              <a:t>resulted in </a:t>
            </a:r>
            <a:r>
              <a:rPr lang="en-US" dirty="0"/>
              <a:t>79% success versus 41% success with ZOE. </a:t>
            </a:r>
            <a:r>
              <a:rPr lang="en-US" dirty="0" smtClean="0"/>
              <a:t>They concluded </a:t>
            </a:r>
            <a:r>
              <a:rPr lang="en-US" dirty="0"/>
              <a:t>that </a:t>
            </a:r>
            <a:r>
              <a:rPr lang="en-US" dirty="0" err="1"/>
              <a:t>iodoform</a:t>
            </a:r>
            <a:r>
              <a:rPr lang="en-US" dirty="0"/>
              <a:t>-containing paste had </a:t>
            </a:r>
            <a:r>
              <a:rPr lang="en-US" dirty="0" smtClean="0"/>
              <a:t>a potential </a:t>
            </a:r>
            <a:r>
              <a:rPr lang="en-US" dirty="0"/>
              <a:t>advantage over ZOE in the pulpectomy </a:t>
            </a:r>
            <a:r>
              <a:rPr lang="en-US" dirty="0" smtClean="0"/>
              <a:t>procedure for </a:t>
            </a:r>
            <a:r>
              <a:rPr lang="en-US" dirty="0"/>
              <a:t>primary </a:t>
            </a:r>
            <a:r>
              <a:rPr lang="en-US" dirty="0" smtClean="0"/>
              <a:t>teeth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69882A-3479-4EF5-B24C-FC0FFEF29C3E}" type="slidenum">
              <a:rPr lang="en-US"/>
              <a:pPr/>
              <a:t>22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Resorbable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6D0C-A6AE-4181-99E5-46EDFFFC23C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6D0C-A6AE-4181-99E5-46EDFFFC23C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5BB78-0253-4F8C-8323-98B2527A66C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6D0C-A6AE-4181-99E5-46EDFFFC23C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Endo pressure….A needle that</a:t>
            </a:r>
            <a:r>
              <a:rPr lang="en-US" baseline="0" dirty="0" smtClean="0"/>
              <a:t> binds the approx 1mm short  of the apex is used ,filling material is mixed to obtain a heavy putty like consistency the hub of the needle is loaded with the paste and threaded with syringe barrel and with a slow motion needle is withdrawn until the canal is visibly filled at the orifice.</a:t>
            </a:r>
          </a:p>
          <a:p>
            <a:r>
              <a:rPr lang="en-US" baseline="0" dirty="0" smtClean="0"/>
              <a:t>Mechanical syringe….here </a:t>
            </a:r>
            <a:r>
              <a:rPr lang="en-US" baseline="0" dirty="0" err="1" smtClean="0"/>
              <a:t>Znoe</a:t>
            </a:r>
            <a:r>
              <a:rPr lang="en-US" baseline="0" dirty="0" smtClean="0"/>
              <a:t> was loaded into the syringe and expressed into the canal with a continuous pressure with a 30 gauge needle while withdrawing it.</a:t>
            </a:r>
          </a:p>
          <a:p>
            <a:r>
              <a:rPr lang="en-US" baseline="0" dirty="0" err="1" smtClean="0"/>
              <a:t>Tubberculin</a:t>
            </a:r>
            <a:r>
              <a:rPr lang="en-US" baseline="0" dirty="0" smtClean="0"/>
              <a:t> syringe… Zoe was back-loaded in a26g syringe 3/8</a:t>
            </a:r>
            <a:r>
              <a:rPr lang="en-US" baseline="30000" dirty="0" smtClean="0"/>
              <a:t>th</a:t>
            </a:r>
            <a:r>
              <a:rPr lang="en-US" baseline="0" dirty="0" smtClean="0"/>
              <a:t> inch needle and material was expressed into the canal </a:t>
            </a:r>
            <a:r>
              <a:rPr lang="en-US" baseline="0" dirty="0" err="1" smtClean="0"/>
              <a:t>untill</a:t>
            </a:r>
            <a:r>
              <a:rPr lang="en-US" baseline="0" dirty="0" smtClean="0"/>
              <a:t> it was visibly filled</a:t>
            </a:r>
          </a:p>
          <a:p>
            <a:r>
              <a:rPr lang="en-US" baseline="0" dirty="0" smtClean="0"/>
              <a:t>Jiffy tubes.. Zoe was back-loaded into the tube and was expressed into the canal by slow finger pressure on the plunger until it was visibly filled</a:t>
            </a:r>
          </a:p>
          <a:p>
            <a:r>
              <a:rPr lang="en-US" baseline="0" dirty="0" smtClean="0"/>
              <a:t>Incremental filling…..an endodontic plugger </a:t>
            </a:r>
            <a:r>
              <a:rPr lang="en-US" baseline="0" dirty="0" err="1" smtClean="0"/>
              <a:t>corosponding</a:t>
            </a:r>
            <a:r>
              <a:rPr lang="en-US" baseline="0" dirty="0" smtClean="0"/>
              <a:t> to the size of the canal with a rubber stop is used to place a thick mix of cement in to the </a:t>
            </a:r>
            <a:r>
              <a:rPr lang="en-US" baseline="0" dirty="0" err="1" smtClean="0"/>
              <a:t>canal.thick</a:t>
            </a:r>
            <a:r>
              <a:rPr lang="en-US" baseline="0" dirty="0" smtClean="0"/>
              <a:t> mix was prepared into flame shape </a:t>
            </a:r>
            <a:r>
              <a:rPr lang="en-US" baseline="0" dirty="0" err="1" smtClean="0"/>
              <a:t>corrosponding</a:t>
            </a:r>
            <a:r>
              <a:rPr lang="en-US" baseline="0" dirty="0" smtClean="0"/>
              <a:t> to size and shape of the canal and then tapped gently into the apical area with the help of a plugger.</a:t>
            </a:r>
          </a:p>
          <a:p>
            <a:r>
              <a:rPr lang="en-US" baseline="0" dirty="0" smtClean="0"/>
              <a:t>Lentulospiral…here a lentulospiral is dipped into a cement mixture and then introduced into the canal to its pre determined length and rotated. Additional paste is added to the canal till it is filled</a:t>
            </a:r>
          </a:p>
          <a:p>
            <a:r>
              <a:rPr lang="en-US" baseline="0" dirty="0" smtClean="0"/>
              <a:t>Other techniques which utilize paper…….. Have also been advocated by various authors but </a:t>
            </a:r>
            <a:r>
              <a:rPr lang="en-US" baseline="0" dirty="0" err="1" smtClean="0"/>
              <a:t>lentulospirals</a:t>
            </a:r>
            <a:r>
              <a:rPr lang="en-US" baseline="0" dirty="0" smtClean="0"/>
              <a:t> mounted on a slow rotating hand piece are commonly used these days.</a:t>
            </a:r>
          </a:p>
          <a:p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6D0C-A6AE-4181-99E5-46EDFFFC23C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ARE USED IN A STANDARD </a:t>
            </a:r>
            <a:r>
              <a:rPr lang="en-US" dirty="0" err="1" smtClean="0"/>
              <a:t>HANDPIECE.the</a:t>
            </a:r>
            <a:r>
              <a:rPr lang="en-US" dirty="0" smtClean="0"/>
              <a:t> selected size must loosely fit in the canal and </a:t>
            </a:r>
            <a:r>
              <a:rPr lang="en-US" dirty="0" err="1" smtClean="0"/>
              <a:t>shud</a:t>
            </a:r>
            <a:r>
              <a:rPr lang="en-US" dirty="0" smtClean="0"/>
              <a:t> not b used around curves in the canal as they</a:t>
            </a:r>
            <a:r>
              <a:rPr lang="en-US" baseline="0" dirty="0" smtClean="0"/>
              <a:t> r liable to fracture.3 designs r  commonly used. The coiled ones r more likely to fracture and twisted as </a:t>
            </a:r>
            <a:r>
              <a:rPr lang="en-US" baseline="0" dirty="0" err="1" smtClean="0"/>
              <a:t>thr</a:t>
            </a:r>
            <a:r>
              <a:rPr lang="en-US" baseline="0" dirty="0" smtClean="0"/>
              <a:t> is more metal cross section is less prone to fracture. 3</a:t>
            </a:r>
            <a:r>
              <a:rPr lang="en-US" baseline="30000" dirty="0" smtClean="0"/>
              <a:t>rd</a:t>
            </a:r>
            <a:r>
              <a:rPr lang="en-US" baseline="0" dirty="0" smtClean="0"/>
              <a:t> type – the coil nearest to the handle is tightly coiled so that it will fracture at this point if instrument binds.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C5B38-E522-41B0-A4AD-44A9DECF652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1200" dirty="0" smtClean="0">
                <a:solidFill>
                  <a:srgbClr val="FFC000"/>
                </a:solidFill>
                <a:latin typeface="Freehand471 BT" pitchFamily="66" charset="0"/>
              </a:rPr>
              <a:t>Safe and Cool cutting</a:t>
            </a:r>
          </a:p>
          <a:p>
            <a:pPr eaLnBrk="1" hangingPunct="1"/>
            <a:r>
              <a:rPr lang="en-US" sz="1200" dirty="0" smtClean="0">
                <a:solidFill>
                  <a:srgbClr val="FFC000"/>
                </a:solidFill>
                <a:latin typeface="Freehand471 BT" pitchFamily="66" charset="0"/>
              </a:rPr>
              <a:t>With water energy </a:t>
            </a:r>
            <a:r>
              <a:rPr lang="en-US" dirty="0" smtClean="0"/>
              <a:t>Waterlase™ uses the Hydrokinetic™ process which gently washes away decay with laser-energized water droplets. Hydrokinetic™ energy is produced by combining a spray of atomized water with laser energy. The resulting Waterlase™ (Hydrokinetic™) energy gently and precisely removes a wide range of human tissue including tooth enamel (the hardest substance in the body), and soft tissue (gum tissue) with no heat or discomfort in most cases.</a:t>
            </a:r>
          </a:p>
          <a:p>
            <a:pPr eaLnBrk="1" hangingPunct="1"/>
            <a:r>
              <a:rPr lang="en-US" dirty="0" err="1" smtClean="0"/>
              <a:t>Benifits</a:t>
            </a:r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sz="1200" dirty="0" smtClean="0"/>
              <a:t>Superior intra-operative and post-operative patient comfort</a:t>
            </a:r>
          </a:p>
          <a:p>
            <a:pPr>
              <a:lnSpc>
                <a:spcPct val="130000"/>
              </a:lnSpc>
            </a:pPr>
            <a:r>
              <a:rPr lang="en-US" sz="1200" dirty="0" smtClean="0"/>
              <a:t>Reduced post-operative complications such as inflammation, swelling and pain</a:t>
            </a:r>
          </a:p>
          <a:p>
            <a:pPr>
              <a:lnSpc>
                <a:spcPct val="130000"/>
              </a:lnSpc>
            </a:pPr>
            <a:r>
              <a:rPr lang="en-US" sz="1200" dirty="0" smtClean="0"/>
              <a:t>Versatile and effective for root canal preparation</a:t>
            </a:r>
          </a:p>
          <a:p>
            <a:pPr>
              <a:lnSpc>
                <a:spcPct val="130000"/>
              </a:lnSpc>
            </a:pPr>
            <a:r>
              <a:rPr lang="en-US" sz="1200" dirty="0" smtClean="0"/>
              <a:t>No vibration and pressure as found with conventional instruments</a:t>
            </a:r>
          </a:p>
          <a:p>
            <a:pPr>
              <a:lnSpc>
                <a:spcPct val="130000"/>
              </a:lnSpc>
            </a:pPr>
            <a:r>
              <a:rPr lang="en-US" sz="1200" dirty="0" smtClean="0"/>
              <a:t>Little or no anesthesia</a:t>
            </a:r>
          </a:p>
          <a:p>
            <a:pPr>
              <a:lnSpc>
                <a:spcPct val="130000"/>
              </a:lnSpc>
            </a:pPr>
            <a:r>
              <a:rPr lang="en-US" sz="1200" dirty="0" smtClean="0"/>
              <a:t>More healthy tooth structure is preserved</a:t>
            </a:r>
          </a:p>
          <a:p>
            <a:pPr eaLnBrk="1" hangingPunct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6D0C-A6AE-4181-99E5-46EDFFFC23C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6D0C-A6AE-4181-99E5-46EDFFFC23C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C5B38-E522-41B0-A4AD-44A9DECF652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6D0C-A6AE-4181-99E5-46EDFFFC23C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6D0C-A6AE-4181-99E5-46EDFFFC23C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6D0C-A6AE-4181-99E5-46EDFFFC23C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6D0C-A6AE-4181-99E5-46EDFFFC23C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6D0C-A6AE-4181-99E5-46EDFFFC23C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6D0C-A6AE-4181-99E5-46EDFFFC23C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6D0C-A6AE-4181-99E5-46EDFFFC23C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6D0C-A6AE-4181-99E5-46EDFFFC23C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6D0C-A6AE-4181-99E5-46EDFFFC23C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6D0C-A6AE-4181-99E5-46EDFFFC23C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00" dirty="0" smtClean="0"/>
              <a:t>Direct straight line access 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Length accurately determined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Sequential hand instrumentation with periodic recapitulation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Instru with quarter to half turn and withdrawn with pull stroke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Barbed broaches – with caution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Rubber stops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Apex –enlarged three times the size of the first binding instrument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Instrumentation in wet canal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Debris not forced to PA area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Avoid trauma to PA area</a:t>
            </a:r>
          </a:p>
          <a:p>
            <a:pPr>
              <a:lnSpc>
                <a:spcPct val="150000"/>
              </a:lnSpc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C5B38-E522-41B0-A4AD-44A9DECF652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C5B38-E522-41B0-A4AD-44A9DECF652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1200" b="1" dirty="0" smtClean="0">
                <a:cs typeface="Times New Roman" pitchFamily="18" charset="0"/>
              </a:rPr>
              <a:t>Salvizol</a:t>
            </a:r>
          </a:p>
          <a:p>
            <a:pPr algn="just">
              <a:lnSpc>
                <a:spcPct val="90000"/>
              </a:lnSpc>
            </a:pPr>
            <a:r>
              <a:rPr lang="en-US" sz="1200" b="1" dirty="0" smtClean="0">
                <a:cs typeface="Times New Roman" pitchFamily="18" charset="0"/>
              </a:rPr>
              <a:t>Is a chelating agent containing N,N </a:t>
            </a:r>
            <a:r>
              <a:rPr lang="en-US" sz="1200" b="1" dirty="0" err="1" smtClean="0">
                <a:cs typeface="Times New Roman" pitchFamily="18" charset="0"/>
              </a:rPr>
              <a:t>decamethylene</a:t>
            </a:r>
            <a:r>
              <a:rPr lang="en-US" sz="1200" b="1" dirty="0" smtClean="0">
                <a:cs typeface="Times New Roman" pitchFamily="18" charset="0"/>
              </a:rPr>
              <a:t> -</a:t>
            </a:r>
            <a:r>
              <a:rPr lang="en-US" sz="1200" b="1" dirty="0" err="1" smtClean="0">
                <a:cs typeface="Times New Roman" pitchFamily="18" charset="0"/>
              </a:rPr>
              <a:t>Bis</a:t>
            </a:r>
            <a:r>
              <a:rPr lang="en-US" sz="1200" b="1" dirty="0" smtClean="0">
                <a:cs typeface="Times New Roman" pitchFamily="18" charset="0"/>
              </a:rPr>
              <a:t> - </a:t>
            </a:r>
            <a:r>
              <a:rPr lang="en-US" sz="1200" b="1" dirty="0" err="1" smtClean="0">
                <a:cs typeface="Times New Roman" pitchFamily="18" charset="0"/>
              </a:rPr>
              <a:t>Aminoquinaldinium</a:t>
            </a:r>
            <a:r>
              <a:rPr lang="en-US" sz="1200" b="1" dirty="0" smtClean="0">
                <a:cs typeface="Times New Roman" pitchFamily="18" charset="0"/>
              </a:rPr>
              <a:t> </a:t>
            </a:r>
            <a:r>
              <a:rPr lang="en-US" sz="1200" b="1" dirty="0" err="1" smtClean="0">
                <a:cs typeface="Times New Roman" pitchFamily="18" charset="0"/>
              </a:rPr>
              <a:t>diacetate</a:t>
            </a:r>
            <a:r>
              <a:rPr lang="en-US" sz="1200" b="1" dirty="0" smtClean="0">
                <a:cs typeface="Times New Roman" pitchFamily="18" charset="0"/>
              </a:rPr>
              <a:t> .</a:t>
            </a:r>
          </a:p>
          <a:p>
            <a:pPr algn="just">
              <a:lnSpc>
                <a:spcPct val="90000"/>
              </a:lnSpc>
            </a:pPr>
            <a:r>
              <a:rPr lang="en-US" sz="1200" b="1" dirty="0" smtClean="0">
                <a:cs typeface="Times New Roman" pitchFamily="18" charset="0"/>
              </a:rPr>
              <a:t>Has a broad antimicrobial spectrum and yet a low general toxicity.</a:t>
            </a:r>
          </a:p>
          <a:p>
            <a:pPr algn="just">
              <a:lnSpc>
                <a:spcPct val="90000"/>
              </a:lnSpc>
            </a:pPr>
            <a:r>
              <a:rPr lang="en-US" sz="1200" b="1" dirty="0" smtClean="0">
                <a:cs typeface="Times New Roman" pitchFamily="18" charset="0"/>
              </a:rPr>
              <a:t>Salvizol has a low surface tension and aids in the removal of smear layer .</a:t>
            </a:r>
          </a:p>
          <a:p>
            <a:pPr algn="just">
              <a:lnSpc>
                <a:spcPct val="90000"/>
              </a:lnSpc>
            </a:pPr>
            <a:r>
              <a:rPr lang="en-US" sz="1200" b="1" dirty="0" smtClean="0">
                <a:cs typeface="Times New Roman" pitchFamily="18" charset="0"/>
              </a:rPr>
              <a:t>It is active against most gram +</a:t>
            </a:r>
            <a:r>
              <a:rPr lang="en-US" sz="1200" b="1" dirty="0" err="1" smtClean="0">
                <a:cs typeface="Times New Roman" pitchFamily="18" charset="0"/>
              </a:rPr>
              <a:t>ve</a:t>
            </a:r>
            <a:r>
              <a:rPr lang="en-US" sz="1200" b="1" dirty="0" smtClean="0">
                <a:cs typeface="Times New Roman" pitchFamily="18" charset="0"/>
              </a:rPr>
              <a:t> and -</a:t>
            </a:r>
            <a:r>
              <a:rPr lang="en-US" sz="1200" b="1" dirty="0" err="1" smtClean="0">
                <a:cs typeface="Times New Roman" pitchFamily="18" charset="0"/>
              </a:rPr>
              <a:t>ve</a:t>
            </a:r>
            <a:r>
              <a:rPr lang="en-US" sz="1200" b="1" dirty="0" smtClean="0">
                <a:cs typeface="Times New Roman" pitchFamily="18" charset="0"/>
              </a:rPr>
              <a:t> micro-organisms, fungi and thus is a suitable non-specific potential root canal antiseptic ..</a:t>
            </a:r>
          </a:p>
          <a:p>
            <a:pPr>
              <a:lnSpc>
                <a:spcPct val="90000"/>
              </a:lnSpc>
            </a:pP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66662-696E-4217-AE01-5BA3783903D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5BB78-0253-4F8C-8323-98B2527A66C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C9FA0E-E159-4DA8-84E7-AD603456FCC0}" type="slidenum">
              <a:rPr lang="en-US"/>
              <a:pPr/>
              <a:t>9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1200" b="0" dirty="0" smtClean="0"/>
              <a:t>Ideal Filling Technique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C5B38-E522-41B0-A4AD-44A9DECF652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8001000" cy="2133600"/>
          </a:xfrm>
        </p:spPr>
        <p:txBody>
          <a:bodyPr/>
          <a:lstStyle>
            <a:lvl1pPr>
              <a:lnSpc>
                <a:spcPct val="160000"/>
              </a:lnSpc>
              <a:defRPr sz="3600">
                <a:solidFill>
                  <a:schemeClr val="accent2"/>
                </a:solidFill>
                <a:latin typeface="Advert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latin typeface="BudHand" pitchFamily="2" charset="0"/>
              </a:defRPr>
            </a:lvl1pPr>
          </a:lstStyle>
          <a:p>
            <a:r>
              <a:rPr lang="en-US"/>
              <a:t>uhfeh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8E6FCB-B094-49A4-83B9-9E14FD3D66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152400"/>
            <a:ext cx="1943100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52400"/>
            <a:ext cx="567690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5DA2E3-FB05-440C-82FD-35C0C5F4F1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762000"/>
            <a:ext cx="381000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0" y="762000"/>
            <a:ext cx="3810000" cy="297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0" y="3886200"/>
            <a:ext cx="3810000" cy="297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-76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EBC48C1-74F5-4B22-8545-C65A4DB5768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-76200" y="6553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762000"/>
            <a:ext cx="381000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762000"/>
            <a:ext cx="381000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-76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9E62E0-C58A-415D-B5A4-9103E57A016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-76200" y="6553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762000"/>
            <a:ext cx="381000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334000" y="762000"/>
            <a:ext cx="3810000" cy="6096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-76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2BE959-661D-4E23-82A8-90149B5F4B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-76200" y="6553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762000"/>
            <a:ext cx="381000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0" y="762000"/>
            <a:ext cx="3810000" cy="297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0" y="3886200"/>
            <a:ext cx="3810000" cy="297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-76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B97E9F-49A8-45FD-909D-FF0F1BCB15C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-76200" y="6553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1600" y="1524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762000"/>
            <a:ext cx="3810000" cy="297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0" y="762000"/>
            <a:ext cx="3810000" cy="297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71600" y="3886200"/>
            <a:ext cx="3810000" cy="297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3886200"/>
            <a:ext cx="3810000" cy="297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-76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A42013C-6311-4C56-94E9-67030C9BC7B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-76200" y="6553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762000"/>
            <a:ext cx="7772400" cy="6096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-76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E3A3AE-47D0-4DE9-B8A7-67EB0A111C9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-76200" y="6553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026_1_th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8001000" cy="2133600"/>
          </a:xfrm>
        </p:spPr>
        <p:txBody>
          <a:bodyPr/>
          <a:lstStyle>
            <a:lvl1pPr>
              <a:lnSpc>
                <a:spcPct val="160000"/>
              </a:lnSpc>
              <a:defRPr sz="3600">
                <a:solidFill>
                  <a:schemeClr val="accent2"/>
                </a:solidFill>
                <a:latin typeface="Advert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latin typeface="BudHand" pitchFamily="2" charset="0"/>
              </a:defRPr>
            </a:lvl1pPr>
          </a:lstStyle>
          <a:p>
            <a:r>
              <a:rPr lang="en-US"/>
              <a:t>uhfeh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CD9B32-CF7C-4F48-80C9-27FFACA73FD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709EE3-A5E8-4A19-8B3A-DC8968D51F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762000"/>
            <a:ext cx="38100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762000"/>
            <a:ext cx="38100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C48D11-0260-4316-BC9F-00F8F685C4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B41B4D-9F1B-4A64-BFF1-A948096F6BC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F8DFD9-EB74-499E-8F73-5F7B1A70D6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3FB580-7E5E-409A-9F7D-318E80E25D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DF31FD-6C2A-42DD-ACCA-43D54EA441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512D6F-1ED6-42C9-8A8C-94F65A158B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8E6FCB-B094-49A4-83B9-9E14FD3D66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152400"/>
            <a:ext cx="1943100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52400"/>
            <a:ext cx="567690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5DA2E3-FB05-440C-82FD-35C0C5F4F1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762000"/>
            <a:ext cx="381000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0" y="762000"/>
            <a:ext cx="3810000" cy="297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0" y="3886200"/>
            <a:ext cx="3810000" cy="297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-76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EBC48C1-74F5-4B22-8545-C65A4DB5768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-76200" y="6553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709EE3-A5E8-4A19-8B3A-DC8968D51F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762000"/>
            <a:ext cx="381000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762000"/>
            <a:ext cx="381000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-76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9E62E0-C58A-415D-B5A4-9103E57A016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-76200" y="6553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762000"/>
            <a:ext cx="381000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334000" y="762000"/>
            <a:ext cx="3810000" cy="6096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-76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2BE959-661D-4E23-82A8-90149B5F4B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-76200" y="6553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762000"/>
            <a:ext cx="381000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0" y="762000"/>
            <a:ext cx="3810000" cy="297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0" y="3886200"/>
            <a:ext cx="3810000" cy="297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-76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B97E9F-49A8-45FD-909D-FF0F1BCB15C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-76200" y="6553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1600" y="1524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762000"/>
            <a:ext cx="3810000" cy="297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0" y="762000"/>
            <a:ext cx="3810000" cy="297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71600" y="3886200"/>
            <a:ext cx="3810000" cy="297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3886200"/>
            <a:ext cx="3810000" cy="297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-76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A42013C-6311-4C56-94E9-67030C9BC7B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-76200" y="6553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762000"/>
            <a:ext cx="7772400" cy="6096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-76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E3A3AE-47D0-4DE9-B8A7-67EB0A111C9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-76200" y="6553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026_1_th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8001000" cy="2133600"/>
          </a:xfrm>
        </p:spPr>
        <p:txBody>
          <a:bodyPr/>
          <a:lstStyle>
            <a:lvl1pPr>
              <a:lnSpc>
                <a:spcPct val="160000"/>
              </a:lnSpc>
              <a:defRPr sz="3600">
                <a:solidFill>
                  <a:schemeClr val="accent2"/>
                </a:solidFill>
                <a:latin typeface="Advert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latin typeface="BudHand" pitchFamily="2" charset="0"/>
              </a:defRPr>
            </a:lvl1pPr>
          </a:lstStyle>
          <a:p>
            <a:r>
              <a:rPr lang="en-US"/>
              <a:t>uhfeh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CD9B32-CF7C-4F48-80C9-27FFACA73FD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709EE3-A5E8-4A19-8B3A-DC8968D51F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762000"/>
            <a:ext cx="38100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762000"/>
            <a:ext cx="38100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C48D11-0260-4316-BC9F-00F8F685C4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B41B4D-9F1B-4A64-BFF1-A948096F6BC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762000"/>
            <a:ext cx="38100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762000"/>
            <a:ext cx="38100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C48D11-0260-4316-BC9F-00F8F685C4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F8DFD9-EB74-499E-8F73-5F7B1A70D6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3FB580-7E5E-409A-9F7D-318E80E25D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DF31FD-6C2A-42DD-ACCA-43D54EA441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512D6F-1ED6-42C9-8A8C-94F65A158B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8E6FCB-B094-49A4-83B9-9E14FD3D66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152400"/>
            <a:ext cx="1943100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52400"/>
            <a:ext cx="567690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5DA2E3-FB05-440C-82FD-35C0C5F4F1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762000"/>
            <a:ext cx="381000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0" y="762000"/>
            <a:ext cx="3810000" cy="297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0" y="3886200"/>
            <a:ext cx="3810000" cy="297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-76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EBC48C1-74F5-4B22-8545-C65A4DB5768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-76200" y="6553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762000"/>
            <a:ext cx="381000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762000"/>
            <a:ext cx="381000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-76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9E62E0-C58A-415D-B5A4-9103E57A016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-76200" y="6553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762000"/>
            <a:ext cx="381000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334000" y="762000"/>
            <a:ext cx="3810000" cy="6096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-76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2BE959-661D-4E23-82A8-90149B5F4B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-76200" y="6553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762000"/>
            <a:ext cx="381000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0" y="762000"/>
            <a:ext cx="3810000" cy="297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0" y="3886200"/>
            <a:ext cx="3810000" cy="297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-76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B97E9F-49A8-45FD-909D-FF0F1BCB15C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-76200" y="6553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B41B4D-9F1B-4A64-BFF1-A948096F6BC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1600" y="1524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762000"/>
            <a:ext cx="3810000" cy="297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0" y="762000"/>
            <a:ext cx="3810000" cy="297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71600" y="3886200"/>
            <a:ext cx="3810000" cy="297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3886200"/>
            <a:ext cx="3810000" cy="297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-76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A42013C-6311-4C56-94E9-67030C9BC7B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-76200" y="6553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762000"/>
            <a:ext cx="7772400" cy="6096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-76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E3A3AE-47D0-4DE9-B8A7-67EB0A111C9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-76200" y="6553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F8DFD9-EB74-499E-8F73-5F7B1A70D6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3FB580-7E5E-409A-9F7D-318E80E25D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DF31FD-6C2A-42DD-ACCA-43D54EA441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512D6F-1ED6-42C9-8A8C-94F65A158B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gi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gi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3.gif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gif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image" Target="../media/image6.gif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image" Target="../media/image5.gif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4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3.gif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2.gif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image" Target="../media/image6.gif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image" Target="../media/image5.gif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4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1024x768bg_01a"/>
          <p:cNvPicPr>
            <a:picLocks noChangeAspect="1" noChangeArrowheads="1"/>
          </p:cNvPicPr>
          <p:nvPr/>
        </p:nvPicPr>
        <p:blipFill>
          <a:blip r:embed="rId19">
            <a:lum brigh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3A39"/>
              </a:gs>
            </a:gsLst>
            <a:path path="rect">
              <a:fillToRect l="100000" t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76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E9EC7C"/>
                </a:solidFill>
              </a:defRPr>
            </a:lvl1pPr>
          </a:lstStyle>
          <a:p>
            <a:fld id="{D8835996-4CE2-480E-B405-111284F71B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76200" y="6553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FE906E"/>
                </a:solidFill>
              </a:defRPr>
            </a:lvl1pPr>
          </a:lstStyle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2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762000"/>
            <a:ext cx="7772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transition advClick="0">
    <p:checker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B8FA76"/>
          </a:solidFill>
          <a:latin typeface="Consolas" pitchFamily="49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B8FA76"/>
          </a:solidFill>
          <a:latin typeface="Manga Temple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B8FA76"/>
          </a:solidFill>
          <a:latin typeface="Manga Temple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B8FA76"/>
          </a:solidFill>
          <a:latin typeface="Manga Temple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B8FA76"/>
          </a:solidFill>
          <a:latin typeface="Manga Templ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B8FA76"/>
          </a:solidFill>
          <a:latin typeface="Manga Templ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B8FA76"/>
          </a:solidFill>
          <a:latin typeface="Manga Templ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B8FA76"/>
          </a:solidFill>
          <a:latin typeface="Manga Templ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B8FA76"/>
          </a:solidFill>
          <a:latin typeface="Manga Temple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75000"/>
        <a:buBlip>
          <a:blip r:embed="rId20"/>
        </a:buBlip>
        <a:defRPr sz="2800">
          <a:solidFill>
            <a:srgbClr val="C5F3D8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21"/>
        </a:buBlip>
        <a:defRPr sz="2400">
          <a:solidFill>
            <a:srgbClr val="FCE092"/>
          </a:solidFill>
          <a:latin typeface="Comic Sans MS" pitchFamily="66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22"/>
        </a:buBlip>
        <a:defRPr sz="2000">
          <a:solidFill>
            <a:srgbClr val="FBAF71"/>
          </a:solidFill>
          <a:latin typeface="Comic Sans MS" pitchFamily="66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23"/>
        </a:buBlip>
        <a:defRPr>
          <a:solidFill>
            <a:srgbClr val="F88FFB"/>
          </a:solidFill>
          <a:latin typeface="Comic Sans MS" pitchFamily="66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24"/>
        </a:buBlip>
        <a:defRPr>
          <a:solidFill>
            <a:srgbClr val="C0D3B1"/>
          </a:solidFill>
          <a:latin typeface="Comic Sans MS" pitchFamily="66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24"/>
        </a:buBlip>
        <a:defRPr>
          <a:solidFill>
            <a:srgbClr val="C0D3B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24"/>
        </a:buBlip>
        <a:defRPr>
          <a:solidFill>
            <a:srgbClr val="C0D3B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24"/>
        </a:buBlip>
        <a:defRPr>
          <a:solidFill>
            <a:srgbClr val="C0D3B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24"/>
        </a:buBlip>
        <a:defRPr>
          <a:solidFill>
            <a:srgbClr val="C0D3B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1024x768bg_01a"/>
          <p:cNvPicPr>
            <a:picLocks noChangeAspect="1" noChangeArrowheads="1"/>
          </p:cNvPicPr>
          <p:nvPr/>
        </p:nvPicPr>
        <p:blipFill>
          <a:blip r:embed="rId19">
            <a:lum brigh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3A39"/>
              </a:gs>
            </a:gsLst>
            <a:path path="rect">
              <a:fillToRect l="100000" t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76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E9EC7C"/>
                </a:solidFill>
              </a:defRPr>
            </a:lvl1pPr>
          </a:lstStyle>
          <a:p>
            <a:fld id="{D8835996-4CE2-480E-B405-111284F71B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76200" y="6553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FE906E"/>
                </a:solidFill>
              </a:defRPr>
            </a:lvl1pPr>
          </a:lstStyle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2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762000"/>
            <a:ext cx="7772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ransition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B8FA7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B8FA76"/>
          </a:solidFill>
          <a:latin typeface="Manga Temple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B8FA76"/>
          </a:solidFill>
          <a:latin typeface="Manga Temple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B8FA76"/>
          </a:solidFill>
          <a:latin typeface="Manga Temple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B8FA76"/>
          </a:solidFill>
          <a:latin typeface="Manga Templ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B8FA76"/>
          </a:solidFill>
          <a:latin typeface="Manga Templ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B8FA76"/>
          </a:solidFill>
          <a:latin typeface="Manga Templ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B8FA76"/>
          </a:solidFill>
          <a:latin typeface="Manga Templ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B8FA76"/>
          </a:solidFill>
          <a:latin typeface="Manga Temple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75000"/>
        <a:buBlip>
          <a:blip r:embed="rId20"/>
        </a:buBlip>
        <a:defRPr sz="2800">
          <a:solidFill>
            <a:srgbClr val="C5F3D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21"/>
        </a:buBlip>
        <a:defRPr sz="2400">
          <a:solidFill>
            <a:srgbClr val="FCE09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22"/>
        </a:buBlip>
        <a:defRPr sz="2000">
          <a:solidFill>
            <a:srgbClr val="FBAF7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23"/>
        </a:buBlip>
        <a:defRPr>
          <a:solidFill>
            <a:srgbClr val="F88FFB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24"/>
        </a:buBlip>
        <a:defRPr>
          <a:solidFill>
            <a:srgbClr val="C0D3B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24"/>
        </a:buBlip>
        <a:defRPr>
          <a:solidFill>
            <a:srgbClr val="C0D3B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24"/>
        </a:buBlip>
        <a:defRPr>
          <a:solidFill>
            <a:srgbClr val="C0D3B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24"/>
        </a:buBlip>
        <a:defRPr>
          <a:solidFill>
            <a:srgbClr val="C0D3B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24"/>
        </a:buBlip>
        <a:defRPr>
          <a:solidFill>
            <a:srgbClr val="C0D3B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1024x768bg_01a"/>
          <p:cNvPicPr>
            <a:picLocks noChangeAspect="1" noChangeArrowheads="1"/>
          </p:cNvPicPr>
          <p:nvPr/>
        </p:nvPicPr>
        <p:blipFill>
          <a:blip r:embed="rId19">
            <a:lum brigh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3A39"/>
              </a:gs>
            </a:gsLst>
            <a:path path="rect">
              <a:fillToRect l="100000" t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76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E9EC7C"/>
                </a:solidFill>
              </a:defRPr>
            </a:lvl1pPr>
          </a:lstStyle>
          <a:p>
            <a:fld id="{D8835996-4CE2-480E-B405-111284F71B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76200" y="6553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FE906E"/>
                </a:solidFill>
              </a:defRPr>
            </a:lvl1pPr>
          </a:lstStyle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2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762000"/>
            <a:ext cx="7772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ransition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B8FA7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B8FA76"/>
          </a:solidFill>
          <a:latin typeface="Manga Temple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B8FA76"/>
          </a:solidFill>
          <a:latin typeface="Manga Temple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B8FA76"/>
          </a:solidFill>
          <a:latin typeface="Manga Temple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B8FA76"/>
          </a:solidFill>
          <a:latin typeface="Manga Templ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B8FA76"/>
          </a:solidFill>
          <a:latin typeface="Manga Templ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B8FA76"/>
          </a:solidFill>
          <a:latin typeface="Manga Templ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B8FA76"/>
          </a:solidFill>
          <a:latin typeface="Manga Templ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B8FA76"/>
          </a:solidFill>
          <a:latin typeface="Manga Temple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75000"/>
        <a:buBlip>
          <a:blip r:embed="rId20"/>
        </a:buBlip>
        <a:defRPr sz="2800">
          <a:solidFill>
            <a:srgbClr val="C5F3D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21"/>
        </a:buBlip>
        <a:defRPr sz="2400">
          <a:solidFill>
            <a:srgbClr val="FCE09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22"/>
        </a:buBlip>
        <a:defRPr sz="2000">
          <a:solidFill>
            <a:srgbClr val="FBAF7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23"/>
        </a:buBlip>
        <a:defRPr>
          <a:solidFill>
            <a:srgbClr val="F88FFB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24"/>
        </a:buBlip>
        <a:defRPr>
          <a:solidFill>
            <a:srgbClr val="C0D3B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24"/>
        </a:buBlip>
        <a:defRPr>
          <a:solidFill>
            <a:srgbClr val="C0D3B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24"/>
        </a:buBlip>
        <a:defRPr>
          <a:solidFill>
            <a:srgbClr val="C0D3B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24"/>
        </a:buBlip>
        <a:defRPr>
          <a:solidFill>
            <a:srgbClr val="C0D3B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24"/>
        </a:buBlip>
        <a:defRPr>
          <a:solidFill>
            <a:srgbClr val="C0D3B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laimimages.com/usepolicy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jpeg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laimimages.com/usepolicy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laimimages.com/usepolicy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4.png"/><Relationship Id="rId4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6.png"/><Relationship Id="rId4" Type="http://schemas.openxmlformats.org/officeDocument/2006/relationships/oleObject" Target="../embeddings/oleObject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laimimages.com/usepolicy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248400" y="6248400"/>
            <a:ext cx="1524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 rot="-2333083">
            <a:off x="5713413" y="4556125"/>
            <a:ext cx="3201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istral" pitchFamily="66" charset="0"/>
              </a:rPr>
              <a:t>GOOD MORNING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2721"/>
            <a:ext cx="9144001" cy="686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458200" cy="1143000"/>
          </a:xfrm>
        </p:spPr>
        <p:txBody>
          <a:bodyPr/>
          <a:lstStyle/>
          <a:p>
            <a:r>
              <a:rPr lang="en-US" sz="2000" b="1" dirty="0"/>
              <a:t>Criteria For Ideal Root Canal Filling Material </a:t>
            </a:r>
            <a:br>
              <a:rPr lang="en-US" sz="2000" b="1" dirty="0"/>
            </a:br>
            <a:r>
              <a:rPr lang="en-US" sz="2000" b="1" dirty="0"/>
              <a:t>			</a:t>
            </a:r>
            <a:r>
              <a:rPr lang="en-US" sz="2000" b="1" dirty="0">
                <a:solidFill>
                  <a:srgbClr val="FFC000"/>
                </a:solidFill>
              </a:rPr>
              <a:t>Castagnola et al, Rifkin 1980 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990600"/>
            <a:ext cx="8763000" cy="5867400"/>
          </a:xfrm>
        </p:spPr>
        <p:txBody>
          <a:bodyPr>
            <a:normAutofit/>
          </a:bodyPr>
          <a:lstStyle/>
          <a:p>
            <a:r>
              <a:rPr lang="en-US" sz="2000" dirty="0"/>
              <a:t>Resorbable </a:t>
            </a:r>
          </a:p>
          <a:p>
            <a:r>
              <a:rPr lang="en-US" sz="2000" dirty="0"/>
              <a:t>Antiseptic </a:t>
            </a:r>
          </a:p>
          <a:p>
            <a:r>
              <a:rPr lang="en-US" sz="2000" dirty="0"/>
              <a:t>Harmless to adjacent tooth germ</a:t>
            </a:r>
          </a:p>
          <a:p>
            <a:r>
              <a:rPr lang="en-US" sz="2000" dirty="0"/>
              <a:t>Radio opaque</a:t>
            </a:r>
          </a:p>
          <a:p>
            <a:r>
              <a:rPr lang="en-US" sz="2000" dirty="0"/>
              <a:t>Does not set to a hard mass-deflect succedaneous teeth</a:t>
            </a:r>
          </a:p>
          <a:p>
            <a:r>
              <a:rPr lang="en-US" sz="2000" dirty="0"/>
              <a:t>Easily inserted</a:t>
            </a:r>
          </a:p>
          <a:p>
            <a:r>
              <a:rPr lang="en-US" sz="2000" dirty="0"/>
              <a:t>Easily removed if necessary</a:t>
            </a:r>
          </a:p>
          <a:p>
            <a:r>
              <a:rPr lang="en-US" sz="2000" dirty="0"/>
              <a:t>Induce vital PA tissue to seal canal with calcified tissue</a:t>
            </a:r>
          </a:p>
          <a:p>
            <a:r>
              <a:rPr lang="en-US" sz="2000" dirty="0"/>
              <a:t>Non inflammatory</a:t>
            </a:r>
          </a:p>
          <a:p>
            <a:r>
              <a:rPr lang="en-US" sz="2000" dirty="0"/>
              <a:t>Not discolour tooth</a:t>
            </a:r>
          </a:p>
          <a:p>
            <a:r>
              <a:rPr lang="en-US" sz="2000" dirty="0"/>
              <a:t>Non water soluble</a:t>
            </a:r>
          </a:p>
        </p:txBody>
      </p:sp>
    </p:spTree>
  </p:cSld>
  <p:clrMapOvr>
    <a:masterClrMapping/>
  </p:clrMapOvr>
  <p:transition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66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6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6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6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6260" name="Picture 4" descr="Tulips Phot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4445"/>
          <a:stretch>
            <a:fillRect/>
          </a:stretch>
        </p:blipFill>
        <p:spPr bwMode="auto">
          <a:xfrm>
            <a:off x="457200" y="228600"/>
            <a:ext cx="8305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2" name="AutoShape 6"/>
          <p:cNvSpPr>
            <a:spLocks noChangeArrowheads="1"/>
          </p:cNvSpPr>
          <p:nvPr/>
        </p:nvSpPr>
        <p:spPr bwMode="auto">
          <a:xfrm>
            <a:off x="914400" y="304800"/>
            <a:ext cx="7010400" cy="6248400"/>
          </a:xfrm>
          <a:prstGeom prst="flowChartMagneticTape">
            <a:avLst/>
          </a:prstGeom>
          <a:solidFill>
            <a:srgbClr val="BE669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Obturating Materials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Zinc oxide eugenol</a:t>
            </a:r>
          </a:p>
          <a:p>
            <a:r>
              <a:rPr lang="en-US" dirty="0" smtClean="0"/>
              <a:t>Calcium Hydroxide</a:t>
            </a:r>
          </a:p>
          <a:p>
            <a:r>
              <a:rPr lang="en-US" dirty="0" smtClean="0"/>
              <a:t>Walkoff Paste</a:t>
            </a:r>
          </a:p>
          <a:p>
            <a:r>
              <a:rPr lang="en-US" dirty="0" smtClean="0"/>
              <a:t>KRI paste</a:t>
            </a:r>
          </a:p>
          <a:p>
            <a:r>
              <a:rPr lang="en-US" dirty="0" smtClean="0"/>
              <a:t>Maisto’s paste</a:t>
            </a:r>
          </a:p>
          <a:p>
            <a:r>
              <a:rPr lang="en-US" dirty="0" smtClean="0"/>
              <a:t>Vitapex/</a:t>
            </a:r>
            <a:r>
              <a:rPr lang="en-US" dirty="0" err="1" smtClean="0"/>
              <a:t>Metapex</a:t>
            </a:r>
            <a:endParaRPr lang="en-US" dirty="0" smtClean="0"/>
          </a:p>
          <a:p>
            <a:r>
              <a:rPr lang="en-US" dirty="0" smtClean="0"/>
              <a:t>Endoflas</a:t>
            </a:r>
          </a:p>
          <a:p>
            <a:endParaRPr lang="en-US" dirty="0" smtClean="0"/>
          </a:p>
          <a:p>
            <a:r>
              <a:rPr lang="en-US" dirty="0" smtClean="0"/>
              <a:t>Gutta percha points / silver points contraindicated for primary teeth</a:t>
            </a:r>
          </a:p>
          <a:p>
            <a:endParaRPr lang="en-US" dirty="0"/>
          </a:p>
        </p:txBody>
      </p:sp>
    </p:spTree>
  </p:cSld>
  <p:clrMapOvr>
    <a:masterClrMapping/>
  </p:clrMapOvr>
  <p:transition advClick="0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Zinc Oxide Eugenol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762000"/>
            <a:ext cx="7772400" cy="6096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Bonastre (</a:t>
            </a:r>
            <a:r>
              <a:rPr lang="en-US" sz="2400" dirty="0"/>
              <a:t>1837)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Dentistry-Chisholm(1876)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Composition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Powder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Zinc oxide 42%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Staybelite resin 27%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Bismuth carbonate 15%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Barium </a:t>
            </a:r>
            <a:r>
              <a:rPr lang="en-US" sz="1800" dirty="0" err="1"/>
              <a:t>sulphate</a:t>
            </a:r>
            <a:r>
              <a:rPr lang="en-US" sz="1800" dirty="0"/>
              <a:t> 15%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Sodium borate 1%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Liquid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Eugenol</a:t>
            </a:r>
          </a:p>
        </p:txBody>
      </p:sp>
      <p:pic>
        <p:nvPicPr>
          <p:cNvPr id="171012" name="Picture 4" descr="EUGENOL"/>
          <p:cNvPicPr>
            <a:picLocks noChangeAspect="1" noChangeArrowheads="1"/>
          </p:cNvPicPr>
          <p:nvPr/>
        </p:nvPicPr>
        <p:blipFill>
          <a:blip r:embed="rId3"/>
          <a:srcRect l="19556" r="18222"/>
          <a:stretch>
            <a:fillRect/>
          </a:stretch>
        </p:blipFill>
        <p:spPr bwMode="auto">
          <a:xfrm>
            <a:off x="5181600" y="2362200"/>
            <a:ext cx="3733800" cy="274629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7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71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1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Biological properties of ZOE</a:t>
            </a:r>
            <a:endParaRPr lang="en-US" sz="2800" dirty="0"/>
          </a:p>
        </p:txBody>
      </p:sp>
      <p:pic>
        <p:nvPicPr>
          <p:cNvPr id="239617" name="Picture 1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17360" t="14148" r="16094" b="15113"/>
          <a:stretch>
            <a:fillRect/>
          </a:stretch>
        </p:blipFill>
        <p:spPr bwMode="auto">
          <a:xfrm>
            <a:off x="2362200" y="1447800"/>
            <a:ext cx="5410200" cy="43124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 l="25075" t="33441" r="13201" b="29260"/>
          <a:stretch>
            <a:fillRect/>
          </a:stretch>
        </p:blipFill>
        <p:spPr bwMode="auto">
          <a:xfrm>
            <a:off x="1371600" y="2743200"/>
            <a:ext cx="7231118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9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Benificial</a:t>
            </a:r>
            <a:r>
              <a:rPr lang="en-US" dirty="0" smtClean="0"/>
              <a:t>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04800"/>
            <a:ext cx="7772400" cy="6096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Antibacterial</a:t>
            </a:r>
          </a:p>
          <a:p>
            <a:r>
              <a:rPr lang="en-US" dirty="0" smtClean="0"/>
              <a:t>Decrease pain perception</a:t>
            </a:r>
          </a:p>
          <a:p>
            <a:r>
              <a:rPr lang="en-US" dirty="0" smtClean="0"/>
              <a:t>Resolves </a:t>
            </a:r>
            <a:r>
              <a:rPr lang="en-US" dirty="0" err="1" smtClean="0"/>
              <a:t>periapical</a:t>
            </a:r>
            <a:r>
              <a:rPr lang="en-US" dirty="0" smtClean="0"/>
              <a:t> inflamm.&amp; prevent bone resorption – PGE2</a:t>
            </a:r>
            <a:endParaRPr lang="en-US" dirty="0"/>
          </a:p>
        </p:txBody>
      </p:sp>
      <p:pic>
        <p:nvPicPr>
          <p:cNvPr id="237569" name="Picture 1"/>
          <p:cNvPicPr>
            <a:picLocks noChangeAspect="1" noChangeArrowheads="1"/>
          </p:cNvPicPr>
          <p:nvPr/>
        </p:nvPicPr>
        <p:blipFill>
          <a:blip r:embed="rId3" cstate="print"/>
          <a:srcRect l="20253" t="25723" r="18023" b="8682"/>
          <a:stretch>
            <a:fillRect/>
          </a:stretch>
        </p:blipFill>
        <p:spPr bwMode="auto">
          <a:xfrm>
            <a:off x="2743200" y="2819400"/>
            <a:ext cx="4876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4953000" y="4495800"/>
            <a:ext cx="16002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/>
              <a:t>Calcium Hydroxide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219200"/>
            <a:ext cx="7772400" cy="60960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000" dirty="0"/>
              <a:t>Herman 1930</a:t>
            </a:r>
          </a:p>
          <a:p>
            <a:pPr>
              <a:lnSpc>
                <a:spcPct val="130000"/>
              </a:lnSpc>
            </a:pPr>
            <a:r>
              <a:rPr lang="en-US" sz="2000" dirty="0"/>
              <a:t>Stimulates dentin </a:t>
            </a:r>
            <a:r>
              <a:rPr lang="en-US" sz="2000" dirty="0" smtClean="0"/>
              <a:t>formation - apexogenesis </a:t>
            </a:r>
            <a:r>
              <a:rPr lang="en-US" sz="2000" dirty="0"/>
              <a:t>&amp; apexification 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Resorption </a:t>
            </a:r>
            <a:r>
              <a:rPr lang="en-US" sz="2000" dirty="0"/>
              <a:t>ability of the material --alternative 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Internal root </a:t>
            </a:r>
            <a:r>
              <a:rPr lang="en-US" sz="2000" dirty="0"/>
              <a:t>resorption</a:t>
            </a:r>
          </a:p>
          <a:p>
            <a:pPr>
              <a:lnSpc>
                <a:spcPct val="130000"/>
              </a:lnSpc>
            </a:pPr>
            <a:r>
              <a:rPr lang="en-US" sz="2000" dirty="0"/>
              <a:t>Well tolerated periapically, causing some degree of </a:t>
            </a:r>
            <a:r>
              <a:rPr lang="en-US" sz="2000" i="1" dirty="0"/>
              <a:t> </a:t>
            </a:r>
            <a:r>
              <a:rPr lang="en-US" sz="2000" dirty="0"/>
              <a:t>apical hard tissue </a:t>
            </a:r>
            <a:r>
              <a:rPr lang="en-US" sz="2000" dirty="0" smtClean="0"/>
              <a:t>deposition</a:t>
            </a:r>
          </a:p>
          <a:p>
            <a:pPr>
              <a:lnSpc>
                <a:spcPct val="130000"/>
              </a:lnSpc>
            </a:pPr>
            <a:r>
              <a:rPr lang="en-US" sz="2000" dirty="0" smtClean="0"/>
              <a:t>Intracanal medicament</a:t>
            </a:r>
            <a:endParaRPr lang="en-US" sz="2000" dirty="0"/>
          </a:p>
        </p:txBody>
      </p:sp>
    </p:spTree>
  </p:cSld>
  <p:clrMapOvr>
    <a:masterClrMapping/>
  </p:clrMapOvr>
  <p:transition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 smtClean="0"/>
              <a:t>KRI </a:t>
            </a:r>
            <a:r>
              <a:rPr lang="en-US" sz="2400" b="0" dirty="0"/>
              <a:t>Paste (Iodoform Paste)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2514600"/>
            <a:ext cx="7772400" cy="5181600"/>
          </a:xfrm>
        </p:spPr>
        <p:txBody>
          <a:bodyPr/>
          <a:lstStyle/>
          <a:p>
            <a:pPr marL="0" indent="0">
              <a:lnSpc>
                <a:spcPct val="120000"/>
              </a:lnSpc>
            </a:pPr>
            <a:r>
              <a:rPr lang="en-US" sz="2400" dirty="0"/>
              <a:t>Barker 1971 – dogs</a:t>
            </a:r>
          </a:p>
          <a:p>
            <a:pPr marL="0" indent="0">
              <a:lnSpc>
                <a:spcPct val="120000"/>
              </a:lnSpc>
            </a:pPr>
            <a:r>
              <a:rPr lang="en-US" sz="2400" dirty="0"/>
              <a:t>Rifkin- penetrates tissues &amp; controls infection –  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sz="2400" dirty="0"/>
              <a:t>  antibacterial</a:t>
            </a:r>
          </a:p>
          <a:p>
            <a:pPr marL="0" indent="0">
              <a:lnSpc>
                <a:spcPct val="120000"/>
              </a:lnSpc>
            </a:pPr>
            <a:r>
              <a:rPr lang="en-US" sz="2400" dirty="0" smtClean="0"/>
              <a:t>Highly resorbable</a:t>
            </a:r>
            <a:r>
              <a:rPr lang="en-US" sz="2400" dirty="0"/>
              <a:t>, </a:t>
            </a:r>
            <a:r>
              <a:rPr lang="en-US" sz="2400" dirty="0" smtClean="0"/>
              <a:t>bactericidal</a:t>
            </a:r>
            <a:r>
              <a:rPr lang="en-US" sz="2400" dirty="0"/>
              <a:t>, healthy tissue </a:t>
            </a:r>
            <a:r>
              <a:rPr lang="en-US" sz="2400" dirty="0" smtClean="0"/>
              <a:t>growth </a:t>
            </a:r>
            <a:r>
              <a:rPr lang="en-US" sz="2400" dirty="0"/>
              <a:t>at apex</a:t>
            </a:r>
          </a:p>
          <a:p>
            <a:pPr marL="0" indent="0">
              <a:lnSpc>
                <a:spcPct val="120000"/>
              </a:lnSpc>
            </a:pPr>
            <a:r>
              <a:rPr lang="en-US" sz="2400" dirty="0"/>
              <a:t>Smooth </a:t>
            </a:r>
            <a:r>
              <a:rPr lang="en-US" sz="2400" dirty="0" smtClean="0"/>
              <a:t>viscous </a:t>
            </a:r>
            <a:r>
              <a:rPr lang="en-US" sz="2400" dirty="0"/>
              <a:t>material – spun in with lentulospiral / injected with pressure syringe</a:t>
            </a:r>
          </a:p>
        </p:txBody>
      </p:sp>
      <p:pic>
        <p:nvPicPr>
          <p:cNvPr id="176132" name="Picture 4" descr="iodofor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990600"/>
            <a:ext cx="2127046" cy="150087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1676400" y="685800"/>
            <a:ext cx="3962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000" dirty="0">
                <a:solidFill>
                  <a:srgbClr val="FFC000"/>
                </a:solidFill>
                <a:latin typeface="Freehand471 BT" pitchFamily="66" charset="0"/>
              </a:rPr>
              <a:t>Composition</a:t>
            </a:r>
          </a:p>
          <a:p>
            <a:pPr eaLnBrk="1" hangingPunct="1">
              <a:buFontTx/>
              <a:buChar char="•"/>
            </a:pPr>
            <a:r>
              <a:rPr lang="en-US" sz="2000" dirty="0">
                <a:solidFill>
                  <a:srgbClr val="FFC000"/>
                </a:solidFill>
                <a:latin typeface="Freehand471 BT" pitchFamily="66" charset="0"/>
              </a:rPr>
              <a:t>Iodoform – 80.8%</a:t>
            </a:r>
          </a:p>
          <a:p>
            <a:pPr eaLnBrk="1" hangingPunct="1">
              <a:buFontTx/>
              <a:buChar char="•"/>
            </a:pPr>
            <a:r>
              <a:rPr lang="en-US" sz="2000" dirty="0">
                <a:solidFill>
                  <a:srgbClr val="FFC000"/>
                </a:solidFill>
                <a:latin typeface="Freehand471 BT" pitchFamily="66" charset="0"/>
              </a:rPr>
              <a:t>Camphor – 4.86%</a:t>
            </a:r>
          </a:p>
          <a:p>
            <a:pPr eaLnBrk="1" hangingPunct="1">
              <a:buFontTx/>
              <a:buChar char="•"/>
            </a:pPr>
            <a:r>
              <a:rPr lang="en-US" sz="2000" dirty="0">
                <a:solidFill>
                  <a:srgbClr val="FFC000"/>
                </a:solidFill>
                <a:latin typeface="Freehand471 BT" pitchFamily="66" charset="0"/>
              </a:rPr>
              <a:t>Parachlorophenol</a:t>
            </a:r>
            <a:r>
              <a:rPr lang="en-US" sz="1600" dirty="0">
                <a:solidFill>
                  <a:srgbClr val="FFC000"/>
                </a:solidFill>
                <a:latin typeface="Freehand471 BT" pitchFamily="66" charset="0"/>
              </a:rPr>
              <a:t> – </a:t>
            </a:r>
            <a:r>
              <a:rPr lang="en-US" sz="2000" dirty="0">
                <a:solidFill>
                  <a:srgbClr val="FFC000"/>
                </a:solidFill>
                <a:latin typeface="Freehand471 BT" pitchFamily="66" charset="0"/>
              </a:rPr>
              <a:t>2.02%</a:t>
            </a:r>
          </a:p>
          <a:p>
            <a:pPr eaLnBrk="1" hangingPunct="1">
              <a:buFontTx/>
              <a:buChar char="•"/>
            </a:pPr>
            <a:r>
              <a:rPr lang="en-US" sz="2000" dirty="0">
                <a:solidFill>
                  <a:srgbClr val="FFC000"/>
                </a:solidFill>
                <a:latin typeface="Freehand471 BT" pitchFamily="66" charset="0"/>
              </a:rPr>
              <a:t>Menthol – 1.2%</a:t>
            </a:r>
          </a:p>
        </p:txBody>
      </p:sp>
    </p:spTree>
  </p:cSld>
  <p:clrMapOvr>
    <a:masterClrMapping/>
  </p:clrMapOvr>
  <p:transition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76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Advantages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Bactericidal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Resorbs from the apical </a:t>
            </a:r>
            <a:r>
              <a:rPr lang="en-US" sz="2400" dirty="0" smtClean="0"/>
              <a:t>tissues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Resorbs in synchrony with root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Harmless to permanent tooth germs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Radio opaque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Does not set to a hard mass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Easily inserted and </a:t>
            </a:r>
            <a:r>
              <a:rPr lang="en-US" sz="2400" dirty="0" smtClean="0"/>
              <a:t>removed</a:t>
            </a:r>
            <a:endParaRPr lang="en-US" sz="2400" dirty="0"/>
          </a:p>
          <a:p>
            <a:pPr>
              <a:lnSpc>
                <a:spcPct val="140000"/>
              </a:lnSpc>
              <a:buFontTx/>
              <a:buNone/>
            </a:pPr>
            <a:r>
              <a:rPr lang="en-US" dirty="0">
                <a:solidFill>
                  <a:srgbClr val="FFC000"/>
                </a:solidFill>
              </a:rPr>
              <a:t>Disadvantage</a:t>
            </a:r>
          </a:p>
          <a:p>
            <a:pPr>
              <a:lnSpc>
                <a:spcPct val="140000"/>
              </a:lnSpc>
            </a:pPr>
            <a:r>
              <a:rPr lang="en-US" sz="2400" dirty="0"/>
              <a:t>Rapid resorption from canals caused voids -- </a:t>
            </a:r>
            <a:r>
              <a:rPr lang="en-US" sz="2400" dirty="0" smtClean="0"/>
              <a:t>microleakage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241979"/>
              </a:solidFill>
            </a:endParaRPr>
          </a:p>
        </p:txBody>
      </p:sp>
    </p:spTree>
  </p:cSld>
  <p:clrMapOvr>
    <a:masterClrMapping/>
  </p:clrMapOvr>
  <p:transition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4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49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49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17834" y="0"/>
            <a:ext cx="6811766" cy="990600"/>
          </a:xfrm>
        </p:spPr>
        <p:txBody>
          <a:bodyPr/>
          <a:lstStyle/>
          <a:p>
            <a:r>
              <a:rPr lang="en-US" sz="2800" b="0"/>
              <a:t>Maisto Paste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219200"/>
            <a:ext cx="5943600" cy="5334000"/>
          </a:xfrm>
        </p:spPr>
        <p:txBody>
          <a:bodyPr/>
          <a:lstStyle/>
          <a:p>
            <a:pPr marL="0" indent="0"/>
            <a:endParaRPr lang="en-US" sz="2000" dirty="0"/>
          </a:p>
          <a:p>
            <a:pPr marL="0" indent="0">
              <a:lnSpc>
                <a:spcPct val="110000"/>
              </a:lnSpc>
            </a:pPr>
            <a:r>
              <a:rPr lang="en-US" sz="2400" dirty="0"/>
              <a:t>Zinc-oxide 14g</a:t>
            </a:r>
          </a:p>
          <a:p>
            <a:pPr marL="0" indent="0">
              <a:lnSpc>
                <a:spcPct val="110000"/>
              </a:lnSpc>
            </a:pPr>
            <a:r>
              <a:rPr lang="en-US" sz="2400" dirty="0"/>
              <a:t>Iodoform   42g</a:t>
            </a:r>
          </a:p>
          <a:p>
            <a:pPr marL="0" indent="0">
              <a:lnSpc>
                <a:spcPct val="110000"/>
              </a:lnSpc>
            </a:pPr>
            <a:r>
              <a:rPr lang="en-US" sz="2400" dirty="0"/>
              <a:t>Thymol      2g   </a:t>
            </a:r>
          </a:p>
          <a:p>
            <a:pPr marL="0" indent="0">
              <a:lnSpc>
                <a:spcPct val="130000"/>
              </a:lnSpc>
            </a:pPr>
            <a:r>
              <a:rPr lang="en-US" sz="2400" dirty="0">
                <a:cs typeface="Times New Roman" pitchFamily="18" charset="0"/>
              </a:rPr>
              <a:t>Chlorophenol Camphor  3cc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</a:pPr>
            <a:r>
              <a:rPr lang="en-US" sz="2400" dirty="0">
                <a:cs typeface="Times New Roman" pitchFamily="18" charset="0"/>
              </a:rPr>
              <a:t>Lanolin    0.50 g</a:t>
            </a:r>
          </a:p>
          <a:p>
            <a:pPr marL="0" indent="0">
              <a:spcBef>
                <a:spcPct val="0"/>
              </a:spcBef>
            </a:pPr>
            <a:endParaRPr lang="en-US" sz="2400" dirty="0"/>
          </a:p>
          <a:p>
            <a:pPr marL="0" indent="0"/>
            <a:endParaRPr lang="en-US" sz="2000" dirty="0"/>
          </a:p>
          <a:p>
            <a:pPr marL="0" indent="0">
              <a:buFontTx/>
              <a:buNone/>
            </a:pPr>
            <a:r>
              <a:rPr lang="en-US" sz="2000" dirty="0"/>
              <a:t> </a:t>
            </a:r>
          </a:p>
          <a:p>
            <a:pPr marL="0" indent="0"/>
            <a:endParaRPr lang="en-US" sz="2000" dirty="0"/>
          </a:p>
        </p:txBody>
      </p:sp>
      <p:graphicFrame>
        <p:nvGraphicFramePr>
          <p:cNvPr id="17408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691027" y="1676400"/>
          <a:ext cx="3071973" cy="3070225"/>
        </p:xfrm>
        <a:graphic>
          <a:graphicData uri="http://schemas.openxmlformats.org/presentationml/2006/ole">
            <p:oleObj spid="_x0000_s3080" name="Bitmap Image" r:id="rId4" imgW="1228571" imgH="1076475" progId="PBrush">
              <p:embed/>
            </p:oleObj>
          </a:graphicData>
        </a:graphic>
      </p:graphicFrame>
    </p:spTree>
  </p:cSld>
  <p:clrMapOvr>
    <a:masterClrMapping/>
  </p:clrMapOvr>
  <p:transition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924800" cy="3276600"/>
          </a:xfrm>
        </p:spPr>
        <p:txBody>
          <a:bodyPr/>
          <a:lstStyle/>
          <a:p>
            <a:r>
              <a:rPr lang="en-IN" sz="7200" dirty="0" smtClean="0"/>
              <a:t>PULPECTOMY- Part 2</a:t>
            </a:r>
            <a:r>
              <a:rPr lang="en-IN" sz="7200" dirty="0" smtClean="0"/>
              <a:t/>
            </a:r>
            <a:br>
              <a:rPr lang="en-IN" sz="7200" dirty="0" smtClean="0"/>
            </a:br>
            <a:endParaRPr lang="en-IN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2667000" y="4419600"/>
            <a:ext cx="3911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Dr </a:t>
            </a:r>
            <a:r>
              <a:rPr lang="en-US" sz="3600" dirty="0" err="1" smtClean="0"/>
              <a:t>Pallavi</a:t>
            </a:r>
            <a:r>
              <a:rPr lang="en-US" sz="3600" dirty="0" smtClean="0"/>
              <a:t> </a:t>
            </a:r>
            <a:r>
              <a:rPr lang="en-US" sz="3600" dirty="0" err="1" smtClean="0"/>
              <a:t>Vashisth</a:t>
            </a:r>
            <a:endParaRPr lang="en-GB" sz="3600" dirty="0"/>
          </a:p>
        </p:txBody>
      </p:sp>
    </p:spTree>
    <p:extLst>
      <p:ext uri="{BB962C8B-B14F-4D97-AF65-F5344CB8AC3E}">
        <p14:creationId xmlns="" xmlns:p14="http://schemas.microsoft.com/office/powerpoint/2010/main" val="2191989775"/>
      </p:ext>
    </p:extLst>
  </p:cSld>
  <p:clrMapOvr>
    <a:masterClrMapping/>
  </p:clrMapOvr>
  <p:transition advClick="0">
    <p:check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0" y="152400"/>
            <a:ext cx="2286000" cy="533400"/>
          </a:xfrm>
        </p:spPr>
        <p:txBody>
          <a:bodyPr/>
          <a:lstStyle/>
          <a:p>
            <a:r>
              <a:rPr lang="en-US" sz="1400" dirty="0" smtClean="0">
                <a:solidFill>
                  <a:srgbClr val="66FF33"/>
                </a:solidFill>
              </a:rPr>
              <a:t>(JISPPD 1996)</a:t>
            </a:r>
            <a:endParaRPr lang="en-US" sz="1400" dirty="0">
              <a:solidFill>
                <a:srgbClr val="66FF33"/>
              </a:solidFill>
            </a:endParaRPr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dirty="0"/>
              <a:t>REDDY VVS &amp; </a:t>
            </a:r>
            <a:r>
              <a:rPr lang="en-US" sz="2000" dirty="0" smtClean="0"/>
              <a:t>FERNANDES</a:t>
            </a:r>
            <a:endParaRPr lang="en-US" sz="2000" dirty="0">
              <a:solidFill>
                <a:srgbClr val="A935C9"/>
              </a:solidFill>
            </a:endParaRPr>
          </a:p>
          <a:p>
            <a:pPr lvl="1"/>
            <a:r>
              <a:rPr lang="en-US" sz="1800" dirty="0"/>
              <a:t>Maistos paste   -100%</a:t>
            </a:r>
          </a:p>
          <a:p>
            <a:pPr lvl="1"/>
            <a:r>
              <a:rPr lang="en-US" sz="1800" dirty="0"/>
              <a:t>ZOE                – 80%</a:t>
            </a:r>
          </a:p>
          <a:p>
            <a:r>
              <a:rPr lang="en-US" sz="2000" dirty="0"/>
              <a:t>Bone regeneration </a:t>
            </a:r>
          </a:p>
          <a:p>
            <a:pPr lvl="1"/>
            <a:r>
              <a:rPr lang="en-US" sz="1800" dirty="0"/>
              <a:t>Maistos paste - 93%</a:t>
            </a:r>
          </a:p>
          <a:p>
            <a:pPr lvl="1"/>
            <a:r>
              <a:rPr lang="en-US" sz="1800" dirty="0"/>
              <a:t>ZOE               - 26.7%</a:t>
            </a:r>
          </a:p>
          <a:p>
            <a:endParaRPr lang="en-US" sz="2000" dirty="0"/>
          </a:p>
          <a:p>
            <a:r>
              <a:rPr lang="en-US" sz="2000" dirty="0"/>
              <a:t>Mass &amp; Zilberman</a:t>
            </a:r>
          </a:p>
          <a:p>
            <a:pPr lvl="1"/>
            <a:r>
              <a:rPr lang="en-US" sz="1800" dirty="0"/>
              <a:t>Modification of Maisto’s paste </a:t>
            </a:r>
            <a:r>
              <a:rPr lang="en-US" sz="1800" dirty="0" smtClean="0"/>
              <a:t>– </a:t>
            </a:r>
            <a:r>
              <a:rPr lang="en-US" sz="1800" dirty="0"/>
              <a:t>ZnO reagent</a:t>
            </a:r>
          </a:p>
          <a:p>
            <a:pPr lvl="1"/>
            <a:r>
              <a:rPr lang="en-US" sz="1800" dirty="0"/>
              <a:t>Successful in badly infected molars</a:t>
            </a:r>
          </a:p>
          <a:p>
            <a:pPr lvl="1"/>
            <a:r>
              <a:rPr lang="en-US" sz="1800" dirty="0"/>
              <a:t>Furcation bone </a:t>
            </a:r>
            <a:r>
              <a:rPr lang="en-US" sz="1800" dirty="0" smtClean="0"/>
              <a:t>loss</a:t>
            </a:r>
            <a:endParaRPr lang="en-US" sz="1800" dirty="0"/>
          </a:p>
          <a:p>
            <a:pPr lvl="1"/>
            <a:r>
              <a:rPr lang="en-US" sz="1800" dirty="0"/>
              <a:t>Fast resorption</a:t>
            </a:r>
          </a:p>
        </p:txBody>
      </p:sp>
    </p:spTree>
  </p:cSld>
  <p:clrMapOvr>
    <a:masterClrMapping/>
  </p:clrMapOvr>
  <p:transition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4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4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4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4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4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4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43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43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9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sz="2000" dirty="0" err="1">
                <a:solidFill>
                  <a:srgbClr val="FFC000"/>
                </a:solidFill>
              </a:rPr>
              <a:t>Holan</a:t>
            </a:r>
            <a:r>
              <a:rPr lang="en-US" sz="2000" dirty="0">
                <a:solidFill>
                  <a:srgbClr val="FFC000"/>
                </a:solidFill>
              </a:rPr>
              <a:t> and Fuks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Clinically &amp; </a:t>
            </a:r>
            <a:r>
              <a:rPr lang="en-US" sz="2000" dirty="0" err="1"/>
              <a:t>Radiographically</a:t>
            </a:r>
            <a:r>
              <a:rPr lang="en-US" sz="2000" dirty="0"/>
              <a:t> </a:t>
            </a:r>
            <a:r>
              <a:rPr lang="en-US" sz="2000" dirty="0" smtClean="0"/>
              <a:t>- KRI </a:t>
            </a:r>
            <a:r>
              <a:rPr lang="en-US" sz="2000" dirty="0"/>
              <a:t>paste </a:t>
            </a:r>
            <a:r>
              <a:rPr lang="en-US" sz="2000" dirty="0" smtClean="0"/>
              <a:t>&amp; </a:t>
            </a:r>
            <a:r>
              <a:rPr lang="en-US" sz="2000" dirty="0"/>
              <a:t>ZOE in human primary molars after 48 months postoperatively. 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84% - </a:t>
            </a:r>
            <a:r>
              <a:rPr lang="en-US" sz="1800" dirty="0" err="1"/>
              <a:t>Kri</a:t>
            </a:r>
            <a:r>
              <a:rPr lang="en-US" sz="1800" dirty="0"/>
              <a:t> paste group 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65% - ZOE group </a:t>
            </a:r>
          </a:p>
          <a:p>
            <a:pPr>
              <a:lnSpc>
                <a:spcPct val="120000"/>
              </a:lnSpc>
            </a:pPr>
            <a:r>
              <a:rPr lang="en-US" sz="2000" dirty="0" err="1"/>
              <a:t>Kri</a:t>
            </a:r>
            <a:r>
              <a:rPr lang="en-US" sz="2000" dirty="0"/>
              <a:t> paste almost twice as successful in prim </a:t>
            </a:r>
            <a:r>
              <a:rPr lang="en-US" sz="2000" dirty="0" smtClean="0"/>
              <a:t>molars </a:t>
            </a:r>
            <a:r>
              <a:rPr lang="en-US" sz="2000" dirty="0"/>
              <a:t>as ZOE</a:t>
            </a:r>
          </a:p>
          <a:p>
            <a:pPr>
              <a:lnSpc>
                <a:spcPct val="120000"/>
              </a:lnSpc>
              <a:buNone/>
            </a:pP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/>
              <a:t>Overfills </a:t>
            </a:r>
          </a:p>
          <a:p>
            <a:pPr lvl="1">
              <a:lnSpc>
                <a:spcPct val="120000"/>
              </a:lnSpc>
            </a:pPr>
            <a:r>
              <a:rPr lang="en-US" sz="1800" dirty="0" err="1"/>
              <a:t>Kri</a:t>
            </a:r>
            <a:r>
              <a:rPr lang="en-US" sz="1800" dirty="0"/>
              <a:t> paste - 79% success Vs 41% success with ZOE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000" dirty="0">
                <a:solidFill>
                  <a:srgbClr val="A935C9"/>
                </a:solidFill>
              </a:rPr>
              <a:t>	</a:t>
            </a:r>
            <a:r>
              <a:rPr lang="en-US" sz="2000" dirty="0" smtClean="0">
                <a:solidFill>
                  <a:srgbClr val="FFC000"/>
                </a:solidFill>
              </a:rPr>
              <a:t>Iodoform </a:t>
            </a:r>
            <a:r>
              <a:rPr lang="en-US" sz="2000" dirty="0">
                <a:solidFill>
                  <a:srgbClr val="FFC000"/>
                </a:solidFill>
              </a:rPr>
              <a:t>-potential advantage over ZOE</a:t>
            </a:r>
            <a:r>
              <a:rPr lang="en-US" sz="2400" dirty="0">
                <a:solidFill>
                  <a:srgbClr val="FFC000"/>
                </a:solidFill>
              </a:rPr>
              <a:t>  </a:t>
            </a:r>
          </a:p>
        </p:txBody>
      </p:sp>
    </p:spTree>
  </p:cSld>
  <p:clrMapOvr>
    <a:masterClrMapping/>
  </p:clrMapOvr>
  <p:transition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3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3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3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9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39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39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Vitapex / </a:t>
            </a:r>
            <a:r>
              <a:rPr lang="en-US" b="0" dirty="0" err="1"/>
              <a:t>Metapex</a:t>
            </a:r>
            <a:endParaRPr lang="en-US" b="0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295400"/>
            <a:ext cx="7391400" cy="5867400"/>
          </a:xfrm>
        </p:spPr>
        <p:txBody>
          <a:bodyPr/>
          <a:lstStyle/>
          <a:p>
            <a:pPr marL="0" indent="0"/>
            <a:r>
              <a:rPr lang="en-US" sz="2000" dirty="0"/>
              <a:t>Iodoform - 40.4%   </a:t>
            </a:r>
          </a:p>
          <a:p>
            <a:pPr marL="0" indent="0"/>
            <a:r>
              <a:rPr lang="en-US" sz="2000" dirty="0"/>
              <a:t>Calcium hydroxide - 30.3%</a:t>
            </a:r>
          </a:p>
          <a:p>
            <a:pPr marL="0" indent="0"/>
            <a:r>
              <a:rPr lang="en-US" sz="2000" dirty="0"/>
              <a:t>Silicone - 22.4% </a:t>
            </a:r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In Japan, U.S.A - good clinical and radiographic results </a:t>
            </a:r>
          </a:p>
          <a:p>
            <a:pPr marL="0" indent="0">
              <a:buFontTx/>
              <a:buNone/>
            </a:pPr>
            <a:endParaRPr lang="en-US" sz="2000" dirty="0"/>
          </a:p>
          <a:p>
            <a:pPr marL="0" indent="0"/>
            <a:r>
              <a:rPr lang="en-US" sz="2000" dirty="0" err="1"/>
              <a:t>Mortazavi</a:t>
            </a:r>
            <a:r>
              <a:rPr lang="en-US" sz="2000" dirty="0"/>
              <a:t> &amp; </a:t>
            </a:r>
            <a:r>
              <a:rPr lang="en-US" sz="2000" dirty="0" err="1"/>
              <a:t>Mesbahi</a:t>
            </a:r>
            <a:r>
              <a:rPr lang="en-US" sz="2000" dirty="0"/>
              <a:t> (2004)</a:t>
            </a:r>
          </a:p>
          <a:p>
            <a:pPr marL="457200" lvl="1" indent="0"/>
            <a:r>
              <a:rPr lang="en-US" sz="1800" dirty="0"/>
              <a:t>Vitapex  - 100%</a:t>
            </a:r>
          </a:p>
          <a:p>
            <a:pPr marL="457200" lvl="1" indent="0"/>
            <a:r>
              <a:rPr lang="en-US" sz="1800" dirty="0"/>
              <a:t>ZOE      - 78.5%</a:t>
            </a:r>
          </a:p>
          <a:p>
            <a:pPr marL="457200" lvl="1" indent="0"/>
            <a:endParaRPr lang="en-US" sz="1800" dirty="0"/>
          </a:p>
        </p:txBody>
      </p:sp>
      <p:graphicFrame>
        <p:nvGraphicFramePr>
          <p:cNvPr id="17306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017214" y="914400"/>
          <a:ext cx="2517186" cy="1495425"/>
        </p:xfrm>
        <a:graphic>
          <a:graphicData uri="http://schemas.openxmlformats.org/presentationml/2006/ole">
            <p:oleObj spid="_x0000_s4104" name="Bitmap Image" r:id="rId4" imgW="2629267" imgH="1561905" progId="PBrush">
              <p:embed/>
            </p:oleObj>
          </a:graphicData>
        </a:graphic>
      </p:graphicFrame>
      <p:pic>
        <p:nvPicPr>
          <p:cNvPr id="173061" name="Picture 5" descr="p_pic01_03_01"/>
          <p:cNvPicPr>
            <a:picLocks noChangeAspect="1" noChangeArrowheads="1"/>
          </p:cNvPicPr>
          <p:nvPr/>
        </p:nvPicPr>
        <p:blipFill>
          <a:blip r:embed="rId5"/>
          <a:srcRect l="2119" t="9575" r="4594" b="4256"/>
          <a:stretch>
            <a:fillRect/>
          </a:stretch>
        </p:blipFill>
        <p:spPr bwMode="auto">
          <a:xfrm>
            <a:off x="5334000" y="3733800"/>
            <a:ext cx="3352800" cy="20574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3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3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Endoflas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685800"/>
            <a:ext cx="7848600" cy="5791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pPr marL="0" indent="0">
              <a:lnSpc>
                <a:spcPct val="90000"/>
              </a:lnSpc>
            </a:pPr>
            <a:r>
              <a:rPr lang="en-US" sz="2400" dirty="0"/>
              <a:t>Vitapex + </a:t>
            </a:r>
            <a:r>
              <a:rPr lang="en-US" sz="2400" dirty="0" smtClean="0"/>
              <a:t>ZOE</a:t>
            </a:r>
            <a:endParaRPr lang="en-US" sz="2400" dirty="0"/>
          </a:p>
          <a:p>
            <a:pPr marL="0" indent="0">
              <a:lnSpc>
                <a:spcPct val="90000"/>
              </a:lnSpc>
            </a:pPr>
            <a:r>
              <a:rPr lang="en-US" sz="2400" dirty="0"/>
              <a:t>Powder</a:t>
            </a:r>
          </a:p>
          <a:p>
            <a:pPr marL="457200" lvl="1" indent="0">
              <a:lnSpc>
                <a:spcPct val="90000"/>
              </a:lnSpc>
            </a:pPr>
            <a:r>
              <a:rPr lang="en-US" sz="2000" dirty="0"/>
              <a:t>Tri iodomethane</a:t>
            </a:r>
          </a:p>
          <a:p>
            <a:pPr marL="457200" lvl="1" indent="0">
              <a:lnSpc>
                <a:spcPct val="90000"/>
              </a:lnSpc>
            </a:pPr>
            <a:r>
              <a:rPr lang="en-US" sz="2000" dirty="0"/>
              <a:t>ZNO</a:t>
            </a:r>
          </a:p>
          <a:p>
            <a:pPr marL="457200" lvl="1" indent="0">
              <a:lnSpc>
                <a:spcPct val="90000"/>
              </a:lnSpc>
            </a:pPr>
            <a:r>
              <a:rPr lang="en-US" sz="2000" dirty="0"/>
              <a:t>CH</a:t>
            </a:r>
          </a:p>
          <a:p>
            <a:pPr marL="457200" lvl="1" indent="0">
              <a:lnSpc>
                <a:spcPct val="90000"/>
              </a:lnSpc>
            </a:pPr>
            <a:r>
              <a:rPr lang="en-US" sz="2000" dirty="0"/>
              <a:t>Barium sulfate</a:t>
            </a:r>
          </a:p>
          <a:p>
            <a:pPr marL="457200" lvl="1" indent="0">
              <a:lnSpc>
                <a:spcPct val="90000"/>
              </a:lnSpc>
            </a:pPr>
            <a:r>
              <a:rPr lang="en-US" sz="2000" dirty="0"/>
              <a:t>Iodine di </a:t>
            </a:r>
            <a:r>
              <a:rPr lang="en-US" sz="2000" dirty="0" smtClean="0"/>
              <a:t>butyl </a:t>
            </a:r>
            <a:r>
              <a:rPr lang="en-US" sz="2000" dirty="0"/>
              <a:t>orthocresol</a:t>
            </a:r>
          </a:p>
          <a:p>
            <a:pPr marL="0" indent="0">
              <a:lnSpc>
                <a:spcPct val="90000"/>
              </a:lnSpc>
            </a:pPr>
            <a:r>
              <a:rPr lang="en-US" sz="2400" dirty="0"/>
              <a:t>Liquid</a:t>
            </a:r>
          </a:p>
          <a:p>
            <a:pPr marL="457200" lvl="1" indent="0">
              <a:lnSpc>
                <a:spcPct val="90000"/>
              </a:lnSpc>
            </a:pPr>
            <a:r>
              <a:rPr lang="en-US" sz="2000" dirty="0"/>
              <a:t>Eugenol</a:t>
            </a:r>
          </a:p>
          <a:p>
            <a:pPr marL="457200" lvl="1" indent="0">
              <a:lnSpc>
                <a:spcPct val="90000"/>
              </a:lnSpc>
            </a:pPr>
            <a:r>
              <a:rPr lang="en-US" sz="2000" dirty="0" smtClean="0"/>
              <a:t>MCP</a:t>
            </a:r>
            <a:endParaRPr lang="en-US" sz="2000" dirty="0"/>
          </a:p>
          <a:p>
            <a:pPr marL="0" indent="0">
              <a:lnSpc>
                <a:spcPct val="90000"/>
              </a:lnSpc>
            </a:pPr>
            <a:r>
              <a:rPr lang="en-US" sz="2400" dirty="0"/>
              <a:t>Merkovitz 2005 – high success in primary molars</a:t>
            </a:r>
          </a:p>
          <a:p>
            <a:pPr marL="0" indent="0">
              <a:lnSpc>
                <a:spcPct val="90000"/>
              </a:lnSpc>
            </a:pPr>
            <a:r>
              <a:rPr lang="en-US" sz="2400" dirty="0"/>
              <a:t>Fuks -2002  under filled 83% success : overfilled-58%</a:t>
            </a:r>
          </a:p>
        </p:txBody>
      </p:sp>
      <p:graphicFrame>
        <p:nvGraphicFramePr>
          <p:cNvPr id="17510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763671" y="1752600"/>
          <a:ext cx="3046954" cy="2457450"/>
        </p:xfrm>
        <a:graphic>
          <a:graphicData uri="http://schemas.openxmlformats.org/presentationml/2006/ole">
            <p:oleObj spid="_x0000_s5128" name="Bitmap Image" r:id="rId4" imgW="3247619" imgH="2619048" progId="PBrush">
              <p:embed/>
            </p:oleObj>
          </a:graphicData>
        </a:graphic>
      </p:graphicFrame>
    </p:spTree>
  </p:cSld>
  <p:clrMapOvr>
    <a:masterClrMapping/>
  </p:clrMapOvr>
  <p:transition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175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17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175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175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1540" name="Group 68"/>
          <p:cNvGraphicFramePr>
            <a:graphicFrameLocks noGrp="1"/>
          </p:cNvGraphicFramePr>
          <p:nvPr/>
        </p:nvGraphicFramePr>
        <p:xfrm>
          <a:off x="1371600" y="1457325"/>
          <a:ext cx="7315200" cy="5187316"/>
        </p:xfrm>
        <a:graphic>
          <a:graphicData uri="http://schemas.openxmlformats.org/drawingml/2006/table">
            <a:tbl>
              <a:tblPr/>
              <a:tblGrid>
                <a:gridCol w="2550253"/>
                <a:gridCol w="1275127"/>
                <a:gridCol w="2266426"/>
                <a:gridCol w="1223394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PROPERTIES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ZOE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Ca[OH]</a:t>
                      </a:r>
                      <a:r>
                        <a:rPr kumimoji="0" lang="en-US" sz="2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with Iodoform [VITAPEX]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hand471 BT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KRI paste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1. Resorbs at the same rate as the tooth.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hand471 BT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hand471 BT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hand471 BT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hand471 BT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2. Harmless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hand471 BT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hand471 BT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hand471 BT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hand471 BT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3. Overfill resorbs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hand471 BT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hand471 BT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hand471 BT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hand471 BT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4. Antiseptic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hand471 BT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hand471 BT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hand471 BT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hand471 BT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5. Easily applied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hand471 BT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hand471 BT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hand471 BT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hand471 BT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6. Adheres to the wall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hand471 BT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hand471 BT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hand471 BT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hand471 BT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7. Easily removed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hand471 BT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hand471 BT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hand471 BT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hand471 BT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8. Radiopaque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hand471 BT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hand471 BT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hand471 BT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hand471 BT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9. No discolouration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hand471 BT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hand471 BT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hand471 BT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hand471 BT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6260" name="Picture 4" descr="Tulips Phot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4445"/>
          <a:stretch>
            <a:fillRect/>
          </a:stretch>
        </p:blipFill>
        <p:spPr bwMode="auto">
          <a:xfrm>
            <a:off x="457200" y="228600"/>
            <a:ext cx="8305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2" name="AutoShape 6"/>
          <p:cNvSpPr>
            <a:spLocks noChangeArrowheads="1"/>
          </p:cNvSpPr>
          <p:nvPr/>
        </p:nvSpPr>
        <p:spPr bwMode="auto">
          <a:xfrm>
            <a:off x="914400" y="304800"/>
            <a:ext cx="7010400" cy="6248400"/>
          </a:xfrm>
          <a:prstGeom prst="flowChartMagneticTape">
            <a:avLst/>
          </a:prstGeom>
          <a:solidFill>
            <a:srgbClr val="BE669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Pulpectomy techniques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8229600" cy="1143000"/>
          </a:xfrm>
        </p:spPr>
        <p:txBody>
          <a:bodyPr/>
          <a:lstStyle/>
          <a:p>
            <a:r>
              <a:rPr lang="en-US" sz="3600" b="0" dirty="0"/>
              <a:t>Pulpectomy Techniques</a:t>
            </a:r>
            <a:r>
              <a:rPr lang="en-US" sz="3600" dirty="0"/>
              <a:t/>
            </a:r>
            <a:br>
              <a:rPr lang="en-US" sz="3600" dirty="0"/>
            </a:br>
            <a:endParaRPr lang="en-US" sz="2800" dirty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371600"/>
            <a:ext cx="8382000" cy="5638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FFC000"/>
                </a:solidFill>
              </a:rPr>
              <a:t>Groter (</a:t>
            </a:r>
            <a:r>
              <a:rPr lang="en-US" sz="2400" dirty="0">
                <a:solidFill>
                  <a:srgbClr val="FFC000"/>
                </a:solidFill>
              </a:rPr>
              <a:t>1967) </a:t>
            </a:r>
            <a:r>
              <a:rPr lang="en-US" sz="2400" dirty="0"/>
              <a:t>- avoid use of instruments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FFC000"/>
                </a:solidFill>
              </a:rPr>
              <a:t>Spedding (1973) </a:t>
            </a:r>
            <a:r>
              <a:rPr lang="en-US" sz="2400" dirty="0"/>
              <a:t>- instruments used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FFC000"/>
                </a:solidFill>
              </a:rPr>
              <a:t>Garcia-Godoy (1987) </a:t>
            </a:r>
            <a:r>
              <a:rPr lang="en-US" sz="2400" dirty="0"/>
              <a:t>- enlarge canals only to the level of occlusal plane of permanent tooth germ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FFC000"/>
                </a:solidFill>
              </a:rPr>
              <a:t>Flaitz </a:t>
            </a:r>
            <a:r>
              <a:rPr lang="en-US" sz="2400" dirty="0">
                <a:solidFill>
                  <a:srgbClr val="FFC000"/>
                </a:solidFill>
              </a:rPr>
              <a:t>et al (1989) </a:t>
            </a:r>
            <a:r>
              <a:rPr lang="en-US" sz="2400" dirty="0"/>
              <a:t>-1mm short of apex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FFC000"/>
                </a:solidFill>
              </a:rPr>
              <a:t>Yacobi et al (1991) </a:t>
            </a:r>
            <a:r>
              <a:rPr lang="en-US" sz="2400" dirty="0"/>
              <a:t>- minimal biomechanical cleansing</a:t>
            </a:r>
          </a:p>
        </p:txBody>
      </p:sp>
    </p:spTree>
  </p:cSld>
  <p:clrMapOvr>
    <a:masterClrMapping/>
  </p:clrMapOvr>
  <p:transition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</a:t>
            </a:r>
            <a:r>
              <a:rPr lang="en-US" dirty="0" smtClean="0"/>
              <a:t>Obturation </a:t>
            </a:r>
            <a:endParaRPr lang="en-US" dirty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Endodontic Pressure syringe 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developed Greenberg (1963) 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described Spedding and Krakow et al (1965)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Mechanical syringe </a:t>
            </a:r>
            <a:r>
              <a:rPr lang="en-US" sz="2000" dirty="0" smtClean="0"/>
              <a:t>(Greenberg 1971) 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Tuberculin syringe </a:t>
            </a:r>
            <a:r>
              <a:rPr lang="en-US" sz="2000" dirty="0" smtClean="0"/>
              <a:t>(Aylord &amp; Johnson1987)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Jiffy </a:t>
            </a:r>
            <a:r>
              <a:rPr lang="en-US" sz="2000" dirty="0" smtClean="0"/>
              <a:t>tube (Rifficin 1980)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Incremental filling technique- using endodontic plugger and putty mix of ZOE in </a:t>
            </a:r>
            <a:r>
              <a:rPr lang="en-US" sz="2000" dirty="0" smtClean="0"/>
              <a:t>increments (Gould 1972)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 smtClean="0"/>
              <a:t>Lentulospiral </a:t>
            </a:r>
            <a:r>
              <a:rPr lang="en-US" sz="2000" dirty="0"/>
              <a:t>technique </a:t>
            </a:r>
            <a:r>
              <a:rPr lang="en-US" sz="2000" dirty="0" smtClean="0"/>
              <a:t>(Kopel 1970)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Paper points, amalgam pluggers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3589B"/>
              </a:clrFrom>
              <a:clrTo>
                <a:srgbClr val="13589B">
                  <a:alpha val="0"/>
                </a:srgbClr>
              </a:clrTo>
            </a:clrChange>
          </a:blip>
          <a:srcRect l="11489" t="19905" r="17281" b="3318"/>
          <a:stretch>
            <a:fillRect/>
          </a:stretch>
        </p:blipFill>
        <p:spPr bwMode="auto">
          <a:xfrm>
            <a:off x="7010400" y="4953000"/>
            <a:ext cx="1837266" cy="16002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9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990600"/>
          </a:xfrm>
        </p:spPr>
        <p:txBody>
          <a:bodyPr/>
          <a:lstStyle/>
          <a:p>
            <a:r>
              <a:rPr lang="en-US" sz="4000" b="0" dirty="0"/>
              <a:t>Lentulospirals</a:t>
            </a:r>
            <a:r>
              <a:rPr lang="en-US" sz="2800" dirty="0"/>
              <a:t> 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762000"/>
            <a:ext cx="6629400" cy="5410200"/>
          </a:xfrm>
        </p:spPr>
        <p:txBody>
          <a:bodyPr/>
          <a:lstStyle/>
          <a:p>
            <a:pPr>
              <a:lnSpc>
                <a:spcPct val="120000"/>
              </a:lnSpc>
              <a:buNone/>
            </a:pP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Must fit loosely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3 types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Coiled 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Twisted blades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Coiled with safety device </a:t>
            </a:r>
          </a:p>
        </p:txBody>
      </p:sp>
      <p:pic>
        <p:nvPicPr>
          <p:cNvPr id="292868" name="Picture 4" descr="Scan0007"/>
          <p:cNvPicPr>
            <a:picLocks noChangeAspect="1" noChangeArrowheads="1"/>
          </p:cNvPicPr>
          <p:nvPr/>
        </p:nvPicPr>
        <p:blipFill>
          <a:blip r:embed="rId3">
            <a:lum bright="-6000" contrast="30000"/>
          </a:blip>
          <a:srcRect l="50839" t="71875" r="13669" b="4167"/>
          <a:stretch>
            <a:fillRect/>
          </a:stretch>
        </p:blipFill>
        <p:spPr bwMode="auto">
          <a:xfrm>
            <a:off x="4648200" y="3889375"/>
            <a:ext cx="4038600" cy="2511425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92869" name="Picture 5" descr="Scan0007"/>
          <p:cNvPicPr>
            <a:picLocks noChangeAspect="1" noChangeArrowheads="1"/>
          </p:cNvPicPr>
          <p:nvPr/>
        </p:nvPicPr>
        <p:blipFill>
          <a:blip r:embed="rId3">
            <a:lum bright="-6000" contrast="30000"/>
          </a:blip>
          <a:srcRect l="10551" t="71875" r="58752" b="6250"/>
          <a:stretch>
            <a:fillRect/>
          </a:stretch>
        </p:blipFill>
        <p:spPr bwMode="auto">
          <a:xfrm>
            <a:off x="5410200" y="914400"/>
            <a:ext cx="3581400" cy="2351088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92870" name="Picture 6" descr="paste carrier"/>
          <p:cNvPicPr>
            <a:picLocks noChangeAspect="1" noChangeArrowheads="1"/>
          </p:cNvPicPr>
          <p:nvPr/>
        </p:nvPicPr>
        <p:blipFill>
          <a:blip r:embed="rId4">
            <a:lum bright="-6000" contrast="12000"/>
          </a:blip>
          <a:srcRect/>
          <a:stretch>
            <a:fillRect/>
          </a:stretch>
        </p:blipFill>
        <p:spPr bwMode="auto">
          <a:xfrm>
            <a:off x="1219200" y="4191000"/>
            <a:ext cx="3276600" cy="2219325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183299" name="Picture 3" descr="waterlas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64000" contrast="-70000"/>
          </a:blip>
          <a:srcRect/>
          <a:stretch>
            <a:fillRect/>
          </a:stretch>
        </p:blipFill>
        <p:spPr>
          <a:xfrm>
            <a:off x="1295400" y="533400"/>
            <a:ext cx="7010400" cy="6378575"/>
          </a:xfrm>
          <a:noFill/>
          <a:ln/>
        </p:spPr>
      </p:pic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SzPct val="60000"/>
              <a:buFontTx/>
              <a:buBlip>
                <a:blip r:embed="rId4"/>
              </a:buBlip>
            </a:pPr>
            <a:r>
              <a:rPr lang="en-US" sz="2800">
                <a:solidFill>
                  <a:srgbClr val="660033"/>
                </a:solidFill>
                <a:latin typeface="Freehand471 BT" pitchFamily="66" charset="0"/>
              </a:rPr>
              <a:t> </a:t>
            </a:r>
          </a:p>
          <a:p>
            <a:pPr eaLnBrk="1" hangingPunct="1">
              <a:spcBef>
                <a:spcPct val="20000"/>
              </a:spcBef>
              <a:buSzPct val="60000"/>
              <a:buFontTx/>
              <a:buBlip>
                <a:blip r:embed="rId4"/>
              </a:buBlip>
            </a:pPr>
            <a:endParaRPr lang="en-US" sz="2800">
              <a:solidFill>
                <a:srgbClr val="660033"/>
              </a:solidFill>
              <a:latin typeface="Freehand471 BT" pitchFamily="66" charset="0"/>
            </a:endParaRPr>
          </a:p>
        </p:txBody>
      </p:sp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3276600" y="2971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660033"/>
                </a:solidFill>
                <a:latin typeface="Times New Roman" pitchFamily="18" charset="0"/>
              </a:rPr>
              <a:t>Pulpectomy</a:t>
            </a:r>
            <a:r>
              <a:rPr lang="en-US" dirty="0">
                <a:latin typeface="Times New Roman" pitchFamily="18" charset="0"/>
              </a:rPr>
              <a:t> </a:t>
            </a:r>
          </a:p>
        </p:txBody>
      </p:sp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5638800" y="3200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400">
                <a:solidFill>
                  <a:srgbClr val="660033"/>
                </a:solidFill>
                <a:latin typeface="Times New Roman" pitchFamily="18" charset="0"/>
              </a:rPr>
              <a:t>Enlargements and Shaping</a:t>
            </a:r>
            <a:r>
              <a:rPr lang="en-US">
                <a:solidFill>
                  <a:srgbClr val="660033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5257800" y="4802188"/>
            <a:ext cx="3063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660033"/>
                </a:solidFill>
                <a:latin typeface="Times New Roman" pitchFamily="18" charset="0"/>
              </a:rPr>
              <a:t>Obturation &amp;</a:t>
            </a:r>
          </a:p>
          <a:p>
            <a:pPr eaLnBrk="1" hangingPunct="1"/>
            <a:r>
              <a:rPr lang="en-US" sz="2400" dirty="0">
                <a:solidFill>
                  <a:srgbClr val="660033"/>
                </a:solidFill>
                <a:latin typeface="Times New Roman" pitchFamily="18" charset="0"/>
              </a:rPr>
              <a:t> Restoration Placement</a:t>
            </a:r>
            <a:r>
              <a:rPr lang="en-US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83304" name="Picture 8" descr="waterlase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3678238"/>
            <a:ext cx="3124200" cy="3103562"/>
          </a:xfrm>
          <a:prstGeom prst="rect">
            <a:avLst/>
          </a:prstGeom>
          <a:noFill/>
        </p:spPr>
      </p:pic>
      <p:pic>
        <p:nvPicPr>
          <p:cNvPr id="183305" name="Picture 9" descr="waterlas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990600"/>
            <a:ext cx="2209800" cy="2165350"/>
          </a:xfrm>
          <a:prstGeom prst="rect">
            <a:avLst/>
          </a:prstGeom>
          <a:noFill/>
        </p:spPr>
      </p:pic>
      <p:pic>
        <p:nvPicPr>
          <p:cNvPr id="183306" name="Picture 10" descr="waterlas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457200"/>
            <a:ext cx="2590800" cy="2555875"/>
          </a:xfrm>
          <a:prstGeom prst="rect">
            <a:avLst/>
          </a:prstGeom>
          <a:noFill/>
        </p:spPr>
      </p:pic>
      <p:pic>
        <p:nvPicPr>
          <p:cNvPr id="183307" name="Picture 11" descr="waterlase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38800" y="0"/>
            <a:ext cx="3276600" cy="3254375"/>
          </a:xfrm>
          <a:prstGeom prst="rect">
            <a:avLst/>
          </a:prstGeom>
          <a:noFill/>
        </p:spPr>
      </p:pic>
      <p:sp>
        <p:nvSpPr>
          <p:cNvPr id="183308" name="Rectangle 12"/>
          <p:cNvSpPr>
            <a:spLocks noChangeArrowheads="1"/>
          </p:cNvSpPr>
          <p:nvPr/>
        </p:nvSpPr>
        <p:spPr bwMode="auto">
          <a:xfrm>
            <a:off x="304800" y="3276600"/>
            <a:ext cx="28956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660033"/>
                </a:solidFill>
                <a:latin typeface="Times New Roman" pitchFamily="18" charset="0"/>
              </a:rPr>
              <a:t>Access Preparations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66003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5200" y="0"/>
            <a:ext cx="1974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Laser Pulpectomy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/>
      <p:bldP spid="183301" grpId="0"/>
      <p:bldP spid="183302" grpId="0"/>
      <p:bldP spid="183303" grpId="0"/>
      <p:bldP spid="1833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6260" name="Picture 4" descr="Tulips Phot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4445"/>
          <a:stretch>
            <a:fillRect/>
          </a:stretch>
        </p:blipFill>
        <p:spPr bwMode="auto">
          <a:xfrm>
            <a:off x="457200" y="228600"/>
            <a:ext cx="8305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2" name="AutoShape 6"/>
          <p:cNvSpPr>
            <a:spLocks noChangeArrowheads="1"/>
          </p:cNvSpPr>
          <p:nvPr/>
        </p:nvSpPr>
        <p:spPr bwMode="auto">
          <a:xfrm>
            <a:off x="914400" y="304800"/>
            <a:ext cx="7010400" cy="6248400"/>
          </a:xfrm>
          <a:prstGeom prst="flowChartMagneticTape">
            <a:avLst/>
          </a:prstGeom>
          <a:solidFill>
            <a:srgbClr val="BE669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>
                <a:latin typeface="Algerian" pitchFamily="82" charset="0"/>
              </a:rPr>
              <a:t>Biomechanical Preparation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>
    <p:check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Pulpectomy Techniques</a:t>
            </a:r>
            <a:endParaRPr lang="en-US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dirty="0"/>
              <a:t>One- stage- single -visit </a:t>
            </a:r>
            <a:r>
              <a:rPr lang="en-US" dirty="0" smtClean="0"/>
              <a:t>Pulpectomy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Two -stage –two- visit </a:t>
            </a:r>
            <a:r>
              <a:rPr lang="en-US" dirty="0" smtClean="0"/>
              <a:t>Pulpectomy</a:t>
            </a:r>
            <a:endParaRPr lang="en-US" dirty="0"/>
          </a:p>
        </p:txBody>
      </p:sp>
    </p:spTree>
  </p:cSld>
  <p:clrMapOvr>
    <a:masterClrMapping/>
  </p:clrMapOvr>
  <p:transition advClick="0">
    <p:check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Indication For Single Visit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Presence of inflammed but vital radicular pulp</a:t>
            </a:r>
          </a:p>
          <a:p>
            <a:pPr algn="just">
              <a:buFontTx/>
              <a:buNone/>
            </a:pPr>
            <a:endParaRPr lang="en-US" dirty="0"/>
          </a:p>
          <a:p>
            <a:pPr algn="just"/>
            <a:r>
              <a:rPr lang="en-US" dirty="0"/>
              <a:t>An asymptomatic primary tooth with </a:t>
            </a:r>
            <a:r>
              <a:rPr lang="en-US" dirty="0" smtClean="0"/>
              <a:t>without </a:t>
            </a:r>
            <a:r>
              <a:rPr lang="en-US" dirty="0"/>
              <a:t>any acute symptoms such as cellulitis</a:t>
            </a:r>
          </a:p>
          <a:p>
            <a:pPr algn="just">
              <a:buNone/>
            </a:pP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  <p:transition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Indication for two visit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dirty="0"/>
              <a:t>Presence of an acute abscess with or without associated </a:t>
            </a:r>
            <a:r>
              <a:rPr lang="en-US" dirty="0" smtClean="0"/>
              <a:t>cellulitis, necrotic pulp.</a:t>
            </a:r>
            <a:endParaRPr lang="en-US" dirty="0"/>
          </a:p>
          <a:p>
            <a:endParaRPr lang="en-US" dirty="0"/>
          </a:p>
          <a:p>
            <a:r>
              <a:rPr lang="en-US" dirty="0"/>
              <a:t>Presence of active and persistent discharge from root canals</a:t>
            </a:r>
          </a:p>
          <a:p>
            <a:endParaRPr lang="en-US" dirty="0"/>
          </a:p>
        </p:txBody>
      </p:sp>
    </p:spTree>
  </p:cSld>
  <p:clrMapOvr>
    <a:masterClrMapping/>
  </p:clrMapOvr>
  <p:transition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Isolation </a:t>
            </a:r>
          </a:p>
        </p:txBody>
      </p:sp>
      <p:pic>
        <p:nvPicPr>
          <p:cNvPr id="2099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8" y="1336675"/>
            <a:ext cx="5192712" cy="3981450"/>
          </a:xfrm>
          <a:noFill/>
          <a:ln w="38100">
            <a:solidFill>
              <a:schemeClr val="hlink"/>
            </a:solidFill>
          </a:ln>
        </p:spPr>
      </p:pic>
      <p:pic>
        <p:nvPicPr>
          <p:cNvPr id="209924" name="Picture 4"/>
          <p:cNvPicPr>
            <a:picLocks noChangeAspect="1" noChangeArrowheads="1"/>
          </p:cNvPicPr>
          <p:nvPr/>
        </p:nvPicPr>
        <p:blipFill>
          <a:blip r:embed="rId4"/>
          <a:srcRect r="2438"/>
          <a:stretch>
            <a:fillRect/>
          </a:stretch>
        </p:blipFill>
        <p:spPr bwMode="auto">
          <a:xfrm>
            <a:off x="5791200" y="2362200"/>
            <a:ext cx="3048000" cy="25908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check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685800"/>
          </a:xfrm>
        </p:spPr>
        <p:txBody>
          <a:bodyPr/>
          <a:lstStyle/>
          <a:p>
            <a:r>
              <a:rPr lang="en-US" sz="2400" dirty="0" smtClean="0"/>
              <a:t>     Remove </a:t>
            </a:r>
            <a:r>
              <a:rPr lang="en-US" sz="2400" dirty="0"/>
              <a:t>Caries And Identify Exposure </a:t>
            </a:r>
            <a:r>
              <a:rPr lang="en-US" sz="2400" dirty="0" smtClean="0"/>
              <a:t>Site</a:t>
            </a:r>
            <a:endParaRPr lang="en-US" sz="2400" dirty="0"/>
          </a:p>
        </p:txBody>
      </p:sp>
      <p:graphicFrame>
        <p:nvGraphicFramePr>
          <p:cNvPr id="21197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259388" y="1533525"/>
          <a:ext cx="3225800" cy="4168775"/>
        </p:xfrm>
        <a:graphic>
          <a:graphicData uri="http://schemas.openxmlformats.org/presentationml/2006/ole">
            <p:oleObj spid="_x0000_s7176" name="Bitmap Image" r:id="rId4" imgW="3029373" imgH="3914286" progId="PBrush">
              <p:embed/>
            </p:oleObj>
          </a:graphicData>
        </a:graphic>
      </p:graphicFrame>
      <p:pic>
        <p:nvPicPr>
          <p:cNvPr id="211971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496808" y="2438400"/>
            <a:ext cx="4151391" cy="2719388"/>
          </a:xfrm>
          <a:noFill/>
          <a:ln w="38100">
            <a:solidFill>
              <a:schemeClr val="hlink"/>
            </a:solidFill>
          </a:ln>
        </p:spPr>
      </p:pic>
      <p:sp>
        <p:nvSpPr>
          <p:cNvPr id="211973" name="Oval 5"/>
          <p:cNvSpPr>
            <a:spLocks noChangeArrowheads="1"/>
          </p:cNvSpPr>
          <p:nvPr/>
        </p:nvSpPr>
        <p:spPr bwMode="auto">
          <a:xfrm>
            <a:off x="2438400" y="3200400"/>
            <a:ext cx="533400" cy="533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>
    <p:check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229600" cy="990600"/>
          </a:xfrm>
        </p:spPr>
        <p:txBody>
          <a:bodyPr/>
          <a:lstStyle/>
          <a:p>
            <a:r>
              <a:rPr lang="en-US" sz="2400" dirty="0"/>
              <a:t>Remove Roof Of Pulp Chamber And Identify Opening Of Canals</a:t>
            </a:r>
          </a:p>
        </p:txBody>
      </p:sp>
      <p:graphicFrame>
        <p:nvGraphicFramePr>
          <p:cNvPr id="21402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908675" y="1981200"/>
          <a:ext cx="2676525" cy="2644775"/>
        </p:xfrm>
        <a:graphic>
          <a:graphicData uri="http://schemas.openxmlformats.org/presentationml/2006/ole">
            <p:oleObj spid="_x0000_s8200" name="Bitmap Image" r:id="rId4" imgW="4828571" imgH="4772691" progId="PBrush">
              <p:embed/>
            </p:oleObj>
          </a:graphicData>
        </a:graphic>
      </p:graphicFrame>
      <p:pic>
        <p:nvPicPr>
          <p:cNvPr id="21401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1447800" y="1828800"/>
            <a:ext cx="4186506" cy="2763838"/>
          </a:xfrm>
          <a:noFill/>
          <a:ln w="38100">
            <a:solidFill>
              <a:schemeClr val="hlink"/>
            </a:solidFill>
          </a:ln>
        </p:spPr>
      </p:pic>
    </p:spTree>
  </p:cSld>
  <p:clrMapOvr>
    <a:masterClrMapping/>
  </p:clrMapOvr>
  <p:transition advClick="0">
    <p:check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Diagnostic Radiograph With Files</a:t>
            </a:r>
          </a:p>
        </p:txBody>
      </p:sp>
      <p:pic>
        <p:nvPicPr>
          <p:cNvPr id="2160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409" r="3615"/>
          <a:stretch>
            <a:fillRect/>
          </a:stretch>
        </p:blipFill>
        <p:spPr>
          <a:xfrm>
            <a:off x="3149600" y="784225"/>
            <a:ext cx="3163888" cy="2555875"/>
          </a:xfrm>
          <a:noFill/>
          <a:ln w="38100">
            <a:solidFill>
              <a:schemeClr val="hlink"/>
            </a:solidFill>
          </a:ln>
        </p:spPr>
      </p:pic>
      <p:pic>
        <p:nvPicPr>
          <p:cNvPr id="2160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810000"/>
            <a:ext cx="2087563" cy="2667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</p:pic>
      <p:pic>
        <p:nvPicPr>
          <p:cNvPr id="2160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733800"/>
            <a:ext cx="1962150" cy="267652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check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77200" cy="838200"/>
          </a:xfrm>
        </p:spPr>
        <p:txBody>
          <a:bodyPr/>
          <a:lstStyle/>
          <a:p>
            <a:r>
              <a:rPr lang="en-US" sz="2400" dirty="0"/>
              <a:t>Debridement of Root canals and Irrigate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8116" name="Picture 4"/>
          <p:cNvPicPr>
            <a:picLocks noChangeAspect="1" noChangeArrowheads="1"/>
          </p:cNvPicPr>
          <p:nvPr/>
        </p:nvPicPr>
        <p:blipFill>
          <a:blip r:embed="rId4"/>
          <a:srcRect l="4082" r="4080" b="827"/>
          <a:stretch>
            <a:fillRect/>
          </a:stretch>
        </p:blipFill>
        <p:spPr bwMode="auto">
          <a:xfrm>
            <a:off x="914400" y="1828800"/>
            <a:ext cx="2743200" cy="18288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</p:pic>
      <p:pic>
        <p:nvPicPr>
          <p:cNvPr id="218117" name="Picture 5"/>
          <p:cNvPicPr>
            <a:picLocks noChangeAspect="1" noChangeArrowheads="1"/>
          </p:cNvPicPr>
          <p:nvPr/>
        </p:nvPicPr>
        <p:blipFill>
          <a:blip r:embed="rId5"/>
          <a:srcRect l="2127" r="2127" b="2861"/>
          <a:stretch>
            <a:fillRect/>
          </a:stretch>
        </p:blipFill>
        <p:spPr bwMode="auto">
          <a:xfrm>
            <a:off x="5562600" y="1828800"/>
            <a:ext cx="2819400" cy="18161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</p:pic>
      <p:graphicFrame>
        <p:nvGraphicFramePr>
          <p:cNvPr id="218118" name="Object 6"/>
          <p:cNvGraphicFramePr>
            <a:graphicFrameLocks noChangeAspect="1"/>
          </p:cNvGraphicFramePr>
          <p:nvPr/>
        </p:nvGraphicFramePr>
        <p:xfrm>
          <a:off x="6048375" y="3962400"/>
          <a:ext cx="1800225" cy="2209800"/>
        </p:xfrm>
        <a:graphic>
          <a:graphicData uri="http://schemas.openxmlformats.org/presentationml/2006/ole">
            <p:oleObj spid="_x0000_s9230" name="Bitmap Image" r:id="rId6" imgW="4001058" imgH="4915586" progId="PBrush">
              <p:embed/>
            </p:oleObj>
          </a:graphicData>
        </a:graphic>
      </p:graphicFrame>
      <p:graphicFrame>
        <p:nvGraphicFramePr>
          <p:cNvPr id="218119" name="Object 7"/>
          <p:cNvGraphicFramePr>
            <a:graphicFrameLocks noChangeAspect="1"/>
          </p:cNvGraphicFramePr>
          <p:nvPr/>
        </p:nvGraphicFramePr>
        <p:xfrm>
          <a:off x="1409700" y="3962400"/>
          <a:ext cx="1701800" cy="2209800"/>
        </p:xfrm>
        <a:graphic>
          <a:graphicData uri="http://schemas.openxmlformats.org/presentationml/2006/ole">
            <p:oleObj spid="_x0000_s9231" name="Bitmap Image" r:id="rId7" imgW="4476190" imgH="5811061" progId="PBrush">
              <p:embed/>
            </p:oleObj>
          </a:graphicData>
        </a:graphic>
      </p:graphicFrame>
    </p:spTree>
  </p:cSld>
  <p:clrMapOvr>
    <a:masterClrMapping/>
  </p:clrMapOvr>
  <p:transition advClick="0">
    <p:check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Dry with paper points</a:t>
            </a:r>
          </a:p>
        </p:txBody>
      </p:sp>
      <p:pic>
        <p:nvPicPr>
          <p:cNvPr id="2170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89100" y="1338263"/>
            <a:ext cx="5273675" cy="4116387"/>
          </a:xfrm>
          <a:noFill/>
          <a:ln w="38100">
            <a:solidFill>
              <a:schemeClr val="hlink"/>
            </a:solidFill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848600" cy="685800"/>
          </a:xfrm>
        </p:spPr>
        <p:txBody>
          <a:bodyPr/>
          <a:lstStyle/>
          <a:p>
            <a:r>
              <a:rPr lang="en-US" sz="2400" dirty="0"/>
              <a:t>Fill Pulp Chamber With Cement &amp; </a:t>
            </a:r>
            <a:br>
              <a:rPr lang="en-US" sz="2400" dirty="0"/>
            </a:br>
            <a:r>
              <a:rPr lang="en-US" sz="2400" dirty="0"/>
              <a:t>Restore With SSC</a:t>
            </a:r>
          </a:p>
        </p:txBody>
      </p:sp>
      <p:pic>
        <p:nvPicPr>
          <p:cNvPr id="2191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5963" y="1277938"/>
            <a:ext cx="3417887" cy="2655887"/>
          </a:xfrm>
          <a:noFill/>
          <a:ln w="38100">
            <a:solidFill>
              <a:schemeClr val="hlink"/>
            </a:solidFill>
          </a:ln>
        </p:spPr>
      </p:pic>
      <p:pic>
        <p:nvPicPr>
          <p:cNvPr id="2191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143125"/>
            <a:ext cx="3581400" cy="18954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</p:pic>
      <p:pic>
        <p:nvPicPr>
          <p:cNvPr id="2191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4419600"/>
            <a:ext cx="3422650" cy="2087563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dirty="0">
              <a:latin typeface="Chiller" pitchFamily="82" charset="0"/>
            </a:endParaRPr>
          </a:p>
          <a:p>
            <a:pPr algn="ctr">
              <a:buFontTx/>
              <a:buNone/>
            </a:pPr>
            <a:endParaRPr lang="en-US" dirty="0">
              <a:latin typeface="Chiller" pitchFamily="82" charset="0"/>
            </a:endParaRPr>
          </a:p>
          <a:p>
            <a:pPr algn="ctr">
              <a:buFontTx/>
              <a:buNone/>
            </a:pPr>
            <a:endParaRPr lang="en-US" dirty="0">
              <a:latin typeface="Chiller" pitchFamily="82" charset="0"/>
            </a:endParaRPr>
          </a:p>
          <a:p>
            <a:pPr algn="ctr">
              <a:buFontTx/>
              <a:buNone/>
            </a:pPr>
            <a:r>
              <a:rPr lang="en-US" sz="4400" dirty="0" smtClean="0">
                <a:latin typeface="Chiller" pitchFamily="82" charset="0"/>
              </a:rPr>
              <a:t>“What you remove from the root canals, is more important than what you place back………”</a:t>
            </a:r>
            <a:endParaRPr lang="en-US" sz="4400" dirty="0">
              <a:latin typeface="Chiller" pitchFamily="82" charset="0"/>
            </a:endParaRPr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4191000" y="4800600"/>
            <a:ext cx="495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SzPct val="60000"/>
            </a:pPr>
            <a:r>
              <a:rPr lang="en-US" sz="2000" dirty="0">
                <a:solidFill>
                  <a:srgbClr val="FFC000"/>
                </a:solidFill>
                <a:latin typeface="Freehand471 BT" pitchFamily="66" charset="0"/>
              </a:rPr>
              <a:t>- Old axiom in Endodontics</a:t>
            </a:r>
          </a:p>
        </p:txBody>
      </p:sp>
    </p:spTree>
  </p:cSld>
  <p:clrMapOvr>
    <a:masterClrMapping/>
  </p:clrMapOvr>
  <p:transition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Pre-op &amp; post op</a:t>
            </a:r>
          </a:p>
        </p:txBody>
      </p:sp>
      <p:pic>
        <p:nvPicPr>
          <p:cNvPr id="2201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1295400"/>
            <a:ext cx="3124200" cy="1970088"/>
          </a:xfrm>
          <a:noFill/>
          <a:ln w="38100">
            <a:solidFill>
              <a:schemeClr val="hlink"/>
            </a:solidFill>
          </a:ln>
        </p:spPr>
      </p:pic>
      <p:pic>
        <p:nvPicPr>
          <p:cNvPr id="2201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295400"/>
            <a:ext cx="2943225" cy="1865313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</p:pic>
      <p:pic>
        <p:nvPicPr>
          <p:cNvPr id="220165" name="Picture 5"/>
          <p:cNvPicPr>
            <a:picLocks noChangeArrowheads="1"/>
          </p:cNvPicPr>
          <p:nvPr/>
        </p:nvPicPr>
        <p:blipFill>
          <a:blip r:embed="rId5">
            <a:lum contrast="-18000"/>
          </a:blip>
          <a:srcRect/>
          <a:stretch>
            <a:fillRect/>
          </a:stretch>
        </p:blipFill>
        <p:spPr bwMode="auto">
          <a:xfrm>
            <a:off x="3429000" y="3810000"/>
            <a:ext cx="2971800" cy="22098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Principles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609600"/>
            <a:ext cx="7772400" cy="6096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Apex –enlarged three times the size of the first binding instrument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Periodic recapitulation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Instru </a:t>
            </a:r>
            <a:r>
              <a:rPr lang="en-US" sz="2000" dirty="0" smtClean="0"/>
              <a:t> </a:t>
            </a:r>
            <a:r>
              <a:rPr lang="en-US" sz="2000" dirty="0"/>
              <a:t>quarter to half turn and withdrawn with pull stroke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Barbed broaches – with caution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Rubber stops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Instrumentation </a:t>
            </a:r>
            <a:r>
              <a:rPr lang="en-US" sz="2000" dirty="0"/>
              <a:t>in wet canal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Debris not forced to PA area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Avoid trauma to PA area</a:t>
            </a:r>
          </a:p>
        </p:txBody>
      </p:sp>
    </p:spTree>
  </p:cSld>
  <p:clrMapOvr>
    <a:masterClrMapping/>
  </p:clrMapOvr>
  <p:transition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6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6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6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6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6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6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6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6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In primary teeth………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H files widely used compared to K files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Crown down preparation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Canals enlarged to size 35 or </a:t>
            </a:r>
            <a:r>
              <a:rPr lang="en-US" sz="2000" dirty="0" smtClean="0"/>
              <a:t>40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Cleaning the canals—utmost </a:t>
            </a:r>
            <a:r>
              <a:rPr lang="en-US" sz="2000" dirty="0" smtClean="0"/>
              <a:t>importance as </a:t>
            </a:r>
            <a:r>
              <a:rPr lang="en-US" sz="2000" dirty="0"/>
              <a:t>against shaping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Shaping done on canal walls away from furcation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Zipping &amp; perforation </a:t>
            </a:r>
            <a:r>
              <a:rPr lang="en-US" sz="2000" dirty="0" smtClean="0"/>
              <a:t>common</a:t>
            </a: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</p:cSld>
  <p:clrMapOvr>
    <a:masterClrMapping/>
  </p:clrMapOvr>
  <p:transition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6542088" cy="850900"/>
          </a:xfrm>
        </p:spPr>
        <p:txBody>
          <a:bodyPr/>
          <a:lstStyle/>
          <a:p>
            <a:pPr algn="l"/>
            <a:r>
              <a:rPr lang="en-US" sz="2400" dirty="0"/>
              <a:t>TYPES OF ENDODONTIC IRRIGANTS: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219200"/>
            <a:ext cx="7772400" cy="6096000"/>
          </a:xfrm>
        </p:spPr>
        <p:txBody>
          <a:bodyPr/>
          <a:lstStyle/>
          <a:p>
            <a:r>
              <a:rPr lang="en-US" sz="1800" b="1" dirty="0"/>
              <a:t>Sodium hypochlorite.</a:t>
            </a:r>
          </a:p>
          <a:p>
            <a:r>
              <a:rPr lang="en-US" sz="1800" b="1" dirty="0"/>
              <a:t>Hydrogen peroxide.</a:t>
            </a:r>
          </a:p>
          <a:p>
            <a:r>
              <a:rPr lang="en-US" sz="1800" b="1" dirty="0"/>
              <a:t>Chelating Agents:</a:t>
            </a:r>
          </a:p>
          <a:p>
            <a:pPr>
              <a:buFontTx/>
              <a:buNone/>
            </a:pPr>
            <a:r>
              <a:rPr lang="en-US" sz="1800" b="1" dirty="0"/>
              <a:t>                  # EDTA</a:t>
            </a:r>
          </a:p>
          <a:p>
            <a:pPr>
              <a:buFontTx/>
              <a:buNone/>
            </a:pPr>
            <a:r>
              <a:rPr lang="en-US" sz="1800" b="1" dirty="0"/>
              <a:t>                  # RC </a:t>
            </a:r>
            <a:r>
              <a:rPr lang="en-US" sz="1800" b="1" dirty="0" smtClean="0"/>
              <a:t>Prep</a:t>
            </a:r>
            <a:endParaRPr lang="en-US" sz="1800" b="1" dirty="0"/>
          </a:p>
          <a:p>
            <a:pPr>
              <a:buFontTx/>
              <a:buNone/>
            </a:pPr>
            <a:r>
              <a:rPr lang="en-US" sz="1800" b="1" dirty="0"/>
              <a:t>                  </a:t>
            </a:r>
            <a:endParaRPr lang="en-US" sz="1800" b="1" dirty="0" smtClean="0"/>
          </a:p>
          <a:p>
            <a:pPr>
              <a:lnSpc>
                <a:spcPct val="90000"/>
              </a:lnSpc>
            </a:pPr>
            <a:r>
              <a:rPr lang="en-US" sz="1800" b="1" dirty="0" smtClean="0"/>
              <a:t>Acid cleansers: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dirty="0" smtClean="0"/>
              <a:t>                      2% potentiated acid.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dirty="0" smtClean="0"/>
              <a:t>                      # Phosphoric acid.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dirty="0" smtClean="0"/>
              <a:t>                      # Lactic acid.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dirty="0" smtClean="0"/>
              <a:t>                      # Citric acid.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dirty="0" smtClean="0"/>
              <a:t>                      # Tannic acid.</a:t>
            </a:r>
          </a:p>
          <a:p>
            <a:pPr>
              <a:lnSpc>
                <a:spcPct val="90000"/>
              </a:lnSpc>
            </a:pPr>
            <a:r>
              <a:rPr lang="en-US" sz="1800" b="1" dirty="0" smtClean="0"/>
              <a:t>Saline / Water.</a:t>
            </a:r>
          </a:p>
          <a:p>
            <a:pPr>
              <a:lnSpc>
                <a:spcPct val="90000"/>
              </a:lnSpc>
            </a:pPr>
            <a:r>
              <a:rPr lang="en-US" sz="1800" b="1" dirty="0" smtClean="0"/>
              <a:t>Anesthetic solution.</a:t>
            </a:r>
          </a:p>
          <a:p>
            <a:pPr>
              <a:lnSpc>
                <a:spcPct val="90000"/>
              </a:lnSpc>
            </a:pPr>
            <a:r>
              <a:rPr lang="en-US" sz="1800" b="1" dirty="0" smtClean="0"/>
              <a:t>Glyoxide.</a:t>
            </a:r>
          </a:p>
          <a:p>
            <a:pPr>
              <a:lnSpc>
                <a:spcPct val="90000"/>
              </a:lnSpc>
            </a:pPr>
            <a:r>
              <a:rPr lang="en-US" sz="1800" b="1" dirty="0" smtClean="0"/>
              <a:t>Chlorhexidine gluconate.</a:t>
            </a:r>
          </a:p>
          <a:p>
            <a:pPr>
              <a:buFontTx/>
              <a:buNone/>
            </a:pPr>
            <a:endParaRPr lang="en-US" sz="1800" b="1" dirty="0"/>
          </a:p>
        </p:txBody>
      </p:sp>
      <p:pic>
        <p:nvPicPr>
          <p:cNvPr id="4" name="Picture 12" descr="Animation%20Bubbles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457200" cy="3048000"/>
          </a:xfrm>
          <a:prstGeom prst="rect">
            <a:avLst/>
          </a:prstGeom>
          <a:noFill/>
        </p:spPr>
      </p:pic>
      <p:pic>
        <p:nvPicPr>
          <p:cNvPr id="5" name="Picture 13" descr="Animation%20Bubbles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0"/>
            <a:ext cx="457200" cy="304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6260" name="Picture 4" descr="Tulips Phot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4445"/>
          <a:stretch>
            <a:fillRect/>
          </a:stretch>
        </p:blipFill>
        <p:spPr bwMode="auto">
          <a:xfrm>
            <a:off x="457200" y="228600"/>
            <a:ext cx="8305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2" name="AutoShape 6"/>
          <p:cNvSpPr>
            <a:spLocks noChangeArrowheads="1"/>
          </p:cNvSpPr>
          <p:nvPr/>
        </p:nvSpPr>
        <p:spPr bwMode="auto">
          <a:xfrm>
            <a:off x="914400" y="304800"/>
            <a:ext cx="7010400" cy="6248400"/>
          </a:xfrm>
          <a:prstGeom prst="flowChartMagneticTape">
            <a:avLst/>
          </a:prstGeom>
          <a:solidFill>
            <a:srgbClr val="BE669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smtClean="0"/>
              <a:t>Obturation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Obturation  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Aim 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Recontamination of </a:t>
            </a:r>
            <a:r>
              <a:rPr lang="en-US" sz="2400" dirty="0"/>
              <a:t>the root </a:t>
            </a:r>
            <a:r>
              <a:rPr lang="en-US" sz="2400" dirty="0" smtClean="0"/>
              <a:t>canal- </a:t>
            </a:r>
            <a:r>
              <a:rPr lang="en-US" sz="2400" dirty="0" err="1" smtClean="0"/>
              <a:t>coronally</a:t>
            </a:r>
            <a:r>
              <a:rPr lang="en-US" sz="2400" dirty="0" smtClean="0"/>
              <a:t> </a:t>
            </a:r>
            <a:r>
              <a:rPr lang="en-US" sz="2400" dirty="0"/>
              <a:t>/ apically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Isolate and neutralize </a:t>
            </a:r>
            <a:r>
              <a:rPr lang="en-US" sz="2400" dirty="0"/>
              <a:t>any residual </a:t>
            </a:r>
            <a:r>
              <a:rPr lang="en-US" sz="2400" dirty="0" smtClean="0"/>
              <a:t>bacteria</a:t>
            </a:r>
          </a:p>
          <a:p>
            <a:pPr lvl="1">
              <a:lnSpc>
                <a:spcPct val="110000"/>
              </a:lnSpc>
              <a:buNone/>
            </a:pPr>
            <a:r>
              <a:rPr lang="en-US" dirty="0" smtClean="0">
                <a:latin typeface="Monotype Corsiva" pitchFamily="66" charset="0"/>
              </a:rPr>
              <a:t>Should assure complete filling of the canal without overfill and with minimal number of voids                                                     </a:t>
            </a:r>
            <a:r>
              <a:rPr lang="en-US" sz="2000" dirty="0" smtClean="0"/>
              <a:t>					</a:t>
            </a:r>
            <a:r>
              <a:rPr lang="en-US" sz="2000" dirty="0" smtClean="0">
                <a:solidFill>
                  <a:srgbClr val="66FF33"/>
                </a:solidFill>
              </a:rPr>
              <a:t>Guelmann et al 2004</a:t>
            </a:r>
          </a:p>
          <a:p>
            <a:endParaRPr lang="en-US" sz="2000" dirty="0" smtClean="0">
              <a:solidFill>
                <a:srgbClr val="241979"/>
              </a:solidFill>
            </a:endParaRPr>
          </a:p>
          <a:p>
            <a:pPr lvl="1"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  <a:buNone/>
            </a:pPr>
            <a:endParaRPr lang="en-US" sz="2800" dirty="0"/>
          </a:p>
          <a:p>
            <a:pPr>
              <a:lnSpc>
                <a:spcPct val="110000"/>
              </a:lnSpc>
            </a:pPr>
            <a:endParaRPr lang="en-US" sz="2800" dirty="0"/>
          </a:p>
          <a:p>
            <a:pPr>
              <a:buFontTx/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Picture 4" descr="endo_head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572000"/>
            <a:ext cx="1695411" cy="1797063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5" descr="endomolar_fill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3778771"/>
            <a:ext cx="2209800" cy="2861872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Manga Temple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3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Manga Temple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3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Manga Temple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14631</TotalTime>
  <Words>2228</Words>
  <Application>Microsoft Office PowerPoint</Application>
  <PresentationFormat>On-screen Show (4:3)</PresentationFormat>
  <Paragraphs>367</Paragraphs>
  <Slides>40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Default Design</vt:lpstr>
      <vt:lpstr>1_Default Design</vt:lpstr>
      <vt:lpstr>2_Default Design</vt:lpstr>
      <vt:lpstr>Bitmap Image</vt:lpstr>
      <vt:lpstr>Slide 1</vt:lpstr>
      <vt:lpstr>PULPECTOMY- Part 2 </vt:lpstr>
      <vt:lpstr>Slide 3</vt:lpstr>
      <vt:lpstr>Slide 4</vt:lpstr>
      <vt:lpstr>Principles</vt:lpstr>
      <vt:lpstr>In primary teeth………</vt:lpstr>
      <vt:lpstr>TYPES OF ENDODONTIC IRRIGANTS:</vt:lpstr>
      <vt:lpstr>Slide 8</vt:lpstr>
      <vt:lpstr>Obturation  </vt:lpstr>
      <vt:lpstr>Criteria For Ideal Root Canal Filling Material     Castagnola et al, Rifkin 1980 </vt:lpstr>
      <vt:lpstr>Slide 11</vt:lpstr>
      <vt:lpstr>Slide 12</vt:lpstr>
      <vt:lpstr>Zinc Oxide Eugenol</vt:lpstr>
      <vt:lpstr>Biological properties of ZOE</vt:lpstr>
      <vt:lpstr>Benificial effects</vt:lpstr>
      <vt:lpstr>Calcium Hydroxide</vt:lpstr>
      <vt:lpstr>KRI Paste (Iodoform Paste)</vt:lpstr>
      <vt:lpstr>Advantages</vt:lpstr>
      <vt:lpstr>Maisto Paste</vt:lpstr>
      <vt:lpstr>(JISPPD 1996)</vt:lpstr>
      <vt:lpstr>Slide 21</vt:lpstr>
      <vt:lpstr>Vitapex / Metapex</vt:lpstr>
      <vt:lpstr>Endoflas</vt:lpstr>
      <vt:lpstr>Slide 24</vt:lpstr>
      <vt:lpstr>Slide 25</vt:lpstr>
      <vt:lpstr>Pulpectomy Techniques </vt:lpstr>
      <vt:lpstr>Methods of Obturation </vt:lpstr>
      <vt:lpstr>Lentulospirals </vt:lpstr>
      <vt:lpstr> </vt:lpstr>
      <vt:lpstr>Pulpectomy Techniques</vt:lpstr>
      <vt:lpstr>Indication For Single Visit</vt:lpstr>
      <vt:lpstr>Indication for two visit</vt:lpstr>
      <vt:lpstr>Isolation </vt:lpstr>
      <vt:lpstr>     Remove Caries And Identify Exposure Site</vt:lpstr>
      <vt:lpstr>Remove Roof Of Pulp Chamber And Identify Opening Of Canals</vt:lpstr>
      <vt:lpstr>Diagnostic Radiograph With Files</vt:lpstr>
      <vt:lpstr>Debridement of Root canals and Irrigate</vt:lpstr>
      <vt:lpstr>Dry with paper points</vt:lpstr>
      <vt:lpstr>Fill Pulp Chamber With Cement &amp;  Restore With SSC</vt:lpstr>
      <vt:lpstr>Pre-op &amp; post op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Taran</dc:creator>
  <cp:lastModifiedBy>HP</cp:lastModifiedBy>
  <cp:revision>475</cp:revision>
  <dcterms:created xsi:type="dcterms:W3CDTF">2009-02-03T14:38:25Z</dcterms:created>
  <dcterms:modified xsi:type="dcterms:W3CDTF">2020-04-27T11:42:39Z</dcterms:modified>
</cp:coreProperties>
</file>