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sldIdLst>
    <p:sldId id="256" r:id="rId2"/>
    <p:sldId id="257" r:id="rId3"/>
    <p:sldId id="277" r:id="rId4"/>
    <p:sldId id="282" r:id="rId5"/>
    <p:sldId id="278" r:id="rId6"/>
    <p:sldId id="279" r:id="rId7"/>
    <p:sldId id="280" r:id="rId8"/>
    <p:sldId id="283" r:id="rId9"/>
    <p:sldId id="281" r:id="rId10"/>
    <p:sldId id="284" r:id="rId11"/>
    <p:sldId id="259" r:id="rId12"/>
    <p:sldId id="285" r:id="rId13"/>
    <p:sldId id="286" r:id="rId14"/>
    <p:sldId id="287" r:id="rId15"/>
    <p:sldId id="288" r:id="rId16"/>
    <p:sldId id="289" r:id="rId17"/>
    <p:sldId id="290" r:id="rId18"/>
    <p:sldId id="291" r:id="rId19"/>
    <p:sldId id="297" r:id="rId20"/>
    <p:sldId id="292" r:id="rId21"/>
    <p:sldId id="295" r:id="rId22"/>
    <p:sldId id="293" r:id="rId23"/>
    <p:sldId id="260" r:id="rId24"/>
    <p:sldId id="294" r:id="rId25"/>
    <p:sldId id="296" r:id="rId26"/>
    <p:sldId id="311" r:id="rId27"/>
    <p:sldId id="312" r:id="rId28"/>
    <p:sldId id="313" r:id="rId29"/>
    <p:sldId id="314" r:id="rId30"/>
    <p:sldId id="315" r:id="rId31"/>
    <p:sldId id="316" r:id="rId32"/>
    <p:sldId id="317" r:id="rId33"/>
    <p:sldId id="318" r:id="rId34"/>
    <p:sldId id="319" r:id="rId35"/>
    <p:sldId id="320" r:id="rId36"/>
    <p:sldId id="321" r:id="rId37"/>
    <p:sldId id="322" r:id="rId38"/>
    <p:sldId id="323" r:id="rId39"/>
    <p:sldId id="324" r:id="rId40"/>
    <p:sldId id="327" r:id="rId41"/>
    <p:sldId id="298" r:id="rId42"/>
    <p:sldId id="299" r:id="rId43"/>
    <p:sldId id="325" r:id="rId44"/>
    <p:sldId id="326" r:id="rId45"/>
    <p:sldId id="300" r:id="rId46"/>
    <p:sldId id="301" r:id="rId47"/>
    <p:sldId id="302" r:id="rId48"/>
    <p:sldId id="304" r:id="rId49"/>
    <p:sldId id="305" r:id="rId50"/>
    <p:sldId id="306" r:id="rId51"/>
    <p:sldId id="307" r:id="rId52"/>
    <p:sldId id="308" r:id="rId53"/>
    <p:sldId id="309" r:id="rId54"/>
    <p:sldId id="310"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578" autoAdjust="0"/>
    <p:restoredTop sz="94660"/>
  </p:normalViewPr>
  <p:slideViewPr>
    <p:cSldViewPr>
      <p:cViewPr>
        <p:scale>
          <a:sx n="60" d="100"/>
          <a:sy n="60" d="100"/>
        </p:scale>
        <p:origin x="-1460" y="-1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DBD9CC9F-9B2E-42B9-827A-A622539C7ED0}" type="datetimeFigureOut">
              <a:rPr lang="en-US" smtClean="0"/>
              <a:pPr/>
              <a:t>9/20/2019</a:t>
            </a:fld>
            <a:endParaRPr lang="en-IN"/>
          </a:p>
        </p:txBody>
      </p:sp>
      <p:sp>
        <p:nvSpPr>
          <p:cNvPr id="19" name="Footer Placeholder 18"/>
          <p:cNvSpPr>
            <a:spLocks noGrp="1"/>
          </p:cNvSpPr>
          <p:nvPr>
            <p:ph type="ftr" sz="quarter" idx="11"/>
          </p:nvPr>
        </p:nvSpPr>
        <p:spPr/>
        <p:txBody>
          <a:bodyPr/>
          <a:lstStyle/>
          <a:p>
            <a:endParaRPr lang="en-IN"/>
          </a:p>
        </p:txBody>
      </p:sp>
      <p:sp>
        <p:nvSpPr>
          <p:cNvPr id="27" name="Slide Number Placeholder 26"/>
          <p:cNvSpPr>
            <a:spLocks noGrp="1"/>
          </p:cNvSpPr>
          <p:nvPr>
            <p:ph type="sldNum" sz="quarter" idx="12"/>
          </p:nvPr>
        </p:nvSpPr>
        <p:spPr/>
        <p:txBody>
          <a:bodyPr/>
          <a:lstStyle/>
          <a:p>
            <a:fld id="{E881DF66-4FDD-439F-B372-29277462EEBC}" type="slidenum">
              <a:rPr lang="en-IN" smtClean="0"/>
              <a:pPr/>
              <a:t>‹#›</a:t>
            </a:fld>
            <a:endParaRPr lang="en-IN"/>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BD9CC9F-9B2E-42B9-827A-A622539C7ED0}" type="datetimeFigureOut">
              <a:rPr lang="en-US" smtClean="0"/>
              <a:pPr/>
              <a:t>9/20/2019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881DF66-4FDD-439F-B372-29277462EEBC}" type="slidenum">
              <a:rPr lang="en-IN" smtClean="0"/>
              <a:pPr/>
              <a:t>‹#›</a:t>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BD9CC9F-9B2E-42B9-827A-A622539C7ED0}" type="datetimeFigureOut">
              <a:rPr lang="en-US" smtClean="0"/>
              <a:pPr/>
              <a:t>9/20/2019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881DF66-4FDD-439F-B372-29277462EEBC}" type="slidenum">
              <a:rPr lang="en-IN" smtClean="0"/>
              <a:pPr/>
              <a:t>‹#›</a:t>
            </a:fld>
            <a:endParaRPr lang="en-I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BD9CC9F-9B2E-42B9-827A-A622539C7ED0}" type="datetimeFigureOut">
              <a:rPr lang="en-US" smtClean="0"/>
              <a:pPr/>
              <a:t>9/20/2019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881DF66-4FDD-439F-B372-29277462EEBC}" type="slidenum">
              <a:rPr lang="en-IN" smtClean="0"/>
              <a:pPr/>
              <a:t>‹#›</a:t>
            </a:fld>
            <a:endParaRPr lang="en-I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BD9CC9F-9B2E-42B9-827A-A622539C7ED0}" type="datetimeFigureOut">
              <a:rPr lang="en-US" smtClean="0"/>
              <a:pPr/>
              <a:t>9/20/2019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881DF66-4FDD-439F-B372-29277462EEBC}" type="slidenum">
              <a:rPr lang="en-IN" smtClean="0"/>
              <a:pPr/>
              <a:t>‹#›</a:t>
            </a:fld>
            <a:endParaRPr lang="en-IN"/>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BD9CC9F-9B2E-42B9-827A-A622539C7ED0}" type="datetimeFigureOut">
              <a:rPr lang="en-US" smtClean="0"/>
              <a:pPr/>
              <a:t>9/20/2019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E881DF66-4FDD-439F-B372-29277462EEBC}" type="slidenum">
              <a:rPr lang="en-IN" smtClean="0"/>
              <a:pPr/>
              <a:t>‹#›</a:t>
            </a:fld>
            <a:endParaRPr lang="en-I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DBD9CC9F-9B2E-42B9-827A-A622539C7ED0}" type="datetimeFigureOut">
              <a:rPr lang="en-US" smtClean="0"/>
              <a:pPr/>
              <a:t>9/20/2019</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E881DF66-4FDD-439F-B372-29277462EEBC}" type="slidenum">
              <a:rPr lang="en-IN" smtClean="0"/>
              <a:pPr/>
              <a:t>‹#›</a:t>
            </a:fld>
            <a:endParaRPr lang="en-I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BD9CC9F-9B2E-42B9-827A-A622539C7ED0}" type="datetimeFigureOut">
              <a:rPr lang="en-US" smtClean="0"/>
              <a:pPr/>
              <a:t>9/20/2019</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E881DF66-4FDD-439F-B372-29277462EEBC}" type="slidenum">
              <a:rPr lang="en-IN" smtClean="0"/>
              <a:pPr/>
              <a:t>‹#›</a:t>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D9CC9F-9B2E-42B9-827A-A622539C7ED0}" type="datetimeFigureOut">
              <a:rPr lang="en-US" smtClean="0"/>
              <a:pPr/>
              <a:t>9/20/2019</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E881DF66-4FDD-439F-B372-29277462EEBC}" type="slidenum">
              <a:rPr lang="en-IN" smtClean="0"/>
              <a:pPr/>
              <a:t>‹#›</a:t>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BD9CC9F-9B2E-42B9-827A-A622539C7ED0}" type="datetimeFigureOut">
              <a:rPr lang="en-US" smtClean="0"/>
              <a:pPr/>
              <a:t>9/20/2019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E881DF66-4FDD-439F-B372-29277462EEBC}" type="slidenum">
              <a:rPr lang="en-IN" smtClean="0"/>
              <a:pPr/>
              <a:t>‹#›</a:t>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BD9CC9F-9B2E-42B9-827A-A622539C7ED0}" type="datetimeFigureOut">
              <a:rPr lang="en-US" smtClean="0"/>
              <a:pPr/>
              <a:t>9/20/2019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a:xfrm>
            <a:off x="8077200" y="6356350"/>
            <a:ext cx="609600" cy="365125"/>
          </a:xfrm>
        </p:spPr>
        <p:txBody>
          <a:bodyPr/>
          <a:lstStyle/>
          <a:p>
            <a:fld id="{E881DF66-4FDD-439F-B372-29277462EEBC}" type="slidenum">
              <a:rPr lang="en-IN" smtClean="0"/>
              <a:pPr/>
              <a:t>‹#›</a:t>
            </a:fld>
            <a:endParaRPr lang="en-IN"/>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DBD9CC9F-9B2E-42B9-827A-A622539C7ED0}" type="datetimeFigureOut">
              <a:rPr lang="en-US" smtClean="0"/>
              <a:pPr/>
              <a:t>9/20/2019</a:t>
            </a:fld>
            <a:endParaRPr lang="en-IN"/>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IN"/>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E881DF66-4FDD-439F-B372-29277462EEBC}" type="slidenum">
              <a:rPr lang="en-IN" smtClean="0"/>
              <a:pPr/>
              <a:t>‹#›</a:t>
            </a:fld>
            <a:endParaRPr lang="en-IN"/>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5720" y="1752601"/>
            <a:ext cx="8572560" cy="1829761"/>
          </a:xfrm>
        </p:spPr>
        <p:txBody>
          <a:bodyPr/>
          <a:lstStyle/>
          <a:p>
            <a:r>
              <a:rPr lang="en-IN" dirty="0" err="1" smtClean="0"/>
              <a:t>Cephalometrics</a:t>
            </a:r>
            <a:r>
              <a:rPr lang="en-IN" dirty="0" smtClean="0"/>
              <a:t> in Orthodontics</a:t>
            </a:r>
            <a:endParaRPr lang="en-IN" dirty="0"/>
          </a:p>
        </p:txBody>
      </p:sp>
      <p:sp>
        <p:nvSpPr>
          <p:cNvPr id="3" name="Subtitle 2"/>
          <p:cNvSpPr>
            <a:spLocks noGrp="1"/>
          </p:cNvSpPr>
          <p:nvPr>
            <p:ph type="subTitle" idx="1"/>
          </p:nvPr>
        </p:nvSpPr>
        <p:spPr/>
        <p:txBody>
          <a:bodyPr/>
          <a:lstStyle/>
          <a:p>
            <a:endParaRPr lang="en-IN"/>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0" y="274638"/>
            <a:ext cx="8229600" cy="1143000"/>
          </a:xfrm>
        </p:spPr>
        <p:txBody>
          <a:bodyPr anchor="ctr"/>
          <a:lstStyle/>
          <a:p>
            <a:r>
              <a:rPr lang="en-US"/>
              <a:t>CEPHALOMETRIC LANDMARKS</a:t>
            </a:r>
          </a:p>
        </p:txBody>
      </p:sp>
      <p:sp>
        <p:nvSpPr>
          <p:cNvPr id="9219" name="Rectangle 3"/>
          <p:cNvSpPr>
            <a:spLocks noGrp="1" noChangeArrowheads="1"/>
          </p:cNvSpPr>
          <p:nvPr>
            <p:ph type="body" idx="4294967295"/>
          </p:nvPr>
        </p:nvSpPr>
        <p:spPr>
          <a:xfrm>
            <a:off x="0" y="1600200"/>
            <a:ext cx="8229600" cy="5029200"/>
          </a:xfrm>
        </p:spPr>
        <p:txBody>
          <a:bodyPr/>
          <a:lstStyle/>
          <a:p>
            <a:pPr marL="533400" indent="-533400">
              <a:lnSpc>
                <a:spcPct val="80000"/>
              </a:lnSpc>
            </a:pPr>
            <a:r>
              <a:rPr lang="en-US" sz="2400" dirty="0" err="1"/>
              <a:t>Cephalometrics</a:t>
            </a:r>
            <a:r>
              <a:rPr lang="en-US" sz="2400" dirty="0"/>
              <a:t> makes use of certain landmarks or points on the skull which are used for </a:t>
            </a:r>
            <a:r>
              <a:rPr lang="en-US" sz="2400" dirty="0" smtClean="0"/>
              <a:t>analysis </a:t>
            </a:r>
            <a:r>
              <a:rPr lang="en-US" sz="2400" dirty="0"/>
              <a:t>and measurements.</a:t>
            </a:r>
          </a:p>
          <a:p>
            <a:pPr marL="533400" indent="-533400">
              <a:lnSpc>
                <a:spcPct val="80000"/>
              </a:lnSpc>
            </a:pPr>
            <a:endParaRPr lang="en-US" sz="2400" dirty="0"/>
          </a:p>
          <a:p>
            <a:pPr marL="533400" indent="-533400">
              <a:lnSpc>
                <a:spcPct val="80000"/>
              </a:lnSpc>
            </a:pPr>
            <a:r>
              <a:rPr lang="en-US" sz="2400" dirty="0"/>
              <a:t>The </a:t>
            </a:r>
            <a:r>
              <a:rPr lang="en-US" sz="2400" dirty="0" err="1"/>
              <a:t>cephalometric</a:t>
            </a:r>
            <a:r>
              <a:rPr lang="en-US" sz="2400" dirty="0"/>
              <a:t> landmarks can </a:t>
            </a:r>
            <a:r>
              <a:rPr lang="en-US" sz="2400" dirty="0" smtClean="0"/>
              <a:t>be classified as:</a:t>
            </a:r>
            <a:endParaRPr lang="en-US" sz="2400" dirty="0"/>
          </a:p>
          <a:p>
            <a:pPr marL="533400" indent="-533400">
              <a:lnSpc>
                <a:spcPct val="80000"/>
              </a:lnSpc>
            </a:pPr>
            <a:endParaRPr lang="en-US" sz="2400" dirty="0"/>
          </a:p>
          <a:p>
            <a:pPr marL="533400" indent="-533400">
              <a:lnSpc>
                <a:spcPct val="80000"/>
              </a:lnSpc>
              <a:buFont typeface="Wingdings" pitchFamily="2" charset="2"/>
              <a:buChar char="Ø"/>
            </a:pPr>
            <a:r>
              <a:rPr lang="en-US" sz="2400" dirty="0"/>
              <a:t> </a:t>
            </a:r>
            <a:r>
              <a:rPr lang="en-US" sz="2400" b="1" dirty="0"/>
              <a:t>Anatomic landmarks </a:t>
            </a:r>
            <a:r>
              <a:rPr lang="en-US" sz="2400" dirty="0"/>
              <a:t>– these landmarks represent actual anatomic structures of the skull.</a:t>
            </a:r>
          </a:p>
          <a:p>
            <a:pPr marL="533400" indent="-533400">
              <a:lnSpc>
                <a:spcPct val="80000"/>
              </a:lnSpc>
              <a:buFont typeface="Wingdings" pitchFamily="2" charset="2"/>
              <a:buNone/>
            </a:pPr>
            <a:endParaRPr lang="en-US" sz="2400" dirty="0"/>
          </a:p>
          <a:p>
            <a:pPr marL="533400" indent="-533400">
              <a:lnSpc>
                <a:spcPct val="80000"/>
              </a:lnSpc>
              <a:buFont typeface="Wingdings" pitchFamily="2" charset="2"/>
              <a:buChar char="Ø"/>
            </a:pPr>
            <a:r>
              <a:rPr lang="en-US" sz="2400" b="1" dirty="0"/>
              <a:t>Derived landmarks </a:t>
            </a:r>
            <a:r>
              <a:rPr lang="en-US" sz="2400" dirty="0"/>
              <a:t>– these are landmarks that have been obtained secondarily from anatomic structures in a </a:t>
            </a:r>
            <a:r>
              <a:rPr lang="en-US" sz="2400" dirty="0" err="1"/>
              <a:t>cephalogram</a:t>
            </a:r>
            <a:r>
              <a:rPr lang="en-US" sz="2400" dirty="0"/>
              <a:t>.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457200" y="1481328"/>
            <a:ext cx="4257676" cy="4525963"/>
          </a:xfrm>
        </p:spPr>
        <p:txBody>
          <a:bodyPr/>
          <a:lstStyle/>
          <a:p>
            <a:r>
              <a:rPr lang="en-IN" b="1" dirty="0" smtClean="0"/>
              <a:t>Soft tissue / </a:t>
            </a:r>
          </a:p>
          <a:p>
            <a:r>
              <a:rPr lang="en-IN" b="1" dirty="0" smtClean="0"/>
              <a:t>Hard tissue landmark</a:t>
            </a:r>
            <a:r>
              <a:rPr lang="en-IN" dirty="0" smtClean="0"/>
              <a:t>.</a:t>
            </a:r>
          </a:p>
          <a:p>
            <a:endParaRPr lang="en-IN" dirty="0" smtClean="0"/>
          </a:p>
          <a:p>
            <a:endParaRPr lang="en-IN" dirty="0" smtClean="0"/>
          </a:p>
          <a:p>
            <a:endParaRPr lang="en-IN" dirty="0" smtClean="0"/>
          </a:p>
          <a:p>
            <a:r>
              <a:rPr lang="en-IN" b="1" dirty="0" smtClean="0"/>
              <a:t>Unilateral / </a:t>
            </a:r>
          </a:p>
          <a:p>
            <a:r>
              <a:rPr lang="en-IN" b="1" dirty="0" smtClean="0"/>
              <a:t>Bilateral landmark.</a:t>
            </a:r>
          </a:p>
          <a:p>
            <a:endParaRPr lang="en-IN" dirty="0"/>
          </a:p>
        </p:txBody>
      </p:sp>
      <p:pic>
        <p:nvPicPr>
          <p:cNvPr id="4" name="Picture 5" descr="ap"/>
          <p:cNvPicPr>
            <a:picLocks noChangeAspect="1" noChangeArrowheads="1"/>
          </p:cNvPicPr>
          <p:nvPr/>
        </p:nvPicPr>
        <p:blipFill>
          <a:blip r:embed="rId2"/>
          <a:srcRect l="30156" t="12854" r="13692" b="32703"/>
          <a:stretch>
            <a:fillRect/>
          </a:stretch>
        </p:blipFill>
        <p:spPr bwMode="auto">
          <a:xfrm>
            <a:off x="4714876" y="785794"/>
            <a:ext cx="4114800" cy="54864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557242" y="274638"/>
            <a:ext cx="8229600" cy="1143000"/>
          </a:xfrm>
        </p:spPr>
        <p:txBody>
          <a:bodyPr anchor="ctr"/>
          <a:lstStyle/>
          <a:p>
            <a:r>
              <a:rPr lang="en-US" dirty="0"/>
              <a:t>LANDMARKS</a:t>
            </a:r>
          </a:p>
        </p:txBody>
      </p:sp>
      <p:sp>
        <p:nvSpPr>
          <p:cNvPr id="11267" name="Rectangle 3"/>
          <p:cNvSpPr>
            <a:spLocks noGrp="1" noChangeArrowheads="1"/>
          </p:cNvSpPr>
          <p:nvPr>
            <p:ph type="body" idx="4294967295"/>
          </p:nvPr>
        </p:nvSpPr>
        <p:spPr>
          <a:xfrm>
            <a:off x="85724" y="1733576"/>
            <a:ext cx="4343400" cy="4195754"/>
          </a:xfrm>
        </p:spPr>
        <p:txBody>
          <a:bodyPr/>
          <a:lstStyle/>
          <a:p>
            <a:pPr>
              <a:lnSpc>
                <a:spcPct val="80000"/>
              </a:lnSpc>
            </a:pPr>
            <a:r>
              <a:rPr lang="en-US" sz="2400" dirty="0" err="1"/>
              <a:t>Nasion</a:t>
            </a:r>
            <a:r>
              <a:rPr lang="en-US" sz="2400" dirty="0"/>
              <a:t> : the most anterior point midway between the frontal &amp; nasal bone on the </a:t>
            </a:r>
            <a:r>
              <a:rPr lang="en-US" sz="2400" dirty="0" err="1"/>
              <a:t>fronto</a:t>
            </a:r>
            <a:r>
              <a:rPr lang="en-US" sz="2400" dirty="0"/>
              <a:t>-nasal suture.</a:t>
            </a:r>
          </a:p>
          <a:p>
            <a:pPr>
              <a:lnSpc>
                <a:spcPct val="80000"/>
              </a:lnSpc>
            </a:pPr>
            <a:endParaRPr lang="en-US" sz="2400" dirty="0"/>
          </a:p>
          <a:p>
            <a:pPr>
              <a:lnSpc>
                <a:spcPct val="80000"/>
              </a:lnSpc>
            </a:pPr>
            <a:r>
              <a:rPr lang="en-US" sz="2400" dirty="0" err="1"/>
              <a:t>Orbitale</a:t>
            </a:r>
            <a:r>
              <a:rPr lang="en-US" sz="2400" dirty="0"/>
              <a:t> : the lowest point on the inferior margin of the orbit.</a:t>
            </a:r>
          </a:p>
          <a:p>
            <a:pPr>
              <a:lnSpc>
                <a:spcPct val="80000"/>
              </a:lnSpc>
              <a:buFontTx/>
              <a:buNone/>
            </a:pPr>
            <a:endParaRPr lang="en-US" sz="2400" dirty="0"/>
          </a:p>
          <a:p>
            <a:pPr>
              <a:lnSpc>
                <a:spcPct val="80000"/>
              </a:lnSpc>
            </a:pPr>
            <a:r>
              <a:rPr lang="en-US" sz="2400" dirty="0" err="1"/>
              <a:t>Porion</a:t>
            </a:r>
            <a:r>
              <a:rPr lang="en-US" sz="2400" dirty="0"/>
              <a:t> : the highest bony point on the upper margin of the external auditory </a:t>
            </a:r>
            <a:r>
              <a:rPr lang="en-US" sz="2400" dirty="0" err="1"/>
              <a:t>meatus</a:t>
            </a:r>
            <a:r>
              <a:rPr lang="en-US" sz="2400" dirty="0"/>
              <a:t>.</a:t>
            </a:r>
          </a:p>
        </p:txBody>
      </p:sp>
      <p:pic>
        <p:nvPicPr>
          <p:cNvPr id="11269" name="Picture 5" descr="ap"/>
          <p:cNvPicPr>
            <a:picLocks noChangeAspect="1" noChangeArrowheads="1"/>
          </p:cNvPicPr>
          <p:nvPr/>
        </p:nvPicPr>
        <p:blipFill>
          <a:blip r:embed="rId2"/>
          <a:srcRect l="30156" t="12854" r="13692" b="32703"/>
          <a:stretch>
            <a:fillRect/>
          </a:stretch>
        </p:blipFill>
        <p:spPr bwMode="auto">
          <a:xfrm>
            <a:off x="4724400" y="928670"/>
            <a:ext cx="4275548" cy="570073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5" descr="s5"/>
          <p:cNvPicPr>
            <a:picLocks noChangeAspect="1" noChangeArrowheads="1"/>
          </p:cNvPicPr>
          <p:nvPr/>
        </p:nvPicPr>
        <p:blipFill>
          <a:blip r:embed="rId2"/>
          <a:srcRect l="28432" t="9981" r="18628" b="57225"/>
          <a:stretch>
            <a:fillRect/>
          </a:stretch>
        </p:blipFill>
        <p:spPr bwMode="auto">
          <a:xfrm>
            <a:off x="4500562" y="357166"/>
            <a:ext cx="4572032" cy="6172200"/>
          </a:xfrm>
          <a:prstGeom prst="rect">
            <a:avLst/>
          </a:prstGeom>
          <a:noFill/>
        </p:spPr>
      </p:pic>
      <p:sp>
        <p:nvSpPr>
          <p:cNvPr id="12291" name="Rectangle 3"/>
          <p:cNvSpPr>
            <a:spLocks noGrp="1" noChangeArrowheads="1"/>
          </p:cNvSpPr>
          <p:nvPr>
            <p:ph type="body" idx="4294967295"/>
          </p:nvPr>
        </p:nvSpPr>
        <p:spPr>
          <a:xfrm>
            <a:off x="66676" y="1014418"/>
            <a:ext cx="4648200" cy="5343540"/>
          </a:xfrm>
        </p:spPr>
        <p:txBody>
          <a:bodyPr/>
          <a:lstStyle/>
          <a:p>
            <a:pPr>
              <a:lnSpc>
                <a:spcPct val="80000"/>
              </a:lnSpc>
            </a:pPr>
            <a:r>
              <a:rPr lang="en-US" sz="2400" dirty="0" err="1"/>
              <a:t>Sella</a:t>
            </a:r>
            <a:r>
              <a:rPr lang="en-US" sz="2400" dirty="0"/>
              <a:t> : the point </a:t>
            </a:r>
            <a:r>
              <a:rPr lang="en-US" sz="2400" dirty="0" err="1"/>
              <a:t>represting</a:t>
            </a:r>
            <a:r>
              <a:rPr lang="en-US" sz="2400" dirty="0"/>
              <a:t> the midpoint of the pituitary </a:t>
            </a:r>
            <a:r>
              <a:rPr lang="en-US" sz="2400" dirty="0" err="1"/>
              <a:t>fossa</a:t>
            </a:r>
            <a:r>
              <a:rPr lang="en-US" sz="2400" dirty="0"/>
              <a:t>.</a:t>
            </a:r>
          </a:p>
          <a:p>
            <a:pPr>
              <a:lnSpc>
                <a:spcPct val="80000"/>
              </a:lnSpc>
            </a:pPr>
            <a:endParaRPr lang="en-US" sz="2400" dirty="0"/>
          </a:p>
          <a:p>
            <a:pPr>
              <a:lnSpc>
                <a:spcPct val="80000"/>
              </a:lnSpc>
            </a:pPr>
            <a:r>
              <a:rPr lang="en-US" sz="2400" dirty="0"/>
              <a:t>Point A: it’s a deepest point in the midline between ANS &amp; alveolar crest between two central incisors.</a:t>
            </a:r>
          </a:p>
          <a:p>
            <a:pPr>
              <a:lnSpc>
                <a:spcPct val="80000"/>
              </a:lnSpc>
            </a:pPr>
            <a:endParaRPr lang="en-US" sz="2400" dirty="0"/>
          </a:p>
          <a:p>
            <a:pPr>
              <a:lnSpc>
                <a:spcPct val="80000"/>
              </a:lnSpc>
            </a:pPr>
            <a:r>
              <a:rPr lang="en-US" sz="2400" dirty="0"/>
              <a:t>Point B: it’s a deepest point in the midline between alveolar crest of the mandible &amp; the mental process.</a:t>
            </a:r>
          </a:p>
          <a:p>
            <a:pPr>
              <a:lnSpc>
                <a:spcPct val="80000"/>
              </a:lnSpc>
            </a:pPr>
            <a:endParaRPr lang="en-US" sz="2400" dirty="0"/>
          </a:p>
          <a:p>
            <a:pPr>
              <a:lnSpc>
                <a:spcPct val="80000"/>
              </a:lnSpc>
            </a:pPr>
            <a:r>
              <a:rPr lang="en-US" sz="2400" dirty="0" err="1"/>
              <a:t>Basion</a:t>
            </a:r>
            <a:r>
              <a:rPr lang="en-US" sz="2400" dirty="0"/>
              <a:t>: it’s the median point of the anterior margin of foramen magnum</a:t>
            </a:r>
          </a:p>
          <a:p>
            <a:pPr>
              <a:lnSpc>
                <a:spcPct val="80000"/>
              </a:lnSpc>
            </a:pPr>
            <a:endParaRPr lang="en-US" sz="2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7" name="Picture 5" descr="s5"/>
          <p:cNvPicPr>
            <a:picLocks noChangeAspect="1" noChangeArrowheads="1"/>
          </p:cNvPicPr>
          <p:nvPr/>
        </p:nvPicPr>
        <p:blipFill>
          <a:blip r:embed="rId2"/>
          <a:srcRect l="28432" t="9981" r="18628" b="57225"/>
          <a:stretch>
            <a:fillRect/>
          </a:stretch>
        </p:blipFill>
        <p:spPr bwMode="auto">
          <a:xfrm>
            <a:off x="4000496" y="257196"/>
            <a:ext cx="5057780" cy="6172200"/>
          </a:xfrm>
          <a:prstGeom prst="rect">
            <a:avLst/>
          </a:prstGeom>
          <a:noFill/>
        </p:spPr>
      </p:pic>
      <p:sp>
        <p:nvSpPr>
          <p:cNvPr id="13315" name="Rectangle 3"/>
          <p:cNvSpPr>
            <a:spLocks noGrp="1" noChangeArrowheads="1"/>
          </p:cNvSpPr>
          <p:nvPr>
            <p:ph type="body" idx="4294967295"/>
          </p:nvPr>
        </p:nvSpPr>
        <p:spPr>
          <a:xfrm>
            <a:off x="0" y="228600"/>
            <a:ext cx="4357686" cy="6400800"/>
          </a:xfrm>
        </p:spPr>
        <p:txBody>
          <a:bodyPr/>
          <a:lstStyle/>
          <a:p>
            <a:pPr>
              <a:lnSpc>
                <a:spcPct val="90000"/>
              </a:lnSpc>
              <a:buFontTx/>
              <a:buNone/>
            </a:pPr>
            <a:endParaRPr lang="en-US" sz="2400" dirty="0"/>
          </a:p>
          <a:p>
            <a:pPr>
              <a:lnSpc>
                <a:spcPct val="90000"/>
              </a:lnSpc>
            </a:pPr>
            <a:r>
              <a:rPr lang="en-US" sz="2400" dirty="0"/>
              <a:t>ANS: it’s the anterior tip of the sharp bony process of the maxilla in the midline of the lower margin of anterior nasal spine.</a:t>
            </a:r>
          </a:p>
          <a:p>
            <a:pPr>
              <a:lnSpc>
                <a:spcPct val="90000"/>
              </a:lnSpc>
              <a:buFontTx/>
              <a:buNone/>
            </a:pPr>
            <a:endParaRPr lang="en-US" sz="2400" dirty="0"/>
          </a:p>
          <a:p>
            <a:pPr>
              <a:lnSpc>
                <a:spcPct val="90000"/>
              </a:lnSpc>
            </a:pPr>
            <a:r>
              <a:rPr lang="en-US" sz="2400" dirty="0" err="1"/>
              <a:t>Gonion</a:t>
            </a:r>
            <a:r>
              <a:rPr lang="en-US" sz="2400" dirty="0"/>
              <a:t>: it is at the junction of the </a:t>
            </a:r>
            <a:r>
              <a:rPr lang="en-US" sz="2400" dirty="0" err="1"/>
              <a:t>ramal</a:t>
            </a:r>
            <a:r>
              <a:rPr lang="en-US" sz="2400" dirty="0"/>
              <a:t> plane &amp; </a:t>
            </a:r>
            <a:r>
              <a:rPr lang="en-US" sz="2400" dirty="0" err="1"/>
              <a:t>mandibular</a:t>
            </a:r>
            <a:r>
              <a:rPr lang="en-US" sz="2400" dirty="0"/>
              <a:t> plane.</a:t>
            </a:r>
          </a:p>
          <a:p>
            <a:pPr>
              <a:lnSpc>
                <a:spcPct val="90000"/>
              </a:lnSpc>
              <a:buFontTx/>
              <a:buNone/>
            </a:pPr>
            <a:endParaRPr lang="en-US" sz="2400" dirty="0"/>
          </a:p>
          <a:p>
            <a:pPr>
              <a:lnSpc>
                <a:spcPct val="90000"/>
              </a:lnSpc>
            </a:pPr>
            <a:r>
              <a:rPr lang="en-US" sz="2400" dirty="0" err="1"/>
              <a:t>Pogonion</a:t>
            </a:r>
            <a:r>
              <a:rPr lang="en-US" sz="2400" dirty="0"/>
              <a:t>: it’s the anterior most point of the bony chin in the medial plane.</a:t>
            </a:r>
          </a:p>
          <a:p>
            <a:pPr>
              <a:lnSpc>
                <a:spcPct val="90000"/>
              </a:lnSpc>
            </a:pPr>
            <a:endParaRPr lang="en-US" sz="24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body" idx="4294967295"/>
          </p:nvPr>
        </p:nvSpPr>
        <p:spPr>
          <a:xfrm>
            <a:off x="0" y="957290"/>
            <a:ext cx="4071934" cy="5900710"/>
          </a:xfrm>
        </p:spPr>
        <p:txBody>
          <a:bodyPr/>
          <a:lstStyle/>
          <a:p>
            <a:pPr algn="just">
              <a:lnSpc>
                <a:spcPct val="80000"/>
              </a:lnSpc>
            </a:pPr>
            <a:r>
              <a:rPr lang="en-US" sz="2400" dirty="0" err="1"/>
              <a:t>Menton</a:t>
            </a:r>
            <a:r>
              <a:rPr lang="en-US" sz="2400" dirty="0"/>
              <a:t>: Most inferior midline point on the </a:t>
            </a:r>
            <a:r>
              <a:rPr lang="en-US" sz="2400" dirty="0" err="1"/>
              <a:t>mandibular</a:t>
            </a:r>
            <a:r>
              <a:rPr lang="en-US" sz="2400" dirty="0"/>
              <a:t> </a:t>
            </a:r>
            <a:r>
              <a:rPr lang="en-US" sz="2400" dirty="0" err="1"/>
              <a:t>symphysis</a:t>
            </a:r>
            <a:r>
              <a:rPr lang="en-US" sz="2400" dirty="0"/>
              <a:t>.</a:t>
            </a:r>
          </a:p>
          <a:p>
            <a:pPr algn="just">
              <a:lnSpc>
                <a:spcPct val="80000"/>
              </a:lnSpc>
            </a:pPr>
            <a:endParaRPr lang="en-US" sz="2400" dirty="0"/>
          </a:p>
          <a:p>
            <a:pPr algn="just">
              <a:lnSpc>
                <a:spcPct val="80000"/>
              </a:lnSpc>
            </a:pPr>
            <a:r>
              <a:rPr lang="en-US" sz="2400" dirty="0" err="1"/>
              <a:t>Gnathion</a:t>
            </a:r>
            <a:r>
              <a:rPr lang="en-US" sz="2400" dirty="0"/>
              <a:t>: Most </a:t>
            </a:r>
            <a:r>
              <a:rPr lang="en-US" sz="2400" dirty="0" err="1"/>
              <a:t>antero</a:t>
            </a:r>
            <a:r>
              <a:rPr lang="en-US" sz="2400" dirty="0"/>
              <a:t>-inferior point on the </a:t>
            </a:r>
            <a:r>
              <a:rPr lang="en-US" sz="2400" dirty="0" err="1"/>
              <a:t>symphysis</a:t>
            </a:r>
            <a:r>
              <a:rPr lang="en-US" sz="2400" dirty="0"/>
              <a:t> of the chin.</a:t>
            </a:r>
          </a:p>
          <a:p>
            <a:pPr algn="just">
              <a:lnSpc>
                <a:spcPct val="80000"/>
              </a:lnSpc>
            </a:pPr>
            <a:endParaRPr lang="en-US" sz="2400" dirty="0"/>
          </a:p>
          <a:p>
            <a:pPr algn="just">
              <a:lnSpc>
                <a:spcPct val="80000"/>
              </a:lnSpc>
            </a:pPr>
            <a:r>
              <a:rPr lang="en-US" sz="2400" dirty="0" err="1"/>
              <a:t>Articulare</a:t>
            </a:r>
            <a:r>
              <a:rPr lang="en-US" sz="2400" dirty="0"/>
              <a:t>: point at the junction of the posterior border of </a:t>
            </a:r>
            <a:r>
              <a:rPr lang="en-US" sz="2400" dirty="0" err="1"/>
              <a:t>ramus</a:t>
            </a:r>
            <a:r>
              <a:rPr lang="en-US" sz="2400" dirty="0"/>
              <a:t> &amp; the inferior border of the basilar part of occipital bone.</a:t>
            </a:r>
          </a:p>
          <a:p>
            <a:pPr algn="just">
              <a:lnSpc>
                <a:spcPct val="80000"/>
              </a:lnSpc>
            </a:pPr>
            <a:endParaRPr lang="en-US" sz="2400" dirty="0"/>
          </a:p>
          <a:p>
            <a:pPr algn="just">
              <a:lnSpc>
                <a:spcPct val="80000"/>
              </a:lnSpc>
            </a:pPr>
            <a:r>
              <a:rPr lang="en-US" sz="2400" dirty="0" err="1"/>
              <a:t>Condylion</a:t>
            </a:r>
            <a:r>
              <a:rPr lang="en-US" sz="2400" dirty="0"/>
              <a:t>: most superior point on the head of </a:t>
            </a:r>
            <a:r>
              <a:rPr lang="en-US" sz="2400" dirty="0" err="1"/>
              <a:t>condyle</a:t>
            </a:r>
            <a:r>
              <a:rPr lang="en-US" sz="2400" dirty="0"/>
              <a:t>. </a:t>
            </a:r>
          </a:p>
          <a:p>
            <a:pPr algn="just">
              <a:lnSpc>
                <a:spcPct val="80000"/>
              </a:lnSpc>
            </a:pPr>
            <a:endParaRPr lang="en-US" sz="2400" dirty="0"/>
          </a:p>
        </p:txBody>
      </p:sp>
      <p:pic>
        <p:nvPicPr>
          <p:cNvPr id="14341" name="Picture 5" descr="s5"/>
          <p:cNvPicPr>
            <a:picLocks noChangeAspect="1" noChangeArrowheads="1"/>
          </p:cNvPicPr>
          <p:nvPr/>
        </p:nvPicPr>
        <p:blipFill>
          <a:blip r:embed="rId2"/>
          <a:srcRect l="28432" t="9981" r="18628" b="57225"/>
          <a:stretch>
            <a:fillRect/>
          </a:stretch>
        </p:blipFill>
        <p:spPr bwMode="auto">
          <a:xfrm>
            <a:off x="4143372" y="228600"/>
            <a:ext cx="5000628" cy="6467874"/>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5" name="Picture 5" descr="s5"/>
          <p:cNvPicPr>
            <a:picLocks noChangeAspect="1" noChangeArrowheads="1"/>
          </p:cNvPicPr>
          <p:nvPr/>
        </p:nvPicPr>
        <p:blipFill>
          <a:blip r:embed="rId2"/>
          <a:srcRect l="28432" t="9981" r="18628" b="57225"/>
          <a:stretch>
            <a:fillRect/>
          </a:stretch>
        </p:blipFill>
        <p:spPr bwMode="auto">
          <a:xfrm>
            <a:off x="4071934" y="357166"/>
            <a:ext cx="4929222" cy="6172200"/>
          </a:xfrm>
          <a:prstGeom prst="rect">
            <a:avLst/>
          </a:prstGeom>
          <a:noFill/>
        </p:spPr>
      </p:pic>
      <p:sp>
        <p:nvSpPr>
          <p:cNvPr id="15363" name="Rectangle 3"/>
          <p:cNvSpPr>
            <a:spLocks noGrp="1" noChangeArrowheads="1"/>
          </p:cNvSpPr>
          <p:nvPr>
            <p:ph type="body" idx="4294967295"/>
          </p:nvPr>
        </p:nvSpPr>
        <p:spPr>
          <a:xfrm>
            <a:off x="0" y="1085856"/>
            <a:ext cx="4214810" cy="4129094"/>
          </a:xfrm>
        </p:spPr>
        <p:txBody>
          <a:bodyPr/>
          <a:lstStyle/>
          <a:p>
            <a:r>
              <a:rPr lang="en-US" sz="2400" dirty="0" err="1" smtClean="0"/>
              <a:t>Prosthion</a:t>
            </a:r>
            <a:r>
              <a:rPr lang="en-US" sz="2400" dirty="0" smtClean="0"/>
              <a:t>/ </a:t>
            </a:r>
            <a:r>
              <a:rPr lang="en-US" sz="2400" dirty="0" err="1" smtClean="0"/>
              <a:t>supradentale</a:t>
            </a:r>
            <a:r>
              <a:rPr lang="en-US" sz="2400" dirty="0" smtClean="0"/>
              <a:t>: </a:t>
            </a:r>
            <a:r>
              <a:rPr lang="en-US" sz="2400" dirty="0"/>
              <a:t>the lowest &amp; most anterior point on the alveolar bone in the midline, between the upper central incisors.</a:t>
            </a:r>
          </a:p>
          <a:p>
            <a:pPr>
              <a:lnSpc>
                <a:spcPct val="90000"/>
              </a:lnSpc>
            </a:pPr>
            <a:endParaRPr lang="en-US" sz="2400" dirty="0"/>
          </a:p>
          <a:p>
            <a:r>
              <a:rPr lang="en-US" sz="2400" dirty="0" err="1"/>
              <a:t>Infradentale</a:t>
            </a:r>
            <a:r>
              <a:rPr lang="en-US" sz="2400" dirty="0"/>
              <a:t>: highest &amp; most anterior point of the alveolar process, between the lower central incisors.</a:t>
            </a:r>
          </a:p>
          <a:p>
            <a:pPr>
              <a:lnSpc>
                <a:spcPct val="90000"/>
              </a:lnSpc>
            </a:pPr>
            <a:endParaRPr lang="en-US" sz="2400" dirty="0"/>
          </a:p>
          <a:p>
            <a:pPr>
              <a:lnSpc>
                <a:spcPct val="90000"/>
              </a:lnSpc>
            </a:pPr>
            <a:endParaRPr lang="en-US" sz="24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9" name="Picture 5" descr="s5"/>
          <p:cNvPicPr>
            <a:picLocks noChangeAspect="1" noChangeArrowheads="1"/>
          </p:cNvPicPr>
          <p:nvPr/>
        </p:nvPicPr>
        <p:blipFill>
          <a:blip r:embed="rId2"/>
          <a:srcRect l="28432" t="9981" r="18628" b="57225"/>
          <a:stretch>
            <a:fillRect/>
          </a:stretch>
        </p:blipFill>
        <p:spPr bwMode="auto">
          <a:xfrm>
            <a:off x="4071934" y="228600"/>
            <a:ext cx="4843466" cy="6172200"/>
          </a:xfrm>
          <a:prstGeom prst="rect">
            <a:avLst/>
          </a:prstGeom>
          <a:noFill/>
        </p:spPr>
      </p:pic>
      <p:sp>
        <p:nvSpPr>
          <p:cNvPr id="16387" name="Rectangle 3"/>
          <p:cNvSpPr>
            <a:spLocks noGrp="1" noChangeArrowheads="1"/>
          </p:cNvSpPr>
          <p:nvPr>
            <p:ph type="body" idx="4294967295"/>
          </p:nvPr>
        </p:nvSpPr>
        <p:spPr>
          <a:xfrm>
            <a:off x="0" y="1104904"/>
            <a:ext cx="4286248" cy="4181484"/>
          </a:xfrm>
        </p:spPr>
        <p:txBody>
          <a:bodyPr>
            <a:normAutofit lnSpcReduction="10000"/>
          </a:bodyPr>
          <a:lstStyle/>
          <a:p>
            <a:r>
              <a:rPr lang="en-US" sz="2400" dirty="0"/>
              <a:t>PNS: The intersection of a continuation of the anterior wall of the </a:t>
            </a:r>
            <a:r>
              <a:rPr lang="en-US" sz="2400" dirty="0" err="1"/>
              <a:t>pterygopalatine</a:t>
            </a:r>
            <a:r>
              <a:rPr lang="en-US" sz="2400" dirty="0"/>
              <a:t> </a:t>
            </a:r>
            <a:r>
              <a:rPr lang="en-US" sz="2400" dirty="0" err="1"/>
              <a:t>fossa</a:t>
            </a:r>
            <a:r>
              <a:rPr lang="en-US" sz="2400" dirty="0"/>
              <a:t> &amp; floor of the nose, marking the distal limit of maxilla.</a:t>
            </a:r>
          </a:p>
          <a:p>
            <a:pPr>
              <a:lnSpc>
                <a:spcPct val="80000"/>
              </a:lnSpc>
            </a:pPr>
            <a:endParaRPr lang="en-US" sz="2400" dirty="0"/>
          </a:p>
          <a:p>
            <a:r>
              <a:rPr lang="en-US" sz="2400" dirty="0" err="1" smtClean="0"/>
              <a:t>Ptm</a:t>
            </a:r>
            <a:r>
              <a:rPr lang="en-US" sz="2400" dirty="0" smtClean="0"/>
              <a:t> </a:t>
            </a:r>
            <a:r>
              <a:rPr lang="en-US" sz="2400" dirty="0"/>
              <a:t>point: The intersection of inferior border of foramen </a:t>
            </a:r>
            <a:r>
              <a:rPr lang="en-US" sz="2400" dirty="0" err="1"/>
              <a:t>rotundum</a:t>
            </a:r>
            <a:r>
              <a:rPr lang="en-US" sz="2400" dirty="0"/>
              <a:t> with the posterior wall of </a:t>
            </a:r>
            <a:r>
              <a:rPr lang="en-US" sz="2400" dirty="0" err="1"/>
              <a:t>pterygo</a:t>
            </a:r>
            <a:r>
              <a:rPr lang="en-US" sz="2400" dirty="0"/>
              <a:t>-maxillary fissure.</a:t>
            </a:r>
          </a:p>
          <a:p>
            <a:pPr>
              <a:lnSpc>
                <a:spcPct val="80000"/>
              </a:lnSpc>
            </a:pPr>
            <a:endParaRPr lang="en-US" sz="24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body" idx="4294967295"/>
          </p:nvPr>
        </p:nvSpPr>
        <p:spPr>
          <a:xfrm>
            <a:off x="0" y="609600"/>
            <a:ext cx="4953000" cy="5638800"/>
          </a:xfrm>
        </p:spPr>
        <p:txBody>
          <a:bodyPr/>
          <a:lstStyle/>
          <a:p>
            <a:r>
              <a:rPr lang="en-US" sz="2400" dirty="0" err="1"/>
              <a:t>Glabella</a:t>
            </a:r>
            <a:r>
              <a:rPr lang="en-US" sz="2400" dirty="0"/>
              <a:t>: It is most prominent point of the forehead in the mid </a:t>
            </a:r>
            <a:r>
              <a:rPr lang="en-US" sz="2400" dirty="0" err="1"/>
              <a:t>sagittal</a:t>
            </a:r>
            <a:r>
              <a:rPr lang="en-US" sz="2400" dirty="0"/>
              <a:t> plane.</a:t>
            </a:r>
          </a:p>
          <a:p>
            <a:endParaRPr lang="en-US" sz="2400" dirty="0"/>
          </a:p>
          <a:p>
            <a:r>
              <a:rPr lang="en-US" sz="2400" dirty="0" err="1" smtClean="0"/>
              <a:t>Subnasale</a:t>
            </a:r>
            <a:r>
              <a:rPr lang="en-US" sz="2400" dirty="0"/>
              <a:t>: The point where the lowest border of nose meets the outer contour of the upper lip.</a:t>
            </a:r>
          </a:p>
          <a:p>
            <a:endParaRPr lang="en-US" sz="2400" dirty="0"/>
          </a:p>
        </p:txBody>
      </p:sp>
      <p:pic>
        <p:nvPicPr>
          <p:cNvPr id="17413" name="Picture 5" descr="s5"/>
          <p:cNvPicPr>
            <a:picLocks noChangeAspect="1" noChangeArrowheads="1"/>
          </p:cNvPicPr>
          <p:nvPr/>
        </p:nvPicPr>
        <p:blipFill>
          <a:blip r:embed="rId2"/>
          <a:srcRect l="28432" t="9981" r="18628" b="57225"/>
          <a:stretch>
            <a:fillRect/>
          </a:stretch>
        </p:blipFill>
        <p:spPr bwMode="auto">
          <a:xfrm>
            <a:off x="4876800" y="228600"/>
            <a:ext cx="3657600" cy="617220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s5"/>
          <p:cNvPicPr>
            <a:picLocks noChangeAspect="1" noChangeArrowheads="1"/>
          </p:cNvPicPr>
          <p:nvPr/>
        </p:nvPicPr>
        <p:blipFill>
          <a:blip r:embed="rId2"/>
          <a:srcRect l="28432" t="9981" r="18628" b="57225"/>
          <a:stretch>
            <a:fillRect/>
          </a:stretch>
        </p:blipFill>
        <p:spPr bwMode="auto">
          <a:xfrm>
            <a:off x="1285852" y="228600"/>
            <a:ext cx="7248548" cy="61722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p:txBody>
          <a:bodyPr>
            <a:normAutofit/>
          </a:bodyPr>
          <a:lstStyle/>
          <a:p>
            <a:pPr algn="ctr"/>
            <a:r>
              <a:rPr lang="en-US" sz="5000" b="1" dirty="0"/>
              <a:t>I</a:t>
            </a:r>
            <a:r>
              <a:rPr lang="en-US" b="1" dirty="0"/>
              <a:t>NTRODUCTION</a:t>
            </a:r>
          </a:p>
        </p:txBody>
      </p:sp>
      <p:sp>
        <p:nvSpPr>
          <p:cNvPr id="5" name="Rectangle 3"/>
          <p:cNvSpPr txBox="1">
            <a:spLocks noChangeArrowheads="1"/>
          </p:cNvSpPr>
          <p:nvPr/>
        </p:nvSpPr>
        <p:spPr>
          <a:xfrm>
            <a:off x="381000" y="1600200"/>
            <a:ext cx="8229600" cy="4530725"/>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25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rgbClr val="CC00CC"/>
                </a:solidFill>
                <a:effectLst/>
                <a:uLnTx/>
                <a:uFillTx/>
                <a:latin typeface="+mn-lt"/>
                <a:ea typeface="+mn-ea"/>
                <a:cs typeface="+mn-cs"/>
              </a:rPr>
              <a:t>Cephalic</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pertains to the head; </a:t>
            </a:r>
          </a:p>
          <a:p>
            <a:pPr marL="342900" marR="0" lvl="0" indent="-342900" algn="l" defTabSz="914400" rtl="0" eaLnBrk="1" fontAlgn="auto" latinLnBrk="0" hangingPunct="1">
              <a:lnSpc>
                <a:spcPct val="125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rgbClr val="CC00CC"/>
                </a:solidFill>
                <a:effectLst/>
                <a:uLnTx/>
                <a:uFillTx/>
                <a:latin typeface="+mn-lt"/>
                <a:ea typeface="+mn-ea"/>
                <a:cs typeface="+mn-cs"/>
              </a:rPr>
              <a:t>Metric</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means measurement.</a:t>
            </a:r>
          </a:p>
          <a:p>
            <a:pPr marL="342900" marR="0" lvl="0" indent="-342900" algn="l" defTabSz="914400" rtl="0" eaLnBrk="1" fontAlgn="auto" latinLnBrk="0" hangingPunct="1">
              <a:lnSpc>
                <a:spcPct val="125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err="1" smtClean="0">
                <a:ln>
                  <a:noFill/>
                </a:ln>
                <a:solidFill>
                  <a:srgbClr val="CC00CC"/>
                </a:solidFill>
                <a:effectLst/>
                <a:uLnTx/>
                <a:uFillTx/>
                <a:latin typeface="+mn-lt"/>
                <a:ea typeface="+mn-ea"/>
                <a:cs typeface="+mn-cs"/>
              </a:rPr>
              <a:t>Cephalometric</a:t>
            </a:r>
            <a:r>
              <a:rPr kumimoji="0" lang="en-US" sz="2400" b="0" i="0" u="none" strike="noStrike" kern="1200" cap="none" spc="0" normalizeH="0" baseline="0" noProof="0" dirty="0" smtClean="0">
                <a:ln>
                  <a:noFill/>
                </a:ln>
                <a:solidFill>
                  <a:srgbClr val="CC00CC"/>
                </a:solidFill>
                <a:effectLst/>
                <a:uLnTx/>
                <a:uFillTx/>
                <a:latin typeface="+mn-lt"/>
                <a:ea typeface="+mn-ea"/>
                <a:cs typeface="+mn-cs"/>
              </a:rPr>
              <a:t> </a:t>
            </a:r>
            <a:r>
              <a:rPr kumimoji="0" lang="en-US" sz="2400" b="0" i="0" u="none" strike="noStrike" kern="1200" cap="none" spc="0" normalizeH="0" baseline="0" noProof="0" dirty="0" err="1" smtClean="0">
                <a:ln>
                  <a:noFill/>
                </a:ln>
                <a:solidFill>
                  <a:srgbClr val="CC00CC"/>
                </a:solidFill>
                <a:effectLst/>
                <a:uLnTx/>
                <a:uFillTx/>
                <a:latin typeface="+mn-lt"/>
                <a:ea typeface="+mn-ea"/>
                <a:cs typeface="+mn-cs"/>
              </a:rPr>
              <a:t>roentgenography</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thus means head measurement with the x-ray.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0" y="0"/>
            <a:ext cx="8229600" cy="1143000"/>
          </a:xfrm>
        </p:spPr>
        <p:txBody>
          <a:bodyPr anchor="ctr">
            <a:normAutofit/>
          </a:bodyPr>
          <a:lstStyle/>
          <a:p>
            <a:r>
              <a:rPr lang="en-US" sz="4000"/>
              <a:t>PLANES IN CEPHALOMETRICS</a:t>
            </a:r>
          </a:p>
        </p:txBody>
      </p:sp>
      <p:sp>
        <p:nvSpPr>
          <p:cNvPr id="18435" name="Rectangle 3"/>
          <p:cNvSpPr>
            <a:spLocks noGrp="1" noChangeArrowheads="1"/>
          </p:cNvSpPr>
          <p:nvPr>
            <p:ph type="body" idx="4294967295"/>
          </p:nvPr>
        </p:nvSpPr>
        <p:spPr>
          <a:xfrm>
            <a:off x="500063" y="1357313"/>
            <a:ext cx="8643937" cy="5715000"/>
          </a:xfrm>
        </p:spPr>
        <p:txBody>
          <a:bodyPr/>
          <a:lstStyle/>
          <a:p>
            <a:pPr>
              <a:lnSpc>
                <a:spcPct val="80000"/>
              </a:lnSpc>
              <a:buNone/>
            </a:pPr>
            <a:r>
              <a:rPr lang="en-US" sz="2800" dirty="0"/>
              <a:t>Horizontal planes :</a:t>
            </a:r>
          </a:p>
          <a:p>
            <a:pPr>
              <a:lnSpc>
                <a:spcPct val="80000"/>
              </a:lnSpc>
              <a:buFont typeface="Wingdings" pitchFamily="2" charset="2"/>
              <a:buChar char="Ø"/>
            </a:pPr>
            <a:endParaRPr lang="en-US" sz="2400" dirty="0"/>
          </a:p>
          <a:p>
            <a:pPr>
              <a:lnSpc>
                <a:spcPct val="80000"/>
              </a:lnSpc>
            </a:pPr>
            <a:r>
              <a:rPr lang="en-US" sz="2400" dirty="0"/>
              <a:t>S.N. plane: It’s a line between </a:t>
            </a:r>
            <a:r>
              <a:rPr lang="en-US" sz="2400" dirty="0" err="1"/>
              <a:t>sella</a:t>
            </a:r>
            <a:r>
              <a:rPr lang="en-US" sz="2400" dirty="0"/>
              <a:t> &amp; </a:t>
            </a:r>
            <a:r>
              <a:rPr lang="en-US" sz="2400" dirty="0" err="1"/>
              <a:t>nasion</a:t>
            </a:r>
            <a:r>
              <a:rPr lang="en-US" sz="2400" dirty="0"/>
              <a:t> represents anterior cranial base.</a:t>
            </a:r>
          </a:p>
          <a:p>
            <a:pPr>
              <a:lnSpc>
                <a:spcPct val="80000"/>
              </a:lnSpc>
            </a:pPr>
            <a:endParaRPr lang="en-US" sz="2400" dirty="0"/>
          </a:p>
          <a:p>
            <a:pPr>
              <a:lnSpc>
                <a:spcPct val="80000"/>
              </a:lnSpc>
            </a:pPr>
            <a:r>
              <a:rPr lang="en-US" sz="2400" dirty="0"/>
              <a:t>FH plane: Plane between </a:t>
            </a:r>
            <a:r>
              <a:rPr lang="en-US" sz="2400" dirty="0" err="1"/>
              <a:t>orbitale</a:t>
            </a:r>
            <a:r>
              <a:rPr lang="en-US" sz="2400" dirty="0"/>
              <a:t> &amp; </a:t>
            </a:r>
            <a:r>
              <a:rPr lang="en-US" sz="2400" dirty="0" err="1"/>
              <a:t>porion</a:t>
            </a:r>
            <a:r>
              <a:rPr lang="en-US" sz="2400" dirty="0" smtClean="0"/>
              <a:t>.</a:t>
            </a:r>
          </a:p>
          <a:p>
            <a:pPr>
              <a:lnSpc>
                <a:spcPct val="80000"/>
              </a:lnSpc>
            </a:pPr>
            <a:endParaRPr lang="en-US" sz="2400" dirty="0"/>
          </a:p>
          <a:p>
            <a:pPr>
              <a:lnSpc>
                <a:spcPct val="80000"/>
              </a:lnSpc>
            </a:pPr>
            <a:r>
              <a:rPr lang="en-US" sz="2400" dirty="0"/>
              <a:t>Palatal plane: Plane between ANS &amp; PNS.</a:t>
            </a:r>
          </a:p>
          <a:p>
            <a:pPr>
              <a:lnSpc>
                <a:spcPct val="80000"/>
              </a:lnSpc>
            </a:pPr>
            <a:endParaRPr lang="en-US" sz="2400" dirty="0"/>
          </a:p>
          <a:p>
            <a:pPr>
              <a:lnSpc>
                <a:spcPct val="80000"/>
              </a:lnSpc>
            </a:pPr>
            <a:r>
              <a:rPr lang="en-US" sz="2400" dirty="0" err="1"/>
              <a:t>Occlusal</a:t>
            </a:r>
            <a:r>
              <a:rPr lang="en-US" sz="2400" dirty="0"/>
              <a:t> plane: Plane bisecting the posterior occlusion of permanent premolars &amp; molars.</a:t>
            </a:r>
          </a:p>
          <a:p>
            <a:pPr>
              <a:lnSpc>
                <a:spcPct val="80000"/>
              </a:lnSpc>
            </a:pPr>
            <a:endParaRPr lang="en-US" sz="24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67"/>
          <p:cNvPicPr>
            <a:picLocks noChangeAspect="1" noChangeArrowheads="1"/>
          </p:cNvPicPr>
          <p:nvPr/>
        </p:nvPicPr>
        <p:blipFill>
          <a:blip r:embed="rId2"/>
          <a:srcRect l="25578" t="8583" r="43529" b="72820"/>
          <a:stretch>
            <a:fillRect/>
          </a:stretch>
        </p:blipFill>
        <p:spPr bwMode="auto">
          <a:xfrm>
            <a:off x="1214414" y="500042"/>
            <a:ext cx="7708924" cy="5900758"/>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body" idx="4294967295"/>
          </p:nvPr>
        </p:nvSpPr>
        <p:spPr>
          <a:xfrm>
            <a:off x="0" y="657225"/>
            <a:ext cx="8343900" cy="6629400"/>
          </a:xfrm>
        </p:spPr>
        <p:txBody>
          <a:bodyPr/>
          <a:lstStyle/>
          <a:p>
            <a:pPr algn="just">
              <a:lnSpc>
                <a:spcPct val="90000"/>
              </a:lnSpc>
            </a:pPr>
            <a:r>
              <a:rPr lang="en-US" sz="2800" dirty="0" err="1"/>
              <a:t>Mandibular</a:t>
            </a:r>
            <a:r>
              <a:rPr lang="en-US" sz="2800" dirty="0"/>
              <a:t> planes:</a:t>
            </a:r>
          </a:p>
          <a:p>
            <a:pPr algn="just">
              <a:lnSpc>
                <a:spcPct val="90000"/>
              </a:lnSpc>
              <a:buFontTx/>
              <a:buNone/>
            </a:pPr>
            <a:r>
              <a:rPr lang="en-US" sz="2400" dirty="0"/>
              <a:t> </a:t>
            </a:r>
          </a:p>
          <a:p>
            <a:pPr algn="just">
              <a:lnSpc>
                <a:spcPct val="90000"/>
              </a:lnSpc>
              <a:buFont typeface="Wingdings" pitchFamily="2" charset="2"/>
              <a:buChar char="ü"/>
            </a:pPr>
            <a:r>
              <a:rPr lang="en-US" sz="2400" dirty="0"/>
              <a:t>Tangent to lower border of mandible (Tweed).</a:t>
            </a:r>
          </a:p>
          <a:p>
            <a:pPr algn="just">
              <a:lnSpc>
                <a:spcPct val="90000"/>
              </a:lnSpc>
              <a:buFont typeface="Wingdings" pitchFamily="2" charset="2"/>
              <a:buChar char="ü"/>
            </a:pPr>
            <a:r>
              <a:rPr lang="en-US" sz="2400" dirty="0"/>
              <a:t>A line connecting Go to </a:t>
            </a:r>
            <a:r>
              <a:rPr lang="en-US" sz="2400" dirty="0" err="1"/>
              <a:t>Gn</a:t>
            </a:r>
            <a:r>
              <a:rPr lang="en-US" sz="2400" dirty="0"/>
              <a:t> (Steiner).</a:t>
            </a:r>
          </a:p>
          <a:p>
            <a:pPr algn="just">
              <a:lnSpc>
                <a:spcPct val="90000"/>
              </a:lnSpc>
              <a:buFont typeface="Wingdings" pitchFamily="2" charset="2"/>
              <a:buChar char="ü"/>
            </a:pPr>
            <a:r>
              <a:rPr lang="en-US" sz="2400" dirty="0"/>
              <a:t>A line connecting Go to Me (Downs).</a:t>
            </a:r>
          </a:p>
          <a:p>
            <a:pPr algn="just">
              <a:lnSpc>
                <a:spcPct val="90000"/>
              </a:lnSpc>
              <a:buFont typeface="Wingdings" pitchFamily="2" charset="2"/>
              <a:buNone/>
            </a:pPr>
            <a:endParaRPr lang="en-US" sz="2400" dirty="0"/>
          </a:p>
          <a:p>
            <a:pPr algn="just">
              <a:lnSpc>
                <a:spcPct val="90000"/>
              </a:lnSpc>
            </a:pPr>
            <a:r>
              <a:rPr lang="en-US" sz="2400" dirty="0" err="1"/>
              <a:t>Basion</a:t>
            </a:r>
            <a:r>
              <a:rPr lang="en-US" sz="2400" dirty="0"/>
              <a:t> –</a:t>
            </a:r>
            <a:r>
              <a:rPr lang="en-US" sz="2400" dirty="0" err="1"/>
              <a:t>Nasion</a:t>
            </a:r>
            <a:r>
              <a:rPr lang="en-US" sz="2400" dirty="0"/>
              <a:t> Plane: Line connecting  the </a:t>
            </a:r>
            <a:r>
              <a:rPr lang="en-US" sz="2400" dirty="0" err="1"/>
              <a:t>basion</a:t>
            </a:r>
            <a:r>
              <a:rPr lang="en-US" sz="2400" dirty="0"/>
              <a:t> &amp; </a:t>
            </a:r>
            <a:r>
              <a:rPr lang="en-US" sz="2400" dirty="0" err="1"/>
              <a:t>nasion</a:t>
            </a:r>
            <a:r>
              <a:rPr lang="en-US" sz="2400" dirty="0"/>
              <a:t> representing cranial base.</a:t>
            </a:r>
          </a:p>
          <a:p>
            <a:pPr algn="just">
              <a:lnSpc>
                <a:spcPct val="90000"/>
              </a:lnSpc>
              <a:buFontTx/>
              <a:buNone/>
            </a:pPr>
            <a:endParaRPr lang="en-US" sz="2400" dirty="0"/>
          </a:p>
          <a:p>
            <a:pPr algn="just">
              <a:lnSpc>
                <a:spcPct val="90000"/>
              </a:lnSpc>
            </a:pPr>
            <a:endParaRPr lang="en-US" sz="24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571604" y="457200"/>
            <a:ext cx="7343796" cy="5829320"/>
            <a:chOff x="1571604" y="457200"/>
            <a:chExt cx="7343796" cy="5829320"/>
          </a:xfrm>
        </p:grpSpPr>
        <p:pic>
          <p:nvPicPr>
            <p:cNvPr id="4" name="Picture 5" descr="Copy of 67 001"/>
            <p:cNvPicPr>
              <a:picLocks noChangeAspect="1" noChangeArrowheads="1"/>
            </p:cNvPicPr>
            <p:nvPr/>
          </p:nvPicPr>
          <p:blipFill>
            <a:blip r:embed="rId2"/>
            <a:srcRect l="25237" t="9541" r="42461" b="69174"/>
            <a:stretch>
              <a:fillRect/>
            </a:stretch>
          </p:blipFill>
          <p:spPr bwMode="auto">
            <a:xfrm>
              <a:off x="1571604" y="457200"/>
              <a:ext cx="7343796" cy="5791200"/>
            </a:xfrm>
            <a:prstGeom prst="rect">
              <a:avLst/>
            </a:prstGeom>
            <a:noFill/>
          </p:spPr>
        </p:pic>
        <p:cxnSp>
          <p:nvCxnSpPr>
            <p:cNvPr id="6" name="Straight Connector 5"/>
            <p:cNvCxnSpPr/>
            <p:nvPr/>
          </p:nvCxnSpPr>
          <p:spPr>
            <a:xfrm>
              <a:off x="2357422" y="3786190"/>
              <a:ext cx="6072230" cy="2500330"/>
            </a:xfrm>
            <a:prstGeom prst="line">
              <a:avLst/>
            </a:prstGeom>
            <a:ln w="28575">
              <a:solidFill>
                <a:srgbClr val="C00000"/>
              </a:solidFill>
            </a:ln>
          </p:spPr>
          <p:style>
            <a:lnRef idx="1">
              <a:schemeClr val="accent3"/>
            </a:lnRef>
            <a:fillRef idx="0">
              <a:schemeClr val="accent3"/>
            </a:fillRef>
            <a:effectRef idx="0">
              <a:schemeClr val="accent3"/>
            </a:effectRef>
            <a:fontRef idx="minor">
              <a:schemeClr val="tx1"/>
            </a:fontRef>
          </p:style>
        </p:cxn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body" idx="4294967295"/>
          </p:nvPr>
        </p:nvSpPr>
        <p:spPr>
          <a:xfrm>
            <a:off x="0" y="500063"/>
            <a:ext cx="8715375" cy="6400800"/>
          </a:xfrm>
        </p:spPr>
        <p:txBody>
          <a:bodyPr/>
          <a:lstStyle/>
          <a:p>
            <a:pPr>
              <a:lnSpc>
                <a:spcPct val="90000"/>
              </a:lnSpc>
              <a:buFont typeface="Wingdings" pitchFamily="2" charset="2"/>
              <a:buChar char="Ø"/>
            </a:pPr>
            <a:r>
              <a:rPr lang="en-US" sz="2800" dirty="0"/>
              <a:t>Vertical plane</a:t>
            </a:r>
            <a:r>
              <a:rPr lang="en-US" sz="2800" dirty="0" smtClean="0"/>
              <a:t>:</a:t>
            </a:r>
          </a:p>
          <a:p>
            <a:pPr>
              <a:lnSpc>
                <a:spcPct val="90000"/>
              </a:lnSpc>
              <a:buFont typeface="Wingdings" pitchFamily="2" charset="2"/>
              <a:buChar char="Ø"/>
            </a:pPr>
            <a:endParaRPr lang="en-US" sz="2400" dirty="0"/>
          </a:p>
          <a:p>
            <a:pPr>
              <a:lnSpc>
                <a:spcPct val="90000"/>
              </a:lnSpc>
            </a:pPr>
            <a:r>
              <a:rPr lang="en-US" sz="2400" dirty="0"/>
              <a:t>A-</a:t>
            </a:r>
            <a:r>
              <a:rPr lang="en-US" sz="2400" dirty="0" err="1"/>
              <a:t>Pog</a:t>
            </a:r>
            <a:r>
              <a:rPr lang="en-US" sz="2400" dirty="0"/>
              <a:t> line: Line from point A  to </a:t>
            </a:r>
            <a:r>
              <a:rPr lang="en-US" sz="2400" dirty="0" err="1"/>
              <a:t>pogonion</a:t>
            </a:r>
            <a:r>
              <a:rPr lang="en-US" sz="2400" dirty="0"/>
              <a:t>.</a:t>
            </a:r>
          </a:p>
          <a:p>
            <a:pPr>
              <a:lnSpc>
                <a:spcPct val="90000"/>
              </a:lnSpc>
            </a:pPr>
            <a:endParaRPr lang="en-US" sz="2400" dirty="0"/>
          </a:p>
          <a:p>
            <a:pPr>
              <a:lnSpc>
                <a:spcPct val="90000"/>
              </a:lnSpc>
            </a:pPr>
            <a:r>
              <a:rPr lang="en-US" sz="2400" dirty="0"/>
              <a:t>Facial plane : Line from </a:t>
            </a:r>
            <a:r>
              <a:rPr lang="en-US" sz="2400" dirty="0" err="1"/>
              <a:t>from</a:t>
            </a:r>
            <a:r>
              <a:rPr lang="en-US" sz="2400" dirty="0"/>
              <a:t> </a:t>
            </a:r>
            <a:r>
              <a:rPr lang="en-US" sz="2400" dirty="0" err="1"/>
              <a:t>nasion</a:t>
            </a:r>
            <a:r>
              <a:rPr lang="en-US" sz="2400" dirty="0"/>
              <a:t> to </a:t>
            </a:r>
            <a:r>
              <a:rPr lang="en-US" sz="2400" dirty="0" err="1"/>
              <a:t>pogonion</a:t>
            </a:r>
            <a:endParaRPr lang="en-US" sz="2400" dirty="0"/>
          </a:p>
          <a:p>
            <a:pPr>
              <a:lnSpc>
                <a:spcPct val="90000"/>
              </a:lnSpc>
            </a:pPr>
            <a:endParaRPr lang="en-US" sz="2400" dirty="0"/>
          </a:p>
          <a:p>
            <a:pPr>
              <a:lnSpc>
                <a:spcPct val="90000"/>
              </a:lnSpc>
            </a:pPr>
            <a:r>
              <a:rPr lang="en-US" sz="2400" dirty="0"/>
              <a:t>Facial axis: A line from </a:t>
            </a:r>
            <a:r>
              <a:rPr lang="en-US" sz="2400" dirty="0" err="1"/>
              <a:t>Ptm</a:t>
            </a:r>
            <a:r>
              <a:rPr lang="en-US" sz="2400" dirty="0"/>
              <a:t> point to </a:t>
            </a:r>
            <a:r>
              <a:rPr lang="en-US" sz="2400" dirty="0" err="1"/>
              <a:t>cephalometric</a:t>
            </a:r>
            <a:r>
              <a:rPr lang="en-US" sz="2400" dirty="0"/>
              <a:t> </a:t>
            </a:r>
            <a:r>
              <a:rPr lang="en-US" sz="2400" dirty="0" err="1"/>
              <a:t>gnathion</a:t>
            </a:r>
            <a:r>
              <a:rPr lang="en-US" sz="2400" dirty="0"/>
              <a:t>.</a:t>
            </a:r>
          </a:p>
          <a:p>
            <a:pPr>
              <a:lnSpc>
                <a:spcPct val="90000"/>
              </a:lnSpc>
            </a:pPr>
            <a:endParaRPr lang="en-US" sz="2400" dirty="0"/>
          </a:p>
          <a:p>
            <a:pPr>
              <a:lnSpc>
                <a:spcPct val="90000"/>
              </a:lnSpc>
            </a:pPr>
            <a:r>
              <a:rPr lang="en-US" sz="2400" dirty="0"/>
              <a:t>E. plane : Also called Esthetic plane is a line between most anterior point of the soft tissue nose &amp; soft tissue chin.</a:t>
            </a:r>
          </a:p>
          <a:p>
            <a:pPr>
              <a:lnSpc>
                <a:spcPct val="90000"/>
              </a:lnSpc>
            </a:pPr>
            <a:endParaRPr lang="en-US" sz="24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opy of 67 001"/>
          <p:cNvPicPr>
            <a:picLocks noChangeAspect="1" noChangeArrowheads="1"/>
          </p:cNvPicPr>
          <p:nvPr/>
        </p:nvPicPr>
        <p:blipFill>
          <a:blip r:embed="rId2"/>
          <a:srcRect l="61703" t="50526" r="5292" b="28873"/>
          <a:stretch>
            <a:fillRect/>
          </a:stretch>
        </p:blipFill>
        <p:spPr bwMode="auto">
          <a:xfrm>
            <a:off x="785786" y="819150"/>
            <a:ext cx="8053414" cy="5276850"/>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
          <p:cNvSpPr>
            <a:spLocks noGrp="1" noChangeArrowheads="1"/>
          </p:cNvSpPr>
          <p:nvPr>
            <p:ph type="sldNum" sz="quarter" idx="12"/>
          </p:nvPr>
        </p:nvSpPr>
        <p:spPr>
          <a:xfrm>
            <a:off x="6553200" y="6245225"/>
            <a:ext cx="2133600" cy="476250"/>
          </a:xfrm>
          <a:prstGeom prst="rect">
            <a:avLst/>
          </a:prstGeom>
        </p:spPr>
        <p:txBody>
          <a:bodyPr/>
          <a:lstStyle/>
          <a:p>
            <a:fld id="{948EF6CE-FC9C-4DF7-9038-4505B3839EE3}" type="slidenum">
              <a:rPr lang="en-US"/>
              <a:pPr/>
              <a:t>26</a:t>
            </a:fld>
            <a:endParaRPr lang="en-US"/>
          </a:p>
        </p:txBody>
      </p:sp>
      <p:sp>
        <p:nvSpPr>
          <p:cNvPr id="107522" name="Text Box 2"/>
          <p:cNvSpPr txBox="1">
            <a:spLocks noChangeArrowheads="1"/>
          </p:cNvSpPr>
          <p:nvPr/>
        </p:nvSpPr>
        <p:spPr bwMode="auto">
          <a:xfrm>
            <a:off x="357158" y="571480"/>
            <a:ext cx="8215370" cy="5453801"/>
          </a:xfrm>
          <a:prstGeom prst="rect">
            <a:avLst/>
          </a:prstGeom>
          <a:noFill/>
          <a:ln w="9525">
            <a:noFill/>
            <a:miter lim="800000"/>
            <a:headEnd/>
            <a:tailEnd/>
          </a:ln>
          <a:effectLst/>
        </p:spPr>
        <p:txBody>
          <a:bodyPr wrap="square">
            <a:spAutoFit/>
          </a:bodyPr>
          <a:lstStyle/>
          <a:p>
            <a:pPr>
              <a:lnSpc>
                <a:spcPct val="130000"/>
              </a:lnSpc>
            </a:pPr>
            <a:r>
              <a:rPr lang="en-US" sz="2800" b="1" u="sng" dirty="0"/>
              <a:t>Steiner analysis</a:t>
            </a:r>
          </a:p>
          <a:p>
            <a:pPr>
              <a:lnSpc>
                <a:spcPct val="130000"/>
              </a:lnSpc>
            </a:pPr>
            <a:endParaRPr lang="en-US" sz="2400" dirty="0"/>
          </a:p>
          <a:p>
            <a:pPr>
              <a:lnSpc>
                <a:spcPct val="130000"/>
              </a:lnSpc>
            </a:pPr>
            <a:r>
              <a:rPr lang="en-US" sz="2400" dirty="0"/>
              <a:t>Steiner </a:t>
            </a:r>
            <a:r>
              <a:rPr lang="en-US" sz="2400" dirty="0" smtClean="0"/>
              <a:t> elected </a:t>
            </a:r>
            <a:r>
              <a:rPr lang="en-US" sz="2400" dirty="0"/>
              <a:t>to use the anterior cranial base (</a:t>
            </a:r>
            <a:r>
              <a:rPr lang="en-US" sz="2400" dirty="0" err="1"/>
              <a:t>sella</a:t>
            </a:r>
            <a:r>
              <a:rPr lang="en-US" sz="2400" dirty="0"/>
              <a:t> –</a:t>
            </a:r>
            <a:r>
              <a:rPr lang="en-US" sz="2400" dirty="0" err="1"/>
              <a:t>nasion</a:t>
            </a:r>
            <a:r>
              <a:rPr lang="en-US" sz="2400" dirty="0"/>
              <a:t> ) as the line of reference to which the jaws would be related. The advantage of these to midline point is that they are moved only a minimal amount whenever the head deviates from the true profile position. </a:t>
            </a:r>
          </a:p>
          <a:p>
            <a:pPr>
              <a:lnSpc>
                <a:spcPct val="130000"/>
              </a:lnSpc>
            </a:pPr>
            <a:endParaRPr lang="en-US" sz="2400" dirty="0"/>
          </a:p>
          <a:p>
            <a:pPr>
              <a:lnSpc>
                <a:spcPct val="130000"/>
              </a:lnSpc>
              <a:buFont typeface="Wingdings" pitchFamily="2" charset="2"/>
              <a:buChar char="q"/>
            </a:pPr>
            <a:r>
              <a:rPr lang="en-US" sz="2400" dirty="0" smtClean="0"/>
              <a:t>  The </a:t>
            </a:r>
            <a:r>
              <a:rPr lang="en-US" sz="2400" dirty="0"/>
              <a:t>skeletal analysis</a:t>
            </a:r>
          </a:p>
          <a:p>
            <a:pPr>
              <a:lnSpc>
                <a:spcPct val="130000"/>
              </a:lnSpc>
              <a:buFont typeface="Wingdings" pitchFamily="2" charset="2"/>
              <a:buChar char="q"/>
            </a:pPr>
            <a:r>
              <a:rPr lang="en-US" sz="2400" dirty="0" smtClean="0"/>
              <a:t>  Dental analysis</a:t>
            </a:r>
            <a:endParaRPr lang="en-US" sz="2400" dirty="0"/>
          </a:p>
          <a:p>
            <a:pPr>
              <a:lnSpc>
                <a:spcPct val="130000"/>
              </a:lnSpc>
              <a:buFont typeface="Wingdings" pitchFamily="2" charset="2"/>
              <a:buChar char="q"/>
            </a:pPr>
            <a:r>
              <a:rPr lang="en-US" sz="2400" dirty="0" smtClean="0"/>
              <a:t>  Soft </a:t>
            </a:r>
            <a:r>
              <a:rPr lang="en-US" sz="2400" dirty="0"/>
              <a:t>tissue analysis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graphicFrame>
        <p:nvGraphicFramePr>
          <p:cNvPr id="4" name="Content Placeholder 3"/>
          <p:cNvGraphicFramePr>
            <a:graphicFrameLocks noGrp="1"/>
          </p:cNvGraphicFramePr>
          <p:nvPr>
            <p:ph idx="1"/>
          </p:nvPr>
        </p:nvGraphicFramePr>
        <p:xfrm>
          <a:off x="485804" y="142852"/>
          <a:ext cx="8229600" cy="6560848"/>
        </p:xfrm>
        <a:graphic>
          <a:graphicData uri="http://schemas.openxmlformats.org/drawingml/2006/table">
            <a:tbl>
              <a:tblPr firstRow="1" bandRow="1">
                <a:tableStyleId>{5C22544A-7EE6-4342-B048-85BDC9FD1C3A}</a:tableStyleId>
              </a:tblPr>
              <a:tblGrid>
                <a:gridCol w="2828916"/>
                <a:gridCol w="2657484"/>
                <a:gridCol w="2743200"/>
              </a:tblGrid>
              <a:tr h="571504">
                <a:tc>
                  <a:txBody>
                    <a:bodyPr/>
                    <a:lstStyle/>
                    <a:p>
                      <a:pPr algn="ctr"/>
                      <a:r>
                        <a:rPr lang="en-IN" sz="2000" u="none" dirty="0" smtClean="0"/>
                        <a:t>PARAMETER</a:t>
                      </a:r>
                      <a:endParaRPr lang="en-IN" sz="2000" u="none" dirty="0"/>
                    </a:p>
                  </a:txBody>
                  <a:tcPr anchor="ctr"/>
                </a:tc>
                <a:tc>
                  <a:txBody>
                    <a:bodyPr/>
                    <a:lstStyle/>
                    <a:p>
                      <a:pPr algn="ctr"/>
                      <a:r>
                        <a:rPr lang="en-IN" sz="2000" dirty="0" smtClean="0"/>
                        <a:t>NORMAL VALUE</a:t>
                      </a:r>
                      <a:endParaRPr lang="en-IN" sz="2000" dirty="0"/>
                    </a:p>
                  </a:txBody>
                  <a:tcPr anchor="ctr"/>
                </a:tc>
                <a:tc>
                  <a:txBody>
                    <a:bodyPr/>
                    <a:lstStyle/>
                    <a:p>
                      <a:pPr algn="ctr"/>
                      <a:r>
                        <a:rPr lang="en-IN" sz="2000" dirty="0" smtClean="0"/>
                        <a:t>INFERENCE </a:t>
                      </a:r>
                      <a:endParaRPr lang="en-IN" sz="2000" dirty="0"/>
                    </a:p>
                  </a:txBody>
                  <a:tcPr anchor="ctr"/>
                </a:tc>
              </a:tr>
              <a:tr h="571504">
                <a:tc>
                  <a:txBody>
                    <a:bodyPr/>
                    <a:lstStyle/>
                    <a:p>
                      <a:pPr algn="l"/>
                      <a:r>
                        <a:rPr lang="en-IN" u="sng" dirty="0" smtClean="0"/>
                        <a:t>SKELETAL PARAMETERS</a:t>
                      </a:r>
                      <a:endParaRPr lang="en-IN" u="sng" dirty="0"/>
                    </a:p>
                  </a:txBody>
                  <a:tcPr anchor="ctr"/>
                </a:tc>
                <a:tc>
                  <a:txBody>
                    <a:bodyPr/>
                    <a:lstStyle/>
                    <a:p>
                      <a:endParaRPr lang="en-IN" dirty="0"/>
                    </a:p>
                  </a:txBody>
                  <a:tcPr/>
                </a:tc>
                <a:tc>
                  <a:txBody>
                    <a:bodyPr/>
                    <a:lstStyle/>
                    <a:p>
                      <a:endParaRPr lang="en-IN" dirty="0"/>
                    </a:p>
                  </a:txBody>
                  <a:tcPr/>
                </a:tc>
              </a:tr>
              <a:tr h="370840">
                <a:tc>
                  <a:txBody>
                    <a:bodyPr/>
                    <a:lstStyle/>
                    <a:p>
                      <a:pPr algn="l"/>
                      <a:r>
                        <a:rPr lang="en-IN" dirty="0" smtClean="0"/>
                        <a:t>SNA</a:t>
                      </a:r>
                      <a:endParaRPr lang="en-IN" dirty="0"/>
                    </a:p>
                  </a:txBody>
                  <a:tcPr anchor="ctr"/>
                </a:tc>
                <a:tc>
                  <a:txBody>
                    <a:bodyPr/>
                    <a:lstStyle/>
                    <a:p>
                      <a:pPr algn="ctr"/>
                      <a:r>
                        <a:rPr lang="en-IN" dirty="0" smtClean="0"/>
                        <a:t>82±2°</a:t>
                      </a:r>
                      <a:endParaRPr lang="en-IN" dirty="0"/>
                    </a:p>
                  </a:txBody>
                  <a:tcPr anchor="ctr"/>
                </a:tc>
                <a:tc>
                  <a:txBody>
                    <a:bodyPr/>
                    <a:lstStyle/>
                    <a:p>
                      <a:r>
                        <a:rPr lang="en-IN" dirty="0" err="1" smtClean="0"/>
                        <a:t>Prognathic</a:t>
                      </a:r>
                      <a:r>
                        <a:rPr lang="en-IN" dirty="0" smtClean="0"/>
                        <a:t>/</a:t>
                      </a:r>
                      <a:r>
                        <a:rPr lang="en-IN" dirty="0" err="1" smtClean="0"/>
                        <a:t>retrognathic</a:t>
                      </a:r>
                      <a:r>
                        <a:rPr lang="en-IN" baseline="0" dirty="0" smtClean="0"/>
                        <a:t> maxilla</a:t>
                      </a:r>
                      <a:endParaRPr lang="en-IN" dirty="0"/>
                    </a:p>
                  </a:txBody>
                  <a:tcPr/>
                </a:tc>
              </a:tr>
              <a:tr h="370840">
                <a:tc>
                  <a:txBody>
                    <a:bodyPr/>
                    <a:lstStyle/>
                    <a:p>
                      <a:pPr algn="l"/>
                      <a:r>
                        <a:rPr lang="en-IN" dirty="0" smtClean="0"/>
                        <a:t>SNB</a:t>
                      </a:r>
                      <a:endParaRPr lang="en-IN" dirty="0"/>
                    </a:p>
                  </a:txBody>
                  <a:tcPr anchor="ctr"/>
                </a:tc>
                <a:tc>
                  <a:txBody>
                    <a:bodyPr/>
                    <a:lstStyle/>
                    <a:p>
                      <a:pPr algn="ctr"/>
                      <a:r>
                        <a:rPr lang="en-IN" dirty="0" smtClean="0"/>
                        <a:t>80±2°</a:t>
                      </a:r>
                      <a:endParaRPr lang="en-IN" dirty="0"/>
                    </a:p>
                  </a:txBody>
                  <a:tcPr anchor="ctr"/>
                </a:tc>
                <a:tc>
                  <a:txBody>
                    <a:bodyPr/>
                    <a:lstStyle/>
                    <a:p>
                      <a:r>
                        <a:rPr lang="en-IN" dirty="0" err="1" smtClean="0"/>
                        <a:t>Prognathic</a:t>
                      </a:r>
                      <a:r>
                        <a:rPr lang="en-IN" dirty="0" smtClean="0"/>
                        <a:t>/</a:t>
                      </a:r>
                      <a:r>
                        <a:rPr lang="en-IN" dirty="0" err="1" smtClean="0"/>
                        <a:t>retrognathic</a:t>
                      </a:r>
                      <a:r>
                        <a:rPr lang="en-IN" baseline="0" dirty="0" smtClean="0"/>
                        <a:t>  mandible</a:t>
                      </a:r>
                      <a:endParaRPr lang="en-IN" dirty="0"/>
                    </a:p>
                  </a:txBody>
                  <a:tcPr/>
                </a:tc>
              </a:tr>
              <a:tr h="370840">
                <a:tc>
                  <a:txBody>
                    <a:bodyPr/>
                    <a:lstStyle/>
                    <a:p>
                      <a:pPr algn="l"/>
                      <a:r>
                        <a:rPr lang="en-IN" dirty="0" smtClean="0"/>
                        <a:t>ANB</a:t>
                      </a:r>
                      <a:endParaRPr lang="en-IN" dirty="0"/>
                    </a:p>
                  </a:txBody>
                  <a:tcPr anchor="ctr"/>
                </a:tc>
                <a:tc>
                  <a:txBody>
                    <a:bodyPr/>
                    <a:lstStyle/>
                    <a:p>
                      <a:pPr algn="ctr"/>
                      <a:r>
                        <a:rPr lang="en-IN" dirty="0" smtClean="0"/>
                        <a:t>2°</a:t>
                      </a:r>
                      <a:endParaRPr lang="en-IN" dirty="0"/>
                    </a:p>
                  </a:txBody>
                  <a:tcPr anchor="ctr"/>
                </a:tc>
                <a:tc>
                  <a:txBody>
                    <a:bodyPr/>
                    <a:lstStyle/>
                    <a:p>
                      <a:r>
                        <a:rPr lang="en-IN" dirty="0" err="1" smtClean="0"/>
                        <a:t>ClassI</a:t>
                      </a:r>
                      <a:r>
                        <a:rPr lang="en-IN" dirty="0" smtClean="0"/>
                        <a:t>/II/III</a:t>
                      </a:r>
                      <a:endParaRPr lang="en-IN" dirty="0"/>
                    </a:p>
                  </a:txBody>
                  <a:tcPr/>
                </a:tc>
              </a:tr>
              <a:tr h="370840">
                <a:tc>
                  <a:txBody>
                    <a:bodyPr/>
                    <a:lstStyle/>
                    <a:p>
                      <a:pPr algn="l"/>
                      <a:r>
                        <a:rPr lang="en-IN" dirty="0" err="1" smtClean="0"/>
                        <a:t>Mandibular</a:t>
                      </a:r>
                      <a:r>
                        <a:rPr lang="en-IN" dirty="0" smtClean="0"/>
                        <a:t> plane angle</a:t>
                      </a:r>
                      <a:endParaRPr lang="en-IN" dirty="0"/>
                    </a:p>
                  </a:txBody>
                  <a:tcPr anchor="ctr"/>
                </a:tc>
                <a:tc>
                  <a:txBody>
                    <a:bodyPr/>
                    <a:lstStyle/>
                    <a:p>
                      <a:pPr algn="ctr"/>
                      <a:r>
                        <a:rPr lang="en-IN" dirty="0" smtClean="0"/>
                        <a:t>32°</a:t>
                      </a:r>
                      <a:endParaRPr lang="en-IN" dirty="0"/>
                    </a:p>
                  </a:txBody>
                  <a:tcPr anchor="ctr"/>
                </a:tc>
                <a:tc>
                  <a:txBody>
                    <a:bodyPr/>
                    <a:lstStyle/>
                    <a:p>
                      <a:r>
                        <a:rPr lang="en-IN" dirty="0" smtClean="0"/>
                        <a:t>Vertical / Horizontal Growth Pattern</a:t>
                      </a:r>
                      <a:endParaRPr lang="en-IN" dirty="0"/>
                    </a:p>
                  </a:txBody>
                  <a:tcPr/>
                </a:tc>
              </a:tr>
              <a:tr h="566440">
                <a:tc>
                  <a:txBody>
                    <a:bodyPr/>
                    <a:lstStyle/>
                    <a:p>
                      <a:pPr algn="l"/>
                      <a:r>
                        <a:rPr lang="en-IN" u="sng" dirty="0" smtClean="0"/>
                        <a:t>DENTAL PARAMETERS</a:t>
                      </a:r>
                      <a:endParaRPr lang="en-IN" u="sng" dirty="0"/>
                    </a:p>
                  </a:txBody>
                  <a:tcPr anchor="ctr"/>
                </a:tc>
                <a:tc>
                  <a:txBody>
                    <a:bodyPr/>
                    <a:lstStyle/>
                    <a:p>
                      <a:pPr algn="ctr"/>
                      <a:endParaRPr lang="en-IN" dirty="0"/>
                    </a:p>
                  </a:txBody>
                  <a:tcPr anchor="ctr"/>
                </a:tc>
                <a:tc>
                  <a:txBody>
                    <a:bodyPr/>
                    <a:lstStyle/>
                    <a:p>
                      <a:endParaRPr lang="en-IN"/>
                    </a:p>
                  </a:txBody>
                  <a:tcPr/>
                </a:tc>
              </a:tr>
              <a:tr h="370840">
                <a:tc>
                  <a:txBody>
                    <a:bodyPr/>
                    <a:lstStyle/>
                    <a:p>
                      <a:pPr algn="l"/>
                      <a:r>
                        <a:rPr lang="en-IN" dirty="0" smtClean="0"/>
                        <a:t>U1-A</a:t>
                      </a:r>
                      <a:endParaRPr lang="en-IN" dirty="0"/>
                    </a:p>
                  </a:txBody>
                  <a:tcPr anchor="ctr"/>
                </a:tc>
                <a:tc>
                  <a:txBody>
                    <a:bodyPr/>
                    <a:lstStyle/>
                    <a:p>
                      <a:pPr algn="ctr"/>
                      <a:r>
                        <a:rPr lang="en-IN" dirty="0" smtClean="0"/>
                        <a:t>25°</a:t>
                      </a:r>
                      <a:endParaRPr lang="en-IN" dirty="0"/>
                    </a:p>
                  </a:txBody>
                  <a:tcPr anchor="ctr"/>
                </a:tc>
                <a:tc>
                  <a:txBody>
                    <a:bodyPr/>
                    <a:lstStyle/>
                    <a:p>
                      <a:r>
                        <a:rPr lang="en-IN" dirty="0" err="1" smtClean="0"/>
                        <a:t>Proclined</a:t>
                      </a:r>
                      <a:r>
                        <a:rPr lang="en-IN" dirty="0" smtClean="0"/>
                        <a:t>/</a:t>
                      </a:r>
                      <a:r>
                        <a:rPr lang="en-IN" dirty="0" err="1" smtClean="0"/>
                        <a:t>Retroclined</a:t>
                      </a:r>
                      <a:r>
                        <a:rPr lang="en-IN" baseline="0" dirty="0" smtClean="0"/>
                        <a:t> maxillary incisor</a:t>
                      </a:r>
                      <a:endParaRPr lang="en-IN" dirty="0"/>
                    </a:p>
                  </a:txBody>
                  <a:tcPr/>
                </a:tc>
              </a:tr>
              <a:tr h="370840">
                <a:tc>
                  <a:txBody>
                    <a:bodyPr/>
                    <a:lstStyle/>
                    <a:p>
                      <a:pPr algn="l"/>
                      <a:r>
                        <a:rPr lang="en-IN" dirty="0" smtClean="0"/>
                        <a:t>L1-B</a:t>
                      </a:r>
                      <a:endParaRPr lang="en-IN" dirty="0"/>
                    </a:p>
                  </a:txBody>
                  <a:tcPr anchor="ctr"/>
                </a:tc>
                <a:tc>
                  <a:txBody>
                    <a:bodyPr/>
                    <a:lstStyle/>
                    <a:p>
                      <a:pPr algn="ctr"/>
                      <a:r>
                        <a:rPr lang="en-IN" dirty="0" smtClean="0"/>
                        <a:t>4 mm</a:t>
                      </a:r>
                      <a:endParaRPr lang="en-IN"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err="1" smtClean="0"/>
                        <a:t>Proclined</a:t>
                      </a:r>
                      <a:r>
                        <a:rPr lang="en-IN" dirty="0" smtClean="0"/>
                        <a:t>/</a:t>
                      </a:r>
                      <a:r>
                        <a:rPr lang="en-IN" dirty="0" err="1" smtClean="0"/>
                        <a:t>Retroclined</a:t>
                      </a:r>
                      <a:r>
                        <a:rPr lang="en-IN" baseline="0" dirty="0" smtClean="0"/>
                        <a:t> </a:t>
                      </a:r>
                      <a:r>
                        <a:rPr lang="en-IN" baseline="0" dirty="0" err="1" smtClean="0"/>
                        <a:t>mandibular</a:t>
                      </a:r>
                      <a:r>
                        <a:rPr lang="en-IN" baseline="0" dirty="0" smtClean="0"/>
                        <a:t> incisor</a:t>
                      </a:r>
                      <a:endParaRPr lang="en-IN" dirty="0" smtClean="0"/>
                    </a:p>
                  </a:txBody>
                  <a:tcPr/>
                </a:tc>
              </a:tr>
              <a:tr h="0">
                <a:tc>
                  <a:txBody>
                    <a:bodyPr/>
                    <a:lstStyle/>
                    <a:p>
                      <a:pPr algn="l"/>
                      <a:r>
                        <a:rPr lang="en-IN" dirty="0" smtClean="0"/>
                        <a:t>Inter </a:t>
                      </a:r>
                      <a:r>
                        <a:rPr lang="en-IN" dirty="0" err="1" smtClean="0"/>
                        <a:t>Incisial</a:t>
                      </a:r>
                      <a:r>
                        <a:rPr lang="en-IN" dirty="0" smtClean="0"/>
                        <a:t> Angle</a:t>
                      </a:r>
                      <a:endParaRPr lang="en-IN" dirty="0"/>
                    </a:p>
                  </a:txBody>
                  <a:tcPr anchor="ctr"/>
                </a:tc>
                <a:tc>
                  <a:txBody>
                    <a:bodyPr/>
                    <a:lstStyle/>
                    <a:p>
                      <a:pPr algn="ctr"/>
                      <a:r>
                        <a:rPr lang="en-IN" dirty="0" smtClean="0"/>
                        <a:t>22°</a:t>
                      </a:r>
                      <a:endParaRPr lang="en-IN" dirty="0"/>
                    </a:p>
                  </a:txBody>
                  <a:tcPr anchor="ctr"/>
                </a:tc>
                <a:tc>
                  <a:txBody>
                    <a:bodyPr/>
                    <a:lstStyle/>
                    <a:p>
                      <a:r>
                        <a:rPr lang="en-IN" dirty="0" err="1" smtClean="0"/>
                        <a:t>Proclined</a:t>
                      </a:r>
                      <a:r>
                        <a:rPr lang="en-IN" dirty="0" smtClean="0"/>
                        <a:t>/</a:t>
                      </a:r>
                      <a:r>
                        <a:rPr lang="en-IN" dirty="0" err="1" smtClean="0"/>
                        <a:t>Retroclined</a:t>
                      </a:r>
                      <a:r>
                        <a:rPr lang="en-IN" dirty="0" smtClean="0"/>
                        <a:t> incisors</a:t>
                      </a:r>
                      <a:endParaRPr lang="en-IN" dirty="0"/>
                    </a:p>
                  </a:txBody>
                  <a:tcPr/>
                </a:tc>
              </a:tr>
              <a:tr h="370840">
                <a:tc>
                  <a:txBody>
                    <a:bodyPr/>
                    <a:lstStyle/>
                    <a:p>
                      <a:pPr algn="l"/>
                      <a:r>
                        <a:rPr lang="en-IN" dirty="0" smtClean="0"/>
                        <a:t>Lower</a:t>
                      </a:r>
                      <a:r>
                        <a:rPr lang="en-IN" baseline="0" dirty="0" smtClean="0"/>
                        <a:t> </a:t>
                      </a:r>
                      <a:r>
                        <a:rPr lang="en-IN" baseline="0" dirty="0" err="1" smtClean="0"/>
                        <a:t>Incisior</a:t>
                      </a:r>
                      <a:r>
                        <a:rPr lang="en-IN" baseline="0" dirty="0" smtClean="0"/>
                        <a:t> to chin</a:t>
                      </a:r>
                      <a:endParaRPr lang="en-IN" dirty="0"/>
                    </a:p>
                  </a:txBody>
                  <a:tcPr anchor="ctr"/>
                </a:tc>
                <a:tc>
                  <a:txBody>
                    <a:bodyPr/>
                    <a:lstStyle/>
                    <a:p>
                      <a:pPr algn="ctr"/>
                      <a:r>
                        <a:rPr lang="en-IN" dirty="0" smtClean="0"/>
                        <a:t>4 mm</a:t>
                      </a:r>
                      <a:endParaRPr lang="en-IN" dirty="0"/>
                    </a:p>
                  </a:txBody>
                  <a:tcPr anchor="ctr"/>
                </a:tc>
                <a:tc>
                  <a:txBody>
                    <a:bodyPr/>
                    <a:lstStyle/>
                    <a:p>
                      <a:r>
                        <a:rPr lang="en-IN" dirty="0" err="1" smtClean="0"/>
                        <a:t>Proclined</a:t>
                      </a:r>
                      <a:r>
                        <a:rPr lang="en-IN" dirty="0" smtClean="0"/>
                        <a:t>/</a:t>
                      </a:r>
                      <a:r>
                        <a:rPr lang="en-IN" baseline="0" dirty="0" smtClean="0"/>
                        <a:t> </a:t>
                      </a:r>
                      <a:r>
                        <a:rPr lang="en-IN" baseline="0" dirty="0" err="1" smtClean="0"/>
                        <a:t>retroclined</a:t>
                      </a:r>
                      <a:r>
                        <a:rPr lang="en-IN" baseline="0" dirty="0" smtClean="0"/>
                        <a:t> </a:t>
                      </a:r>
                      <a:r>
                        <a:rPr lang="en-IN" baseline="0" dirty="0" err="1" smtClean="0"/>
                        <a:t>mandibular</a:t>
                      </a:r>
                      <a:r>
                        <a:rPr lang="en-IN" baseline="0" dirty="0" smtClean="0"/>
                        <a:t> incisor</a:t>
                      </a:r>
                      <a:endParaRPr lang="en-IN" dirty="0"/>
                    </a:p>
                  </a:txBody>
                  <a:tcPr/>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xfrm>
            <a:off x="6553200" y="6245225"/>
            <a:ext cx="2133600" cy="476250"/>
          </a:xfrm>
          <a:prstGeom prst="rect">
            <a:avLst/>
          </a:prstGeom>
        </p:spPr>
        <p:txBody>
          <a:bodyPr/>
          <a:lstStyle/>
          <a:p>
            <a:fld id="{2F79467D-058F-4CCB-8DFB-63C8A70BEF37}" type="slidenum">
              <a:rPr lang="en-US"/>
              <a:pPr/>
              <a:t>28</a:t>
            </a:fld>
            <a:endParaRPr lang="en-US"/>
          </a:p>
        </p:txBody>
      </p:sp>
      <p:sp>
        <p:nvSpPr>
          <p:cNvPr id="106498" name="Text Box 2"/>
          <p:cNvSpPr txBox="1">
            <a:spLocks noChangeArrowheads="1"/>
          </p:cNvSpPr>
          <p:nvPr/>
        </p:nvSpPr>
        <p:spPr bwMode="auto">
          <a:xfrm>
            <a:off x="228600" y="228600"/>
            <a:ext cx="8610600" cy="523220"/>
          </a:xfrm>
          <a:prstGeom prst="rect">
            <a:avLst/>
          </a:prstGeom>
          <a:noFill/>
          <a:ln w="9525">
            <a:noFill/>
            <a:miter lim="800000"/>
            <a:headEnd/>
            <a:tailEnd/>
          </a:ln>
          <a:effectLst/>
        </p:spPr>
        <p:txBody>
          <a:bodyPr>
            <a:spAutoFit/>
          </a:bodyPr>
          <a:lstStyle/>
          <a:p>
            <a:r>
              <a:rPr lang="en-US" sz="2800" b="1" dirty="0"/>
              <a:t>THE SKELETAL </a:t>
            </a:r>
            <a:r>
              <a:rPr lang="en-US" sz="2800" b="1" dirty="0" smtClean="0"/>
              <a:t>ANALYSIS</a:t>
            </a:r>
            <a:endParaRPr lang="en-US" sz="2800" b="1" dirty="0"/>
          </a:p>
        </p:txBody>
      </p:sp>
      <p:pic>
        <p:nvPicPr>
          <p:cNvPr id="106499" name="Picture 3" descr="DSCN0032"/>
          <p:cNvPicPr>
            <a:picLocks noChangeAspect="1" noChangeArrowheads="1"/>
          </p:cNvPicPr>
          <p:nvPr/>
        </p:nvPicPr>
        <p:blipFill>
          <a:blip r:embed="rId2">
            <a:lum bright="40000" contrast="40000"/>
          </a:blip>
          <a:srcRect l="25000" t="17894" r="48186" b="64063"/>
          <a:stretch>
            <a:fillRect/>
          </a:stretch>
        </p:blipFill>
        <p:spPr bwMode="auto">
          <a:xfrm>
            <a:off x="200028" y="1143000"/>
            <a:ext cx="4800600" cy="4305300"/>
          </a:xfrm>
          <a:prstGeom prst="rect">
            <a:avLst/>
          </a:prstGeom>
          <a:noFill/>
        </p:spPr>
      </p:pic>
      <p:sp>
        <p:nvSpPr>
          <p:cNvPr id="106500" name="Text Box 4"/>
          <p:cNvSpPr txBox="1">
            <a:spLocks noChangeArrowheads="1"/>
          </p:cNvSpPr>
          <p:nvPr/>
        </p:nvSpPr>
        <p:spPr bwMode="auto">
          <a:xfrm>
            <a:off x="5314952" y="963737"/>
            <a:ext cx="3543328" cy="3822585"/>
          </a:xfrm>
          <a:prstGeom prst="rect">
            <a:avLst/>
          </a:prstGeom>
          <a:noFill/>
          <a:ln w="9525">
            <a:noFill/>
            <a:miter lim="800000"/>
            <a:headEnd/>
            <a:tailEnd/>
          </a:ln>
          <a:effectLst/>
        </p:spPr>
        <p:txBody>
          <a:bodyPr wrap="square">
            <a:spAutoFit/>
          </a:bodyPr>
          <a:lstStyle/>
          <a:p>
            <a:pPr>
              <a:lnSpc>
                <a:spcPct val="130000"/>
              </a:lnSpc>
              <a:spcBef>
                <a:spcPct val="50000"/>
              </a:spcBef>
            </a:pPr>
            <a:r>
              <a:rPr lang="en-US" sz="2400" dirty="0"/>
              <a:t> </a:t>
            </a:r>
          </a:p>
          <a:p>
            <a:pPr>
              <a:lnSpc>
                <a:spcPct val="130000"/>
              </a:lnSpc>
              <a:spcBef>
                <a:spcPct val="50000"/>
              </a:spcBef>
            </a:pPr>
            <a:r>
              <a:rPr lang="en-US" sz="2400" u="sng" dirty="0" smtClean="0"/>
              <a:t>Maxilla - SNA</a:t>
            </a:r>
            <a:endParaRPr lang="en-US" sz="2400" u="sng" dirty="0"/>
          </a:p>
          <a:p>
            <a:pPr>
              <a:lnSpc>
                <a:spcPct val="130000"/>
              </a:lnSpc>
              <a:spcBef>
                <a:spcPct val="50000"/>
              </a:spcBef>
            </a:pPr>
            <a:r>
              <a:rPr lang="en-US" sz="2400" dirty="0" smtClean="0"/>
              <a:t>If </a:t>
            </a:r>
            <a:r>
              <a:rPr lang="en-US" sz="2400" dirty="0"/>
              <a:t>the angular reading is greater than 82</a:t>
            </a:r>
            <a:r>
              <a:rPr lang="en-US" sz="2400" baseline="30000" dirty="0"/>
              <a:t>0</a:t>
            </a:r>
            <a:r>
              <a:rPr lang="en-US" sz="2400" dirty="0"/>
              <a:t>, it would indicate a relative forward positioning of mandible.</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a:xfrm>
            <a:off x="6553200" y="6245225"/>
            <a:ext cx="2133600" cy="476250"/>
          </a:xfrm>
          <a:prstGeom prst="rect">
            <a:avLst/>
          </a:prstGeom>
        </p:spPr>
        <p:txBody>
          <a:bodyPr/>
          <a:lstStyle/>
          <a:p>
            <a:fld id="{9FAA3A78-A619-421D-B626-716F701C6C7E}" type="slidenum">
              <a:rPr lang="en-US"/>
              <a:pPr/>
              <a:t>29</a:t>
            </a:fld>
            <a:endParaRPr lang="en-US"/>
          </a:p>
        </p:txBody>
      </p:sp>
      <p:sp>
        <p:nvSpPr>
          <p:cNvPr id="105474" name="Text Box 2"/>
          <p:cNvSpPr txBox="1">
            <a:spLocks noChangeArrowheads="1"/>
          </p:cNvSpPr>
          <p:nvPr/>
        </p:nvSpPr>
        <p:spPr bwMode="auto">
          <a:xfrm>
            <a:off x="5257800" y="609600"/>
            <a:ext cx="3124200" cy="4898136"/>
          </a:xfrm>
          <a:prstGeom prst="rect">
            <a:avLst/>
          </a:prstGeom>
          <a:noFill/>
          <a:ln w="9525">
            <a:noFill/>
            <a:miter lim="800000"/>
            <a:headEnd/>
            <a:tailEnd/>
          </a:ln>
          <a:effectLst/>
        </p:spPr>
        <p:txBody>
          <a:bodyPr>
            <a:spAutoFit/>
          </a:bodyPr>
          <a:lstStyle/>
          <a:p>
            <a:pPr>
              <a:lnSpc>
                <a:spcPct val="130000"/>
              </a:lnSpc>
            </a:pPr>
            <a:r>
              <a:rPr lang="en-US" sz="2200" b="1" u="sng" dirty="0" smtClean="0"/>
              <a:t>Mandible - SNB</a:t>
            </a:r>
          </a:p>
          <a:p>
            <a:pPr>
              <a:lnSpc>
                <a:spcPct val="130000"/>
              </a:lnSpc>
            </a:pPr>
            <a:endParaRPr lang="en-US" sz="2200" b="1" u="sng" dirty="0"/>
          </a:p>
          <a:p>
            <a:pPr>
              <a:lnSpc>
                <a:spcPct val="130000"/>
              </a:lnSpc>
            </a:pPr>
            <a:r>
              <a:rPr lang="en-US" sz="2200" dirty="0"/>
              <a:t>To assess whether the mandible is protrusive or recessive to the cranial base, the SNB angle is read. </a:t>
            </a:r>
            <a:endParaRPr lang="en-US" sz="2200" dirty="0" smtClean="0"/>
          </a:p>
          <a:p>
            <a:pPr>
              <a:lnSpc>
                <a:spcPct val="130000"/>
              </a:lnSpc>
            </a:pPr>
            <a:endParaRPr lang="en-US" sz="2200" dirty="0"/>
          </a:p>
          <a:p>
            <a:pPr>
              <a:lnSpc>
                <a:spcPct val="130000"/>
              </a:lnSpc>
            </a:pPr>
            <a:r>
              <a:rPr lang="en-US" sz="2200" dirty="0"/>
              <a:t>An angle less than 80</a:t>
            </a:r>
            <a:r>
              <a:rPr lang="en-US" sz="2200" baseline="30000" dirty="0"/>
              <a:t>0</a:t>
            </a:r>
            <a:r>
              <a:rPr lang="en-US" sz="2200" dirty="0"/>
              <a:t> indicates the </a:t>
            </a:r>
            <a:r>
              <a:rPr lang="en-US" sz="2200" dirty="0" err="1"/>
              <a:t>retrusive</a:t>
            </a:r>
            <a:r>
              <a:rPr lang="en-US" sz="2200" dirty="0"/>
              <a:t> mandible.</a:t>
            </a:r>
          </a:p>
        </p:txBody>
      </p:sp>
      <p:pic>
        <p:nvPicPr>
          <p:cNvPr id="105475" name="Picture 3" descr="DSCN0032"/>
          <p:cNvPicPr>
            <a:picLocks noChangeAspect="1" noChangeArrowheads="1"/>
          </p:cNvPicPr>
          <p:nvPr/>
        </p:nvPicPr>
        <p:blipFill>
          <a:blip r:embed="rId2">
            <a:lum bright="40000" contrast="40000"/>
          </a:blip>
          <a:srcRect l="55907" t="16930" r="17102" b="64063"/>
          <a:stretch>
            <a:fillRect/>
          </a:stretch>
        </p:blipFill>
        <p:spPr bwMode="auto">
          <a:xfrm>
            <a:off x="152400" y="685800"/>
            <a:ext cx="4848228" cy="4554988"/>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277813"/>
            <a:ext cx="8115328" cy="1139825"/>
          </a:xfrm>
        </p:spPr>
        <p:txBody>
          <a:bodyPr>
            <a:normAutofit/>
          </a:bodyPr>
          <a:lstStyle/>
          <a:p>
            <a:r>
              <a:rPr lang="en-US" sz="5000" dirty="0" smtClean="0">
                <a:solidFill>
                  <a:srgbClr val="1BFF1B"/>
                </a:solidFill>
                <a:latin typeface="Dauphin" pitchFamily="18" charset="0"/>
              </a:rPr>
              <a:t>HISTORICAL DEVELOPMENT</a:t>
            </a:r>
            <a:endParaRPr lang="en-US" sz="5000" dirty="0">
              <a:solidFill>
                <a:srgbClr val="1BFF1B"/>
              </a:solidFill>
              <a:latin typeface="Dauphin" pitchFamily="18" charset="0"/>
            </a:endParaRPr>
          </a:p>
        </p:txBody>
      </p:sp>
      <p:sp>
        <p:nvSpPr>
          <p:cNvPr id="20483" name="Rectangle 3"/>
          <p:cNvSpPr>
            <a:spLocks noGrp="1" noChangeArrowheads="1"/>
          </p:cNvSpPr>
          <p:nvPr>
            <p:ph idx="1"/>
          </p:nvPr>
        </p:nvSpPr>
        <p:spPr>
          <a:xfrm>
            <a:off x="457200" y="1600200"/>
            <a:ext cx="8686800" cy="4530725"/>
          </a:xfrm>
        </p:spPr>
        <p:txBody>
          <a:bodyPr/>
          <a:lstStyle/>
          <a:p>
            <a:pPr>
              <a:lnSpc>
                <a:spcPct val="115000"/>
              </a:lnSpc>
            </a:pPr>
            <a:r>
              <a:rPr lang="en-US" dirty="0"/>
              <a:t>Discovery of x-rays by </a:t>
            </a:r>
            <a:r>
              <a:rPr lang="en-US" b="1" dirty="0"/>
              <a:t>ROENTGEN</a:t>
            </a:r>
            <a:r>
              <a:rPr lang="en-US" dirty="0"/>
              <a:t> in 1895.</a:t>
            </a:r>
          </a:p>
          <a:p>
            <a:pPr>
              <a:lnSpc>
                <a:spcPct val="115000"/>
              </a:lnSpc>
            </a:pPr>
            <a:r>
              <a:rPr lang="en-US" b="1" dirty="0" err="1"/>
              <a:t>Pacini</a:t>
            </a:r>
            <a:r>
              <a:rPr lang="en-US" b="1" dirty="0"/>
              <a:t> and </a:t>
            </a:r>
            <a:r>
              <a:rPr lang="en-US" b="1" dirty="0" err="1" smtClean="0"/>
              <a:t>Carrera</a:t>
            </a:r>
            <a:r>
              <a:rPr lang="en-US" b="1" dirty="0" smtClean="0"/>
              <a:t> </a:t>
            </a:r>
            <a:r>
              <a:rPr lang="en-US" dirty="0"/>
              <a:t>in </a:t>
            </a:r>
            <a:r>
              <a:rPr lang="en-US" b="1" dirty="0"/>
              <a:t>1922</a:t>
            </a:r>
            <a:r>
              <a:rPr lang="en-US" dirty="0"/>
              <a:t> first introduced radiographic technique for producing lateral radiographs.</a:t>
            </a:r>
          </a:p>
          <a:p>
            <a:pPr>
              <a:lnSpc>
                <a:spcPct val="115000"/>
              </a:lnSpc>
            </a:pPr>
            <a:r>
              <a:rPr lang="en-US" b="1" dirty="0"/>
              <a:t>BROADBENT and HOFRATH </a:t>
            </a:r>
            <a:r>
              <a:rPr lang="en-US" dirty="0"/>
              <a:t>(1931) simultaneously presented a </a:t>
            </a:r>
            <a:r>
              <a:rPr lang="en-US" dirty="0" err="1"/>
              <a:t>standardised</a:t>
            </a:r>
            <a:r>
              <a:rPr lang="en-US" dirty="0"/>
              <a:t> </a:t>
            </a:r>
            <a:r>
              <a:rPr lang="en-US" dirty="0" err="1"/>
              <a:t>cephalometric</a:t>
            </a:r>
            <a:r>
              <a:rPr lang="en-US" dirty="0"/>
              <a:t> technique.</a:t>
            </a:r>
          </a:p>
          <a:p>
            <a:pPr>
              <a:lnSpc>
                <a:spcPct val="115000"/>
              </a:lnSpc>
            </a:pPr>
            <a:endParaRPr lang="en-US" dirty="0"/>
          </a:p>
        </p:txBody>
      </p:sp>
      <p:sp>
        <p:nvSpPr>
          <p:cNvPr id="5" name="Slide Number Placeholder 4"/>
          <p:cNvSpPr>
            <a:spLocks noGrp="1"/>
          </p:cNvSpPr>
          <p:nvPr>
            <p:ph type="sldNum" sz="quarter" idx="12"/>
          </p:nvPr>
        </p:nvSpPr>
        <p:spPr/>
        <p:txBody>
          <a:bodyPr/>
          <a:lstStyle/>
          <a:p>
            <a:fld id="{975CD122-18C4-4710-86A2-04986404EA9B}" type="slidenum">
              <a:rPr lang="en-US"/>
              <a:pPr/>
              <a:t>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fade">
                                      <p:cBhvr>
                                        <p:cTn id="7" dur="770" decel="100000"/>
                                        <p:tgtEl>
                                          <p:spTgt spid="20482"/>
                                        </p:tgtEl>
                                      </p:cBhvr>
                                    </p:animEffect>
                                    <p:animScale>
                                      <p:cBhvr>
                                        <p:cTn id="8" dur="770" decel="100000"/>
                                        <p:tgtEl>
                                          <p:spTgt spid="20482"/>
                                        </p:tgtEl>
                                      </p:cBhvr>
                                      <p:from x="10000" y="10000"/>
                                      <p:to x="200000" y="450000"/>
                                    </p:animScale>
                                    <p:animScale>
                                      <p:cBhvr>
                                        <p:cTn id="9" dur="1230" accel="100000" fill="hold">
                                          <p:stCondLst>
                                            <p:cond delay="770"/>
                                          </p:stCondLst>
                                        </p:cTn>
                                        <p:tgtEl>
                                          <p:spTgt spid="20482"/>
                                        </p:tgtEl>
                                      </p:cBhvr>
                                      <p:from x="200000" y="450000"/>
                                      <p:to x="100000" y="100000"/>
                                    </p:animScale>
                                    <p:set>
                                      <p:cBhvr>
                                        <p:cTn id="10" dur="770" fill="hold"/>
                                        <p:tgtEl>
                                          <p:spTgt spid="20482"/>
                                        </p:tgtEl>
                                        <p:attrNameLst>
                                          <p:attrName>ppt_x</p:attrName>
                                        </p:attrNameLst>
                                      </p:cBhvr>
                                      <p:to>
                                        <p:strVal val="(0.5)"/>
                                      </p:to>
                                    </p:set>
                                    <p:anim from="(0.5)" to="(#ppt_x)" calcmode="lin" valueType="num">
                                      <p:cBhvr>
                                        <p:cTn id="11" dur="1230" accel="100000" fill="hold">
                                          <p:stCondLst>
                                            <p:cond delay="770"/>
                                          </p:stCondLst>
                                        </p:cTn>
                                        <p:tgtEl>
                                          <p:spTgt spid="20482"/>
                                        </p:tgtEl>
                                        <p:attrNameLst>
                                          <p:attrName>ppt_x</p:attrName>
                                        </p:attrNameLst>
                                      </p:cBhvr>
                                    </p:anim>
                                    <p:set>
                                      <p:cBhvr>
                                        <p:cTn id="12" dur="770" fill="hold"/>
                                        <p:tgtEl>
                                          <p:spTgt spid="20482"/>
                                        </p:tgtEl>
                                        <p:attrNameLst>
                                          <p:attrName>ppt_y</p:attrName>
                                        </p:attrNameLst>
                                      </p:cBhvr>
                                      <p:to>
                                        <p:strVal val="(#ppt_y+0.4)"/>
                                      </p:to>
                                    </p:set>
                                    <p:anim from="(#ppt_y+0.4)" to="(#ppt_y)" calcmode="lin" valueType="num">
                                      <p:cBhvr>
                                        <p:cTn id="13" dur="1230" accel="100000" fill="hold">
                                          <p:stCondLst>
                                            <p:cond delay="770"/>
                                          </p:stCondLst>
                                        </p:cTn>
                                        <p:tgtEl>
                                          <p:spTgt spid="20482"/>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2" presetClass="entr" presetSubtype="0" fill="hold" nodeType="clickEffect">
                                  <p:stCondLst>
                                    <p:cond delay="0"/>
                                  </p:stCondLst>
                                  <p:childTnLst>
                                    <p:set>
                                      <p:cBhvr>
                                        <p:cTn id="17" dur="1" fill="hold">
                                          <p:stCondLst>
                                            <p:cond delay="0"/>
                                          </p:stCondLst>
                                        </p:cTn>
                                        <p:tgtEl>
                                          <p:spTgt spid="20483">
                                            <p:txEl>
                                              <p:pRg st="0" end="0"/>
                                            </p:txEl>
                                          </p:spTgt>
                                        </p:tgtEl>
                                        <p:attrNameLst>
                                          <p:attrName>style.visibility</p:attrName>
                                        </p:attrNameLst>
                                      </p:cBhvr>
                                      <p:to>
                                        <p:strVal val="visible"/>
                                      </p:to>
                                    </p:set>
                                    <p:animScale>
                                      <p:cBhvr>
                                        <p:cTn id="18" dur="2000" decel="50000" fill="hold">
                                          <p:stCondLst>
                                            <p:cond delay="0"/>
                                          </p:stCondLst>
                                        </p:cTn>
                                        <p:tgtEl>
                                          <p:spTgt spid="2048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2000" decel="50000" fill="hold">
                                          <p:stCondLst>
                                            <p:cond delay="0"/>
                                          </p:stCondLst>
                                        </p:cTn>
                                        <p:tgtEl>
                                          <p:spTgt spid="20483">
                                            <p:txEl>
                                              <p:pRg st="0" end="0"/>
                                            </p:txEl>
                                          </p:spTgt>
                                        </p:tgtEl>
                                        <p:attrNameLst>
                                          <p:attrName>ppt_x</p:attrName>
                                          <p:attrName>ppt_y</p:attrName>
                                        </p:attrNameLst>
                                      </p:cBhvr>
                                    </p:animMotion>
                                    <p:animEffect transition="in" filter="fade">
                                      <p:cBhvr>
                                        <p:cTn id="20" dur="2000"/>
                                        <p:tgtEl>
                                          <p:spTgt spid="2048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2" presetClass="entr" presetSubtype="0" fill="hold" nodeType="clickEffect">
                                  <p:stCondLst>
                                    <p:cond delay="0"/>
                                  </p:stCondLst>
                                  <p:childTnLst>
                                    <p:set>
                                      <p:cBhvr>
                                        <p:cTn id="24" dur="1" fill="hold">
                                          <p:stCondLst>
                                            <p:cond delay="0"/>
                                          </p:stCondLst>
                                        </p:cTn>
                                        <p:tgtEl>
                                          <p:spTgt spid="20483">
                                            <p:txEl>
                                              <p:pRg st="1" end="1"/>
                                            </p:txEl>
                                          </p:spTgt>
                                        </p:tgtEl>
                                        <p:attrNameLst>
                                          <p:attrName>style.visibility</p:attrName>
                                        </p:attrNameLst>
                                      </p:cBhvr>
                                      <p:to>
                                        <p:strVal val="visible"/>
                                      </p:to>
                                    </p:set>
                                    <p:animScale>
                                      <p:cBhvr>
                                        <p:cTn id="25" dur="2000" decel="50000" fill="hold">
                                          <p:stCondLst>
                                            <p:cond delay="0"/>
                                          </p:stCondLst>
                                        </p:cTn>
                                        <p:tgtEl>
                                          <p:spTgt spid="20483">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2000" decel="50000" fill="hold">
                                          <p:stCondLst>
                                            <p:cond delay="0"/>
                                          </p:stCondLst>
                                        </p:cTn>
                                        <p:tgtEl>
                                          <p:spTgt spid="20483">
                                            <p:txEl>
                                              <p:pRg st="1" end="1"/>
                                            </p:txEl>
                                          </p:spTgt>
                                        </p:tgtEl>
                                        <p:attrNameLst>
                                          <p:attrName>ppt_x</p:attrName>
                                          <p:attrName>ppt_y</p:attrName>
                                        </p:attrNameLst>
                                      </p:cBhvr>
                                    </p:animMotion>
                                    <p:animEffect transition="in" filter="fade">
                                      <p:cBhvr>
                                        <p:cTn id="27" dur="2000"/>
                                        <p:tgtEl>
                                          <p:spTgt spid="2048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2" presetClass="entr" presetSubtype="0" fill="hold" nodeType="clickEffect">
                                  <p:stCondLst>
                                    <p:cond delay="0"/>
                                  </p:stCondLst>
                                  <p:childTnLst>
                                    <p:set>
                                      <p:cBhvr>
                                        <p:cTn id="31" dur="1" fill="hold">
                                          <p:stCondLst>
                                            <p:cond delay="0"/>
                                          </p:stCondLst>
                                        </p:cTn>
                                        <p:tgtEl>
                                          <p:spTgt spid="20483">
                                            <p:txEl>
                                              <p:pRg st="2" end="2"/>
                                            </p:txEl>
                                          </p:spTgt>
                                        </p:tgtEl>
                                        <p:attrNameLst>
                                          <p:attrName>style.visibility</p:attrName>
                                        </p:attrNameLst>
                                      </p:cBhvr>
                                      <p:to>
                                        <p:strVal val="visible"/>
                                      </p:to>
                                    </p:set>
                                    <p:animScale>
                                      <p:cBhvr>
                                        <p:cTn id="32" dur="2000" decel="50000" fill="hold">
                                          <p:stCondLst>
                                            <p:cond delay="0"/>
                                          </p:stCondLst>
                                        </p:cTn>
                                        <p:tgtEl>
                                          <p:spTgt spid="20483">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2000" decel="50000" fill="hold">
                                          <p:stCondLst>
                                            <p:cond delay="0"/>
                                          </p:stCondLst>
                                        </p:cTn>
                                        <p:tgtEl>
                                          <p:spTgt spid="20483">
                                            <p:txEl>
                                              <p:pRg st="2" end="2"/>
                                            </p:txEl>
                                          </p:spTgt>
                                        </p:tgtEl>
                                        <p:attrNameLst>
                                          <p:attrName>ppt_x</p:attrName>
                                          <p:attrName>ppt_y</p:attrName>
                                        </p:attrNameLst>
                                      </p:cBhvr>
                                    </p:animMotion>
                                    <p:animEffect transition="in" filter="fade">
                                      <p:cBhvr>
                                        <p:cTn id="34" dur="2000"/>
                                        <p:tgtEl>
                                          <p:spTgt spid="2048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a:xfrm>
            <a:off x="6553200" y="6245225"/>
            <a:ext cx="2133600" cy="476250"/>
          </a:xfrm>
          <a:prstGeom prst="rect">
            <a:avLst/>
          </a:prstGeom>
        </p:spPr>
        <p:txBody>
          <a:bodyPr/>
          <a:lstStyle/>
          <a:p>
            <a:fld id="{DB0DE655-6011-4191-82F8-FBD63BB630AC}" type="slidenum">
              <a:rPr lang="en-US"/>
              <a:pPr/>
              <a:t>30</a:t>
            </a:fld>
            <a:endParaRPr lang="en-US"/>
          </a:p>
        </p:txBody>
      </p:sp>
      <p:sp>
        <p:nvSpPr>
          <p:cNvPr id="104450" name="Text Box 2"/>
          <p:cNvSpPr txBox="1">
            <a:spLocks noChangeArrowheads="1"/>
          </p:cNvSpPr>
          <p:nvPr/>
        </p:nvSpPr>
        <p:spPr bwMode="auto">
          <a:xfrm>
            <a:off x="295300" y="4429132"/>
            <a:ext cx="7848600" cy="2252924"/>
          </a:xfrm>
          <a:prstGeom prst="rect">
            <a:avLst/>
          </a:prstGeom>
          <a:noFill/>
          <a:ln w="9525">
            <a:noFill/>
            <a:miter lim="800000"/>
            <a:headEnd/>
            <a:tailEnd/>
          </a:ln>
          <a:effectLst/>
        </p:spPr>
        <p:txBody>
          <a:bodyPr>
            <a:spAutoFit/>
          </a:bodyPr>
          <a:lstStyle/>
          <a:p>
            <a:pPr algn="just">
              <a:lnSpc>
                <a:spcPct val="130000"/>
              </a:lnSpc>
            </a:pPr>
            <a:r>
              <a:rPr lang="en-US" sz="2400" b="1" u="sng" dirty="0"/>
              <a:t>Relationship of maxilla to </a:t>
            </a:r>
            <a:r>
              <a:rPr lang="en-US" sz="2400" b="1" u="sng" dirty="0" smtClean="0"/>
              <a:t>mandible - ANB</a:t>
            </a:r>
          </a:p>
          <a:p>
            <a:pPr algn="just">
              <a:lnSpc>
                <a:spcPct val="130000"/>
              </a:lnSpc>
            </a:pPr>
            <a:endParaRPr lang="en-US" sz="2400" b="1" u="sng" dirty="0"/>
          </a:p>
          <a:p>
            <a:pPr algn="just">
              <a:lnSpc>
                <a:spcPct val="130000"/>
              </a:lnSpc>
            </a:pPr>
            <a:r>
              <a:rPr lang="en-US" sz="2000" dirty="0"/>
              <a:t>By noting the SNA &amp; SNB readings the offending jaw can usually be pinpointed. The more significant reading, however, is the ANB reading, which provides the relative position of the jaws to each other. </a:t>
            </a:r>
          </a:p>
        </p:txBody>
      </p:sp>
      <p:pic>
        <p:nvPicPr>
          <p:cNvPr id="104451" name="Picture 3" descr="DSCN0033"/>
          <p:cNvPicPr>
            <a:picLocks noChangeAspect="1" noChangeArrowheads="1"/>
          </p:cNvPicPr>
          <p:nvPr/>
        </p:nvPicPr>
        <p:blipFill>
          <a:blip r:embed="rId2">
            <a:lum bright="30000" contrast="30000"/>
          </a:blip>
          <a:srcRect l="26563" t="6250" r="28125" b="54167"/>
          <a:stretch>
            <a:fillRect/>
          </a:stretch>
        </p:blipFill>
        <p:spPr bwMode="auto">
          <a:xfrm>
            <a:off x="304800" y="228600"/>
            <a:ext cx="7410472" cy="3894138"/>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a:xfrm>
            <a:off x="6553200" y="6245225"/>
            <a:ext cx="2133600" cy="476250"/>
          </a:xfrm>
          <a:prstGeom prst="rect">
            <a:avLst/>
          </a:prstGeom>
        </p:spPr>
        <p:txBody>
          <a:bodyPr/>
          <a:lstStyle/>
          <a:p>
            <a:fld id="{0768E310-5768-4503-8BA3-3DEAB9AFB9A8}" type="slidenum">
              <a:rPr lang="en-US"/>
              <a:pPr/>
              <a:t>31</a:t>
            </a:fld>
            <a:endParaRPr lang="en-US"/>
          </a:p>
        </p:txBody>
      </p:sp>
      <p:sp>
        <p:nvSpPr>
          <p:cNvPr id="103426" name="Text Box 2"/>
          <p:cNvSpPr txBox="1">
            <a:spLocks noChangeArrowheads="1"/>
          </p:cNvSpPr>
          <p:nvPr/>
        </p:nvSpPr>
        <p:spPr bwMode="auto">
          <a:xfrm>
            <a:off x="4857752" y="1131404"/>
            <a:ext cx="3810000" cy="4154984"/>
          </a:xfrm>
          <a:prstGeom prst="rect">
            <a:avLst/>
          </a:prstGeom>
          <a:noFill/>
          <a:ln w="9525">
            <a:noFill/>
            <a:miter lim="800000"/>
            <a:headEnd/>
            <a:tailEnd/>
          </a:ln>
          <a:effectLst/>
        </p:spPr>
        <p:txBody>
          <a:bodyPr>
            <a:spAutoFit/>
          </a:bodyPr>
          <a:lstStyle/>
          <a:p>
            <a:pPr algn="just">
              <a:lnSpc>
                <a:spcPct val="130000"/>
              </a:lnSpc>
              <a:spcBef>
                <a:spcPct val="50000"/>
              </a:spcBef>
            </a:pPr>
            <a:r>
              <a:rPr lang="en-US" sz="2000" b="1" u="sng" dirty="0" err="1">
                <a:cs typeface="Times New Roman" pitchFamily="18" charset="0"/>
              </a:rPr>
              <a:t>Occlusal</a:t>
            </a:r>
            <a:r>
              <a:rPr lang="en-US" sz="2000" b="1" u="sng" dirty="0">
                <a:cs typeface="Times New Roman" pitchFamily="18" charset="0"/>
              </a:rPr>
              <a:t> </a:t>
            </a:r>
            <a:r>
              <a:rPr lang="en-US" sz="2000" b="1" u="sng" dirty="0" smtClean="0">
                <a:cs typeface="Times New Roman" pitchFamily="18" charset="0"/>
              </a:rPr>
              <a:t>plane</a:t>
            </a:r>
          </a:p>
          <a:p>
            <a:pPr algn="just">
              <a:lnSpc>
                <a:spcPct val="130000"/>
              </a:lnSpc>
              <a:spcBef>
                <a:spcPct val="50000"/>
              </a:spcBef>
            </a:pPr>
            <a:r>
              <a:rPr lang="en-US" sz="2000" dirty="0" smtClean="0">
                <a:cs typeface="Times New Roman" pitchFamily="18" charset="0"/>
              </a:rPr>
              <a:t>The </a:t>
            </a:r>
            <a:r>
              <a:rPr lang="en-US" sz="2000" dirty="0" err="1">
                <a:cs typeface="Times New Roman" pitchFamily="18" charset="0"/>
              </a:rPr>
              <a:t>occlusal</a:t>
            </a:r>
            <a:r>
              <a:rPr lang="en-US" sz="2000" dirty="0">
                <a:cs typeface="Times New Roman" pitchFamily="18" charset="0"/>
              </a:rPr>
              <a:t> plane is drawn through the region of the overlapping cusps of the first premolars&amp; first molars.</a:t>
            </a:r>
          </a:p>
          <a:p>
            <a:pPr algn="just">
              <a:lnSpc>
                <a:spcPct val="130000"/>
              </a:lnSpc>
              <a:spcBef>
                <a:spcPct val="50000"/>
              </a:spcBef>
            </a:pPr>
            <a:r>
              <a:rPr lang="en-US" sz="2000" dirty="0">
                <a:cs typeface="Times New Roman" pitchFamily="18" charset="0"/>
              </a:rPr>
              <a:t> The angle between </a:t>
            </a:r>
            <a:r>
              <a:rPr lang="en-US" sz="2000" dirty="0" err="1">
                <a:cs typeface="Times New Roman" pitchFamily="18" charset="0"/>
              </a:rPr>
              <a:t>occlusal</a:t>
            </a:r>
            <a:r>
              <a:rPr lang="en-US" sz="2000" dirty="0">
                <a:cs typeface="Times New Roman" pitchFamily="18" charset="0"/>
              </a:rPr>
              <a:t> plane to S-N is measured. </a:t>
            </a:r>
          </a:p>
          <a:p>
            <a:pPr algn="just">
              <a:lnSpc>
                <a:spcPct val="130000"/>
              </a:lnSpc>
              <a:spcBef>
                <a:spcPct val="50000"/>
              </a:spcBef>
            </a:pPr>
            <a:r>
              <a:rPr lang="en-US" sz="2000" dirty="0">
                <a:cs typeface="Times New Roman" pitchFamily="18" charset="0"/>
              </a:rPr>
              <a:t>The mean reading for normal occlusion is 14</a:t>
            </a:r>
            <a:r>
              <a:rPr lang="en-US" sz="2000" baseline="30000" dirty="0">
                <a:cs typeface="Times New Roman" pitchFamily="18" charset="0"/>
              </a:rPr>
              <a:t>0</a:t>
            </a:r>
            <a:r>
              <a:rPr lang="en-US" sz="2000" dirty="0">
                <a:cs typeface="Times New Roman" pitchFamily="18" charset="0"/>
              </a:rPr>
              <a:t>.</a:t>
            </a:r>
          </a:p>
        </p:txBody>
      </p:sp>
      <p:pic>
        <p:nvPicPr>
          <p:cNvPr id="103427" name="Picture 3" descr="DSCN0031"/>
          <p:cNvPicPr>
            <a:picLocks noChangeAspect="1" noChangeArrowheads="1"/>
          </p:cNvPicPr>
          <p:nvPr/>
        </p:nvPicPr>
        <p:blipFill>
          <a:blip r:embed="rId2">
            <a:lum bright="30000" contrast="30000"/>
          </a:blip>
          <a:srcRect l="57366" t="20833" r="25781" b="52084"/>
          <a:stretch>
            <a:fillRect/>
          </a:stretch>
        </p:blipFill>
        <p:spPr bwMode="auto">
          <a:xfrm>
            <a:off x="214314" y="714356"/>
            <a:ext cx="4214810" cy="5081184"/>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a:xfrm>
            <a:off x="6553200" y="6245225"/>
            <a:ext cx="2133600" cy="476250"/>
          </a:xfrm>
          <a:prstGeom prst="rect">
            <a:avLst/>
          </a:prstGeom>
        </p:spPr>
        <p:txBody>
          <a:bodyPr/>
          <a:lstStyle/>
          <a:p>
            <a:fld id="{5335550D-1A9E-488A-840F-585277DD32EA}" type="slidenum">
              <a:rPr lang="en-US"/>
              <a:pPr/>
              <a:t>32</a:t>
            </a:fld>
            <a:endParaRPr lang="en-US"/>
          </a:p>
        </p:txBody>
      </p:sp>
      <p:sp>
        <p:nvSpPr>
          <p:cNvPr id="102402" name="Text Box 2"/>
          <p:cNvSpPr txBox="1">
            <a:spLocks noChangeArrowheads="1"/>
          </p:cNvSpPr>
          <p:nvPr/>
        </p:nvSpPr>
        <p:spPr bwMode="auto">
          <a:xfrm>
            <a:off x="4572000" y="1214422"/>
            <a:ext cx="3886200" cy="4154984"/>
          </a:xfrm>
          <a:prstGeom prst="rect">
            <a:avLst/>
          </a:prstGeom>
          <a:noFill/>
          <a:ln w="9525">
            <a:noFill/>
            <a:miter lim="800000"/>
            <a:headEnd/>
            <a:tailEnd/>
          </a:ln>
          <a:effectLst/>
        </p:spPr>
        <p:txBody>
          <a:bodyPr>
            <a:spAutoFit/>
          </a:bodyPr>
          <a:lstStyle/>
          <a:p>
            <a:pPr algn="just">
              <a:lnSpc>
                <a:spcPct val="130000"/>
              </a:lnSpc>
              <a:spcBef>
                <a:spcPct val="50000"/>
              </a:spcBef>
            </a:pPr>
            <a:r>
              <a:rPr lang="en-US" sz="2000" u="sng" dirty="0" err="1">
                <a:cs typeface="Times New Roman" pitchFamily="18" charset="0"/>
              </a:rPr>
              <a:t>Mandibular</a:t>
            </a:r>
            <a:r>
              <a:rPr lang="en-US" sz="2000" u="sng" dirty="0">
                <a:cs typeface="Times New Roman" pitchFamily="18" charset="0"/>
              </a:rPr>
              <a:t> plane</a:t>
            </a:r>
          </a:p>
          <a:p>
            <a:pPr algn="just">
              <a:lnSpc>
                <a:spcPct val="130000"/>
              </a:lnSpc>
              <a:spcBef>
                <a:spcPct val="50000"/>
              </a:spcBef>
            </a:pPr>
            <a:r>
              <a:rPr lang="en-US" sz="2000" dirty="0">
                <a:cs typeface="Times New Roman" pitchFamily="18" charset="0"/>
              </a:rPr>
              <a:t>Is drawn between </a:t>
            </a:r>
            <a:r>
              <a:rPr lang="en-US" sz="2000" dirty="0" err="1">
                <a:cs typeface="Times New Roman" pitchFamily="18" charset="0"/>
              </a:rPr>
              <a:t>gonion</a:t>
            </a:r>
            <a:r>
              <a:rPr lang="en-US" sz="2000" dirty="0">
                <a:cs typeface="Times New Roman" pitchFamily="18" charset="0"/>
              </a:rPr>
              <a:t> &amp; </a:t>
            </a:r>
            <a:r>
              <a:rPr lang="en-US" sz="2000" dirty="0" err="1">
                <a:cs typeface="Times New Roman" pitchFamily="18" charset="0"/>
              </a:rPr>
              <a:t>gnathion</a:t>
            </a:r>
            <a:r>
              <a:rPr lang="en-US" sz="2000" dirty="0">
                <a:cs typeface="Times New Roman" pitchFamily="18" charset="0"/>
              </a:rPr>
              <a:t>. The </a:t>
            </a:r>
            <a:r>
              <a:rPr lang="en-US" sz="2000" dirty="0" err="1">
                <a:cs typeface="Times New Roman" pitchFamily="18" charset="0"/>
              </a:rPr>
              <a:t>mandibular</a:t>
            </a:r>
            <a:r>
              <a:rPr lang="en-US" sz="2000" dirty="0">
                <a:cs typeface="Times New Roman" pitchFamily="18" charset="0"/>
              </a:rPr>
              <a:t> plane angle is formed by relating it to the anterior cranial base. </a:t>
            </a:r>
          </a:p>
          <a:p>
            <a:pPr algn="just">
              <a:lnSpc>
                <a:spcPct val="130000"/>
              </a:lnSpc>
              <a:spcBef>
                <a:spcPct val="50000"/>
              </a:spcBef>
            </a:pPr>
            <a:r>
              <a:rPr lang="en-US" sz="2000" dirty="0">
                <a:cs typeface="Times New Roman" pitchFamily="18" charset="0"/>
              </a:rPr>
              <a:t>Mean reading  32</a:t>
            </a:r>
            <a:r>
              <a:rPr lang="en-US" sz="2000" baseline="30000" dirty="0">
                <a:cs typeface="Times New Roman" pitchFamily="18" charset="0"/>
              </a:rPr>
              <a:t>0</a:t>
            </a:r>
            <a:r>
              <a:rPr lang="en-US" sz="2000" dirty="0">
                <a:cs typeface="Times New Roman" pitchFamily="18" charset="0"/>
              </a:rPr>
              <a:t>.</a:t>
            </a:r>
          </a:p>
          <a:p>
            <a:pPr algn="just">
              <a:lnSpc>
                <a:spcPct val="130000"/>
              </a:lnSpc>
              <a:spcBef>
                <a:spcPct val="50000"/>
              </a:spcBef>
            </a:pPr>
            <a:r>
              <a:rPr lang="en-US" sz="2000" dirty="0">
                <a:cs typeface="Times New Roman" pitchFamily="18" charset="0"/>
              </a:rPr>
              <a:t>Excessive high or low </a:t>
            </a:r>
            <a:r>
              <a:rPr lang="en-US" sz="2000" dirty="0" err="1">
                <a:cs typeface="Times New Roman" pitchFamily="18" charset="0"/>
              </a:rPr>
              <a:t>mandibular</a:t>
            </a:r>
            <a:r>
              <a:rPr lang="en-US" sz="2000" dirty="0">
                <a:cs typeface="Times New Roman" pitchFamily="18" charset="0"/>
              </a:rPr>
              <a:t> plane angles suggest unfavorable growth pattern.</a:t>
            </a:r>
            <a:r>
              <a:rPr lang="en-US" sz="2000" dirty="0"/>
              <a:t> </a:t>
            </a:r>
          </a:p>
        </p:txBody>
      </p:sp>
      <p:pic>
        <p:nvPicPr>
          <p:cNvPr id="102403" name="Picture 3" descr="DSCN0031"/>
          <p:cNvPicPr>
            <a:picLocks noChangeAspect="1" noChangeArrowheads="1"/>
          </p:cNvPicPr>
          <p:nvPr/>
        </p:nvPicPr>
        <p:blipFill>
          <a:blip r:embed="rId2">
            <a:lum bright="30000" contrast="40000"/>
          </a:blip>
          <a:srcRect l="57036" t="20833" r="25781" b="52084"/>
          <a:stretch>
            <a:fillRect/>
          </a:stretch>
        </p:blipFill>
        <p:spPr bwMode="auto">
          <a:xfrm>
            <a:off x="142844" y="714356"/>
            <a:ext cx="4289554" cy="5072098"/>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xfrm>
            <a:off x="6553200" y="6245225"/>
            <a:ext cx="2133600" cy="476250"/>
          </a:xfrm>
          <a:prstGeom prst="rect">
            <a:avLst/>
          </a:prstGeom>
        </p:spPr>
        <p:txBody>
          <a:bodyPr/>
          <a:lstStyle/>
          <a:p>
            <a:fld id="{A7817B92-0B7F-44A7-9937-06EA58930092}" type="slidenum">
              <a:rPr lang="en-US"/>
              <a:pPr/>
              <a:t>33</a:t>
            </a:fld>
            <a:endParaRPr lang="en-US"/>
          </a:p>
        </p:txBody>
      </p:sp>
      <p:sp>
        <p:nvSpPr>
          <p:cNvPr id="101378" name="Text Box 2"/>
          <p:cNvSpPr txBox="1">
            <a:spLocks noChangeArrowheads="1"/>
          </p:cNvSpPr>
          <p:nvPr/>
        </p:nvSpPr>
        <p:spPr bwMode="auto">
          <a:xfrm>
            <a:off x="381000" y="152400"/>
            <a:ext cx="4114800" cy="523220"/>
          </a:xfrm>
          <a:prstGeom prst="rect">
            <a:avLst/>
          </a:prstGeom>
          <a:noFill/>
          <a:ln w="9525">
            <a:noFill/>
            <a:miter lim="800000"/>
            <a:headEnd/>
            <a:tailEnd/>
          </a:ln>
          <a:effectLst/>
        </p:spPr>
        <p:txBody>
          <a:bodyPr>
            <a:spAutoFit/>
          </a:bodyPr>
          <a:lstStyle/>
          <a:p>
            <a:pPr>
              <a:spcBef>
                <a:spcPct val="50000"/>
              </a:spcBef>
            </a:pPr>
            <a:r>
              <a:rPr lang="en-US" sz="2800" b="1" dirty="0"/>
              <a:t>DENTAL ANALYSIS</a:t>
            </a:r>
          </a:p>
        </p:txBody>
      </p:sp>
      <p:sp>
        <p:nvSpPr>
          <p:cNvPr id="101379" name="Text Box 3"/>
          <p:cNvSpPr txBox="1">
            <a:spLocks noChangeArrowheads="1"/>
          </p:cNvSpPr>
          <p:nvPr/>
        </p:nvSpPr>
        <p:spPr bwMode="auto">
          <a:xfrm>
            <a:off x="4286248" y="1502035"/>
            <a:ext cx="4248152" cy="3927229"/>
          </a:xfrm>
          <a:prstGeom prst="rect">
            <a:avLst/>
          </a:prstGeom>
          <a:noFill/>
          <a:ln w="9525">
            <a:noFill/>
            <a:miter lim="800000"/>
            <a:headEnd/>
            <a:tailEnd/>
          </a:ln>
          <a:effectLst/>
        </p:spPr>
        <p:txBody>
          <a:bodyPr wrap="square">
            <a:spAutoFit/>
          </a:bodyPr>
          <a:lstStyle/>
          <a:p>
            <a:pPr>
              <a:lnSpc>
                <a:spcPct val="130000"/>
              </a:lnSpc>
              <a:spcBef>
                <a:spcPct val="50000"/>
              </a:spcBef>
            </a:pPr>
            <a:r>
              <a:rPr lang="en-US" sz="2400" u="sng" dirty="0"/>
              <a:t> </a:t>
            </a:r>
            <a:r>
              <a:rPr lang="en-US" sz="2400" u="sng" dirty="0">
                <a:cs typeface="Times New Roman" pitchFamily="18" charset="0"/>
              </a:rPr>
              <a:t>Maxillary incisor position</a:t>
            </a:r>
          </a:p>
          <a:p>
            <a:pPr>
              <a:lnSpc>
                <a:spcPct val="130000"/>
              </a:lnSpc>
              <a:spcBef>
                <a:spcPct val="50000"/>
              </a:spcBef>
            </a:pPr>
            <a:r>
              <a:rPr lang="en-US" sz="2000" dirty="0">
                <a:cs typeface="Times New Roman" pitchFamily="18" charset="0"/>
              </a:rPr>
              <a:t>The upper incisor to N –A reading in degrees indicates the relative angular relationship of the upper incisor teeth, where as the upper incisor to N –A reading in the millimeter provides information on the relative forward or backward position of the incisor teeth to the N-A line.</a:t>
            </a:r>
          </a:p>
        </p:txBody>
      </p:sp>
      <p:pic>
        <p:nvPicPr>
          <p:cNvPr id="101380" name="Picture 4" descr="DSCN0034"/>
          <p:cNvPicPr>
            <a:picLocks noChangeAspect="1" noChangeArrowheads="1"/>
          </p:cNvPicPr>
          <p:nvPr/>
        </p:nvPicPr>
        <p:blipFill>
          <a:blip r:embed="rId2">
            <a:lum bright="24000" contrast="24000"/>
          </a:blip>
          <a:srcRect l="42188" t="12500" r="39063" b="54167"/>
          <a:stretch>
            <a:fillRect/>
          </a:stretch>
        </p:blipFill>
        <p:spPr bwMode="auto">
          <a:xfrm>
            <a:off x="500034" y="1500174"/>
            <a:ext cx="3243258" cy="4324344"/>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a:xfrm>
            <a:off x="6553200" y="6245225"/>
            <a:ext cx="2133600" cy="476250"/>
          </a:xfrm>
          <a:prstGeom prst="rect">
            <a:avLst/>
          </a:prstGeom>
        </p:spPr>
        <p:txBody>
          <a:bodyPr/>
          <a:lstStyle/>
          <a:p>
            <a:fld id="{D57BB13C-CB5A-46DD-8681-A199A3997C1A}" type="slidenum">
              <a:rPr lang="en-US"/>
              <a:pPr/>
              <a:t>34</a:t>
            </a:fld>
            <a:endParaRPr lang="en-US"/>
          </a:p>
        </p:txBody>
      </p:sp>
      <p:pic>
        <p:nvPicPr>
          <p:cNvPr id="100354" name="Picture 2" descr="DSCN0036"/>
          <p:cNvPicPr>
            <a:picLocks noChangeAspect="1" noChangeArrowheads="1"/>
          </p:cNvPicPr>
          <p:nvPr/>
        </p:nvPicPr>
        <p:blipFill>
          <a:blip r:embed="rId2">
            <a:lum bright="30000" contrast="40000"/>
          </a:blip>
          <a:srcRect l="25000" t="9375" r="45833" b="63393"/>
          <a:stretch>
            <a:fillRect/>
          </a:stretch>
        </p:blipFill>
        <p:spPr bwMode="auto">
          <a:xfrm>
            <a:off x="152400" y="914400"/>
            <a:ext cx="3733800" cy="4648200"/>
          </a:xfrm>
          <a:prstGeom prst="rect">
            <a:avLst/>
          </a:prstGeom>
          <a:noFill/>
        </p:spPr>
      </p:pic>
      <p:sp>
        <p:nvSpPr>
          <p:cNvPr id="100355" name="Text Box 3"/>
          <p:cNvSpPr txBox="1">
            <a:spLocks noChangeArrowheads="1"/>
          </p:cNvSpPr>
          <p:nvPr/>
        </p:nvSpPr>
        <p:spPr bwMode="auto">
          <a:xfrm>
            <a:off x="4143372" y="928670"/>
            <a:ext cx="4038600" cy="3570208"/>
          </a:xfrm>
          <a:prstGeom prst="rect">
            <a:avLst/>
          </a:prstGeom>
          <a:noFill/>
          <a:ln w="9525">
            <a:noFill/>
            <a:miter lim="800000"/>
            <a:headEnd/>
            <a:tailEnd/>
          </a:ln>
          <a:effectLst/>
        </p:spPr>
        <p:txBody>
          <a:bodyPr>
            <a:spAutoFit/>
          </a:bodyPr>
          <a:lstStyle/>
          <a:p>
            <a:r>
              <a:rPr lang="en-US" sz="2400" u="sng" dirty="0"/>
              <a:t> </a:t>
            </a:r>
            <a:r>
              <a:rPr lang="en-US" sz="2400" u="sng" dirty="0" err="1"/>
              <a:t>Mandibular</a:t>
            </a:r>
            <a:r>
              <a:rPr lang="en-US" sz="2400" u="sng" dirty="0"/>
              <a:t> incisor </a:t>
            </a:r>
            <a:r>
              <a:rPr lang="en-US" sz="2400" u="sng" dirty="0" smtClean="0"/>
              <a:t>position</a:t>
            </a:r>
          </a:p>
          <a:p>
            <a:endParaRPr lang="en-US" sz="2000" u="sng" dirty="0"/>
          </a:p>
          <a:p>
            <a:pPr>
              <a:lnSpc>
                <a:spcPct val="130000"/>
              </a:lnSpc>
            </a:pPr>
            <a:r>
              <a:rPr lang="en-US" sz="2000" dirty="0"/>
              <a:t>The lower incisor to N-B measurement in millimeters shows the relative forward or backward positioning of these teeth to the N-B line, in degrees indicate the relative axial inclination of these teeth to the N-B line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a:xfrm>
            <a:off x="6553200" y="6245225"/>
            <a:ext cx="2133600" cy="476250"/>
          </a:xfrm>
          <a:prstGeom prst="rect">
            <a:avLst/>
          </a:prstGeom>
        </p:spPr>
        <p:txBody>
          <a:bodyPr/>
          <a:lstStyle/>
          <a:p>
            <a:fld id="{ECE563AE-7CA3-41AC-8B0B-489B0D0EB2B8}" type="slidenum">
              <a:rPr lang="en-US"/>
              <a:pPr/>
              <a:t>35</a:t>
            </a:fld>
            <a:endParaRPr lang="en-US"/>
          </a:p>
        </p:txBody>
      </p:sp>
      <p:sp>
        <p:nvSpPr>
          <p:cNvPr id="99330" name="Text Box 2"/>
          <p:cNvSpPr txBox="1">
            <a:spLocks noChangeArrowheads="1"/>
          </p:cNvSpPr>
          <p:nvPr/>
        </p:nvSpPr>
        <p:spPr bwMode="auto">
          <a:xfrm>
            <a:off x="4857752" y="714356"/>
            <a:ext cx="3886200" cy="1169551"/>
          </a:xfrm>
          <a:prstGeom prst="rect">
            <a:avLst/>
          </a:prstGeom>
          <a:noFill/>
          <a:ln w="9525">
            <a:noFill/>
            <a:miter lim="800000"/>
            <a:headEnd/>
            <a:tailEnd/>
          </a:ln>
          <a:effectLst/>
        </p:spPr>
        <p:txBody>
          <a:bodyPr>
            <a:spAutoFit/>
          </a:bodyPr>
          <a:lstStyle/>
          <a:p>
            <a:pPr>
              <a:spcBef>
                <a:spcPct val="50000"/>
              </a:spcBef>
            </a:pPr>
            <a:r>
              <a:rPr lang="en-US" sz="2800" dirty="0"/>
              <a:t> </a:t>
            </a:r>
            <a:r>
              <a:rPr lang="en-US" sz="2800" u="sng" dirty="0" err="1"/>
              <a:t>Interincisal</a:t>
            </a:r>
            <a:r>
              <a:rPr lang="en-US" sz="2800" u="sng" dirty="0"/>
              <a:t> angle</a:t>
            </a:r>
          </a:p>
          <a:p>
            <a:pPr>
              <a:spcBef>
                <a:spcPct val="50000"/>
              </a:spcBef>
            </a:pPr>
            <a:r>
              <a:rPr lang="en-US" sz="2800" dirty="0"/>
              <a:t>130</a:t>
            </a:r>
            <a:r>
              <a:rPr lang="en-US" sz="2800" baseline="30000" dirty="0"/>
              <a:t>0</a:t>
            </a:r>
            <a:endParaRPr lang="en-US" sz="2800" dirty="0"/>
          </a:p>
        </p:txBody>
      </p:sp>
      <p:pic>
        <p:nvPicPr>
          <p:cNvPr id="99331" name="Picture 3" descr="DSCN0036"/>
          <p:cNvPicPr>
            <a:picLocks noChangeAspect="1" noChangeArrowheads="1"/>
          </p:cNvPicPr>
          <p:nvPr/>
        </p:nvPicPr>
        <p:blipFill>
          <a:blip r:embed="rId2">
            <a:lum bright="30000" contrast="40000"/>
          </a:blip>
          <a:srcRect l="60417" t="9375" r="10417" b="64063"/>
          <a:stretch>
            <a:fillRect/>
          </a:stretch>
        </p:blipFill>
        <p:spPr bwMode="auto">
          <a:xfrm>
            <a:off x="685800" y="609600"/>
            <a:ext cx="4016375" cy="487680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a:xfrm>
            <a:off x="6553200" y="6245225"/>
            <a:ext cx="2133600" cy="476250"/>
          </a:xfrm>
          <a:prstGeom prst="rect">
            <a:avLst/>
          </a:prstGeom>
        </p:spPr>
        <p:txBody>
          <a:bodyPr/>
          <a:lstStyle/>
          <a:p>
            <a:fld id="{5F972455-FEFE-4549-B74D-F6A8F38B604A}" type="slidenum">
              <a:rPr lang="en-US"/>
              <a:pPr/>
              <a:t>36</a:t>
            </a:fld>
            <a:endParaRPr lang="en-US"/>
          </a:p>
        </p:txBody>
      </p:sp>
      <p:sp>
        <p:nvSpPr>
          <p:cNvPr id="98306" name="Text Box 2"/>
          <p:cNvSpPr txBox="1">
            <a:spLocks noChangeArrowheads="1"/>
          </p:cNvSpPr>
          <p:nvPr/>
        </p:nvSpPr>
        <p:spPr bwMode="auto">
          <a:xfrm>
            <a:off x="4419600" y="914400"/>
            <a:ext cx="4295804" cy="4253472"/>
          </a:xfrm>
          <a:prstGeom prst="rect">
            <a:avLst/>
          </a:prstGeom>
          <a:noFill/>
          <a:ln w="9525">
            <a:noFill/>
            <a:miter lim="800000"/>
            <a:headEnd/>
            <a:tailEnd/>
          </a:ln>
          <a:effectLst/>
        </p:spPr>
        <p:txBody>
          <a:bodyPr wrap="square">
            <a:spAutoFit/>
          </a:bodyPr>
          <a:lstStyle/>
          <a:p>
            <a:pPr>
              <a:lnSpc>
                <a:spcPct val="130000"/>
              </a:lnSpc>
            </a:pPr>
            <a:r>
              <a:rPr lang="en-US" sz="2400" u="sng" dirty="0"/>
              <a:t>Lower incisor to </a:t>
            </a:r>
            <a:r>
              <a:rPr lang="en-US" sz="2400" u="sng" dirty="0" smtClean="0"/>
              <a:t>chin</a:t>
            </a:r>
          </a:p>
          <a:p>
            <a:pPr>
              <a:lnSpc>
                <a:spcPct val="130000"/>
              </a:lnSpc>
            </a:pPr>
            <a:endParaRPr lang="en-US" sz="2400" u="sng" dirty="0"/>
          </a:p>
          <a:p>
            <a:pPr>
              <a:lnSpc>
                <a:spcPct val="130000"/>
              </a:lnSpc>
            </a:pPr>
            <a:r>
              <a:rPr lang="en-US" sz="2000" dirty="0"/>
              <a:t>The degree of prominence of the chin contributes to the determination of the placement of the teeth in the arch. </a:t>
            </a:r>
          </a:p>
          <a:p>
            <a:pPr>
              <a:lnSpc>
                <a:spcPct val="130000"/>
              </a:lnSpc>
            </a:pPr>
            <a:r>
              <a:rPr lang="en-US" sz="2000" dirty="0"/>
              <a:t>Ideally according to </a:t>
            </a:r>
            <a:r>
              <a:rPr lang="en-US" sz="2000" dirty="0" err="1"/>
              <a:t>Holdaway</a:t>
            </a:r>
            <a:r>
              <a:rPr lang="en-US" sz="2000" dirty="0"/>
              <a:t>, the distance between the labial surface of the lower incisor to the N-B line should be equal i.e., 4mm.</a:t>
            </a:r>
          </a:p>
        </p:txBody>
      </p:sp>
      <p:pic>
        <p:nvPicPr>
          <p:cNvPr id="98307" name="Picture 3" descr="DSCN0036"/>
          <p:cNvPicPr>
            <a:picLocks noChangeAspect="1" noChangeArrowheads="1"/>
          </p:cNvPicPr>
          <p:nvPr/>
        </p:nvPicPr>
        <p:blipFill>
          <a:blip r:embed="rId2">
            <a:lum bright="30000" contrast="40000"/>
          </a:blip>
          <a:srcRect l="25000" t="9375" r="45833" b="63393"/>
          <a:stretch>
            <a:fillRect/>
          </a:stretch>
        </p:blipFill>
        <p:spPr bwMode="auto">
          <a:xfrm>
            <a:off x="571472" y="928670"/>
            <a:ext cx="3733800" cy="464820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a:xfrm>
            <a:off x="6553200" y="6245225"/>
            <a:ext cx="2133600" cy="476250"/>
          </a:xfrm>
          <a:prstGeom prst="rect">
            <a:avLst/>
          </a:prstGeom>
        </p:spPr>
        <p:txBody>
          <a:bodyPr/>
          <a:lstStyle/>
          <a:p>
            <a:fld id="{BE0A9BB5-9A40-48F9-A255-E9FA42E81468}" type="slidenum">
              <a:rPr lang="en-US"/>
              <a:pPr/>
              <a:t>37</a:t>
            </a:fld>
            <a:endParaRPr lang="en-US"/>
          </a:p>
        </p:txBody>
      </p:sp>
      <p:sp>
        <p:nvSpPr>
          <p:cNvPr id="97282" name="Rectangle 2"/>
          <p:cNvSpPr>
            <a:spLocks noChangeArrowheads="1"/>
          </p:cNvSpPr>
          <p:nvPr/>
        </p:nvSpPr>
        <p:spPr bwMode="auto">
          <a:xfrm>
            <a:off x="285720" y="857232"/>
            <a:ext cx="5843587" cy="523220"/>
          </a:xfrm>
          <a:prstGeom prst="rect">
            <a:avLst/>
          </a:prstGeom>
          <a:noFill/>
          <a:ln w="9525">
            <a:noFill/>
            <a:miter lim="800000"/>
            <a:headEnd/>
            <a:tailEnd/>
          </a:ln>
          <a:effectLst/>
        </p:spPr>
        <p:txBody>
          <a:bodyPr wrap="none" anchor="ctr">
            <a:spAutoFit/>
          </a:bodyPr>
          <a:lstStyle/>
          <a:p>
            <a:pPr eaLnBrk="1" hangingPunct="1"/>
            <a:r>
              <a:rPr lang="en-US" sz="2800" u="sng" dirty="0"/>
              <a:t>SOFT TISSUE ANALYSIS</a:t>
            </a:r>
            <a:r>
              <a:rPr lang="en-US" sz="2800" dirty="0"/>
              <a:t> (</a:t>
            </a:r>
            <a:r>
              <a:rPr lang="en-US" sz="2800" b="1" dirty="0"/>
              <a:t>Steiner’s)</a:t>
            </a:r>
          </a:p>
        </p:txBody>
      </p:sp>
      <p:sp>
        <p:nvSpPr>
          <p:cNvPr id="97283" name="Text Box 3"/>
          <p:cNvSpPr txBox="1">
            <a:spLocks noChangeArrowheads="1"/>
          </p:cNvSpPr>
          <p:nvPr/>
        </p:nvSpPr>
        <p:spPr bwMode="auto">
          <a:xfrm>
            <a:off x="152400" y="1851993"/>
            <a:ext cx="8491566" cy="2934329"/>
          </a:xfrm>
          <a:prstGeom prst="rect">
            <a:avLst/>
          </a:prstGeom>
          <a:noFill/>
          <a:ln w="9525">
            <a:noFill/>
            <a:miter lim="800000"/>
            <a:headEnd/>
            <a:tailEnd/>
          </a:ln>
          <a:effectLst/>
        </p:spPr>
        <p:txBody>
          <a:bodyPr wrap="square">
            <a:spAutoFit/>
          </a:bodyPr>
          <a:lstStyle/>
          <a:p>
            <a:pPr algn="just">
              <a:lnSpc>
                <a:spcPct val="130000"/>
              </a:lnSpc>
            </a:pPr>
            <a:r>
              <a:rPr lang="en-US" sz="2400" dirty="0"/>
              <a:t> The soft tissue analysis is basically a graphic record of the visual observations made in the clinical examination of the patient. The soft tissue analysis includes an appraisal of the adaptation of the soft tissue to the bony profile with consideration to the size, shape, &amp; posture of the lips as seen on the lateral head film.</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a:xfrm>
            <a:off x="6553200" y="6245225"/>
            <a:ext cx="2133600" cy="476250"/>
          </a:xfrm>
          <a:prstGeom prst="rect">
            <a:avLst/>
          </a:prstGeom>
        </p:spPr>
        <p:txBody>
          <a:bodyPr/>
          <a:lstStyle/>
          <a:p>
            <a:fld id="{3CF3386C-BD77-4A79-8B8F-8D225388110D}" type="slidenum">
              <a:rPr lang="en-US"/>
              <a:pPr/>
              <a:t>38</a:t>
            </a:fld>
            <a:endParaRPr lang="en-US"/>
          </a:p>
        </p:txBody>
      </p:sp>
      <p:pic>
        <p:nvPicPr>
          <p:cNvPr id="96258" name="Picture 2" descr="DSCN0037"/>
          <p:cNvPicPr>
            <a:picLocks noChangeAspect="1" noChangeArrowheads="1"/>
          </p:cNvPicPr>
          <p:nvPr/>
        </p:nvPicPr>
        <p:blipFill>
          <a:blip r:embed="rId2">
            <a:lum bright="30000" contrast="30000"/>
          </a:blip>
          <a:srcRect l="41667" t="10938" r="14583" b="66714"/>
          <a:stretch>
            <a:fillRect/>
          </a:stretch>
        </p:blipFill>
        <p:spPr bwMode="auto">
          <a:xfrm>
            <a:off x="1143000" y="76200"/>
            <a:ext cx="6019800" cy="4098925"/>
          </a:xfrm>
          <a:prstGeom prst="rect">
            <a:avLst/>
          </a:prstGeom>
          <a:noFill/>
        </p:spPr>
      </p:pic>
      <p:sp>
        <p:nvSpPr>
          <p:cNvPr id="96259" name="Rectangle 3"/>
          <p:cNvSpPr>
            <a:spLocks noChangeArrowheads="1"/>
          </p:cNvSpPr>
          <p:nvPr/>
        </p:nvSpPr>
        <p:spPr bwMode="auto">
          <a:xfrm>
            <a:off x="381000" y="3962400"/>
            <a:ext cx="8763000" cy="2473325"/>
          </a:xfrm>
          <a:prstGeom prst="rect">
            <a:avLst/>
          </a:prstGeom>
          <a:noFill/>
          <a:ln w="9525">
            <a:noFill/>
            <a:miter lim="800000"/>
            <a:headEnd/>
            <a:tailEnd/>
          </a:ln>
          <a:effectLst/>
        </p:spPr>
        <p:txBody>
          <a:bodyPr>
            <a:spAutoFit/>
          </a:bodyPr>
          <a:lstStyle/>
          <a:p>
            <a:pPr>
              <a:lnSpc>
                <a:spcPct val="130000"/>
              </a:lnSpc>
            </a:pPr>
            <a:endParaRPr lang="en-US"/>
          </a:p>
          <a:p>
            <a:pPr>
              <a:lnSpc>
                <a:spcPct val="130000"/>
              </a:lnSpc>
            </a:pPr>
            <a:r>
              <a:rPr lang="en-US"/>
              <a:t>According to Steiner the lips in well balanced faces, should touch a line extending from the soft tissue contour of the chin to the middle of an S formed by the lower border of the nose. This line is referred as S line.</a:t>
            </a:r>
          </a:p>
          <a:p>
            <a:pPr>
              <a:lnSpc>
                <a:spcPct val="130000"/>
              </a:lnSpc>
            </a:pPr>
            <a:r>
              <a:rPr lang="en-US"/>
              <a:t>Lips located beyond this line tend to be protrusive, in which case the teeth &amp;/or jaws usually require orthodontic correction.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TWEED’S ANALYSIS</a:t>
            </a:r>
            <a:endParaRPr lang="en-IN" dirty="0"/>
          </a:p>
        </p:txBody>
      </p:sp>
      <p:graphicFrame>
        <p:nvGraphicFramePr>
          <p:cNvPr id="4" name="Table 3"/>
          <p:cNvGraphicFramePr>
            <a:graphicFrameLocks noGrp="1"/>
          </p:cNvGraphicFramePr>
          <p:nvPr/>
        </p:nvGraphicFramePr>
        <p:xfrm>
          <a:off x="642910" y="2214553"/>
          <a:ext cx="8001057" cy="3886209"/>
        </p:xfrm>
        <a:graphic>
          <a:graphicData uri="http://schemas.openxmlformats.org/drawingml/2006/table">
            <a:tbl>
              <a:tblPr firstRow="1" bandRow="1">
                <a:tableStyleId>{5C22544A-7EE6-4342-B048-85BDC9FD1C3A}</a:tableStyleId>
              </a:tblPr>
              <a:tblGrid>
                <a:gridCol w="2667019"/>
                <a:gridCol w="2667019"/>
                <a:gridCol w="2667019"/>
              </a:tblGrid>
              <a:tr h="737892">
                <a:tc>
                  <a:txBody>
                    <a:bodyPr/>
                    <a:lstStyle/>
                    <a:p>
                      <a:pPr algn="ctr"/>
                      <a:r>
                        <a:rPr lang="en-IN" sz="1800" u="none" dirty="0" smtClean="0"/>
                        <a:t>PARAMETER</a:t>
                      </a:r>
                      <a:endParaRPr lang="en-IN" dirty="0"/>
                    </a:p>
                  </a:txBody>
                  <a:tcPr anchor="ctr"/>
                </a:tc>
                <a:tc>
                  <a:txBody>
                    <a:bodyPr/>
                    <a:lstStyle/>
                    <a:p>
                      <a:pPr algn="ctr"/>
                      <a:r>
                        <a:rPr lang="en-IN" dirty="0" smtClean="0"/>
                        <a:t>NORMAL</a:t>
                      </a:r>
                      <a:r>
                        <a:rPr lang="en-IN" baseline="0" dirty="0" smtClean="0"/>
                        <a:t> VALUE</a:t>
                      </a:r>
                      <a:endParaRPr lang="en-IN" dirty="0"/>
                    </a:p>
                  </a:txBody>
                  <a:tcPr anchor="ctr"/>
                </a:tc>
                <a:tc>
                  <a:txBody>
                    <a:bodyPr/>
                    <a:lstStyle/>
                    <a:p>
                      <a:pPr algn="ctr"/>
                      <a:r>
                        <a:rPr lang="en-IN" dirty="0" smtClean="0"/>
                        <a:t>INFERENCE</a:t>
                      </a:r>
                      <a:endParaRPr lang="en-IN" dirty="0"/>
                    </a:p>
                  </a:txBody>
                  <a:tcPr anchor="ctr"/>
                </a:tc>
              </a:tr>
              <a:tr h="1049439">
                <a:tc>
                  <a:txBody>
                    <a:bodyPr/>
                    <a:lstStyle/>
                    <a:p>
                      <a:pPr algn="ctr"/>
                      <a:r>
                        <a:rPr lang="en-IN" dirty="0" smtClean="0"/>
                        <a:t>FMA</a:t>
                      </a:r>
                      <a:endParaRPr lang="en-IN" dirty="0"/>
                    </a:p>
                  </a:txBody>
                  <a:tcPr anchor="ctr"/>
                </a:tc>
                <a:tc>
                  <a:txBody>
                    <a:bodyPr/>
                    <a:lstStyle/>
                    <a:p>
                      <a:pPr algn="ctr"/>
                      <a:r>
                        <a:rPr lang="en-IN" dirty="0" smtClean="0"/>
                        <a:t>25</a:t>
                      </a:r>
                      <a:endParaRPr lang="en-IN"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dirty="0" smtClean="0"/>
                        <a:t>Vertical / Horizontal Growth Pattern</a:t>
                      </a:r>
                    </a:p>
                    <a:p>
                      <a:pPr algn="ctr"/>
                      <a:endParaRPr lang="en-IN" dirty="0"/>
                    </a:p>
                  </a:txBody>
                  <a:tcPr anchor="b"/>
                </a:tc>
              </a:tr>
              <a:tr h="1049439">
                <a:tc>
                  <a:txBody>
                    <a:bodyPr/>
                    <a:lstStyle/>
                    <a:p>
                      <a:pPr algn="ctr"/>
                      <a:r>
                        <a:rPr lang="en-IN" dirty="0" smtClean="0"/>
                        <a:t>FMIA</a:t>
                      </a:r>
                      <a:endParaRPr lang="en-IN" dirty="0"/>
                    </a:p>
                  </a:txBody>
                  <a:tcPr anchor="ctr"/>
                </a:tc>
                <a:tc>
                  <a:txBody>
                    <a:bodyPr/>
                    <a:lstStyle/>
                    <a:p>
                      <a:pPr algn="ctr"/>
                      <a:r>
                        <a:rPr lang="en-IN" dirty="0" smtClean="0"/>
                        <a:t>65</a:t>
                      </a:r>
                      <a:endParaRPr lang="en-IN"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dirty="0" err="1" smtClean="0"/>
                        <a:t>Proclined</a:t>
                      </a:r>
                      <a:r>
                        <a:rPr lang="en-IN" dirty="0" smtClean="0"/>
                        <a:t>/</a:t>
                      </a:r>
                      <a:r>
                        <a:rPr lang="en-IN" baseline="0" dirty="0" smtClean="0"/>
                        <a:t> </a:t>
                      </a:r>
                      <a:r>
                        <a:rPr lang="en-IN" baseline="0" dirty="0" err="1" smtClean="0"/>
                        <a:t>retroclined</a:t>
                      </a:r>
                      <a:r>
                        <a:rPr lang="en-IN" baseline="0" dirty="0" smtClean="0"/>
                        <a:t> </a:t>
                      </a:r>
                      <a:r>
                        <a:rPr lang="en-IN" baseline="0" dirty="0" err="1" smtClean="0"/>
                        <a:t>mandibular</a:t>
                      </a:r>
                      <a:r>
                        <a:rPr lang="en-IN" baseline="0" dirty="0" smtClean="0"/>
                        <a:t> incisor</a:t>
                      </a:r>
                      <a:endParaRPr lang="en-IN" dirty="0" smtClean="0"/>
                    </a:p>
                    <a:p>
                      <a:pPr algn="ctr"/>
                      <a:endParaRPr lang="en-IN" dirty="0"/>
                    </a:p>
                  </a:txBody>
                  <a:tcPr anchor="b"/>
                </a:tc>
              </a:tr>
              <a:tr h="1049439">
                <a:tc>
                  <a:txBody>
                    <a:bodyPr/>
                    <a:lstStyle/>
                    <a:p>
                      <a:pPr algn="ctr"/>
                      <a:r>
                        <a:rPr lang="en-IN" dirty="0" smtClean="0"/>
                        <a:t>IMPA</a:t>
                      </a:r>
                      <a:endParaRPr lang="en-IN" dirty="0"/>
                    </a:p>
                  </a:txBody>
                  <a:tcPr anchor="ctr"/>
                </a:tc>
                <a:tc>
                  <a:txBody>
                    <a:bodyPr/>
                    <a:lstStyle/>
                    <a:p>
                      <a:pPr algn="ctr"/>
                      <a:r>
                        <a:rPr lang="en-IN" dirty="0" smtClean="0"/>
                        <a:t>90</a:t>
                      </a:r>
                      <a:endParaRPr lang="en-IN"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dirty="0" err="1" smtClean="0"/>
                        <a:t>Proclined</a:t>
                      </a:r>
                      <a:r>
                        <a:rPr lang="en-IN" dirty="0" smtClean="0"/>
                        <a:t>/</a:t>
                      </a:r>
                      <a:r>
                        <a:rPr lang="en-IN" baseline="0" dirty="0" smtClean="0"/>
                        <a:t> </a:t>
                      </a:r>
                      <a:r>
                        <a:rPr lang="en-IN" baseline="0" dirty="0" err="1" smtClean="0"/>
                        <a:t>retroclined</a:t>
                      </a:r>
                      <a:r>
                        <a:rPr lang="en-IN" baseline="0" dirty="0" smtClean="0"/>
                        <a:t> </a:t>
                      </a:r>
                      <a:r>
                        <a:rPr lang="en-IN" baseline="0" dirty="0" err="1" smtClean="0"/>
                        <a:t>mandibular</a:t>
                      </a:r>
                      <a:r>
                        <a:rPr lang="en-IN" baseline="0" dirty="0" smtClean="0"/>
                        <a:t> incisor</a:t>
                      </a:r>
                      <a:endParaRPr lang="en-IN" dirty="0" smtClean="0"/>
                    </a:p>
                    <a:p>
                      <a:pPr algn="ctr"/>
                      <a:endParaRPr lang="en-IN" dirty="0"/>
                    </a:p>
                  </a:txBody>
                  <a:tcPr anchor="b"/>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a:xfrm>
            <a:off x="0" y="274638"/>
            <a:ext cx="8229600" cy="1143000"/>
          </a:xfrm>
        </p:spPr>
        <p:txBody>
          <a:bodyPr anchor="ctr"/>
          <a:lstStyle/>
          <a:p>
            <a:r>
              <a:rPr lang="en-US" dirty="0"/>
              <a:t>USES OF CEPHALOMETRICS</a:t>
            </a:r>
          </a:p>
        </p:txBody>
      </p:sp>
      <p:sp>
        <p:nvSpPr>
          <p:cNvPr id="8195" name="Rectangle 3"/>
          <p:cNvSpPr>
            <a:spLocks noGrp="1" noChangeArrowheads="1"/>
          </p:cNvSpPr>
          <p:nvPr>
            <p:ph type="body" idx="4294967295"/>
          </p:nvPr>
        </p:nvSpPr>
        <p:spPr>
          <a:xfrm>
            <a:off x="0" y="1600200"/>
            <a:ext cx="8015288" cy="4525963"/>
          </a:xfrm>
        </p:spPr>
        <p:txBody>
          <a:bodyPr/>
          <a:lstStyle/>
          <a:p>
            <a:r>
              <a:rPr lang="en-US" sz="2800" dirty="0"/>
              <a:t>Helps in orthodontic </a:t>
            </a:r>
            <a:r>
              <a:rPr lang="en-US" sz="2800" dirty="0" smtClean="0"/>
              <a:t>diagnosis.</a:t>
            </a:r>
            <a:endParaRPr lang="en-US" sz="2800" dirty="0"/>
          </a:p>
          <a:p>
            <a:r>
              <a:rPr lang="en-US" sz="2800" dirty="0"/>
              <a:t>Helps in classification of malocclusion.</a:t>
            </a:r>
          </a:p>
          <a:p>
            <a:r>
              <a:rPr lang="en-US" sz="2800" dirty="0"/>
              <a:t>Helps in treatment planning.</a:t>
            </a:r>
          </a:p>
          <a:p>
            <a:r>
              <a:rPr lang="en-US" sz="2800" dirty="0"/>
              <a:t>Evaluation of treatment results.</a:t>
            </a:r>
          </a:p>
          <a:p>
            <a:r>
              <a:rPr lang="en-US" sz="2800" dirty="0"/>
              <a:t>Helps in predicting growth related change.</a:t>
            </a:r>
          </a:p>
          <a:p>
            <a:r>
              <a:rPr lang="en-US" sz="2800" dirty="0"/>
              <a:t>It is also valuable aid in research work involving the </a:t>
            </a:r>
            <a:r>
              <a:rPr lang="en-US" sz="2800" dirty="0" err="1"/>
              <a:t>cranio-dento</a:t>
            </a:r>
            <a:r>
              <a:rPr lang="en-US" sz="2800" dirty="0"/>
              <a:t> facial region . </a:t>
            </a:r>
          </a:p>
          <a:p>
            <a:endParaRPr lang="en-US" sz="28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SEMINAR TOPICS</a:t>
            </a:r>
            <a:endParaRPr lang="en-IN" dirty="0"/>
          </a:p>
        </p:txBody>
      </p:sp>
      <p:sp>
        <p:nvSpPr>
          <p:cNvPr id="3" name="Content Placeholder 2"/>
          <p:cNvSpPr>
            <a:spLocks noGrp="1"/>
          </p:cNvSpPr>
          <p:nvPr>
            <p:ph idx="1"/>
          </p:nvPr>
        </p:nvSpPr>
        <p:spPr/>
        <p:txBody>
          <a:bodyPr/>
          <a:lstStyle/>
          <a:p>
            <a:r>
              <a:rPr lang="en-IN" dirty="0" smtClean="0"/>
              <a:t>DEVELOPMENT OF DENTITION – Part 1</a:t>
            </a:r>
          </a:p>
          <a:p>
            <a:r>
              <a:rPr lang="en-IN" dirty="0" smtClean="0"/>
              <a:t>DEVELOPMENT OF DENTITION – PART 2</a:t>
            </a:r>
          </a:p>
          <a:p>
            <a:r>
              <a:rPr lang="en-IN" dirty="0" smtClean="0"/>
              <a:t>CLASSIFICATION OF MALOCCLUSION – PART 1</a:t>
            </a:r>
          </a:p>
          <a:p>
            <a:r>
              <a:rPr lang="en-IN" dirty="0" smtClean="0"/>
              <a:t>CLASSIFICATION OF MALOCCLUSION – PART </a:t>
            </a:r>
            <a:r>
              <a:rPr lang="en-IN" dirty="0" smtClean="0"/>
              <a:t>2</a:t>
            </a:r>
          </a:p>
          <a:p>
            <a:r>
              <a:rPr lang="en-IN" dirty="0" smtClean="0"/>
              <a:t>ETIOLOGY OF MALOCCLUSION – PART 1</a:t>
            </a:r>
          </a:p>
          <a:p>
            <a:r>
              <a:rPr lang="en-IN" dirty="0" smtClean="0"/>
              <a:t>ETIOLOGY OF MALOCCLUSION – PART 2</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
          <p:cNvSpPr>
            <a:spLocks noGrp="1" noChangeArrowheads="1"/>
          </p:cNvSpPr>
          <p:nvPr>
            <p:ph type="sldNum" sz="quarter" idx="12"/>
          </p:nvPr>
        </p:nvSpPr>
        <p:spPr>
          <a:xfrm>
            <a:off x="6553200" y="6245225"/>
            <a:ext cx="2133600" cy="476250"/>
          </a:xfrm>
          <a:prstGeom prst="rect">
            <a:avLst/>
          </a:prstGeom>
        </p:spPr>
        <p:txBody>
          <a:bodyPr/>
          <a:lstStyle/>
          <a:p>
            <a:fld id="{57170504-B8B3-4D17-8B6C-5B52BBF9CB21}" type="slidenum">
              <a:rPr lang="en-US"/>
              <a:pPr/>
              <a:t>41</a:t>
            </a:fld>
            <a:endParaRPr lang="en-US"/>
          </a:p>
        </p:txBody>
      </p:sp>
      <p:sp>
        <p:nvSpPr>
          <p:cNvPr id="278530" name="Text Box 2"/>
          <p:cNvSpPr txBox="1">
            <a:spLocks noChangeArrowheads="1"/>
          </p:cNvSpPr>
          <p:nvPr/>
        </p:nvSpPr>
        <p:spPr bwMode="auto">
          <a:xfrm>
            <a:off x="428596" y="500042"/>
            <a:ext cx="8072462" cy="5490734"/>
          </a:xfrm>
          <a:prstGeom prst="rect">
            <a:avLst/>
          </a:prstGeom>
          <a:noFill/>
          <a:ln w="9525">
            <a:noFill/>
            <a:miter lim="800000"/>
            <a:headEnd/>
            <a:tailEnd/>
          </a:ln>
          <a:effectLst/>
        </p:spPr>
        <p:txBody>
          <a:bodyPr wrap="square">
            <a:spAutoFit/>
          </a:bodyPr>
          <a:lstStyle/>
          <a:p>
            <a:pPr algn="just">
              <a:lnSpc>
                <a:spcPct val="130000"/>
              </a:lnSpc>
              <a:spcBef>
                <a:spcPct val="50000"/>
              </a:spcBef>
            </a:pPr>
            <a:endParaRPr lang="en-US" sz="2800" b="1" u="sng" dirty="0" smtClean="0"/>
          </a:p>
          <a:p>
            <a:pPr algn="just">
              <a:lnSpc>
                <a:spcPct val="130000"/>
              </a:lnSpc>
              <a:spcBef>
                <a:spcPct val="50000"/>
              </a:spcBef>
            </a:pPr>
            <a:endParaRPr lang="en-US" sz="2800" b="1" u="sng" dirty="0"/>
          </a:p>
          <a:p>
            <a:pPr algn="just">
              <a:lnSpc>
                <a:spcPct val="130000"/>
              </a:lnSpc>
              <a:spcBef>
                <a:spcPct val="50000"/>
              </a:spcBef>
            </a:pPr>
            <a:r>
              <a:rPr lang="en-US" sz="4000" b="1" u="sng" dirty="0" smtClean="0"/>
              <a:t>Down’s analysis</a:t>
            </a:r>
          </a:p>
          <a:p>
            <a:pPr algn="just">
              <a:lnSpc>
                <a:spcPct val="130000"/>
              </a:lnSpc>
              <a:spcBef>
                <a:spcPct val="50000"/>
              </a:spcBef>
            </a:pPr>
            <a:r>
              <a:rPr lang="en-US" sz="2800" b="1" u="sng" dirty="0" smtClean="0"/>
              <a:t> </a:t>
            </a:r>
            <a:endParaRPr lang="en-US" sz="2800" dirty="0"/>
          </a:p>
          <a:p>
            <a:pPr algn="just" eaLnBrk="1" hangingPunct="1">
              <a:lnSpc>
                <a:spcPct val="130000"/>
              </a:lnSpc>
              <a:spcBef>
                <a:spcPct val="50000"/>
              </a:spcBef>
            </a:pPr>
            <a:r>
              <a:rPr lang="en-US" sz="3200" dirty="0" smtClean="0">
                <a:latin typeface="Arial" charset="0"/>
              </a:rPr>
              <a:t>.</a:t>
            </a:r>
            <a:endParaRPr lang="en-US" sz="4000" dirty="0">
              <a:latin typeface="Arial" charset="0"/>
            </a:endParaRPr>
          </a:p>
          <a:p>
            <a:pPr algn="just">
              <a:spcBef>
                <a:spcPct val="50000"/>
              </a:spcBef>
            </a:pPr>
            <a:endParaRPr lang="en-US" sz="2800" dirty="0"/>
          </a:p>
          <a:p>
            <a:pPr algn="just">
              <a:spcBef>
                <a:spcPct val="50000"/>
              </a:spcBef>
            </a:pPr>
            <a:endParaRPr lang="en-US" sz="28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a:xfrm>
            <a:off x="6553200" y="6245225"/>
            <a:ext cx="2133600" cy="476250"/>
          </a:xfrm>
          <a:prstGeom prst="rect">
            <a:avLst/>
          </a:prstGeom>
        </p:spPr>
        <p:txBody>
          <a:bodyPr/>
          <a:lstStyle/>
          <a:p>
            <a:fld id="{42CD7D0D-5B2C-4211-A3D5-8387B37B3439}" type="slidenum">
              <a:rPr lang="en-US"/>
              <a:pPr/>
              <a:t>42</a:t>
            </a:fld>
            <a:endParaRPr lang="en-US"/>
          </a:p>
        </p:txBody>
      </p:sp>
      <p:sp>
        <p:nvSpPr>
          <p:cNvPr id="120834" name="Text Box 2"/>
          <p:cNvSpPr txBox="1">
            <a:spLocks noChangeArrowheads="1"/>
          </p:cNvSpPr>
          <p:nvPr/>
        </p:nvSpPr>
        <p:spPr bwMode="auto">
          <a:xfrm>
            <a:off x="457200" y="838155"/>
            <a:ext cx="8472518" cy="5876993"/>
          </a:xfrm>
          <a:prstGeom prst="rect">
            <a:avLst/>
          </a:prstGeom>
          <a:noFill/>
          <a:ln w="9525">
            <a:noFill/>
            <a:miter lim="800000"/>
            <a:headEnd/>
            <a:tailEnd/>
          </a:ln>
          <a:effectLst/>
        </p:spPr>
        <p:txBody>
          <a:bodyPr wrap="square">
            <a:spAutoFit/>
          </a:bodyPr>
          <a:lstStyle/>
          <a:p>
            <a:pPr>
              <a:lnSpc>
                <a:spcPct val="130000"/>
              </a:lnSpc>
              <a:spcBef>
                <a:spcPct val="50000"/>
              </a:spcBef>
            </a:pPr>
            <a:r>
              <a:rPr lang="en-US" sz="2000" dirty="0">
                <a:cs typeface="Times New Roman" pitchFamily="18" charset="0"/>
              </a:rPr>
              <a:t>Downs used Frankfort horizontal plane as the reference plane to determine the degree of </a:t>
            </a:r>
            <a:r>
              <a:rPr lang="en-US" sz="2000" dirty="0" err="1">
                <a:cs typeface="Times New Roman" pitchFamily="18" charset="0"/>
              </a:rPr>
              <a:t>retrognathism</a:t>
            </a:r>
            <a:r>
              <a:rPr lang="en-US" sz="2000" dirty="0">
                <a:cs typeface="Times New Roman" pitchFamily="18" charset="0"/>
              </a:rPr>
              <a:t>, </a:t>
            </a:r>
            <a:r>
              <a:rPr lang="en-US" sz="2000" dirty="0" err="1">
                <a:cs typeface="Times New Roman" pitchFamily="18" charset="0"/>
              </a:rPr>
              <a:t>orthognathism</a:t>
            </a:r>
            <a:r>
              <a:rPr lang="en-US" sz="2000" dirty="0">
                <a:cs typeface="Times New Roman" pitchFamily="18" charset="0"/>
              </a:rPr>
              <a:t> or </a:t>
            </a:r>
            <a:r>
              <a:rPr lang="en-US" sz="2000" dirty="0" err="1">
                <a:cs typeface="Times New Roman" pitchFamily="18" charset="0"/>
              </a:rPr>
              <a:t>prognathism</a:t>
            </a:r>
            <a:r>
              <a:rPr lang="en-US" sz="2000" dirty="0">
                <a:cs typeface="Times New Roman" pitchFamily="18" charset="0"/>
              </a:rPr>
              <a:t>.</a:t>
            </a:r>
          </a:p>
          <a:p>
            <a:pPr>
              <a:lnSpc>
                <a:spcPct val="130000"/>
              </a:lnSpc>
              <a:spcBef>
                <a:spcPct val="50000"/>
              </a:spcBef>
            </a:pPr>
            <a:r>
              <a:rPr lang="en-US" sz="2000" dirty="0">
                <a:cs typeface="Times New Roman" pitchFamily="18" charset="0"/>
              </a:rPr>
              <a:t>FH is a horizontal plane running through the </a:t>
            </a:r>
            <a:r>
              <a:rPr lang="en-US" sz="2000" dirty="0" err="1" smtClean="0">
                <a:cs typeface="Times New Roman" pitchFamily="18" charset="0"/>
              </a:rPr>
              <a:t>cephalometric</a:t>
            </a:r>
            <a:r>
              <a:rPr lang="en-US" sz="2000" dirty="0" smtClean="0">
                <a:cs typeface="Times New Roman" pitchFamily="18" charset="0"/>
              </a:rPr>
              <a:t> </a:t>
            </a:r>
            <a:r>
              <a:rPr lang="en-US" sz="2000" dirty="0" err="1">
                <a:cs typeface="Times New Roman" pitchFamily="18" charset="0"/>
              </a:rPr>
              <a:t>porion</a:t>
            </a:r>
            <a:r>
              <a:rPr lang="en-US" sz="2000" dirty="0">
                <a:cs typeface="Times New Roman" pitchFamily="18" charset="0"/>
              </a:rPr>
              <a:t> and </a:t>
            </a:r>
            <a:r>
              <a:rPr lang="en-US" sz="2000" dirty="0" err="1" smtClean="0">
                <a:cs typeface="Times New Roman" pitchFamily="18" charset="0"/>
              </a:rPr>
              <a:t>orbitale</a:t>
            </a:r>
            <a:r>
              <a:rPr lang="en-US" sz="2000" dirty="0">
                <a:cs typeface="Times New Roman" pitchFamily="18" charset="0"/>
              </a:rPr>
              <a:t>.</a:t>
            </a:r>
          </a:p>
          <a:p>
            <a:pPr>
              <a:lnSpc>
                <a:spcPct val="130000"/>
              </a:lnSpc>
              <a:spcBef>
                <a:spcPct val="50000"/>
              </a:spcBef>
            </a:pPr>
            <a:endParaRPr lang="en-US" sz="2000" b="1" dirty="0">
              <a:cs typeface="Times New Roman" pitchFamily="18" charset="0"/>
            </a:endParaRPr>
          </a:p>
          <a:p>
            <a:pPr>
              <a:lnSpc>
                <a:spcPct val="130000"/>
              </a:lnSpc>
            </a:pPr>
            <a:r>
              <a:rPr lang="en-US" sz="2000" b="1" dirty="0"/>
              <a:t>SKELETAL PATTERN</a:t>
            </a:r>
          </a:p>
          <a:p>
            <a:pPr>
              <a:lnSpc>
                <a:spcPct val="130000"/>
              </a:lnSpc>
            </a:pPr>
            <a:endParaRPr lang="en-US" sz="2000" b="1" dirty="0"/>
          </a:p>
          <a:p>
            <a:pPr>
              <a:lnSpc>
                <a:spcPct val="130000"/>
              </a:lnSpc>
            </a:pPr>
            <a:r>
              <a:rPr lang="en-US" sz="2000" dirty="0"/>
              <a:t>Facial angle (87.8</a:t>
            </a:r>
            <a:r>
              <a:rPr lang="en-US" sz="2000" baseline="30000" dirty="0"/>
              <a:t>0</a:t>
            </a:r>
            <a:r>
              <a:rPr lang="en-US" sz="2000" dirty="0"/>
              <a:t>)</a:t>
            </a:r>
          </a:p>
          <a:p>
            <a:pPr>
              <a:lnSpc>
                <a:spcPct val="130000"/>
              </a:lnSpc>
            </a:pPr>
            <a:r>
              <a:rPr lang="en-US" sz="2000" dirty="0"/>
              <a:t>Angle of convexity (0</a:t>
            </a:r>
            <a:r>
              <a:rPr lang="en-US" sz="2000" baseline="30000" dirty="0"/>
              <a:t>0</a:t>
            </a:r>
            <a:r>
              <a:rPr lang="en-US" sz="2000" dirty="0"/>
              <a:t>)	</a:t>
            </a:r>
          </a:p>
          <a:p>
            <a:pPr>
              <a:lnSpc>
                <a:spcPct val="130000"/>
              </a:lnSpc>
            </a:pPr>
            <a:r>
              <a:rPr lang="en-US" sz="2000" dirty="0"/>
              <a:t>A-B plane (-4.6</a:t>
            </a:r>
            <a:r>
              <a:rPr lang="en-US" sz="2000" baseline="30000" dirty="0"/>
              <a:t>0</a:t>
            </a:r>
            <a:r>
              <a:rPr lang="en-US" sz="2000" dirty="0"/>
              <a:t>)</a:t>
            </a:r>
          </a:p>
          <a:p>
            <a:pPr>
              <a:lnSpc>
                <a:spcPct val="130000"/>
              </a:lnSpc>
            </a:pPr>
            <a:r>
              <a:rPr lang="en-US" sz="2000" dirty="0" err="1"/>
              <a:t>Mandibular</a:t>
            </a:r>
            <a:r>
              <a:rPr lang="en-US" sz="2000" dirty="0"/>
              <a:t> plane angle (21.9</a:t>
            </a:r>
            <a:r>
              <a:rPr lang="en-US" sz="2000" baseline="30000" dirty="0"/>
              <a:t>0</a:t>
            </a:r>
            <a:r>
              <a:rPr lang="en-US" sz="2000" dirty="0"/>
              <a:t>)</a:t>
            </a:r>
          </a:p>
          <a:p>
            <a:pPr>
              <a:lnSpc>
                <a:spcPct val="130000"/>
              </a:lnSpc>
            </a:pPr>
            <a:r>
              <a:rPr lang="en-US" sz="2000" dirty="0"/>
              <a:t>Y-(growth) axis (59.4</a:t>
            </a:r>
            <a:r>
              <a:rPr lang="en-US" sz="2000" baseline="30000" dirty="0"/>
              <a:t>0</a:t>
            </a:r>
            <a:r>
              <a:rPr lang="en-US" sz="2000" dirty="0"/>
              <a:t>)</a:t>
            </a:r>
          </a:p>
          <a:p>
            <a:pPr>
              <a:lnSpc>
                <a:spcPct val="130000"/>
              </a:lnSpc>
              <a:spcBef>
                <a:spcPct val="50000"/>
              </a:spcBef>
            </a:pPr>
            <a:endParaRPr lang="en-US" sz="2000" dirty="0">
              <a:cs typeface="Times New Roman" pitchFamily="18" charset="0"/>
            </a:endParaRPr>
          </a:p>
          <a:p>
            <a:pPr>
              <a:lnSpc>
                <a:spcPct val="130000"/>
              </a:lnSpc>
              <a:spcBef>
                <a:spcPct val="50000"/>
              </a:spcBef>
            </a:pPr>
            <a:endParaRPr lang="en-US" sz="2000" dirty="0">
              <a:cs typeface="Times New Roman" pitchFamily="18" charset="0"/>
            </a:endParaRPr>
          </a:p>
        </p:txBody>
      </p:sp>
      <p:sp>
        <p:nvSpPr>
          <p:cNvPr id="120838" name="Text Box 6"/>
          <p:cNvSpPr txBox="1">
            <a:spLocks noChangeArrowheads="1"/>
          </p:cNvSpPr>
          <p:nvPr/>
        </p:nvSpPr>
        <p:spPr bwMode="auto">
          <a:xfrm>
            <a:off x="4538928" y="2714620"/>
            <a:ext cx="4953000" cy="3293209"/>
          </a:xfrm>
          <a:prstGeom prst="rect">
            <a:avLst/>
          </a:prstGeom>
          <a:noFill/>
          <a:ln w="9525">
            <a:noFill/>
            <a:miter lim="800000"/>
            <a:headEnd/>
            <a:tailEnd/>
          </a:ln>
          <a:effectLst/>
        </p:spPr>
        <p:txBody>
          <a:bodyPr>
            <a:spAutoFit/>
          </a:bodyPr>
          <a:lstStyle/>
          <a:p>
            <a:pPr>
              <a:lnSpc>
                <a:spcPct val="130000"/>
              </a:lnSpc>
            </a:pPr>
            <a:endParaRPr lang="en-US" sz="2000" b="1" dirty="0"/>
          </a:p>
          <a:p>
            <a:pPr>
              <a:lnSpc>
                <a:spcPct val="130000"/>
              </a:lnSpc>
            </a:pPr>
            <a:r>
              <a:rPr lang="en-US" sz="2000" b="1" dirty="0"/>
              <a:t>DENTAL PATTERN</a:t>
            </a:r>
          </a:p>
          <a:p>
            <a:pPr>
              <a:lnSpc>
                <a:spcPct val="130000"/>
              </a:lnSpc>
            </a:pPr>
            <a:endParaRPr lang="en-US" sz="2000" b="1" dirty="0"/>
          </a:p>
          <a:p>
            <a:pPr>
              <a:lnSpc>
                <a:spcPct val="130000"/>
              </a:lnSpc>
            </a:pPr>
            <a:r>
              <a:rPr lang="en-US" sz="2000" dirty="0"/>
              <a:t>Cant of </a:t>
            </a:r>
            <a:r>
              <a:rPr lang="en-US" sz="2000" dirty="0" err="1"/>
              <a:t>occlusal</a:t>
            </a:r>
            <a:r>
              <a:rPr lang="en-US" sz="2000" dirty="0"/>
              <a:t> plane. </a:t>
            </a:r>
          </a:p>
          <a:p>
            <a:pPr>
              <a:lnSpc>
                <a:spcPct val="130000"/>
              </a:lnSpc>
            </a:pPr>
            <a:r>
              <a:rPr lang="en-US" sz="2000" dirty="0" err="1"/>
              <a:t>Interincisal</a:t>
            </a:r>
            <a:r>
              <a:rPr lang="en-US" sz="2000" dirty="0"/>
              <a:t> angle (135.4</a:t>
            </a:r>
            <a:r>
              <a:rPr lang="en-US" sz="2000" baseline="30000" dirty="0"/>
              <a:t>0</a:t>
            </a:r>
            <a:r>
              <a:rPr lang="en-US" sz="2000" dirty="0"/>
              <a:t>)</a:t>
            </a:r>
          </a:p>
          <a:p>
            <a:pPr>
              <a:lnSpc>
                <a:spcPct val="130000"/>
              </a:lnSpc>
            </a:pPr>
            <a:r>
              <a:rPr lang="en-US" sz="2000" dirty="0"/>
              <a:t>Incisor </a:t>
            </a:r>
            <a:r>
              <a:rPr lang="en-US" sz="2000" dirty="0" err="1"/>
              <a:t>occlusal</a:t>
            </a:r>
            <a:r>
              <a:rPr lang="en-US" sz="2000" dirty="0"/>
              <a:t> plane angle (14.5</a:t>
            </a:r>
            <a:r>
              <a:rPr lang="en-US" sz="2000" baseline="30000" dirty="0"/>
              <a:t>0</a:t>
            </a:r>
            <a:r>
              <a:rPr lang="en-US" sz="2000" dirty="0"/>
              <a:t>)</a:t>
            </a:r>
          </a:p>
          <a:p>
            <a:pPr>
              <a:lnSpc>
                <a:spcPct val="130000"/>
              </a:lnSpc>
            </a:pPr>
            <a:r>
              <a:rPr lang="en-US" sz="2000" dirty="0"/>
              <a:t>Incisor </a:t>
            </a:r>
            <a:r>
              <a:rPr lang="en-US" sz="2000" dirty="0" err="1"/>
              <a:t>mandibular</a:t>
            </a:r>
            <a:r>
              <a:rPr lang="en-US" sz="2000" dirty="0"/>
              <a:t> plane angle (1.4</a:t>
            </a:r>
            <a:r>
              <a:rPr lang="en-US" sz="2000" baseline="30000" dirty="0"/>
              <a:t>0</a:t>
            </a:r>
            <a:r>
              <a:rPr lang="en-US" sz="2000" dirty="0"/>
              <a:t>)</a:t>
            </a:r>
          </a:p>
          <a:p>
            <a:pPr>
              <a:lnSpc>
                <a:spcPct val="130000"/>
              </a:lnSpc>
            </a:pPr>
            <a:r>
              <a:rPr lang="en-US" sz="2000" dirty="0"/>
              <a:t>The protrusion of maxillary incisors (+2.7mm)</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graphicFrame>
        <p:nvGraphicFramePr>
          <p:cNvPr id="4" name="Content Placeholder 3"/>
          <p:cNvGraphicFramePr>
            <a:graphicFrameLocks noGrp="1"/>
          </p:cNvGraphicFramePr>
          <p:nvPr>
            <p:ph idx="1"/>
          </p:nvPr>
        </p:nvGraphicFramePr>
        <p:xfrm>
          <a:off x="0" y="1071546"/>
          <a:ext cx="9144000" cy="4983459"/>
        </p:xfrm>
        <a:graphic>
          <a:graphicData uri="http://schemas.openxmlformats.org/drawingml/2006/table">
            <a:tbl>
              <a:tblPr firstRow="1" bandRow="1">
                <a:tableStyleId>{5C22544A-7EE6-4342-B048-85BDC9FD1C3A}</a:tableStyleId>
              </a:tblPr>
              <a:tblGrid>
                <a:gridCol w="3048000"/>
                <a:gridCol w="2635258"/>
                <a:gridCol w="3460742"/>
              </a:tblGrid>
              <a:tr h="459741">
                <a:tc>
                  <a:txBody>
                    <a:bodyPr/>
                    <a:lstStyle/>
                    <a:p>
                      <a:endParaRPr lang="en-IN" dirty="0"/>
                    </a:p>
                  </a:txBody>
                  <a:tcPr/>
                </a:tc>
                <a:tc>
                  <a:txBody>
                    <a:bodyPr/>
                    <a:lstStyle/>
                    <a:p>
                      <a:endParaRPr lang="en-IN"/>
                    </a:p>
                  </a:txBody>
                  <a:tcPr/>
                </a:tc>
                <a:tc>
                  <a:txBody>
                    <a:bodyPr/>
                    <a:lstStyle/>
                    <a:p>
                      <a:endParaRPr lang="en-IN"/>
                    </a:p>
                  </a:txBody>
                  <a:tcPr/>
                </a:tc>
              </a:tr>
              <a:tr h="566804">
                <a:tc>
                  <a:txBody>
                    <a:bodyPr/>
                    <a:lstStyle/>
                    <a:p>
                      <a:pPr algn="ctr"/>
                      <a:r>
                        <a:rPr lang="en-IN" sz="2400" dirty="0" smtClean="0"/>
                        <a:t>PARAMETERS</a:t>
                      </a:r>
                      <a:endParaRPr lang="en-IN" sz="2400" dirty="0"/>
                    </a:p>
                  </a:txBody>
                  <a:tcPr anchor="ctr"/>
                </a:tc>
                <a:tc>
                  <a:txBody>
                    <a:bodyPr/>
                    <a:lstStyle/>
                    <a:p>
                      <a:pPr algn="ctr"/>
                      <a:r>
                        <a:rPr lang="en-IN" sz="2400" dirty="0" smtClean="0"/>
                        <a:t>RANGE</a:t>
                      </a:r>
                      <a:endParaRPr lang="en-IN" sz="2400" dirty="0"/>
                    </a:p>
                  </a:txBody>
                  <a:tcPr anchor="ctr"/>
                </a:tc>
                <a:tc>
                  <a:txBody>
                    <a:bodyPr/>
                    <a:lstStyle/>
                    <a:p>
                      <a:pPr algn="ctr"/>
                      <a:r>
                        <a:rPr lang="en-IN" sz="2400" dirty="0" smtClean="0"/>
                        <a:t>INFERENCE</a:t>
                      </a:r>
                      <a:endParaRPr lang="en-IN" sz="2400" dirty="0"/>
                    </a:p>
                  </a:txBody>
                  <a:tcPr anchor="ctr"/>
                </a:tc>
              </a:tr>
              <a:tr h="459741">
                <a:tc>
                  <a:txBody>
                    <a:bodyPr/>
                    <a:lstStyle/>
                    <a:p>
                      <a:pPr algn="ctr"/>
                      <a:r>
                        <a:rPr lang="en-IN" dirty="0" smtClean="0"/>
                        <a:t>SKELETAL PARAMETERS</a:t>
                      </a:r>
                      <a:endParaRPr lang="en-IN" dirty="0"/>
                    </a:p>
                  </a:txBody>
                  <a:tcPr anchor="ctr"/>
                </a:tc>
                <a:tc>
                  <a:txBody>
                    <a:bodyPr/>
                    <a:lstStyle/>
                    <a:p>
                      <a:pPr algn="ctr"/>
                      <a:endParaRPr lang="en-IN"/>
                    </a:p>
                  </a:txBody>
                  <a:tcPr anchor="ctr"/>
                </a:tc>
                <a:tc>
                  <a:txBody>
                    <a:bodyPr/>
                    <a:lstStyle/>
                    <a:p>
                      <a:pPr algn="ctr"/>
                      <a:endParaRPr lang="en-IN" dirty="0"/>
                    </a:p>
                  </a:txBody>
                  <a:tcPr anchor="ctr"/>
                </a:tc>
              </a:tr>
              <a:tr h="656854">
                <a:tc>
                  <a:txBody>
                    <a:bodyPr/>
                    <a:lstStyle/>
                    <a:p>
                      <a:r>
                        <a:rPr lang="en-US" sz="1800" dirty="0" smtClean="0"/>
                        <a:t>Facial angle </a:t>
                      </a:r>
                      <a:endParaRPr lang="en-IN" dirty="0"/>
                    </a:p>
                  </a:txBody>
                  <a:tcPr anchor="ctr"/>
                </a:tc>
                <a:tc>
                  <a:txBody>
                    <a:bodyPr/>
                    <a:lstStyle/>
                    <a:p>
                      <a:r>
                        <a:rPr lang="en-IN" dirty="0" smtClean="0"/>
                        <a:t>82-95 (87.8)</a:t>
                      </a:r>
                      <a:endParaRPr lang="en-IN" dirty="0"/>
                    </a:p>
                  </a:txBody>
                  <a:tcPr anchor="ctr"/>
                </a:tc>
                <a:tc>
                  <a:txBody>
                    <a:bodyPr/>
                    <a:lstStyle/>
                    <a:p>
                      <a:r>
                        <a:rPr lang="en-IN" dirty="0" smtClean="0"/>
                        <a:t>Protrusive/</a:t>
                      </a:r>
                      <a:r>
                        <a:rPr lang="en-IN" dirty="0" err="1" smtClean="0"/>
                        <a:t>retrusive</a:t>
                      </a:r>
                      <a:r>
                        <a:rPr lang="en-IN" baseline="0" dirty="0" smtClean="0"/>
                        <a:t> chin</a:t>
                      </a:r>
                      <a:endParaRPr lang="en-IN" dirty="0"/>
                    </a:p>
                  </a:txBody>
                  <a:tcPr anchor="ctr"/>
                </a:tc>
              </a:tr>
              <a:tr h="793526">
                <a:tc>
                  <a:txBody>
                    <a:bodyPr/>
                    <a:lstStyle/>
                    <a:p>
                      <a:r>
                        <a:rPr lang="en-US" sz="1800" dirty="0" smtClean="0"/>
                        <a:t>Angle of convexity </a:t>
                      </a:r>
                      <a:endParaRPr lang="en-IN" dirty="0"/>
                    </a:p>
                  </a:txBody>
                  <a:tcPr anchor="ctr"/>
                </a:tc>
                <a:tc>
                  <a:txBody>
                    <a:bodyPr/>
                    <a:lstStyle/>
                    <a:p>
                      <a:r>
                        <a:rPr lang="en-IN" dirty="0" smtClean="0"/>
                        <a:t>-8.5 - +10 (0)</a:t>
                      </a:r>
                      <a:endParaRPr lang="en-IN" dirty="0"/>
                    </a:p>
                  </a:txBody>
                  <a:tcPr anchor="ctr"/>
                </a:tc>
                <a:tc>
                  <a:txBody>
                    <a:bodyPr/>
                    <a:lstStyle/>
                    <a:p>
                      <a:r>
                        <a:rPr lang="en-IN" dirty="0" smtClean="0"/>
                        <a:t>Convex/concave/straight facial</a:t>
                      </a:r>
                      <a:r>
                        <a:rPr lang="en-IN" baseline="0" dirty="0" smtClean="0"/>
                        <a:t> profile</a:t>
                      </a:r>
                      <a:endParaRPr lang="en-IN" dirty="0"/>
                    </a:p>
                  </a:txBody>
                  <a:tcPr anchor="ctr"/>
                </a:tc>
              </a:tr>
              <a:tr h="459741">
                <a:tc>
                  <a:txBody>
                    <a:bodyPr/>
                    <a:lstStyle/>
                    <a:p>
                      <a:r>
                        <a:rPr lang="en-US" sz="1800" dirty="0" smtClean="0"/>
                        <a:t>A-B plane </a:t>
                      </a:r>
                      <a:endParaRPr lang="en-IN" dirty="0"/>
                    </a:p>
                  </a:txBody>
                  <a:tcPr anchor="ctr"/>
                </a:tc>
                <a:tc>
                  <a:txBody>
                    <a:bodyPr/>
                    <a:lstStyle/>
                    <a:p>
                      <a:r>
                        <a:rPr lang="en-IN" dirty="0" smtClean="0"/>
                        <a:t>-4.6</a:t>
                      </a:r>
                      <a:endParaRPr lang="en-IN" dirty="0"/>
                    </a:p>
                  </a:txBody>
                  <a:tcPr anchor="ctr"/>
                </a:tc>
                <a:tc>
                  <a:txBody>
                    <a:bodyPr/>
                    <a:lstStyle/>
                    <a:p>
                      <a:r>
                        <a:rPr lang="en-IN" dirty="0" smtClean="0"/>
                        <a:t>Class I/II/III</a:t>
                      </a:r>
                      <a:r>
                        <a:rPr lang="en-IN" baseline="0" dirty="0" smtClean="0"/>
                        <a:t> skeletal bases</a:t>
                      </a:r>
                      <a:endParaRPr lang="en-IN" dirty="0"/>
                    </a:p>
                  </a:txBody>
                  <a:tcPr anchor="ctr"/>
                </a:tc>
              </a:tr>
              <a:tr h="793526">
                <a:tc>
                  <a:txBody>
                    <a:bodyPr/>
                    <a:lstStyle/>
                    <a:p>
                      <a:r>
                        <a:rPr lang="en-US" sz="1800" dirty="0" err="1" smtClean="0"/>
                        <a:t>Mandibular</a:t>
                      </a:r>
                      <a:r>
                        <a:rPr lang="en-US" sz="1800" dirty="0" smtClean="0"/>
                        <a:t> plane angle</a:t>
                      </a:r>
                      <a:endParaRPr lang="en-IN" dirty="0"/>
                    </a:p>
                  </a:txBody>
                  <a:tcPr anchor="ctr"/>
                </a:tc>
                <a:tc>
                  <a:txBody>
                    <a:bodyPr/>
                    <a:lstStyle/>
                    <a:p>
                      <a:r>
                        <a:rPr lang="en-IN" dirty="0" smtClean="0"/>
                        <a:t>17-28 (21.9)</a:t>
                      </a:r>
                      <a:endParaRPr lang="en-IN" dirty="0"/>
                    </a:p>
                  </a:txBody>
                  <a:tcPr anchor="ctr"/>
                </a:tc>
                <a:tc>
                  <a:txBody>
                    <a:bodyPr/>
                    <a:lstStyle/>
                    <a:p>
                      <a:r>
                        <a:rPr lang="en-IN" dirty="0" smtClean="0"/>
                        <a:t>Vertical/average/horizontal</a:t>
                      </a:r>
                      <a:r>
                        <a:rPr lang="en-IN" baseline="0" dirty="0" smtClean="0"/>
                        <a:t> growth pattern</a:t>
                      </a:r>
                      <a:endParaRPr lang="en-IN" dirty="0"/>
                    </a:p>
                  </a:txBody>
                  <a:tcPr anchor="ctr"/>
                </a:tc>
              </a:tr>
              <a:tr h="793526">
                <a:tc>
                  <a:txBody>
                    <a:bodyPr/>
                    <a:lstStyle/>
                    <a:p>
                      <a:r>
                        <a:rPr lang="en-US" sz="1800" dirty="0" smtClean="0"/>
                        <a:t>Y-(growth) axis </a:t>
                      </a:r>
                      <a:endParaRPr lang="en-IN" dirty="0"/>
                    </a:p>
                  </a:txBody>
                  <a:tcPr anchor="ctr"/>
                </a:tc>
                <a:tc>
                  <a:txBody>
                    <a:bodyPr/>
                    <a:lstStyle/>
                    <a:p>
                      <a:r>
                        <a:rPr lang="en-IN" dirty="0" smtClean="0"/>
                        <a:t>53-66 (59.4)</a:t>
                      </a:r>
                      <a:endParaRPr lang="en-IN"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t>Vertical/average/horizontal</a:t>
                      </a:r>
                      <a:r>
                        <a:rPr lang="en-IN" baseline="0" dirty="0" smtClean="0"/>
                        <a:t> growth pattern</a:t>
                      </a:r>
                      <a:endParaRPr lang="en-IN" dirty="0" smtClean="0"/>
                    </a:p>
                  </a:txBody>
                  <a:tcPr anchor="ctr"/>
                </a:tc>
              </a:tr>
            </a:tbl>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graphicFrame>
        <p:nvGraphicFramePr>
          <p:cNvPr id="4" name="Content Placeholder 3"/>
          <p:cNvGraphicFramePr>
            <a:graphicFrameLocks noGrp="1"/>
          </p:cNvGraphicFramePr>
          <p:nvPr>
            <p:ph idx="1"/>
          </p:nvPr>
        </p:nvGraphicFramePr>
        <p:xfrm>
          <a:off x="-32" y="714356"/>
          <a:ext cx="9144000" cy="4429154"/>
        </p:xfrm>
        <a:graphic>
          <a:graphicData uri="http://schemas.openxmlformats.org/drawingml/2006/table">
            <a:tbl>
              <a:tblPr firstRow="1" bandRow="1">
                <a:tableStyleId>{5C22544A-7EE6-4342-B048-85BDC9FD1C3A}</a:tableStyleId>
              </a:tblPr>
              <a:tblGrid>
                <a:gridCol w="3048000"/>
                <a:gridCol w="2635258"/>
                <a:gridCol w="3460742"/>
              </a:tblGrid>
              <a:tr h="867937">
                <a:tc>
                  <a:txBody>
                    <a:bodyPr/>
                    <a:lstStyle/>
                    <a:p>
                      <a:pPr algn="ctr"/>
                      <a:r>
                        <a:rPr lang="en-IN" dirty="0" smtClean="0"/>
                        <a:t>DENTAL  PARAMETERS</a:t>
                      </a:r>
                      <a:endParaRPr lang="en-IN" dirty="0"/>
                    </a:p>
                  </a:txBody>
                  <a:tcPr anchor="ctr"/>
                </a:tc>
                <a:tc>
                  <a:txBody>
                    <a:bodyPr/>
                    <a:lstStyle/>
                    <a:p>
                      <a:endParaRPr lang="en-IN"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IN" dirty="0" smtClean="0"/>
                    </a:p>
                  </a:txBody>
                  <a:tcPr/>
                </a:tc>
              </a:tr>
              <a:tr h="777666">
                <a:tc>
                  <a:txBody>
                    <a:bodyPr/>
                    <a:lstStyle/>
                    <a:p>
                      <a:r>
                        <a:rPr lang="en-IN" dirty="0" smtClean="0"/>
                        <a:t>Cant</a:t>
                      </a:r>
                      <a:r>
                        <a:rPr lang="en-IN" baseline="0" dirty="0" smtClean="0"/>
                        <a:t> of </a:t>
                      </a:r>
                      <a:r>
                        <a:rPr lang="en-IN" baseline="0" dirty="0" err="1" smtClean="0"/>
                        <a:t>Occlusal</a:t>
                      </a:r>
                      <a:r>
                        <a:rPr lang="en-IN" baseline="0" dirty="0" smtClean="0"/>
                        <a:t> Plane</a:t>
                      </a:r>
                      <a:endParaRPr lang="en-IN" dirty="0"/>
                    </a:p>
                  </a:txBody>
                  <a:tcPr anchor="ctr"/>
                </a:tc>
                <a:tc>
                  <a:txBody>
                    <a:bodyPr/>
                    <a:lstStyle/>
                    <a:p>
                      <a:endParaRPr lang="en-IN"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t>Vertical/average/horizontal</a:t>
                      </a:r>
                      <a:r>
                        <a:rPr lang="en-IN" baseline="0" dirty="0" smtClean="0"/>
                        <a:t> growth pattern</a:t>
                      </a:r>
                      <a:endParaRPr lang="en-IN" dirty="0" smtClean="0"/>
                    </a:p>
                  </a:txBody>
                  <a:tcPr anchor="ctr"/>
                </a:tc>
              </a:tr>
              <a:tr h="450553">
                <a:tc>
                  <a:txBody>
                    <a:bodyPr/>
                    <a:lstStyle/>
                    <a:p>
                      <a:r>
                        <a:rPr lang="en-US" sz="1800" dirty="0" err="1" smtClean="0"/>
                        <a:t>Interincisal</a:t>
                      </a:r>
                      <a:r>
                        <a:rPr lang="en-US" sz="1800" dirty="0" smtClean="0"/>
                        <a:t> angle </a:t>
                      </a:r>
                      <a:endParaRPr lang="en-IN" dirty="0"/>
                    </a:p>
                  </a:txBody>
                  <a:tcPr anchor="ctr"/>
                </a:tc>
                <a:tc>
                  <a:txBody>
                    <a:bodyPr/>
                    <a:lstStyle/>
                    <a:p>
                      <a:endParaRPr lang="en-IN"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err="1" smtClean="0"/>
                        <a:t>Proclined</a:t>
                      </a:r>
                      <a:r>
                        <a:rPr lang="en-IN" dirty="0" smtClean="0"/>
                        <a:t>/</a:t>
                      </a:r>
                      <a:r>
                        <a:rPr lang="en-IN" dirty="0" err="1" smtClean="0"/>
                        <a:t>retroclined</a:t>
                      </a:r>
                      <a:r>
                        <a:rPr lang="en-IN" dirty="0" smtClean="0"/>
                        <a:t> incisors</a:t>
                      </a:r>
                    </a:p>
                  </a:txBody>
                  <a:tcPr anchor="ctr"/>
                </a:tc>
              </a:tr>
              <a:tr h="777666">
                <a:tc>
                  <a:txBody>
                    <a:bodyPr/>
                    <a:lstStyle/>
                    <a:p>
                      <a:r>
                        <a:rPr lang="en-US" sz="1800" dirty="0" smtClean="0"/>
                        <a:t>Incisor </a:t>
                      </a:r>
                      <a:r>
                        <a:rPr lang="en-US" sz="1800" dirty="0" err="1" smtClean="0"/>
                        <a:t>occlusal</a:t>
                      </a:r>
                      <a:r>
                        <a:rPr lang="en-US" sz="1800" dirty="0" smtClean="0"/>
                        <a:t> plane angle </a:t>
                      </a:r>
                      <a:endParaRPr lang="en-IN" dirty="0"/>
                    </a:p>
                  </a:txBody>
                  <a:tcPr anchor="ctr"/>
                </a:tc>
                <a:tc>
                  <a:txBody>
                    <a:bodyPr/>
                    <a:lstStyle/>
                    <a:p>
                      <a:endParaRPr lang="en-IN"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err="1" smtClean="0"/>
                        <a:t>Proclined</a:t>
                      </a:r>
                      <a:r>
                        <a:rPr lang="en-IN" dirty="0" smtClean="0"/>
                        <a:t>/</a:t>
                      </a:r>
                      <a:r>
                        <a:rPr lang="en-IN" dirty="0" err="1" smtClean="0"/>
                        <a:t>retroclined</a:t>
                      </a:r>
                      <a:r>
                        <a:rPr lang="en-IN" dirty="0" smtClean="0"/>
                        <a:t> </a:t>
                      </a:r>
                      <a:r>
                        <a:rPr lang="en-IN" dirty="0" err="1" smtClean="0"/>
                        <a:t>mandibular</a:t>
                      </a:r>
                      <a:r>
                        <a:rPr lang="en-IN" dirty="0" smtClean="0"/>
                        <a:t> incisors</a:t>
                      </a:r>
                    </a:p>
                  </a:txBody>
                  <a:tcPr anchor="ctr"/>
                </a:tc>
              </a:tr>
              <a:tr h="777666">
                <a:tc>
                  <a:txBody>
                    <a:bodyPr/>
                    <a:lstStyle/>
                    <a:p>
                      <a:r>
                        <a:rPr lang="en-US" sz="1800" dirty="0" smtClean="0"/>
                        <a:t>Incisor </a:t>
                      </a:r>
                      <a:r>
                        <a:rPr lang="en-US" sz="1800" dirty="0" err="1" smtClean="0"/>
                        <a:t>mandibular</a:t>
                      </a:r>
                      <a:r>
                        <a:rPr lang="en-US" sz="1800" dirty="0" smtClean="0"/>
                        <a:t> plane angle</a:t>
                      </a:r>
                      <a:endParaRPr lang="en-IN" dirty="0"/>
                    </a:p>
                  </a:txBody>
                  <a:tcPr anchor="ctr"/>
                </a:tc>
                <a:tc>
                  <a:txBody>
                    <a:bodyPr/>
                    <a:lstStyle/>
                    <a:p>
                      <a:endParaRPr lang="en-IN"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err="1" smtClean="0"/>
                        <a:t>Proclined</a:t>
                      </a:r>
                      <a:r>
                        <a:rPr lang="en-IN" dirty="0" smtClean="0"/>
                        <a:t>/</a:t>
                      </a:r>
                      <a:r>
                        <a:rPr lang="en-IN" dirty="0" err="1" smtClean="0"/>
                        <a:t>retroclined</a:t>
                      </a:r>
                      <a:r>
                        <a:rPr lang="en-IN" dirty="0" smtClean="0"/>
                        <a:t> </a:t>
                      </a:r>
                      <a:r>
                        <a:rPr lang="en-IN" dirty="0" err="1" smtClean="0"/>
                        <a:t>mandibular</a:t>
                      </a:r>
                      <a:r>
                        <a:rPr lang="en-IN" dirty="0" smtClean="0"/>
                        <a:t> incisors</a:t>
                      </a:r>
                    </a:p>
                  </a:txBody>
                  <a:tcPr anchor="ctr"/>
                </a:tc>
              </a:tr>
              <a:tr h="777666">
                <a:tc>
                  <a:txBody>
                    <a:bodyPr/>
                    <a:lstStyle/>
                    <a:p>
                      <a:r>
                        <a:rPr lang="en-US" sz="1800" dirty="0" smtClean="0"/>
                        <a:t>Protrusion of maxillary incisors </a:t>
                      </a:r>
                      <a:endParaRPr lang="en-IN" dirty="0"/>
                    </a:p>
                  </a:txBody>
                  <a:tcPr anchor="ctr"/>
                </a:tc>
                <a:tc>
                  <a:txBody>
                    <a:bodyPr/>
                    <a:lstStyle/>
                    <a:p>
                      <a:endParaRPr lang="en-IN"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err="1" smtClean="0"/>
                        <a:t>Proclined</a:t>
                      </a:r>
                      <a:r>
                        <a:rPr lang="en-IN" dirty="0" smtClean="0"/>
                        <a:t>/</a:t>
                      </a:r>
                      <a:r>
                        <a:rPr lang="en-IN" dirty="0" err="1" smtClean="0"/>
                        <a:t>retroclined</a:t>
                      </a:r>
                      <a:r>
                        <a:rPr lang="en-IN" dirty="0" smtClean="0"/>
                        <a:t> maxillary incisors</a:t>
                      </a:r>
                    </a:p>
                  </a:txBody>
                  <a:tcPr anchor="ctr"/>
                </a:tc>
              </a:tr>
            </a:tbl>
          </a:graphicData>
        </a:graphic>
      </p:graphicFrame>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a:xfrm>
            <a:off x="6553200" y="6245225"/>
            <a:ext cx="2133600" cy="476250"/>
          </a:xfrm>
          <a:prstGeom prst="rect">
            <a:avLst/>
          </a:prstGeom>
        </p:spPr>
        <p:txBody>
          <a:bodyPr/>
          <a:lstStyle/>
          <a:p>
            <a:fld id="{5DAB663F-0B83-4635-910D-1B8EA72F9399}" type="slidenum">
              <a:rPr lang="en-US"/>
              <a:pPr/>
              <a:t>45</a:t>
            </a:fld>
            <a:endParaRPr lang="en-US"/>
          </a:p>
        </p:txBody>
      </p:sp>
      <p:pic>
        <p:nvPicPr>
          <p:cNvPr id="119810" name="Picture 2" descr="DSCN9996"/>
          <p:cNvPicPr>
            <a:picLocks noChangeAspect="1" noChangeArrowheads="1"/>
          </p:cNvPicPr>
          <p:nvPr/>
        </p:nvPicPr>
        <p:blipFill>
          <a:blip r:embed="rId2">
            <a:lum bright="20000" contrast="40000"/>
          </a:blip>
          <a:srcRect l="18045" t="11443" r="48195" b="55340"/>
          <a:stretch>
            <a:fillRect/>
          </a:stretch>
        </p:blipFill>
        <p:spPr bwMode="auto">
          <a:xfrm>
            <a:off x="142844" y="500041"/>
            <a:ext cx="4214842" cy="5530663"/>
          </a:xfrm>
          <a:prstGeom prst="rect">
            <a:avLst/>
          </a:prstGeom>
          <a:noFill/>
        </p:spPr>
      </p:pic>
      <p:sp>
        <p:nvSpPr>
          <p:cNvPr id="119812" name="Text Box 4"/>
          <p:cNvSpPr txBox="1">
            <a:spLocks noChangeArrowheads="1"/>
          </p:cNvSpPr>
          <p:nvPr/>
        </p:nvSpPr>
        <p:spPr bwMode="auto">
          <a:xfrm>
            <a:off x="4591080" y="897494"/>
            <a:ext cx="4267200" cy="4388894"/>
          </a:xfrm>
          <a:prstGeom prst="rect">
            <a:avLst/>
          </a:prstGeom>
          <a:noFill/>
          <a:ln w="9525">
            <a:noFill/>
            <a:miter lim="800000"/>
            <a:headEnd/>
            <a:tailEnd/>
          </a:ln>
          <a:effectLst/>
        </p:spPr>
        <p:txBody>
          <a:bodyPr>
            <a:spAutoFit/>
          </a:bodyPr>
          <a:lstStyle/>
          <a:p>
            <a:pPr>
              <a:lnSpc>
                <a:spcPct val="130000"/>
              </a:lnSpc>
              <a:spcBef>
                <a:spcPct val="50000"/>
              </a:spcBef>
            </a:pPr>
            <a:r>
              <a:rPr lang="en-US" sz="2400" b="1" u="sng" dirty="0"/>
              <a:t>Facial angle</a:t>
            </a:r>
          </a:p>
          <a:p>
            <a:pPr>
              <a:lnSpc>
                <a:spcPct val="130000"/>
              </a:lnSpc>
              <a:spcBef>
                <a:spcPct val="50000"/>
              </a:spcBef>
            </a:pPr>
            <a:r>
              <a:rPr lang="en-US" sz="2000" dirty="0"/>
              <a:t> This is the inferior inside angle in which the facial line (</a:t>
            </a:r>
            <a:r>
              <a:rPr lang="en-US" sz="2000" dirty="0" err="1"/>
              <a:t>nasion</a:t>
            </a:r>
            <a:r>
              <a:rPr lang="en-US" sz="2000" dirty="0"/>
              <a:t> </a:t>
            </a:r>
            <a:r>
              <a:rPr lang="en-US" sz="2000" dirty="0" err="1"/>
              <a:t>pogonion</a:t>
            </a:r>
            <a:r>
              <a:rPr lang="en-US" sz="2000" dirty="0"/>
              <a:t>) intersect the FH plane. </a:t>
            </a:r>
          </a:p>
          <a:p>
            <a:pPr>
              <a:lnSpc>
                <a:spcPct val="130000"/>
              </a:lnSpc>
              <a:spcBef>
                <a:spcPct val="50000"/>
              </a:spcBef>
            </a:pPr>
            <a:r>
              <a:rPr lang="en-US" sz="2000" dirty="0"/>
              <a:t> It is used to measure the degree of </a:t>
            </a:r>
            <a:r>
              <a:rPr lang="en-US" sz="2000" dirty="0" err="1"/>
              <a:t>retrusion</a:t>
            </a:r>
            <a:r>
              <a:rPr lang="en-US" sz="2000" dirty="0"/>
              <a:t> or protrusion of the lower jaw. </a:t>
            </a:r>
          </a:p>
          <a:p>
            <a:pPr>
              <a:lnSpc>
                <a:spcPct val="130000"/>
              </a:lnSpc>
              <a:spcBef>
                <a:spcPct val="50000"/>
              </a:spcBef>
            </a:pPr>
            <a:r>
              <a:rPr lang="en-US" sz="2000" dirty="0"/>
              <a:t>Mean reading: 87.8</a:t>
            </a:r>
            <a:r>
              <a:rPr lang="en-US" sz="2000" baseline="30000" dirty="0"/>
              <a:t>0 </a:t>
            </a:r>
            <a:r>
              <a:rPr lang="en-US" sz="2000" dirty="0"/>
              <a:t>S.D. 3.6</a:t>
            </a:r>
          </a:p>
          <a:p>
            <a:pPr>
              <a:lnSpc>
                <a:spcPct val="130000"/>
              </a:lnSpc>
              <a:spcBef>
                <a:spcPct val="50000"/>
              </a:spcBef>
            </a:pPr>
            <a:r>
              <a:rPr lang="en-US" sz="2000" dirty="0"/>
              <a:t>Range: 82 to 95 degrees</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a:xfrm>
            <a:off x="6553200" y="6245225"/>
            <a:ext cx="2133600" cy="476250"/>
          </a:xfrm>
          <a:prstGeom prst="rect">
            <a:avLst/>
          </a:prstGeom>
        </p:spPr>
        <p:txBody>
          <a:bodyPr/>
          <a:lstStyle/>
          <a:p>
            <a:fld id="{828F57DE-0547-454B-8A06-7D53C1A54E3F}" type="slidenum">
              <a:rPr lang="en-US"/>
              <a:pPr/>
              <a:t>46</a:t>
            </a:fld>
            <a:endParaRPr lang="en-US"/>
          </a:p>
        </p:txBody>
      </p:sp>
      <p:pic>
        <p:nvPicPr>
          <p:cNvPr id="118786" name="Picture 1026" descr="DSCN9996"/>
          <p:cNvPicPr>
            <a:picLocks noChangeAspect="1" noChangeArrowheads="1"/>
          </p:cNvPicPr>
          <p:nvPr/>
        </p:nvPicPr>
        <p:blipFill>
          <a:blip r:embed="rId2">
            <a:lum bright="30000" contrast="30000"/>
          </a:blip>
          <a:srcRect l="61049" t="12500" r="4167" b="54244"/>
          <a:stretch>
            <a:fillRect/>
          </a:stretch>
        </p:blipFill>
        <p:spPr bwMode="auto">
          <a:xfrm>
            <a:off x="142844" y="857232"/>
            <a:ext cx="4090828" cy="5214974"/>
          </a:xfrm>
          <a:prstGeom prst="rect">
            <a:avLst/>
          </a:prstGeom>
          <a:noFill/>
        </p:spPr>
      </p:pic>
      <p:sp>
        <p:nvSpPr>
          <p:cNvPr id="118787" name="Text Box 1027"/>
          <p:cNvSpPr txBox="1">
            <a:spLocks noChangeArrowheads="1"/>
          </p:cNvSpPr>
          <p:nvPr/>
        </p:nvSpPr>
        <p:spPr bwMode="auto">
          <a:xfrm>
            <a:off x="4495800" y="457200"/>
            <a:ext cx="4362480" cy="6641818"/>
          </a:xfrm>
          <a:prstGeom prst="rect">
            <a:avLst/>
          </a:prstGeom>
          <a:noFill/>
          <a:ln w="9525">
            <a:noFill/>
            <a:miter lim="800000"/>
            <a:headEnd/>
            <a:tailEnd/>
          </a:ln>
          <a:effectLst/>
        </p:spPr>
        <p:txBody>
          <a:bodyPr wrap="square">
            <a:spAutoFit/>
          </a:bodyPr>
          <a:lstStyle/>
          <a:p>
            <a:pPr algn="just">
              <a:lnSpc>
                <a:spcPct val="130000"/>
              </a:lnSpc>
              <a:spcBef>
                <a:spcPct val="50000"/>
              </a:spcBef>
            </a:pPr>
            <a:r>
              <a:rPr lang="en-US" sz="2400" b="1" u="sng" dirty="0"/>
              <a:t>Angle of </a:t>
            </a:r>
            <a:r>
              <a:rPr lang="en-US" sz="2400" b="1" u="sng" dirty="0" smtClean="0"/>
              <a:t>convexity</a:t>
            </a:r>
            <a:endParaRPr lang="en-US" sz="2400" b="1" dirty="0"/>
          </a:p>
          <a:p>
            <a:pPr algn="just">
              <a:lnSpc>
                <a:spcPct val="130000"/>
              </a:lnSpc>
              <a:spcBef>
                <a:spcPct val="50000"/>
              </a:spcBef>
            </a:pPr>
            <a:r>
              <a:rPr lang="en-US" sz="2000" dirty="0"/>
              <a:t>Formed by the intersection of the line N - point A to point A - </a:t>
            </a:r>
            <a:r>
              <a:rPr lang="en-US" sz="2000" dirty="0" err="1"/>
              <a:t>pogonion</a:t>
            </a:r>
            <a:r>
              <a:rPr lang="en-US" sz="2000" dirty="0"/>
              <a:t>.</a:t>
            </a:r>
          </a:p>
          <a:p>
            <a:pPr algn="just">
              <a:lnSpc>
                <a:spcPct val="130000"/>
              </a:lnSpc>
              <a:spcBef>
                <a:spcPct val="50000"/>
              </a:spcBef>
            </a:pPr>
            <a:r>
              <a:rPr lang="en-US" sz="2000" dirty="0"/>
              <a:t> This angle measures the degree of maxillary basal arch at its anterior limit (point A) relative to the total facial profile (</a:t>
            </a:r>
            <a:r>
              <a:rPr lang="en-US" sz="2000" dirty="0" err="1"/>
              <a:t>nasion-pogonion</a:t>
            </a:r>
            <a:r>
              <a:rPr lang="en-US" sz="2000" dirty="0"/>
              <a:t>).</a:t>
            </a:r>
          </a:p>
          <a:p>
            <a:pPr algn="just">
              <a:lnSpc>
                <a:spcPct val="130000"/>
              </a:lnSpc>
              <a:spcBef>
                <a:spcPct val="50000"/>
              </a:spcBef>
            </a:pPr>
            <a:r>
              <a:rPr lang="en-US" sz="2000" dirty="0"/>
              <a:t> A positive angle suggests prominence of the maxillary base relative to the mandible. A negative angle in </a:t>
            </a:r>
            <a:r>
              <a:rPr lang="en-US" sz="2000" dirty="0" err="1"/>
              <a:t>prognathic</a:t>
            </a:r>
            <a:r>
              <a:rPr lang="en-US" sz="2000" dirty="0"/>
              <a:t> profile</a:t>
            </a:r>
          </a:p>
          <a:p>
            <a:pPr algn="just">
              <a:lnSpc>
                <a:spcPct val="130000"/>
              </a:lnSpc>
              <a:spcBef>
                <a:spcPct val="50000"/>
              </a:spcBef>
            </a:pPr>
            <a:r>
              <a:rPr lang="en-US" sz="2000" dirty="0"/>
              <a:t>Mean reading: 0</a:t>
            </a:r>
            <a:r>
              <a:rPr lang="en-US" sz="2000" baseline="30000" dirty="0"/>
              <a:t>0</a:t>
            </a:r>
            <a:endParaRPr lang="en-US" sz="2000" dirty="0"/>
          </a:p>
          <a:p>
            <a:pPr algn="just">
              <a:lnSpc>
                <a:spcPct val="130000"/>
              </a:lnSpc>
              <a:spcBef>
                <a:spcPct val="50000"/>
              </a:spcBef>
            </a:pPr>
            <a:r>
              <a:rPr lang="en-US" sz="2000" dirty="0"/>
              <a:t>Range: -8.5 to +10 degrees</a:t>
            </a:r>
          </a:p>
          <a:p>
            <a:pPr algn="just">
              <a:lnSpc>
                <a:spcPct val="130000"/>
              </a:lnSpc>
              <a:spcBef>
                <a:spcPct val="50000"/>
              </a:spcBef>
            </a:pPr>
            <a:endParaRPr lang="en-US" sz="20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a:xfrm>
            <a:off x="6553200" y="6245225"/>
            <a:ext cx="2133600" cy="476250"/>
          </a:xfrm>
          <a:prstGeom prst="rect">
            <a:avLst/>
          </a:prstGeom>
        </p:spPr>
        <p:txBody>
          <a:bodyPr/>
          <a:lstStyle/>
          <a:p>
            <a:fld id="{D8EA0C75-D5E3-4539-8574-F4EAD329C97A}" type="slidenum">
              <a:rPr lang="en-US"/>
              <a:pPr/>
              <a:t>47</a:t>
            </a:fld>
            <a:endParaRPr lang="en-US"/>
          </a:p>
        </p:txBody>
      </p:sp>
      <p:pic>
        <p:nvPicPr>
          <p:cNvPr id="117763" name="Picture 2051" descr="DSCN9997"/>
          <p:cNvPicPr>
            <a:picLocks noChangeAspect="1" noChangeArrowheads="1"/>
          </p:cNvPicPr>
          <p:nvPr/>
        </p:nvPicPr>
        <p:blipFill>
          <a:blip r:embed="rId2">
            <a:lum bright="30000" contrast="30000"/>
          </a:blip>
          <a:srcRect l="10979" t="15625" r="62442" b="54688"/>
          <a:stretch>
            <a:fillRect/>
          </a:stretch>
        </p:blipFill>
        <p:spPr bwMode="auto">
          <a:xfrm>
            <a:off x="214282" y="642918"/>
            <a:ext cx="3733800" cy="5562600"/>
          </a:xfrm>
          <a:prstGeom prst="rect">
            <a:avLst/>
          </a:prstGeom>
          <a:noFill/>
        </p:spPr>
      </p:pic>
      <p:sp>
        <p:nvSpPr>
          <p:cNvPr id="117764" name="Text Box 2052"/>
          <p:cNvSpPr txBox="1">
            <a:spLocks noChangeArrowheads="1"/>
          </p:cNvSpPr>
          <p:nvPr/>
        </p:nvSpPr>
        <p:spPr bwMode="auto">
          <a:xfrm>
            <a:off x="4114800" y="533400"/>
            <a:ext cx="4495800" cy="5496889"/>
          </a:xfrm>
          <a:prstGeom prst="rect">
            <a:avLst/>
          </a:prstGeom>
          <a:noFill/>
          <a:ln w="9525">
            <a:noFill/>
            <a:miter lim="800000"/>
            <a:headEnd/>
            <a:tailEnd/>
          </a:ln>
          <a:effectLst/>
        </p:spPr>
        <p:txBody>
          <a:bodyPr>
            <a:spAutoFit/>
          </a:bodyPr>
          <a:lstStyle/>
          <a:p>
            <a:pPr algn="just">
              <a:lnSpc>
                <a:spcPct val="130000"/>
              </a:lnSpc>
              <a:spcBef>
                <a:spcPct val="50000"/>
              </a:spcBef>
            </a:pPr>
            <a:r>
              <a:rPr lang="en-US" sz="2400" b="1" u="sng" dirty="0"/>
              <a:t>A-B plane </a:t>
            </a:r>
          </a:p>
          <a:p>
            <a:pPr algn="just">
              <a:lnSpc>
                <a:spcPct val="130000"/>
              </a:lnSpc>
              <a:spcBef>
                <a:spcPct val="50000"/>
              </a:spcBef>
            </a:pPr>
            <a:r>
              <a:rPr lang="en-US" sz="2000" dirty="0"/>
              <a:t>Points A and B are joined and when the line is extended , the angle formed with the line N-</a:t>
            </a:r>
            <a:r>
              <a:rPr lang="en-US" sz="2000" dirty="0" err="1"/>
              <a:t>pog</a:t>
            </a:r>
            <a:r>
              <a:rPr lang="en-US" sz="2000" dirty="0"/>
              <a:t> is read.</a:t>
            </a:r>
          </a:p>
          <a:p>
            <a:pPr algn="just">
              <a:lnSpc>
                <a:spcPct val="130000"/>
              </a:lnSpc>
              <a:spcBef>
                <a:spcPct val="50000"/>
              </a:spcBef>
            </a:pPr>
            <a:r>
              <a:rPr lang="en-US" sz="2000" dirty="0"/>
              <a:t>Is the measure of the relation of the anterior limit of the apical bases to each other relative to the facial line.</a:t>
            </a:r>
          </a:p>
          <a:p>
            <a:pPr algn="just">
              <a:lnSpc>
                <a:spcPct val="130000"/>
              </a:lnSpc>
              <a:spcBef>
                <a:spcPct val="50000"/>
              </a:spcBef>
            </a:pPr>
            <a:endParaRPr lang="en-US" sz="2000" dirty="0"/>
          </a:p>
          <a:p>
            <a:pPr algn="just">
              <a:lnSpc>
                <a:spcPct val="130000"/>
              </a:lnSpc>
              <a:spcBef>
                <a:spcPct val="50000"/>
              </a:spcBef>
            </a:pPr>
            <a:r>
              <a:rPr lang="en-US" sz="2000" dirty="0"/>
              <a:t>Mean reading: - 4.6 degrees</a:t>
            </a:r>
          </a:p>
          <a:p>
            <a:pPr algn="just">
              <a:lnSpc>
                <a:spcPct val="130000"/>
              </a:lnSpc>
              <a:spcBef>
                <a:spcPct val="50000"/>
              </a:spcBef>
            </a:pPr>
            <a:r>
              <a:rPr lang="en-US" sz="2000" dirty="0"/>
              <a:t>Range: -8.5 to +10 degrees</a:t>
            </a:r>
          </a:p>
          <a:p>
            <a:pPr algn="just">
              <a:lnSpc>
                <a:spcPct val="130000"/>
              </a:lnSpc>
              <a:spcBef>
                <a:spcPct val="50000"/>
              </a:spcBef>
            </a:pPr>
            <a:endParaRPr lang="en-US" sz="20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a:xfrm>
            <a:off x="6553200" y="6245225"/>
            <a:ext cx="2133600" cy="476250"/>
          </a:xfrm>
          <a:prstGeom prst="rect">
            <a:avLst/>
          </a:prstGeom>
        </p:spPr>
        <p:txBody>
          <a:bodyPr/>
          <a:lstStyle/>
          <a:p>
            <a:fld id="{6A116B77-E05E-4B6D-9FDB-0B2AD1F4ACF4}" type="slidenum">
              <a:rPr lang="en-US"/>
              <a:pPr/>
              <a:t>48</a:t>
            </a:fld>
            <a:endParaRPr lang="en-US"/>
          </a:p>
        </p:txBody>
      </p:sp>
      <p:sp>
        <p:nvSpPr>
          <p:cNvPr id="115714" name="Text Box 2"/>
          <p:cNvSpPr txBox="1">
            <a:spLocks noChangeArrowheads="1"/>
          </p:cNvSpPr>
          <p:nvPr/>
        </p:nvSpPr>
        <p:spPr bwMode="auto">
          <a:xfrm>
            <a:off x="4643438" y="214290"/>
            <a:ext cx="4357718" cy="6641818"/>
          </a:xfrm>
          <a:prstGeom prst="rect">
            <a:avLst/>
          </a:prstGeom>
          <a:noFill/>
          <a:ln w="9525">
            <a:noFill/>
            <a:miter lim="800000"/>
            <a:headEnd/>
            <a:tailEnd/>
          </a:ln>
          <a:effectLst/>
        </p:spPr>
        <p:txBody>
          <a:bodyPr wrap="square">
            <a:spAutoFit/>
          </a:bodyPr>
          <a:lstStyle/>
          <a:p>
            <a:pPr algn="just">
              <a:lnSpc>
                <a:spcPct val="130000"/>
              </a:lnSpc>
              <a:spcBef>
                <a:spcPct val="50000"/>
              </a:spcBef>
            </a:pPr>
            <a:r>
              <a:rPr lang="en-US" sz="2400" b="1" u="sng" dirty="0" err="1">
                <a:cs typeface="Times New Roman" pitchFamily="18" charset="0"/>
              </a:rPr>
              <a:t>Mandibular</a:t>
            </a:r>
            <a:r>
              <a:rPr lang="en-US" sz="2400" b="1" u="sng" dirty="0">
                <a:cs typeface="Times New Roman" pitchFamily="18" charset="0"/>
              </a:rPr>
              <a:t> plane angle</a:t>
            </a:r>
            <a:r>
              <a:rPr lang="en-US" sz="2400" b="1" dirty="0">
                <a:cs typeface="Times New Roman" pitchFamily="18" charset="0"/>
              </a:rPr>
              <a:t> </a:t>
            </a:r>
          </a:p>
          <a:p>
            <a:pPr algn="just">
              <a:lnSpc>
                <a:spcPct val="130000"/>
              </a:lnSpc>
              <a:spcBef>
                <a:spcPct val="50000"/>
              </a:spcBef>
            </a:pPr>
            <a:r>
              <a:rPr lang="en-US" sz="2000" dirty="0">
                <a:cs typeface="Times New Roman" pitchFamily="18" charset="0"/>
              </a:rPr>
              <a:t>Downs considered  </a:t>
            </a:r>
            <a:r>
              <a:rPr lang="en-US" sz="2000" dirty="0" err="1">
                <a:cs typeface="Times New Roman" pitchFamily="18" charset="0"/>
              </a:rPr>
              <a:t>mandibular</a:t>
            </a:r>
            <a:r>
              <a:rPr lang="en-US" sz="2000" dirty="0">
                <a:cs typeface="Times New Roman" pitchFamily="18" charset="0"/>
              </a:rPr>
              <a:t> plane as tangent to the </a:t>
            </a:r>
            <a:r>
              <a:rPr lang="en-US" sz="2000" dirty="0" err="1">
                <a:cs typeface="Times New Roman" pitchFamily="18" charset="0"/>
              </a:rPr>
              <a:t>gonial</a:t>
            </a:r>
            <a:r>
              <a:rPr lang="en-US" sz="2000" dirty="0">
                <a:cs typeface="Times New Roman" pitchFamily="18" charset="0"/>
              </a:rPr>
              <a:t> angle &amp; the lowest point of the </a:t>
            </a:r>
            <a:r>
              <a:rPr lang="en-US" sz="2000" dirty="0" err="1">
                <a:cs typeface="Times New Roman" pitchFamily="18" charset="0"/>
              </a:rPr>
              <a:t>symphysis</a:t>
            </a:r>
            <a:r>
              <a:rPr lang="en-US" sz="2000" dirty="0">
                <a:cs typeface="Times New Roman" pitchFamily="18" charset="0"/>
              </a:rPr>
              <a:t>. </a:t>
            </a:r>
          </a:p>
          <a:p>
            <a:pPr algn="just">
              <a:lnSpc>
                <a:spcPct val="130000"/>
              </a:lnSpc>
              <a:spcBef>
                <a:spcPct val="50000"/>
              </a:spcBef>
            </a:pPr>
            <a:r>
              <a:rPr lang="en-US" sz="2000" dirty="0">
                <a:cs typeface="Times New Roman" pitchFamily="18" charset="0"/>
              </a:rPr>
              <a:t>The </a:t>
            </a:r>
            <a:r>
              <a:rPr lang="en-US" sz="2000" dirty="0" err="1">
                <a:cs typeface="Times New Roman" pitchFamily="18" charset="0"/>
              </a:rPr>
              <a:t>Mandibular</a:t>
            </a:r>
            <a:r>
              <a:rPr lang="en-US" sz="2000" dirty="0">
                <a:cs typeface="Times New Roman" pitchFamily="18" charset="0"/>
              </a:rPr>
              <a:t> plane angle  is established by relating the MP to FH plane. </a:t>
            </a:r>
          </a:p>
          <a:p>
            <a:pPr algn="just">
              <a:lnSpc>
                <a:spcPct val="130000"/>
              </a:lnSpc>
              <a:spcBef>
                <a:spcPct val="50000"/>
              </a:spcBef>
            </a:pPr>
            <a:r>
              <a:rPr lang="en-US" sz="2000" dirty="0">
                <a:cs typeface="Times New Roman" pitchFamily="18" charset="0"/>
              </a:rPr>
              <a:t>High </a:t>
            </a:r>
            <a:r>
              <a:rPr lang="en-US" sz="2000" dirty="0" err="1">
                <a:cs typeface="Times New Roman" pitchFamily="18" charset="0"/>
              </a:rPr>
              <a:t>Mandibular</a:t>
            </a:r>
            <a:r>
              <a:rPr lang="en-US" sz="2000" dirty="0">
                <a:cs typeface="Times New Roman" pitchFamily="18" charset="0"/>
              </a:rPr>
              <a:t> plane angle occurs in both </a:t>
            </a:r>
            <a:r>
              <a:rPr lang="en-US" sz="2000" dirty="0" err="1">
                <a:cs typeface="Times New Roman" pitchFamily="18" charset="0"/>
              </a:rPr>
              <a:t>retrusive</a:t>
            </a:r>
            <a:r>
              <a:rPr lang="en-US" sz="2000" dirty="0">
                <a:cs typeface="Times New Roman" pitchFamily="18" charset="0"/>
              </a:rPr>
              <a:t> &amp; protrusive faces &amp; are suggestive of </a:t>
            </a:r>
            <a:r>
              <a:rPr lang="en-US" sz="2000" dirty="0" err="1">
                <a:cs typeface="Times New Roman" pitchFamily="18" charset="0"/>
              </a:rPr>
              <a:t>hyperdivergent</a:t>
            </a:r>
            <a:r>
              <a:rPr lang="en-US" sz="2000" dirty="0">
                <a:cs typeface="Times New Roman" pitchFamily="18" charset="0"/>
              </a:rPr>
              <a:t> facial patterns.</a:t>
            </a:r>
          </a:p>
          <a:p>
            <a:pPr algn="just">
              <a:lnSpc>
                <a:spcPct val="130000"/>
              </a:lnSpc>
              <a:spcBef>
                <a:spcPct val="50000"/>
              </a:spcBef>
            </a:pPr>
            <a:r>
              <a:rPr lang="en-US" sz="2000" dirty="0"/>
              <a:t>Mean reading: </a:t>
            </a:r>
            <a:r>
              <a:rPr lang="en-US" sz="2000" dirty="0">
                <a:cs typeface="Times New Roman" pitchFamily="18" charset="0"/>
              </a:rPr>
              <a:t>21.9</a:t>
            </a:r>
            <a:r>
              <a:rPr lang="en-US" sz="2000" baseline="30000" dirty="0">
                <a:cs typeface="Times New Roman" pitchFamily="18" charset="0"/>
              </a:rPr>
              <a:t>0</a:t>
            </a:r>
            <a:endParaRPr lang="en-US" sz="2000" dirty="0">
              <a:cs typeface="Times New Roman" pitchFamily="18" charset="0"/>
            </a:endParaRPr>
          </a:p>
          <a:p>
            <a:pPr algn="just">
              <a:lnSpc>
                <a:spcPct val="130000"/>
              </a:lnSpc>
              <a:spcBef>
                <a:spcPct val="50000"/>
              </a:spcBef>
            </a:pPr>
            <a:r>
              <a:rPr lang="en-US" sz="2000" dirty="0"/>
              <a:t>Range: 17 to 28degrees</a:t>
            </a:r>
          </a:p>
          <a:p>
            <a:pPr algn="just">
              <a:lnSpc>
                <a:spcPct val="130000"/>
              </a:lnSpc>
              <a:spcBef>
                <a:spcPct val="50000"/>
              </a:spcBef>
            </a:pPr>
            <a:endParaRPr lang="en-US" sz="2000" dirty="0">
              <a:cs typeface="Times New Roman" pitchFamily="18" charset="0"/>
            </a:endParaRPr>
          </a:p>
        </p:txBody>
      </p:sp>
      <p:pic>
        <p:nvPicPr>
          <p:cNvPr id="115715" name="Picture 3" descr="DSCN9998"/>
          <p:cNvPicPr>
            <a:picLocks noChangeAspect="1" noChangeArrowheads="1"/>
          </p:cNvPicPr>
          <p:nvPr/>
        </p:nvPicPr>
        <p:blipFill>
          <a:blip r:embed="rId2">
            <a:lum bright="20000" contrast="40000"/>
          </a:blip>
          <a:srcRect l="29166" t="21875" r="42892" b="53125"/>
          <a:stretch>
            <a:fillRect/>
          </a:stretch>
        </p:blipFill>
        <p:spPr bwMode="auto">
          <a:xfrm>
            <a:off x="152400" y="762000"/>
            <a:ext cx="4343400" cy="5181600"/>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a:xfrm>
            <a:off x="6553200" y="6245225"/>
            <a:ext cx="2133600" cy="476250"/>
          </a:xfrm>
          <a:prstGeom prst="rect">
            <a:avLst/>
          </a:prstGeom>
        </p:spPr>
        <p:txBody>
          <a:bodyPr/>
          <a:lstStyle/>
          <a:p>
            <a:fld id="{8D9BA020-9C0B-4978-B532-92815853A04F}" type="slidenum">
              <a:rPr lang="en-US"/>
              <a:pPr/>
              <a:t>49</a:t>
            </a:fld>
            <a:endParaRPr lang="en-US"/>
          </a:p>
        </p:txBody>
      </p:sp>
      <p:sp>
        <p:nvSpPr>
          <p:cNvPr id="114690" name="Text Box 2"/>
          <p:cNvSpPr txBox="1">
            <a:spLocks noChangeArrowheads="1"/>
          </p:cNvSpPr>
          <p:nvPr/>
        </p:nvSpPr>
        <p:spPr bwMode="auto">
          <a:xfrm>
            <a:off x="4267200" y="968932"/>
            <a:ext cx="4733956" cy="4388894"/>
          </a:xfrm>
          <a:prstGeom prst="rect">
            <a:avLst/>
          </a:prstGeom>
          <a:noFill/>
          <a:ln w="9525">
            <a:noFill/>
            <a:miter lim="800000"/>
            <a:headEnd/>
            <a:tailEnd/>
          </a:ln>
          <a:effectLst/>
        </p:spPr>
        <p:txBody>
          <a:bodyPr wrap="square">
            <a:spAutoFit/>
          </a:bodyPr>
          <a:lstStyle/>
          <a:p>
            <a:pPr algn="just">
              <a:lnSpc>
                <a:spcPct val="130000"/>
              </a:lnSpc>
              <a:spcBef>
                <a:spcPct val="50000"/>
              </a:spcBef>
            </a:pPr>
            <a:r>
              <a:rPr lang="en-US" sz="2400" b="1" u="sng" dirty="0">
                <a:cs typeface="Times New Roman" pitchFamily="18" charset="0"/>
              </a:rPr>
              <a:t>Y-(growth) axis</a:t>
            </a:r>
            <a:endParaRPr lang="en-US" sz="2400" b="1" dirty="0">
              <a:cs typeface="Times New Roman" pitchFamily="18" charset="0"/>
            </a:endParaRPr>
          </a:p>
          <a:p>
            <a:pPr algn="just">
              <a:lnSpc>
                <a:spcPct val="130000"/>
              </a:lnSpc>
              <a:spcBef>
                <a:spcPct val="50000"/>
              </a:spcBef>
            </a:pPr>
            <a:r>
              <a:rPr lang="en-US" sz="2000" dirty="0">
                <a:cs typeface="Times New Roman" pitchFamily="18" charset="0"/>
              </a:rPr>
              <a:t>is the measure of the acute angle formed by the intersection of a line from the </a:t>
            </a:r>
            <a:r>
              <a:rPr lang="en-US" sz="2000" dirty="0" err="1">
                <a:cs typeface="Times New Roman" pitchFamily="18" charset="0"/>
              </a:rPr>
              <a:t>sella</a:t>
            </a:r>
            <a:r>
              <a:rPr lang="en-US" sz="2000" dirty="0">
                <a:cs typeface="Times New Roman" pitchFamily="18" charset="0"/>
              </a:rPr>
              <a:t> </a:t>
            </a:r>
            <a:r>
              <a:rPr lang="en-US" sz="2000" dirty="0" err="1">
                <a:cs typeface="Times New Roman" pitchFamily="18" charset="0"/>
              </a:rPr>
              <a:t>turcica</a:t>
            </a:r>
            <a:r>
              <a:rPr lang="en-US" sz="2000" dirty="0">
                <a:cs typeface="Times New Roman" pitchFamily="18" charset="0"/>
              </a:rPr>
              <a:t> to </a:t>
            </a:r>
            <a:r>
              <a:rPr lang="en-US" sz="2000" dirty="0" err="1">
                <a:cs typeface="Times New Roman" pitchFamily="18" charset="0"/>
              </a:rPr>
              <a:t>gnathion</a:t>
            </a:r>
            <a:r>
              <a:rPr lang="en-US" sz="2000" dirty="0">
                <a:cs typeface="Times New Roman" pitchFamily="18" charset="0"/>
              </a:rPr>
              <a:t> with the FH plane. </a:t>
            </a:r>
          </a:p>
          <a:p>
            <a:pPr algn="just">
              <a:lnSpc>
                <a:spcPct val="130000"/>
              </a:lnSpc>
              <a:spcBef>
                <a:spcPct val="50000"/>
              </a:spcBef>
            </a:pPr>
            <a:r>
              <a:rPr lang="en-US" sz="2000" dirty="0" smtClean="0">
                <a:cs typeface="Times New Roman" pitchFamily="18" charset="0"/>
              </a:rPr>
              <a:t>A </a:t>
            </a:r>
            <a:r>
              <a:rPr lang="en-US" sz="2000" dirty="0">
                <a:cs typeface="Times New Roman" pitchFamily="18" charset="0"/>
              </a:rPr>
              <a:t>decrease in Y-(growth) axis in serial radiographs may be interpreted as a greater horizontal than vertical growth pattern. </a:t>
            </a:r>
          </a:p>
          <a:p>
            <a:pPr algn="just">
              <a:lnSpc>
                <a:spcPct val="130000"/>
              </a:lnSpc>
              <a:spcBef>
                <a:spcPct val="50000"/>
              </a:spcBef>
            </a:pPr>
            <a:r>
              <a:rPr lang="en-US" sz="2000" dirty="0"/>
              <a:t>Mean reading: 59.4</a:t>
            </a:r>
            <a:r>
              <a:rPr lang="en-US" sz="2000" baseline="30000" dirty="0">
                <a:cs typeface="Times New Roman" pitchFamily="18" charset="0"/>
              </a:rPr>
              <a:t>0</a:t>
            </a:r>
            <a:endParaRPr lang="en-US" sz="2000" dirty="0">
              <a:cs typeface="Times New Roman" pitchFamily="18" charset="0"/>
            </a:endParaRPr>
          </a:p>
          <a:p>
            <a:pPr algn="just">
              <a:lnSpc>
                <a:spcPct val="130000"/>
              </a:lnSpc>
              <a:spcBef>
                <a:spcPct val="50000"/>
              </a:spcBef>
            </a:pPr>
            <a:r>
              <a:rPr lang="en-US" sz="2000" dirty="0"/>
              <a:t>Range: 53 to 66 degrees</a:t>
            </a:r>
            <a:endParaRPr lang="en-US" sz="2000" dirty="0">
              <a:cs typeface="Times New Roman" pitchFamily="18" charset="0"/>
            </a:endParaRPr>
          </a:p>
        </p:txBody>
      </p:sp>
      <p:pic>
        <p:nvPicPr>
          <p:cNvPr id="114692" name="Picture 4" descr="DSCN9998"/>
          <p:cNvPicPr>
            <a:picLocks noChangeAspect="1" noChangeArrowheads="1"/>
          </p:cNvPicPr>
          <p:nvPr/>
        </p:nvPicPr>
        <p:blipFill>
          <a:blip r:embed="rId2">
            <a:lum bright="20000" contrast="40000"/>
          </a:blip>
          <a:srcRect l="29166" t="21875" r="42892" b="53125"/>
          <a:stretch>
            <a:fillRect/>
          </a:stretch>
        </p:blipFill>
        <p:spPr bwMode="auto">
          <a:xfrm>
            <a:off x="142844" y="1000108"/>
            <a:ext cx="3959225" cy="472440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lstStyle/>
          <a:p>
            <a:pPr algn="ctr"/>
            <a:r>
              <a:rPr lang="en-US"/>
              <a:t>Evolution of cephalostat</a:t>
            </a:r>
          </a:p>
        </p:txBody>
      </p:sp>
      <p:pic>
        <p:nvPicPr>
          <p:cNvPr id="256003" name="Picture 3" descr="dentalxray"/>
          <p:cNvPicPr>
            <a:picLocks noGrp="1" noChangeAspect="1" noChangeArrowheads="1"/>
          </p:cNvPicPr>
          <p:nvPr>
            <p:ph type="body" idx="4294967295"/>
          </p:nvPr>
        </p:nvPicPr>
        <p:blipFill>
          <a:blip r:embed="rId2"/>
          <a:srcRect l="3703" t="4311" r="5556"/>
          <a:stretch>
            <a:fillRect/>
          </a:stretch>
        </p:blipFill>
        <p:spPr>
          <a:xfrm>
            <a:off x="0" y="2038350"/>
            <a:ext cx="4724400" cy="4057650"/>
          </a:xfrm>
          <a:noFill/>
          <a:ln/>
        </p:spPr>
      </p:pic>
      <p:pic>
        <p:nvPicPr>
          <p:cNvPr id="256004" name="Picture 4" descr="0015-0402-0414-4125_SM2"/>
          <p:cNvPicPr>
            <a:picLocks noChangeAspect="1" noChangeArrowheads="1"/>
          </p:cNvPicPr>
          <p:nvPr/>
        </p:nvPicPr>
        <p:blipFill>
          <a:blip r:embed="rId3"/>
          <a:srcRect/>
          <a:stretch>
            <a:fillRect/>
          </a:stretch>
        </p:blipFill>
        <p:spPr bwMode="auto">
          <a:xfrm>
            <a:off x="5272116" y="1676400"/>
            <a:ext cx="3371850" cy="4495800"/>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xfrm>
            <a:off x="6553200" y="6245225"/>
            <a:ext cx="2133600" cy="476250"/>
          </a:xfrm>
          <a:prstGeom prst="rect">
            <a:avLst/>
          </a:prstGeom>
        </p:spPr>
        <p:txBody>
          <a:bodyPr/>
          <a:lstStyle/>
          <a:p>
            <a:fld id="{AA35B609-F713-4827-9DA6-ED504372BC80}" type="slidenum">
              <a:rPr lang="en-US"/>
              <a:pPr/>
              <a:t>50</a:t>
            </a:fld>
            <a:endParaRPr lang="en-US"/>
          </a:p>
        </p:txBody>
      </p:sp>
      <p:sp>
        <p:nvSpPr>
          <p:cNvPr id="113667" name="Text Box 3"/>
          <p:cNvSpPr txBox="1">
            <a:spLocks noChangeArrowheads="1"/>
          </p:cNvSpPr>
          <p:nvPr/>
        </p:nvSpPr>
        <p:spPr bwMode="auto">
          <a:xfrm>
            <a:off x="4191000" y="1083290"/>
            <a:ext cx="4738718" cy="3988784"/>
          </a:xfrm>
          <a:prstGeom prst="rect">
            <a:avLst/>
          </a:prstGeom>
          <a:noFill/>
          <a:ln w="9525">
            <a:noFill/>
            <a:miter lim="800000"/>
            <a:headEnd/>
            <a:tailEnd/>
          </a:ln>
          <a:effectLst/>
        </p:spPr>
        <p:txBody>
          <a:bodyPr wrap="square">
            <a:spAutoFit/>
          </a:bodyPr>
          <a:lstStyle/>
          <a:p>
            <a:pPr algn="just">
              <a:lnSpc>
                <a:spcPct val="130000"/>
              </a:lnSpc>
              <a:spcBef>
                <a:spcPct val="50000"/>
              </a:spcBef>
            </a:pPr>
            <a:r>
              <a:rPr lang="en-US" sz="2400" b="1" u="sng" dirty="0"/>
              <a:t>Cant of </a:t>
            </a:r>
            <a:r>
              <a:rPr lang="en-US" sz="2400" b="1" u="sng" dirty="0" err="1"/>
              <a:t>occlusal</a:t>
            </a:r>
            <a:r>
              <a:rPr lang="en-US" sz="2400" b="1" u="sng" dirty="0"/>
              <a:t> plane</a:t>
            </a:r>
            <a:r>
              <a:rPr lang="en-US" sz="2400" b="1" dirty="0"/>
              <a:t>.</a:t>
            </a:r>
          </a:p>
          <a:p>
            <a:pPr algn="just">
              <a:lnSpc>
                <a:spcPct val="130000"/>
              </a:lnSpc>
              <a:spcBef>
                <a:spcPct val="50000"/>
              </a:spcBef>
            </a:pPr>
            <a:r>
              <a:rPr lang="en-US" sz="2000" dirty="0"/>
              <a:t> Downs originally defined the </a:t>
            </a:r>
            <a:r>
              <a:rPr lang="en-US" sz="2000" dirty="0" err="1"/>
              <a:t>occlusal</a:t>
            </a:r>
            <a:r>
              <a:rPr lang="en-US" sz="2000" dirty="0"/>
              <a:t> plane as that line bisecting the overlapping cusps of the first molars &amp; incisor overbite. </a:t>
            </a:r>
          </a:p>
          <a:p>
            <a:pPr algn="just">
              <a:lnSpc>
                <a:spcPct val="130000"/>
              </a:lnSpc>
              <a:spcBef>
                <a:spcPct val="50000"/>
              </a:spcBef>
            </a:pPr>
            <a:r>
              <a:rPr lang="en-US" sz="2000" dirty="0"/>
              <a:t>The cant of </a:t>
            </a:r>
            <a:r>
              <a:rPr lang="en-US" sz="2000" dirty="0" err="1"/>
              <a:t>occlusal</a:t>
            </a:r>
            <a:r>
              <a:rPr lang="en-US" sz="2000" dirty="0"/>
              <a:t> plane is measure of the slope of the </a:t>
            </a:r>
            <a:r>
              <a:rPr lang="en-US" sz="2000" dirty="0" err="1"/>
              <a:t>occlusal</a:t>
            </a:r>
            <a:r>
              <a:rPr lang="en-US" sz="2000" dirty="0"/>
              <a:t> plane to the FH.</a:t>
            </a:r>
          </a:p>
          <a:p>
            <a:pPr algn="just">
              <a:lnSpc>
                <a:spcPct val="130000"/>
              </a:lnSpc>
              <a:spcBef>
                <a:spcPct val="50000"/>
              </a:spcBef>
            </a:pPr>
            <a:r>
              <a:rPr lang="en-US" sz="2000" dirty="0" smtClean="0"/>
              <a:t>Mean </a:t>
            </a:r>
            <a:r>
              <a:rPr lang="en-US" sz="2000" dirty="0"/>
              <a:t>reading: </a:t>
            </a:r>
            <a:r>
              <a:rPr lang="en-US" sz="2000" dirty="0">
                <a:cs typeface="Times New Roman" pitchFamily="18" charset="0"/>
              </a:rPr>
              <a:t>9.34</a:t>
            </a:r>
            <a:r>
              <a:rPr lang="en-US" sz="2000" baseline="30000" dirty="0">
                <a:cs typeface="Times New Roman" pitchFamily="18" charset="0"/>
              </a:rPr>
              <a:t>0</a:t>
            </a:r>
            <a:endParaRPr lang="en-US" sz="2000" dirty="0">
              <a:cs typeface="Times New Roman" pitchFamily="18" charset="0"/>
            </a:endParaRPr>
          </a:p>
          <a:p>
            <a:pPr algn="just">
              <a:lnSpc>
                <a:spcPct val="130000"/>
              </a:lnSpc>
              <a:spcBef>
                <a:spcPct val="50000"/>
              </a:spcBef>
            </a:pPr>
            <a:r>
              <a:rPr lang="en-US" sz="2000" dirty="0"/>
              <a:t>Range: +1.3 to +14 degrees</a:t>
            </a:r>
          </a:p>
        </p:txBody>
      </p:sp>
      <p:sp>
        <p:nvSpPr>
          <p:cNvPr id="113668" name="Rectangle 4"/>
          <p:cNvSpPr>
            <a:spLocks noChangeArrowheads="1"/>
          </p:cNvSpPr>
          <p:nvPr/>
        </p:nvSpPr>
        <p:spPr bwMode="auto">
          <a:xfrm>
            <a:off x="533400" y="152400"/>
            <a:ext cx="2857257" cy="533672"/>
          </a:xfrm>
          <a:prstGeom prst="rect">
            <a:avLst/>
          </a:prstGeom>
          <a:noFill/>
          <a:ln w="9525">
            <a:noFill/>
            <a:miter lim="800000"/>
            <a:headEnd/>
            <a:tailEnd/>
          </a:ln>
          <a:effectLst/>
        </p:spPr>
        <p:txBody>
          <a:bodyPr wrap="none">
            <a:spAutoFit/>
          </a:bodyPr>
          <a:lstStyle/>
          <a:p>
            <a:pPr>
              <a:lnSpc>
                <a:spcPct val="130000"/>
              </a:lnSpc>
              <a:spcBef>
                <a:spcPct val="50000"/>
              </a:spcBef>
            </a:pPr>
            <a:r>
              <a:rPr lang="en-US" sz="2400" b="1" dirty="0"/>
              <a:t>DENTAL PATTERN</a:t>
            </a:r>
          </a:p>
        </p:txBody>
      </p:sp>
      <p:pic>
        <p:nvPicPr>
          <p:cNvPr id="113669" name="Picture 5" descr="DSCN9999"/>
          <p:cNvPicPr>
            <a:picLocks noChangeAspect="1" noChangeArrowheads="1"/>
          </p:cNvPicPr>
          <p:nvPr/>
        </p:nvPicPr>
        <p:blipFill>
          <a:blip r:embed="rId2">
            <a:lum bright="30000" contrast="40000"/>
          </a:blip>
          <a:srcRect l="25000" t="17188" r="48889" b="59375"/>
          <a:stretch>
            <a:fillRect/>
          </a:stretch>
        </p:blipFill>
        <p:spPr bwMode="auto">
          <a:xfrm>
            <a:off x="142844" y="1071545"/>
            <a:ext cx="3929090" cy="4698979"/>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a:xfrm>
            <a:off x="6553200" y="6245225"/>
            <a:ext cx="2133600" cy="476250"/>
          </a:xfrm>
          <a:prstGeom prst="rect">
            <a:avLst/>
          </a:prstGeom>
        </p:spPr>
        <p:txBody>
          <a:bodyPr/>
          <a:lstStyle/>
          <a:p>
            <a:fld id="{45B2B251-C0B8-48E5-A570-28284E3D1E02}" type="slidenum">
              <a:rPr lang="en-US"/>
              <a:pPr/>
              <a:t>51</a:t>
            </a:fld>
            <a:endParaRPr lang="en-US"/>
          </a:p>
        </p:txBody>
      </p:sp>
      <p:sp>
        <p:nvSpPr>
          <p:cNvPr id="112642" name="Text Box 2"/>
          <p:cNvSpPr txBox="1">
            <a:spLocks noChangeArrowheads="1"/>
          </p:cNvSpPr>
          <p:nvPr/>
        </p:nvSpPr>
        <p:spPr bwMode="auto">
          <a:xfrm>
            <a:off x="5172108" y="685800"/>
            <a:ext cx="3757610" cy="5743111"/>
          </a:xfrm>
          <a:prstGeom prst="rect">
            <a:avLst/>
          </a:prstGeom>
          <a:noFill/>
          <a:ln w="9525">
            <a:noFill/>
            <a:miter lim="800000"/>
            <a:headEnd/>
            <a:tailEnd/>
          </a:ln>
          <a:effectLst/>
        </p:spPr>
        <p:txBody>
          <a:bodyPr wrap="square">
            <a:spAutoFit/>
          </a:bodyPr>
          <a:lstStyle/>
          <a:p>
            <a:pPr algn="just">
              <a:lnSpc>
                <a:spcPct val="130000"/>
              </a:lnSpc>
              <a:spcBef>
                <a:spcPct val="50000"/>
              </a:spcBef>
            </a:pPr>
            <a:r>
              <a:rPr lang="en-US" sz="2400" b="1" u="sng" dirty="0" err="1">
                <a:cs typeface="Times New Roman" pitchFamily="18" charset="0"/>
              </a:rPr>
              <a:t>Interincisal</a:t>
            </a:r>
            <a:r>
              <a:rPr lang="en-US" sz="2000" b="1" u="sng" dirty="0">
                <a:cs typeface="Times New Roman" pitchFamily="18" charset="0"/>
              </a:rPr>
              <a:t> </a:t>
            </a:r>
            <a:r>
              <a:rPr lang="en-US" sz="2400" b="1" u="sng" dirty="0">
                <a:cs typeface="Times New Roman" pitchFamily="18" charset="0"/>
              </a:rPr>
              <a:t>angle</a:t>
            </a:r>
            <a:endParaRPr lang="en-US" sz="2000" b="1" u="sng" dirty="0">
              <a:cs typeface="Times New Roman" pitchFamily="18" charset="0"/>
            </a:endParaRPr>
          </a:p>
          <a:p>
            <a:pPr algn="just">
              <a:lnSpc>
                <a:spcPct val="130000"/>
              </a:lnSpc>
              <a:spcBef>
                <a:spcPct val="50000"/>
              </a:spcBef>
            </a:pPr>
            <a:r>
              <a:rPr lang="en-US" sz="2000" dirty="0">
                <a:cs typeface="Times New Roman" pitchFamily="18" charset="0"/>
              </a:rPr>
              <a:t> Is established by passing a line through the </a:t>
            </a:r>
            <a:r>
              <a:rPr lang="en-US" sz="2000" dirty="0" err="1">
                <a:cs typeface="Times New Roman" pitchFamily="18" charset="0"/>
              </a:rPr>
              <a:t>incisal</a:t>
            </a:r>
            <a:r>
              <a:rPr lang="en-US" sz="2000" dirty="0">
                <a:cs typeface="Times New Roman" pitchFamily="18" charset="0"/>
              </a:rPr>
              <a:t> edge &amp; apex of the root of  the maxillary &amp; </a:t>
            </a:r>
            <a:r>
              <a:rPr lang="en-US" sz="2000" dirty="0" err="1">
                <a:cs typeface="Times New Roman" pitchFamily="18" charset="0"/>
              </a:rPr>
              <a:t>mandibular</a:t>
            </a:r>
            <a:r>
              <a:rPr lang="en-US" sz="2000" dirty="0">
                <a:cs typeface="Times New Roman" pitchFamily="18" charset="0"/>
              </a:rPr>
              <a:t> central incisors.</a:t>
            </a:r>
          </a:p>
          <a:p>
            <a:pPr algn="just">
              <a:lnSpc>
                <a:spcPct val="130000"/>
              </a:lnSpc>
              <a:spcBef>
                <a:spcPct val="50000"/>
              </a:spcBef>
            </a:pPr>
            <a:r>
              <a:rPr lang="en-US" sz="2000" dirty="0">
                <a:cs typeface="Times New Roman" pitchFamily="18" charset="0"/>
              </a:rPr>
              <a:t>This angle is relatively small in individuals whose </a:t>
            </a:r>
            <a:r>
              <a:rPr lang="en-US" sz="2000" dirty="0" err="1">
                <a:cs typeface="Times New Roman" pitchFamily="18" charset="0"/>
              </a:rPr>
              <a:t>anteriors</a:t>
            </a:r>
            <a:r>
              <a:rPr lang="en-US" sz="2000" dirty="0">
                <a:cs typeface="Times New Roman" pitchFamily="18" charset="0"/>
              </a:rPr>
              <a:t> are tipped forward on the denture base.</a:t>
            </a:r>
          </a:p>
          <a:p>
            <a:pPr algn="just">
              <a:lnSpc>
                <a:spcPct val="130000"/>
              </a:lnSpc>
              <a:spcBef>
                <a:spcPct val="50000"/>
              </a:spcBef>
            </a:pPr>
            <a:r>
              <a:rPr lang="en-US" sz="2000" dirty="0"/>
              <a:t>Mean reading: </a:t>
            </a:r>
            <a:r>
              <a:rPr lang="en-US" sz="2000" dirty="0">
                <a:cs typeface="Times New Roman" pitchFamily="18" charset="0"/>
              </a:rPr>
              <a:t>135.4</a:t>
            </a:r>
            <a:r>
              <a:rPr lang="en-US" sz="2000" baseline="30000" dirty="0">
                <a:cs typeface="Times New Roman" pitchFamily="18" charset="0"/>
              </a:rPr>
              <a:t>0</a:t>
            </a:r>
            <a:endParaRPr lang="en-US" sz="2000" dirty="0">
              <a:cs typeface="Times New Roman" pitchFamily="18" charset="0"/>
            </a:endParaRPr>
          </a:p>
          <a:p>
            <a:pPr algn="just">
              <a:lnSpc>
                <a:spcPct val="130000"/>
              </a:lnSpc>
              <a:spcBef>
                <a:spcPct val="50000"/>
              </a:spcBef>
            </a:pPr>
            <a:r>
              <a:rPr lang="en-US" sz="2000" dirty="0"/>
              <a:t>Range: 130 to 150 degrees</a:t>
            </a:r>
          </a:p>
          <a:p>
            <a:pPr algn="just">
              <a:lnSpc>
                <a:spcPct val="130000"/>
              </a:lnSpc>
              <a:spcBef>
                <a:spcPct val="50000"/>
              </a:spcBef>
            </a:pPr>
            <a:endParaRPr lang="en-US" sz="2000" dirty="0">
              <a:cs typeface="Times New Roman" pitchFamily="18" charset="0"/>
            </a:endParaRPr>
          </a:p>
        </p:txBody>
      </p:sp>
      <p:pic>
        <p:nvPicPr>
          <p:cNvPr id="112644" name="Picture 4" descr="DSCN9999"/>
          <p:cNvPicPr>
            <a:picLocks noChangeAspect="1" noChangeArrowheads="1"/>
          </p:cNvPicPr>
          <p:nvPr/>
        </p:nvPicPr>
        <p:blipFill>
          <a:blip r:embed="rId2">
            <a:lum bright="30000" contrast="30000"/>
          </a:blip>
          <a:srcRect l="55638" t="18291" r="16667" b="57813"/>
          <a:stretch>
            <a:fillRect/>
          </a:stretch>
        </p:blipFill>
        <p:spPr bwMode="auto">
          <a:xfrm>
            <a:off x="214282" y="785794"/>
            <a:ext cx="4637087" cy="5334000"/>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a:xfrm>
            <a:off x="6553200" y="6245225"/>
            <a:ext cx="2133600" cy="476250"/>
          </a:xfrm>
          <a:prstGeom prst="rect">
            <a:avLst/>
          </a:prstGeom>
        </p:spPr>
        <p:txBody>
          <a:bodyPr/>
          <a:lstStyle/>
          <a:p>
            <a:fld id="{07DB4065-BE89-4542-94A7-DA268B214876}" type="slidenum">
              <a:rPr lang="en-US"/>
              <a:pPr/>
              <a:t>52</a:t>
            </a:fld>
            <a:endParaRPr lang="en-US"/>
          </a:p>
        </p:txBody>
      </p:sp>
      <p:sp>
        <p:nvSpPr>
          <p:cNvPr id="111620" name="Text Box 4"/>
          <p:cNvSpPr txBox="1">
            <a:spLocks noChangeArrowheads="1"/>
          </p:cNvSpPr>
          <p:nvPr/>
        </p:nvSpPr>
        <p:spPr bwMode="auto">
          <a:xfrm>
            <a:off x="5214942" y="785794"/>
            <a:ext cx="3657600" cy="5189113"/>
          </a:xfrm>
          <a:prstGeom prst="rect">
            <a:avLst/>
          </a:prstGeom>
          <a:noFill/>
          <a:ln w="9525">
            <a:noFill/>
            <a:miter lim="800000"/>
            <a:headEnd/>
            <a:tailEnd/>
          </a:ln>
          <a:effectLst/>
        </p:spPr>
        <p:txBody>
          <a:bodyPr>
            <a:spAutoFit/>
          </a:bodyPr>
          <a:lstStyle/>
          <a:p>
            <a:pPr>
              <a:lnSpc>
                <a:spcPct val="130000"/>
              </a:lnSpc>
              <a:spcBef>
                <a:spcPct val="50000"/>
              </a:spcBef>
            </a:pPr>
            <a:r>
              <a:rPr lang="en-US" sz="2400" b="1" u="sng" dirty="0">
                <a:cs typeface="Times New Roman" pitchFamily="18" charset="0"/>
              </a:rPr>
              <a:t>Incisor </a:t>
            </a:r>
            <a:r>
              <a:rPr lang="en-US" sz="2400" b="1" u="sng" dirty="0" err="1">
                <a:cs typeface="Times New Roman" pitchFamily="18" charset="0"/>
              </a:rPr>
              <a:t>occlusal</a:t>
            </a:r>
            <a:r>
              <a:rPr lang="en-US" sz="2400" b="1" u="sng" dirty="0">
                <a:cs typeface="Times New Roman" pitchFamily="18" charset="0"/>
              </a:rPr>
              <a:t> plane angle</a:t>
            </a:r>
            <a:endParaRPr lang="en-US" sz="2400" b="1" dirty="0">
              <a:cs typeface="Times New Roman" pitchFamily="18" charset="0"/>
            </a:endParaRPr>
          </a:p>
          <a:p>
            <a:pPr>
              <a:lnSpc>
                <a:spcPct val="130000"/>
              </a:lnSpc>
              <a:spcBef>
                <a:spcPct val="50000"/>
              </a:spcBef>
            </a:pPr>
            <a:r>
              <a:rPr lang="en-US" sz="2000" dirty="0">
                <a:cs typeface="Times New Roman" pitchFamily="18" charset="0"/>
              </a:rPr>
              <a:t>relates the lower incisor to their functional surface at the </a:t>
            </a:r>
            <a:r>
              <a:rPr lang="en-US" sz="2000" dirty="0" err="1">
                <a:cs typeface="Times New Roman" pitchFamily="18" charset="0"/>
              </a:rPr>
              <a:t>occlusal</a:t>
            </a:r>
            <a:r>
              <a:rPr lang="en-US" sz="2000" dirty="0">
                <a:cs typeface="Times New Roman" pitchFamily="18" charset="0"/>
              </a:rPr>
              <a:t> plane. The inferior inside angle is read as either positive or negative deviation from a right angle. </a:t>
            </a:r>
          </a:p>
          <a:p>
            <a:pPr>
              <a:lnSpc>
                <a:spcPct val="130000"/>
              </a:lnSpc>
              <a:spcBef>
                <a:spcPct val="50000"/>
              </a:spcBef>
            </a:pPr>
            <a:r>
              <a:rPr lang="en-US" sz="2000" dirty="0">
                <a:cs typeface="Times New Roman" pitchFamily="18" charset="0"/>
              </a:rPr>
              <a:t>The positive angle increases if these teeth are inclined forward.</a:t>
            </a:r>
          </a:p>
          <a:p>
            <a:pPr>
              <a:lnSpc>
                <a:spcPct val="130000"/>
              </a:lnSpc>
              <a:spcBef>
                <a:spcPct val="50000"/>
              </a:spcBef>
            </a:pPr>
            <a:r>
              <a:rPr lang="en-US" sz="2000" dirty="0"/>
              <a:t>Mean reading: </a:t>
            </a:r>
            <a:r>
              <a:rPr lang="en-US" sz="2000" dirty="0">
                <a:cs typeface="Times New Roman" pitchFamily="18" charset="0"/>
              </a:rPr>
              <a:t>14.5</a:t>
            </a:r>
            <a:r>
              <a:rPr lang="en-US" sz="2000" baseline="30000" dirty="0">
                <a:cs typeface="Times New Roman" pitchFamily="18" charset="0"/>
              </a:rPr>
              <a:t>0</a:t>
            </a:r>
            <a:endParaRPr lang="en-US" sz="2000" dirty="0">
              <a:cs typeface="Times New Roman" pitchFamily="18" charset="0"/>
            </a:endParaRPr>
          </a:p>
          <a:p>
            <a:pPr>
              <a:lnSpc>
                <a:spcPct val="130000"/>
              </a:lnSpc>
              <a:spcBef>
                <a:spcPct val="50000"/>
              </a:spcBef>
            </a:pPr>
            <a:r>
              <a:rPr lang="en-US" sz="2000" dirty="0"/>
              <a:t>Range: 3.5 to 20 degrees</a:t>
            </a:r>
            <a:endParaRPr lang="en-US" sz="2000" dirty="0">
              <a:cs typeface="Times New Roman" pitchFamily="18" charset="0"/>
            </a:endParaRPr>
          </a:p>
        </p:txBody>
      </p:sp>
      <p:pic>
        <p:nvPicPr>
          <p:cNvPr id="111623" name="Picture 7" descr="DSCN9999"/>
          <p:cNvPicPr>
            <a:picLocks noChangeAspect="1" noChangeArrowheads="1"/>
          </p:cNvPicPr>
          <p:nvPr/>
        </p:nvPicPr>
        <p:blipFill>
          <a:blip r:embed="rId2">
            <a:lum bright="30000" contrast="40000"/>
          </a:blip>
          <a:srcRect l="55638" t="18291" r="16667" b="57813"/>
          <a:stretch>
            <a:fillRect/>
          </a:stretch>
        </p:blipFill>
        <p:spPr bwMode="auto">
          <a:xfrm>
            <a:off x="430213" y="838200"/>
            <a:ext cx="4637087" cy="5334000"/>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a:xfrm>
            <a:off x="6553200" y="6245225"/>
            <a:ext cx="2133600" cy="476250"/>
          </a:xfrm>
          <a:prstGeom prst="rect">
            <a:avLst/>
          </a:prstGeom>
        </p:spPr>
        <p:txBody>
          <a:bodyPr/>
          <a:lstStyle/>
          <a:p>
            <a:fld id="{87FB8101-F58C-4278-AB81-939D8C9F1DA6}" type="slidenum">
              <a:rPr lang="en-US"/>
              <a:pPr/>
              <a:t>53</a:t>
            </a:fld>
            <a:endParaRPr lang="en-US"/>
          </a:p>
        </p:txBody>
      </p:sp>
      <p:sp>
        <p:nvSpPr>
          <p:cNvPr id="110594" name="Text Box 1026"/>
          <p:cNvSpPr txBox="1">
            <a:spLocks noChangeArrowheads="1"/>
          </p:cNvSpPr>
          <p:nvPr/>
        </p:nvSpPr>
        <p:spPr bwMode="auto">
          <a:xfrm>
            <a:off x="4857752" y="1676400"/>
            <a:ext cx="4143404" cy="3588675"/>
          </a:xfrm>
          <a:prstGeom prst="rect">
            <a:avLst/>
          </a:prstGeom>
          <a:noFill/>
          <a:ln w="9525">
            <a:noFill/>
            <a:miter lim="800000"/>
            <a:headEnd/>
            <a:tailEnd/>
          </a:ln>
          <a:effectLst/>
        </p:spPr>
        <p:txBody>
          <a:bodyPr wrap="square">
            <a:spAutoFit/>
          </a:bodyPr>
          <a:lstStyle/>
          <a:p>
            <a:pPr>
              <a:lnSpc>
                <a:spcPct val="130000"/>
              </a:lnSpc>
              <a:spcBef>
                <a:spcPct val="50000"/>
              </a:spcBef>
            </a:pPr>
            <a:r>
              <a:rPr lang="en-US" sz="2400" b="1" u="sng" dirty="0">
                <a:cs typeface="Times New Roman" pitchFamily="18" charset="0"/>
              </a:rPr>
              <a:t>Incisor </a:t>
            </a:r>
            <a:r>
              <a:rPr lang="en-US" sz="2400" b="1" u="sng" dirty="0" err="1">
                <a:cs typeface="Times New Roman" pitchFamily="18" charset="0"/>
              </a:rPr>
              <a:t>mandibular</a:t>
            </a:r>
            <a:r>
              <a:rPr lang="en-US" sz="2400" b="1" u="sng" dirty="0">
                <a:cs typeface="Times New Roman" pitchFamily="18" charset="0"/>
              </a:rPr>
              <a:t> plane angle</a:t>
            </a:r>
            <a:endParaRPr lang="en-US" sz="2400" b="1" dirty="0">
              <a:cs typeface="Times New Roman" pitchFamily="18" charset="0"/>
            </a:endParaRPr>
          </a:p>
          <a:p>
            <a:pPr>
              <a:lnSpc>
                <a:spcPct val="130000"/>
              </a:lnSpc>
              <a:spcBef>
                <a:spcPct val="50000"/>
              </a:spcBef>
            </a:pPr>
            <a:r>
              <a:rPr lang="en-US" sz="2000" dirty="0">
                <a:cs typeface="Times New Roman" pitchFamily="18" charset="0"/>
              </a:rPr>
              <a:t>is formed by the intersection of the </a:t>
            </a:r>
            <a:r>
              <a:rPr lang="en-US" sz="2000" dirty="0" err="1">
                <a:cs typeface="Times New Roman" pitchFamily="18" charset="0"/>
              </a:rPr>
              <a:t>mandibular</a:t>
            </a:r>
            <a:r>
              <a:rPr lang="en-US" sz="2000" dirty="0">
                <a:cs typeface="Times New Roman" pitchFamily="18" charset="0"/>
              </a:rPr>
              <a:t> plane with a line passing through the long axis of the incisor.</a:t>
            </a:r>
          </a:p>
          <a:p>
            <a:pPr>
              <a:lnSpc>
                <a:spcPct val="130000"/>
              </a:lnSpc>
              <a:spcBef>
                <a:spcPct val="50000"/>
              </a:spcBef>
            </a:pPr>
            <a:r>
              <a:rPr lang="en-US" sz="2000" dirty="0"/>
              <a:t>Mean reading: </a:t>
            </a:r>
            <a:r>
              <a:rPr lang="en-US" sz="2000" dirty="0">
                <a:cs typeface="Times New Roman" pitchFamily="18" charset="0"/>
              </a:rPr>
              <a:t>91.4</a:t>
            </a:r>
            <a:r>
              <a:rPr lang="en-US" sz="2000" baseline="30000" dirty="0">
                <a:cs typeface="Times New Roman" pitchFamily="18" charset="0"/>
              </a:rPr>
              <a:t>0</a:t>
            </a:r>
            <a:endParaRPr lang="en-US" sz="2000" dirty="0">
              <a:cs typeface="Times New Roman" pitchFamily="18" charset="0"/>
            </a:endParaRPr>
          </a:p>
          <a:p>
            <a:pPr>
              <a:lnSpc>
                <a:spcPct val="130000"/>
              </a:lnSpc>
              <a:spcBef>
                <a:spcPct val="50000"/>
              </a:spcBef>
            </a:pPr>
            <a:r>
              <a:rPr lang="en-US" sz="2000" dirty="0"/>
              <a:t>Range: 81.5 to 97 degrees</a:t>
            </a:r>
          </a:p>
          <a:p>
            <a:pPr>
              <a:lnSpc>
                <a:spcPct val="130000"/>
              </a:lnSpc>
              <a:spcBef>
                <a:spcPct val="50000"/>
              </a:spcBef>
            </a:pPr>
            <a:endParaRPr lang="en-US" sz="2000" dirty="0">
              <a:cs typeface="Times New Roman" pitchFamily="18" charset="0"/>
            </a:endParaRPr>
          </a:p>
        </p:txBody>
      </p:sp>
      <p:pic>
        <p:nvPicPr>
          <p:cNvPr id="110597" name="Picture 1029" descr="DSCN9999"/>
          <p:cNvPicPr>
            <a:picLocks noChangeAspect="1" noChangeArrowheads="1"/>
          </p:cNvPicPr>
          <p:nvPr/>
        </p:nvPicPr>
        <p:blipFill>
          <a:blip r:embed="rId2">
            <a:lum bright="30000" contrast="40000"/>
          </a:blip>
          <a:srcRect l="55638" t="18291" r="16667" b="57813"/>
          <a:stretch>
            <a:fillRect/>
          </a:stretch>
        </p:blipFill>
        <p:spPr bwMode="auto">
          <a:xfrm>
            <a:off x="142844" y="857232"/>
            <a:ext cx="4637087" cy="5334000"/>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a:xfrm>
            <a:off x="6553200" y="6245225"/>
            <a:ext cx="2133600" cy="476250"/>
          </a:xfrm>
          <a:prstGeom prst="rect">
            <a:avLst/>
          </a:prstGeom>
        </p:spPr>
        <p:txBody>
          <a:bodyPr/>
          <a:lstStyle/>
          <a:p>
            <a:fld id="{CF3E0EBE-8605-4110-8CD3-FF3F5B9E42FD}" type="slidenum">
              <a:rPr lang="en-US"/>
              <a:pPr/>
              <a:t>54</a:t>
            </a:fld>
            <a:endParaRPr lang="en-US"/>
          </a:p>
        </p:txBody>
      </p:sp>
      <p:sp>
        <p:nvSpPr>
          <p:cNvPr id="109570" name="Text Box 2"/>
          <p:cNvSpPr txBox="1">
            <a:spLocks noChangeArrowheads="1"/>
          </p:cNvSpPr>
          <p:nvPr/>
        </p:nvSpPr>
        <p:spPr bwMode="auto">
          <a:xfrm>
            <a:off x="3352800" y="286176"/>
            <a:ext cx="5505480" cy="6143220"/>
          </a:xfrm>
          <a:prstGeom prst="rect">
            <a:avLst/>
          </a:prstGeom>
          <a:noFill/>
          <a:ln w="9525">
            <a:noFill/>
            <a:miter lim="800000"/>
            <a:headEnd/>
            <a:tailEnd/>
          </a:ln>
          <a:effectLst/>
        </p:spPr>
        <p:txBody>
          <a:bodyPr wrap="square">
            <a:spAutoFit/>
          </a:bodyPr>
          <a:lstStyle/>
          <a:p>
            <a:pPr algn="just">
              <a:lnSpc>
                <a:spcPct val="130000"/>
              </a:lnSpc>
              <a:spcBef>
                <a:spcPct val="50000"/>
              </a:spcBef>
            </a:pPr>
            <a:r>
              <a:rPr lang="en-US" sz="2400" b="1" u="sng" dirty="0">
                <a:cs typeface="Times New Roman" pitchFamily="18" charset="0"/>
              </a:rPr>
              <a:t>The protrusion of maxillary incisors </a:t>
            </a:r>
          </a:p>
          <a:p>
            <a:pPr algn="just">
              <a:lnSpc>
                <a:spcPct val="130000"/>
              </a:lnSpc>
              <a:spcBef>
                <a:spcPct val="50000"/>
              </a:spcBef>
            </a:pPr>
            <a:r>
              <a:rPr lang="en-US" sz="2000" dirty="0">
                <a:cs typeface="Times New Roman" pitchFamily="18" charset="0"/>
              </a:rPr>
              <a:t>is measured as the distance between the </a:t>
            </a:r>
            <a:r>
              <a:rPr lang="en-US" sz="2000" dirty="0" err="1">
                <a:cs typeface="Times New Roman" pitchFamily="18" charset="0"/>
              </a:rPr>
              <a:t>incisal</a:t>
            </a:r>
            <a:r>
              <a:rPr lang="en-US" sz="2000" dirty="0">
                <a:cs typeface="Times New Roman" pitchFamily="18" charset="0"/>
              </a:rPr>
              <a:t> edges of the maxillary central incisor to the line from point A- </a:t>
            </a:r>
            <a:r>
              <a:rPr lang="en-US" sz="2000" dirty="0" err="1">
                <a:cs typeface="Times New Roman" pitchFamily="18" charset="0"/>
              </a:rPr>
              <a:t>pogonion</a:t>
            </a:r>
            <a:r>
              <a:rPr lang="en-US" sz="2000" dirty="0">
                <a:cs typeface="Times New Roman" pitchFamily="18" charset="0"/>
              </a:rPr>
              <a:t> line &amp; indicates the maxillary dental protrusion.</a:t>
            </a:r>
          </a:p>
          <a:p>
            <a:pPr algn="just">
              <a:lnSpc>
                <a:spcPct val="130000"/>
              </a:lnSpc>
              <a:spcBef>
                <a:spcPct val="50000"/>
              </a:spcBef>
            </a:pPr>
            <a:r>
              <a:rPr lang="en-US" sz="2000" dirty="0">
                <a:cs typeface="Times New Roman" pitchFamily="18" charset="0"/>
              </a:rPr>
              <a:t>This distance is positive if the </a:t>
            </a:r>
            <a:r>
              <a:rPr lang="en-US" sz="2000" dirty="0" err="1">
                <a:cs typeface="Times New Roman" pitchFamily="18" charset="0"/>
              </a:rPr>
              <a:t>incisal</a:t>
            </a:r>
            <a:r>
              <a:rPr lang="en-US" sz="2000" dirty="0">
                <a:cs typeface="Times New Roman" pitchFamily="18" charset="0"/>
              </a:rPr>
              <a:t> head is ahead of the point A-</a:t>
            </a:r>
            <a:r>
              <a:rPr lang="en-US" sz="2000" dirty="0" err="1">
                <a:cs typeface="Times New Roman" pitchFamily="18" charset="0"/>
              </a:rPr>
              <a:t>pogonion</a:t>
            </a:r>
            <a:r>
              <a:rPr lang="en-US" sz="2000" dirty="0">
                <a:cs typeface="Times New Roman" pitchFamily="18" charset="0"/>
              </a:rPr>
              <a:t> line. Indicates the amount of maxillary dental protrusion.</a:t>
            </a:r>
          </a:p>
          <a:p>
            <a:pPr algn="just">
              <a:lnSpc>
                <a:spcPct val="130000"/>
              </a:lnSpc>
              <a:spcBef>
                <a:spcPct val="50000"/>
              </a:spcBef>
            </a:pPr>
            <a:r>
              <a:rPr lang="en-US" sz="2000" dirty="0">
                <a:cs typeface="Times New Roman" pitchFamily="18" charset="0"/>
              </a:rPr>
              <a:t>The reading is negative if the maxillary </a:t>
            </a:r>
            <a:r>
              <a:rPr lang="en-US" sz="2000" dirty="0" err="1">
                <a:cs typeface="Times New Roman" pitchFamily="18" charset="0"/>
              </a:rPr>
              <a:t>incisal</a:t>
            </a:r>
            <a:r>
              <a:rPr lang="en-US" sz="2000" dirty="0">
                <a:cs typeface="Times New Roman" pitchFamily="18" charset="0"/>
              </a:rPr>
              <a:t> edge lies behind the point A-</a:t>
            </a:r>
            <a:r>
              <a:rPr lang="en-US" sz="2000" dirty="0" err="1">
                <a:cs typeface="Times New Roman" pitchFamily="18" charset="0"/>
              </a:rPr>
              <a:t>pogonion</a:t>
            </a:r>
            <a:r>
              <a:rPr lang="en-US" sz="2000" dirty="0">
                <a:cs typeface="Times New Roman" pitchFamily="18" charset="0"/>
              </a:rPr>
              <a:t> line and suggests a </a:t>
            </a:r>
            <a:r>
              <a:rPr lang="en-US" sz="2000" dirty="0" err="1">
                <a:cs typeface="Times New Roman" pitchFamily="18" charset="0"/>
              </a:rPr>
              <a:t>retruded</a:t>
            </a:r>
            <a:r>
              <a:rPr lang="en-US" sz="2000" dirty="0">
                <a:cs typeface="Times New Roman" pitchFamily="18" charset="0"/>
              </a:rPr>
              <a:t> position of the maxillary incisors.</a:t>
            </a:r>
          </a:p>
          <a:p>
            <a:pPr algn="just">
              <a:lnSpc>
                <a:spcPct val="130000"/>
              </a:lnSpc>
              <a:spcBef>
                <a:spcPct val="50000"/>
              </a:spcBef>
            </a:pPr>
            <a:r>
              <a:rPr lang="en-US" sz="2000" dirty="0">
                <a:cs typeface="Times New Roman" pitchFamily="18" charset="0"/>
              </a:rPr>
              <a:t> </a:t>
            </a:r>
            <a:r>
              <a:rPr lang="en-US" sz="2000" dirty="0"/>
              <a:t>Mean reading: </a:t>
            </a:r>
            <a:r>
              <a:rPr lang="en-US" sz="2000" dirty="0">
                <a:cs typeface="Times New Roman" pitchFamily="18" charset="0"/>
              </a:rPr>
              <a:t>2.7mm</a:t>
            </a:r>
          </a:p>
          <a:p>
            <a:pPr algn="just">
              <a:lnSpc>
                <a:spcPct val="130000"/>
              </a:lnSpc>
              <a:spcBef>
                <a:spcPct val="50000"/>
              </a:spcBef>
            </a:pPr>
            <a:r>
              <a:rPr lang="en-US" sz="2000" dirty="0"/>
              <a:t>Range: -1 to +5mm</a:t>
            </a:r>
            <a:endParaRPr lang="en-US" sz="2000" dirty="0">
              <a:cs typeface="Times New Roman" pitchFamily="18" charset="0"/>
            </a:endParaRPr>
          </a:p>
        </p:txBody>
      </p:sp>
      <p:pic>
        <p:nvPicPr>
          <p:cNvPr id="109572" name="Picture 4" descr="DSCN0006"/>
          <p:cNvPicPr>
            <a:picLocks noChangeAspect="1" noChangeArrowheads="1"/>
          </p:cNvPicPr>
          <p:nvPr/>
        </p:nvPicPr>
        <p:blipFill>
          <a:blip r:embed="rId2">
            <a:grayscl/>
            <a:biLevel thresh="50000"/>
          </a:blip>
          <a:srcRect l="16475" t="29167" r="64706" b="27083"/>
          <a:stretch>
            <a:fillRect/>
          </a:stretch>
        </p:blipFill>
        <p:spPr bwMode="auto">
          <a:xfrm>
            <a:off x="357158" y="1000108"/>
            <a:ext cx="2971800" cy="51816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idx="4294967295"/>
          </p:nvPr>
        </p:nvSpPr>
        <p:spPr>
          <a:xfrm>
            <a:off x="0" y="274638"/>
            <a:ext cx="8229600" cy="1143000"/>
          </a:xfrm>
        </p:spPr>
        <p:txBody>
          <a:bodyPr anchor="ctr"/>
          <a:lstStyle/>
          <a:p>
            <a:r>
              <a:rPr lang="en-US"/>
              <a:t>TYPES OF CEPHALOGRMS</a:t>
            </a:r>
          </a:p>
        </p:txBody>
      </p:sp>
      <p:pic>
        <p:nvPicPr>
          <p:cNvPr id="1030" name="Picture 9" descr="Fig9_4459"/>
          <p:cNvPicPr>
            <a:picLocks noChangeAspect="1" noChangeArrowheads="1"/>
          </p:cNvPicPr>
          <p:nvPr/>
        </p:nvPicPr>
        <p:blipFill>
          <a:blip r:embed="rId3"/>
          <a:srcRect/>
          <a:stretch>
            <a:fillRect/>
          </a:stretch>
        </p:blipFill>
        <p:spPr bwMode="auto">
          <a:xfrm>
            <a:off x="4648200" y="1295400"/>
            <a:ext cx="4038600" cy="4876800"/>
          </a:xfrm>
          <a:prstGeom prst="rect">
            <a:avLst/>
          </a:prstGeom>
          <a:noFill/>
          <a:ln w="9525">
            <a:noFill/>
            <a:miter lim="800000"/>
            <a:headEnd/>
            <a:tailEnd/>
          </a:ln>
        </p:spPr>
      </p:pic>
      <p:graphicFrame>
        <p:nvGraphicFramePr>
          <p:cNvPr id="1026" name="Object 6"/>
          <p:cNvGraphicFramePr>
            <a:graphicFrameLocks noChangeAspect="1"/>
          </p:cNvGraphicFramePr>
          <p:nvPr/>
        </p:nvGraphicFramePr>
        <p:xfrm>
          <a:off x="457200" y="1295400"/>
          <a:ext cx="4038600" cy="4865688"/>
        </p:xfrm>
        <a:graphic>
          <a:graphicData uri="http://schemas.openxmlformats.org/presentationml/2006/ole">
            <p:oleObj spid="_x0000_s1026" name="Photo Editor Photo" r:id="rId4" imgW="17823763" imgH="24485714" progId="">
              <p:embed/>
            </p:oleObj>
          </a:graphicData>
        </a:graphic>
      </p:graphicFrame>
      <p:sp>
        <p:nvSpPr>
          <p:cNvPr id="1032" name="Text Box 8"/>
          <p:cNvSpPr txBox="1">
            <a:spLocks noChangeArrowheads="1"/>
          </p:cNvSpPr>
          <p:nvPr/>
        </p:nvSpPr>
        <p:spPr bwMode="auto">
          <a:xfrm>
            <a:off x="838200" y="6248400"/>
            <a:ext cx="3352800" cy="366713"/>
          </a:xfrm>
          <a:prstGeom prst="rect">
            <a:avLst/>
          </a:prstGeom>
          <a:noFill/>
          <a:ln w="9525">
            <a:noFill/>
            <a:miter lim="800000"/>
            <a:headEnd/>
            <a:tailEnd/>
          </a:ln>
          <a:effectLst/>
        </p:spPr>
        <p:txBody>
          <a:bodyPr>
            <a:spAutoFit/>
          </a:bodyPr>
          <a:lstStyle/>
          <a:p>
            <a:pPr eaLnBrk="1" hangingPunct="1">
              <a:spcBef>
                <a:spcPct val="50000"/>
              </a:spcBef>
            </a:pPr>
            <a:r>
              <a:rPr lang="en-US">
                <a:latin typeface="Arial" charset="0"/>
              </a:rPr>
              <a:t>LATERAL CEPHALOGRAM</a:t>
            </a:r>
          </a:p>
        </p:txBody>
      </p:sp>
      <p:sp>
        <p:nvSpPr>
          <p:cNvPr id="1033" name="Text Box 9"/>
          <p:cNvSpPr txBox="1">
            <a:spLocks noChangeArrowheads="1"/>
          </p:cNvSpPr>
          <p:nvPr/>
        </p:nvSpPr>
        <p:spPr bwMode="auto">
          <a:xfrm>
            <a:off x="5334000" y="6248400"/>
            <a:ext cx="3124200" cy="366713"/>
          </a:xfrm>
          <a:prstGeom prst="rect">
            <a:avLst/>
          </a:prstGeom>
          <a:noFill/>
          <a:ln w="9525">
            <a:noFill/>
            <a:miter lim="800000"/>
            <a:headEnd/>
            <a:tailEnd/>
          </a:ln>
          <a:effectLst/>
        </p:spPr>
        <p:txBody>
          <a:bodyPr>
            <a:spAutoFit/>
          </a:bodyPr>
          <a:lstStyle/>
          <a:p>
            <a:pPr eaLnBrk="1" hangingPunct="1">
              <a:spcBef>
                <a:spcPct val="50000"/>
              </a:spcBef>
            </a:pPr>
            <a:r>
              <a:rPr lang="en-US">
                <a:latin typeface="Arial" charset="0"/>
              </a:rPr>
              <a:t>FRONTAL CEPHALOGRAM</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0" y="214313"/>
            <a:ext cx="8243888" cy="887412"/>
          </a:xfrm>
        </p:spPr>
        <p:txBody>
          <a:bodyPr anchor="ctr"/>
          <a:lstStyle/>
          <a:p>
            <a:r>
              <a:rPr lang="en-US" dirty="0"/>
              <a:t>STANDARDIZATION</a:t>
            </a:r>
          </a:p>
        </p:txBody>
      </p:sp>
      <p:sp>
        <p:nvSpPr>
          <p:cNvPr id="6147" name="Rectangle 3"/>
          <p:cNvSpPr>
            <a:spLocks noGrp="1" noChangeArrowheads="1"/>
          </p:cNvSpPr>
          <p:nvPr>
            <p:ph type="body" idx="4294967295"/>
          </p:nvPr>
        </p:nvSpPr>
        <p:spPr>
          <a:xfrm>
            <a:off x="785813" y="1214438"/>
            <a:ext cx="8358187" cy="4857750"/>
          </a:xfrm>
        </p:spPr>
        <p:txBody>
          <a:bodyPr>
            <a:noAutofit/>
          </a:bodyPr>
          <a:lstStyle/>
          <a:p>
            <a:pPr algn="just">
              <a:lnSpc>
                <a:spcPct val="125000"/>
              </a:lnSpc>
            </a:pPr>
            <a:r>
              <a:rPr lang="en-US" sz="2800" dirty="0">
                <a:latin typeface="Calibri" pitchFamily="34" charset="0"/>
                <a:cs typeface="Calibri" pitchFamily="34" charset="0"/>
              </a:rPr>
              <a:t>The </a:t>
            </a:r>
            <a:r>
              <a:rPr lang="en-US" sz="2800" dirty="0" err="1">
                <a:latin typeface="Calibri" pitchFamily="34" charset="0"/>
                <a:cs typeface="Calibri" pitchFamily="34" charset="0"/>
              </a:rPr>
              <a:t>cephalometric</a:t>
            </a:r>
            <a:r>
              <a:rPr lang="en-US" sz="2800" dirty="0">
                <a:latin typeface="Calibri" pitchFamily="34" charset="0"/>
                <a:cs typeface="Calibri" pitchFamily="34" charset="0"/>
              </a:rPr>
              <a:t> radiographs are taken by </a:t>
            </a:r>
            <a:r>
              <a:rPr lang="en-US" sz="2800" dirty="0" smtClean="0">
                <a:latin typeface="Calibri" pitchFamily="34" charset="0"/>
                <a:cs typeface="Calibri" pitchFamily="34" charset="0"/>
              </a:rPr>
              <a:t>a machine </a:t>
            </a:r>
            <a:r>
              <a:rPr lang="en-US" sz="2800" dirty="0">
                <a:latin typeface="Calibri" pitchFamily="34" charset="0"/>
                <a:cs typeface="Calibri" pitchFamily="34" charset="0"/>
              </a:rPr>
              <a:t>that consists of an </a:t>
            </a:r>
            <a:r>
              <a:rPr lang="en-US" sz="2800" b="1" dirty="0">
                <a:latin typeface="Calibri" pitchFamily="34" charset="0"/>
                <a:cs typeface="Calibri" pitchFamily="34" charset="0"/>
              </a:rPr>
              <a:t>X-Ray source</a:t>
            </a:r>
            <a:r>
              <a:rPr lang="en-US" sz="2800" dirty="0">
                <a:latin typeface="Calibri" pitchFamily="34" charset="0"/>
                <a:cs typeface="Calibri" pitchFamily="34" charset="0"/>
              </a:rPr>
              <a:t> &amp; a head holding </a:t>
            </a:r>
            <a:r>
              <a:rPr lang="en-US" sz="2800" dirty="0" smtClean="0">
                <a:latin typeface="Calibri" pitchFamily="34" charset="0"/>
                <a:cs typeface="Calibri" pitchFamily="34" charset="0"/>
              </a:rPr>
              <a:t>device called </a:t>
            </a:r>
            <a:r>
              <a:rPr lang="en-US" sz="2800" b="1" dirty="0" err="1" smtClean="0">
                <a:latin typeface="Calibri" pitchFamily="34" charset="0"/>
                <a:cs typeface="Calibri" pitchFamily="34" charset="0"/>
              </a:rPr>
              <a:t>cephalostat</a:t>
            </a:r>
            <a:r>
              <a:rPr lang="en-US" sz="2800" dirty="0" smtClean="0">
                <a:latin typeface="Calibri" pitchFamily="34" charset="0"/>
                <a:cs typeface="Calibri" pitchFamily="34" charset="0"/>
              </a:rPr>
              <a:t>. </a:t>
            </a:r>
          </a:p>
          <a:p>
            <a:pPr algn="just">
              <a:lnSpc>
                <a:spcPct val="125000"/>
              </a:lnSpc>
            </a:pPr>
            <a:endParaRPr lang="en-US" sz="2800" dirty="0" smtClean="0">
              <a:latin typeface="Calibri" pitchFamily="34" charset="0"/>
              <a:cs typeface="Calibri" pitchFamily="34" charset="0"/>
            </a:endParaRPr>
          </a:p>
          <a:p>
            <a:pPr algn="just">
              <a:lnSpc>
                <a:spcPct val="125000"/>
              </a:lnSpc>
            </a:pPr>
            <a:r>
              <a:rPr lang="en-US" sz="2800" dirty="0" smtClean="0">
                <a:latin typeface="Calibri" pitchFamily="34" charset="0"/>
                <a:cs typeface="Calibri" pitchFamily="34" charset="0"/>
              </a:rPr>
              <a:t>It </a:t>
            </a:r>
            <a:r>
              <a:rPr lang="en-US" sz="2800" dirty="0">
                <a:latin typeface="Calibri" pitchFamily="34" charset="0"/>
                <a:cs typeface="Calibri" pitchFamily="34" charset="0"/>
              </a:rPr>
              <a:t>consist of two ear rods that prevent the </a:t>
            </a:r>
            <a:r>
              <a:rPr lang="en-US" sz="2800" dirty="0" smtClean="0">
                <a:latin typeface="Calibri" pitchFamily="34" charset="0"/>
                <a:cs typeface="Calibri" pitchFamily="34" charset="0"/>
              </a:rPr>
              <a:t>movement </a:t>
            </a:r>
            <a:r>
              <a:rPr lang="en-US" sz="2800" dirty="0">
                <a:latin typeface="Calibri" pitchFamily="34" charset="0"/>
                <a:cs typeface="Calibri" pitchFamily="34" charset="0"/>
              </a:rPr>
              <a:t>of head in horizontal plane  and an orbital pointer for vertical stabilization. The upper part of the forehead is supported by forehead clamp above the region of nasal bridge .</a:t>
            </a:r>
          </a:p>
          <a:p>
            <a:pPr algn="just">
              <a:lnSpc>
                <a:spcPct val="125000"/>
              </a:lnSpc>
              <a:buFontTx/>
              <a:buNone/>
            </a:pPr>
            <a:endParaRPr lang="en-US" sz="2400"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s3"/>
          <p:cNvPicPr>
            <a:picLocks noChangeAspect="1" noChangeArrowheads="1"/>
          </p:cNvPicPr>
          <p:nvPr/>
        </p:nvPicPr>
        <p:blipFill>
          <a:blip r:embed="rId2"/>
          <a:srcRect l="24510" t="28516" r="46078" b="55087"/>
          <a:stretch>
            <a:fillRect/>
          </a:stretch>
        </p:blipFill>
        <p:spPr bwMode="auto">
          <a:xfrm>
            <a:off x="285720" y="214290"/>
            <a:ext cx="8429684" cy="6462757"/>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4294967295"/>
          </p:nvPr>
        </p:nvSpPr>
        <p:spPr>
          <a:xfrm>
            <a:off x="0" y="228600"/>
            <a:ext cx="8839200" cy="3048000"/>
          </a:xfrm>
        </p:spPr>
        <p:txBody>
          <a:bodyPr/>
          <a:lstStyle/>
          <a:p>
            <a:pPr algn="just">
              <a:lnSpc>
                <a:spcPct val="125000"/>
              </a:lnSpc>
            </a:pPr>
            <a:r>
              <a:rPr lang="en-US" sz="2400" dirty="0"/>
              <a:t>The distance between the X-Ray source and the mid-</a:t>
            </a:r>
            <a:r>
              <a:rPr lang="en-US" sz="2400" dirty="0" err="1"/>
              <a:t>sagittal</a:t>
            </a:r>
            <a:r>
              <a:rPr lang="en-US" sz="2400" dirty="0"/>
              <a:t> plane of the patient is fixed at 5 </a:t>
            </a:r>
            <a:r>
              <a:rPr lang="en-US" sz="2400" dirty="0" smtClean="0"/>
              <a:t>feet. </a:t>
            </a:r>
            <a:r>
              <a:rPr lang="en-US" sz="2400" dirty="0"/>
              <a:t>Thus the equipment helps in standardizing the radiographs by use of constant head position and source film distance so that serial radiographs can be compared</a:t>
            </a:r>
          </a:p>
          <a:p>
            <a:pPr algn="just">
              <a:lnSpc>
                <a:spcPct val="125000"/>
              </a:lnSpc>
              <a:buFontTx/>
              <a:buNone/>
            </a:pPr>
            <a:endParaRPr lang="en-US" sz="2400" dirty="0"/>
          </a:p>
        </p:txBody>
      </p:sp>
      <p:pic>
        <p:nvPicPr>
          <p:cNvPr id="7172" name="Content Placeholder 3" descr="s3.jpg"/>
          <p:cNvPicPr>
            <a:picLocks noChangeAspect="1"/>
          </p:cNvPicPr>
          <p:nvPr/>
        </p:nvPicPr>
        <p:blipFill>
          <a:blip r:embed="rId2"/>
          <a:srcRect l="24706" t="7700" r="12941" b="72713"/>
          <a:stretch>
            <a:fillRect/>
          </a:stretch>
        </p:blipFill>
        <p:spPr bwMode="auto">
          <a:xfrm>
            <a:off x="1066800" y="3276600"/>
            <a:ext cx="6858000" cy="3143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136</TotalTime>
  <Words>2297</Words>
  <Application>Microsoft Office PowerPoint</Application>
  <PresentationFormat>On-screen Show (4:3)</PresentationFormat>
  <Paragraphs>326</Paragraphs>
  <Slides>54</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56" baseType="lpstr">
      <vt:lpstr>Flow</vt:lpstr>
      <vt:lpstr>Photo Editor Photo</vt:lpstr>
      <vt:lpstr>Cephalometrics in Orthodontics</vt:lpstr>
      <vt:lpstr>INTRODUCTION</vt:lpstr>
      <vt:lpstr>HISTORICAL DEVELOPMENT</vt:lpstr>
      <vt:lpstr>USES OF CEPHALOMETRICS</vt:lpstr>
      <vt:lpstr>Evolution of cephalostat</vt:lpstr>
      <vt:lpstr>TYPES OF CEPHALOGRMS</vt:lpstr>
      <vt:lpstr>STANDARDIZATION</vt:lpstr>
      <vt:lpstr>Slide 8</vt:lpstr>
      <vt:lpstr>Slide 9</vt:lpstr>
      <vt:lpstr>CEPHALOMETRIC LANDMARKS</vt:lpstr>
      <vt:lpstr>Slide 11</vt:lpstr>
      <vt:lpstr>LANDMARKS</vt:lpstr>
      <vt:lpstr>Slide 13</vt:lpstr>
      <vt:lpstr>Slide 14</vt:lpstr>
      <vt:lpstr>Slide 15</vt:lpstr>
      <vt:lpstr>Slide 16</vt:lpstr>
      <vt:lpstr>Slide 17</vt:lpstr>
      <vt:lpstr>Slide 18</vt:lpstr>
      <vt:lpstr>Slide 19</vt:lpstr>
      <vt:lpstr>PLANES IN CEPHALOMETRICS</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TWEED’S ANALYSIS</vt:lpstr>
      <vt:lpstr>SEMINAR TOPICS</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vector>
  </TitlesOfParts>
  <Company>HP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Dr.Ravi Bhandari</dc:creator>
  <cp:lastModifiedBy>Dr.Ravi Bhandari</cp:lastModifiedBy>
  <cp:revision>15</cp:revision>
  <dcterms:created xsi:type="dcterms:W3CDTF">2018-09-27T15:07:14Z</dcterms:created>
  <dcterms:modified xsi:type="dcterms:W3CDTF">2019-09-20T10:13:02Z</dcterms:modified>
</cp:coreProperties>
</file>