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93"/>
  </p:notesMasterIdLst>
  <p:sldIdLst>
    <p:sldId id="430" r:id="rId2"/>
    <p:sldId id="406" r:id="rId3"/>
    <p:sldId id="256" r:id="rId4"/>
    <p:sldId id="407" r:id="rId5"/>
    <p:sldId id="257" r:id="rId6"/>
    <p:sldId id="431" r:id="rId7"/>
    <p:sldId id="455" r:id="rId8"/>
    <p:sldId id="258" r:id="rId9"/>
    <p:sldId id="259" r:id="rId10"/>
    <p:sldId id="269" r:id="rId11"/>
    <p:sldId id="422" r:id="rId12"/>
    <p:sldId id="432" r:id="rId13"/>
    <p:sldId id="270" r:id="rId14"/>
    <p:sldId id="271" r:id="rId15"/>
    <p:sldId id="451" r:id="rId16"/>
    <p:sldId id="272" r:id="rId17"/>
    <p:sldId id="433" r:id="rId18"/>
    <p:sldId id="274" r:id="rId19"/>
    <p:sldId id="275" r:id="rId20"/>
    <p:sldId id="425" r:id="rId21"/>
    <p:sldId id="276" r:id="rId22"/>
    <p:sldId id="424" r:id="rId23"/>
    <p:sldId id="277" r:id="rId24"/>
    <p:sldId id="405" r:id="rId25"/>
    <p:sldId id="278" r:id="rId26"/>
    <p:sldId id="412" r:id="rId27"/>
    <p:sldId id="411" r:id="rId28"/>
    <p:sldId id="454" r:id="rId29"/>
    <p:sldId id="280" r:id="rId30"/>
    <p:sldId id="281" r:id="rId31"/>
    <p:sldId id="282" r:id="rId32"/>
    <p:sldId id="456" r:id="rId33"/>
    <p:sldId id="413" r:id="rId34"/>
    <p:sldId id="443" r:id="rId35"/>
    <p:sldId id="444" r:id="rId36"/>
    <p:sldId id="445" r:id="rId37"/>
    <p:sldId id="446" r:id="rId38"/>
    <p:sldId id="447" r:id="rId39"/>
    <p:sldId id="283" r:id="rId40"/>
    <p:sldId id="448" r:id="rId41"/>
    <p:sldId id="388" r:id="rId42"/>
    <p:sldId id="394" r:id="rId43"/>
    <p:sldId id="389" r:id="rId44"/>
    <p:sldId id="390" r:id="rId45"/>
    <p:sldId id="391" r:id="rId46"/>
    <p:sldId id="392" r:id="rId47"/>
    <p:sldId id="393" r:id="rId48"/>
    <p:sldId id="434" r:id="rId49"/>
    <p:sldId id="435" r:id="rId50"/>
    <p:sldId id="414" r:id="rId51"/>
    <p:sldId id="436" r:id="rId52"/>
    <p:sldId id="429" r:id="rId53"/>
    <p:sldId id="449" r:id="rId54"/>
    <p:sldId id="450" r:id="rId55"/>
    <p:sldId id="415" r:id="rId56"/>
    <p:sldId id="416" r:id="rId57"/>
    <p:sldId id="398" r:id="rId58"/>
    <p:sldId id="437" r:id="rId59"/>
    <p:sldId id="438" r:id="rId60"/>
    <p:sldId id="286" r:id="rId61"/>
    <p:sldId id="423" r:id="rId62"/>
    <p:sldId id="287" r:id="rId63"/>
    <p:sldId id="452" r:id="rId64"/>
    <p:sldId id="384" r:id="rId65"/>
    <p:sldId id="288" r:id="rId66"/>
    <p:sldId id="385" r:id="rId67"/>
    <p:sldId id="381" r:id="rId68"/>
    <p:sldId id="289" r:id="rId69"/>
    <p:sldId id="453" r:id="rId70"/>
    <p:sldId id="417" r:id="rId71"/>
    <p:sldId id="382" r:id="rId72"/>
    <p:sldId id="383" r:id="rId73"/>
    <p:sldId id="290" r:id="rId74"/>
    <p:sldId id="404" r:id="rId75"/>
    <p:sldId id="291" r:id="rId76"/>
    <p:sldId id="400" r:id="rId77"/>
    <p:sldId id="401" r:id="rId78"/>
    <p:sldId id="402" r:id="rId79"/>
    <p:sldId id="292" r:id="rId80"/>
    <p:sldId id="418" r:id="rId81"/>
    <p:sldId id="293" r:id="rId82"/>
    <p:sldId id="403" r:id="rId83"/>
    <p:sldId id="294" r:id="rId84"/>
    <p:sldId id="295" r:id="rId85"/>
    <p:sldId id="296" r:id="rId86"/>
    <p:sldId id="426" r:id="rId87"/>
    <p:sldId id="298" r:id="rId88"/>
    <p:sldId id="299" r:id="rId89"/>
    <p:sldId id="420" r:id="rId90"/>
    <p:sldId id="439" r:id="rId91"/>
    <p:sldId id="428"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81883" autoAdjust="0"/>
  </p:normalViewPr>
  <p:slideViewPr>
    <p:cSldViewPr>
      <p:cViewPr>
        <p:scale>
          <a:sx n="50" d="100"/>
          <a:sy n="50" d="100"/>
        </p:scale>
        <p:origin x="-2376" y="-54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9D0F52-0081-4A61-8C98-F24E45B47649}" type="datetimeFigureOut">
              <a:rPr lang="en-US" smtClean="0"/>
              <a:pPr/>
              <a:t>4/18/2016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925486-3106-4171-B7FA-743A10DF7B72}" type="slidenum">
              <a:rPr lang="en-US" smtClean="0"/>
              <a:pPr/>
              <a:t>‹#›</a:t>
            </a:fld>
            <a:endParaRPr lang="en-US"/>
          </a:p>
        </p:txBody>
      </p:sp>
    </p:spTree>
    <p:extLst>
      <p:ext uri="{BB962C8B-B14F-4D97-AF65-F5344CB8AC3E}">
        <p14:creationId xmlns:p14="http://schemas.microsoft.com/office/powerpoint/2010/main" xmlns="" val="1123168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1-mesiobuccal</a:t>
            </a:r>
            <a:r>
              <a:rPr lang="en-US" baseline="0" dirty="0" smtClean="0"/>
              <a:t> cusp of max 1</a:t>
            </a:r>
            <a:r>
              <a:rPr lang="en-US" baseline="30000" dirty="0" smtClean="0"/>
              <a:t>st</a:t>
            </a:r>
            <a:r>
              <a:rPr lang="en-US" baseline="0" dirty="0" smtClean="0"/>
              <a:t> molar occludes in groove b/w the mesial and medial </a:t>
            </a:r>
            <a:r>
              <a:rPr lang="en-US" baseline="0" dirty="0" err="1" smtClean="0"/>
              <a:t>buccal</a:t>
            </a:r>
            <a:r>
              <a:rPr lang="en-US" baseline="0" dirty="0" smtClean="0"/>
              <a:t> cusp of lower 1</a:t>
            </a:r>
            <a:r>
              <a:rPr lang="en-US" baseline="30000" dirty="0" smtClean="0"/>
              <a:t>st</a:t>
            </a:r>
            <a:r>
              <a:rPr lang="en-US" baseline="0" dirty="0" smtClean="0"/>
              <a:t> molar.    2  -GOD-gingival part of long axis of crown is always distal to </a:t>
            </a:r>
            <a:r>
              <a:rPr lang="en-US" baseline="0" dirty="0" err="1" smtClean="0"/>
              <a:t>occlusal</a:t>
            </a:r>
            <a:r>
              <a:rPr lang="en-US" baseline="0" dirty="0" smtClean="0"/>
              <a:t> part .   3-tell crown inclination. +crown inclination-</a:t>
            </a:r>
            <a:r>
              <a:rPr lang="en-US" baseline="0" dirty="0" err="1" smtClean="0"/>
              <a:t>ging</a:t>
            </a:r>
            <a:r>
              <a:rPr lang="en-US" baseline="0" dirty="0" smtClean="0"/>
              <a:t> area of crown is more lingual then </a:t>
            </a:r>
            <a:r>
              <a:rPr lang="en-US" baseline="0" dirty="0" err="1" smtClean="0"/>
              <a:t>occlusal</a:t>
            </a:r>
            <a:r>
              <a:rPr lang="en-US" baseline="0" dirty="0" smtClean="0"/>
              <a:t> </a:t>
            </a:r>
            <a:r>
              <a:rPr lang="en-US" baseline="0" dirty="0" err="1" smtClean="0"/>
              <a:t>area.vice</a:t>
            </a:r>
            <a:r>
              <a:rPr lang="en-US" baseline="0" dirty="0" smtClean="0"/>
              <a:t> </a:t>
            </a:r>
            <a:r>
              <a:rPr lang="en-US" baseline="0" dirty="0" err="1" smtClean="0"/>
              <a:t>versa.max</a:t>
            </a:r>
            <a:r>
              <a:rPr lang="en-US" baseline="0" dirty="0" smtClean="0"/>
              <a:t> </a:t>
            </a:r>
            <a:r>
              <a:rPr lang="en-US" baseline="0" dirty="0" err="1" smtClean="0"/>
              <a:t>inc</a:t>
            </a:r>
            <a:r>
              <a:rPr lang="en-US" baseline="0" dirty="0" smtClean="0"/>
              <a:t> have a +crown incl.  And </a:t>
            </a:r>
            <a:r>
              <a:rPr lang="en-US" baseline="0" dirty="0" err="1" smtClean="0"/>
              <a:t>mand</a:t>
            </a:r>
            <a:r>
              <a:rPr lang="en-US" baseline="0" dirty="0" smtClean="0"/>
              <a:t> </a:t>
            </a:r>
            <a:r>
              <a:rPr lang="en-US" baseline="0" dirty="0" err="1" smtClean="0"/>
              <a:t>inc</a:t>
            </a:r>
            <a:r>
              <a:rPr lang="en-US" baseline="0" dirty="0" smtClean="0"/>
              <a:t> have mild –</a:t>
            </a:r>
            <a:r>
              <a:rPr lang="en-US" baseline="0" dirty="0" err="1" smtClean="0"/>
              <a:t>ve</a:t>
            </a:r>
            <a:r>
              <a:rPr lang="en-US" baseline="0" dirty="0" smtClean="0"/>
              <a:t> </a:t>
            </a:r>
            <a:r>
              <a:rPr lang="en-US" baseline="0" dirty="0" err="1" smtClean="0"/>
              <a:t>crwn</a:t>
            </a:r>
            <a:r>
              <a:rPr lang="en-US" baseline="0" dirty="0" smtClean="0"/>
              <a:t> inclination .max and </a:t>
            </a:r>
            <a:r>
              <a:rPr lang="en-US" baseline="0" dirty="0" err="1" smtClean="0"/>
              <a:t>mand</a:t>
            </a:r>
            <a:r>
              <a:rPr lang="en-US" baseline="0" dirty="0" smtClean="0"/>
              <a:t> posteriors </a:t>
            </a:r>
            <a:r>
              <a:rPr lang="en-US" baseline="0" dirty="0" err="1" smtClean="0"/>
              <a:t>hv</a:t>
            </a:r>
            <a:r>
              <a:rPr lang="en-US" baseline="0" dirty="0" smtClean="0"/>
              <a:t> a –</a:t>
            </a:r>
            <a:r>
              <a:rPr lang="en-US" baseline="0" dirty="0" err="1" smtClean="0"/>
              <a:t>ve</a:t>
            </a:r>
            <a:r>
              <a:rPr lang="en-US" baseline="0" dirty="0" smtClean="0"/>
              <a:t> </a:t>
            </a:r>
            <a:r>
              <a:rPr lang="en-US" baseline="0" dirty="0" err="1" smtClean="0"/>
              <a:t>crwn</a:t>
            </a:r>
            <a:r>
              <a:rPr lang="en-US" baseline="0" dirty="0" smtClean="0"/>
              <a:t> incl.</a:t>
            </a:r>
            <a:endParaRPr lang="en-US" dirty="0"/>
          </a:p>
        </p:txBody>
      </p:sp>
      <p:sp>
        <p:nvSpPr>
          <p:cNvPr id="4" name="Slide Number Placeholder 3"/>
          <p:cNvSpPr>
            <a:spLocks noGrp="1"/>
          </p:cNvSpPr>
          <p:nvPr>
            <p:ph type="sldNum" sz="quarter" idx="10"/>
          </p:nvPr>
        </p:nvSpPr>
        <p:spPr/>
        <p:txBody>
          <a:bodyPr/>
          <a:lstStyle/>
          <a:p>
            <a:fld id="{43925486-3106-4171-B7FA-743A10DF7B72}" type="slidenum">
              <a:rPr lang="en-US" smtClean="0"/>
              <a:pPr/>
              <a:t>5</a:t>
            </a:fld>
            <a:endParaRPr lang="en-US"/>
          </a:p>
        </p:txBody>
      </p:sp>
    </p:spTree>
    <p:extLst>
      <p:ext uri="{BB962C8B-B14F-4D97-AF65-F5344CB8AC3E}">
        <p14:creationId xmlns:p14="http://schemas.microsoft.com/office/powerpoint/2010/main" xmlns="" val="4273670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err="1" smtClean="0"/>
              <a:t>Lischer</a:t>
            </a:r>
            <a:r>
              <a:rPr lang="en-IN" dirty="0" smtClean="0"/>
              <a:t> </a:t>
            </a:r>
            <a:endParaRPr lang="en-IN" dirty="0"/>
          </a:p>
        </p:txBody>
      </p:sp>
      <p:sp>
        <p:nvSpPr>
          <p:cNvPr id="4" name="Slide Number Placeholder 3"/>
          <p:cNvSpPr>
            <a:spLocks noGrp="1"/>
          </p:cNvSpPr>
          <p:nvPr>
            <p:ph type="sldNum" sz="quarter" idx="10"/>
          </p:nvPr>
        </p:nvSpPr>
        <p:spPr/>
        <p:txBody>
          <a:bodyPr/>
          <a:lstStyle/>
          <a:p>
            <a:fld id="{43925486-3106-4171-B7FA-743A10DF7B72}" type="slidenum">
              <a:rPr lang="en-US" smtClean="0"/>
              <a:pPr/>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035467-1322-4EF8-B20B-2795469FF189}" type="slidenum">
              <a:rPr lang="en-US"/>
              <a:pPr/>
              <a:t>32</a:t>
            </a:fld>
            <a:endParaRPr lang="en-US"/>
          </a:p>
        </p:txBody>
      </p:sp>
      <p:sp>
        <p:nvSpPr>
          <p:cNvPr id="64514" name="Rectangle 2"/>
          <p:cNvSpPr>
            <a:spLocks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1C3A12-4C80-44EA-9A31-43CD84B3DCEB}" type="slidenum">
              <a:rPr lang="en-US"/>
              <a:pPr/>
              <a:t>53</a:t>
            </a:fld>
            <a:endParaRPr lang="en-US"/>
          </a:p>
        </p:txBody>
      </p:sp>
      <p:sp>
        <p:nvSpPr>
          <p:cNvPr id="74754" name="Rectangle 2"/>
          <p:cNvSpPr>
            <a:spLocks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38E3E8-D3EE-4129-B0E6-4C018B2C03A5}" type="slidenum">
              <a:rPr lang="en-US"/>
              <a:pPr/>
              <a:t>54</a:t>
            </a:fld>
            <a:endParaRPr lang="en-US"/>
          </a:p>
        </p:txBody>
      </p:sp>
      <p:sp>
        <p:nvSpPr>
          <p:cNvPr id="75778" name="Rectangle 2"/>
          <p:cNvSpPr>
            <a:spLocks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LOWER PERMANENT</a:t>
            </a:r>
            <a:r>
              <a:rPr lang="en-US" baseline="0" dirty="0" smtClean="0"/>
              <a:t> MOLAR SHFTS MESIALLY MORE THAN PERMANENT UPPER MOLAR BCOZ OF-</a:t>
            </a:r>
          </a:p>
          <a:p>
            <a:r>
              <a:rPr lang="en-US" baseline="0" dirty="0" smtClean="0"/>
              <a:t>  =LEEWAY SPACE ALLOWS MORE MAND MOLAR MOVEMENT</a:t>
            </a:r>
          </a:p>
          <a:p>
            <a:r>
              <a:rPr lang="en-US" baseline="0" dirty="0" smtClean="0"/>
              <a:t>  =DIFERENTL GRWTH OF LOWER JAW CARRYNG LWR MLR WITH IT</a:t>
            </a:r>
            <a:endParaRPr lang="en-US" dirty="0"/>
          </a:p>
        </p:txBody>
      </p:sp>
      <p:sp>
        <p:nvSpPr>
          <p:cNvPr id="4" name="Slide Number Placeholder 3"/>
          <p:cNvSpPr>
            <a:spLocks noGrp="1"/>
          </p:cNvSpPr>
          <p:nvPr>
            <p:ph type="sldNum" sz="quarter" idx="10"/>
          </p:nvPr>
        </p:nvSpPr>
        <p:spPr/>
        <p:txBody>
          <a:bodyPr/>
          <a:lstStyle/>
          <a:p>
            <a:fld id="{43925486-3106-4171-B7FA-743A10DF7B72}" type="slidenum">
              <a:rPr lang="en-US" smtClean="0"/>
              <a:pPr/>
              <a:t>56</a:t>
            </a:fld>
            <a:endParaRPr lang="en-US"/>
          </a:p>
        </p:txBody>
      </p:sp>
    </p:spTree>
    <p:extLst>
      <p:ext uri="{BB962C8B-B14F-4D97-AF65-F5344CB8AC3E}">
        <p14:creationId xmlns:p14="http://schemas.microsoft.com/office/powerpoint/2010/main" xmlns="" val="2825543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FH- STRAIGHT LINE THRUGH BONY MARGIN OF ORBIT DIRECTLY UNDER PUPIL OF EYE TO UPR MARGINS OF EXTRNL AUDITORY MEATUS.</a:t>
            </a:r>
          </a:p>
          <a:p>
            <a:r>
              <a:rPr lang="en-US" dirty="0" smtClean="0"/>
              <a:t>OP-IT IS DRWN PERPNDCULR TO FH AT BOTH BONY MARGIN OF ORBIT DIRECTLY UNDER PUPIL OF EYE </a:t>
            </a:r>
          </a:p>
          <a:p>
            <a:r>
              <a:rPr lang="en-US" dirty="0" smtClean="0"/>
              <a:t>MSP –PASSES THRUGH MID PALATAL RAPHE AT RGHT ANGL TO FHP</a:t>
            </a:r>
            <a:endParaRPr lang="en-US" dirty="0"/>
          </a:p>
        </p:txBody>
      </p:sp>
      <p:sp>
        <p:nvSpPr>
          <p:cNvPr id="4" name="Slide Number Placeholder 3"/>
          <p:cNvSpPr>
            <a:spLocks noGrp="1"/>
          </p:cNvSpPr>
          <p:nvPr>
            <p:ph type="sldNum" sz="quarter" idx="10"/>
          </p:nvPr>
        </p:nvSpPr>
        <p:spPr/>
        <p:txBody>
          <a:bodyPr/>
          <a:lstStyle/>
          <a:p>
            <a:fld id="{43925486-3106-4171-B7FA-743A10DF7B72}" type="slidenum">
              <a:rPr lang="en-US" smtClean="0"/>
              <a:pPr/>
              <a:t>60</a:t>
            </a:fld>
            <a:endParaRPr lang="en-US"/>
          </a:p>
        </p:txBody>
      </p:sp>
    </p:spTree>
    <p:extLst>
      <p:ext uri="{BB962C8B-B14F-4D97-AF65-F5344CB8AC3E}">
        <p14:creationId xmlns:p14="http://schemas.microsoft.com/office/powerpoint/2010/main" xmlns="" val="3907151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EE510C-4E33-4D37-BA82-842868C87A6D}" type="slidenum">
              <a:rPr lang="en-US"/>
              <a:pPr/>
              <a:t>63</a:t>
            </a:fld>
            <a:endParaRPr lang="en-US"/>
          </a:p>
        </p:txBody>
      </p:sp>
      <p:sp>
        <p:nvSpPr>
          <p:cNvPr id="73730" name="Rectangle 2"/>
          <p:cNvSpPr>
            <a:spLocks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46B36E-E30A-4294-9A37-13F2705242D7}" type="slidenum">
              <a:rPr lang="en-US"/>
              <a:pPr/>
              <a:t>69</a:t>
            </a:fld>
            <a:endParaRPr lang="en-US"/>
          </a:p>
        </p:txBody>
      </p:sp>
      <p:sp>
        <p:nvSpPr>
          <p:cNvPr id="77826" name="Rectangle 2"/>
          <p:cNvSpPr>
            <a:spLocks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 Rotated posterior teeth occupies more space and rotated incisors occupy less space in arch.</a:t>
            </a:r>
          </a:p>
          <a:p>
            <a:r>
              <a:rPr lang="en-US" dirty="0" smtClean="0"/>
              <a:t>6 . Cos </a:t>
            </a:r>
            <a:r>
              <a:rPr lang="en-US" dirty="0" err="1" smtClean="0"/>
              <a:t>shud</a:t>
            </a:r>
            <a:r>
              <a:rPr lang="en-US" dirty="0" smtClean="0"/>
              <a:t> be flat not exceeding then 1.5mm</a:t>
            </a:r>
            <a:endParaRPr lang="en-US" dirty="0"/>
          </a:p>
        </p:txBody>
      </p:sp>
      <p:sp>
        <p:nvSpPr>
          <p:cNvPr id="4" name="Slide Number Placeholder 3"/>
          <p:cNvSpPr>
            <a:spLocks noGrp="1"/>
          </p:cNvSpPr>
          <p:nvPr>
            <p:ph type="sldNum" sz="quarter" idx="10"/>
          </p:nvPr>
        </p:nvSpPr>
        <p:spPr/>
        <p:txBody>
          <a:bodyPr/>
          <a:lstStyle/>
          <a:p>
            <a:fld id="{43925486-3106-4171-B7FA-743A10DF7B72}" type="slidenum">
              <a:rPr lang="en-US" smtClean="0"/>
              <a:pPr/>
              <a:t>6</a:t>
            </a:fld>
            <a:endParaRPr lang="en-US"/>
          </a:p>
        </p:txBody>
      </p:sp>
    </p:spTree>
    <p:extLst>
      <p:ext uri="{BB962C8B-B14F-4D97-AF65-F5344CB8AC3E}">
        <p14:creationId xmlns:p14="http://schemas.microsoft.com/office/powerpoint/2010/main" xmlns="" val="957961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latin typeface="Georgia" pitchFamily="18" charset="0"/>
              </a:rPr>
              <a:t>It is a smooth curve passing through central fossa of each upper molar and  across </a:t>
            </a:r>
            <a:r>
              <a:rPr lang="en-US" sz="1200" b="0" dirty="0" err="1" smtClean="0">
                <a:latin typeface="Georgia" pitchFamily="18" charset="0"/>
              </a:rPr>
              <a:t>cingulum</a:t>
            </a:r>
            <a:r>
              <a:rPr lang="en-US" sz="1200" b="0" dirty="0" smtClean="0">
                <a:latin typeface="Georgia" pitchFamily="18" charset="0"/>
              </a:rPr>
              <a:t> of upper canine and incisor teeth.</a:t>
            </a:r>
          </a:p>
          <a:p>
            <a:r>
              <a:rPr lang="en-US" sz="1200" b="0" dirty="0" smtClean="0">
                <a:latin typeface="Georgia" pitchFamily="18" charset="0"/>
              </a:rPr>
              <a:t>       The same line runs along the </a:t>
            </a:r>
            <a:r>
              <a:rPr lang="en-US" sz="1200" b="0" dirty="0" err="1" smtClean="0">
                <a:latin typeface="Georgia" pitchFamily="18" charset="0"/>
              </a:rPr>
              <a:t>buccal</a:t>
            </a:r>
            <a:r>
              <a:rPr lang="en-US" sz="1200" b="0" dirty="0" smtClean="0">
                <a:latin typeface="Georgia" pitchFamily="18" charset="0"/>
              </a:rPr>
              <a:t> cusps &amp; </a:t>
            </a:r>
            <a:r>
              <a:rPr lang="en-US" sz="1200" b="0" dirty="0" err="1" smtClean="0">
                <a:latin typeface="Georgia" pitchFamily="18" charset="0"/>
              </a:rPr>
              <a:t>incisal</a:t>
            </a:r>
            <a:r>
              <a:rPr lang="en-US" sz="1200" b="0" dirty="0" smtClean="0">
                <a:latin typeface="Georgia" pitchFamily="18" charset="0"/>
              </a:rPr>
              <a:t> edges of lower teeth.</a:t>
            </a:r>
          </a:p>
          <a:p>
            <a:endParaRPr lang="en-US" dirty="0"/>
          </a:p>
        </p:txBody>
      </p:sp>
      <p:sp>
        <p:nvSpPr>
          <p:cNvPr id="4" name="Slide Number Placeholder 3"/>
          <p:cNvSpPr>
            <a:spLocks noGrp="1"/>
          </p:cNvSpPr>
          <p:nvPr>
            <p:ph type="sldNum" sz="quarter" idx="10"/>
          </p:nvPr>
        </p:nvSpPr>
        <p:spPr/>
        <p:txBody>
          <a:bodyPr/>
          <a:lstStyle/>
          <a:p>
            <a:fld id="{43925486-3106-4171-B7FA-743A10DF7B72}" type="slidenum">
              <a:rPr lang="en-US" smtClean="0"/>
              <a:pPr/>
              <a:t>10</a:t>
            </a:fld>
            <a:endParaRPr lang="en-US"/>
          </a:p>
        </p:txBody>
      </p:sp>
    </p:spTree>
    <p:extLst>
      <p:ext uri="{BB962C8B-B14F-4D97-AF65-F5344CB8AC3E}">
        <p14:creationId xmlns:p14="http://schemas.microsoft.com/office/powerpoint/2010/main" xmlns="" val="1482692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925486-3106-4171-B7FA-743A10DF7B72}" type="slidenum">
              <a:rPr lang="en-US" smtClean="0"/>
              <a:pPr/>
              <a:t>12</a:t>
            </a:fld>
            <a:endParaRPr lang="en-US"/>
          </a:p>
        </p:txBody>
      </p:sp>
    </p:spTree>
    <p:extLst>
      <p:ext uri="{BB962C8B-B14F-4D97-AF65-F5344CB8AC3E}">
        <p14:creationId xmlns:p14="http://schemas.microsoft.com/office/powerpoint/2010/main" xmlns="" val="1714406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Georgia" pitchFamily="18" charset="0"/>
              </a:rPr>
              <a:t>Edward Angle, in his classification of malocclusions,  never depicted Class I as  “</a:t>
            </a:r>
            <a:r>
              <a:rPr lang="en-US" sz="1200" dirty="0" err="1" smtClean="0">
                <a:latin typeface="Georgia" pitchFamily="18" charset="0"/>
              </a:rPr>
              <a:t>IDEAL”,but</a:t>
            </a:r>
            <a:r>
              <a:rPr lang="en-US" sz="1200" dirty="0" smtClean="0">
                <a:latin typeface="Georgia" pitchFamily="18" charset="0"/>
              </a:rPr>
              <a:t> as a range of abnormality b/w extremes of full Class II &amp; Class III.</a:t>
            </a:r>
          </a:p>
          <a:p>
            <a:r>
              <a:rPr lang="en-US" sz="1200" dirty="0" smtClean="0">
                <a:latin typeface="Georgia" pitchFamily="18" charset="0"/>
              </a:rPr>
              <a:t>According  to angle – In Ideal occlusion every tooth (except lower centrals &amp; upper third molars) should have two antagonists </a:t>
            </a:r>
            <a:r>
              <a:rPr lang="en-US" sz="1200" dirty="0" err="1" smtClean="0">
                <a:latin typeface="Georgia" pitchFamily="18" charset="0"/>
              </a:rPr>
              <a:t>alongwith</a:t>
            </a:r>
            <a:r>
              <a:rPr lang="en-US" sz="1200" dirty="0" smtClean="0">
                <a:latin typeface="Georgia" pitchFamily="18" charset="0"/>
              </a:rPr>
              <a:t> having class I molar relation </a:t>
            </a:r>
          </a:p>
          <a:p>
            <a:r>
              <a:rPr lang="en-US" sz="1200" dirty="0" smtClean="0">
                <a:latin typeface="Georgia" pitchFamily="18" charset="0"/>
              </a:rPr>
              <a:t>According to angle</a:t>
            </a:r>
          </a:p>
          <a:p>
            <a:r>
              <a:rPr lang="en-US" sz="1200" dirty="0" smtClean="0">
                <a:latin typeface="Georgia" pitchFamily="18" charset="0"/>
              </a:rPr>
              <a:t>    “ALL IDEAL OCCLUSIONS ARE CLASS I , BUT NOT ALL CLASS I OCCLUSIONS ARE IDEAL”</a:t>
            </a:r>
          </a:p>
          <a:p>
            <a:endParaRPr lang="en-US" sz="1200" dirty="0" smtClean="0">
              <a:latin typeface="Georgia" pitchFamily="18" charset="0"/>
            </a:endParaRPr>
          </a:p>
          <a:p>
            <a:endParaRPr lang="en-US" dirty="0"/>
          </a:p>
        </p:txBody>
      </p:sp>
      <p:sp>
        <p:nvSpPr>
          <p:cNvPr id="4" name="Slide Number Placeholder 3"/>
          <p:cNvSpPr>
            <a:spLocks noGrp="1"/>
          </p:cNvSpPr>
          <p:nvPr>
            <p:ph type="sldNum" sz="quarter" idx="10"/>
          </p:nvPr>
        </p:nvSpPr>
        <p:spPr/>
        <p:txBody>
          <a:bodyPr/>
          <a:lstStyle/>
          <a:p>
            <a:fld id="{43925486-3106-4171-B7FA-743A10DF7B72}" type="slidenum">
              <a:rPr lang="en-US" smtClean="0"/>
              <a:pPr/>
              <a:t>13</a:t>
            </a:fld>
            <a:endParaRPr lang="en-US"/>
          </a:p>
        </p:txBody>
      </p:sp>
    </p:spTree>
    <p:extLst>
      <p:ext uri="{BB962C8B-B14F-4D97-AF65-F5344CB8AC3E}">
        <p14:creationId xmlns:p14="http://schemas.microsoft.com/office/powerpoint/2010/main" xmlns="" val="2721683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035467-1322-4EF8-B20B-2795469FF189}" type="slidenum">
              <a:rPr lang="en-US"/>
              <a:pPr/>
              <a:t>15</a:t>
            </a:fld>
            <a:endParaRPr lang="en-US"/>
          </a:p>
        </p:txBody>
      </p:sp>
      <p:sp>
        <p:nvSpPr>
          <p:cNvPr id="64514" name="Rectangle 2"/>
          <p:cNvSpPr>
            <a:spLocks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DEEP BITE INCREASES IN BOTH CLASS II DIV 1 &amp; DIV 2 AS LOWER INCISAL EDGES R PLACED DISTALLY  TO CINGULUM OF UPPER INCISORS AND THEREFORE THEY GROWS UNOBSTRUCTEDLY. </a:t>
            </a:r>
            <a:endParaRPr lang="en-US" dirty="0"/>
          </a:p>
        </p:txBody>
      </p:sp>
      <p:sp>
        <p:nvSpPr>
          <p:cNvPr id="4" name="Slide Number Placeholder 3"/>
          <p:cNvSpPr>
            <a:spLocks noGrp="1"/>
          </p:cNvSpPr>
          <p:nvPr>
            <p:ph type="sldNum" sz="quarter" idx="10"/>
          </p:nvPr>
        </p:nvSpPr>
        <p:spPr/>
        <p:txBody>
          <a:bodyPr/>
          <a:lstStyle/>
          <a:p>
            <a:fld id="{43925486-3106-4171-B7FA-743A10DF7B72}" type="slidenum">
              <a:rPr lang="en-US" smtClean="0"/>
              <a:pPr/>
              <a:t>24</a:t>
            </a:fld>
            <a:endParaRPr lang="en-US"/>
          </a:p>
        </p:txBody>
      </p:sp>
    </p:spTree>
    <p:extLst>
      <p:ext uri="{BB962C8B-B14F-4D97-AF65-F5344CB8AC3E}">
        <p14:creationId xmlns:p14="http://schemas.microsoft.com/office/powerpoint/2010/main" xmlns="" val="1237100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Pseudo class III if left untreated </a:t>
            </a:r>
            <a:r>
              <a:rPr lang="en-US" dirty="0" err="1" smtClean="0"/>
              <a:t>vl</a:t>
            </a:r>
            <a:r>
              <a:rPr lang="en-US" dirty="0" smtClean="0"/>
              <a:t> develop into TRUE class III due to unhindered growth of mandible..</a:t>
            </a:r>
            <a:r>
              <a:rPr lang="en-US" dirty="0" err="1" smtClean="0"/>
              <a:t>therefore,crossbite</a:t>
            </a:r>
            <a:r>
              <a:rPr lang="en-US" dirty="0" smtClean="0"/>
              <a:t> should be treated as early as possible</a:t>
            </a:r>
            <a:endParaRPr lang="en-US" dirty="0"/>
          </a:p>
        </p:txBody>
      </p:sp>
      <p:sp>
        <p:nvSpPr>
          <p:cNvPr id="4" name="Slide Number Placeholder 3"/>
          <p:cNvSpPr>
            <a:spLocks noGrp="1"/>
          </p:cNvSpPr>
          <p:nvPr>
            <p:ph type="sldNum" sz="quarter" idx="10"/>
          </p:nvPr>
        </p:nvSpPr>
        <p:spPr/>
        <p:txBody>
          <a:bodyPr/>
          <a:lstStyle/>
          <a:p>
            <a:fld id="{43925486-3106-4171-B7FA-743A10DF7B72}" type="slidenum">
              <a:rPr lang="en-US" smtClean="0"/>
              <a:pPr/>
              <a:t>27</a:t>
            </a:fld>
            <a:endParaRPr lang="en-US"/>
          </a:p>
        </p:txBody>
      </p:sp>
    </p:spTree>
    <p:extLst>
      <p:ext uri="{BB962C8B-B14F-4D97-AF65-F5344CB8AC3E}">
        <p14:creationId xmlns:p14="http://schemas.microsoft.com/office/powerpoint/2010/main" xmlns="" val="3728768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2D0597-838B-424A-BA6F-FB293504F1A2}" type="slidenum">
              <a:rPr lang="en-US"/>
              <a:pPr/>
              <a:t>28</a:t>
            </a:fld>
            <a:endParaRPr lang="en-US"/>
          </a:p>
        </p:txBody>
      </p:sp>
      <p:sp>
        <p:nvSpPr>
          <p:cNvPr id="66562" name="Rectangle 2"/>
          <p:cNvSpPr>
            <a:spLocks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06A7A2-AFBD-4D94-A79B-1B8B916F180E}"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EBB-F151-4C26-AA07-B9E6EFB2E8E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06A7A2-AFBD-4D94-A79B-1B8B916F180E}"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EBB-F151-4C26-AA07-B9E6EFB2E8E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06A7A2-AFBD-4D94-A79B-1B8B916F180E}"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EBB-F151-4C26-AA07-B9E6EFB2E8E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06A7A2-AFBD-4D94-A79B-1B8B916F180E}"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EBB-F151-4C26-AA07-B9E6EFB2E8E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3706A7A2-AFBD-4D94-A79B-1B8B916F180E}"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EBB-F151-4C26-AA07-B9E6EFB2E8E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06A7A2-AFBD-4D94-A79B-1B8B916F180E}" type="datetimeFigureOut">
              <a:rPr lang="en-US" smtClean="0"/>
              <a:pPr/>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6EEBB-F151-4C26-AA07-B9E6EFB2E8E5}"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06A7A2-AFBD-4D94-A79B-1B8B916F180E}" type="datetimeFigureOut">
              <a:rPr lang="en-US" smtClean="0"/>
              <a:pPr/>
              <a:t>4/18/2016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66EEBB-F151-4C26-AA07-B9E6EFB2E8E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06A7A2-AFBD-4D94-A79B-1B8B916F180E}" type="datetimeFigureOut">
              <a:rPr lang="en-US" smtClean="0"/>
              <a:pPr/>
              <a:t>4/18/2016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66EEBB-F151-4C26-AA07-B9E6EFB2E8E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6A7A2-AFBD-4D94-A79B-1B8B916F180E}" type="datetimeFigureOut">
              <a:rPr lang="en-US" smtClean="0"/>
              <a:pPr/>
              <a:t>4/18/2016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66EEBB-F151-4C26-AA07-B9E6EFB2E8E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3706A7A2-AFBD-4D94-A79B-1B8B916F180E}" type="datetimeFigureOut">
              <a:rPr lang="en-US" smtClean="0"/>
              <a:pPr/>
              <a:t>4/18/2016</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366EEBB-F151-4C26-AA07-B9E6EFB2E8E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06A7A2-AFBD-4D94-A79B-1B8B916F180E}" type="datetimeFigureOut">
              <a:rPr lang="en-US" smtClean="0"/>
              <a:pPr/>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6EEBB-F151-4C26-AA07-B9E6EFB2E8E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3706A7A2-AFBD-4D94-A79B-1B8B916F180E}" type="datetimeFigureOut">
              <a:rPr lang="en-US" smtClean="0"/>
              <a:pPr/>
              <a:t>4/18/2016</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366EEBB-F151-4C26-AA07-B9E6EFB2E8E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8.bin"/><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oleObject" Target="../embeddings/oleObject20.bin"/><Relationship Id="rId4" Type="http://schemas.openxmlformats.org/officeDocument/2006/relationships/image" Target="../media/image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file:///A:\peter\5.jpg"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file:///A:\peter\6.jpg"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file:///A:\peter\7.jpg"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oleObject22.bin"/></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                               </a:t>
            </a:r>
            <a:r>
              <a:rPr lang="en-US" b="1" cap="none"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SEMINAR</a:t>
            </a:r>
            <a:endParaRPr lang="en-US" dirty="0">
              <a:solidFill>
                <a:srgbClr val="FF0000"/>
              </a:solidFill>
            </a:endParaRPr>
          </a:p>
        </p:txBody>
      </p:sp>
      <p:sp>
        <p:nvSpPr>
          <p:cNvPr id="4" name="Rectangle 3"/>
          <p:cNvSpPr/>
          <p:nvPr/>
        </p:nvSpPr>
        <p:spPr>
          <a:xfrm>
            <a:off x="-114411" y="2133600"/>
            <a:ext cx="9293047" cy="34163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dirty="0" smtClean="0">
                <a:solidFill>
                  <a:srgbClr val="C00000"/>
                </a:solidFill>
                <a:latin typeface="Georgia" pitchFamily="18" charset="0"/>
              </a:rPr>
              <a:t>CLASSIFICATION </a:t>
            </a:r>
          </a:p>
          <a:p>
            <a:pPr algn="ctr"/>
            <a:r>
              <a:rPr lang="en-US" sz="5400" dirty="0" smtClean="0">
                <a:solidFill>
                  <a:srgbClr val="C00000"/>
                </a:solidFill>
                <a:latin typeface="Georgia" pitchFamily="18" charset="0"/>
              </a:rPr>
              <a:t>OF</a:t>
            </a:r>
          </a:p>
          <a:p>
            <a:pPr algn="ctr"/>
            <a:r>
              <a:rPr lang="en-US" sz="5400" dirty="0" smtClean="0">
                <a:solidFill>
                  <a:srgbClr val="C00000"/>
                </a:solidFill>
                <a:latin typeface="Georgia" pitchFamily="18" charset="0"/>
              </a:rPr>
              <a:t> </a:t>
            </a:r>
            <a:r>
              <a:rPr lang="en-US" sz="5400" dirty="0">
                <a:solidFill>
                  <a:srgbClr val="C00000"/>
                </a:solidFill>
                <a:latin typeface="Georgia" pitchFamily="18" charset="0"/>
              </a:rPr>
              <a:t>MALOCCLUSION</a:t>
            </a:r>
          </a:p>
          <a:p>
            <a:pPr algn="ctr"/>
            <a:endParaRPr lang="en-US" sz="5400" b="1" cap="none" spc="0" dirty="0">
              <a:ln w="11430"/>
              <a:solidFill>
                <a:srgbClr val="C0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xmlns="" val="2907730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a:solidFill>
                  <a:srgbClr val="C00000"/>
                </a:solidFill>
              </a:rPr>
              <a:t>ANGLE'S SYSTEM </a:t>
            </a:r>
            <a:r>
              <a:rPr lang="en-US" dirty="0">
                <a:solidFill>
                  <a:srgbClr val="C00000"/>
                </a:solidFill>
              </a:rPr>
              <a:t>OF </a:t>
            </a:r>
            <a:r>
              <a:rPr lang="en-US" i="1" dirty="0">
                <a:solidFill>
                  <a:srgbClr val="C00000"/>
                </a:solidFill>
              </a:rPr>
              <a:t>CLASSIFICATION</a:t>
            </a:r>
            <a:endParaRPr lang="en-US" dirty="0">
              <a:solidFill>
                <a:srgbClr val="C00000"/>
              </a:solidFill>
            </a:endParaRPr>
          </a:p>
        </p:txBody>
      </p:sp>
      <p:sp>
        <p:nvSpPr>
          <p:cNvPr id="5" name="Content Placeholder 4"/>
          <p:cNvSpPr>
            <a:spLocks noGrp="1"/>
          </p:cNvSpPr>
          <p:nvPr>
            <p:ph idx="1"/>
          </p:nvPr>
        </p:nvSpPr>
        <p:spPr>
          <a:xfrm>
            <a:off x="822960" y="1100628"/>
            <a:ext cx="7520940" cy="5452572"/>
          </a:xfrm>
        </p:spPr>
        <p:txBody>
          <a:bodyPr>
            <a:noAutofit/>
          </a:bodyPr>
          <a:lstStyle/>
          <a:p>
            <a:r>
              <a:rPr lang="en-US" sz="2000" dirty="0">
                <a:latin typeface="Georgia" pitchFamily="18" charset="0"/>
              </a:rPr>
              <a:t>BY EDWARD HARTLEY </a:t>
            </a:r>
            <a:r>
              <a:rPr lang="en-US" sz="2000" dirty="0" smtClean="0">
                <a:latin typeface="Georgia" pitchFamily="18" charset="0"/>
              </a:rPr>
              <a:t>ANGLE</a:t>
            </a:r>
          </a:p>
          <a:p>
            <a:r>
              <a:rPr lang="en-US" sz="2000" dirty="0">
                <a:latin typeface="Georgia" pitchFamily="18" charset="0"/>
              </a:rPr>
              <a:t>Published in </a:t>
            </a:r>
            <a:r>
              <a:rPr lang="en-US" sz="2000" dirty="0" smtClean="0">
                <a:latin typeface="Georgia" pitchFamily="18" charset="0"/>
              </a:rPr>
              <a:t>1899  in the periodical</a:t>
            </a:r>
          </a:p>
          <a:p>
            <a:r>
              <a:rPr lang="en-US" sz="2000" dirty="0">
                <a:latin typeface="Georgia" pitchFamily="18" charset="0"/>
              </a:rPr>
              <a:t> </a:t>
            </a:r>
            <a:r>
              <a:rPr lang="en-US" sz="2000" dirty="0" smtClean="0">
                <a:latin typeface="Georgia" pitchFamily="18" charset="0"/>
              </a:rPr>
              <a:t>         -DENTAL COSMOS</a:t>
            </a:r>
          </a:p>
          <a:p>
            <a:endParaRPr lang="en-US" sz="2000" dirty="0" smtClean="0">
              <a:latin typeface="Georgia" pitchFamily="18" charset="0"/>
            </a:endParaRPr>
          </a:p>
          <a:p>
            <a:r>
              <a:rPr lang="en-US" sz="2000" dirty="0" smtClean="0">
                <a:latin typeface="Georgia" pitchFamily="18" charset="0"/>
              </a:rPr>
              <a:t>Based on</a:t>
            </a:r>
          </a:p>
          <a:p>
            <a:endParaRPr lang="en-US" sz="2000" dirty="0" smtClean="0">
              <a:latin typeface="Georgia" pitchFamily="18" charset="0"/>
            </a:endParaRPr>
          </a:p>
          <a:p>
            <a:r>
              <a:rPr lang="en-US" sz="2000" dirty="0" smtClean="0">
                <a:latin typeface="Georgia" pitchFamily="18" charset="0"/>
              </a:rPr>
              <a:t>-- </a:t>
            </a:r>
            <a:r>
              <a:rPr lang="en-US" sz="2000" dirty="0" smtClean="0">
                <a:solidFill>
                  <a:srgbClr val="7030A0"/>
                </a:solidFill>
                <a:latin typeface="Georgia" pitchFamily="18" charset="0"/>
              </a:rPr>
              <a:t>KEY of occlusion-</a:t>
            </a:r>
          </a:p>
          <a:p>
            <a:r>
              <a:rPr lang="en-US" sz="2000" b="0" dirty="0" smtClean="0">
                <a:latin typeface="Georgia" pitchFamily="18" charset="0"/>
              </a:rPr>
              <a:t>Maxillary </a:t>
            </a:r>
            <a:r>
              <a:rPr lang="en-US" sz="2000" b="0" dirty="0">
                <a:latin typeface="Georgia" pitchFamily="18" charset="0"/>
              </a:rPr>
              <a:t>first </a:t>
            </a:r>
            <a:r>
              <a:rPr lang="en-US" sz="2000" b="0" dirty="0" smtClean="0">
                <a:latin typeface="Georgia" pitchFamily="18" charset="0"/>
              </a:rPr>
              <a:t>permanent molars </a:t>
            </a:r>
            <a:endParaRPr lang="en-US" sz="2000" b="0" dirty="0">
              <a:latin typeface="Georgia" pitchFamily="18" charset="0"/>
            </a:endParaRPr>
          </a:p>
          <a:p>
            <a:endParaRPr lang="en-US" sz="2000" dirty="0" smtClean="0">
              <a:latin typeface="Georgia" pitchFamily="18" charset="0"/>
            </a:endParaRPr>
          </a:p>
          <a:p>
            <a:endParaRPr lang="en-US" sz="2000" dirty="0" smtClean="0">
              <a:solidFill>
                <a:srgbClr val="7030A0"/>
              </a:solidFill>
              <a:latin typeface="Georgia" pitchFamily="18" charset="0"/>
            </a:endParaRPr>
          </a:p>
          <a:p>
            <a:r>
              <a:rPr lang="en-US" sz="2000" dirty="0" smtClean="0">
                <a:solidFill>
                  <a:srgbClr val="7030A0"/>
                </a:solidFill>
                <a:latin typeface="Georgia" pitchFamily="18" charset="0"/>
              </a:rPr>
              <a:t>--</a:t>
            </a:r>
            <a:r>
              <a:rPr lang="en-US" sz="2000" dirty="0">
                <a:solidFill>
                  <a:srgbClr val="7030A0"/>
                </a:solidFill>
                <a:latin typeface="Georgia" pitchFamily="18" charset="0"/>
              </a:rPr>
              <a:t>A</a:t>
            </a:r>
            <a:r>
              <a:rPr lang="en-US" sz="2000" dirty="0" smtClean="0">
                <a:solidFill>
                  <a:srgbClr val="7030A0"/>
                </a:solidFill>
                <a:latin typeface="Georgia" pitchFamily="18" charset="0"/>
              </a:rPr>
              <a:t>ntero posterior relationship of the Jaws with each other</a:t>
            </a:r>
          </a:p>
          <a:p>
            <a:endParaRPr lang="en-US" sz="2000" dirty="0" smtClean="0">
              <a:solidFill>
                <a:srgbClr val="7030A0"/>
              </a:solidFill>
              <a:latin typeface="Georgia" pitchFamily="18" charset="0"/>
            </a:endParaRPr>
          </a:p>
          <a:p>
            <a:endParaRPr lang="en-US" sz="2000" dirty="0">
              <a:latin typeface="Georgia" pitchFamily="18" charset="0"/>
            </a:endParaRPr>
          </a:p>
        </p:txBody>
      </p:sp>
      <p:pic>
        <p:nvPicPr>
          <p:cNvPr id="9236" name="Picture 20" descr="http://2.bp.blogspot.com/_V6qjwJchz2M/S7DHy9o8TyI/AAAAAAAAANE/88zhSd5t8jU/s1600/EHANGLE.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81907" y="1050718"/>
            <a:ext cx="2242894" cy="27592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816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down)">
                                      <p:cBhvr>
                                        <p:cTn id="7" dur="500"/>
                                        <p:tgtEl>
                                          <p:spTgt spid="92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1000"/>
                                        <p:tgtEl>
                                          <p:spTgt spid="5">
                                            <p:txEl>
                                              <p:pRg st="4" end="4"/>
                                            </p:txEl>
                                          </p:spTgt>
                                        </p:tgtEl>
                                      </p:cBhvr>
                                    </p:animEffect>
                                    <p:anim calcmode="lin" valueType="num">
                                      <p:cBhvr>
                                        <p:cTn id="1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1000"/>
                                        <p:tgtEl>
                                          <p:spTgt spid="5">
                                            <p:txEl>
                                              <p:pRg st="6" end="6"/>
                                            </p:txEl>
                                          </p:spTgt>
                                        </p:tgtEl>
                                      </p:cBhvr>
                                    </p:animEffect>
                                    <p:anim calcmode="lin" valueType="num">
                                      <p:cBhvr>
                                        <p:cTn id="1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1000"/>
                                        <p:tgtEl>
                                          <p:spTgt spid="5">
                                            <p:txEl>
                                              <p:pRg st="7" end="7"/>
                                            </p:txEl>
                                          </p:spTgt>
                                        </p:tgtEl>
                                      </p:cBhvr>
                                    </p:animEffect>
                                    <p:anim calcmode="lin" valueType="num">
                                      <p:cBhvr>
                                        <p:cTn id="2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anim calcmode="lin" valueType="num">
                                      <p:cBhvr>
                                        <p:cTn id="28"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520940" cy="548640"/>
          </a:xfrm>
        </p:spPr>
        <p:txBody>
          <a:bodyPr/>
          <a:lstStyle/>
          <a:p>
            <a:r>
              <a:rPr lang="en-US" b="1" dirty="0">
                <a:solidFill>
                  <a:srgbClr val="C00000"/>
                </a:solidFill>
                <a:latin typeface="Georgia" pitchFamily="18" charset="0"/>
              </a:rPr>
              <a:t> </a:t>
            </a:r>
            <a:r>
              <a:rPr lang="en-US" b="1" dirty="0" smtClean="0">
                <a:solidFill>
                  <a:srgbClr val="C00000"/>
                </a:solidFill>
                <a:latin typeface="Georgia" pitchFamily="18" charset="0"/>
              </a:rPr>
              <a:t>                      KEY </a:t>
            </a:r>
            <a:r>
              <a:rPr lang="en-US" b="1" dirty="0">
                <a:solidFill>
                  <a:srgbClr val="C00000"/>
                </a:solidFill>
                <a:latin typeface="Georgia" pitchFamily="18" charset="0"/>
              </a:rPr>
              <a:t>of </a:t>
            </a:r>
            <a:r>
              <a:rPr lang="en-US" b="1" dirty="0" smtClean="0">
                <a:solidFill>
                  <a:srgbClr val="C00000"/>
                </a:solidFill>
                <a:latin typeface="Georgia" pitchFamily="18" charset="0"/>
              </a:rPr>
              <a:t>occlusion</a:t>
            </a:r>
            <a:r>
              <a:rPr lang="en-US" b="1" dirty="0">
                <a:solidFill>
                  <a:srgbClr val="C00000"/>
                </a:solidFill>
                <a:latin typeface="Georgia" pitchFamily="18" charset="0"/>
              </a:rPr>
              <a:t/>
            </a:r>
            <a:br>
              <a:rPr lang="en-US" b="1" dirty="0">
                <a:solidFill>
                  <a:srgbClr val="C00000"/>
                </a:solidFill>
                <a:latin typeface="Georgia" pitchFamily="18" charset="0"/>
              </a:rPr>
            </a:br>
            <a:endParaRPr lang="en-US" b="1" dirty="0">
              <a:solidFill>
                <a:srgbClr val="C00000"/>
              </a:solidFill>
            </a:endParaRPr>
          </a:p>
        </p:txBody>
      </p:sp>
      <p:sp>
        <p:nvSpPr>
          <p:cNvPr id="3" name="Content Placeholder 2"/>
          <p:cNvSpPr>
            <a:spLocks noGrp="1"/>
          </p:cNvSpPr>
          <p:nvPr>
            <p:ph idx="1"/>
          </p:nvPr>
        </p:nvSpPr>
        <p:spPr>
          <a:xfrm>
            <a:off x="822960" y="1405428"/>
            <a:ext cx="7520940" cy="4690572"/>
          </a:xfrm>
        </p:spPr>
        <p:txBody>
          <a:bodyPr>
            <a:normAutofit/>
          </a:bodyPr>
          <a:lstStyle/>
          <a:p>
            <a:r>
              <a:rPr lang="en-US" sz="2000" dirty="0">
                <a:latin typeface="Georgia" pitchFamily="18" charset="0"/>
              </a:rPr>
              <a:t>Maxillary first molars considered </a:t>
            </a:r>
            <a:r>
              <a:rPr lang="en-US" sz="2000" dirty="0" smtClean="0">
                <a:latin typeface="Georgia" pitchFamily="18" charset="0"/>
              </a:rPr>
              <a:t>to be </a:t>
            </a:r>
            <a:r>
              <a:rPr lang="en-US" sz="2000" dirty="0">
                <a:latin typeface="Georgia" pitchFamily="18" charset="0"/>
              </a:rPr>
              <a:t>the key to </a:t>
            </a:r>
            <a:r>
              <a:rPr lang="en-US" sz="2000" dirty="0" smtClean="0">
                <a:latin typeface="Georgia" pitchFamily="18" charset="0"/>
              </a:rPr>
              <a:t>occlusion.</a:t>
            </a:r>
            <a:endParaRPr lang="en-US" sz="2000" dirty="0">
              <a:latin typeface="Georgia" pitchFamily="18" charset="0"/>
            </a:endParaRPr>
          </a:p>
          <a:p>
            <a:endParaRPr lang="en-US" sz="2000" dirty="0" smtClean="0">
              <a:latin typeface="Georgia" pitchFamily="18" charset="0"/>
            </a:endParaRPr>
          </a:p>
          <a:p>
            <a:r>
              <a:rPr lang="en-US" sz="2000" dirty="0" smtClean="0">
                <a:latin typeface="Georgia" pitchFamily="18" charset="0"/>
              </a:rPr>
              <a:t>According </a:t>
            </a:r>
            <a:r>
              <a:rPr lang="en-US" sz="2000" dirty="0">
                <a:latin typeface="Georgia" pitchFamily="18" charset="0"/>
              </a:rPr>
              <a:t>to angle  </a:t>
            </a:r>
            <a:r>
              <a:rPr lang="en-US" sz="2000" dirty="0" smtClean="0">
                <a:latin typeface="Georgia" pitchFamily="18" charset="0"/>
              </a:rPr>
              <a:t>,</a:t>
            </a:r>
          </a:p>
          <a:p>
            <a:r>
              <a:rPr lang="en-US" sz="2000" dirty="0">
                <a:solidFill>
                  <a:srgbClr val="C00000"/>
                </a:solidFill>
                <a:latin typeface="Georgia" pitchFamily="18" charset="0"/>
              </a:rPr>
              <a:t>-</a:t>
            </a:r>
            <a:r>
              <a:rPr lang="en-US" sz="2000" dirty="0" smtClean="0">
                <a:solidFill>
                  <a:srgbClr val="C00000"/>
                </a:solidFill>
                <a:latin typeface="Georgia" pitchFamily="18" charset="0"/>
              </a:rPr>
              <a:t>Key  Ridge/Angle’s point </a:t>
            </a:r>
            <a:r>
              <a:rPr lang="en-US" sz="2000" dirty="0" smtClean="0">
                <a:latin typeface="Georgia" pitchFamily="18" charset="0"/>
              </a:rPr>
              <a:t>is normal anatomical landmark to which </a:t>
            </a:r>
            <a:r>
              <a:rPr lang="en-US" sz="2000" dirty="0" err="1" smtClean="0">
                <a:latin typeface="Georgia" pitchFamily="18" charset="0"/>
              </a:rPr>
              <a:t>mesiobuccal</a:t>
            </a:r>
            <a:r>
              <a:rPr lang="en-US" sz="2000" dirty="0" smtClean="0">
                <a:latin typeface="Georgia" pitchFamily="18" charset="0"/>
              </a:rPr>
              <a:t> cusp tip is related.</a:t>
            </a:r>
          </a:p>
          <a:p>
            <a:endParaRPr lang="en-US" sz="2000" dirty="0" smtClean="0">
              <a:latin typeface="Georgia" pitchFamily="18" charset="0"/>
            </a:endParaRPr>
          </a:p>
          <a:p>
            <a:r>
              <a:rPr lang="en-US" sz="2000" dirty="0" smtClean="0">
                <a:latin typeface="Georgia" pitchFamily="18" charset="0"/>
              </a:rPr>
              <a:t>According to </a:t>
            </a:r>
            <a:r>
              <a:rPr lang="en-US" sz="2000" dirty="0" err="1" smtClean="0">
                <a:latin typeface="Georgia" pitchFamily="18" charset="0"/>
              </a:rPr>
              <a:t>Angle,mesiobuccal</a:t>
            </a:r>
            <a:r>
              <a:rPr lang="en-US" sz="2000" dirty="0" smtClean="0">
                <a:latin typeface="Georgia" pitchFamily="18" charset="0"/>
              </a:rPr>
              <a:t> root tip is in line with key ridge in normally positioned teeth in maxillary arch and </a:t>
            </a:r>
          </a:p>
          <a:p>
            <a:r>
              <a:rPr lang="en-US" sz="2000" dirty="0" smtClean="0">
                <a:latin typeface="Georgia" pitchFamily="18" charset="0"/>
              </a:rPr>
              <a:t>He considered this point as the most stable point in  maxillary arch and considered mandibular arch with this position.</a:t>
            </a:r>
            <a:endParaRPr lang="en-US" sz="2000" dirty="0">
              <a:latin typeface="Georgia" pitchFamily="18" charset="0"/>
            </a:endParaRPr>
          </a:p>
        </p:txBody>
      </p:sp>
    </p:spTree>
    <p:extLst>
      <p:ext uri="{BB962C8B-B14F-4D97-AF65-F5344CB8AC3E}">
        <p14:creationId xmlns:p14="http://schemas.microsoft.com/office/powerpoint/2010/main" xmlns="" val="1105976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7520940" cy="548640"/>
          </a:xfrm>
        </p:spPr>
        <p:txBody>
          <a:bodyPr/>
          <a:lstStyle/>
          <a:p>
            <a:r>
              <a:rPr lang="en-US" b="1" dirty="0">
                <a:solidFill>
                  <a:srgbClr val="C00000"/>
                </a:solidFill>
                <a:latin typeface="Georgia" pitchFamily="18" charset="0"/>
              </a:rPr>
              <a:t> </a:t>
            </a:r>
            <a:r>
              <a:rPr lang="en-US" b="1" dirty="0" smtClean="0">
                <a:solidFill>
                  <a:srgbClr val="C00000"/>
                </a:solidFill>
                <a:latin typeface="Georgia" pitchFamily="18" charset="0"/>
              </a:rPr>
              <a:t>               </a:t>
            </a:r>
            <a:br>
              <a:rPr lang="en-US" b="1" dirty="0" smtClean="0">
                <a:solidFill>
                  <a:srgbClr val="C00000"/>
                </a:solidFill>
                <a:latin typeface="Georgia" pitchFamily="18" charset="0"/>
              </a:rPr>
            </a:br>
            <a:r>
              <a:rPr lang="en-US" b="1" dirty="0">
                <a:solidFill>
                  <a:srgbClr val="C00000"/>
                </a:solidFill>
                <a:latin typeface="Georgia" pitchFamily="18" charset="0"/>
              </a:rPr>
              <a:t> </a:t>
            </a:r>
            <a:r>
              <a:rPr lang="en-US" b="1" dirty="0" smtClean="0">
                <a:solidFill>
                  <a:srgbClr val="C00000"/>
                </a:solidFill>
                <a:latin typeface="Georgia" pitchFamily="18" charset="0"/>
              </a:rPr>
              <a:t>                  LINE </a:t>
            </a:r>
            <a:r>
              <a:rPr lang="en-US" b="1" dirty="0">
                <a:solidFill>
                  <a:srgbClr val="C00000"/>
                </a:solidFill>
                <a:latin typeface="Georgia" pitchFamily="18" charset="0"/>
              </a:rPr>
              <a:t>of occlusion</a:t>
            </a:r>
            <a:br>
              <a:rPr lang="en-US" b="1" dirty="0">
                <a:solidFill>
                  <a:srgbClr val="C00000"/>
                </a:solidFill>
                <a:latin typeface="Georgia" pitchFamily="18" charset="0"/>
              </a:rPr>
            </a:br>
            <a:endParaRPr lang="en-US" dirty="0"/>
          </a:p>
        </p:txBody>
      </p:sp>
      <p:sp>
        <p:nvSpPr>
          <p:cNvPr id="3" name="Content Placeholder 2"/>
          <p:cNvSpPr>
            <a:spLocks noGrp="1"/>
          </p:cNvSpPr>
          <p:nvPr>
            <p:ph idx="1"/>
          </p:nvPr>
        </p:nvSpPr>
        <p:spPr>
          <a:xfrm>
            <a:off x="685800" y="1981200"/>
            <a:ext cx="4892040" cy="3579849"/>
          </a:xfrm>
        </p:spPr>
        <p:txBody>
          <a:bodyPr>
            <a:normAutofit/>
          </a:bodyPr>
          <a:lstStyle/>
          <a:p>
            <a:r>
              <a:rPr lang="en-US" sz="2000" dirty="0" smtClean="0">
                <a:latin typeface="Georgia" pitchFamily="18" charset="0"/>
              </a:rPr>
              <a:t>     -It </a:t>
            </a:r>
            <a:r>
              <a:rPr lang="en-US" sz="2000" dirty="0">
                <a:latin typeface="Georgia" pitchFamily="18" charset="0"/>
              </a:rPr>
              <a:t>is a smooth curve passing through central fossa of each upper molar and  across </a:t>
            </a:r>
            <a:r>
              <a:rPr lang="en-US" sz="2000" dirty="0" err="1">
                <a:latin typeface="Georgia" pitchFamily="18" charset="0"/>
              </a:rPr>
              <a:t>cingulum</a:t>
            </a:r>
            <a:r>
              <a:rPr lang="en-US" sz="2000" dirty="0">
                <a:latin typeface="Georgia" pitchFamily="18" charset="0"/>
              </a:rPr>
              <a:t> of upper canine and incisor teeth</a:t>
            </a:r>
            <a:r>
              <a:rPr lang="en-US" sz="2000" dirty="0" smtClean="0">
                <a:latin typeface="Georgia" pitchFamily="18" charset="0"/>
              </a:rPr>
              <a:t>.</a:t>
            </a:r>
          </a:p>
          <a:p>
            <a:endParaRPr lang="en-US" sz="2000" dirty="0">
              <a:latin typeface="Georgia" pitchFamily="18" charset="0"/>
            </a:endParaRPr>
          </a:p>
          <a:p>
            <a:r>
              <a:rPr lang="en-US" sz="2000" dirty="0">
                <a:latin typeface="Georgia" pitchFamily="18" charset="0"/>
              </a:rPr>
              <a:t>     </a:t>
            </a:r>
            <a:r>
              <a:rPr lang="en-US" sz="2000" dirty="0" smtClean="0">
                <a:latin typeface="Georgia" pitchFamily="18" charset="0"/>
              </a:rPr>
              <a:t> -The </a:t>
            </a:r>
            <a:r>
              <a:rPr lang="en-US" sz="2000" dirty="0">
                <a:latin typeface="Georgia" pitchFamily="18" charset="0"/>
              </a:rPr>
              <a:t>same line runs along the </a:t>
            </a:r>
            <a:r>
              <a:rPr lang="en-US" sz="2000" dirty="0" err="1">
                <a:latin typeface="Georgia" pitchFamily="18" charset="0"/>
              </a:rPr>
              <a:t>buccal</a:t>
            </a:r>
            <a:r>
              <a:rPr lang="en-US" sz="2000" dirty="0">
                <a:latin typeface="Georgia" pitchFamily="18" charset="0"/>
              </a:rPr>
              <a:t> </a:t>
            </a:r>
            <a:r>
              <a:rPr lang="en-US" sz="2000" dirty="0" smtClean="0">
                <a:latin typeface="Georgia" pitchFamily="18" charset="0"/>
              </a:rPr>
              <a:t> cusps </a:t>
            </a:r>
            <a:r>
              <a:rPr lang="en-US" sz="2000" dirty="0">
                <a:latin typeface="Georgia" pitchFamily="18" charset="0"/>
              </a:rPr>
              <a:t>&amp; </a:t>
            </a:r>
            <a:r>
              <a:rPr lang="en-US" sz="2000" dirty="0" err="1">
                <a:latin typeface="Georgia" pitchFamily="18" charset="0"/>
              </a:rPr>
              <a:t>incisal</a:t>
            </a:r>
            <a:r>
              <a:rPr lang="en-US" sz="2000" dirty="0">
                <a:latin typeface="Georgia" pitchFamily="18" charset="0"/>
              </a:rPr>
              <a:t> edges of lower teeth.</a:t>
            </a:r>
          </a:p>
          <a:p>
            <a:endParaRPr lang="en-US" sz="2000" dirty="0"/>
          </a:p>
        </p:txBody>
      </p:sp>
      <p:pic>
        <p:nvPicPr>
          <p:cNvPr id="4" name="Picture 4" descr="line of occlsn copy"/>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21667"/>
          <a:stretch/>
        </p:blipFill>
        <p:spPr>
          <a:xfrm>
            <a:off x="5760720" y="2209800"/>
            <a:ext cx="3154680" cy="34290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09834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05857"/>
            <a:ext cx="4358640" cy="5452572"/>
          </a:xfrm>
        </p:spPr>
        <p:txBody>
          <a:bodyPr>
            <a:normAutofit/>
          </a:bodyPr>
          <a:lstStyle/>
          <a:p>
            <a:pPr>
              <a:lnSpc>
                <a:spcPct val="90000"/>
              </a:lnSpc>
            </a:pPr>
            <a:r>
              <a:rPr lang="en-US" sz="2000" dirty="0">
                <a:solidFill>
                  <a:srgbClr val="FF3300"/>
                </a:solidFill>
                <a:latin typeface="Georgia" pitchFamily="18" charset="0"/>
              </a:rPr>
              <a:t>Normal occlusion.</a:t>
            </a:r>
            <a:r>
              <a:rPr lang="en-US" sz="2000" dirty="0">
                <a:latin typeface="Georgia" pitchFamily="18" charset="0"/>
              </a:rPr>
              <a:t> </a:t>
            </a:r>
          </a:p>
          <a:p>
            <a:pPr>
              <a:lnSpc>
                <a:spcPct val="90000"/>
              </a:lnSpc>
            </a:pPr>
            <a:endParaRPr lang="en-US" sz="2000" dirty="0">
              <a:solidFill>
                <a:srgbClr val="FFFF00"/>
              </a:solidFill>
              <a:latin typeface="Georgia" pitchFamily="18" charset="0"/>
            </a:endParaRPr>
          </a:p>
          <a:p>
            <a:pPr>
              <a:lnSpc>
                <a:spcPct val="90000"/>
              </a:lnSpc>
            </a:pPr>
            <a:r>
              <a:rPr lang="en-US" sz="2000" dirty="0" smtClean="0">
                <a:latin typeface="Georgia" pitchFamily="18" charset="0"/>
              </a:rPr>
              <a:t>-Normal </a:t>
            </a:r>
            <a:r>
              <a:rPr lang="en-US" sz="2000" dirty="0">
                <a:latin typeface="Georgia" pitchFamily="18" charset="0"/>
              </a:rPr>
              <a:t>(class I) molar </a:t>
            </a:r>
            <a:r>
              <a:rPr lang="en-US" sz="2000" dirty="0" smtClean="0">
                <a:latin typeface="Georgia" pitchFamily="18" charset="0"/>
              </a:rPr>
              <a:t>relation.</a:t>
            </a:r>
          </a:p>
          <a:p>
            <a:pPr>
              <a:lnSpc>
                <a:spcPct val="90000"/>
              </a:lnSpc>
            </a:pPr>
            <a:endParaRPr lang="en-US" sz="2000" dirty="0" smtClean="0">
              <a:latin typeface="Georgia" pitchFamily="18" charset="0"/>
            </a:endParaRPr>
          </a:p>
          <a:p>
            <a:pPr>
              <a:lnSpc>
                <a:spcPct val="90000"/>
              </a:lnSpc>
            </a:pPr>
            <a:r>
              <a:rPr lang="en-US" sz="2000" dirty="0" smtClean="0">
                <a:latin typeface="Georgia" pitchFamily="18" charset="0"/>
              </a:rPr>
              <a:t>-The </a:t>
            </a:r>
            <a:r>
              <a:rPr lang="en-US" sz="2000" dirty="0">
                <a:latin typeface="Georgia" pitchFamily="18" charset="0"/>
              </a:rPr>
              <a:t>line of occlusion </a:t>
            </a:r>
            <a:r>
              <a:rPr lang="en-US" sz="2000" dirty="0" smtClean="0">
                <a:latin typeface="Georgia" pitchFamily="18" charset="0"/>
              </a:rPr>
              <a:t>is not altered.</a:t>
            </a:r>
            <a:endParaRPr lang="en-US" sz="2000" dirty="0">
              <a:latin typeface="Georgia" pitchFamily="18" charset="0"/>
            </a:endParaRPr>
          </a:p>
          <a:p>
            <a:pPr>
              <a:lnSpc>
                <a:spcPct val="90000"/>
              </a:lnSpc>
            </a:pPr>
            <a:r>
              <a:rPr lang="en-US" sz="2000" dirty="0" smtClean="0">
                <a:latin typeface="Georgia" pitchFamily="18" charset="0"/>
              </a:rPr>
              <a:t>It means that if </a:t>
            </a:r>
            <a:r>
              <a:rPr lang="en-US" sz="2000" dirty="0" err="1" smtClean="0">
                <a:latin typeface="Georgia" pitchFamily="18" charset="0"/>
              </a:rPr>
              <a:t>buccal</a:t>
            </a:r>
            <a:r>
              <a:rPr lang="en-US" sz="2000" dirty="0" smtClean="0">
                <a:latin typeface="Georgia" pitchFamily="18" charset="0"/>
              </a:rPr>
              <a:t> </a:t>
            </a:r>
            <a:r>
              <a:rPr lang="en-US" sz="2000" dirty="0" err="1" smtClean="0">
                <a:latin typeface="Georgia" pitchFamily="18" charset="0"/>
              </a:rPr>
              <a:t>occlusal</a:t>
            </a:r>
            <a:r>
              <a:rPr lang="en-US" sz="2000" dirty="0" smtClean="0">
                <a:latin typeface="Georgia" pitchFamily="18" charset="0"/>
              </a:rPr>
              <a:t> line</a:t>
            </a:r>
            <a:r>
              <a:rPr lang="en-US" sz="2000" dirty="0">
                <a:latin typeface="Georgia" pitchFamily="18" charset="0"/>
              </a:rPr>
              <a:t> </a:t>
            </a:r>
            <a:r>
              <a:rPr lang="en-US" sz="2000" dirty="0" smtClean="0">
                <a:latin typeface="Georgia" pitchFamily="18" charset="0"/>
              </a:rPr>
              <a:t>of mandibular dental arch was coincident with central fossa line  of maxillary arch &amp; teeth were </a:t>
            </a:r>
            <a:r>
              <a:rPr lang="en-US" sz="2000" dirty="0">
                <a:latin typeface="Georgia" pitchFamily="18" charset="0"/>
              </a:rPr>
              <a:t>w</a:t>
            </a:r>
            <a:r>
              <a:rPr lang="en-US" sz="2000" dirty="0" smtClean="0">
                <a:latin typeface="Georgia" pitchFamily="18" charset="0"/>
              </a:rPr>
              <a:t>ell </a:t>
            </a:r>
            <a:r>
              <a:rPr lang="en-US" sz="2000" dirty="0" err="1" smtClean="0">
                <a:latin typeface="Georgia" pitchFamily="18" charset="0"/>
              </a:rPr>
              <a:t>aligned,ideal</a:t>
            </a:r>
            <a:r>
              <a:rPr lang="en-US" sz="2000" dirty="0" smtClean="0">
                <a:latin typeface="Georgia" pitchFamily="18" charset="0"/>
              </a:rPr>
              <a:t> occlusion will result.</a:t>
            </a:r>
            <a:endParaRPr lang="en-US" sz="2000" dirty="0">
              <a:latin typeface="Georgia" pitchFamily="18" charset="0"/>
            </a:endParaRPr>
          </a:p>
        </p:txBody>
      </p:sp>
      <p:pic>
        <p:nvPicPr>
          <p:cNvPr id="6" name="Picture 4" descr="line of occlsn copy"/>
          <p:cNvPicPr>
            <a:picLocks noChangeAspect="1" noChangeArrowheads="1"/>
          </p:cNvPicPr>
          <p:nvPr/>
        </p:nvPicPr>
        <p:blipFill rotWithShape="1">
          <a:blip r:embed="rId4">
            <a:extLst>
              <a:ext uri="{28A0092B-C50C-407E-A947-70E740481C1C}">
                <a14:useLocalDpi xmlns:a14="http://schemas.microsoft.com/office/drawing/2010/main" xmlns="" val="0"/>
              </a:ext>
            </a:extLst>
          </a:blip>
          <a:srcRect b="21667"/>
          <a:stretch/>
        </p:blipFill>
        <p:spPr>
          <a:xfrm>
            <a:off x="5410200" y="2667000"/>
            <a:ext cx="3505200" cy="38100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xmlns="" val="3945267295"/>
              </p:ext>
            </p:extLst>
          </p:nvPr>
        </p:nvGraphicFramePr>
        <p:xfrm>
          <a:off x="5105400" y="1065213"/>
          <a:ext cx="3159125" cy="1296987"/>
        </p:xfrm>
        <a:graphic>
          <a:graphicData uri="http://schemas.openxmlformats.org/presentationml/2006/ole">
            <p:oleObj spid="_x0000_s43043" name="Photo Editor Photo" r:id="rId5" imgW="3772427" imgH="3790476" progId="">
              <p:embed/>
            </p:oleObj>
          </a:graphicData>
        </a:graphic>
      </p:graphicFrame>
      <p:sp>
        <p:nvSpPr>
          <p:cNvPr id="7" name="AutoShape 6"/>
          <p:cNvSpPr>
            <a:spLocks noChangeArrowheads="1"/>
          </p:cNvSpPr>
          <p:nvPr/>
        </p:nvSpPr>
        <p:spPr bwMode="auto">
          <a:xfrm rot="10792374">
            <a:off x="7390640" y="1141986"/>
            <a:ext cx="9144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676400" y="1182231"/>
            <a:ext cx="2940228"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000" b="1" u="none" dirty="0" smtClean="0">
                <a:solidFill>
                  <a:srgbClr val="FF0000"/>
                </a:solidFill>
                <a:latin typeface="Georgia" pitchFamily="18" charset="0"/>
              </a:rPr>
              <a:t>CLASS I</a:t>
            </a:r>
          </a:p>
          <a:p>
            <a:endParaRPr lang="en-US" sz="2000" b="1" u="none" dirty="0" smtClean="0">
              <a:latin typeface="Georgia" pitchFamily="18" charset="0"/>
            </a:endParaRPr>
          </a:p>
          <a:p>
            <a:endParaRPr lang="en-US" sz="2000" b="1" u="none" dirty="0" smtClean="0">
              <a:latin typeface="Georgia" pitchFamily="18" charset="0"/>
            </a:endParaRPr>
          </a:p>
          <a:p>
            <a:endParaRPr lang="en-US" sz="2000" b="1" dirty="0">
              <a:latin typeface="Georgia" pitchFamily="18" charset="0"/>
            </a:endParaRPr>
          </a:p>
          <a:p>
            <a:r>
              <a:rPr lang="en-US" sz="2000" b="1" u="none" dirty="0" smtClean="0">
                <a:solidFill>
                  <a:srgbClr val="FF0000"/>
                </a:solidFill>
                <a:latin typeface="Georgia" pitchFamily="18" charset="0"/>
              </a:rPr>
              <a:t>CLASS  </a:t>
            </a:r>
            <a:r>
              <a:rPr lang="en-US" sz="2000" b="1" u="none" dirty="0">
                <a:solidFill>
                  <a:srgbClr val="FF0000"/>
                </a:solidFill>
                <a:latin typeface="Georgia" pitchFamily="18" charset="0"/>
              </a:rPr>
              <a:t>II</a:t>
            </a:r>
            <a:r>
              <a:rPr lang="en-US" sz="2000" u="none" dirty="0">
                <a:solidFill>
                  <a:srgbClr val="FF0000"/>
                </a:solidFill>
                <a:latin typeface="Georgia" pitchFamily="18" charset="0"/>
              </a:rPr>
              <a:t>  </a:t>
            </a:r>
          </a:p>
          <a:p>
            <a:r>
              <a:rPr lang="en-US" sz="2000" u="none" dirty="0">
                <a:latin typeface="Georgia" pitchFamily="18" charset="0"/>
              </a:rPr>
              <a:t>	</a:t>
            </a:r>
            <a:r>
              <a:rPr lang="en-US" sz="2000" b="1" u="none" dirty="0">
                <a:latin typeface="Georgia" pitchFamily="18" charset="0"/>
              </a:rPr>
              <a:t>DIVISION I</a:t>
            </a:r>
          </a:p>
          <a:p>
            <a:r>
              <a:rPr lang="en-US" sz="2000" b="1" u="none" dirty="0">
                <a:latin typeface="Georgia" pitchFamily="18" charset="0"/>
              </a:rPr>
              <a:t>	  DIVISION  II</a:t>
            </a:r>
          </a:p>
        </p:txBody>
      </p:sp>
      <p:sp>
        <p:nvSpPr>
          <p:cNvPr id="8" name="Text Box 16"/>
          <p:cNvSpPr txBox="1">
            <a:spLocks noChangeArrowheads="1"/>
          </p:cNvSpPr>
          <p:nvPr/>
        </p:nvSpPr>
        <p:spPr bwMode="auto">
          <a:xfrm>
            <a:off x="1841500" y="4857690"/>
            <a:ext cx="160973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000" b="1" u="none" dirty="0">
                <a:solidFill>
                  <a:srgbClr val="FF0000"/>
                </a:solidFill>
                <a:latin typeface="Georgia" pitchFamily="18" charset="0"/>
              </a:rPr>
              <a:t>CLASS   III</a:t>
            </a:r>
          </a:p>
        </p:txBody>
      </p:sp>
      <p:sp>
        <p:nvSpPr>
          <p:cNvPr id="9" name="Text Box 32"/>
          <p:cNvSpPr txBox="1">
            <a:spLocks noChangeArrowheads="1"/>
          </p:cNvSpPr>
          <p:nvPr/>
        </p:nvSpPr>
        <p:spPr bwMode="auto">
          <a:xfrm>
            <a:off x="3495250" y="4561669"/>
            <a:ext cx="1351652"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000" b="1" u="none" dirty="0">
                <a:latin typeface="Georgia" pitchFamily="18" charset="0"/>
              </a:rPr>
              <a:t>TRUE</a:t>
            </a:r>
          </a:p>
          <a:p>
            <a:endParaRPr lang="en-US" sz="2000" b="1" u="none" dirty="0">
              <a:latin typeface="Georgia" pitchFamily="18" charset="0"/>
            </a:endParaRPr>
          </a:p>
          <a:p>
            <a:r>
              <a:rPr lang="en-US" sz="2000" b="1" u="none" dirty="0">
                <a:latin typeface="Georgia" pitchFamily="18" charset="0"/>
              </a:rPr>
              <a:t>PSUEDO</a:t>
            </a:r>
          </a:p>
        </p:txBody>
      </p:sp>
      <p:sp>
        <p:nvSpPr>
          <p:cNvPr id="10" name="Text Box 36"/>
          <p:cNvSpPr txBox="1">
            <a:spLocks noChangeArrowheads="1"/>
          </p:cNvSpPr>
          <p:nvPr/>
        </p:nvSpPr>
        <p:spPr bwMode="auto">
          <a:xfrm>
            <a:off x="1695777" y="3333690"/>
            <a:ext cx="272382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000" b="1" u="none" dirty="0">
                <a:latin typeface="Georgia" pitchFamily="18" charset="0"/>
              </a:rPr>
              <a:t>CLASS  II  SUB DIV</a:t>
            </a:r>
          </a:p>
        </p:txBody>
      </p:sp>
      <p:sp>
        <p:nvSpPr>
          <p:cNvPr id="11" name="Text Box 37"/>
          <p:cNvSpPr txBox="1">
            <a:spLocks noChangeArrowheads="1"/>
          </p:cNvSpPr>
          <p:nvPr/>
        </p:nvSpPr>
        <p:spPr bwMode="auto">
          <a:xfrm>
            <a:off x="1804754" y="5657820"/>
            <a:ext cx="277191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000" b="1" u="none" dirty="0">
                <a:latin typeface="Georgia" pitchFamily="18" charset="0"/>
              </a:rPr>
              <a:t>CLASS III SUB  DIV</a:t>
            </a:r>
          </a:p>
        </p:txBody>
      </p:sp>
      <p:sp>
        <p:nvSpPr>
          <p:cNvPr id="12" name="Text Box 43"/>
          <p:cNvSpPr txBox="1">
            <a:spLocks noChangeArrowheads="1"/>
          </p:cNvSpPr>
          <p:nvPr/>
        </p:nvSpPr>
        <p:spPr bwMode="auto">
          <a:xfrm>
            <a:off x="3124200" y="6096000"/>
            <a:ext cx="3048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2000" u="none">
              <a:latin typeface="Georgia" pitchFamily="18" charset="0"/>
            </a:endParaRPr>
          </a:p>
        </p:txBody>
      </p:sp>
      <p:sp>
        <p:nvSpPr>
          <p:cNvPr id="2" name="Rectangle 1"/>
          <p:cNvSpPr/>
          <p:nvPr/>
        </p:nvSpPr>
        <p:spPr>
          <a:xfrm>
            <a:off x="1562189" y="283029"/>
            <a:ext cx="6569427" cy="461665"/>
          </a:xfrm>
          <a:prstGeom prst="rect">
            <a:avLst/>
          </a:prstGeom>
        </p:spPr>
        <p:txBody>
          <a:bodyPr wrap="none">
            <a:spAutoFit/>
          </a:bodyPr>
          <a:lstStyle/>
          <a:p>
            <a:r>
              <a:rPr lang="en-US" sz="2400" b="1" i="1" dirty="0">
                <a:solidFill>
                  <a:srgbClr val="C00000"/>
                </a:solidFill>
                <a:latin typeface="Georgia" pitchFamily="18" charset="0"/>
              </a:rPr>
              <a:t>ANGLE'S SYSTEM </a:t>
            </a:r>
            <a:r>
              <a:rPr lang="en-US" sz="2400" b="1" dirty="0">
                <a:solidFill>
                  <a:srgbClr val="C00000"/>
                </a:solidFill>
                <a:latin typeface="Georgia" pitchFamily="18" charset="0"/>
              </a:rPr>
              <a:t>OF </a:t>
            </a:r>
            <a:r>
              <a:rPr lang="en-US" sz="2400" b="1" i="1" dirty="0">
                <a:solidFill>
                  <a:srgbClr val="C00000"/>
                </a:solidFill>
                <a:latin typeface="Georgia" pitchFamily="18" charset="0"/>
              </a:rPr>
              <a:t>CLASSIFICATION</a:t>
            </a:r>
            <a:endParaRPr lang="en-US" sz="2400" b="1" dirty="0">
              <a:latin typeface="Georgia" pitchFamily="18" charset="0"/>
            </a:endParaRPr>
          </a:p>
        </p:txBody>
      </p:sp>
      <p:graphicFrame>
        <p:nvGraphicFramePr>
          <p:cNvPr id="14" name="Object 3"/>
          <p:cNvGraphicFramePr>
            <a:graphicFrameLocks noChangeAspect="1"/>
          </p:cNvGraphicFramePr>
          <p:nvPr>
            <p:extLst>
              <p:ext uri="{D42A27DB-BD31-4B8C-83A1-F6EECF244321}">
                <p14:modId xmlns:p14="http://schemas.microsoft.com/office/powerpoint/2010/main" xmlns="" val="3762747724"/>
              </p:ext>
            </p:extLst>
          </p:nvPr>
        </p:nvGraphicFramePr>
        <p:xfrm>
          <a:off x="5463798" y="2987020"/>
          <a:ext cx="3146802" cy="1356380"/>
        </p:xfrm>
        <a:graphic>
          <a:graphicData uri="http://schemas.openxmlformats.org/presentationml/2006/ole">
            <p:oleObj spid="_x0000_s10395" name="Photo Editor Photo" r:id="rId3" imgW="3801006" imgH="3666667" progId="">
              <p:embed/>
            </p:oleObj>
          </a:graphicData>
        </a:graphic>
      </p:graphicFrame>
      <p:graphicFrame>
        <p:nvGraphicFramePr>
          <p:cNvPr id="15" name="Object 4"/>
          <p:cNvGraphicFramePr>
            <a:graphicFrameLocks noChangeAspect="1"/>
          </p:cNvGraphicFramePr>
          <p:nvPr>
            <p:extLst>
              <p:ext uri="{D42A27DB-BD31-4B8C-83A1-F6EECF244321}">
                <p14:modId xmlns:p14="http://schemas.microsoft.com/office/powerpoint/2010/main" xmlns="" val="1329889774"/>
              </p:ext>
            </p:extLst>
          </p:nvPr>
        </p:nvGraphicFramePr>
        <p:xfrm>
          <a:off x="5221288" y="1196017"/>
          <a:ext cx="2855912" cy="1318583"/>
        </p:xfrm>
        <a:graphic>
          <a:graphicData uri="http://schemas.openxmlformats.org/presentationml/2006/ole">
            <p:oleObj spid="_x0000_s10396" name="Photo Editor Photo" r:id="rId4" imgW="3772427" imgH="3790476" progId="">
              <p:embed/>
            </p:oleObj>
          </a:graphicData>
        </a:graphic>
      </p:graphicFrame>
      <p:graphicFrame>
        <p:nvGraphicFramePr>
          <p:cNvPr id="16" name="Object 5"/>
          <p:cNvGraphicFramePr>
            <a:graphicFrameLocks noChangeAspect="1"/>
          </p:cNvGraphicFramePr>
          <p:nvPr>
            <p:extLst>
              <p:ext uri="{D42A27DB-BD31-4B8C-83A1-F6EECF244321}">
                <p14:modId xmlns:p14="http://schemas.microsoft.com/office/powerpoint/2010/main" xmlns="" val="2213426361"/>
              </p:ext>
            </p:extLst>
          </p:nvPr>
        </p:nvGraphicFramePr>
        <p:xfrm>
          <a:off x="5738222" y="4875786"/>
          <a:ext cx="2948578" cy="1372614"/>
        </p:xfrm>
        <a:graphic>
          <a:graphicData uri="http://schemas.openxmlformats.org/presentationml/2006/ole">
            <p:oleObj spid="_x0000_s10397" name="Photo Editor Photo" r:id="rId5" imgW="3801006" imgH="3666667" progId="">
              <p:embed/>
            </p:oleObj>
          </a:graphicData>
        </a:graphic>
      </p:graphicFrame>
      <p:sp>
        <p:nvSpPr>
          <p:cNvPr id="18" name="AutoShape 7"/>
          <p:cNvSpPr>
            <a:spLocks noChangeArrowheads="1"/>
          </p:cNvSpPr>
          <p:nvPr/>
        </p:nvSpPr>
        <p:spPr bwMode="auto">
          <a:xfrm rot="10792374">
            <a:off x="7315960" y="1218186"/>
            <a:ext cx="9144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00">
              <a:latin typeface="Georgia" pitchFamily="18" charset="0"/>
            </a:endParaRPr>
          </a:p>
        </p:txBody>
      </p:sp>
      <p:sp>
        <p:nvSpPr>
          <p:cNvPr id="19" name="AutoShape 8"/>
          <p:cNvSpPr>
            <a:spLocks noChangeArrowheads="1"/>
          </p:cNvSpPr>
          <p:nvPr/>
        </p:nvSpPr>
        <p:spPr bwMode="auto">
          <a:xfrm rot="10792374">
            <a:off x="7620541" y="3017194"/>
            <a:ext cx="651063" cy="48829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33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00">
              <a:latin typeface="Georgia" pitchFamily="18" charset="0"/>
            </a:endParaRPr>
          </a:p>
        </p:txBody>
      </p:sp>
      <p:sp>
        <p:nvSpPr>
          <p:cNvPr id="20" name="AutoShape 9"/>
          <p:cNvSpPr>
            <a:spLocks noChangeArrowheads="1"/>
          </p:cNvSpPr>
          <p:nvPr/>
        </p:nvSpPr>
        <p:spPr bwMode="auto">
          <a:xfrm rot="10792374">
            <a:off x="7924040" y="4953000"/>
            <a:ext cx="9144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00">
              <a:latin typeface="Georgia" pitchFamily="18" charset="0"/>
            </a:endParaRPr>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2" name="Object 1024"/>
          <p:cNvGraphicFramePr>
            <a:graphicFrameLocks noChangeAspect="1"/>
          </p:cNvGraphicFramePr>
          <p:nvPr/>
        </p:nvGraphicFramePr>
        <p:xfrm>
          <a:off x="573088" y="381000"/>
          <a:ext cx="4456112" cy="1828800"/>
        </p:xfrm>
        <a:graphic>
          <a:graphicData uri="http://schemas.openxmlformats.org/presentationml/2006/ole">
            <p:oleObj spid="_x0000_s91138" name="Photo Editor Photo" r:id="rId4" imgW="3772427" imgH="3790476" progId="MSPhotoEd.3">
              <p:embed/>
            </p:oleObj>
          </a:graphicData>
        </a:graphic>
      </p:graphicFrame>
      <p:graphicFrame>
        <p:nvGraphicFramePr>
          <p:cNvPr id="84993" name="Object 1025"/>
          <p:cNvGraphicFramePr>
            <a:graphicFrameLocks noChangeAspect="1"/>
          </p:cNvGraphicFramePr>
          <p:nvPr/>
        </p:nvGraphicFramePr>
        <p:xfrm>
          <a:off x="533400" y="3200400"/>
          <a:ext cx="4419600" cy="1905000"/>
        </p:xfrm>
        <a:graphic>
          <a:graphicData uri="http://schemas.openxmlformats.org/presentationml/2006/ole">
            <p:oleObj spid="_x0000_s91139" name="Photo Editor Photo" r:id="rId5" imgW="3801006" imgH="3666667" progId="MSPhotoEd.3">
              <p:embed/>
            </p:oleObj>
          </a:graphicData>
        </a:graphic>
      </p:graphicFrame>
      <p:graphicFrame>
        <p:nvGraphicFramePr>
          <p:cNvPr id="84994" name="Object 1026"/>
          <p:cNvGraphicFramePr>
            <a:graphicFrameLocks noChangeAspect="1"/>
          </p:cNvGraphicFramePr>
          <p:nvPr/>
        </p:nvGraphicFramePr>
        <p:xfrm>
          <a:off x="4459288" y="1600200"/>
          <a:ext cx="4456112" cy="2057400"/>
        </p:xfrm>
        <a:graphic>
          <a:graphicData uri="http://schemas.openxmlformats.org/presentationml/2006/ole">
            <p:oleObj spid="_x0000_s91140" name="Photo Editor Photo" r:id="rId6" imgW="3772427" imgH="3790476" progId="MSPhotoEd.3">
              <p:embed/>
            </p:oleObj>
          </a:graphicData>
        </a:graphic>
      </p:graphicFrame>
      <p:graphicFrame>
        <p:nvGraphicFramePr>
          <p:cNvPr id="84995" name="Object 1027"/>
          <p:cNvGraphicFramePr>
            <a:graphicFrameLocks noChangeAspect="1"/>
          </p:cNvGraphicFramePr>
          <p:nvPr/>
        </p:nvGraphicFramePr>
        <p:xfrm>
          <a:off x="4495800" y="4648200"/>
          <a:ext cx="4419600" cy="2057400"/>
        </p:xfrm>
        <a:graphic>
          <a:graphicData uri="http://schemas.openxmlformats.org/presentationml/2006/ole">
            <p:oleObj spid="_x0000_s91141" name="Photo Editor Photo" r:id="rId7" imgW="3801006" imgH="3666667" progId="MSPhotoEd.3">
              <p:embed/>
            </p:oleObj>
          </a:graphicData>
        </a:graphic>
      </p:graphicFrame>
      <p:sp>
        <p:nvSpPr>
          <p:cNvPr id="17414" name="AutoShape 6"/>
          <p:cNvSpPr>
            <a:spLocks noChangeArrowheads="1"/>
          </p:cNvSpPr>
          <p:nvPr/>
        </p:nvSpPr>
        <p:spPr bwMode="auto">
          <a:xfrm rot="10792374">
            <a:off x="3733800" y="914400"/>
            <a:ext cx="9144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FF00"/>
          </a:solidFill>
          <a:ln w="9525">
            <a:solidFill>
              <a:schemeClr val="tx1"/>
            </a:solidFill>
            <a:miter lim="800000"/>
            <a:headEnd/>
            <a:tailEnd/>
          </a:ln>
          <a:effectLst/>
        </p:spPr>
        <p:txBody>
          <a:bodyPr wrap="none" anchor="ctr"/>
          <a:lstStyle/>
          <a:p>
            <a:endParaRPr lang="en-IN"/>
          </a:p>
        </p:txBody>
      </p:sp>
      <p:sp>
        <p:nvSpPr>
          <p:cNvPr id="17415" name="AutoShape 7"/>
          <p:cNvSpPr>
            <a:spLocks noChangeArrowheads="1"/>
          </p:cNvSpPr>
          <p:nvPr/>
        </p:nvSpPr>
        <p:spPr bwMode="auto">
          <a:xfrm rot="10792374">
            <a:off x="7696200" y="2133600"/>
            <a:ext cx="9144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p:spPr>
        <p:txBody>
          <a:bodyPr wrap="none" anchor="ctr"/>
          <a:lstStyle/>
          <a:p>
            <a:endParaRPr lang="en-IN"/>
          </a:p>
        </p:txBody>
      </p:sp>
      <p:sp>
        <p:nvSpPr>
          <p:cNvPr id="17416" name="AutoShape 8"/>
          <p:cNvSpPr>
            <a:spLocks noChangeArrowheads="1"/>
          </p:cNvSpPr>
          <p:nvPr/>
        </p:nvSpPr>
        <p:spPr bwMode="auto">
          <a:xfrm rot="10792374">
            <a:off x="3810000" y="3581400"/>
            <a:ext cx="9144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3300"/>
          </a:solidFill>
          <a:ln w="9525">
            <a:solidFill>
              <a:schemeClr val="tx1"/>
            </a:solidFill>
            <a:miter lim="800000"/>
            <a:headEnd/>
            <a:tailEnd/>
          </a:ln>
          <a:effectLst/>
        </p:spPr>
        <p:txBody>
          <a:bodyPr wrap="none" anchor="ctr"/>
          <a:lstStyle/>
          <a:p>
            <a:endParaRPr lang="en-IN"/>
          </a:p>
        </p:txBody>
      </p:sp>
      <p:sp>
        <p:nvSpPr>
          <p:cNvPr id="17417" name="AutoShape 9"/>
          <p:cNvSpPr>
            <a:spLocks noChangeArrowheads="1"/>
          </p:cNvSpPr>
          <p:nvPr/>
        </p:nvSpPr>
        <p:spPr bwMode="auto">
          <a:xfrm rot="10792374">
            <a:off x="7696200" y="5334000"/>
            <a:ext cx="9144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99"/>
          </a:solidFill>
          <a:ln w="9525">
            <a:solidFill>
              <a:schemeClr val="tx1"/>
            </a:solidFill>
            <a:miter lim="800000"/>
            <a:headEnd/>
            <a:tailEnd/>
          </a:ln>
          <a:effectLst/>
        </p:spPr>
        <p:txBody>
          <a:bodyPr wrap="none" anchor="ctr"/>
          <a:lstStyle/>
          <a:p>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499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4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8499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174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84993"/>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174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84995"/>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499"/>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P spid="17415" grpId="0" animBg="1"/>
      <p:bldP spid="17416" grpId="0" animBg="1"/>
      <p:bldP spid="174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518160"/>
            <a:ext cx="7520940" cy="548640"/>
          </a:xfrm>
        </p:spPr>
        <p:txBody>
          <a:bodyPr/>
          <a:lstStyle/>
          <a:p>
            <a:r>
              <a:rPr lang="en-US" sz="2400" b="1" i="1" dirty="0">
                <a:solidFill>
                  <a:srgbClr val="C00000"/>
                </a:solidFill>
                <a:latin typeface="Georgia" pitchFamily="18" charset="0"/>
              </a:rPr>
              <a:t>Angle's Class I </a:t>
            </a:r>
            <a:endParaRPr lang="en-US" sz="2400" b="1" dirty="0">
              <a:solidFill>
                <a:srgbClr val="C00000"/>
              </a:solidFill>
              <a:latin typeface="Georgia" pitchFamily="18" charset="0"/>
            </a:endParaRPr>
          </a:p>
        </p:txBody>
      </p:sp>
      <p:sp>
        <p:nvSpPr>
          <p:cNvPr id="5" name="Content Placeholder 4"/>
          <p:cNvSpPr>
            <a:spLocks noGrp="1"/>
          </p:cNvSpPr>
          <p:nvPr>
            <p:ph idx="1"/>
          </p:nvPr>
        </p:nvSpPr>
        <p:spPr>
          <a:xfrm>
            <a:off x="822960" y="1100628"/>
            <a:ext cx="7520940" cy="5985972"/>
          </a:xfrm>
        </p:spPr>
        <p:txBody>
          <a:bodyPr>
            <a:noAutofit/>
          </a:bodyPr>
          <a:lstStyle/>
          <a:p>
            <a:endParaRPr lang="en-US" sz="2000" b="0" dirty="0" smtClean="0">
              <a:latin typeface="Georgia" pitchFamily="18" charset="0"/>
            </a:endParaRPr>
          </a:p>
          <a:p>
            <a:r>
              <a:rPr lang="en-US" sz="2000" dirty="0" smtClean="0">
                <a:solidFill>
                  <a:srgbClr val="7030A0"/>
                </a:solidFill>
                <a:latin typeface="Georgia" pitchFamily="18" charset="0"/>
              </a:rPr>
              <a:t>-NEUTROCCLUSION</a:t>
            </a:r>
          </a:p>
          <a:p>
            <a:endParaRPr lang="en-US" sz="2000" dirty="0" smtClean="0">
              <a:solidFill>
                <a:srgbClr val="7030A0"/>
              </a:solidFill>
              <a:latin typeface="Georgia" pitchFamily="18" charset="0"/>
            </a:endParaRPr>
          </a:p>
          <a:p>
            <a:r>
              <a:rPr lang="en-US" sz="2000" dirty="0" smtClean="0">
                <a:solidFill>
                  <a:srgbClr val="7030A0"/>
                </a:solidFill>
                <a:latin typeface="Georgia" pitchFamily="18" charset="0"/>
              </a:rPr>
              <a:t>MOLAR RELATION-</a:t>
            </a:r>
          </a:p>
          <a:p>
            <a:r>
              <a:rPr lang="en-US" sz="2000" b="0" dirty="0" smtClean="0">
                <a:latin typeface="Georgia" pitchFamily="18" charset="0"/>
              </a:rPr>
              <a:t>The </a:t>
            </a:r>
            <a:r>
              <a:rPr lang="en-US" sz="2000" b="0" dirty="0" err="1">
                <a:latin typeface="Georgia" pitchFamily="18" charset="0"/>
              </a:rPr>
              <a:t>mesio-buccal</a:t>
            </a:r>
            <a:r>
              <a:rPr lang="en-US" sz="2000" b="0" dirty="0">
                <a:latin typeface="Georgia" pitchFamily="18" charset="0"/>
              </a:rPr>
              <a:t> cusp of the maxillary first permanent molar occludes in the </a:t>
            </a:r>
            <a:r>
              <a:rPr lang="en-US" sz="2000" b="0" dirty="0" err="1" smtClean="0">
                <a:latin typeface="Georgia" pitchFamily="18" charset="0"/>
              </a:rPr>
              <a:t>mesiobuccal</a:t>
            </a:r>
            <a:r>
              <a:rPr lang="en-US" sz="2000" b="0" dirty="0" smtClean="0">
                <a:latin typeface="Georgia" pitchFamily="18" charset="0"/>
              </a:rPr>
              <a:t> </a:t>
            </a:r>
            <a:r>
              <a:rPr lang="en-US" sz="2000" b="0" dirty="0">
                <a:latin typeface="Georgia" pitchFamily="18" charset="0"/>
              </a:rPr>
              <a:t>groove of mandibular first permanent molar. </a:t>
            </a:r>
          </a:p>
          <a:p>
            <a:endParaRPr lang="en-US" sz="2000" dirty="0" smtClean="0">
              <a:solidFill>
                <a:srgbClr val="7030A0"/>
              </a:solidFill>
              <a:latin typeface="Georgia" pitchFamily="18" charset="0"/>
            </a:endParaRPr>
          </a:p>
          <a:p>
            <a:r>
              <a:rPr lang="en-US" sz="2000" dirty="0" smtClean="0">
                <a:solidFill>
                  <a:srgbClr val="7030A0"/>
                </a:solidFill>
                <a:latin typeface="Georgia" pitchFamily="18" charset="0"/>
              </a:rPr>
              <a:t>CANINE RELATION-</a:t>
            </a:r>
          </a:p>
          <a:p>
            <a:r>
              <a:rPr lang="en-US" sz="2000" b="0" dirty="0" smtClean="0">
                <a:latin typeface="Georgia" pitchFamily="18" charset="0"/>
              </a:rPr>
              <a:t>The mesial slope of upper  canine occludes with distal slope of lower canine whereas distal slope of upper canine occlude with mesial slope of lower 1</a:t>
            </a:r>
            <a:r>
              <a:rPr lang="en-US" sz="2000" b="0" baseline="30000" dirty="0" smtClean="0">
                <a:latin typeface="Georgia" pitchFamily="18" charset="0"/>
              </a:rPr>
              <a:t>st</a:t>
            </a:r>
            <a:r>
              <a:rPr lang="en-US" sz="2000" b="0" dirty="0" smtClean="0">
                <a:latin typeface="Georgia" pitchFamily="18" charset="0"/>
              </a:rPr>
              <a:t> premolar.</a:t>
            </a:r>
          </a:p>
          <a:p>
            <a:pPr>
              <a:lnSpc>
                <a:spcPct val="80000"/>
              </a:lnSpc>
            </a:pPr>
            <a:endParaRPr lang="en-US" sz="2000" b="0" dirty="0">
              <a:latin typeface="Georgia" pitchFamily="18" charset="0"/>
            </a:endParaRPr>
          </a:p>
          <a:p>
            <a:pPr>
              <a:lnSpc>
                <a:spcPct val="80000"/>
              </a:lnSpc>
            </a:pPr>
            <a:r>
              <a:rPr lang="en-US" sz="2000" b="0" dirty="0" smtClean="0">
                <a:latin typeface="Georgia" pitchFamily="18" charset="0"/>
              </a:rPr>
              <a:t>Normal  </a:t>
            </a:r>
            <a:r>
              <a:rPr lang="en-US" sz="2000" b="0" dirty="0">
                <a:latin typeface="Georgia" pitchFamily="18" charset="0"/>
              </a:rPr>
              <a:t>skeletal relation </a:t>
            </a:r>
          </a:p>
          <a:p>
            <a:pPr>
              <a:lnSpc>
                <a:spcPct val="80000"/>
              </a:lnSpc>
            </a:pPr>
            <a:r>
              <a:rPr lang="en-US" sz="2000" b="0" dirty="0">
                <a:latin typeface="Georgia" pitchFamily="18" charset="0"/>
              </a:rPr>
              <a:t>Normal  muscle function.</a:t>
            </a:r>
          </a:p>
          <a:p>
            <a:endParaRPr lang="en-US" sz="2000" b="0" dirty="0">
              <a:latin typeface="Georgia"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xmlns="" val="1670200625"/>
              </p:ext>
            </p:extLst>
          </p:nvPr>
        </p:nvGraphicFramePr>
        <p:xfrm>
          <a:off x="4573588" y="533400"/>
          <a:ext cx="3808412" cy="1702088"/>
        </p:xfrm>
        <a:graphic>
          <a:graphicData uri="http://schemas.openxmlformats.org/presentationml/2006/ole">
            <p:oleObj spid="_x0000_s11315" name="Photo Editor Photo" r:id="rId3" imgW="9266667" imgH="4238095" progId="">
              <p:embed/>
            </p:oleObj>
          </a:graphicData>
        </a:graphic>
      </p:graphicFrame>
    </p:spTree>
    <p:extLst>
      <p:ext uri="{BB962C8B-B14F-4D97-AF65-F5344CB8AC3E}">
        <p14:creationId xmlns:p14="http://schemas.microsoft.com/office/powerpoint/2010/main" xmlns="" val="200816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520940" cy="548640"/>
          </a:xfrm>
        </p:spPr>
        <p:txBody>
          <a:bodyPr/>
          <a:lstStyle/>
          <a:p>
            <a:r>
              <a:rPr lang="en-US" b="1" dirty="0">
                <a:solidFill>
                  <a:srgbClr val="7030A0"/>
                </a:solidFill>
                <a:latin typeface="Georgia" pitchFamily="18" charset="0"/>
              </a:rPr>
              <a:t>CLASS I BIMAXILLARY PROTRUSION</a:t>
            </a:r>
            <a:br>
              <a:rPr lang="en-US" b="1" dirty="0">
                <a:solidFill>
                  <a:srgbClr val="7030A0"/>
                </a:solidFill>
                <a:latin typeface="Georgia" pitchFamily="18" charset="0"/>
              </a:rPr>
            </a:br>
            <a:endParaRPr lang="en-US" b="1" dirty="0"/>
          </a:p>
        </p:txBody>
      </p:sp>
      <p:sp>
        <p:nvSpPr>
          <p:cNvPr id="3" name="Content Placeholder 2"/>
          <p:cNvSpPr>
            <a:spLocks noGrp="1"/>
          </p:cNvSpPr>
          <p:nvPr>
            <p:ph idx="1"/>
          </p:nvPr>
        </p:nvSpPr>
        <p:spPr/>
        <p:txBody>
          <a:bodyPr>
            <a:normAutofit/>
          </a:bodyPr>
          <a:lstStyle/>
          <a:p>
            <a:pPr>
              <a:lnSpc>
                <a:spcPct val="80000"/>
              </a:lnSpc>
            </a:pPr>
            <a:endParaRPr lang="en-US" sz="2000" dirty="0">
              <a:latin typeface="Georgia" pitchFamily="18" charset="0"/>
            </a:endParaRPr>
          </a:p>
          <a:p>
            <a:pPr>
              <a:lnSpc>
                <a:spcPct val="80000"/>
              </a:lnSpc>
            </a:pPr>
            <a:r>
              <a:rPr lang="en-US" sz="2000" b="0" dirty="0">
                <a:latin typeface="Georgia" pitchFamily="18" charset="0"/>
              </a:rPr>
              <a:t>Condition where -key of occlusion and line of occlusion are not altered</a:t>
            </a:r>
            <a:r>
              <a:rPr lang="en-US" sz="2000" b="0" dirty="0" smtClean="0">
                <a:latin typeface="Georgia" pitchFamily="18" charset="0"/>
              </a:rPr>
              <a:t>.</a:t>
            </a:r>
          </a:p>
          <a:p>
            <a:pPr>
              <a:lnSpc>
                <a:spcPct val="80000"/>
              </a:lnSpc>
            </a:pPr>
            <a:endParaRPr lang="en-US" sz="2000" b="0" dirty="0">
              <a:latin typeface="Georgia" pitchFamily="18" charset="0"/>
            </a:endParaRPr>
          </a:p>
          <a:p>
            <a:r>
              <a:rPr lang="en-US" sz="2000" b="0" dirty="0">
                <a:latin typeface="Georgia" pitchFamily="18" charset="0"/>
              </a:rPr>
              <a:t>Both upper and lower </a:t>
            </a:r>
            <a:r>
              <a:rPr lang="en-US" sz="2000" b="0" dirty="0" err="1">
                <a:latin typeface="Georgia" pitchFamily="18" charset="0"/>
              </a:rPr>
              <a:t>anteriors</a:t>
            </a:r>
            <a:r>
              <a:rPr lang="en-US" sz="2000" b="0" dirty="0">
                <a:latin typeface="Georgia" pitchFamily="18" charset="0"/>
              </a:rPr>
              <a:t> are </a:t>
            </a:r>
            <a:r>
              <a:rPr lang="en-US" sz="2000" b="0" dirty="0" err="1">
                <a:latin typeface="Georgia" pitchFamily="18" charset="0"/>
              </a:rPr>
              <a:t>proclined</a:t>
            </a:r>
            <a:r>
              <a:rPr lang="en-US" sz="2000" b="0" dirty="0">
                <a:latin typeface="Georgia" pitchFamily="18" charset="0"/>
              </a:rPr>
              <a:t> and exist usually  in edge to edge relationship.</a:t>
            </a:r>
          </a:p>
          <a:p>
            <a:endParaRPr lang="en-US" sz="2000" b="0" dirty="0" smtClean="0">
              <a:latin typeface="Georgia" pitchFamily="18" charset="0"/>
            </a:endParaRPr>
          </a:p>
          <a:p>
            <a:r>
              <a:rPr lang="en-US" sz="2000" b="0" dirty="0" smtClean="0">
                <a:latin typeface="Georgia" pitchFamily="18" charset="0"/>
              </a:rPr>
              <a:t>As </a:t>
            </a:r>
            <a:r>
              <a:rPr lang="en-US" sz="2000" b="0" dirty="0">
                <a:latin typeface="Georgia" pitchFamily="18" charset="0"/>
              </a:rPr>
              <a:t>well as upper and lower </a:t>
            </a:r>
            <a:r>
              <a:rPr lang="en-US" sz="2000" b="0" dirty="0" err="1">
                <a:latin typeface="Georgia" pitchFamily="18" charset="0"/>
              </a:rPr>
              <a:t>anteriors</a:t>
            </a:r>
            <a:r>
              <a:rPr lang="en-US" sz="2000" b="0" dirty="0">
                <a:latin typeface="Georgia" pitchFamily="18" charset="0"/>
              </a:rPr>
              <a:t> are forwardly placed in </a:t>
            </a:r>
          </a:p>
          <a:p>
            <a:r>
              <a:rPr lang="en-US" sz="2000" b="0" dirty="0">
                <a:latin typeface="Georgia" pitchFamily="18" charset="0"/>
              </a:rPr>
              <a:t>                              relation to the facial profile</a:t>
            </a:r>
            <a:endParaRPr lang="en-US" sz="2000" dirty="0"/>
          </a:p>
        </p:txBody>
      </p:sp>
      <p:pic>
        <p:nvPicPr>
          <p:cNvPr id="4" name="Picture 2" descr="Pictur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19400" y="4572000"/>
            <a:ext cx="3276600" cy="17693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0607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i="1" dirty="0">
                <a:solidFill>
                  <a:srgbClr val="C00000"/>
                </a:solidFill>
                <a:latin typeface="Georgia" pitchFamily="18" charset="0"/>
              </a:rPr>
              <a:t>Angle's Class II </a:t>
            </a:r>
            <a:endParaRPr lang="en-US" sz="2400" b="1" dirty="0">
              <a:solidFill>
                <a:srgbClr val="C00000"/>
              </a:solidFill>
              <a:latin typeface="Georgia" pitchFamily="18" charset="0"/>
            </a:endParaRPr>
          </a:p>
        </p:txBody>
      </p:sp>
      <p:sp>
        <p:nvSpPr>
          <p:cNvPr id="5" name="Content Placeholder 4"/>
          <p:cNvSpPr>
            <a:spLocks noGrp="1"/>
          </p:cNvSpPr>
          <p:nvPr>
            <p:ph idx="1"/>
          </p:nvPr>
        </p:nvSpPr>
        <p:spPr>
          <a:xfrm>
            <a:off x="762000" y="1066800"/>
            <a:ext cx="7520940" cy="5105400"/>
          </a:xfrm>
        </p:spPr>
        <p:txBody>
          <a:bodyPr>
            <a:noAutofit/>
          </a:bodyPr>
          <a:lstStyle/>
          <a:p>
            <a:r>
              <a:rPr lang="en-US" sz="2000" dirty="0" smtClean="0">
                <a:latin typeface="Georgia" pitchFamily="18" charset="0"/>
              </a:rPr>
              <a:t>DISTOCCLUSION</a:t>
            </a:r>
          </a:p>
          <a:p>
            <a:endParaRPr lang="en-US" sz="2000" dirty="0" smtClean="0">
              <a:solidFill>
                <a:srgbClr val="7030A0"/>
              </a:solidFill>
              <a:latin typeface="Georgia" pitchFamily="18" charset="0"/>
            </a:endParaRPr>
          </a:p>
          <a:p>
            <a:r>
              <a:rPr lang="en-US" sz="2000" dirty="0" smtClean="0">
                <a:solidFill>
                  <a:srgbClr val="7030A0"/>
                </a:solidFill>
                <a:latin typeface="Georgia" pitchFamily="18" charset="0"/>
              </a:rPr>
              <a:t>MOLAR RELATION </a:t>
            </a:r>
          </a:p>
          <a:p>
            <a:r>
              <a:rPr lang="en-US" sz="2000" dirty="0" smtClean="0">
                <a:latin typeface="Georgia" pitchFamily="18" charset="0"/>
              </a:rPr>
              <a:t> </a:t>
            </a:r>
            <a:r>
              <a:rPr lang="en-US" sz="2000" b="0" dirty="0" err="1">
                <a:latin typeface="Georgia" pitchFamily="18" charset="0"/>
              </a:rPr>
              <a:t>D</a:t>
            </a:r>
            <a:r>
              <a:rPr lang="en-US" sz="2000" b="0" dirty="0" err="1" smtClean="0">
                <a:latin typeface="Georgia" pitchFamily="18" charset="0"/>
              </a:rPr>
              <a:t>isto</a:t>
            </a:r>
            <a:r>
              <a:rPr lang="en-US" sz="2000" b="0" dirty="0" smtClean="0">
                <a:latin typeface="Georgia" pitchFamily="18" charset="0"/>
              </a:rPr>
              <a:t> </a:t>
            </a:r>
            <a:r>
              <a:rPr lang="en-US" sz="2000" b="0" dirty="0" err="1">
                <a:latin typeface="Georgia" pitchFamily="18" charset="0"/>
              </a:rPr>
              <a:t>buccal</a:t>
            </a:r>
            <a:r>
              <a:rPr lang="en-US" sz="2000" b="0" dirty="0">
                <a:latin typeface="Georgia" pitchFamily="18" charset="0"/>
              </a:rPr>
              <a:t> cusp of the upper first permanent molar occludes in the </a:t>
            </a:r>
            <a:r>
              <a:rPr lang="en-US" sz="2000" b="0" dirty="0" err="1">
                <a:latin typeface="Georgia" pitchFamily="18" charset="0"/>
              </a:rPr>
              <a:t>buccal</a:t>
            </a:r>
            <a:r>
              <a:rPr lang="en-US" sz="2000" b="0" dirty="0">
                <a:latin typeface="Georgia" pitchFamily="18" charset="0"/>
              </a:rPr>
              <a:t> groove of the lower first permanent molar </a:t>
            </a:r>
          </a:p>
          <a:p>
            <a:endParaRPr lang="en-US" sz="2000" dirty="0" smtClean="0">
              <a:solidFill>
                <a:srgbClr val="7030A0"/>
              </a:solidFill>
              <a:latin typeface="Georgia" pitchFamily="18" charset="0"/>
            </a:endParaRPr>
          </a:p>
          <a:p>
            <a:r>
              <a:rPr lang="en-US" sz="2000" dirty="0" smtClean="0">
                <a:solidFill>
                  <a:srgbClr val="7030A0"/>
                </a:solidFill>
                <a:latin typeface="Georgia" pitchFamily="18" charset="0"/>
              </a:rPr>
              <a:t>CANINE </a:t>
            </a:r>
            <a:r>
              <a:rPr lang="en-US" sz="2000" dirty="0">
                <a:solidFill>
                  <a:srgbClr val="7030A0"/>
                </a:solidFill>
                <a:latin typeface="Georgia" pitchFamily="18" charset="0"/>
              </a:rPr>
              <a:t>RELATION-</a:t>
            </a:r>
          </a:p>
          <a:p>
            <a:r>
              <a:rPr lang="en-US" sz="2000" b="0" dirty="0">
                <a:latin typeface="Georgia" pitchFamily="18" charset="0"/>
              </a:rPr>
              <a:t>The </a:t>
            </a:r>
            <a:r>
              <a:rPr lang="en-US" sz="2000" b="0" dirty="0" smtClean="0">
                <a:latin typeface="Georgia" pitchFamily="18" charset="0"/>
              </a:rPr>
              <a:t>distal slope </a:t>
            </a:r>
            <a:r>
              <a:rPr lang="en-US" sz="2000" b="0" dirty="0">
                <a:latin typeface="Georgia" pitchFamily="18" charset="0"/>
              </a:rPr>
              <a:t>of upper  canine occludes with </a:t>
            </a:r>
            <a:r>
              <a:rPr lang="en-US" sz="2000" b="0" dirty="0" smtClean="0">
                <a:latin typeface="Georgia" pitchFamily="18" charset="0"/>
              </a:rPr>
              <a:t>mesial </a:t>
            </a:r>
            <a:r>
              <a:rPr lang="en-US" sz="2000" b="0" dirty="0">
                <a:latin typeface="Georgia" pitchFamily="18" charset="0"/>
              </a:rPr>
              <a:t>slope of lower </a:t>
            </a:r>
            <a:r>
              <a:rPr lang="en-US" sz="2000" b="0" dirty="0" smtClean="0">
                <a:latin typeface="Georgia" pitchFamily="18" charset="0"/>
              </a:rPr>
              <a:t>canine</a:t>
            </a:r>
            <a:r>
              <a:rPr lang="en-US" sz="2000" dirty="0" smtClean="0">
                <a:latin typeface="Georgia" pitchFamily="18" charset="0"/>
              </a:rPr>
              <a:t>.</a:t>
            </a:r>
          </a:p>
          <a:p>
            <a:endParaRPr lang="en-US" sz="2000" dirty="0" smtClean="0">
              <a:solidFill>
                <a:srgbClr val="7030A0"/>
              </a:solidFill>
              <a:latin typeface="Georgia" pitchFamily="18" charset="0"/>
            </a:endParaRPr>
          </a:p>
          <a:p>
            <a:r>
              <a:rPr lang="en-US" sz="2000" dirty="0" smtClean="0">
                <a:solidFill>
                  <a:srgbClr val="7030A0"/>
                </a:solidFill>
                <a:latin typeface="Georgia" pitchFamily="18" charset="0"/>
              </a:rPr>
              <a:t>LINE </a:t>
            </a:r>
            <a:r>
              <a:rPr lang="en-US" sz="2000" dirty="0">
                <a:solidFill>
                  <a:srgbClr val="7030A0"/>
                </a:solidFill>
                <a:latin typeface="Georgia" pitchFamily="18" charset="0"/>
              </a:rPr>
              <a:t>OF OCCLUSION-</a:t>
            </a:r>
          </a:p>
          <a:p>
            <a:r>
              <a:rPr lang="en-US" sz="2000" b="0" dirty="0">
                <a:latin typeface="Georgia" pitchFamily="18" charset="0"/>
              </a:rPr>
              <a:t>It will be altered in upper and lower arches</a:t>
            </a:r>
            <a:r>
              <a:rPr lang="en-US" sz="2000" b="0" dirty="0" smtClean="0">
                <a:latin typeface="Georgia" pitchFamily="18" charset="0"/>
              </a:rPr>
              <a:t>.</a:t>
            </a:r>
          </a:p>
          <a:p>
            <a:endParaRPr lang="en-US" sz="2000" b="0" dirty="0" smtClean="0">
              <a:latin typeface="Georgia" pitchFamily="18" charset="0"/>
            </a:endParaRPr>
          </a:p>
          <a:p>
            <a:r>
              <a:rPr lang="en-US" sz="2000" b="0" dirty="0" smtClean="0">
                <a:latin typeface="Georgia" pitchFamily="18" charset="0"/>
              </a:rPr>
              <a:t>Above </a:t>
            </a:r>
            <a:r>
              <a:rPr lang="en-US" sz="2000" b="0" dirty="0" err="1" smtClean="0">
                <a:latin typeface="Georgia" pitchFamily="18" charset="0"/>
              </a:rPr>
              <a:t>feautures</a:t>
            </a:r>
            <a:r>
              <a:rPr lang="en-US" sz="2000" b="0" dirty="0" smtClean="0">
                <a:latin typeface="Georgia" pitchFamily="18" charset="0"/>
              </a:rPr>
              <a:t> are common in both div 1 &amp; div 2 malocclusions.</a:t>
            </a:r>
          </a:p>
          <a:p>
            <a:endParaRPr lang="en-US" sz="2000" dirty="0">
              <a:latin typeface="Georgia"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xmlns="" val="2731625900"/>
              </p:ext>
            </p:extLst>
          </p:nvPr>
        </p:nvGraphicFramePr>
        <p:xfrm>
          <a:off x="4818888" y="762000"/>
          <a:ext cx="3182112" cy="1371600"/>
        </p:xfrm>
        <a:graphic>
          <a:graphicData uri="http://schemas.openxmlformats.org/presentationml/2006/ole">
            <p:oleObj spid="_x0000_s12338" name="Photo Editor Photo" r:id="rId3" imgW="3801006" imgH="3666667" progId="">
              <p:embed/>
            </p:oleObj>
          </a:graphicData>
        </a:graphic>
      </p:graphicFrame>
    </p:spTree>
    <p:extLst>
      <p:ext uri="{BB962C8B-B14F-4D97-AF65-F5344CB8AC3E}">
        <p14:creationId xmlns:p14="http://schemas.microsoft.com/office/powerpoint/2010/main" xmlns="" val="200816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365760"/>
            <a:ext cx="7520940" cy="548640"/>
          </a:xfrm>
        </p:spPr>
        <p:txBody>
          <a:bodyPr/>
          <a:lstStyle/>
          <a:p>
            <a:r>
              <a:rPr lang="en-US" sz="2400" b="1" i="1" dirty="0">
                <a:solidFill>
                  <a:srgbClr val="C00000"/>
                </a:solidFill>
                <a:latin typeface="Georgia" pitchFamily="18" charset="0"/>
              </a:rPr>
              <a:t>Class II, division </a:t>
            </a:r>
            <a:r>
              <a:rPr lang="en-US" sz="2400" b="1" dirty="0">
                <a:solidFill>
                  <a:srgbClr val="C00000"/>
                </a:solidFill>
                <a:latin typeface="Georgia" pitchFamily="18" charset="0"/>
              </a:rPr>
              <a:t>1</a:t>
            </a:r>
          </a:p>
        </p:txBody>
      </p:sp>
      <p:sp>
        <p:nvSpPr>
          <p:cNvPr id="5" name="Content Placeholder 4"/>
          <p:cNvSpPr>
            <a:spLocks noGrp="1"/>
          </p:cNvSpPr>
          <p:nvPr>
            <p:ph idx="1"/>
          </p:nvPr>
        </p:nvSpPr>
        <p:spPr>
          <a:xfrm>
            <a:off x="822960" y="1100628"/>
            <a:ext cx="7520940" cy="5452572"/>
          </a:xfrm>
        </p:spPr>
        <p:txBody>
          <a:bodyPr>
            <a:normAutofit/>
          </a:bodyPr>
          <a:lstStyle/>
          <a:p>
            <a:pPr>
              <a:lnSpc>
                <a:spcPct val="80000"/>
              </a:lnSpc>
            </a:pPr>
            <a:endParaRPr lang="en-US" sz="2000" b="0" dirty="0">
              <a:latin typeface="Georgia" pitchFamily="18" charset="0"/>
            </a:endParaRPr>
          </a:p>
          <a:p>
            <a:pPr>
              <a:lnSpc>
                <a:spcPct val="80000"/>
              </a:lnSpc>
            </a:pPr>
            <a:endParaRPr lang="en-US" sz="2000" b="0" dirty="0">
              <a:latin typeface="Georgia" pitchFamily="18" charset="0"/>
            </a:endParaRPr>
          </a:p>
          <a:p>
            <a:pPr>
              <a:lnSpc>
                <a:spcPct val="80000"/>
              </a:lnSpc>
            </a:pPr>
            <a:r>
              <a:rPr lang="en-US" sz="2000" dirty="0" smtClean="0">
                <a:solidFill>
                  <a:srgbClr val="7030A0"/>
                </a:solidFill>
                <a:latin typeface="Georgia" pitchFamily="18" charset="0"/>
              </a:rPr>
              <a:t>Characteristics—</a:t>
            </a:r>
          </a:p>
          <a:p>
            <a:pPr>
              <a:lnSpc>
                <a:spcPct val="80000"/>
              </a:lnSpc>
            </a:pPr>
            <a:endParaRPr lang="en-US" sz="2000" dirty="0" smtClean="0">
              <a:solidFill>
                <a:srgbClr val="7030A0"/>
              </a:solidFill>
              <a:latin typeface="Georgia" pitchFamily="18" charset="0"/>
            </a:endParaRPr>
          </a:p>
          <a:p>
            <a:pPr>
              <a:lnSpc>
                <a:spcPct val="80000"/>
              </a:lnSpc>
            </a:pPr>
            <a:r>
              <a:rPr lang="en-US" sz="2000" b="0" dirty="0" smtClean="0">
                <a:latin typeface="Georgia" pitchFamily="18" charset="0"/>
              </a:rPr>
              <a:t>-</a:t>
            </a:r>
            <a:r>
              <a:rPr lang="en-US" sz="2000" b="0" dirty="0" err="1">
                <a:latin typeface="Georgia" pitchFamily="18" charset="0"/>
              </a:rPr>
              <a:t>P</a:t>
            </a:r>
            <a:r>
              <a:rPr lang="en-US" sz="2000" b="0" dirty="0" err="1" smtClean="0">
                <a:latin typeface="Georgia" pitchFamily="18" charset="0"/>
              </a:rPr>
              <a:t>roclined</a:t>
            </a:r>
            <a:r>
              <a:rPr lang="en-US" sz="2000" b="0" dirty="0" smtClean="0">
                <a:latin typeface="Georgia" pitchFamily="18" charset="0"/>
              </a:rPr>
              <a:t> </a:t>
            </a:r>
            <a:r>
              <a:rPr lang="en-US" sz="2000" b="0" dirty="0">
                <a:latin typeface="Georgia" pitchFamily="18" charset="0"/>
              </a:rPr>
              <a:t>upper </a:t>
            </a:r>
            <a:r>
              <a:rPr lang="en-US" sz="2000" b="0" dirty="0" smtClean="0">
                <a:latin typeface="Georgia" pitchFamily="18" charset="0"/>
              </a:rPr>
              <a:t>incisors</a:t>
            </a:r>
          </a:p>
          <a:p>
            <a:pPr>
              <a:lnSpc>
                <a:spcPct val="80000"/>
              </a:lnSpc>
            </a:pPr>
            <a:endParaRPr lang="en-US" sz="2000" b="0" dirty="0">
              <a:latin typeface="Georgia" pitchFamily="18" charset="0"/>
            </a:endParaRPr>
          </a:p>
          <a:p>
            <a:pPr>
              <a:lnSpc>
                <a:spcPct val="80000"/>
              </a:lnSpc>
            </a:pPr>
            <a:r>
              <a:rPr lang="en-US" sz="2000" b="0" dirty="0" smtClean="0">
                <a:latin typeface="Georgia" pitchFamily="18" charset="0"/>
              </a:rPr>
              <a:t>-Increase  </a:t>
            </a:r>
            <a:r>
              <a:rPr lang="en-US" sz="2000" b="0" dirty="0">
                <a:latin typeface="Georgia" pitchFamily="18" charset="0"/>
              </a:rPr>
              <a:t>in </a:t>
            </a:r>
            <a:r>
              <a:rPr lang="en-US" sz="2000" b="0" dirty="0" err="1">
                <a:latin typeface="Georgia" pitchFamily="18" charset="0"/>
              </a:rPr>
              <a:t>overjet</a:t>
            </a:r>
            <a:r>
              <a:rPr lang="en-US" sz="2000" b="0" dirty="0">
                <a:latin typeface="Georgia" pitchFamily="18" charset="0"/>
              </a:rPr>
              <a:t> </a:t>
            </a:r>
          </a:p>
          <a:p>
            <a:pPr>
              <a:lnSpc>
                <a:spcPct val="80000"/>
              </a:lnSpc>
            </a:pPr>
            <a:endParaRPr lang="en-US" sz="2000" b="0" dirty="0" smtClean="0">
              <a:latin typeface="Georgia" pitchFamily="18" charset="0"/>
            </a:endParaRPr>
          </a:p>
          <a:p>
            <a:pPr>
              <a:lnSpc>
                <a:spcPct val="80000"/>
              </a:lnSpc>
            </a:pPr>
            <a:r>
              <a:rPr lang="en-US" sz="2000" b="0" dirty="0" smtClean="0">
                <a:latin typeface="Georgia" pitchFamily="18" charset="0"/>
              </a:rPr>
              <a:t>-A </a:t>
            </a:r>
            <a:r>
              <a:rPr lang="en-US" sz="2000" b="0" dirty="0">
                <a:latin typeface="Georgia" pitchFamily="18" charset="0"/>
              </a:rPr>
              <a:t>deep incisor overbite  </a:t>
            </a:r>
          </a:p>
          <a:p>
            <a:pPr>
              <a:lnSpc>
                <a:spcPct val="80000"/>
              </a:lnSpc>
            </a:pPr>
            <a:endParaRPr lang="en-US" sz="2000" b="0" dirty="0" smtClean="0">
              <a:latin typeface="Georgia" pitchFamily="18" charset="0"/>
            </a:endParaRPr>
          </a:p>
          <a:p>
            <a:pPr>
              <a:lnSpc>
                <a:spcPct val="80000"/>
              </a:lnSpc>
            </a:pPr>
            <a:r>
              <a:rPr lang="en-US" sz="2000" b="0" dirty="0" smtClean="0">
                <a:latin typeface="Georgia" pitchFamily="18" charset="0"/>
              </a:rPr>
              <a:t>-The </a:t>
            </a:r>
            <a:r>
              <a:rPr lang="en-US" sz="2000" b="0" dirty="0">
                <a:latin typeface="Georgia" pitchFamily="18" charset="0"/>
              </a:rPr>
              <a:t>upper lip is usually hypotonic, short and fails to form a lip seal.</a:t>
            </a:r>
          </a:p>
          <a:p>
            <a:pPr>
              <a:lnSpc>
                <a:spcPct val="80000"/>
              </a:lnSpc>
            </a:pPr>
            <a:endParaRPr lang="en-US" sz="2000" b="0" dirty="0" smtClean="0">
              <a:latin typeface="Georgia" pitchFamily="18" charset="0"/>
            </a:endParaRPr>
          </a:p>
          <a:p>
            <a:pPr>
              <a:lnSpc>
                <a:spcPct val="80000"/>
              </a:lnSpc>
            </a:pPr>
            <a:r>
              <a:rPr lang="en-US" sz="2000" b="0" dirty="0" smtClean="0">
                <a:latin typeface="Georgia" pitchFamily="18" charset="0"/>
              </a:rPr>
              <a:t>-The </a:t>
            </a:r>
            <a:r>
              <a:rPr lang="en-US" sz="2000" b="0" dirty="0">
                <a:latin typeface="Georgia" pitchFamily="18" charset="0"/>
              </a:rPr>
              <a:t>lower lip cushions the palatal aspect of the upper </a:t>
            </a:r>
            <a:r>
              <a:rPr lang="en-US" sz="2000" b="0" dirty="0" smtClean="0">
                <a:latin typeface="Georgia" pitchFamily="18" charset="0"/>
              </a:rPr>
              <a:t>teeth referred </a:t>
            </a:r>
            <a:r>
              <a:rPr lang="en-US" sz="2000" b="0" dirty="0">
                <a:latin typeface="Georgia" pitchFamily="18" charset="0"/>
              </a:rPr>
              <a:t>to as 'lip trap'. </a:t>
            </a:r>
          </a:p>
          <a:p>
            <a:endParaRPr lang="en-US" sz="2000" b="0" dirty="0">
              <a:latin typeface="Georgia"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xmlns="" val="4200999747"/>
              </p:ext>
            </p:extLst>
          </p:nvPr>
        </p:nvGraphicFramePr>
        <p:xfrm>
          <a:off x="4572000" y="543983"/>
          <a:ext cx="4300016" cy="1818217"/>
        </p:xfrm>
        <a:graphic>
          <a:graphicData uri="http://schemas.openxmlformats.org/presentationml/2006/ole">
            <p:oleObj spid="_x0000_s13363" name="Photo Editor Photo" r:id="rId3" imgW="7536833" imgH="3260952" progId="">
              <p:embed/>
            </p:oleObj>
          </a:graphicData>
        </a:graphic>
      </p:graphicFrame>
    </p:spTree>
    <p:extLst>
      <p:ext uri="{BB962C8B-B14F-4D97-AF65-F5344CB8AC3E}">
        <p14:creationId xmlns:p14="http://schemas.microsoft.com/office/powerpoint/2010/main" xmlns="" val="200816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animEffect transition="in" filter="fade">
                                      <p:cBhvr>
                                        <p:cTn id="11" dur="500"/>
                                        <p:tgtEl>
                                          <p:spTgt spid="5">
                                            <p:txEl>
                                              <p:pRg st="6" end="6"/>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8" end="8"/>
                                            </p:txEl>
                                          </p:spTgt>
                                        </p:tgtEl>
                                        <p:attrNameLst>
                                          <p:attrName>style.visibility</p:attrName>
                                        </p:attrNameLst>
                                      </p:cBhvr>
                                      <p:to>
                                        <p:strVal val="visible"/>
                                      </p:to>
                                    </p:set>
                                    <p:animEffect transition="in" filter="fade">
                                      <p:cBhvr>
                                        <p:cTn id="14" dur="500"/>
                                        <p:tgtEl>
                                          <p:spTgt spid="5">
                                            <p:txEl>
                                              <p:pRg st="8" end="8"/>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animEffect transition="in" filter="fade">
                                      <p:cBhvr>
                                        <p:cTn id="19" dur="1000"/>
                                        <p:tgtEl>
                                          <p:spTgt spid="5">
                                            <p:txEl>
                                              <p:pRg st="10" end="10"/>
                                            </p:txEl>
                                          </p:spTgt>
                                        </p:tgtEl>
                                      </p:cBhvr>
                                    </p:animEffect>
                                    <p:anim calcmode="lin" valueType="num">
                                      <p:cBhvr>
                                        <p:cTn id="20"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12" end="12"/>
                                            </p:txEl>
                                          </p:spTgt>
                                        </p:tgtEl>
                                        <p:attrNameLst>
                                          <p:attrName>style.visibility</p:attrName>
                                        </p:attrNameLst>
                                      </p:cBhvr>
                                      <p:to>
                                        <p:strVal val="visible"/>
                                      </p:to>
                                    </p:set>
                                    <p:animEffect transition="in" filter="fade">
                                      <p:cBhvr>
                                        <p:cTn id="24" dur="1000"/>
                                        <p:tgtEl>
                                          <p:spTgt spid="5">
                                            <p:txEl>
                                              <p:pRg st="12" end="12"/>
                                            </p:txEl>
                                          </p:spTgt>
                                        </p:tgtEl>
                                      </p:cBhvr>
                                    </p:animEffect>
                                    <p:anim calcmode="lin" valueType="num">
                                      <p:cBhvr>
                                        <p:cTn id="25"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latin typeface="Georgia" pitchFamily="18" charset="0"/>
              </a:rPr>
              <a:t>                                CONTENTS</a:t>
            </a:r>
            <a:endParaRPr lang="en-US" b="1" dirty="0">
              <a:solidFill>
                <a:srgbClr val="C00000"/>
              </a:solidFill>
              <a:latin typeface="Georgia" pitchFamily="18" charset="0"/>
            </a:endParaRPr>
          </a:p>
        </p:txBody>
      </p:sp>
      <p:sp>
        <p:nvSpPr>
          <p:cNvPr id="3" name="Content Placeholder 2"/>
          <p:cNvSpPr>
            <a:spLocks noGrp="1"/>
          </p:cNvSpPr>
          <p:nvPr>
            <p:ph idx="1"/>
          </p:nvPr>
        </p:nvSpPr>
        <p:spPr>
          <a:xfrm>
            <a:off x="838200" y="990600"/>
            <a:ext cx="7520940" cy="3579849"/>
          </a:xfrm>
        </p:spPr>
        <p:txBody>
          <a:bodyPr>
            <a:noAutofit/>
          </a:bodyPr>
          <a:lstStyle/>
          <a:p>
            <a:pPr>
              <a:lnSpc>
                <a:spcPct val="90000"/>
              </a:lnSpc>
            </a:pPr>
            <a:endParaRPr lang="en-US" sz="2000" dirty="0">
              <a:latin typeface="Georgia" pitchFamily="18" charset="0"/>
            </a:endParaRPr>
          </a:p>
          <a:p>
            <a:pPr lvl="1">
              <a:lnSpc>
                <a:spcPct val="90000"/>
              </a:lnSpc>
            </a:pPr>
            <a:r>
              <a:rPr lang="en-US" sz="2000" dirty="0">
                <a:latin typeface="Georgia" pitchFamily="18" charset="0"/>
              </a:rPr>
              <a:t>ANGLE  SYSTEM</a:t>
            </a:r>
          </a:p>
          <a:p>
            <a:pPr lvl="1">
              <a:lnSpc>
                <a:spcPct val="90000"/>
              </a:lnSpc>
            </a:pPr>
            <a:r>
              <a:rPr lang="en-US" sz="2000" dirty="0">
                <a:latin typeface="Georgia" pitchFamily="18" charset="0"/>
              </a:rPr>
              <a:t>DEWEY’S  MODIFICATION</a:t>
            </a:r>
          </a:p>
          <a:p>
            <a:pPr lvl="1">
              <a:lnSpc>
                <a:spcPct val="90000"/>
              </a:lnSpc>
            </a:pPr>
            <a:r>
              <a:rPr lang="en-US" sz="2000" dirty="0">
                <a:latin typeface="Georgia" pitchFamily="18" charset="0"/>
              </a:rPr>
              <a:t>LISCHER’S  MODIFICATION</a:t>
            </a:r>
          </a:p>
          <a:p>
            <a:pPr lvl="1">
              <a:lnSpc>
                <a:spcPct val="90000"/>
              </a:lnSpc>
            </a:pPr>
            <a:r>
              <a:rPr lang="en-US" sz="2000" dirty="0">
                <a:latin typeface="Georgia" pitchFamily="18" charset="0"/>
              </a:rPr>
              <a:t>SIMON’S  CLASSIFICATION</a:t>
            </a:r>
          </a:p>
          <a:p>
            <a:pPr lvl="1">
              <a:lnSpc>
                <a:spcPct val="90000"/>
              </a:lnSpc>
            </a:pPr>
            <a:r>
              <a:rPr lang="en-US" sz="2000" dirty="0">
                <a:latin typeface="Georgia" pitchFamily="18" charset="0"/>
              </a:rPr>
              <a:t>BENNET’S  CLASSIFICATION</a:t>
            </a:r>
          </a:p>
          <a:p>
            <a:pPr lvl="1">
              <a:lnSpc>
                <a:spcPct val="90000"/>
              </a:lnSpc>
            </a:pPr>
            <a:r>
              <a:rPr lang="en-US" sz="2000" dirty="0">
                <a:latin typeface="Georgia" pitchFamily="18" charset="0"/>
              </a:rPr>
              <a:t>ACKERMAN – PROFFIT SYSTEM</a:t>
            </a:r>
          </a:p>
          <a:p>
            <a:pPr lvl="1">
              <a:lnSpc>
                <a:spcPct val="90000"/>
              </a:lnSpc>
            </a:pPr>
            <a:r>
              <a:rPr lang="en-US" sz="2000" dirty="0">
                <a:latin typeface="Georgia" pitchFamily="18" charset="0"/>
              </a:rPr>
              <a:t>INCISOR  </a:t>
            </a:r>
            <a:r>
              <a:rPr lang="en-US" sz="2000" dirty="0" smtClean="0">
                <a:latin typeface="Georgia" pitchFamily="18" charset="0"/>
              </a:rPr>
              <a:t>CLASSIFICATION</a:t>
            </a:r>
          </a:p>
          <a:p>
            <a:pPr lvl="1">
              <a:lnSpc>
                <a:spcPct val="90000"/>
              </a:lnSpc>
            </a:pPr>
            <a:r>
              <a:rPr lang="en-US" sz="2000" dirty="0" smtClean="0">
                <a:latin typeface="Georgia" pitchFamily="18" charset="0"/>
              </a:rPr>
              <a:t>BRITISH </a:t>
            </a:r>
            <a:r>
              <a:rPr lang="en-US" sz="2000" dirty="0">
                <a:latin typeface="Georgia" pitchFamily="18" charset="0"/>
              </a:rPr>
              <a:t>STANDARDS </a:t>
            </a:r>
            <a:r>
              <a:rPr lang="en-US" sz="2000" dirty="0" smtClean="0">
                <a:latin typeface="Georgia" pitchFamily="18" charset="0"/>
              </a:rPr>
              <a:t>CLASSIFICATION</a:t>
            </a:r>
          </a:p>
          <a:p>
            <a:pPr lvl="1">
              <a:lnSpc>
                <a:spcPct val="90000"/>
              </a:lnSpc>
            </a:pPr>
            <a:r>
              <a:rPr lang="en-US" sz="2000" dirty="0" smtClean="0">
                <a:latin typeface="Georgia" pitchFamily="18" charset="0"/>
              </a:rPr>
              <a:t>BALLERD </a:t>
            </a:r>
            <a:r>
              <a:rPr lang="en-US" sz="2000" dirty="0">
                <a:latin typeface="Georgia" pitchFamily="18" charset="0"/>
              </a:rPr>
              <a:t>CLASSIFICATION</a:t>
            </a:r>
          </a:p>
          <a:p>
            <a:pPr lvl="1">
              <a:lnSpc>
                <a:spcPct val="90000"/>
              </a:lnSpc>
            </a:pPr>
            <a:r>
              <a:rPr lang="en-US" sz="2000" dirty="0">
                <a:latin typeface="Georgia" pitchFamily="18" charset="0"/>
              </a:rPr>
              <a:t>WHO </a:t>
            </a:r>
            <a:r>
              <a:rPr lang="en-US" sz="2000" dirty="0" smtClean="0">
                <a:latin typeface="Georgia" pitchFamily="18" charset="0"/>
              </a:rPr>
              <a:t>CLASSIFICATION</a:t>
            </a:r>
          </a:p>
          <a:p>
            <a:pPr lvl="1">
              <a:lnSpc>
                <a:spcPct val="90000"/>
              </a:lnSpc>
            </a:pPr>
            <a:r>
              <a:rPr lang="en-US" sz="2000" dirty="0" smtClean="0">
                <a:latin typeface="Georgia" pitchFamily="18" charset="0"/>
              </a:rPr>
              <a:t>BAUME  </a:t>
            </a:r>
            <a:r>
              <a:rPr lang="en-US" sz="2000" dirty="0">
                <a:latin typeface="Georgia" pitchFamily="18" charset="0"/>
              </a:rPr>
              <a:t>CLASSIFICATION</a:t>
            </a:r>
          </a:p>
          <a:p>
            <a:pPr lvl="1">
              <a:lnSpc>
                <a:spcPct val="90000"/>
              </a:lnSpc>
            </a:pPr>
            <a:r>
              <a:rPr lang="en-US" sz="2000" dirty="0">
                <a:latin typeface="Georgia" pitchFamily="18" charset="0"/>
              </a:rPr>
              <a:t>SKELETAL  </a:t>
            </a:r>
            <a:r>
              <a:rPr lang="en-US" sz="2000" dirty="0" smtClean="0">
                <a:latin typeface="Georgia" pitchFamily="18" charset="0"/>
              </a:rPr>
              <a:t>CLASSIFICATION</a:t>
            </a:r>
          </a:p>
          <a:p>
            <a:r>
              <a:rPr lang="en-US" sz="2000" b="0" dirty="0">
                <a:latin typeface="Georgia" pitchFamily="18" charset="0"/>
              </a:rPr>
              <a:t>LIMITATIONS  OF  CLASSIFICATION     SYSTEMS</a:t>
            </a:r>
          </a:p>
          <a:p>
            <a:r>
              <a:rPr lang="en-US" sz="2000" b="0" dirty="0">
                <a:latin typeface="Georgia" pitchFamily="18" charset="0"/>
              </a:rPr>
              <a:t> CONCLUSION</a:t>
            </a:r>
          </a:p>
          <a:p>
            <a:r>
              <a:rPr lang="en-US" sz="2000" b="0" dirty="0">
                <a:latin typeface="Georgia" pitchFamily="18" charset="0"/>
              </a:rPr>
              <a:t> REFERENCES</a:t>
            </a:r>
          </a:p>
          <a:p>
            <a:pPr lvl="1">
              <a:lnSpc>
                <a:spcPct val="90000"/>
              </a:lnSpc>
            </a:pPr>
            <a:endParaRPr lang="en-US" sz="2000" dirty="0">
              <a:latin typeface="Georgia" pitchFamily="18" charset="0"/>
            </a:endParaRPr>
          </a:p>
          <a:p>
            <a:endParaRPr lang="en-US" sz="2000" dirty="0">
              <a:latin typeface="Georgia" pitchFamily="18" charset="0"/>
            </a:endParaRPr>
          </a:p>
        </p:txBody>
      </p:sp>
    </p:spTree>
    <p:extLst>
      <p:ext uri="{BB962C8B-B14F-4D97-AF65-F5344CB8AC3E}">
        <p14:creationId xmlns:p14="http://schemas.microsoft.com/office/powerpoint/2010/main" xmlns="" val="21580996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100628"/>
            <a:ext cx="7101840" cy="5300172"/>
          </a:xfrm>
        </p:spPr>
        <p:txBody>
          <a:bodyPr>
            <a:normAutofit/>
          </a:bodyPr>
          <a:lstStyle/>
          <a:p>
            <a:pPr>
              <a:lnSpc>
                <a:spcPct val="80000"/>
              </a:lnSpc>
            </a:pPr>
            <a:r>
              <a:rPr lang="en-US" sz="2000" b="0" dirty="0">
                <a:latin typeface="Georgia" pitchFamily="18" charset="0"/>
              </a:rPr>
              <a:t>-V-shaped upper arch or constricted maxilla because the tongue occupies a lower posture thereby failing to counteract the </a:t>
            </a:r>
            <a:r>
              <a:rPr lang="en-US" sz="2000" b="0" dirty="0" err="1">
                <a:latin typeface="Georgia" pitchFamily="18" charset="0"/>
              </a:rPr>
              <a:t>buccinator</a:t>
            </a:r>
            <a:r>
              <a:rPr lang="en-US" sz="2000" b="0" dirty="0">
                <a:latin typeface="Georgia" pitchFamily="18" charset="0"/>
              </a:rPr>
              <a:t> activity, which results in narrowing of the upper arch at the premolar and canine regions </a:t>
            </a:r>
            <a:endParaRPr lang="en-US" sz="2000" b="0" dirty="0" smtClean="0">
              <a:latin typeface="Georgia" pitchFamily="18" charset="0"/>
            </a:endParaRPr>
          </a:p>
          <a:p>
            <a:pPr>
              <a:lnSpc>
                <a:spcPct val="80000"/>
              </a:lnSpc>
            </a:pPr>
            <a:endParaRPr lang="en-US" sz="2000" b="0" dirty="0">
              <a:latin typeface="Georgia" pitchFamily="18" charset="0"/>
            </a:endParaRPr>
          </a:p>
          <a:p>
            <a:pPr>
              <a:lnSpc>
                <a:spcPct val="80000"/>
              </a:lnSpc>
            </a:pPr>
            <a:r>
              <a:rPr lang="en-US" sz="2000" b="0" dirty="0">
                <a:latin typeface="Georgia" pitchFamily="18" charset="0"/>
              </a:rPr>
              <a:t>-Hyperactive </a:t>
            </a:r>
            <a:r>
              <a:rPr lang="en-US" sz="2000" b="0" dirty="0" err="1">
                <a:latin typeface="Georgia" pitchFamily="18" charset="0"/>
              </a:rPr>
              <a:t>mentalis</a:t>
            </a:r>
            <a:r>
              <a:rPr lang="en-US" sz="2000" b="0" dirty="0">
                <a:latin typeface="Georgia" pitchFamily="18" charset="0"/>
              </a:rPr>
              <a:t> and </a:t>
            </a:r>
            <a:r>
              <a:rPr lang="en-US" sz="2000" b="0" dirty="0" err="1">
                <a:latin typeface="Georgia" pitchFamily="18" charset="0"/>
              </a:rPr>
              <a:t>buccinator</a:t>
            </a:r>
            <a:endParaRPr lang="en-US" sz="2000" b="0" dirty="0">
              <a:latin typeface="Georgia" pitchFamily="18" charset="0"/>
            </a:endParaRPr>
          </a:p>
          <a:p>
            <a:pPr>
              <a:lnSpc>
                <a:spcPct val="80000"/>
              </a:lnSpc>
            </a:pPr>
            <a:endParaRPr lang="en-US" sz="2000" b="0" dirty="0" smtClean="0">
              <a:latin typeface="Georgia" pitchFamily="18" charset="0"/>
            </a:endParaRPr>
          </a:p>
          <a:p>
            <a:pPr>
              <a:lnSpc>
                <a:spcPct val="80000"/>
              </a:lnSpc>
            </a:pPr>
            <a:r>
              <a:rPr lang="en-US" sz="2000" b="0" dirty="0" smtClean="0">
                <a:latin typeface="Georgia" pitchFamily="18" charset="0"/>
              </a:rPr>
              <a:t>-</a:t>
            </a:r>
            <a:r>
              <a:rPr lang="en-US" sz="2000" b="0" dirty="0">
                <a:latin typeface="Georgia" pitchFamily="18" charset="0"/>
              </a:rPr>
              <a:t>Normal path of closure</a:t>
            </a:r>
            <a:r>
              <a:rPr lang="en-US" sz="2000" b="0" dirty="0" smtClean="0">
                <a:latin typeface="Georgia" pitchFamily="18" charset="0"/>
              </a:rPr>
              <a:t>.</a:t>
            </a:r>
          </a:p>
          <a:p>
            <a:pPr>
              <a:lnSpc>
                <a:spcPct val="80000"/>
              </a:lnSpc>
            </a:pPr>
            <a:endParaRPr lang="en-US" sz="2000" b="0" dirty="0" smtClean="0">
              <a:latin typeface="Georgia" pitchFamily="18" charset="0"/>
            </a:endParaRPr>
          </a:p>
          <a:p>
            <a:pPr>
              <a:lnSpc>
                <a:spcPct val="80000"/>
              </a:lnSpc>
            </a:pPr>
            <a:endParaRPr lang="en-US" sz="2000" b="0" dirty="0" smtClean="0">
              <a:latin typeface="Georgia" pitchFamily="18" charset="0"/>
            </a:endParaRPr>
          </a:p>
          <a:p>
            <a:pPr>
              <a:lnSpc>
                <a:spcPct val="80000"/>
              </a:lnSpc>
            </a:pPr>
            <a:r>
              <a:rPr lang="en-US" sz="2000" b="0" dirty="0" smtClean="0">
                <a:latin typeface="Georgia" pitchFamily="18" charset="0"/>
              </a:rPr>
              <a:t>-</a:t>
            </a:r>
            <a:r>
              <a:rPr lang="en-US" sz="2000" dirty="0" smtClean="0">
                <a:solidFill>
                  <a:srgbClr val="C00000"/>
                </a:solidFill>
                <a:latin typeface="Georgia" pitchFamily="18" charset="0"/>
              </a:rPr>
              <a:t>SUNDAY BITE- </a:t>
            </a:r>
          </a:p>
          <a:p>
            <a:pPr>
              <a:lnSpc>
                <a:spcPct val="80000"/>
              </a:lnSpc>
            </a:pPr>
            <a:endParaRPr lang="en-US" sz="2000" dirty="0" smtClean="0">
              <a:solidFill>
                <a:srgbClr val="C00000"/>
              </a:solidFill>
              <a:latin typeface="Georgia" pitchFamily="18" charset="0"/>
            </a:endParaRPr>
          </a:p>
          <a:p>
            <a:pPr>
              <a:lnSpc>
                <a:spcPct val="80000"/>
              </a:lnSpc>
            </a:pPr>
            <a:r>
              <a:rPr lang="en-US" sz="2000" b="0" dirty="0" smtClean="0">
                <a:latin typeface="Georgia" pitchFamily="18" charset="0"/>
              </a:rPr>
              <a:t>      It is the bite achieved the patient by deliberately bringing mandible forward in class II division 1 </a:t>
            </a:r>
            <a:r>
              <a:rPr lang="en-US" sz="2000" b="0" dirty="0" err="1" smtClean="0">
                <a:latin typeface="Georgia" pitchFamily="18" charset="0"/>
              </a:rPr>
              <a:t>cases,for</a:t>
            </a:r>
            <a:r>
              <a:rPr lang="en-US" sz="2000" b="0" dirty="0" smtClean="0">
                <a:latin typeface="Georgia" pitchFamily="18" charset="0"/>
              </a:rPr>
              <a:t> improving their esthetics.</a:t>
            </a:r>
          </a:p>
          <a:p>
            <a:pPr>
              <a:lnSpc>
                <a:spcPct val="80000"/>
              </a:lnSpc>
            </a:pPr>
            <a:endParaRPr lang="en-US" sz="2000" b="0" dirty="0">
              <a:latin typeface="Georgia" pitchFamily="18" charset="0"/>
            </a:endParaRPr>
          </a:p>
          <a:p>
            <a:pPr>
              <a:lnSpc>
                <a:spcPct val="80000"/>
              </a:lnSpc>
            </a:pPr>
            <a:endParaRPr lang="en-US" sz="2000" b="0" dirty="0">
              <a:latin typeface="Georgia" pitchFamily="18" charset="0"/>
            </a:endParaRPr>
          </a:p>
          <a:p>
            <a:endParaRPr lang="en-US" sz="2000" dirty="0"/>
          </a:p>
        </p:txBody>
      </p:sp>
    </p:spTree>
    <p:extLst>
      <p:ext uri="{BB962C8B-B14F-4D97-AF65-F5344CB8AC3E}">
        <p14:creationId xmlns:p14="http://schemas.microsoft.com/office/powerpoint/2010/main" xmlns="" val="16753690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65760"/>
            <a:ext cx="7520940" cy="548640"/>
          </a:xfrm>
        </p:spPr>
        <p:txBody>
          <a:bodyPr/>
          <a:lstStyle/>
          <a:p>
            <a:r>
              <a:rPr lang="en-US" sz="2400" b="1" i="1" dirty="0">
                <a:solidFill>
                  <a:srgbClr val="FF0000"/>
                </a:solidFill>
                <a:latin typeface="Georgia" pitchFamily="18" charset="0"/>
              </a:rPr>
              <a:t>Class </a:t>
            </a:r>
            <a:r>
              <a:rPr lang="en-US" sz="2400" b="1" dirty="0">
                <a:solidFill>
                  <a:srgbClr val="FF0000"/>
                </a:solidFill>
                <a:latin typeface="Georgia" pitchFamily="18" charset="0"/>
              </a:rPr>
              <a:t>II, </a:t>
            </a:r>
            <a:r>
              <a:rPr lang="en-US" sz="2400" b="1" i="1" dirty="0">
                <a:solidFill>
                  <a:srgbClr val="FF0000"/>
                </a:solidFill>
                <a:latin typeface="Georgia" pitchFamily="18" charset="0"/>
              </a:rPr>
              <a:t>division </a:t>
            </a:r>
            <a:r>
              <a:rPr lang="en-US" sz="2400" b="1" dirty="0">
                <a:solidFill>
                  <a:srgbClr val="FF0000"/>
                </a:solidFill>
                <a:latin typeface="Georgia" pitchFamily="18" charset="0"/>
              </a:rPr>
              <a:t>2</a:t>
            </a:r>
          </a:p>
        </p:txBody>
      </p:sp>
      <p:sp>
        <p:nvSpPr>
          <p:cNvPr id="5" name="Content Placeholder 4"/>
          <p:cNvSpPr>
            <a:spLocks noGrp="1"/>
          </p:cNvSpPr>
          <p:nvPr>
            <p:ph idx="1"/>
          </p:nvPr>
        </p:nvSpPr>
        <p:spPr>
          <a:xfrm>
            <a:off x="822960" y="1100628"/>
            <a:ext cx="7520940" cy="5452572"/>
          </a:xfrm>
        </p:spPr>
        <p:txBody>
          <a:bodyPr>
            <a:normAutofit/>
          </a:bodyPr>
          <a:lstStyle/>
          <a:p>
            <a:pPr>
              <a:lnSpc>
                <a:spcPct val="80000"/>
              </a:lnSpc>
            </a:pPr>
            <a:endParaRPr lang="en-US" sz="2000" b="0" dirty="0" smtClean="0">
              <a:latin typeface="Georgia" pitchFamily="18" charset="0"/>
            </a:endParaRPr>
          </a:p>
          <a:p>
            <a:pPr>
              <a:lnSpc>
                <a:spcPct val="80000"/>
              </a:lnSpc>
            </a:pPr>
            <a:endParaRPr lang="en-US" sz="2000" b="0" dirty="0">
              <a:latin typeface="Georgia" pitchFamily="18" charset="0"/>
            </a:endParaRPr>
          </a:p>
          <a:p>
            <a:pPr>
              <a:lnSpc>
                <a:spcPct val="80000"/>
              </a:lnSpc>
            </a:pPr>
            <a:r>
              <a:rPr lang="en-US" sz="2000" dirty="0" smtClean="0">
                <a:solidFill>
                  <a:srgbClr val="7030A0"/>
                </a:solidFill>
                <a:latin typeface="Georgia" pitchFamily="18" charset="0"/>
              </a:rPr>
              <a:t>Characteristics—</a:t>
            </a:r>
          </a:p>
          <a:p>
            <a:pPr>
              <a:lnSpc>
                <a:spcPct val="80000"/>
              </a:lnSpc>
            </a:pPr>
            <a:endParaRPr lang="en-US" sz="2000" dirty="0" smtClean="0">
              <a:solidFill>
                <a:srgbClr val="7030A0"/>
              </a:solidFill>
              <a:latin typeface="Georgia" pitchFamily="18" charset="0"/>
            </a:endParaRPr>
          </a:p>
          <a:p>
            <a:pPr>
              <a:lnSpc>
                <a:spcPct val="80000"/>
              </a:lnSpc>
            </a:pPr>
            <a:r>
              <a:rPr lang="en-US" sz="2000" b="0" dirty="0" smtClean="0">
                <a:latin typeface="Georgia" pitchFamily="18" charset="0"/>
              </a:rPr>
              <a:t>-There is 3 types of relations of Incisors</a:t>
            </a:r>
          </a:p>
          <a:p>
            <a:pPr>
              <a:lnSpc>
                <a:spcPct val="80000"/>
              </a:lnSpc>
            </a:pPr>
            <a:endParaRPr lang="en-US" sz="2000" b="0" dirty="0" smtClean="0">
              <a:latin typeface="Georgia" pitchFamily="18" charset="0"/>
            </a:endParaRPr>
          </a:p>
          <a:p>
            <a:pPr>
              <a:lnSpc>
                <a:spcPct val="80000"/>
              </a:lnSpc>
            </a:pPr>
            <a:r>
              <a:rPr lang="en-US" sz="2000" b="0" dirty="0" smtClean="0">
                <a:latin typeface="Georgia" pitchFamily="18" charset="0"/>
              </a:rPr>
              <a:t>  # I – only upper central incisor is </a:t>
            </a:r>
            <a:r>
              <a:rPr lang="en-US" sz="2000" b="0" dirty="0" err="1" smtClean="0">
                <a:latin typeface="Georgia" pitchFamily="18" charset="0"/>
              </a:rPr>
              <a:t>lingually</a:t>
            </a:r>
            <a:r>
              <a:rPr lang="en-US" sz="2000" b="0" dirty="0" smtClean="0">
                <a:latin typeface="Georgia" pitchFamily="18" charset="0"/>
              </a:rPr>
              <a:t> inclined and laterals </a:t>
            </a:r>
          </a:p>
          <a:p>
            <a:pPr>
              <a:lnSpc>
                <a:spcPct val="80000"/>
              </a:lnSpc>
            </a:pPr>
            <a:r>
              <a:rPr lang="en-US" sz="2000" b="0" dirty="0">
                <a:latin typeface="Georgia" pitchFamily="18" charset="0"/>
              </a:rPr>
              <a:t> </a:t>
            </a:r>
            <a:r>
              <a:rPr lang="en-US" sz="2000" b="0" dirty="0" smtClean="0">
                <a:latin typeface="Georgia" pitchFamily="18" charset="0"/>
              </a:rPr>
              <a:t>           are </a:t>
            </a:r>
            <a:r>
              <a:rPr lang="en-US" sz="2000" b="0" dirty="0" err="1" smtClean="0">
                <a:latin typeface="Georgia" pitchFamily="18" charset="0"/>
              </a:rPr>
              <a:t>labially</a:t>
            </a:r>
            <a:r>
              <a:rPr lang="en-US" sz="2000" b="0" dirty="0" smtClean="0">
                <a:latin typeface="Georgia" pitchFamily="18" charset="0"/>
              </a:rPr>
              <a:t> inclined</a:t>
            </a:r>
          </a:p>
          <a:p>
            <a:pPr>
              <a:lnSpc>
                <a:spcPct val="80000"/>
              </a:lnSpc>
            </a:pPr>
            <a:endParaRPr lang="en-US" sz="2000" b="0" dirty="0" smtClean="0">
              <a:latin typeface="Georgia" pitchFamily="18" charset="0"/>
            </a:endParaRPr>
          </a:p>
          <a:p>
            <a:pPr>
              <a:lnSpc>
                <a:spcPct val="80000"/>
              </a:lnSpc>
            </a:pPr>
            <a:r>
              <a:rPr lang="en-US" sz="2000" b="0" dirty="0">
                <a:latin typeface="Georgia" pitchFamily="18" charset="0"/>
              </a:rPr>
              <a:t> </a:t>
            </a:r>
            <a:r>
              <a:rPr lang="en-US" sz="2000" b="0" dirty="0" smtClean="0">
                <a:latin typeface="Georgia" pitchFamily="18" charset="0"/>
              </a:rPr>
              <a:t> #II – upper central and </a:t>
            </a:r>
            <a:r>
              <a:rPr lang="en-US" sz="2000" b="0" dirty="0" smtClean="0">
                <a:latin typeface="Georgia" pitchFamily="18" charset="0"/>
              </a:rPr>
              <a:t>lateral </a:t>
            </a:r>
            <a:r>
              <a:rPr lang="en-US" sz="2000" b="0" dirty="0" smtClean="0">
                <a:latin typeface="Georgia" pitchFamily="18" charset="0"/>
              </a:rPr>
              <a:t>incisors are lingually inclined while </a:t>
            </a:r>
          </a:p>
          <a:p>
            <a:pPr>
              <a:lnSpc>
                <a:spcPct val="80000"/>
              </a:lnSpc>
            </a:pPr>
            <a:r>
              <a:rPr lang="en-US" sz="2000" b="0" dirty="0">
                <a:latin typeface="Georgia" pitchFamily="18" charset="0"/>
              </a:rPr>
              <a:t> </a:t>
            </a:r>
            <a:r>
              <a:rPr lang="en-US" sz="2000" b="0" dirty="0" smtClean="0">
                <a:latin typeface="Georgia" pitchFamily="18" charset="0"/>
              </a:rPr>
              <a:t>            canines are </a:t>
            </a:r>
            <a:r>
              <a:rPr lang="en-US" sz="2000" b="0" dirty="0" err="1" smtClean="0">
                <a:latin typeface="Georgia" pitchFamily="18" charset="0"/>
              </a:rPr>
              <a:t>labially</a:t>
            </a:r>
            <a:r>
              <a:rPr lang="en-US" sz="2000" b="0" dirty="0" smtClean="0">
                <a:latin typeface="Georgia" pitchFamily="18" charset="0"/>
              </a:rPr>
              <a:t> inclined</a:t>
            </a:r>
          </a:p>
          <a:p>
            <a:pPr>
              <a:lnSpc>
                <a:spcPct val="80000"/>
              </a:lnSpc>
            </a:pPr>
            <a:endParaRPr lang="en-US" sz="2000" b="0" dirty="0" smtClean="0">
              <a:latin typeface="Georgia" pitchFamily="18" charset="0"/>
            </a:endParaRPr>
          </a:p>
          <a:p>
            <a:pPr>
              <a:lnSpc>
                <a:spcPct val="80000"/>
              </a:lnSpc>
            </a:pPr>
            <a:r>
              <a:rPr lang="en-US" sz="2000" b="0" dirty="0">
                <a:latin typeface="Georgia" pitchFamily="18" charset="0"/>
              </a:rPr>
              <a:t> </a:t>
            </a:r>
            <a:r>
              <a:rPr lang="en-US" sz="2000" b="0" dirty="0" smtClean="0">
                <a:latin typeface="Georgia" pitchFamily="18" charset="0"/>
              </a:rPr>
              <a:t> #III – upper central </a:t>
            </a:r>
            <a:r>
              <a:rPr lang="en-US" sz="2000" b="0" dirty="0" err="1" smtClean="0">
                <a:latin typeface="Georgia" pitchFamily="18" charset="0"/>
              </a:rPr>
              <a:t>incisor,lateral</a:t>
            </a:r>
            <a:r>
              <a:rPr lang="en-US" sz="2000" b="0" dirty="0" smtClean="0">
                <a:latin typeface="Georgia" pitchFamily="18" charset="0"/>
              </a:rPr>
              <a:t> incisor and canines are </a:t>
            </a:r>
            <a:r>
              <a:rPr lang="en-US" sz="2000" b="0" dirty="0" err="1" smtClean="0">
                <a:latin typeface="Georgia" pitchFamily="18" charset="0"/>
              </a:rPr>
              <a:t>lingually</a:t>
            </a:r>
            <a:r>
              <a:rPr lang="en-US" sz="2000" b="0" dirty="0">
                <a:latin typeface="Georgia" pitchFamily="18" charset="0"/>
              </a:rPr>
              <a:t> </a:t>
            </a:r>
            <a:r>
              <a:rPr lang="en-US" sz="2000" b="0" dirty="0" smtClean="0">
                <a:latin typeface="Georgia" pitchFamily="18" charset="0"/>
              </a:rPr>
              <a:t>inclined</a:t>
            </a:r>
            <a:endParaRPr lang="en-US" sz="2000" b="0" dirty="0">
              <a:latin typeface="Georgia" pitchFamily="18" charset="0"/>
            </a:endParaRPr>
          </a:p>
          <a:p>
            <a:pPr>
              <a:lnSpc>
                <a:spcPct val="80000"/>
              </a:lnSpc>
            </a:pPr>
            <a:endParaRPr lang="en-US" sz="2000" b="0" dirty="0" smtClean="0">
              <a:latin typeface="Georgia" pitchFamily="18" charset="0"/>
            </a:endParaRPr>
          </a:p>
          <a:p>
            <a:pPr>
              <a:lnSpc>
                <a:spcPct val="80000"/>
              </a:lnSpc>
            </a:pPr>
            <a:endParaRPr lang="en-US" sz="2000" b="0" dirty="0">
              <a:latin typeface="Georgia" pitchFamily="18" charset="0"/>
            </a:endParaRPr>
          </a:p>
          <a:p>
            <a:pPr>
              <a:lnSpc>
                <a:spcPct val="80000"/>
              </a:lnSpc>
            </a:pPr>
            <a:endParaRPr lang="en-US" sz="2000" b="0" dirty="0">
              <a:latin typeface="Georgia" pitchFamily="18" charset="0"/>
            </a:endParaRPr>
          </a:p>
          <a:p>
            <a:endParaRPr lang="en-US" sz="2000" b="0" dirty="0">
              <a:latin typeface="Georgia"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xmlns="" val="1597422810"/>
              </p:ext>
            </p:extLst>
          </p:nvPr>
        </p:nvGraphicFramePr>
        <p:xfrm>
          <a:off x="4495800" y="381001"/>
          <a:ext cx="4222750" cy="1927898"/>
        </p:xfrm>
        <a:graphic>
          <a:graphicData uri="http://schemas.openxmlformats.org/presentationml/2006/ole">
            <p:oleObj spid="_x0000_s14384" name="Photo Editor Photo" r:id="rId3" imgW="7270110" imgH="3322608" progId="">
              <p:embed/>
            </p:oleObj>
          </a:graphicData>
        </a:graphic>
      </p:graphicFrame>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176828"/>
            <a:ext cx="7520940" cy="4690572"/>
          </a:xfrm>
        </p:spPr>
        <p:txBody>
          <a:bodyPr>
            <a:noAutofit/>
          </a:bodyPr>
          <a:lstStyle/>
          <a:p>
            <a:pPr>
              <a:lnSpc>
                <a:spcPct val="80000"/>
              </a:lnSpc>
            </a:pPr>
            <a:r>
              <a:rPr lang="en-US" sz="2000" dirty="0" smtClean="0">
                <a:latin typeface="Georgia" pitchFamily="18" charset="0"/>
              </a:rPr>
              <a:t>-Deep  </a:t>
            </a:r>
            <a:r>
              <a:rPr lang="en-US" sz="2000" dirty="0">
                <a:latin typeface="Georgia" pitchFamily="18" charset="0"/>
              </a:rPr>
              <a:t>anterior overbite is present</a:t>
            </a:r>
          </a:p>
          <a:p>
            <a:pPr>
              <a:lnSpc>
                <a:spcPct val="80000"/>
              </a:lnSpc>
            </a:pPr>
            <a:endParaRPr lang="en-US" sz="2000" dirty="0" smtClean="0">
              <a:latin typeface="Georgia" pitchFamily="18" charset="0"/>
            </a:endParaRPr>
          </a:p>
          <a:p>
            <a:pPr>
              <a:lnSpc>
                <a:spcPct val="80000"/>
              </a:lnSpc>
            </a:pPr>
            <a:r>
              <a:rPr lang="en-US" sz="2000" dirty="0" smtClean="0">
                <a:latin typeface="Georgia" pitchFamily="18" charset="0"/>
              </a:rPr>
              <a:t>-</a:t>
            </a:r>
            <a:r>
              <a:rPr lang="en-US" sz="2000" dirty="0">
                <a:solidFill>
                  <a:srgbClr val="002060"/>
                </a:solidFill>
                <a:latin typeface="Georgia" pitchFamily="18" charset="0"/>
              </a:rPr>
              <a:t>Arch  has a </a:t>
            </a:r>
            <a:r>
              <a:rPr lang="en-US" sz="2000" dirty="0" err="1">
                <a:solidFill>
                  <a:srgbClr val="002060"/>
                </a:solidFill>
                <a:latin typeface="Georgia" pitchFamily="18" charset="0"/>
              </a:rPr>
              <a:t>squarish</a:t>
            </a:r>
            <a:r>
              <a:rPr lang="en-US" sz="2000" dirty="0">
                <a:solidFill>
                  <a:srgbClr val="002060"/>
                </a:solidFill>
                <a:latin typeface="Georgia" pitchFamily="18" charset="0"/>
              </a:rPr>
              <a:t> appearance-due to </a:t>
            </a:r>
            <a:r>
              <a:rPr lang="en-US" sz="2000" dirty="0" err="1">
                <a:solidFill>
                  <a:srgbClr val="002060"/>
                </a:solidFill>
                <a:latin typeface="Georgia" pitchFamily="18" charset="0"/>
              </a:rPr>
              <a:t>lingually</a:t>
            </a:r>
            <a:r>
              <a:rPr lang="en-US" sz="2000" dirty="0">
                <a:solidFill>
                  <a:srgbClr val="002060"/>
                </a:solidFill>
                <a:latin typeface="Georgia" pitchFamily="18" charset="0"/>
              </a:rPr>
              <a:t> inclined central incisors</a:t>
            </a:r>
          </a:p>
          <a:p>
            <a:pPr>
              <a:lnSpc>
                <a:spcPct val="80000"/>
              </a:lnSpc>
            </a:pPr>
            <a:endParaRPr lang="en-US" sz="2000" dirty="0">
              <a:latin typeface="Georgia" pitchFamily="18" charset="0"/>
            </a:endParaRPr>
          </a:p>
          <a:p>
            <a:pPr>
              <a:lnSpc>
                <a:spcPct val="80000"/>
              </a:lnSpc>
            </a:pPr>
            <a:r>
              <a:rPr lang="en-US" sz="2000" dirty="0">
                <a:solidFill>
                  <a:schemeClr val="bg2">
                    <a:lumMod val="25000"/>
                  </a:schemeClr>
                </a:solidFill>
                <a:latin typeface="Georgia" pitchFamily="18" charset="0"/>
              </a:rPr>
              <a:t>-The mandibular labial gingival tissue is often traumatized. </a:t>
            </a:r>
          </a:p>
          <a:p>
            <a:pPr>
              <a:lnSpc>
                <a:spcPct val="80000"/>
              </a:lnSpc>
            </a:pPr>
            <a:endParaRPr lang="en-US" sz="2000" dirty="0">
              <a:solidFill>
                <a:schemeClr val="bg2">
                  <a:lumMod val="25000"/>
                </a:schemeClr>
              </a:solidFill>
              <a:latin typeface="Georgia" pitchFamily="18" charset="0"/>
            </a:endParaRPr>
          </a:p>
          <a:p>
            <a:pPr>
              <a:lnSpc>
                <a:spcPct val="80000"/>
              </a:lnSpc>
            </a:pPr>
            <a:r>
              <a:rPr lang="en-US" sz="2000" dirty="0">
                <a:solidFill>
                  <a:schemeClr val="bg2">
                    <a:lumMod val="25000"/>
                  </a:schemeClr>
                </a:solidFill>
                <a:latin typeface="Georgia" pitchFamily="18" charset="0"/>
              </a:rPr>
              <a:t>-Patient  exhibits normal perioral muscle activity.</a:t>
            </a:r>
          </a:p>
          <a:p>
            <a:pPr>
              <a:lnSpc>
                <a:spcPct val="80000"/>
              </a:lnSpc>
            </a:pPr>
            <a:endParaRPr lang="en-US" sz="2000" dirty="0">
              <a:latin typeface="Georgia" pitchFamily="18" charset="0"/>
            </a:endParaRPr>
          </a:p>
          <a:p>
            <a:pPr>
              <a:lnSpc>
                <a:spcPct val="80000"/>
              </a:lnSpc>
            </a:pPr>
            <a:r>
              <a:rPr lang="en-US" sz="2000" dirty="0">
                <a:latin typeface="Georgia" pitchFamily="18" charset="0"/>
              </a:rPr>
              <a:t>-An abnormal backward path of closure may also be present due to the excessively tipped central incisors.</a:t>
            </a:r>
          </a:p>
          <a:p>
            <a:endParaRPr lang="en-US" sz="2000" dirty="0"/>
          </a:p>
        </p:txBody>
      </p:sp>
    </p:spTree>
    <p:extLst>
      <p:ext uri="{BB962C8B-B14F-4D97-AF65-F5344CB8AC3E}">
        <p14:creationId xmlns:p14="http://schemas.microsoft.com/office/powerpoint/2010/main" xmlns="" val="3897435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1127760"/>
            <a:ext cx="7520940" cy="548640"/>
          </a:xfrm>
        </p:spPr>
        <p:txBody>
          <a:bodyPr/>
          <a:lstStyle/>
          <a:p>
            <a:r>
              <a:rPr lang="en-US" b="1" i="1" dirty="0">
                <a:solidFill>
                  <a:srgbClr val="C00000"/>
                </a:solidFill>
                <a:latin typeface="Georgia" pitchFamily="18" charset="0"/>
              </a:rPr>
              <a:t>Class </a:t>
            </a:r>
            <a:r>
              <a:rPr lang="en-US" b="1" dirty="0">
                <a:solidFill>
                  <a:srgbClr val="C00000"/>
                </a:solidFill>
                <a:latin typeface="Georgia" pitchFamily="18" charset="0"/>
              </a:rPr>
              <a:t>II, </a:t>
            </a:r>
            <a:r>
              <a:rPr lang="en-US" b="1" i="1" dirty="0">
                <a:solidFill>
                  <a:srgbClr val="C00000"/>
                </a:solidFill>
                <a:latin typeface="Georgia" pitchFamily="18" charset="0"/>
              </a:rPr>
              <a:t>Subdivision</a:t>
            </a:r>
            <a:r>
              <a:rPr lang="en-US" b="1" dirty="0">
                <a:solidFill>
                  <a:srgbClr val="C00000"/>
                </a:solidFill>
                <a:latin typeface="Georgia" pitchFamily="18" charset="0"/>
              </a:rPr>
              <a:t/>
            </a:r>
            <a:br>
              <a:rPr lang="en-US" b="1" dirty="0">
                <a:solidFill>
                  <a:srgbClr val="C00000"/>
                </a:solidFill>
                <a:latin typeface="Georgia" pitchFamily="18" charset="0"/>
              </a:rPr>
            </a:br>
            <a:endParaRPr lang="en-US" b="1" dirty="0">
              <a:solidFill>
                <a:srgbClr val="C00000"/>
              </a:solidFill>
              <a:latin typeface="Georgia" pitchFamily="18" charset="0"/>
            </a:endParaRPr>
          </a:p>
        </p:txBody>
      </p:sp>
      <p:sp>
        <p:nvSpPr>
          <p:cNvPr id="5" name="Content Placeholder 4"/>
          <p:cNvSpPr>
            <a:spLocks noGrp="1"/>
          </p:cNvSpPr>
          <p:nvPr>
            <p:ph idx="1"/>
          </p:nvPr>
        </p:nvSpPr>
        <p:spPr>
          <a:xfrm>
            <a:off x="685800" y="1981200"/>
            <a:ext cx="7520940" cy="5452572"/>
          </a:xfrm>
        </p:spPr>
        <p:txBody>
          <a:bodyPr>
            <a:normAutofit/>
          </a:bodyPr>
          <a:lstStyle/>
          <a:p>
            <a:r>
              <a:rPr lang="en-US" sz="2000" b="0" dirty="0" smtClean="0">
                <a:latin typeface="Georgia" pitchFamily="18" charset="0"/>
              </a:rPr>
              <a:t>Class </a:t>
            </a:r>
            <a:r>
              <a:rPr lang="en-US" sz="2000" b="0" dirty="0">
                <a:latin typeface="Georgia" pitchFamily="18" charset="0"/>
              </a:rPr>
              <a:t>II molar relation exists on one side and a Class I relation on the </a:t>
            </a:r>
            <a:r>
              <a:rPr lang="en-US" sz="2000" b="0" dirty="0" smtClean="0">
                <a:latin typeface="Georgia" pitchFamily="18" charset="0"/>
              </a:rPr>
              <a:t>other.</a:t>
            </a:r>
          </a:p>
          <a:p>
            <a:endParaRPr lang="en-US" sz="2000" b="0" dirty="0">
              <a:latin typeface="Georgia" pitchFamily="18" charset="0"/>
            </a:endParaRPr>
          </a:p>
          <a:p>
            <a:r>
              <a:rPr lang="en-US" sz="2000" b="0" dirty="0">
                <a:latin typeface="Georgia" pitchFamily="18" charset="0"/>
              </a:rPr>
              <a:t> </a:t>
            </a:r>
            <a:r>
              <a:rPr lang="en-US" sz="2000" b="0" dirty="0" smtClean="0">
                <a:latin typeface="Georgia" pitchFamily="18" charset="0"/>
              </a:rPr>
              <a:t>Based </a:t>
            </a:r>
            <a:r>
              <a:rPr lang="en-US" sz="2000" b="0" dirty="0">
                <a:latin typeface="Georgia" pitchFamily="18" charset="0"/>
              </a:rPr>
              <a:t>on whether it is a division 1 or division2 it can be called </a:t>
            </a:r>
            <a:r>
              <a:rPr lang="en-US" sz="2000" b="0" dirty="0" smtClean="0">
                <a:latin typeface="Georgia" pitchFamily="18" charset="0"/>
              </a:rPr>
              <a:t>  </a:t>
            </a:r>
          </a:p>
          <a:p>
            <a:endParaRPr lang="en-US" sz="2000" b="0" dirty="0">
              <a:latin typeface="Georgia" pitchFamily="18" charset="0"/>
            </a:endParaRPr>
          </a:p>
          <a:p>
            <a:r>
              <a:rPr lang="en-US" sz="2000" b="0" dirty="0" smtClean="0">
                <a:latin typeface="Georgia" pitchFamily="18" charset="0"/>
              </a:rPr>
              <a:t>     </a:t>
            </a:r>
            <a:r>
              <a:rPr lang="en-US" sz="2000" dirty="0" smtClean="0">
                <a:solidFill>
                  <a:srgbClr val="7030A0"/>
                </a:solidFill>
                <a:latin typeface="Georgia" pitchFamily="18" charset="0"/>
              </a:rPr>
              <a:t>-Class </a:t>
            </a:r>
            <a:r>
              <a:rPr lang="en-US" sz="2000" dirty="0">
                <a:solidFill>
                  <a:srgbClr val="7030A0"/>
                </a:solidFill>
                <a:latin typeface="Georgia" pitchFamily="18" charset="0"/>
              </a:rPr>
              <a:t>II division 1, subdivision </a:t>
            </a:r>
            <a:r>
              <a:rPr lang="en-US" sz="2000" dirty="0" smtClean="0">
                <a:solidFill>
                  <a:srgbClr val="7030A0"/>
                </a:solidFill>
                <a:latin typeface="Georgia" pitchFamily="18" charset="0"/>
              </a:rPr>
              <a:t>or</a:t>
            </a:r>
          </a:p>
          <a:p>
            <a:r>
              <a:rPr lang="en-US" sz="2000" dirty="0">
                <a:solidFill>
                  <a:srgbClr val="7030A0"/>
                </a:solidFill>
                <a:latin typeface="Georgia" pitchFamily="18" charset="0"/>
              </a:rPr>
              <a:t> </a:t>
            </a:r>
            <a:r>
              <a:rPr lang="en-US" sz="2000" dirty="0" smtClean="0">
                <a:solidFill>
                  <a:srgbClr val="7030A0"/>
                </a:solidFill>
                <a:latin typeface="Georgia" pitchFamily="18" charset="0"/>
              </a:rPr>
              <a:t>    - </a:t>
            </a:r>
            <a:r>
              <a:rPr lang="en-US" sz="2000" dirty="0">
                <a:solidFill>
                  <a:srgbClr val="7030A0"/>
                </a:solidFill>
                <a:latin typeface="Georgia" pitchFamily="18" charset="0"/>
              </a:rPr>
              <a:t>Class II, division 2,subdivision.</a:t>
            </a:r>
            <a:endParaRPr lang="en-US" sz="2000" i="1" dirty="0">
              <a:solidFill>
                <a:srgbClr val="7030A0"/>
              </a:solidFill>
              <a:latin typeface="Georgia" pitchFamily="18" charset="0"/>
            </a:endParaRPr>
          </a:p>
          <a:p>
            <a:endParaRPr lang="en-US" sz="2000" b="0" dirty="0">
              <a:latin typeface="Georgia" pitchFamily="18" charset="0"/>
            </a:endParaRPr>
          </a:p>
          <a:p>
            <a:endParaRPr lang="en-US" sz="2000" b="0" dirty="0">
              <a:latin typeface="Georgia" pitchFamily="18" charset="0"/>
            </a:endParaRPr>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28600"/>
            <a:ext cx="7940040" cy="548640"/>
          </a:xfrm>
        </p:spPr>
        <p:txBody>
          <a:bodyPr/>
          <a:lstStyle/>
          <a:p>
            <a:r>
              <a:rPr lang="en-US" dirty="0" err="1" smtClean="0">
                <a:solidFill>
                  <a:srgbClr val="C00000"/>
                </a:solidFill>
              </a:rPr>
              <a:t>Comparision</a:t>
            </a:r>
            <a:r>
              <a:rPr lang="en-US" dirty="0" smtClean="0">
                <a:solidFill>
                  <a:srgbClr val="C00000"/>
                </a:solidFill>
              </a:rPr>
              <a:t> b/w angle’s class ii div 1 &amp; 2</a:t>
            </a:r>
            <a:endParaRPr lang="en-US"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027748718"/>
              </p:ext>
            </p:extLst>
          </p:nvPr>
        </p:nvGraphicFramePr>
        <p:xfrm>
          <a:off x="838200" y="805620"/>
          <a:ext cx="7521576" cy="4614144"/>
        </p:xfrm>
        <a:graphic>
          <a:graphicData uri="http://schemas.openxmlformats.org/drawingml/2006/table">
            <a:tbl>
              <a:tblPr firstRow="1" bandRow="1">
                <a:tableStyleId>{5C22544A-7EE6-4342-B048-85BDC9FD1C3A}</a:tableStyleId>
              </a:tblPr>
              <a:tblGrid>
                <a:gridCol w="2507192"/>
                <a:gridCol w="2507192"/>
                <a:gridCol w="2507192"/>
              </a:tblGrid>
              <a:tr h="413580">
                <a:tc>
                  <a:txBody>
                    <a:bodyPr/>
                    <a:lstStyle/>
                    <a:p>
                      <a:r>
                        <a:rPr lang="en-US" dirty="0" smtClean="0"/>
                        <a:t>FEATURE</a:t>
                      </a:r>
                      <a:endParaRPr lang="en-US" dirty="0"/>
                    </a:p>
                  </a:txBody>
                  <a:tcPr/>
                </a:tc>
                <a:tc>
                  <a:txBody>
                    <a:bodyPr/>
                    <a:lstStyle/>
                    <a:p>
                      <a:r>
                        <a:rPr lang="en-US" dirty="0" smtClean="0"/>
                        <a:t>DIVISION 1</a:t>
                      </a:r>
                      <a:endParaRPr lang="en-US" dirty="0"/>
                    </a:p>
                  </a:txBody>
                  <a:tcPr/>
                </a:tc>
                <a:tc>
                  <a:txBody>
                    <a:bodyPr/>
                    <a:lstStyle/>
                    <a:p>
                      <a:r>
                        <a:rPr lang="en-US" dirty="0" smtClean="0"/>
                        <a:t>DIVISION 2</a:t>
                      </a:r>
                      <a:endParaRPr lang="en-US" dirty="0"/>
                    </a:p>
                  </a:txBody>
                  <a:tcPr/>
                </a:tc>
              </a:tr>
              <a:tr h="457200">
                <a:tc>
                  <a:txBody>
                    <a:bodyPr/>
                    <a:lstStyle/>
                    <a:p>
                      <a:r>
                        <a:rPr lang="en-US" dirty="0" smtClean="0"/>
                        <a:t>OVERJET</a:t>
                      </a:r>
                      <a:endParaRPr lang="en-US" dirty="0"/>
                    </a:p>
                  </a:txBody>
                  <a:tcPr/>
                </a:tc>
                <a:tc>
                  <a:txBody>
                    <a:bodyPr/>
                    <a:lstStyle/>
                    <a:p>
                      <a:r>
                        <a:rPr lang="en-US" dirty="0" smtClean="0"/>
                        <a:t>INCREASED</a:t>
                      </a:r>
                      <a:endParaRPr lang="en-US" dirty="0"/>
                    </a:p>
                  </a:txBody>
                  <a:tcPr/>
                </a:tc>
                <a:tc>
                  <a:txBody>
                    <a:bodyPr/>
                    <a:lstStyle/>
                    <a:p>
                      <a:r>
                        <a:rPr lang="en-US" dirty="0" smtClean="0"/>
                        <a:t>DECREASED</a:t>
                      </a:r>
                      <a:endParaRPr lang="en-US" dirty="0"/>
                    </a:p>
                  </a:txBody>
                  <a:tcPr/>
                </a:tc>
              </a:tr>
              <a:tr h="603387">
                <a:tc>
                  <a:txBody>
                    <a:bodyPr/>
                    <a:lstStyle/>
                    <a:p>
                      <a:r>
                        <a:rPr lang="en-US" dirty="0" smtClean="0"/>
                        <a:t>PROFILE </a:t>
                      </a:r>
                      <a:endParaRPr lang="en-US" dirty="0"/>
                    </a:p>
                  </a:txBody>
                  <a:tcPr/>
                </a:tc>
                <a:tc>
                  <a:txBody>
                    <a:bodyPr/>
                    <a:lstStyle/>
                    <a:p>
                      <a:r>
                        <a:rPr lang="en-US" dirty="0" smtClean="0"/>
                        <a:t>CONVEX</a:t>
                      </a:r>
                      <a:endParaRPr lang="en-US" dirty="0"/>
                    </a:p>
                  </a:txBody>
                  <a:tcPr/>
                </a:tc>
                <a:tc>
                  <a:txBody>
                    <a:bodyPr/>
                    <a:lstStyle/>
                    <a:p>
                      <a:r>
                        <a:rPr lang="en-US" dirty="0" smtClean="0"/>
                        <a:t>STRAIGHT/MILD CONVEX</a:t>
                      </a:r>
                      <a:endParaRPr lang="en-US" dirty="0"/>
                    </a:p>
                  </a:txBody>
                  <a:tcPr/>
                </a:tc>
              </a:tr>
              <a:tr h="861981">
                <a:tc>
                  <a:txBody>
                    <a:bodyPr/>
                    <a:lstStyle/>
                    <a:p>
                      <a:r>
                        <a:rPr lang="en-US" dirty="0" smtClean="0"/>
                        <a:t>LIPS</a:t>
                      </a:r>
                      <a:endParaRPr lang="en-US" dirty="0"/>
                    </a:p>
                  </a:txBody>
                  <a:tcPr/>
                </a:tc>
                <a:tc>
                  <a:txBody>
                    <a:bodyPr/>
                    <a:lstStyle/>
                    <a:p>
                      <a:r>
                        <a:rPr lang="en-US" dirty="0" smtClean="0"/>
                        <a:t>LOWER</a:t>
                      </a:r>
                      <a:r>
                        <a:rPr lang="en-US" baseline="0" dirty="0" smtClean="0"/>
                        <a:t> LIP-MORE ACTIVE &amp; UPPER LIP IS HYPOTONIC</a:t>
                      </a:r>
                      <a:endParaRPr lang="en-US" dirty="0"/>
                    </a:p>
                  </a:txBody>
                  <a:tcPr/>
                </a:tc>
                <a:tc>
                  <a:txBody>
                    <a:bodyPr/>
                    <a:lstStyle/>
                    <a:p>
                      <a:r>
                        <a:rPr lang="en-US" dirty="0" smtClean="0"/>
                        <a:t>NORMAL</a:t>
                      </a:r>
                      <a:endParaRPr lang="en-US" dirty="0"/>
                    </a:p>
                  </a:txBody>
                  <a:tcPr/>
                </a:tc>
              </a:tr>
              <a:tr h="502920">
                <a:tc>
                  <a:txBody>
                    <a:bodyPr/>
                    <a:lstStyle/>
                    <a:p>
                      <a:r>
                        <a:rPr lang="en-US" dirty="0" smtClean="0"/>
                        <a:t>ARCH FORM</a:t>
                      </a:r>
                      <a:endParaRPr lang="en-US" dirty="0"/>
                    </a:p>
                  </a:txBody>
                  <a:tcPr/>
                </a:tc>
                <a:tc>
                  <a:txBody>
                    <a:bodyPr/>
                    <a:lstStyle/>
                    <a:p>
                      <a:r>
                        <a:rPr lang="en-US" dirty="0" smtClean="0"/>
                        <a:t>V SHAPE &amp; NARROW</a:t>
                      </a:r>
                      <a:endParaRPr lang="en-US" dirty="0"/>
                    </a:p>
                  </a:txBody>
                  <a:tcPr/>
                </a:tc>
                <a:tc>
                  <a:txBody>
                    <a:bodyPr/>
                    <a:lstStyle/>
                    <a:p>
                      <a:r>
                        <a:rPr lang="en-US" dirty="0" smtClean="0"/>
                        <a:t>U/SQUARE</a:t>
                      </a:r>
                      <a:endParaRPr lang="en-US" dirty="0"/>
                    </a:p>
                  </a:txBody>
                  <a:tcPr/>
                </a:tc>
              </a:tr>
              <a:tr h="457200">
                <a:tc>
                  <a:txBody>
                    <a:bodyPr/>
                    <a:lstStyle/>
                    <a:p>
                      <a:r>
                        <a:rPr lang="en-US" dirty="0" smtClean="0"/>
                        <a:t>PALATE</a:t>
                      </a:r>
                      <a:endParaRPr lang="en-US" dirty="0"/>
                    </a:p>
                  </a:txBody>
                  <a:tcPr/>
                </a:tc>
                <a:tc>
                  <a:txBody>
                    <a:bodyPr/>
                    <a:lstStyle/>
                    <a:p>
                      <a:r>
                        <a:rPr lang="en-US" dirty="0" smtClean="0"/>
                        <a:t>DEEP</a:t>
                      </a:r>
                      <a:endParaRPr lang="en-US" dirty="0"/>
                    </a:p>
                  </a:txBody>
                  <a:tcPr/>
                </a:tc>
                <a:tc>
                  <a:txBody>
                    <a:bodyPr/>
                    <a:lstStyle/>
                    <a:p>
                      <a:r>
                        <a:rPr lang="en-US" dirty="0" smtClean="0"/>
                        <a:t>NORMAL</a:t>
                      </a:r>
                      <a:endParaRPr lang="en-US" dirty="0"/>
                    </a:p>
                  </a:txBody>
                  <a:tcPr/>
                </a:tc>
              </a:tr>
              <a:tr h="603387">
                <a:tc>
                  <a:txBody>
                    <a:bodyPr/>
                    <a:lstStyle/>
                    <a:p>
                      <a:r>
                        <a:rPr lang="en-US" dirty="0" smtClean="0"/>
                        <a:t>MUSCLE ACTIVITY</a:t>
                      </a:r>
                      <a:endParaRPr lang="en-US" dirty="0"/>
                    </a:p>
                  </a:txBody>
                  <a:tcPr/>
                </a:tc>
                <a:tc>
                  <a:txBody>
                    <a:bodyPr/>
                    <a:lstStyle/>
                    <a:p>
                      <a:r>
                        <a:rPr lang="en-US" dirty="0" smtClean="0"/>
                        <a:t>INCREASED MENTALIS</a:t>
                      </a:r>
                      <a:r>
                        <a:rPr lang="en-US" baseline="0" dirty="0" smtClean="0"/>
                        <a:t> &amp; BUCCINATOR</a:t>
                      </a:r>
                      <a:endParaRPr lang="en-US" dirty="0"/>
                    </a:p>
                  </a:txBody>
                  <a:tcPr/>
                </a:tc>
                <a:tc>
                  <a:txBody>
                    <a:bodyPr/>
                    <a:lstStyle/>
                    <a:p>
                      <a:r>
                        <a:rPr lang="en-US" dirty="0" smtClean="0"/>
                        <a:t>NORMAL</a:t>
                      </a:r>
                      <a:endParaRPr lang="en-US" dirty="0"/>
                    </a:p>
                  </a:txBody>
                  <a:tcPr/>
                </a:tc>
              </a:tr>
              <a:tr h="588684">
                <a:tc>
                  <a:txBody>
                    <a:bodyPr/>
                    <a:lstStyle/>
                    <a:p>
                      <a:r>
                        <a:rPr lang="en-US" dirty="0" smtClean="0"/>
                        <a:t>PATH OF CLOSURE</a:t>
                      </a:r>
                      <a:endParaRPr lang="en-US" dirty="0"/>
                    </a:p>
                  </a:txBody>
                  <a:tcPr/>
                </a:tc>
                <a:tc>
                  <a:txBody>
                    <a:bodyPr/>
                    <a:lstStyle/>
                    <a:p>
                      <a:r>
                        <a:rPr lang="en-US" dirty="0" smtClean="0"/>
                        <a:t>NORMAL</a:t>
                      </a:r>
                      <a:endParaRPr lang="en-US" dirty="0"/>
                    </a:p>
                  </a:txBody>
                  <a:tcPr/>
                </a:tc>
                <a:tc>
                  <a:txBody>
                    <a:bodyPr/>
                    <a:lstStyle/>
                    <a:p>
                      <a:r>
                        <a:rPr lang="en-US" dirty="0" smtClean="0"/>
                        <a:t>BACKWARD</a:t>
                      </a:r>
                      <a:endParaRPr lang="en-US"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3631957661"/>
              </p:ext>
            </p:extLst>
          </p:nvPr>
        </p:nvGraphicFramePr>
        <p:xfrm>
          <a:off x="838200" y="5410200"/>
          <a:ext cx="7543800" cy="609600"/>
        </p:xfrm>
        <a:graphic>
          <a:graphicData uri="http://schemas.openxmlformats.org/drawingml/2006/table">
            <a:tbl>
              <a:tblPr firstRow="1" bandRow="1">
                <a:tableStyleId>{5C22544A-7EE6-4342-B048-85BDC9FD1C3A}</a:tableStyleId>
              </a:tblPr>
              <a:tblGrid>
                <a:gridCol w="2514600"/>
                <a:gridCol w="2514600"/>
                <a:gridCol w="2514600"/>
              </a:tblGrid>
              <a:tr h="609600">
                <a:tc>
                  <a:txBody>
                    <a:bodyPr/>
                    <a:lstStyle/>
                    <a:p>
                      <a:r>
                        <a:rPr lang="en-US" dirty="0" smtClean="0"/>
                        <a:t>LOWER FACIAL HEIGHT</a:t>
                      </a:r>
                      <a:endParaRPr lang="en-US" dirty="0"/>
                    </a:p>
                  </a:txBody>
                  <a:tcPr/>
                </a:tc>
                <a:tc>
                  <a:txBody>
                    <a:bodyPr/>
                    <a:lstStyle/>
                    <a:p>
                      <a:r>
                        <a:rPr lang="en-US" dirty="0" smtClean="0"/>
                        <a:t>NORMAL/INCREASED</a:t>
                      </a:r>
                      <a:endParaRPr lang="en-US" dirty="0"/>
                    </a:p>
                  </a:txBody>
                  <a:tcPr/>
                </a:tc>
                <a:tc>
                  <a:txBody>
                    <a:bodyPr/>
                    <a:lstStyle/>
                    <a:p>
                      <a:r>
                        <a:rPr lang="en-US" dirty="0" smtClean="0"/>
                        <a:t>DECREASED</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xmlns="" val="2912605341"/>
              </p:ext>
            </p:extLst>
          </p:nvPr>
        </p:nvGraphicFramePr>
        <p:xfrm>
          <a:off x="838200" y="5867401"/>
          <a:ext cx="7543800" cy="533400"/>
        </p:xfrm>
        <a:graphic>
          <a:graphicData uri="http://schemas.openxmlformats.org/drawingml/2006/table">
            <a:tbl>
              <a:tblPr firstRow="1" bandRow="1">
                <a:tableStyleId>{5C22544A-7EE6-4342-B048-85BDC9FD1C3A}</a:tableStyleId>
              </a:tblPr>
              <a:tblGrid>
                <a:gridCol w="2514600"/>
                <a:gridCol w="2514600"/>
                <a:gridCol w="2514600"/>
              </a:tblGrid>
              <a:tr h="533400">
                <a:tc>
                  <a:txBody>
                    <a:bodyPr/>
                    <a:lstStyle/>
                    <a:p>
                      <a:r>
                        <a:rPr lang="en-US" dirty="0" smtClean="0"/>
                        <a:t>DEEP BITE</a:t>
                      </a:r>
                      <a:endParaRPr lang="en-US" dirty="0"/>
                    </a:p>
                  </a:txBody>
                  <a:tcPr/>
                </a:tc>
                <a:tc>
                  <a:txBody>
                    <a:bodyPr/>
                    <a:lstStyle/>
                    <a:p>
                      <a:r>
                        <a:rPr lang="en-US" dirty="0" smtClean="0"/>
                        <a:t>INCREASED</a:t>
                      </a:r>
                      <a:endParaRPr lang="en-US" dirty="0"/>
                    </a:p>
                  </a:txBody>
                  <a:tcPr/>
                </a:tc>
                <a:tc>
                  <a:txBody>
                    <a:bodyPr/>
                    <a:lstStyle/>
                    <a:p>
                      <a:r>
                        <a:rPr lang="en-US" dirty="0" smtClean="0"/>
                        <a:t>INCREASED</a:t>
                      </a:r>
                      <a:endParaRPr lang="en-US" dirty="0"/>
                    </a:p>
                  </a:txBody>
                  <a:tcPr/>
                </a:tc>
              </a:tr>
            </a:tbl>
          </a:graphicData>
        </a:graphic>
      </p:graphicFrame>
    </p:spTree>
    <p:extLst>
      <p:ext uri="{BB962C8B-B14F-4D97-AF65-F5344CB8AC3E}">
        <p14:creationId xmlns:p14="http://schemas.microsoft.com/office/powerpoint/2010/main" xmlns="" val="1522863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i="1" dirty="0">
                <a:solidFill>
                  <a:srgbClr val="C00000"/>
                </a:solidFill>
              </a:rPr>
              <a:t>Class III malocclusion </a:t>
            </a:r>
            <a:endParaRPr lang="en-US" sz="2400" b="1" dirty="0">
              <a:solidFill>
                <a:srgbClr val="C00000"/>
              </a:solidFill>
            </a:endParaRPr>
          </a:p>
        </p:txBody>
      </p:sp>
      <p:sp>
        <p:nvSpPr>
          <p:cNvPr id="5" name="Content Placeholder 4"/>
          <p:cNvSpPr>
            <a:spLocks noGrp="1"/>
          </p:cNvSpPr>
          <p:nvPr>
            <p:ph idx="1"/>
          </p:nvPr>
        </p:nvSpPr>
        <p:spPr>
          <a:xfrm>
            <a:off x="822960" y="1100628"/>
            <a:ext cx="7520940" cy="5452572"/>
          </a:xfrm>
        </p:spPr>
        <p:txBody>
          <a:bodyPr>
            <a:noAutofit/>
          </a:bodyPr>
          <a:lstStyle/>
          <a:p>
            <a:r>
              <a:rPr lang="en-US" sz="2000" b="0" dirty="0" smtClean="0">
                <a:latin typeface="Georgia" pitchFamily="18" charset="0"/>
              </a:rPr>
              <a:t>MESIOCCLUSION</a:t>
            </a:r>
            <a:endParaRPr lang="en-US" sz="2000" b="0" dirty="0">
              <a:latin typeface="Georgia" pitchFamily="18" charset="0"/>
            </a:endParaRPr>
          </a:p>
          <a:p>
            <a:endParaRPr lang="en-US" sz="2000" b="0" dirty="0" smtClean="0">
              <a:latin typeface="Georgia" pitchFamily="18" charset="0"/>
            </a:endParaRPr>
          </a:p>
          <a:p>
            <a:r>
              <a:rPr lang="en-US" sz="2000" b="0" dirty="0" smtClean="0">
                <a:solidFill>
                  <a:srgbClr val="7030A0"/>
                </a:solidFill>
                <a:latin typeface="Georgia" pitchFamily="18" charset="0"/>
              </a:rPr>
              <a:t>MOLAR RELATION-</a:t>
            </a:r>
            <a:endParaRPr lang="en-US" sz="2000" b="0" dirty="0">
              <a:solidFill>
                <a:srgbClr val="7030A0"/>
              </a:solidFill>
              <a:latin typeface="Georgia" pitchFamily="18" charset="0"/>
            </a:endParaRPr>
          </a:p>
          <a:p>
            <a:r>
              <a:rPr lang="en-US" sz="2000" b="0" dirty="0" smtClean="0">
                <a:latin typeface="Georgia" pitchFamily="18" charset="0"/>
              </a:rPr>
              <a:t>Class </a:t>
            </a:r>
            <a:r>
              <a:rPr lang="en-US" sz="2000" b="0" dirty="0">
                <a:latin typeface="Georgia" pitchFamily="18" charset="0"/>
              </a:rPr>
              <a:t>III molar relation with the </a:t>
            </a:r>
            <a:r>
              <a:rPr lang="en-US" sz="2000" b="0" dirty="0" err="1">
                <a:latin typeface="Georgia" pitchFamily="18" charset="0"/>
              </a:rPr>
              <a:t>mesio-buccal</a:t>
            </a:r>
            <a:r>
              <a:rPr lang="en-US" sz="2000" b="0" dirty="0">
                <a:latin typeface="Georgia" pitchFamily="18" charset="0"/>
              </a:rPr>
              <a:t> cusp of the maxillary first  permanent molar occluding in the interdental space between the mandibular first and second molars. </a:t>
            </a:r>
            <a:endParaRPr lang="en-US" sz="2000" b="0" dirty="0" smtClean="0">
              <a:latin typeface="Georgia" pitchFamily="18" charset="0"/>
            </a:endParaRPr>
          </a:p>
          <a:p>
            <a:endParaRPr lang="en-US" sz="2000" b="0" dirty="0" smtClean="0">
              <a:latin typeface="Georgia" pitchFamily="18" charset="0"/>
            </a:endParaRPr>
          </a:p>
          <a:p>
            <a:r>
              <a:rPr lang="en-US" sz="2000" b="0" dirty="0">
                <a:solidFill>
                  <a:srgbClr val="7030A0"/>
                </a:solidFill>
                <a:latin typeface="Georgia" pitchFamily="18" charset="0"/>
              </a:rPr>
              <a:t>CANINE RELATION-</a:t>
            </a:r>
          </a:p>
          <a:p>
            <a:r>
              <a:rPr lang="en-US" sz="2000" b="0" dirty="0">
                <a:latin typeface="Georgia" pitchFamily="18" charset="0"/>
              </a:rPr>
              <a:t>The </a:t>
            </a:r>
            <a:r>
              <a:rPr lang="en-US" sz="2000" b="0" dirty="0" smtClean="0">
                <a:latin typeface="Georgia" pitchFamily="18" charset="0"/>
              </a:rPr>
              <a:t>upper  </a:t>
            </a:r>
            <a:r>
              <a:rPr lang="en-US" sz="2000" b="0" dirty="0">
                <a:latin typeface="Georgia" pitchFamily="18" charset="0"/>
              </a:rPr>
              <a:t>canine occludes with </a:t>
            </a:r>
            <a:r>
              <a:rPr lang="en-US" sz="2000" b="0" dirty="0" smtClean="0">
                <a:latin typeface="Georgia" pitchFamily="18" charset="0"/>
              </a:rPr>
              <a:t>INTERDENTAL SPACE  B/W lower 1</a:t>
            </a:r>
            <a:r>
              <a:rPr lang="en-US" sz="2000" b="0" baseline="30000" dirty="0" smtClean="0">
                <a:latin typeface="Georgia" pitchFamily="18" charset="0"/>
              </a:rPr>
              <a:t>st</a:t>
            </a:r>
            <a:r>
              <a:rPr lang="en-US" sz="2000" b="0" dirty="0" smtClean="0">
                <a:latin typeface="Georgia" pitchFamily="18" charset="0"/>
              </a:rPr>
              <a:t> and 2</a:t>
            </a:r>
            <a:r>
              <a:rPr lang="en-US" sz="2000" b="0" baseline="30000" dirty="0" smtClean="0">
                <a:latin typeface="Georgia" pitchFamily="18" charset="0"/>
              </a:rPr>
              <a:t>nd</a:t>
            </a:r>
            <a:r>
              <a:rPr lang="en-US" sz="2000" b="0" dirty="0" smtClean="0">
                <a:latin typeface="Georgia" pitchFamily="18" charset="0"/>
              </a:rPr>
              <a:t> premolars</a:t>
            </a:r>
          </a:p>
          <a:p>
            <a:endParaRPr lang="en-US" sz="2000" b="0" dirty="0">
              <a:latin typeface="Georgia" pitchFamily="18" charset="0"/>
            </a:endParaRPr>
          </a:p>
          <a:p>
            <a:r>
              <a:rPr lang="en-US" sz="2000" b="0" dirty="0">
                <a:solidFill>
                  <a:srgbClr val="7030A0"/>
                </a:solidFill>
                <a:latin typeface="Georgia" pitchFamily="18" charset="0"/>
              </a:rPr>
              <a:t>LINE OF OCCLUSION-</a:t>
            </a:r>
          </a:p>
          <a:p>
            <a:r>
              <a:rPr lang="en-US" sz="2000" b="0" dirty="0">
                <a:latin typeface="Georgia" pitchFamily="18" charset="0"/>
              </a:rPr>
              <a:t>It </a:t>
            </a:r>
            <a:r>
              <a:rPr lang="en-US" sz="2000" b="0" dirty="0" smtClean="0">
                <a:latin typeface="Georgia" pitchFamily="18" charset="0"/>
              </a:rPr>
              <a:t>may or may not be altered.</a:t>
            </a:r>
          </a:p>
          <a:p>
            <a:endParaRPr lang="en-US" sz="2000" b="0" dirty="0">
              <a:latin typeface="Georgia" pitchFamily="18" charset="0"/>
            </a:endParaRPr>
          </a:p>
          <a:p>
            <a:r>
              <a:rPr lang="en-US" sz="2000" b="0" dirty="0" smtClean="0">
                <a:latin typeface="Georgia" pitchFamily="18" charset="0"/>
              </a:rPr>
              <a:t>-</a:t>
            </a:r>
            <a:endParaRPr lang="en-US" sz="2000" b="0" dirty="0">
              <a:latin typeface="Georgia" pitchFamily="18" charset="0"/>
            </a:endParaRPr>
          </a:p>
          <a:p>
            <a:endParaRPr lang="en-US" sz="2000" b="0" dirty="0">
              <a:latin typeface="Georgia"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xmlns="" val="3809960895"/>
              </p:ext>
            </p:extLst>
          </p:nvPr>
        </p:nvGraphicFramePr>
        <p:xfrm>
          <a:off x="5029201" y="637100"/>
          <a:ext cx="3124200" cy="1420299"/>
        </p:xfrm>
        <a:graphic>
          <a:graphicData uri="http://schemas.openxmlformats.org/presentationml/2006/ole">
            <p:oleObj spid="_x0000_s15406" name="Photo Editor Photo" r:id="rId3" imgW="7300593" imgH="3246401" progId="">
              <p:embed/>
            </p:oleObj>
          </a:graphicData>
        </a:graphic>
      </p:graphicFrame>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457200"/>
            <a:ext cx="7559040" cy="6019800"/>
          </a:xfrm>
        </p:spPr>
        <p:txBody>
          <a:bodyPr>
            <a:normAutofit fontScale="92500" lnSpcReduction="10000"/>
          </a:bodyPr>
          <a:lstStyle/>
          <a:p>
            <a:r>
              <a:rPr lang="en-US" sz="2000" b="0" dirty="0">
                <a:solidFill>
                  <a:srgbClr val="7030A0"/>
                </a:solidFill>
                <a:latin typeface="Georgia" pitchFamily="18" charset="0"/>
              </a:rPr>
              <a:t>Other characteristic features </a:t>
            </a:r>
            <a:r>
              <a:rPr lang="en-US" sz="2000" b="0" dirty="0" smtClean="0">
                <a:solidFill>
                  <a:srgbClr val="7030A0"/>
                </a:solidFill>
                <a:latin typeface="Georgia" pitchFamily="18" charset="0"/>
              </a:rPr>
              <a:t>are-</a:t>
            </a:r>
          </a:p>
          <a:p>
            <a:endParaRPr lang="en-US" sz="2000" b="0" dirty="0" smtClean="0">
              <a:latin typeface="Georgia" pitchFamily="18" charset="0"/>
            </a:endParaRPr>
          </a:p>
          <a:p>
            <a:r>
              <a:rPr lang="en-US" sz="2000" b="0" dirty="0" smtClean="0">
                <a:latin typeface="Georgia" pitchFamily="18" charset="0"/>
              </a:rPr>
              <a:t>-</a:t>
            </a:r>
            <a:r>
              <a:rPr lang="en-US" sz="2000" b="0" dirty="0">
                <a:latin typeface="Georgia" pitchFamily="18" charset="0"/>
              </a:rPr>
              <a:t>Reverse </a:t>
            </a:r>
            <a:r>
              <a:rPr lang="en-US" sz="2000" b="0" dirty="0" err="1">
                <a:latin typeface="Georgia" pitchFamily="18" charset="0"/>
              </a:rPr>
              <a:t>overjet</a:t>
            </a:r>
            <a:r>
              <a:rPr lang="en-US" sz="2000" b="0" dirty="0">
                <a:latin typeface="Georgia" pitchFamily="18" charset="0"/>
              </a:rPr>
              <a:t> or Edge to Edge incisor relationship.</a:t>
            </a:r>
          </a:p>
          <a:p>
            <a:r>
              <a:rPr lang="en-US" sz="2000" b="0" dirty="0">
                <a:latin typeface="Georgia" pitchFamily="18" charset="0"/>
              </a:rPr>
              <a:t>   </a:t>
            </a:r>
            <a:endParaRPr lang="en-US" sz="2000" b="0" dirty="0" smtClean="0">
              <a:latin typeface="Georgia" pitchFamily="18" charset="0"/>
            </a:endParaRPr>
          </a:p>
          <a:p>
            <a:r>
              <a:rPr lang="en-US" sz="2000" b="0" dirty="0" smtClean="0">
                <a:latin typeface="Georgia" pitchFamily="18" charset="0"/>
              </a:rPr>
              <a:t>-</a:t>
            </a:r>
            <a:r>
              <a:rPr lang="en-US" sz="2000" b="0" dirty="0">
                <a:latin typeface="Georgia" pitchFamily="18" charset="0"/>
              </a:rPr>
              <a:t>Maxillary anterior </a:t>
            </a:r>
            <a:r>
              <a:rPr lang="en-US" sz="2000" b="0" dirty="0" smtClean="0">
                <a:latin typeface="Georgia" pitchFamily="18" charset="0"/>
              </a:rPr>
              <a:t>crowding</a:t>
            </a:r>
          </a:p>
          <a:p>
            <a:endParaRPr lang="en-US" sz="2000" b="0" dirty="0" smtClean="0">
              <a:latin typeface="Georgia" pitchFamily="18" charset="0"/>
            </a:endParaRPr>
          </a:p>
          <a:p>
            <a:r>
              <a:rPr lang="en-US" sz="2000" b="0" dirty="0" smtClean="0">
                <a:latin typeface="Georgia" pitchFamily="18" charset="0"/>
              </a:rPr>
              <a:t>-Hyperactive upper lip</a:t>
            </a:r>
            <a:endParaRPr lang="en-US" sz="2000" b="0" dirty="0">
              <a:latin typeface="Georgia" pitchFamily="18" charset="0"/>
            </a:endParaRPr>
          </a:p>
          <a:p>
            <a:endParaRPr lang="en-US" sz="2000" b="0" dirty="0">
              <a:latin typeface="Georgia" pitchFamily="18" charset="0"/>
            </a:endParaRPr>
          </a:p>
          <a:p>
            <a:r>
              <a:rPr lang="en-US" sz="2000" b="0" dirty="0" smtClean="0">
                <a:latin typeface="Georgia" pitchFamily="18" charset="0"/>
              </a:rPr>
              <a:t>-</a:t>
            </a:r>
            <a:r>
              <a:rPr lang="en-US" sz="2000" b="0" dirty="0">
                <a:latin typeface="Georgia" pitchFamily="18" charset="0"/>
              </a:rPr>
              <a:t>Posterior </a:t>
            </a:r>
            <a:r>
              <a:rPr lang="en-US" sz="2000" b="0" dirty="0" err="1" smtClean="0">
                <a:latin typeface="Georgia" pitchFamily="18" charset="0"/>
              </a:rPr>
              <a:t>crossbite</a:t>
            </a:r>
            <a:endParaRPr lang="en-US" sz="2000" b="0" dirty="0" smtClean="0">
              <a:latin typeface="Georgia" pitchFamily="18" charset="0"/>
            </a:endParaRPr>
          </a:p>
          <a:p>
            <a:endParaRPr lang="en-US" sz="2000" b="0" dirty="0">
              <a:latin typeface="Georgia" pitchFamily="18" charset="0"/>
            </a:endParaRPr>
          </a:p>
          <a:p>
            <a:r>
              <a:rPr lang="en-US" sz="2000" b="0" dirty="0" smtClean="0">
                <a:latin typeface="Georgia" pitchFamily="18" charset="0"/>
              </a:rPr>
              <a:t>-Narrow </a:t>
            </a:r>
            <a:r>
              <a:rPr lang="en-US" sz="2000" b="0" dirty="0">
                <a:latin typeface="Georgia" pitchFamily="18" charset="0"/>
              </a:rPr>
              <a:t>upper arch-because tongue occupies a lower position as  space available </a:t>
            </a:r>
            <a:r>
              <a:rPr lang="en-US" sz="2000" b="0" dirty="0" smtClean="0">
                <a:latin typeface="Georgia" pitchFamily="18" charset="0"/>
              </a:rPr>
              <a:t>for  </a:t>
            </a:r>
            <a:r>
              <a:rPr lang="en-US" sz="2000" b="0" dirty="0">
                <a:latin typeface="Georgia" pitchFamily="18" charset="0"/>
              </a:rPr>
              <a:t>tongue is very </a:t>
            </a:r>
            <a:r>
              <a:rPr lang="en-US" sz="2000" b="0" dirty="0" smtClean="0">
                <a:latin typeface="Georgia" pitchFamily="18" charset="0"/>
              </a:rPr>
              <a:t>large.</a:t>
            </a:r>
          </a:p>
          <a:p>
            <a:endParaRPr lang="en-US" sz="2000" b="0" dirty="0" smtClean="0">
              <a:latin typeface="Georgia" pitchFamily="18" charset="0"/>
            </a:endParaRPr>
          </a:p>
          <a:p>
            <a:r>
              <a:rPr lang="en-US" sz="2000" i="1" dirty="0">
                <a:solidFill>
                  <a:srgbClr val="7030A0"/>
                </a:solidFill>
                <a:latin typeface="Georgia" pitchFamily="18" charset="0"/>
              </a:rPr>
              <a:t>Class III, Subdivision</a:t>
            </a:r>
            <a:endParaRPr lang="en-US" sz="2000" dirty="0">
              <a:solidFill>
                <a:srgbClr val="7030A0"/>
              </a:solidFill>
              <a:latin typeface="Georgia" pitchFamily="18" charset="0"/>
            </a:endParaRPr>
          </a:p>
          <a:p>
            <a:r>
              <a:rPr lang="en-US" sz="2000" b="0" dirty="0">
                <a:latin typeface="Georgia" pitchFamily="18" charset="0"/>
              </a:rPr>
              <a:t>This is a condition characterized by a Class III </a:t>
            </a:r>
            <a:r>
              <a:rPr lang="en-US" sz="2000" b="0" dirty="0" smtClean="0">
                <a:latin typeface="Georgia" pitchFamily="18" charset="0"/>
              </a:rPr>
              <a:t>molar </a:t>
            </a:r>
            <a:r>
              <a:rPr lang="en-US" sz="2000" b="0" dirty="0">
                <a:latin typeface="Georgia" pitchFamily="18" charset="0"/>
              </a:rPr>
              <a:t>relation on one side and a Class I relation </a:t>
            </a:r>
            <a:r>
              <a:rPr lang="en-US" sz="2000" b="0" dirty="0" smtClean="0">
                <a:latin typeface="Georgia" pitchFamily="18" charset="0"/>
              </a:rPr>
              <a:t> </a:t>
            </a:r>
            <a:r>
              <a:rPr lang="en-US" sz="2000" b="0" dirty="0">
                <a:latin typeface="Georgia" pitchFamily="18" charset="0"/>
              </a:rPr>
              <a:t>on the other side </a:t>
            </a:r>
          </a:p>
          <a:p>
            <a:endParaRPr lang="en-US" sz="2000" b="0" dirty="0">
              <a:latin typeface="Georgia" pitchFamily="18" charset="0"/>
            </a:endParaRPr>
          </a:p>
          <a:p>
            <a:endParaRPr lang="en-US" sz="2000" b="0" dirty="0">
              <a:latin typeface="Georgia" pitchFamily="18" charset="0"/>
            </a:endParaRPr>
          </a:p>
          <a:p>
            <a:endParaRPr lang="en-US" sz="2000" dirty="0"/>
          </a:p>
        </p:txBody>
      </p:sp>
    </p:spTree>
    <p:extLst>
      <p:ext uri="{BB962C8B-B14F-4D97-AF65-F5344CB8AC3E}">
        <p14:creationId xmlns:p14="http://schemas.microsoft.com/office/powerpoint/2010/main" xmlns="" val="25770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1737515752"/>
              </p:ext>
            </p:extLst>
          </p:nvPr>
        </p:nvGraphicFramePr>
        <p:xfrm>
          <a:off x="0" y="152400"/>
          <a:ext cx="9067800" cy="6755130"/>
        </p:xfrm>
        <a:graphic>
          <a:graphicData uri="http://schemas.openxmlformats.org/drawingml/2006/table">
            <a:tbl>
              <a:tblPr firstRow="1" bandRow="1">
                <a:tableStyleId>{5C22544A-7EE6-4342-B048-85BDC9FD1C3A}</a:tableStyleId>
              </a:tblPr>
              <a:tblGrid>
                <a:gridCol w="4533900"/>
                <a:gridCol w="4533900"/>
              </a:tblGrid>
              <a:tr h="666750">
                <a:tc>
                  <a:txBody>
                    <a:bodyPr/>
                    <a:lstStyle/>
                    <a:p>
                      <a:r>
                        <a:rPr lang="en-US" sz="1800" b="1" dirty="0" smtClean="0">
                          <a:solidFill>
                            <a:srgbClr val="C00000"/>
                          </a:solidFill>
                          <a:latin typeface="Georgia" pitchFamily="18" charset="0"/>
                        </a:rPr>
                        <a:t>True </a:t>
                      </a:r>
                      <a:r>
                        <a:rPr lang="en-US" sz="1800" b="1" i="1" dirty="0" smtClean="0">
                          <a:solidFill>
                            <a:srgbClr val="C00000"/>
                          </a:solidFill>
                          <a:latin typeface="Georgia" pitchFamily="18" charset="0"/>
                        </a:rPr>
                        <a:t>Class III </a:t>
                      </a:r>
                      <a:endParaRPr lang="en-US" dirty="0"/>
                    </a:p>
                  </a:txBody>
                  <a:tcPr/>
                </a:tc>
                <a:tc>
                  <a:txBody>
                    <a:bodyPr/>
                    <a:lstStyle/>
                    <a:p>
                      <a:r>
                        <a:rPr lang="en-US" sz="1800" b="1" i="1" dirty="0" smtClean="0">
                          <a:solidFill>
                            <a:srgbClr val="C00000"/>
                          </a:solidFill>
                          <a:latin typeface="Georgia" pitchFamily="18" charset="0"/>
                        </a:rPr>
                        <a:t>Pseudo Class III</a:t>
                      </a:r>
                      <a:endParaRPr lang="en-US" dirty="0"/>
                    </a:p>
                  </a:txBody>
                  <a:tcPr/>
                </a:tc>
              </a:tr>
              <a:tr h="666750">
                <a:tc>
                  <a:txBody>
                    <a:bodyPr/>
                    <a:lstStyle/>
                    <a:p>
                      <a:r>
                        <a:rPr lang="en-US" sz="1800" b="0" dirty="0" smtClean="0">
                          <a:latin typeface="Georgia" pitchFamily="18" charset="0"/>
                        </a:rPr>
                        <a:t>Skeletal malocclusion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latin typeface="Georgia" pitchFamily="18" charset="0"/>
                        </a:rPr>
                        <a:t>Postural/Habitual malocclusion</a:t>
                      </a:r>
                    </a:p>
                    <a:p>
                      <a:endParaRPr lang="en-US" dirty="0"/>
                    </a:p>
                  </a:txBody>
                  <a:tcPr/>
                </a:tc>
              </a:tr>
              <a:tr h="666750">
                <a:tc>
                  <a:txBody>
                    <a:bodyPr/>
                    <a:lstStyle/>
                    <a:p>
                      <a:r>
                        <a:rPr lang="en-US" sz="1800" b="0" dirty="0" smtClean="0">
                          <a:latin typeface="Georgia" pitchFamily="18" charset="0"/>
                        </a:rPr>
                        <a:t>Causes are- </a:t>
                      </a:r>
                      <a:r>
                        <a:rPr lang="en-US" sz="1800" b="0" dirty="0" err="1" smtClean="0">
                          <a:latin typeface="Georgia" pitchFamily="18" charset="0"/>
                        </a:rPr>
                        <a:t>Retrognathic</a:t>
                      </a:r>
                      <a:r>
                        <a:rPr lang="en-US" sz="1800" b="0" dirty="0" smtClean="0">
                          <a:latin typeface="Georgia" pitchFamily="18" charset="0"/>
                        </a:rPr>
                        <a:t> maxilla </a:t>
                      </a:r>
                    </a:p>
                    <a:p>
                      <a:r>
                        <a:rPr lang="en-US" sz="1800" b="0" dirty="0" smtClean="0">
                          <a:latin typeface="Georgia" pitchFamily="18" charset="0"/>
                        </a:rPr>
                        <a:t>                   -Excessively small maxilla </a:t>
                      </a:r>
                    </a:p>
                    <a:p>
                      <a:r>
                        <a:rPr lang="en-US" sz="1800" b="0" dirty="0" smtClean="0">
                          <a:latin typeface="Georgia" pitchFamily="18" charset="0"/>
                        </a:rPr>
                        <a:t>                   -</a:t>
                      </a:r>
                      <a:r>
                        <a:rPr lang="en-US" sz="1800" b="0" dirty="0" err="1" smtClean="0">
                          <a:latin typeface="Georgia" pitchFamily="18" charset="0"/>
                        </a:rPr>
                        <a:t>Prognathic</a:t>
                      </a:r>
                      <a:r>
                        <a:rPr lang="en-US" sz="1800" b="0" dirty="0" smtClean="0">
                          <a:latin typeface="Georgia" pitchFamily="18" charset="0"/>
                        </a:rPr>
                        <a:t> mandible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latin typeface="Georgia" pitchFamily="18" charset="0"/>
                        </a:rPr>
                        <a:t>                   -Excessive large mandible</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latin typeface="Georgia" pitchFamily="18" charset="0"/>
                        </a:rPr>
                        <a:t>Causes- </a:t>
                      </a:r>
                      <a:r>
                        <a:rPr lang="en-US" sz="1800" b="0" dirty="0" err="1" smtClean="0">
                          <a:latin typeface="Georgia" pitchFamily="18" charset="0"/>
                        </a:rPr>
                        <a:t>Occlusal</a:t>
                      </a:r>
                      <a:r>
                        <a:rPr lang="en-US" sz="1800" b="0" dirty="0" smtClean="0">
                          <a:latin typeface="Georgia" pitchFamily="18" charset="0"/>
                        </a:rPr>
                        <a:t> </a:t>
                      </a:r>
                      <a:r>
                        <a:rPr lang="en-US" sz="1800" b="0" dirty="0" err="1" smtClean="0">
                          <a:latin typeface="Georgia" pitchFamily="18" charset="0"/>
                        </a:rPr>
                        <a:t>prematurities</a:t>
                      </a:r>
                      <a:endParaRPr lang="en-US" sz="1800" b="0" dirty="0" smtClean="0">
                        <a:latin typeface="Georg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latin typeface="Georgia" pitchFamily="18" charset="0"/>
                        </a:rPr>
                        <a:t>             -Premature loss of </a:t>
                      </a:r>
                      <a:r>
                        <a:rPr lang="en-US" sz="1800" b="0" dirty="0" err="1" smtClean="0">
                          <a:latin typeface="Georgia" pitchFamily="18" charset="0"/>
                        </a:rPr>
                        <a:t>decidious</a:t>
                      </a:r>
                      <a:r>
                        <a:rPr lang="en-US" sz="1800" b="0" dirty="0" smtClean="0">
                          <a:latin typeface="Georgia" pitchFamily="18" charset="0"/>
                        </a:rPr>
                        <a:t> teeth</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latin typeface="Georgia" pitchFamily="18" charset="0"/>
                        </a:rPr>
                        <a:t>             -Enlarged adenoids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dirty="0" smtClean="0">
                        <a:latin typeface="Georg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dirty="0" smtClean="0">
                        <a:latin typeface="Georgia" pitchFamily="18" charset="0"/>
                      </a:endParaRPr>
                    </a:p>
                    <a:p>
                      <a:endParaRPr lang="en-US" dirty="0"/>
                    </a:p>
                  </a:txBody>
                  <a:tcPr/>
                </a:tc>
              </a:tr>
              <a:tr h="666750">
                <a:tc>
                  <a:txBody>
                    <a:bodyPr/>
                    <a:lstStyle/>
                    <a:p>
                      <a:r>
                        <a:rPr lang="en-US" dirty="0" smtClean="0"/>
                        <a:t>CLASS</a:t>
                      </a:r>
                      <a:r>
                        <a:rPr lang="en-US" baseline="0" dirty="0" smtClean="0"/>
                        <a:t> III molar relation exists both in centric </a:t>
                      </a:r>
                    </a:p>
                    <a:p>
                      <a:r>
                        <a:rPr lang="en-US" baseline="0" dirty="0" smtClean="0"/>
                        <a:t>Relation and centric occlusion</a:t>
                      </a:r>
                      <a:endParaRPr lang="en-US" dirty="0"/>
                    </a:p>
                  </a:txBody>
                  <a:tcPr/>
                </a:tc>
                <a:tc>
                  <a:txBody>
                    <a:bodyPr/>
                    <a:lstStyle/>
                    <a:p>
                      <a:r>
                        <a:rPr lang="en-US" dirty="0" smtClean="0"/>
                        <a:t>CLASS</a:t>
                      </a:r>
                      <a:r>
                        <a:rPr lang="en-US" baseline="0" dirty="0" smtClean="0"/>
                        <a:t> III molar relation exists in centric occlusion only</a:t>
                      </a:r>
                      <a:endParaRPr lang="en-US" dirty="0" smtClean="0"/>
                    </a:p>
                    <a:p>
                      <a:endParaRPr lang="en-US" dirty="0"/>
                    </a:p>
                  </a:txBody>
                  <a:tcPr/>
                </a:tc>
              </a:tr>
              <a:tr h="666750">
                <a:tc>
                  <a:txBody>
                    <a:bodyPr/>
                    <a:lstStyle/>
                    <a:p>
                      <a:r>
                        <a:rPr lang="en-US" dirty="0" err="1" smtClean="0"/>
                        <a:t>Retrusion</a:t>
                      </a:r>
                      <a:r>
                        <a:rPr lang="en-US" dirty="0" smtClean="0"/>
                        <a:t> of mandible is not possible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Retrusion</a:t>
                      </a:r>
                      <a:r>
                        <a:rPr lang="en-US" dirty="0" smtClean="0"/>
                        <a:t> of mandible is possible</a:t>
                      </a:r>
                    </a:p>
                    <a:p>
                      <a:endParaRPr lang="en-US" dirty="0"/>
                    </a:p>
                  </a:txBody>
                  <a:tcPr/>
                </a:tc>
              </a:tr>
              <a:tr h="666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Georgia" pitchFamily="18" charset="0"/>
                          <a:cs typeface="Times New Roman" pitchFamily="18" charset="0"/>
                        </a:rPr>
                        <a:t>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Georgia" pitchFamily="18" charset="0"/>
                          <a:cs typeface="Times New Roman" pitchFamily="18" charset="0"/>
                        </a:rPr>
                        <a:t>Orthopedic or surgical</a:t>
                      </a:r>
                      <a:endParaRPr kumimoji="0" lang="en-US" sz="1800" b="0" i="0" u="none" strike="noStrike" cap="none" normalizeH="0" baseline="0" dirty="0" smtClean="0">
                        <a:ln>
                          <a:noFill/>
                        </a:ln>
                        <a:solidFill>
                          <a:schemeClr val="tx1"/>
                        </a:solidFill>
                        <a:effectLst/>
                        <a:latin typeface="Georgia" pitchFamily="18" charset="0"/>
                      </a:endParaRPr>
                    </a:p>
                    <a:p>
                      <a:endParaRPr lang="en-US" b="0" dirty="0">
                        <a:solidFill>
                          <a:schemeClr val="tx1"/>
                        </a:solidFill>
                        <a:effectLst/>
                        <a:latin typeface="Georgia"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Georgia" pitchFamily="18" charset="0"/>
                          <a:cs typeface="Times New Roman" pitchFamily="18" charset="0"/>
                        </a:rPr>
                        <a:t>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Georgia" pitchFamily="18" charset="0"/>
                          <a:cs typeface="Times New Roman" pitchFamily="18" charset="0"/>
                        </a:rPr>
                        <a:t>Elimination of </a:t>
                      </a:r>
                      <a:r>
                        <a:rPr kumimoji="0" lang="en-US" sz="1800" b="0" i="0" u="none" strike="noStrike" cap="none" normalizeH="0" baseline="0" dirty="0" err="1" smtClean="0">
                          <a:ln>
                            <a:noFill/>
                          </a:ln>
                          <a:solidFill>
                            <a:schemeClr val="tx1"/>
                          </a:solidFill>
                          <a:effectLst/>
                          <a:latin typeface="Georgia" pitchFamily="18" charset="0"/>
                          <a:cs typeface="Times New Roman" pitchFamily="18" charset="0"/>
                        </a:rPr>
                        <a:t>prematurities</a:t>
                      </a:r>
                      <a:r>
                        <a:rPr kumimoji="0" lang="en-US" sz="1800" b="0" i="0" u="none" strike="noStrike" cap="none" normalizeH="0" baseline="0" dirty="0" smtClean="0">
                          <a:ln>
                            <a:noFill/>
                          </a:ln>
                          <a:solidFill>
                            <a:schemeClr val="tx1"/>
                          </a:solidFill>
                          <a:effectLst/>
                          <a:latin typeface="Georgia" pitchFamily="18" charset="0"/>
                          <a:cs typeface="Times New Roman" pitchFamily="18" charset="0"/>
                        </a:rPr>
                        <a:t>, replacement of lost posterior teeth</a:t>
                      </a:r>
                      <a:endParaRPr kumimoji="0" lang="en-US" sz="1800" b="0" i="0" u="none" strike="noStrike" cap="none" normalizeH="0" baseline="0" dirty="0" smtClean="0">
                        <a:ln>
                          <a:noFill/>
                        </a:ln>
                        <a:solidFill>
                          <a:schemeClr val="tx1"/>
                        </a:solidFill>
                        <a:effectLst/>
                        <a:latin typeface="Georgia" pitchFamily="18" charset="0"/>
                      </a:endParaRPr>
                    </a:p>
                    <a:p>
                      <a:endParaRPr lang="en-US" b="0" dirty="0">
                        <a:solidFill>
                          <a:schemeClr val="tx1"/>
                        </a:solidFill>
                        <a:effectLst/>
                        <a:latin typeface="Georgia" pitchFamily="18" charset="0"/>
                      </a:endParaRPr>
                    </a:p>
                  </a:txBody>
                  <a:tcPr/>
                </a:tc>
              </a:tr>
              <a:tr h="666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Georgia" pitchFamily="18" charset="0"/>
                          <a:cs typeface="Times New Roman" pitchFamily="18" charset="0"/>
                        </a:rPr>
                        <a:t>If left untreated-No further changes</a:t>
                      </a:r>
                      <a:endParaRPr kumimoji="0" lang="en-US" sz="1800" b="0" i="0" u="none" strike="noStrike" cap="none" normalizeH="0" baseline="0" dirty="0" smtClean="0">
                        <a:ln>
                          <a:noFill/>
                        </a:ln>
                        <a:solidFill>
                          <a:schemeClr val="tx1"/>
                        </a:solidFill>
                        <a:effectLst/>
                        <a:latin typeface="Georgia" pitchFamily="18" charset="0"/>
                      </a:endParaRPr>
                    </a:p>
                    <a:p>
                      <a:endParaRPr lang="en-US" b="0" dirty="0">
                        <a:solidFill>
                          <a:schemeClr val="tx1"/>
                        </a:solidFill>
                        <a:effectLst/>
                        <a:latin typeface="Georgia"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Georgia" pitchFamily="18" charset="0"/>
                          <a:cs typeface="Times New Roman" pitchFamily="18" charset="0"/>
                        </a:rPr>
                        <a:t>If left </a:t>
                      </a:r>
                      <a:r>
                        <a:rPr kumimoji="0" lang="en-US" sz="1800" b="0" i="0" u="none" strike="noStrike" cap="none" normalizeH="0" baseline="0" dirty="0" err="1" smtClean="0">
                          <a:ln>
                            <a:noFill/>
                          </a:ln>
                          <a:solidFill>
                            <a:schemeClr val="tx1"/>
                          </a:solidFill>
                          <a:effectLst/>
                          <a:latin typeface="Georgia" pitchFamily="18" charset="0"/>
                          <a:cs typeface="Times New Roman" pitchFamily="18" charset="0"/>
                        </a:rPr>
                        <a:t>untreated,it</a:t>
                      </a:r>
                      <a:r>
                        <a:rPr kumimoji="0" lang="en-US" sz="1800" b="0" i="0" u="none" strike="noStrike" cap="none" normalizeH="0" baseline="0" dirty="0" smtClean="0">
                          <a:ln>
                            <a:noFill/>
                          </a:ln>
                          <a:solidFill>
                            <a:schemeClr val="tx1"/>
                          </a:solidFill>
                          <a:effectLst/>
                          <a:latin typeface="Georgia" pitchFamily="18" charset="0"/>
                          <a:cs typeface="Times New Roman" pitchFamily="18" charset="0"/>
                        </a:rPr>
                        <a:t> becomes established into true class III</a:t>
                      </a:r>
                      <a:endParaRPr kumimoji="0" lang="en-US" sz="1800" b="0" i="0" u="none" strike="noStrike" cap="none" normalizeH="0" baseline="0" dirty="0" smtClean="0">
                        <a:ln>
                          <a:noFill/>
                        </a:ln>
                        <a:solidFill>
                          <a:schemeClr val="tx1"/>
                        </a:solidFill>
                        <a:effectLst/>
                        <a:latin typeface="Georgia" pitchFamily="18" charset="0"/>
                      </a:endParaRPr>
                    </a:p>
                    <a:p>
                      <a:endParaRPr lang="en-US" b="0" dirty="0">
                        <a:solidFill>
                          <a:schemeClr val="tx1"/>
                        </a:solidFill>
                        <a:effectLst/>
                        <a:latin typeface="Georgia" pitchFamily="18" charset="0"/>
                      </a:endParaRPr>
                    </a:p>
                  </a:txBody>
                  <a:tcPr/>
                </a:tc>
              </a:tr>
            </a:tbl>
          </a:graphicData>
        </a:graphic>
      </p:graphicFrame>
    </p:spTree>
    <p:extLst>
      <p:ext uri="{BB962C8B-B14F-4D97-AF65-F5344CB8AC3E}">
        <p14:creationId xmlns:p14="http://schemas.microsoft.com/office/powerpoint/2010/main" xmlns="" val="1377652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026"/>
          <p:cNvSpPr txBox="1">
            <a:spLocks noChangeArrowheads="1"/>
          </p:cNvSpPr>
          <p:nvPr/>
        </p:nvSpPr>
        <p:spPr bwMode="auto">
          <a:xfrm>
            <a:off x="1401763" y="304800"/>
            <a:ext cx="6370637" cy="1066800"/>
          </a:xfrm>
          <a:prstGeom prst="rect">
            <a:avLst/>
          </a:prstGeom>
          <a:noFill/>
          <a:ln w="9525">
            <a:noFill/>
            <a:miter lim="800000"/>
            <a:headEnd/>
            <a:tailEnd/>
          </a:ln>
          <a:effectLst/>
        </p:spPr>
        <p:txBody>
          <a:bodyPr wrap="none">
            <a:spAutoFit/>
          </a:bodyPr>
          <a:lstStyle/>
          <a:p>
            <a:r>
              <a:rPr lang="en-US" sz="3200" b="1">
                <a:solidFill>
                  <a:schemeClr val="bg1"/>
                </a:solidFill>
              </a:rPr>
              <a:t>SHORT COMINGS OF ANGLE’S </a:t>
            </a:r>
          </a:p>
          <a:p>
            <a:r>
              <a:rPr lang="en-US" sz="3200" b="1">
                <a:solidFill>
                  <a:schemeClr val="bg1"/>
                </a:solidFill>
              </a:rPr>
              <a:t>CLASSIFICATION</a:t>
            </a:r>
            <a:r>
              <a:rPr lang="en-US" sz="3200" b="1"/>
              <a:t> </a:t>
            </a:r>
          </a:p>
        </p:txBody>
      </p:sp>
      <p:sp>
        <p:nvSpPr>
          <p:cNvPr id="20483" name="Text Box 1027"/>
          <p:cNvSpPr txBox="1">
            <a:spLocks noChangeArrowheads="1"/>
          </p:cNvSpPr>
          <p:nvPr/>
        </p:nvSpPr>
        <p:spPr bwMode="auto">
          <a:xfrm>
            <a:off x="415925" y="1295400"/>
            <a:ext cx="8575675" cy="2585323"/>
          </a:xfrm>
          <a:prstGeom prst="rect">
            <a:avLst/>
          </a:prstGeom>
          <a:noFill/>
          <a:ln w="9525">
            <a:noFill/>
            <a:miter lim="800000"/>
            <a:headEnd/>
            <a:tailEnd/>
          </a:ln>
          <a:effectLst/>
        </p:spPr>
        <p:txBody>
          <a:bodyPr>
            <a:spAutoFit/>
          </a:bodyPr>
          <a:lstStyle/>
          <a:p>
            <a:pPr algn="l">
              <a:buClr>
                <a:srgbClr val="CCFF66"/>
              </a:buClr>
              <a:buFont typeface="Wingdings" pitchFamily="2" charset="2"/>
              <a:buChar char="Ø"/>
            </a:pPr>
            <a:r>
              <a:rPr lang="en-US" u="none" dirty="0">
                <a:solidFill>
                  <a:srgbClr val="FF0000"/>
                </a:solidFill>
              </a:rPr>
              <a:t>DOES NOT CONSIDER MALOCCLUSION IN VERTICAL    AND TRANSVERSE PLANE.</a:t>
            </a:r>
          </a:p>
          <a:p>
            <a:pPr algn="l">
              <a:buClr>
                <a:srgbClr val="CCFF66"/>
              </a:buClr>
              <a:buFont typeface="Wingdings" pitchFamily="2" charset="2"/>
              <a:buChar char="Ø"/>
            </a:pPr>
            <a:r>
              <a:rPr lang="en-US" u="none" dirty="0">
                <a:solidFill>
                  <a:srgbClr val="FF0000"/>
                </a:solidFill>
              </a:rPr>
              <a:t>CANNOT BE APPLIED IF FIRST PERMANENT MOLARS ARE MISSING.</a:t>
            </a:r>
          </a:p>
          <a:p>
            <a:pPr algn="l">
              <a:buClr>
                <a:srgbClr val="CCFF66"/>
              </a:buClr>
              <a:buFont typeface="Wingdings" pitchFamily="2" charset="2"/>
              <a:buChar char="Ø"/>
            </a:pPr>
            <a:r>
              <a:rPr lang="en-US" u="none" dirty="0">
                <a:solidFill>
                  <a:srgbClr val="FF0000"/>
                </a:solidFill>
              </a:rPr>
              <a:t>CANNOT BE USED IN DECIDUOUS DENTITION.</a:t>
            </a:r>
          </a:p>
          <a:p>
            <a:pPr algn="l">
              <a:buClr>
                <a:srgbClr val="CCFF66"/>
              </a:buClr>
              <a:buFont typeface="Wingdings" pitchFamily="2" charset="2"/>
              <a:buChar char="Ø"/>
            </a:pPr>
            <a:r>
              <a:rPr lang="en-US" u="none" dirty="0">
                <a:solidFill>
                  <a:srgbClr val="FF0000"/>
                </a:solidFill>
              </a:rPr>
              <a:t>DOES NOT INDICATE THE ETIOLOGY OF MALOCCLUSION.</a:t>
            </a:r>
          </a:p>
          <a:p>
            <a:pPr algn="l">
              <a:buClr>
                <a:srgbClr val="CCFF66"/>
              </a:buClr>
              <a:buFont typeface="Wingdings" pitchFamily="2" charset="2"/>
              <a:buChar char="Ø"/>
            </a:pPr>
            <a:r>
              <a:rPr lang="en-US" u="none" dirty="0">
                <a:solidFill>
                  <a:srgbClr val="FF0000"/>
                </a:solidFill>
              </a:rPr>
              <a:t>NO SKELETAL RELATIONSHIP IS CONSIDERED    </a:t>
            </a:r>
          </a:p>
          <a:p>
            <a:pPr algn="l">
              <a:buClr>
                <a:srgbClr val="CCFF66"/>
              </a:buClr>
              <a:buFont typeface="Wingdings" pitchFamily="2" charset="2"/>
              <a:buChar char="Ø"/>
            </a:pPr>
            <a:r>
              <a:rPr lang="en-US" u="none" dirty="0">
                <a:solidFill>
                  <a:srgbClr val="FF0000"/>
                </a:solidFill>
              </a:rPr>
              <a:t>MALFUNCTIONS OF MUSCLES AND BONES ARE OVERLOOKED.</a:t>
            </a:r>
          </a:p>
          <a:p>
            <a:pPr algn="l">
              <a:buClr>
                <a:srgbClr val="CCFF66"/>
              </a:buClr>
              <a:buFont typeface="Wingdings" pitchFamily="2" charset="2"/>
              <a:buChar char="Ø"/>
            </a:pPr>
            <a:r>
              <a:rPr lang="en-US" u="none" dirty="0">
                <a:solidFill>
                  <a:srgbClr val="FF0000"/>
                </a:solidFill>
              </a:rPr>
              <a:t>DOES NOT INDICATE THE COMPLEXITY OF THE PROBLEM.</a:t>
            </a:r>
          </a:p>
          <a:p>
            <a:pPr algn="l"/>
            <a:endParaRPr lang="en-US" u="none" dirty="0">
              <a:solidFill>
                <a:srgbClr val="FF0000"/>
              </a:solidFill>
            </a:endParaRPr>
          </a:p>
          <a:p>
            <a:pPr algn="l"/>
            <a:endParaRPr lang="en-US"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i="1" dirty="0">
                <a:solidFill>
                  <a:srgbClr val="C00000"/>
                </a:solidFill>
                <a:latin typeface="Georgia" pitchFamily="18" charset="0"/>
              </a:rPr>
              <a:t>Drawbacks </a:t>
            </a:r>
            <a:r>
              <a:rPr lang="en-US" sz="2400" b="1" dirty="0">
                <a:solidFill>
                  <a:srgbClr val="C00000"/>
                </a:solidFill>
                <a:latin typeface="Georgia" pitchFamily="18" charset="0"/>
              </a:rPr>
              <a:t>of </a:t>
            </a:r>
            <a:r>
              <a:rPr lang="en-US" sz="2400" b="1" i="1" dirty="0">
                <a:solidFill>
                  <a:srgbClr val="C00000"/>
                </a:solidFill>
                <a:latin typeface="Georgia" pitchFamily="18" charset="0"/>
              </a:rPr>
              <a:t>Angle's classification</a:t>
            </a:r>
            <a:r>
              <a:rPr lang="en-US" sz="2400" b="1" dirty="0">
                <a:solidFill>
                  <a:srgbClr val="C00000"/>
                </a:solidFill>
                <a:latin typeface="Georgia" pitchFamily="18" charset="0"/>
              </a:rPr>
              <a:t> </a:t>
            </a:r>
          </a:p>
        </p:txBody>
      </p:sp>
      <p:sp>
        <p:nvSpPr>
          <p:cNvPr id="5" name="Content Placeholder 4"/>
          <p:cNvSpPr>
            <a:spLocks noGrp="1"/>
          </p:cNvSpPr>
          <p:nvPr>
            <p:ph idx="1"/>
          </p:nvPr>
        </p:nvSpPr>
        <p:spPr>
          <a:xfrm>
            <a:off x="457200" y="1387285"/>
            <a:ext cx="8153400" cy="5452572"/>
          </a:xfrm>
        </p:spPr>
        <p:txBody>
          <a:bodyPr>
            <a:noAutofit/>
          </a:bodyPr>
          <a:lstStyle/>
          <a:p>
            <a:pPr>
              <a:buClr>
                <a:srgbClr val="CCFF66"/>
              </a:buClr>
              <a:buFont typeface="Wingdings" pitchFamily="2" charset="2"/>
              <a:buChar char="Ø"/>
            </a:pPr>
            <a:r>
              <a:rPr lang="en-US" sz="1800" b="0" dirty="0">
                <a:latin typeface="Georgia" pitchFamily="18" charset="0"/>
              </a:rPr>
              <a:t>DOES NOT CONSIDER MALOCCLUSION IN VERTICAL    AND TRANSVERSE PLANE.</a:t>
            </a:r>
          </a:p>
          <a:p>
            <a:pPr>
              <a:buClr>
                <a:srgbClr val="CCFF66"/>
              </a:buClr>
              <a:buFont typeface="Wingdings" pitchFamily="2" charset="2"/>
              <a:buChar char="Ø"/>
            </a:pPr>
            <a:r>
              <a:rPr lang="en-US" sz="1800" b="0" dirty="0">
                <a:latin typeface="Georgia" pitchFamily="18" charset="0"/>
              </a:rPr>
              <a:t>CANNOT BE APPLIED IF FIRST PERMANENT MOLARS ARE MISSING.</a:t>
            </a:r>
          </a:p>
          <a:p>
            <a:pPr>
              <a:buClr>
                <a:srgbClr val="CCFF66"/>
              </a:buClr>
              <a:buFont typeface="Wingdings" pitchFamily="2" charset="2"/>
              <a:buChar char="Ø"/>
            </a:pPr>
            <a:r>
              <a:rPr lang="en-US" sz="1800" b="0" dirty="0">
                <a:latin typeface="Georgia" pitchFamily="18" charset="0"/>
              </a:rPr>
              <a:t>CANNOT BE USED IN DECIDUOUS DENTITION.</a:t>
            </a:r>
          </a:p>
          <a:p>
            <a:pPr>
              <a:buClr>
                <a:srgbClr val="CCFF66"/>
              </a:buClr>
              <a:buFont typeface="Wingdings" pitchFamily="2" charset="2"/>
              <a:buChar char="Ø"/>
            </a:pPr>
            <a:r>
              <a:rPr lang="en-US" sz="1800" b="0" dirty="0">
                <a:latin typeface="Georgia" pitchFamily="18" charset="0"/>
              </a:rPr>
              <a:t>DOES NOT INDICATE THE ETIOLOGY OF MALOCCLUSION.</a:t>
            </a:r>
          </a:p>
          <a:p>
            <a:pPr>
              <a:buClr>
                <a:srgbClr val="CCFF66"/>
              </a:buClr>
              <a:buFont typeface="Wingdings" pitchFamily="2" charset="2"/>
              <a:buChar char="Ø"/>
            </a:pPr>
            <a:r>
              <a:rPr lang="en-US" sz="1800" b="0" dirty="0">
                <a:latin typeface="Georgia" pitchFamily="18" charset="0"/>
              </a:rPr>
              <a:t>NO SKELETAL RELATIONSHIP IS CONSIDERED    </a:t>
            </a:r>
          </a:p>
          <a:p>
            <a:pPr>
              <a:buClr>
                <a:srgbClr val="CCFF66"/>
              </a:buClr>
              <a:buFont typeface="Wingdings" pitchFamily="2" charset="2"/>
              <a:buChar char="Ø"/>
            </a:pPr>
            <a:r>
              <a:rPr lang="en-US" sz="1800" b="0" dirty="0">
                <a:latin typeface="Georgia" pitchFamily="18" charset="0"/>
              </a:rPr>
              <a:t>MALFUNCTIONS OF MUSCLES AND BONES ARE OVERLOOKED.</a:t>
            </a:r>
          </a:p>
          <a:p>
            <a:pPr>
              <a:buClr>
                <a:srgbClr val="CCFF66"/>
              </a:buClr>
              <a:buFont typeface="Wingdings" pitchFamily="2" charset="2"/>
              <a:buChar char="Ø"/>
            </a:pPr>
            <a:r>
              <a:rPr lang="en-US" sz="1800" b="0" dirty="0">
                <a:latin typeface="Georgia" pitchFamily="18" charset="0"/>
              </a:rPr>
              <a:t>DOES NOT INDICATE THE COMPLEXITY OF THE </a:t>
            </a:r>
            <a:r>
              <a:rPr lang="en-US" sz="1800" b="0" dirty="0" smtClean="0">
                <a:latin typeface="Georgia" pitchFamily="18" charset="0"/>
              </a:rPr>
              <a:t>PROBLEM</a:t>
            </a:r>
            <a:endParaRPr lang="en-US" sz="1800" b="0" dirty="0">
              <a:latin typeface="Georgia" pitchFamily="18" charset="0"/>
            </a:endParaRPr>
          </a:p>
          <a:p>
            <a:r>
              <a:rPr lang="en-US" sz="2000" dirty="0" smtClean="0">
                <a:latin typeface="Georgia" pitchFamily="18" charset="0"/>
              </a:rPr>
              <a:t>BUT</a:t>
            </a:r>
          </a:p>
          <a:p>
            <a:endParaRPr lang="en-US" sz="2000" dirty="0" smtClean="0">
              <a:latin typeface="Georgia" pitchFamily="18" charset="0"/>
            </a:endParaRPr>
          </a:p>
          <a:p>
            <a:r>
              <a:rPr lang="en-US" sz="2000" b="0" dirty="0" smtClean="0">
                <a:latin typeface="Georgia" pitchFamily="18" charset="0"/>
              </a:rPr>
              <a:t>Then also Angle's </a:t>
            </a:r>
            <a:r>
              <a:rPr lang="en-US" sz="2000" b="0" dirty="0">
                <a:latin typeface="Georgia" pitchFamily="18" charset="0"/>
              </a:rPr>
              <a:t>classification is still in use after almost 100 years of its introduction due to its simplicity in </a:t>
            </a:r>
            <a:r>
              <a:rPr lang="en-US" sz="2000" b="0" dirty="0" smtClean="0">
                <a:latin typeface="Georgia" pitchFamily="18" charset="0"/>
              </a:rPr>
              <a:t>application &amp; communication</a:t>
            </a:r>
            <a:endParaRPr lang="en-US" sz="2000" b="0" dirty="0">
              <a:latin typeface="Georgia" pitchFamily="18" charset="0"/>
            </a:endParaRPr>
          </a:p>
          <a:p>
            <a:endParaRPr lang="en-US" sz="2000" b="0" dirty="0">
              <a:latin typeface="Georgia" pitchFamily="18" charset="0"/>
            </a:endParaRPr>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 calcmode="lin" valueType="num">
                                      <p:cBhvr additive="base">
                                        <p:cTn id="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85800"/>
            <a:ext cx="7520940" cy="548640"/>
          </a:xfrm>
        </p:spPr>
        <p:txBody>
          <a:bodyPr/>
          <a:lstStyle/>
          <a:p>
            <a:r>
              <a:rPr lang="en-US" sz="2400" b="1" dirty="0" smtClean="0">
                <a:solidFill>
                  <a:srgbClr val="C00000"/>
                </a:solidFill>
                <a:latin typeface="Georgia" pitchFamily="18" charset="0"/>
              </a:rPr>
              <a:t>CLASSIFICATION</a:t>
            </a:r>
            <a:r>
              <a:rPr lang="en-US" b="1" dirty="0" smtClean="0">
                <a:solidFill>
                  <a:srgbClr val="C00000"/>
                </a:solidFill>
                <a:latin typeface="MS Reference Sans Serif" pitchFamily="34" charset="0"/>
              </a:rPr>
              <a:t> </a:t>
            </a:r>
            <a:r>
              <a:rPr lang="en-US" sz="2400" b="1" dirty="0" smtClean="0">
                <a:solidFill>
                  <a:srgbClr val="C00000"/>
                </a:solidFill>
                <a:latin typeface="Georgia" pitchFamily="18" charset="0"/>
              </a:rPr>
              <a:t>OF MALOCCLUSION</a:t>
            </a:r>
            <a:r>
              <a:rPr lang="en-US" b="1" dirty="0" smtClean="0">
                <a:solidFill>
                  <a:srgbClr val="C00000"/>
                </a:solidFill>
                <a:latin typeface="MS Reference Sans Serif" pitchFamily="34" charset="0"/>
              </a:rPr>
              <a:t/>
            </a:r>
            <a:br>
              <a:rPr lang="en-US" b="1" dirty="0" smtClean="0">
                <a:solidFill>
                  <a:srgbClr val="C00000"/>
                </a:solidFill>
                <a:latin typeface="MS Reference Sans Serif" pitchFamily="34" charset="0"/>
              </a:rPr>
            </a:br>
            <a:endParaRPr lang="en-US" b="1" dirty="0">
              <a:solidFill>
                <a:srgbClr val="C00000"/>
              </a:solidFill>
            </a:endParaRPr>
          </a:p>
        </p:txBody>
      </p:sp>
      <p:sp>
        <p:nvSpPr>
          <p:cNvPr id="5" name="Content Placeholder 4"/>
          <p:cNvSpPr>
            <a:spLocks noGrp="1"/>
          </p:cNvSpPr>
          <p:nvPr>
            <p:ph idx="1"/>
          </p:nvPr>
        </p:nvSpPr>
        <p:spPr>
          <a:xfrm>
            <a:off x="609600" y="1676400"/>
            <a:ext cx="7520940" cy="5452572"/>
          </a:xfrm>
        </p:spPr>
        <p:txBody>
          <a:bodyPr>
            <a:normAutofit/>
          </a:bodyPr>
          <a:lstStyle/>
          <a:p>
            <a:endParaRPr lang="en-US" sz="2000" i="1" dirty="0" smtClean="0">
              <a:solidFill>
                <a:srgbClr val="C00000"/>
              </a:solidFill>
            </a:endParaRPr>
          </a:p>
          <a:p>
            <a:endParaRPr lang="en-US" sz="2000" i="1" dirty="0">
              <a:solidFill>
                <a:srgbClr val="C00000"/>
              </a:solidFill>
            </a:endParaRPr>
          </a:p>
          <a:p>
            <a:r>
              <a:rPr lang="en-US" sz="2400" i="1" dirty="0" smtClean="0">
                <a:solidFill>
                  <a:srgbClr val="C00000"/>
                </a:solidFill>
              </a:rPr>
              <a:t>CLASSIFICATION SYSTEM</a:t>
            </a:r>
          </a:p>
          <a:p>
            <a:endParaRPr lang="en-US" sz="2000" i="1" dirty="0" smtClean="0">
              <a:solidFill>
                <a:srgbClr val="C00000"/>
              </a:solidFill>
            </a:endParaRPr>
          </a:p>
          <a:p>
            <a:pPr algn="ctr"/>
            <a:r>
              <a:rPr lang="en-US" sz="2000" dirty="0" smtClean="0"/>
              <a:t>-IS A GROUPING OF CLINICAL CASES OF SIMILAR APPEARANCE FOR EASE IN HANDLING AND </a:t>
            </a:r>
            <a:r>
              <a:rPr lang="en-US" sz="2000" dirty="0" smtClean="0">
                <a:latin typeface="Georgia" pitchFamily="18" charset="0"/>
              </a:rPr>
              <a:t>DISCUSSION</a:t>
            </a:r>
            <a:r>
              <a:rPr lang="en-US" sz="2000" dirty="0" smtClean="0"/>
              <a:t>       </a:t>
            </a:r>
          </a:p>
          <a:p>
            <a:pPr algn="ctr"/>
            <a:r>
              <a:rPr lang="en-US" sz="2000" dirty="0"/>
              <a:t>-</a:t>
            </a:r>
            <a:r>
              <a:rPr lang="en-US" sz="2000" dirty="0" smtClean="0"/>
              <a:t>IT </a:t>
            </a:r>
            <a:r>
              <a:rPr lang="en-US" sz="2000" dirty="0"/>
              <a:t>IS NOT A SYSTEM FOR DIAGNOSIS ,METHOD FOR DETERMINING PROGNOSIS OR A WAY OF DEFINING TREATMENT</a:t>
            </a:r>
          </a:p>
          <a:p>
            <a:endParaRPr lang="en-US" sz="2000" dirty="0" smtClean="0">
              <a:solidFill>
                <a:srgbClr val="CCFF66"/>
              </a:solidFill>
            </a:endParaRPr>
          </a:p>
          <a:p>
            <a:endParaRPr lang="en-US" sz="2000" dirty="0">
              <a:solidFill>
                <a:srgbClr val="CCFF66"/>
              </a:solidFill>
            </a:endParaRPr>
          </a:p>
          <a:p>
            <a:endParaRPr lang="en-US" sz="2000" dirty="0" smtClean="0">
              <a:solidFill>
                <a:srgbClr val="CCFF66"/>
              </a:solidFill>
            </a:endParaRPr>
          </a:p>
          <a:p>
            <a:endParaRPr lang="en-US" sz="2000" dirty="0"/>
          </a:p>
        </p:txBody>
      </p:sp>
      <p:pic>
        <p:nvPicPr>
          <p:cNvPr id="33794" name="Picture 2" descr="http://getdelve.com/wp-content/uploads/2011/06/CLASSIFIED.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638800" y="1066800"/>
            <a:ext cx="3352800" cy="1981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270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ppt_x"/>
                                          </p:val>
                                        </p:tav>
                                        <p:tav tm="100000">
                                          <p:val>
                                            <p:strVal val="#ppt_x"/>
                                          </p:val>
                                        </p:tav>
                                      </p:tavLst>
                                    </p:anim>
                                    <p:anim calcmode="lin" valueType="num">
                                      <p:cBhvr additive="base">
                                        <p:cTn id="8" dur="500" fill="hold"/>
                                        <p:tgtEl>
                                          <p:spTgt spid="337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 calcmode="lin" valueType="num">
                                      <p:cBhvr additive="base">
                                        <p:cTn id="1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wipe(down)">
                                      <p:cBhvr>
                                        <p:cTn id="2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85800"/>
            <a:ext cx="7520940" cy="548640"/>
          </a:xfrm>
        </p:spPr>
        <p:txBody>
          <a:bodyPr/>
          <a:lstStyle/>
          <a:p>
            <a:r>
              <a:rPr lang="en-US" b="1" dirty="0" smtClean="0">
                <a:solidFill>
                  <a:srgbClr val="C00000"/>
                </a:solidFill>
                <a:latin typeface="Georgia" pitchFamily="18" charset="0"/>
              </a:rPr>
              <a:t>                      MODIFICATIONS  </a:t>
            </a:r>
            <a:r>
              <a:rPr lang="en-US" b="1" dirty="0">
                <a:solidFill>
                  <a:srgbClr val="C00000"/>
                </a:solidFill>
                <a:latin typeface="Georgia" pitchFamily="18" charset="0"/>
              </a:rPr>
              <a:t/>
            </a:r>
            <a:br>
              <a:rPr lang="en-US" b="1" dirty="0">
                <a:solidFill>
                  <a:srgbClr val="C00000"/>
                </a:solidFill>
                <a:latin typeface="Georgia" pitchFamily="18" charset="0"/>
              </a:rPr>
            </a:br>
            <a:endParaRPr lang="en-US" dirty="0">
              <a:solidFill>
                <a:srgbClr val="C00000"/>
              </a:solidFill>
              <a:latin typeface="Georgia" pitchFamily="18" charset="0"/>
            </a:endParaRPr>
          </a:p>
        </p:txBody>
      </p:sp>
      <p:sp>
        <p:nvSpPr>
          <p:cNvPr id="5" name="Content Placeholder 4"/>
          <p:cNvSpPr>
            <a:spLocks noGrp="1"/>
          </p:cNvSpPr>
          <p:nvPr>
            <p:ph idx="1"/>
          </p:nvPr>
        </p:nvSpPr>
        <p:spPr>
          <a:xfrm>
            <a:off x="822960" y="1100628"/>
            <a:ext cx="7520940" cy="5452572"/>
          </a:xfrm>
        </p:spPr>
        <p:txBody>
          <a:bodyPr>
            <a:normAutofit/>
          </a:bodyPr>
          <a:lstStyle/>
          <a:p>
            <a:pPr>
              <a:lnSpc>
                <a:spcPct val="150000"/>
              </a:lnSpc>
              <a:spcBef>
                <a:spcPct val="50000"/>
              </a:spcBef>
            </a:pPr>
            <a:endParaRPr lang="en-US" sz="2000" dirty="0" smtClean="0">
              <a:latin typeface="Georgia" pitchFamily="18" charset="0"/>
            </a:endParaRPr>
          </a:p>
          <a:p>
            <a:pPr>
              <a:lnSpc>
                <a:spcPct val="150000"/>
              </a:lnSpc>
              <a:spcBef>
                <a:spcPct val="50000"/>
              </a:spcBef>
            </a:pPr>
            <a:r>
              <a:rPr lang="en-US" sz="2000" dirty="0" smtClean="0">
                <a:latin typeface="Georgia" pitchFamily="18" charset="0"/>
              </a:rPr>
              <a:t>LISCHERS  modification</a:t>
            </a:r>
            <a:endParaRPr lang="en-US" sz="2000" dirty="0">
              <a:latin typeface="Georgia" pitchFamily="18" charset="0"/>
            </a:endParaRPr>
          </a:p>
          <a:p>
            <a:pPr>
              <a:lnSpc>
                <a:spcPct val="150000"/>
              </a:lnSpc>
              <a:spcBef>
                <a:spcPct val="50000"/>
              </a:spcBef>
            </a:pPr>
            <a:r>
              <a:rPr lang="en-US" sz="2000" dirty="0">
                <a:latin typeface="Georgia" pitchFamily="18" charset="0"/>
              </a:rPr>
              <a:t> </a:t>
            </a:r>
            <a:endParaRPr lang="en-US" sz="2000" dirty="0" smtClean="0">
              <a:latin typeface="Georgia" pitchFamily="18" charset="0"/>
            </a:endParaRPr>
          </a:p>
          <a:p>
            <a:pPr>
              <a:lnSpc>
                <a:spcPct val="150000"/>
              </a:lnSpc>
              <a:spcBef>
                <a:spcPct val="50000"/>
              </a:spcBef>
            </a:pPr>
            <a:r>
              <a:rPr lang="en-US" sz="2000" dirty="0" smtClean="0">
                <a:latin typeface="Georgia" pitchFamily="18" charset="0"/>
              </a:rPr>
              <a:t>DEWEYS </a:t>
            </a:r>
            <a:r>
              <a:rPr lang="en-US" sz="2000" dirty="0">
                <a:latin typeface="Georgia" pitchFamily="18" charset="0"/>
              </a:rPr>
              <a:t>modification</a:t>
            </a:r>
          </a:p>
          <a:p>
            <a:pPr>
              <a:lnSpc>
                <a:spcPct val="150000"/>
              </a:lnSpc>
              <a:spcBef>
                <a:spcPct val="50000"/>
              </a:spcBef>
            </a:pPr>
            <a:endParaRPr lang="en-US" sz="2000" dirty="0">
              <a:latin typeface="Georgia" pitchFamily="18" charset="0"/>
            </a:endParaRPr>
          </a:p>
          <a:p>
            <a:endParaRPr lang="en-US" sz="2000" dirty="0" smtClean="0">
              <a:latin typeface="Georgia" pitchFamily="18" charset="0"/>
            </a:endParaRPr>
          </a:p>
          <a:p>
            <a:r>
              <a:rPr lang="en-US" sz="2000" dirty="0" smtClean="0">
                <a:latin typeface="Georgia" pitchFamily="18" charset="0"/>
              </a:rPr>
              <a:t>HOWARDS modification</a:t>
            </a:r>
            <a:endParaRPr lang="en-US" sz="2000" dirty="0">
              <a:latin typeface="Georgia" pitchFamily="18" charset="0"/>
            </a:endParaRPr>
          </a:p>
          <a:p>
            <a:endParaRPr lang="en-US" sz="2000" dirty="0">
              <a:latin typeface="Georgia" pitchFamily="18" charset="0"/>
            </a:endParaRPr>
          </a:p>
          <a:p>
            <a:endParaRPr lang="en-US" sz="2000" dirty="0">
              <a:latin typeface="Georgia" pitchFamily="18" charset="0"/>
            </a:endParaRPr>
          </a:p>
          <a:p>
            <a:r>
              <a:rPr lang="en-US" sz="2000" dirty="0">
                <a:latin typeface="Georgia" pitchFamily="18" charset="0"/>
              </a:rPr>
              <a:t>TAYALORS modification</a:t>
            </a:r>
          </a:p>
          <a:p>
            <a:endParaRPr lang="en-US" sz="2000" dirty="0">
              <a:latin typeface="Georgia" pitchFamily="18" charset="0"/>
            </a:endParaRPr>
          </a:p>
          <a:p>
            <a:endParaRPr lang="en-US" sz="2000" dirty="0">
              <a:latin typeface="Georgia" pitchFamily="18" charset="0"/>
            </a:endParaRPr>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0791" y="684054"/>
            <a:ext cx="7520940" cy="548640"/>
          </a:xfrm>
        </p:spPr>
        <p:txBody>
          <a:bodyPr/>
          <a:lstStyle/>
          <a:p>
            <a:r>
              <a:rPr lang="en-US" sz="2400" b="1" i="1" dirty="0" smtClean="0">
                <a:solidFill>
                  <a:srgbClr val="C00000"/>
                </a:solidFill>
                <a:latin typeface="Georgia" pitchFamily="18" charset="0"/>
              </a:rPr>
              <a:t>LISCHER'S </a:t>
            </a:r>
            <a:r>
              <a:rPr lang="en-US" sz="2400" b="1" i="1" dirty="0">
                <a:solidFill>
                  <a:srgbClr val="C00000"/>
                </a:solidFill>
                <a:latin typeface="Georgia" pitchFamily="18" charset="0"/>
              </a:rPr>
              <a:t>MODIFICATIONS </a:t>
            </a:r>
            <a:r>
              <a:rPr lang="en-US" sz="2400" b="1" dirty="0">
                <a:solidFill>
                  <a:srgbClr val="C00000"/>
                </a:solidFill>
                <a:latin typeface="Georgia" pitchFamily="18" charset="0"/>
              </a:rPr>
              <a:t>OF</a:t>
            </a:r>
            <a:r>
              <a:rPr lang="en-US" sz="2400" b="1" i="1" dirty="0">
                <a:solidFill>
                  <a:srgbClr val="C00000"/>
                </a:solidFill>
                <a:latin typeface="Georgia" pitchFamily="18" charset="0"/>
              </a:rPr>
              <a:t/>
            </a:r>
            <a:br>
              <a:rPr lang="en-US" sz="2400" b="1" i="1" dirty="0">
                <a:solidFill>
                  <a:srgbClr val="C00000"/>
                </a:solidFill>
                <a:latin typeface="Georgia" pitchFamily="18" charset="0"/>
              </a:rPr>
            </a:br>
            <a:r>
              <a:rPr lang="en-US" sz="2400" b="1" i="1" dirty="0">
                <a:solidFill>
                  <a:srgbClr val="C00000"/>
                </a:solidFill>
                <a:latin typeface="Georgia" pitchFamily="18" charset="0"/>
              </a:rPr>
              <a:t>ANGLE'S CLASSIFICATION</a:t>
            </a:r>
            <a:r>
              <a:rPr lang="en-US" sz="2400" b="1" dirty="0">
                <a:solidFill>
                  <a:srgbClr val="C00000"/>
                </a:solidFill>
                <a:latin typeface="Georgia" pitchFamily="18" charset="0"/>
              </a:rPr>
              <a:t> </a:t>
            </a:r>
          </a:p>
        </p:txBody>
      </p:sp>
      <p:sp>
        <p:nvSpPr>
          <p:cNvPr id="5" name="Content Placeholder 4"/>
          <p:cNvSpPr>
            <a:spLocks noGrp="1"/>
          </p:cNvSpPr>
          <p:nvPr>
            <p:ph idx="1"/>
          </p:nvPr>
        </p:nvSpPr>
        <p:spPr>
          <a:xfrm>
            <a:off x="785786" y="1571612"/>
            <a:ext cx="7520940" cy="5452572"/>
          </a:xfrm>
        </p:spPr>
        <p:txBody>
          <a:bodyPr>
            <a:noAutofit/>
          </a:bodyPr>
          <a:lstStyle/>
          <a:p>
            <a:pPr>
              <a:lnSpc>
                <a:spcPct val="80000"/>
              </a:lnSpc>
            </a:pPr>
            <a:r>
              <a:rPr lang="en-US" sz="2000" b="0" i="1" dirty="0" smtClean="0">
                <a:latin typeface="Georgia" pitchFamily="18" charset="0"/>
              </a:rPr>
              <a:t>1933</a:t>
            </a:r>
          </a:p>
          <a:p>
            <a:pPr>
              <a:lnSpc>
                <a:spcPct val="80000"/>
              </a:lnSpc>
            </a:pPr>
            <a:endParaRPr lang="en-US" sz="2000" b="0" i="1" dirty="0" smtClean="0">
              <a:latin typeface="Georgia" pitchFamily="18" charset="0"/>
            </a:endParaRPr>
          </a:p>
          <a:p>
            <a:pPr>
              <a:lnSpc>
                <a:spcPct val="80000"/>
              </a:lnSpc>
            </a:pPr>
            <a:endParaRPr lang="en-US" sz="2000" b="0" i="1" dirty="0">
              <a:latin typeface="Georgia" pitchFamily="18" charset="0"/>
            </a:endParaRPr>
          </a:p>
          <a:p>
            <a:pPr>
              <a:lnSpc>
                <a:spcPct val="80000"/>
              </a:lnSpc>
            </a:pPr>
            <a:r>
              <a:rPr lang="en-US" sz="2000" b="0" i="1" dirty="0" smtClean="0">
                <a:latin typeface="Georgia" pitchFamily="18" charset="0"/>
              </a:rPr>
              <a:t>-</a:t>
            </a:r>
            <a:r>
              <a:rPr lang="en-US" sz="2000" i="1" dirty="0" err="1" smtClean="0">
                <a:solidFill>
                  <a:srgbClr val="C00000"/>
                </a:solidFill>
                <a:latin typeface="Georgia" pitchFamily="18" charset="0"/>
              </a:rPr>
              <a:t>Neutrocclusion</a:t>
            </a:r>
            <a:r>
              <a:rPr lang="en-US" sz="2000" i="1" dirty="0" smtClean="0">
                <a:solidFill>
                  <a:srgbClr val="C00000"/>
                </a:solidFill>
                <a:latin typeface="Georgia" pitchFamily="18" charset="0"/>
              </a:rPr>
              <a:t> </a:t>
            </a:r>
            <a:r>
              <a:rPr lang="en-US" sz="2000" b="0" dirty="0">
                <a:latin typeface="Georgia" pitchFamily="18" charset="0"/>
              </a:rPr>
              <a:t>: Synonymous with Angle's </a:t>
            </a:r>
            <a:r>
              <a:rPr lang="en-US" sz="2000" b="0" dirty="0" err="1">
                <a:latin typeface="Georgia" pitchFamily="18" charset="0"/>
              </a:rPr>
              <a:t>ClassI</a:t>
            </a:r>
            <a:r>
              <a:rPr lang="en-US" sz="2000" b="0" dirty="0">
                <a:latin typeface="Georgia" pitchFamily="18" charset="0"/>
              </a:rPr>
              <a:t> malocclusion.</a:t>
            </a:r>
          </a:p>
          <a:p>
            <a:pPr>
              <a:lnSpc>
                <a:spcPct val="80000"/>
              </a:lnSpc>
            </a:pPr>
            <a:endParaRPr lang="en-US" sz="2000" b="0" i="1" dirty="0">
              <a:latin typeface="Georgia" pitchFamily="18" charset="0"/>
            </a:endParaRPr>
          </a:p>
          <a:p>
            <a:pPr>
              <a:lnSpc>
                <a:spcPct val="80000"/>
              </a:lnSpc>
            </a:pPr>
            <a:r>
              <a:rPr lang="en-US" sz="2000" b="0" i="1" dirty="0" smtClean="0">
                <a:latin typeface="Georgia" pitchFamily="18" charset="0"/>
              </a:rPr>
              <a:t>-</a:t>
            </a:r>
            <a:r>
              <a:rPr lang="en-US" sz="2000" i="1" dirty="0" err="1" smtClean="0">
                <a:solidFill>
                  <a:srgbClr val="C00000"/>
                </a:solidFill>
                <a:latin typeface="Georgia" pitchFamily="18" charset="0"/>
              </a:rPr>
              <a:t>Distocclusion</a:t>
            </a:r>
            <a:r>
              <a:rPr lang="en-US" sz="2000" i="1" dirty="0" smtClean="0">
                <a:solidFill>
                  <a:srgbClr val="C00000"/>
                </a:solidFill>
                <a:latin typeface="Georgia" pitchFamily="18" charset="0"/>
              </a:rPr>
              <a:t> </a:t>
            </a:r>
            <a:r>
              <a:rPr lang="en-US" sz="2000" b="0" dirty="0">
                <a:latin typeface="Georgia" pitchFamily="18" charset="0"/>
              </a:rPr>
              <a:t>: Synonymous with Angle's </a:t>
            </a:r>
            <a:r>
              <a:rPr lang="en-US" sz="2000" b="0" dirty="0" err="1">
                <a:latin typeface="Georgia" pitchFamily="18" charset="0"/>
              </a:rPr>
              <a:t>ClassII</a:t>
            </a:r>
            <a:r>
              <a:rPr lang="en-US" sz="2000" b="0" dirty="0">
                <a:latin typeface="Georgia" pitchFamily="18" charset="0"/>
              </a:rPr>
              <a:t> malocclusion.</a:t>
            </a:r>
          </a:p>
          <a:p>
            <a:pPr>
              <a:lnSpc>
                <a:spcPct val="80000"/>
              </a:lnSpc>
            </a:pPr>
            <a:endParaRPr lang="en-US" sz="2000" b="0" i="1" dirty="0">
              <a:latin typeface="Georgia" pitchFamily="18" charset="0"/>
            </a:endParaRPr>
          </a:p>
          <a:p>
            <a:pPr>
              <a:lnSpc>
                <a:spcPct val="80000"/>
              </a:lnSpc>
            </a:pPr>
            <a:r>
              <a:rPr lang="en-US" sz="2000" b="0" i="1" dirty="0" smtClean="0">
                <a:latin typeface="Georgia" pitchFamily="18" charset="0"/>
              </a:rPr>
              <a:t>-</a:t>
            </a:r>
            <a:r>
              <a:rPr lang="en-US" sz="2000" i="1" dirty="0" err="1" smtClean="0">
                <a:solidFill>
                  <a:srgbClr val="C00000"/>
                </a:solidFill>
                <a:latin typeface="Georgia" pitchFamily="18" charset="0"/>
              </a:rPr>
              <a:t>Mesioclusion</a:t>
            </a:r>
            <a:r>
              <a:rPr lang="en-US" sz="2000" i="1" dirty="0">
                <a:solidFill>
                  <a:srgbClr val="C00000"/>
                </a:solidFill>
                <a:latin typeface="Georgia" pitchFamily="18" charset="0"/>
              </a:rPr>
              <a:t>: </a:t>
            </a:r>
            <a:r>
              <a:rPr lang="en-US" sz="2000" b="0" dirty="0">
                <a:latin typeface="Georgia" pitchFamily="18" charset="0"/>
              </a:rPr>
              <a:t>Synonymous with Angle's </a:t>
            </a:r>
            <a:r>
              <a:rPr lang="en-US" sz="2000" b="0" dirty="0" err="1">
                <a:latin typeface="Georgia" pitchFamily="18" charset="0"/>
              </a:rPr>
              <a:t>ClassIII</a:t>
            </a:r>
            <a:r>
              <a:rPr lang="en-US" sz="2000" b="0" dirty="0">
                <a:latin typeface="Georgia" pitchFamily="18" charset="0"/>
              </a:rPr>
              <a:t> malocclusion.</a:t>
            </a:r>
          </a:p>
          <a:p>
            <a:pPr>
              <a:lnSpc>
                <a:spcPct val="80000"/>
              </a:lnSpc>
            </a:pPr>
            <a:endParaRPr lang="en-US" sz="2000" b="0" i="1" dirty="0">
              <a:latin typeface="Georgia" pitchFamily="18" charset="0"/>
            </a:endParaRPr>
          </a:p>
          <a:p>
            <a:pPr>
              <a:lnSpc>
                <a:spcPct val="80000"/>
              </a:lnSpc>
            </a:pPr>
            <a:endParaRPr lang="en-US" sz="2000" b="0" i="1" dirty="0" smtClean="0">
              <a:latin typeface="Georgia" pitchFamily="18" charset="0"/>
            </a:endParaRPr>
          </a:p>
          <a:p>
            <a:pPr>
              <a:lnSpc>
                <a:spcPct val="80000"/>
              </a:lnSpc>
            </a:pPr>
            <a:endParaRPr lang="en-US" sz="2000" b="0" i="1" dirty="0" smtClean="0">
              <a:latin typeface="Georgia" pitchFamily="18" charset="0"/>
            </a:endParaRPr>
          </a:p>
        </p:txBody>
      </p:sp>
      <p:pic>
        <p:nvPicPr>
          <p:cNvPr id="6" name="Picture 25" descr="bd06214_"/>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05600" y="304800"/>
            <a:ext cx="1728788" cy="18557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2" name="Object 1024"/>
          <p:cNvGraphicFramePr>
            <a:graphicFrameLocks noChangeAspect="1"/>
          </p:cNvGraphicFramePr>
          <p:nvPr/>
        </p:nvGraphicFramePr>
        <p:xfrm>
          <a:off x="573088" y="381000"/>
          <a:ext cx="4456112" cy="1828800"/>
        </p:xfrm>
        <a:graphic>
          <a:graphicData uri="http://schemas.openxmlformats.org/presentationml/2006/ole">
            <p:oleObj spid="_x0000_s92162" name="Photo Editor Photo" r:id="rId4" imgW="3772427" imgH="3790476" progId="MSPhotoEd.3">
              <p:embed/>
            </p:oleObj>
          </a:graphicData>
        </a:graphic>
      </p:graphicFrame>
      <p:graphicFrame>
        <p:nvGraphicFramePr>
          <p:cNvPr id="84993" name="Object 1025"/>
          <p:cNvGraphicFramePr>
            <a:graphicFrameLocks noChangeAspect="1"/>
          </p:cNvGraphicFramePr>
          <p:nvPr/>
        </p:nvGraphicFramePr>
        <p:xfrm>
          <a:off x="533400" y="3200400"/>
          <a:ext cx="4419600" cy="1905000"/>
        </p:xfrm>
        <a:graphic>
          <a:graphicData uri="http://schemas.openxmlformats.org/presentationml/2006/ole">
            <p:oleObj spid="_x0000_s92163" name="Photo Editor Photo" r:id="rId5" imgW="3801006" imgH="3666667" progId="MSPhotoEd.3">
              <p:embed/>
            </p:oleObj>
          </a:graphicData>
        </a:graphic>
      </p:graphicFrame>
      <p:graphicFrame>
        <p:nvGraphicFramePr>
          <p:cNvPr id="84994" name="Object 1026"/>
          <p:cNvGraphicFramePr>
            <a:graphicFrameLocks noChangeAspect="1"/>
          </p:cNvGraphicFramePr>
          <p:nvPr/>
        </p:nvGraphicFramePr>
        <p:xfrm>
          <a:off x="4459288" y="1600200"/>
          <a:ext cx="4456112" cy="2057400"/>
        </p:xfrm>
        <a:graphic>
          <a:graphicData uri="http://schemas.openxmlformats.org/presentationml/2006/ole">
            <p:oleObj spid="_x0000_s92164" name="Photo Editor Photo" r:id="rId6" imgW="3772427" imgH="3790476" progId="MSPhotoEd.3">
              <p:embed/>
            </p:oleObj>
          </a:graphicData>
        </a:graphic>
      </p:graphicFrame>
      <p:graphicFrame>
        <p:nvGraphicFramePr>
          <p:cNvPr id="84995" name="Object 1027"/>
          <p:cNvGraphicFramePr>
            <a:graphicFrameLocks noChangeAspect="1"/>
          </p:cNvGraphicFramePr>
          <p:nvPr/>
        </p:nvGraphicFramePr>
        <p:xfrm>
          <a:off x="4495800" y="4648200"/>
          <a:ext cx="4419600" cy="2057400"/>
        </p:xfrm>
        <a:graphic>
          <a:graphicData uri="http://schemas.openxmlformats.org/presentationml/2006/ole">
            <p:oleObj spid="_x0000_s92165" name="Photo Editor Photo" r:id="rId7" imgW="3801006" imgH="3666667" progId="MSPhotoEd.3">
              <p:embed/>
            </p:oleObj>
          </a:graphicData>
        </a:graphic>
      </p:graphicFrame>
      <p:sp>
        <p:nvSpPr>
          <p:cNvPr id="17414" name="AutoShape 6"/>
          <p:cNvSpPr>
            <a:spLocks noChangeArrowheads="1"/>
          </p:cNvSpPr>
          <p:nvPr/>
        </p:nvSpPr>
        <p:spPr bwMode="auto">
          <a:xfrm rot="10792374">
            <a:off x="3733800" y="914400"/>
            <a:ext cx="9144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FF00"/>
          </a:solidFill>
          <a:ln w="9525">
            <a:solidFill>
              <a:schemeClr val="tx1"/>
            </a:solidFill>
            <a:miter lim="800000"/>
            <a:headEnd/>
            <a:tailEnd/>
          </a:ln>
          <a:effectLst/>
        </p:spPr>
        <p:txBody>
          <a:bodyPr wrap="none" anchor="ctr"/>
          <a:lstStyle/>
          <a:p>
            <a:endParaRPr lang="en-IN"/>
          </a:p>
        </p:txBody>
      </p:sp>
      <p:sp>
        <p:nvSpPr>
          <p:cNvPr id="17415" name="AutoShape 7"/>
          <p:cNvSpPr>
            <a:spLocks noChangeArrowheads="1"/>
          </p:cNvSpPr>
          <p:nvPr/>
        </p:nvSpPr>
        <p:spPr bwMode="auto">
          <a:xfrm rot="10792374">
            <a:off x="7696200" y="2133600"/>
            <a:ext cx="9144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p:spPr>
        <p:txBody>
          <a:bodyPr wrap="none" anchor="ctr"/>
          <a:lstStyle/>
          <a:p>
            <a:endParaRPr lang="en-IN"/>
          </a:p>
        </p:txBody>
      </p:sp>
      <p:sp>
        <p:nvSpPr>
          <p:cNvPr id="17416" name="AutoShape 8"/>
          <p:cNvSpPr>
            <a:spLocks noChangeArrowheads="1"/>
          </p:cNvSpPr>
          <p:nvPr/>
        </p:nvSpPr>
        <p:spPr bwMode="auto">
          <a:xfrm rot="10792374">
            <a:off x="3810000" y="3581400"/>
            <a:ext cx="9144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3300"/>
          </a:solidFill>
          <a:ln w="9525">
            <a:solidFill>
              <a:schemeClr val="tx1"/>
            </a:solidFill>
            <a:miter lim="800000"/>
            <a:headEnd/>
            <a:tailEnd/>
          </a:ln>
          <a:effectLst/>
        </p:spPr>
        <p:txBody>
          <a:bodyPr wrap="none" anchor="ctr"/>
          <a:lstStyle/>
          <a:p>
            <a:endParaRPr lang="en-IN"/>
          </a:p>
        </p:txBody>
      </p:sp>
      <p:sp>
        <p:nvSpPr>
          <p:cNvPr id="17417" name="AutoShape 9"/>
          <p:cNvSpPr>
            <a:spLocks noChangeArrowheads="1"/>
          </p:cNvSpPr>
          <p:nvPr/>
        </p:nvSpPr>
        <p:spPr bwMode="auto">
          <a:xfrm rot="10792374">
            <a:off x="7696200" y="5334000"/>
            <a:ext cx="9144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99"/>
          </a:solidFill>
          <a:ln w="9525">
            <a:solidFill>
              <a:schemeClr val="tx1"/>
            </a:solidFill>
            <a:miter lim="800000"/>
            <a:headEnd/>
            <a:tailEnd/>
          </a:ln>
          <a:effectLst/>
        </p:spPr>
        <p:txBody>
          <a:bodyPr wrap="none" anchor="ctr"/>
          <a:lstStyle/>
          <a:p>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499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4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8499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174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84993"/>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174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84995"/>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499"/>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P spid="17415" grpId="0" animBg="1"/>
      <p:bldP spid="17416" grpId="0" animBg="1"/>
      <p:bldP spid="174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ct val="80000"/>
              </a:lnSpc>
            </a:pPr>
            <a:r>
              <a:rPr lang="en-US" sz="2000" b="0" i="1" dirty="0">
                <a:latin typeface="Georgia" pitchFamily="18" charset="0"/>
              </a:rPr>
              <a:t>He added suffix  ‘</a:t>
            </a:r>
            <a:r>
              <a:rPr lang="en-US" sz="2000" i="1" dirty="0">
                <a:solidFill>
                  <a:srgbClr val="C00000"/>
                </a:solidFill>
                <a:latin typeface="Georgia" pitchFamily="18" charset="0"/>
              </a:rPr>
              <a:t>VERSION</a:t>
            </a:r>
            <a:r>
              <a:rPr lang="en-US" sz="2000" b="0" i="1" dirty="0">
                <a:latin typeface="Georgia" pitchFamily="18" charset="0"/>
              </a:rPr>
              <a:t>’ to describe malposition of individual </a:t>
            </a:r>
            <a:r>
              <a:rPr lang="en-US" sz="2000" b="0" i="1" dirty="0" err="1">
                <a:latin typeface="Georgia" pitchFamily="18" charset="0"/>
              </a:rPr>
              <a:t>teeth.It</a:t>
            </a:r>
            <a:r>
              <a:rPr lang="en-US" sz="2000" b="0" i="1" dirty="0">
                <a:latin typeface="Georgia" pitchFamily="18" charset="0"/>
              </a:rPr>
              <a:t> indicates direction of deviation from normal position </a:t>
            </a:r>
          </a:p>
          <a:p>
            <a:pPr>
              <a:lnSpc>
                <a:spcPct val="80000"/>
              </a:lnSpc>
            </a:pPr>
            <a:endParaRPr lang="en-US" sz="2000" b="0" i="1" dirty="0">
              <a:latin typeface="Georgia" pitchFamily="18" charset="0"/>
            </a:endParaRPr>
          </a:p>
          <a:p>
            <a:pPr>
              <a:lnSpc>
                <a:spcPct val="80000"/>
              </a:lnSpc>
            </a:pPr>
            <a:r>
              <a:rPr lang="en-US" sz="2200" i="1" dirty="0" err="1">
                <a:solidFill>
                  <a:srgbClr val="C00000"/>
                </a:solidFill>
                <a:latin typeface="Georgia" pitchFamily="18" charset="0"/>
              </a:rPr>
              <a:t>Mesioversion</a:t>
            </a:r>
            <a:r>
              <a:rPr lang="en-US" sz="2000" b="0" i="1" dirty="0">
                <a:latin typeface="Georgia" pitchFamily="18" charset="0"/>
              </a:rPr>
              <a:t> </a:t>
            </a:r>
            <a:r>
              <a:rPr lang="en-US" sz="2000" b="0" dirty="0">
                <a:latin typeface="Georgia" pitchFamily="18" charset="0"/>
              </a:rPr>
              <a:t>: Mesial to the normal position.</a:t>
            </a:r>
            <a:endParaRPr lang="en-US" sz="2000" b="0" i="1" dirty="0">
              <a:latin typeface="Georgia" pitchFamily="18" charset="0"/>
            </a:endParaRPr>
          </a:p>
          <a:p>
            <a:pPr>
              <a:lnSpc>
                <a:spcPct val="80000"/>
              </a:lnSpc>
            </a:pPr>
            <a:r>
              <a:rPr lang="en-US" sz="2200" i="1" dirty="0" err="1">
                <a:solidFill>
                  <a:srgbClr val="C00000"/>
                </a:solidFill>
                <a:latin typeface="Georgia" pitchFamily="18" charset="0"/>
              </a:rPr>
              <a:t>Distoversion</a:t>
            </a:r>
            <a:r>
              <a:rPr lang="en-US" sz="2000" b="0" i="1" dirty="0">
                <a:latin typeface="Georgia" pitchFamily="18" charset="0"/>
              </a:rPr>
              <a:t>: </a:t>
            </a:r>
            <a:r>
              <a:rPr lang="en-US" sz="2000" b="0" dirty="0">
                <a:latin typeface="Georgia" pitchFamily="18" charset="0"/>
              </a:rPr>
              <a:t>Distal to the normal position.</a:t>
            </a:r>
          </a:p>
          <a:p>
            <a:pPr>
              <a:lnSpc>
                <a:spcPct val="80000"/>
              </a:lnSpc>
            </a:pPr>
            <a:r>
              <a:rPr lang="en-US" sz="2200" i="1" dirty="0" err="1">
                <a:solidFill>
                  <a:srgbClr val="C00000"/>
                </a:solidFill>
                <a:latin typeface="Georgia" pitchFamily="18" charset="0"/>
              </a:rPr>
              <a:t>Buccoversion</a:t>
            </a:r>
            <a:r>
              <a:rPr lang="en-US" sz="2000" b="0" dirty="0">
                <a:latin typeface="Georgia" pitchFamily="18" charset="0"/>
              </a:rPr>
              <a:t>: towards lip or cheek.</a:t>
            </a:r>
            <a:endParaRPr lang="en-US" sz="2000" b="0" i="1" dirty="0">
              <a:latin typeface="Georgia" pitchFamily="18" charset="0"/>
            </a:endParaRPr>
          </a:p>
          <a:p>
            <a:pPr>
              <a:lnSpc>
                <a:spcPct val="80000"/>
              </a:lnSpc>
            </a:pPr>
            <a:r>
              <a:rPr lang="en-US" sz="2200" i="1" dirty="0" err="1">
                <a:solidFill>
                  <a:srgbClr val="C00000"/>
                </a:solidFill>
                <a:latin typeface="Georgia" pitchFamily="18" charset="0"/>
              </a:rPr>
              <a:t>Linguoversion</a:t>
            </a:r>
            <a:r>
              <a:rPr lang="en-US" sz="2000" b="0" i="1" dirty="0">
                <a:latin typeface="Georgia" pitchFamily="18" charset="0"/>
              </a:rPr>
              <a:t> </a:t>
            </a:r>
            <a:r>
              <a:rPr lang="en-US" sz="2000" b="0" dirty="0">
                <a:latin typeface="Georgia" pitchFamily="18" charset="0"/>
              </a:rPr>
              <a:t>: Lingual to normal position.</a:t>
            </a:r>
            <a:endParaRPr lang="en-US" sz="2000" b="0" i="1" dirty="0">
              <a:latin typeface="Georgia" pitchFamily="18" charset="0"/>
            </a:endParaRPr>
          </a:p>
          <a:p>
            <a:pPr>
              <a:lnSpc>
                <a:spcPct val="80000"/>
              </a:lnSpc>
            </a:pPr>
            <a:r>
              <a:rPr lang="en-US" sz="2200" i="1" dirty="0" err="1">
                <a:solidFill>
                  <a:srgbClr val="C00000"/>
                </a:solidFill>
                <a:latin typeface="Georgia" pitchFamily="18" charset="0"/>
              </a:rPr>
              <a:t>Supraversion</a:t>
            </a:r>
            <a:r>
              <a:rPr lang="en-US" sz="2000" b="0" i="1" dirty="0">
                <a:latin typeface="Georgia" pitchFamily="18" charset="0"/>
              </a:rPr>
              <a:t>: </a:t>
            </a:r>
            <a:r>
              <a:rPr lang="en-US" sz="2000" b="0" dirty="0">
                <a:latin typeface="Georgia" pitchFamily="18" charset="0"/>
              </a:rPr>
              <a:t>erupted beyond normal level.</a:t>
            </a:r>
            <a:endParaRPr lang="en-US" sz="2000" b="0" i="1" dirty="0">
              <a:latin typeface="Georgia" pitchFamily="18" charset="0"/>
            </a:endParaRPr>
          </a:p>
          <a:p>
            <a:pPr>
              <a:lnSpc>
                <a:spcPct val="80000"/>
              </a:lnSpc>
            </a:pPr>
            <a:r>
              <a:rPr lang="en-US" sz="2200" i="1" dirty="0" err="1">
                <a:solidFill>
                  <a:srgbClr val="C00000"/>
                </a:solidFill>
                <a:latin typeface="Georgia" pitchFamily="18" charset="0"/>
              </a:rPr>
              <a:t>Infraversion</a:t>
            </a:r>
            <a:r>
              <a:rPr lang="en-US" sz="2000" b="0" i="1" dirty="0">
                <a:latin typeface="Georgia" pitchFamily="18" charset="0"/>
              </a:rPr>
              <a:t> </a:t>
            </a:r>
            <a:r>
              <a:rPr lang="en-US" sz="2000" b="0" dirty="0">
                <a:latin typeface="Georgia" pitchFamily="18" charset="0"/>
              </a:rPr>
              <a:t>:  not erupted to normal level.</a:t>
            </a:r>
            <a:endParaRPr lang="en-US" sz="2000" b="0" i="1" dirty="0">
              <a:latin typeface="Georgia" pitchFamily="18" charset="0"/>
            </a:endParaRPr>
          </a:p>
          <a:p>
            <a:pPr>
              <a:lnSpc>
                <a:spcPct val="80000"/>
              </a:lnSpc>
            </a:pPr>
            <a:r>
              <a:rPr lang="en-US" sz="2200" i="1" dirty="0" err="1">
                <a:solidFill>
                  <a:srgbClr val="C00000"/>
                </a:solidFill>
                <a:latin typeface="Georgia" pitchFamily="18" charset="0"/>
              </a:rPr>
              <a:t>Transversion</a:t>
            </a:r>
            <a:r>
              <a:rPr lang="en-US" sz="2000" b="0" dirty="0" err="1">
                <a:latin typeface="Georgia" pitchFamily="18" charset="0"/>
              </a:rPr>
              <a:t>:Transposition</a:t>
            </a:r>
            <a:r>
              <a:rPr lang="en-US" sz="2000" b="0" dirty="0">
                <a:latin typeface="Georgia" pitchFamily="18" charset="0"/>
              </a:rPr>
              <a:t> of two teeth. . .</a:t>
            </a:r>
            <a:endParaRPr lang="en-US" sz="2000" b="0" i="1" dirty="0">
              <a:latin typeface="Georgia" pitchFamily="18" charset="0"/>
            </a:endParaRPr>
          </a:p>
          <a:p>
            <a:pPr>
              <a:lnSpc>
                <a:spcPct val="80000"/>
              </a:lnSpc>
            </a:pPr>
            <a:r>
              <a:rPr lang="en-US" sz="2200" i="1" dirty="0" err="1">
                <a:solidFill>
                  <a:srgbClr val="C00000"/>
                </a:solidFill>
                <a:latin typeface="Georgia" pitchFamily="18" charset="0"/>
              </a:rPr>
              <a:t>Axiversion</a:t>
            </a:r>
            <a:r>
              <a:rPr lang="en-US" sz="2200" i="1" dirty="0">
                <a:solidFill>
                  <a:srgbClr val="C00000"/>
                </a:solidFill>
                <a:latin typeface="Georgia" pitchFamily="18" charset="0"/>
              </a:rPr>
              <a:t> </a:t>
            </a:r>
            <a:r>
              <a:rPr lang="en-US" sz="2000" b="0" dirty="0">
                <a:latin typeface="Georgia" pitchFamily="18" charset="0"/>
              </a:rPr>
              <a:t>: Abnormal axial inclination of a tooth</a:t>
            </a:r>
            <a:endParaRPr lang="en-US" sz="2000" b="0" i="1" dirty="0">
              <a:latin typeface="Georgia" pitchFamily="18" charset="0"/>
            </a:endParaRPr>
          </a:p>
          <a:p>
            <a:pPr>
              <a:lnSpc>
                <a:spcPct val="80000"/>
              </a:lnSpc>
            </a:pPr>
            <a:r>
              <a:rPr lang="en-US" sz="2200" i="1" dirty="0" err="1">
                <a:solidFill>
                  <a:srgbClr val="C00000"/>
                </a:solidFill>
                <a:latin typeface="Georgia" pitchFamily="18" charset="0"/>
              </a:rPr>
              <a:t>Torsiversion</a:t>
            </a:r>
            <a:r>
              <a:rPr lang="en-US" sz="2000" b="0" i="1" dirty="0">
                <a:latin typeface="Georgia" pitchFamily="18" charset="0"/>
              </a:rPr>
              <a:t>: </a:t>
            </a:r>
            <a:r>
              <a:rPr lang="en-US" sz="2000" b="0" dirty="0">
                <a:latin typeface="Georgia" pitchFamily="18" charset="0"/>
              </a:rPr>
              <a:t>Rotation of a tooth around its long axis.</a:t>
            </a:r>
          </a:p>
          <a:p>
            <a:pPr>
              <a:lnSpc>
                <a:spcPct val="80000"/>
              </a:lnSpc>
            </a:pPr>
            <a:endParaRPr lang="en-US" sz="2000" b="0" dirty="0">
              <a:latin typeface="Georgia" pitchFamily="18" charset="0"/>
            </a:endParaRPr>
          </a:p>
          <a:p>
            <a:endParaRPr lang="en-US" sz="2000" b="0" dirty="0">
              <a:latin typeface="Georgia" pitchFamily="18" charset="0"/>
            </a:endParaRPr>
          </a:p>
          <a:p>
            <a:endParaRPr lang="en-US" sz="2000" dirty="0"/>
          </a:p>
        </p:txBody>
      </p:sp>
    </p:spTree>
    <p:extLst>
      <p:ext uri="{BB962C8B-B14F-4D97-AF65-F5344CB8AC3E}">
        <p14:creationId xmlns:p14="http://schemas.microsoft.com/office/powerpoint/2010/main" xmlns="" val="11372150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i="1" dirty="0" smtClean="0">
                <a:solidFill>
                  <a:srgbClr val="C00000"/>
                </a:solidFill>
                <a:latin typeface="Georgia" pitchFamily="18" charset="0"/>
              </a:rPr>
              <a:t>               INTRA-ARCH </a:t>
            </a:r>
            <a:r>
              <a:rPr lang="en-US" sz="2400" b="1" i="1" dirty="0">
                <a:solidFill>
                  <a:srgbClr val="C00000"/>
                </a:solidFill>
                <a:latin typeface="Georgia" pitchFamily="18" charset="0"/>
              </a:rPr>
              <a:t>MALOCCLUSIONS</a:t>
            </a:r>
            <a:endParaRPr lang="en-US" sz="2400" b="1" dirty="0">
              <a:solidFill>
                <a:srgbClr val="C00000"/>
              </a:solidFill>
              <a:latin typeface="Georgia" pitchFamily="18" charset="0"/>
            </a:endParaRPr>
          </a:p>
        </p:txBody>
      </p:sp>
      <p:sp>
        <p:nvSpPr>
          <p:cNvPr id="5" name="Content Placeholder 4"/>
          <p:cNvSpPr>
            <a:spLocks noGrp="1"/>
          </p:cNvSpPr>
          <p:nvPr>
            <p:ph idx="1"/>
          </p:nvPr>
        </p:nvSpPr>
        <p:spPr>
          <a:xfrm>
            <a:off x="822960" y="1100628"/>
            <a:ext cx="7520940" cy="5452572"/>
          </a:xfrm>
        </p:spPr>
        <p:txBody>
          <a:bodyPr>
            <a:noAutofit/>
          </a:bodyPr>
          <a:lstStyle/>
          <a:p>
            <a:r>
              <a:rPr lang="en-US" sz="2000" dirty="0">
                <a:solidFill>
                  <a:srgbClr val="CC0000"/>
                </a:solidFill>
                <a:latin typeface="Georgia" pitchFamily="18" charset="0"/>
              </a:rPr>
              <a:t>Intra-arch malocclusions</a:t>
            </a:r>
            <a:r>
              <a:rPr lang="en-US" sz="2000" dirty="0">
                <a:latin typeface="Georgia" pitchFamily="18" charset="0"/>
              </a:rPr>
              <a:t> -</a:t>
            </a:r>
            <a:r>
              <a:rPr lang="en-US" sz="2000" dirty="0" smtClean="0">
                <a:latin typeface="Georgia" pitchFamily="18" charset="0"/>
              </a:rPr>
              <a:t>variations </a:t>
            </a:r>
            <a:r>
              <a:rPr lang="en-US" sz="2000" dirty="0">
                <a:latin typeface="Georgia" pitchFamily="18" charset="0"/>
              </a:rPr>
              <a:t>in individual tooth position and malocclusions affecting a group of teeth within an </a:t>
            </a:r>
            <a:r>
              <a:rPr lang="en-US" sz="2000" dirty="0" smtClean="0">
                <a:latin typeface="Georgia" pitchFamily="18" charset="0"/>
              </a:rPr>
              <a:t>arch.</a:t>
            </a:r>
          </a:p>
          <a:p>
            <a:endParaRPr lang="en-US" sz="2000" dirty="0" smtClean="0">
              <a:latin typeface="Georgia" pitchFamily="18" charset="0"/>
            </a:endParaRPr>
          </a:p>
          <a:p>
            <a:r>
              <a:rPr lang="en-US" sz="2000" dirty="0" smtClean="0">
                <a:latin typeface="Georgia" pitchFamily="18" charset="0"/>
              </a:rPr>
              <a:t>They have 5 types  -</a:t>
            </a:r>
          </a:p>
          <a:p>
            <a:r>
              <a:rPr lang="en-US" sz="2000" dirty="0" smtClean="0">
                <a:latin typeface="Georgia" pitchFamily="18" charset="0"/>
              </a:rPr>
              <a:t>1. </a:t>
            </a:r>
            <a:r>
              <a:rPr lang="en-US" sz="2000" dirty="0" err="1" smtClean="0">
                <a:latin typeface="Georgia" pitchFamily="18" charset="0"/>
              </a:rPr>
              <a:t>Saggital</a:t>
            </a:r>
            <a:r>
              <a:rPr lang="en-US" sz="2000" dirty="0" smtClean="0">
                <a:latin typeface="Georgia" pitchFamily="18" charset="0"/>
              </a:rPr>
              <a:t> problems</a:t>
            </a:r>
          </a:p>
          <a:p>
            <a:r>
              <a:rPr lang="en-US" sz="2000" dirty="0">
                <a:solidFill>
                  <a:srgbClr val="7030A0"/>
                </a:solidFill>
                <a:latin typeface="Georgia" pitchFamily="18" charset="0"/>
              </a:rPr>
              <a:t> </a:t>
            </a:r>
            <a:r>
              <a:rPr lang="en-US" sz="2000" dirty="0" smtClean="0">
                <a:solidFill>
                  <a:srgbClr val="7030A0"/>
                </a:solidFill>
                <a:latin typeface="Georgia" pitchFamily="18" charset="0"/>
              </a:rPr>
              <a:t>    LABIOVERSION  </a:t>
            </a:r>
          </a:p>
          <a:p>
            <a:endParaRPr lang="en-US" sz="2000" dirty="0" smtClean="0">
              <a:solidFill>
                <a:srgbClr val="7030A0"/>
              </a:solidFill>
              <a:latin typeface="Georgia" pitchFamily="18" charset="0"/>
            </a:endParaRPr>
          </a:p>
          <a:p>
            <a:r>
              <a:rPr lang="en-US" sz="2000" dirty="0" smtClean="0">
                <a:solidFill>
                  <a:srgbClr val="7030A0"/>
                </a:solidFill>
                <a:latin typeface="Georgia" pitchFamily="18" charset="0"/>
              </a:rPr>
              <a:t>                           </a:t>
            </a:r>
          </a:p>
          <a:p>
            <a:r>
              <a:rPr lang="en-US" sz="2000" dirty="0" smtClean="0">
                <a:solidFill>
                  <a:srgbClr val="7030A0"/>
                </a:solidFill>
                <a:latin typeface="Georgia" pitchFamily="18" charset="0"/>
              </a:rPr>
              <a:t>     LINGUOVERSION</a:t>
            </a:r>
          </a:p>
          <a:p>
            <a:endParaRPr lang="en-US" sz="2000" dirty="0" smtClean="0">
              <a:solidFill>
                <a:srgbClr val="7030A0"/>
              </a:solidFill>
              <a:latin typeface="Georgia" pitchFamily="18" charset="0"/>
            </a:endParaRPr>
          </a:p>
          <a:p>
            <a:endParaRPr lang="en-US" sz="2000" dirty="0" smtClean="0">
              <a:solidFill>
                <a:srgbClr val="7030A0"/>
              </a:solidFill>
              <a:latin typeface="Georgia" pitchFamily="18" charset="0"/>
            </a:endParaRPr>
          </a:p>
          <a:p>
            <a:r>
              <a:rPr lang="en-US" sz="2000" dirty="0" smtClean="0">
                <a:solidFill>
                  <a:srgbClr val="7030A0"/>
                </a:solidFill>
                <a:latin typeface="Georgia" pitchFamily="18" charset="0"/>
              </a:rPr>
              <a:t>     MESIOVERSION </a:t>
            </a:r>
          </a:p>
          <a:p>
            <a:endParaRPr lang="en-US" sz="2000" dirty="0" smtClean="0">
              <a:latin typeface="Georgia" pitchFamily="18" charset="0"/>
            </a:endParaRPr>
          </a:p>
          <a:p>
            <a:endParaRPr lang="en-US" sz="2000" dirty="0">
              <a:latin typeface="Georgia" pitchFamily="18" charset="0"/>
            </a:endParaRPr>
          </a:p>
          <a:p>
            <a:r>
              <a:rPr lang="en-US" sz="2000" dirty="0" smtClean="0">
                <a:latin typeface="Georgia" pitchFamily="18" charset="0"/>
              </a:rPr>
              <a:t>     </a:t>
            </a:r>
            <a:endParaRPr lang="en-US" sz="2000" dirty="0">
              <a:latin typeface="Georgia" pitchFamily="18" charset="0"/>
            </a:endParaRPr>
          </a:p>
        </p:txBody>
      </p:sp>
      <p:pic>
        <p:nvPicPr>
          <p:cNvPr id="38914" name="Picture 2" descr="http://t1.gstatic.com/images?q=tbn:ANd9GcQ-Gq-2lQeY_KKF2io09ZWoSY5LPhEA3mKNN0hZ3kXdRkG8GNkFdw"/>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67200" y="4191000"/>
            <a:ext cx="2366961" cy="1143000"/>
          </a:xfrm>
          <a:prstGeom prst="rect">
            <a:avLst/>
          </a:prstGeom>
          <a:noFill/>
          <a:extLst>
            <a:ext uri="{909E8E84-426E-40DD-AFC4-6F175D3DCCD1}">
              <a14:hiddenFill xmlns:a14="http://schemas.microsoft.com/office/drawing/2010/main" xmlns="">
                <a:solidFill>
                  <a:srgbClr val="FFFFFF"/>
                </a:solidFill>
              </a14:hiddenFill>
            </a:ext>
          </a:extLst>
        </p:spPr>
      </p:pic>
      <p:pic>
        <p:nvPicPr>
          <p:cNvPr id="38916" name="Picture 4" descr="http://t0.gstatic.com/images?q=tbn:ANd9GcQw2cGlYm5gEM2Eyjj1WToSAoyAxi5J0mvb-Kkcm3letyy0eIB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62400" y="2438400"/>
            <a:ext cx="1537309" cy="1600200"/>
          </a:xfrm>
          <a:prstGeom prst="rect">
            <a:avLst/>
          </a:prstGeom>
          <a:noFill/>
          <a:extLst>
            <a:ext uri="{909E8E84-426E-40DD-AFC4-6F175D3DCCD1}">
              <a14:hiddenFill xmlns:a14="http://schemas.microsoft.com/office/drawing/2010/main" xmlns="">
                <a:solidFill>
                  <a:srgbClr val="FFFFFF"/>
                </a:solidFill>
              </a14:hiddenFill>
            </a:ext>
          </a:extLst>
        </p:spPr>
      </p:pic>
      <p:pic>
        <p:nvPicPr>
          <p:cNvPr id="38918" name="Picture 6" descr="http://t3.gstatic.com/images?q=tbn:ANd9GcQBdeetp4MUl5isfmH8mbOgHrP3XS2rJ87_DctLnoNnrS5zGtX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48100" y="5410199"/>
            <a:ext cx="2628900" cy="14478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816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500" fill="hold"/>
                                        <p:tgtEl>
                                          <p:spTgt spid="38916"/>
                                        </p:tgtEl>
                                        <p:attrNameLst>
                                          <p:attrName>ppt_w</p:attrName>
                                        </p:attrNameLst>
                                      </p:cBhvr>
                                      <p:tavLst>
                                        <p:tav tm="0">
                                          <p:val>
                                            <p:fltVal val="0"/>
                                          </p:val>
                                        </p:tav>
                                        <p:tav tm="100000">
                                          <p:val>
                                            <p:strVal val="#ppt_w"/>
                                          </p:val>
                                        </p:tav>
                                      </p:tavLst>
                                    </p:anim>
                                    <p:anim calcmode="lin" valueType="num">
                                      <p:cBhvr>
                                        <p:cTn id="8" dur="500" fill="hold"/>
                                        <p:tgtEl>
                                          <p:spTgt spid="38916"/>
                                        </p:tgtEl>
                                        <p:attrNameLst>
                                          <p:attrName>ppt_h</p:attrName>
                                        </p:attrNameLst>
                                      </p:cBhvr>
                                      <p:tavLst>
                                        <p:tav tm="0">
                                          <p:val>
                                            <p:fltVal val="0"/>
                                          </p:val>
                                        </p:tav>
                                        <p:tav tm="100000">
                                          <p:val>
                                            <p:strVal val="#ppt_h"/>
                                          </p:val>
                                        </p:tav>
                                      </p:tavLst>
                                    </p:anim>
                                    <p:animEffect transition="in" filter="fade">
                                      <p:cBhvr>
                                        <p:cTn id="9" dur="500"/>
                                        <p:tgtEl>
                                          <p:spTgt spid="38916"/>
                                        </p:tgtEl>
                                      </p:cBhvr>
                                    </p:animEffect>
                                  </p:childTnLst>
                                </p:cTn>
                              </p:par>
                              <p:par>
                                <p:cTn id="10" presetID="53" presetClass="entr" presetSubtype="16" fill="hold" nodeType="withEffect">
                                  <p:stCondLst>
                                    <p:cond delay="0"/>
                                  </p:stCondLst>
                                  <p:childTnLst>
                                    <p:set>
                                      <p:cBhvr>
                                        <p:cTn id="11" dur="1" fill="hold">
                                          <p:stCondLst>
                                            <p:cond delay="0"/>
                                          </p:stCondLst>
                                        </p:cTn>
                                        <p:tgtEl>
                                          <p:spTgt spid="38914"/>
                                        </p:tgtEl>
                                        <p:attrNameLst>
                                          <p:attrName>style.visibility</p:attrName>
                                        </p:attrNameLst>
                                      </p:cBhvr>
                                      <p:to>
                                        <p:strVal val="visible"/>
                                      </p:to>
                                    </p:set>
                                    <p:anim calcmode="lin" valueType="num">
                                      <p:cBhvr>
                                        <p:cTn id="12" dur="500" fill="hold"/>
                                        <p:tgtEl>
                                          <p:spTgt spid="38914"/>
                                        </p:tgtEl>
                                        <p:attrNameLst>
                                          <p:attrName>ppt_w</p:attrName>
                                        </p:attrNameLst>
                                      </p:cBhvr>
                                      <p:tavLst>
                                        <p:tav tm="0">
                                          <p:val>
                                            <p:fltVal val="0"/>
                                          </p:val>
                                        </p:tav>
                                        <p:tav tm="100000">
                                          <p:val>
                                            <p:strVal val="#ppt_w"/>
                                          </p:val>
                                        </p:tav>
                                      </p:tavLst>
                                    </p:anim>
                                    <p:anim calcmode="lin" valueType="num">
                                      <p:cBhvr>
                                        <p:cTn id="13" dur="500" fill="hold"/>
                                        <p:tgtEl>
                                          <p:spTgt spid="38914"/>
                                        </p:tgtEl>
                                        <p:attrNameLst>
                                          <p:attrName>ppt_h</p:attrName>
                                        </p:attrNameLst>
                                      </p:cBhvr>
                                      <p:tavLst>
                                        <p:tav tm="0">
                                          <p:val>
                                            <p:fltVal val="0"/>
                                          </p:val>
                                        </p:tav>
                                        <p:tav tm="100000">
                                          <p:val>
                                            <p:strVal val="#ppt_h"/>
                                          </p:val>
                                        </p:tav>
                                      </p:tavLst>
                                    </p:anim>
                                    <p:animEffect transition="in" filter="fade">
                                      <p:cBhvr>
                                        <p:cTn id="14" dur="500"/>
                                        <p:tgtEl>
                                          <p:spTgt spid="38914"/>
                                        </p:tgtEl>
                                      </p:cBhvr>
                                    </p:animEffect>
                                  </p:childTnLst>
                                </p:cTn>
                              </p:par>
                              <p:par>
                                <p:cTn id="15" presetID="53" presetClass="entr" presetSubtype="16" fill="hold" nodeType="withEffect">
                                  <p:stCondLst>
                                    <p:cond delay="0"/>
                                  </p:stCondLst>
                                  <p:childTnLst>
                                    <p:set>
                                      <p:cBhvr>
                                        <p:cTn id="16" dur="1" fill="hold">
                                          <p:stCondLst>
                                            <p:cond delay="0"/>
                                          </p:stCondLst>
                                        </p:cTn>
                                        <p:tgtEl>
                                          <p:spTgt spid="38918"/>
                                        </p:tgtEl>
                                        <p:attrNameLst>
                                          <p:attrName>style.visibility</p:attrName>
                                        </p:attrNameLst>
                                      </p:cBhvr>
                                      <p:to>
                                        <p:strVal val="visible"/>
                                      </p:to>
                                    </p:set>
                                    <p:anim calcmode="lin" valueType="num">
                                      <p:cBhvr>
                                        <p:cTn id="17" dur="500" fill="hold"/>
                                        <p:tgtEl>
                                          <p:spTgt spid="38918"/>
                                        </p:tgtEl>
                                        <p:attrNameLst>
                                          <p:attrName>ppt_w</p:attrName>
                                        </p:attrNameLst>
                                      </p:cBhvr>
                                      <p:tavLst>
                                        <p:tav tm="0">
                                          <p:val>
                                            <p:fltVal val="0"/>
                                          </p:val>
                                        </p:tav>
                                        <p:tav tm="100000">
                                          <p:val>
                                            <p:strVal val="#ppt_w"/>
                                          </p:val>
                                        </p:tav>
                                      </p:tavLst>
                                    </p:anim>
                                    <p:anim calcmode="lin" valueType="num">
                                      <p:cBhvr>
                                        <p:cTn id="18" dur="500" fill="hold"/>
                                        <p:tgtEl>
                                          <p:spTgt spid="38918"/>
                                        </p:tgtEl>
                                        <p:attrNameLst>
                                          <p:attrName>ppt_h</p:attrName>
                                        </p:attrNameLst>
                                      </p:cBhvr>
                                      <p:tavLst>
                                        <p:tav tm="0">
                                          <p:val>
                                            <p:fltVal val="0"/>
                                          </p:val>
                                        </p:tav>
                                        <p:tav tm="100000">
                                          <p:val>
                                            <p:strVal val="#ppt_h"/>
                                          </p:val>
                                        </p:tav>
                                      </p:tavLst>
                                    </p:anim>
                                    <p:animEffect transition="in" filter="fade">
                                      <p:cBhvr>
                                        <p:cTn id="19"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22960" y="1100628"/>
            <a:ext cx="7520940" cy="5452572"/>
          </a:xfrm>
        </p:spPr>
        <p:txBody>
          <a:bodyPr>
            <a:normAutofit/>
          </a:bodyPr>
          <a:lstStyle/>
          <a:p>
            <a:endParaRPr lang="en-US" sz="2000" dirty="0" smtClean="0">
              <a:latin typeface="Georgia" pitchFamily="18" charset="0"/>
            </a:endParaRPr>
          </a:p>
        </p:txBody>
      </p:sp>
      <p:pic>
        <p:nvPicPr>
          <p:cNvPr id="6" name="Picture 3" descr="D:\documents\patients of ortho\presented cases\divya,14-f\crpd-divya(10)\io-occ man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7158" y="4500570"/>
            <a:ext cx="2667000" cy="191262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D:\documents\patients of ortho\pooja,20-f\smnr.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72198" y="3357562"/>
            <a:ext cx="2732314" cy="191262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xmlns="" val="309948108"/>
              </p:ext>
            </p:extLst>
          </p:nvPr>
        </p:nvGraphicFramePr>
        <p:xfrm>
          <a:off x="5715008" y="500042"/>
          <a:ext cx="2819400" cy="1876425"/>
        </p:xfrm>
        <a:graphic>
          <a:graphicData uri="http://schemas.openxmlformats.org/presentationml/2006/ole">
            <p:oleObj spid="_x0000_s88066" name="Photo Editor Photo" r:id="rId5" imgW="5806943" imgH="4214225" progId="">
              <p:embed/>
            </p:oleObj>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xmlns="" val="3322130069"/>
              </p:ext>
            </p:extLst>
          </p:nvPr>
        </p:nvGraphicFramePr>
        <p:xfrm>
          <a:off x="0" y="357166"/>
          <a:ext cx="2819400" cy="1871663"/>
        </p:xfrm>
        <a:graphic>
          <a:graphicData uri="http://schemas.openxmlformats.org/presentationml/2006/ole">
            <p:oleObj spid="_x0000_s88067" name="Photo Editor Photo" r:id="rId6" imgW="6020322" imgH="3787468" progId="">
              <p:embed/>
            </p:oleObj>
          </a:graphicData>
        </a:graphic>
      </p:graphicFrame>
      <p:pic>
        <p:nvPicPr>
          <p:cNvPr id="12" name="Picture 4" descr="http://t0.gstatic.com/images?q=tbn:ANd9GcQw2cGlYm5gEM2Eyjj1WToSAoyAxi5J0mvb-Kkcm3letyy0eIB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071802" y="1428736"/>
            <a:ext cx="2445055" cy="2545082"/>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Picture"/>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114136" y="4714884"/>
            <a:ext cx="2910420" cy="1571628"/>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itle 9"/>
          <p:cNvSpPr>
            <a:spLocks noGrp="1"/>
          </p:cNvSpPr>
          <p:nvPr>
            <p:ph type="title"/>
          </p:nvPr>
        </p:nvSpPr>
        <p:spPr/>
        <p:txBody>
          <a:bodyPr/>
          <a:lstStyle/>
          <a:p>
            <a:endParaRPr lang="en-IN"/>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2000" y="533400"/>
            <a:ext cx="7520940" cy="5452572"/>
          </a:xfrm>
        </p:spPr>
        <p:txBody>
          <a:bodyPr/>
          <a:lstStyle/>
          <a:p>
            <a:endParaRPr lang="en-US" sz="1800" dirty="0" smtClean="0">
              <a:solidFill>
                <a:srgbClr val="7030A0"/>
              </a:solidFill>
              <a:latin typeface="Georgia" pitchFamily="18" charset="0"/>
            </a:endParaRPr>
          </a:p>
          <a:p>
            <a:r>
              <a:rPr lang="en-US" sz="1800" dirty="0" smtClean="0">
                <a:solidFill>
                  <a:srgbClr val="7030A0"/>
                </a:solidFill>
                <a:latin typeface="Georgia" pitchFamily="18" charset="0"/>
              </a:rPr>
              <a:t>DISTOVERSION</a:t>
            </a:r>
            <a:endParaRPr lang="en-US" sz="1800" dirty="0">
              <a:solidFill>
                <a:srgbClr val="7030A0"/>
              </a:solidFill>
              <a:latin typeface="Georgia" pitchFamily="18" charset="0"/>
            </a:endParaRPr>
          </a:p>
          <a:p>
            <a:endParaRPr lang="en-US" dirty="0" smtClean="0">
              <a:solidFill>
                <a:srgbClr val="7030A0"/>
              </a:solidFill>
              <a:latin typeface="Georgia" pitchFamily="18" charset="0"/>
            </a:endParaRPr>
          </a:p>
          <a:p>
            <a:endParaRPr lang="en-US" dirty="0" smtClean="0">
              <a:latin typeface="Georgia" pitchFamily="18" charset="0"/>
            </a:endParaRPr>
          </a:p>
          <a:p>
            <a:r>
              <a:rPr lang="en-US" dirty="0" smtClean="0">
                <a:solidFill>
                  <a:srgbClr val="7030A0"/>
                </a:solidFill>
                <a:latin typeface="Georgia" pitchFamily="18" charset="0"/>
              </a:rPr>
              <a:t>  </a:t>
            </a:r>
            <a:endParaRPr lang="en-US" dirty="0">
              <a:solidFill>
                <a:srgbClr val="7030A0"/>
              </a:solidFill>
              <a:latin typeface="Georgia" pitchFamily="18" charset="0"/>
            </a:endParaRPr>
          </a:p>
          <a:p>
            <a:endParaRPr lang="en-US" dirty="0" smtClean="0">
              <a:solidFill>
                <a:srgbClr val="7030A0"/>
              </a:solidFill>
              <a:latin typeface="Georgia" pitchFamily="18" charset="0"/>
            </a:endParaRPr>
          </a:p>
          <a:p>
            <a:endParaRPr lang="en-US" dirty="0" smtClean="0">
              <a:solidFill>
                <a:srgbClr val="7030A0"/>
              </a:solidFill>
              <a:latin typeface="Georgia" pitchFamily="18" charset="0"/>
            </a:endParaRPr>
          </a:p>
          <a:p>
            <a:endParaRPr lang="en-US" dirty="0">
              <a:solidFill>
                <a:srgbClr val="7030A0"/>
              </a:solidFill>
              <a:latin typeface="Georgia" pitchFamily="18" charset="0"/>
            </a:endParaRPr>
          </a:p>
          <a:p>
            <a:endParaRPr lang="en-US" dirty="0" smtClean="0">
              <a:solidFill>
                <a:srgbClr val="7030A0"/>
              </a:solidFill>
              <a:latin typeface="Georgia" pitchFamily="18" charset="0"/>
            </a:endParaRPr>
          </a:p>
          <a:p>
            <a:endParaRPr lang="en-US" dirty="0">
              <a:solidFill>
                <a:srgbClr val="7030A0"/>
              </a:solidFill>
              <a:latin typeface="Georgia" pitchFamily="18" charset="0"/>
            </a:endParaRPr>
          </a:p>
          <a:p>
            <a:endParaRPr lang="en-US" dirty="0" smtClean="0">
              <a:solidFill>
                <a:srgbClr val="7030A0"/>
              </a:solidFill>
              <a:latin typeface="Georgia" pitchFamily="18" charset="0"/>
            </a:endParaRPr>
          </a:p>
          <a:p>
            <a:endParaRPr lang="en-US" dirty="0">
              <a:solidFill>
                <a:srgbClr val="7030A0"/>
              </a:solidFill>
              <a:latin typeface="Georgia" pitchFamily="18" charset="0"/>
            </a:endParaRPr>
          </a:p>
        </p:txBody>
      </p:sp>
      <p:pic>
        <p:nvPicPr>
          <p:cNvPr id="2051" name="Picture 3" descr="D:\documents\patients of ortho\presented cases\divya,14-f\crpd-divya(10)\io-occ man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600" y="3802380"/>
            <a:ext cx="2667000" cy="191262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D:\documents\patients of ortho\pooja,20-f\smn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1600" y="3802380"/>
            <a:ext cx="2732314" cy="1912620"/>
          </a:xfrm>
          <a:prstGeom prst="rect">
            <a:avLst/>
          </a:prstGeom>
          <a:noFill/>
          <a:extLst>
            <a:ext uri="{909E8E84-426E-40DD-AFC4-6F175D3DCCD1}">
              <a14:hiddenFill xmlns:a14="http://schemas.microsoft.com/office/drawing/2010/main" xmlns="">
                <a:solidFill>
                  <a:srgbClr val="FFFFFF"/>
                </a:solidFill>
              </a14:hiddenFill>
            </a:ext>
          </a:extLst>
        </p:spPr>
      </p:pic>
      <p:pic>
        <p:nvPicPr>
          <p:cNvPr id="45058" name="Picture 2" descr="C:\Users\I.A.S\Desktop\DSTOVRSN.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15476"/>
          <a:stretch/>
        </p:blipFill>
        <p:spPr bwMode="auto">
          <a:xfrm>
            <a:off x="3321676" y="914400"/>
            <a:ext cx="2640169" cy="1562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22960" y="762000"/>
            <a:ext cx="7520940" cy="5791200"/>
          </a:xfrm>
        </p:spPr>
        <p:txBody>
          <a:bodyPr>
            <a:noAutofit/>
          </a:bodyPr>
          <a:lstStyle/>
          <a:p>
            <a:endParaRPr lang="en-US" sz="2000" dirty="0">
              <a:solidFill>
                <a:srgbClr val="7030A0"/>
              </a:solidFill>
              <a:latin typeface="Georgia" pitchFamily="18" charset="0"/>
            </a:endParaRPr>
          </a:p>
          <a:p>
            <a:r>
              <a:rPr lang="en-US" sz="2000" dirty="0" smtClean="0">
                <a:solidFill>
                  <a:srgbClr val="7030A0"/>
                </a:solidFill>
                <a:latin typeface="Georgia" pitchFamily="18" charset="0"/>
              </a:rPr>
              <a:t>SUPRAVERSION</a:t>
            </a:r>
          </a:p>
          <a:p>
            <a:endParaRPr lang="en-US" sz="2000" dirty="0">
              <a:solidFill>
                <a:srgbClr val="7030A0"/>
              </a:solidFill>
              <a:latin typeface="Georgia" pitchFamily="18" charset="0"/>
            </a:endParaRPr>
          </a:p>
          <a:p>
            <a:endParaRPr lang="en-US" sz="2000" dirty="0" smtClean="0">
              <a:solidFill>
                <a:srgbClr val="7030A0"/>
              </a:solidFill>
              <a:latin typeface="Georgia" pitchFamily="18" charset="0"/>
            </a:endParaRPr>
          </a:p>
          <a:p>
            <a:r>
              <a:rPr lang="en-US" sz="2000" dirty="0" smtClean="0">
                <a:solidFill>
                  <a:srgbClr val="7030A0"/>
                </a:solidFill>
                <a:latin typeface="Georgia" pitchFamily="18" charset="0"/>
              </a:rPr>
              <a:t>INFRAVERSION</a:t>
            </a:r>
          </a:p>
          <a:p>
            <a:endParaRPr lang="en-US" sz="2000" dirty="0">
              <a:solidFill>
                <a:srgbClr val="7030A0"/>
              </a:solidFill>
              <a:latin typeface="Georgia" pitchFamily="18" charset="0"/>
            </a:endParaRPr>
          </a:p>
          <a:p>
            <a:endParaRPr lang="en-US" sz="2000" dirty="0" smtClean="0">
              <a:solidFill>
                <a:srgbClr val="7030A0"/>
              </a:solidFill>
              <a:latin typeface="Georgia" pitchFamily="18" charset="0"/>
            </a:endParaRPr>
          </a:p>
          <a:p>
            <a:endParaRPr lang="en-US" sz="2000" dirty="0" smtClean="0">
              <a:latin typeface="Georgia" pitchFamily="18" charset="0"/>
            </a:endParaRPr>
          </a:p>
          <a:p>
            <a:endParaRPr lang="en-US" sz="2000" dirty="0" smtClean="0">
              <a:solidFill>
                <a:srgbClr val="7030A0"/>
              </a:solidFill>
              <a:latin typeface="Georgia" pitchFamily="18" charset="0"/>
            </a:endParaRPr>
          </a:p>
          <a:p>
            <a:endParaRPr lang="en-US" sz="2000" dirty="0" smtClean="0">
              <a:solidFill>
                <a:srgbClr val="7030A0"/>
              </a:solidFill>
              <a:latin typeface="Georgia" pitchFamily="18" charset="0"/>
            </a:endParaRPr>
          </a:p>
          <a:p>
            <a:r>
              <a:rPr lang="en-US" sz="2000" dirty="0" smtClean="0">
                <a:solidFill>
                  <a:srgbClr val="7030A0"/>
                </a:solidFill>
                <a:latin typeface="Georgia" pitchFamily="18" charset="0"/>
              </a:rPr>
              <a:t>      </a:t>
            </a:r>
          </a:p>
          <a:p>
            <a:r>
              <a:rPr lang="en-US" sz="2000" dirty="0" smtClean="0">
                <a:solidFill>
                  <a:srgbClr val="7030A0"/>
                </a:solidFill>
                <a:latin typeface="Georgia" pitchFamily="18" charset="0"/>
              </a:rPr>
              <a:t>             </a:t>
            </a:r>
          </a:p>
          <a:p>
            <a:r>
              <a:rPr lang="en-US" sz="2000" dirty="0">
                <a:solidFill>
                  <a:srgbClr val="7030A0"/>
                </a:solidFill>
                <a:latin typeface="Georgia" pitchFamily="18" charset="0"/>
              </a:rPr>
              <a:t> </a:t>
            </a:r>
            <a:r>
              <a:rPr lang="en-US" sz="2000" dirty="0" smtClean="0">
                <a:solidFill>
                  <a:srgbClr val="7030A0"/>
                </a:solidFill>
                <a:latin typeface="Georgia" pitchFamily="18" charset="0"/>
              </a:rPr>
              <a:t>           </a:t>
            </a:r>
            <a:r>
              <a:rPr lang="en-US" sz="2000" dirty="0" err="1" smtClean="0">
                <a:solidFill>
                  <a:srgbClr val="7030A0"/>
                </a:solidFill>
                <a:latin typeface="Georgia" pitchFamily="18" charset="0"/>
              </a:rPr>
              <a:t>Mesiolingual</a:t>
            </a:r>
            <a:r>
              <a:rPr lang="en-US" sz="2000" dirty="0" smtClean="0">
                <a:solidFill>
                  <a:srgbClr val="7030A0"/>
                </a:solidFill>
                <a:latin typeface="Georgia" pitchFamily="18" charset="0"/>
              </a:rPr>
              <a:t>                                            </a:t>
            </a:r>
            <a:r>
              <a:rPr lang="en-US" sz="2000" dirty="0" err="1" smtClean="0">
                <a:solidFill>
                  <a:srgbClr val="7030A0"/>
                </a:solidFill>
                <a:latin typeface="Georgia" pitchFamily="18" charset="0"/>
              </a:rPr>
              <a:t>Distolingual</a:t>
            </a:r>
            <a:endParaRPr lang="en-US" sz="2000" dirty="0" smtClean="0">
              <a:solidFill>
                <a:srgbClr val="7030A0"/>
              </a:solidFill>
              <a:latin typeface="Georgia" pitchFamily="18" charset="0"/>
            </a:endParaRPr>
          </a:p>
          <a:p>
            <a:endParaRPr lang="en-US" sz="2000" dirty="0">
              <a:solidFill>
                <a:srgbClr val="7030A0"/>
              </a:solidFill>
              <a:latin typeface="Georgia" pitchFamily="18" charset="0"/>
            </a:endParaRPr>
          </a:p>
          <a:p>
            <a:endParaRPr lang="en-US" sz="2000" dirty="0" smtClean="0">
              <a:solidFill>
                <a:srgbClr val="7030A0"/>
              </a:solidFill>
              <a:latin typeface="Georgia" pitchFamily="18" charset="0"/>
            </a:endParaRPr>
          </a:p>
          <a:p>
            <a:endParaRPr lang="en-US" sz="2000" dirty="0">
              <a:solidFill>
                <a:srgbClr val="7030A0"/>
              </a:solidFill>
              <a:latin typeface="Georgia"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52825" y="2724150"/>
            <a:ext cx="2038350" cy="1409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62" name="Picture 2" descr="http://t1.gstatic.com/images?q=tbn:ANd9GcQxVy3ze2K8ixyixYt_gI7XdSdKbbv1o6StLz26AlcoRaCppYk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2622" t="69353" r="33621" b="-8659"/>
          <a:stretch/>
        </p:blipFill>
        <p:spPr bwMode="auto">
          <a:xfrm>
            <a:off x="4038599" y="357167"/>
            <a:ext cx="2908700" cy="2157434"/>
          </a:xfrm>
          <a:prstGeom prst="rect">
            <a:avLst/>
          </a:prstGeom>
          <a:noFill/>
          <a:extLst>
            <a:ext uri="{909E8E84-426E-40DD-AFC4-6F175D3DCCD1}">
              <a14:hiddenFill xmlns:a14="http://schemas.microsoft.com/office/drawing/2010/main" xmlns="">
                <a:solidFill>
                  <a:srgbClr val="FFFFFF"/>
                </a:solidFill>
              </a14:hiddenFill>
            </a:ext>
          </a:extLst>
        </p:spPr>
      </p:pic>
      <p:pic>
        <p:nvPicPr>
          <p:cNvPr id="46086" name="Picture 6" descr="C:\Users\I.A.S\Desktop\ROTAT.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10000"/>
          <a:stretch/>
        </p:blipFill>
        <p:spPr bwMode="auto">
          <a:xfrm>
            <a:off x="1524000" y="4953000"/>
            <a:ext cx="2057400" cy="15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46087" name="Picture 7" descr="C:\Users\I.A.S\Desktop\ROT.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b="18750"/>
          <a:stretch/>
        </p:blipFill>
        <p:spPr bwMode="auto">
          <a:xfrm>
            <a:off x="5976257" y="4953000"/>
            <a:ext cx="2177143" cy="1524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22960" y="1100628"/>
            <a:ext cx="7520940" cy="5452572"/>
          </a:xfrm>
        </p:spPr>
        <p:txBody>
          <a:bodyPr>
            <a:normAutofit/>
          </a:bodyPr>
          <a:lstStyle/>
          <a:p>
            <a:r>
              <a:rPr lang="en-US" sz="2000" dirty="0" smtClean="0">
                <a:solidFill>
                  <a:srgbClr val="7030A0"/>
                </a:solidFill>
                <a:latin typeface="Georgia" pitchFamily="18" charset="0"/>
              </a:rPr>
              <a:t>TRANSPOSITION </a:t>
            </a:r>
            <a:r>
              <a:rPr lang="en-US" sz="2000" dirty="0">
                <a:solidFill>
                  <a:srgbClr val="7030A0"/>
                </a:solidFill>
                <a:latin typeface="Georgia" pitchFamily="18" charset="0"/>
              </a:rPr>
              <a:t>OF </a:t>
            </a:r>
            <a:r>
              <a:rPr lang="en-US" sz="2000" dirty="0" smtClean="0">
                <a:solidFill>
                  <a:srgbClr val="7030A0"/>
                </a:solidFill>
                <a:latin typeface="Georgia" pitchFamily="18" charset="0"/>
              </a:rPr>
              <a:t>TEETH</a:t>
            </a:r>
          </a:p>
          <a:p>
            <a:r>
              <a:rPr lang="en-US" sz="2000" i="1" dirty="0">
                <a:latin typeface="Georgia" pitchFamily="18" charset="0"/>
              </a:rPr>
              <a:t> </a:t>
            </a:r>
            <a:endParaRPr lang="en-US" sz="2000" dirty="0">
              <a:latin typeface="Georgia" pitchFamily="18" charset="0"/>
            </a:endParaRPr>
          </a:p>
          <a:p>
            <a:r>
              <a:rPr lang="en-US" sz="2000" dirty="0">
                <a:latin typeface="Georgia" pitchFamily="18" charset="0"/>
              </a:rPr>
              <a:t>                 This term is used in cases where two teeth exchange places, </a:t>
            </a:r>
            <a:endParaRPr lang="en-US" sz="2000" dirty="0" smtClean="0">
              <a:latin typeface="Georgia" pitchFamily="18" charset="0"/>
            </a:endParaRPr>
          </a:p>
          <a:p>
            <a:r>
              <a:rPr lang="en-US" sz="2000" dirty="0" smtClean="0">
                <a:latin typeface="Georgia" pitchFamily="18" charset="0"/>
              </a:rPr>
              <a:t>e.g</a:t>
            </a:r>
            <a:r>
              <a:rPr lang="en-US" sz="2000" dirty="0">
                <a:latin typeface="Georgia" pitchFamily="18" charset="0"/>
              </a:rPr>
              <a:t>. </a:t>
            </a:r>
            <a:r>
              <a:rPr lang="en-US" sz="2000" dirty="0" smtClean="0">
                <a:latin typeface="Georgia" pitchFamily="18" charset="0"/>
              </a:rPr>
              <a:t>a lateral incisor in place of the central incisor.</a:t>
            </a:r>
          </a:p>
          <a:p>
            <a:endParaRPr lang="en-US" sz="2000" dirty="0">
              <a:latin typeface="Georgia" pitchFamily="18" charset="0"/>
            </a:endParaRPr>
          </a:p>
          <a:p>
            <a:endParaRPr lang="en-US" sz="2000" dirty="0">
              <a:latin typeface="Georgia" pitchFamily="18" charset="0"/>
            </a:endParaRPr>
          </a:p>
        </p:txBody>
      </p:sp>
      <p:pic>
        <p:nvPicPr>
          <p:cNvPr id="41986" name="Picture 2" descr="http://t3.gstatic.com/images?q=tbn:ANd9GcRnVLL5VPwK5ZAfQLAJS5sozk3X4ap9BHA5xE1o-1iz0y4eJZId"/>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15640" y="3276600"/>
            <a:ext cx="2999360" cy="21577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i="1" dirty="0">
                <a:solidFill>
                  <a:srgbClr val="C00000"/>
                </a:solidFill>
                <a:latin typeface="Georgia" pitchFamily="18" charset="0"/>
              </a:rPr>
              <a:t/>
            </a:r>
            <a:br>
              <a:rPr lang="en-US" sz="2400" b="1" i="1" dirty="0">
                <a:solidFill>
                  <a:srgbClr val="C00000"/>
                </a:solidFill>
                <a:latin typeface="Georgia" pitchFamily="18" charset="0"/>
              </a:rPr>
            </a:br>
            <a:r>
              <a:rPr lang="en-US" sz="2400" b="1" i="1" dirty="0">
                <a:solidFill>
                  <a:srgbClr val="C00000"/>
                </a:solidFill>
                <a:latin typeface="Georgia" pitchFamily="18" charset="0"/>
              </a:rPr>
              <a:t>DEWEY'S </a:t>
            </a:r>
            <a:r>
              <a:rPr lang="en-US" sz="2400" b="1" i="1" dirty="0" smtClean="0">
                <a:solidFill>
                  <a:srgbClr val="C00000"/>
                </a:solidFill>
                <a:latin typeface="Georgia" pitchFamily="18" charset="0"/>
              </a:rPr>
              <a:t>MODIFICATION</a:t>
            </a:r>
            <a:br>
              <a:rPr lang="en-US" sz="2400" b="1" i="1" dirty="0" smtClean="0">
                <a:solidFill>
                  <a:srgbClr val="C00000"/>
                </a:solidFill>
                <a:latin typeface="Georgia" pitchFamily="18" charset="0"/>
              </a:rPr>
            </a:br>
            <a:r>
              <a:rPr lang="en-US" sz="2400" b="1" i="1" dirty="0" smtClean="0">
                <a:solidFill>
                  <a:srgbClr val="C00000"/>
                </a:solidFill>
                <a:latin typeface="Georgia" pitchFamily="18" charset="0"/>
              </a:rPr>
              <a:t> </a:t>
            </a:r>
            <a:endParaRPr lang="en-US" sz="2400" b="1" dirty="0">
              <a:solidFill>
                <a:srgbClr val="C00000"/>
              </a:solidFill>
              <a:latin typeface="Georgia" pitchFamily="18" charset="0"/>
            </a:endParaRPr>
          </a:p>
        </p:txBody>
      </p:sp>
      <p:sp>
        <p:nvSpPr>
          <p:cNvPr id="5" name="Content Placeholder 4"/>
          <p:cNvSpPr>
            <a:spLocks noGrp="1"/>
          </p:cNvSpPr>
          <p:nvPr>
            <p:ph idx="1"/>
          </p:nvPr>
        </p:nvSpPr>
        <p:spPr>
          <a:xfrm>
            <a:off x="304800" y="1100628"/>
            <a:ext cx="5400675" cy="5452572"/>
          </a:xfrm>
        </p:spPr>
        <p:txBody>
          <a:bodyPr>
            <a:noAutofit/>
          </a:bodyPr>
          <a:lstStyle/>
          <a:p>
            <a:r>
              <a:rPr lang="en-US" sz="2000" dirty="0" smtClean="0">
                <a:solidFill>
                  <a:srgbClr val="CC3300"/>
                </a:solidFill>
                <a:latin typeface="Georgia" pitchFamily="18" charset="0"/>
              </a:rPr>
              <a:t>MARTIN DEWEY  </a:t>
            </a:r>
            <a:r>
              <a:rPr lang="en-US" sz="2000" dirty="0" smtClean="0">
                <a:latin typeface="Georgia" pitchFamily="18" charset="0"/>
              </a:rPr>
              <a:t>Divided  Angle’s Class I &amp; III into further types</a:t>
            </a:r>
          </a:p>
          <a:p>
            <a:r>
              <a:rPr lang="en-US" sz="2000" dirty="0">
                <a:solidFill>
                  <a:srgbClr val="CC3300"/>
                </a:solidFill>
                <a:latin typeface="Georgia" pitchFamily="18" charset="0"/>
              </a:rPr>
              <a:t> </a:t>
            </a:r>
            <a:r>
              <a:rPr lang="en-US" sz="2000" dirty="0" smtClean="0">
                <a:solidFill>
                  <a:srgbClr val="CC3300"/>
                </a:solidFill>
                <a:latin typeface="Georgia" pitchFamily="18" charset="0"/>
              </a:rPr>
              <a:t>                                       </a:t>
            </a:r>
            <a:r>
              <a:rPr lang="en-US" sz="2000" i="1" dirty="0">
                <a:solidFill>
                  <a:srgbClr val="CC3300"/>
                </a:solidFill>
                <a:latin typeface="Georgia" pitchFamily="18" charset="0"/>
              </a:rPr>
              <a:t>ANGLES CLASS I</a:t>
            </a:r>
          </a:p>
          <a:p>
            <a:endParaRPr lang="en-US" sz="2000" i="1" dirty="0">
              <a:solidFill>
                <a:srgbClr val="66FFFF"/>
              </a:solidFill>
              <a:latin typeface="Georgia" pitchFamily="18" charset="0"/>
            </a:endParaRPr>
          </a:p>
          <a:p>
            <a:r>
              <a:rPr lang="en-US" sz="2000" dirty="0">
                <a:latin typeface="Georgia" pitchFamily="18" charset="0"/>
              </a:rPr>
              <a:t>TYPE  I   </a:t>
            </a:r>
            <a:r>
              <a:rPr lang="en-US" sz="2000" b="0" dirty="0">
                <a:latin typeface="Georgia" pitchFamily="18" charset="0"/>
              </a:rPr>
              <a:t>CROWDED </a:t>
            </a:r>
            <a:r>
              <a:rPr lang="en-US" sz="2000" b="0" dirty="0" smtClean="0">
                <a:latin typeface="Georgia" pitchFamily="18" charset="0"/>
              </a:rPr>
              <a:t> MAXILLARY         ANTERIORS</a:t>
            </a:r>
            <a:endParaRPr lang="en-US" sz="2000" dirty="0">
              <a:latin typeface="Georgia" pitchFamily="18" charset="0"/>
            </a:endParaRPr>
          </a:p>
          <a:p>
            <a:r>
              <a:rPr lang="en-US" sz="2000" dirty="0">
                <a:latin typeface="Georgia" pitchFamily="18" charset="0"/>
              </a:rPr>
              <a:t>TYPE 2   </a:t>
            </a:r>
            <a:r>
              <a:rPr lang="en-US" sz="2000" b="0" dirty="0">
                <a:latin typeface="Georgia" pitchFamily="18" charset="0"/>
              </a:rPr>
              <a:t>MAXILLARY INCISORS ARE  PROCLINED AND  </a:t>
            </a:r>
            <a:r>
              <a:rPr lang="en-US" sz="2000" b="0" dirty="0" smtClean="0">
                <a:latin typeface="Georgia" pitchFamily="18" charset="0"/>
              </a:rPr>
              <a:t>SPACED</a:t>
            </a:r>
            <a:endParaRPr lang="en-US" sz="2000" dirty="0">
              <a:latin typeface="Georgia" pitchFamily="18" charset="0"/>
            </a:endParaRPr>
          </a:p>
          <a:p>
            <a:r>
              <a:rPr lang="en-US" sz="2000" dirty="0">
                <a:latin typeface="Georgia" pitchFamily="18" charset="0"/>
              </a:rPr>
              <a:t>TYPE 3  </a:t>
            </a:r>
            <a:r>
              <a:rPr lang="en-US" sz="2000" b="0" dirty="0">
                <a:latin typeface="Georgia" pitchFamily="18" charset="0"/>
              </a:rPr>
              <a:t> ANTERIOR CROSS  </a:t>
            </a:r>
            <a:r>
              <a:rPr lang="en-US" sz="2000" b="0" dirty="0" smtClean="0">
                <a:latin typeface="Georgia" pitchFamily="18" charset="0"/>
              </a:rPr>
              <a:t>BITE</a:t>
            </a:r>
          </a:p>
          <a:p>
            <a:endParaRPr lang="en-US" sz="2000" dirty="0">
              <a:latin typeface="Georgia" pitchFamily="18" charset="0"/>
            </a:endParaRPr>
          </a:p>
          <a:p>
            <a:r>
              <a:rPr lang="en-US" sz="2000" dirty="0">
                <a:latin typeface="Georgia" pitchFamily="18" charset="0"/>
              </a:rPr>
              <a:t>TYPE 4   </a:t>
            </a:r>
            <a:r>
              <a:rPr lang="en-US" sz="2000" b="0" dirty="0">
                <a:latin typeface="Georgia" pitchFamily="18" charset="0"/>
              </a:rPr>
              <a:t>POSTERIOR </a:t>
            </a:r>
            <a:r>
              <a:rPr lang="en-US" sz="2000" b="0" dirty="0" smtClean="0">
                <a:latin typeface="Georgia" pitchFamily="18" charset="0"/>
              </a:rPr>
              <a:t>CROSSBITE</a:t>
            </a:r>
          </a:p>
          <a:p>
            <a:endParaRPr lang="en-US" sz="2000" dirty="0">
              <a:latin typeface="Georgia" pitchFamily="18" charset="0"/>
            </a:endParaRPr>
          </a:p>
          <a:p>
            <a:r>
              <a:rPr lang="en-US" sz="2000" dirty="0">
                <a:latin typeface="Georgia" pitchFamily="18" charset="0"/>
              </a:rPr>
              <a:t>TYPE 5   </a:t>
            </a:r>
            <a:r>
              <a:rPr lang="en-US" sz="2000" b="0" dirty="0" smtClean="0">
                <a:latin typeface="Georgia" pitchFamily="18" charset="0"/>
              </a:rPr>
              <a:t> </a:t>
            </a:r>
            <a:r>
              <a:rPr lang="en-US" sz="2000" b="0" dirty="0">
                <a:latin typeface="Georgia" pitchFamily="18" charset="0"/>
              </a:rPr>
              <a:t>DRIFTING OF </a:t>
            </a:r>
            <a:r>
              <a:rPr lang="en-US" sz="2000" b="0" dirty="0" smtClean="0">
                <a:latin typeface="Georgia" pitchFamily="18" charset="0"/>
              </a:rPr>
              <a:t> MOLARS </a:t>
            </a:r>
            <a:r>
              <a:rPr lang="en-US" sz="2000" b="0" dirty="0" smtClean="0">
                <a:latin typeface="Georgia" pitchFamily="18" charset="0"/>
              </a:rPr>
              <a:t>MESIALLY</a:t>
            </a:r>
            <a:r>
              <a:rPr lang="en-US" sz="2000" b="0" dirty="0" smtClean="0">
                <a:latin typeface="Georgia" pitchFamily="18" charset="0"/>
              </a:rPr>
              <a:t>DUE TO EARLY LOSS OF  DECIDUOUS 2</a:t>
            </a:r>
            <a:r>
              <a:rPr lang="en-US" sz="2000" b="0" baseline="30000" dirty="0" smtClean="0">
                <a:latin typeface="Georgia" pitchFamily="18" charset="0"/>
              </a:rPr>
              <a:t>ND</a:t>
            </a:r>
            <a:r>
              <a:rPr lang="en-US" sz="2000" b="0" dirty="0" smtClean="0">
                <a:latin typeface="Georgia" pitchFamily="18" charset="0"/>
              </a:rPr>
              <a:t> MOLAR</a:t>
            </a:r>
            <a:endParaRPr lang="en-US" sz="2000" dirty="0">
              <a:latin typeface="Georgia" pitchFamily="18" charset="0"/>
            </a:endParaRPr>
          </a:p>
          <a:p>
            <a:endParaRPr lang="en-US" sz="2000" dirty="0">
              <a:solidFill>
                <a:srgbClr val="66FFFF"/>
              </a:solidFill>
              <a:latin typeface="Georgia" pitchFamily="18" charset="0"/>
            </a:endParaRPr>
          </a:p>
          <a:p>
            <a:endParaRPr lang="en-US" sz="2000" dirty="0">
              <a:solidFill>
                <a:srgbClr val="66FFFF"/>
              </a:solidFill>
              <a:latin typeface="Georgia" pitchFamily="18" charset="0"/>
            </a:endParaRPr>
          </a:p>
          <a:p>
            <a:endParaRPr lang="en-US" sz="2000" dirty="0">
              <a:latin typeface="Georgia" pitchFamily="18" charset="0"/>
            </a:endParaRPr>
          </a:p>
        </p:txBody>
      </p:sp>
      <p:pic>
        <p:nvPicPr>
          <p:cNvPr id="47106" name="Picture 2" descr="C:\Users\I.A.S\Desktop\CROP.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7083" t="80952" r="7500" b="1539"/>
          <a:stretch/>
        </p:blipFill>
        <p:spPr bwMode="auto">
          <a:xfrm>
            <a:off x="5334000" y="5562600"/>
            <a:ext cx="2590800" cy="81080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I.A.S\Desktop\CROP.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4584" t="63096" r="6249" b="20535"/>
          <a:stretch/>
        </p:blipFill>
        <p:spPr bwMode="auto">
          <a:xfrm>
            <a:off x="5257800" y="4800600"/>
            <a:ext cx="2735942" cy="75247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C:\Users\I.A.S\Desktop\CROP.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4583" t="45238" r="6667" b="37500"/>
          <a:stretch/>
        </p:blipFill>
        <p:spPr bwMode="auto">
          <a:xfrm>
            <a:off x="5257800" y="4114799"/>
            <a:ext cx="2819400" cy="68907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C:\Users\I.A.S\Desktop\CROP.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4999" t="24405" r="6667" b="57143"/>
          <a:stretch/>
        </p:blipFill>
        <p:spPr bwMode="auto">
          <a:xfrm>
            <a:off x="5257800" y="3238500"/>
            <a:ext cx="2812142" cy="8001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I.A.S\Desktop\CROP.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5814" t="6146" r="8139" b="76412"/>
          <a:stretch/>
        </p:blipFill>
        <p:spPr bwMode="auto">
          <a:xfrm>
            <a:off x="5257800" y="2209800"/>
            <a:ext cx="2812143" cy="952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4400"/>
            <a:ext cx="7520940" cy="548640"/>
          </a:xfrm>
        </p:spPr>
        <p:txBody>
          <a:bodyPr/>
          <a:lstStyle/>
          <a:p>
            <a:r>
              <a:rPr lang="en-US" sz="2400" b="1" dirty="0" smtClean="0">
                <a:solidFill>
                  <a:srgbClr val="C00000"/>
                </a:solidFill>
                <a:latin typeface="Georgia" pitchFamily="18" charset="0"/>
              </a:rPr>
              <a:t>      OCCLUSION</a:t>
            </a:r>
            <a:r>
              <a:rPr lang="en-US" sz="2400" b="1" dirty="0">
                <a:solidFill>
                  <a:srgbClr val="C00000"/>
                </a:solidFill>
                <a:latin typeface="Georgia" pitchFamily="18" charset="0"/>
              </a:rPr>
              <a:t/>
            </a:r>
            <a:br>
              <a:rPr lang="en-US" sz="2400" b="1" dirty="0">
                <a:solidFill>
                  <a:srgbClr val="C00000"/>
                </a:solidFill>
                <a:latin typeface="Georgia" pitchFamily="18" charset="0"/>
              </a:rPr>
            </a:br>
            <a:endParaRPr lang="en-US" sz="2400" b="1" dirty="0">
              <a:latin typeface="Georgia" pitchFamily="18" charset="0"/>
            </a:endParaRPr>
          </a:p>
        </p:txBody>
      </p:sp>
      <p:sp>
        <p:nvSpPr>
          <p:cNvPr id="3" name="Content Placeholder 2"/>
          <p:cNvSpPr>
            <a:spLocks noGrp="1"/>
          </p:cNvSpPr>
          <p:nvPr>
            <p:ph idx="1"/>
          </p:nvPr>
        </p:nvSpPr>
        <p:spPr>
          <a:xfrm>
            <a:off x="762000" y="1828800"/>
            <a:ext cx="7520940" cy="3886200"/>
          </a:xfrm>
        </p:spPr>
        <p:txBody>
          <a:bodyPr>
            <a:normAutofit lnSpcReduction="10000"/>
          </a:bodyPr>
          <a:lstStyle/>
          <a:p>
            <a:r>
              <a:rPr lang="en-US" sz="2000" dirty="0">
                <a:latin typeface="Georgia" pitchFamily="18" charset="0"/>
              </a:rPr>
              <a:t>OC               -      UP</a:t>
            </a:r>
          </a:p>
          <a:p>
            <a:r>
              <a:rPr lang="en-US" sz="2000" dirty="0">
                <a:latin typeface="Georgia" pitchFamily="18" charset="0"/>
              </a:rPr>
              <a:t>CLUSION     -   </a:t>
            </a:r>
            <a:r>
              <a:rPr lang="en-US" sz="2000" dirty="0" smtClean="0">
                <a:latin typeface="Georgia" pitchFamily="18" charset="0"/>
              </a:rPr>
              <a:t>CLOSING</a:t>
            </a:r>
          </a:p>
          <a:p>
            <a:endParaRPr lang="en-US" sz="2000" dirty="0">
              <a:solidFill>
                <a:srgbClr val="FF0000"/>
              </a:solidFill>
              <a:latin typeface="Georgia" pitchFamily="18" charset="0"/>
            </a:endParaRPr>
          </a:p>
          <a:p>
            <a:r>
              <a:rPr lang="en-US" sz="2000" dirty="0">
                <a:solidFill>
                  <a:srgbClr val="FF0000"/>
                </a:solidFill>
                <a:latin typeface="Georgia" pitchFamily="18" charset="0"/>
              </a:rPr>
              <a:t>“CLOSING  UP”</a:t>
            </a:r>
          </a:p>
          <a:p>
            <a:endParaRPr lang="en-US" sz="2000" dirty="0" smtClean="0">
              <a:latin typeface="Georgia" pitchFamily="18" charset="0"/>
            </a:endParaRPr>
          </a:p>
          <a:p>
            <a:r>
              <a:rPr lang="en-US" sz="2000" dirty="0" smtClean="0">
                <a:solidFill>
                  <a:srgbClr val="7030A0"/>
                </a:solidFill>
                <a:latin typeface="Georgia" pitchFamily="18" charset="0"/>
              </a:rPr>
              <a:t>DEF.- </a:t>
            </a:r>
          </a:p>
          <a:p>
            <a:r>
              <a:rPr lang="en-US" sz="2000" dirty="0" smtClean="0">
                <a:latin typeface="Georgia" pitchFamily="18" charset="0"/>
              </a:rPr>
              <a:t>THE  </a:t>
            </a:r>
            <a:r>
              <a:rPr lang="en-US" sz="2000" dirty="0">
                <a:latin typeface="Georgia" pitchFamily="18" charset="0"/>
              </a:rPr>
              <a:t>RELATIONSHIP OF THE  MAXILLARY AND </a:t>
            </a:r>
            <a:r>
              <a:rPr lang="en-US" sz="2000" dirty="0" smtClean="0">
                <a:latin typeface="Georgia" pitchFamily="18" charset="0"/>
              </a:rPr>
              <a:t>  MANDIBULAR </a:t>
            </a:r>
            <a:r>
              <a:rPr lang="en-US" sz="2000" dirty="0">
                <a:latin typeface="Georgia" pitchFamily="18" charset="0"/>
              </a:rPr>
              <a:t>TEETH WHEN THE JAWS ARE CLOSED IN CENTRIC RELATION WITHOUT STRAIN OF MUSCULATURE OR DISPLACEMENT OF CONDYLES IN THEIR </a:t>
            </a:r>
            <a:r>
              <a:rPr lang="en-US" sz="2000" dirty="0" smtClean="0">
                <a:latin typeface="Georgia" pitchFamily="18" charset="0"/>
              </a:rPr>
              <a:t>FOSSAE.(GRABER)</a:t>
            </a:r>
            <a:endParaRPr lang="en-US" sz="2000" dirty="0">
              <a:latin typeface="Georgia" pitchFamily="18" charset="0"/>
            </a:endParaRPr>
          </a:p>
          <a:p>
            <a:endParaRPr lang="en-US" sz="2000" dirty="0">
              <a:latin typeface="Georgia" pitchFamily="18" charset="0"/>
            </a:endParaRPr>
          </a:p>
        </p:txBody>
      </p:sp>
      <p:pic>
        <p:nvPicPr>
          <p:cNvPr id="34820" name="Picture 4" descr="http://t0.gstatic.com/images?q=tbn:ANd9GcS9Q6G5bkfaMddN5FREsXT0pks6RZfa2EXFsK8Iuht9JrdTcQO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86350" y="185539"/>
            <a:ext cx="3295650" cy="27100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4766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p:cTn id="7" dur="500" fill="hold"/>
                                        <p:tgtEl>
                                          <p:spTgt spid="34820"/>
                                        </p:tgtEl>
                                        <p:attrNameLst>
                                          <p:attrName>ppt_w</p:attrName>
                                        </p:attrNameLst>
                                      </p:cBhvr>
                                      <p:tavLst>
                                        <p:tav tm="0">
                                          <p:val>
                                            <p:fltVal val="0"/>
                                          </p:val>
                                        </p:tav>
                                        <p:tav tm="100000">
                                          <p:val>
                                            <p:strVal val="#ppt_w"/>
                                          </p:val>
                                        </p:tav>
                                      </p:tavLst>
                                    </p:anim>
                                    <p:anim calcmode="lin" valueType="num">
                                      <p:cBhvr>
                                        <p:cTn id="8" dur="500" fill="hold"/>
                                        <p:tgtEl>
                                          <p:spTgt spid="34820"/>
                                        </p:tgtEl>
                                        <p:attrNameLst>
                                          <p:attrName>ppt_h</p:attrName>
                                        </p:attrNameLst>
                                      </p:cBhvr>
                                      <p:tavLst>
                                        <p:tav tm="0">
                                          <p:val>
                                            <p:fltVal val="0"/>
                                          </p:val>
                                        </p:tav>
                                        <p:tav tm="100000">
                                          <p:val>
                                            <p:strVal val="#ppt_h"/>
                                          </p:val>
                                        </p:tav>
                                      </p:tavLst>
                                    </p:anim>
                                    <p:animEffect transition="in" filter="fade">
                                      <p:cBhvr>
                                        <p:cTn id="9" dur="500"/>
                                        <p:tgtEl>
                                          <p:spTgt spid="348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609600" y="261342"/>
            <a:ext cx="8686800" cy="5693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857250" algn="l">
              <a:defRPr sz="2400">
                <a:solidFill>
                  <a:schemeClr val="tx1"/>
                </a:solidFill>
                <a:latin typeface="Times New Roman" pitchFamily="18" charset="0"/>
              </a:defRPr>
            </a:lvl2pPr>
            <a:lvl3pPr marL="971550"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r>
              <a:rPr lang="en-US" b="1" dirty="0">
                <a:solidFill>
                  <a:srgbClr val="FF0000"/>
                </a:solidFill>
                <a:latin typeface="Georgia" pitchFamily="18" charset="0"/>
              </a:rPr>
              <a:t>ANGLES  CLASS </a:t>
            </a:r>
            <a:r>
              <a:rPr lang="en-US" b="1" dirty="0" smtClean="0">
                <a:solidFill>
                  <a:srgbClr val="FF0000"/>
                </a:solidFill>
                <a:latin typeface="Georgia" pitchFamily="18" charset="0"/>
              </a:rPr>
              <a:t>III</a:t>
            </a:r>
          </a:p>
          <a:p>
            <a:pPr algn="ctr"/>
            <a:endParaRPr lang="en-US" sz="2000" b="1" u="none" dirty="0" smtClean="0">
              <a:latin typeface="Georgia" pitchFamily="18" charset="0"/>
            </a:endParaRPr>
          </a:p>
          <a:p>
            <a:pPr algn="ctr"/>
            <a:r>
              <a:rPr lang="en-US" sz="2000" b="1" u="none" dirty="0" smtClean="0">
                <a:latin typeface="Georgia" pitchFamily="18" charset="0"/>
              </a:rPr>
              <a:t>TYPE </a:t>
            </a:r>
            <a:r>
              <a:rPr lang="en-US" sz="2000" b="1" dirty="0">
                <a:latin typeface="Georgia" pitchFamily="18" charset="0"/>
              </a:rPr>
              <a:t>1</a:t>
            </a:r>
            <a:r>
              <a:rPr lang="en-US" sz="2000" u="none" dirty="0" smtClean="0">
                <a:latin typeface="Georgia" pitchFamily="18" charset="0"/>
              </a:rPr>
              <a:t>  </a:t>
            </a:r>
            <a:r>
              <a:rPr lang="en-US" sz="2000" u="none" dirty="0" smtClean="0">
                <a:latin typeface="Georgia" pitchFamily="18" charset="0"/>
              </a:rPr>
              <a:t>EDGE  TO EDGE INCISOR RELATION</a:t>
            </a:r>
          </a:p>
          <a:p>
            <a:pPr algn="ctr"/>
            <a:endParaRPr lang="en-US" sz="2000" b="1" dirty="0" smtClean="0">
              <a:latin typeface="Georgia" pitchFamily="18" charset="0"/>
            </a:endParaRPr>
          </a:p>
          <a:p>
            <a:pPr algn="ctr"/>
            <a:endParaRPr lang="en-US" sz="2000" b="1" dirty="0">
              <a:latin typeface="Georgia" pitchFamily="18" charset="0"/>
            </a:endParaRPr>
          </a:p>
          <a:p>
            <a:pPr algn="ctr"/>
            <a:endParaRPr lang="en-US" sz="2000" b="1" dirty="0" smtClean="0">
              <a:latin typeface="Georgia" pitchFamily="18" charset="0"/>
            </a:endParaRPr>
          </a:p>
          <a:p>
            <a:pPr algn="ctr"/>
            <a:endParaRPr lang="en-US" sz="2000" b="1" dirty="0">
              <a:latin typeface="Georgia" pitchFamily="18" charset="0"/>
            </a:endParaRPr>
          </a:p>
          <a:p>
            <a:pPr algn="ctr"/>
            <a:endParaRPr lang="en-US" sz="2000" b="1" dirty="0" smtClean="0">
              <a:latin typeface="Georgia" pitchFamily="18" charset="0"/>
            </a:endParaRPr>
          </a:p>
          <a:p>
            <a:pPr algn="ctr"/>
            <a:endParaRPr lang="en-US" sz="2000" b="1" u="none" dirty="0">
              <a:latin typeface="Georgia" pitchFamily="18" charset="0"/>
            </a:endParaRPr>
          </a:p>
          <a:p>
            <a:pPr algn="ctr"/>
            <a:r>
              <a:rPr lang="en-US" sz="2000" b="1" u="none" dirty="0" smtClean="0">
                <a:latin typeface="Georgia" pitchFamily="18" charset="0"/>
              </a:rPr>
              <a:t>TYPE </a:t>
            </a:r>
            <a:r>
              <a:rPr lang="en-US" sz="2000" b="1" dirty="0" smtClean="0">
                <a:latin typeface="Georgia" pitchFamily="18" charset="0"/>
              </a:rPr>
              <a:t>2</a:t>
            </a:r>
            <a:r>
              <a:rPr lang="en-US" sz="2000" b="1" u="none" dirty="0" smtClean="0">
                <a:latin typeface="Georgia" pitchFamily="18" charset="0"/>
              </a:rPr>
              <a:t>  </a:t>
            </a:r>
            <a:r>
              <a:rPr lang="en-US" sz="2000" u="none" dirty="0" smtClean="0">
                <a:latin typeface="Georgia" pitchFamily="18" charset="0"/>
              </a:rPr>
              <a:t>CROWDED LOWER  ANTERIORS  </a:t>
            </a:r>
          </a:p>
          <a:p>
            <a:pPr algn="ctr"/>
            <a:endParaRPr lang="en-US" sz="2000" u="none" dirty="0" smtClean="0">
              <a:latin typeface="Georgia" pitchFamily="18" charset="0"/>
            </a:endParaRPr>
          </a:p>
          <a:p>
            <a:pPr algn="ctr"/>
            <a:endParaRPr lang="en-US" sz="2000" dirty="0">
              <a:latin typeface="Georgia" pitchFamily="18" charset="0"/>
            </a:endParaRPr>
          </a:p>
          <a:p>
            <a:pPr algn="ctr"/>
            <a:endParaRPr lang="en-US" sz="2000" u="none" dirty="0" smtClean="0">
              <a:latin typeface="Georgia" pitchFamily="18" charset="0"/>
            </a:endParaRPr>
          </a:p>
          <a:p>
            <a:pPr algn="ctr"/>
            <a:endParaRPr lang="en-US" sz="2000" u="none" dirty="0" smtClean="0">
              <a:latin typeface="Georgia" pitchFamily="18" charset="0"/>
            </a:endParaRPr>
          </a:p>
          <a:p>
            <a:pPr algn="ctr"/>
            <a:endParaRPr lang="en-US" sz="2000" u="none" dirty="0">
              <a:latin typeface="Georgia" pitchFamily="18" charset="0"/>
            </a:endParaRPr>
          </a:p>
          <a:p>
            <a:pPr algn="ctr"/>
            <a:r>
              <a:rPr lang="en-US" sz="2000" b="1" u="none" dirty="0">
                <a:latin typeface="Georgia" pitchFamily="18" charset="0"/>
              </a:rPr>
              <a:t>TYPE </a:t>
            </a:r>
            <a:r>
              <a:rPr lang="en-US" sz="2000" b="1" dirty="0" smtClean="0">
                <a:latin typeface="Georgia" pitchFamily="18" charset="0"/>
              </a:rPr>
              <a:t>3</a:t>
            </a:r>
            <a:r>
              <a:rPr lang="en-US" sz="2000" u="none" dirty="0" smtClean="0">
                <a:latin typeface="Georgia" pitchFamily="18" charset="0"/>
              </a:rPr>
              <a:t>  </a:t>
            </a:r>
            <a:r>
              <a:rPr lang="en-US" sz="2000" u="none" dirty="0" smtClean="0">
                <a:latin typeface="Georgia" pitchFamily="18" charset="0"/>
              </a:rPr>
              <a:t>CROWDED LOWER INCISORS WITH </a:t>
            </a:r>
          </a:p>
          <a:p>
            <a:pPr algn="ctr"/>
            <a:r>
              <a:rPr lang="en-US" sz="2000" u="none" dirty="0" smtClean="0">
                <a:latin typeface="Georgia" pitchFamily="18" charset="0"/>
              </a:rPr>
              <a:t>ANTERIOR </a:t>
            </a:r>
            <a:r>
              <a:rPr lang="en-US" sz="2000" u="none" dirty="0">
                <a:latin typeface="Georgia" pitchFamily="18" charset="0"/>
              </a:rPr>
              <a:t>CROSS BITE</a:t>
            </a:r>
          </a:p>
          <a:p>
            <a:pPr algn="ctr"/>
            <a:endParaRPr lang="en-US" sz="2000" u="none" dirty="0">
              <a:latin typeface="Georgia" pitchFamily="18" charset="0"/>
            </a:endParaRPr>
          </a:p>
        </p:txBody>
      </p:sp>
      <p:pic>
        <p:nvPicPr>
          <p:cNvPr id="48130" name="Picture 2" descr="C:\Users\I.A.S\Desktop\CROP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0000" t="67109"/>
          <a:stretch/>
        </p:blipFill>
        <p:spPr bwMode="auto">
          <a:xfrm>
            <a:off x="2048189" y="5576738"/>
            <a:ext cx="4047811" cy="128126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C:\Users\I.A.S\Desktop\CROP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7917" t="36905" b="31547"/>
          <a:stretch/>
        </p:blipFill>
        <p:spPr bwMode="auto">
          <a:xfrm>
            <a:off x="1991983" y="3505200"/>
            <a:ext cx="4104017" cy="12573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C:\Users\I.A.S\Desktop\CROP2.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9166" b="67857"/>
          <a:stretch/>
        </p:blipFill>
        <p:spPr bwMode="auto">
          <a:xfrm>
            <a:off x="1991983" y="1447799"/>
            <a:ext cx="4027817" cy="12794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1676400"/>
            <a:ext cx="82296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US" sz="7400" dirty="0" smtClean="0"/>
              <a:t>MODIFIED ANGLE CLASSIFICATION</a:t>
            </a:r>
            <a:endParaRPr lang="en-US" sz="7400" dirty="0"/>
          </a:p>
        </p:txBody>
      </p:sp>
      <p:sp>
        <p:nvSpPr>
          <p:cNvPr id="5" name="Rectangle 3"/>
          <p:cNvSpPr txBox="1">
            <a:spLocks noChangeArrowheads="1"/>
          </p:cNvSpPr>
          <p:nvPr/>
        </p:nvSpPr>
        <p:spPr>
          <a:xfrm>
            <a:off x="4876800" y="3657600"/>
            <a:ext cx="3200400" cy="609600"/>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en-US" dirty="0" smtClean="0">
                <a:solidFill>
                  <a:srgbClr val="C00000"/>
                </a:solidFill>
              </a:rPr>
              <a:t>Morton I. Katz</a:t>
            </a:r>
            <a:endParaRPr lang="en-US" dirty="0">
              <a:solidFill>
                <a:srgbClr val="C00000"/>
              </a:solidFill>
            </a:endParaRPr>
          </a:p>
        </p:txBody>
      </p:sp>
      <p:sp>
        <p:nvSpPr>
          <p:cNvPr id="6" name="Text Box 4"/>
          <p:cNvSpPr txBox="1">
            <a:spLocks noChangeArrowheads="1"/>
          </p:cNvSpPr>
          <p:nvPr/>
        </p:nvSpPr>
        <p:spPr bwMode="auto">
          <a:xfrm>
            <a:off x="5864225" y="6034088"/>
            <a:ext cx="206287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dirty="0">
                <a:solidFill>
                  <a:srgbClr val="C00000"/>
                </a:solidFill>
              </a:rPr>
              <a:t>(AJO </a:t>
            </a:r>
            <a:r>
              <a:rPr lang="en-US" dirty="0" err="1">
                <a:solidFill>
                  <a:srgbClr val="C00000"/>
                </a:solidFill>
              </a:rPr>
              <a:t>Aug&amp;Sep</a:t>
            </a:r>
            <a:r>
              <a:rPr lang="en-US" dirty="0">
                <a:solidFill>
                  <a:srgbClr val="C00000"/>
                </a:solidFill>
              </a:rPr>
              <a:t> `92)</a:t>
            </a:r>
          </a:p>
        </p:txBody>
      </p:sp>
    </p:spTree>
    <p:extLst>
      <p:ext uri="{BB962C8B-B14F-4D97-AF65-F5344CB8AC3E}">
        <p14:creationId xmlns:p14="http://schemas.microsoft.com/office/powerpoint/2010/main" xmlns="" val="23236491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914400"/>
            <a:ext cx="7520940" cy="4995372"/>
          </a:xfrm>
        </p:spPr>
        <p:txBody>
          <a:bodyPr>
            <a:noAutofit/>
          </a:bodyPr>
          <a:lstStyle/>
          <a:p>
            <a:r>
              <a:rPr lang="en-US" sz="2000" dirty="0" smtClean="0">
                <a:latin typeface="Georgia" pitchFamily="18" charset="0"/>
              </a:rPr>
              <a:t>Edward </a:t>
            </a:r>
            <a:r>
              <a:rPr lang="en-US" sz="2000" dirty="0">
                <a:latin typeface="Georgia" pitchFamily="18" charset="0"/>
              </a:rPr>
              <a:t>Angle, in his classification of malocclusions, appears to have made Class I a range </a:t>
            </a:r>
            <a:r>
              <a:rPr lang="en-US" sz="2000" dirty="0" smtClean="0">
                <a:latin typeface="Georgia" pitchFamily="18" charset="0"/>
              </a:rPr>
              <a:t>of abnormality</a:t>
            </a:r>
            <a:r>
              <a:rPr lang="en-US" sz="2000" dirty="0">
                <a:latin typeface="Georgia" pitchFamily="18" charset="0"/>
              </a:rPr>
              <a:t>, not a point of ideal </a:t>
            </a:r>
            <a:r>
              <a:rPr lang="en-US" sz="2000" dirty="0" err="1" smtClean="0">
                <a:latin typeface="Georgia" pitchFamily="18" charset="0"/>
              </a:rPr>
              <a:t>occlusion.He</a:t>
            </a:r>
            <a:r>
              <a:rPr lang="en-US" sz="2000" dirty="0" smtClean="0">
                <a:latin typeface="Georgia" pitchFamily="18" charset="0"/>
              </a:rPr>
              <a:t> never depicted Class I as a treatment goal or “</a:t>
            </a:r>
            <a:r>
              <a:rPr lang="en-US" sz="2000" dirty="0" err="1" smtClean="0">
                <a:latin typeface="Georgia" pitchFamily="18" charset="0"/>
              </a:rPr>
              <a:t>IDEAL”,but</a:t>
            </a:r>
            <a:r>
              <a:rPr lang="en-US" sz="2000" dirty="0" smtClean="0">
                <a:latin typeface="Georgia" pitchFamily="18" charset="0"/>
              </a:rPr>
              <a:t> as a range of abnormality b/w extremes of full Class II &amp; Class III.</a:t>
            </a:r>
          </a:p>
          <a:p>
            <a:r>
              <a:rPr lang="en-US" sz="2000" dirty="0">
                <a:latin typeface="Georgia" pitchFamily="18" charset="0"/>
              </a:rPr>
              <a:t>A</a:t>
            </a:r>
            <a:r>
              <a:rPr lang="en-US" sz="2000" dirty="0" smtClean="0">
                <a:latin typeface="Georgia" pitchFamily="18" charset="0"/>
              </a:rPr>
              <a:t>ccording  </a:t>
            </a:r>
            <a:r>
              <a:rPr lang="en-US" sz="2000" dirty="0">
                <a:latin typeface="Georgia" pitchFamily="18" charset="0"/>
              </a:rPr>
              <a:t>t</a:t>
            </a:r>
            <a:r>
              <a:rPr lang="en-US" sz="2000" dirty="0" smtClean="0">
                <a:latin typeface="Georgia" pitchFamily="18" charset="0"/>
              </a:rPr>
              <a:t>o angle – In Ideal occlusion every tooth (except lower centrals &amp; upper third molars) should have two antagonists </a:t>
            </a:r>
            <a:r>
              <a:rPr lang="en-US" sz="2000" dirty="0" err="1" smtClean="0">
                <a:latin typeface="Georgia" pitchFamily="18" charset="0"/>
              </a:rPr>
              <a:t>alongwith</a:t>
            </a:r>
            <a:r>
              <a:rPr lang="en-US" sz="2000" dirty="0" smtClean="0">
                <a:latin typeface="Georgia" pitchFamily="18" charset="0"/>
              </a:rPr>
              <a:t> having class I molar relation </a:t>
            </a:r>
          </a:p>
          <a:p>
            <a:endParaRPr lang="en-US" sz="2000" dirty="0" smtClean="0">
              <a:latin typeface="Georgia" pitchFamily="18" charset="0"/>
            </a:endParaRPr>
          </a:p>
        </p:txBody>
      </p:sp>
      <p:pic>
        <p:nvPicPr>
          <p:cNvPr id="4" name="Picture 4" descr="1"/>
          <p:cNvPicPr>
            <a:picLocks noChangeAspect="1" noChangeArrowheads="1"/>
          </p:cNvPicPr>
          <p:nvPr/>
        </p:nvPicPr>
        <p:blipFill>
          <a:blip r:embed="rId2">
            <a:extLst>
              <a:ext uri="{28A0092B-C50C-407E-A947-70E740481C1C}">
                <a14:useLocalDpi xmlns:a14="http://schemas.microsoft.com/office/drawing/2010/main" xmlns="" val="0"/>
              </a:ext>
            </a:extLst>
          </a:blip>
          <a:srcRect l="841"/>
          <a:stretch>
            <a:fillRect/>
          </a:stretch>
        </p:blipFill>
        <p:spPr bwMode="auto">
          <a:xfrm>
            <a:off x="2971800" y="3886200"/>
            <a:ext cx="5334000" cy="2821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9757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1530" y="609600"/>
            <a:ext cx="7520940" cy="5943600"/>
          </a:xfrm>
        </p:spPr>
        <p:txBody>
          <a:bodyPr>
            <a:normAutofit/>
          </a:bodyPr>
          <a:lstStyle/>
          <a:p>
            <a:r>
              <a:rPr lang="en-US" sz="2000" dirty="0" smtClean="0">
                <a:latin typeface="Georgia" pitchFamily="18" charset="0"/>
              </a:rPr>
              <a:t>-According to angle</a:t>
            </a:r>
          </a:p>
          <a:p>
            <a:r>
              <a:rPr lang="en-US" sz="2000" dirty="0" smtClean="0">
                <a:latin typeface="Georgia" pitchFamily="18" charset="0"/>
              </a:rPr>
              <a:t>    “ALL IDEAL OCCLUSIONS ARE CLASS I , BUT NOT ALL CLASS I OCCLUSIONS ARE IDEAL”</a:t>
            </a:r>
          </a:p>
          <a:p>
            <a:r>
              <a:rPr lang="en-US" sz="2000" dirty="0" smtClean="0">
                <a:latin typeface="Georgia" pitchFamily="18" charset="0"/>
              </a:rPr>
              <a:t>- Unfortunately, many modern orthodontists use the Class I designation as a goal of successful treatment. </a:t>
            </a:r>
          </a:p>
          <a:p>
            <a:endParaRPr lang="en-US" sz="2000" dirty="0" smtClean="0">
              <a:latin typeface="Georgia" pitchFamily="18" charset="0"/>
            </a:endParaRPr>
          </a:p>
          <a:p>
            <a:r>
              <a:rPr lang="en-US" sz="2000" dirty="0" smtClean="0">
                <a:latin typeface="Georgia" pitchFamily="18" charset="0"/>
              </a:rPr>
              <a:t>Therefore, to more closely match current use, it is necessary to redefine Class I for the purpose of this modified Angle classification as the point of ideal intermeshing.</a:t>
            </a:r>
          </a:p>
          <a:p>
            <a:endParaRPr lang="en-US" sz="2000" dirty="0" smtClean="0">
              <a:latin typeface="Georgia" pitchFamily="18" charset="0"/>
            </a:endParaRPr>
          </a:p>
          <a:p>
            <a:r>
              <a:rPr lang="en-US" sz="2000" dirty="0" smtClean="0">
                <a:latin typeface="Georgia" pitchFamily="18" charset="0"/>
              </a:rPr>
              <a:t>IN THIS  MODIFIED CLASSIFICATION -ANGLE’S CONCEPT OF IDEAL OCCLUSION REMAINS THE SAME</a:t>
            </a:r>
          </a:p>
          <a:p>
            <a:endParaRPr lang="en-US" sz="2000" dirty="0" smtClean="0">
              <a:latin typeface="Georgia" pitchFamily="18" charset="0"/>
            </a:endParaRPr>
          </a:p>
          <a:p>
            <a:endParaRPr lang="en-US" sz="2000" dirty="0" smtClean="0">
              <a:latin typeface="Georgia" pitchFamily="18" charset="0"/>
            </a:endParaRPr>
          </a:p>
          <a:p>
            <a:endParaRPr lang="en-US" sz="2000" dirty="0" smtClean="0">
              <a:latin typeface="Georgia" pitchFamily="18" charset="0"/>
            </a:endParaRPr>
          </a:p>
          <a:p>
            <a:endParaRPr lang="en-US" sz="2000" dirty="0" smtClean="0">
              <a:latin typeface="Georgia" pitchFamily="18" charset="0"/>
            </a:endParaRPr>
          </a:p>
          <a:p>
            <a:endParaRPr lang="en-US" sz="2000" dirty="0" smtClean="0">
              <a:latin typeface="Georgia" pitchFamily="18" charset="0"/>
            </a:endParaRPr>
          </a:p>
          <a:p>
            <a:endParaRPr lang="en-US" sz="2000" dirty="0" smtClean="0">
              <a:latin typeface="Georgia" pitchFamily="18" charset="0"/>
            </a:endParaRPr>
          </a:p>
          <a:p>
            <a:endParaRPr lang="en-US" sz="2000" dirty="0" smtClean="0">
              <a:latin typeface="Georgia" pitchFamily="18" charset="0"/>
            </a:endParaRPr>
          </a:p>
          <a:p>
            <a:endParaRPr lang="en-US" sz="2000" dirty="0">
              <a:latin typeface="Georgia" pitchFamily="18" charset="0"/>
            </a:endParaRPr>
          </a:p>
        </p:txBody>
      </p:sp>
    </p:spTree>
    <p:extLst>
      <p:ext uri="{BB962C8B-B14F-4D97-AF65-F5344CB8AC3E}">
        <p14:creationId xmlns:p14="http://schemas.microsoft.com/office/powerpoint/2010/main" xmlns="" val="38913392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520940" cy="548640"/>
          </a:xfrm>
        </p:spPr>
        <p:txBody>
          <a:bodyPr/>
          <a:lstStyle/>
          <a:p>
            <a:r>
              <a:rPr lang="en-US" b="1" dirty="0">
                <a:solidFill>
                  <a:srgbClr val="FF0000"/>
                </a:solidFill>
                <a:latin typeface="Georgia" pitchFamily="18" charset="0"/>
              </a:rPr>
              <a:t>MODIFIED ANGLE CLASSIFICATION</a:t>
            </a:r>
            <a:br>
              <a:rPr lang="en-US" b="1" dirty="0">
                <a:solidFill>
                  <a:srgbClr val="FF0000"/>
                </a:solidFill>
                <a:latin typeface="Georgia" pitchFamily="18" charset="0"/>
              </a:rPr>
            </a:br>
            <a:endParaRPr lang="en-US" b="1" dirty="0">
              <a:solidFill>
                <a:srgbClr val="FF0000"/>
              </a:solidFill>
              <a:latin typeface="Georgia" pitchFamily="18" charset="0"/>
            </a:endParaRPr>
          </a:p>
        </p:txBody>
      </p:sp>
      <p:sp>
        <p:nvSpPr>
          <p:cNvPr id="3" name="Content Placeholder 2"/>
          <p:cNvSpPr>
            <a:spLocks noGrp="1"/>
          </p:cNvSpPr>
          <p:nvPr>
            <p:ph idx="4294967295"/>
          </p:nvPr>
        </p:nvSpPr>
        <p:spPr>
          <a:xfrm>
            <a:off x="495300" y="762000"/>
            <a:ext cx="8648700" cy="5638800"/>
          </a:xfrm>
        </p:spPr>
        <p:txBody>
          <a:bodyPr>
            <a:normAutofit/>
          </a:bodyPr>
          <a:lstStyle/>
          <a:p>
            <a:endParaRPr lang="en-US" sz="2000" b="0" dirty="0" smtClean="0">
              <a:latin typeface="Georgia" pitchFamily="18" charset="0"/>
            </a:endParaRPr>
          </a:p>
          <a:p>
            <a:r>
              <a:rPr lang="en-US" sz="2000" dirty="0" smtClean="0">
                <a:latin typeface="Georgia" pitchFamily="18" charset="0"/>
              </a:rPr>
              <a:t>-</a:t>
            </a:r>
            <a:r>
              <a:rPr lang="en-US" sz="2000" dirty="0">
                <a:latin typeface="Georgia" pitchFamily="18" charset="0"/>
              </a:rPr>
              <a:t>It is a </a:t>
            </a:r>
            <a:r>
              <a:rPr lang="en-US" sz="2000" dirty="0">
                <a:solidFill>
                  <a:srgbClr val="C00000"/>
                </a:solidFill>
                <a:latin typeface="Georgia" pitchFamily="18" charset="0"/>
              </a:rPr>
              <a:t>PREMOLAR DERIVED </a:t>
            </a:r>
            <a:r>
              <a:rPr lang="en-US" sz="2000" dirty="0" smtClean="0">
                <a:solidFill>
                  <a:srgbClr val="C00000"/>
                </a:solidFill>
                <a:latin typeface="Georgia" pitchFamily="18" charset="0"/>
              </a:rPr>
              <a:t>CLASSIFICATION AND IS UNCONCERNED ABOUT MOLAR RELATION.</a:t>
            </a:r>
            <a:endParaRPr lang="en-US" sz="2000" dirty="0">
              <a:solidFill>
                <a:srgbClr val="C00000"/>
              </a:solidFill>
              <a:latin typeface="Georgia" pitchFamily="18" charset="0"/>
            </a:endParaRPr>
          </a:p>
          <a:p>
            <a:r>
              <a:rPr lang="en-US" sz="2000" b="0" dirty="0" smtClean="0">
                <a:latin typeface="Georgia" pitchFamily="18" charset="0"/>
              </a:rPr>
              <a:t>-</a:t>
            </a:r>
            <a:r>
              <a:rPr lang="en-US" sz="2600" dirty="0" smtClean="0">
                <a:solidFill>
                  <a:srgbClr val="C00000"/>
                </a:solidFill>
                <a:latin typeface="Georgia" pitchFamily="18" charset="0"/>
              </a:rPr>
              <a:t>Class </a:t>
            </a:r>
            <a:r>
              <a:rPr lang="en-US" sz="2600" dirty="0">
                <a:solidFill>
                  <a:srgbClr val="C00000"/>
                </a:solidFill>
                <a:latin typeface="Georgia" pitchFamily="18" charset="0"/>
              </a:rPr>
              <a:t>I, </a:t>
            </a:r>
            <a:r>
              <a:rPr lang="en-US" sz="2000" b="0" dirty="0">
                <a:latin typeface="Georgia" pitchFamily="18" charset="0"/>
              </a:rPr>
              <a:t>in the modified Angle classification is defined: </a:t>
            </a:r>
          </a:p>
          <a:p>
            <a:r>
              <a:rPr lang="en-US" sz="2000" b="0" dirty="0">
                <a:latin typeface="Georgia" pitchFamily="18" charset="0"/>
              </a:rPr>
              <a:t>	The most anterior upper premolar fits exactly into the embrasure created by the distal contact of the most anterior lower premolar. </a:t>
            </a:r>
          </a:p>
          <a:p>
            <a:r>
              <a:rPr lang="en-US" sz="2000" b="0" dirty="0">
                <a:latin typeface="Georgia" pitchFamily="18" charset="0"/>
              </a:rPr>
              <a:t>This definition applies whether a full complement of premolars are present, </a:t>
            </a:r>
            <a:endParaRPr lang="en-US" sz="2000" b="0" dirty="0" smtClean="0">
              <a:latin typeface="Georgia" pitchFamily="18" charset="0"/>
            </a:endParaRPr>
          </a:p>
          <a:p>
            <a:r>
              <a:rPr lang="en-US" sz="2000" b="0" dirty="0" smtClean="0">
                <a:latin typeface="Georgia" pitchFamily="18" charset="0"/>
              </a:rPr>
              <a:t>whether -</a:t>
            </a:r>
            <a:r>
              <a:rPr lang="en-US" sz="2000" dirty="0" smtClean="0">
                <a:solidFill>
                  <a:srgbClr val="7030A0"/>
                </a:solidFill>
                <a:latin typeface="Georgia" pitchFamily="18" charset="0"/>
              </a:rPr>
              <a:t>one </a:t>
            </a:r>
            <a:r>
              <a:rPr lang="en-US" sz="2000" dirty="0">
                <a:solidFill>
                  <a:srgbClr val="7030A0"/>
                </a:solidFill>
                <a:latin typeface="Georgia" pitchFamily="18" charset="0"/>
              </a:rPr>
              <a:t>upper premolar opposes two lower </a:t>
            </a:r>
            <a:r>
              <a:rPr lang="en-US" sz="2000" dirty="0" err="1" smtClean="0">
                <a:solidFill>
                  <a:srgbClr val="7030A0"/>
                </a:solidFill>
                <a:latin typeface="Georgia" pitchFamily="18" charset="0"/>
              </a:rPr>
              <a:t>premolars</a:t>
            </a:r>
            <a:r>
              <a:rPr lang="en-US" sz="2000" b="0" dirty="0" err="1" smtClean="0">
                <a:solidFill>
                  <a:srgbClr val="FFFFFF"/>
                </a:solidFill>
                <a:latin typeface="Georgia" pitchFamily="18" charset="0"/>
              </a:rPr>
              <a:t>lower</a:t>
            </a:r>
            <a:r>
              <a:rPr lang="en-US" sz="2000" b="0" dirty="0" smtClean="0">
                <a:solidFill>
                  <a:srgbClr val="FFFFFF"/>
                </a:solidFill>
                <a:latin typeface="Georgia" pitchFamily="18" charset="0"/>
              </a:rPr>
              <a:t> </a:t>
            </a:r>
            <a:r>
              <a:rPr lang="en-US" sz="2000" b="0" dirty="0" err="1">
                <a:solidFill>
                  <a:srgbClr val="FFFFFF"/>
                </a:solidFill>
                <a:latin typeface="Georgia" pitchFamily="18" charset="0"/>
              </a:rPr>
              <a:t>premolars,</a:t>
            </a:r>
            <a:r>
              <a:rPr lang="en-US" sz="2000" b="0" dirty="0" err="1" smtClean="0">
                <a:solidFill>
                  <a:srgbClr val="FFFFFF"/>
                </a:solidFill>
                <a:latin typeface="Georgia" pitchFamily="18" charset="0"/>
              </a:rPr>
              <a:t>hether</a:t>
            </a:r>
            <a:r>
              <a:rPr lang="en-US" sz="2000" b="0" dirty="0" smtClean="0">
                <a:solidFill>
                  <a:srgbClr val="FFFFFF"/>
                </a:solidFill>
                <a:latin typeface="Georgia" pitchFamily="18" charset="0"/>
              </a:rPr>
              <a:t> </a:t>
            </a:r>
            <a:r>
              <a:rPr lang="en-US" sz="2000" b="0" dirty="0">
                <a:solidFill>
                  <a:srgbClr val="FFFFFF"/>
                </a:solidFill>
                <a:latin typeface="Georgia" pitchFamily="18" charset="0"/>
              </a:rPr>
              <a:t>one upper premolar opposes two lower premolars,</a:t>
            </a:r>
            <a:endParaRPr lang="en-US" sz="2000" b="0" dirty="0">
              <a:latin typeface="Georgia" pitchFamily="18" charset="0"/>
            </a:endParaRPr>
          </a:p>
          <a:p>
            <a:endParaRPr lang="en-US" sz="2000" b="0" dirty="0">
              <a:latin typeface="Georgia" pitchFamily="18" charset="0"/>
            </a:endParaRPr>
          </a:p>
        </p:txBody>
      </p:sp>
      <p:pic>
        <p:nvPicPr>
          <p:cNvPr id="4" name="Picture 4" descr="4"/>
          <p:cNvPicPr>
            <a:picLocks noChangeAspect="1" noChangeArrowheads="1"/>
          </p:cNvPicPr>
          <p:nvPr/>
        </p:nvPicPr>
        <p:blipFill>
          <a:blip r:embed="rId2">
            <a:extLst>
              <a:ext uri="{28A0092B-C50C-407E-A947-70E740481C1C}">
                <a14:useLocalDpi xmlns:a14="http://schemas.microsoft.com/office/drawing/2010/main" xmlns="" val="0"/>
              </a:ext>
            </a:extLst>
          </a:blip>
          <a:srcRect l="1086" t="1485"/>
          <a:stretch>
            <a:fillRect/>
          </a:stretch>
        </p:blipFill>
        <p:spPr bwMode="auto">
          <a:xfrm>
            <a:off x="2590800" y="4163568"/>
            <a:ext cx="3505200" cy="2196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457200" y="6455664"/>
            <a:ext cx="8534400" cy="369332"/>
          </a:xfrm>
          <a:prstGeom prst="rect">
            <a:avLst/>
          </a:prstGeom>
          <a:noFill/>
        </p:spPr>
        <p:txBody>
          <a:bodyPr wrap="square" rtlCol="0">
            <a:spAutoFit/>
          </a:bodyPr>
          <a:lstStyle/>
          <a:p>
            <a:r>
              <a:rPr lang="en-US" b="1" dirty="0" smtClean="0"/>
              <a:t>Traditional angle only classifies molars &amp; </a:t>
            </a:r>
            <a:r>
              <a:rPr lang="en-US" b="1" dirty="0" err="1" smtClean="0"/>
              <a:t>wud</a:t>
            </a:r>
            <a:r>
              <a:rPr lang="en-US" b="1" dirty="0" smtClean="0"/>
              <a:t> call this excellent occlusion as CLASS II</a:t>
            </a:r>
            <a:endParaRPr lang="en-US" b="1" dirty="0"/>
          </a:p>
        </p:txBody>
      </p:sp>
    </p:spTree>
    <p:extLst>
      <p:ext uri="{BB962C8B-B14F-4D97-AF65-F5344CB8AC3E}">
        <p14:creationId xmlns:p14="http://schemas.microsoft.com/office/powerpoint/2010/main" xmlns="" val="395126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0" y="-422840"/>
            <a:ext cx="7848600" cy="2677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indent="457200" algn="l"/>
            <a:endParaRPr lang="en-US" sz="2800" b="1" dirty="0" smtClean="0">
              <a:solidFill>
                <a:schemeClr val="accent6"/>
              </a:solidFill>
              <a:latin typeface="Times New Roman" pitchFamily="18" charset="0"/>
              <a:cs typeface="Times New Roman" pitchFamily="18" charset="0"/>
            </a:endParaRPr>
          </a:p>
          <a:p>
            <a:pPr indent="457200" algn="l"/>
            <a:endParaRPr lang="en-US" sz="2800" b="1" dirty="0">
              <a:solidFill>
                <a:schemeClr val="accent6"/>
              </a:solidFill>
              <a:latin typeface="Times New Roman" pitchFamily="18" charset="0"/>
              <a:cs typeface="Times New Roman" pitchFamily="18" charset="0"/>
            </a:endParaRPr>
          </a:p>
          <a:p>
            <a:pPr indent="457200" algn="l"/>
            <a:endParaRPr lang="en-US" sz="2800" b="1" dirty="0" smtClean="0">
              <a:solidFill>
                <a:schemeClr val="accent6"/>
              </a:solidFill>
              <a:latin typeface="Times New Roman" pitchFamily="18" charset="0"/>
              <a:cs typeface="Times New Roman" pitchFamily="18" charset="0"/>
            </a:endParaRPr>
          </a:p>
          <a:p>
            <a:pPr indent="457200" algn="l"/>
            <a:r>
              <a:rPr lang="en-US" sz="2800" b="1" dirty="0" smtClean="0">
                <a:solidFill>
                  <a:schemeClr val="accent6"/>
                </a:solidFill>
                <a:latin typeface="Times New Roman" pitchFamily="18" charset="0"/>
                <a:cs typeface="Times New Roman" pitchFamily="18" charset="0"/>
              </a:rPr>
              <a:t>whether </a:t>
            </a:r>
            <a:r>
              <a:rPr lang="en-US" sz="2800" b="1" dirty="0">
                <a:solidFill>
                  <a:schemeClr val="accent6"/>
                </a:solidFill>
                <a:latin typeface="Times New Roman" pitchFamily="18" charset="0"/>
                <a:cs typeface="Times New Roman" pitchFamily="18" charset="0"/>
              </a:rPr>
              <a:t>two upper premolars oppose one</a:t>
            </a:r>
          </a:p>
          <a:p>
            <a:pPr indent="457200" algn="l"/>
            <a:r>
              <a:rPr lang="en-US" sz="2800" b="1" dirty="0">
                <a:solidFill>
                  <a:schemeClr val="accent6"/>
                </a:solidFill>
                <a:latin typeface="Times New Roman" pitchFamily="18" charset="0"/>
                <a:cs typeface="Times New Roman" pitchFamily="18" charset="0"/>
              </a:rPr>
              <a:t>lower premolar, </a:t>
            </a:r>
            <a:endParaRPr lang="en-US" sz="2800" b="1" dirty="0">
              <a:solidFill>
                <a:schemeClr val="accent6"/>
              </a:solidFill>
              <a:latin typeface="Times New Roman" pitchFamily="18" charset="0"/>
            </a:endParaRPr>
          </a:p>
          <a:p>
            <a:pPr indent="457200" algn="l" eaLnBrk="0" hangingPunct="0"/>
            <a:endParaRPr lang="en-US" sz="2800" b="1" dirty="0">
              <a:solidFill>
                <a:schemeClr val="accent6"/>
              </a:solidFill>
              <a:latin typeface="Times New Roman" pitchFamily="18" charset="0"/>
            </a:endParaRPr>
          </a:p>
        </p:txBody>
      </p:sp>
      <p:pic>
        <p:nvPicPr>
          <p:cNvPr id="5" name="Picture 4" descr="A:\peter\5.jpg"/>
          <p:cNvPicPr>
            <a:picLocks noChangeAspect="1" noChangeArrowheads="1"/>
          </p:cNvPicPr>
          <p:nvPr/>
        </p:nvPicPr>
        <p:blipFill>
          <a:blip r:embed="rId2" r:link="rId3">
            <a:extLst>
              <a:ext uri="{28A0092B-C50C-407E-A947-70E740481C1C}">
                <a14:useLocalDpi xmlns:a14="http://schemas.microsoft.com/office/drawing/2010/main" xmlns="" val="0"/>
              </a:ext>
            </a:extLst>
          </a:blip>
          <a:srcRect l="1099" t="1584" r="1099" b="1584"/>
          <a:stretch>
            <a:fillRect/>
          </a:stretch>
        </p:blipFill>
        <p:spPr bwMode="auto">
          <a:xfrm>
            <a:off x="1524000" y="2356112"/>
            <a:ext cx="5334000" cy="366368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6"/>
          <p:cNvSpPr>
            <a:spLocks noChangeArrowheads="1"/>
          </p:cNvSpPr>
          <p:nvPr/>
        </p:nvSpPr>
        <p:spPr bwMode="auto">
          <a:xfrm>
            <a:off x="0" y="45275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l"/>
            <a:endParaRPr lang="en-US" sz="1800">
              <a:latin typeface="Arial" charset="0"/>
            </a:endParaRPr>
          </a:p>
        </p:txBody>
      </p:sp>
      <p:sp>
        <p:nvSpPr>
          <p:cNvPr id="2" name="Rectangle 1"/>
          <p:cNvSpPr/>
          <p:nvPr/>
        </p:nvSpPr>
        <p:spPr>
          <a:xfrm>
            <a:off x="152400" y="6211669"/>
            <a:ext cx="8839200" cy="369332"/>
          </a:xfrm>
          <a:prstGeom prst="rect">
            <a:avLst/>
          </a:prstGeom>
        </p:spPr>
        <p:txBody>
          <a:bodyPr wrap="square">
            <a:spAutoFit/>
          </a:bodyPr>
          <a:lstStyle/>
          <a:p>
            <a:r>
              <a:rPr lang="en-US" b="1" dirty="0" smtClean="0"/>
              <a:t>  Traditional </a:t>
            </a:r>
            <a:r>
              <a:rPr lang="en-US" b="1" dirty="0"/>
              <a:t>angle only classifies molars &amp; </a:t>
            </a:r>
            <a:r>
              <a:rPr lang="en-US" b="1" dirty="0" err="1"/>
              <a:t>wud</a:t>
            </a:r>
            <a:r>
              <a:rPr lang="en-US" b="1" dirty="0"/>
              <a:t> call this excellent occlusion as CLASS </a:t>
            </a:r>
            <a:r>
              <a:rPr lang="en-US" b="1" dirty="0" smtClean="0"/>
              <a:t>III</a:t>
            </a:r>
            <a:endParaRPr lang="en-US" b="1" dirty="0"/>
          </a:p>
        </p:txBody>
      </p:sp>
    </p:spTree>
    <p:extLst>
      <p:ext uri="{BB962C8B-B14F-4D97-AF65-F5344CB8AC3E}">
        <p14:creationId xmlns:p14="http://schemas.microsoft.com/office/powerpoint/2010/main" xmlns="" val="81744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876300" y="990600"/>
            <a:ext cx="7772400" cy="1143000"/>
          </a:xfrm>
        </p:spPr>
        <p:txBody>
          <a:bodyPr/>
          <a:lstStyle/>
          <a:p>
            <a:pPr algn="l"/>
            <a:r>
              <a:rPr lang="en-US" b="1" cap="none" dirty="0" smtClean="0">
                <a:solidFill>
                  <a:schemeClr val="accent6"/>
                </a:solidFill>
              </a:rPr>
              <a:t>or whether only one premolar is present in each quadrant.</a:t>
            </a:r>
            <a:endParaRPr lang="en-US" b="1" cap="none" dirty="0">
              <a:solidFill>
                <a:schemeClr val="accent6"/>
              </a:solidFill>
            </a:endParaRPr>
          </a:p>
        </p:txBody>
      </p:sp>
      <p:sp>
        <p:nvSpPr>
          <p:cNvPr id="5" name="Rectangle 6"/>
          <p:cNvSpPr>
            <a:spLocks noChangeArrowheads="1"/>
          </p:cNvSpPr>
          <p:nvPr/>
        </p:nvSpPr>
        <p:spPr bwMode="auto">
          <a:xfrm>
            <a:off x="2305050" y="2254250"/>
            <a:ext cx="684213"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indent="457200" algn="l"/>
            <a:r>
              <a:rPr lang="en-US" sz="1200">
                <a:latin typeface="Arial" charset="0"/>
                <a:cs typeface="Times New Roman" pitchFamily="18" charset="0"/>
              </a:rPr>
              <a:t>.</a:t>
            </a:r>
            <a:endParaRPr lang="en-US" sz="1100">
              <a:latin typeface="Arial" charset="0"/>
            </a:endParaRPr>
          </a:p>
          <a:p>
            <a:pPr indent="457200" algn="l" eaLnBrk="0" hangingPunct="0"/>
            <a:endParaRPr lang="en-US" sz="1800">
              <a:latin typeface="Arial" charset="0"/>
            </a:endParaRPr>
          </a:p>
        </p:txBody>
      </p:sp>
      <p:pic>
        <p:nvPicPr>
          <p:cNvPr id="6" name="Picture 5" descr="A:\peter\6.jpg"/>
          <p:cNvPicPr>
            <a:picLocks noChangeAspect="1" noChangeArrowheads="1"/>
          </p:cNvPicPr>
          <p:nvPr/>
        </p:nvPicPr>
        <p:blipFill>
          <a:blip r:embed="rId2" r:link="rId3">
            <a:extLst>
              <a:ext uri="{28A0092B-C50C-407E-A947-70E740481C1C}">
                <a14:useLocalDpi xmlns:a14="http://schemas.microsoft.com/office/drawing/2010/main" xmlns="" val="0"/>
              </a:ext>
            </a:extLst>
          </a:blip>
          <a:srcRect b="1477"/>
          <a:stretch>
            <a:fillRect/>
          </a:stretch>
        </p:blipFill>
        <p:spPr bwMode="auto">
          <a:xfrm>
            <a:off x="1905000" y="2362200"/>
            <a:ext cx="5715000" cy="37926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0941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373151"/>
            <a:ext cx="7520940" cy="3579849"/>
          </a:xfrm>
        </p:spPr>
        <p:txBody>
          <a:bodyPr>
            <a:normAutofit/>
          </a:bodyPr>
          <a:lstStyle/>
          <a:p>
            <a:pPr>
              <a:lnSpc>
                <a:spcPct val="90000"/>
              </a:lnSpc>
            </a:pPr>
            <a:r>
              <a:rPr lang="en-US" sz="2000" dirty="0">
                <a:latin typeface="Georgia" pitchFamily="18" charset="0"/>
              </a:rPr>
              <a:t>Modern orthodontists do extract teeth, whereas Angle did not, and we need to have an occlusion classification that works when teeth are extracted in only one arch. </a:t>
            </a:r>
          </a:p>
          <a:p>
            <a:pPr>
              <a:lnSpc>
                <a:spcPct val="90000"/>
              </a:lnSpc>
            </a:pPr>
            <a:endParaRPr lang="en-US" sz="2000" dirty="0" smtClean="0">
              <a:latin typeface="Georgia" pitchFamily="18" charset="0"/>
            </a:endParaRPr>
          </a:p>
          <a:p>
            <a:pPr>
              <a:lnSpc>
                <a:spcPct val="90000"/>
              </a:lnSpc>
            </a:pPr>
            <a:endParaRPr lang="en-US" sz="2000" dirty="0">
              <a:latin typeface="Georgia" pitchFamily="18" charset="0"/>
            </a:endParaRPr>
          </a:p>
          <a:p>
            <a:pPr>
              <a:lnSpc>
                <a:spcPct val="90000"/>
              </a:lnSpc>
            </a:pPr>
            <a:r>
              <a:rPr lang="en-US" sz="2000" dirty="0">
                <a:latin typeface="Georgia" pitchFamily="18" charset="0"/>
              </a:rPr>
              <a:t>In the rare instance where no premolar exists in a quadrant, then the center axis of the upper canine crown (not the cusp tip) should be used as a reference to the distal contact of the lower canine.</a:t>
            </a:r>
          </a:p>
          <a:p>
            <a:pPr>
              <a:lnSpc>
                <a:spcPct val="90000"/>
              </a:lnSpc>
            </a:pPr>
            <a:endParaRPr lang="en-US" sz="2000" dirty="0">
              <a:latin typeface="Georgia" pitchFamily="18" charset="0"/>
            </a:endParaRPr>
          </a:p>
          <a:p>
            <a:endParaRPr lang="en-US" sz="2000" dirty="0">
              <a:latin typeface="Georgia" pitchFamily="18" charset="0"/>
            </a:endParaRPr>
          </a:p>
        </p:txBody>
      </p:sp>
    </p:spTree>
    <p:extLst>
      <p:ext uri="{BB962C8B-B14F-4D97-AF65-F5344CB8AC3E}">
        <p14:creationId xmlns:p14="http://schemas.microsoft.com/office/powerpoint/2010/main" xmlns="" val="15852503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7520940" cy="548640"/>
          </a:xfrm>
        </p:spPr>
        <p:txBody>
          <a:bodyPr/>
          <a:lstStyle/>
          <a:p>
            <a:r>
              <a:rPr lang="en-US" sz="2400" b="1" dirty="0">
                <a:solidFill>
                  <a:srgbClr val="C00000"/>
                </a:solidFill>
                <a:latin typeface="Georgia" pitchFamily="18" charset="0"/>
              </a:rPr>
              <a:t>Deciduous and mixed dentition classification</a:t>
            </a:r>
            <a:br>
              <a:rPr lang="en-US" sz="2400" b="1" dirty="0">
                <a:solidFill>
                  <a:srgbClr val="C00000"/>
                </a:solidFill>
                <a:latin typeface="Georgia" pitchFamily="18" charset="0"/>
              </a:rPr>
            </a:br>
            <a:endParaRPr lang="en-US" sz="2400" dirty="0">
              <a:solidFill>
                <a:srgbClr val="C00000"/>
              </a:solidFill>
              <a:latin typeface="Georgia" pitchFamily="18" charset="0"/>
            </a:endParaRPr>
          </a:p>
        </p:txBody>
      </p:sp>
      <p:sp>
        <p:nvSpPr>
          <p:cNvPr id="3" name="Content Placeholder 2"/>
          <p:cNvSpPr>
            <a:spLocks noGrp="1"/>
          </p:cNvSpPr>
          <p:nvPr>
            <p:ph idx="1"/>
          </p:nvPr>
        </p:nvSpPr>
        <p:spPr>
          <a:xfrm>
            <a:off x="762000" y="1600200"/>
            <a:ext cx="7520940" cy="5376372"/>
          </a:xfrm>
        </p:spPr>
        <p:txBody>
          <a:bodyPr>
            <a:normAutofit/>
          </a:bodyPr>
          <a:lstStyle/>
          <a:p>
            <a:r>
              <a:rPr lang="en-US" sz="2000" b="0" dirty="0">
                <a:latin typeface="Georgia" pitchFamily="18" charset="0"/>
              </a:rPr>
              <a:t>The deciduous or mixed dentition was not directly addressed by Angle in his classification. </a:t>
            </a:r>
          </a:p>
          <a:p>
            <a:endParaRPr lang="en-US" sz="2000" b="0" dirty="0">
              <a:latin typeface="Georgia" pitchFamily="18" charset="0"/>
            </a:endParaRPr>
          </a:p>
          <a:p>
            <a:r>
              <a:rPr lang="en-US" sz="2000" b="0" dirty="0">
                <a:latin typeface="Georgia" pitchFamily="18" charset="0"/>
              </a:rPr>
              <a:t>In the modified classification, the center axis of the upper first deciduous molar should split the embrasure between both lower deciduous </a:t>
            </a:r>
            <a:r>
              <a:rPr lang="en-US" sz="2000" b="0" dirty="0" smtClean="0">
                <a:latin typeface="Georgia" pitchFamily="18" charset="0"/>
              </a:rPr>
              <a:t>molars in MODIFIED CLASS I in mixed dentition.</a:t>
            </a:r>
            <a:endParaRPr lang="en-US" sz="2000" b="0" dirty="0">
              <a:latin typeface="Georgia" pitchFamily="18" charset="0"/>
            </a:endParaRPr>
          </a:p>
          <a:p>
            <a:endParaRPr lang="en-US" sz="2000" b="0" dirty="0">
              <a:latin typeface="Georgia" pitchFamily="18" charset="0"/>
            </a:endParaRPr>
          </a:p>
        </p:txBody>
      </p:sp>
      <p:pic>
        <p:nvPicPr>
          <p:cNvPr id="4" name="Picture 4" descr="A:\peter\7.jpg"/>
          <p:cNvPicPr>
            <a:picLocks noChangeAspect="1" noChangeArrowheads="1"/>
          </p:cNvPicPr>
          <p:nvPr/>
        </p:nvPicPr>
        <p:blipFill>
          <a:blip r:embed="rId2" r:link="rId3">
            <a:extLst>
              <a:ext uri="{28A0092B-C50C-407E-A947-70E740481C1C}">
                <a14:useLocalDpi xmlns:a14="http://schemas.microsoft.com/office/drawing/2010/main" xmlns="" val="0"/>
              </a:ext>
            </a:extLst>
          </a:blip>
          <a:srcRect l="1082" t="1915" r="1082" b="1915"/>
          <a:stretch>
            <a:fillRect/>
          </a:stretch>
        </p:blipFill>
        <p:spPr bwMode="auto">
          <a:xfrm>
            <a:off x="2514600" y="3733800"/>
            <a:ext cx="4114800" cy="3086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787330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000" dirty="0">
                <a:latin typeface="Georgia" pitchFamily="18" charset="0"/>
              </a:rPr>
              <a:t>However, in the event that an upper first deciduous molar is prematurely lost, a line drawn through the center axis of the edentulous space should bisect the embrasure between the two lower deciduous molars.</a:t>
            </a:r>
          </a:p>
          <a:p>
            <a:endParaRPr lang="en-US" sz="2000" dirty="0">
              <a:latin typeface="Georgia" pitchFamily="18" charset="0"/>
            </a:endParaRPr>
          </a:p>
        </p:txBody>
      </p:sp>
      <p:pic>
        <p:nvPicPr>
          <p:cNvPr id="4" name="Picture 4" descr="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52600" y="2654895"/>
            <a:ext cx="5105400" cy="3097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2277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i="1" dirty="0" smtClean="0">
                <a:solidFill>
                  <a:srgbClr val="C00000"/>
                </a:solidFill>
                <a:latin typeface="Georgia" pitchFamily="18" charset="0"/>
              </a:rPr>
              <a:t>               SIX </a:t>
            </a:r>
            <a:r>
              <a:rPr lang="en-US" sz="2400" b="1" i="1" dirty="0">
                <a:solidFill>
                  <a:srgbClr val="C00000"/>
                </a:solidFill>
                <a:latin typeface="Georgia" pitchFamily="18" charset="0"/>
              </a:rPr>
              <a:t>KEYS OF NORMAL </a:t>
            </a:r>
            <a:r>
              <a:rPr lang="en-US" sz="2400" b="1" i="1" dirty="0" smtClean="0">
                <a:solidFill>
                  <a:srgbClr val="C00000"/>
                </a:solidFill>
                <a:latin typeface="Georgia" pitchFamily="18" charset="0"/>
              </a:rPr>
              <a:t>OCCLUSION</a:t>
            </a:r>
            <a:br>
              <a:rPr lang="en-US" sz="2400" b="1" i="1" dirty="0" smtClean="0">
                <a:solidFill>
                  <a:srgbClr val="C00000"/>
                </a:solidFill>
                <a:latin typeface="Georgia" pitchFamily="18" charset="0"/>
              </a:rPr>
            </a:br>
            <a:r>
              <a:rPr lang="en-US" sz="2400" b="1" i="1" dirty="0" smtClean="0">
                <a:solidFill>
                  <a:srgbClr val="C00000"/>
                </a:solidFill>
                <a:latin typeface="Georgia" pitchFamily="18" charset="0"/>
              </a:rPr>
              <a:t>                             </a:t>
            </a:r>
            <a:r>
              <a:rPr lang="en-US" sz="1600" b="1" i="1" dirty="0" smtClean="0">
                <a:solidFill>
                  <a:srgbClr val="C00000"/>
                </a:solidFill>
                <a:latin typeface="Georgia" pitchFamily="18" charset="0"/>
              </a:rPr>
              <a:t>(BY ANDREWS LF-Am J</a:t>
            </a:r>
            <a:r>
              <a:rPr lang="en-US" sz="1600" b="1" i="1" dirty="0">
                <a:solidFill>
                  <a:srgbClr val="C00000"/>
                </a:solidFill>
                <a:latin typeface="Georgia" pitchFamily="18" charset="0"/>
              </a:rPr>
              <a:t> </a:t>
            </a:r>
            <a:r>
              <a:rPr lang="en-US" sz="1600" b="1" i="1" dirty="0" err="1" smtClean="0">
                <a:solidFill>
                  <a:srgbClr val="C00000"/>
                </a:solidFill>
                <a:latin typeface="Georgia" pitchFamily="18" charset="0"/>
              </a:rPr>
              <a:t>Orthod</a:t>
            </a:r>
            <a:r>
              <a:rPr lang="en-US" sz="1600" b="1" i="1" dirty="0" smtClean="0">
                <a:solidFill>
                  <a:srgbClr val="C00000"/>
                </a:solidFill>
                <a:latin typeface="Georgia" pitchFamily="18" charset="0"/>
              </a:rPr>
              <a:t> </a:t>
            </a:r>
            <a:r>
              <a:rPr lang="en-US" sz="1600" b="1" i="1" dirty="0">
                <a:solidFill>
                  <a:srgbClr val="C00000"/>
                </a:solidFill>
                <a:latin typeface="Georgia" pitchFamily="18" charset="0"/>
              </a:rPr>
              <a:t>1972:63:296)</a:t>
            </a:r>
            <a:endParaRPr lang="en-US" sz="1600" dirty="0">
              <a:solidFill>
                <a:srgbClr val="C00000"/>
              </a:solidFill>
              <a:latin typeface="Georgia" pitchFamily="18" charset="0"/>
            </a:endParaRPr>
          </a:p>
        </p:txBody>
      </p:sp>
      <p:sp>
        <p:nvSpPr>
          <p:cNvPr id="5" name="Content Placeholder 4"/>
          <p:cNvSpPr>
            <a:spLocks noGrp="1"/>
          </p:cNvSpPr>
          <p:nvPr>
            <p:ph idx="1"/>
          </p:nvPr>
        </p:nvSpPr>
        <p:spPr>
          <a:xfrm>
            <a:off x="822960" y="1100628"/>
            <a:ext cx="7520940" cy="5452572"/>
          </a:xfrm>
        </p:spPr>
        <p:txBody>
          <a:bodyPr>
            <a:noAutofit/>
          </a:bodyPr>
          <a:lstStyle/>
          <a:p>
            <a:endParaRPr lang="en-US" sz="1800" dirty="0" smtClean="0">
              <a:latin typeface="Georgia" pitchFamily="18" charset="0"/>
            </a:endParaRPr>
          </a:p>
          <a:p>
            <a:endParaRPr lang="en-US" sz="1800" dirty="0">
              <a:latin typeface="Georgia" pitchFamily="18" charset="0"/>
            </a:endParaRPr>
          </a:p>
          <a:p>
            <a:r>
              <a:rPr lang="en-US" sz="1800" dirty="0" smtClean="0">
                <a:latin typeface="Georgia" pitchFamily="18" charset="0"/>
              </a:rPr>
              <a:t>1.MOLAR </a:t>
            </a:r>
            <a:r>
              <a:rPr lang="en-US" sz="1800" dirty="0" smtClean="0">
                <a:latin typeface="Georgia" pitchFamily="18" charset="0"/>
              </a:rPr>
              <a:t>INTER-ARCH RELATIONSHIP</a:t>
            </a:r>
            <a:endParaRPr lang="en-US" sz="1800" dirty="0">
              <a:latin typeface="Georgia" pitchFamily="18" charset="0"/>
            </a:endParaRPr>
          </a:p>
          <a:p>
            <a:endParaRPr lang="en-US" sz="1800" dirty="0" smtClean="0">
              <a:latin typeface="Georgia" pitchFamily="18" charset="0"/>
            </a:endParaRPr>
          </a:p>
          <a:p>
            <a:endParaRPr lang="en-US" sz="1800" dirty="0">
              <a:latin typeface="Georgia" pitchFamily="18" charset="0"/>
            </a:endParaRPr>
          </a:p>
          <a:p>
            <a:endParaRPr lang="en-US" sz="1800" dirty="0" smtClean="0">
              <a:latin typeface="Georgia" pitchFamily="18" charset="0"/>
            </a:endParaRPr>
          </a:p>
          <a:p>
            <a:r>
              <a:rPr lang="en-US" sz="1800" dirty="0" smtClean="0">
                <a:latin typeface="Georgia" pitchFamily="18" charset="0"/>
              </a:rPr>
              <a:t>2.MESIODISTAL </a:t>
            </a:r>
            <a:r>
              <a:rPr lang="en-US" sz="1800" dirty="0">
                <a:latin typeface="Georgia" pitchFamily="18" charset="0"/>
              </a:rPr>
              <a:t>CROWN ANGULATION</a:t>
            </a:r>
          </a:p>
          <a:p>
            <a:endParaRPr lang="en-US" sz="1800" dirty="0">
              <a:latin typeface="Georgia" pitchFamily="18" charset="0"/>
            </a:endParaRPr>
          </a:p>
          <a:p>
            <a:endParaRPr lang="en-US" sz="1800" dirty="0" smtClean="0">
              <a:latin typeface="Georgia" pitchFamily="18" charset="0"/>
            </a:endParaRPr>
          </a:p>
          <a:p>
            <a:endParaRPr lang="en-US" sz="1800" dirty="0">
              <a:latin typeface="Georgia" pitchFamily="18" charset="0"/>
            </a:endParaRPr>
          </a:p>
          <a:p>
            <a:r>
              <a:rPr lang="en-US" sz="1800" dirty="0" smtClean="0">
                <a:latin typeface="Georgia" pitchFamily="18" charset="0"/>
              </a:rPr>
              <a:t>3.LABIOLINGUAL </a:t>
            </a:r>
            <a:r>
              <a:rPr lang="en-US" sz="1800" dirty="0">
                <a:latin typeface="Georgia" pitchFamily="18" charset="0"/>
              </a:rPr>
              <a:t>CROWN INCLINATION</a:t>
            </a:r>
          </a:p>
          <a:p>
            <a:endParaRPr lang="en-US" sz="1800" dirty="0">
              <a:latin typeface="Georgia" pitchFamily="18" charset="0"/>
            </a:endParaRPr>
          </a:p>
          <a:p>
            <a:endParaRPr lang="en-US" sz="1800" dirty="0">
              <a:latin typeface="Georgia" pitchFamily="18" charset="0"/>
            </a:endParaRPr>
          </a:p>
        </p:txBody>
      </p:sp>
      <p:pic>
        <p:nvPicPr>
          <p:cNvPr id="11" name="Picture 2" descr="http://t1.gstatic.com/images?q=tbn:ANd9GcTzM7fFvHxhcCzCsibp3KIOVLFt-lpt0oMXwbijcY2P9aMIEUfbCA"/>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7733" b="63873"/>
          <a:stretch/>
        </p:blipFill>
        <p:spPr bwMode="auto">
          <a:xfrm>
            <a:off x="5874188" y="5257800"/>
            <a:ext cx="2721095" cy="1151884"/>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t1.gstatic.com/images?q=tbn:ANd9GcTzM7fFvHxhcCzCsibp3KIOVLFt-lpt0oMXwbijcY2P9aMIEUfbCA"/>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3849" r="35347" b="63873"/>
          <a:stretch/>
        </p:blipFill>
        <p:spPr bwMode="auto">
          <a:xfrm>
            <a:off x="6019801" y="3200400"/>
            <a:ext cx="2513294" cy="1114425"/>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t1.gstatic.com/images?q=tbn:ANd9GcTzM7fFvHxhcCzCsibp3KIOVLFt-lpt0oMXwbijcY2P9aMIEUfbCA"/>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67733" b="68497"/>
          <a:stretch/>
        </p:blipFill>
        <p:spPr bwMode="auto">
          <a:xfrm>
            <a:off x="5867400" y="1371600"/>
            <a:ext cx="2812595" cy="1038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816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7813"/>
            <a:ext cx="8229600" cy="1139825"/>
          </a:xfrm>
        </p:spPr>
        <p:txBody>
          <a:bodyPr/>
          <a:lstStyle/>
          <a:p>
            <a:r>
              <a:rPr lang="en-US" sz="2400" b="1" dirty="0">
                <a:solidFill>
                  <a:srgbClr val="C00000"/>
                </a:solidFill>
                <a:latin typeface="Georgia" pitchFamily="18" charset="0"/>
              </a:rPr>
              <a:t>Advantages of the modified Angle classification</a:t>
            </a:r>
          </a:p>
        </p:txBody>
      </p:sp>
      <p:sp>
        <p:nvSpPr>
          <p:cNvPr id="5" name="Rectangle 3"/>
          <p:cNvSpPr txBox="1">
            <a:spLocks noChangeArrowheads="1"/>
          </p:cNvSpPr>
          <p:nvPr/>
        </p:nvSpPr>
        <p:spPr>
          <a:xfrm>
            <a:off x="838200" y="1219200"/>
            <a:ext cx="7772400" cy="5486400"/>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609600" indent="-609600">
              <a:lnSpc>
                <a:spcPct val="90000"/>
              </a:lnSpc>
            </a:pPr>
            <a:endParaRPr lang="en-US" sz="2000" dirty="0" smtClean="0">
              <a:latin typeface="Georgia" pitchFamily="18" charset="0"/>
            </a:endParaRPr>
          </a:p>
          <a:p>
            <a:pPr marL="0" indent="0">
              <a:lnSpc>
                <a:spcPct val="90000"/>
              </a:lnSpc>
            </a:pPr>
            <a:endParaRPr lang="en-US" sz="2000" dirty="0" smtClean="0">
              <a:latin typeface="Georgia" pitchFamily="18" charset="0"/>
            </a:endParaRPr>
          </a:p>
          <a:p>
            <a:pPr marL="0" indent="0">
              <a:lnSpc>
                <a:spcPct val="90000"/>
              </a:lnSpc>
            </a:pPr>
            <a:r>
              <a:rPr lang="en-US" sz="2000" dirty="0" smtClean="0">
                <a:latin typeface="Georgia" pitchFamily="18" charset="0"/>
              </a:rPr>
              <a:t>-It establishes a specific cusp-embrasure point as a t/t goal  rather than a range of 7 mm (half of a cusp each way) as in the traditional Angle classification of malocclusion.</a:t>
            </a:r>
          </a:p>
          <a:p>
            <a:pPr marL="0" indent="0">
              <a:lnSpc>
                <a:spcPct val="90000"/>
              </a:lnSpc>
            </a:pPr>
            <a:endParaRPr lang="en-US" sz="2000" dirty="0" smtClean="0">
              <a:latin typeface="Georgia" pitchFamily="18" charset="0"/>
            </a:endParaRPr>
          </a:p>
          <a:p>
            <a:pPr marL="0" indent="0">
              <a:lnSpc>
                <a:spcPct val="90000"/>
              </a:lnSpc>
            </a:pPr>
            <a:r>
              <a:rPr lang="en-US" sz="2000" dirty="0" smtClean="0">
                <a:latin typeface="Georgia" pitchFamily="18" charset="0"/>
              </a:rPr>
              <a:t>-It quantifies the degree of occlusion error of a malocclusion precisely </a:t>
            </a:r>
            <a:r>
              <a:rPr lang="en-US" sz="2000" dirty="0">
                <a:latin typeface="Georgia" pitchFamily="18" charset="0"/>
              </a:rPr>
              <a:t>in  millimeters and for each side </a:t>
            </a:r>
            <a:r>
              <a:rPr lang="en-US" sz="2000" dirty="0" smtClean="0">
                <a:latin typeface="Georgia" pitchFamily="18" charset="0"/>
              </a:rPr>
              <a:t>separately  </a:t>
            </a:r>
            <a:r>
              <a:rPr lang="en-US" sz="2000" dirty="0" err="1" smtClean="0">
                <a:latin typeface="Georgia" pitchFamily="18" charset="0"/>
              </a:rPr>
              <a:t>i.e</a:t>
            </a:r>
            <a:r>
              <a:rPr lang="en-US" sz="2000" dirty="0" smtClean="0">
                <a:latin typeface="Georgia" pitchFamily="18" charset="0"/>
              </a:rPr>
              <a:t> tells degree of CLASS II OR CLASS III .</a:t>
            </a:r>
          </a:p>
          <a:p>
            <a:pPr marL="0" indent="0">
              <a:lnSpc>
                <a:spcPct val="90000"/>
              </a:lnSpc>
            </a:pPr>
            <a:endParaRPr lang="en-US" sz="2000" dirty="0">
              <a:latin typeface="Georgia" pitchFamily="18" charset="0"/>
            </a:endParaRPr>
          </a:p>
          <a:p>
            <a:pPr marL="0" indent="0">
              <a:lnSpc>
                <a:spcPct val="90000"/>
              </a:lnSpc>
            </a:pPr>
            <a:r>
              <a:rPr lang="en-US" sz="2000" dirty="0" smtClean="0">
                <a:latin typeface="Georgia" pitchFamily="18" charset="0"/>
              </a:rPr>
              <a:t>-It designates ideal cusp embrasure  occlusion as described by angle as 0. A plus (+) sign shows class II </a:t>
            </a:r>
          </a:p>
          <a:p>
            <a:pPr marL="0" indent="0">
              <a:lnSpc>
                <a:spcPct val="90000"/>
              </a:lnSpc>
            </a:pPr>
            <a:r>
              <a:rPr lang="en-US" sz="2000" dirty="0">
                <a:latin typeface="Georgia" pitchFamily="18" charset="0"/>
              </a:rPr>
              <a:t>  direction &amp; </a:t>
            </a:r>
            <a:r>
              <a:rPr lang="en-US" sz="2000" dirty="0" smtClean="0">
                <a:latin typeface="Georgia" pitchFamily="18" charset="0"/>
              </a:rPr>
              <a:t> negative (-) sign </a:t>
            </a:r>
            <a:r>
              <a:rPr lang="en-US" sz="2000" dirty="0">
                <a:latin typeface="Georgia" pitchFamily="18" charset="0"/>
              </a:rPr>
              <a:t>shows class </a:t>
            </a:r>
            <a:r>
              <a:rPr lang="en-US" sz="2000" dirty="0" smtClean="0">
                <a:latin typeface="Georgia" pitchFamily="18" charset="0"/>
              </a:rPr>
              <a:t>III  </a:t>
            </a:r>
            <a:r>
              <a:rPr lang="en-US" sz="2000" dirty="0">
                <a:latin typeface="Georgia" pitchFamily="18" charset="0"/>
              </a:rPr>
              <a:t>direction</a:t>
            </a:r>
          </a:p>
          <a:p>
            <a:pPr marL="0" indent="0">
              <a:lnSpc>
                <a:spcPct val="90000"/>
              </a:lnSpc>
            </a:pPr>
            <a:endParaRPr lang="en-US" sz="2000" dirty="0">
              <a:latin typeface="Georgia" pitchFamily="18" charset="0"/>
            </a:endParaRPr>
          </a:p>
          <a:p>
            <a:pPr marL="0" indent="0">
              <a:lnSpc>
                <a:spcPct val="90000"/>
              </a:lnSpc>
            </a:pPr>
            <a:endParaRPr lang="en-US" sz="2000" dirty="0" smtClean="0">
              <a:latin typeface="Georgia" pitchFamily="18" charset="0"/>
            </a:endParaRPr>
          </a:p>
        </p:txBody>
      </p:sp>
    </p:spTree>
    <p:extLst>
      <p:ext uri="{BB962C8B-B14F-4D97-AF65-F5344CB8AC3E}">
        <p14:creationId xmlns:p14="http://schemas.microsoft.com/office/powerpoint/2010/main" xmlns="" val="21756878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100628"/>
            <a:ext cx="7178040" cy="4842972"/>
          </a:xfrm>
        </p:spPr>
        <p:txBody>
          <a:bodyPr>
            <a:normAutofit/>
          </a:bodyPr>
          <a:lstStyle/>
          <a:p>
            <a:pPr marL="0" indent="0">
              <a:lnSpc>
                <a:spcPct val="90000"/>
              </a:lnSpc>
            </a:pPr>
            <a:r>
              <a:rPr lang="en-US" sz="2000" dirty="0">
                <a:latin typeface="Georgia" pitchFamily="18" charset="0"/>
              </a:rPr>
              <a:t>-This method allows the orthodontist to classify </a:t>
            </a:r>
            <a:r>
              <a:rPr lang="en-US" sz="2000" dirty="0" smtClean="0">
                <a:latin typeface="Georgia" pitchFamily="18" charset="0"/>
              </a:rPr>
              <a:t> those </a:t>
            </a:r>
            <a:r>
              <a:rPr lang="en-US" sz="2000" dirty="0">
                <a:latin typeface="Georgia" pitchFamily="18" charset="0"/>
              </a:rPr>
              <a:t>patients who have Class II tendency on one side and Class III tendency on the other side. </a:t>
            </a:r>
          </a:p>
          <a:p>
            <a:pPr marL="533400" indent="-533400">
              <a:lnSpc>
                <a:spcPct val="80000"/>
              </a:lnSpc>
              <a:buFontTx/>
              <a:buAutoNum type="arabicPeriod" startAt="3"/>
            </a:pPr>
            <a:endParaRPr lang="en-US" sz="2000" dirty="0">
              <a:latin typeface="Georgia" pitchFamily="18" charset="0"/>
            </a:endParaRPr>
          </a:p>
          <a:p>
            <a:pPr marL="0" indent="0">
              <a:lnSpc>
                <a:spcPct val="80000"/>
              </a:lnSpc>
            </a:pPr>
            <a:r>
              <a:rPr lang="en-US" sz="2000" dirty="0">
                <a:latin typeface="Georgia" pitchFamily="18" charset="0"/>
              </a:rPr>
              <a:t>-This numerical system allows computer input to the facilitated and the severity of the malocclusion to be easily rated and compared for statistical and research purposes. </a:t>
            </a:r>
          </a:p>
          <a:p>
            <a:pPr marL="533400" indent="-533400">
              <a:lnSpc>
                <a:spcPct val="80000"/>
              </a:lnSpc>
              <a:buFontTx/>
              <a:buAutoNum type="arabicPeriod" startAt="3"/>
            </a:pPr>
            <a:endParaRPr lang="en-US" sz="2000" dirty="0">
              <a:latin typeface="Georgia" pitchFamily="18" charset="0"/>
            </a:endParaRPr>
          </a:p>
          <a:p>
            <a:pPr marL="0" indent="0">
              <a:lnSpc>
                <a:spcPct val="80000"/>
              </a:lnSpc>
            </a:pPr>
            <a:r>
              <a:rPr lang="en-US" sz="2000" dirty="0">
                <a:latin typeface="Georgia" pitchFamily="18" charset="0"/>
              </a:rPr>
              <a:t>-This new system addresses the need for deciduous and mixed dentition classification to assist early treatment analysis.</a:t>
            </a:r>
          </a:p>
          <a:p>
            <a:pPr marL="609600" indent="-609600">
              <a:lnSpc>
                <a:spcPct val="90000"/>
              </a:lnSpc>
              <a:buFontTx/>
              <a:buAutoNum type="arabicPeriod"/>
            </a:pPr>
            <a:endParaRPr lang="en-US" sz="2000" dirty="0">
              <a:latin typeface="Georgia" pitchFamily="18" charset="0"/>
            </a:endParaRPr>
          </a:p>
          <a:p>
            <a:endParaRPr lang="en-US" sz="2000" dirty="0"/>
          </a:p>
        </p:txBody>
      </p:sp>
    </p:spTree>
    <p:extLst>
      <p:ext uri="{BB962C8B-B14F-4D97-AF65-F5344CB8AC3E}">
        <p14:creationId xmlns:p14="http://schemas.microsoft.com/office/powerpoint/2010/main" xmlns="" val="14038426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latin typeface="Georgia" pitchFamily="18" charset="0"/>
              </a:rPr>
              <a:t>                                BREAK</a:t>
            </a:r>
            <a:endParaRPr lang="en-US" b="1" dirty="0">
              <a:solidFill>
                <a:srgbClr val="C00000"/>
              </a:solidFill>
              <a:latin typeface="Georgia" pitchFamily="18" charset="0"/>
            </a:endParaRPr>
          </a:p>
        </p:txBody>
      </p:sp>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905000" y="1100137"/>
            <a:ext cx="5257800" cy="4875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078988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76200" y="381000"/>
            <a:ext cx="9144000" cy="519113"/>
          </a:xfrm>
          <a:prstGeom prst="rect">
            <a:avLst/>
          </a:prstGeom>
          <a:noFill/>
          <a:ln w="9525">
            <a:noFill/>
            <a:miter lim="800000"/>
            <a:headEnd/>
            <a:tailEnd/>
          </a:ln>
          <a:effectLst/>
        </p:spPr>
        <p:txBody>
          <a:bodyPr>
            <a:spAutoFit/>
          </a:bodyPr>
          <a:lstStyle/>
          <a:p>
            <a:r>
              <a:rPr lang="en-US" sz="2800" b="1">
                <a:solidFill>
                  <a:srgbClr val="66FFFF"/>
                </a:solidFill>
              </a:rPr>
              <a:t>BAUME   CLASSIFICATION  OF  PRIMARY  TEETH</a:t>
            </a:r>
          </a:p>
        </p:txBody>
      </p:sp>
      <p:sp>
        <p:nvSpPr>
          <p:cNvPr id="29699" name="Text Box 3"/>
          <p:cNvSpPr txBox="1">
            <a:spLocks noChangeArrowheads="1"/>
          </p:cNvSpPr>
          <p:nvPr/>
        </p:nvSpPr>
        <p:spPr bwMode="auto">
          <a:xfrm>
            <a:off x="0" y="1387475"/>
            <a:ext cx="4365625" cy="822325"/>
          </a:xfrm>
          <a:prstGeom prst="rect">
            <a:avLst/>
          </a:prstGeom>
          <a:noFill/>
          <a:ln w="9525">
            <a:noFill/>
            <a:miter lim="800000"/>
            <a:headEnd/>
            <a:tailEnd/>
          </a:ln>
          <a:effectLst/>
        </p:spPr>
        <p:txBody>
          <a:bodyPr>
            <a:spAutoFit/>
          </a:bodyPr>
          <a:lstStyle/>
          <a:p>
            <a:r>
              <a:rPr lang="en-US" u="none">
                <a:solidFill>
                  <a:srgbClr val="CCFF66"/>
                </a:solidFill>
              </a:rPr>
              <a:t>STRAIGHT OR FLUSH TERMINAL PLANE</a:t>
            </a:r>
          </a:p>
        </p:txBody>
      </p:sp>
      <p:sp>
        <p:nvSpPr>
          <p:cNvPr id="29706" name="Text Box 10"/>
          <p:cNvSpPr txBox="1">
            <a:spLocks noChangeArrowheads="1"/>
          </p:cNvSpPr>
          <p:nvPr/>
        </p:nvSpPr>
        <p:spPr bwMode="auto">
          <a:xfrm>
            <a:off x="762000" y="3200400"/>
            <a:ext cx="2209800" cy="457200"/>
          </a:xfrm>
          <a:prstGeom prst="rect">
            <a:avLst/>
          </a:prstGeom>
          <a:noFill/>
          <a:ln w="9525">
            <a:noFill/>
            <a:miter lim="800000"/>
            <a:headEnd/>
            <a:tailEnd/>
          </a:ln>
          <a:effectLst/>
        </p:spPr>
        <p:txBody>
          <a:bodyPr>
            <a:spAutoFit/>
          </a:bodyPr>
          <a:lstStyle/>
          <a:p>
            <a:r>
              <a:rPr lang="en-US" u="none">
                <a:solidFill>
                  <a:srgbClr val="CCFF66"/>
                </a:solidFill>
              </a:rPr>
              <a:t>MESIAL  STEP</a:t>
            </a:r>
          </a:p>
        </p:txBody>
      </p:sp>
      <p:sp>
        <p:nvSpPr>
          <p:cNvPr id="29707" name="Text Box 11"/>
          <p:cNvSpPr txBox="1">
            <a:spLocks noChangeArrowheads="1"/>
          </p:cNvSpPr>
          <p:nvPr/>
        </p:nvSpPr>
        <p:spPr bwMode="auto">
          <a:xfrm>
            <a:off x="914400" y="4648200"/>
            <a:ext cx="1905000" cy="822325"/>
          </a:xfrm>
          <a:prstGeom prst="rect">
            <a:avLst/>
          </a:prstGeom>
          <a:noFill/>
          <a:ln w="9525">
            <a:noFill/>
            <a:miter lim="800000"/>
            <a:headEnd/>
            <a:tailEnd/>
          </a:ln>
          <a:effectLst/>
        </p:spPr>
        <p:txBody>
          <a:bodyPr>
            <a:spAutoFit/>
          </a:bodyPr>
          <a:lstStyle/>
          <a:p>
            <a:r>
              <a:rPr lang="en-US" u="none"/>
              <a:t>  </a:t>
            </a:r>
            <a:r>
              <a:rPr lang="en-US" u="none">
                <a:solidFill>
                  <a:srgbClr val="CCFF66"/>
                </a:solidFill>
              </a:rPr>
              <a:t>DISTAL STEP</a:t>
            </a:r>
          </a:p>
        </p:txBody>
      </p:sp>
      <p:sp>
        <p:nvSpPr>
          <p:cNvPr id="29708" name="Line 12"/>
          <p:cNvSpPr>
            <a:spLocks noChangeShapeType="1"/>
          </p:cNvSpPr>
          <p:nvPr/>
        </p:nvSpPr>
        <p:spPr bwMode="auto">
          <a:xfrm>
            <a:off x="4648200" y="1905000"/>
            <a:ext cx="1752600" cy="0"/>
          </a:xfrm>
          <a:prstGeom prst="line">
            <a:avLst/>
          </a:prstGeom>
          <a:noFill/>
          <a:ln w="9525">
            <a:solidFill>
              <a:srgbClr val="FF66FF"/>
            </a:solidFill>
            <a:round/>
            <a:headEnd/>
            <a:tailEnd type="triangle" w="med" len="med"/>
          </a:ln>
          <a:effectLst/>
        </p:spPr>
        <p:txBody>
          <a:bodyPr/>
          <a:lstStyle/>
          <a:p>
            <a:endParaRPr lang="en-IN"/>
          </a:p>
        </p:txBody>
      </p:sp>
      <p:sp>
        <p:nvSpPr>
          <p:cNvPr id="29712" name="Text Box 16"/>
          <p:cNvSpPr txBox="1">
            <a:spLocks noChangeArrowheads="1"/>
          </p:cNvSpPr>
          <p:nvPr/>
        </p:nvSpPr>
        <p:spPr bwMode="auto">
          <a:xfrm>
            <a:off x="7031038" y="1143000"/>
            <a:ext cx="1503362" cy="1187450"/>
          </a:xfrm>
          <a:prstGeom prst="rect">
            <a:avLst/>
          </a:prstGeom>
          <a:noFill/>
          <a:ln w="9525">
            <a:noFill/>
            <a:miter lim="800000"/>
            <a:headEnd/>
            <a:tailEnd/>
          </a:ln>
          <a:effectLst/>
        </p:spPr>
        <p:txBody>
          <a:bodyPr>
            <a:spAutoFit/>
          </a:bodyPr>
          <a:lstStyle/>
          <a:p>
            <a:r>
              <a:rPr lang="en-US">
                <a:solidFill>
                  <a:srgbClr val="CCFF66"/>
                </a:solidFill>
              </a:rPr>
              <a:t>CLASS I</a:t>
            </a:r>
          </a:p>
          <a:p>
            <a:r>
              <a:rPr lang="en-US">
                <a:solidFill>
                  <a:srgbClr val="CCFF66"/>
                </a:solidFill>
              </a:rPr>
              <a:t>OR</a:t>
            </a:r>
          </a:p>
          <a:p>
            <a:r>
              <a:rPr lang="en-US">
                <a:solidFill>
                  <a:srgbClr val="CCFF66"/>
                </a:solidFill>
              </a:rPr>
              <a:t>CLASS II</a:t>
            </a:r>
          </a:p>
        </p:txBody>
      </p:sp>
      <p:sp>
        <p:nvSpPr>
          <p:cNvPr id="29713" name="Text Box 17"/>
          <p:cNvSpPr txBox="1">
            <a:spLocks noChangeArrowheads="1"/>
          </p:cNvSpPr>
          <p:nvPr/>
        </p:nvSpPr>
        <p:spPr bwMode="auto">
          <a:xfrm>
            <a:off x="7162800" y="2911475"/>
            <a:ext cx="1514475" cy="1187450"/>
          </a:xfrm>
          <a:prstGeom prst="rect">
            <a:avLst/>
          </a:prstGeom>
          <a:noFill/>
          <a:ln w="9525">
            <a:noFill/>
            <a:miter lim="800000"/>
            <a:headEnd/>
            <a:tailEnd/>
          </a:ln>
          <a:effectLst/>
        </p:spPr>
        <p:txBody>
          <a:bodyPr wrap="none">
            <a:spAutoFit/>
          </a:bodyPr>
          <a:lstStyle/>
          <a:p>
            <a:r>
              <a:rPr lang="en-US">
                <a:solidFill>
                  <a:srgbClr val="CCFF66"/>
                </a:solidFill>
              </a:rPr>
              <a:t>CLASS  I</a:t>
            </a:r>
          </a:p>
          <a:p>
            <a:r>
              <a:rPr lang="en-US">
                <a:solidFill>
                  <a:srgbClr val="CCFF66"/>
                </a:solidFill>
              </a:rPr>
              <a:t>OR</a:t>
            </a:r>
          </a:p>
          <a:p>
            <a:r>
              <a:rPr lang="en-US">
                <a:solidFill>
                  <a:srgbClr val="CCFF66"/>
                </a:solidFill>
              </a:rPr>
              <a:t>CLASS III</a:t>
            </a:r>
          </a:p>
        </p:txBody>
      </p:sp>
      <p:sp>
        <p:nvSpPr>
          <p:cNvPr id="29714" name="Text Box 18"/>
          <p:cNvSpPr txBox="1">
            <a:spLocks noChangeArrowheads="1"/>
          </p:cNvSpPr>
          <p:nvPr/>
        </p:nvSpPr>
        <p:spPr bwMode="auto">
          <a:xfrm>
            <a:off x="7161213" y="4572000"/>
            <a:ext cx="1754187" cy="457200"/>
          </a:xfrm>
          <a:prstGeom prst="rect">
            <a:avLst/>
          </a:prstGeom>
          <a:noFill/>
          <a:ln w="9525">
            <a:noFill/>
            <a:miter lim="800000"/>
            <a:headEnd/>
            <a:tailEnd/>
          </a:ln>
          <a:effectLst/>
        </p:spPr>
        <p:txBody>
          <a:bodyPr>
            <a:spAutoFit/>
          </a:bodyPr>
          <a:lstStyle/>
          <a:p>
            <a:r>
              <a:rPr lang="en-US">
                <a:solidFill>
                  <a:srgbClr val="CCFF66"/>
                </a:solidFill>
              </a:rPr>
              <a:t>CLASS II</a:t>
            </a:r>
          </a:p>
        </p:txBody>
      </p:sp>
      <p:sp>
        <p:nvSpPr>
          <p:cNvPr id="29721" name="Line 25"/>
          <p:cNvSpPr>
            <a:spLocks noChangeShapeType="1"/>
          </p:cNvSpPr>
          <p:nvPr/>
        </p:nvSpPr>
        <p:spPr bwMode="auto">
          <a:xfrm>
            <a:off x="4572000" y="3429000"/>
            <a:ext cx="1752600" cy="0"/>
          </a:xfrm>
          <a:prstGeom prst="line">
            <a:avLst/>
          </a:prstGeom>
          <a:noFill/>
          <a:ln w="9525">
            <a:solidFill>
              <a:srgbClr val="FF66FF"/>
            </a:solidFill>
            <a:round/>
            <a:headEnd/>
            <a:tailEnd type="triangle" w="med" len="med"/>
          </a:ln>
          <a:effectLst/>
        </p:spPr>
        <p:txBody>
          <a:bodyPr/>
          <a:lstStyle/>
          <a:p>
            <a:endParaRPr lang="en-IN"/>
          </a:p>
        </p:txBody>
      </p:sp>
      <p:sp>
        <p:nvSpPr>
          <p:cNvPr id="29722" name="Line 26"/>
          <p:cNvSpPr>
            <a:spLocks noChangeShapeType="1"/>
          </p:cNvSpPr>
          <p:nvPr/>
        </p:nvSpPr>
        <p:spPr bwMode="auto">
          <a:xfrm>
            <a:off x="4495800" y="4876800"/>
            <a:ext cx="1752600" cy="0"/>
          </a:xfrm>
          <a:prstGeom prst="line">
            <a:avLst/>
          </a:prstGeom>
          <a:noFill/>
          <a:ln w="9525">
            <a:solidFill>
              <a:srgbClr val="FF66FF"/>
            </a:solidFill>
            <a:round/>
            <a:headEnd/>
            <a:tailEnd type="triangle" w="med" len="med"/>
          </a:ln>
          <a:effectLst/>
        </p:spPr>
        <p:txBody>
          <a:bodyPr/>
          <a:lstStyle/>
          <a:p>
            <a:endParaRPr lang="en-IN"/>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6" name="Object 1024"/>
          <p:cNvGraphicFramePr>
            <a:graphicFrameLocks noChangeAspect="1"/>
          </p:cNvGraphicFramePr>
          <p:nvPr/>
        </p:nvGraphicFramePr>
        <p:xfrm>
          <a:off x="2895600" y="0"/>
          <a:ext cx="2838450" cy="6781800"/>
        </p:xfrm>
        <a:graphic>
          <a:graphicData uri="http://schemas.openxmlformats.org/presentationml/2006/ole">
            <p:oleObj spid="_x0000_s90114" name="PhotoImpact" r:id="rId4" imgW="2773451" imgH="6625804" progId="PI3.Image">
              <p:embed/>
            </p:oleObj>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365760"/>
            <a:ext cx="8458200" cy="548640"/>
          </a:xfrm>
        </p:spPr>
        <p:txBody>
          <a:bodyPr/>
          <a:lstStyle/>
          <a:p>
            <a:r>
              <a:rPr lang="en-US" sz="2400" b="1" dirty="0">
                <a:solidFill>
                  <a:srgbClr val="C00000"/>
                </a:solidFill>
                <a:latin typeface="Georgia" pitchFamily="18" charset="0"/>
              </a:rPr>
              <a:t>BAUME   CLASSIFICATION  OF  PRIMARY  TEETH</a:t>
            </a:r>
            <a:br>
              <a:rPr lang="en-US" sz="2400" b="1" dirty="0">
                <a:solidFill>
                  <a:srgbClr val="C00000"/>
                </a:solidFill>
                <a:latin typeface="Georgia" pitchFamily="18" charset="0"/>
              </a:rPr>
            </a:br>
            <a:endParaRPr lang="en-US" sz="2400" dirty="0">
              <a:latin typeface="Georgia" pitchFamily="18" charset="0"/>
            </a:endParaRPr>
          </a:p>
        </p:txBody>
      </p:sp>
      <p:sp>
        <p:nvSpPr>
          <p:cNvPr id="3" name="Content Placeholder 2"/>
          <p:cNvSpPr>
            <a:spLocks noGrp="1"/>
          </p:cNvSpPr>
          <p:nvPr>
            <p:ph idx="4294967295"/>
          </p:nvPr>
        </p:nvSpPr>
        <p:spPr>
          <a:xfrm>
            <a:off x="381000" y="1066800"/>
            <a:ext cx="8534400" cy="5486400"/>
          </a:xfrm>
        </p:spPr>
        <p:txBody>
          <a:bodyPr>
            <a:normAutofit/>
          </a:bodyPr>
          <a:lstStyle/>
          <a:p>
            <a:r>
              <a:rPr lang="en-US" sz="2000" b="0" dirty="0" smtClean="0">
                <a:latin typeface="Georgia" pitchFamily="18" charset="0"/>
              </a:rPr>
              <a:t>A normal relationship of the </a:t>
            </a:r>
          </a:p>
          <a:p>
            <a:r>
              <a:rPr lang="en-US" sz="2000" b="0" dirty="0" smtClean="0">
                <a:latin typeface="Georgia" pitchFamily="18" charset="0"/>
              </a:rPr>
              <a:t>primary molar teeth is</a:t>
            </a:r>
          </a:p>
          <a:p>
            <a:r>
              <a:rPr lang="en-US" sz="2000" dirty="0" smtClean="0">
                <a:solidFill>
                  <a:srgbClr val="C00000"/>
                </a:solidFill>
                <a:latin typeface="Georgia" pitchFamily="18" charset="0"/>
              </a:rPr>
              <a:t>FLUSH TERMINAL PLANE.</a:t>
            </a:r>
          </a:p>
          <a:p>
            <a:endParaRPr lang="en-US" sz="2000" b="0" dirty="0" smtClean="0">
              <a:latin typeface="Georgia" pitchFamily="18" charset="0"/>
            </a:endParaRPr>
          </a:p>
          <a:p>
            <a:r>
              <a:rPr lang="en-US" sz="2000" b="0" dirty="0" smtClean="0">
                <a:latin typeface="Georgia" pitchFamily="18" charset="0"/>
              </a:rPr>
              <a:t>The primary dentition equivalent of </a:t>
            </a:r>
            <a:r>
              <a:rPr lang="en-US" sz="2000" dirty="0" smtClean="0">
                <a:solidFill>
                  <a:srgbClr val="C00000"/>
                </a:solidFill>
                <a:latin typeface="Georgia" pitchFamily="18" charset="0"/>
              </a:rPr>
              <a:t>Angle’s CLASS II  </a:t>
            </a:r>
            <a:r>
              <a:rPr lang="en-US" sz="2000" b="0" dirty="0" smtClean="0">
                <a:latin typeface="Georgia" pitchFamily="18" charset="0"/>
              </a:rPr>
              <a:t>is the</a:t>
            </a:r>
          </a:p>
          <a:p>
            <a:r>
              <a:rPr lang="en-US" sz="2000" dirty="0" smtClean="0">
                <a:solidFill>
                  <a:srgbClr val="C00000"/>
                </a:solidFill>
                <a:latin typeface="Georgia" pitchFamily="18" charset="0"/>
              </a:rPr>
              <a:t>DISTAL STEP</a:t>
            </a:r>
            <a:r>
              <a:rPr lang="en-US" sz="2000" b="0" dirty="0" smtClean="0">
                <a:latin typeface="Georgia" pitchFamily="18" charset="0"/>
              </a:rPr>
              <a:t>.</a:t>
            </a:r>
          </a:p>
          <a:p>
            <a:endParaRPr lang="en-US" sz="2000" b="0" dirty="0" smtClean="0">
              <a:latin typeface="Georgia" pitchFamily="18" charset="0"/>
            </a:endParaRPr>
          </a:p>
          <a:p>
            <a:r>
              <a:rPr lang="en-US" sz="2000" b="0" dirty="0" smtClean="0">
                <a:latin typeface="Georgia" pitchFamily="18" charset="0"/>
              </a:rPr>
              <a:t>A </a:t>
            </a:r>
            <a:r>
              <a:rPr lang="en-US" sz="2000" dirty="0" smtClean="0">
                <a:solidFill>
                  <a:srgbClr val="C00000"/>
                </a:solidFill>
                <a:latin typeface="Georgia" pitchFamily="18" charset="0"/>
              </a:rPr>
              <a:t>MESIAL STEP </a:t>
            </a:r>
            <a:r>
              <a:rPr lang="en-US" sz="2000" b="0" dirty="0" smtClean="0">
                <a:latin typeface="Georgia" pitchFamily="18" charset="0"/>
              </a:rPr>
              <a:t>relationship corresponds to </a:t>
            </a:r>
            <a:r>
              <a:rPr lang="en-US" sz="2000" dirty="0" smtClean="0">
                <a:solidFill>
                  <a:srgbClr val="C00000"/>
                </a:solidFill>
                <a:latin typeface="Georgia" pitchFamily="18" charset="0"/>
              </a:rPr>
              <a:t>Angle’s Class I</a:t>
            </a:r>
            <a:r>
              <a:rPr lang="en-US" sz="2000" b="0" dirty="0" smtClean="0">
                <a:latin typeface="Georgia" pitchFamily="18" charset="0"/>
              </a:rPr>
              <a:t>.</a:t>
            </a:r>
          </a:p>
          <a:p>
            <a:endParaRPr lang="en-US" sz="2000" b="0" dirty="0" smtClean="0">
              <a:latin typeface="Georgia" pitchFamily="18" charset="0"/>
            </a:endParaRPr>
          </a:p>
          <a:p>
            <a:endParaRPr lang="en-US" sz="2000" b="0" dirty="0">
              <a:latin typeface="Georgia" pitchFamily="18" charset="0"/>
            </a:endParaRPr>
          </a:p>
          <a:p>
            <a:r>
              <a:rPr lang="en-US" sz="2000" b="0" dirty="0" smtClean="0">
                <a:latin typeface="Georgia" pitchFamily="18" charset="0"/>
              </a:rPr>
              <a:t>An equivalent of CLASS III is almost never seen in the primary dentition </a:t>
            </a:r>
            <a:r>
              <a:rPr lang="en-US" sz="2000" b="0" dirty="0" err="1" smtClean="0">
                <a:latin typeface="Georgia" pitchFamily="18" charset="0"/>
              </a:rPr>
              <a:t>becoz</a:t>
            </a:r>
            <a:r>
              <a:rPr lang="en-US" sz="2000" b="0" dirty="0" smtClean="0">
                <a:latin typeface="Georgia" pitchFamily="18" charset="0"/>
              </a:rPr>
              <a:t> of normal pattern of craniofacial growth in which mandible lags behind the maxilla. </a:t>
            </a:r>
            <a:endParaRPr lang="en-US" sz="2000" b="0" dirty="0">
              <a:latin typeface="Georgia" pitchFamily="18" charset="0"/>
            </a:endParaRPr>
          </a:p>
        </p:txBody>
      </p:sp>
      <p:pic>
        <p:nvPicPr>
          <p:cNvPr id="45058" name="Picture 2" descr="http://www.juniordentist.com/wp-content/uploads/2012/06/End-on-end-relation-of-first-permenant-molar.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05350" y="1143000"/>
            <a:ext cx="4286250" cy="1066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075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5058"/>
                                        </p:tgtEl>
                                        <p:attrNameLst>
                                          <p:attrName>style.visibility</p:attrName>
                                        </p:attrNameLst>
                                      </p:cBhvr>
                                      <p:to>
                                        <p:strVal val="visible"/>
                                      </p:to>
                                    </p:set>
                                    <p:animEffect transition="in" filter="barn(inVertical)">
                                      <p:cBhvr>
                                        <p:cTn id="23" dur="500"/>
                                        <p:tgtEl>
                                          <p:spTgt spid="450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calcmode="lin" valueType="num">
                                      <p:cBhvr>
                                        <p:cTn id="3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777875"/>
            <a:ext cx="436562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b="1" u="none" dirty="0" smtClean="0">
                <a:solidFill>
                  <a:srgbClr val="C00000"/>
                </a:solidFill>
                <a:latin typeface="Georgia" pitchFamily="18" charset="0"/>
              </a:rPr>
              <a:t>         FLUSH </a:t>
            </a:r>
            <a:r>
              <a:rPr lang="en-US" b="1" u="none" dirty="0">
                <a:solidFill>
                  <a:srgbClr val="C00000"/>
                </a:solidFill>
                <a:latin typeface="Georgia" pitchFamily="18" charset="0"/>
              </a:rPr>
              <a:t>TERMINAL PLANE</a:t>
            </a:r>
          </a:p>
        </p:txBody>
      </p:sp>
      <p:sp>
        <p:nvSpPr>
          <p:cNvPr id="5" name="Text Box 10"/>
          <p:cNvSpPr txBox="1">
            <a:spLocks noChangeArrowheads="1"/>
          </p:cNvSpPr>
          <p:nvPr/>
        </p:nvSpPr>
        <p:spPr bwMode="auto">
          <a:xfrm>
            <a:off x="762000" y="2590800"/>
            <a:ext cx="22098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b="1" u="none" dirty="0">
                <a:solidFill>
                  <a:srgbClr val="C00000"/>
                </a:solidFill>
                <a:latin typeface="Georgia" pitchFamily="18" charset="0"/>
              </a:rPr>
              <a:t>MESIAL  STEP</a:t>
            </a:r>
          </a:p>
        </p:txBody>
      </p:sp>
      <p:sp>
        <p:nvSpPr>
          <p:cNvPr id="6" name="Text Box 11"/>
          <p:cNvSpPr txBox="1">
            <a:spLocks noChangeArrowheads="1"/>
          </p:cNvSpPr>
          <p:nvPr/>
        </p:nvSpPr>
        <p:spPr bwMode="auto">
          <a:xfrm>
            <a:off x="914400" y="4038600"/>
            <a:ext cx="19050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b="1" u="none">
                <a:solidFill>
                  <a:srgbClr val="C00000"/>
                </a:solidFill>
                <a:latin typeface="Georgia" pitchFamily="18" charset="0"/>
              </a:rPr>
              <a:t>  DISTAL STEP</a:t>
            </a:r>
          </a:p>
        </p:txBody>
      </p:sp>
      <p:sp>
        <p:nvSpPr>
          <p:cNvPr id="7" name="Line 12"/>
          <p:cNvSpPr>
            <a:spLocks noChangeShapeType="1"/>
          </p:cNvSpPr>
          <p:nvPr/>
        </p:nvSpPr>
        <p:spPr bwMode="auto">
          <a:xfrm>
            <a:off x="4648200" y="1295400"/>
            <a:ext cx="1752600" cy="0"/>
          </a:xfrm>
          <a:prstGeom prst="line">
            <a:avLst/>
          </a:prstGeom>
          <a:noFill/>
          <a:ln w="9525">
            <a:solidFill>
              <a:srgbClr val="FF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 name="Text Box 16"/>
          <p:cNvSpPr txBox="1">
            <a:spLocks noChangeArrowheads="1"/>
          </p:cNvSpPr>
          <p:nvPr/>
        </p:nvSpPr>
        <p:spPr bwMode="auto">
          <a:xfrm>
            <a:off x="7031038" y="533400"/>
            <a:ext cx="1503362"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2000" b="1" dirty="0">
                <a:latin typeface="Georgia" pitchFamily="18" charset="0"/>
              </a:rPr>
              <a:t>CLASS I</a:t>
            </a:r>
          </a:p>
          <a:p>
            <a:r>
              <a:rPr lang="en-US" sz="2000" b="1" dirty="0">
                <a:latin typeface="Georgia" pitchFamily="18" charset="0"/>
              </a:rPr>
              <a:t>OR</a:t>
            </a:r>
          </a:p>
          <a:p>
            <a:r>
              <a:rPr lang="en-US" sz="2000" b="1" dirty="0" smtClean="0">
                <a:latin typeface="Georgia" pitchFamily="18" charset="0"/>
              </a:rPr>
              <a:t>END ON</a:t>
            </a:r>
            <a:endParaRPr lang="en-US" sz="2000" b="1" dirty="0">
              <a:latin typeface="Georgia" pitchFamily="18" charset="0"/>
            </a:endParaRPr>
          </a:p>
        </p:txBody>
      </p:sp>
      <p:sp>
        <p:nvSpPr>
          <p:cNvPr id="9" name="Text Box 17"/>
          <p:cNvSpPr txBox="1">
            <a:spLocks noChangeArrowheads="1"/>
          </p:cNvSpPr>
          <p:nvPr/>
        </p:nvSpPr>
        <p:spPr bwMode="auto">
          <a:xfrm>
            <a:off x="7162800" y="2301875"/>
            <a:ext cx="147829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000" b="1" dirty="0">
                <a:latin typeface="Georgia" pitchFamily="18" charset="0"/>
              </a:rPr>
              <a:t>CLASS  I</a:t>
            </a:r>
          </a:p>
          <a:p>
            <a:r>
              <a:rPr lang="en-US" sz="2000" b="1" dirty="0">
                <a:latin typeface="Georgia" pitchFamily="18" charset="0"/>
              </a:rPr>
              <a:t>OR</a:t>
            </a:r>
          </a:p>
          <a:p>
            <a:r>
              <a:rPr lang="en-US" sz="2000" b="1" dirty="0">
                <a:latin typeface="Georgia" pitchFamily="18" charset="0"/>
              </a:rPr>
              <a:t>CLASS III</a:t>
            </a:r>
          </a:p>
        </p:txBody>
      </p:sp>
      <p:sp>
        <p:nvSpPr>
          <p:cNvPr id="10" name="Text Box 18"/>
          <p:cNvSpPr txBox="1">
            <a:spLocks noChangeArrowheads="1"/>
          </p:cNvSpPr>
          <p:nvPr/>
        </p:nvSpPr>
        <p:spPr bwMode="auto">
          <a:xfrm>
            <a:off x="7161213" y="3962400"/>
            <a:ext cx="1754187"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2000" b="1" dirty="0">
                <a:latin typeface="Georgia" pitchFamily="18" charset="0"/>
              </a:rPr>
              <a:t>CLASS </a:t>
            </a:r>
            <a:r>
              <a:rPr lang="en-US" sz="2000" b="1" dirty="0" smtClean="0">
                <a:latin typeface="Georgia" pitchFamily="18" charset="0"/>
              </a:rPr>
              <a:t>II</a:t>
            </a:r>
          </a:p>
          <a:p>
            <a:r>
              <a:rPr lang="en-US" sz="2000" b="1" dirty="0" smtClean="0">
                <a:latin typeface="Georgia" pitchFamily="18" charset="0"/>
              </a:rPr>
              <a:t>OR </a:t>
            </a:r>
          </a:p>
          <a:p>
            <a:r>
              <a:rPr lang="en-US" sz="2000" b="1" dirty="0" smtClean="0">
                <a:latin typeface="Georgia" pitchFamily="18" charset="0"/>
              </a:rPr>
              <a:t>END ON</a:t>
            </a:r>
            <a:endParaRPr lang="en-US" sz="2000" b="1" dirty="0">
              <a:latin typeface="Georgia" pitchFamily="18" charset="0"/>
            </a:endParaRPr>
          </a:p>
        </p:txBody>
      </p:sp>
      <p:sp>
        <p:nvSpPr>
          <p:cNvPr id="11" name="Line 25"/>
          <p:cNvSpPr>
            <a:spLocks noChangeShapeType="1"/>
          </p:cNvSpPr>
          <p:nvPr/>
        </p:nvSpPr>
        <p:spPr bwMode="auto">
          <a:xfrm>
            <a:off x="4572000" y="2819400"/>
            <a:ext cx="1752600" cy="0"/>
          </a:xfrm>
          <a:prstGeom prst="line">
            <a:avLst/>
          </a:prstGeom>
          <a:noFill/>
          <a:ln w="9525">
            <a:solidFill>
              <a:srgbClr val="FF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 name="Line 26"/>
          <p:cNvSpPr>
            <a:spLocks noChangeShapeType="1"/>
          </p:cNvSpPr>
          <p:nvPr/>
        </p:nvSpPr>
        <p:spPr bwMode="auto">
          <a:xfrm>
            <a:off x="4495800" y="4267200"/>
            <a:ext cx="1752600" cy="0"/>
          </a:xfrm>
          <a:prstGeom prst="line">
            <a:avLst/>
          </a:prstGeom>
          <a:noFill/>
          <a:ln w="9525">
            <a:solidFill>
              <a:srgbClr val="FF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 name="Rectangle 12"/>
          <p:cNvSpPr/>
          <p:nvPr/>
        </p:nvSpPr>
        <p:spPr>
          <a:xfrm>
            <a:off x="609600" y="5257800"/>
            <a:ext cx="8305800" cy="1477328"/>
          </a:xfrm>
          <a:prstGeom prst="rect">
            <a:avLst/>
          </a:prstGeom>
        </p:spPr>
        <p:txBody>
          <a:bodyPr wrap="square">
            <a:spAutoFit/>
          </a:bodyPr>
          <a:lstStyle/>
          <a:p>
            <a:pPr>
              <a:lnSpc>
                <a:spcPct val="90000"/>
              </a:lnSpc>
            </a:pPr>
            <a:r>
              <a:rPr lang="en-US" sz="2000" dirty="0">
                <a:latin typeface="Georgia" pitchFamily="18" charset="0"/>
              </a:rPr>
              <a:t>Only 55% of the children have flush terminal </a:t>
            </a:r>
            <a:r>
              <a:rPr lang="en-US" sz="2000" dirty="0" smtClean="0">
                <a:latin typeface="Georgia" pitchFamily="18" charset="0"/>
              </a:rPr>
              <a:t>plane relationship</a:t>
            </a:r>
            <a:r>
              <a:rPr lang="en-US" sz="2000" dirty="0">
                <a:latin typeface="Georgia" pitchFamily="18" charset="0"/>
              </a:rPr>
              <a:t>, </a:t>
            </a:r>
            <a:endParaRPr lang="en-US" sz="2000" dirty="0" smtClean="0">
              <a:latin typeface="Georgia" pitchFamily="18" charset="0"/>
            </a:endParaRPr>
          </a:p>
          <a:p>
            <a:pPr>
              <a:lnSpc>
                <a:spcPct val="90000"/>
              </a:lnSpc>
            </a:pPr>
            <a:r>
              <a:rPr lang="en-US" sz="2000" dirty="0" smtClean="0">
                <a:latin typeface="Georgia" pitchFamily="18" charset="0"/>
              </a:rPr>
              <a:t>26</a:t>
            </a:r>
            <a:r>
              <a:rPr lang="en-US" sz="2000" dirty="0">
                <a:latin typeface="Georgia" pitchFamily="18" charset="0"/>
              </a:rPr>
              <a:t>% of the children have distal step</a:t>
            </a:r>
          </a:p>
          <a:p>
            <a:pPr>
              <a:lnSpc>
                <a:spcPct val="90000"/>
              </a:lnSpc>
            </a:pPr>
            <a:r>
              <a:rPr lang="en-US" sz="2000" dirty="0">
                <a:latin typeface="Georgia" pitchFamily="18" charset="0"/>
              </a:rPr>
              <a:t>and 4% of children have mesial step relation. </a:t>
            </a:r>
            <a:endParaRPr lang="en-US" sz="2000" dirty="0" smtClean="0">
              <a:latin typeface="Georgia" pitchFamily="18" charset="0"/>
            </a:endParaRPr>
          </a:p>
          <a:p>
            <a:pPr>
              <a:lnSpc>
                <a:spcPct val="90000"/>
              </a:lnSpc>
            </a:pPr>
            <a:r>
              <a:rPr lang="en-US" sz="2000" dirty="0" smtClean="0">
                <a:latin typeface="Georgia" pitchFamily="18" charset="0"/>
              </a:rPr>
              <a:t>In the remaining </a:t>
            </a:r>
            <a:r>
              <a:rPr lang="en-US" sz="2000" dirty="0">
                <a:latin typeface="Georgia" pitchFamily="18" charset="0"/>
              </a:rPr>
              <a:t>cases the relation was different on either</a:t>
            </a:r>
          </a:p>
          <a:p>
            <a:pPr>
              <a:lnSpc>
                <a:spcPct val="90000"/>
              </a:lnSpc>
            </a:pPr>
            <a:r>
              <a:rPr lang="en-US" sz="2000" dirty="0">
                <a:latin typeface="Georgia" pitchFamily="18" charset="0"/>
              </a:rPr>
              <a:t>side of the arches.</a:t>
            </a:r>
          </a:p>
        </p:txBody>
      </p:sp>
    </p:spTree>
    <p:extLst>
      <p:ext uri="{BB962C8B-B14F-4D97-AF65-F5344CB8AC3E}">
        <p14:creationId xmlns:p14="http://schemas.microsoft.com/office/powerpoint/2010/main" xmlns="" val="42102853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0" y="457200"/>
            <a:ext cx="7772400" cy="1143000"/>
          </a:xfrm>
        </p:spPr>
        <p:txBody>
          <a:bodyPr/>
          <a:lstStyle/>
          <a:p>
            <a:r>
              <a:rPr lang="en-US" sz="2400" b="1" dirty="0">
                <a:solidFill>
                  <a:srgbClr val="C00000"/>
                </a:solidFill>
                <a:latin typeface="Georgia" pitchFamily="18" charset="0"/>
              </a:rPr>
              <a:t>THE PSEUDO-CLASS I- A NEWLY DEFINED TYPE OF MALOCCLUSION</a:t>
            </a:r>
            <a:br>
              <a:rPr lang="en-US" sz="2400" b="1" dirty="0">
                <a:solidFill>
                  <a:srgbClr val="C00000"/>
                </a:solidFill>
                <a:latin typeface="Georgia" pitchFamily="18" charset="0"/>
              </a:rPr>
            </a:br>
            <a:endParaRPr lang="en-US" sz="2400" b="1" dirty="0">
              <a:solidFill>
                <a:srgbClr val="C00000"/>
              </a:solidFill>
              <a:latin typeface="Georgia" pitchFamily="18" charset="0"/>
            </a:endParaRPr>
          </a:p>
        </p:txBody>
      </p:sp>
      <p:sp>
        <p:nvSpPr>
          <p:cNvPr id="7" name="Rectangle 3"/>
          <p:cNvSpPr txBox="1">
            <a:spLocks noChangeArrowheads="1"/>
          </p:cNvSpPr>
          <p:nvPr/>
        </p:nvSpPr>
        <p:spPr>
          <a:xfrm>
            <a:off x="838200" y="1447800"/>
            <a:ext cx="7772400" cy="5715000"/>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lnSpc>
                <a:spcPct val="90000"/>
              </a:lnSpc>
              <a:buFont typeface="Wingdings" pitchFamily="2" charset="2"/>
              <a:buNone/>
            </a:pPr>
            <a:r>
              <a:rPr lang="en-US" sz="2000" dirty="0" smtClean="0">
                <a:solidFill>
                  <a:srgbClr val="FF3300"/>
                </a:solidFill>
                <a:latin typeface="Georgia" pitchFamily="18" charset="0"/>
              </a:rPr>
              <a:t>	(Jan De </a:t>
            </a:r>
            <a:r>
              <a:rPr lang="en-US" sz="2000" dirty="0" err="1" smtClean="0">
                <a:solidFill>
                  <a:srgbClr val="FF3300"/>
                </a:solidFill>
                <a:latin typeface="Georgia" pitchFamily="18" charset="0"/>
              </a:rPr>
              <a:t>Baets</a:t>
            </a:r>
            <a:r>
              <a:rPr lang="en-US" sz="2000" dirty="0" smtClean="0">
                <a:solidFill>
                  <a:srgbClr val="FF3300"/>
                </a:solidFill>
                <a:latin typeface="Georgia" pitchFamily="18" charset="0"/>
              </a:rPr>
              <a:t> and Martin </a:t>
            </a:r>
            <a:r>
              <a:rPr lang="en-US" sz="2000" dirty="0" err="1" smtClean="0">
                <a:solidFill>
                  <a:srgbClr val="FF3300"/>
                </a:solidFill>
                <a:latin typeface="Georgia" pitchFamily="18" charset="0"/>
              </a:rPr>
              <a:t>Chiarini</a:t>
            </a:r>
            <a:r>
              <a:rPr lang="en-US" sz="2000" dirty="0" smtClean="0">
                <a:solidFill>
                  <a:srgbClr val="FF3300"/>
                </a:solidFill>
                <a:latin typeface="Georgia" pitchFamily="18" charset="0"/>
              </a:rPr>
              <a:t>)</a:t>
            </a:r>
          </a:p>
          <a:p>
            <a:pPr>
              <a:lnSpc>
                <a:spcPct val="90000"/>
              </a:lnSpc>
            </a:pPr>
            <a:endParaRPr lang="en-US" sz="2000" dirty="0" smtClean="0">
              <a:latin typeface="Georgia" pitchFamily="18" charset="0"/>
            </a:endParaRPr>
          </a:p>
          <a:p>
            <a:pPr>
              <a:lnSpc>
                <a:spcPct val="90000"/>
              </a:lnSpc>
            </a:pPr>
            <a:r>
              <a:rPr lang="en-US" sz="2000" dirty="0" smtClean="0">
                <a:latin typeface="Georgia" pitchFamily="18" charset="0"/>
              </a:rPr>
              <a:t>Pseudo-Class I is an apparent Class I molar and canine relationship that has developed too </a:t>
            </a:r>
            <a:r>
              <a:rPr lang="en-US" sz="2000" dirty="0" err="1" smtClean="0">
                <a:latin typeface="Georgia" pitchFamily="18" charset="0"/>
              </a:rPr>
              <a:t>mesially</a:t>
            </a:r>
            <a:r>
              <a:rPr lang="en-US" sz="2000" dirty="0" smtClean="0">
                <a:latin typeface="Georgia" pitchFamily="18" charset="0"/>
              </a:rPr>
              <a:t> because of a combination of lower anterior crowding, mesial rotation of the upper first molars, and lack of space for the erupting lower canines. </a:t>
            </a:r>
          </a:p>
          <a:p>
            <a:pPr>
              <a:lnSpc>
                <a:spcPct val="90000"/>
              </a:lnSpc>
            </a:pPr>
            <a:endParaRPr lang="en-US" sz="2000" dirty="0" smtClean="0">
              <a:latin typeface="Georgia" pitchFamily="18" charset="0"/>
            </a:endParaRPr>
          </a:p>
          <a:p>
            <a:pPr>
              <a:lnSpc>
                <a:spcPct val="90000"/>
              </a:lnSpc>
            </a:pPr>
            <a:r>
              <a:rPr lang="en-US" sz="2000" dirty="0" smtClean="0">
                <a:latin typeface="Georgia" pitchFamily="18" charset="0"/>
              </a:rPr>
              <a:t>The Class I </a:t>
            </a:r>
            <a:r>
              <a:rPr lang="en-US" sz="2000" dirty="0" err="1" smtClean="0">
                <a:latin typeface="Georgia" pitchFamily="18" charset="0"/>
              </a:rPr>
              <a:t>intercuspation</a:t>
            </a:r>
            <a:r>
              <a:rPr lang="en-US" sz="2000" dirty="0" smtClean="0">
                <a:latin typeface="Georgia" pitchFamily="18" charset="0"/>
              </a:rPr>
              <a:t> in fact masks a mild dental Class II. </a:t>
            </a:r>
          </a:p>
          <a:p>
            <a:pPr>
              <a:lnSpc>
                <a:spcPct val="90000"/>
              </a:lnSpc>
            </a:pPr>
            <a:endParaRPr lang="en-US" sz="2000" dirty="0" smtClean="0">
              <a:latin typeface="Georgia" pitchFamily="18" charset="0"/>
            </a:endParaRPr>
          </a:p>
          <a:p>
            <a:pPr>
              <a:lnSpc>
                <a:spcPct val="90000"/>
              </a:lnSpc>
            </a:pPr>
            <a:r>
              <a:rPr lang="en-US" sz="2000" dirty="0" smtClean="0">
                <a:latin typeface="Georgia" pitchFamily="18" charset="0"/>
              </a:rPr>
              <a:t>Most mature P-</a:t>
            </a:r>
            <a:r>
              <a:rPr lang="en-US" sz="2000" dirty="0" err="1" smtClean="0">
                <a:latin typeface="Georgia" pitchFamily="18" charset="0"/>
              </a:rPr>
              <a:t>Cl.I</a:t>
            </a:r>
            <a:r>
              <a:rPr lang="en-US" sz="2000" dirty="0" smtClean="0">
                <a:latin typeface="Georgia" pitchFamily="18" charset="0"/>
              </a:rPr>
              <a:t> malocclusions also have </a:t>
            </a:r>
            <a:r>
              <a:rPr lang="en-US" sz="2000" dirty="0" err="1" smtClean="0">
                <a:latin typeface="Georgia" pitchFamily="18" charset="0"/>
              </a:rPr>
              <a:t>overerupted</a:t>
            </a:r>
            <a:r>
              <a:rPr lang="en-US" sz="2000" dirty="0" smtClean="0">
                <a:latin typeface="Georgia" pitchFamily="18" charset="0"/>
              </a:rPr>
              <a:t> lower second molars and anterior deep bites.                                      (</a:t>
            </a:r>
            <a:r>
              <a:rPr lang="en-US" sz="2000" dirty="0" err="1" smtClean="0">
                <a:latin typeface="Georgia" pitchFamily="18" charset="0"/>
              </a:rPr>
              <a:t>jco</a:t>
            </a:r>
            <a:r>
              <a:rPr lang="en-US" sz="2000" dirty="0" smtClean="0">
                <a:latin typeface="Georgia" pitchFamily="18" charset="0"/>
              </a:rPr>
              <a:t> 95 Feb)</a:t>
            </a:r>
          </a:p>
          <a:p>
            <a:pPr>
              <a:lnSpc>
                <a:spcPct val="90000"/>
              </a:lnSpc>
            </a:pPr>
            <a:endParaRPr lang="en-US" sz="2000" dirty="0">
              <a:latin typeface="Georgia" pitchFamily="18" charset="0"/>
            </a:endParaRPr>
          </a:p>
        </p:txBody>
      </p:sp>
    </p:spTree>
    <p:extLst>
      <p:ext uri="{BB962C8B-B14F-4D97-AF65-F5344CB8AC3E}">
        <p14:creationId xmlns:p14="http://schemas.microsoft.com/office/powerpoint/2010/main" xmlns="" val="37263791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solidFill>
                  <a:srgbClr val="C00000"/>
                </a:solidFill>
                <a:latin typeface="Georgia" pitchFamily="18" charset="0"/>
              </a:rPr>
              <a:t>Development of pseudo class 1</a:t>
            </a:r>
            <a:endParaRPr lang="en-US" sz="2400" b="1" dirty="0">
              <a:solidFill>
                <a:srgbClr val="C00000"/>
              </a:solidFill>
              <a:latin typeface="Georgia" pitchFamily="18" charset="0"/>
            </a:endParaRPr>
          </a:p>
        </p:txBody>
      </p:sp>
      <p:sp>
        <p:nvSpPr>
          <p:cNvPr id="3" name="Content Placeholder 2"/>
          <p:cNvSpPr>
            <a:spLocks noGrp="1"/>
          </p:cNvSpPr>
          <p:nvPr>
            <p:ph idx="1"/>
          </p:nvPr>
        </p:nvSpPr>
        <p:spPr/>
        <p:txBody>
          <a:bodyPr>
            <a:noAutofit/>
          </a:bodyPr>
          <a:lstStyle/>
          <a:p>
            <a:r>
              <a:rPr lang="en-US" sz="2000" b="0" dirty="0" smtClean="0">
                <a:latin typeface="Georgia" pitchFamily="18" charset="0"/>
              </a:rPr>
              <a:t>Because of lower incisor crowding and lack of space for erupting  lower canine, lower canine erupts too </a:t>
            </a:r>
            <a:r>
              <a:rPr lang="en-US" sz="2000" b="0" dirty="0" err="1" smtClean="0">
                <a:latin typeface="Georgia" pitchFamily="18" charset="0"/>
              </a:rPr>
              <a:t>mesially</a:t>
            </a:r>
            <a:r>
              <a:rPr lang="en-US" sz="2000" b="0" dirty="0" smtClean="0">
                <a:latin typeface="Georgia" pitchFamily="18" charset="0"/>
              </a:rPr>
              <a:t>. Lower 1 </a:t>
            </a:r>
            <a:r>
              <a:rPr lang="en-US" sz="2000" b="0" dirty="0" err="1" smtClean="0">
                <a:latin typeface="Georgia" pitchFamily="18" charset="0"/>
              </a:rPr>
              <a:t>st</a:t>
            </a:r>
            <a:r>
              <a:rPr lang="en-US" sz="2000" b="0" dirty="0" smtClean="0">
                <a:latin typeface="Georgia" pitchFamily="18" charset="0"/>
              </a:rPr>
              <a:t> premolar also erupts too </a:t>
            </a:r>
            <a:r>
              <a:rPr lang="en-US" sz="2000" b="0" dirty="0" err="1" smtClean="0">
                <a:latin typeface="Georgia" pitchFamily="18" charset="0"/>
              </a:rPr>
              <a:t>mesially</a:t>
            </a:r>
            <a:r>
              <a:rPr lang="en-US" sz="2000" b="0" dirty="0" smtClean="0">
                <a:latin typeface="Georgia" pitchFamily="18" charset="0"/>
              </a:rPr>
              <a:t> &amp; there class I occlusion with antagonist hinders spontaneous distal migration of lower canine-Lower canine remains blocked.</a:t>
            </a:r>
          </a:p>
          <a:p>
            <a:r>
              <a:rPr lang="en-US" sz="2000" b="0" dirty="0" smtClean="0">
                <a:latin typeface="Georgia" pitchFamily="18" charset="0"/>
              </a:rPr>
              <a:t>Despite available leeway space ,2</a:t>
            </a:r>
            <a:r>
              <a:rPr lang="en-US" sz="2000" b="0" baseline="30000" dirty="0" smtClean="0">
                <a:latin typeface="Georgia" pitchFamily="18" charset="0"/>
              </a:rPr>
              <a:t>nd</a:t>
            </a:r>
            <a:r>
              <a:rPr lang="en-US" sz="2000" b="0" dirty="0" smtClean="0">
                <a:latin typeface="Georgia" pitchFamily="18" charset="0"/>
              </a:rPr>
              <a:t> bicuspid tends to erupt in class I relation which is also too mesial and erupting lower 2</a:t>
            </a:r>
            <a:r>
              <a:rPr lang="en-US" sz="2000" b="0" baseline="30000" dirty="0" smtClean="0">
                <a:latin typeface="Georgia" pitchFamily="18" charset="0"/>
              </a:rPr>
              <a:t>nd</a:t>
            </a:r>
            <a:r>
              <a:rPr lang="en-US" sz="2000" b="0" dirty="0" smtClean="0">
                <a:latin typeface="Georgia" pitchFamily="18" charset="0"/>
              </a:rPr>
              <a:t> molar closes leeway space.</a:t>
            </a:r>
          </a:p>
          <a:p>
            <a:endParaRPr lang="en-US" sz="2000" b="0" dirty="0" smtClean="0">
              <a:latin typeface="Georgia" pitchFamily="18" charset="0"/>
            </a:endParaRPr>
          </a:p>
          <a:p>
            <a:r>
              <a:rPr lang="en-US" sz="2000" b="0" dirty="0" err="1" smtClean="0">
                <a:latin typeface="Georgia" pitchFamily="18" charset="0"/>
              </a:rPr>
              <a:t>Mesially</a:t>
            </a:r>
            <a:r>
              <a:rPr lang="en-US" sz="2000" b="0" dirty="0" smtClean="0">
                <a:latin typeface="Georgia" pitchFamily="18" charset="0"/>
              </a:rPr>
              <a:t> rotated upper 1</a:t>
            </a:r>
            <a:r>
              <a:rPr lang="en-US" sz="2000" b="0" baseline="30000" dirty="0" smtClean="0">
                <a:latin typeface="Georgia" pitchFamily="18" charset="0"/>
              </a:rPr>
              <a:t>st</a:t>
            </a:r>
            <a:r>
              <a:rPr lang="en-US" sz="2000" b="0" dirty="0" smtClean="0">
                <a:latin typeface="Georgia" pitchFamily="18" charset="0"/>
              </a:rPr>
              <a:t> molar rotates further into space left by 2</a:t>
            </a:r>
            <a:r>
              <a:rPr lang="en-US" sz="2000" b="0" baseline="30000" dirty="0" smtClean="0">
                <a:latin typeface="Georgia" pitchFamily="18" charset="0"/>
              </a:rPr>
              <a:t>nd</a:t>
            </a:r>
            <a:r>
              <a:rPr lang="en-US" sz="2000" b="0" dirty="0" smtClean="0">
                <a:latin typeface="Georgia" pitchFamily="18" charset="0"/>
              </a:rPr>
              <a:t> </a:t>
            </a:r>
            <a:r>
              <a:rPr lang="en-US" sz="2000" b="0" dirty="0" err="1" smtClean="0">
                <a:latin typeface="Georgia" pitchFamily="18" charset="0"/>
              </a:rPr>
              <a:t>dec</a:t>
            </a:r>
            <a:r>
              <a:rPr lang="en-US" sz="2000" b="0" dirty="0" smtClean="0">
                <a:latin typeface="Georgia" pitchFamily="18" charset="0"/>
              </a:rPr>
              <a:t> molar</a:t>
            </a:r>
          </a:p>
          <a:p>
            <a:endParaRPr lang="en-US" sz="2000" b="0" dirty="0" smtClean="0">
              <a:latin typeface="Georgia" pitchFamily="18" charset="0"/>
            </a:endParaRPr>
          </a:p>
          <a:p>
            <a:r>
              <a:rPr lang="en-US" sz="2000" b="0" dirty="0" smtClean="0">
                <a:latin typeface="Georgia" pitchFamily="18" charset="0"/>
              </a:rPr>
              <a:t>Until late  teens ,occlusion matures and settles under influence of </a:t>
            </a:r>
            <a:r>
              <a:rPr lang="en-US" sz="2000" b="0" dirty="0" err="1" smtClean="0">
                <a:latin typeface="Georgia" pitchFamily="18" charset="0"/>
              </a:rPr>
              <a:t>occlusal</a:t>
            </a:r>
            <a:r>
              <a:rPr lang="en-US" sz="2000" b="0" dirty="0" smtClean="0">
                <a:latin typeface="Georgia" pitchFamily="18" charset="0"/>
              </a:rPr>
              <a:t> interferences into stable </a:t>
            </a:r>
            <a:r>
              <a:rPr lang="en-US" sz="2000" dirty="0" smtClean="0">
                <a:solidFill>
                  <a:srgbClr val="C00000"/>
                </a:solidFill>
                <a:latin typeface="Georgia" pitchFamily="18" charset="0"/>
              </a:rPr>
              <a:t>PSEUDO CLASS I RELATION.</a:t>
            </a:r>
            <a:endParaRPr lang="en-US" sz="2000" dirty="0">
              <a:solidFill>
                <a:srgbClr val="C00000"/>
              </a:solidFill>
              <a:latin typeface="Georgia" pitchFamily="18" charset="0"/>
            </a:endParaRPr>
          </a:p>
        </p:txBody>
      </p:sp>
    </p:spTree>
    <p:extLst>
      <p:ext uri="{BB962C8B-B14F-4D97-AF65-F5344CB8AC3E}">
        <p14:creationId xmlns:p14="http://schemas.microsoft.com/office/powerpoint/2010/main" xmlns="" val="223419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100628"/>
            <a:ext cx="7520940" cy="5071572"/>
          </a:xfrm>
        </p:spPr>
        <p:txBody>
          <a:bodyPr>
            <a:normAutofit/>
          </a:bodyPr>
          <a:lstStyle/>
          <a:p>
            <a:r>
              <a:rPr lang="en-US" sz="2400" dirty="0" smtClean="0">
                <a:latin typeface="Georgia" pitchFamily="18" charset="0"/>
              </a:rPr>
              <a:t>#THEREFORE,</a:t>
            </a:r>
          </a:p>
          <a:p>
            <a:r>
              <a:rPr lang="en-US" sz="2400" dirty="0">
                <a:latin typeface="Georgia" pitchFamily="18" charset="0"/>
              </a:rPr>
              <a:t> </a:t>
            </a:r>
            <a:r>
              <a:rPr lang="en-US" sz="2400" dirty="0" smtClean="0">
                <a:latin typeface="Georgia" pitchFamily="18" charset="0"/>
              </a:rPr>
              <a:t>   BY INTERCEPTING  THE DEVELOPMENT OF PSEUDO CLASS  I EARLIER, OR BY TREATING THIS MALOCCLUSION CORRECTLY ORTHODONTISTS MAY BE ABLE TO IMPROVE THE STABILITY.</a:t>
            </a:r>
          </a:p>
          <a:p>
            <a:endParaRPr lang="en-US" sz="2400" dirty="0" smtClean="0">
              <a:latin typeface="Georgia" pitchFamily="18" charset="0"/>
            </a:endParaRPr>
          </a:p>
          <a:p>
            <a:r>
              <a:rPr lang="en-US" sz="2400" dirty="0" smtClean="0">
                <a:latin typeface="Georgia" pitchFamily="18" charset="0"/>
              </a:rPr>
              <a:t>#T/T-DONE BY- PASSIVE LINGUAL ARCH</a:t>
            </a:r>
          </a:p>
          <a:p>
            <a:r>
              <a:rPr lang="en-US" sz="2400" dirty="0">
                <a:latin typeface="Georgia" pitchFamily="18" charset="0"/>
              </a:rPr>
              <a:t> </a:t>
            </a:r>
            <a:r>
              <a:rPr lang="en-US" sz="2400" dirty="0" smtClean="0">
                <a:latin typeface="Georgia" pitchFamily="18" charset="0"/>
              </a:rPr>
              <a:t>                              -DISTAL MOVEMENT OF </a:t>
            </a:r>
          </a:p>
          <a:p>
            <a:r>
              <a:rPr lang="en-US" sz="2400" dirty="0">
                <a:latin typeface="Georgia" pitchFamily="18" charset="0"/>
              </a:rPr>
              <a:t> </a:t>
            </a:r>
            <a:r>
              <a:rPr lang="en-US" sz="2400" dirty="0" smtClean="0">
                <a:latin typeface="Georgia" pitchFamily="18" charset="0"/>
              </a:rPr>
              <a:t>                                UPPER &amp; LOWER BUCCAL</a:t>
            </a:r>
          </a:p>
          <a:p>
            <a:r>
              <a:rPr lang="en-US" sz="2400" dirty="0">
                <a:latin typeface="Georgia" pitchFamily="18" charset="0"/>
              </a:rPr>
              <a:t> </a:t>
            </a:r>
            <a:r>
              <a:rPr lang="en-US" sz="2400" dirty="0" smtClean="0">
                <a:latin typeface="Georgia" pitchFamily="18" charset="0"/>
              </a:rPr>
              <a:t>                                SEGMENT.</a:t>
            </a:r>
            <a:endParaRPr lang="en-US" sz="2400" dirty="0">
              <a:latin typeface="Georgia" pitchFamily="18" charset="0"/>
            </a:endParaRPr>
          </a:p>
        </p:txBody>
      </p:sp>
    </p:spTree>
    <p:extLst>
      <p:ext uri="{BB962C8B-B14F-4D97-AF65-F5344CB8AC3E}">
        <p14:creationId xmlns:p14="http://schemas.microsoft.com/office/powerpoint/2010/main" xmlns="" val="1616110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100628"/>
            <a:ext cx="7520940" cy="4538172"/>
          </a:xfrm>
        </p:spPr>
        <p:txBody>
          <a:bodyPr>
            <a:normAutofit/>
          </a:bodyPr>
          <a:lstStyle/>
          <a:p>
            <a:r>
              <a:rPr lang="en-US" dirty="0">
                <a:latin typeface="Georgia" pitchFamily="18" charset="0"/>
              </a:rPr>
              <a:t>4.ABSENCE OF ROTATION</a:t>
            </a:r>
          </a:p>
          <a:p>
            <a:endParaRPr lang="en-US" dirty="0" smtClean="0">
              <a:latin typeface="Georgia" pitchFamily="18" charset="0"/>
            </a:endParaRPr>
          </a:p>
          <a:p>
            <a:endParaRPr lang="en-US" dirty="0">
              <a:latin typeface="Georgia" pitchFamily="18" charset="0"/>
            </a:endParaRPr>
          </a:p>
          <a:p>
            <a:endParaRPr lang="en-US" dirty="0">
              <a:latin typeface="Georgia" pitchFamily="18" charset="0"/>
            </a:endParaRPr>
          </a:p>
          <a:p>
            <a:endParaRPr lang="en-US" dirty="0">
              <a:latin typeface="Georgia" pitchFamily="18" charset="0"/>
            </a:endParaRPr>
          </a:p>
          <a:p>
            <a:r>
              <a:rPr lang="en-US" dirty="0">
                <a:latin typeface="Georgia" pitchFamily="18" charset="0"/>
              </a:rPr>
              <a:t>5.TIGHT CONTACTS</a:t>
            </a:r>
          </a:p>
          <a:p>
            <a:endParaRPr lang="en-US" dirty="0" smtClean="0">
              <a:latin typeface="Georgia" pitchFamily="18" charset="0"/>
            </a:endParaRPr>
          </a:p>
          <a:p>
            <a:endParaRPr lang="en-US" dirty="0">
              <a:latin typeface="Georgia" pitchFamily="18" charset="0"/>
            </a:endParaRPr>
          </a:p>
          <a:p>
            <a:endParaRPr lang="en-US" dirty="0">
              <a:latin typeface="Georgia" pitchFamily="18" charset="0"/>
            </a:endParaRPr>
          </a:p>
          <a:p>
            <a:endParaRPr lang="en-US" dirty="0">
              <a:latin typeface="Georgia" pitchFamily="18" charset="0"/>
            </a:endParaRPr>
          </a:p>
          <a:p>
            <a:r>
              <a:rPr lang="en-US" dirty="0">
                <a:latin typeface="Georgia" pitchFamily="18" charset="0"/>
              </a:rPr>
              <a:t>6.CURVE OF SPEE</a:t>
            </a:r>
          </a:p>
          <a:p>
            <a:endParaRPr lang="en-US" dirty="0"/>
          </a:p>
        </p:txBody>
      </p:sp>
      <p:pic>
        <p:nvPicPr>
          <p:cNvPr id="4" name="Picture 2" descr="http://t1.gstatic.com/images?q=tbn:ANd9GcTzM7fFvHxhcCzCsibp3KIOVLFt-lpt0oMXwbijcY2P9aMIEUfbCA"/>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6818" t="50000" b="15751"/>
          <a:stretch/>
        </p:blipFill>
        <p:spPr bwMode="auto">
          <a:xfrm>
            <a:off x="3446410" y="4357686"/>
            <a:ext cx="3487790" cy="150971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ttp://t1.gstatic.com/images?q=tbn:ANd9GcTzM7fFvHxhcCzCsibp3KIOVLFt-lpt0oMXwbijcY2P9aMIEUfbCA"/>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2534" t="50000" r="34932" b="11561"/>
          <a:stretch/>
        </p:blipFill>
        <p:spPr bwMode="auto">
          <a:xfrm>
            <a:off x="4191000" y="2743199"/>
            <a:ext cx="3276600" cy="146366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http://t1.gstatic.com/images?q=tbn:ANd9GcTzM7fFvHxhcCzCsibp3KIOVLFt-lpt0oMXwbijcY2P9aMIEUfbCA"/>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212" t="50000" r="68316" b="11781"/>
          <a:stretch/>
        </p:blipFill>
        <p:spPr bwMode="auto">
          <a:xfrm>
            <a:off x="4953000" y="914400"/>
            <a:ext cx="3189515" cy="15125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306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339850" y="533400"/>
            <a:ext cx="696595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2400" b="1" dirty="0">
                <a:solidFill>
                  <a:srgbClr val="C00000"/>
                </a:solidFill>
                <a:latin typeface="Georgia" pitchFamily="18" charset="0"/>
              </a:rPr>
              <a:t>SIMON  CLASSIFICATION</a:t>
            </a:r>
          </a:p>
        </p:txBody>
      </p:sp>
      <p:sp>
        <p:nvSpPr>
          <p:cNvPr id="7" name="Text Box 3"/>
          <p:cNvSpPr txBox="1">
            <a:spLocks noChangeArrowheads="1"/>
          </p:cNvSpPr>
          <p:nvPr/>
        </p:nvSpPr>
        <p:spPr bwMode="auto">
          <a:xfrm>
            <a:off x="4251325" y="914400"/>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en-GB" b="1" u="none"/>
          </a:p>
        </p:txBody>
      </p:sp>
      <p:sp>
        <p:nvSpPr>
          <p:cNvPr id="8" name="Text Box 5"/>
          <p:cNvSpPr txBox="1">
            <a:spLocks noChangeArrowheads="1"/>
          </p:cNvSpPr>
          <p:nvPr/>
        </p:nvSpPr>
        <p:spPr bwMode="auto">
          <a:xfrm>
            <a:off x="381000" y="1676400"/>
            <a:ext cx="40386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b="1" dirty="0"/>
              <a:t>FRANKFORT HORIZONTAL PLANE</a:t>
            </a:r>
          </a:p>
        </p:txBody>
      </p:sp>
      <p:sp>
        <p:nvSpPr>
          <p:cNvPr id="9" name="Text Box 6"/>
          <p:cNvSpPr txBox="1">
            <a:spLocks noChangeArrowheads="1"/>
          </p:cNvSpPr>
          <p:nvPr/>
        </p:nvSpPr>
        <p:spPr bwMode="auto">
          <a:xfrm>
            <a:off x="381000" y="3505200"/>
            <a:ext cx="466566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b="1" dirty="0"/>
              <a:t>ORBITAL  PLANE</a:t>
            </a:r>
          </a:p>
        </p:txBody>
      </p:sp>
      <p:sp>
        <p:nvSpPr>
          <p:cNvPr id="10" name="Text Box 7"/>
          <p:cNvSpPr txBox="1">
            <a:spLocks noChangeArrowheads="1"/>
          </p:cNvSpPr>
          <p:nvPr/>
        </p:nvSpPr>
        <p:spPr bwMode="auto">
          <a:xfrm>
            <a:off x="457200" y="5638800"/>
            <a:ext cx="230505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b="1"/>
              <a:t>MID SAGITAL     PLANE</a:t>
            </a:r>
          </a:p>
        </p:txBody>
      </p:sp>
      <p:sp>
        <p:nvSpPr>
          <p:cNvPr id="11" name="Line 8"/>
          <p:cNvSpPr>
            <a:spLocks noChangeShapeType="1"/>
          </p:cNvSpPr>
          <p:nvPr/>
        </p:nvSpPr>
        <p:spPr bwMode="auto">
          <a:xfrm flipV="1">
            <a:off x="4076700" y="1676400"/>
            <a:ext cx="533400" cy="304800"/>
          </a:xfrm>
          <a:prstGeom prst="line">
            <a:avLst/>
          </a:prstGeom>
          <a:noFill/>
          <a:ln w="9525">
            <a:solidFill>
              <a:srgbClr val="FF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b="1"/>
          </a:p>
        </p:txBody>
      </p:sp>
      <p:sp>
        <p:nvSpPr>
          <p:cNvPr id="12" name="Line 9"/>
          <p:cNvSpPr>
            <a:spLocks noChangeShapeType="1"/>
          </p:cNvSpPr>
          <p:nvPr/>
        </p:nvSpPr>
        <p:spPr bwMode="auto">
          <a:xfrm>
            <a:off x="4114800" y="1981200"/>
            <a:ext cx="457200" cy="304800"/>
          </a:xfrm>
          <a:prstGeom prst="line">
            <a:avLst/>
          </a:prstGeom>
          <a:noFill/>
          <a:ln w="9525">
            <a:solidFill>
              <a:srgbClr val="FF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b="1"/>
          </a:p>
        </p:txBody>
      </p:sp>
      <p:sp>
        <p:nvSpPr>
          <p:cNvPr id="13" name="Text Box 12"/>
          <p:cNvSpPr txBox="1">
            <a:spLocks noChangeArrowheads="1"/>
          </p:cNvSpPr>
          <p:nvPr/>
        </p:nvSpPr>
        <p:spPr bwMode="auto">
          <a:xfrm>
            <a:off x="4648200" y="1447800"/>
            <a:ext cx="2286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2000" b="1" dirty="0"/>
              <a:t>ATTRACTION</a:t>
            </a:r>
          </a:p>
        </p:txBody>
      </p:sp>
      <p:sp>
        <p:nvSpPr>
          <p:cNvPr id="14" name="Text Box 13"/>
          <p:cNvSpPr txBox="1">
            <a:spLocks noChangeArrowheads="1"/>
          </p:cNvSpPr>
          <p:nvPr/>
        </p:nvSpPr>
        <p:spPr bwMode="auto">
          <a:xfrm>
            <a:off x="4572000" y="2133600"/>
            <a:ext cx="1905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2000" b="1" dirty="0" smtClean="0"/>
              <a:t>ABSTRACTION</a:t>
            </a:r>
            <a:endParaRPr lang="en-US" sz="2000" b="1" dirty="0"/>
          </a:p>
        </p:txBody>
      </p:sp>
      <p:sp>
        <p:nvSpPr>
          <p:cNvPr id="15" name="Line 22"/>
          <p:cNvSpPr>
            <a:spLocks noChangeShapeType="1"/>
          </p:cNvSpPr>
          <p:nvPr/>
        </p:nvSpPr>
        <p:spPr bwMode="auto">
          <a:xfrm flipV="1">
            <a:off x="3505200" y="3276600"/>
            <a:ext cx="838200" cy="457200"/>
          </a:xfrm>
          <a:prstGeom prst="line">
            <a:avLst/>
          </a:prstGeom>
          <a:noFill/>
          <a:ln w="9525">
            <a:solidFill>
              <a:srgbClr val="FF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b="1"/>
          </a:p>
        </p:txBody>
      </p:sp>
      <p:sp>
        <p:nvSpPr>
          <p:cNvPr id="16" name="Text Box 23"/>
          <p:cNvSpPr txBox="1">
            <a:spLocks noChangeArrowheads="1"/>
          </p:cNvSpPr>
          <p:nvPr/>
        </p:nvSpPr>
        <p:spPr bwMode="auto">
          <a:xfrm>
            <a:off x="4495800" y="3048000"/>
            <a:ext cx="171733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000" b="1" dirty="0"/>
              <a:t>PROTRACTION</a:t>
            </a:r>
          </a:p>
        </p:txBody>
      </p:sp>
      <p:sp>
        <p:nvSpPr>
          <p:cNvPr id="17" name="Line 24"/>
          <p:cNvSpPr>
            <a:spLocks noChangeShapeType="1"/>
          </p:cNvSpPr>
          <p:nvPr/>
        </p:nvSpPr>
        <p:spPr bwMode="auto">
          <a:xfrm>
            <a:off x="3505200" y="3810000"/>
            <a:ext cx="838200" cy="457200"/>
          </a:xfrm>
          <a:prstGeom prst="line">
            <a:avLst/>
          </a:prstGeom>
          <a:noFill/>
          <a:ln w="9525">
            <a:solidFill>
              <a:srgbClr val="FF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b="1"/>
          </a:p>
        </p:txBody>
      </p:sp>
      <p:sp>
        <p:nvSpPr>
          <p:cNvPr id="18" name="Text Box 25"/>
          <p:cNvSpPr txBox="1">
            <a:spLocks noChangeArrowheads="1"/>
          </p:cNvSpPr>
          <p:nvPr/>
        </p:nvSpPr>
        <p:spPr bwMode="auto">
          <a:xfrm>
            <a:off x="4495800" y="4114800"/>
            <a:ext cx="1828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2000" b="1" dirty="0"/>
              <a:t>RETRACTION</a:t>
            </a:r>
          </a:p>
        </p:txBody>
      </p:sp>
      <p:sp>
        <p:nvSpPr>
          <p:cNvPr id="19" name="Line 26"/>
          <p:cNvSpPr>
            <a:spLocks noChangeShapeType="1"/>
          </p:cNvSpPr>
          <p:nvPr/>
        </p:nvSpPr>
        <p:spPr bwMode="auto">
          <a:xfrm flipV="1">
            <a:off x="3429000" y="5715000"/>
            <a:ext cx="914400" cy="304800"/>
          </a:xfrm>
          <a:prstGeom prst="line">
            <a:avLst/>
          </a:prstGeom>
          <a:noFill/>
          <a:ln w="9525">
            <a:solidFill>
              <a:srgbClr val="FF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b="1"/>
          </a:p>
        </p:txBody>
      </p:sp>
      <p:sp>
        <p:nvSpPr>
          <p:cNvPr id="20" name="Line 30"/>
          <p:cNvSpPr>
            <a:spLocks noChangeShapeType="1"/>
          </p:cNvSpPr>
          <p:nvPr/>
        </p:nvSpPr>
        <p:spPr bwMode="auto">
          <a:xfrm>
            <a:off x="3429000" y="6019800"/>
            <a:ext cx="914400" cy="533400"/>
          </a:xfrm>
          <a:prstGeom prst="line">
            <a:avLst/>
          </a:prstGeom>
          <a:noFill/>
          <a:ln w="9525">
            <a:solidFill>
              <a:srgbClr val="FF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b="1"/>
          </a:p>
        </p:txBody>
      </p:sp>
      <p:sp>
        <p:nvSpPr>
          <p:cNvPr id="21" name="Text Box 31"/>
          <p:cNvSpPr txBox="1">
            <a:spLocks noChangeArrowheads="1"/>
          </p:cNvSpPr>
          <p:nvPr/>
        </p:nvSpPr>
        <p:spPr bwMode="auto">
          <a:xfrm>
            <a:off x="4306887" y="5486400"/>
            <a:ext cx="30845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2000" b="1" dirty="0"/>
              <a:t>CONTRACTION</a:t>
            </a:r>
          </a:p>
        </p:txBody>
      </p:sp>
      <p:sp>
        <p:nvSpPr>
          <p:cNvPr id="22" name="Text Box 32"/>
          <p:cNvSpPr txBox="1">
            <a:spLocks noChangeArrowheads="1"/>
          </p:cNvSpPr>
          <p:nvPr/>
        </p:nvSpPr>
        <p:spPr bwMode="auto">
          <a:xfrm>
            <a:off x="4343400" y="6324600"/>
            <a:ext cx="22780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2000" b="1" dirty="0"/>
              <a:t>DISTRACTION</a:t>
            </a:r>
          </a:p>
        </p:txBody>
      </p:sp>
      <p:pic>
        <p:nvPicPr>
          <p:cNvPr id="23" name="Picture 34" descr="KEYS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81800" y="304800"/>
            <a:ext cx="2133600" cy="6400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816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2000"/>
                                        <p:tgtEl>
                                          <p:spTgt spid="22"/>
                                        </p:tgtEl>
                                      </p:cBhvr>
                                    </p:animEffect>
                                    <p:anim calcmode="lin" valueType="num">
                                      <p:cBhvr>
                                        <p:cTn id="52" dur="2000" fill="hold"/>
                                        <p:tgtEl>
                                          <p:spTgt spid="22"/>
                                        </p:tgtEl>
                                        <p:attrNameLst>
                                          <p:attrName>ppt_w</p:attrName>
                                        </p:attrNameLst>
                                      </p:cBhvr>
                                      <p:tavLst>
                                        <p:tav tm="0" fmla="#ppt_w*sin(2.5*pi*$)">
                                          <p:val>
                                            <p:fltVal val="0"/>
                                          </p:val>
                                        </p:tav>
                                        <p:tav tm="100000">
                                          <p:val>
                                            <p:fltVal val="1"/>
                                          </p:val>
                                        </p:tav>
                                      </p:tavLst>
                                    </p:anim>
                                    <p:anim calcmode="lin" valueType="num">
                                      <p:cBhvr>
                                        <p:cTn id="53" dur="2000" fill="hold"/>
                                        <p:tgtEl>
                                          <p:spTgt spid="22"/>
                                        </p:tgtEl>
                                        <p:attrNameLst>
                                          <p:attrName>ppt_h</p:attrName>
                                        </p:attrNameLst>
                                      </p:cBhvr>
                                      <p:tavLst>
                                        <p:tav tm="0">
                                          <p:val>
                                            <p:strVal val="#ppt_h"/>
                                          </p:val>
                                        </p:tav>
                                        <p:tav tm="100000">
                                          <p:val>
                                            <p:strVal val="#ppt_h"/>
                                          </p:val>
                                        </p:tav>
                                      </p:tavLst>
                                    </p:anim>
                                  </p:childTnLst>
                                </p:cTn>
                              </p:par>
                              <p:par>
                                <p:cTn id="54" presetID="45"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2000"/>
                                        <p:tgtEl>
                                          <p:spTgt spid="19"/>
                                        </p:tgtEl>
                                      </p:cBhvr>
                                    </p:animEffect>
                                    <p:anim calcmode="lin" valueType="num">
                                      <p:cBhvr>
                                        <p:cTn id="57" dur="2000" fill="hold"/>
                                        <p:tgtEl>
                                          <p:spTgt spid="19"/>
                                        </p:tgtEl>
                                        <p:attrNameLst>
                                          <p:attrName>ppt_w</p:attrName>
                                        </p:attrNameLst>
                                      </p:cBhvr>
                                      <p:tavLst>
                                        <p:tav tm="0" fmla="#ppt_w*sin(2.5*pi*$)">
                                          <p:val>
                                            <p:fltVal val="0"/>
                                          </p:val>
                                        </p:tav>
                                        <p:tav tm="100000">
                                          <p:val>
                                            <p:fltVal val="1"/>
                                          </p:val>
                                        </p:tav>
                                      </p:tavLst>
                                    </p:anim>
                                    <p:anim calcmode="lin" valueType="num">
                                      <p:cBhvr>
                                        <p:cTn id="58" dur="2000" fill="hold"/>
                                        <p:tgtEl>
                                          <p:spTgt spid="19"/>
                                        </p:tgtEl>
                                        <p:attrNameLst>
                                          <p:attrName>ppt_h</p:attrName>
                                        </p:attrNameLst>
                                      </p:cBhvr>
                                      <p:tavLst>
                                        <p:tav tm="0">
                                          <p:val>
                                            <p:strVal val="#ppt_h"/>
                                          </p:val>
                                        </p:tav>
                                        <p:tav tm="100000">
                                          <p:val>
                                            <p:strVal val="#ppt_h"/>
                                          </p:val>
                                        </p:tav>
                                      </p:tavLst>
                                    </p:anim>
                                  </p:childTnLst>
                                </p:cTn>
                              </p:par>
                              <p:par>
                                <p:cTn id="59" presetID="45"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2000"/>
                                        <p:tgtEl>
                                          <p:spTgt spid="21"/>
                                        </p:tgtEl>
                                      </p:cBhvr>
                                    </p:animEffect>
                                    <p:anim calcmode="lin" valueType="num">
                                      <p:cBhvr>
                                        <p:cTn id="62" dur="2000" fill="hold"/>
                                        <p:tgtEl>
                                          <p:spTgt spid="21"/>
                                        </p:tgtEl>
                                        <p:attrNameLst>
                                          <p:attrName>ppt_w</p:attrName>
                                        </p:attrNameLst>
                                      </p:cBhvr>
                                      <p:tavLst>
                                        <p:tav tm="0" fmla="#ppt_w*sin(2.5*pi*$)">
                                          <p:val>
                                            <p:fltVal val="0"/>
                                          </p:val>
                                        </p:tav>
                                        <p:tav tm="100000">
                                          <p:val>
                                            <p:fltVal val="1"/>
                                          </p:val>
                                        </p:tav>
                                      </p:tavLst>
                                    </p:anim>
                                    <p:anim calcmode="lin" valueType="num">
                                      <p:cBhvr>
                                        <p:cTn id="63" dur="2000" fill="hold"/>
                                        <p:tgtEl>
                                          <p:spTgt spid="21"/>
                                        </p:tgtEl>
                                        <p:attrNameLst>
                                          <p:attrName>ppt_h</p:attrName>
                                        </p:attrNameLst>
                                      </p:cBhvr>
                                      <p:tavLst>
                                        <p:tav tm="0">
                                          <p:val>
                                            <p:strVal val="#ppt_h"/>
                                          </p:val>
                                        </p:tav>
                                        <p:tav tm="100000">
                                          <p:val>
                                            <p:strVal val="#ppt_h"/>
                                          </p:val>
                                        </p:tav>
                                      </p:tavLst>
                                    </p:anim>
                                  </p:childTnLst>
                                </p:cTn>
                              </p:par>
                              <p:par>
                                <p:cTn id="64" presetID="45"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2000"/>
                                        <p:tgtEl>
                                          <p:spTgt spid="10"/>
                                        </p:tgtEl>
                                      </p:cBhvr>
                                    </p:animEffect>
                                    <p:anim calcmode="lin" valueType="num">
                                      <p:cBhvr>
                                        <p:cTn id="67" dur="2000" fill="hold"/>
                                        <p:tgtEl>
                                          <p:spTgt spid="10"/>
                                        </p:tgtEl>
                                        <p:attrNameLst>
                                          <p:attrName>ppt_w</p:attrName>
                                        </p:attrNameLst>
                                      </p:cBhvr>
                                      <p:tavLst>
                                        <p:tav tm="0" fmla="#ppt_w*sin(2.5*pi*$)">
                                          <p:val>
                                            <p:fltVal val="0"/>
                                          </p:val>
                                        </p:tav>
                                        <p:tav tm="100000">
                                          <p:val>
                                            <p:fltVal val="1"/>
                                          </p:val>
                                        </p:tav>
                                      </p:tavLst>
                                    </p:anim>
                                    <p:anim calcmode="lin" valueType="num">
                                      <p:cBhvr>
                                        <p:cTn id="68"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2" grpId="0" animBg="1"/>
      <p:bldP spid="13" grpId="0"/>
      <p:bldP spid="14" grpId="0"/>
      <p:bldP spid="15" grpId="0" animBg="1"/>
      <p:bldP spid="16" grpId="0"/>
      <p:bldP spid="17" grpId="0" animBg="1"/>
      <p:bldP spid="18" grpId="0"/>
      <p:bldP spid="19" grpId="0" animBg="1"/>
      <p:bldP spid="20" grpId="0" animBg="1"/>
      <p:bldP spid="21" grpId="0"/>
      <p:bldP spid="2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latin typeface="Georgia" pitchFamily="18" charset="0"/>
              </a:rPr>
              <a:t>                  Simon’s law of canine</a:t>
            </a:r>
            <a:endParaRPr lang="en-US" b="1" dirty="0">
              <a:solidFill>
                <a:srgbClr val="C00000"/>
              </a:solidFill>
              <a:latin typeface="Georgia" pitchFamily="18" charset="0"/>
            </a:endParaRPr>
          </a:p>
        </p:txBody>
      </p:sp>
      <p:sp>
        <p:nvSpPr>
          <p:cNvPr id="3" name="Content Placeholder 2"/>
          <p:cNvSpPr>
            <a:spLocks noGrp="1"/>
          </p:cNvSpPr>
          <p:nvPr>
            <p:ph idx="1"/>
          </p:nvPr>
        </p:nvSpPr>
        <p:spPr>
          <a:xfrm>
            <a:off x="822960" y="1100628"/>
            <a:ext cx="7520940" cy="5223972"/>
          </a:xfrm>
        </p:spPr>
        <p:txBody>
          <a:bodyPr>
            <a:normAutofit/>
          </a:bodyPr>
          <a:lstStyle/>
          <a:p>
            <a:endParaRPr lang="en-US" sz="2000" dirty="0" smtClean="0">
              <a:latin typeface="Georgia" pitchFamily="18" charset="0"/>
            </a:endParaRPr>
          </a:p>
          <a:p>
            <a:r>
              <a:rPr lang="en-US" sz="2000" dirty="0" smtClean="0">
                <a:latin typeface="Georgia" pitchFamily="18" charset="0"/>
              </a:rPr>
              <a:t>According  to SIMON, it tells normal position of maxillary canine</a:t>
            </a:r>
          </a:p>
          <a:p>
            <a:endParaRPr lang="en-US" sz="2000" dirty="0" smtClean="0">
              <a:latin typeface="Georgia" pitchFamily="18" charset="0"/>
            </a:endParaRPr>
          </a:p>
          <a:p>
            <a:r>
              <a:rPr lang="en-US" sz="2400" dirty="0" smtClean="0">
                <a:solidFill>
                  <a:srgbClr val="C00000"/>
                </a:solidFill>
                <a:latin typeface="Georgia" pitchFamily="18" charset="0"/>
              </a:rPr>
              <a:t>LAW OF CANINE- </a:t>
            </a:r>
            <a:r>
              <a:rPr lang="en-US" sz="2000" dirty="0" smtClean="0">
                <a:latin typeface="Georgia" pitchFamily="18" charset="0"/>
              </a:rPr>
              <a:t>Orbital plane passes through distal 3</a:t>
            </a:r>
            <a:r>
              <a:rPr lang="en-US" sz="2000" baseline="30000" dirty="0" smtClean="0">
                <a:latin typeface="Georgia" pitchFamily="18" charset="0"/>
              </a:rPr>
              <a:t>rd</a:t>
            </a:r>
            <a:r>
              <a:rPr lang="en-US" sz="2000" dirty="0" smtClean="0">
                <a:latin typeface="Georgia" pitchFamily="18" charset="0"/>
              </a:rPr>
              <a:t> of upper canine in class I cases</a:t>
            </a:r>
          </a:p>
          <a:p>
            <a:endParaRPr lang="en-US" sz="2000" dirty="0" smtClean="0">
              <a:latin typeface="Georgia" pitchFamily="18" charset="0"/>
            </a:endParaRPr>
          </a:p>
          <a:p>
            <a:endParaRPr lang="en-US" sz="2000" dirty="0" smtClean="0">
              <a:latin typeface="Georgia" pitchFamily="18" charset="0"/>
            </a:endParaRPr>
          </a:p>
          <a:p>
            <a:r>
              <a:rPr lang="en-US" sz="2000" dirty="0" smtClean="0">
                <a:latin typeface="Georgia" pitchFamily="18" charset="0"/>
              </a:rPr>
              <a:t>In class II cases- Orbital plane passes DISTAL to </a:t>
            </a:r>
          </a:p>
          <a:p>
            <a:r>
              <a:rPr lang="en-US" sz="2000" dirty="0" smtClean="0">
                <a:latin typeface="Georgia" pitchFamily="18" charset="0"/>
              </a:rPr>
              <a:t>canine</a:t>
            </a:r>
          </a:p>
          <a:p>
            <a:endParaRPr lang="en-US" sz="2000" dirty="0" smtClean="0">
              <a:latin typeface="Georgia" pitchFamily="18" charset="0"/>
            </a:endParaRPr>
          </a:p>
          <a:p>
            <a:r>
              <a:rPr lang="en-US" sz="2000" dirty="0" smtClean="0">
                <a:latin typeface="Georgia" pitchFamily="18" charset="0"/>
              </a:rPr>
              <a:t>In </a:t>
            </a:r>
            <a:r>
              <a:rPr lang="en-US" sz="2000" dirty="0">
                <a:latin typeface="Georgia" pitchFamily="18" charset="0"/>
              </a:rPr>
              <a:t>class </a:t>
            </a:r>
            <a:r>
              <a:rPr lang="en-US" sz="2000" dirty="0" smtClean="0">
                <a:latin typeface="Georgia" pitchFamily="18" charset="0"/>
              </a:rPr>
              <a:t>III </a:t>
            </a:r>
            <a:r>
              <a:rPr lang="en-US" sz="2000" dirty="0">
                <a:latin typeface="Georgia" pitchFamily="18" charset="0"/>
              </a:rPr>
              <a:t>cases- Orbital plane passes </a:t>
            </a:r>
            <a:r>
              <a:rPr lang="en-US" sz="2000" dirty="0" smtClean="0">
                <a:latin typeface="Georgia" pitchFamily="18" charset="0"/>
              </a:rPr>
              <a:t>MESIAL </a:t>
            </a:r>
            <a:r>
              <a:rPr lang="en-US" sz="2000" dirty="0">
                <a:latin typeface="Georgia" pitchFamily="18" charset="0"/>
              </a:rPr>
              <a:t>to </a:t>
            </a:r>
            <a:r>
              <a:rPr lang="en-US" sz="2000" dirty="0" smtClean="0">
                <a:latin typeface="Georgia" pitchFamily="18" charset="0"/>
              </a:rPr>
              <a:t>canine</a:t>
            </a:r>
            <a:endParaRPr lang="en-US" sz="2000" dirty="0">
              <a:latin typeface="Georgia" pitchFamily="18" charset="0"/>
            </a:endParaRPr>
          </a:p>
          <a:p>
            <a:endParaRPr lang="en-US" sz="2000" dirty="0" smtClean="0">
              <a:latin typeface="Georgia" pitchFamily="18" charset="0"/>
            </a:endParaRPr>
          </a:p>
          <a:p>
            <a:endParaRPr lang="en-US" sz="2000" dirty="0">
              <a:latin typeface="Georgia" pitchFamily="18" charset="0"/>
            </a:endParaRPr>
          </a:p>
        </p:txBody>
      </p:sp>
    </p:spTree>
    <p:extLst>
      <p:ext uri="{BB962C8B-B14F-4D97-AF65-F5344CB8AC3E}">
        <p14:creationId xmlns:p14="http://schemas.microsoft.com/office/powerpoint/2010/main" xmlns="" val="11626144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dirty="0" smtClean="0">
                <a:solidFill>
                  <a:srgbClr val="C00000"/>
                </a:solidFill>
                <a:latin typeface="Georgia" pitchFamily="18" charset="0"/>
              </a:rPr>
              <a:t>              SKELETAL </a:t>
            </a:r>
            <a:r>
              <a:rPr lang="en-US" sz="2400" b="1" dirty="0">
                <a:solidFill>
                  <a:srgbClr val="C00000"/>
                </a:solidFill>
                <a:latin typeface="Georgia" pitchFamily="18" charset="0"/>
              </a:rPr>
              <a:t>CLASSIFICATION</a:t>
            </a:r>
          </a:p>
        </p:txBody>
      </p:sp>
      <p:sp>
        <p:nvSpPr>
          <p:cNvPr id="5" name="Content Placeholder 4"/>
          <p:cNvSpPr>
            <a:spLocks noGrp="1"/>
          </p:cNvSpPr>
          <p:nvPr>
            <p:ph idx="1"/>
          </p:nvPr>
        </p:nvSpPr>
        <p:spPr>
          <a:xfrm>
            <a:off x="822960" y="1100628"/>
            <a:ext cx="7520940" cy="5452572"/>
          </a:xfrm>
        </p:spPr>
        <p:txBody>
          <a:bodyPr>
            <a:normAutofit/>
          </a:bodyPr>
          <a:lstStyle/>
          <a:p>
            <a:endParaRPr lang="en-US" sz="2000" b="0" dirty="0">
              <a:latin typeface="Georgia" pitchFamily="18" charset="0"/>
            </a:endParaRPr>
          </a:p>
          <a:p>
            <a:r>
              <a:rPr lang="en-US" sz="2000" dirty="0">
                <a:solidFill>
                  <a:srgbClr val="CC0000"/>
                </a:solidFill>
                <a:latin typeface="Georgia" pitchFamily="18" charset="0"/>
              </a:rPr>
              <a:t>Salzmann</a:t>
            </a:r>
            <a:r>
              <a:rPr lang="en-US" sz="2000" b="0" dirty="0">
                <a:solidFill>
                  <a:srgbClr val="CC0000"/>
                </a:solidFill>
                <a:latin typeface="Georgia" pitchFamily="18" charset="0"/>
              </a:rPr>
              <a:t> </a:t>
            </a:r>
            <a:r>
              <a:rPr lang="en-US" sz="2000" b="0" dirty="0">
                <a:latin typeface="Georgia" pitchFamily="18" charset="0"/>
              </a:rPr>
              <a:t>in 1950 was the first to classify the underlying skeletal structures</a:t>
            </a:r>
            <a:r>
              <a:rPr lang="en-US" sz="2000" b="0" dirty="0" smtClean="0">
                <a:latin typeface="Georgia" pitchFamily="18" charset="0"/>
              </a:rPr>
              <a:t>.</a:t>
            </a:r>
          </a:p>
          <a:p>
            <a:pPr>
              <a:lnSpc>
                <a:spcPct val="90000"/>
              </a:lnSpc>
            </a:pPr>
            <a:endParaRPr lang="en-US" sz="2000" b="0" dirty="0" smtClean="0">
              <a:latin typeface="Georgia" pitchFamily="18" charset="0"/>
            </a:endParaRPr>
          </a:p>
          <a:p>
            <a:pPr>
              <a:lnSpc>
                <a:spcPct val="90000"/>
              </a:lnSpc>
            </a:pPr>
            <a:r>
              <a:rPr lang="en-US" sz="2000" b="0" dirty="0" smtClean="0">
                <a:latin typeface="Georgia" pitchFamily="18" charset="0"/>
              </a:rPr>
              <a:t>-Malocclusion </a:t>
            </a:r>
            <a:r>
              <a:rPr lang="en-US" sz="2000" b="0" dirty="0">
                <a:latin typeface="Georgia" pitchFamily="18" charset="0"/>
              </a:rPr>
              <a:t>may or may not be associated with facial dysplasia. </a:t>
            </a:r>
          </a:p>
          <a:p>
            <a:pPr>
              <a:lnSpc>
                <a:spcPct val="90000"/>
              </a:lnSpc>
            </a:pPr>
            <a:r>
              <a:rPr lang="en-US" sz="2000" b="0" dirty="0" smtClean="0">
                <a:latin typeface="Georgia" pitchFamily="18" charset="0"/>
              </a:rPr>
              <a:t>Dental </a:t>
            </a:r>
            <a:r>
              <a:rPr lang="en-US" sz="2000" b="0" dirty="0">
                <a:latin typeface="Georgia" pitchFamily="18" charset="0"/>
              </a:rPr>
              <a:t>malocclusion may be present in an otherwise </a:t>
            </a:r>
            <a:r>
              <a:rPr lang="en-US" sz="2000" b="0" dirty="0" err="1">
                <a:latin typeface="Georgia" pitchFamily="18" charset="0"/>
              </a:rPr>
              <a:t>orthognathic</a:t>
            </a:r>
            <a:r>
              <a:rPr lang="en-US" sz="2000" b="0" dirty="0">
                <a:latin typeface="Georgia" pitchFamily="18" charset="0"/>
              </a:rPr>
              <a:t> face. However, normal occlusion may also be present in a face which is not </a:t>
            </a:r>
            <a:r>
              <a:rPr lang="en-US" sz="2000" b="0" dirty="0" err="1">
                <a:latin typeface="Georgia" pitchFamily="18" charset="0"/>
              </a:rPr>
              <a:t>orthognathic</a:t>
            </a:r>
            <a:r>
              <a:rPr lang="en-US" sz="2000" b="0" dirty="0">
                <a:latin typeface="Georgia" pitchFamily="18" charset="0"/>
              </a:rPr>
              <a:t>. </a:t>
            </a:r>
          </a:p>
          <a:p>
            <a:pPr>
              <a:lnSpc>
                <a:spcPct val="90000"/>
              </a:lnSpc>
            </a:pPr>
            <a:endParaRPr lang="en-US" sz="2000" b="0" dirty="0">
              <a:latin typeface="Georgia" pitchFamily="18" charset="0"/>
            </a:endParaRPr>
          </a:p>
          <a:p>
            <a:pPr>
              <a:lnSpc>
                <a:spcPct val="90000"/>
              </a:lnSpc>
            </a:pPr>
            <a:r>
              <a:rPr lang="en-US" sz="2000" b="0" dirty="0">
                <a:latin typeface="Georgia" pitchFamily="18" charset="0"/>
              </a:rPr>
              <a:t>Facial skeletal patterns are divided into </a:t>
            </a:r>
          </a:p>
          <a:p>
            <a:pPr>
              <a:lnSpc>
                <a:spcPct val="90000"/>
              </a:lnSpc>
            </a:pPr>
            <a:r>
              <a:rPr lang="en-US" sz="2000" b="0" dirty="0">
                <a:latin typeface="Georgia" pitchFamily="18" charset="0"/>
              </a:rPr>
              <a:t>	</a:t>
            </a:r>
            <a:r>
              <a:rPr lang="en-US" sz="2000" dirty="0" smtClean="0">
                <a:latin typeface="Georgia" pitchFamily="18" charset="0"/>
              </a:rPr>
              <a:t>Class </a:t>
            </a:r>
            <a:r>
              <a:rPr lang="en-US" sz="2000" dirty="0">
                <a:latin typeface="Georgia" pitchFamily="18" charset="0"/>
              </a:rPr>
              <a:t>1</a:t>
            </a:r>
            <a:r>
              <a:rPr lang="en-US" sz="2000" b="0" dirty="0">
                <a:latin typeface="Georgia" pitchFamily="18" charset="0"/>
              </a:rPr>
              <a:t>, in which the profile is </a:t>
            </a:r>
            <a:r>
              <a:rPr lang="en-US" sz="2000" b="0" dirty="0" err="1">
                <a:latin typeface="Georgia" pitchFamily="18" charset="0"/>
              </a:rPr>
              <a:t>orthognathic</a:t>
            </a:r>
            <a:endParaRPr lang="en-US" sz="2000" b="0" dirty="0">
              <a:latin typeface="Georgia" pitchFamily="18" charset="0"/>
            </a:endParaRPr>
          </a:p>
          <a:p>
            <a:pPr>
              <a:lnSpc>
                <a:spcPct val="90000"/>
              </a:lnSpc>
            </a:pPr>
            <a:r>
              <a:rPr lang="en-US" sz="2000" b="0" dirty="0">
                <a:latin typeface="Georgia" pitchFamily="18" charset="0"/>
              </a:rPr>
              <a:t>	</a:t>
            </a:r>
            <a:r>
              <a:rPr lang="en-US" sz="2000" dirty="0">
                <a:latin typeface="Georgia" pitchFamily="18" charset="0"/>
              </a:rPr>
              <a:t>Class 2</a:t>
            </a:r>
            <a:r>
              <a:rPr lang="en-US" sz="2000" b="0" dirty="0">
                <a:latin typeface="Georgia" pitchFamily="18" charset="0"/>
              </a:rPr>
              <a:t>, where the mandible is </a:t>
            </a:r>
            <a:r>
              <a:rPr lang="en-US" sz="2000" b="0" dirty="0" err="1">
                <a:latin typeface="Georgia" pitchFamily="18" charset="0"/>
              </a:rPr>
              <a:t>retrognathic</a:t>
            </a:r>
            <a:r>
              <a:rPr lang="en-US" sz="2000" b="0" dirty="0">
                <a:latin typeface="Georgia" pitchFamily="18" charset="0"/>
              </a:rPr>
              <a:t>, and </a:t>
            </a:r>
          </a:p>
          <a:p>
            <a:pPr>
              <a:lnSpc>
                <a:spcPct val="90000"/>
              </a:lnSpc>
            </a:pPr>
            <a:r>
              <a:rPr lang="en-US" sz="2000" b="0" dirty="0">
                <a:latin typeface="Georgia" pitchFamily="18" charset="0"/>
              </a:rPr>
              <a:t>	</a:t>
            </a:r>
            <a:r>
              <a:rPr lang="en-US" sz="2000" dirty="0">
                <a:latin typeface="Georgia" pitchFamily="18" charset="0"/>
              </a:rPr>
              <a:t>Class 3</a:t>
            </a:r>
            <a:r>
              <a:rPr lang="en-US" sz="2000" b="0" dirty="0">
                <a:latin typeface="Georgia" pitchFamily="18" charset="0"/>
              </a:rPr>
              <a:t>, in which the mandible is </a:t>
            </a:r>
            <a:r>
              <a:rPr lang="en-US" sz="2000" b="0" dirty="0" err="1">
                <a:latin typeface="Georgia" pitchFamily="18" charset="0"/>
              </a:rPr>
              <a:t>prognathic</a:t>
            </a:r>
            <a:r>
              <a:rPr lang="en-US" sz="2000" b="0" dirty="0">
                <a:latin typeface="Georgia" pitchFamily="18" charset="0"/>
              </a:rPr>
              <a:t>.</a:t>
            </a:r>
          </a:p>
          <a:p>
            <a:endParaRPr lang="en-US" sz="2000" b="0" dirty="0" smtClean="0">
              <a:latin typeface="Georgia" pitchFamily="18" charset="0"/>
            </a:endParaRPr>
          </a:p>
          <a:p>
            <a:endParaRPr lang="en-US" sz="2000" b="0" dirty="0" smtClean="0">
              <a:latin typeface="Georgia" pitchFamily="18" charset="0"/>
            </a:endParaRPr>
          </a:p>
          <a:p>
            <a:endParaRPr lang="en-US" sz="2000" b="0" dirty="0">
              <a:latin typeface="Georgia" pitchFamily="18" charset="0"/>
            </a:endParaRPr>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685800" y="457200"/>
            <a:ext cx="7875588" cy="2527300"/>
          </a:xfrm>
          <a:prstGeom prst="rect">
            <a:avLst/>
          </a:prstGeom>
          <a:noFill/>
          <a:ln w="9525">
            <a:noFill/>
            <a:miter lim="800000"/>
            <a:headEnd/>
            <a:tailEnd/>
          </a:ln>
          <a:effectLst/>
        </p:spPr>
        <p:txBody>
          <a:bodyPr>
            <a:spAutoFit/>
          </a:bodyPr>
          <a:lstStyle/>
          <a:p>
            <a:r>
              <a:rPr lang="en-US" sz="3200" b="1">
                <a:solidFill>
                  <a:srgbClr val="00FF00"/>
                </a:solidFill>
              </a:rPr>
              <a:t>ADVANTAGES</a:t>
            </a:r>
          </a:p>
          <a:p>
            <a:endParaRPr lang="en-US" sz="3200" b="1">
              <a:solidFill>
                <a:srgbClr val="00FF00"/>
              </a:solidFill>
            </a:endParaRPr>
          </a:p>
          <a:p>
            <a:r>
              <a:rPr lang="en-US" u="none">
                <a:solidFill>
                  <a:srgbClr val="66FFFF"/>
                </a:solidFill>
              </a:rPr>
              <a:t>1 .  3 DIMENSIONAL   -  MORE PRECISE</a:t>
            </a:r>
          </a:p>
          <a:p>
            <a:endParaRPr lang="en-US" u="none"/>
          </a:p>
          <a:p>
            <a:r>
              <a:rPr lang="en-US" u="none"/>
              <a:t>             </a:t>
            </a:r>
            <a:r>
              <a:rPr lang="en-US" u="none">
                <a:solidFill>
                  <a:srgbClr val="FF66FF"/>
                </a:solidFill>
              </a:rPr>
              <a:t>2.   LAYS   EMPHASIS  ON  THE ORIENTATION             OF DENTAL  ARCHES TO THE FACIAL SKELETON</a:t>
            </a:r>
          </a:p>
        </p:txBody>
      </p:sp>
      <p:sp>
        <p:nvSpPr>
          <p:cNvPr id="28676" name="Text Box 4"/>
          <p:cNvSpPr txBox="1">
            <a:spLocks noChangeArrowheads="1"/>
          </p:cNvSpPr>
          <p:nvPr/>
        </p:nvSpPr>
        <p:spPr bwMode="auto">
          <a:xfrm>
            <a:off x="2490788" y="3406775"/>
            <a:ext cx="3708400" cy="579438"/>
          </a:xfrm>
          <a:prstGeom prst="rect">
            <a:avLst/>
          </a:prstGeom>
          <a:noFill/>
          <a:ln w="9525">
            <a:noFill/>
            <a:miter lim="800000"/>
            <a:headEnd/>
            <a:tailEnd/>
          </a:ln>
          <a:effectLst/>
        </p:spPr>
        <p:txBody>
          <a:bodyPr wrap="none">
            <a:spAutoFit/>
          </a:bodyPr>
          <a:lstStyle/>
          <a:p>
            <a:r>
              <a:rPr lang="en-US" sz="3200" b="1">
                <a:solidFill>
                  <a:srgbClr val="00FF00"/>
                </a:solidFill>
              </a:rPr>
              <a:t>DISADVANTAGES</a:t>
            </a:r>
          </a:p>
        </p:txBody>
      </p:sp>
      <p:sp>
        <p:nvSpPr>
          <p:cNvPr id="28677" name="Text Box 5"/>
          <p:cNvSpPr txBox="1">
            <a:spLocks noChangeArrowheads="1"/>
          </p:cNvSpPr>
          <p:nvPr/>
        </p:nvSpPr>
        <p:spPr bwMode="auto">
          <a:xfrm>
            <a:off x="1752600" y="4191000"/>
            <a:ext cx="6896100" cy="457200"/>
          </a:xfrm>
          <a:prstGeom prst="rect">
            <a:avLst/>
          </a:prstGeom>
          <a:noFill/>
          <a:ln w="9525">
            <a:noFill/>
            <a:miter lim="800000"/>
            <a:headEnd/>
            <a:tailEnd/>
          </a:ln>
          <a:effectLst/>
        </p:spPr>
        <p:txBody>
          <a:bodyPr wrap="none">
            <a:spAutoFit/>
          </a:bodyPr>
          <a:lstStyle/>
          <a:p>
            <a:r>
              <a:rPr lang="en-US" u="none">
                <a:solidFill>
                  <a:srgbClr val="FFFF00"/>
                </a:solidFill>
              </a:rPr>
              <a:t>IT  IS  TIME  CONSUMING  AND  CUMBERSOME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49943"/>
            <a:ext cx="7520940" cy="3579849"/>
          </a:xfrm>
        </p:spPr>
        <p:txBody>
          <a:bodyPr>
            <a:noAutofit/>
          </a:bodyPr>
          <a:lstStyle/>
          <a:p>
            <a:r>
              <a:rPr lang="en-US" sz="2000" dirty="0" smtClean="0">
                <a:solidFill>
                  <a:srgbClr val="C00000"/>
                </a:solidFill>
                <a:latin typeface="Georgia" pitchFamily="18" charset="0"/>
              </a:rPr>
              <a:t>SKELETAL </a:t>
            </a:r>
            <a:r>
              <a:rPr lang="en-US" sz="2000" dirty="0">
                <a:solidFill>
                  <a:srgbClr val="C00000"/>
                </a:solidFill>
                <a:latin typeface="Georgia" pitchFamily="18" charset="0"/>
              </a:rPr>
              <a:t>CLASS I</a:t>
            </a:r>
          </a:p>
          <a:p>
            <a:r>
              <a:rPr lang="en-US" sz="2000" b="0" dirty="0" smtClean="0">
                <a:latin typeface="Georgia" pitchFamily="18" charset="0"/>
              </a:rPr>
              <a:t>-These </a:t>
            </a:r>
            <a:r>
              <a:rPr lang="en-US" sz="2000" b="0" dirty="0">
                <a:latin typeface="Georgia" pitchFamily="18" charset="0"/>
              </a:rPr>
              <a:t>malocclusions were purely dental with the bones of the face and jaws being in harmony with one another and with the rest of the head. </a:t>
            </a:r>
            <a:endParaRPr lang="en-US" sz="2000" b="0" dirty="0" smtClean="0">
              <a:latin typeface="Georgia" pitchFamily="18" charset="0"/>
            </a:endParaRPr>
          </a:p>
          <a:p>
            <a:r>
              <a:rPr lang="en-US" sz="2000" b="0" dirty="0" smtClean="0">
                <a:latin typeface="Georgia" pitchFamily="18" charset="0"/>
              </a:rPr>
              <a:t>-The </a:t>
            </a:r>
            <a:r>
              <a:rPr lang="en-US" sz="2000" b="0" dirty="0">
                <a:latin typeface="Georgia" pitchFamily="18" charset="0"/>
              </a:rPr>
              <a:t>maxilla is slightly ahead of the mandible</a:t>
            </a:r>
            <a:r>
              <a:rPr lang="en-US" sz="2000" b="0" dirty="0" smtClean="0">
                <a:latin typeface="Georgia" pitchFamily="18" charset="0"/>
              </a:rPr>
              <a:t>.</a:t>
            </a:r>
          </a:p>
          <a:p>
            <a:r>
              <a:rPr lang="en-US" sz="2000" b="0" dirty="0" smtClean="0">
                <a:latin typeface="Georgia" pitchFamily="18" charset="0"/>
              </a:rPr>
              <a:t>-The </a:t>
            </a:r>
            <a:r>
              <a:rPr lang="en-US" sz="2000" b="0" dirty="0">
                <a:latin typeface="Georgia" pitchFamily="18" charset="0"/>
              </a:rPr>
              <a:t>profile is </a:t>
            </a:r>
            <a:r>
              <a:rPr lang="en-US" sz="2000" b="0" dirty="0" err="1">
                <a:latin typeface="Georgia" pitchFamily="18" charset="0"/>
              </a:rPr>
              <a:t>orthognathic</a:t>
            </a:r>
            <a:r>
              <a:rPr lang="en-US" sz="2000" b="0" dirty="0">
                <a:latin typeface="Georgia" pitchFamily="18" charset="0"/>
              </a:rPr>
              <a:t> </a:t>
            </a:r>
          </a:p>
          <a:p>
            <a:r>
              <a:rPr lang="en-US" sz="2000" dirty="0">
                <a:solidFill>
                  <a:srgbClr val="C00000"/>
                </a:solidFill>
                <a:latin typeface="Georgia" pitchFamily="18" charset="0"/>
              </a:rPr>
              <a:t>Division 1- </a:t>
            </a:r>
            <a:r>
              <a:rPr lang="en-US" sz="2000" b="0" dirty="0">
                <a:latin typeface="Georgia" pitchFamily="18" charset="0"/>
              </a:rPr>
              <a:t>Malposition of incisors, </a:t>
            </a:r>
            <a:endParaRPr lang="en-US" sz="2000" b="0" dirty="0" smtClean="0">
              <a:latin typeface="Georgia" pitchFamily="18" charset="0"/>
            </a:endParaRPr>
          </a:p>
          <a:p>
            <a:r>
              <a:rPr lang="en-US" sz="2000" b="0" dirty="0">
                <a:latin typeface="Georgia" pitchFamily="18" charset="0"/>
              </a:rPr>
              <a:t> </a:t>
            </a:r>
            <a:r>
              <a:rPr lang="en-US" sz="2000" b="0" dirty="0" smtClean="0">
                <a:latin typeface="Georgia" pitchFamily="18" charset="0"/>
              </a:rPr>
              <a:t>                   canine </a:t>
            </a:r>
            <a:r>
              <a:rPr lang="en-US" sz="2000" b="0" dirty="0">
                <a:latin typeface="Georgia" pitchFamily="18" charset="0"/>
              </a:rPr>
              <a:t>and premolars</a:t>
            </a:r>
          </a:p>
          <a:p>
            <a:r>
              <a:rPr lang="en-US" sz="2000" dirty="0" smtClean="0">
                <a:solidFill>
                  <a:srgbClr val="C00000"/>
                </a:solidFill>
                <a:latin typeface="Georgia" pitchFamily="18" charset="0"/>
              </a:rPr>
              <a:t>Division </a:t>
            </a:r>
            <a:r>
              <a:rPr lang="en-US" sz="2000" dirty="0">
                <a:solidFill>
                  <a:srgbClr val="C00000"/>
                </a:solidFill>
                <a:latin typeface="Georgia" pitchFamily="18" charset="0"/>
              </a:rPr>
              <a:t>2</a:t>
            </a:r>
            <a:r>
              <a:rPr lang="en-US" sz="2000" b="0" dirty="0">
                <a:latin typeface="Georgia" pitchFamily="18" charset="0"/>
              </a:rPr>
              <a:t>-Maxillary incisor protrusion</a:t>
            </a:r>
          </a:p>
          <a:p>
            <a:endParaRPr lang="en-US" sz="2000" b="0" dirty="0" smtClean="0">
              <a:latin typeface="Georgia" pitchFamily="18" charset="0"/>
            </a:endParaRPr>
          </a:p>
          <a:p>
            <a:r>
              <a:rPr lang="en-US" sz="2000" dirty="0" smtClean="0">
                <a:solidFill>
                  <a:srgbClr val="C00000"/>
                </a:solidFill>
                <a:latin typeface="Georgia" pitchFamily="18" charset="0"/>
              </a:rPr>
              <a:t>Division </a:t>
            </a:r>
            <a:r>
              <a:rPr lang="en-US" sz="2000" dirty="0">
                <a:solidFill>
                  <a:srgbClr val="C00000"/>
                </a:solidFill>
                <a:latin typeface="Georgia" pitchFamily="18" charset="0"/>
              </a:rPr>
              <a:t>3</a:t>
            </a:r>
            <a:r>
              <a:rPr lang="en-US" sz="2000" b="0" dirty="0">
                <a:latin typeface="Georgia" pitchFamily="18" charset="0"/>
              </a:rPr>
              <a:t>-Maxillary incisors in </a:t>
            </a:r>
            <a:endParaRPr lang="en-US" sz="2000" b="0" dirty="0" smtClean="0">
              <a:latin typeface="Georgia" pitchFamily="18" charset="0"/>
            </a:endParaRPr>
          </a:p>
          <a:p>
            <a:r>
              <a:rPr lang="en-US" sz="2000" b="0" dirty="0">
                <a:latin typeface="Georgia" pitchFamily="18" charset="0"/>
              </a:rPr>
              <a:t> </a:t>
            </a:r>
            <a:r>
              <a:rPr lang="en-US" sz="2000" b="0" dirty="0" smtClean="0">
                <a:latin typeface="Georgia" pitchFamily="18" charset="0"/>
              </a:rPr>
              <a:t>                    </a:t>
            </a:r>
            <a:r>
              <a:rPr lang="en-US" sz="2000" b="0" dirty="0" err="1" smtClean="0">
                <a:latin typeface="Georgia" pitchFamily="18" charset="0"/>
              </a:rPr>
              <a:t>linguoversion</a:t>
            </a:r>
            <a:r>
              <a:rPr lang="en-US" sz="2000" b="0" dirty="0" smtClean="0">
                <a:latin typeface="Georgia" pitchFamily="18" charset="0"/>
              </a:rPr>
              <a:t> </a:t>
            </a:r>
            <a:r>
              <a:rPr lang="en-US" sz="2000" b="0" dirty="0">
                <a:latin typeface="Georgia" pitchFamily="18" charset="0"/>
              </a:rPr>
              <a:t>.</a:t>
            </a:r>
          </a:p>
          <a:p>
            <a:endParaRPr lang="en-US" sz="2000" b="0" dirty="0" smtClean="0">
              <a:latin typeface="Georgia" pitchFamily="18" charset="0"/>
            </a:endParaRPr>
          </a:p>
          <a:p>
            <a:r>
              <a:rPr lang="en-US" sz="2000" dirty="0" smtClean="0">
                <a:solidFill>
                  <a:srgbClr val="C00000"/>
                </a:solidFill>
                <a:latin typeface="Georgia" pitchFamily="18" charset="0"/>
              </a:rPr>
              <a:t>Division </a:t>
            </a:r>
            <a:r>
              <a:rPr lang="en-US" sz="2000" dirty="0">
                <a:solidFill>
                  <a:srgbClr val="C00000"/>
                </a:solidFill>
                <a:latin typeface="Georgia" pitchFamily="18" charset="0"/>
              </a:rPr>
              <a:t>4</a:t>
            </a:r>
            <a:r>
              <a:rPr lang="en-US" sz="2000" b="0" dirty="0">
                <a:latin typeface="Georgia" pitchFamily="18" charset="0"/>
              </a:rPr>
              <a:t>-Bimaxillary protrusion </a:t>
            </a:r>
          </a:p>
          <a:p>
            <a:endParaRPr lang="en-US" sz="2000" b="0" dirty="0">
              <a:latin typeface="Georgia" pitchFamily="18" charset="0"/>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385" name="Picture 1" descr="IMG_0495"/>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0258" r="24549" b="12241"/>
          <a:stretch/>
        </p:blipFill>
        <p:spPr bwMode="auto">
          <a:xfrm>
            <a:off x="5431971" y="3454400"/>
            <a:ext cx="3407229" cy="113574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387" name="Picture 3" descr="IMG_0496"/>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24531" b="63778"/>
          <a:stretch/>
        </p:blipFill>
        <p:spPr bwMode="auto">
          <a:xfrm>
            <a:off x="5486400" y="4648200"/>
            <a:ext cx="3352800" cy="99899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 descr="IMG_049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29450" b="64918"/>
          <a:stretch/>
        </p:blipFill>
        <p:spPr bwMode="auto">
          <a:xfrm>
            <a:off x="5435600" y="2311814"/>
            <a:ext cx="3403600" cy="104098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IMG_0496"/>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5354" t="50280" b="12334"/>
          <a:stretch/>
        </p:blipFill>
        <p:spPr bwMode="auto">
          <a:xfrm>
            <a:off x="5486400" y="5715000"/>
            <a:ext cx="3352800" cy="10310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2986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anim calcmode="lin" valueType="num">
                                      <p:cBhvr>
                                        <p:cTn id="2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385"/>
                                        </p:tgtEl>
                                        <p:attrNameLst>
                                          <p:attrName>style.visibility</p:attrName>
                                        </p:attrNameLst>
                                      </p:cBhvr>
                                      <p:to>
                                        <p:strVal val="visible"/>
                                      </p:to>
                                    </p:set>
                                    <p:animEffect transition="in" filter="fade">
                                      <p:cBhvr>
                                        <p:cTn id="30" dur="1000"/>
                                        <p:tgtEl>
                                          <p:spTgt spid="16385"/>
                                        </p:tgtEl>
                                      </p:cBhvr>
                                    </p:animEffect>
                                    <p:anim calcmode="lin" valueType="num">
                                      <p:cBhvr>
                                        <p:cTn id="31" dur="1000" fill="hold"/>
                                        <p:tgtEl>
                                          <p:spTgt spid="16385"/>
                                        </p:tgtEl>
                                        <p:attrNameLst>
                                          <p:attrName>ppt_x</p:attrName>
                                        </p:attrNameLst>
                                      </p:cBhvr>
                                      <p:tavLst>
                                        <p:tav tm="0">
                                          <p:val>
                                            <p:strVal val="#ppt_x"/>
                                          </p:val>
                                        </p:tav>
                                        <p:tav tm="100000">
                                          <p:val>
                                            <p:strVal val="#ppt_x"/>
                                          </p:val>
                                        </p:tav>
                                      </p:tavLst>
                                    </p:anim>
                                    <p:anim calcmode="lin" valueType="num">
                                      <p:cBhvr>
                                        <p:cTn id="32" dur="1000" fill="hold"/>
                                        <p:tgtEl>
                                          <p:spTgt spid="1638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p:cTn id="37"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9" dur="500"/>
                                        <p:tgtEl>
                                          <p:spTgt spid="3">
                                            <p:txEl>
                                              <p:pRg st="8" end="8"/>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 calcmode="lin" valueType="num">
                                      <p:cBhvr>
                                        <p:cTn id="42"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44" dur="500"/>
                                        <p:tgtEl>
                                          <p:spTgt spid="3">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6387"/>
                                        </p:tgtEl>
                                        <p:attrNameLst>
                                          <p:attrName>style.visibility</p:attrName>
                                        </p:attrNameLst>
                                      </p:cBhvr>
                                      <p:to>
                                        <p:strVal val="visible"/>
                                      </p:to>
                                    </p:set>
                                    <p:anim calcmode="lin" valueType="num">
                                      <p:cBhvr>
                                        <p:cTn id="49" dur="500" fill="hold"/>
                                        <p:tgtEl>
                                          <p:spTgt spid="16387"/>
                                        </p:tgtEl>
                                        <p:attrNameLst>
                                          <p:attrName>ppt_w</p:attrName>
                                        </p:attrNameLst>
                                      </p:cBhvr>
                                      <p:tavLst>
                                        <p:tav tm="0">
                                          <p:val>
                                            <p:fltVal val="0"/>
                                          </p:val>
                                        </p:tav>
                                        <p:tav tm="100000">
                                          <p:val>
                                            <p:strVal val="#ppt_w"/>
                                          </p:val>
                                        </p:tav>
                                      </p:tavLst>
                                    </p:anim>
                                    <p:anim calcmode="lin" valueType="num">
                                      <p:cBhvr>
                                        <p:cTn id="50" dur="500" fill="hold"/>
                                        <p:tgtEl>
                                          <p:spTgt spid="16387"/>
                                        </p:tgtEl>
                                        <p:attrNameLst>
                                          <p:attrName>ppt_h</p:attrName>
                                        </p:attrNameLst>
                                      </p:cBhvr>
                                      <p:tavLst>
                                        <p:tav tm="0">
                                          <p:val>
                                            <p:fltVal val="0"/>
                                          </p:val>
                                        </p:tav>
                                        <p:tav tm="100000">
                                          <p:val>
                                            <p:strVal val="#ppt_h"/>
                                          </p:val>
                                        </p:tav>
                                      </p:tavLst>
                                    </p:anim>
                                    <p:animEffect transition="in" filter="fade">
                                      <p:cBhvr>
                                        <p:cTn id="51" dur="500"/>
                                        <p:tgtEl>
                                          <p:spTgt spid="1638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0" y="457200"/>
            <a:ext cx="5867400" cy="6096000"/>
          </a:xfrm>
        </p:spPr>
        <p:txBody>
          <a:bodyPr>
            <a:noAutofit/>
          </a:bodyPr>
          <a:lstStyle/>
          <a:p>
            <a:pPr>
              <a:lnSpc>
                <a:spcPct val="80000"/>
              </a:lnSpc>
            </a:pPr>
            <a:r>
              <a:rPr lang="en-US" sz="2000" dirty="0">
                <a:solidFill>
                  <a:srgbClr val="C00000"/>
                </a:solidFill>
                <a:latin typeface="Georgia" pitchFamily="18" charset="0"/>
              </a:rPr>
              <a:t>SKELETAL CLASS II</a:t>
            </a:r>
          </a:p>
          <a:p>
            <a:pPr>
              <a:lnSpc>
                <a:spcPct val="80000"/>
              </a:lnSpc>
            </a:pPr>
            <a:r>
              <a:rPr lang="en-US" sz="2000" b="0" dirty="0">
                <a:latin typeface="Georgia" pitchFamily="18" charset="0"/>
              </a:rPr>
              <a:t>These included malocclusion with a subnormal distal mandibular development in relation to the maxilla</a:t>
            </a:r>
          </a:p>
          <a:p>
            <a:pPr>
              <a:lnSpc>
                <a:spcPct val="80000"/>
              </a:lnSpc>
            </a:pPr>
            <a:r>
              <a:rPr lang="en-US" sz="2000" b="0" dirty="0">
                <a:latin typeface="Georgia" pitchFamily="18" charset="0"/>
              </a:rPr>
              <a:t>The skeletal class 2 was further divided </a:t>
            </a:r>
            <a:r>
              <a:rPr lang="en-US" sz="2000" b="0" dirty="0" smtClean="0">
                <a:latin typeface="Georgia" pitchFamily="18" charset="0"/>
              </a:rPr>
              <a:t>-</a:t>
            </a:r>
            <a:endParaRPr lang="en-US" sz="2000" b="0" dirty="0">
              <a:latin typeface="Georgia" pitchFamily="18" charset="0"/>
            </a:endParaRPr>
          </a:p>
          <a:p>
            <a:pPr>
              <a:lnSpc>
                <a:spcPct val="80000"/>
              </a:lnSpc>
            </a:pPr>
            <a:r>
              <a:rPr lang="en-US" sz="2000" b="0" dirty="0" smtClean="0">
                <a:latin typeface="Georgia" pitchFamily="18" charset="0"/>
              </a:rPr>
              <a:t>      </a:t>
            </a:r>
            <a:r>
              <a:rPr lang="en-US" sz="2000" dirty="0" smtClean="0">
                <a:latin typeface="Georgia" pitchFamily="18" charset="0"/>
              </a:rPr>
              <a:t>Division </a:t>
            </a:r>
            <a:r>
              <a:rPr lang="en-US" sz="2000" dirty="0">
                <a:latin typeface="Georgia" pitchFamily="18" charset="0"/>
              </a:rPr>
              <a:t>1</a:t>
            </a:r>
          </a:p>
          <a:p>
            <a:pPr>
              <a:lnSpc>
                <a:spcPct val="80000"/>
              </a:lnSpc>
            </a:pPr>
            <a:r>
              <a:rPr lang="en-US" sz="1800" b="0" dirty="0">
                <a:latin typeface="Georgia" pitchFamily="18" charset="0"/>
              </a:rPr>
              <a:t>The maxillary dental arch is narrower with crowding in the canine </a:t>
            </a:r>
            <a:r>
              <a:rPr lang="en-US" sz="1800" b="0" dirty="0" err="1" smtClean="0">
                <a:latin typeface="Georgia" pitchFamily="18" charset="0"/>
              </a:rPr>
              <a:t>region.The</a:t>
            </a:r>
            <a:r>
              <a:rPr lang="en-US" sz="1800" b="0" dirty="0" smtClean="0">
                <a:latin typeface="Georgia" pitchFamily="18" charset="0"/>
              </a:rPr>
              <a:t> </a:t>
            </a:r>
            <a:r>
              <a:rPr lang="en-US" sz="1800" b="0" dirty="0">
                <a:latin typeface="Georgia" pitchFamily="18" charset="0"/>
              </a:rPr>
              <a:t>maxillary anterior teeth are protruded and the profile is </a:t>
            </a:r>
            <a:r>
              <a:rPr lang="en-US" sz="1800" b="0" dirty="0" err="1">
                <a:latin typeface="Georgia" pitchFamily="18" charset="0"/>
              </a:rPr>
              <a:t>retrognathic</a:t>
            </a:r>
            <a:r>
              <a:rPr lang="en-US" sz="1800" b="0" dirty="0" smtClean="0">
                <a:latin typeface="Georgia" pitchFamily="18" charset="0"/>
              </a:rPr>
              <a:t>.</a:t>
            </a:r>
            <a:endParaRPr lang="en-US" sz="1800" b="0" dirty="0">
              <a:latin typeface="Georgia" pitchFamily="18" charset="0"/>
            </a:endParaRPr>
          </a:p>
          <a:p>
            <a:pPr>
              <a:lnSpc>
                <a:spcPct val="80000"/>
              </a:lnSpc>
            </a:pPr>
            <a:r>
              <a:rPr lang="en-US" sz="2000" b="0" dirty="0" smtClean="0">
                <a:latin typeface="Georgia" pitchFamily="18" charset="0"/>
              </a:rPr>
              <a:t>     </a:t>
            </a:r>
            <a:r>
              <a:rPr lang="en-US" sz="2000" dirty="0" smtClean="0">
                <a:latin typeface="Georgia" pitchFamily="18" charset="0"/>
              </a:rPr>
              <a:t>Division </a:t>
            </a:r>
            <a:r>
              <a:rPr lang="en-US" sz="2000" dirty="0">
                <a:latin typeface="Georgia" pitchFamily="18" charset="0"/>
              </a:rPr>
              <a:t>2</a:t>
            </a:r>
          </a:p>
          <a:p>
            <a:pPr>
              <a:lnSpc>
                <a:spcPct val="80000"/>
              </a:lnSpc>
            </a:pPr>
            <a:r>
              <a:rPr lang="en-US" sz="1800" b="0" dirty="0">
                <a:latin typeface="Georgia" pitchFamily="18" charset="0"/>
              </a:rPr>
              <a:t>The maxillary incisors are </a:t>
            </a:r>
            <a:r>
              <a:rPr lang="en-US" sz="1800" b="0" dirty="0" err="1">
                <a:latin typeface="Georgia" pitchFamily="18" charset="0"/>
              </a:rPr>
              <a:t>lingually</a:t>
            </a:r>
            <a:r>
              <a:rPr lang="en-US" sz="1800" b="0" dirty="0">
                <a:latin typeface="Georgia" pitchFamily="18" charset="0"/>
              </a:rPr>
              <a:t> inclined, the lateral incisors may be normal or in </a:t>
            </a:r>
            <a:r>
              <a:rPr lang="en-US" sz="1800" b="0" dirty="0" err="1">
                <a:latin typeface="Georgia" pitchFamily="18" charset="0"/>
              </a:rPr>
              <a:t>labio</a:t>
            </a:r>
            <a:r>
              <a:rPr lang="en-US" sz="1800" b="0" dirty="0">
                <a:latin typeface="Georgia" pitchFamily="18" charset="0"/>
              </a:rPr>
              <a:t>-version</a:t>
            </a:r>
            <a:r>
              <a:rPr lang="en-US" sz="1800" b="0" dirty="0" smtClean="0">
                <a:latin typeface="Georgia" pitchFamily="18" charset="0"/>
              </a:rPr>
              <a:t>.</a:t>
            </a:r>
          </a:p>
          <a:p>
            <a:pPr>
              <a:lnSpc>
                <a:spcPct val="80000"/>
              </a:lnSpc>
            </a:pPr>
            <a:endParaRPr lang="en-US" sz="2000" b="0" dirty="0" smtClean="0">
              <a:latin typeface="Georgia" pitchFamily="18" charset="0"/>
            </a:endParaRPr>
          </a:p>
          <a:p>
            <a:pPr>
              <a:lnSpc>
                <a:spcPct val="80000"/>
              </a:lnSpc>
            </a:pPr>
            <a:endParaRPr lang="en-US" sz="2000" b="0" dirty="0" smtClean="0">
              <a:latin typeface="Georgia" pitchFamily="18" charset="0"/>
            </a:endParaRPr>
          </a:p>
          <a:p>
            <a:r>
              <a:rPr lang="en-US" sz="2000" dirty="0">
                <a:solidFill>
                  <a:srgbClr val="C00000"/>
                </a:solidFill>
                <a:latin typeface="Georgia" pitchFamily="18" charset="0"/>
              </a:rPr>
              <a:t>SKELETAL CLASS III</a:t>
            </a:r>
          </a:p>
          <a:p>
            <a:r>
              <a:rPr lang="en-US" sz="2000" b="0" dirty="0">
                <a:latin typeface="Georgia" pitchFamily="18" charset="0"/>
              </a:rPr>
              <a:t>Here there is an over growth of the mandible with an obtuse mandibular angle. The profile is </a:t>
            </a:r>
            <a:r>
              <a:rPr lang="en-US" sz="2000" b="0" dirty="0" err="1">
                <a:latin typeface="Georgia" pitchFamily="18" charset="0"/>
              </a:rPr>
              <a:t>prognathic</a:t>
            </a:r>
            <a:r>
              <a:rPr lang="en-US" sz="2000" b="0" dirty="0">
                <a:latin typeface="Georgia" pitchFamily="18" charset="0"/>
              </a:rPr>
              <a:t> at the mandible .</a:t>
            </a:r>
          </a:p>
          <a:p>
            <a:endParaRPr lang="en-US" sz="2000" b="0" dirty="0" smtClean="0">
              <a:latin typeface="Georgia" pitchFamily="18" charset="0"/>
            </a:endParaRPr>
          </a:p>
          <a:p>
            <a:endParaRPr lang="en-US" sz="2000" b="0" dirty="0" smtClean="0">
              <a:latin typeface="Georgia" pitchFamily="18" charset="0"/>
            </a:endParaRPr>
          </a:p>
          <a:p>
            <a:endParaRPr lang="en-US" sz="2000" b="0" dirty="0">
              <a:latin typeface="Georgia" pitchFamily="18" charset="0"/>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2769" name="Picture 1" descr="IMG_049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05600" y="4445000"/>
            <a:ext cx="2400300" cy="23368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2771" name="Picture 3" descr="IMG_049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19900" y="457200"/>
            <a:ext cx="1943100" cy="1943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816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2771"/>
                                        </p:tgtEl>
                                        <p:attrNameLst>
                                          <p:attrName>style.visibility</p:attrName>
                                        </p:attrNameLst>
                                      </p:cBhvr>
                                      <p:to>
                                        <p:strVal val="visible"/>
                                      </p:to>
                                    </p:set>
                                    <p:anim calcmode="lin" valueType="num">
                                      <p:cBhvr additive="base">
                                        <p:cTn id="37" dur="500" fill="hold"/>
                                        <p:tgtEl>
                                          <p:spTgt spid="32771"/>
                                        </p:tgtEl>
                                        <p:attrNameLst>
                                          <p:attrName>ppt_x</p:attrName>
                                        </p:attrNameLst>
                                      </p:cBhvr>
                                      <p:tavLst>
                                        <p:tav tm="0">
                                          <p:val>
                                            <p:strVal val="#ppt_x"/>
                                          </p:val>
                                        </p:tav>
                                        <p:tav tm="100000">
                                          <p:val>
                                            <p:strVal val="#ppt_x"/>
                                          </p:val>
                                        </p:tav>
                                      </p:tavLst>
                                    </p:anim>
                                    <p:anim calcmode="lin" valueType="num">
                                      <p:cBhvr additive="base">
                                        <p:cTn id="38" dur="500" fill="hold"/>
                                        <p:tgtEl>
                                          <p:spTgt spid="3277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7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381000"/>
            <a:ext cx="7863840" cy="5943600"/>
          </a:xfrm>
        </p:spPr>
        <p:txBody>
          <a:bodyPr>
            <a:normAutofit/>
          </a:bodyPr>
          <a:lstStyle/>
          <a:p>
            <a:endParaRPr lang="en-US" sz="2000" b="0" dirty="0" smtClean="0">
              <a:latin typeface="Georgia" pitchFamily="18" charset="0"/>
            </a:endParaRPr>
          </a:p>
          <a:p>
            <a:endParaRPr lang="en-US" sz="2000" b="0" dirty="0" smtClean="0">
              <a:latin typeface="Georgia" pitchFamily="18" charset="0"/>
            </a:endParaRPr>
          </a:p>
          <a:p>
            <a:pPr>
              <a:lnSpc>
                <a:spcPct val="90000"/>
              </a:lnSpc>
            </a:pPr>
            <a:r>
              <a:rPr lang="en-US" sz="2000" b="0" dirty="0" smtClean="0">
                <a:latin typeface="Georgia" pitchFamily="18" charset="0"/>
              </a:rPr>
              <a:t>-Skeletal pattern can also be classified  using measurements obtained from lateral skull radiographs. </a:t>
            </a:r>
          </a:p>
          <a:p>
            <a:pPr>
              <a:lnSpc>
                <a:spcPct val="90000"/>
              </a:lnSpc>
            </a:pPr>
            <a:r>
              <a:rPr lang="en-US" sz="2000" b="0" dirty="0">
                <a:latin typeface="Georgia" pitchFamily="18" charset="0"/>
              </a:rPr>
              <a:t> </a:t>
            </a:r>
            <a:r>
              <a:rPr lang="en-US" sz="2000" b="0" dirty="0" smtClean="0">
                <a:latin typeface="Georgia" pitchFamily="18" charset="0"/>
              </a:rPr>
              <a:t>  Assessment is made using the angle ANB</a:t>
            </a:r>
          </a:p>
          <a:p>
            <a:pPr>
              <a:lnSpc>
                <a:spcPct val="90000"/>
              </a:lnSpc>
            </a:pPr>
            <a:endParaRPr lang="en-US" sz="2000" b="0" dirty="0" smtClean="0">
              <a:latin typeface="Georgia" pitchFamily="18" charset="0"/>
            </a:endParaRPr>
          </a:p>
          <a:p>
            <a:pPr>
              <a:lnSpc>
                <a:spcPct val="90000"/>
              </a:lnSpc>
            </a:pPr>
            <a:r>
              <a:rPr lang="en-US" sz="2000" b="0" dirty="0" smtClean="0">
                <a:latin typeface="Georgia" pitchFamily="18" charset="0"/>
              </a:rPr>
              <a:t>          </a:t>
            </a:r>
            <a:r>
              <a:rPr lang="en-US" sz="2000" dirty="0" smtClean="0">
                <a:solidFill>
                  <a:srgbClr val="C00000"/>
                </a:solidFill>
                <a:latin typeface="Georgia" pitchFamily="18" charset="0"/>
              </a:rPr>
              <a:t>#ANB angle of 2 to 4° -  skeletal class I pattern</a:t>
            </a:r>
          </a:p>
          <a:p>
            <a:pPr>
              <a:lnSpc>
                <a:spcPct val="90000"/>
              </a:lnSpc>
            </a:pPr>
            <a:r>
              <a:rPr lang="en-US" sz="2000" dirty="0">
                <a:solidFill>
                  <a:srgbClr val="C00000"/>
                </a:solidFill>
                <a:latin typeface="Georgia" pitchFamily="18" charset="0"/>
              </a:rPr>
              <a:t> </a:t>
            </a:r>
            <a:r>
              <a:rPr lang="en-US" sz="2000" dirty="0" smtClean="0">
                <a:solidFill>
                  <a:srgbClr val="C00000"/>
                </a:solidFill>
                <a:latin typeface="Georgia" pitchFamily="18" charset="0"/>
              </a:rPr>
              <a:t>         # greater than 4° - class II</a:t>
            </a:r>
          </a:p>
          <a:p>
            <a:pPr>
              <a:lnSpc>
                <a:spcPct val="90000"/>
              </a:lnSpc>
            </a:pPr>
            <a:r>
              <a:rPr lang="en-US" sz="2000" dirty="0">
                <a:solidFill>
                  <a:srgbClr val="C00000"/>
                </a:solidFill>
                <a:latin typeface="Georgia" pitchFamily="18" charset="0"/>
              </a:rPr>
              <a:t> </a:t>
            </a:r>
            <a:r>
              <a:rPr lang="en-US" sz="2000" dirty="0" smtClean="0">
                <a:solidFill>
                  <a:srgbClr val="C00000"/>
                </a:solidFill>
                <a:latin typeface="Georgia" pitchFamily="18" charset="0"/>
              </a:rPr>
              <a:t>         # less than 2° -  class III</a:t>
            </a:r>
          </a:p>
          <a:p>
            <a:pPr>
              <a:lnSpc>
                <a:spcPct val="90000"/>
              </a:lnSpc>
            </a:pPr>
            <a:endParaRPr lang="en-US" sz="2000" b="0" dirty="0" smtClean="0">
              <a:latin typeface="Georgia" pitchFamily="18" charset="0"/>
            </a:endParaRPr>
          </a:p>
          <a:p>
            <a:pPr>
              <a:lnSpc>
                <a:spcPct val="90000"/>
              </a:lnSpc>
            </a:pPr>
            <a:r>
              <a:rPr lang="en-US" sz="2000" b="0" dirty="0" smtClean="0">
                <a:latin typeface="Georgia" pitchFamily="18" charset="0"/>
              </a:rPr>
              <a:t>Within the class II and class III skeletal categories the severity of the discrepancy can be described further as mild, moderate and severe, adding further emphasis to the potential mechanism  for treatment. </a:t>
            </a:r>
          </a:p>
          <a:p>
            <a:endParaRPr lang="en-US" sz="2000" b="0" dirty="0">
              <a:latin typeface="Georgia" pitchFamily="18" charset="0"/>
            </a:endParaRPr>
          </a:p>
        </p:txBody>
      </p:sp>
    </p:spTree>
    <p:extLst>
      <p:ext uri="{BB962C8B-B14F-4D97-AF65-F5344CB8AC3E}">
        <p14:creationId xmlns:p14="http://schemas.microsoft.com/office/powerpoint/2010/main" xmlns="" val="16870281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rgbClr val="C00000"/>
                </a:solidFill>
                <a:latin typeface="Georgia" pitchFamily="18" charset="0"/>
              </a:rPr>
              <a:t/>
            </a:r>
            <a:br>
              <a:rPr lang="en-US" sz="2400" b="1" dirty="0">
                <a:solidFill>
                  <a:srgbClr val="C00000"/>
                </a:solidFill>
                <a:latin typeface="Georgia" pitchFamily="18" charset="0"/>
              </a:rPr>
            </a:br>
            <a:r>
              <a:rPr lang="en-US" sz="2400" b="1" dirty="0">
                <a:solidFill>
                  <a:srgbClr val="C00000"/>
                </a:solidFill>
                <a:latin typeface="Georgia" pitchFamily="18" charset="0"/>
              </a:rPr>
              <a:t>BALLARD’S CLASSIFICATION</a:t>
            </a:r>
            <a:br>
              <a:rPr lang="en-US" sz="2400" b="1" dirty="0">
                <a:solidFill>
                  <a:srgbClr val="C00000"/>
                </a:solidFill>
                <a:latin typeface="Georgia" pitchFamily="18" charset="0"/>
              </a:rPr>
            </a:br>
            <a:endParaRPr lang="en-US" sz="2400" dirty="0">
              <a:solidFill>
                <a:srgbClr val="C00000"/>
              </a:solidFill>
              <a:latin typeface="Georgia" pitchFamily="18" charset="0"/>
            </a:endParaRPr>
          </a:p>
        </p:txBody>
      </p:sp>
      <p:sp>
        <p:nvSpPr>
          <p:cNvPr id="3" name="Content Placeholder 2"/>
          <p:cNvSpPr>
            <a:spLocks noGrp="1"/>
          </p:cNvSpPr>
          <p:nvPr>
            <p:ph idx="1"/>
          </p:nvPr>
        </p:nvSpPr>
        <p:spPr/>
        <p:txBody>
          <a:bodyPr>
            <a:noAutofit/>
          </a:bodyPr>
          <a:lstStyle/>
          <a:p>
            <a:pPr>
              <a:lnSpc>
                <a:spcPct val="80000"/>
              </a:lnSpc>
            </a:pPr>
            <a:r>
              <a:rPr lang="en-US" sz="2000" dirty="0" smtClean="0">
                <a:latin typeface="Georgia" pitchFamily="18" charset="0"/>
              </a:rPr>
              <a:t>-used </a:t>
            </a:r>
            <a:r>
              <a:rPr lang="en-US" sz="2000" dirty="0">
                <a:latin typeface="Georgia" pitchFamily="18" charset="0"/>
              </a:rPr>
              <a:t>to know the various skeletal relationship</a:t>
            </a:r>
          </a:p>
          <a:p>
            <a:pPr>
              <a:lnSpc>
                <a:spcPct val="80000"/>
              </a:lnSpc>
            </a:pPr>
            <a:r>
              <a:rPr lang="en-US" sz="2000" dirty="0" smtClean="0">
                <a:latin typeface="Georgia" pitchFamily="18" charset="0"/>
              </a:rPr>
              <a:t>-used </a:t>
            </a:r>
            <a:r>
              <a:rPr lang="en-US" sz="2000" dirty="0">
                <a:latin typeface="Georgia" pitchFamily="18" charset="0"/>
              </a:rPr>
              <a:t>more accurately at the chair side</a:t>
            </a:r>
          </a:p>
          <a:p>
            <a:pPr>
              <a:lnSpc>
                <a:spcPct val="80000"/>
              </a:lnSpc>
            </a:pPr>
            <a:endParaRPr lang="en-US" sz="2000" dirty="0">
              <a:latin typeface="Georgia" pitchFamily="18" charset="0"/>
            </a:endParaRPr>
          </a:p>
          <a:p>
            <a:pPr>
              <a:lnSpc>
                <a:spcPct val="80000"/>
              </a:lnSpc>
            </a:pPr>
            <a:r>
              <a:rPr lang="en-US" sz="2000" dirty="0">
                <a:solidFill>
                  <a:srgbClr val="FF3300"/>
                </a:solidFill>
                <a:latin typeface="Georgia" pitchFamily="18" charset="0"/>
              </a:rPr>
              <a:t>Skeletal Class I</a:t>
            </a:r>
            <a:r>
              <a:rPr lang="en-US" sz="2000" dirty="0">
                <a:latin typeface="Georgia" pitchFamily="18" charset="0"/>
              </a:rPr>
              <a:t>: The inclination of the teeth is normal and the dental base relationship is also normal. The upward projections of the axis of the lower incisors would pass through the crowns of the upper incisors.</a:t>
            </a:r>
          </a:p>
          <a:p>
            <a:pPr>
              <a:lnSpc>
                <a:spcPct val="80000"/>
              </a:lnSpc>
            </a:pPr>
            <a:endParaRPr lang="en-US" sz="2000" dirty="0">
              <a:latin typeface="Georgia" pitchFamily="18" charset="0"/>
            </a:endParaRPr>
          </a:p>
          <a:p>
            <a:pPr>
              <a:lnSpc>
                <a:spcPct val="80000"/>
              </a:lnSpc>
            </a:pPr>
            <a:r>
              <a:rPr lang="en-US" sz="2000" dirty="0">
                <a:solidFill>
                  <a:srgbClr val="FF3300"/>
                </a:solidFill>
                <a:latin typeface="Georgia" pitchFamily="18" charset="0"/>
              </a:rPr>
              <a:t>Skeletal Class II</a:t>
            </a:r>
            <a:r>
              <a:rPr lang="en-US" sz="2000" dirty="0">
                <a:latin typeface="Georgia" pitchFamily="18" charset="0"/>
              </a:rPr>
              <a:t>: The lower apical base it relatively too far back. The lower incisor axis would pass palatal to the upper incisor crown.</a:t>
            </a:r>
          </a:p>
          <a:p>
            <a:pPr>
              <a:lnSpc>
                <a:spcPct val="80000"/>
              </a:lnSpc>
            </a:pPr>
            <a:endParaRPr lang="en-US" sz="2000" dirty="0">
              <a:latin typeface="Georgia" pitchFamily="18" charset="0"/>
            </a:endParaRPr>
          </a:p>
          <a:p>
            <a:pPr>
              <a:lnSpc>
                <a:spcPct val="80000"/>
              </a:lnSpc>
            </a:pPr>
            <a:r>
              <a:rPr lang="en-US" sz="2000" dirty="0">
                <a:solidFill>
                  <a:srgbClr val="FF3300"/>
                </a:solidFill>
                <a:latin typeface="Georgia" pitchFamily="18" charset="0"/>
              </a:rPr>
              <a:t>Skeletal Class III</a:t>
            </a:r>
            <a:r>
              <a:rPr lang="en-US" sz="2000" dirty="0">
                <a:latin typeface="Georgia" pitchFamily="18" charset="0"/>
              </a:rPr>
              <a:t>: The lower apical base is placed relatively too far forward, the projections of the lower incisor axis would pass labial to upper incisor crowns. </a:t>
            </a:r>
          </a:p>
          <a:p>
            <a:endParaRPr lang="en-US" sz="2000" dirty="0">
              <a:latin typeface="Georgia" pitchFamily="18" charset="0"/>
            </a:endParaRPr>
          </a:p>
        </p:txBody>
      </p:sp>
    </p:spTree>
    <p:extLst>
      <p:ext uri="{BB962C8B-B14F-4D97-AF65-F5344CB8AC3E}">
        <p14:creationId xmlns:p14="http://schemas.microsoft.com/office/powerpoint/2010/main" xmlns="" val="25301621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1860" y="457200"/>
            <a:ext cx="7520940" cy="548640"/>
          </a:xfrm>
        </p:spPr>
        <p:txBody>
          <a:bodyPr/>
          <a:lstStyle/>
          <a:p>
            <a:r>
              <a:rPr lang="en-US" sz="2400" b="1" dirty="0" smtClean="0">
                <a:solidFill>
                  <a:srgbClr val="C00000"/>
                </a:solidFill>
                <a:latin typeface="Georgia" pitchFamily="18" charset="0"/>
              </a:rPr>
              <a:t>               INCISOR </a:t>
            </a:r>
            <a:r>
              <a:rPr lang="en-US" sz="2400" b="1" dirty="0">
                <a:solidFill>
                  <a:srgbClr val="C00000"/>
                </a:solidFill>
                <a:latin typeface="Georgia" pitchFamily="18" charset="0"/>
              </a:rPr>
              <a:t>CLASSIFICATION</a:t>
            </a:r>
            <a:br>
              <a:rPr lang="en-US" sz="2400" b="1" dirty="0">
                <a:solidFill>
                  <a:srgbClr val="C00000"/>
                </a:solidFill>
                <a:latin typeface="Georgia" pitchFamily="18" charset="0"/>
              </a:rPr>
            </a:br>
            <a:endParaRPr lang="en-US" sz="2400" b="1" dirty="0">
              <a:solidFill>
                <a:srgbClr val="C00000"/>
              </a:solidFill>
              <a:latin typeface="Georgia" pitchFamily="18" charset="0"/>
            </a:endParaRPr>
          </a:p>
        </p:txBody>
      </p:sp>
      <p:sp>
        <p:nvSpPr>
          <p:cNvPr id="5" name="Content Placeholder 4"/>
          <p:cNvSpPr>
            <a:spLocks noGrp="1"/>
          </p:cNvSpPr>
          <p:nvPr>
            <p:ph idx="1"/>
          </p:nvPr>
        </p:nvSpPr>
        <p:spPr>
          <a:xfrm>
            <a:off x="609600" y="1100628"/>
            <a:ext cx="7366000" cy="5452572"/>
          </a:xfrm>
        </p:spPr>
        <p:txBody>
          <a:bodyPr>
            <a:normAutofit/>
          </a:bodyPr>
          <a:lstStyle/>
          <a:p>
            <a:pPr>
              <a:lnSpc>
                <a:spcPct val="90000"/>
              </a:lnSpc>
            </a:pPr>
            <a:r>
              <a:rPr lang="en-US" sz="2000" dirty="0" smtClean="0">
                <a:latin typeface="Georgia" pitchFamily="18" charset="0"/>
              </a:rPr>
              <a:t>-It </a:t>
            </a:r>
            <a:r>
              <a:rPr lang="en-US" sz="2000" dirty="0">
                <a:latin typeface="Georgia" pitchFamily="18" charset="0"/>
              </a:rPr>
              <a:t>was adopted by the British Standards' Institute in </a:t>
            </a:r>
            <a:r>
              <a:rPr lang="en-US" sz="2000" dirty="0" smtClean="0">
                <a:latin typeface="Georgia" pitchFamily="18" charset="0"/>
              </a:rPr>
              <a:t>1983</a:t>
            </a:r>
          </a:p>
          <a:p>
            <a:pPr>
              <a:lnSpc>
                <a:spcPct val="90000"/>
              </a:lnSpc>
            </a:pPr>
            <a:endParaRPr lang="en-US" sz="2000" dirty="0">
              <a:latin typeface="Georgia" pitchFamily="18" charset="0"/>
            </a:endParaRPr>
          </a:p>
          <a:p>
            <a:pPr>
              <a:lnSpc>
                <a:spcPct val="90000"/>
              </a:lnSpc>
            </a:pPr>
            <a:r>
              <a:rPr lang="en-US" sz="2000" dirty="0" smtClean="0">
                <a:latin typeface="Georgia" pitchFamily="18" charset="0"/>
              </a:rPr>
              <a:t>-Based on </a:t>
            </a:r>
            <a:r>
              <a:rPr lang="en-US" sz="2000" dirty="0">
                <a:latin typeface="Georgia" pitchFamily="18" charset="0"/>
              </a:rPr>
              <a:t>the relationship of the lower incisor edges and the </a:t>
            </a:r>
            <a:r>
              <a:rPr lang="en-US" sz="2000" dirty="0" err="1">
                <a:latin typeface="Georgia" pitchFamily="18" charset="0"/>
              </a:rPr>
              <a:t>cingulum</a:t>
            </a:r>
            <a:r>
              <a:rPr lang="en-US" sz="2000" dirty="0">
                <a:latin typeface="Georgia" pitchFamily="18" charset="0"/>
              </a:rPr>
              <a:t> plateau of the maxillary Central incisors.</a:t>
            </a:r>
          </a:p>
          <a:p>
            <a:pPr>
              <a:lnSpc>
                <a:spcPct val="90000"/>
              </a:lnSpc>
            </a:pPr>
            <a:endParaRPr lang="en-US" sz="2000" dirty="0">
              <a:latin typeface="Georgia" pitchFamily="18" charset="0"/>
            </a:endParaRPr>
          </a:p>
          <a:p>
            <a:pPr>
              <a:lnSpc>
                <a:spcPct val="90000"/>
              </a:lnSpc>
            </a:pPr>
            <a:r>
              <a:rPr lang="en-US" sz="2000" dirty="0">
                <a:solidFill>
                  <a:srgbClr val="CC0000"/>
                </a:solidFill>
                <a:latin typeface="Georgia" pitchFamily="18" charset="0"/>
              </a:rPr>
              <a:t>CLASS </a:t>
            </a:r>
            <a:r>
              <a:rPr lang="en-US" sz="2000" dirty="0" smtClean="0">
                <a:solidFill>
                  <a:srgbClr val="CC0000"/>
                </a:solidFill>
                <a:latin typeface="Georgia" pitchFamily="18" charset="0"/>
              </a:rPr>
              <a:t>I</a:t>
            </a:r>
          </a:p>
          <a:p>
            <a:pPr>
              <a:lnSpc>
                <a:spcPct val="90000"/>
              </a:lnSpc>
            </a:pPr>
            <a:endParaRPr lang="en-US" sz="2000" dirty="0" smtClean="0">
              <a:solidFill>
                <a:srgbClr val="CC0000"/>
              </a:solidFill>
              <a:latin typeface="Georgia" pitchFamily="18" charset="0"/>
            </a:endParaRPr>
          </a:p>
          <a:p>
            <a:pPr>
              <a:lnSpc>
                <a:spcPct val="90000"/>
              </a:lnSpc>
            </a:pPr>
            <a:endParaRPr lang="en-US" sz="2000" dirty="0" smtClean="0">
              <a:solidFill>
                <a:srgbClr val="CC0000"/>
              </a:solidFill>
              <a:latin typeface="Georgia" pitchFamily="18" charset="0"/>
            </a:endParaRPr>
          </a:p>
          <a:p>
            <a:pPr>
              <a:lnSpc>
                <a:spcPct val="90000"/>
              </a:lnSpc>
            </a:pPr>
            <a:endParaRPr lang="en-US" sz="2000" dirty="0">
              <a:solidFill>
                <a:srgbClr val="CC0000"/>
              </a:solidFill>
              <a:latin typeface="Georgia" pitchFamily="18" charset="0"/>
            </a:endParaRPr>
          </a:p>
          <a:p>
            <a:pPr>
              <a:lnSpc>
                <a:spcPct val="90000"/>
              </a:lnSpc>
            </a:pPr>
            <a:r>
              <a:rPr lang="en-US" sz="2000" dirty="0">
                <a:latin typeface="Georgia" pitchFamily="18" charset="0"/>
              </a:rPr>
              <a:t>The mandibular incisor edges </a:t>
            </a:r>
            <a:r>
              <a:rPr lang="en-US" sz="2000" dirty="0" smtClean="0">
                <a:latin typeface="Georgia" pitchFamily="18" charset="0"/>
              </a:rPr>
              <a:t>occludes below </a:t>
            </a:r>
            <a:r>
              <a:rPr lang="en-US" sz="2000" dirty="0">
                <a:latin typeface="Georgia" pitchFamily="18" charset="0"/>
              </a:rPr>
              <a:t>the </a:t>
            </a:r>
            <a:r>
              <a:rPr lang="en-US" sz="2000" dirty="0" err="1">
                <a:latin typeface="Georgia" pitchFamily="18" charset="0"/>
              </a:rPr>
              <a:t>cingulum</a:t>
            </a:r>
            <a:r>
              <a:rPr lang="en-US" sz="2000" dirty="0">
                <a:latin typeface="Georgia" pitchFamily="18" charset="0"/>
              </a:rPr>
              <a:t> plateau of the Maxillary central incisors </a:t>
            </a:r>
          </a:p>
          <a:p>
            <a:pPr>
              <a:lnSpc>
                <a:spcPct val="90000"/>
              </a:lnSpc>
            </a:pPr>
            <a:endParaRPr lang="en-US" sz="2000" dirty="0">
              <a:latin typeface="Georgia" pitchFamily="18" charset="0"/>
            </a:endParaRPr>
          </a:p>
          <a:p>
            <a:pPr>
              <a:lnSpc>
                <a:spcPct val="90000"/>
              </a:lnSpc>
            </a:pPr>
            <a:endParaRPr lang="en-US" sz="2000" dirty="0">
              <a:latin typeface="Georgia" pitchFamily="18" charset="0"/>
            </a:endParaRPr>
          </a:p>
          <a:p>
            <a:endParaRPr lang="en-US" sz="2000" dirty="0">
              <a:latin typeface="Georgia" pitchFamily="18" charset="0"/>
            </a:endParaRPr>
          </a:p>
        </p:txBody>
      </p:sp>
      <p:pic>
        <p:nvPicPr>
          <p:cNvPr id="10" name="Picture 3"/>
          <p:cNvPicPr>
            <a:picLocks noChangeAspect="1" noChangeArrowheads="1"/>
          </p:cNvPicPr>
          <p:nvPr/>
        </p:nvPicPr>
        <p:blipFill rotWithShape="1">
          <a:blip r:embed="rId2">
            <a:lum contrast="12000"/>
            <a:extLst>
              <a:ext uri="{28A0092B-C50C-407E-A947-70E740481C1C}">
                <a14:useLocalDpi xmlns:a14="http://schemas.microsoft.com/office/drawing/2010/main" xmlns="" val="0"/>
              </a:ext>
            </a:extLst>
          </a:blip>
          <a:srcRect r="74405"/>
          <a:stretch/>
        </p:blipFill>
        <p:spPr bwMode="auto">
          <a:xfrm>
            <a:off x="3124200" y="2843323"/>
            <a:ext cx="1295400" cy="2033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0816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1000"/>
                                        <p:tgtEl>
                                          <p:spTgt spid="5">
                                            <p:txEl>
                                              <p:pRg st="8" end="8"/>
                                            </p:txEl>
                                          </p:spTgt>
                                        </p:tgtEl>
                                      </p:cBhvr>
                                    </p:animEffect>
                                    <p:anim calcmode="lin" valueType="num">
                                      <p:cBhvr>
                                        <p:cTn id="1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706563" y="609600"/>
            <a:ext cx="5273675" cy="457200"/>
          </a:xfrm>
          <a:prstGeom prst="rect">
            <a:avLst/>
          </a:prstGeom>
          <a:noFill/>
          <a:ln w="9525">
            <a:noFill/>
            <a:miter lim="800000"/>
            <a:headEnd/>
            <a:tailEnd/>
          </a:ln>
          <a:effectLst/>
        </p:spPr>
        <p:txBody>
          <a:bodyPr>
            <a:spAutoFit/>
          </a:bodyPr>
          <a:lstStyle/>
          <a:p>
            <a:r>
              <a:rPr lang="en-US" b="1" u="none">
                <a:solidFill>
                  <a:srgbClr val="66CCFF"/>
                </a:solidFill>
              </a:rPr>
              <a:t>BALLARD'S  CLASSIFICATION</a:t>
            </a:r>
          </a:p>
        </p:txBody>
      </p:sp>
      <p:pic>
        <p:nvPicPr>
          <p:cNvPr id="33802" name="Picture 10" descr="KEYS6"/>
          <p:cNvPicPr>
            <a:picLocks noChangeAspect="1" noChangeArrowheads="1"/>
          </p:cNvPicPr>
          <p:nvPr/>
        </p:nvPicPr>
        <p:blipFill>
          <a:blip r:embed="rId3"/>
          <a:srcRect/>
          <a:stretch>
            <a:fillRect/>
          </a:stretch>
        </p:blipFill>
        <p:spPr bwMode="auto">
          <a:xfrm>
            <a:off x="1504950" y="1409700"/>
            <a:ext cx="5675313" cy="4191000"/>
          </a:xfrm>
          <a:prstGeom prst="rect">
            <a:avLst/>
          </a:prstGeom>
          <a:noFill/>
        </p:spPr>
      </p:pic>
      <p:sp>
        <p:nvSpPr>
          <p:cNvPr id="33803" name="Text Box 11"/>
          <p:cNvSpPr txBox="1">
            <a:spLocks noChangeArrowheads="1"/>
          </p:cNvSpPr>
          <p:nvPr/>
        </p:nvSpPr>
        <p:spPr bwMode="auto">
          <a:xfrm>
            <a:off x="1371600" y="6019800"/>
            <a:ext cx="1387475" cy="457200"/>
          </a:xfrm>
          <a:prstGeom prst="rect">
            <a:avLst/>
          </a:prstGeom>
          <a:noFill/>
          <a:ln w="9525">
            <a:noFill/>
            <a:miter lim="800000"/>
            <a:headEnd/>
            <a:tailEnd/>
          </a:ln>
          <a:effectLst/>
        </p:spPr>
        <p:txBody>
          <a:bodyPr wrap="none">
            <a:spAutoFit/>
          </a:bodyPr>
          <a:lstStyle/>
          <a:p>
            <a:r>
              <a:rPr lang="en-US">
                <a:solidFill>
                  <a:srgbClr val="FFFF00"/>
                </a:solidFill>
              </a:rPr>
              <a:t>CLASS  I</a:t>
            </a:r>
          </a:p>
        </p:txBody>
      </p:sp>
      <p:sp>
        <p:nvSpPr>
          <p:cNvPr id="33804" name="Text Box 12"/>
          <p:cNvSpPr txBox="1">
            <a:spLocks noChangeArrowheads="1"/>
          </p:cNvSpPr>
          <p:nvPr/>
        </p:nvSpPr>
        <p:spPr bwMode="auto">
          <a:xfrm>
            <a:off x="3598863" y="6019800"/>
            <a:ext cx="1489075" cy="457200"/>
          </a:xfrm>
          <a:prstGeom prst="rect">
            <a:avLst/>
          </a:prstGeom>
          <a:noFill/>
          <a:ln w="9525">
            <a:noFill/>
            <a:miter lim="800000"/>
            <a:headEnd/>
            <a:tailEnd/>
          </a:ln>
          <a:effectLst/>
        </p:spPr>
        <p:txBody>
          <a:bodyPr>
            <a:spAutoFit/>
          </a:bodyPr>
          <a:lstStyle/>
          <a:p>
            <a:r>
              <a:rPr lang="en-US">
                <a:solidFill>
                  <a:srgbClr val="FFFF00"/>
                </a:solidFill>
              </a:rPr>
              <a:t>CLASS  II</a:t>
            </a:r>
          </a:p>
        </p:txBody>
      </p:sp>
      <p:sp>
        <p:nvSpPr>
          <p:cNvPr id="33806" name="Text Box 14"/>
          <p:cNvSpPr txBox="1">
            <a:spLocks noChangeArrowheads="1"/>
          </p:cNvSpPr>
          <p:nvPr/>
        </p:nvSpPr>
        <p:spPr bwMode="auto">
          <a:xfrm>
            <a:off x="5562600" y="6019800"/>
            <a:ext cx="1590675" cy="457200"/>
          </a:xfrm>
          <a:prstGeom prst="rect">
            <a:avLst/>
          </a:prstGeom>
          <a:noFill/>
          <a:ln w="9525">
            <a:noFill/>
            <a:miter lim="800000"/>
            <a:headEnd/>
            <a:tailEnd/>
          </a:ln>
          <a:effectLst/>
        </p:spPr>
        <p:txBody>
          <a:bodyPr wrap="none">
            <a:spAutoFit/>
          </a:bodyPr>
          <a:lstStyle/>
          <a:p>
            <a:r>
              <a:rPr lang="en-US">
                <a:solidFill>
                  <a:srgbClr val="FFFF00"/>
                </a:solidFill>
              </a:rPr>
              <a:t>CLASS  III</a:t>
            </a:r>
          </a:p>
        </p:txBody>
      </p:sp>
      <p:pic>
        <p:nvPicPr>
          <p:cNvPr id="33808" name="Picture 16" descr="KEYS6"/>
          <p:cNvPicPr>
            <a:picLocks noChangeAspect="1" noChangeArrowheads="1"/>
          </p:cNvPicPr>
          <p:nvPr/>
        </p:nvPicPr>
        <p:blipFill>
          <a:blip r:embed="rId3"/>
          <a:srcRect/>
          <a:stretch>
            <a:fillRect/>
          </a:stretch>
        </p:blipFill>
        <p:spPr bwMode="auto">
          <a:xfrm>
            <a:off x="1144588" y="1143000"/>
            <a:ext cx="6397625" cy="4724400"/>
          </a:xfrm>
          <a:prstGeom prst="rect">
            <a:avLst/>
          </a:prstGeom>
          <a:solidFill>
            <a:srgbClr val="CCFF66"/>
          </a:solid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5" descr="KEYS3"/>
          <p:cNvPicPr>
            <a:picLocks noGrp="1" noChangeAspect="1" noChangeArrowheads="1"/>
          </p:cNvPicPr>
          <p:nvPr>
            <p:ph idx="1"/>
          </p:nvPr>
        </p:nvPicPr>
        <p:blipFill>
          <a:blip r:embed="rId2"/>
          <a:srcRect/>
          <a:stretch>
            <a:fillRect/>
          </a:stretch>
        </p:blipFill>
        <p:spPr bwMode="auto">
          <a:xfrm>
            <a:off x="2786050" y="278871"/>
            <a:ext cx="2763100" cy="6579129"/>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762000"/>
            <a:ext cx="7520940" cy="5715000"/>
          </a:xfrm>
        </p:spPr>
        <p:txBody>
          <a:bodyPr>
            <a:normAutofit fontScale="92500" lnSpcReduction="10000"/>
          </a:bodyPr>
          <a:lstStyle/>
          <a:p>
            <a:r>
              <a:rPr lang="en-US" sz="2400" dirty="0">
                <a:solidFill>
                  <a:srgbClr val="CC0000"/>
                </a:solidFill>
                <a:latin typeface="Georgia" pitchFamily="18" charset="0"/>
              </a:rPr>
              <a:t>CLASS II</a:t>
            </a:r>
          </a:p>
          <a:p>
            <a:pPr>
              <a:lnSpc>
                <a:spcPct val="90000"/>
              </a:lnSpc>
            </a:pPr>
            <a:r>
              <a:rPr lang="en-US" sz="2000" dirty="0">
                <a:latin typeface="Georgia" pitchFamily="18" charset="0"/>
              </a:rPr>
              <a:t>The mandibular incisor edges lie posterior to the </a:t>
            </a:r>
            <a:r>
              <a:rPr lang="en-US" sz="2000" dirty="0" err="1">
                <a:latin typeface="Georgia" pitchFamily="18" charset="0"/>
              </a:rPr>
              <a:t>cingulum</a:t>
            </a:r>
            <a:r>
              <a:rPr lang="en-US" sz="2000" dirty="0">
                <a:latin typeface="Georgia" pitchFamily="18" charset="0"/>
              </a:rPr>
              <a:t> plateau of the maxillary central incisors.</a:t>
            </a:r>
          </a:p>
          <a:p>
            <a:pPr>
              <a:lnSpc>
                <a:spcPct val="90000"/>
              </a:lnSpc>
            </a:pPr>
            <a:r>
              <a:rPr lang="en-US" sz="2000" dirty="0">
                <a:latin typeface="Georgia" pitchFamily="18" charset="0"/>
              </a:rPr>
              <a:t>Division </a:t>
            </a:r>
            <a:r>
              <a:rPr lang="en-US" sz="2000" dirty="0" smtClean="0">
                <a:latin typeface="Georgia" pitchFamily="18" charset="0"/>
              </a:rPr>
              <a:t>1                                                      </a:t>
            </a:r>
            <a:r>
              <a:rPr lang="en-US" sz="2000" dirty="0">
                <a:latin typeface="Georgia" pitchFamily="18" charset="0"/>
              </a:rPr>
              <a:t>Division 2</a:t>
            </a:r>
          </a:p>
          <a:p>
            <a:pPr>
              <a:lnSpc>
                <a:spcPct val="90000"/>
              </a:lnSpc>
            </a:pPr>
            <a:endParaRPr lang="en-US" sz="2000" dirty="0">
              <a:latin typeface="Georgia" pitchFamily="18" charset="0"/>
            </a:endParaRPr>
          </a:p>
          <a:p>
            <a:pPr>
              <a:lnSpc>
                <a:spcPct val="90000"/>
              </a:lnSpc>
            </a:pPr>
            <a:endParaRPr lang="en-US" dirty="0"/>
          </a:p>
          <a:p>
            <a:pPr>
              <a:lnSpc>
                <a:spcPct val="90000"/>
              </a:lnSpc>
            </a:pPr>
            <a:endParaRPr lang="en-US" dirty="0"/>
          </a:p>
          <a:p>
            <a:endParaRPr lang="en-US" sz="2400" dirty="0" smtClean="0">
              <a:solidFill>
                <a:srgbClr val="CC0000"/>
              </a:solidFill>
              <a:latin typeface="Georgia" pitchFamily="18" charset="0"/>
            </a:endParaRPr>
          </a:p>
          <a:p>
            <a:endParaRPr lang="en-US" sz="2400" dirty="0">
              <a:solidFill>
                <a:srgbClr val="CC0000"/>
              </a:solidFill>
              <a:latin typeface="Georgia" pitchFamily="18" charset="0"/>
            </a:endParaRPr>
          </a:p>
          <a:p>
            <a:endParaRPr lang="en-US" sz="2400" dirty="0" smtClean="0">
              <a:solidFill>
                <a:srgbClr val="CC0000"/>
              </a:solidFill>
              <a:latin typeface="Georgia" pitchFamily="18" charset="0"/>
            </a:endParaRPr>
          </a:p>
          <a:p>
            <a:endParaRPr lang="en-US" sz="2400" dirty="0">
              <a:solidFill>
                <a:srgbClr val="CC0000"/>
              </a:solidFill>
              <a:latin typeface="Georgia" pitchFamily="18" charset="0"/>
            </a:endParaRPr>
          </a:p>
          <a:p>
            <a:r>
              <a:rPr lang="en-US" sz="2400" dirty="0" smtClean="0">
                <a:solidFill>
                  <a:srgbClr val="CC0000"/>
                </a:solidFill>
                <a:latin typeface="Georgia" pitchFamily="18" charset="0"/>
              </a:rPr>
              <a:t>CLASS </a:t>
            </a:r>
            <a:r>
              <a:rPr lang="en-US" sz="2400" dirty="0">
                <a:solidFill>
                  <a:srgbClr val="CC0000"/>
                </a:solidFill>
                <a:latin typeface="Georgia" pitchFamily="18" charset="0"/>
              </a:rPr>
              <a:t>III</a:t>
            </a:r>
          </a:p>
          <a:p>
            <a:r>
              <a:rPr lang="en-US" sz="2000" dirty="0">
                <a:latin typeface="Georgia" pitchFamily="18" charset="0"/>
              </a:rPr>
              <a:t>The mandibular incisor edges lie anterior </a:t>
            </a:r>
            <a:endParaRPr lang="en-US" sz="2000" dirty="0" smtClean="0">
              <a:latin typeface="Georgia" pitchFamily="18" charset="0"/>
            </a:endParaRPr>
          </a:p>
          <a:p>
            <a:r>
              <a:rPr lang="en-US" sz="2000" dirty="0" smtClean="0">
                <a:latin typeface="Georgia" pitchFamily="18" charset="0"/>
              </a:rPr>
              <a:t>to </a:t>
            </a:r>
            <a:r>
              <a:rPr lang="en-US" sz="2000" dirty="0">
                <a:latin typeface="Georgia" pitchFamily="18" charset="0"/>
              </a:rPr>
              <a:t>the </a:t>
            </a:r>
            <a:r>
              <a:rPr lang="en-US" sz="2000" dirty="0" err="1">
                <a:latin typeface="Georgia" pitchFamily="18" charset="0"/>
              </a:rPr>
              <a:t>cingulum</a:t>
            </a:r>
            <a:r>
              <a:rPr lang="en-US" sz="2000" dirty="0">
                <a:latin typeface="Georgia" pitchFamily="18" charset="0"/>
              </a:rPr>
              <a:t> plateau of the upper </a:t>
            </a:r>
          </a:p>
          <a:p>
            <a:r>
              <a:rPr lang="en-US" sz="2000" dirty="0">
                <a:latin typeface="Georgia" pitchFamily="18" charset="0"/>
              </a:rPr>
              <a:t>central </a:t>
            </a:r>
            <a:r>
              <a:rPr lang="en-US" sz="2000" dirty="0" smtClean="0">
                <a:latin typeface="Georgia" pitchFamily="18" charset="0"/>
              </a:rPr>
              <a:t>incisors.</a:t>
            </a:r>
          </a:p>
          <a:p>
            <a:r>
              <a:rPr lang="en-US" sz="2000" dirty="0" smtClean="0">
                <a:latin typeface="Georgia" pitchFamily="18" charset="0"/>
              </a:rPr>
              <a:t>The </a:t>
            </a:r>
            <a:r>
              <a:rPr lang="en-US" sz="2000" dirty="0">
                <a:latin typeface="Georgia" pitchFamily="18" charset="0"/>
              </a:rPr>
              <a:t>over jet is reduced or reversed</a:t>
            </a:r>
          </a:p>
          <a:p>
            <a:endParaRPr lang="en-US" dirty="0"/>
          </a:p>
        </p:txBody>
      </p:sp>
      <p:pic>
        <p:nvPicPr>
          <p:cNvPr id="4" name="Picture 3"/>
          <p:cNvPicPr>
            <a:picLocks noChangeAspect="1" noChangeArrowheads="1"/>
          </p:cNvPicPr>
          <p:nvPr/>
        </p:nvPicPr>
        <p:blipFill rotWithShape="1">
          <a:blip r:embed="rId2">
            <a:lum contrast="12000"/>
            <a:extLst>
              <a:ext uri="{28A0092B-C50C-407E-A947-70E740481C1C}">
                <a14:useLocalDpi xmlns:a14="http://schemas.microsoft.com/office/drawing/2010/main" xmlns="" val="0"/>
              </a:ext>
            </a:extLst>
          </a:blip>
          <a:srcRect l="76190"/>
          <a:stretch/>
        </p:blipFill>
        <p:spPr bwMode="auto">
          <a:xfrm>
            <a:off x="6553200" y="4648200"/>
            <a:ext cx="1219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2">
            <a:lum contrast="12000"/>
            <a:extLst>
              <a:ext uri="{28A0092B-C50C-407E-A947-70E740481C1C}">
                <a14:useLocalDpi xmlns:a14="http://schemas.microsoft.com/office/drawing/2010/main" xmlns="" val="0"/>
              </a:ext>
            </a:extLst>
          </a:blip>
          <a:srcRect l="56547" t="5769" r="23810"/>
          <a:stretch/>
        </p:blipFill>
        <p:spPr bwMode="auto">
          <a:xfrm>
            <a:off x="5638800" y="2324100"/>
            <a:ext cx="1143000"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p:cNvPicPr>
            <a:picLocks noChangeAspect="1" noChangeArrowheads="1"/>
          </p:cNvPicPr>
          <p:nvPr/>
        </p:nvPicPr>
        <p:blipFill rotWithShape="1">
          <a:blip r:embed="rId2">
            <a:lum contrast="12000"/>
            <a:extLst>
              <a:ext uri="{28A0092B-C50C-407E-A947-70E740481C1C}">
                <a14:useLocalDpi xmlns:a14="http://schemas.microsoft.com/office/drawing/2010/main" xmlns="" val="0"/>
              </a:ext>
            </a:extLst>
          </a:blip>
          <a:srcRect l="26488" t="9259" r="47024"/>
          <a:stretch/>
        </p:blipFill>
        <p:spPr bwMode="auto">
          <a:xfrm>
            <a:off x="1219200" y="2286000"/>
            <a:ext cx="1358900"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5649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solidFill>
                  <a:srgbClr val="C00000"/>
                </a:solidFill>
                <a:latin typeface="Georgia" pitchFamily="18" charset="0"/>
              </a:rPr>
              <a:t>                   CANINE </a:t>
            </a:r>
            <a:r>
              <a:rPr lang="en-US" sz="2400" b="1" dirty="0">
                <a:solidFill>
                  <a:srgbClr val="C00000"/>
                </a:solidFill>
                <a:latin typeface="Georgia" pitchFamily="18" charset="0"/>
              </a:rPr>
              <a:t>CLASSIFICATION</a:t>
            </a:r>
            <a:r>
              <a:rPr lang="en-US" sz="2400" dirty="0">
                <a:solidFill>
                  <a:srgbClr val="C00000"/>
                </a:solidFill>
                <a:latin typeface="Georgia" pitchFamily="18" charset="0"/>
              </a:rPr>
              <a:t/>
            </a:r>
            <a:br>
              <a:rPr lang="en-US" sz="2400" dirty="0">
                <a:solidFill>
                  <a:srgbClr val="C00000"/>
                </a:solidFill>
                <a:latin typeface="Georgia" pitchFamily="18" charset="0"/>
              </a:rPr>
            </a:br>
            <a:endParaRPr lang="en-US" sz="2400" dirty="0">
              <a:solidFill>
                <a:srgbClr val="C00000"/>
              </a:solidFill>
              <a:latin typeface="Georgia" pitchFamily="18" charset="0"/>
            </a:endParaRPr>
          </a:p>
        </p:txBody>
      </p:sp>
      <p:sp>
        <p:nvSpPr>
          <p:cNvPr id="3" name="Content Placeholder 2"/>
          <p:cNvSpPr>
            <a:spLocks noGrp="1"/>
          </p:cNvSpPr>
          <p:nvPr>
            <p:ph idx="1"/>
          </p:nvPr>
        </p:nvSpPr>
        <p:spPr/>
        <p:txBody>
          <a:bodyPr>
            <a:noAutofit/>
          </a:bodyPr>
          <a:lstStyle/>
          <a:p>
            <a:pPr>
              <a:lnSpc>
                <a:spcPct val="80000"/>
              </a:lnSpc>
            </a:pPr>
            <a:r>
              <a:rPr lang="en-US" sz="2000" dirty="0">
                <a:latin typeface="Georgia" pitchFamily="18" charset="0"/>
              </a:rPr>
              <a:t>Sometimes it is not possible to assess the </a:t>
            </a:r>
            <a:r>
              <a:rPr lang="en-US" sz="2000" dirty="0" err="1">
                <a:latin typeface="Georgia" pitchFamily="18" charset="0"/>
              </a:rPr>
              <a:t>buccal</a:t>
            </a:r>
            <a:r>
              <a:rPr lang="en-US" sz="2000" dirty="0">
                <a:latin typeface="Georgia" pitchFamily="18" charset="0"/>
              </a:rPr>
              <a:t> segment relationship using the first permanent molars (e.g. if one or more have been extracted). In this case it will be necessary to describe either the premolar or canine relationship. </a:t>
            </a:r>
          </a:p>
          <a:p>
            <a:pPr>
              <a:lnSpc>
                <a:spcPct val="80000"/>
              </a:lnSpc>
            </a:pPr>
            <a:endParaRPr lang="en-US" sz="2000" dirty="0">
              <a:latin typeface="Georgia" pitchFamily="18" charset="0"/>
            </a:endParaRPr>
          </a:p>
          <a:p>
            <a:pPr>
              <a:lnSpc>
                <a:spcPct val="80000"/>
              </a:lnSpc>
            </a:pPr>
            <a:r>
              <a:rPr lang="en-US" sz="2000" dirty="0">
                <a:latin typeface="Georgia" pitchFamily="18" charset="0"/>
              </a:rPr>
              <a:t>Maxillary canines are among the most </a:t>
            </a:r>
            <a:r>
              <a:rPr lang="en-US" sz="2200" dirty="0">
                <a:solidFill>
                  <a:srgbClr val="C00000"/>
                </a:solidFill>
                <a:latin typeface="Georgia" pitchFamily="18" charset="0"/>
              </a:rPr>
              <a:t>stable</a:t>
            </a:r>
            <a:r>
              <a:rPr lang="en-US" sz="2000" dirty="0">
                <a:latin typeface="Georgia" pitchFamily="18" charset="0"/>
              </a:rPr>
              <a:t> of dental units because they are the longest rooted of all teeth and therefore very well anchored to the alveolar bone. </a:t>
            </a:r>
          </a:p>
          <a:p>
            <a:pPr>
              <a:lnSpc>
                <a:spcPct val="80000"/>
              </a:lnSpc>
            </a:pPr>
            <a:endParaRPr lang="en-US" sz="2000" dirty="0">
              <a:latin typeface="Georgia" pitchFamily="18" charset="0"/>
            </a:endParaRPr>
          </a:p>
          <a:p>
            <a:pPr>
              <a:lnSpc>
                <a:spcPct val="80000"/>
              </a:lnSpc>
            </a:pPr>
            <a:r>
              <a:rPr lang="en-US" sz="2000" dirty="0">
                <a:latin typeface="Georgia" pitchFamily="18" charset="0"/>
              </a:rPr>
              <a:t>The canine is the </a:t>
            </a:r>
            <a:r>
              <a:rPr lang="en-US" sz="2200" dirty="0">
                <a:solidFill>
                  <a:srgbClr val="C00000"/>
                </a:solidFill>
                <a:latin typeface="Georgia" pitchFamily="18" charset="0"/>
              </a:rPr>
              <a:t>"keystone" </a:t>
            </a:r>
            <a:r>
              <a:rPr lang="en-US" sz="2000" dirty="0">
                <a:latin typeface="Georgia" pitchFamily="18" charset="0"/>
              </a:rPr>
              <a:t>tooth in the dental arch, and </a:t>
            </a:r>
            <a:r>
              <a:rPr lang="en-US" sz="2000" dirty="0" smtClean="0">
                <a:latin typeface="Georgia" pitchFamily="18" charset="0"/>
              </a:rPr>
              <a:t>it </a:t>
            </a:r>
            <a:r>
              <a:rPr lang="en-US" sz="2000" dirty="0">
                <a:latin typeface="Georgia" pitchFamily="18" charset="0"/>
              </a:rPr>
              <a:t>provides a buttressing support for the incisors, as well as the posterior teeth. </a:t>
            </a:r>
          </a:p>
          <a:p>
            <a:pPr>
              <a:lnSpc>
                <a:spcPct val="80000"/>
              </a:lnSpc>
            </a:pPr>
            <a:endParaRPr lang="en-US" sz="2000" dirty="0">
              <a:latin typeface="Georgia" pitchFamily="18" charset="0"/>
            </a:endParaRPr>
          </a:p>
          <a:p>
            <a:pPr>
              <a:lnSpc>
                <a:spcPct val="80000"/>
              </a:lnSpc>
            </a:pPr>
            <a:r>
              <a:rPr lang="en-US" sz="2000" dirty="0">
                <a:latin typeface="Georgia" pitchFamily="18" charset="0"/>
              </a:rPr>
              <a:t>Also, canines provide a vital protective function in lateral excursive movements. </a:t>
            </a:r>
          </a:p>
          <a:p>
            <a:endParaRPr lang="en-US" sz="2000" dirty="0">
              <a:latin typeface="Georgia" pitchFamily="18" charset="0"/>
            </a:endParaRPr>
          </a:p>
        </p:txBody>
      </p:sp>
    </p:spTree>
    <p:extLst>
      <p:ext uri="{BB962C8B-B14F-4D97-AF65-F5344CB8AC3E}">
        <p14:creationId xmlns:p14="http://schemas.microsoft.com/office/powerpoint/2010/main" xmlns="" val="22215663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609600"/>
            <a:ext cx="5806440" cy="5486400"/>
          </a:xfrm>
        </p:spPr>
        <p:txBody>
          <a:bodyPr>
            <a:noAutofit/>
          </a:bodyPr>
          <a:lstStyle/>
          <a:p>
            <a:pPr marL="609600" indent="-609600">
              <a:lnSpc>
                <a:spcPct val="90000"/>
              </a:lnSpc>
            </a:pPr>
            <a:r>
              <a:rPr lang="en-US" sz="2000" dirty="0">
                <a:solidFill>
                  <a:srgbClr val="FF3300"/>
                </a:solidFill>
                <a:latin typeface="Georgia" pitchFamily="18" charset="0"/>
              </a:rPr>
              <a:t>Class I canine relationship</a:t>
            </a:r>
            <a:r>
              <a:rPr lang="en-US" sz="2000" dirty="0">
                <a:latin typeface="Georgia" pitchFamily="18" charset="0"/>
              </a:rPr>
              <a:t> – the upper permanent canine occludes in the embrasure between the lower permanent canine and first premolar</a:t>
            </a:r>
            <a:r>
              <a:rPr lang="en-US" sz="2000" dirty="0" smtClean="0">
                <a:latin typeface="Georgia" pitchFamily="18" charset="0"/>
              </a:rPr>
              <a:t>.</a:t>
            </a:r>
          </a:p>
          <a:p>
            <a:pPr marL="609600" indent="-609600">
              <a:lnSpc>
                <a:spcPct val="90000"/>
              </a:lnSpc>
            </a:pPr>
            <a:endParaRPr lang="en-US" sz="2000" dirty="0">
              <a:latin typeface="Georgia" pitchFamily="18" charset="0"/>
            </a:endParaRPr>
          </a:p>
          <a:p>
            <a:pPr marL="609600" indent="-609600">
              <a:lnSpc>
                <a:spcPct val="90000"/>
              </a:lnSpc>
            </a:pPr>
            <a:endParaRPr lang="en-US" sz="2000" dirty="0">
              <a:latin typeface="Georgia" pitchFamily="18" charset="0"/>
            </a:endParaRPr>
          </a:p>
          <a:p>
            <a:pPr marL="609600" indent="-609600">
              <a:lnSpc>
                <a:spcPct val="90000"/>
              </a:lnSpc>
            </a:pPr>
            <a:endParaRPr lang="en-US" sz="2000" dirty="0">
              <a:latin typeface="Georgia" pitchFamily="18" charset="0"/>
            </a:endParaRPr>
          </a:p>
          <a:p>
            <a:pPr marL="609600" indent="-609600">
              <a:lnSpc>
                <a:spcPct val="90000"/>
              </a:lnSpc>
            </a:pPr>
            <a:r>
              <a:rPr lang="en-US" sz="2000" dirty="0">
                <a:solidFill>
                  <a:srgbClr val="FF3300"/>
                </a:solidFill>
                <a:latin typeface="Georgia" pitchFamily="18" charset="0"/>
              </a:rPr>
              <a:t>Class II canine relationship</a:t>
            </a:r>
            <a:r>
              <a:rPr lang="en-US" sz="2000" dirty="0">
                <a:latin typeface="Georgia" pitchFamily="18" charset="0"/>
              </a:rPr>
              <a:t> – the upper canine occludes a whole tooth width further anteriorly and lies in the embrasure between the lower canine and lateral incisor.</a:t>
            </a:r>
          </a:p>
          <a:p>
            <a:pPr marL="609600" indent="-609600">
              <a:lnSpc>
                <a:spcPct val="90000"/>
              </a:lnSpc>
            </a:pPr>
            <a:endParaRPr lang="en-US" sz="2000" dirty="0" smtClean="0">
              <a:latin typeface="Georgia" pitchFamily="18" charset="0"/>
            </a:endParaRPr>
          </a:p>
          <a:p>
            <a:pPr marL="609600" indent="-609600">
              <a:lnSpc>
                <a:spcPct val="90000"/>
              </a:lnSpc>
            </a:pPr>
            <a:endParaRPr lang="en-US" sz="2000" dirty="0">
              <a:latin typeface="Georgia" pitchFamily="18" charset="0"/>
            </a:endParaRPr>
          </a:p>
          <a:p>
            <a:pPr marL="609600" indent="-609600">
              <a:lnSpc>
                <a:spcPct val="90000"/>
              </a:lnSpc>
            </a:pPr>
            <a:r>
              <a:rPr lang="en-US" sz="2000" dirty="0">
                <a:solidFill>
                  <a:srgbClr val="FF3300"/>
                </a:solidFill>
                <a:latin typeface="Georgia" pitchFamily="18" charset="0"/>
              </a:rPr>
              <a:t>Class III canine relationship</a:t>
            </a:r>
            <a:r>
              <a:rPr lang="en-US" sz="2000" dirty="0">
                <a:latin typeface="Georgia" pitchFamily="18" charset="0"/>
              </a:rPr>
              <a:t> – the upper canine occlude a whole tooth width further posteriorly than normal and occludes in the embrasure between the lower first and second premolars </a:t>
            </a:r>
          </a:p>
          <a:p>
            <a:endParaRPr lang="en-US" sz="2000" dirty="0">
              <a:latin typeface="Georgia" pitchFamily="18" charset="0"/>
            </a:endParaRPr>
          </a:p>
        </p:txBody>
      </p:sp>
      <p:pic>
        <p:nvPicPr>
          <p:cNvPr id="4" name="Picture 4" descr="canine reln copy"/>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0793" t="43960" r="17937" b="12080"/>
          <a:stretch/>
        </p:blipFill>
        <p:spPr bwMode="auto">
          <a:xfrm>
            <a:off x="6629400" y="4419600"/>
            <a:ext cx="14478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canine reln copy"/>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4206" t="18446" r="43254" b="32431"/>
          <a:stretch/>
        </p:blipFill>
        <p:spPr bwMode="auto">
          <a:xfrm>
            <a:off x="6705600" y="2209800"/>
            <a:ext cx="114662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canine reln copy"/>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3492" r="62699" b="57193"/>
          <a:stretch/>
        </p:blipFill>
        <p:spPr bwMode="auto">
          <a:xfrm>
            <a:off x="6629400" y="152400"/>
            <a:ext cx="13716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9802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 calcmode="lin" valueType="num">
                                      <p:cBhvr additive="base">
                                        <p:cTn id="1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p:cTn id="2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i="1" dirty="0">
                <a:solidFill>
                  <a:srgbClr val="C00000"/>
                </a:solidFill>
                <a:latin typeface="Georgia" pitchFamily="18" charset="0"/>
              </a:rPr>
              <a:t>ACKERMAN-PROFITT </a:t>
            </a:r>
            <a:r>
              <a:rPr lang="en-US" sz="2400" b="1" dirty="0" smtClean="0">
                <a:solidFill>
                  <a:srgbClr val="C00000"/>
                </a:solidFill>
                <a:latin typeface="Georgia" pitchFamily="18" charset="0"/>
              </a:rPr>
              <a:t> </a:t>
            </a:r>
            <a:r>
              <a:rPr lang="en-US" sz="2400" b="1" i="1" dirty="0">
                <a:solidFill>
                  <a:srgbClr val="C00000"/>
                </a:solidFill>
                <a:latin typeface="Georgia" pitchFamily="18" charset="0"/>
              </a:rPr>
              <a:t>CLASSIFICATION</a:t>
            </a:r>
            <a:endParaRPr lang="en-US" sz="2400" b="1" dirty="0">
              <a:solidFill>
                <a:srgbClr val="C00000"/>
              </a:solidFill>
              <a:latin typeface="Georgia" pitchFamily="18" charset="0"/>
            </a:endParaRPr>
          </a:p>
        </p:txBody>
      </p:sp>
      <p:pic>
        <p:nvPicPr>
          <p:cNvPr id="6" name="Picture 7" descr="graber 002"/>
          <p:cNvPicPr>
            <a:picLocks noGrp="1" noChangeAspect="1" noChangeArrowheads="1"/>
          </p:cNvPicPr>
          <p:nvPr>
            <p:ph idx="1"/>
          </p:nvPr>
        </p:nvPicPr>
        <p:blipFill>
          <a:blip r:embed="rId2">
            <a:lum bright="-42000"/>
            <a:extLst>
              <a:ext uri="{28A0092B-C50C-407E-A947-70E740481C1C}">
                <a14:useLocalDpi xmlns:a14="http://schemas.microsoft.com/office/drawing/2010/main" xmlns="" val="0"/>
              </a:ext>
            </a:extLst>
          </a:blip>
          <a:srcRect/>
          <a:stretch>
            <a:fillRect/>
          </a:stretch>
        </p:blipFill>
        <p:spPr>
          <a:xfrm>
            <a:off x="2090928" y="1143000"/>
            <a:ext cx="5148072" cy="519836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Rectangle 1"/>
          <p:cNvSpPr/>
          <p:nvPr/>
        </p:nvSpPr>
        <p:spPr>
          <a:xfrm>
            <a:off x="3055756" y="6320135"/>
            <a:ext cx="3268844" cy="461665"/>
          </a:xfrm>
          <a:prstGeom prst="rect">
            <a:avLst/>
          </a:prstGeom>
        </p:spPr>
        <p:txBody>
          <a:bodyPr wrap="none">
            <a:spAutoFit/>
          </a:bodyPr>
          <a:lstStyle/>
          <a:p>
            <a:r>
              <a:rPr lang="en-US" sz="2400" b="1" dirty="0">
                <a:solidFill>
                  <a:srgbClr val="7030A0"/>
                </a:solidFill>
                <a:latin typeface="Georgia" pitchFamily="18" charset="0"/>
              </a:rPr>
              <a:t>VENN’S DIAGRAM </a:t>
            </a:r>
          </a:p>
        </p:txBody>
      </p:sp>
      <p:sp>
        <p:nvSpPr>
          <p:cNvPr id="3" name="TextBox 2"/>
          <p:cNvSpPr txBox="1"/>
          <p:nvPr/>
        </p:nvSpPr>
        <p:spPr>
          <a:xfrm>
            <a:off x="2286000" y="5029200"/>
            <a:ext cx="319318" cy="369332"/>
          </a:xfrm>
          <a:prstGeom prst="rect">
            <a:avLst/>
          </a:prstGeom>
          <a:noFill/>
        </p:spPr>
        <p:txBody>
          <a:bodyPr wrap="none" rtlCol="0">
            <a:spAutoFit/>
          </a:bodyPr>
          <a:lstStyle/>
          <a:p>
            <a:r>
              <a:rPr lang="en-US" dirty="0" smtClean="0"/>
              <a:t>1</a:t>
            </a:r>
            <a:endParaRPr lang="en-US" dirty="0"/>
          </a:p>
        </p:txBody>
      </p:sp>
      <p:sp>
        <p:nvSpPr>
          <p:cNvPr id="5" name="TextBox 4"/>
          <p:cNvSpPr txBox="1"/>
          <p:nvPr/>
        </p:nvSpPr>
        <p:spPr>
          <a:xfrm>
            <a:off x="2438400" y="4038600"/>
            <a:ext cx="319318" cy="369332"/>
          </a:xfrm>
          <a:prstGeom prst="rect">
            <a:avLst/>
          </a:prstGeom>
          <a:noFill/>
        </p:spPr>
        <p:txBody>
          <a:bodyPr wrap="none" rtlCol="0">
            <a:spAutoFit/>
          </a:bodyPr>
          <a:lstStyle/>
          <a:p>
            <a:r>
              <a:rPr lang="en-US" dirty="0" smtClean="0"/>
              <a:t>2</a:t>
            </a:r>
            <a:endParaRPr lang="en-US" dirty="0"/>
          </a:p>
        </p:txBody>
      </p:sp>
      <p:sp>
        <p:nvSpPr>
          <p:cNvPr id="7" name="TextBox 6"/>
          <p:cNvSpPr txBox="1"/>
          <p:nvPr/>
        </p:nvSpPr>
        <p:spPr>
          <a:xfrm>
            <a:off x="3352802" y="2329934"/>
            <a:ext cx="319318" cy="369332"/>
          </a:xfrm>
          <a:prstGeom prst="rect">
            <a:avLst/>
          </a:prstGeom>
          <a:noFill/>
        </p:spPr>
        <p:txBody>
          <a:bodyPr wrap="none" rtlCol="0">
            <a:spAutoFit/>
          </a:bodyPr>
          <a:lstStyle/>
          <a:p>
            <a:r>
              <a:rPr lang="en-US" dirty="0" smtClean="0"/>
              <a:t>3</a:t>
            </a:r>
            <a:endParaRPr lang="en-US" dirty="0"/>
          </a:p>
        </p:txBody>
      </p:sp>
      <p:sp>
        <p:nvSpPr>
          <p:cNvPr id="8" name="TextBox 7"/>
          <p:cNvSpPr txBox="1"/>
          <p:nvPr/>
        </p:nvSpPr>
        <p:spPr>
          <a:xfrm>
            <a:off x="5715000" y="2329934"/>
            <a:ext cx="319318" cy="369332"/>
          </a:xfrm>
          <a:prstGeom prst="rect">
            <a:avLst/>
          </a:prstGeom>
          <a:noFill/>
        </p:spPr>
        <p:txBody>
          <a:bodyPr wrap="none" rtlCol="0">
            <a:spAutoFit/>
          </a:bodyPr>
          <a:lstStyle/>
          <a:p>
            <a:r>
              <a:rPr lang="en-US" dirty="0" smtClean="0"/>
              <a:t>4</a:t>
            </a:r>
            <a:endParaRPr lang="en-US" dirty="0"/>
          </a:p>
        </p:txBody>
      </p:sp>
      <p:sp>
        <p:nvSpPr>
          <p:cNvPr id="9" name="TextBox 8"/>
          <p:cNvSpPr txBox="1"/>
          <p:nvPr/>
        </p:nvSpPr>
        <p:spPr>
          <a:xfrm>
            <a:off x="3969659" y="4844534"/>
            <a:ext cx="319318" cy="369332"/>
          </a:xfrm>
          <a:prstGeom prst="rect">
            <a:avLst/>
          </a:prstGeom>
          <a:noFill/>
        </p:spPr>
        <p:txBody>
          <a:bodyPr wrap="none" rtlCol="0">
            <a:spAutoFit/>
          </a:bodyPr>
          <a:lstStyle/>
          <a:p>
            <a:r>
              <a:rPr lang="en-US" dirty="0" smtClean="0"/>
              <a:t>5</a:t>
            </a:r>
            <a:endParaRPr lang="en-US" dirty="0"/>
          </a:p>
        </p:txBody>
      </p:sp>
      <p:sp>
        <p:nvSpPr>
          <p:cNvPr id="10" name="TextBox 9"/>
          <p:cNvSpPr txBox="1"/>
          <p:nvPr/>
        </p:nvSpPr>
        <p:spPr>
          <a:xfrm>
            <a:off x="4495800" y="2514600"/>
            <a:ext cx="319318" cy="369332"/>
          </a:xfrm>
          <a:prstGeom prst="rect">
            <a:avLst/>
          </a:prstGeom>
          <a:noFill/>
        </p:spPr>
        <p:txBody>
          <a:bodyPr wrap="none" rtlCol="0">
            <a:spAutoFit/>
          </a:bodyPr>
          <a:lstStyle/>
          <a:p>
            <a:r>
              <a:rPr lang="en-US" dirty="0" smtClean="0"/>
              <a:t>6</a:t>
            </a:r>
            <a:endParaRPr lang="en-US" dirty="0"/>
          </a:p>
        </p:txBody>
      </p:sp>
      <p:sp>
        <p:nvSpPr>
          <p:cNvPr id="11" name="TextBox 10"/>
          <p:cNvSpPr txBox="1"/>
          <p:nvPr/>
        </p:nvSpPr>
        <p:spPr>
          <a:xfrm>
            <a:off x="5105400" y="3487448"/>
            <a:ext cx="319318" cy="369332"/>
          </a:xfrm>
          <a:prstGeom prst="rect">
            <a:avLst/>
          </a:prstGeom>
          <a:noFill/>
        </p:spPr>
        <p:txBody>
          <a:bodyPr wrap="none" rtlCol="0">
            <a:spAutoFit/>
          </a:bodyPr>
          <a:lstStyle/>
          <a:p>
            <a:r>
              <a:rPr lang="en-US" dirty="0" smtClean="0"/>
              <a:t>7</a:t>
            </a:r>
            <a:endParaRPr lang="en-US" dirty="0"/>
          </a:p>
        </p:txBody>
      </p:sp>
      <p:sp>
        <p:nvSpPr>
          <p:cNvPr id="12" name="TextBox 11"/>
          <p:cNvSpPr txBox="1"/>
          <p:nvPr/>
        </p:nvSpPr>
        <p:spPr>
          <a:xfrm>
            <a:off x="3991434" y="3530991"/>
            <a:ext cx="319318" cy="369332"/>
          </a:xfrm>
          <a:prstGeom prst="rect">
            <a:avLst/>
          </a:prstGeom>
          <a:noFill/>
        </p:spPr>
        <p:txBody>
          <a:bodyPr wrap="none" rtlCol="0">
            <a:spAutoFit/>
          </a:bodyPr>
          <a:lstStyle/>
          <a:p>
            <a:r>
              <a:rPr lang="en-US" dirty="0" smtClean="0"/>
              <a:t>8</a:t>
            </a:r>
            <a:endParaRPr lang="en-US" dirty="0"/>
          </a:p>
        </p:txBody>
      </p:sp>
      <p:sp>
        <p:nvSpPr>
          <p:cNvPr id="13" name="TextBox 12"/>
          <p:cNvSpPr txBox="1"/>
          <p:nvPr/>
        </p:nvSpPr>
        <p:spPr>
          <a:xfrm>
            <a:off x="4259941" y="3352800"/>
            <a:ext cx="159659" cy="369332"/>
          </a:xfrm>
          <a:prstGeom prst="rect">
            <a:avLst/>
          </a:prstGeom>
          <a:noFill/>
        </p:spPr>
        <p:txBody>
          <a:bodyPr wrap="square" rtlCol="0">
            <a:spAutoFit/>
          </a:bodyPr>
          <a:lstStyle/>
          <a:p>
            <a:r>
              <a:rPr lang="en-US" dirty="0" smtClean="0"/>
              <a:t>9</a:t>
            </a:r>
            <a:endParaRPr lang="en-US" dirty="0"/>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762000"/>
            <a:ext cx="7696200" cy="5867400"/>
          </a:xfrm>
        </p:spPr>
        <p:txBody>
          <a:bodyPr>
            <a:noAutofit/>
          </a:bodyPr>
          <a:lstStyle/>
          <a:p>
            <a:pPr lvl="0"/>
            <a:r>
              <a:rPr lang="en-US" sz="2000" dirty="0" smtClean="0">
                <a:latin typeface="Georgia" pitchFamily="18" charset="0"/>
              </a:rPr>
              <a:t>-Since </a:t>
            </a:r>
            <a:r>
              <a:rPr lang="en-US" sz="2000" dirty="0">
                <a:latin typeface="Georgia" pitchFamily="18" charset="0"/>
              </a:rPr>
              <a:t>the degree of alignment is common to all dentitions Group 1 is represented as the envelope or universe</a:t>
            </a:r>
            <a:r>
              <a:rPr lang="en-US" sz="2000" dirty="0" smtClean="0">
                <a:latin typeface="Georgia" pitchFamily="18" charset="0"/>
              </a:rPr>
              <a:t>.</a:t>
            </a:r>
          </a:p>
          <a:p>
            <a:pPr lvl="0"/>
            <a:endParaRPr lang="en-US" sz="2000" dirty="0">
              <a:latin typeface="Georgia" pitchFamily="18" charset="0"/>
            </a:endParaRPr>
          </a:p>
          <a:p>
            <a:pPr lvl="0"/>
            <a:r>
              <a:rPr lang="en-US" sz="2000" dirty="0" smtClean="0">
                <a:latin typeface="Georgia" pitchFamily="18" charset="0"/>
              </a:rPr>
              <a:t>-The </a:t>
            </a:r>
            <a:r>
              <a:rPr lang="en-US" sz="2000" dirty="0">
                <a:latin typeface="Georgia" pitchFamily="18" charset="0"/>
              </a:rPr>
              <a:t>profile Group 2 is affected by malocclusions so it becomes a major set in the universe.</a:t>
            </a:r>
          </a:p>
          <a:p>
            <a:r>
              <a:rPr lang="en-US" sz="2000" dirty="0">
                <a:latin typeface="Georgia" pitchFamily="18" charset="0"/>
              </a:rPr>
              <a:t> </a:t>
            </a:r>
          </a:p>
          <a:p>
            <a:pPr lvl="0"/>
            <a:r>
              <a:rPr lang="en-US" sz="2000" dirty="0" smtClean="0">
                <a:latin typeface="Georgia" pitchFamily="18" charset="0"/>
              </a:rPr>
              <a:t>-Deviations </a:t>
            </a:r>
            <a:r>
              <a:rPr lang="en-US" sz="2000" dirty="0">
                <a:latin typeface="Georgia" pitchFamily="18" charset="0"/>
              </a:rPr>
              <a:t>in three planes of space lateral, </a:t>
            </a:r>
            <a:r>
              <a:rPr lang="en-US" sz="2000" dirty="0" err="1">
                <a:latin typeface="Georgia" pitchFamily="18" charset="0"/>
              </a:rPr>
              <a:t>antero</a:t>
            </a:r>
            <a:r>
              <a:rPr lang="en-US" sz="2000" dirty="0">
                <a:latin typeface="Georgia" pitchFamily="18" charset="0"/>
              </a:rPr>
              <a:t>-posterior &amp; vertical are represented as Groups 3 to </a:t>
            </a:r>
            <a:r>
              <a:rPr lang="en-US" sz="2000" dirty="0" smtClean="0">
                <a:latin typeface="Georgia" pitchFamily="18" charset="0"/>
              </a:rPr>
              <a:t>5.</a:t>
            </a:r>
            <a:endParaRPr lang="en-US" sz="2000" dirty="0">
              <a:latin typeface="Georgia" pitchFamily="18" charset="0"/>
            </a:endParaRPr>
          </a:p>
          <a:p>
            <a:r>
              <a:rPr lang="en-US" sz="2000" dirty="0">
                <a:latin typeface="Georgia" pitchFamily="18" charset="0"/>
              </a:rPr>
              <a:t> </a:t>
            </a:r>
          </a:p>
          <a:p>
            <a:pPr lvl="0"/>
            <a:r>
              <a:rPr lang="en-US" sz="2000" dirty="0" smtClean="0">
                <a:latin typeface="Georgia" pitchFamily="18" charset="0"/>
              </a:rPr>
              <a:t>-The </a:t>
            </a:r>
            <a:r>
              <a:rPr lang="en-US" sz="2000" dirty="0">
                <a:latin typeface="Georgia" pitchFamily="18" charset="0"/>
              </a:rPr>
              <a:t>overlapping of groups are seen in the </a:t>
            </a:r>
            <a:r>
              <a:rPr lang="en-US" sz="2000" dirty="0" err="1">
                <a:latin typeface="Georgia" pitchFamily="18" charset="0"/>
              </a:rPr>
              <a:t>centre</a:t>
            </a:r>
            <a:r>
              <a:rPr lang="en-US" sz="2000" dirty="0">
                <a:latin typeface="Georgia" pitchFamily="18" charset="0"/>
              </a:rPr>
              <a:t> of the Venn diagram Groups 6 to 9.</a:t>
            </a:r>
          </a:p>
          <a:p>
            <a:r>
              <a:rPr lang="en-US" sz="2000" dirty="0">
                <a:latin typeface="Georgia" pitchFamily="18" charset="0"/>
              </a:rPr>
              <a:t> </a:t>
            </a:r>
          </a:p>
          <a:p>
            <a:pPr lvl="0"/>
            <a:r>
              <a:rPr lang="en-US" sz="2000" dirty="0" smtClean="0">
                <a:latin typeface="Georgia" pitchFamily="18" charset="0"/>
              </a:rPr>
              <a:t>-These </a:t>
            </a:r>
            <a:r>
              <a:rPr lang="en-US" sz="2000" dirty="0">
                <a:latin typeface="Georgia" pitchFamily="18" charset="0"/>
              </a:rPr>
              <a:t>are more severe problems with characteristic from </a:t>
            </a:r>
            <a:r>
              <a:rPr lang="en-US" sz="2000" dirty="0" err="1">
                <a:latin typeface="Georgia" pitchFamily="18" charset="0"/>
              </a:rPr>
              <a:t>contgiuous</a:t>
            </a:r>
            <a:r>
              <a:rPr lang="en-US" sz="2000" dirty="0">
                <a:latin typeface="Georgia" pitchFamily="18" charset="0"/>
              </a:rPr>
              <a:t> &amp; enveloping groups.</a:t>
            </a:r>
          </a:p>
          <a:p>
            <a:r>
              <a:rPr lang="en-US" sz="2000" dirty="0">
                <a:latin typeface="Georgia" pitchFamily="18" charset="0"/>
              </a:rPr>
              <a:t> </a:t>
            </a:r>
          </a:p>
          <a:p>
            <a:pPr lvl="0"/>
            <a:endParaRPr lang="en-US" sz="2000" dirty="0">
              <a:latin typeface="Georgia" pitchFamily="18" charset="0"/>
            </a:endParaRPr>
          </a:p>
          <a:p>
            <a:endParaRPr lang="en-US" sz="2000" dirty="0">
              <a:latin typeface="Georgia" pitchFamily="18" charset="0"/>
            </a:endParaRPr>
          </a:p>
        </p:txBody>
      </p:sp>
    </p:spTree>
    <p:extLst>
      <p:ext uri="{BB962C8B-B14F-4D97-AF65-F5344CB8AC3E}">
        <p14:creationId xmlns:p14="http://schemas.microsoft.com/office/powerpoint/2010/main" xmlns="" val="23123614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22960" y="381000"/>
            <a:ext cx="7520940" cy="5452572"/>
          </a:xfrm>
        </p:spPr>
        <p:txBody>
          <a:bodyPr>
            <a:noAutofit/>
          </a:bodyPr>
          <a:lstStyle/>
          <a:p>
            <a:pPr>
              <a:lnSpc>
                <a:spcPct val="80000"/>
              </a:lnSpc>
            </a:pPr>
            <a:endParaRPr lang="en-US" sz="2000" dirty="0" smtClean="0">
              <a:latin typeface="Georgia" pitchFamily="18" charset="0"/>
            </a:endParaRPr>
          </a:p>
          <a:p>
            <a:pPr>
              <a:lnSpc>
                <a:spcPct val="80000"/>
              </a:lnSpc>
            </a:pPr>
            <a:r>
              <a:rPr lang="en-US" sz="2000" dirty="0" smtClean="0">
                <a:latin typeface="Georgia" pitchFamily="18" charset="0"/>
              </a:rPr>
              <a:t>Salient </a:t>
            </a:r>
            <a:r>
              <a:rPr lang="en-US" sz="2000" dirty="0">
                <a:latin typeface="Georgia" pitchFamily="18" charset="0"/>
              </a:rPr>
              <a:t>features include</a:t>
            </a:r>
            <a:r>
              <a:rPr lang="en-US" sz="2000" dirty="0" smtClean="0">
                <a:latin typeface="Georgia" pitchFamily="18" charset="0"/>
              </a:rPr>
              <a:t>:</a:t>
            </a:r>
          </a:p>
          <a:p>
            <a:pPr>
              <a:lnSpc>
                <a:spcPct val="80000"/>
              </a:lnSpc>
            </a:pPr>
            <a:endParaRPr lang="en-US" sz="2000" dirty="0">
              <a:latin typeface="Georgia" pitchFamily="18" charset="0"/>
            </a:endParaRPr>
          </a:p>
          <a:p>
            <a:pPr>
              <a:lnSpc>
                <a:spcPct val="80000"/>
              </a:lnSpc>
              <a:buFontTx/>
              <a:buChar char="•"/>
            </a:pPr>
            <a:r>
              <a:rPr lang="en-US" sz="2000" i="1" dirty="0">
                <a:latin typeface="Georgia" pitchFamily="18" charset="0"/>
              </a:rPr>
              <a:t>Transverse </a:t>
            </a:r>
            <a:r>
              <a:rPr lang="en-US" sz="2000" i="1" dirty="0" smtClean="0">
                <a:latin typeface="Georgia" pitchFamily="18" charset="0"/>
              </a:rPr>
              <a:t>and vertical </a:t>
            </a:r>
            <a:r>
              <a:rPr lang="en-US" sz="2000" i="1" dirty="0">
                <a:latin typeface="Georgia" pitchFamily="18" charset="0"/>
              </a:rPr>
              <a:t>discrepancies can be considered in addition to </a:t>
            </a:r>
            <a:r>
              <a:rPr lang="en-US" sz="2000" i="1" dirty="0" err="1">
                <a:latin typeface="Georgia" pitchFamily="18" charset="0"/>
              </a:rPr>
              <a:t>anteroposterior</a:t>
            </a:r>
            <a:r>
              <a:rPr lang="en-US" sz="2000" i="1" dirty="0">
                <a:latin typeface="Georgia" pitchFamily="18" charset="0"/>
              </a:rPr>
              <a:t> </a:t>
            </a:r>
            <a:r>
              <a:rPr lang="en-US" sz="2000" i="1" dirty="0" err="1">
                <a:latin typeface="Georgia" pitchFamily="18" charset="0"/>
              </a:rPr>
              <a:t>malrelations</a:t>
            </a:r>
            <a:r>
              <a:rPr lang="en-US" sz="2000" i="1" dirty="0">
                <a:latin typeface="Georgia" pitchFamily="18" charset="0"/>
              </a:rPr>
              <a:t>. </a:t>
            </a:r>
          </a:p>
          <a:p>
            <a:pPr>
              <a:lnSpc>
                <a:spcPct val="80000"/>
              </a:lnSpc>
              <a:buFontTx/>
              <a:buChar char="•"/>
            </a:pPr>
            <a:r>
              <a:rPr lang="en-US" sz="2000" i="1" dirty="0">
                <a:latin typeface="Georgia" pitchFamily="18" charset="0"/>
              </a:rPr>
              <a:t> Crowding and arch asymmetry can be evaluated.</a:t>
            </a:r>
          </a:p>
          <a:p>
            <a:pPr>
              <a:lnSpc>
                <a:spcPct val="80000"/>
              </a:lnSpc>
              <a:buFontTx/>
              <a:buChar char="•"/>
            </a:pPr>
            <a:r>
              <a:rPr lang="en-US" sz="2000" i="1" dirty="0" smtClean="0">
                <a:latin typeface="Georgia" pitchFamily="18" charset="0"/>
              </a:rPr>
              <a:t>PROFILE is </a:t>
            </a:r>
            <a:r>
              <a:rPr lang="en-US" sz="2000" i="1" dirty="0">
                <a:latin typeface="Georgia" pitchFamily="18" charset="0"/>
              </a:rPr>
              <a:t>taken into account</a:t>
            </a:r>
            <a:r>
              <a:rPr lang="en-US" sz="2000" dirty="0" smtClean="0">
                <a:latin typeface="Georgia" pitchFamily="18" charset="0"/>
              </a:rPr>
              <a:t>.</a:t>
            </a:r>
          </a:p>
          <a:p>
            <a:pPr>
              <a:lnSpc>
                <a:spcPct val="80000"/>
              </a:lnSpc>
              <a:buFontTx/>
              <a:buChar char="•"/>
            </a:pPr>
            <a:r>
              <a:rPr lang="en-US" sz="2000" dirty="0" smtClean="0">
                <a:latin typeface="Georgia" pitchFamily="18" charset="0"/>
              </a:rPr>
              <a:t>Skeletal  &amp; dental problems are differentiated.</a:t>
            </a:r>
          </a:p>
          <a:p>
            <a:pPr>
              <a:lnSpc>
                <a:spcPct val="80000"/>
              </a:lnSpc>
              <a:buFontTx/>
              <a:buChar char="•"/>
            </a:pPr>
            <a:r>
              <a:rPr lang="en-US" sz="2000" dirty="0" smtClean="0">
                <a:latin typeface="Georgia" pitchFamily="18" charset="0"/>
              </a:rPr>
              <a:t>Readily adaptable to computer processing.</a:t>
            </a:r>
          </a:p>
          <a:p>
            <a:pPr>
              <a:lnSpc>
                <a:spcPct val="80000"/>
              </a:lnSpc>
              <a:buFontTx/>
              <a:buChar char="•"/>
            </a:pPr>
            <a:endParaRPr lang="en-US" sz="2000" dirty="0">
              <a:latin typeface="Georgia" pitchFamily="18" charset="0"/>
            </a:endParaRPr>
          </a:p>
          <a:p>
            <a:pPr>
              <a:lnSpc>
                <a:spcPct val="80000"/>
              </a:lnSpc>
              <a:buFontTx/>
              <a:buChar char="•"/>
            </a:pPr>
            <a:endParaRPr lang="en-US" sz="2000" dirty="0" smtClean="0">
              <a:latin typeface="Georgia" pitchFamily="18" charset="0"/>
            </a:endParaRPr>
          </a:p>
          <a:p>
            <a:pPr>
              <a:lnSpc>
                <a:spcPct val="80000"/>
              </a:lnSpc>
              <a:buFontTx/>
              <a:buChar char="•"/>
            </a:pPr>
            <a:endParaRPr lang="en-US" sz="2000" dirty="0">
              <a:latin typeface="Georgia" pitchFamily="18" charset="0"/>
            </a:endParaRPr>
          </a:p>
          <a:p>
            <a:pPr marL="0" indent="0">
              <a:lnSpc>
                <a:spcPct val="80000"/>
              </a:lnSpc>
            </a:pPr>
            <a:r>
              <a:rPr lang="en-US" sz="2000" dirty="0" smtClean="0">
                <a:latin typeface="Georgia" pitchFamily="18" charset="0"/>
              </a:rPr>
              <a:t>Disadvantages:</a:t>
            </a:r>
          </a:p>
          <a:p>
            <a:pPr marL="285750" indent="-285750">
              <a:lnSpc>
                <a:spcPct val="80000"/>
              </a:lnSpc>
              <a:buFontTx/>
              <a:buChar char="-"/>
            </a:pPr>
            <a:r>
              <a:rPr lang="en-US" sz="2000" dirty="0" err="1" smtClean="0">
                <a:latin typeface="Georgia" pitchFamily="18" charset="0"/>
              </a:rPr>
              <a:t>Aetiological</a:t>
            </a:r>
            <a:r>
              <a:rPr lang="en-US" sz="2000" dirty="0" smtClean="0">
                <a:latin typeface="Georgia" pitchFamily="18" charset="0"/>
              </a:rPr>
              <a:t> factors not included</a:t>
            </a:r>
          </a:p>
          <a:p>
            <a:pPr marL="285750" indent="-285750">
              <a:lnSpc>
                <a:spcPct val="80000"/>
              </a:lnSpc>
              <a:buFontTx/>
              <a:buChar char="-"/>
            </a:pPr>
            <a:r>
              <a:rPr lang="en-US" sz="2000" dirty="0" smtClean="0">
                <a:latin typeface="Georgia" pitchFamily="18" charset="0"/>
              </a:rPr>
              <a:t>Functional occlusion not included.</a:t>
            </a:r>
            <a:endParaRPr lang="en-US" sz="2000" dirty="0">
              <a:latin typeface="Georgia" pitchFamily="18" charset="0"/>
            </a:endParaRPr>
          </a:p>
          <a:p>
            <a:pPr>
              <a:lnSpc>
                <a:spcPct val="80000"/>
              </a:lnSpc>
            </a:pPr>
            <a:endParaRPr lang="en-US" sz="2000" dirty="0">
              <a:latin typeface="Georgia" pitchFamily="18" charset="0"/>
            </a:endParaRPr>
          </a:p>
          <a:p>
            <a:endParaRPr lang="en-US" sz="2000" dirty="0">
              <a:latin typeface="Georgia" pitchFamily="18" charset="0"/>
            </a:endParaRPr>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Rot="1" noChangeArrowheads="1"/>
          </p:cNvSpPr>
          <p:nvPr>
            <p:ph type="title"/>
          </p:nvPr>
        </p:nvSpPr>
        <p:spPr>
          <a:xfrm>
            <a:off x="457200" y="274638"/>
            <a:ext cx="8229600" cy="1143000"/>
          </a:xfrm>
        </p:spPr>
        <p:txBody>
          <a:bodyPr/>
          <a:lstStyle/>
          <a:p>
            <a:r>
              <a:rPr lang="en-US" sz="2400" b="1" dirty="0" smtClean="0">
                <a:solidFill>
                  <a:srgbClr val="C00000"/>
                </a:solidFill>
                <a:latin typeface="Georgia" pitchFamily="18" charset="0"/>
              </a:rPr>
              <a:t>ADDITIONS </a:t>
            </a:r>
            <a:r>
              <a:rPr lang="en-US" sz="2400" b="1" dirty="0">
                <a:solidFill>
                  <a:srgbClr val="C00000"/>
                </a:solidFill>
                <a:latin typeface="Georgia" pitchFamily="18" charset="0"/>
              </a:rPr>
              <a:t>TO FIVE CHARACTERISTICS </a:t>
            </a:r>
            <a:r>
              <a:rPr lang="en-US" sz="2400" b="1" dirty="0" smtClean="0">
                <a:solidFill>
                  <a:srgbClr val="C00000"/>
                </a:solidFill>
                <a:latin typeface="Georgia" pitchFamily="18" charset="0"/>
              </a:rPr>
              <a:t>                                                               CLASSIFICATION </a:t>
            </a:r>
            <a:r>
              <a:rPr lang="en-US" sz="2400" b="1" dirty="0">
                <a:solidFill>
                  <a:srgbClr val="C00000"/>
                </a:solidFill>
                <a:latin typeface="Georgia" pitchFamily="18" charset="0"/>
              </a:rPr>
              <a:t>SYSTEM</a:t>
            </a:r>
          </a:p>
        </p:txBody>
      </p:sp>
      <p:sp>
        <p:nvSpPr>
          <p:cNvPr id="5" name="Rectangle 3"/>
          <p:cNvSpPr txBox="1">
            <a:spLocks noChangeArrowheads="1"/>
          </p:cNvSpPr>
          <p:nvPr/>
        </p:nvSpPr>
        <p:spPr>
          <a:xfrm>
            <a:off x="457200" y="1600200"/>
            <a:ext cx="8229600" cy="5257800"/>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en-US" sz="2000" dirty="0" smtClean="0">
                <a:latin typeface="Georgia" pitchFamily="18" charset="0"/>
              </a:rPr>
              <a:t>-Recent revision of the classification scheme has </a:t>
            </a:r>
            <a:r>
              <a:rPr lang="en-US" sz="2000" dirty="0" err="1" smtClean="0">
                <a:latin typeface="Georgia" pitchFamily="18" charset="0"/>
              </a:rPr>
              <a:t>focussed</a:t>
            </a:r>
            <a:r>
              <a:rPr lang="en-US" sz="2000" dirty="0" smtClean="0">
                <a:latin typeface="Georgia" pitchFamily="18" charset="0"/>
              </a:rPr>
              <a:t> on broadening it to incorporate new aspects of orthodontic diagnosis.</a:t>
            </a:r>
          </a:p>
          <a:p>
            <a:r>
              <a:rPr lang="en-US" sz="2000" dirty="0" smtClean="0">
                <a:latin typeface="Georgia" pitchFamily="18" charset="0"/>
              </a:rPr>
              <a:t>The most important change , however is the greater emphasis now on evaluating facial soft tissue proportions and the relationship of the dentition to the lips and cheeks , on smile as well as rest.</a:t>
            </a:r>
          </a:p>
          <a:p>
            <a:endParaRPr lang="en-US" sz="2000" dirty="0" smtClean="0">
              <a:latin typeface="Georgia" pitchFamily="18" charset="0"/>
            </a:endParaRPr>
          </a:p>
          <a:p>
            <a:r>
              <a:rPr lang="en-US" sz="2000" dirty="0" smtClean="0">
                <a:latin typeface="Georgia" pitchFamily="18" charset="0"/>
              </a:rPr>
              <a:t>-Two things particularly help this more thorough analysis:</a:t>
            </a:r>
          </a:p>
          <a:p>
            <a:pPr>
              <a:buFont typeface="Wingdings" pitchFamily="2" charset="2"/>
              <a:buNone/>
            </a:pPr>
            <a:r>
              <a:rPr lang="en-US" sz="2000" dirty="0" smtClean="0">
                <a:latin typeface="Georgia" pitchFamily="18" charset="0"/>
              </a:rPr>
              <a:t>     </a:t>
            </a:r>
            <a:r>
              <a:rPr lang="en-US" sz="2400" dirty="0" smtClean="0">
                <a:solidFill>
                  <a:srgbClr val="C00000"/>
                </a:solidFill>
                <a:latin typeface="Georgia" pitchFamily="18" charset="0"/>
              </a:rPr>
              <a:t>1) The esthetic line of the dentition.</a:t>
            </a:r>
          </a:p>
          <a:p>
            <a:pPr>
              <a:buFont typeface="Wingdings" pitchFamily="2" charset="2"/>
              <a:buNone/>
            </a:pPr>
            <a:r>
              <a:rPr lang="en-US" sz="2400" dirty="0" smtClean="0">
                <a:solidFill>
                  <a:srgbClr val="C00000"/>
                </a:solidFill>
                <a:latin typeface="Georgia" pitchFamily="18" charset="0"/>
              </a:rPr>
              <a:t>     2) Pitch , Roll and Yaw in systematic description.   </a:t>
            </a:r>
            <a:endParaRPr lang="en-US" sz="2400" dirty="0">
              <a:solidFill>
                <a:srgbClr val="C00000"/>
              </a:solidFill>
              <a:latin typeface="Georgia" pitchFamily="18" charset="0"/>
            </a:endParaRPr>
          </a:p>
        </p:txBody>
      </p:sp>
    </p:spTree>
    <p:extLst>
      <p:ext uri="{BB962C8B-B14F-4D97-AF65-F5344CB8AC3E}">
        <p14:creationId xmlns:p14="http://schemas.microsoft.com/office/powerpoint/2010/main" xmlns="" val="31186749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Rot="1" noChangeArrowheads="1"/>
          </p:cNvSpPr>
          <p:nvPr>
            <p:ph type="title"/>
          </p:nvPr>
        </p:nvSpPr>
        <p:spPr>
          <a:xfrm>
            <a:off x="1524000" y="122237"/>
            <a:ext cx="8229600" cy="715963"/>
          </a:xfrm>
        </p:spPr>
        <p:txBody>
          <a:bodyPr/>
          <a:lstStyle/>
          <a:p>
            <a:r>
              <a:rPr lang="en-US" sz="2400" b="1" dirty="0">
                <a:solidFill>
                  <a:srgbClr val="C00000"/>
                </a:solidFill>
                <a:latin typeface="Georgia" pitchFamily="18" charset="0"/>
              </a:rPr>
              <a:t>ESTHETIC LINE OF THE DENTITION</a:t>
            </a:r>
          </a:p>
        </p:txBody>
      </p:sp>
      <p:sp>
        <p:nvSpPr>
          <p:cNvPr id="5" name="Rectangle 3"/>
          <p:cNvSpPr txBox="1">
            <a:spLocks noChangeArrowheads="1"/>
          </p:cNvSpPr>
          <p:nvPr/>
        </p:nvSpPr>
        <p:spPr>
          <a:xfrm>
            <a:off x="18142" y="1257755"/>
            <a:ext cx="4477657" cy="4525963"/>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en-US" sz="2000" b="0" dirty="0" smtClean="0">
                <a:latin typeface="Georgia" pitchFamily="18" charset="0"/>
              </a:rPr>
              <a:t>For over century , Angle’s line of occlusion has been used to characterize the positions of the teeth within the dental arch and as a reference for assessing arch form and arch </a:t>
            </a:r>
            <a:r>
              <a:rPr lang="en-US" sz="2000" b="0" dirty="0" err="1" smtClean="0">
                <a:latin typeface="Georgia" pitchFamily="18" charset="0"/>
              </a:rPr>
              <a:t>symmetry.It</a:t>
            </a:r>
            <a:r>
              <a:rPr lang="en-US" sz="2000" b="0" dirty="0" smtClean="0">
                <a:latin typeface="Georgia" pitchFamily="18" charset="0"/>
              </a:rPr>
              <a:t> is hidden at the time of occlusion.</a:t>
            </a:r>
          </a:p>
          <a:p>
            <a:endParaRPr lang="en-US" sz="2000" b="0" dirty="0" smtClean="0">
              <a:latin typeface="Georgia" pitchFamily="18" charset="0"/>
            </a:endParaRPr>
          </a:p>
          <a:p>
            <a:r>
              <a:rPr lang="en-US" sz="2000" b="0" dirty="0" smtClean="0">
                <a:latin typeface="Georgia" pitchFamily="18" charset="0"/>
              </a:rPr>
              <a:t>-The </a:t>
            </a:r>
            <a:r>
              <a:rPr lang="en-US" sz="2000" dirty="0" smtClean="0">
                <a:solidFill>
                  <a:srgbClr val="C00000"/>
                </a:solidFill>
                <a:latin typeface="Georgia" pitchFamily="18" charset="0"/>
              </a:rPr>
              <a:t>esthetic line of the dentition </a:t>
            </a:r>
            <a:r>
              <a:rPr lang="en-US" sz="2000" b="0" dirty="0" smtClean="0">
                <a:latin typeface="Georgia" pitchFamily="18" charset="0"/>
              </a:rPr>
              <a:t>follows the facial edges (cusp tips &amp; </a:t>
            </a:r>
            <a:r>
              <a:rPr lang="en-US" sz="2000" b="0" dirty="0" err="1" smtClean="0">
                <a:latin typeface="Georgia" pitchFamily="18" charset="0"/>
              </a:rPr>
              <a:t>incisal</a:t>
            </a:r>
            <a:r>
              <a:rPr lang="en-US" sz="2000" b="0" dirty="0" smtClean="0">
                <a:latin typeface="Georgia" pitchFamily="18" charset="0"/>
              </a:rPr>
              <a:t> edges)of the maxillary anterior and posterior teeth.</a:t>
            </a:r>
          </a:p>
          <a:p>
            <a:r>
              <a:rPr lang="en-US" sz="2000" b="0" dirty="0" smtClean="0">
                <a:latin typeface="Georgia" pitchFamily="18" charset="0"/>
              </a:rPr>
              <a:t>      -It characterizes the appearance of dentition and is seen when evaluating anterior tooth display.</a:t>
            </a:r>
            <a:endParaRPr lang="en-US" sz="2000" b="0" dirty="0">
              <a:latin typeface="Georgia" pitchFamily="18" charset="0"/>
            </a:endParaRPr>
          </a:p>
        </p:txBody>
      </p:sp>
      <p:pic>
        <p:nvPicPr>
          <p:cNvPr id="6" name="Picture 4" descr="DSCN000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24400" y="2036533"/>
            <a:ext cx="4191000" cy="37471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91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Rot="1" noChangeArrowheads="1"/>
          </p:cNvSpPr>
          <p:nvPr>
            <p:ph type="title"/>
          </p:nvPr>
        </p:nvSpPr>
        <p:spPr>
          <a:xfrm>
            <a:off x="457200" y="274638"/>
            <a:ext cx="8229600" cy="1143000"/>
          </a:xfrm>
        </p:spPr>
        <p:txBody>
          <a:bodyPr/>
          <a:lstStyle/>
          <a:p>
            <a:r>
              <a:rPr lang="en-US" sz="2400" b="1" dirty="0">
                <a:solidFill>
                  <a:srgbClr val="C00000"/>
                </a:solidFill>
                <a:latin typeface="Georgia" pitchFamily="18" charset="0"/>
              </a:rPr>
              <a:t>PITCH , ROLL AND YAW IN SYSTEMATIC DESCRIPTION</a:t>
            </a:r>
          </a:p>
        </p:txBody>
      </p:sp>
      <p:sp>
        <p:nvSpPr>
          <p:cNvPr id="5" name="Rectangle 3"/>
          <p:cNvSpPr txBox="1">
            <a:spLocks noChangeArrowheads="1"/>
          </p:cNvSpPr>
          <p:nvPr/>
        </p:nvSpPr>
        <p:spPr>
          <a:xfrm>
            <a:off x="381000" y="1371600"/>
            <a:ext cx="5715000" cy="5486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en-US" sz="2000" b="0" dirty="0" smtClean="0">
                <a:latin typeface="Georgia" pitchFamily="18" charset="0"/>
              </a:rPr>
              <a:t>In addition to relationships in the transverse , </a:t>
            </a:r>
            <a:r>
              <a:rPr lang="en-US" sz="2000" b="0" dirty="0" err="1" smtClean="0">
                <a:latin typeface="Georgia" pitchFamily="18" charset="0"/>
              </a:rPr>
              <a:t>antero</a:t>
            </a:r>
            <a:r>
              <a:rPr lang="en-US" sz="2000" b="0" dirty="0" smtClean="0">
                <a:latin typeface="Georgia" pitchFamily="18" charset="0"/>
              </a:rPr>
              <a:t>-posterior , and vertical planes of space used in traditional 3-D analysis , rotations around these planes also must be evaluated. These rotations are-</a:t>
            </a:r>
          </a:p>
          <a:p>
            <a:endParaRPr lang="en-US" sz="2000" b="0" dirty="0" smtClean="0">
              <a:latin typeface="Georgia" pitchFamily="18" charset="0"/>
            </a:endParaRPr>
          </a:p>
          <a:p>
            <a:r>
              <a:rPr lang="en-US" sz="2000" i="1" dirty="0" smtClean="0">
                <a:solidFill>
                  <a:srgbClr val="CC0000"/>
                </a:solidFill>
                <a:latin typeface="Georgia" pitchFamily="18" charset="0"/>
              </a:rPr>
              <a:t>PITCH –</a:t>
            </a:r>
            <a:r>
              <a:rPr lang="en-US" sz="2000" dirty="0" smtClean="0">
                <a:latin typeface="Georgia" pitchFamily="18" charset="0"/>
              </a:rPr>
              <a:t> Viewed as up-down deviations around the </a:t>
            </a:r>
            <a:r>
              <a:rPr lang="en-US" sz="2000" dirty="0" err="1" smtClean="0">
                <a:latin typeface="Georgia" pitchFamily="18" charset="0"/>
              </a:rPr>
              <a:t>antero</a:t>
            </a:r>
            <a:r>
              <a:rPr lang="en-US" sz="2000" dirty="0" smtClean="0">
                <a:latin typeface="Georgia" pitchFamily="18" charset="0"/>
              </a:rPr>
              <a:t>-posterior axis.</a:t>
            </a:r>
          </a:p>
          <a:p>
            <a:r>
              <a:rPr lang="en-US" sz="2000" i="1" dirty="0" smtClean="0">
                <a:solidFill>
                  <a:srgbClr val="CC0000"/>
                </a:solidFill>
                <a:latin typeface="Georgia" pitchFamily="18" charset="0"/>
              </a:rPr>
              <a:t>ROLL –</a:t>
            </a:r>
            <a:r>
              <a:rPr lang="en-US" sz="2000" dirty="0" smtClean="0">
                <a:latin typeface="Georgia" pitchFamily="18" charset="0"/>
              </a:rPr>
              <a:t> Viewed as  up-down deviations around the transverse axis.</a:t>
            </a:r>
          </a:p>
          <a:p>
            <a:r>
              <a:rPr lang="en-US" sz="2000" i="1" dirty="0" smtClean="0">
                <a:solidFill>
                  <a:srgbClr val="CC0000"/>
                </a:solidFill>
                <a:latin typeface="Georgia" pitchFamily="18" charset="0"/>
              </a:rPr>
              <a:t>YAW-</a:t>
            </a:r>
            <a:r>
              <a:rPr lang="en-US" sz="2000" i="1" dirty="0" smtClean="0">
                <a:latin typeface="Georgia" pitchFamily="18" charset="0"/>
              </a:rPr>
              <a:t> </a:t>
            </a:r>
            <a:r>
              <a:rPr lang="en-US" sz="2000" dirty="0" smtClean="0">
                <a:latin typeface="Georgia" pitchFamily="18" charset="0"/>
              </a:rPr>
              <a:t>Viewed as left-right deviations around the vertical axis.</a:t>
            </a:r>
          </a:p>
          <a:p>
            <a:pPr>
              <a:buFont typeface="Wingdings" pitchFamily="2" charset="2"/>
              <a:buNone/>
            </a:pPr>
            <a:r>
              <a:rPr lang="en-US" sz="2000" b="0" dirty="0" smtClean="0">
                <a:latin typeface="Georgia" pitchFamily="18" charset="0"/>
              </a:rPr>
              <a:t>              </a:t>
            </a:r>
          </a:p>
          <a:p>
            <a:pPr>
              <a:buFont typeface="Wingdings" pitchFamily="2" charset="2"/>
              <a:buNone/>
            </a:pPr>
            <a:r>
              <a:rPr lang="en-US" sz="2000" b="0" dirty="0" smtClean="0">
                <a:latin typeface="Georgia" pitchFamily="18" charset="0"/>
              </a:rPr>
              <a:t> THE ROTATIONS SHOULD BE EVALUATED FOR THE JAWS AND FOR THE ESTHETIC LINE OF THE DENTITION.</a:t>
            </a:r>
            <a:endParaRPr lang="en-US" sz="2000" b="0" dirty="0">
              <a:latin typeface="Georgia" pitchFamily="18" charset="0"/>
            </a:endParaRPr>
          </a:p>
        </p:txBody>
      </p:sp>
      <p:pic>
        <p:nvPicPr>
          <p:cNvPr id="6" name="Picture 2" descr="DSCN000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324600" y="838200"/>
            <a:ext cx="2819400" cy="5410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0231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dirty="0" smtClean="0">
                <a:solidFill>
                  <a:srgbClr val="C00000"/>
                </a:solidFill>
                <a:latin typeface="Georgia" pitchFamily="18" charset="0"/>
              </a:rPr>
              <a:t>                  WHO/FDI CLASSIFICATION</a:t>
            </a:r>
            <a:endParaRPr lang="en-US" sz="2400" b="1" dirty="0">
              <a:solidFill>
                <a:srgbClr val="C00000"/>
              </a:solidFill>
              <a:latin typeface="Georgia" pitchFamily="18" charset="0"/>
            </a:endParaRPr>
          </a:p>
        </p:txBody>
      </p:sp>
      <p:sp>
        <p:nvSpPr>
          <p:cNvPr id="5" name="Content Placeholder 4"/>
          <p:cNvSpPr>
            <a:spLocks noGrp="1"/>
          </p:cNvSpPr>
          <p:nvPr>
            <p:ph idx="1"/>
          </p:nvPr>
        </p:nvSpPr>
        <p:spPr>
          <a:xfrm>
            <a:off x="822960" y="1100628"/>
            <a:ext cx="7520940" cy="5452572"/>
          </a:xfrm>
        </p:spPr>
        <p:txBody>
          <a:bodyPr>
            <a:noAutofit/>
          </a:bodyPr>
          <a:lstStyle/>
          <a:p>
            <a:endParaRPr lang="en-US" sz="2000" b="0" dirty="0" smtClean="0">
              <a:latin typeface="Georgia" pitchFamily="18" charset="0"/>
            </a:endParaRPr>
          </a:p>
          <a:p>
            <a:r>
              <a:rPr lang="en-US" sz="2000" b="0" dirty="0" smtClean="0">
                <a:latin typeface="Georgia" pitchFamily="18" charset="0"/>
              </a:rPr>
              <a:t>It has 5 major groups</a:t>
            </a:r>
          </a:p>
          <a:p>
            <a:endParaRPr lang="en-US" sz="2000" b="0" dirty="0" smtClean="0">
              <a:latin typeface="Georgia" pitchFamily="18" charset="0"/>
            </a:endParaRPr>
          </a:p>
          <a:p>
            <a:r>
              <a:rPr lang="en-US" sz="2000" b="0" dirty="0">
                <a:latin typeface="Georgia" pitchFamily="18" charset="0"/>
              </a:rPr>
              <a:t> </a:t>
            </a:r>
            <a:r>
              <a:rPr lang="en-US" sz="2000" dirty="0" smtClean="0">
                <a:solidFill>
                  <a:srgbClr val="C00000"/>
                </a:solidFill>
                <a:latin typeface="Georgia" pitchFamily="18" charset="0"/>
              </a:rPr>
              <a:t>GROUP 1 </a:t>
            </a:r>
            <a:r>
              <a:rPr lang="en-US" sz="2000" b="0" dirty="0" smtClean="0">
                <a:latin typeface="Georgia" pitchFamily="18" charset="0"/>
              </a:rPr>
              <a:t>– </a:t>
            </a:r>
            <a:r>
              <a:rPr lang="en-US" sz="2000" b="0" dirty="0" err="1" smtClean="0">
                <a:latin typeface="Georgia" pitchFamily="18" charset="0"/>
              </a:rPr>
              <a:t>Dentofacial</a:t>
            </a:r>
            <a:r>
              <a:rPr lang="en-US" sz="2000" b="0" dirty="0" smtClean="0">
                <a:latin typeface="Georgia" pitchFamily="18" charset="0"/>
              </a:rPr>
              <a:t> abnormalities are recorded.</a:t>
            </a:r>
          </a:p>
          <a:p>
            <a:endParaRPr lang="en-US" sz="2000" b="0" dirty="0" smtClean="0">
              <a:latin typeface="Georgia" pitchFamily="18" charset="0"/>
            </a:endParaRPr>
          </a:p>
          <a:p>
            <a:r>
              <a:rPr lang="en-US" sz="2000" b="0" dirty="0">
                <a:latin typeface="Georgia" pitchFamily="18" charset="0"/>
              </a:rPr>
              <a:t> </a:t>
            </a:r>
            <a:r>
              <a:rPr lang="en-US" sz="2000" dirty="0" smtClean="0">
                <a:solidFill>
                  <a:srgbClr val="C00000"/>
                </a:solidFill>
                <a:latin typeface="Georgia" pitchFamily="18" charset="0"/>
              </a:rPr>
              <a:t>GROUP 2 </a:t>
            </a:r>
            <a:r>
              <a:rPr lang="en-US" sz="2000" b="0" dirty="0" smtClean="0">
                <a:latin typeface="Georgia" pitchFamily="18" charset="0"/>
              </a:rPr>
              <a:t>– Has individual tooth </a:t>
            </a:r>
            <a:r>
              <a:rPr lang="en-US" sz="2000" b="0" dirty="0" err="1" smtClean="0">
                <a:latin typeface="Georgia" pitchFamily="18" charset="0"/>
              </a:rPr>
              <a:t>malpositions</a:t>
            </a:r>
            <a:r>
              <a:rPr lang="en-US" sz="2000" b="0" dirty="0" smtClean="0">
                <a:latin typeface="Georgia" pitchFamily="18" charset="0"/>
              </a:rPr>
              <a:t> like </a:t>
            </a:r>
            <a:r>
              <a:rPr lang="en-US" sz="2000" b="0" dirty="0" err="1" smtClean="0">
                <a:latin typeface="Georgia" pitchFamily="18" charset="0"/>
              </a:rPr>
              <a:t>Anodontia</a:t>
            </a:r>
            <a:r>
              <a:rPr lang="en-US" sz="2000" b="0" dirty="0" smtClean="0">
                <a:latin typeface="Georgia" pitchFamily="18" charset="0"/>
              </a:rPr>
              <a:t> , Supernumerary tooth, Malformed incisors , Ectopic tooth eruption.</a:t>
            </a:r>
          </a:p>
          <a:p>
            <a:endParaRPr lang="en-US" sz="2000" b="0" dirty="0" smtClean="0">
              <a:latin typeface="Georgia" pitchFamily="18" charset="0"/>
            </a:endParaRPr>
          </a:p>
          <a:p>
            <a:r>
              <a:rPr lang="en-US" sz="2000" b="0" dirty="0">
                <a:latin typeface="Georgia" pitchFamily="18" charset="0"/>
              </a:rPr>
              <a:t> </a:t>
            </a:r>
            <a:r>
              <a:rPr lang="en-US" sz="2000" dirty="0" smtClean="0">
                <a:solidFill>
                  <a:srgbClr val="C00000"/>
                </a:solidFill>
                <a:latin typeface="Georgia" pitchFamily="18" charset="0"/>
              </a:rPr>
              <a:t>GROUP 3 </a:t>
            </a:r>
            <a:r>
              <a:rPr lang="en-US" sz="2000" b="0" dirty="0" smtClean="0">
                <a:latin typeface="Georgia" pitchFamily="18" charset="0"/>
              </a:rPr>
              <a:t>– Arch length problems like  Spacing, Crowding , </a:t>
            </a:r>
            <a:r>
              <a:rPr lang="en-US" sz="2000" b="0" dirty="0" err="1" smtClean="0">
                <a:latin typeface="Georgia" pitchFamily="18" charset="0"/>
              </a:rPr>
              <a:t>Diastema</a:t>
            </a:r>
            <a:r>
              <a:rPr lang="en-US" sz="2000" b="0" dirty="0" smtClean="0">
                <a:latin typeface="Georgia" pitchFamily="18" charset="0"/>
              </a:rPr>
              <a:t> are noted.</a:t>
            </a:r>
          </a:p>
          <a:p>
            <a:endParaRPr lang="en-US" sz="2000" b="0" dirty="0" smtClean="0">
              <a:latin typeface="Georgia" pitchFamily="18" charset="0"/>
            </a:endParaRPr>
          </a:p>
          <a:p>
            <a:r>
              <a:rPr lang="en-US" sz="2000" b="0" dirty="0">
                <a:latin typeface="Georgia" pitchFamily="18" charset="0"/>
              </a:rPr>
              <a:t> </a:t>
            </a:r>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dirty="0" smtClean="0">
                <a:solidFill>
                  <a:srgbClr val="FF0000"/>
                </a:solidFill>
                <a:latin typeface="Georgia" pitchFamily="18" charset="0"/>
              </a:rPr>
              <a:t>                        MALOCCLUSION</a:t>
            </a:r>
            <a:endParaRPr lang="en-US" sz="2400" b="1" dirty="0">
              <a:latin typeface="Georgia" pitchFamily="18" charset="0"/>
            </a:endParaRPr>
          </a:p>
        </p:txBody>
      </p:sp>
      <p:sp>
        <p:nvSpPr>
          <p:cNvPr id="5" name="Content Placeholder 4"/>
          <p:cNvSpPr>
            <a:spLocks noGrp="1"/>
          </p:cNvSpPr>
          <p:nvPr>
            <p:ph idx="1"/>
          </p:nvPr>
        </p:nvSpPr>
        <p:spPr>
          <a:xfrm>
            <a:off x="822960" y="1100628"/>
            <a:ext cx="7520940" cy="5452572"/>
          </a:xfrm>
        </p:spPr>
        <p:txBody>
          <a:bodyPr>
            <a:normAutofit/>
          </a:bodyPr>
          <a:lstStyle/>
          <a:p>
            <a:r>
              <a:rPr lang="en-US" sz="2000" dirty="0">
                <a:latin typeface="Georgia" pitchFamily="18" charset="0"/>
              </a:rPr>
              <a:t>Malocclusion is a problem in the way the upper and lower teeth fit together in biting or chewing. </a:t>
            </a:r>
            <a:endParaRPr lang="en-US" sz="2000" dirty="0" smtClean="0">
              <a:latin typeface="Georgia" pitchFamily="18" charset="0"/>
            </a:endParaRPr>
          </a:p>
          <a:p>
            <a:r>
              <a:rPr lang="en-US" sz="2000" dirty="0" smtClean="0">
                <a:latin typeface="Georgia" pitchFamily="18" charset="0"/>
              </a:rPr>
              <a:t>The </a:t>
            </a:r>
            <a:r>
              <a:rPr lang="en-US" sz="2000" dirty="0">
                <a:latin typeface="Georgia" pitchFamily="18" charset="0"/>
              </a:rPr>
              <a:t>word malocclusion literally means "bad </a:t>
            </a:r>
            <a:r>
              <a:rPr lang="en-US" sz="2000" dirty="0" smtClean="0">
                <a:latin typeface="Georgia" pitchFamily="18" charset="0"/>
              </a:rPr>
              <a:t>bite’’.</a:t>
            </a:r>
          </a:p>
        </p:txBody>
      </p:sp>
      <p:pic>
        <p:nvPicPr>
          <p:cNvPr id="6" name="Picture 3" descr="D:\documents\patients of ortho\presented cases\divya,14-f\crpd-divya(10)\io-occ man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9110" y="4564380"/>
            <a:ext cx="2667000" cy="191262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D:\documents\patients of ortho\pooja,20-f\smnr.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43996" y="4480560"/>
            <a:ext cx="2732314" cy="191262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xmlns="" val="309948108"/>
              </p:ext>
            </p:extLst>
          </p:nvPr>
        </p:nvGraphicFramePr>
        <p:xfrm>
          <a:off x="5880710" y="2319944"/>
          <a:ext cx="2819400" cy="1876425"/>
        </p:xfrm>
        <a:graphic>
          <a:graphicData uri="http://schemas.openxmlformats.org/presentationml/2006/ole">
            <p:oleObj spid="_x0000_s36903" name="Photo Editor Photo" r:id="rId5" imgW="5806943" imgH="4214225" progId="">
              <p:embed/>
            </p:oleObj>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xmlns="" val="3322130069"/>
              </p:ext>
            </p:extLst>
          </p:nvPr>
        </p:nvGraphicFramePr>
        <p:xfrm>
          <a:off x="622910" y="2354580"/>
          <a:ext cx="2819400" cy="1871663"/>
        </p:xfrm>
        <a:graphic>
          <a:graphicData uri="http://schemas.openxmlformats.org/presentationml/2006/ole">
            <p:oleObj spid="_x0000_s36904" name="Photo Editor Photo" r:id="rId6" imgW="6020322" imgH="3787468" progId="">
              <p:embed/>
            </p:oleObj>
          </a:graphicData>
        </a:graphic>
      </p:graphicFrame>
      <p:pic>
        <p:nvPicPr>
          <p:cNvPr id="12" name="Picture 4" descr="http://t0.gstatic.com/images?q=tbn:ANd9GcQw2cGlYm5gEM2Eyjj1WToSAoyAxi5J0mvb-Kkcm3letyy0eIB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429000" y="2400298"/>
            <a:ext cx="2445055" cy="2545082"/>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Picture"/>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499460" y="5031104"/>
            <a:ext cx="2381250" cy="12858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100628"/>
            <a:ext cx="7520940" cy="4614372"/>
          </a:xfrm>
        </p:spPr>
        <p:txBody>
          <a:bodyPr>
            <a:noAutofit/>
          </a:bodyPr>
          <a:lstStyle/>
          <a:p>
            <a:r>
              <a:rPr lang="en-US" sz="2000" dirty="0">
                <a:solidFill>
                  <a:srgbClr val="C00000"/>
                </a:solidFill>
                <a:latin typeface="Georgia" pitchFamily="18" charset="0"/>
              </a:rPr>
              <a:t>GROUP 4 </a:t>
            </a:r>
            <a:r>
              <a:rPr lang="en-US" sz="2000" b="0" dirty="0">
                <a:latin typeface="Georgia" pitchFamily="18" charset="0"/>
              </a:rPr>
              <a:t>– Evaluation of occlusion</a:t>
            </a:r>
          </a:p>
          <a:p>
            <a:r>
              <a:rPr lang="en-US" sz="2000" b="0" dirty="0">
                <a:latin typeface="Georgia" pitchFamily="18" charset="0"/>
              </a:rPr>
              <a:t>                a) INCISAL segment-   </a:t>
            </a:r>
            <a:r>
              <a:rPr lang="en-US" sz="2000" b="0" dirty="0" err="1">
                <a:latin typeface="Georgia" pitchFamily="18" charset="0"/>
              </a:rPr>
              <a:t>Overjet</a:t>
            </a:r>
            <a:r>
              <a:rPr lang="en-US" sz="2000" b="0" dirty="0">
                <a:latin typeface="Georgia" pitchFamily="18" charset="0"/>
              </a:rPr>
              <a:t> </a:t>
            </a:r>
            <a:r>
              <a:rPr lang="en-US" sz="2000" b="0" dirty="0" smtClean="0">
                <a:latin typeface="Georgia" pitchFamily="18" charset="0"/>
              </a:rPr>
              <a:t>,Deep </a:t>
            </a:r>
            <a:r>
              <a:rPr lang="en-US" sz="2000" b="0" dirty="0">
                <a:latin typeface="Georgia" pitchFamily="18" charset="0"/>
              </a:rPr>
              <a:t>bite                </a:t>
            </a:r>
            <a:r>
              <a:rPr lang="en-US" sz="2000" b="0" dirty="0" smtClean="0">
                <a:latin typeface="Georgia" pitchFamily="18" charset="0"/>
              </a:rPr>
              <a:t>        Open bite ,</a:t>
            </a:r>
            <a:r>
              <a:rPr lang="en-US" sz="2000" b="0" dirty="0" err="1" smtClean="0">
                <a:latin typeface="Georgia" pitchFamily="18" charset="0"/>
              </a:rPr>
              <a:t>Crossbite</a:t>
            </a:r>
            <a:r>
              <a:rPr lang="en-US" sz="2000" b="0" dirty="0" smtClean="0">
                <a:latin typeface="Georgia" pitchFamily="18" charset="0"/>
              </a:rPr>
              <a:t> ,Midline </a:t>
            </a:r>
            <a:r>
              <a:rPr lang="en-US" sz="2000" b="0" dirty="0">
                <a:latin typeface="Georgia" pitchFamily="18" charset="0"/>
              </a:rPr>
              <a:t>shift</a:t>
            </a:r>
          </a:p>
          <a:p>
            <a:r>
              <a:rPr lang="en-US" sz="2000" b="0" dirty="0">
                <a:latin typeface="Georgia" pitchFamily="18" charset="0"/>
              </a:rPr>
              <a:t>                b) LATERAL segment- </a:t>
            </a:r>
            <a:r>
              <a:rPr lang="en-US" sz="2000" b="0" dirty="0" err="1">
                <a:latin typeface="Georgia" pitchFamily="18" charset="0"/>
              </a:rPr>
              <a:t>Anteroposterior</a:t>
            </a:r>
            <a:r>
              <a:rPr lang="en-US" sz="2000" b="0" dirty="0">
                <a:latin typeface="Georgia" pitchFamily="18" charset="0"/>
              </a:rPr>
              <a:t> relation           </a:t>
            </a:r>
            <a:r>
              <a:rPr lang="en-US" sz="2000" b="0" dirty="0" smtClean="0">
                <a:latin typeface="Georgia" pitchFamily="18" charset="0"/>
              </a:rPr>
              <a:t>   Open </a:t>
            </a:r>
            <a:r>
              <a:rPr lang="en-US" sz="2000" b="0" dirty="0" err="1" smtClean="0">
                <a:latin typeface="Georgia" pitchFamily="18" charset="0"/>
              </a:rPr>
              <a:t>bite,Posterior</a:t>
            </a:r>
            <a:r>
              <a:rPr lang="en-US" sz="2000" b="0" dirty="0" smtClean="0">
                <a:latin typeface="Georgia" pitchFamily="18" charset="0"/>
              </a:rPr>
              <a:t> </a:t>
            </a:r>
            <a:r>
              <a:rPr lang="en-US" sz="2000" b="0" dirty="0" err="1" smtClean="0">
                <a:latin typeface="Georgia" pitchFamily="18" charset="0"/>
              </a:rPr>
              <a:t>crossbite</a:t>
            </a:r>
            <a:endParaRPr lang="en-US" sz="2000" b="0" dirty="0" smtClean="0">
              <a:latin typeface="Georgia" pitchFamily="18" charset="0"/>
            </a:endParaRPr>
          </a:p>
          <a:p>
            <a:endParaRPr lang="en-US" sz="2000" b="0" dirty="0" smtClean="0">
              <a:latin typeface="Georgia" pitchFamily="18" charset="0"/>
            </a:endParaRPr>
          </a:p>
          <a:p>
            <a:endParaRPr lang="en-US" sz="2000" b="0" dirty="0">
              <a:latin typeface="Georgia" pitchFamily="18" charset="0"/>
            </a:endParaRPr>
          </a:p>
          <a:p>
            <a:r>
              <a:rPr lang="en-US" sz="2000" b="0" dirty="0">
                <a:latin typeface="Georgia" pitchFamily="18" charset="0"/>
              </a:rPr>
              <a:t> </a:t>
            </a:r>
            <a:r>
              <a:rPr lang="en-US" sz="2000" dirty="0">
                <a:solidFill>
                  <a:srgbClr val="C00000"/>
                </a:solidFill>
                <a:latin typeface="Georgia" pitchFamily="18" charset="0"/>
              </a:rPr>
              <a:t>GROUP 5 </a:t>
            </a:r>
            <a:r>
              <a:rPr lang="en-US" sz="2000" b="0" dirty="0">
                <a:latin typeface="Georgia" pitchFamily="18" charset="0"/>
              </a:rPr>
              <a:t>– Subjective </a:t>
            </a:r>
            <a:r>
              <a:rPr lang="en-US" sz="2000" b="0" dirty="0" err="1">
                <a:latin typeface="Georgia" pitchFamily="18" charset="0"/>
              </a:rPr>
              <a:t>judgement</a:t>
            </a:r>
            <a:r>
              <a:rPr lang="en-US" sz="2000" b="0" dirty="0">
                <a:latin typeface="Georgia" pitchFamily="18" charset="0"/>
              </a:rPr>
              <a:t>  of orthodontic treatment</a:t>
            </a:r>
          </a:p>
          <a:p>
            <a:r>
              <a:rPr lang="en-US" sz="2000" b="0" dirty="0">
                <a:latin typeface="Georgia" pitchFamily="18" charset="0"/>
              </a:rPr>
              <a:t>                   -Necessary                   -Doubtful</a:t>
            </a:r>
          </a:p>
          <a:p>
            <a:r>
              <a:rPr lang="en-US" sz="2000" b="0" dirty="0">
                <a:latin typeface="Georgia" pitchFamily="18" charset="0"/>
              </a:rPr>
              <a:t>                   -Not necessary             -Urgent</a:t>
            </a:r>
          </a:p>
          <a:p>
            <a:endParaRPr lang="en-US" sz="2000" dirty="0"/>
          </a:p>
        </p:txBody>
      </p:sp>
    </p:spTree>
    <p:extLst>
      <p:ext uri="{BB962C8B-B14F-4D97-AF65-F5344CB8AC3E}">
        <p14:creationId xmlns:p14="http://schemas.microsoft.com/office/powerpoint/2010/main" xmlns="" val="28033914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365760"/>
            <a:ext cx="8016240" cy="548640"/>
          </a:xfrm>
        </p:spPr>
        <p:txBody>
          <a:bodyPr/>
          <a:lstStyle/>
          <a:p>
            <a:r>
              <a:rPr lang="en-US" sz="2400" b="1" dirty="0">
                <a:solidFill>
                  <a:srgbClr val="C00000"/>
                </a:solidFill>
                <a:latin typeface="Georgia" pitchFamily="18" charset="0"/>
              </a:rPr>
              <a:t>ETIOLOGICAL  </a:t>
            </a:r>
            <a:r>
              <a:rPr lang="en-US" sz="2400" b="1" dirty="0" smtClean="0">
                <a:solidFill>
                  <a:srgbClr val="C00000"/>
                </a:solidFill>
                <a:latin typeface="Georgia" pitchFamily="18" charset="0"/>
              </a:rPr>
              <a:t>CLASSIFICATION- by </a:t>
            </a:r>
            <a:r>
              <a:rPr lang="en-US" sz="2400" b="1" dirty="0" err="1" smtClean="0">
                <a:solidFill>
                  <a:srgbClr val="C00000"/>
                </a:solidFill>
                <a:latin typeface="Georgia" pitchFamily="18" charset="0"/>
              </a:rPr>
              <a:t>moyer</a:t>
            </a:r>
            <a:r>
              <a:rPr lang="en-US" sz="2400" b="1" dirty="0" smtClean="0">
                <a:solidFill>
                  <a:srgbClr val="C00000"/>
                </a:solidFill>
                <a:latin typeface="Georgia" pitchFamily="18" charset="0"/>
              </a:rPr>
              <a:t>’’s</a:t>
            </a:r>
            <a:r>
              <a:rPr lang="en-US" sz="2400" dirty="0">
                <a:solidFill>
                  <a:srgbClr val="C00000"/>
                </a:solidFill>
                <a:latin typeface="Georgia" pitchFamily="18" charset="0"/>
              </a:rPr>
              <a:t/>
            </a:r>
            <a:br>
              <a:rPr lang="en-US" sz="2400" dirty="0">
                <a:solidFill>
                  <a:srgbClr val="C00000"/>
                </a:solidFill>
                <a:latin typeface="Georgia" pitchFamily="18" charset="0"/>
              </a:rPr>
            </a:br>
            <a:endParaRPr lang="en-US" sz="2400" dirty="0">
              <a:solidFill>
                <a:srgbClr val="C00000"/>
              </a:solidFill>
              <a:latin typeface="Georgia" pitchFamily="18" charset="0"/>
            </a:endParaRPr>
          </a:p>
        </p:txBody>
      </p:sp>
      <p:sp>
        <p:nvSpPr>
          <p:cNvPr id="5" name="Content Placeholder 4"/>
          <p:cNvSpPr>
            <a:spLocks noGrp="1"/>
          </p:cNvSpPr>
          <p:nvPr>
            <p:ph idx="1"/>
          </p:nvPr>
        </p:nvSpPr>
        <p:spPr>
          <a:xfrm>
            <a:off x="822960" y="1100628"/>
            <a:ext cx="7520940" cy="5452572"/>
          </a:xfrm>
        </p:spPr>
        <p:txBody>
          <a:bodyPr>
            <a:noAutofit/>
          </a:bodyPr>
          <a:lstStyle/>
          <a:p>
            <a:r>
              <a:rPr lang="en-US" sz="2000" b="0" dirty="0" smtClean="0">
                <a:latin typeface="Georgia" pitchFamily="18" charset="0"/>
              </a:rPr>
              <a:t>Based on tissues primarily involved--</a:t>
            </a:r>
          </a:p>
          <a:p>
            <a:pPr>
              <a:buFont typeface="Arial" pitchFamily="34" charset="0"/>
              <a:buAutoNum type="arabicParenR"/>
            </a:pPr>
            <a:r>
              <a:rPr lang="en-US" sz="2000" dirty="0">
                <a:solidFill>
                  <a:srgbClr val="C00000"/>
                </a:solidFill>
                <a:latin typeface="Georgia" pitchFamily="18" charset="0"/>
              </a:rPr>
              <a:t>OSSEOUS</a:t>
            </a:r>
            <a:r>
              <a:rPr lang="en-US" sz="2000" b="0" dirty="0">
                <a:latin typeface="Georgia" pitchFamily="18" charset="0"/>
              </a:rPr>
              <a:t>-Includes abnormalities in growth, size,  shape or proportion of any of the bones of craniofacial complex leading to orthodontic </a:t>
            </a:r>
            <a:r>
              <a:rPr lang="en-US" sz="2000" b="0" dirty="0" smtClean="0">
                <a:latin typeface="Georgia" pitchFamily="18" charset="0"/>
              </a:rPr>
              <a:t>problems</a:t>
            </a:r>
          </a:p>
          <a:p>
            <a:pPr marL="0" indent="0"/>
            <a:r>
              <a:rPr lang="en-US" sz="2000" b="0" dirty="0">
                <a:latin typeface="Georgia" pitchFamily="18" charset="0"/>
              </a:rPr>
              <a:t> </a:t>
            </a:r>
            <a:r>
              <a:rPr lang="en-US" sz="2000" b="0" dirty="0" smtClean="0">
                <a:latin typeface="Georgia" pitchFamily="18" charset="0"/>
              </a:rPr>
              <a:t>       -Skeletal malocclusion</a:t>
            </a:r>
          </a:p>
          <a:p>
            <a:pPr marL="0" indent="0"/>
            <a:r>
              <a:rPr lang="en-US" sz="2000" b="0" dirty="0">
                <a:latin typeface="Georgia" pitchFamily="18" charset="0"/>
              </a:rPr>
              <a:t> </a:t>
            </a:r>
            <a:r>
              <a:rPr lang="en-US" sz="2000" b="0" dirty="0" smtClean="0">
                <a:latin typeface="Georgia" pitchFamily="18" charset="0"/>
              </a:rPr>
              <a:t>       -</a:t>
            </a:r>
            <a:r>
              <a:rPr lang="en-US" sz="2000" b="0" dirty="0" err="1" smtClean="0">
                <a:latin typeface="Georgia" pitchFamily="18" charset="0"/>
              </a:rPr>
              <a:t>Dentofacial</a:t>
            </a:r>
            <a:r>
              <a:rPr lang="en-US" sz="2000" b="0" dirty="0" smtClean="0">
                <a:latin typeface="Georgia" pitchFamily="18" charset="0"/>
              </a:rPr>
              <a:t> deformity</a:t>
            </a:r>
          </a:p>
          <a:p>
            <a:pPr marL="0" indent="0"/>
            <a:r>
              <a:rPr lang="en-US" sz="2000" dirty="0" smtClean="0">
                <a:solidFill>
                  <a:srgbClr val="C00000"/>
                </a:solidFill>
                <a:latin typeface="Georgia" pitchFamily="18" charset="0"/>
              </a:rPr>
              <a:t>2)  MUSCULAR</a:t>
            </a:r>
            <a:r>
              <a:rPr lang="en-US" sz="2000" b="0" dirty="0" smtClean="0">
                <a:latin typeface="Georgia" pitchFamily="18" charset="0"/>
              </a:rPr>
              <a:t>-</a:t>
            </a:r>
            <a:r>
              <a:rPr lang="en-US" sz="2000" b="0" dirty="0">
                <a:latin typeface="Georgia" pitchFamily="18" charset="0"/>
              </a:rPr>
              <a:t>Includes neuromuscular problems leading to </a:t>
            </a:r>
            <a:r>
              <a:rPr lang="en-US" sz="2000" b="0" dirty="0" smtClean="0">
                <a:latin typeface="Georgia" pitchFamily="18" charset="0"/>
              </a:rPr>
              <a:t>malocclusion</a:t>
            </a:r>
          </a:p>
          <a:p>
            <a:pPr marL="0" indent="0"/>
            <a:r>
              <a:rPr lang="en-US" sz="2000" b="0" dirty="0">
                <a:latin typeface="Georgia" pitchFamily="18" charset="0"/>
              </a:rPr>
              <a:t> </a:t>
            </a:r>
            <a:r>
              <a:rPr lang="en-US" sz="2000" b="0" dirty="0" smtClean="0">
                <a:latin typeface="Georgia" pitchFamily="18" charset="0"/>
              </a:rPr>
              <a:t>       -Sucking habits</a:t>
            </a:r>
          </a:p>
          <a:p>
            <a:pPr marL="0" indent="0"/>
            <a:r>
              <a:rPr lang="en-US" sz="2000" b="0" dirty="0">
                <a:latin typeface="Georgia" pitchFamily="18" charset="0"/>
              </a:rPr>
              <a:t> </a:t>
            </a:r>
            <a:r>
              <a:rPr lang="en-US" sz="2000" b="0" dirty="0" smtClean="0">
                <a:latin typeface="Georgia" pitchFamily="18" charset="0"/>
              </a:rPr>
              <a:t>       -Tongue thrust</a:t>
            </a:r>
          </a:p>
          <a:p>
            <a:pPr marL="0" indent="0"/>
            <a:r>
              <a:rPr lang="en-US" sz="2000" b="0" dirty="0">
                <a:latin typeface="Georgia" pitchFamily="18" charset="0"/>
              </a:rPr>
              <a:t> </a:t>
            </a:r>
            <a:r>
              <a:rPr lang="en-US" sz="2000" b="0" dirty="0" smtClean="0">
                <a:latin typeface="Georgia" pitchFamily="18" charset="0"/>
              </a:rPr>
              <a:t>       -Mouth breathing</a:t>
            </a:r>
          </a:p>
          <a:p>
            <a:pPr>
              <a:buAutoNum type="arabicParenR" startAt="3"/>
            </a:pPr>
            <a:r>
              <a:rPr lang="en-US" sz="2000" dirty="0" smtClean="0">
                <a:solidFill>
                  <a:srgbClr val="C00000"/>
                </a:solidFill>
                <a:latin typeface="Georgia" pitchFamily="18" charset="0"/>
              </a:rPr>
              <a:t>DENTAL</a:t>
            </a:r>
            <a:r>
              <a:rPr lang="en-US" sz="2000" b="0" dirty="0" smtClean="0">
                <a:latin typeface="Georgia" pitchFamily="18" charset="0"/>
              </a:rPr>
              <a:t>(problems in teeth &amp; supporting structures)</a:t>
            </a:r>
          </a:p>
          <a:p>
            <a:pPr marL="0" indent="0"/>
            <a:r>
              <a:rPr lang="en-US" sz="2000" b="0" dirty="0">
                <a:latin typeface="Georgia" pitchFamily="18" charset="0"/>
              </a:rPr>
              <a:t> </a:t>
            </a:r>
            <a:r>
              <a:rPr lang="en-US" sz="2000" b="0" dirty="0" smtClean="0">
                <a:latin typeface="Georgia" pitchFamily="18" charset="0"/>
              </a:rPr>
              <a:t>       -</a:t>
            </a:r>
            <a:r>
              <a:rPr lang="en-US" sz="2000" b="0" dirty="0" err="1" smtClean="0">
                <a:latin typeface="Georgia" pitchFamily="18" charset="0"/>
              </a:rPr>
              <a:t>Malpositions</a:t>
            </a:r>
            <a:r>
              <a:rPr lang="en-US" sz="2000" b="0" dirty="0" smtClean="0">
                <a:latin typeface="Georgia" pitchFamily="18" charset="0"/>
              </a:rPr>
              <a:t> of teeth</a:t>
            </a:r>
          </a:p>
          <a:p>
            <a:pPr marL="0" indent="0"/>
            <a:r>
              <a:rPr lang="en-US" sz="2000" b="0" dirty="0">
                <a:latin typeface="Georgia" pitchFamily="18" charset="0"/>
              </a:rPr>
              <a:t> </a:t>
            </a:r>
            <a:r>
              <a:rPr lang="en-US" sz="2000" b="0" dirty="0" smtClean="0">
                <a:latin typeface="Georgia" pitchFamily="18" charset="0"/>
              </a:rPr>
              <a:t>       -Anomalies in size and shape of teeth</a:t>
            </a:r>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dirty="0">
                <a:solidFill>
                  <a:srgbClr val="C00000"/>
                </a:solidFill>
                <a:latin typeface="Georgia" pitchFamily="18" charset="0"/>
              </a:rPr>
              <a:t/>
            </a:r>
            <a:br>
              <a:rPr lang="en-US" sz="2400" b="1" dirty="0">
                <a:solidFill>
                  <a:srgbClr val="C00000"/>
                </a:solidFill>
                <a:latin typeface="Georgia" pitchFamily="18" charset="0"/>
              </a:rPr>
            </a:br>
            <a:r>
              <a:rPr lang="en-US" sz="2400" b="1" dirty="0" smtClean="0">
                <a:solidFill>
                  <a:srgbClr val="C00000"/>
                </a:solidFill>
                <a:latin typeface="Georgia" pitchFamily="18" charset="0"/>
              </a:rPr>
              <a:t>                     BENNET’S </a:t>
            </a:r>
            <a:r>
              <a:rPr lang="en-US" sz="2400" b="1" dirty="0">
                <a:solidFill>
                  <a:srgbClr val="C00000"/>
                </a:solidFill>
                <a:latin typeface="Georgia" pitchFamily="18" charset="0"/>
              </a:rPr>
              <a:t>CLASSIFICATION</a:t>
            </a:r>
            <a:br>
              <a:rPr lang="en-US" sz="2400" b="1" dirty="0">
                <a:solidFill>
                  <a:srgbClr val="C00000"/>
                </a:solidFill>
                <a:latin typeface="Georgia" pitchFamily="18" charset="0"/>
              </a:rPr>
            </a:br>
            <a:endParaRPr lang="en-US" sz="2400" dirty="0">
              <a:solidFill>
                <a:srgbClr val="C00000"/>
              </a:solidFill>
              <a:latin typeface="Georgia" pitchFamily="18" charset="0"/>
            </a:endParaRPr>
          </a:p>
        </p:txBody>
      </p:sp>
      <p:sp>
        <p:nvSpPr>
          <p:cNvPr id="5" name="Content Placeholder 4"/>
          <p:cNvSpPr>
            <a:spLocks noGrp="1"/>
          </p:cNvSpPr>
          <p:nvPr>
            <p:ph idx="1"/>
          </p:nvPr>
        </p:nvSpPr>
        <p:spPr>
          <a:xfrm>
            <a:off x="822960" y="1100628"/>
            <a:ext cx="7520940" cy="5452572"/>
          </a:xfrm>
        </p:spPr>
        <p:txBody>
          <a:bodyPr>
            <a:normAutofit/>
          </a:bodyPr>
          <a:lstStyle/>
          <a:p>
            <a:pPr>
              <a:lnSpc>
                <a:spcPct val="80000"/>
              </a:lnSpc>
            </a:pPr>
            <a:endParaRPr lang="en-US" sz="2000" b="0" dirty="0" smtClean="0">
              <a:latin typeface="Georgia" pitchFamily="18" charset="0"/>
            </a:endParaRPr>
          </a:p>
          <a:p>
            <a:pPr>
              <a:lnSpc>
                <a:spcPct val="80000"/>
              </a:lnSpc>
            </a:pPr>
            <a:r>
              <a:rPr lang="en-US" sz="2000" b="0" dirty="0" smtClean="0">
                <a:latin typeface="Georgia" pitchFamily="18" charset="0"/>
              </a:rPr>
              <a:t>Based </a:t>
            </a:r>
            <a:r>
              <a:rPr lang="en-US" sz="2000" b="0" dirty="0">
                <a:latin typeface="Georgia" pitchFamily="18" charset="0"/>
              </a:rPr>
              <a:t>on etiology. </a:t>
            </a:r>
          </a:p>
          <a:p>
            <a:pPr>
              <a:lnSpc>
                <a:spcPct val="80000"/>
              </a:lnSpc>
            </a:pPr>
            <a:endParaRPr lang="en-US" sz="2000" b="0" dirty="0">
              <a:latin typeface="Georgia" pitchFamily="18" charset="0"/>
            </a:endParaRPr>
          </a:p>
          <a:p>
            <a:pPr>
              <a:lnSpc>
                <a:spcPct val="80000"/>
              </a:lnSpc>
            </a:pPr>
            <a:r>
              <a:rPr lang="en-US" sz="2000" dirty="0">
                <a:solidFill>
                  <a:srgbClr val="FF3300"/>
                </a:solidFill>
                <a:latin typeface="Georgia" pitchFamily="18" charset="0"/>
              </a:rPr>
              <a:t>Class I</a:t>
            </a:r>
            <a:r>
              <a:rPr lang="en-US" sz="2000" dirty="0">
                <a:latin typeface="Georgia" pitchFamily="18" charset="0"/>
              </a:rPr>
              <a:t> </a:t>
            </a:r>
            <a:r>
              <a:rPr lang="en-US" sz="2000" b="0" dirty="0">
                <a:latin typeface="Georgia" pitchFamily="18" charset="0"/>
              </a:rPr>
              <a:t>- Abnormal position of one or more teeth due to local causes</a:t>
            </a:r>
            <a:r>
              <a:rPr lang="en-US" sz="2000" b="0" dirty="0" smtClean="0">
                <a:latin typeface="Georgia" pitchFamily="18" charset="0"/>
              </a:rPr>
              <a:t>.</a:t>
            </a:r>
          </a:p>
          <a:p>
            <a:pPr>
              <a:lnSpc>
                <a:spcPct val="80000"/>
              </a:lnSpc>
            </a:pPr>
            <a:endParaRPr lang="en-US" sz="2000" b="0" dirty="0">
              <a:latin typeface="Georgia" pitchFamily="18" charset="0"/>
            </a:endParaRPr>
          </a:p>
          <a:p>
            <a:pPr>
              <a:lnSpc>
                <a:spcPct val="80000"/>
              </a:lnSpc>
            </a:pPr>
            <a:endParaRPr lang="en-US" sz="2000" b="0" dirty="0">
              <a:latin typeface="Georgia" pitchFamily="18" charset="0"/>
            </a:endParaRPr>
          </a:p>
          <a:p>
            <a:pPr>
              <a:lnSpc>
                <a:spcPct val="80000"/>
              </a:lnSpc>
            </a:pPr>
            <a:r>
              <a:rPr lang="en-US" sz="2000" dirty="0">
                <a:solidFill>
                  <a:srgbClr val="FF3300"/>
                </a:solidFill>
                <a:latin typeface="Georgia" pitchFamily="18" charset="0"/>
              </a:rPr>
              <a:t>Class II</a:t>
            </a:r>
            <a:r>
              <a:rPr lang="en-US" sz="2000" dirty="0">
                <a:latin typeface="Georgia" pitchFamily="18" charset="0"/>
              </a:rPr>
              <a:t> </a:t>
            </a:r>
            <a:r>
              <a:rPr lang="en-US" sz="2000" b="0" dirty="0">
                <a:latin typeface="Georgia" pitchFamily="18" charset="0"/>
              </a:rPr>
              <a:t>- Abnormal formation of a part or whole of either arch due to developmental </a:t>
            </a:r>
            <a:r>
              <a:rPr lang="en-US" sz="2000" b="0" dirty="0" smtClean="0">
                <a:latin typeface="Georgia" pitchFamily="18" charset="0"/>
              </a:rPr>
              <a:t>defects </a:t>
            </a:r>
            <a:r>
              <a:rPr lang="en-US" sz="2000" b="0" dirty="0">
                <a:latin typeface="Georgia" pitchFamily="18" charset="0"/>
              </a:rPr>
              <a:t>of bone.</a:t>
            </a:r>
          </a:p>
          <a:p>
            <a:pPr>
              <a:lnSpc>
                <a:spcPct val="80000"/>
              </a:lnSpc>
            </a:pPr>
            <a:endParaRPr lang="en-US" sz="2000" b="0" dirty="0">
              <a:latin typeface="Georgia" pitchFamily="18" charset="0"/>
            </a:endParaRPr>
          </a:p>
          <a:p>
            <a:pPr>
              <a:lnSpc>
                <a:spcPct val="80000"/>
              </a:lnSpc>
            </a:pPr>
            <a:endParaRPr lang="en-US" sz="2000" dirty="0" smtClean="0">
              <a:solidFill>
                <a:srgbClr val="FF3300"/>
              </a:solidFill>
              <a:latin typeface="Georgia" pitchFamily="18" charset="0"/>
            </a:endParaRPr>
          </a:p>
          <a:p>
            <a:pPr>
              <a:lnSpc>
                <a:spcPct val="80000"/>
              </a:lnSpc>
            </a:pPr>
            <a:r>
              <a:rPr lang="en-US" sz="2000" dirty="0" smtClean="0">
                <a:solidFill>
                  <a:srgbClr val="FF3300"/>
                </a:solidFill>
                <a:latin typeface="Georgia" pitchFamily="18" charset="0"/>
              </a:rPr>
              <a:t>Class </a:t>
            </a:r>
            <a:r>
              <a:rPr lang="en-US" sz="2000" dirty="0">
                <a:solidFill>
                  <a:srgbClr val="FF3300"/>
                </a:solidFill>
                <a:latin typeface="Georgia" pitchFamily="18" charset="0"/>
              </a:rPr>
              <a:t>III-</a:t>
            </a:r>
            <a:r>
              <a:rPr lang="en-US" sz="2000" dirty="0">
                <a:latin typeface="Georgia" pitchFamily="18" charset="0"/>
              </a:rPr>
              <a:t> </a:t>
            </a:r>
            <a:r>
              <a:rPr lang="en-US" sz="2000" b="0" dirty="0">
                <a:latin typeface="Georgia" pitchFamily="18" charset="0"/>
              </a:rPr>
              <a:t>Abnormal relationship between upper and lower arches, and between either arch and facial contour and correlated abnormal formation of either arch.</a:t>
            </a:r>
          </a:p>
          <a:p>
            <a:endParaRPr lang="en-US" sz="2000" b="0" dirty="0">
              <a:latin typeface="Georgia" pitchFamily="18" charset="0"/>
            </a:endParaRPr>
          </a:p>
        </p:txBody>
      </p:sp>
    </p:spTree>
    <p:extLst>
      <p:ext uri="{BB962C8B-B14F-4D97-AF65-F5344CB8AC3E}">
        <p14:creationId xmlns:p14="http://schemas.microsoft.com/office/powerpoint/2010/main" xmlns="" val="17311409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dirty="0" smtClean="0">
                <a:solidFill>
                  <a:srgbClr val="C00000"/>
                </a:solidFill>
                <a:latin typeface="Georgia" pitchFamily="18" charset="0"/>
              </a:rPr>
              <a:t>                QUANTITATIVE CLASSIFICATION</a:t>
            </a:r>
            <a:endParaRPr lang="en-US" sz="2400" b="1" dirty="0">
              <a:solidFill>
                <a:srgbClr val="C00000"/>
              </a:solidFill>
              <a:latin typeface="Georgia" pitchFamily="18" charset="0"/>
            </a:endParaRPr>
          </a:p>
        </p:txBody>
      </p:sp>
      <p:sp>
        <p:nvSpPr>
          <p:cNvPr id="5" name="Content Placeholder 4"/>
          <p:cNvSpPr>
            <a:spLocks noGrp="1"/>
          </p:cNvSpPr>
          <p:nvPr>
            <p:ph idx="1"/>
          </p:nvPr>
        </p:nvSpPr>
        <p:spPr>
          <a:xfrm>
            <a:off x="838200" y="990600"/>
            <a:ext cx="7520940" cy="5452572"/>
          </a:xfrm>
        </p:spPr>
        <p:txBody>
          <a:bodyPr>
            <a:noAutofit/>
          </a:bodyPr>
          <a:lstStyle/>
          <a:p>
            <a:r>
              <a:rPr lang="en-US" sz="2000" dirty="0" smtClean="0">
                <a:solidFill>
                  <a:srgbClr val="7030A0"/>
                </a:solidFill>
                <a:latin typeface="Georgia" pitchFamily="18" charset="0"/>
              </a:rPr>
              <a:t># TPI SCORE ( Treatment Priority Index) – BY GRAINGER</a:t>
            </a:r>
          </a:p>
          <a:p>
            <a:endParaRPr lang="en-US" sz="2000" b="0" dirty="0" smtClean="0">
              <a:latin typeface="Georgia" pitchFamily="18" charset="0"/>
            </a:endParaRPr>
          </a:p>
          <a:p>
            <a:r>
              <a:rPr lang="en-US" sz="2000" b="0" dirty="0" smtClean="0">
                <a:latin typeface="Georgia" pitchFamily="18" charset="0"/>
              </a:rPr>
              <a:t>- </a:t>
            </a:r>
            <a:r>
              <a:rPr lang="en-US" sz="2000" b="0" dirty="0">
                <a:latin typeface="Georgia" pitchFamily="18" charset="0"/>
              </a:rPr>
              <a:t>It is a valid epidemiological indicator OF MALOCCLUSION</a:t>
            </a:r>
            <a:endParaRPr lang="en-US" sz="2000" b="0" dirty="0" smtClean="0">
              <a:latin typeface="Georgia" pitchFamily="18" charset="0"/>
            </a:endParaRPr>
          </a:p>
          <a:p>
            <a:r>
              <a:rPr lang="en-US" sz="2000" b="0" dirty="0" smtClean="0">
                <a:latin typeface="Georgia" pitchFamily="18" charset="0"/>
              </a:rPr>
              <a:t>-Patients are ranked according to severity of malocclusion.</a:t>
            </a:r>
          </a:p>
          <a:p>
            <a:r>
              <a:rPr lang="en-US" sz="2000" b="0" dirty="0" smtClean="0">
                <a:latin typeface="Georgia" pitchFamily="18" charset="0"/>
              </a:rPr>
              <a:t>-Criteria taken for measurement</a:t>
            </a:r>
          </a:p>
          <a:p>
            <a:r>
              <a:rPr lang="en-US" sz="1800" b="0" dirty="0" smtClean="0">
                <a:latin typeface="Georgia" pitchFamily="18" charset="0"/>
              </a:rPr>
              <a:t>  1. upper anterior segment </a:t>
            </a:r>
            <a:r>
              <a:rPr lang="en-US" sz="1800" b="0" dirty="0" err="1" smtClean="0">
                <a:latin typeface="Georgia" pitchFamily="18" charset="0"/>
              </a:rPr>
              <a:t>overjet</a:t>
            </a:r>
            <a:r>
              <a:rPr lang="en-US" sz="1800" b="0" dirty="0" smtClean="0">
                <a:latin typeface="Georgia" pitchFamily="18" charset="0"/>
              </a:rPr>
              <a:t>              </a:t>
            </a:r>
          </a:p>
          <a:p>
            <a:r>
              <a:rPr lang="en-US" sz="1800" b="0" dirty="0" smtClean="0">
                <a:latin typeface="Georgia" pitchFamily="18" charset="0"/>
              </a:rPr>
              <a:t>  2.lower anterior segment </a:t>
            </a:r>
            <a:r>
              <a:rPr lang="en-US" sz="1800" b="0" dirty="0" err="1" smtClean="0">
                <a:latin typeface="Georgia" pitchFamily="18" charset="0"/>
              </a:rPr>
              <a:t>overjet</a:t>
            </a:r>
            <a:endParaRPr lang="en-US" sz="1800" b="0" dirty="0" smtClean="0">
              <a:latin typeface="Georgia" pitchFamily="18" charset="0"/>
            </a:endParaRPr>
          </a:p>
          <a:p>
            <a:r>
              <a:rPr lang="en-US" sz="1800" b="0" dirty="0">
                <a:latin typeface="Georgia" pitchFamily="18" charset="0"/>
              </a:rPr>
              <a:t> </a:t>
            </a:r>
            <a:r>
              <a:rPr lang="en-US" sz="1800" b="0" dirty="0" smtClean="0">
                <a:latin typeface="Georgia" pitchFamily="18" charset="0"/>
              </a:rPr>
              <a:t> 3.overbite</a:t>
            </a:r>
          </a:p>
          <a:p>
            <a:r>
              <a:rPr lang="en-US" sz="1800" b="0" dirty="0">
                <a:latin typeface="Georgia" pitchFamily="18" charset="0"/>
              </a:rPr>
              <a:t> </a:t>
            </a:r>
            <a:r>
              <a:rPr lang="en-US" sz="1800" b="0" dirty="0" smtClean="0">
                <a:latin typeface="Georgia" pitchFamily="18" charset="0"/>
              </a:rPr>
              <a:t> 4.anterior open bite</a:t>
            </a:r>
          </a:p>
          <a:p>
            <a:r>
              <a:rPr lang="en-US" sz="1800" b="0" dirty="0">
                <a:latin typeface="Georgia" pitchFamily="18" charset="0"/>
              </a:rPr>
              <a:t>  5.cogenital absence of incisors</a:t>
            </a:r>
          </a:p>
          <a:p>
            <a:r>
              <a:rPr lang="en-US" sz="1800" b="0" dirty="0">
                <a:latin typeface="Georgia" pitchFamily="18" charset="0"/>
              </a:rPr>
              <a:t>  6.distal molar relation </a:t>
            </a:r>
          </a:p>
          <a:p>
            <a:r>
              <a:rPr lang="en-US" sz="1800" b="0" dirty="0">
                <a:latin typeface="Georgia" pitchFamily="18" charset="0"/>
              </a:rPr>
              <a:t>  7.mesial molar relation</a:t>
            </a:r>
          </a:p>
          <a:p>
            <a:r>
              <a:rPr lang="en-US" sz="1800" b="0" dirty="0">
                <a:latin typeface="Georgia" pitchFamily="18" charset="0"/>
              </a:rPr>
              <a:t>  8 posterior cross bite</a:t>
            </a:r>
          </a:p>
          <a:p>
            <a:r>
              <a:rPr lang="en-US" sz="1800" b="0" dirty="0">
                <a:latin typeface="Georgia" pitchFamily="18" charset="0"/>
              </a:rPr>
              <a:t>  9.tooth displacements</a:t>
            </a:r>
          </a:p>
          <a:p>
            <a:endParaRPr lang="en-US" sz="2000" b="0" dirty="0">
              <a:latin typeface="Georgia" pitchFamily="18" charset="0"/>
            </a:endParaRPr>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1387891054"/>
              </p:ext>
            </p:extLst>
          </p:nvPr>
        </p:nvGraphicFramePr>
        <p:xfrm>
          <a:off x="1219200" y="1397000"/>
          <a:ext cx="6781800" cy="3632202"/>
        </p:xfrm>
        <a:graphic>
          <a:graphicData uri="http://schemas.openxmlformats.org/drawingml/2006/table">
            <a:tbl>
              <a:tblPr firstRow="1" bandRow="1">
                <a:tableStyleId>{5C22544A-7EE6-4342-B048-85BDC9FD1C3A}</a:tableStyleId>
              </a:tblPr>
              <a:tblGrid>
                <a:gridCol w="3390900"/>
                <a:gridCol w="3390900"/>
              </a:tblGrid>
              <a:tr h="1094874">
                <a:tc>
                  <a:txBody>
                    <a:bodyPr/>
                    <a:lstStyle/>
                    <a:p>
                      <a:r>
                        <a:rPr lang="en-US" dirty="0" smtClean="0"/>
                        <a:t>TPI SCORE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CRITERIA</a:t>
                      </a:r>
                    </a:p>
                    <a:p>
                      <a:endParaRPr lang="en-US" dirty="0"/>
                    </a:p>
                  </a:txBody>
                  <a:tcPr/>
                </a:tc>
              </a:tr>
              <a:tr h="634332">
                <a:tc>
                  <a:txBody>
                    <a:bodyPr/>
                    <a:lstStyle/>
                    <a:p>
                      <a:r>
                        <a:rPr lang="en-US" dirty="0" smtClean="0">
                          <a:solidFill>
                            <a:schemeClr val="tx1"/>
                          </a:solidFill>
                        </a:rPr>
                        <a:t>0</a:t>
                      </a:r>
                      <a:endParaRPr lang="en-US" dirty="0">
                        <a:solidFill>
                          <a:schemeClr val="tx1"/>
                        </a:solidFill>
                      </a:endParaRPr>
                    </a:p>
                  </a:txBody>
                  <a:tcPr/>
                </a:tc>
                <a:tc>
                  <a:txBody>
                    <a:bodyPr/>
                    <a:lstStyle/>
                    <a:p>
                      <a:r>
                        <a:rPr lang="en-US" dirty="0" smtClean="0"/>
                        <a:t>NEAR IDEAL OCCLUSION</a:t>
                      </a:r>
                      <a:endParaRPr lang="en-US" dirty="0"/>
                    </a:p>
                  </a:txBody>
                  <a:tcPr/>
                </a:tc>
              </a:tr>
              <a:tr h="634332">
                <a:tc>
                  <a:txBody>
                    <a:bodyPr/>
                    <a:lstStyle/>
                    <a:p>
                      <a:r>
                        <a:rPr lang="en-US" dirty="0" smtClean="0"/>
                        <a:t>1-3</a:t>
                      </a:r>
                      <a:endParaRPr lang="en-US" dirty="0"/>
                    </a:p>
                  </a:txBody>
                  <a:tcPr/>
                </a:tc>
                <a:tc>
                  <a:txBody>
                    <a:bodyPr/>
                    <a:lstStyle/>
                    <a:p>
                      <a:r>
                        <a:rPr lang="en-US" dirty="0" smtClean="0"/>
                        <a:t>MILD OCCLUSION</a:t>
                      </a:r>
                      <a:endParaRPr lang="en-US" dirty="0"/>
                    </a:p>
                  </a:txBody>
                  <a:tcPr/>
                </a:tc>
              </a:tr>
              <a:tr h="634332">
                <a:tc>
                  <a:txBody>
                    <a:bodyPr/>
                    <a:lstStyle/>
                    <a:p>
                      <a:r>
                        <a:rPr lang="en-US" dirty="0" smtClean="0"/>
                        <a:t>4-6</a:t>
                      </a:r>
                      <a:endParaRPr lang="en-US" dirty="0"/>
                    </a:p>
                  </a:txBody>
                  <a:tcPr/>
                </a:tc>
                <a:tc>
                  <a:txBody>
                    <a:bodyPr/>
                    <a:lstStyle/>
                    <a:p>
                      <a:r>
                        <a:rPr lang="en-US" dirty="0" smtClean="0"/>
                        <a:t>MODERATE OCCLUSION</a:t>
                      </a:r>
                      <a:endParaRPr lang="en-US" dirty="0"/>
                    </a:p>
                  </a:txBody>
                  <a:tcPr/>
                </a:tc>
              </a:tr>
              <a:tr h="634332">
                <a:tc>
                  <a:txBody>
                    <a:bodyPr/>
                    <a:lstStyle/>
                    <a:p>
                      <a:r>
                        <a:rPr lang="en-US" dirty="0" smtClean="0"/>
                        <a:t>&gt;6</a:t>
                      </a:r>
                      <a:endParaRPr lang="en-US" dirty="0"/>
                    </a:p>
                  </a:txBody>
                  <a:tcPr/>
                </a:tc>
                <a:tc>
                  <a:txBody>
                    <a:bodyPr/>
                    <a:lstStyle/>
                    <a:p>
                      <a:r>
                        <a:rPr lang="en-US" dirty="0" smtClean="0"/>
                        <a:t>SEVERE</a:t>
                      </a:r>
                      <a:endParaRPr lang="en-US" dirty="0"/>
                    </a:p>
                  </a:txBody>
                  <a:tcPr/>
                </a:tc>
              </a:tr>
            </a:tbl>
          </a:graphicData>
        </a:graphic>
      </p:graphicFrame>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28600"/>
            <a:ext cx="8321040" cy="929640"/>
          </a:xfrm>
        </p:spPr>
        <p:txBody>
          <a:bodyPr/>
          <a:lstStyle/>
          <a:p>
            <a:r>
              <a:rPr lang="en-US" sz="2400" b="1" dirty="0" smtClean="0">
                <a:solidFill>
                  <a:srgbClr val="C00000"/>
                </a:solidFill>
                <a:latin typeface="Georgia" pitchFamily="18" charset="0"/>
              </a:rPr>
              <a:t>IOTN-Index of treatment needs                  classification-  BY SHAW’S</a:t>
            </a:r>
            <a:endParaRPr lang="en-US" sz="2400" b="1" dirty="0">
              <a:solidFill>
                <a:srgbClr val="C00000"/>
              </a:solidFill>
              <a:latin typeface="Georgia" pitchFamily="18"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xmlns="" val="997393645"/>
              </p:ext>
            </p:extLst>
          </p:nvPr>
        </p:nvGraphicFramePr>
        <p:xfrm>
          <a:off x="457200" y="1330962"/>
          <a:ext cx="8382000" cy="5146038"/>
        </p:xfrm>
        <a:graphic>
          <a:graphicData uri="http://schemas.openxmlformats.org/drawingml/2006/table">
            <a:tbl>
              <a:tblPr firstRow="1" bandRow="1">
                <a:tableStyleId>{5C22544A-7EE6-4342-B048-85BDC9FD1C3A}</a:tableStyleId>
              </a:tblPr>
              <a:tblGrid>
                <a:gridCol w="1397000"/>
                <a:gridCol w="1397000"/>
                <a:gridCol w="1397000"/>
                <a:gridCol w="1397000"/>
                <a:gridCol w="1397000"/>
                <a:gridCol w="1397000"/>
              </a:tblGrid>
              <a:tr h="457198">
                <a:tc>
                  <a:txBody>
                    <a:bodyPr/>
                    <a:lstStyle/>
                    <a:p>
                      <a:r>
                        <a:rPr lang="en-US" dirty="0" smtClean="0"/>
                        <a:t>FEATURES</a:t>
                      </a:r>
                      <a:endParaRPr lang="en-US" dirty="0"/>
                    </a:p>
                  </a:txBody>
                  <a:tcPr/>
                </a:tc>
                <a:tc>
                  <a:txBody>
                    <a:bodyPr/>
                    <a:lstStyle/>
                    <a:p>
                      <a:r>
                        <a:rPr lang="en-US" dirty="0" smtClean="0">
                          <a:solidFill>
                            <a:schemeClr val="tx1"/>
                          </a:solidFill>
                        </a:rPr>
                        <a:t>GRADE 1</a:t>
                      </a:r>
                      <a:endParaRPr lang="en-US" dirty="0">
                        <a:solidFill>
                          <a:schemeClr val="tx1"/>
                        </a:solidFill>
                      </a:endParaRPr>
                    </a:p>
                  </a:txBody>
                  <a:tcPr/>
                </a:tc>
                <a:tc>
                  <a:txBody>
                    <a:bodyPr/>
                    <a:lstStyle/>
                    <a:p>
                      <a:r>
                        <a:rPr lang="en-US" dirty="0" smtClean="0"/>
                        <a:t>GRADE 2</a:t>
                      </a:r>
                      <a:endParaRPr lang="en-US" dirty="0"/>
                    </a:p>
                  </a:txBody>
                  <a:tcPr/>
                </a:tc>
                <a:tc>
                  <a:txBody>
                    <a:bodyPr/>
                    <a:lstStyle/>
                    <a:p>
                      <a:r>
                        <a:rPr lang="en-US" dirty="0" smtClean="0"/>
                        <a:t>GRADE 3</a:t>
                      </a:r>
                      <a:endParaRPr lang="en-US" dirty="0"/>
                    </a:p>
                  </a:txBody>
                  <a:tcPr/>
                </a:tc>
                <a:tc>
                  <a:txBody>
                    <a:bodyPr/>
                    <a:lstStyle/>
                    <a:p>
                      <a:r>
                        <a:rPr lang="en-US" dirty="0" smtClean="0">
                          <a:solidFill>
                            <a:schemeClr val="tx1"/>
                          </a:solidFill>
                        </a:rPr>
                        <a:t>GRADE 4</a:t>
                      </a:r>
                      <a:endParaRPr lang="en-US" dirty="0">
                        <a:solidFill>
                          <a:schemeClr val="tx1"/>
                        </a:solidFill>
                      </a:endParaRPr>
                    </a:p>
                  </a:txBody>
                  <a:tcPr/>
                </a:tc>
                <a:tc>
                  <a:txBody>
                    <a:bodyPr/>
                    <a:lstStyle/>
                    <a:p>
                      <a:r>
                        <a:rPr lang="en-US" dirty="0" smtClean="0"/>
                        <a:t>GRADE 5</a:t>
                      </a:r>
                      <a:endParaRPr lang="en-US" dirty="0"/>
                    </a:p>
                  </a:txBody>
                  <a:tcPr/>
                </a:tc>
              </a:tr>
              <a:tr h="609600">
                <a:tc>
                  <a:txBody>
                    <a:bodyPr/>
                    <a:lstStyle/>
                    <a:p>
                      <a:r>
                        <a:rPr lang="en-US" sz="1600" b="1" dirty="0" smtClean="0"/>
                        <a:t>Contact point displacement</a:t>
                      </a:r>
                      <a:endParaRPr lang="en-US" sz="1600" b="1" dirty="0"/>
                    </a:p>
                  </a:txBody>
                  <a:tcPr/>
                </a:tc>
                <a:tc>
                  <a:txBody>
                    <a:bodyPr/>
                    <a:lstStyle/>
                    <a:p>
                      <a:r>
                        <a:rPr lang="en-US" dirty="0" smtClean="0"/>
                        <a:t>&lt;1mm</a:t>
                      </a:r>
                      <a:endParaRPr lang="en-US" dirty="0"/>
                    </a:p>
                  </a:txBody>
                  <a:tcPr/>
                </a:tc>
                <a:tc>
                  <a:txBody>
                    <a:bodyPr/>
                    <a:lstStyle/>
                    <a:p>
                      <a:r>
                        <a:rPr lang="en-US" dirty="0" smtClean="0"/>
                        <a:t>1 to 2mm</a:t>
                      </a:r>
                      <a:endParaRPr lang="en-US" dirty="0"/>
                    </a:p>
                  </a:txBody>
                  <a:tcPr/>
                </a:tc>
                <a:tc>
                  <a:txBody>
                    <a:bodyPr/>
                    <a:lstStyle/>
                    <a:p>
                      <a:r>
                        <a:rPr lang="en-US" dirty="0" smtClean="0"/>
                        <a:t>2 to 4mm</a:t>
                      </a:r>
                      <a:endParaRPr lang="en-US" dirty="0"/>
                    </a:p>
                  </a:txBody>
                  <a:tcPr/>
                </a:tc>
                <a:tc>
                  <a:txBody>
                    <a:bodyPr/>
                    <a:lstStyle/>
                    <a:p>
                      <a:r>
                        <a:rPr lang="en-US" dirty="0" smtClean="0"/>
                        <a:t>&gt;4mm</a:t>
                      </a:r>
                      <a:endParaRPr lang="en-US" dirty="0"/>
                    </a:p>
                  </a:txBody>
                  <a:tcPr/>
                </a:tc>
                <a:tc>
                  <a:txBody>
                    <a:bodyPr/>
                    <a:lstStyle/>
                    <a:p>
                      <a:r>
                        <a:rPr lang="en-US" dirty="0" smtClean="0"/>
                        <a:t>&gt;4mm</a:t>
                      </a:r>
                      <a:endParaRPr lang="en-US" dirty="0"/>
                    </a:p>
                  </a:txBody>
                  <a:tcPr/>
                </a:tc>
              </a:tr>
              <a:tr h="914400">
                <a:tc>
                  <a:txBody>
                    <a:bodyPr/>
                    <a:lstStyle/>
                    <a:p>
                      <a:r>
                        <a:rPr lang="en-US" dirty="0" smtClean="0"/>
                        <a:t>OVERJET</a:t>
                      </a:r>
                      <a:endParaRPr lang="en-US" dirty="0"/>
                    </a:p>
                  </a:txBody>
                  <a:tcPr/>
                </a:tc>
                <a:tc>
                  <a:txBody>
                    <a:bodyPr/>
                    <a:lstStyle/>
                    <a:p>
                      <a:r>
                        <a:rPr lang="en-US" dirty="0" smtClean="0"/>
                        <a:t>-------</a:t>
                      </a:r>
                      <a:endParaRPr lang="en-US" dirty="0"/>
                    </a:p>
                  </a:txBody>
                  <a:tcPr/>
                </a:tc>
                <a:tc>
                  <a:txBody>
                    <a:bodyPr/>
                    <a:lstStyle/>
                    <a:p>
                      <a:r>
                        <a:rPr lang="en-US" dirty="0" smtClean="0"/>
                        <a:t>3.5 to 6mm</a:t>
                      </a:r>
                    </a:p>
                    <a:p>
                      <a:r>
                        <a:rPr lang="en-US" dirty="0" smtClean="0"/>
                        <a:t>Competent lips</a:t>
                      </a:r>
                    </a:p>
                    <a:p>
                      <a:endParaRPr lang="en-US" dirty="0"/>
                    </a:p>
                  </a:txBody>
                  <a:tcPr/>
                </a:tc>
                <a:tc>
                  <a:txBody>
                    <a:bodyPr/>
                    <a:lstStyle/>
                    <a:p>
                      <a:r>
                        <a:rPr lang="en-US" dirty="0" smtClean="0"/>
                        <a:t>3.5 to 6mm</a:t>
                      </a:r>
                    </a:p>
                    <a:p>
                      <a:r>
                        <a:rPr lang="en-US" dirty="0" smtClean="0"/>
                        <a:t>Incompetent lips</a:t>
                      </a:r>
                    </a:p>
                    <a:p>
                      <a:endParaRPr lang="en-US" dirty="0"/>
                    </a:p>
                  </a:txBody>
                  <a:tcPr/>
                </a:tc>
                <a:tc>
                  <a:txBody>
                    <a:bodyPr/>
                    <a:lstStyle/>
                    <a:p>
                      <a:r>
                        <a:rPr lang="en-US" dirty="0" smtClean="0"/>
                        <a:t>6 to 9mm</a:t>
                      </a:r>
                      <a:endParaRPr lang="en-US" dirty="0"/>
                    </a:p>
                  </a:txBody>
                  <a:tcPr/>
                </a:tc>
                <a:tc>
                  <a:txBody>
                    <a:bodyPr/>
                    <a:lstStyle/>
                    <a:p>
                      <a:r>
                        <a:rPr lang="en-US" dirty="0" smtClean="0"/>
                        <a:t>&gt;9mm</a:t>
                      </a:r>
                      <a:endParaRPr lang="en-US" dirty="0"/>
                    </a:p>
                  </a:txBody>
                  <a:tcPr/>
                </a:tc>
              </a:tr>
              <a:tr h="787400">
                <a:tc>
                  <a:txBody>
                    <a:bodyPr/>
                    <a:lstStyle/>
                    <a:p>
                      <a:r>
                        <a:rPr lang="en-US" dirty="0" smtClean="0"/>
                        <a:t>REVERSE OVERJET</a:t>
                      </a:r>
                      <a:endParaRPr lang="en-US" dirty="0"/>
                    </a:p>
                  </a:txBody>
                  <a:tcPr/>
                </a:tc>
                <a:tc>
                  <a:txBody>
                    <a:bodyPr/>
                    <a:lstStyle/>
                    <a:p>
                      <a:r>
                        <a:rPr lang="en-US" dirty="0" smtClean="0"/>
                        <a:t>--------</a:t>
                      </a:r>
                      <a:endParaRPr lang="en-US" dirty="0"/>
                    </a:p>
                  </a:txBody>
                  <a:tcPr/>
                </a:tc>
                <a:tc>
                  <a:txBody>
                    <a:bodyPr/>
                    <a:lstStyle/>
                    <a:p>
                      <a:r>
                        <a:rPr lang="en-US" dirty="0" smtClean="0"/>
                        <a:t>0 to 1mm</a:t>
                      </a:r>
                      <a:endParaRPr lang="en-US" dirty="0"/>
                    </a:p>
                  </a:txBody>
                  <a:tcPr/>
                </a:tc>
                <a:tc>
                  <a:txBody>
                    <a:bodyPr/>
                    <a:lstStyle/>
                    <a:p>
                      <a:r>
                        <a:rPr lang="en-US" dirty="0" smtClean="0"/>
                        <a:t>1 to 3.5mm</a:t>
                      </a:r>
                      <a:endParaRPr lang="en-US" dirty="0"/>
                    </a:p>
                  </a:txBody>
                  <a:tcPr/>
                </a:tc>
                <a:tc>
                  <a:txBody>
                    <a:bodyPr/>
                    <a:lstStyle/>
                    <a:p>
                      <a:r>
                        <a:rPr lang="en-US" dirty="0" smtClean="0"/>
                        <a:t>&gt;3.5mm</a:t>
                      </a:r>
                    </a:p>
                    <a:p>
                      <a:r>
                        <a:rPr lang="en-US" dirty="0" smtClean="0"/>
                        <a:t>No</a:t>
                      </a:r>
                      <a:r>
                        <a:rPr lang="en-US" baseline="0" dirty="0" smtClean="0"/>
                        <a:t> </a:t>
                      </a:r>
                      <a:r>
                        <a:rPr lang="en-US" dirty="0" smtClean="0"/>
                        <a:t> speech &amp;Masticator problems</a:t>
                      </a:r>
                      <a:endParaRPr lang="en-US" dirty="0"/>
                    </a:p>
                  </a:txBody>
                  <a:tcPr/>
                </a:tc>
                <a:tc>
                  <a:txBody>
                    <a:bodyPr/>
                    <a:lstStyle/>
                    <a:p>
                      <a:r>
                        <a:rPr lang="en-US" dirty="0" smtClean="0"/>
                        <a:t>&gt;3.5mm</a:t>
                      </a:r>
                    </a:p>
                    <a:p>
                      <a:r>
                        <a:rPr lang="en-US" dirty="0" smtClean="0"/>
                        <a:t>speech &amp;Masticator problems</a:t>
                      </a:r>
                      <a:endParaRPr lang="en-US" dirty="0"/>
                    </a:p>
                  </a:txBody>
                  <a:tcPr/>
                </a:tc>
              </a:tr>
              <a:tr h="787400">
                <a:tc>
                  <a:txBody>
                    <a:bodyPr/>
                    <a:lstStyle/>
                    <a:p>
                      <a:r>
                        <a:rPr lang="en-US" dirty="0" smtClean="0"/>
                        <a:t>OVERBITE</a:t>
                      </a:r>
                      <a:endParaRPr lang="en-US" dirty="0"/>
                    </a:p>
                  </a:txBody>
                  <a:tcPr/>
                </a:tc>
                <a:tc>
                  <a:txBody>
                    <a:bodyPr/>
                    <a:lstStyle/>
                    <a:p>
                      <a:r>
                        <a:rPr lang="en-US" dirty="0" smtClean="0"/>
                        <a:t>--------</a:t>
                      </a:r>
                      <a:endParaRPr lang="en-US" dirty="0"/>
                    </a:p>
                  </a:txBody>
                  <a:tcPr/>
                </a:tc>
                <a:tc>
                  <a:txBody>
                    <a:bodyPr/>
                    <a:lstStyle/>
                    <a:p>
                      <a:r>
                        <a:rPr lang="en-US" dirty="0" smtClean="0"/>
                        <a:t>&lt;/=3.5mm</a:t>
                      </a:r>
                      <a:endParaRPr lang="en-US" dirty="0"/>
                    </a:p>
                  </a:txBody>
                  <a:tcPr/>
                </a:tc>
                <a:tc>
                  <a:txBody>
                    <a:bodyPr/>
                    <a:lstStyle/>
                    <a:p>
                      <a:r>
                        <a:rPr lang="en-US" dirty="0" err="1" smtClean="0"/>
                        <a:t>Deepbite</a:t>
                      </a:r>
                      <a:endParaRPr lang="en-US" dirty="0" smtClean="0"/>
                    </a:p>
                    <a:p>
                      <a:r>
                        <a:rPr lang="en-US" dirty="0" smtClean="0"/>
                        <a:t>No trauma</a:t>
                      </a:r>
                      <a:endParaRPr lang="en-US" dirty="0"/>
                    </a:p>
                  </a:txBody>
                  <a:tcPr/>
                </a:tc>
                <a:tc>
                  <a:txBody>
                    <a:bodyPr/>
                    <a:lstStyle/>
                    <a:p>
                      <a:r>
                        <a:rPr lang="en-US" dirty="0" err="1" smtClean="0"/>
                        <a:t>Deepbite</a:t>
                      </a:r>
                      <a:endParaRPr lang="en-US" dirty="0" smtClean="0"/>
                    </a:p>
                    <a:p>
                      <a:r>
                        <a:rPr lang="en-US" dirty="0" smtClean="0"/>
                        <a:t>with trauma</a:t>
                      </a:r>
                    </a:p>
                    <a:p>
                      <a:endParaRPr lang="en-US" dirty="0"/>
                    </a:p>
                  </a:txBody>
                  <a:tcPr/>
                </a:tc>
                <a:tc>
                  <a:txBody>
                    <a:bodyPr/>
                    <a:lstStyle/>
                    <a:p>
                      <a:r>
                        <a:rPr lang="en-US" dirty="0" err="1" smtClean="0"/>
                        <a:t>Deepbite</a:t>
                      </a:r>
                      <a:endParaRPr lang="en-US" dirty="0" smtClean="0"/>
                    </a:p>
                    <a:p>
                      <a:r>
                        <a:rPr lang="en-US" dirty="0" smtClean="0"/>
                        <a:t>with trauma</a:t>
                      </a:r>
                    </a:p>
                    <a:p>
                      <a:endParaRPr lang="en-US" dirty="0"/>
                    </a:p>
                  </a:txBody>
                  <a:tcPr/>
                </a:tc>
              </a:tr>
              <a:tr h="787400">
                <a:tc>
                  <a:txBody>
                    <a:bodyPr/>
                    <a:lstStyle/>
                    <a:p>
                      <a:r>
                        <a:rPr lang="en-US" dirty="0" smtClean="0"/>
                        <a:t>OPENBITE</a:t>
                      </a:r>
                      <a:endParaRPr lang="en-US" dirty="0"/>
                    </a:p>
                  </a:txBody>
                  <a:tcPr/>
                </a:tc>
                <a:tc>
                  <a:txBody>
                    <a:bodyPr/>
                    <a:lstStyle/>
                    <a:p>
                      <a:r>
                        <a:rPr lang="en-US" dirty="0" smtClean="0"/>
                        <a:t>---------</a:t>
                      </a:r>
                      <a:endParaRPr lang="en-US" dirty="0"/>
                    </a:p>
                  </a:txBody>
                  <a:tcPr/>
                </a:tc>
                <a:tc>
                  <a:txBody>
                    <a:bodyPr/>
                    <a:lstStyle/>
                    <a:p>
                      <a:r>
                        <a:rPr lang="en-US" dirty="0" smtClean="0"/>
                        <a:t>1 to 2mm</a:t>
                      </a:r>
                      <a:endParaRPr lang="en-US" dirty="0"/>
                    </a:p>
                  </a:txBody>
                  <a:tcPr/>
                </a:tc>
                <a:tc>
                  <a:txBody>
                    <a:bodyPr/>
                    <a:lstStyle/>
                    <a:p>
                      <a:r>
                        <a:rPr lang="en-US" dirty="0" smtClean="0"/>
                        <a:t>2 to 4mm</a:t>
                      </a:r>
                      <a:endParaRPr lang="en-US" dirty="0"/>
                    </a:p>
                  </a:txBody>
                  <a:tcPr/>
                </a:tc>
                <a:tc>
                  <a:txBody>
                    <a:bodyPr/>
                    <a:lstStyle/>
                    <a:p>
                      <a:r>
                        <a:rPr lang="en-US" dirty="0" smtClean="0"/>
                        <a:t>&gt;4mm</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&gt;4mm</a:t>
                      </a:r>
                    </a:p>
                    <a:p>
                      <a:endParaRPr lang="en-US" dirty="0"/>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3764648328"/>
              </p:ext>
            </p:extLst>
          </p:nvPr>
        </p:nvGraphicFramePr>
        <p:xfrm>
          <a:off x="457200" y="6096000"/>
          <a:ext cx="8305800" cy="370840"/>
        </p:xfrm>
        <a:graphic>
          <a:graphicData uri="http://schemas.openxmlformats.org/drawingml/2006/table">
            <a:tbl>
              <a:tblPr firstRow="1" bandRow="1">
                <a:tableStyleId>{5C22544A-7EE6-4342-B048-85BDC9FD1C3A}</a:tableStyleId>
              </a:tblPr>
              <a:tblGrid>
                <a:gridCol w="1384300"/>
                <a:gridCol w="1384300"/>
                <a:gridCol w="1384300"/>
                <a:gridCol w="1384300"/>
                <a:gridCol w="1384300"/>
                <a:gridCol w="1384300"/>
              </a:tblGrid>
              <a:tr h="370840">
                <a:tc>
                  <a:txBody>
                    <a:bodyPr/>
                    <a:lstStyle/>
                    <a:p>
                      <a:r>
                        <a:rPr lang="en-US" dirty="0" smtClean="0"/>
                        <a:t>CROSS BITE</a:t>
                      </a:r>
                      <a:endParaRPr lang="en-US" dirty="0"/>
                    </a:p>
                  </a:txBody>
                  <a:tcPr/>
                </a:tc>
                <a:tc>
                  <a:txBody>
                    <a:bodyPr/>
                    <a:lstStyle/>
                    <a:p>
                      <a:r>
                        <a:rPr lang="en-US" dirty="0" smtClean="0"/>
                        <a:t>---------</a:t>
                      </a:r>
                      <a:endParaRPr lang="en-US" dirty="0"/>
                    </a:p>
                  </a:txBody>
                  <a:tcPr/>
                </a:tc>
                <a:tc>
                  <a:txBody>
                    <a:bodyPr/>
                    <a:lstStyle/>
                    <a:p>
                      <a:r>
                        <a:rPr lang="en-US" dirty="0" smtClean="0"/>
                        <a:t>&lt;/=1mm</a:t>
                      </a:r>
                      <a:endParaRPr lang="en-US" dirty="0"/>
                    </a:p>
                  </a:txBody>
                  <a:tcPr/>
                </a:tc>
                <a:tc>
                  <a:txBody>
                    <a:bodyPr/>
                    <a:lstStyle/>
                    <a:p>
                      <a:r>
                        <a:rPr lang="en-US" dirty="0" smtClean="0"/>
                        <a:t>2 to 4mm</a:t>
                      </a:r>
                      <a:endParaRPr lang="en-US" dirty="0"/>
                    </a:p>
                  </a:txBody>
                  <a:tcPr/>
                </a:tc>
                <a:tc>
                  <a:txBody>
                    <a:bodyPr/>
                    <a:lstStyle/>
                    <a:p>
                      <a:r>
                        <a:rPr lang="en-US" dirty="0" smtClean="0"/>
                        <a:t>&gt;4mm</a:t>
                      </a:r>
                      <a:endParaRPr lang="en-US" dirty="0"/>
                    </a:p>
                  </a:txBody>
                  <a:tcPr/>
                </a:tc>
                <a:tc>
                  <a:txBody>
                    <a:bodyPr/>
                    <a:lstStyle/>
                    <a:p>
                      <a:r>
                        <a:rPr lang="en-US" dirty="0" smtClean="0"/>
                        <a:t>&gt;4mm</a:t>
                      </a:r>
                      <a:endParaRPr lang="en-US" dirty="0"/>
                    </a:p>
                  </a:txBody>
                  <a:tcPr/>
                </a:tc>
              </a:tr>
            </a:tbl>
          </a:graphicData>
        </a:graphic>
      </p:graphicFrame>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518160"/>
            <a:ext cx="7520940" cy="548640"/>
          </a:xfrm>
        </p:spPr>
        <p:txBody>
          <a:bodyPr/>
          <a:lstStyle/>
          <a:p>
            <a:r>
              <a:rPr lang="en-US" dirty="0" smtClean="0">
                <a:solidFill>
                  <a:srgbClr val="C00000"/>
                </a:solidFill>
              </a:rPr>
              <a:t>LIMITATIONS OF ALL CLASSIFICATION SYSTEM</a:t>
            </a:r>
            <a:endParaRPr lang="en-US" dirty="0">
              <a:solidFill>
                <a:srgbClr val="C00000"/>
              </a:solidFill>
            </a:endParaRPr>
          </a:p>
        </p:txBody>
      </p:sp>
      <p:sp>
        <p:nvSpPr>
          <p:cNvPr id="3" name="Content Placeholder 2"/>
          <p:cNvSpPr>
            <a:spLocks noGrp="1"/>
          </p:cNvSpPr>
          <p:nvPr>
            <p:ph idx="1"/>
          </p:nvPr>
        </p:nvSpPr>
        <p:spPr>
          <a:xfrm>
            <a:off x="762000" y="1828800"/>
            <a:ext cx="7520940" cy="3579849"/>
          </a:xfrm>
        </p:spPr>
        <p:txBody>
          <a:bodyPr>
            <a:normAutofit/>
          </a:bodyPr>
          <a:lstStyle/>
          <a:p>
            <a:r>
              <a:rPr lang="en-US" sz="2000" dirty="0" smtClean="0">
                <a:latin typeface="Georgia" pitchFamily="18" charset="0"/>
              </a:rPr>
              <a:t>-NO SYSTEM IS TRULY INCLUSIVE</a:t>
            </a:r>
          </a:p>
          <a:p>
            <a:endParaRPr lang="en-US" sz="2000" dirty="0" smtClean="0">
              <a:latin typeface="Georgia" pitchFamily="18" charset="0"/>
            </a:endParaRPr>
          </a:p>
          <a:p>
            <a:r>
              <a:rPr lang="en-US" sz="2000" dirty="0" smtClean="0">
                <a:latin typeface="Georgia" pitchFamily="18" charset="0"/>
              </a:rPr>
              <a:t>-ALL ARE STATIC IN CONCEPT</a:t>
            </a:r>
          </a:p>
          <a:p>
            <a:endParaRPr lang="en-US" sz="2000" dirty="0" smtClean="0">
              <a:latin typeface="Georgia" pitchFamily="18" charset="0"/>
            </a:endParaRPr>
          </a:p>
          <a:p>
            <a:r>
              <a:rPr lang="en-US" sz="2000" dirty="0" smtClean="0">
                <a:latin typeface="Georgia" pitchFamily="18" charset="0"/>
              </a:rPr>
              <a:t>-MOST ARE NARROW IN FOCUS</a:t>
            </a:r>
          </a:p>
          <a:p>
            <a:endParaRPr lang="en-US" sz="2000" dirty="0" smtClean="0">
              <a:latin typeface="Georgia" pitchFamily="18" charset="0"/>
            </a:endParaRPr>
          </a:p>
          <a:p>
            <a:r>
              <a:rPr lang="en-US" sz="2000" dirty="0" smtClean="0">
                <a:latin typeface="Georgia" pitchFamily="18" charset="0"/>
              </a:rPr>
              <a:t>-MOST ARE TRADITIONALLY APPLIED</a:t>
            </a:r>
            <a:endParaRPr lang="en-US" sz="2000" dirty="0">
              <a:latin typeface="Georgia" pitchFamily="18" charset="0"/>
            </a:endParaRPr>
          </a:p>
        </p:txBody>
      </p:sp>
    </p:spTree>
    <p:extLst>
      <p:ext uri="{BB962C8B-B14F-4D97-AF65-F5344CB8AC3E}">
        <p14:creationId xmlns:p14="http://schemas.microsoft.com/office/powerpoint/2010/main" xmlns="" val="22784905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277813"/>
            <a:ext cx="8229600" cy="1139825"/>
          </a:xfrm>
        </p:spPr>
        <p:txBody>
          <a:bodyPr/>
          <a:lstStyle/>
          <a:p>
            <a:r>
              <a:rPr lang="en-US" sz="2400" b="1" dirty="0" smtClean="0">
                <a:solidFill>
                  <a:srgbClr val="C00000"/>
                </a:solidFill>
                <a:latin typeface="Georgia" pitchFamily="18" charset="0"/>
              </a:rPr>
              <a:t>                                    </a:t>
            </a:r>
            <a:br>
              <a:rPr lang="en-US" sz="2400" b="1" dirty="0" smtClean="0">
                <a:solidFill>
                  <a:srgbClr val="C00000"/>
                </a:solidFill>
                <a:latin typeface="Georgia" pitchFamily="18" charset="0"/>
              </a:rPr>
            </a:br>
            <a:r>
              <a:rPr lang="en-US" sz="2400" b="1" dirty="0">
                <a:solidFill>
                  <a:srgbClr val="C00000"/>
                </a:solidFill>
                <a:latin typeface="Georgia" pitchFamily="18" charset="0"/>
              </a:rPr>
              <a:t> </a:t>
            </a:r>
            <a:r>
              <a:rPr lang="en-US" sz="2400" b="1" dirty="0" smtClean="0">
                <a:solidFill>
                  <a:srgbClr val="C00000"/>
                </a:solidFill>
                <a:latin typeface="Georgia" pitchFamily="18" charset="0"/>
              </a:rPr>
              <a:t>                                     CONCLUSION</a:t>
            </a:r>
            <a:r>
              <a:rPr lang="en-US" sz="2400" b="1" dirty="0">
                <a:solidFill>
                  <a:srgbClr val="C00000"/>
                </a:solidFill>
                <a:latin typeface="Georgia" pitchFamily="18" charset="0"/>
              </a:rPr>
              <a:t/>
            </a:r>
            <a:br>
              <a:rPr lang="en-US" sz="2400" b="1" dirty="0">
                <a:solidFill>
                  <a:srgbClr val="C00000"/>
                </a:solidFill>
                <a:latin typeface="Georgia" pitchFamily="18" charset="0"/>
              </a:rPr>
            </a:br>
            <a:endParaRPr lang="en-US" sz="2400" b="1" dirty="0">
              <a:solidFill>
                <a:srgbClr val="C00000"/>
              </a:solidFill>
              <a:latin typeface="Georgia" pitchFamily="18" charset="0"/>
            </a:endParaRPr>
          </a:p>
        </p:txBody>
      </p:sp>
      <p:sp>
        <p:nvSpPr>
          <p:cNvPr id="9" name="Rectangle 3"/>
          <p:cNvSpPr txBox="1">
            <a:spLocks noChangeArrowheads="1"/>
          </p:cNvSpPr>
          <p:nvPr/>
        </p:nvSpPr>
        <p:spPr>
          <a:xfrm>
            <a:off x="838200" y="1066800"/>
            <a:ext cx="7772400" cy="5791200"/>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endParaRPr lang="en-US" sz="2000" dirty="0" smtClean="0">
              <a:latin typeface="Georgia" pitchFamily="18" charset="0"/>
            </a:endParaRPr>
          </a:p>
          <a:p>
            <a:pPr>
              <a:lnSpc>
                <a:spcPct val="90000"/>
              </a:lnSpc>
            </a:pPr>
            <a:r>
              <a:rPr lang="en-US" sz="2000" dirty="0" smtClean="0">
                <a:latin typeface="Georgia" pitchFamily="18" charset="0"/>
              </a:rPr>
              <a:t>All </a:t>
            </a:r>
            <a:r>
              <a:rPr lang="en-US" sz="2000" dirty="0">
                <a:latin typeface="Georgia" pitchFamily="18" charset="0"/>
              </a:rPr>
              <a:t>the relevant classifications have been discussed</a:t>
            </a:r>
            <a:r>
              <a:rPr lang="en-US" sz="2000" dirty="0" smtClean="0">
                <a:latin typeface="Georgia" pitchFamily="18" charset="0"/>
              </a:rPr>
              <a:t>.</a:t>
            </a:r>
          </a:p>
          <a:p>
            <a:pPr>
              <a:lnSpc>
                <a:spcPct val="90000"/>
              </a:lnSpc>
            </a:pPr>
            <a:r>
              <a:rPr lang="en-US" sz="2000" dirty="0" smtClean="0">
                <a:latin typeface="Georgia" pitchFamily="18" charset="0"/>
              </a:rPr>
              <a:t> </a:t>
            </a:r>
            <a:endParaRPr lang="en-US" sz="2000" dirty="0">
              <a:latin typeface="Georgia" pitchFamily="18" charset="0"/>
            </a:endParaRPr>
          </a:p>
          <a:p>
            <a:pPr>
              <a:lnSpc>
                <a:spcPct val="90000"/>
              </a:lnSpc>
            </a:pPr>
            <a:r>
              <a:rPr lang="en-US" sz="2000" dirty="0" smtClean="0">
                <a:latin typeface="Georgia" pitchFamily="18" charset="0"/>
              </a:rPr>
              <a:t>The </a:t>
            </a:r>
            <a:r>
              <a:rPr lang="en-US" sz="2000" dirty="0">
                <a:solidFill>
                  <a:srgbClr val="CC0000"/>
                </a:solidFill>
                <a:latin typeface="Georgia" pitchFamily="18" charset="0"/>
              </a:rPr>
              <a:t>Ackerman and </a:t>
            </a:r>
            <a:r>
              <a:rPr lang="en-US" sz="2000" dirty="0" err="1">
                <a:solidFill>
                  <a:srgbClr val="CC0000"/>
                </a:solidFill>
                <a:latin typeface="Georgia" pitchFamily="18" charset="0"/>
              </a:rPr>
              <a:t>Profitt</a:t>
            </a:r>
            <a:r>
              <a:rPr lang="en-US" sz="2000" dirty="0">
                <a:latin typeface="Georgia" pitchFamily="18" charset="0"/>
              </a:rPr>
              <a:t> classification conveys the </a:t>
            </a:r>
            <a:r>
              <a:rPr lang="en-US" sz="2000" dirty="0">
                <a:solidFill>
                  <a:srgbClr val="CC0000"/>
                </a:solidFill>
                <a:latin typeface="Georgia" pitchFamily="18" charset="0"/>
              </a:rPr>
              <a:t>maximum information</a:t>
            </a:r>
            <a:r>
              <a:rPr lang="en-US" sz="2000" dirty="0">
                <a:latin typeface="Georgia" pitchFamily="18" charset="0"/>
              </a:rPr>
              <a:t> regarding the characteristics  of a malocclusion, yet it is not frequently used. </a:t>
            </a:r>
          </a:p>
          <a:p>
            <a:pPr>
              <a:lnSpc>
                <a:spcPct val="90000"/>
              </a:lnSpc>
            </a:pPr>
            <a:endParaRPr lang="en-US" sz="2000" dirty="0" smtClean="0">
              <a:latin typeface="Georgia" pitchFamily="18" charset="0"/>
            </a:endParaRPr>
          </a:p>
          <a:p>
            <a:pPr>
              <a:lnSpc>
                <a:spcPct val="90000"/>
              </a:lnSpc>
            </a:pPr>
            <a:endParaRPr lang="en-US" sz="2000" dirty="0" smtClean="0">
              <a:latin typeface="Georgia" pitchFamily="18" charset="0"/>
            </a:endParaRPr>
          </a:p>
          <a:p>
            <a:pPr>
              <a:lnSpc>
                <a:spcPct val="90000"/>
              </a:lnSpc>
            </a:pPr>
            <a:r>
              <a:rPr lang="en-US" sz="2000" dirty="0" smtClean="0">
                <a:latin typeface="Georgia" pitchFamily="18" charset="0"/>
              </a:rPr>
              <a:t>The </a:t>
            </a:r>
            <a:r>
              <a:rPr lang="en-US" sz="2000" dirty="0">
                <a:solidFill>
                  <a:srgbClr val="CC0000"/>
                </a:solidFill>
                <a:latin typeface="Georgia" pitchFamily="18" charset="0"/>
              </a:rPr>
              <a:t>incisor </a:t>
            </a:r>
            <a:r>
              <a:rPr lang="en-US" sz="2000" dirty="0">
                <a:latin typeface="Georgia" pitchFamily="18" charset="0"/>
              </a:rPr>
              <a:t>classification is the </a:t>
            </a:r>
            <a:r>
              <a:rPr lang="en-US" sz="2000" dirty="0">
                <a:solidFill>
                  <a:srgbClr val="CC0000"/>
                </a:solidFill>
                <a:latin typeface="Georgia" pitchFamily="18" charset="0"/>
              </a:rPr>
              <a:t>simplest </a:t>
            </a:r>
            <a:r>
              <a:rPr lang="en-US" sz="2000" dirty="0">
                <a:latin typeface="Georgia" pitchFamily="18" charset="0"/>
              </a:rPr>
              <a:t>to use, yet not the most frequently used.</a:t>
            </a:r>
          </a:p>
          <a:p>
            <a:pPr>
              <a:lnSpc>
                <a:spcPct val="90000"/>
              </a:lnSpc>
            </a:pPr>
            <a:endParaRPr lang="en-US" sz="2000" dirty="0" smtClean="0">
              <a:solidFill>
                <a:srgbClr val="CC0000"/>
              </a:solidFill>
              <a:latin typeface="Georgia" pitchFamily="18" charset="0"/>
            </a:endParaRPr>
          </a:p>
          <a:p>
            <a:pPr>
              <a:lnSpc>
                <a:spcPct val="90000"/>
              </a:lnSpc>
            </a:pPr>
            <a:endParaRPr lang="en-US" sz="2000" dirty="0">
              <a:solidFill>
                <a:srgbClr val="CC0000"/>
              </a:solidFill>
              <a:latin typeface="Georgia" pitchFamily="18" charset="0"/>
            </a:endParaRPr>
          </a:p>
          <a:p>
            <a:pPr>
              <a:lnSpc>
                <a:spcPct val="90000"/>
              </a:lnSpc>
            </a:pPr>
            <a:r>
              <a:rPr lang="en-US" sz="2000" dirty="0" smtClean="0">
                <a:solidFill>
                  <a:srgbClr val="CC0000"/>
                </a:solidFill>
                <a:latin typeface="Georgia" pitchFamily="18" charset="0"/>
              </a:rPr>
              <a:t> </a:t>
            </a:r>
            <a:r>
              <a:rPr lang="en-US" sz="2000" dirty="0">
                <a:solidFill>
                  <a:srgbClr val="CC0000"/>
                </a:solidFill>
                <a:latin typeface="Georgia" pitchFamily="18" charset="0"/>
              </a:rPr>
              <a:t>Angle's</a:t>
            </a:r>
            <a:r>
              <a:rPr lang="en-US" sz="2000" dirty="0">
                <a:latin typeface="Georgia" pitchFamily="18" charset="0"/>
              </a:rPr>
              <a:t> classifications with all its shortcomings, is still by far the </a:t>
            </a:r>
            <a:r>
              <a:rPr lang="en-US" sz="2000" dirty="0">
                <a:solidFill>
                  <a:srgbClr val="CC0000"/>
                </a:solidFill>
                <a:latin typeface="Georgia" pitchFamily="18" charset="0"/>
              </a:rPr>
              <a:t>most commonly used</a:t>
            </a:r>
            <a:r>
              <a:rPr lang="en-US" sz="2000" dirty="0">
                <a:latin typeface="Georgia" pitchFamily="18" charset="0"/>
              </a:rPr>
              <a:t> classification of malocclusion.</a:t>
            </a:r>
          </a:p>
          <a:p>
            <a:pPr>
              <a:lnSpc>
                <a:spcPct val="90000"/>
              </a:lnSpc>
            </a:pPr>
            <a:endParaRPr lang="en-US" sz="2000" dirty="0">
              <a:latin typeface="Georgia" pitchFamily="18" charset="0"/>
            </a:endParaRPr>
          </a:p>
          <a:p>
            <a:endParaRPr lang="en-US" sz="2000" dirty="0" smtClean="0">
              <a:latin typeface="Georgia" pitchFamily="18" charset="0"/>
            </a:endParaRPr>
          </a:p>
          <a:p>
            <a:endParaRPr lang="en-US" sz="2000" dirty="0">
              <a:latin typeface="Georgia" pitchFamily="18" charset="0"/>
            </a:endParaRPr>
          </a:p>
          <a:p>
            <a:endParaRPr lang="en-US" sz="2000" dirty="0">
              <a:latin typeface="Georgia" pitchFamily="18" charset="0"/>
            </a:endParaRPr>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22960" y="1100628"/>
            <a:ext cx="7520940" cy="5452572"/>
          </a:xfrm>
        </p:spPr>
        <p:txBody>
          <a:bodyPr>
            <a:normAutofit/>
          </a:bodyPr>
          <a:lstStyle/>
          <a:p>
            <a:endParaRPr lang="en-US" sz="2000" dirty="0">
              <a:latin typeface="Georgia" pitchFamily="18" charset="0"/>
            </a:endParaRPr>
          </a:p>
          <a:p>
            <a:r>
              <a:rPr lang="en-US" sz="2000" dirty="0">
                <a:latin typeface="Georgia" pitchFamily="18" charset="0"/>
              </a:rPr>
              <a:t>The dentist must be aware that the broad classes of malocclusion have etiologic, </a:t>
            </a:r>
            <a:r>
              <a:rPr lang="en-US" sz="2000" dirty="0" err="1">
                <a:latin typeface="Georgia" pitchFamily="18" charset="0"/>
              </a:rPr>
              <a:t>structural,functional</a:t>
            </a:r>
            <a:r>
              <a:rPr lang="en-US" sz="2000" dirty="0">
                <a:latin typeface="Georgia" pitchFamily="18" charset="0"/>
              </a:rPr>
              <a:t> &amp; aesthetic </a:t>
            </a:r>
            <a:r>
              <a:rPr lang="en-US" sz="2000" dirty="0" smtClean="0">
                <a:latin typeface="Georgia" pitchFamily="18" charset="0"/>
              </a:rPr>
              <a:t>implications.</a:t>
            </a:r>
          </a:p>
          <a:p>
            <a:endParaRPr lang="en-US" sz="2000" dirty="0" smtClean="0">
              <a:latin typeface="Georgia" pitchFamily="18" charset="0"/>
            </a:endParaRPr>
          </a:p>
          <a:p>
            <a:r>
              <a:rPr lang="en-US" sz="2000" dirty="0" smtClean="0">
                <a:latin typeface="Georgia" pitchFamily="18" charset="0"/>
              </a:rPr>
              <a:t>There </a:t>
            </a:r>
            <a:r>
              <a:rPr lang="en-US" sz="2000" dirty="0">
                <a:latin typeface="Georgia" pitchFamily="18" charset="0"/>
              </a:rPr>
              <a:t>is a basic need for a system of classification of malocclusion that would be adequate for clinical, semantic and public health purpose and could be universally employed by those practicing the specialty throughout the world</a:t>
            </a:r>
          </a:p>
          <a:p>
            <a:endParaRPr lang="en-US" sz="2000" dirty="0">
              <a:latin typeface="Georgia" pitchFamily="18" charset="0"/>
            </a:endParaRPr>
          </a:p>
          <a:p>
            <a:endParaRPr lang="en-US" sz="2000" dirty="0"/>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a:solidFill>
                  <a:srgbClr val="C00000"/>
                </a:solidFill>
                <a:latin typeface="Georgia" pitchFamily="18" charset="0"/>
              </a:rPr>
              <a:t>REFERENCES</a:t>
            </a:r>
            <a:br>
              <a:rPr lang="en-US" b="1" i="1" u="sng" dirty="0">
                <a:solidFill>
                  <a:srgbClr val="C00000"/>
                </a:solidFill>
                <a:latin typeface="Georgia" pitchFamily="18" charset="0"/>
              </a:rPr>
            </a:br>
            <a:endParaRPr lang="en-US" b="1" dirty="0">
              <a:solidFill>
                <a:srgbClr val="C00000"/>
              </a:solidFill>
              <a:latin typeface="Georgia" pitchFamily="18" charset="0"/>
            </a:endParaRPr>
          </a:p>
        </p:txBody>
      </p:sp>
      <p:sp>
        <p:nvSpPr>
          <p:cNvPr id="3" name="Content Placeholder 2"/>
          <p:cNvSpPr>
            <a:spLocks noGrp="1"/>
          </p:cNvSpPr>
          <p:nvPr>
            <p:ph idx="1"/>
          </p:nvPr>
        </p:nvSpPr>
        <p:spPr>
          <a:xfrm>
            <a:off x="822960" y="1100628"/>
            <a:ext cx="7520940" cy="4995372"/>
          </a:xfrm>
        </p:spPr>
        <p:txBody>
          <a:bodyPr>
            <a:noAutofit/>
          </a:bodyPr>
          <a:lstStyle/>
          <a:p>
            <a:pPr>
              <a:lnSpc>
                <a:spcPct val="80000"/>
              </a:lnSpc>
            </a:pPr>
            <a:r>
              <a:rPr lang="en-US" sz="2000" dirty="0" smtClean="0">
                <a:latin typeface="Georgia" pitchFamily="18" charset="0"/>
              </a:rPr>
              <a:t>#Graber </a:t>
            </a:r>
            <a:r>
              <a:rPr lang="en-US" sz="2000" dirty="0">
                <a:latin typeface="Georgia" pitchFamily="18" charset="0"/>
              </a:rPr>
              <a:t>TM: Orthodontics – Principles and Practice (third </a:t>
            </a:r>
            <a:r>
              <a:rPr lang="en-US" sz="2000" dirty="0" err="1">
                <a:latin typeface="Georgia" pitchFamily="18" charset="0"/>
              </a:rPr>
              <a:t>edn</a:t>
            </a:r>
            <a:r>
              <a:rPr lang="en-US" sz="2000" dirty="0">
                <a:latin typeface="Georgia" pitchFamily="18" charset="0"/>
              </a:rPr>
              <a:t>.), WB Saunders Co.,1996</a:t>
            </a:r>
          </a:p>
          <a:p>
            <a:pPr>
              <a:lnSpc>
                <a:spcPct val="80000"/>
              </a:lnSpc>
            </a:pPr>
            <a:r>
              <a:rPr lang="en-US" sz="2000" dirty="0" smtClean="0">
                <a:latin typeface="Georgia" pitchFamily="18" charset="0"/>
              </a:rPr>
              <a:t>#</a:t>
            </a:r>
            <a:r>
              <a:rPr lang="en-US" sz="2000" dirty="0" err="1" smtClean="0">
                <a:latin typeface="Georgia" pitchFamily="18" charset="0"/>
              </a:rPr>
              <a:t>Proffit</a:t>
            </a:r>
            <a:r>
              <a:rPr lang="en-US" sz="2000" dirty="0" smtClean="0">
                <a:latin typeface="Georgia" pitchFamily="18" charset="0"/>
              </a:rPr>
              <a:t> </a:t>
            </a:r>
            <a:r>
              <a:rPr lang="en-US" sz="2000" dirty="0">
                <a:latin typeface="Georgia" pitchFamily="18" charset="0"/>
              </a:rPr>
              <a:t>WR: Contemporary Orthodontics (third </a:t>
            </a:r>
            <a:r>
              <a:rPr lang="en-US" sz="2000" dirty="0" err="1">
                <a:latin typeface="Georgia" pitchFamily="18" charset="0"/>
              </a:rPr>
              <a:t>edn</a:t>
            </a:r>
            <a:r>
              <a:rPr lang="en-US" sz="2000" dirty="0">
                <a:latin typeface="Georgia" pitchFamily="18" charset="0"/>
              </a:rPr>
              <a:t>.), Mosby</a:t>
            </a:r>
          </a:p>
          <a:p>
            <a:pPr>
              <a:lnSpc>
                <a:spcPct val="80000"/>
              </a:lnSpc>
            </a:pPr>
            <a:r>
              <a:rPr lang="en-US" sz="2000" dirty="0">
                <a:latin typeface="Georgia" pitchFamily="18" charset="0"/>
              </a:rPr>
              <a:t>#</a:t>
            </a:r>
            <a:r>
              <a:rPr lang="en-US" sz="2000" dirty="0" smtClean="0">
                <a:latin typeface="Georgia" pitchFamily="18" charset="0"/>
              </a:rPr>
              <a:t>Textbook </a:t>
            </a:r>
            <a:r>
              <a:rPr lang="en-US" sz="2000" dirty="0">
                <a:latin typeface="Georgia" pitchFamily="18" charset="0"/>
              </a:rPr>
              <a:t>of Orthodontics-Sameer </a:t>
            </a:r>
            <a:r>
              <a:rPr lang="en-US" sz="2000" dirty="0" err="1">
                <a:latin typeface="Georgia" pitchFamily="18" charset="0"/>
              </a:rPr>
              <a:t>Bishara</a:t>
            </a:r>
            <a:endParaRPr lang="en-US" sz="2000" dirty="0">
              <a:latin typeface="Georgia" pitchFamily="18" charset="0"/>
            </a:endParaRPr>
          </a:p>
          <a:p>
            <a:pPr>
              <a:lnSpc>
                <a:spcPct val="80000"/>
              </a:lnSpc>
            </a:pPr>
            <a:endParaRPr lang="en-US" sz="2000" dirty="0" smtClean="0">
              <a:latin typeface="Georgia" pitchFamily="18" charset="0"/>
            </a:endParaRPr>
          </a:p>
          <a:p>
            <a:pPr>
              <a:lnSpc>
                <a:spcPct val="80000"/>
              </a:lnSpc>
            </a:pPr>
            <a:r>
              <a:rPr lang="en-US" sz="2000" dirty="0" smtClean="0">
                <a:latin typeface="Georgia" pitchFamily="18" charset="0"/>
              </a:rPr>
              <a:t>#</a:t>
            </a:r>
            <a:r>
              <a:rPr lang="en-US" sz="2000" dirty="0" err="1" smtClean="0">
                <a:latin typeface="Georgia" pitchFamily="18" charset="0"/>
              </a:rPr>
              <a:t>Baets</a:t>
            </a:r>
            <a:r>
              <a:rPr lang="en-US" sz="2000" dirty="0" smtClean="0">
                <a:latin typeface="Georgia" pitchFamily="18" charset="0"/>
              </a:rPr>
              <a:t> </a:t>
            </a:r>
            <a:r>
              <a:rPr lang="en-US" sz="2000" dirty="0">
                <a:latin typeface="Georgia" pitchFamily="18" charset="0"/>
              </a:rPr>
              <a:t>JD, </a:t>
            </a:r>
            <a:r>
              <a:rPr lang="en-US" sz="2000" dirty="0" err="1">
                <a:latin typeface="Georgia" pitchFamily="18" charset="0"/>
              </a:rPr>
              <a:t>Chiarini</a:t>
            </a:r>
            <a:r>
              <a:rPr lang="en-US" sz="2000" dirty="0">
                <a:latin typeface="Georgia" pitchFamily="18" charset="0"/>
              </a:rPr>
              <a:t> M: The pseudo-class I; a newly defined type of malocclusion, J. </a:t>
            </a:r>
            <a:r>
              <a:rPr lang="en-US" sz="2000" dirty="0" err="1">
                <a:latin typeface="Georgia" pitchFamily="18" charset="0"/>
              </a:rPr>
              <a:t>Clin</a:t>
            </a:r>
            <a:r>
              <a:rPr lang="en-US" sz="2000" dirty="0">
                <a:latin typeface="Georgia" pitchFamily="18" charset="0"/>
              </a:rPr>
              <a:t>. </a:t>
            </a:r>
            <a:r>
              <a:rPr lang="en-US" sz="2000" dirty="0" err="1">
                <a:latin typeface="Georgia" pitchFamily="18" charset="0"/>
              </a:rPr>
              <a:t>Orthod</a:t>
            </a:r>
            <a:r>
              <a:rPr lang="en-US" sz="2000" dirty="0">
                <a:latin typeface="Georgia" pitchFamily="18" charset="0"/>
              </a:rPr>
              <a:t>., February 1995</a:t>
            </a:r>
          </a:p>
          <a:p>
            <a:pPr>
              <a:lnSpc>
                <a:spcPct val="80000"/>
              </a:lnSpc>
            </a:pPr>
            <a:r>
              <a:rPr lang="en-US" sz="2000" dirty="0" smtClean="0">
                <a:latin typeface="Georgia" pitchFamily="18" charset="0"/>
              </a:rPr>
              <a:t>#</a:t>
            </a:r>
            <a:r>
              <a:rPr lang="en-US" sz="2000" dirty="0" err="1" smtClean="0">
                <a:latin typeface="Georgia" pitchFamily="18" charset="0"/>
              </a:rPr>
              <a:t>Rinchuse</a:t>
            </a:r>
            <a:r>
              <a:rPr lang="en-US" sz="2000" dirty="0" smtClean="0">
                <a:latin typeface="Georgia" pitchFamily="18" charset="0"/>
              </a:rPr>
              <a:t> </a:t>
            </a:r>
            <a:r>
              <a:rPr lang="en-US" sz="2000" dirty="0">
                <a:latin typeface="Georgia" pitchFamily="18" charset="0"/>
              </a:rPr>
              <a:t>DJ, </a:t>
            </a:r>
            <a:r>
              <a:rPr lang="en-US" sz="2000" dirty="0" err="1">
                <a:latin typeface="Georgia" pitchFamily="18" charset="0"/>
              </a:rPr>
              <a:t>Rinchuse</a:t>
            </a:r>
            <a:r>
              <a:rPr lang="en-US" sz="2000" dirty="0">
                <a:latin typeface="Georgia" pitchFamily="18" charset="0"/>
              </a:rPr>
              <a:t> DJ: Ambiguities of Angle’s classification, angle orthodontist, 1989 no.4, 295-298</a:t>
            </a:r>
          </a:p>
          <a:p>
            <a:pPr>
              <a:lnSpc>
                <a:spcPct val="80000"/>
              </a:lnSpc>
            </a:pPr>
            <a:r>
              <a:rPr lang="en-US" sz="2000" dirty="0" smtClean="0">
                <a:latin typeface="Georgia" pitchFamily="18" charset="0"/>
              </a:rPr>
              <a:t>#Katz </a:t>
            </a:r>
            <a:r>
              <a:rPr lang="en-US" sz="2000" dirty="0">
                <a:latin typeface="Georgia" pitchFamily="18" charset="0"/>
              </a:rPr>
              <a:t>MI: Angle classification revisited  1: Is current use reliable?, Am. J. </a:t>
            </a:r>
            <a:r>
              <a:rPr lang="en-US" sz="2000" dirty="0" err="1">
                <a:latin typeface="Georgia" pitchFamily="18" charset="0"/>
              </a:rPr>
              <a:t>Orthod</a:t>
            </a:r>
            <a:r>
              <a:rPr lang="en-US" sz="2000" dirty="0">
                <a:latin typeface="Georgia" pitchFamily="18" charset="0"/>
              </a:rPr>
              <a:t>. </a:t>
            </a:r>
            <a:r>
              <a:rPr lang="en-US" sz="2000" dirty="0" err="1">
                <a:latin typeface="Georgia" pitchFamily="18" charset="0"/>
              </a:rPr>
              <a:t>Dentofac</a:t>
            </a:r>
            <a:r>
              <a:rPr lang="en-US" sz="2000" dirty="0">
                <a:latin typeface="Georgia" pitchFamily="18" charset="0"/>
              </a:rPr>
              <a:t>. </a:t>
            </a:r>
            <a:r>
              <a:rPr lang="en-US" sz="2000" dirty="0" err="1">
                <a:latin typeface="Georgia" pitchFamily="18" charset="0"/>
              </a:rPr>
              <a:t>Orthop</a:t>
            </a:r>
            <a:r>
              <a:rPr lang="en-US" sz="2000" dirty="0">
                <a:latin typeface="Georgia" pitchFamily="18" charset="0"/>
              </a:rPr>
              <a:t>.,August 1992</a:t>
            </a:r>
          </a:p>
          <a:p>
            <a:pPr>
              <a:lnSpc>
                <a:spcPct val="80000"/>
              </a:lnSpc>
            </a:pPr>
            <a:r>
              <a:rPr lang="en-US" sz="2000" dirty="0" smtClean="0">
                <a:latin typeface="Georgia" pitchFamily="18" charset="0"/>
              </a:rPr>
              <a:t>#Katz </a:t>
            </a:r>
            <a:r>
              <a:rPr lang="en-US" sz="2000" dirty="0">
                <a:latin typeface="Georgia" pitchFamily="18" charset="0"/>
              </a:rPr>
              <a:t>MI: Angle classification revisited 2: A modified Angle classification, Am. J. </a:t>
            </a:r>
            <a:r>
              <a:rPr lang="en-US" sz="2000" dirty="0" err="1">
                <a:latin typeface="Georgia" pitchFamily="18" charset="0"/>
              </a:rPr>
              <a:t>Orthod</a:t>
            </a:r>
            <a:r>
              <a:rPr lang="en-US" sz="2000" dirty="0">
                <a:latin typeface="Georgia" pitchFamily="18" charset="0"/>
              </a:rPr>
              <a:t>. </a:t>
            </a:r>
            <a:r>
              <a:rPr lang="en-US" sz="2000" dirty="0" err="1">
                <a:latin typeface="Georgia" pitchFamily="18" charset="0"/>
              </a:rPr>
              <a:t>Dentofac</a:t>
            </a:r>
            <a:r>
              <a:rPr lang="en-US" sz="2000" dirty="0">
                <a:latin typeface="Georgia" pitchFamily="18" charset="0"/>
              </a:rPr>
              <a:t>. </a:t>
            </a:r>
            <a:r>
              <a:rPr lang="en-US" sz="2000" dirty="0" err="1">
                <a:latin typeface="Georgia" pitchFamily="18" charset="0"/>
              </a:rPr>
              <a:t>Orthop</a:t>
            </a:r>
            <a:r>
              <a:rPr lang="en-US" sz="2000" dirty="0">
                <a:latin typeface="Georgia" pitchFamily="18" charset="0"/>
              </a:rPr>
              <a:t>.,September 1992</a:t>
            </a:r>
          </a:p>
          <a:p>
            <a:endParaRPr lang="en-US" sz="2000" dirty="0">
              <a:latin typeface="Georgia" pitchFamily="18" charset="0"/>
            </a:endParaRPr>
          </a:p>
        </p:txBody>
      </p:sp>
    </p:spTree>
    <p:extLst>
      <p:ext uri="{BB962C8B-B14F-4D97-AF65-F5344CB8AC3E}">
        <p14:creationId xmlns:p14="http://schemas.microsoft.com/office/powerpoint/2010/main" xmlns="" val="2672342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33400"/>
            <a:ext cx="7520940" cy="548640"/>
          </a:xfrm>
        </p:spPr>
        <p:txBody>
          <a:bodyPr/>
          <a:lstStyle/>
          <a:p>
            <a:r>
              <a:rPr lang="en-US" sz="2400" b="1" dirty="0" smtClean="0">
                <a:solidFill>
                  <a:srgbClr val="FF0000"/>
                </a:solidFill>
                <a:latin typeface="Georgia" pitchFamily="18" charset="0"/>
              </a:rPr>
              <a:t>                     </a:t>
            </a:r>
            <a:endParaRPr lang="en-US" sz="2400" b="1" dirty="0">
              <a:solidFill>
                <a:srgbClr val="FF0000"/>
              </a:solidFill>
              <a:latin typeface="Georgia" pitchFamily="18" charset="0"/>
            </a:endParaRPr>
          </a:p>
        </p:txBody>
      </p:sp>
      <p:sp>
        <p:nvSpPr>
          <p:cNvPr id="5" name="Content Placeholder 4"/>
          <p:cNvSpPr>
            <a:spLocks noGrp="1"/>
          </p:cNvSpPr>
          <p:nvPr>
            <p:ph idx="1"/>
          </p:nvPr>
        </p:nvSpPr>
        <p:spPr>
          <a:xfrm>
            <a:off x="838200" y="1524000"/>
            <a:ext cx="7520940" cy="5452572"/>
          </a:xfrm>
        </p:spPr>
        <p:txBody>
          <a:bodyPr>
            <a:normAutofit/>
          </a:bodyPr>
          <a:lstStyle/>
          <a:p>
            <a:r>
              <a:rPr lang="en-US" sz="2000" dirty="0" smtClean="0">
                <a:solidFill>
                  <a:schemeClr val="tx1">
                    <a:lumMod val="65000"/>
                    <a:lumOff val="35000"/>
                  </a:schemeClr>
                </a:solidFill>
                <a:latin typeface="Georgia" pitchFamily="18" charset="0"/>
              </a:rPr>
              <a:t>-ANGLE’S CLASSIFICATION &amp; ITS MODIFICATION</a:t>
            </a:r>
          </a:p>
          <a:p>
            <a:r>
              <a:rPr lang="en-US" sz="2000" dirty="0" smtClean="0">
                <a:solidFill>
                  <a:schemeClr val="tx1">
                    <a:lumMod val="65000"/>
                    <a:lumOff val="35000"/>
                  </a:schemeClr>
                </a:solidFill>
                <a:latin typeface="Georgia" pitchFamily="18" charset="0"/>
              </a:rPr>
              <a:t>-SIMONS SYSTEM</a:t>
            </a:r>
          </a:p>
          <a:p>
            <a:r>
              <a:rPr lang="en-US" sz="2000" dirty="0" smtClean="0">
                <a:solidFill>
                  <a:schemeClr val="tx1">
                    <a:lumMod val="65000"/>
                    <a:lumOff val="35000"/>
                  </a:schemeClr>
                </a:solidFill>
                <a:latin typeface="Georgia" pitchFamily="18" charset="0"/>
              </a:rPr>
              <a:t>-BJORK’S CLASSIFICATION</a:t>
            </a:r>
            <a:endParaRPr lang="en-US" sz="2000" dirty="0">
              <a:solidFill>
                <a:schemeClr val="tx1">
                  <a:lumMod val="65000"/>
                  <a:lumOff val="35000"/>
                </a:schemeClr>
              </a:solidFill>
              <a:latin typeface="Georgia" pitchFamily="18" charset="0"/>
            </a:endParaRPr>
          </a:p>
          <a:p>
            <a:r>
              <a:rPr lang="en-US" sz="2000" dirty="0" smtClean="0">
                <a:solidFill>
                  <a:srgbClr val="C00000"/>
                </a:solidFill>
                <a:latin typeface="Georgia" pitchFamily="18" charset="0"/>
              </a:rPr>
              <a:t>-BENNETT’S CLASSIFICATION</a:t>
            </a:r>
          </a:p>
          <a:p>
            <a:r>
              <a:rPr lang="en-US" sz="2000" dirty="0" smtClean="0">
                <a:solidFill>
                  <a:srgbClr val="C00000"/>
                </a:solidFill>
                <a:latin typeface="Georgia" pitchFamily="18" charset="0"/>
              </a:rPr>
              <a:t>-SKELETAL CLASSIFICATION</a:t>
            </a:r>
          </a:p>
          <a:p>
            <a:r>
              <a:rPr lang="en-US" sz="2000" dirty="0" smtClean="0">
                <a:solidFill>
                  <a:srgbClr val="C00000"/>
                </a:solidFill>
                <a:latin typeface="Georgia" pitchFamily="18" charset="0"/>
              </a:rPr>
              <a:t>-ACKERMANN </a:t>
            </a:r>
            <a:r>
              <a:rPr lang="en-US" sz="2000" dirty="0">
                <a:solidFill>
                  <a:srgbClr val="C00000"/>
                </a:solidFill>
                <a:latin typeface="Georgia" pitchFamily="18" charset="0"/>
              </a:rPr>
              <a:t>AND PROFITT CLASSIFICATION</a:t>
            </a:r>
          </a:p>
          <a:p>
            <a:r>
              <a:rPr lang="en-US" sz="2000" dirty="0" smtClean="0">
                <a:solidFill>
                  <a:srgbClr val="7030A0"/>
                </a:solidFill>
                <a:latin typeface="Georgia" pitchFamily="18" charset="0"/>
              </a:rPr>
              <a:t>-AETIOLOGICAL </a:t>
            </a:r>
            <a:r>
              <a:rPr lang="en-US" sz="2000" dirty="0">
                <a:solidFill>
                  <a:srgbClr val="7030A0"/>
                </a:solidFill>
                <a:latin typeface="Georgia" pitchFamily="18" charset="0"/>
              </a:rPr>
              <a:t>CLASSIFICATION</a:t>
            </a:r>
          </a:p>
          <a:p>
            <a:r>
              <a:rPr lang="en-US" sz="2000" dirty="0" smtClean="0">
                <a:solidFill>
                  <a:srgbClr val="7030A0"/>
                </a:solidFill>
                <a:latin typeface="Georgia" pitchFamily="18" charset="0"/>
              </a:rPr>
              <a:t>-WHO / FDI  CLASSIFICATION</a:t>
            </a:r>
          </a:p>
          <a:p>
            <a:r>
              <a:rPr lang="en-US" sz="2000" dirty="0" smtClean="0">
                <a:solidFill>
                  <a:srgbClr val="7030A0"/>
                </a:solidFill>
                <a:latin typeface="Georgia" pitchFamily="18" charset="0"/>
              </a:rPr>
              <a:t>-BALLARDS </a:t>
            </a:r>
            <a:r>
              <a:rPr lang="en-US" sz="2000" dirty="0">
                <a:solidFill>
                  <a:srgbClr val="7030A0"/>
                </a:solidFill>
                <a:latin typeface="Georgia" pitchFamily="18" charset="0"/>
              </a:rPr>
              <a:t>CLASSIFICATION</a:t>
            </a:r>
          </a:p>
          <a:p>
            <a:r>
              <a:rPr lang="en-US" sz="2000" dirty="0" smtClean="0">
                <a:latin typeface="Georgia" pitchFamily="18" charset="0"/>
              </a:rPr>
              <a:t>-BAUME </a:t>
            </a:r>
            <a:r>
              <a:rPr lang="en-US" sz="2000" dirty="0">
                <a:latin typeface="Georgia" pitchFamily="18" charset="0"/>
              </a:rPr>
              <a:t>CLASSIFICATION OF PRIMARY TEETH</a:t>
            </a:r>
          </a:p>
          <a:p>
            <a:r>
              <a:rPr lang="en-US" sz="2000" dirty="0" smtClean="0">
                <a:latin typeface="Georgia" pitchFamily="18" charset="0"/>
              </a:rPr>
              <a:t>-INCISOR CLASSIFICATION</a:t>
            </a:r>
            <a:endParaRPr lang="en-US" sz="2000" dirty="0">
              <a:latin typeface="Georgia" pitchFamily="18" charset="0"/>
            </a:endParaRPr>
          </a:p>
          <a:p>
            <a:endParaRPr lang="en-US" sz="2000" dirty="0">
              <a:latin typeface="Georgia" pitchFamily="18" charset="0"/>
            </a:endParaRPr>
          </a:p>
        </p:txBody>
      </p:sp>
    </p:spTree>
    <p:extLst>
      <p:ext uri="{BB962C8B-B14F-4D97-AF65-F5344CB8AC3E}">
        <p14:creationId xmlns:p14="http://schemas.microsoft.com/office/powerpoint/2010/main" xmlns="" val="20081615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100628"/>
            <a:ext cx="7520940" cy="4385772"/>
          </a:xfrm>
        </p:spPr>
        <p:txBody>
          <a:bodyPr>
            <a:normAutofit/>
          </a:bodyPr>
          <a:lstStyle/>
          <a:p>
            <a:pPr>
              <a:lnSpc>
                <a:spcPct val="80000"/>
              </a:lnSpc>
            </a:pPr>
            <a:r>
              <a:rPr lang="en-US" sz="2000" dirty="0" smtClean="0">
                <a:latin typeface="Georgia" pitchFamily="18" charset="0"/>
              </a:rPr>
              <a:t>#</a:t>
            </a:r>
            <a:r>
              <a:rPr lang="en-US" sz="2000" dirty="0" err="1" smtClean="0">
                <a:latin typeface="Georgia" pitchFamily="18" charset="0"/>
              </a:rPr>
              <a:t>Asbell</a:t>
            </a:r>
            <a:r>
              <a:rPr lang="en-US" sz="2000" dirty="0" smtClean="0">
                <a:latin typeface="Georgia" pitchFamily="18" charset="0"/>
              </a:rPr>
              <a:t> </a:t>
            </a:r>
            <a:r>
              <a:rPr lang="en-US" sz="2000" dirty="0">
                <a:latin typeface="Georgia" pitchFamily="18" charset="0"/>
              </a:rPr>
              <a:t>MB: A Brief History of  Orthodontics, Am. J. </a:t>
            </a:r>
            <a:r>
              <a:rPr lang="en-US" sz="2000" dirty="0" err="1">
                <a:latin typeface="Georgia" pitchFamily="18" charset="0"/>
              </a:rPr>
              <a:t>Orthod</a:t>
            </a:r>
            <a:r>
              <a:rPr lang="en-US" sz="2000" dirty="0">
                <a:latin typeface="Georgia" pitchFamily="18" charset="0"/>
              </a:rPr>
              <a:t>. </a:t>
            </a:r>
            <a:r>
              <a:rPr lang="en-US" sz="2000" dirty="0" err="1">
                <a:latin typeface="Georgia" pitchFamily="18" charset="0"/>
              </a:rPr>
              <a:t>Dentofac</a:t>
            </a:r>
            <a:r>
              <a:rPr lang="en-US" sz="2000" dirty="0">
                <a:latin typeface="Georgia" pitchFamily="18" charset="0"/>
              </a:rPr>
              <a:t>. </a:t>
            </a:r>
            <a:r>
              <a:rPr lang="en-US" sz="2000" dirty="0" err="1">
                <a:latin typeface="Georgia" pitchFamily="18" charset="0"/>
              </a:rPr>
              <a:t>Orthop</a:t>
            </a:r>
            <a:r>
              <a:rPr lang="en-US" sz="2000" dirty="0">
                <a:latin typeface="Georgia" pitchFamily="18" charset="0"/>
              </a:rPr>
              <a:t>., August </a:t>
            </a:r>
            <a:r>
              <a:rPr lang="en-US" sz="2000" dirty="0" smtClean="0">
                <a:latin typeface="Georgia" pitchFamily="18" charset="0"/>
              </a:rPr>
              <a:t>1990</a:t>
            </a:r>
          </a:p>
          <a:p>
            <a:pPr>
              <a:lnSpc>
                <a:spcPct val="80000"/>
              </a:lnSpc>
            </a:pPr>
            <a:endParaRPr lang="en-US" sz="2000" dirty="0">
              <a:latin typeface="Georgia" pitchFamily="18" charset="0"/>
            </a:endParaRPr>
          </a:p>
          <a:p>
            <a:pPr>
              <a:lnSpc>
                <a:spcPct val="80000"/>
              </a:lnSpc>
            </a:pPr>
            <a:r>
              <a:rPr lang="en-US" sz="2000" dirty="0" smtClean="0">
                <a:latin typeface="Georgia" pitchFamily="18" charset="0"/>
              </a:rPr>
              <a:t>#Tang </a:t>
            </a:r>
            <a:r>
              <a:rPr lang="en-US" sz="2000" dirty="0">
                <a:latin typeface="Georgia" pitchFamily="18" charset="0"/>
              </a:rPr>
              <a:t>ELK, Wei SHY: Recording and measuring malocclusion: a review of the literature, Am. J. </a:t>
            </a:r>
            <a:r>
              <a:rPr lang="en-US" sz="2000" dirty="0" err="1">
                <a:latin typeface="Georgia" pitchFamily="18" charset="0"/>
              </a:rPr>
              <a:t>Orthod</a:t>
            </a:r>
            <a:r>
              <a:rPr lang="en-US" sz="2000" dirty="0">
                <a:latin typeface="Georgia" pitchFamily="18" charset="0"/>
              </a:rPr>
              <a:t>. </a:t>
            </a:r>
            <a:r>
              <a:rPr lang="en-US" sz="2000" dirty="0" err="1">
                <a:latin typeface="Georgia" pitchFamily="18" charset="0"/>
              </a:rPr>
              <a:t>Dentofac</a:t>
            </a:r>
            <a:r>
              <a:rPr lang="en-US" sz="2000" dirty="0">
                <a:latin typeface="Georgia" pitchFamily="18" charset="0"/>
              </a:rPr>
              <a:t>. </a:t>
            </a:r>
            <a:r>
              <a:rPr lang="en-US" sz="2000" dirty="0" err="1">
                <a:latin typeface="Georgia" pitchFamily="18" charset="0"/>
              </a:rPr>
              <a:t>Orthop</a:t>
            </a:r>
            <a:r>
              <a:rPr lang="en-US" sz="2000" dirty="0">
                <a:latin typeface="Georgia" pitchFamily="18" charset="0"/>
              </a:rPr>
              <a:t>., April  1993</a:t>
            </a:r>
          </a:p>
          <a:p>
            <a:pPr>
              <a:lnSpc>
                <a:spcPct val="80000"/>
              </a:lnSpc>
            </a:pPr>
            <a:endParaRPr lang="en-US" sz="2000" dirty="0" smtClean="0">
              <a:latin typeface="Georgia" pitchFamily="18" charset="0"/>
            </a:endParaRPr>
          </a:p>
          <a:p>
            <a:pPr>
              <a:lnSpc>
                <a:spcPct val="80000"/>
              </a:lnSpc>
            </a:pPr>
            <a:r>
              <a:rPr lang="en-US" sz="2000" dirty="0" smtClean="0">
                <a:latin typeface="Georgia" pitchFamily="18" charset="0"/>
              </a:rPr>
              <a:t>#</a:t>
            </a:r>
            <a:r>
              <a:rPr lang="en-US" sz="2000" dirty="0" err="1" smtClean="0">
                <a:latin typeface="Georgia" pitchFamily="18" charset="0"/>
              </a:rPr>
              <a:t>Jarvinen</a:t>
            </a:r>
            <a:r>
              <a:rPr lang="en-US" sz="2000" dirty="0" smtClean="0">
                <a:latin typeface="Georgia" pitchFamily="18" charset="0"/>
              </a:rPr>
              <a:t> </a:t>
            </a:r>
            <a:r>
              <a:rPr lang="en-US" sz="2000" dirty="0">
                <a:latin typeface="Georgia" pitchFamily="18" charset="0"/>
              </a:rPr>
              <a:t>S: indexes for  orthodontic treatment need, Am. J. </a:t>
            </a:r>
            <a:r>
              <a:rPr lang="en-US" sz="2000" dirty="0" err="1">
                <a:latin typeface="Georgia" pitchFamily="18" charset="0"/>
              </a:rPr>
              <a:t>Orthod</a:t>
            </a:r>
            <a:r>
              <a:rPr lang="en-US" sz="2000" dirty="0">
                <a:latin typeface="Georgia" pitchFamily="18" charset="0"/>
              </a:rPr>
              <a:t>. </a:t>
            </a:r>
            <a:r>
              <a:rPr lang="en-US" sz="2000" dirty="0" err="1">
                <a:latin typeface="Georgia" pitchFamily="18" charset="0"/>
              </a:rPr>
              <a:t>Dentofac</a:t>
            </a:r>
            <a:r>
              <a:rPr lang="en-US" sz="2000" dirty="0">
                <a:latin typeface="Georgia" pitchFamily="18" charset="0"/>
              </a:rPr>
              <a:t>. </a:t>
            </a:r>
            <a:r>
              <a:rPr lang="en-US" sz="2000" dirty="0" err="1">
                <a:latin typeface="Georgia" pitchFamily="18" charset="0"/>
              </a:rPr>
              <a:t>Orthop</a:t>
            </a:r>
            <a:r>
              <a:rPr lang="en-US" sz="2000" dirty="0">
                <a:latin typeface="Georgia" pitchFamily="18" charset="0"/>
              </a:rPr>
              <a:t>.,September 2001</a:t>
            </a:r>
          </a:p>
          <a:p>
            <a:pPr>
              <a:lnSpc>
                <a:spcPct val="80000"/>
              </a:lnSpc>
            </a:pPr>
            <a:endParaRPr lang="en-US" sz="2000" dirty="0" smtClean="0">
              <a:latin typeface="Georgia" pitchFamily="18" charset="0"/>
            </a:endParaRPr>
          </a:p>
          <a:p>
            <a:pPr>
              <a:lnSpc>
                <a:spcPct val="80000"/>
              </a:lnSpc>
            </a:pPr>
            <a:r>
              <a:rPr lang="en-US" sz="2000" dirty="0" smtClean="0">
                <a:latin typeface="Georgia" pitchFamily="18" charset="0"/>
              </a:rPr>
              <a:t>#Ackerman </a:t>
            </a:r>
            <a:r>
              <a:rPr lang="en-US" sz="2000" dirty="0">
                <a:latin typeface="Georgia" pitchFamily="18" charset="0"/>
              </a:rPr>
              <a:t>JL, </a:t>
            </a:r>
            <a:r>
              <a:rPr lang="en-US" sz="2000" dirty="0" err="1">
                <a:latin typeface="Georgia" pitchFamily="18" charset="0"/>
              </a:rPr>
              <a:t>Proffit</a:t>
            </a:r>
            <a:r>
              <a:rPr lang="en-US" sz="2000" dirty="0">
                <a:latin typeface="Georgia" pitchFamily="18" charset="0"/>
              </a:rPr>
              <a:t>  WR: The characteristics of malocclusion: a modern approach to classification and diagnosis, Am. J. </a:t>
            </a:r>
            <a:r>
              <a:rPr lang="en-US" sz="2000" dirty="0" err="1">
                <a:latin typeface="Georgia" pitchFamily="18" charset="0"/>
              </a:rPr>
              <a:t>Orthod</a:t>
            </a:r>
            <a:r>
              <a:rPr lang="en-US" sz="2000" dirty="0">
                <a:latin typeface="Georgia" pitchFamily="18" charset="0"/>
              </a:rPr>
              <a:t> 56:443, 1969</a:t>
            </a:r>
          </a:p>
          <a:p>
            <a:endParaRPr lang="en-US" sz="2000" dirty="0"/>
          </a:p>
        </p:txBody>
      </p:sp>
    </p:spTree>
    <p:extLst>
      <p:ext uri="{BB962C8B-B14F-4D97-AF65-F5344CB8AC3E}">
        <p14:creationId xmlns:p14="http://schemas.microsoft.com/office/powerpoint/2010/main" xmlns="" val="230638618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38400"/>
            <a:ext cx="7520940" cy="548640"/>
          </a:xfrm>
        </p:spPr>
        <p:txBody>
          <a:bodyPr/>
          <a:lstStyle/>
          <a:p>
            <a:r>
              <a:rPr lang="en-US" b="1" dirty="0" smtClean="0">
                <a:solidFill>
                  <a:srgbClr val="C00000"/>
                </a:solidFill>
                <a:latin typeface="Georgia" pitchFamily="18" charset="0"/>
              </a:rPr>
              <a:t>                           THANK YOU</a:t>
            </a:r>
            <a:endParaRPr lang="en-US" b="1" dirty="0">
              <a:solidFill>
                <a:srgbClr val="C00000"/>
              </a:solidFill>
              <a:latin typeface="Georgia" pitchFamily="18" charset="0"/>
            </a:endParaRPr>
          </a:p>
        </p:txBody>
      </p:sp>
    </p:spTree>
    <p:extLst>
      <p:ext uri="{BB962C8B-B14F-4D97-AF65-F5344CB8AC3E}">
        <p14:creationId xmlns:p14="http://schemas.microsoft.com/office/powerpoint/2010/main" xmlns="" val="9706299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2601</TotalTime>
  <Words>5010</Words>
  <Application>Microsoft Office PowerPoint</Application>
  <PresentationFormat>On-screen Show (4:3)</PresentationFormat>
  <Paragraphs>915</Paragraphs>
  <Slides>91</Slides>
  <Notes>17</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91</vt:i4>
      </vt:variant>
    </vt:vector>
  </HeadingPairs>
  <TitlesOfParts>
    <vt:vector size="95" baseType="lpstr">
      <vt:lpstr>Angles</vt:lpstr>
      <vt:lpstr>Photo Editor Photo</vt:lpstr>
      <vt:lpstr>Ulead PhotoImpact Image</vt:lpstr>
      <vt:lpstr>Microsoft Photo Editor 3.0 Photo</vt:lpstr>
      <vt:lpstr>                               SEMINAR</vt:lpstr>
      <vt:lpstr>                                CONTENTS</vt:lpstr>
      <vt:lpstr>CLASSIFICATION OF MALOCCLUSION </vt:lpstr>
      <vt:lpstr>      OCCLUSION </vt:lpstr>
      <vt:lpstr>               SIX KEYS OF NORMAL OCCLUSION                              (BY ANDREWS LF-Am J Orthod 1972:63:296)</vt:lpstr>
      <vt:lpstr>Slide 6</vt:lpstr>
      <vt:lpstr>Slide 7</vt:lpstr>
      <vt:lpstr>                        MALOCCLUSION</vt:lpstr>
      <vt:lpstr>                     </vt:lpstr>
      <vt:lpstr>ANGLE'S SYSTEM OF CLASSIFICATION</vt:lpstr>
      <vt:lpstr>                       KEY of occlusion </vt:lpstr>
      <vt:lpstr>                                    LINE of occlusion </vt:lpstr>
      <vt:lpstr>Slide 13</vt:lpstr>
      <vt:lpstr>Slide 14</vt:lpstr>
      <vt:lpstr>Slide 15</vt:lpstr>
      <vt:lpstr>Angle's Class I </vt:lpstr>
      <vt:lpstr>CLASS I BIMAXILLARY PROTRUSION </vt:lpstr>
      <vt:lpstr>Angle's Class II </vt:lpstr>
      <vt:lpstr>Class II, division 1</vt:lpstr>
      <vt:lpstr>Slide 20</vt:lpstr>
      <vt:lpstr>Class II, division 2</vt:lpstr>
      <vt:lpstr>Slide 22</vt:lpstr>
      <vt:lpstr>Class II, Subdivision </vt:lpstr>
      <vt:lpstr>Comparision b/w angle’s class ii div 1 &amp; 2</vt:lpstr>
      <vt:lpstr>Class III malocclusion </vt:lpstr>
      <vt:lpstr>Slide 26</vt:lpstr>
      <vt:lpstr>Slide 27</vt:lpstr>
      <vt:lpstr>Slide 28</vt:lpstr>
      <vt:lpstr>Drawbacks of Angle's classification </vt:lpstr>
      <vt:lpstr>                      MODIFICATIONS   </vt:lpstr>
      <vt:lpstr>LISCHER'S MODIFICATIONS OF ANGLE'S CLASSIFICATION </vt:lpstr>
      <vt:lpstr>Slide 32</vt:lpstr>
      <vt:lpstr>Slide 33</vt:lpstr>
      <vt:lpstr>               INTRA-ARCH MALOCCLUSIONS</vt:lpstr>
      <vt:lpstr>Slide 35</vt:lpstr>
      <vt:lpstr>Slide 36</vt:lpstr>
      <vt:lpstr>Slide 37</vt:lpstr>
      <vt:lpstr>Slide 38</vt:lpstr>
      <vt:lpstr> DEWEY'S MODIFICATION  </vt:lpstr>
      <vt:lpstr>Slide 40</vt:lpstr>
      <vt:lpstr>Slide 41</vt:lpstr>
      <vt:lpstr>Slide 42</vt:lpstr>
      <vt:lpstr>Slide 43</vt:lpstr>
      <vt:lpstr>MODIFIED ANGLE CLASSIFICATION </vt:lpstr>
      <vt:lpstr>Slide 45</vt:lpstr>
      <vt:lpstr>or whether only one premolar is present in each quadrant.</vt:lpstr>
      <vt:lpstr>Slide 47</vt:lpstr>
      <vt:lpstr>Deciduous and mixed dentition classification </vt:lpstr>
      <vt:lpstr>Slide 49</vt:lpstr>
      <vt:lpstr>Advantages of the modified Angle classification</vt:lpstr>
      <vt:lpstr>Slide 51</vt:lpstr>
      <vt:lpstr>                                BREAK</vt:lpstr>
      <vt:lpstr>Slide 53</vt:lpstr>
      <vt:lpstr>Slide 54</vt:lpstr>
      <vt:lpstr>BAUME   CLASSIFICATION  OF  PRIMARY  TEETH </vt:lpstr>
      <vt:lpstr>Slide 56</vt:lpstr>
      <vt:lpstr>THE PSEUDO-CLASS I- A NEWLY DEFINED TYPE OF MALOCCLUSION </vt:lpstr>
      <vt:lpstr>Development of pseudo class 1</vt:lpstr>
      <vt:lpstr>Slide 59</vt:lpstr>
      <vt:lpstr>Slide 60</vt:lpstr>
      <vt:lpstr>                  Simon’s law of canine</vt:lpstr>
      <vt:lpstr>              SKELETAL CLASSIFICATION</vt:lpstr>
      <vt:lpstr>Slide 63</vt:lpstr>
      <vt:lpstr>Slide 64</vt:lpstr>
      <vt:lpstr>Slide 65</vt:lpstr>
      <vt:lpstr>Slide 66</vt:lpstr>
      <vt:lpstr> BALLARD’S CLASSIFICATION </vt:lpstr>
      <vt:lpstr>               INCISOR CLASSIFICATION </vt:lpstr>
      <vt:lpstr>Slide 69</vt:lpstr>
      <vt:lpstr>Slide 70</vt:lpstr>
      <vt:lpstr>                   CANINE CLASSIFICATION </vt:lpstr>
      <vt:lpstr>Slide 72</vt:lpstr>
      <vt:lpstr>ACKERMAN-PROFITT  CLASSIFICATION</vt:lpstr>
      <vt:lpstr>Slide 74</vt:lpstr>
      <vt:lpstr>Slide 75</vt:lpstr>
      <vt:lpstr>ADDITIONS TO FIVE CHARACTERISTICS                                                                CLASSIFICATION SYSTEM</vt:lpstr>
      <vt:lpstr>ESTHETIC LINE OF THE DENTITION</vt:lpstr>
      <vt:lpstr>PITCH , ROLL AND YAW IN SYSTEMATIC DESCRIPTION</vt:lpstr>
      <vt:lpstr>                  WHO/FDI CLASSIFICATION</vt:lpstr>
      <vt:lpstr>Slide 80</vt:lpstr>
      <vt:lpstr>ETIOLOGICAL  CLASSIFICATION- by moyer’’s </vt:lpstr>
      <vt:lpstr>                      BENNET’S CLASSIFICATION </vt:lpstr>
      <vt:lpstr>                QUANTITATIVE CLASSIFICATION</vt:lpstr>
      <vt:lpstr>Slide 84</vt:lpstr>
      <vt:lpstr>IOTN-Index of treatment needs                  classification-  BY SHAW’S</vt:lpstr>
      <vt:lpstr>LIMITATIONS OF ALL CLASSIFICATION SYSTEM</vt:lpstr>
      <vt:lpstr>                                                                           CONCLUSION </vt:lpstr>
      <vt:lpstr>Slide 88</vt:lpstr>
      <vt:lpstr>REFERENCES </vt:lpstr>
      <vt:lpstr>Slide 90</vt:lpstr>
      <vt:lpstr>                           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Ravi Dahiya</dc:creator>
  <cp:lastModifiedBy>Dr. Ankit</cp:lastModifiedBy>
  <cp:revision>151</cp:revision>
  <dcterms:created xsi:type="dcterms:W3CDTF">2012-07-15T11:39:51Z</dcterms:created>
  <dcterms:modified xsi:type="dcterms:W3CDTF">2016-04-18T07:25:18Z</dcterms:modified>
</cp:coreProperties>
</file>