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sldIdLst>
    <p:sldId id="256" r:id="rId2"/>
    <p:sldId id="258" r:id="rId3"/>
    <p:sldId id="264" r:id="rId4"/>
    <p:sldId id="265" r:id="rId5"/>
    <p:sldId id="260" r:id="rId6"/>
    <p:sldId id="261" r:id="rId7"/>
    <p:sldId id="262" r:id="rId8"/>
    <p:sldId id="263" r:id="rId9"/>
    <p:sldId id="266" r:id="rId10"/>
    <p:sldId id="267" r:id="rId11"/>
    <p:sldId id="268" r:id="rId12"/>
    <p:sldId id="285" r:id="rId13"/>
    <p:sldId id="269" r:id="rId14"/>
    <p:sldId id="270" r:id="rId15"/>
    <p:sldId id="271" r:id="rId16"/>
    <p:sldId id="272" r:id="rId17"/>
    <p:sldId id="273" r:id="rId18"/>
    <p:sldId id="274" r:id="rId19"/>
    <p:sldId id="275" r:id="rId20"/>
    <p:sldId id="276" r:id="rId21"/>
    <p:sldId id="319" r:id="rId22"/>
    <p:sldId id="277" r:id="rId23"/>
    <p:sldId id="278" r:id="rId24"/>
    <p:sldId id="318" r:id="rId25"/>
    <p:sldId id="279" r:id="rId26"/>
    <p:sldId id="280" r:id="rId27"/>
    <p:sldId id="281" r:id="rId28"/>
    <p:sldId id="282" r:id="rId29"/>
    <p:sldId id="320" r:id="rId30"/>
    <p:sldId id="286" r:id="rId31"/>
    <p:sldId id="321"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4"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57" d="100"/>
          <a:sy n="57" d="100"/>
        </p:scale>
        <p:origin x="-1746" y="-32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7800" y="3771174"/>
            <a:ext cx="5459737"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AC629-D33E-47F8-B137-36992AB4F76F}" type="slidenum">
              <a:rPr lang="en-US" smtClean="0"/>
              <a:pPr/>
              <a:t>‹#›</a:t>
            </a:fld>
            <a:endParaRPr lang="en-US"/>
          </a:p>
        </p:txBody>
      </p:sp>
      <p:sp>
        <p:nvSpPr>
          <p:cNvPr id="12" name="TextBox 11"/>
          <p:cNvSpPr txBox="1"/>
          <p:nvPr/>
        </p:nvSpPr>
        <p:spPr>
          <a:xfrm>
            <a:off x="673721" y="971253"/>
            <a:ext cx="601434"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6997868" y="2613787"/>
            <a:ext cx="601434"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11DF86-6A4B-4EE6-8A8E-9B6E1B582385}" type="datetimeFigureOut">
              <a:rPr lang="en-US" smtClean="0"/>
              <a:pPr/>
              <a:t>12/15/2019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AC629-D33E-47F8-B137-36992AB4F76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 xmlns:a14="http://schemas.microsoft.com/office/drawing/2010/main" val="0"/>
              </a:ext>
            </a:extLst>
          </a:blip>
          <a:srcRect b="23320"/>
          <a:stretch/>
        </p:blipFill>
        <p:spPr>
          <a:xfrm>
            <a:off x="6454408"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511DF86-6A4B-4EE6-8A8E-9B6E1B582385}" type="datetimeFigureOut">
              <a:rPr lang="en-US" smtClean="0"/>
              <a:pPr/>
              <a:t>12/15/2019</a:t>
            </a:fld>
            <a:endParaRPr lang="en-US"/>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F9AC629-D33E-47F8-B137-36992AB4F76F}"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7515784" cy="4114799"/>
          </a:xfrm>
        </p:spPr>
        <p:txBody>
          <a:bodyPr/>
          <a:lstStyle/>
          <a:p>
            <a:r>
              <a:rPr lang="en-US" dirty="0" smtClean="0"/>
              <a:t>FUNDAMENTALS OF TOOTH PREPARATION</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CONSERVATION OF TOOTH STRUCTURE  </a:t>
            </a:r>
            <a:br>
              <a:rPr lang="en-US" dirty="0" smtClean="0"/>
            </a:br>
            <a:endParaRPr lang="en-US" dirty="0"/>
          </a:p>
        </p:txBody>
      </p:sp>
      <p:sp>
        <p:nvSpPr>
          <p:cNvPr id="3" name="Content Placeholder 2"/>
          <p:cNvSpPr>
            <a:spLocks noGrp="1"/>
          </p:cNvSpPr>
          <p:nvPr>
            <p:ph idx="1"/>
          </p:nvPr>
        </p:nvSpPr>
        <p:spPr/>
        <p:txBody>
          <a:bodyPr/>
          <a:lstStyle/>
          <a:p>
            <a:pPr>
              <a:lnSpc>
                <a:spcPct val="150000"/>
              </a:lnSpc>
            </a:pPr>
            <a:r>
              <a:rPr lang="en-US" sz="2400" dirty="0" smtClean="0"/>
              <a:t>Every effort should be made to create restorations that are as conservative as possible. smaller the tooth preparation is, the stronger will be the remaining unprepared tooth structure</a:t>
            </a:r>
            <a:r>
              <a:rPr lang="en-US" dirty="0" smtClean="0"/>
              <a:t>.  </a:t>
            </a:r>
          </a:p>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Affected and Infected Dentin  </a:t>
            </a:r>
            <a:br>
              <a:rPr lang="en-US" dirty="0" smtClean="0"/>
            </a:br>
            <a:endParaRPr lang="en-US" dirty="0"/>
          </a:p>
        </p:txBody>
      </p:sp>
      <p:sp>
        <p:nvSpPr>
          <p:cNvPr id="3" name="Content Placeholder 2"/>
          <p:cNvSpPr>
            <a:spLocks noGrp="1"/>
          </p:cNvSpPr>
          <p:nvPr>
            <p:ph idx="1"/>
          </p:nvPr>
        </p:nvSpPr>
        <p:spPr>
          <a:xfrm>
            <a:off x="304800" y="1828800"/>
            <a:ext cx="8610600" cy="4800599"/>
          </a:xfrm>
        </p:spPr>
        <p:txBody>
          <a:bodyPr>
            <a:normAutofit fontScale="92500" lnSpcReduction="10000"/>
          </a:bodyPr>
          <a:lstStyle/>
          <a:p>
            <a:pPr>
              <a:lnSpc>
                <a:spcPct val="150000"/>
              </a:lnSpc>
            </a:pPr>
            <a:r>
              <a:rPr lang="en-US" dirty="0" smtClean="0"/>
              <a:t>In tooth  preparation, it is desirable that only infected dentin  be removed, leaving affected dentin, which may be </a:t>
            </a:r>
            <a:r>
              <a:rPr lang="en-US" dirty="0" err="1" smtClean="0"/>
              <a:t>remineralized</a:t>
            </a:r>
            <a:r>
              <a:rPr lang="en-US" dirty="0" smtClean="0"/>
              <a:t> in a vital tooth after the completion of  restorative treatment.</a:t>
            </a:r>
          </a:p>
          <a:p>
            <a:pPr>
              <a:lnSpc>
                <a:spcPct val="150000"/>
              </a:lnSpc>
            </a:pPr>
            <a:r>
              <a:rPr lang="en-US" dirty="0" smtClean="0"/>
              <a:t>Infected dentin has bacteria present, and collagen  is irreversibly denatured. It is not </a:t>
            </a:r>
            <a:r>
              <a:rPr lang="en-US" dirty="0" err="1" smtClean="0"/>
              <a:t>remineralizable</a:t>
            </a:r>
            <a:r>
              <a:rPr lang="en-US" dirty="0" smtClean="0"/>
              <a:t>  and must be removed. </a:t>
            </a:r>
          </a:p>
          <a:p>
            <a:pPr>
              <a:lnSpc>
                <a:spcPct val="150000"/>
              </a:lnSpc>
            </a:pPr>
            <a:r>
              <a:rPr lang="en-US" dirty="0" smtClean="0"/>
              <a:t>Affected dentin has no bacteria, and the collagen matrix is intact, is </a:t>
            </a:r>
            <a:r>
              <a:rPr lang="en-US" dirty="0" err="1" smtClean="0"/>
              <a:t>remineralizable</a:t>
            </a:r>
            <a:r>
              <a:rPr lang="en-US" dirty="0" smtClean="0"/>
              <a:t>, and should be preserved.</a:t>
            </a:r>
          </a:p>
          <a:p>
            <a:pPr>
              <a:lnSpc>
                <a:spcPct val="150000"/>
              </a:lnSpc>
            </a:pPr>
            <a:r>
              <a:rPr lang="en-US" dirty="0" smtClean="0"/>
              <a:t>To clinically distinguish these two layers, the operator  observes the degree of discoloration (extrinsic staining) and tests the area for hardness by the feel of an  explorer tine or a slowly revolving bur.</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Enameloplasty</a:t>
            </a:r>
            <a:r>
              <a:rPr lang="en-US" dirty="0" smtClean="0"/>
              <a:t>  </a:t>
            </a:r>
            <a:br>
              <a:rPr lang="en-US" dirty="0" smtClean="0"/>
            </a:br>
            <a:endParaRPr lang="en-US" dirty="0"/>
          </a:p>
        </p:txBody>
      </p:sp>
      <p:sp>
        <p:nvSpPr>
          <p:cNvPr id="3" name="Content Placeholder 2"/>
          <p:cNvSpPr>
            <a:spLocks noGrp="1"/>
          </p:cNvSpPr>
          <p:nvPr>
            <p:ph idx="1"/>
          </p:nvPr>
        </p:nvSpPr>
        <p:spPr>
          <a:xfrm>
            <a:off x="152400" y="1447801"/>
            <a:ext cx="5715000" cy="4800600"/>
          </a:xfrm>
        </p:spPr>
        <p:txBody>
          <a:bodyPr>
            <a:noAutofit/>
          </a:bodyPr>
          <a:lstStyle/>
          <a:p>
            <a:pPr>
              <a:lnSpc>
                <a:spcPct val="160000"/>
              </a:lnSpc>
            </a:pPr>
            <a:r>
              <a:rPr lang="en-US" sz="1600" dirty="0" err="1" smtClean="0"/>
              <a:t>Enameloplasty</a:t>
            </a:r>
            <a:r>
              <a:rPr lang="en-US" sz="1600" dirty="0" smtClean="0"/>
              <a:t> is a prophylactic procedure that involves  the removal of a shallow, enamel developmental </a:t>
            </a:r>
            <a:r>
              <a:rPr lang="en-US" sz="1600" dirty="0" err="1" smtClean="0"/>
              <a:t>ﬁssure</a:t>
            </a:r>
            <a:r>
              <a:rPr lang="en-US" sz="1600" dirty="0" smtClean="0"/>
              <a:t> or pit to create a smooth, saucer-shaped surface that is self-cleansing or easily cleaned.</a:t>
            </a:r>
          </a:p>
          <a:p>
            <a:pPr>
              <a:lnSpc>
                <a:spcPct val="160000"/>
              </a:lnSpc>
            </a:pPr>
            <a:r>
              <a:rPr lang="en-US" sz="1600" b="1" dirty="0" smtClean="0"/>
              <a:t>Indications  -</a:t>
            </a:r>
            <a:r>
              <a:rPr lang="en-US" sz="1600" dirty="0" smtClean="0"/>
              <a:t>1. A </a:t>
            </a:r>
            <a:r>
              <a:rPr lang="en-US" sz="1600" dirty="0" err="1" smtClean="0"/>
              <a:t>ﬁssure</a:t>
            </a:r>
            <a:r>
              <a:rPr lang="en-US" sz="1600" dirty="0" smtClean="0"/>
              <a:t> may be removed by </a:t>
            </a:r>
            <a:r>
              <a:rPr lang="en-US" sz="1600" dirty="0" err="1" smtClean="0"/>
              <a:t>enameloplasty</a:t>
            </a:r>
            <a:r>
              <a:rPr lang="en-US" sz="1600" dirty="0" smtClean="0"/>
              <a:t> if one  third or less of the enamel depth is involved, with-out preparing or extending the tooth preparation.    </a:t>
            </a:r>
          </a:p>
          <a:p>
            <a:pPr>
              <a:lnSpc>
                <a:spcPct val="160000"/>
              </a:lnSpc>
            </a:pPr>
            <a:r>
              <a:rPr lang="en-US" sz="1600" dirty="0" smtClean="0"/>
              <a:t>2. The presence of a shallow </a:t>
            </a:r>
            <a:r>
              <a:rPr lang="en-US" sz="1600" dirty="0" err="1" smtClean="0"/>
              <a:t>ﬁssure</a:t>
            </a:r>
            <a:r>
              <a:rPr lang="en-US" sz="1600" dirty="0" smtClean="0"/>
              <a:t> that approaches or crosses a lingual or facial ridge may be removed by </a:t>
            </a:r>
            <a:r>
              <a:rPr lang="en-US" sz="1600" dirty="0" err="1" smtClean="0"/>
              <a:t>enameloplasty</a:t>
            </a:r>
            <a:r>
              <a:rPr lang="en-US" sz="1600" dirty="0" smtClean="0"/>
              <a:t>.  </a:t>
            </a:r>
          </a:p>
          <a:p>
            <a:pPr>
              <a:lnSpc>
                <a:spcPct val="160000"/>
              </a:lnSpc>
            </a:pPr>
            <a:endParaRPr lang="en-US" sz="1600" dirty="0"/>
          </a:p>
        </p:txBody>
      </p:sp>
      <p:pic>
        <p:nvPicPr>
          <p:cNvPr id="4098" name="Picture 2"/>
          <p:cNvPicPr>
            <a:picLocks noChangeAspect="1" noChangeArrowheads="1"/>
          </p:cNvPicPr>
          <p:nvPr/>
        </p:nvPicPr>
        <p:blipFill>
          <a:blip r:embed="rId2" cstate="print"/>
          <a:srcRect l="53011" t="42478" b="36283"/>
          <a:stretch>
            <a:fillRect/>
          </a:stretch>
        </p:blipFill>
        <p:spPr bwMode="auto">
          <a:xfrm>
            <a:off x="5867400" y="2438400"/>
            <a:ext cx="3048000"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Restorative Material Factors  </a:t>
            </a:r>
            <a:br>
              <a:rPr lang="en-US" dirty="0" smtClean="0"/>
            </a:br>
            <a:endParaRPr lang="en-US" dirty="0"/>
          </a:p>
        </p:txBody>
      </p:sp>
      <p:sp>
        <p:nvSpPr>
          <p:cNvPr id="3" name="Content Placeholder 2"/>
          <p:cNvSpPr>
            <a:spLocks noGrp="1"/>
          </p:cNvSpPr>
          <p:nvPr>
            <p:ph idx="1"/>
          </p:nvPr>
        </p:nvSpPr>
        <p:spPr>
          <a:xfrm>
            <a:off x="827484" y="2052919"/>
            <a:ext cx="7783116" cy="4195481"/>
          </a:xfrm>
        </p:spPr>
        <p:txBody>
          <a:bodyPr>
            <a:normAutofit/>
          </a:bodyPr>
          <a:lstStyle/>
          <a:p>
            <a:pPr>
              <a:lnSpc>
                <a:spcPct val="150000"/>
              </a:lnSpc>
            </a:pPr>
            <a:r>
              <a:rPr lang="en-US" sz="2400" dirty="0" smtClean="0"/>
              <a:t>The choice of restorative-material affects the tooth  preparation and is made by considering many factors. </a:t>
            </a:r>
          </a:p>
          <a:p>
            <a:pPr>
              <a:lnSpc>
                <a:spcPct val="150000"/>
              </a:lnSpc>
            </a:pPr>
            <a:r>
              <a:rPr lang="en-US" sz="2400" dirty="0" smtClean="0"/>
              <a:t>  The ability to isolate the operating  area and the extent of the lesion or defect are factors that the operator must consider in presenting material options to the patient.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Tooth Preparation Terminology</a:t>
            </a:r>
            <a:endParaRPr lang="en-US" dirty="0"/>
          </a:p>
        </p:txBody>
      </p:sp>
      <p:sp>
        <p:nvSpPr>
          <p:cNvPr id="3" name="Content Placeholder 2"/>
          <p:cNvSpPr>
            <a:spLocks noGrp="1"/>
          </p:cNvSpPr>
          <p:nvPr>
            <p:ph idx="1"/>
          </p:nvPr>
        </p:nvSpPr>
        <p:spPr>
          <a:xfrm>
            <a:off x="304800" y="2052919"/>
            <a:ext cx="8382000" cy="4195481"/>
          </a:xfrm>
        </p:spPr>
        <p:txBody>
          <a:bodyPr/>
          <a:lstStyle/>
          <a:p>
            <a:pPr>
              <a:lnSpc>
                <a:spcPct val="150000"/>
              </a:lnSpc>
              <a:buNone/>
            </a:pPr>
            <a:r>
              <a:rPr lang="en-US" sz="2400" b="1" u="sng" dirty="0" smtClean="0"/>
              <a:t>Simple, Compound, and Complex Tooth Preparations - </a:t>
            </a:r>
          </a:p>
          <a:p>
            <a:pPr>
              <a:lnSpc>
                <a:spcPct val="150000"/>
              </a:lnSpc>
            </a:pPr>
            <a:r>
              <a:rPr lang="en-US" sz="2400" dirty="0" smtClean="0"/>
              <a:t>A tooth preparation is termed simple if only one  tooth surface is involved, compound if two surfaces  are involved, and complex if a preparation involves three or more surfaces. </a:t>
            </a:r>
            <a:r>
              <a:rPr lang="en-US" dirty="0" smtClean="0"/>
              <a:t> </a:t>
            </a: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4" y="452718"/>
            <a:ext cx="7897416" cy="1400530"/>
          </a:xfrm>
        </p:spPr>
        <p:txBody>
          <a:bodyPr/>
          <a:lstStyle/>
          <a:p>
            <a:r>
              <a:rPr lang="en-US" dirty="0" smtClean="0"/>
              <a:t>Abbreviated Descriptions of Tooth Preparations</a:t>
            </a:r>
            <a:endParaRPr lang="en-US" dirty="0"/>
          </a:p>
        </p:txBody>
      </p:sp>
      <p:sp>
        <p:nvSpPr>
          <p:cNvPr id="3" name="Content Placeholder 2"/>
          <p:cNvSpPr>
            <a:spLocks noGrp="1"/>
          </p:cNvSpPr>
          <p:nvPr>
            <p:ph idx="1"/>
          </p:nvPr>
        </p:nvSpPr>
        <p:spPr>
          <a:xfrm>
            <a:off x="533400" y="2052919"/>
            <a:ext cx="8001000" cy="4347881"/>
          </a:xfrm>
        </p:spPr>
        <p:txBody>
          <a:bodyPr>
            <a:normAutofit/>
          </a:bodyPr>
          <a:lstStyle/>
          <a:p>
            <a:pPr>
              <a:lnSpc>
                <a:spcPct val="150000"/>
              </a:lnSpc>
            </a:pPr>
            <a:r>
              <a:rPr lang="en-US" sz="2400" dirty="0" smtClean="0"/>
              <a:t>For records and communication, the description of a tooth preparation is abbreviated as follows-  </a:t>
            </a:r>
          </a:p>
          <a:p>
            <a:pPr>
              <a:lnSpc>
                <a:spcPct val="150000"/>
              </a:lnSpc>
            </a:pPr>
            <a:r>
              <a:rPr lang="en-US" sz="2400" dirty="0" smtClean="0"/>
              <a:t>1. An </a:t>
            </a:r>
            <a:r>
              <a:rPr lang="en-US" sz="2400" dirty="0" err="1" smtClean="0"/>
              <a:t>occlusal</a:t>
            </a:r>
            <a:r>
              <a:rPr lang="en-US" sz="2400" dirty="0" smtClean="0"/>
              <a:t> tooth preparation is an ‘O’  </a:t>
            </a:r>
          </a:p>
          <a:p>
            <a:pPr>
              <a:lnSpc>
                <a:spcPct val="150000"/>
              </a:lnSpc>
            </a:pPr>
            <a:r>
              <a:rPr lang="en-US" sz="2400" dirty="0" smtClean="0"/>
              <a:t>2. A preparation involving the </a:t>
            </a:r>
            <a:r>
              <a:rPr lang="en-US" sz="2400" dirty="0" err="1" smtClean="0"/>
              <a:t>mesial</a:t>
            </a:r>
            <a:r>
              <a:rPr lang="en-US" sz="2400" dirty="0" smtClean="0"/>
              <a:t> and </a:t>
            </a:r>
            <a:r>
              <a:rPr lang="en-US" sz="2400" dirty="0" err="1" smtClean="0"/>
              <a:t>occlusal</a:t>
            </a:r>
            <a:r>
              <a:rPr lang="en-US" sz="2400" dirty="0" smtClean="0"/>
              <a:t> surfaces is a ‘MO’  </a:t>
            </a:r>
          </a:p>
          <a:p>
            <a:pPr>
              <a:lnSpc>
                <a:spcPct val="150000"/>
              </a:lnSpc>
            </a:pPr>
            <a:r>
              <a:rPr lang="en-US" sz="2400" dirty="0" smtClean="0"/>
              <a:t>3. A preparation involving the </a:t>
            </a:r>
            <a:r>
              <a:rPr lang="en-US" sz="2400" dirty="0" err="1" smtClean="0"/>
              <a:t>mesial</a:t>
            </a:r>
            <a:r>
              <a:rPr lang="en-US" sz="2400" dirty="0" smtClean="0"/>
              <a:t>, </a:t>
            </a:r>
            <a:r>
              <a:rPr lang="en-US" sz="2400" dirty="0" err="1" smtClean="0"/>
              <a:t>occlusal</a:t>
            </a:r>
            <a:r>
              <a:rPr lang="en-US" sz="2400" dirty="0" smtClean="0"/>
              <a:t>, and distal surfaces is an ‘MOD</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Tooth Preparation Walls </a:t>
            </a:r>
            <a:endParaRPr lang="en-US" dirty="0"/>
          </a:p>
        </p:txBody>
      </p:sp>
      <p:sp>
        <p:nvSpPr>
          <p:cNvPr id="3" name="Content Placeholder 2"/>
          <p:cNvSpPr>
            <a:spLocks noGrp="1"/>
          </p:cNvSpPr>
          <p:nvPr>
            <p:ph idx="1"/>
          </p:nvPr>
        </p:nvSpPr>
        <p:spPr>
          <a:xfrm>
            <a:off x="457200" y="1600200"/>
            <a:ext cx="8153400" cy="4876799"/>
          </a:xfrm>
        </p:spPr>
        <p:txBody>
          <a:bodyPr>
            <a:normAutofit/>
          </a:bodyPr>
          <a:lstStyle/>
          <a:p>
            <a:pPr>
              <a:buNone/>
            </a:pPr>
            <a:r>
              <a:rPr lang="en-US" dirty="0" smtClean="0"/>
              <a:t>1.  </a:t>
            </a:r>
            <a:r>
              <a:rPr lang="en-US" b="1" dirty="0" smtClean="0"/>
              <a:t>Internal wall- </a:t>
            </a:r>
            <a:r>
              <a:rPr lang="en-US" dirty="0" smtClean="0"/>
              <a:t> </a:t>
            </a:r>
          </a:p>
          <a:p>
            <a:r>
              <a:rPr lang="en-US" dirty="0" smtClean="0"/>
              <a:t>The internal wall is the prepared surface that does not extend to the external tooth surface.  </a:t>
            </a:r>
          </a:p>
          <a:p>
            <a:pPr>
              <a:buNone/>
            </a:pPr>
            <a:r>
              <a:rPr lang="en-US" dirty="0" smtClean="0"/>
              <a:t>2. </a:t>
            </a:r>
            <a:r>
              <a:rPr lang="en-US" b="1" dirty="0" smtClean="0"/>
              <a:t>Axial wall- </a:t>
            </a:r>
          </a:p>
          <a:p>
            <a:r>
              <a:rPr lang="en-US" dirty="0" smtClean="0"/>
              <a:t>The axial wall is the internal wall parallel to the long axis of the tooth.  </a:t>
            </a:r>
          </a:p>
          <a:p>
            <a:pPr>
              <a:buNone/>
            </a:pPr>
            <a:r>
              <a:rPr lang="en-US" dirty="0" smtClean="0"/>
              <a:t>3. </a:t>
            </a:r>
            <a:r>
              <a:rPr lang="en-US" b="1" dirty="0" err="1" smtClean="0"/>
              <a:t>Pulpal</a:t>
            </a:r>
            <a:r>
              <a:rPr lang="en-US" b="1" dirty="0" smtClean="0"/>
              <a:t> wall (floor)-</a:t>
            </a:r>
          </a:p>
          <a:p>
            <a:r>
              <a:rPr lang="en-US" dirty="0" smtClean="0"/>
              <a:t>The </a:t>
            </a:r>
            <a:r>
              <a:rPr lang="en-US" dirty="0" err="1" smtClean="0"/>
              <a:t>pulpal</a:t>
            </a:r>
            <a:r>
              <a:rPr lang="en-US" dirty="0" smtClean="0"/>
              <a:t> wall is the internal wall that is perpendicular to the long axis of the tooth and </a:t>
            </a:r>
            <a:r>
              <a:rPr lang="en-US" dirty="0" err="1" smtClean="0"/>
              <a:t>occlusal</a:t>
            </a:r>
            <a:r>
              <a:rPr lang="en-US" dirty="0" smtClean="0"/>
              <a:t> of the pulp.  </a:t>
            </a:r>
          </a:p>
          <a:p>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609600"/>
            <a:ext cx="5257800" cy="6248400"/>
          </a:xfrm>
        </p:spPr>
        <p:txBody>
          <a:bodyPr>
            <a:normAutofit fontScale="92500"/>
          </a:bodyPr>
          <a:lstStyle/>
          <a:p>
            <a:pPr>
              <a:lnSpc>
                <a:spcPct val="160000"/>
              </a:lnSpc>
              <a:buNone/>
            </a:pPr>
            <a:r>
              <a:rPr lang="en-US" sz="2400" dirty="0" smtClean="0"/>
              <a:t> 4. External wall- </a:t>
            </a:r>
          </a:p>
          <a:p>
            <a:pPr>
              <a:lnSpc>
                <a:spcPct val="160000"/>
              </a:lnSpc>
            </a:pPr>
            <a:r>
              <a:rPr lang="en-US" sz="2400" dirty="0" smtClean="0"/>
              <a:t>The external wall is the prepared surface that extends  to the external tooth surface. </a:t>
            </a:r>
          </a:p>
          <a:p>
            <a:pPr>
              <a:buNone/>
            </a:pPr>
            <a:r>
              <a:rPr lang="en-US" sz="2400" dirty="0" smtClean="0"/>
              <a:t>5. Floor (or seat]-  </a:t>
            </a:r>
          </a:p>
          <a:p>
            <a:pPr>
              <a:lnSpc>
                <a:spcPct val="150000"/>
              </a:lnSpc>
            </a:pPr>
            <a:r>
              <a:rPr lang="en-US" sz="2400" dirty="0" smtClean="0"/>
              <a:t>The </a:t>
            </a:r>
            <a:r>
              <a:rPr lang="en-US" sz="2400" dirty="0" err="1" smtClean="0"/>
              <a:t>ﬂoor</a:t>
            </a:r>
            <a:r>
              <a:rPr lang="en-US" sz="2400" dirty="0" smtClean="0"/>
              <a:t> (or seat) is the prepared wall that is  horizontal and perpendicular to the </a:t>
            </a:r>
            <a:r>
              <a:rPr lang="en-US" sz="2400" dirty="0" err="1" smtClean="0"/>
              <a:t>occlusal</a:t>
            </a:r>
            <a:r>
              <a:rPr lang="en-US" sz="2400" dirty="0" smtClean="0"/>
              <a:t>  forces that are directed </a:t>
            </a:r>
            <a:r>
              <a:rPr lang="en-US" sz="2400" dirty="0" err="1" smtClean="0"/>
              <a:t>occlusogingivally</a:t>
            </a:r>
            <a:r>
              <a:rPr lang="en-US" sz="2400" dirty="0" smtClean="0"/>
              <a:t>. </a:t>
            </a:r>
            <a:r>
              <a:rPr lang="en-US" sz="2400" dirty="0" err="1" smtClean="0"/>
              <a:t>Eg</a:t>
            </a:r>
            <a:r>
              <a:rPr lang="en-US" sz="2400" dirty="0" smtClean="0"/>
              <a:t>- </a:t>
            </a:r>
            <a:r>
              <a:rPr lang="en-US" sz="2400" dirty="0" err="1" smtClean="0"/>
              <a:t>pulpal</a:t>
            </a:r>
            <a:r>
              <a:rPr lang="en-US" sz="2400" dirty="0" smtClean="0"/>
              <a:t> and gingival floors.</a:t>
            </a:r>
          </a:p>
          <a:p>
            <a:endParaRPr lang="en-US" dirty="0"/>
          </a:p>
        </p:txBody>
      </p:sp>
      <p:pic>
        <p:nvPicPr>
          <p:cNvPr id="46082" name="Picture 2" descr="image"/>
          <p:cNvPicPr>
            <a:picLocks noChangeAspect="1" noChangeArrowheads="1"/>
          </p:cNvPicPr>
          <p:nvPr/>
        </p:nvPicPr>
        <p:blipFill>
          <a:blip r:embed="rId2" cstate="print"/>
          <a:srcRect/>
          <a:stretch>
            <a:fillRect/>
          </a:stretch>
        </p:blipFill>
        <p:spPr bwMode="auto">
          <a:xfrm>
            <a:off x="5562600" y="1981200"/>
            <a:ext cx="3352800" cy="2362200"/>
          </a:xfrm>
          <a:prstGeom prst="rect">
            <a:avLst/>
          </a:prstGeom>
          <a:noFill/>
        </p:spPr>
      </p:pic>
      <p:sp>
        <p:nvSpPr>
          <p:cNvPr id="6" name="TextBox 5"/>
          <p:cNvSpPr txBox="1"/>
          <p:nvPr/>
        </p:nvSpPr>
        <p:spPr>
          <a:xfrm>
            <a:off x="6095999" y="4648200"/>
            <a:ext cx="3048001" cy="707886"/>
          </a:xfrm>
          <a:prstGeom prst="rect">
            <a:avLst/>
          </a:prstGeom>
          <a:noFill/>
        </p:spPr>
        <p:txBody>
          <a:bodyPr wrap="square" rtlCol="0">
            <a:spAutoFit/>
          </a:bodyPr>
          <a:lstStyle/>
          <a:p>
            <a:r>
              <a:rPr lang="en-US" sz="2000" b="1" u="sng" dirty="0" smtClean="0"/>
              <a:t>The external and internal walls (floors)</a:t>
            </a:r>
            <a:endParaRPr lang="en-US" sz="2000" b="1" u="sng"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Tooth Preparation Angles</a:t>
            </a:r>
            <a:endParaRPr lang="en-US" dirty="0"/>
          </a:p>
        </p:txBody>
      </p:sp>
      <p:sp>
        <p:nvSpPr>
          <p:cNvPr id="3" name="Content Placeholder 2"/>
          <p:cNvSpPr>
            <a:spLocks noGrp="1"/>
          </p:cNvSpPr>
          <p:nvPr>
            <p:ph idx="1"/>
          </p:nvPr>
        </p:nvSpPr>
        <p:spPr>
          <a:xfrm>
            <a:off x="457200" y="1524001"/>
            <a:ext cx="8305800" cy="4724400"/>
          </a:xfrm>
        </p:spPr>
        <p:txBody>
          <a:bodyPr>
            <a:normAutofit lnSpcReduction="10000"/>
          </a:bodyPr>
          <a:lstStyle/>
          <a:p>
            <a:r>
              <a:rPr lang="en-US" dirty="0" smtClean="0"/>
              <a:t>The junction of two or more prepared surfaces is referred to as an angle.</a:t>
            </a:r>
          </a:p>
          <a:p>
            <a:pPr>
              <a:buNone/>
            </a:pPr>
            <a:endParaRPr lang="en-US" dirty="0" smtClean="0"/>
          </a:p>
          <a:p>
            <a:pPr>
              <a:buNone/>
            </a:pPr>
            <a:r>
              <a:rPr lang="en-US" sz="2400" b="1" u="sng" dirty="0" smtClean="0"/>
              <a:t>LINE ANGLE -</a:t>
            </a:r>
            <a:r>
              <a:rPr lang="en-US" dirty="0" smtClean="0"/>
              <a:t> </a:t>
            </a:r>
          </a:p>
          <a:p>
            <a:pPr>
              <a:lnSpc>
                <a:spcPct val="150000"/>
              </a:lnSpc>
            </a:pPr>
            <a:r>
              <a:rPr lang="en-US" dirty="0" smtClean="0"/>
              <a:t>A line angle is the junction of two planar surfaces of  different orientation along a line. </a:t>
            </a:r>
          </a:p>
          <a:p>
            <a:pPr>
              <a:lnSpc>
                <a:spcPct val="150000"/>
              </a:lnSpc>
            </a:pPr>
            <a:r>
              <a:rPr lang="en-US" dirty="0" smtClean="0"/>
              <a:t>An internal line angle is the line angle whose apex points into the tooth. </a:t>
            </a:r>
          </a:p>
          <a:p>
            <a:pPr>
              <a:lnSpc>
                <a:spcPct val="150000"/>
              </a:lnSpc>
            </a:pPr>
            <a:r>
              <a:rPr lang="en-US" dirty="0" smtClean="0"/>
              <a:t>The external line angle is the line angle whose apex points away from the tooth.</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09600"/>
            <a:ext cx="8001000" cy="5791199"/>
          </a:xfrm>
        </p:spPr>
        <p:txBody>
          <a:bodyPr>
            <a:noAutofit/>
          </a:bodyPr>
          <a:lstStyle/>
          <a:p>
            <a:pPr>
              <a:lnSpc>
                <a:spcPct val="150000"/>
              </a:lnSpc>
              <a:buNone/>
            </a:pPr>
            <a:r>
              <a:rPr lang="en-US" sz="2200" b="1" u="sng" dirty="0" smtClean="0"/>
              <a:t>POINT ANGLE- </a:t>
            </a:r>
            <a:r>
              <a:rPr lang="en-US" sz="2200" dirty="0" smtClean="0"/>
              <a:t> </a:t>
            </a:r>
          </a:p>
          <a:p>
            <a:pPr>
              <a:lnSpc>
                <a:spcPct val="150000"/>
              </a:lnSpc>
            </a:pPr>
            <a:r>
              <a:rPr lang="en-US" sz="2200" dirty="0" smtClean="0"/>
              <a:t>The point angle is the junction of three </a:t>
            </a:r>
            <a:r>
              <a:rPr lang="en-US" sz="2200" dirty="0" err="1" smtClean="0"/>
              <a:t>planal</a:t>
            </a:r>
            <a:r>
              <a:rPr lang="en-US" sz="2200" dirty="0" smtClean="0"/>
              <a:t> surfaces of different orientation.</a:t>
            </a:r>
          </a:p>
          <a:p>
            <a:pPr>
              <a:lnSpc>
                <a:spcPct val="150000"/>
              </a:lnSpc>
              <a:buNone/>
            </a:pPr>
            <a:endParaRPr lang="en-US" sz="2200" b="1" dirty="0" smtClean="0"/>
          </a:p>
          <a:p>
            <a:pPr>
              <a:lnSpc>
                <a:spcPct val="150000"/>
              </a:lnSpc>
              <a:buNone/>
            </a:pPr>
            <a:r>
              <a:rPr lang="en-US" sz="2200" b="1" u="sng" dirty="0" smtClean="0"/>
              <a:t>CAVOSURFACE ANGLE AND CAVOSURFACE MARGIN -</a:t>
            </a:r>
            <a:r>
              <a:rPr lang="en-US" sz="2200" u="sng" dirty="0" smtClean="0"/>
              <a:t> </a:t>
            </a:r>
          </a:p>
          <a:p>
            <a:pPr>
              <a:lnSpc>
                <a:spcPct val="150000"/>
              </a:lnSpc>
            </a:pPr>
            <a:r>
              <a:rPr lang="en-US" sz="2200" dirty="0" smtClean="0"/>
              <a:t>The </a:t>
            </a:r>
            <a:r>
              <a:rPr lang="en-US" sz="2200" dirty="0" err="1" smtClean="0"/>
              <a:t>cavosurface</a:t>
            </a:r>
            <a:r>
              <a:rPr lang="en-US" sz="2200" dirty="0" smtClean="0"/>
              <a:t> angle is the angle of tooth structure formed by the junction of a prepared wall and the external surface of the tooth. The actual junction is  referred to as </a:t>
            </a:r>
            <a:r>
              <a:rPr lang="en-US" sz="2200" dirty="0" err="1" smtClean="0"/>
              <a:t>cavosurface</a:t>
            </a:r>
            <a:r>
              <a:rPr lang="en-US" sz="2200" dirty="0" smtClean="0"/>
              <a:t> margin.</a:t>
            </a:r>
            <a:endParaRPr lang="en-US"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8200"/>
            <a:ext cx="7262310" cy="1332464"/>
          </a:xfrm>
        </p:spPr>
        <p:txBody>
          <a:bodyPr/>
          <a:lstStyle/>
          <a:p>
            <a:r>
              <a:rPr lang="en-US" dirty="0" smtClean="0"/>
              <a:t>TOOTH PREPARATION</a:t>
            </a:r>
            <a:endParaRPr lang="en-US" dirty="0"/>
          </a:p>
        </p:txBody>
      </p:sp>
      <p:sp>
        <p:nvSpPr>
          <p:cNvPr id="3" name="Content Placeholder 2"/>
          <p:cNvSpPr>
            <a:spLocks noGrp="1"/>
          </p:cNvSpPr>
          <p:nvPr>
            <p:ph idx="1"/>
          </p:nvPr>
        </p:nvSpPr>
        <p:spPr>
          <a:xfrm>
            <a:off x="762000" y="2323652"/>
            <a:ext cx="7058809" cy="3848548"/>
          </a:xfrm>
        </p:spPr>
        <p:txBody>
          <a:bodyPr>
            <a:normAutofit lnSpcReduction="10000"/>
          </a:bodyPr>
          <a:lstStyle/>
          <a:p>
            <a:pPr>
              <a:lnSpc>
                <a:spcPct val="150000"/>
              </a:lnSpc>
            </a:pPr>
            <a:r>
              <a:rPr lang="en-US" sz="2400" dirty="0"/>
              <a:t>Tooth preparation is defined as the mechanical </a:t>
            </a:r>
            <a:r>
              <a:rPr lang="en-US" sz="2400" dirty="0" smtClean="0"/>
              <a:t>alteration of </a:t>
            </a:r>
            <a:r>
              <a:rPr lang="en-US" sz="2400" dirty="0"/>
              <a:t>a defective, injured, or diseased tooth </a:t>
            </a:r>
            <a:r>
              <a:rPr lang="en-US" sz="2400" dirty="0" smtClean="0"/>
              <a:t>such that placement of a </a:t>
            </a:r>
            <a:r>
              <a:rPr lang="en-US" sz="2400" dirty="0"/>
              <a:t>restorative </a:t>
            </a:r>
            <a:r>
              <a:rPr lang="en-US" sz="2400" dirty="0" smtClean="0"/>
              <a:t>material re-establishes normal form and function, </a:t>
            </a:r>
            <a:r>
              <a:rPr lang="en-US" sz="2400" dirty="0"/>
              <a:t>including esthetic </a:t>
            </a:r>
            <a:r>
              <a:rPr lang="en-US" sz="2400" dirty="0" smtClean="0"/>
              <a:t>corrections where indicated.</a:t>
            </a:r>
            <a:endParaRPr 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age"/>
          <p:cNvPicPr>
            <a:picLocks noChangeAspect="1" noChangeArrowheads="1"/>
          </p:cNvPicPr>
          <p:nvPr/>
        </p:nvPicPr>
        <p:blipFill>
          <a:blip r:embed="rId2" cstate="print"/>
          <a:srcRect/>
          <a:stretch>
            <a:fillRect/>
          </a:stretch>
        </p:blipFill>
        <p:spPr bwMode="auto">
          <a:xfrm>
            <a:off x="5250199" y="1600200"/>
            <a:ext cx="3436601" cy="4267200"/>
          </a:xfrm>
          <a:prstGeom prst="rect">
            <a:avLst/>
          </a:prstGeom>
          <a:noFill/>
        </p:spPr>
      </p:pic>
      <p:sp>
        <p:nvSpPr>
          <p:cNvPr id="8" name="TextBox 7"/>
          <p:cNvSpPr txBox="1"/>
          <p:nvPr/>
        </p:nvSpPr>
        <p:spPr>
          <a:xfrm>
            <a:off x="304800" y="1371600"/>
            <a:ext cx="4724400" cy="4662815"/>
          </a:xfrm>
          <a:prstGeom prst="rect">
            <a:avLst/>
          </a:prstGeom>
          <a:noFill/>
        </p:spPr>
        <p:txBody>
          <a:bodyPr wrap="square" rtlCol="0">
            <a:spAutoFit/>
          </a:bodyPr>
          <a:lstStyle/>
          <a:p>
            <a:pPr>
              <a:lnSpc>
                <a:spcPct val="150000"/>
              </a:lnSpc>
            </a:pPr>
            <a:r>
              <a:rPr lang="en-US" b="1" dirty="0" smtClean="0"/>
              <a:t>Schematic representation (for descriptive purpose) illustrating tooth preparation line angles and point angles. Line angles are </a:t>
            </a:r>
            <a:r>
              <a:rPr lang="en-US" b="1" dirty="0" err="1" smtClean="0"/>
              <a:t>faciopulpal</a:t>
            </a:r>
            <a:r>
              <a:rPr lang="en-US" b="1" dirty="0" smtClean="0"/>
              <a:t> (</a:t>
            </a:r>
            <a:r>
              <a:rPr lang="en-US" b="1" i="1" dirty="0" err="1" smtClean="0"/>
              <a:t>fp</a:t>
            </a:r>
            <a:r>
              <a:rPr lang="en-US" b="1" dirty="0" smtClean="0"/>
              <a:t>), </a:t>
            </a:r>
            <a:r>
              <a:rPr lang="en-US" b="1" dirty="0" err="1" smtClean="0"/>
              <a:t>distofacial</a:t>
            </a:r>
            <a:r>
              <a:rPr lang="en-US" b="1" dirty="0" smtClean="0"/>
              <a:t> (</a:t>
            </a:r>
            <a:r>
              <a:rPr lang="en-US" b="1" i="1" dirty="0" err="1" smtClean="0"/>
              <a:t>df</a:t>
            </a:r>
            <a:r>
              <a:rPr lang="en-US" b="1" dirty="0" smtClean="0"/>
              <a:t>), </a:t>
            </a:r>
            <a:r>
              <a:rPr lang="en-US" b="1" dirty="0" err="1" smtClean="0"/>
              <a:t>distopulpal</a:t>
            </a:r>
            <a:r>
              <a:rPr lang="en-US" b="1" dirty="0" smtClean="0"/>
              <a:t> (</a:t>
            </a:r>
            <a:r>
              <a:rPr lang="en-US" b="1" i="1" dirty="0" err="1" smtClean="0"/>
              <a:t>dp</a:t>
            </a:r>
            <a:r>
              <a:rPr lang="en-US" b="1" dirty="0" smtClean="0"/>
              <a:t>), </a:t>
            </a:r>
            <a:r>
              <a:rPr lang="en-US" b="1" dirty="0" err="1" smtClean="0"/>
              <a:t>distolingual</a:t>
            </a:r>
            <a:r>
              <a:rPr lang="en-US" b="1" dirty="0" smtClean="0"/>
              <a:t> (</a:t>
            </a:r>
            <a:r>
              <a:rPr lang="en-US" b="1" i="1" dirty="0" smtClean="0"/>
              <a:t>dl</a:t>
            </a:r>
            <a:r>
              <a:rPr lang="en-US" b="1" dirty="0" smtClean="0"/>
              <a:t>), </a:t>
            </a:r>
            <a:r>
              <a:rPr lang="en-US" b="1" dirty="0" err="1" smtClean="0"/>
              <a:t>linguopulpal</a:t>
            </a:r>
            <a:r>
              <a:rPr lang="en-US" b="1" dirty="0" smtClean="0"/>
              <a:t> (</a:t>
            </a:r>
            <a:r>
              <a:rPr lang="en-US" b="1" i="1" dirty="0" err="1" smtClean="0"/>
              <a:t>lp</a:t>
            </a:r>
            <a:r>
              <a:rPr lang="en-US" b="1" dirty="0" smtClean="0"/>
              <a:t>), </a:t>
            </a:r>
            <a:r>
              <a:rPr lang="en-US" b="1" dirty="0" err="1" smtClean="0"/>
              <a:t>mesiolingual</a:t>
            </a:r>
            <a:r>
              <a:rPr lang="en-US" b="1" dirty="0" smtClean="0"/>
              <a:t> (</a:t>
            </a:r>
            <a:r>
              <a:rPr lang="en-US" b="1" i="1" dirty="0" smtClean="0"/>
              <a:t>ml</a:t>
            </a:r>
            <a:r>
              <a:rPr lang="en-US" b="1" dirty="0" smtClean="0"/>
              <a:t>), </a:t>
            </a:r>
            <a:r>
              <a:rPr lang="en-US" b="1" dirty="0" err="1" smtClean="0"/>
              <a:t>mesiopulpal</a:t>
            </a:r>
            <a:r>
              <a:rPr lang="en-US" b="1" dirty="0" smtClean="0"/>
              <a:t> (</a:t>
            </a:r>
            <a:r>
              <a:rPr lang="en-US" b="1" i="1" dirty="0" smtClean="0"/>
              <a:t>mp</a:t>
            </a:r>
            <a:r>
              <a:rPr lang="en-US" b="1" dirty="0" smtClean="0"/>
              <a:t>), and </a:t>
            </a:r>
            <a:r>
              <a:rPr lang="en-US" b="1" dirty="0" err="1" smtClean="0"/>
              <a:t>mesiofacial</a:t>
            </a:r>
            <a:r>
              <a:rPr lang="en-US" b="1" dirty="0" smtClean="0"/>
              <a:t> (</a:t>
            </a:r>
            <a:r>
              <a:rPr lang="en-US" b="1" i="1" dirty="0" smtClean="0"/>
              <a:t>mf</a:t>
            </a:r>
            <a:r>
              <a:rPr lang="en-US" b="1" dirty="0" smtClean="0"/>
              <a:t>). Point angles are </a:t>
            </a:r>
            <a:r>
              <a:rPr lang="en-US" b="1" dirty="0" err="1" smtClean="0"/>
              <a:t>distofaciopulpal</a:t>
            </a:r>
            <a:r>
              <a:rPr lang="en-US" b="1" dirty="0" smtClean="0"/>
              <a:t> (</a:t>
            </a:r>
            <a:r>
              <a:rPr lang="en-US" b="1" i="1" dirty="0" err="1" smtClean="0"/>
              <a:t>dfp</a:t>
            </a:r>
            <a:r>
              <a:rPr lang="en-US" b="1" dirty="0" smtClean="0"/>
              <a:t>), </a:t>
            </a:r>
            <a:r>
              <a:rPr lang="en-US" b="1" dirty="0" err="1" smtClean="0"/>
              <a:t>distolinguopulpal</a:t>
            </a:r>
            <a:r>
              <a:rPr lang="en-US" b="1" dirty="0" smtClean="0"/>
              <a:t> (</a:t>
            </a:r>
            <a:r>
              <a:rPr lang="en-US" b="1" i="1" dirty="0" err="1" smtClean="0"/>
              <a:t>dlp</a:t>
            </a:r>
            <a:r>
              <a:rPr lang="en-US" b="1" dirty="0" smtClean="0"/>
              <a:t>), </a:t>
            </a:r>
            <a:r>
              <a:rPr lang="en-US" b="1" dirty="0" err="1" smtClean="0"/>
              <a:t>mesiolinguopulpal</a:t>
            </a:r>
            <a:r>
              <a:rPr lang="en-US" b="1" dirty="0" smtClean="0"/>
              <a:t> (</a:t>
            </a:r>
            <a:r>
              <a:rPr lang="en-US" b="1" i="1" dirty="0" err="1" smtClean="0"/>
              <a:t>mlp</a:t>
            </a:r>
            <a:r>
              <a:rPr lang="en-US" b="1" dirty="0" smtClean="0"/>
              <a:t>), and </a:t>
            </a:r>
            <a:r>
              <a:rPr lang="en-US" b="1" dirty="0" err="1" smtClean="0"/>
              <a:t>mesiofaciopulpal</a:t>
            </a:r>
            <a:r>
              <a:rPr lang="en-US" b="1" dirty="0" smtClean="0"/>
              <a:t> (</a:t>
            </a:r>
            <a:r>
              <a:rPr lang="en-US" b="1" i="1" dirty="0" err="1" smtClean="0"/>
              <a:t>mfp</a:t>
            </a:r>
            <a:r>
              <a:rPr lang="en-US" b="1" dirty="0" smtClean="0"/>
              <a:t>).</a:t>
            </a:r>
            <a:endParaRPr lang="en-US"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4" descr="image"/>
          <p:cNvPicPr>
            <a:picLocks noGrp="1" noChangeAspect="1" noChangeArrowheads="1"/>
          </p:cNvPicPr>
          <p:nvPr>
            <p:ph idx="1"/>
          </p:nvPr>
        </p:nvPicPr>
        <p:blipFill>
          <a:blip r:embed="rId2" cstate="print"/>
          <a:srcRect/>
          <a:stretch>
            <a:fillRect/>
          </a:stretch>
        </p:blipFill>
        <p:spPr bwMode="auto">
          <a:xfrm>
            <a:off x="5333999" y="1676400"/>
            <a:ext cx="3581401" cy="4306350"/>
          </a:xfrm>
          <a:prstGeom prst="rect">
            <a:avLst/>
          </a:prstGeom>
          <a:noFill/>
        </p:spPr>
      </p:pic>
      <p:sp>
        <p:nvSpPr>
          <p:cNvPr id="5" name="TextBox 4"/>
          <p:cNvSpPr txBox="1"/>
          <p:nvPr/>
        </p:nvSpPr>
        <p:spPr>
          <a:xfrm>
            <a:off x="381000" y="1295400"/>
            <a:ext cx="4648199" cy="5193729"/>
          </a:xfrm>
          <a:prstGeom prst="rect">
            <a:avLst/>
          </a:prstGeom>
          <a:noFill/>
        </p:spPr>
        <p:txBody>
          <a:bodyPr wrap="square" rtlCol="0">
            <a:spAutoFit/>
          </a:bodyPr>
          <a:lstStyle/>
          <a:p>
            <a:pPr>
              <a:lnSpc>
                <a:spcPct val="150000"/>
              </a:lnSpc>
            </a:pPr>
            <a:r>
              <a:rPr lang="en-US" sz="1700" b="1" dirty="0" smtClean="0"/>
              <a:t>Schematic representation (for descriptive purpose) illustrating tooth preparation line angles and point angles. Line angles are </a:t>
            </a:r>
            <a:r>
              <a:rPr lang="en-US" sz="1700" b="1" dirty="0" err="1" smtClean="0"/>
              <a:t>distofacial</a:t>
            </a:r>
            <a:r>
              <a:rPr lang="en-US" sz="1700" b="1" dirty="0" smtClean="0"/>
              <a:t> (</a:t>
            </a:r>
            <a:r>
              <a:rPr lang="en-US" sz="1700" b="1" i="1" dirty="0" err="1" smtClean="0"/>
              <a:t>df</a:t>
            </a:r>
            <a:r>
              <a:rPr lang="en-US" sz="1700" b="1" dirty="0" smtClean="0"/>
              <a:t>), </a:t>
            </a:r>
            <a:r>
              <a:rPr lang="en-US" sz="1700" b="1" dirty="0" err="1" smtClean="0"/>
              <a:t>faciopulpal</a:t>
            </a:r>
            <a:r>
              <a:rPr lang="en-US" sz="1700" b="1" dirty="0" smtClean="0"/>
              <a:t> (</a:t>
            </a:r>
            <a:r>
              <a:rPr lang="en-US" sz="1700" b="1" i="1" dirty="0" err="1" smtClean="0"/>
              <a:t>fp</a:t>
            </a:r>
            <a:r>
              <a:rPr lang="en-US" sz="1700" b="1" dirty="0" smtClean="0"/>
              <a:t>), </a:t>
            </a:r>
            <a:r>
              <a:rPr lang="en-US" sz="1700" b="1" dirty="0" err="1" smtClean="0"/>
              <a:t>axiofacial</a:t>
            </a:r>
            <a:r>
              <a:rPr lang="en-US" sz="1700" b="1" dirty="0" smtClean="0"/>
              <a:t> (</a:t>
            </a:r>
            <a:r>
              <a:rPr lang="en-US" sz="1700" b="1" i="1" dirty="0" err="1" smtClean="0"/>
              <a:t>af</a:t>
            </a:r>
            <a:r>
              <a:rPr lang="en-US" sz="1700" b="1" dirty="0" smtClean="0"/>
              <a:t>), </a:t>
            </a:r>
            <a:r>
              <a:rPr lang="en-US" sz="1700" b="1" dirty="0" err="1" smtClean="0"/>
              <a:t>faciogingival</a:t>
            </a:r>
            <a:r>
              <a:rPr lang="en-US" sz="1700" b="1" dirty="0" smtClean="0"/>
              <a:t> (</a:t>
            </a:r>
            <a:r>
              <a:rPr lang="en-US" sz="1700" b="1" i="1" dirty="0" err="1" smtClean="0"/>
              <a:t>fg</a:t>
            </a:r>
            <a:r>
              <a:rPr lang="en-US" sz="1700" b="1" dirty="0" smtClean="0"/>
              <a:t>), </a:t>
            </a:r>
            <a:r>
              <a:rPr lang="en-US" sz="1700" b="1" dirty="0" err="1" smtClean="0"/>
              <a:t>axiogingival</a:t>
            </a:r>
            <a:r>
              <a:rPr lang="en-US" sz="1700" b="1" dirty="0" smtClean="0"/>
              <a:t> (</a:t>
            </a:r>
            <a:r>
              <a:rPr lang="en-US" sz="1700" b="1" i="1" dirty="0" err="1" smtClean="0"/>
              <a:t>ag</a:t>
            </a:r>
            <a:r>
              <a:rPr lang="en-US" sz="1700" b="1" dirty="0" smtClean="0"/>
              <a:t>), </a:t>
            </a:r>
            <a:r>
              <a:rPr lang="en-US" sz="1700" b="1" dirty="0" err="1" smtClean="0"/>
              <a:t>linguogingival</a:t>
            </a:r>
            <a:r>
              <a:rPr lang="en-US" sz="1700" b="1" dirty="0" smtClean="0"/>
              <a:t> (</a:t>
            </a:r>
            <a:r>
              <a:rPr lang="en-US" sz="1700" b="1" i="1" dirty="0" err="1" smtClean="0"/>
              <a:t>lg</a:t>
            </a:r>
            <a:r>
              <a:rPr lang="en-US" sz="1700" b="1" dirty="0" smtClean="0"/>
              <a:t>), </a:t>
            </a:r>
            <a:r>
              <a:rPr lang="en-US" sz="1700" b="1" dirty="0" err="1" smtClean="0"/>
              <a:t>axiolingual</a:t>
            </a:r>
            <a:r>
              <a:rPr lang="en-US" sz="1700" b="1" dirty="0" smtClean="0"/>
              <a:t> (</a:t>
            </a:r>
            <a:r>
              <a:rPr lang="en-US" sz="1700" b="1" i="1" dirty="0" smtClean="0"/>
              <a:t>al</a:t>
            </a:r>
            <a:r>
              <a:rPr lang="en-US" sz="1700" b="1" dirty="0" smtClean="0"/>
              <a:t>), </a:t>
            </a:r>
            <a:r>
              <a:rPr lang="en-US" sz="1700" b="1" dirty="0" err="1" smtClean="0"/>
              <a:t>axiopulpal</a:t>
            </a:r>
            <a:r>
              <a:rPr lang="en-US" sz="1700" b="1" dirty="0" smtClean="0"/>
              <a:t> (</a:t>
            </a:r>
            <a:r>
              <a:rPr lang="en-US" sz="1700" b="1" i="1" dirty="0" err="1" smtClean="0"/>
              <a:t>ap</a:t>
            </a:r>
            <a:r>
              <a:rPr lang="en-US" sz="1700" b="1" dirty="0" smtClean="0"/>
              <a:t>), </a:t>
            </a:r>
            <a:r>
              <a:rPr lang="en-US" sz="1700" b="1" dirty="0" err="1" smtClean="0"/>
              <a:t>linguopulpal</a:t>
            </a:r>
            <a:r>
              <a:rPr lang="en-US" sz="1700" b="1" dirty="0" smtClean="0"/>
              <a:t> (</a:t>
            </a:r>
            <a:r>
              <a:rPr lang="en-US" sz="1700" b="1" i="1" dirty="0" err="1" smtClean="0"/>
              <a:t>lp</a:t>
            </a:r>
            <a:r>
              <a:rPr lang="en-US" sz="1700" b="1" dirty="0" smtClean="0"/>
              <a:t>), </a:t>
            </a:r>
            <a:r>
              <a:rPr lang="en-US" sz="1700" b="1" dirty="0" err="1" smtClean="0"/>
              <a:t>distolingual</a:t>
            </a:r>
            <a:r>
              <a:rPr lang="en-US" sz="1700" b="1" dirty="0" smtClean="0"/>
              <a:t> (</a:t>
            </a:r>
            <a:r>
              <a:rPr lang="en-US" sz="1700" b="1" i="1" dirty="0" smtClean="0"/>
              <a:t>dl</a:t>
            </a:r>
            <a:r>
              <a:rPr lang="en-US" sz="1700" b="1" dirty="0" smtClean="0"/>
              <a:t>), and </a:t>
            </a:r>
            <a:r>
              <a:rPr lang="en-US" sz="1700" b="1" dirty="0" err="1" smtClean="0"/>
              <a:t>distopulpal</a:t>
            </a:r>
            <a:r>
              <a:rPr lang="en-US" sz="1700" b="1" dirty="0" smtClean="0"/>
              <a:t> (</a:t>
            </a:r>
            <a:r>
              <a:rPr lang="en-US" sz="1700" b="1" i="1" dirty="0" err="1" smtClean="0"/>
              <a:t>dp</a:t>
            </a:r>
            <a:r>
              <a:rPr lang="en-US" sz="1700" b="1" dirty="0" smtClean="0"/>
              <a:t>). Point angles are </a:t>
            </a:r>
            <a:r>
              <a:rPr lang="en-US" sz="1700" b="1" dirty="0" err="1" smtClean="0"/>
              <a:t>distofaciopulpal</a:t>
            </a:r>
            <a:r>
              <a:rPr lang="en-US" sz="1700" b="1" dirty="0" smtClean="0"/>
              <a:t> (</a:t>
            </a:r>
            <a:r>
              <a:rPr lang="en-US" sz="1700" b="1" i="1" dirty="0" err="1" smtClean="0"/>
              <a:t>dfp</a:t>
            </a:r>
            <a:r>
              <a:rPr lang="en-US" sz="1700" b="1" dirty="0" smtClean="0"/>
              <a:t>), </a:t>
            </a:r>
            <a:r>
              <a:rPr lang="en-US" sz="1700" b="1" dirty="0" err="1" smtClean="0"/>
              <a:t>axiofaciopulpal</a:t>
            </a:r>
            <a:r>
              <a:rPr lang="en-US" sz="1700" b="1" dirty="0" smtClean="0"/>
              <a:t> (</a:t>
            </a:r>
            <a:r>
              <a:rPr lang="en-US" sz="1700" b="1" i="1" dirty="0" err="1" smtClean="0"/>
              <a:t>afp</a:t>
            </a:r>
            <a:r>
              <a:rPr lang="en-US" sz="1700" b="1" dirty="0" smtClean="0"/>
              <a:t>), </a:t>
            </a:r>
            <a:r>
              <a:rPr lang="en-US" sz="1700" b="1" dirty="0" err="1" smtClean="0"/>
              <a:t>axiofaciogingival</a:t>
            </a:r>
            <a:r>
              <a:rPr lang="en-US" sz="1700" b="1" dirty="0" smtClean="0"/>
              <a:t> (</a:t>
            </a:r>
            <a:r>
              <a:rPr lang="en-US" sz="1700" b="1" i="1" dirty="0" err="1" smtClean="0"/>
              <a:t>afg</a:t>
            </a:r>
            <a:r>
              <a:rPr lang="en-US" sz="1700" b="1" dirty="0" smtClean="0"/>
              <a:t>), </a:t>
            </a:r>
            <a:r>
              <a:rPr lang="en-US" sz="1700" b="1" dirty="0" err="1" smtClean="0"/>
              <a:t>axiolinguogingival</a:t>
            </a:r>
            <a:r>
              <a:rPr lang="en-US" sz="1700" b="1" dirty="0" smtClean="0"/>
              <a:t> (</a:t>
            </a:r>
            <a:r>
              <a:rPr lang="en-US" sz="1700" b="1" i="1" dirty="0" err="1" smtClean="0"/>
              <a:t>alg</a:t>
            </a:r>
            <a:r>
              <a:rPr lang="en-US" sz="1700" b="1" dirty="0" smtClean="0"/>
              <a:t>), </a:t>
            </a:r>
            <a:r>
              <a:rPr lang="en-US" sz="1700" b="1" dirty="0" err="1" smtClean="0"/>
              <a:t>axiolinguopulpal</a:t>
            </a:r>
            <a:r>
              <a:rPr lang="en-US" sz="1700" b="1" dirty="0" smtClean="0"/>
              <a:t> (</a:t>
            </a:r>
            <a:r>
              <a:rPr lang="en-US" sz="1700" b="1" i="1" dirty="0" smtClean="0"/>
              <a:t>alp</a:t>
            </a:r>
            <a:r>
              <a:rPr lang="en-US" sz="1700" b="1" dirty="0" smtClean="0"/>
              <a:t>), and </a:t>
            </a:r>
            <a:r>
              <a:rPr lang="en-US" sz="1700" b="1" dirty="0" err="1" smtClean="0"/>
              <a:t>distolinguopulpal</a:t>
            </a:r>
            <a:r>
              <a:rPr lang="en-US" sz="1700" b="1" dirty="0" smtClean="0"/>
              <a:t> (</a:t>
            </a:r>
            <a:r>
              <a:rPr lang="en-US" sz="1700" b="1" i="1" dirty="0" err="1" smtClean="0"/>
              <a:t>dlp</a:t>
            </a:r>
            <a:r>
              <a:rPr lang="en-US" sz="1700" b="1" dirty="0" smtClean="0"/>
              <a:t>).</a:t>
            </a:r>
            <a:endParaRPr lang="en-US" sz="17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Classiﬁcation</a:t>
            </a:r>
            <a:endParaRPr lang="en-US" dirty="0"/>
          </a:p>
        </p:txBody>
      </p:sp>
      <p:sp>
        <p:nvSpPr>
          <p:cNvPr id="3" name="Content Placeholder 2"/>
          <p:cNvSpPr>
            <a:spLocks noGrp="1"/>
          </p:cNvSpPr>
          <p:nvPr>
            <p:ph idx="1"/>
          </p:nvPr>
        </p:nvSpPr>
        <p:spPr>
          <a:xfrm>
            <a:off x="381000" y="1295400"/>
            <a:ext cx="8534400" cy="4953001"/>
          </a:xfrm>
        </p:spPr>
        <p:txBody>
          <a:bodyPr>
            <a:noAutofit/>
          </a:bodyPr>
          <a:lstStyle/>
          <a:p>
            <a:pPr>
              <a:lnSpc>
                <a:spcPct val="150000"/>
              </a:lnSpc>
              <a:buNone/>
            </a:pPr>
            <a:r>
              <a:rPr lang="en-US" sz="2100" dirty="0" smtClean="0"/>
              <a:t>Black’s </a:t>
            </a:r>
            <a:r>
              <a:rPr lang="en-US" sz="2100" dirty="0" err="1" smtClean="0"/>
              <a:t>Classiﬁcation</a:t>
            </a:r>
            <a:r>
              <a:rPr lang="en-US" sz="2100" dirty="0" smtClean="0"/>
              <a:t>- According to the diseased anatomic</a:t>
            </a:r>
          </a:p>
          <a:p>
            <a:pPr>
              <a:lnSpc>
                <a:spcPct val="150000"/>
              </a:lnSpc>
              <a:buNone/>
            </a:pPr>
            <a:r>
              <a:rPr lang="en-US" sz="2100" dirty="0" smtClean="0"/>
              <a:t>areas involved and by the associated type of treatment.</a:t>
            </a:r>
          </a:p>
          <a:p>
            <a:pPr>
              <a:lnSpc>
                <a:spcPct val="150000"/>
              </a:lnSpc>
              <a:buNone/>
            </a:pPr>
            <a:r>
              <a:rPr lang="en-US" sz="2100" b="1" dirty="0" smtClean="0"/>
              <a:t>1. Class I Preparations -</a:t>
            </a:r>
          </a:p>
          <a:p>
            <a:pPr>
              <a:lnSpc>
                <a:spcPct val="150000"/>
              </a:lnSpc>
            </a:pPr>
            <a:r>
              <a:rPr lang="en-US" sz="2100" dirty="0" smtClean="0"/>
              <a:t>All pit-and-</a:t>
            </a:r>
            <a:r>
              <a:rPr lang="en-US" sz="2100" dirty="0" err="1" smtClean="0"/>
              <a:t>ﬁssure</a:t>
            </a:r>
            <a:r>
              <a:rPr lang="en-US" sz="2100" dirty="0" smtClean="0"/>
              <a:t> preparations are termed class I.  </a:t>
            </a:r>
          </a:p>
          <a:p>
            <a:pPr>
              <a:lnSpc>
                <a:spcPct val="150000"/>
              </a:lnSpc>
            </a:pPr>
            <a:r>
              <a:rPr lang="en-US" sz="2100" dirty="0" smtClean="0"/>
              <a:t>These include preparations on:  </a:t>
            </a:r>
          </a:p>
          <a:p>
            <a:pPr>
              <a:lnSpc>
                <a:spcPct val="150000"/>
              </a:lnSpc>
              <a:buNone/>
            </a:pPr>
            <a:r>
              <a:rPr lang="en-US" sz="2100" dirty="0" smtClean="0"/>
              <a:t>1. </a:t>
            </a:r>
            <a:r>
              <a:rPr lang="en-US" sz="2100" dirty="0" err="1" smtClean="0"/>
              <a:t>Occlusal</a:t>
            </a:r>
            <a:r>
              <a:rPr lang="en-US" sz="2100" dirty="0" smtClean="0"/>
              <a:t> surfaces of premolars and molars  </a:t>
            </a:r>
          </a:p>
          <a:p>
            <a:pPr>
              <a:lnSpc>
                <a:spcPct val="150000"/>
              </a:lnSpc>
              <a:buNone/>
            </a:pPr>
            <a:r>
              <a:rPr lang="en-US" sz="2100" dirty="0" smtClean="0"/>
              <a:t>2. </a:t>
            </a:r>
            <a:r>
              <a:rPr lang="en-US" sz="2100" dirty="0" err="1" smtClean="0"/>
              <a:t>Occlusal</a:t>
            </a:r>
            <a:r>
              <a:rPr lang="en-US" sz="2100" dirty="0" smtClean="0"/>
              <a:t> two-thirds of the facial and lingual surfaces of molars  </a:t>
            </a:r>
          </a:p>
          <a:p>
            <a:pPr>
              <a:lnSpc>
                <a:spcPct val="150000"/>
              </a:lnSpc>
              <a:buNone/>
            </a:pPr>
            <a:r>
              <a:rPr lang="en-US" sz="2100" dirty="0" smtClean="0"/>
              <a:t>3. Lingual surfaces of maxillary incisors.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990601"/>
            <a:ext cx="7696200" cy="5562600"/>
          </a:xfrm>
        </p:spPr>
        <p:txBody>
          <a:bodyPr>
            <a:normAutofit lnSpcReduction="10000"/>
          </a:bodyPr>
          <a:lstStyle/>
          <a:p>
            <a:pPr>
              <a:buNone/>
            </a:pPr>
            <a:r>
              <a:rPr lang="en-US" b="1" dirty="0" smtClean="0"/>
              <a:t>2. CLASS II PREPARATIONS -</a:t>
            </a:r>
          </a:p>
          <a:p>
            <a:pPr>
              <a:lnSpc>
                <a:spcPct val="150000"/>
              </a:lnSpc>
            </a:pPr>
            <a:r>
              <a:rPr lang="en-US" dirty="0" smtClean="0"/>
              <a:t>Preparations involving the proximal surfaces of posterior teeth are termed class II.  </a:t>
            </a:r>
          </a:p>
          <a:p>
            <a:pPr>
              <a:buNone/>
            </a:pPr>
            <a:endParaRPr lang="en-US" dirty="0" smtClean="0"/>
          </a:p>
          <a:p>
            <a:pPr>
              <a:buNone/>
            </a:pPr>
            <a:r>
              <a:rPr lang="en-US" dirty="0" smtClean="0"/>
              <a:t>3. </a:t>
            </a:r>
            <a:r>
              <a:rPr lang="en-US" sz="2300" b="1" dirty="0" smtClean="0"/>
              <a:t>CLASS III PREPARATIONS- </a:t>
            </a:r>
            <a:endParaRPr lang="en-US" b="1" dirty="0" smtClean="0"/>
          </a:p>
          <a:p>
            <a:pPr>
              <a:lnSpc>
                <a:spcPct val="150000"/>
              </a:lnSpc>
            </a:pPr>
            <a:r>
              <a:rPr lang="en-US" dirty="0" smtClean="0"/>
              <a:t>Preparations involving the proximal surfaces of anterior teeth that do not include the </a:t>
            </a:r>
            <a:r>
              <a:rPr lang="en-US" dirty="0" err="1" smtClean="0"/>
              <a:t>incisal</a:t>
            </a:r>
            <a:r>
              <a:rPr lang="en-US" dirty="0" smtClean="0"/>
              <a:t> angle are  termed class III. </a:t>
            </a:r>
          </a:p>
          <a:p>
            <a:pPr>
              <a:buNone/>
            </a:pPr>
            <a:r>
              <a:rPr lang="en-US" dirty="0" smtClean="0"/>
              <a:t> </a:t>
            </a:r>
          </a:p>
          <a:p>
            <a:pPr>
              <a:buNone/>
            </a:pPr>
            <a:r>
              <a:rPr lang="en-US" dirty="0" smtClean="0"/>
              <a:t>4. </a:t>
            </a:r>
            <a:r>
              <a:rPr lang="en-US" sz="2300" b="1" dirty="0" smtClean="0"/>
              <a:t>CLASS IV PREPARATIONS- </a:t>
            </a:r>
          </a:p>
          <a:p>
            <a:pPr>
              <a:lnSpc>
                <a:spcPct val="150000"/>
              </a:lnSpc>
            </a:pPr>
            <a:r>
              <a:rPr lang="en-US" dirty="0" smtClean="0"/>
              <a:t>Preparations involving the proximal surfaces of anterior teeth that include the </a:t>
            </a:r>
            <a:r>
              <a:rPr lang="en-US" dirty="0" err="1" smtClean="0"/>
              <a:t>incisal</a:t>
            </a:r>
            <a:r>
              <a:rPr lang="en-US" dirty="0" smtClean="0"/>
              <a:t> edge are termed  class IV.  </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95401"/>
            <a:ext cx="8382000" cy="4953000"/>
          </a:xfrm>
        </p:spPr>
        <p:txBody>
          <a:bodyPr>
            <a:normAutofit/>
          </a:bodyPr>
          <a:lstStyle/>
          <a:p>
            <a:pPr>
              <a:buNone/>
            </a:pPr>
            <a:r>
              <a:rPr lang="en-US" sz="2200" dirty="0" smtClean="0"/>
              <a:t>5. </a:t>
            </a:r>
            <a:r>
              <a:rPr lang="en-US" sz="2200" b="1" dirty="0" smtClean="0"/>
              <a:t>CLASS V PREPARATIONS-  </a:t>
            </a:r>
          </a:p>
          <a:p>
            <a:pPr>
              <a:lnSpc>
                <a:spcPct val="150000"/>
              </a:lnSpc>
            </a:pPr>
            <a:r>
              <a:rPr lang="en-US" sz="2200" dirty="0" smtClean="0"/>
              <a:t>Preparations on the gingival third of the facial or lingual surfaces of all teeth are termed class V.  </a:t>
            </a:r>
          </a:p>
          <a:p>
            <a:endParaRPr lang="en-US" sz="2200" dirty="0" smtClean="0"/>
          </a:p>
          <a:p>
            <a:pPr>
              <a:buNone/>
            </a:pPr>
            <a:r>
              <a:rPr lang="en-US" sz="2200" dirty="0" smtClean="0"/>
              <a:t>6. </a:t>
            </a:r>
            <a:r>
              <a:rPr lang="en-US" sz="2200" b="1" dirty="0" smtClean="0"/>
              <a:t>CLASS VI PREPARATIONS-  </a:t>
            </a:r>
          </a:p>
          <a:p>
            <a:pPr>
              <a:lnSpc>
                <a:spcPct val="150000"/>
              </a:lnSpc>
            </a:pPr>
            <a:r>
              <a:rPr lang="en-US" sz="2200" dirty="0" smtClean="0"/>
              <a:t>Preparations on the </a:t>
            </a:r>
            <a:r>
              <a:rPr lang="en-US" sz="2200" dirty="0" err="1" smtClean="0"/>
              <a:t>incisal</a:t>
            </a:r>
            <a:r>
              <a:rPr lang="en-US" sz="2200" dirty="0" smtClean="0"/>
              <a:t> edges of anterior teeth or the </a:t>
            </a:r>
            <a:r>
              <a:rPr lang="en-US" sz="2200" dirty="0" err="1" smtClean="0"/>
              <a:t>occlusal</a:t>
            </a:r>
            <a:r>
              <a:rPr lang="en-US" sz="2200" dirty="0" smtClean="0"/>
              <a:t> cusp tips of posterior teeth are termed class VI.  </a:t>
            </a:r>
          </a:p>
          <a:p>
            <a:pPr>
              <a:lnSpc>
                <a:spcPct val="150000"/>
              </a:lnSpc>
            </a:pPr>
            <a:endParaRPr lang="en-US" sz="2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Steps of tooth preparation</a:t>
            </a:r>
            <a:endParaRPr lang="en-US" dirty="0"/>
          </a:p>
        </p:txBody>
      </p:sp>
      <p:sp>
        <p:nvSpPr>
          <p:cNvPr id="3" name="Content Placeholder 2"/>
          <p:cNvSpPr>
            <a:spLocks noGrp="1"/>
          </p:cNvSpPr>
          <p:nvPr>
            <p:ph idx="1"/>
          </p:nvPr>
        </p:nvSpPr>
        <p:spPr>
          <a:xfrm>
            <a:off x="533400" y="1447800"/>
            <a:ext cx="8001000" cy="5105399"/>
          </a:xfrm>
        </p:spPr>
        <p:txBody>
          <a:bodyPr>
            <a:normAutofit fontScale="92500" lnSpcReduction="10000"/>
          </a:bodyPr>
          <a:lstStyle/>
          <a:p>
            <a:pPr>
              <a:buNone/>
            </a:pPr>
            <a:r>
              <a:rPr lang="en-US" sz="2400" b="1" dirty="0" smtClean="0"/>
              <a:t>I-   </a:t>
            </a:r>
            <a:r>
              <a:rPr lang="en-US" sz="2800" b="1" dirty="0" smtClean="0"/>
              <a:t>INITIAL TOOTH PREPARATION STAGE  </a:t>
            </a:r>
          </a:p>
          <a:p>
            <a:r>
              <a:rPr lang="en-US" dirty="0" smtClean="0"/>
              <a:t>Step 1: Outline form and initial depth  </a:t>
            </a:r>
          </a:p>
          <a:p>
            <a:r>
              <a:rPr lang="en-US" dirty="0" smtClean="0"/>
              <a:t>Step 2: Primary resistance form  </a:t>
            </a:r>
          </a:p>
          <a:p>
            <a:r>
              <a:rPr lang="en-US" dirty="0" smtClean="0"/>
              <a:t>Step 3: Primary retention form  </a:t>
            </a:r>
          </a:p>
          <a:p>
            <a:r>
              <a:rPr lang="en-US" dirty="0" smtClean="0"/>
              <a:t>Step 4: Convenience form  </a:t>
            </a:r>
          </a:p>
          <a:p>
            <a:endParaRPr lang="en-US" dirty="0" smtClean="0"/>
          </a:p>
          <a:p>
            <a:pPr>
              <a:buNone/>
            </a:pPr>
            <a:r>
              <a:rPr lang="en-US" sz="2800" b="1" dirty="0" smtClean="0"/>
              <a:t>II-  FINAL TOOTH PREPARATION STAGE </a:t>
            </a:r>
            <a:r>
              <a:rPr lang="en-US" dirty="0" smtClean="0"/>
              <a:t> </a:t>
            </a:r>
          </a:p>
          <a:p>
            <a:r>
              <a:rPr lang="en-US" dirty="0" smtClean="0"/>
              <a:t>Step 5: Removal of any remaining infected dentin or old  restorative material (or both), if indicated  </a:t>
            </a:r>
          </a:p>
          <a:p>
            <a:r>
              <a:rPr lang="en-US" dirty="0" smtClean="0"/>
              <a:t>Step 6: Pulp protection, if indicated  </a:t>
            </a:r>
          </a:p>
          <a:p>
            <a:r>
              <a:rPr lang="en-US" dirty="0" smtClean="0"/>
              <a:t>Step 7: Secondary resistance and retention forms  </a:t>
            </a:r>
          </a:p>
          <a:p>
            <a:r>
              <a:rPr lang="en-US" dirty="0" smtClean="0"/>
              <a:t>Step 8: Procedures for </a:t>
            </a:r>
            <a:r>
              <a:rPr lang="en-US" dirty="0" err="1" smtClean="0"/>
              <a:t>ﬁnishing</a:t>
            </a:r>
            <a:r>
              <a:rPr lang="en-US" dirty="0" smtClean="0"/>
              <a:t> external walls  </a:t>
            </a:r>
          </a:p>
          <a:p>
            <a:r>
              <a:rPr lang="en-US" dirty="0" smtClean="0"/>
              <a:t>Step 9: Final procedures—cleaning, inspecting, desensitizing  </a:t>
            </a:r>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Outline Form and Initial Depth  </a:t>
            </a:r>
            <a:br>
              <a:rPr lang="en-US" dirty="0" smtClean="0"/>
            </a:br>
            <a:endParaRPr lang="en-US" dirty="0"/>
          </a:p>
        </p:txBody>
      </p:sp>
      <p:sp>
        <p:nvSpPr>
          <p:cNvPr id="3" name="Content Placeholder 2"/>
          <p:cNvSpPr>
            <a:spLocks noGrp="1"/>
          </p:cNvSpPr>
          <p:nvPr>
            <p:ph idx="1"/>
          </p:nvPr>
        </p:nvSpPr>
        <p:spPr>
          <a:xfrm>
            <a:off x="457200" y="1828800"/>
            <a:ext cx="8458200" cy="4576481"/>
          </a:xfrm>
        </p:spPr>
        <p:txBody>
          <a:bodyPr>
            <a:noAutofit/>
          </a:bodyPr>
          <a:lstStyle/>
          <a:p>
            <a:pPr>
              <a:lnSpc>
                <a:spcPct val="150000"/>
              </a:lnSpc>
              <a:buNone/>
            </a:pPr>
            <a:r>
              <a:rPr lang="en-US" sz="1800" dirty="0" smtClean="0"/>
              <a:t> </a:t>
            </a:r>
            <a:r>
              <a:rPr lang="en-US" dirty="0" err="1" smtClean="0"/>
              <a:t>Deﬁnition</a:t>
            </a:r>
            <a:r>
              <a:rPr lang="en-US" dirty="0" smtClean="0"/>
              <a:t> - Establishing the outline form means:  </a:t>
            </a:r>
          </a:p>
          <a:p>
            <a:pPr>
              <a:lnSpc>
                <a:spcPct val="150000"/>
              </a:lnSpc>
              <a:buNone/>
            </a:pPr>
            <a:r>
              <a:rPr lang="en-US" dirty="0" smtClean="0"/>
              <a:t>1. Placing the preparation margins in the positions they will occupy in the final preparation except  for </a:t>
            </a:r>
            <a:r>
              <a:rPr lang="en-US" dirty="0" err="1" smtClean="0"/>
              <a:t>ﬁnishing</a:t>
            </a:r>
            <a:r>
              <a:rPr lang="en-US" dirty="0" smtClean="0"/>
              <a:t> enamel walls and margins.  </a:t>
            </a:r>
          </a:p>
          <a:p>
            <a:pPr>
              <a:lnSpc>
                <a:spcPct val="150000"/>
              </a:lnSpc>
              <a:buNone/>
            </a:pPr>
            <a:r>
              <a:rPr lang="en-US" dirty="0" smtClean="0"/>
              <a:t>2.  Preparing an initial depth of 0.2—O.5mm </a:t>
            </a:r>
            <a:r>
              <a:rPr lang="en-US" dirty="0" err="1" smtClean="0"/>
              <a:t>pulpally</a:t>
            </a:r>
            <a:r>
              <a:rPr lang="en-US" dirty="0" smtClean="0"/>
              <a:t> of the DE] position or 0.8mm </a:t>
            </a:r>
            <a:r>
              <a:rPr lang="en-US" dirty="0" err="1" smtClean="0"/>
              <a:t>pulpally</a:t>
            </a:r>
            <a:r>
              <a:rPr lang="en-US" dirty="0" smtClean="0"/>
              <a:t> to normal root-surface position (no deeper initially  whether in the tooth structure, air, old restorative material, or caries unless the </a:t>
            </a:r>
            <a:r>
              <a:rPr lang="en-US" dirty="0" err="1" smtClean="0"/>
              <a:t>occlusal</a:t>
            </a:r>
            <a:r>
              <a:rPr lang="en-US" dirty="0" smtClean="0"/>
              <a:t> enamel thickness is minimal, and greater dimension is necessary for the strength of the  restorative  material. </a:t>
            </a:r>
          </a:p>
          <a:p>
            <a:pPr>
              <a:lnSpc>
                <a:spcPct val="150000"/>
              </a:lnSpc>
            </a:pPr>
            <a:endParaRPr lang="en-US" sz="1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2" cstate="print"/>
          <a:srcRect t="48917" b="3200"/>
          <a:stretch>
            <a:fillRect/>
          </a:stretch>
        </p:blipFill>
        <p:spPr bwMode="auto">
          <a:xfrm>
            <a:off x="473528" y="1371600"/>
            <a:ext cx="8213271" cy="53804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1066800"/>
            <a:ext cx="8763000" cy="5181601"/>
          </a:xfrm>
        </p:spPr>
        <p:txBody>
          <a:bodyPr>
            <a:normAutofit/>
          </a:bodyPr>
          <a:lstStyle/>
          <a:p>
            <a:pPr>
              <a:lnSpc>
                <a:spcPct val="150000"/>
              </a:lnSpc>
              <a:buNone/>
            </a:pPr>
            <a:r>
              <a:rPr lang="en-US" sz="2800" b="1" u="sng" dirty="0" smtClean="0"/>
              <a:t>PRINCIPLES-</a:t>
            </a:r>
            <a:r>
              <a:rPr lang="en-US" sz="2800" dirty="0" smtClean="0"/>
              <a:t>  </a:t>
            </a:r>
          </a:p>
          <a:p>
            <a:pPr>
              <a:lnSpc>
                <a:spcPct val="150000"/>
              </a:lnSpc>
              <a:buNone/>
            </a:pPr>
            <a:r>
              <a:rPr lang="en-US" sz="2400" dirty="0" smtClean="0"/>
              <a:t>1. All unsupported or weakened (friable) enamel  usually should be removed.  </a:t>
            </a:r>
          </a:p>
          <a:p>
            <a:pPr>
              <a:lnSpc>
                <a:spcPct val="150000"/>
              </a:lnSpc>
              <a:buNone/>
            </a:pPr>
            <a:r>
              <a:rPr lang="en-US" sz="2400" dirty="0" smtClean="0"/>
              <a:t>2. All faults should be included.  </a:t>
            </a:r>
          </a:p>
          <a:p>
            <a:pPr>
              <a:lnSpc>
                <a:spcPct val="150000"/>
              </a:lnSpc>
              <a:buNone/>
            </a:pPr>
            <a:r>
              <a:rPr lang="en-US" sz="2400" dirty="0" smtClean="0"/>
              <a:t>3. All margins should be placed in a position to allow finishing of the margins of the restoration.</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990600"/>
            <a:ext cx="8153400" cy="5486399"/>
          </a:xfrm>
        </p:spPr>
        <p:txBody>
          <a:bodyPr>
            <a:normAutofit fontScale="92500" lnSpcReduction="20000"/>
          </a:bodyPr>
          <a:lstStyle/>
          <a:p>
            <a:pPr>
              <a:lnSpc>
                <a:spcPct val="150000"/>
              </a:lnSpc>
              <a:buNone/>
            </a:pPr>
            <a:r>
              <a:rPr lang="en-US" sz="3000" b="1" dirty="0" smtClean="0"/>
              <a:t>Features-  </a:t>
            </a:r>
          </a:p>
          <a:p>
            <a:pPr>
              <a:lnSpc>
                <a:spcPct val="150000"/>
              </a:lnSpc>
            </a:pPr>
            <a:r>
              <a:rPr lang="en-US" sz="2400" dirty="0" smtClean="0"/>
              <a:t>Generally, the typical features of establishing proper  outline form and initial depth are:  </a:t>
            </a:r>
          </a:p>
          <a:p>
            <a:pPr marL="457200" indent="-457200">
              <a:lnSpc>
                <a:spcPct val="150000"/>
              </a:lnSpc>
              <a:buFont typeface="+mj-lt"/>
              <a:buAutoNum type="arabicPeriod"/>
            </a:pPr>
            <a:r>
              <a:rPr lang="en-US" sz="2400" dirty="0" smtClean="0"/>
              <a:t> Preserving </a:t>
            </a:r>
            <a:r>
              <a:rPr lang="en-US" sz="2400" dirty="0" err="1" smtClean="0"/>
              <a:t>cuspal</a:t>
            </a:r>
            <a:r>
              <a:rPr lang="en-US" sz="2400" dirty="0" smtClean="0"/>
              <a:t> strength  </a:t>
            </a:r>
          </a:p>
          <a:p>
            <a:pPr marL="457200" indent="-457200">
              <a:lnSpc>
                <a:spcPct val="150000"/>
              </a:lnSpc>
              <a:buFont typeface="+mj-lt"/>
              <a:buAutoNum type="arabicPeriod"/>
            </a:pPr>
            <a:r>
              <a:rPr lang="en-US" sz="2400" dirty="0" smtClean="0"/>
              <a:t> Preserving marginal ridge strength  </a:t>
            </a:r>
          </a:p>
          <a:p>
            <a:pPr marL="457200" indent="-457200">
              <a:lnSpc>
                <a:spcPct val="150000"/>
              </a:lnSpc>
              <a:buFont typeface="+mj-lt"/>
              <a:buAutoNum type="arabicPeriod"/>
            </a:pPr>
            <a:r>
              <a:rPr lang="en-US" sz="2400" dirty="0" smtClean="0"/>
              <a:t> Minimizing </a:t>
            </a:r>
            <a:r>
              <a:rPr lang="en-US" sz="2400" dirty="0" err="1" smtClean="0"/>
              <a:t>faciolingual</a:t>
            </a:r>
            <a:r>
              <a:rPr lang="en-US" sz="2400" dirty="0" smtClean="0"/>
              <a:t> extensions  </a:t>
            </a:r>
          </a:p>
          <a:p>
            <a:pPr marL="457200" indent="-457200">
              <a:lnSpc>
                <a:spcPct val="150000"/>
              </a:lnSpc>
              <a:buFont typeface="+mj-lt"/>
              <a:buAutoNum type="arabicPeriod"/>
            </a:pPr>
            <a:r>
              <a:rPr lang="en-US" sz="2400" dirty="0" smtClean="0"/>
              <a:t>Connecting two close (&lt;0.5mm apart) defects or tooth preparations  </a:t>
            </a:r>
          </a:p>
          <a:p>
            <a:pPr marL="457200" indent="-457200">
              <a:lnSpc>
                <a:spcPct val="150000"/>
              </a:lnSpc>
              <a:buFont typeface="+mj-lt"/>
              <a:buAutoNum type="arabicPeriod"/>
            </a:pPr>
            <a:r>
              <a:rPr lang="en-US" sz="2400" dirty="0" smtClean="0"/>
              <a:t>Restricting the depth of the preparation into dentin.  </a:t>
            </a:r>
          </a:p>
          <a:p>
            <a:pPr marL="457200" indent="-457200">
              <a:lnSpc>
                <a:spcPct val="150000"/>
              </a:lnSpc>
              <a:buFont typeface="+mj-lt"/>
              <a:buAutoNum type="arabicPeriod"/>
            </a:pPr>
            <a:r>
              <a:rPr lang="en-US" sz="2400" dirty="0" smtClean="0"/>
              <a:t>Outline form and initial depth for pit-and-</a:t>
            </a:r>
            <a:r>
              <a:rPr lang="en-US" sz="2400" dirty="0" err="1" smtClean="0"/>
              <a:t>ﬁssure</a:t>
            </a:r>
            <a:r>
              <a:rPr lang="en-US" sz="2400" dirty="0" smtClean="0"/>
              <a:t> lesions. </a:t>
            </a:r>
            <a:r>
              <a:rPr lang="en-US" dirty="0" smtClean="0"/>
              <a:t> </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CONVENTIONAL PREPARATION</a:t>
            </a:r>
            <a:endParaRPr lang="en-US" dirty="0"/>
          </a:p>
        </p:txBody>
      </p:sp>
      <p:sp>
        <p:nvSpPr>
          <p:cNvPr id="3" name="Content Placeholder 2"/>
          <p:cNvSpPr>
            <a:spLocks noGrp="1"/>
          </p:cNvSpPr>
          <p:nvPr>
            <p:ph idx="1"/>
          </p:nvPr>
        </p:nvSpPr>
        <p:spPr/>
        <p:txBody>
          <a:bodyPr>
            <a:normAutofit/>
          </a:bodyPr>
          <a:lstStyle/>
          <a:p>
            <a:pPr>
              <a:lnSpc>
                <a:spcPct val="150000"/>
              </a:lnSpc>
            </a:pPr>
            <a:r>
              <a:rPr lang="en-US" sz="2400" dirty="0" smtClean="0"/>
              <a:t>Conventional  preparations require </a:t>
            </a:r>
            <a:r>
              <a:rPr lang="en-US" sz="2400" dirty="0" err="1" smtClean="0"/>
              <a:t>speciﬁc</a:t>
            </a:r>
            <a:r>
              <a:rPr lang="en-US" sz="2400" dirty="0" smtClean="0"/>
              <a:t> wall forms, depths, and  marginal forms because of the properties of the restorative material. </a:t>
            </a:r>
            <a:r>
              <a:rPr lang="en-US" sz="2400" dirty="0" err="1" smtClean="0"/>
              <a:t>Eg</a:t>
            </a:r>
            <a:r>
              <a:rPr lang="en-US" sz="2400" dirty="0" smtClean="0"/>
              <a:t>- amalgam, cast metal, and ceramic restorations .</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Primary Resistance Form  </a:t>
            </a:r>
            <a:br>
              <a:rPr lang="en-US" dirty="0" smtClean="0"/>
            </a:br>
            <a:endParaRPr lang="en-US" dirty="0"/>
          </a:p>
        </p:txBody>
      </p:sp>
      <p:sp>
        <p:nvSpPr>
          <p:cNvPr id="3" name="Content Placeholder 2"/>
          <p:cNvSpPr>
            <a:spLocks noGrp="1"/>
          </p:cNvSpPr>
          <p:nvPr>
            <p:ph idx="1"/>
          </p:nvPr>
        </p:nvSpPr>
        <p:spPr>
          <a:xfrm>
            <a:off x="381000" y="1828801"/>
            <a:ext cx="8534400" cy="4800600"/>
          </a:xfrm>
        </p:spPr>
        <p:txBody>
          <a:bodyPr>
            <a:normAutofit/>
          </a:bodyPr>
          <a:lstStyle/>
          <a:p>
            <a:pPr>
              <a:lnSpc>
                <a:spcPct val="150000"/>
              </a:lnSpc>
              <a:buNone/>
            </a:pPr>
            <a:r>
              <a:rPr lang="en-US" sz="2400" b="1" dirty="0" err="1" smtClean="0"/>
              <a:t>Deﬁnition</a:t>
            </a:r>
            <a:r>
              <a:rPr lang="en-US" sz="2400" b="1" dirty="0" smtClean="0"/>
              <a:t> -</a:t>
            </a:r>
          </a:p>
          <a:p>
            <a:pPr>
              <a:lnSpc>
                <a:spcPct val="150000"/>
              </a:lnSpc>
            </a:pPr>
            <a:r>
              <a:rPr lang="en-US" sz="2400" dirty="0" smtClean="0"/>
              <a:t>  Primary resistance form may be </a:t>
            </a:r>
            <a:r>
              <a:rPr lang="en-US" sz="2400" dirty="0" err="1" smtClean="0"/>
              <a:t>deﬁned</a:t>
            </a:r>
            <a:r>
              <a:rPr lang="en-US" sz="2400" dirty="0" smtClean="0"/>
              <a:t> as the shape  and placement of the preparation walls that best enable the remaining tooth structure and the restoration to withstand, without fracture, </a:t>
            </a:r>
            <a:r>
              <a:rPr lang="en-US" sz="2400" dirty="0" err="1" smtClean="0"/>
              <a:t>masticatory</a:t>
            </a:r>
            <a:r>
              <a:rPr lang="en-US" sz="2400" dirty="0" smtClean="0"/>
              <a:t> forces delivered principally along the long axis of the tooth.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914400"/>
            <a:ext cx="8610600" cy="5715000"/>
          </a:xfrm>
        </p:spPr>
        <p:txBody>
          <a:bodyPr>
            <a:normAutofit/>
          </a:bodyPr>
          <a:lstStyle/>
          <a:p>
            <a:pPr>
              <a:lnSpc>
                <a:spcPct val="150000"/>
              </a:lnSpc>
              <a:buNone/>
            </a:pPr>
            <a:r>
              <a:rPr lang="en-US" sz="2800" b="1" dirty="0" smtClean="0"/>
              <a:t>PRINCIPLES-  </a:t>
            </a:r>
          </a:p>
          <a:p>
            <a:pPr>
              <a:lnSpc>
                <a:spcPct val="150000"/>
              </a:lnSpc>
              <a:buNone/>
            </a:pPr>
            <a:r>
              <a:rPr lang="en-US" sz="2400" b="1" u="sng" dirty="0" smtClean="0"/>
              <a:t>1. First principle of horizontal </a:t>
            </a:r>
            <a:r>
              <a:rPr lang="en-US" sz="2400" b="1" u="sng" dirty="0" err="1" smtClean="0"/>
              <a:t>ﬂoors</a:t>
            </a:r>
            <a:r>
              <a:rPr lang="en-US" sz="2400" b="1" u="sng" dirty="0" smtClean="0"/>
              <a:t>- </a:t>
            </a:r>
            <a:r>
              <a:rPr lang="en-US" sz="2400" dirty="0" smtClean="0"/>
              <a:t>  Using a box shape with a relatively horizontal floor helps the tooth resist </a:t>
            </a:r>
            <a:r>
              <a:rPr lang="en-US" sz="2400" dirty="0" err="1" smtClean="0"/>
              <a:t>occlusal</a:t>
            </a:r>
            <a:r>
              <a:rPr lang="en-US" sz="2400" dirty="0" smtClean="0"/>
              <a:t> loading by being at right angles to the forces of mastication  that are directed in the long axis of the tooth.</a:t>
            </a:r>
          </a:p>
          <a:p>
            <a:pPr>
              <a:lnSpc>
                <a:spcPct val="150000"/>
              </a:lnSpc>
            </a:pPr>
            <a:r>
              <a:rPr lang="en-US" sz="2400" dirty="0" smtClean="0"/>
              <a:t>It helps to  resist forces in the long axis of the tooth and prevent  tooth fracture from wedging effects caused by opposing cusps.</a:t>
            </a:r>
          </a:p>
          <a:p>
            <a:pPr>
              <a:lnSpc>
                <a:spcPct val="150000"/>
              </a:lnSpc>
            </a:pPr>
            <a:endParaRPr lang="en-US"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04800" y="990600"/>
            <a:ext cx="8534400" cy="5562601"/>
          </a:xfrm>
        </p:spPr>
        <p:txBody>
          <a:bodyPr>
            <a:normAutofit/>
          </a:bodyPr>
          <a:lstStyle/>
          <a:p>
            <a:pPr>
              <a:lnSpc>
                <a:spcPct val="150000"/>
              </a:lnSpc>
              <a:buNone/>
            </a:pPr>
            <a:r>
              <a:rPr lang="en-US" b="1" u="sng" dirty="0" smtClean="0"/>
              <a:t>2. Second principle of </a:t>
            </a:r>
            <a:r>
              <a:rPr lang="en-US" b="1" u="sng" dirty="0" err="1" smtClean="0"/>
              <a:t>buccolingual</a:t>
            </a:r>
            <a:r>
              <a:rPr lang="en-US" b="1" u="sng" dirty="0" smtClean="0"/>
              <a:t> extension -</a:t>
            </a:r>
          </a:p>
          <a:p>
            <a:pPr>
              <a:lnSpc>
                <a:spcPct val="150000"/>
              </a:lnSpc>
            </a:pPr>
            <a:r>
              <a:rPr lang="en-US" dirty="0" smtClean="0"/>
              <a:t>Restricting the </a:t>
            </a:r>
            <a:r>
              <a:rPr lang="en-US" dirty="0" err="1" smtClean="0"/>
              <a:t>buccolingual</a:t>
            </a:r>
            <a:r>
              <a:rPr lang="en-US" dirty="0" smtClean="0"/>
              <a:t> extension of the external  walls to allow strong cusp and ridge areas to remain  with </a:t>
            </a:r>
            <a:r>
              <a:rPr lang="en-US" dirty="0" err="1" smtClean="0"/>
              <a:t>sufﬁcient</a:t>
            </a:r>
            <a:r>
              <a:rPr lang="en-US" dirty="0" smtClean="0"/>
              <a:t> dentin support.  </a:t>
            </a:r>
          </a:p>
          <a:p>
            <a:pPr>
              <a:lnSpc>
                <a:spcPct val="150000"/>
              </a:lnSpc>
              <a:buNone/>
            </a:pPr>
            <a:r>
              <a:rPr lang="en-US" b="1" u="sng" dirty="0" smtClean="0"/>
              <a:t>3. Third principle of rounded line angles -</a:t>
            </a:r>
          </a:p>
          <a:p>
            <a:pPr>
              <a:lnSpc>
                <a:spcPct val="150000"/>
              </a:lnSpc>
            </a:pPr>
            <a:r>
              <a:rPr lang="en-US" dirty="0" smtClean="0"/>
              <a:t>Slight rounding of internal line angles to reduce stress concentrations in tooth structure.  </a:t>
            </a:r>
          </a:p>
          <a:p>
            <a:pPr>
              <a:lnSpc>
                <a:spcPct val="150000"/>
              </a:lnSpc>
            </a:pPr>
            <a:r>
              <a:rPr lang="en-US" dirty="0" smtClean="0"/>
              <a:t>Internal and external angles  are slightly rounded so that stresses in the tooth and  restoration from </a:t>
            </a:r>
            <a:r>
              <a:rPr lang="en-US" dirty="0" err="1" smtClean="0"/>
              <a:t>masticatory</a:t>
            </a:r>
            <a:r>
              <a:rPr lang="en-US" dirty="0" smtClean="0"/>
              <a:t> forces are not  concentrated at these line angles.  </a:t>
            </a:r>
          </a:p>
          <a:p>
            <a:pPr>
              <a:buNone/>
            </a:pPr>
            <a:endParaRPr lang="en-US" dirty="0" smtClean="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990600"/>
            <a:ext cx="8686800" cy="5257801"/>
          </a:xfrm>
        </p:spPr>
        <p:txBody>
          <a:bodyPr>
            <a:normAutofit/>
          </a:bodyPr>
          <a:lstStyle/>
          <a:p>
            <a:pPr>
              <a:lnSpc>
                <a:spcPct val="150000"/>
              </a:lnSpc>
              <a:buNone/>
            </a:pPr>
            <a:r>
              <a:rPr lang="en-US" b="1" u="sng" dirty="0" smtClean="0"/>
              <a:t>4. Fourth principle of cusp capping -</a:t>
            </a:r>
          </a:p>
          <a:p>
            <a:pPr>
              <a:lnSpc>
                <a:spcPct val="150000"/>
              </a:lnSpc>
            </a:pPr>
            <a:r>
              <a:rPr lang="en-US" dirty="0" smtClean="0"/>
              <a:t>Reducing and covering (capping) weak cusps prevents  fracture of the tooth by forces directed along  the long axis and obliquely (laterally) directed forces. </a:t>
            </a:r>
          </a:p>
          <a:p>
            <a:pPr>
              <a:lnSpc>
                <a:spcPct val="150000"/>
              </a:lnSpc>
            </a:pPr>
            <a:r>
              <a:rPr lang="en-US" dirty="0" smtClean="0"/>
              <a:t>Cusp reduction should be considered when </a:t>
            </a:r>
          </a:p>
          <a:p>
            <a:pPr>
              <a:lnSpc>
                <a:spcPct val="150000"/>
              </a:lnSpc>
            </a:pPr>
            <a:r>
              <a:rPr lang="en-US" dirty="0" smtClean="0"/>
              <a:t>1. the outline form has extended half the distance from a primary groove to a cusp tip</a:t>
            </a:r>
          </a:p>
          <a:p>
            <a:pPr>
              <a:lnSpc>
                <a:spcPct val="150000"/>
              </a:lnSpc>
            </a:pPr>
            <a:r>
              <a:rPr lang="en-US" dirty="0" smtClean="0"/>
              <a:t>2. when the outline form has extended two-thirds the distance from a primary groove to a cusp tip.  </a:t>
            </a:r>
          </a:p>
          <a:p>
            <a:pPr>
              <a:lnSpc>
                <a:spcPct val="150000"/>
              </a:lnSpc>
            </a:pP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762000"/>
            <a:ext cx="8001000" cy="5486401"/>
          </a:xfrm>
        </p:spPr>
        <p:txBody>
          <a:bodyPr>
            <a:normAutofit/>
          </a:bodyPr>
          <a:lstStyle/>
          <a:p>
            <a:pPr>
              <a:lnSpc>
                <a:spcPct val="150000"/>
              </a:lnSpc>
              <a:buNone/>
            </a:pPr>
            <a:r>
              <a:rPr lang="en-US" sz="2600" b="1" u="sng" dirty="0" smtClean="0"/>
              <a:t>5. Fifth principle of restorative material thickness </a:t>
            </a:r>
            <a:r>
              <a:rPr lang="en-US" u="sng" dirty="0" smtClean="0"/>
              <a:t> </a:t>
            </a:r>
          </a:p>
          <a:p>
            <a:pPr>
              <a:lnSpc>
                <a:spcPct val="150000"/>
              </a:lnSpc>
            </a:pPr>
            <a:r>
              <a:rPr lang="en-US" dirty="0" smtClean="0"/>
              <a:t>It is critical to provide sufficient bulk to the restorative material to be able to withstand the </a:t>
            </a:r>
            <a:r>
              <a:rPr lang="en-US" dirty="0" err="1" smtClean="0"/>
              <a:t>masticatory</a:t>
            </a:r>
            <a:r>
              <a:rPr lang="en-US" dirty="0" smtClean="0"/>
              <a:t> load.   </a:t>
            </a:r>
          </a:p>
          <a:p>
            <a:pPr>
              <a:lnSpc>
                <a:spcPct val="150000"/>
              </a:lnSpc>
            </a:pPr>
            <a:r>
              <a:rPr lang="en-US" dirty="0" smtClean="0"/>
              <a:t> The minimal </a:t>
            </a:r>
            <a:r>
              <a:rPr lang="en-US" dirty="0" err="1" smtClean="0"/>
              <a:t>occlusal</a:t>
            </a:r>
            <a:r>
              <a:rPr lang="en-US" dirty="0" smtClean="0"/>
              <a:t> thickness for appropriate resistance to fracture is as follows: </a:t>
            </a:r>
          </a:p>
          <a:p>
            <a:pPr marL="457200" indent="-457200">
              <a:lnSpc>
                <a:spcPct val="150000"/>
              </a:lnSpc>
              <a:buFont typeface="+mj-lt"/>
              <a:buAutoNum type="arabicPeriod"/>
            </a:pPr>
            <a:r>
              <a:rPr lang="en-US" dirty="0" smtClean="0"/>
              <a:t> For amalgam: 1.5 mm  </a:t>
            </a:r>
          </a:p>
          <a:p>
            <a:pPr marL="457200" indent="-457200">
              <a:lnSpc>
                <a:spcPct val="150000"/>
              </a:lnSpc>
              <a:buFont typeface="+mj-lt"/>
              <a:buAutoNum type="arabicPeriod"/>
            </a:pPr>
            <a:r>
              <a:rPr lang="en-US" dirty="0" smtClean="0"/>
              <a:t> For cast metal: 1-2mm (depending on the region)  </a:t>
            </a:r>
          </a:p>
          <a:p>
            <a:pPr marL="457200" indent="-457200">
              <a:lnSpc>
                <a:spcPct val="150000"/>
              </a:lnSpc>
              <a:buFont typeface="+mj-lt"/>
              <a:buAutoNum type="arabicPeriod"/>
            </a:pPr>
            <a:r>
              <a:rPr lang="en-US" dirty="0" smtClean="0"/>
              <a:t>For ceramics: 2 mm</a:t>
            </a:r>
          </a:p>
          <a:p>
            <a:pPr marL="457200" indent="-457200">
              <a:lnSpc>
                <a:spcPct val="150000"/>
              </a:lnSpc>
              <a:buFont typeface="+mj-lt"/>
              <a:buAutoNum type="arabicPeriod"/>
            </a:pPr>
            <a:r>
              <a:rPr lang="en-US" dirty="0" smtClean="0"/>
              <a:t> For composites: 1mm (</a:t>
            </a:r>
            <a:r>
              <a:rPr lang="en-US" dirty="0" err="1" smtClean="0"/>
              <a:t>occlusal</a:t>
            </a:r>
            <a:r>
              <a:rPr lang="en-US" dirty="0" smtClean="0"/>
              <a:t> non contact areas) ,  </a:t>
            </a:r>
          </a:p>
          <a:p>
            <a:pPr marL="457200" indent="-457200">
              <a:lnSpc>
                <a:spcPct val="150000"/>
              </a:lnSpc>
              <a:buFont typeface="+mj-lt"/>
              <a:buAutoNum type="arabicPeriod"/>
            </a:pP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27484" y="1066801"/>
            <a:ext cx="7554516" cy="5181600"/>
          </a:xfrm>
        </p:spPr>
        <p:txBody>
          <a:bodyPr>
            <a:normAutofit/>
          </a:bodyPr>
          <a:lstStyle/>
          <a:p>
            <a:pPr>
              <a:lnSpc>
                <a:spcPct val="150000"/>
              </a:lnSpc>
              <a:buNone/>
            </a:pPr>
            <a:r>
              <a:rPr lang="en-US" sz="2400" b="1" u="sng" dirty="0" smtClean="0"/>
              <a:t>6. Sixth principle of bonding to the tooth </a:t>
            </a:r>
            <a:r>
              <a:rPr lang="en-US" sz="2400" u="sng" dirty="0" smtClean="0"/>
              <a:t> </a:t>
            </a:r>
          </a:p>
          <a:p>
            <a:pPr>
              <a:lnSpc>
                <a:spcPct val="150000"/>
              </a:lnSpc>
            </a:pPr>
            <a:r>
              <a:rPr lang="en-US" sz="2400" dirty="0" smtClean="0"/>
              <a:t>Amalgam and cast metal restorations  need precise  tooth preparations, which would inevitably remove  some amount of sound tooth structure. Hence, adhesive restorations that bond the restoration to the tooth and which would require minimal tooth loss, should be preferred whenever the clinical indication is appropriate.   </a:t>
            </a:r>
          </a:p>
          <a:p>
            <a:pPr>
              <a:lnSpc>
                <a:spcPct val="150000"/>
              </a:lnSpc>
            </a:pPr>
            <a:endParaRPr lang="en-US" sz="2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1066800"/>
            <a:ext cx="8610600" cy="5333999"/>
          </a:xfrm>
        </p:spPr>
        <p:txBody>
          <a:bodyPr>
            <a:normAutofit/>
          </a:bodyPr>
          <a:lstStyle/>
          <a:p>
            <a:pPr>
              <a:lnSpc>
                <a:spcPct val="150000"/>
              </a:lnSpc>
            </a:pPr>
            <a:r>
              <a:rPr lang="en-US" b="1" dirty="0" smtClean="0"/>
              <a:t>Features  of Primary resistance form-</a:t>
            </a:r>
          </a:p>
          <a:p>
            <a:pPr marL="457200" indent="-457200">
              <a:lnSpc>
                <a:spcPct val="150000"/>
              </a:lnSpc>
              <a:buFont typeface="+mj-lt"/>
              <a:buAutoNum type="arabicPeriod"/>
            </a:pPr>
            <a:r>
              <a:rPr lang="en-US" dirty="0" smtClean="0"/>
              <a:t> Relatively horizontal </a:t>
            </a:r>
            <a:r>
              <a:rPr lang="en-US" dirty="0" err="1" smtClean="0"/>
              <a:t>ﬂoors</a:t>
            </a:r>
            <a:r>
              <a:rPr lang="en-US" dirty="0" smtClean="0"/>
              <a:t>  </a:t>
            </a:r>
          </a:p>
          <a:p>
            <a:pPr marL="457200" indent="-457200">
              <a:lnSpc>
                <a:spcPct val="150000"/>
              </a:lnSpc>
              <a:buFont typeface="+mj-lt"/>
              <a:buAutoNum type="arabicPeriod"/>
            </a:pPr>
            <a:r>
              <a:rPr lang="en-US" dirty="0" smtClean="0"/>
              <a:t> Box-like shape  </a:t>
            </a:r>
          </a:p>
          <a:p>
            <a:pPr marL="457200" indent="-457200">
              <a:lnSpc>
                <a:spcPct val="150000"/>
              </a:lnSpc>
              <a:buFont typeface="+mj-lt"/>
              <a:buAutoNum type="arabicPeriod"/>
            </a:pPr>
            <a:r>
              <a:rPr lang="en-US" dirty="0" smtClean="0"/>
              <a:t> Inclusion of weakened tooth structure  </a:t>
            </a:r>
          </a:p>
          <a:p>
            <a:pPr marL="457200" indent="-457200">
              <a:lnSpc>
                <a:spcPct val="150000"/>
              </a:lnSpc>
              <a:buFont typeface="+mj-lt"/>
              <a:buAutoNum type="arabicPeriod"/>
            </a:pPr>
            <a:r>
              <a:rPr lang="en-US" dirty="0" smtClean="0"/>
              <a:t> Preservation of cusps and marginal ridges  </a:t>
            </a:r>
          </a:p>
          <a:p>
            <a:pPr marL="457200" indent="-457200">
              <a:lnSpc>
                <a:spcPct val="150000"/>
              </a:lnSpc>
              <a:buFont typeface="+mj-lt"/>
              <a:buAutoNum type="arabicPeriod"/>
            </a:pPr>
            <a:r>
              <a:rPr lang="en-US" dirty="0" smtClean="0"/>
              <a:t> Rounded internal line angles  </a:t>
            </a:r>
          </a:p>
          <a:p>
            <a:pPr marL="457200" indent="-457200">
              <a:lnSpc>
                <a:spcPct val="150000"/>
              </a:lnSpc>
              <a:buFont typeface="+mj-lt"/>
              <a:buAutoNum type="arabicPeriod"/>
            </a:pPr>
            <a:r>
              <a:rPr lang="en-US" dirty="0" smtClean="0"/>
              <a:t>Adequate thickness of restorative material  </a:t>
            </a:r>
          </a:p>
          <a:p>
            <a:pPr marL="457200" indent="-457200">
              <a:lnSpc>
                <a:spcPct val="150000"/>
              </a:lnSpc>
              <a:buFont typeface="+mj-lt"/>
              <a:buAutoNum type="arabicPeriod"/>
            </a:pPr>
            <a:r>
              <a:rPr lang="en-US" dirty="0" smtClean="0"/>
              <a:t>Reduction of cusps for capping, when indicated.  </a:t>
            </a:r>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Primary Retention Form</a:t>
            </a:r>
            <a:endParaRPr lang="en-US" dirty="0"/>
          </a:p>
        </p:txBody>
      </p:sp>
      <p:sp>
        <p:nvSpPr>
          <p:cNvPr id="3" name="Content Placeholder 2"/>
          <p:cNvSpPr>
            <a:spLocks noGrp="1"/>
          </p:cNvSpPr>
          <p:nvPr>
            <p:ph idx="1"/>
          </p:nvPr>
        </p:nvSpPr>
        <p:spPr>
          <a:xfrm>
            <a:off x="457200" y="2052919"/>
            <a:ext cx="8382000" cy="4424081"/>
          </a:xfrm>
        </p:spPr>
        <p:txBody>
          <a:bodyPr>
            <a:normAutofit/>
          </a:bodyPr>
          <a:lstStyle/>
          <a:p>
            <a:pPr>
              <a:lnSpc>
                <a:spcPct val="150000"/>
              </a:lnSpc>
              <a:buNone/>
            </a:pPr>
            <a:r>
              <a:rPr lang="en-US" sz="2400" dirty="0" err="1" smtClean="0"/>
              <a:t>Deﬁnition</a:t>
            </a:r>
            <a:r>
              <a:rPr lang="en-US" sz="2400" dirty="0" smtClean="0"/>
              <a:t> -</a:t>
            </a:r>
          </a:p>
          <a:p>
            <a:pPr>
              <a:lnSpc>
                <a:spcPct val="150000"/>
              </a:lnSpc>
            </a:pPr>
            <a:r>
              <a:rPr lang="en-US" sz="2400" dirty="0" smtClean="0"/>
              <a:t>Primary retention form is the shape or form of the conventional preparation that prevents displacement or removal of the restoration by tipping or lifting forces for non-bonded restorations.</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457200"/>
            <a:ext cx="7080190" cy="6019799"/>
          </a:xfrm>
        </p:spPr>
        <p:txBody>
          <a:bodyPr>
            <a:normAutofit/>
          </a:bodyPr>
          <a:lstStyle/>
          <a:p>
            <a:pPr>
              <a:buNone/>
            </a:pPr>
            <a:r>
              <a:rPr lang="en-US" sz="3800" b="1" dirty="0" smtClean="0"/>
              <a:t>Principles</a:t>
            </a:r>
            <a:r>
              <a:rPr lang="en-US" dirty="0" smtClean="0"/>
              <a:t>   </a:t>
            </a:r>
          </a:p>
          <a:p>
            <a:pPr>
              <a:buNone/>
            </a:pPr>
            <a:r>
              <a:rPr lang="en-US" sz="2100" b="1" u="sng" dirty="0" smtClean="0"/>
              <a:t>1. Primary retention form for amalgam restorations </a:t>
            </a:r>
            <a:r>
              <a:rPr lang="en-US" dirty="0" smtClean="0"/>
              <a:t> </a:t>
            </a:r>
          </a:p>
          <a:p>
            <a:r>
              <a:rPr lang="en-US" dirty="0" smtClean="0"/>
              <a:t>For amalgam restorations in most class I and all class  II conventional preparations, the material is retained  in the tooth by developing external tooth walls that  converge </a:t>
            </a:r>
            <a:r>
              <a:rPr lang="en-US" dirty="0" err="1" smtClean="0"/>
              <a:t>occlusally</a:t>
            </a:r>
            <a:r>
              <a:rPr lang="en-US" dirty="0" smtClean="0"/>
              <a:t> (see Fig)</a:t>
            </a:r>
          </a:p>
          <a:p>
            <a:r>
              <a:rPr lang="en-US" dirty="0" smtClean="0"/>
              <a:t>The </a:t>
            </a:r>
            <a:r>
              <a:rPr lang="en-US" dirty="0" err="1" smtClean="0"/>
              <a:t>occlusal</a:t>
            </a:r>
            <a:r>
              <a:rPr lang="en-US" dirty="0" smtClean="0"/>
              <a:t> convergence should not be excessive which would result in unsupported enamel rods at the </a:t>
            </a:r>
            <a:r>
              <a:rPr lang="en-US" dirty="0" err="1" smtClean="0"/>
              <a:t>cavosurface</a:t>
            </a:r>
            <a:r>
              <a:rPr lang="en-US" dirty="0" smtClean="0"/>
              <a:t> margin.</a:t>
            </a:r>
          </a:p>
          <a:p>
            <a:endParaRPr lang="en-US" dirty="0"/>
          </a:p>
        </p:txBody>
      </p:sp>
      <p:pic>
        <p:nvPicPr>
          <p:cNvPr id="1026" name="Picture 2"/>
          <p:cNvPicPr>
            <a:picLocks noChangeAspect="1" noChangeArrowheads="1"/>
          </p:cNvPicPr>
          <p:nvPr/>
        </p:nvPicPr>
        <p:blipFill>
          <a:blip r:embed="rId2" cstate="print"/>
          <a:srcRect l="53779" t="65854" b="16260"/>
          <a:stretch>
            <a:fillRect/>
          </a:stretch>
        </p:blipFill>
        <p:spPr bwMode="auto">
          <a:xfrm>
            <a:off x="1142999" y="4267200"/>
            <a:ext cx="6931347" cy="1905000"/>
          </a:xfrm>
          <a:prstGeom prst="rect">
            <a:avLst/>
          </a:prstGeom>
          <a:noFill/>
          <a:ln w="9525">
            <a:noFill/>
            <a:miter lim="800000"/>
            <a:headEnd/>
            <a:tailEnd/>
          </a:ln>
        </p:spPr>
      </p:pic>
      <p:sp>
        <p:nvSpPr>
          <p:cNvPr id="5" name="TextBox 4"/>
          <p:cNvSpPr txBox="1"/>
          <p:nvPr/>
        </p:nvSpPr>
        <p:spPr>
          <a:xfrm>
            <a:off x="1828800" y="6324600"/>
            <a:ext cx="2550698" cy="369332"/>
          </a:xfrm>
          <a:prstGeom prst="rect">
            <a:avLst/>
          </a:prstGeom>
          <a:noFill/>
        </p:spPr>
        <p:txBody>
          <a:bodyPr wrap="none" rtlCol="0">
            <a:spAutoFit/>
          </a:bodyPr>
          <a:lstStyle/>
          <a:p>
            <a:r>
              <a:rPr lang="en-US" b="1" dirty="0" smtClean="0"/>
              <a:t>CONVERGENT WALLS</a:t>
            </a:r>
            <a:endParaRPr lang="en-US" b="1" dirty="0"/>
          </a:p>
        </p:txBody>
      </p:sp>
      <p:sp>
        <p:nvSpPr>
          <p:cNvPr id="6" name="TextBox 5"/>
          <p:cNvSpPr txBox="1"/>
          <p:nvPr/>
        </p:nvSpPr>
        <p:spPr>
          <a:xfrm>
            <a:off x="5562600" y="6336268"/>
            <a:ext cx="2013693" cy="369332"/>
          </a:xfrm>
          <a:prstGeom prst="rect">
            <a:avLst/>
          </a:prstGeom>
          <a:noFill/>
        </p:spPr>
        <p:txBody>
          <a:bodyPr wrap="none" rtlCol="0">
            <a:spAutoFit/>
          </a:bodyPr>
          <a:lstStyle/>
          <a:p>
            <a:r>
              <a:rPr lang="en-US" b="1" dirty="0" smtClean="0"/>
              <a:t>VERTICAL WALLS</a:t>
            </a:r>
            <a:endParaRPr lang="en-US" b="1"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27484" y="1143001"/>
            <a:ext cx="7402116" cy="5105400"/>
          </a:xfrm>
        </p:spPr>
        <p:txBody>
          <a:bodyPr>
            <a:normAutofit/>
          </a:bodyPr>
          <a:lstStyle/>
          <a:p>
            <a:pPr>
              <a:buNone/>
            </a:pPr>
            <a:r>
              <a:rPr lang="en-US" sz="2400" b="1" u="sng" dirty="0" smtClean="0"/>
              <a:t>2. Primary retention form for composite restorations  </a:t>
            </a:r>
          </a:p>
          <a:p>
            <a:pPr>
              <a:lnSpc>
                <a:spcPct val="150000"/>
              </a:lnSpc>
            </a:pPr>
            <a:r>
              <a:rPr lang="en-US" sz="2400" dirty="0" smtClean="0"/>
              <a:t>Composite restorations primarily are retained in the  tooth by a Micromechanical bond that develops between the material and the etched and primed tooth  structure. </a:t>
            </a:r>
            <a:endParaRPr lang="en-US"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Modified Preparation -</a:t>
            </a:r>
            <a:endParaRPr lang="en-US" dirty="0"/>
          </a:p>
        </p:txBody>
      </p:sp>
      <p:sp>
        <p:nvSpPr>
          <p:cNvPr id="3" name="Content Placeholder 2"/>
          <p:cNvSpPr>
            <a:spLocks noGrp="1"/>
          </p:cNvSpPr>
          <p:nvPr>
            <p:ph idx="1"/>
          </p:nvPr>
        </p:nvSpPr>
        <p:spPr>
          <a:xfrm>
            <a:off x="609600" y="1447800"/>
            <a:ext cx="8077200" cy="4347881"/>
          </a:xfrm>
        </p:spPr>
        <p:txBody>
          <a:bodyPr>
            <a:noAutofit/>
          </a:bodyPr>
          <a:lstStyle/>
          <a:p>
            <a:pPr>
              <a:lnSpc>
                <a:spcPct val="150000"/>
              </a:lnSpc>
            </a:pPr>
            <a:r>
              <a:rPr lang="en-US" sz="2400" dirty="0" smtClean="0"/>
              <a:t> The use of adhesive restorations, primarily composites  and glass </a:t>
            </a:r>
            <a:r>
              <a:rPr lang="en-US" sz="2400" dirty="0" err="1" smtClean="0"/>
              <a:t>ionomers</a:t>
            </a:r>
            <a:r>
              <a:rPr lang="en-US" sz="2400" dirty="0" smtClean="0"/>
              <a:t>, has allowed a reduced degree of precision of tooth preparations. Many composite restorations may require only the removal of the defect (caries, fracture, or defective restorative material) and friable tooth structure for tooth preparation, without </a:t>
            </a:r>
            <a:r>
              <a:rPr lang="en-US" sz="2400" dirty="0" err="1" smtClean="0"/>
              <a:t>speciﬁc</a:t>
            </a:r>
            <a:r>
              <a:rPr lang="en-US" sz="2400" dirty="0" smtClean="0"/>
              <a:t> uniform depths, wall designs, retentive features or marginal forms.</a:t>
            </a:r>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990601"/>
            <a:ext cx="8077200" cy="5257800"/>
          </a:xfrm>
        </p:spPr>
        <p:txBody>
          <a:bodyPr>
            <a:normAutofit/>
          </a:bodyPr>
          <a:lstStyle/>
          <a:p>
            <a:pPr>
              <a:buNone/>
            </a:pPr>
            <a:r>
              <a:rPr lang="en-US" sz="2400" b="1" dirty="0" smtClean="0"/>
              <a:t>3. Primary retention form for cast metal restorations –</a:t>
            </a:r>
          </a:p>
          <a:p>
            <a:pPr>
              <a:lnSpc>
                <a:spcPct val="150000"/>
              </a:lnSpc>
            </a:pPr>
            <a:r>
              <a:rPr lang="en-US" dirty="0" smtClean="0"/>
              <a:t>Cast metal </a:t>
            </a:r>
            <a:r>
              <a:rPr lang="en-US" dirty="0" err="1" smtClean="0"/>
              <a:t>intracoronal</a:t>
            </a:r>
            <a:r>
              <a:rPr lang="en-US" dirty="0" smtClean="0"/>
              <a:t> restorations rely primarily on almost parallel vertical walls to provide  primary retention of the casting in the tooth. Or small angle of divergence 2-5</a:t>
            </a:r>
            <a:r>
              <a:rPr lang="en-US" dirty="0" smtClean="0">
                <a:latin typeface="Calibri"/>
              </a:rPr>
              <a:t>⁰.</a:t>
            </a:r>
            <a:endParaRPr lang="en-US" dirty="0" smtClean="0"/>
          </a:p>
          <a:p>
            <a:pPr>
              <a:lnSpc>
                <a:spcPct val="150000"/>
              </a:lnSpc>
            </a:pPr>
            <a:r>
              <a:rPr lang="en-US" dirty="0" smtClean="0"/>
              <a:t>In class II preparations involving only one of the two proximal surfaces, an </a:t>
            </a:r>
            <a:r>
              <a:rPr lang="en-US" dirty="0" err="1" smtClean="0"/>
              <a:t>occlusal</a:t>
            </a:r>
            <a:r>
              <a:rPr lang="en-US" dirty="0" smtClean="0"/>
              <a:t> dovetail may  aid in preventing the tipping of the restoration by  </a:t>
            </a:r>
            <a:r>
              <a:rPr lang="en-US" dirty="0" err="1" smtClean="0"/>
              <a:t>occlusal</a:t>
            </a:r>
            <a:r>
              <a:rPr lang="en-US" dirty="0" smtClean="0"/>
              <a:t> forces.</a:t>
            </a:r>
          </a:p>
          <a:p>
            <a:pPr>
              <a:lnSpc>
                <a:spcPct val="150000"/>
              </a:lnSpc>
            </a:pPr>
            <a:r>
              <a:rPr lang="en-US" dirty="0" smtClean="0"/>
              <a:t>The other primary retention form for cast metal  restorations is the use of a </a:t>
            </a:r>
            <a:r>
              <a:rPr lang="en-US" dirty="0" err="1" smtClean="0"/>
              <a:t>luting</a:t>
            </a:r>
            <a:r>
              <a:rPr lang="en-US" dirty="0" smtClean="0"/>
              <a:t> agent that bonds  the restoration to the tooth structure.</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Convenience Form  </a:t>
            </a:r>
            <a:br>
              <a:rPr lang="en-US" dirty="0" smtClean="0"/>
            </a:br>
            <a:endParaRPr lang="en-US" dirty="0"/>
          </a:p>
        </p:txBody>
      </p:sp>
      <p:sp>
        <p:nvSpPr>
          <p:cNvPr id="3" name="Content Placeholder 2"/>
          <p:cNvSpPr>
            <a:spLocks noGrp="1"/>
          </p:cNvSpPr>
          <p:nvPr>
            <p:ph idx="1"/>
          </p:nvPr>
        </p:nvSpPr>
        <p:spPr>
          <a:xfrm>
            <a:off x="381000" y="1752601"/>
            <a:ext cx="8305800" cy="4876800"/>
          </a:xfrm>
        </p:spPr>
        <p:txBody>
          <a:bodyPr>
            <a:normAutofit fontScale="85000" lnSpcReduction="10000"/>
          </a:bodyPr>
          <a:lstStyle/>
          <a:p>
            <a:pPr>
              <a:lnSpc>
                <a:spcPct val="150000"/>
              </a:lnSpc>
              <a:buNone/>
            </a:pPr>
            <a:r>
              <a:rPr lang="en-US" dirty="0" smtClean="0"/>
              <a:t>Definition- </a:t>
            </a:r>
          </a:p>
          <a:p>
            <a:pPr>
              <a:lnSpc>
                <a:spcPct val="150000"/>
              </a:lnSpc>
              <a:buNone/>
            </a:pPr>
            <a:r>
              <a:rPr lang="en-US" dirty="0" smtClean="0"/>
              <a:t>      Convenience form is the shape or form of the preparation the provides for adequate observation , </a:t>
            </a:r>
            <a:r>
              <a:rPr lang="en-US" dirty="0" err="1" smtClean="0"/>
              <a:t>accessibilty</a:t>
            </a:r>
            <a:r>
              <a:rPr lang="en-US" dirty="0" smtClean="0"/>
              <a:t> and ease of operation in preparing and restoring the tooth.</a:t>
            </a:r>
          </a:p>
          <a:p>
            <a:pPr>
              <a:lnSpc>
                <a:spcPct val="150000"/>
              </a:lnSpc>
            </a:pPr>
            <a:r>
              <a:rPr lang="en-US" dirty="0" smtClean="0"/>
              <a:t>Obtaining this form may necessitate the extension of distal, </a:t>
            </a:r>
            <a:r>
              <a:rPr lang="en-US" dirty="0" err="1" smtClean="0"/>
              <a:t>mesiall</a:t>
            </a:r>
            <a:r>
              <a:rPr lang="en-US" dirty="0" smtClean="0"/>
              <a:t>, facial or lingual walls to gain adequate access to deeper portions of the preparation.</a:t>
            </a:r>
          </a:p>
          <a:p>
            <a:pPr>
              <a:lnSpc>
                <a:spcPct val="150000"/>
              </a:lnSpc>
            </a:pPr>
            <a:r>
              <a:rPr lang="en-US" dirty="0" smtClean="0"/>
              <a:t>The </a:t>
            </a:r>
            <a:r>
              <a:rPr lang="en-US" dirty="0" err="1" smtClean="0"/>
              <a:t>occlusal</a:t>
            </a:r>
            <a:r>
              <a:rPr lang="en-US" dirty="0" smtClean="0"/>
              <a:t> divergence of vertical walls of tooth preparations for class II cast restorations also may be considered convenience form.  </a:t>
            </a:r>
          </a:p>
          <a:p>
            <a:pPr>
              <a:lnSpc>
                <a:spcPct val="150000"/>
              </a:lnSpc>
            </a:pPr>
            <a:r>
              <a:rPr lang="en-US" dirty="0" smtClean="0"/>
              <a:t>Extending proximal preparations beyond proximal  contacts is another convenience form procedure. </a:t>
            </a: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4" y="452718"/>
            <a:ext cx="7973616" cy="1400530"/>
          </a:xfrm>
        </p:spPr>
        <p:txBody>
          <a:bodyPr/>
          <a:lstStyle/>
          <a:p>
            <a:r>
              <a:rPr lang="en-US" sz="2000" dirty="0" smtClean="0"/>
              <a:t>Step 5: Removal of Any Remaining Enamel Pit  or Fissure, Infected Dentin, or Old Restorative  Material, Indicated </a:t>
            </a:r>
            <a:r>
              <a:rPr lang="en-US" dirty="0" smtClean="0"/>
              <a:t> </a:t>
            </a:r>
            <a:br>
              <a:rPr lang="en-US" dirty="0" smtClean="0"/>
            </a:br>
            <a:endParaRPr lang="en-US" dirty="0"/>
          </a:p>
        </p:txBody>
      </p:sp>
      <p:sp>
        <p:nvSpPr>
          <p:cNvPr id="3" name="Content Placeholder 2"/>
          <p:cNvSpPr>
            <a:spLocks noGrp="1"/>
          </p:cNvSpPr>
          <p:nvPr>
            <p:ph idx="1"/>
          </p:nvPr>
        </p:nvSpPr>
        <p:spPr>
          <a:xfrm>
            <a:off x="457200" y="1524001"/>
            <a:ext cx="8153400" cy="5029200"/>
          </a:xfrm>
        </p:spPr>
        <p:txBody>
          <a:bodyPr>
            <a:normAutofit fontScale="92500" lnSpcReduction="10000"/>
          </a:bodyPr>
          <a:lstStyle/>
          <a:p>
            <a:pPr>
              <a:lnSpc>
                <a:spcPct val="150000"/>
              </a:lnSpc>
              <a:buNone/>
            </a:pPr>
            <a:r>
              <a:rPr lang="en-US" dirty="0" err="1" smtClean="0"/>
              <a:t>Deﬁnition</a:t>
            </a:r>
            <a:r>
              <a:rPr lang="en-US" dirty="0" smtClean="0"/>
              <a:t>  </a:t>
            </a:r>
          </a:p>
          <a:p>
            <a:pPr>
              <a:lnSpc>
                <a:spcPct val="150000"/>
              </a:lnSpc>
            </a:pPr>
            <a:r>
              <a:rPr lang="en-US" dirty="0" smtClean="0"/>
              <a:t>Removal of any remaining enamel pit or </a:t>
            </a:r>
            <a:r>
              <a:rPr lang="en-US" dirty="0" err="1" smtClean="0"/>
              <a:t>ﬁssure</a:t>
            </a:r>
            <a:r>
              <a:rPr lang="en-US" dirty="0" smtClean="0"/>
              <a:t>, infected dentin, or old restorative material is the elimination of any infected carious tooth structure or  faulty restorative material left in the tooth after initial  tooth preparation.  </a:t>
            </a:r>
          </a:p>
          <a:p>
            <a:pPr>
              <a:lnSpc>
                <a:spcPct val="150000"/>
              </a:lnSpc>
            </a:pPr>
            <a:r>
              <a:rPr lang="en-US" dirty="0" smtClean="0"/>
              <a:t>When a </a:t>
            </a:r>
            <a:r>
              <a:rPr lang="en-US" dirty="0" err="1" smtClean="0"/>
              <a:t>pulpal</a:t>
            </a:r>
            <a:r>
              <a:rPr lang="en-US" dirty="0" smtClean="0"/>
              <a:t> or axial wall has been established at the   proper initial tooth preparation position, and a small amount of infected carious material remains, only this  material should be removed, leaving a rounded, concave area in the wall. Ideally, removal of infected dentin should continue   until the remaining dentin hardness approaches that  of normal dentin. </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6: Pulp Protection, if Indicated  </a:t>
            </a:r>
            <a:br>
              <a:rPr lang="en-US" dirty="0" smtClean="0"/>
            </a:br>
            <a:endParaRPr lang="en-US" dirty="0"/>
          </a:p>
        </p:txBody>
      </p:sp>
      <p:sp>
        <p:nvSpPr>
          <p:cNvPr id="3" name="Content Placeholder 2"/>
          <p:cNvSpPr>
            <a:spLocks noGrp="1"/>
          </p:cNvSpPr>
          <p:nvPr>
            <p:ph idx="1"/>
          </p:nvPr>
        </p:nvSpPr>
        <p:spPr>
          <a:xfrm>
            <a:off x="228600" y="2052919"/>
            <a:ext cx="8915400" cy="4500281"/>
          </a:xfrm>
        </p:spPr>
        <p:txBody>
          <a:bodyPr>
            <a:normAutofit lnSpcReduction="10000"/>
          </a:bodyPr>
          <a:lstStyle/>
          <a:p>
            <a:pPr>
              <a:lnSpc>
                <a:spcPct val="150000"/>
              </a:lnSpc>
              <a:buNone/>
            </a:pPr>
            <a:r>
              <a:rPr lang="en-US" dirty="0" err="1" smtClean="0"/>
              <a:t>Pulpal</a:t>
            </a:r>
            <a:r>
              <a:rPr lang="en-US" dirty="0" smtClean="0"/>
              <a:t> irritation that occurs during or after operative procedures  may result from:  </a:t>
            </a:r>
          </a:p>
          <a:p>
            <a:pPr>
              <a:lnSpc>
                <a:spcPct val="150000"/>
              </a:lnSpc>
            </a:pPr>
            <a:r>
              <a:rPr lang="en-US" dirty="0" smtClean="0"/>
              <a:t> Heat generated by rotary instruments  </a:t>
            </a:r>
          </a:p>
          <a:p>
            <a:pPr>
              <a:lnSpc>
                <a:spcPct val="150000"/>
              </a:lnSpc>
            </a:pPr>
            <a:r>
              <a:rPr lang="en-US" dirty="0" smtClean="0"/>
              <a:t> Some ingredients of various materials  </a:t>
            </a:r>
          </a:p>
          <a:p>
            <a:pPr>
              <a:lnSpc>
                <a:spcPct val="150000"/>
              </a:lnSpc>
            </a:pPr>
            <a:r>
              <a:rPr lang="en-US" dirty="0" smtClean="0"/>
              <a:t> Thermal changes conducted through restorative  materials  </a:t>
            </a:r>
          </a:p>
          <a:p>
            <a:pPr>
              <a:lnSpc>
                <a:spcPct val="150000"/>
              </a:lnSpc>
            </a:pPr>
            <a:r>
              <a:rPr lang="en-US" dirty="0" smtClean="0"/>
              <a:t> Forces transmitted through materials to the dentin  </a:t>
            </a:r>
          </a:p>
          <a:p>
            <a:pPr>
              <a:lnSpc>
                <a:spcPct val="150000"/>
              </a:lnSpc>
            </a:pPr>
            <a:r>
              <a:rPr lang="en-US" dirty="0" smtClean="0"/>
              <a:t> Galvanic shock  </a:t>
            </a:r>
          </a:p>
          <a:p>
            <a:pPr>
              <a:lnSpc>
                <a:spcPct val="150000"/>
              </a:lnSpc>
            </a:pPr>
            <a:r>
              <a:rPr lang="en-US" dirty="0" smtClean="0"/>
              <a:t> Ingress of noxious products and bacteria through  </a:t>
            </a:r>
            <a:r>
              <a:rPr lang="en-US" dirty="0" err="1" smtClean="0"/>
              <a:t>microleakage</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28600" y="609600"/>
            <a:ext cx="8610600" cy="6095999"/>
          </a:xfrm>
        </p:spPr>
        <p:txBody>
          <a:bodyPr>
            <a:normAutofit fontScale="70000" lnSpcReduction="20000"/>
          </a:bodyPr>
          <a:lstStyle/>
          <a:p>
            <a:pPr>
              <a:lnSpc>
                <a:spcPct val="170000"/>
              </a:lnSpc>
            </a:pPr>
            <a:r>
              <a:rPr lang="en-US" dirty="0" smtClean="0"/>
              <a:t>Pulp protection can be provided by- </a:t>
            </a:r>
          </a:p>
          <a:p>
            <a:pPr>
              <a:lnSpc>
                <a:spcPct val="170000"/>
              </a:lnSpc>
              <a:buNone/>
            </a:pPr>
            <a:r>
              <a:rPr lang="en-US" dirty="0" smtClean="0"/>
              <a:t>1</a:t>
            </a:r>
            <a:r>
              <a:rPr lang="en-US" b="1" u="sng" dirty="0" smtClean="0"/>
              <a:t>. Use of liners  </a:t>
            </a:r>
          </a:p>
          <a:p>
            <a:pPr>
              <a:lnSpc>
                <a:spcPct val="170000"/>
              </a:lnSpc>
            </a:pPr>
            <a:r>
              <a:rPr lang="en-US" dirty="0" smtClean="0"/>
              <a:t>A liner is used to medicate the pulp when suspected  </a:t>
            </a:r>
            <a:r>
              <a:rPr lang="en-US" dirty="0" err="1" smtClean="0"/>
              <a:t>pulpal</a:t>
            </a:r>
            <a:r>
              <a:rPr lang="en-US" dirty="0" smtClean="0"/>
              <a:t> </a:t>
            </a:r>
            <a:r>
              <a:rPr lang="en-US" dirty="0" err="1" smtClean="0"/>
              <a:t>inﬂammation</a:t>
            </a:r>
            <a:r>
              <a:rPr lang="en-US" dirty="0" smtClean="0"/>
              <a:t> has occurred. The desired </a:t>
            </a:r>
            <a:r>
              <a:rPr lang="en-US" dirty="0" err="1" smtClean="0"/>
              <a:t>pulpal</a:t>
            </a:r>
            <a:r>
              <a:rPr lang="en-US" dirty="0" smtClean="0"/>
              <a:t> effects include sedation and stimulation, the latter resulting in reparative dentin formation.</a:t>
            </a:r>
          </a:p>
          <a:p>
            <a:pPr>
              <a:lnSpc>
                <a:spcPct val="170000"/>
              </a:lnSpc>
            </a:pPr>
            <a:r>
              <a:rPr lang="en-US" dirty="0" smtClean="0"/>
              <a:t>  Liners may also provide:  </a:t>
            </a:r>
          </a:p>
          <a:p>
            <a:pPr marL="457200" indent="-457200">
              <a:lnSpc>
                <a:spcPct val="170000"/>
              </a:lnSpc>
              <a:buFont typeface="+mj-lt"/>
              <a:buAutoNum type="arabicPeriod"/>
            </a:pPr>
            <a:r>
              <a:rPr lang="en-US" dirty="0" smtClean="0"/>
              <a:t>A barrier that protects the dentin from noxious  agents </a:t>
            </a:r>
          </a:p>
          <a:p>
            <a:pPr marL="457200" indent="-457200">
              <a:lnSpc>
                <a:spcPct val="170000"/>
              </a:lnSpc>
              <a:buFont typeface="+mj-lt"/>
              <a:buAutoNum type="arabicPeriod"/>
            </a:pPr>
            <a:r>
              <a:rPr lang="en-US" dirty="0" smtClean="0"/>
              <a:t> Initial electrical insulation  </a:t>
            </a:r>
          </a:p>
          <a:p>
            <a:pPr marL="457200" indent="-457200">
              <a:lnSpc>
                <a:spcPct val="170000"/>
              </a:lnSpc>
              <a:buFont typeface="+mj-lt"/>
              <a:buAutoNum type="arabicPeriod"/>
            </a:pPr>
            <a:r>
              <a:rPr lang="en-US" dirty="0" smtClean="0"/>
              <a:t>Some thermal protection.</a:t>
            </a:r>
          </a:p>
          <a:p>
            <a:pPr>
              <a:lnSpc>
                <a:spcPct val="170000"/>
              </a:lnSpc>
            </a:pPr>
            <a:r>
              <a:rPr lang="en-US" dirty="0" smtClean="0"/>
              <a:t>Liners may include suspensions or dispersions of calcium hydroxide, zinc oxide, or resin-</a:t>
            </a:r>
            <a:r>
              <a:rPr lang="en-US" dirty="0" err="1" smtClean="0"/>
              <a:t>modiﬁed</a:t>
            </a:r>
            <a:r>
              <a:rPr lang="en-US" dirty="0" smtClean="0"/>
              <a:t> glass  </a:t>
            </a:r>
            <a:r>
              <a:rPr lang="en-US" dirty="0" err="1" smtClean="0"/>
              <a:t>ionomer</a:t>
            </a:r>
            <a:r>
              <a:rPr lang="en-US" dirty="0" smtClean="0"/>
              <a:t> (RMGI) that can be applied to a tooth surface  in a relatively thin </a:t>
            </a:r>
            <a:r>
              <a:rPr lang="en-US" dirty="0" err="1" smtClean="0"/>
              <a:t>ﬁlm</a:t>
            </a:r>
            <a:r>
              <a:rPr lang="en-US" dirty="0" smtClean="0"/>
              <a:t>.</a:t>
            </a:r>
          </a:p>
          <a:p>
            <a:pPr>
              <a:lnSpc>
                <a:spcPct val="170000"/>
              </a:lnSpc>
            </a:pPr>
            <a:r>
              <a:rPr lang="en-US" dirty="0" smtClean="0"/>
              <a:t> If the excavation extends into or within 0.5mm of the  pulp, a calcium hydroxide liner usually is selected to  stimulate reparative dentin (indirect pulp cap procedure).</a:t>
            </a:r>
          </a:p>
          <a:p>
            <a:pPr>
              <a:lnSpc>
                <a:spcPct val="170000"/>
              </a:lnSpc>
            </a:pPr>
            <a:r>
              <a:rPr lang="en-US" dirty="0" smtClean="0"/>
              <a:t>Calcium hydroxide liners must always be covered with   an RMGI to prevent dissolution of the liner over time   when used under amalgam restorations.  </a:t>
            </a:r>
          </a:p>
          <a:p>
            <a:pPr>
              <a:lnSpc>
                <a:spcPct val="170000"/>
              </a:lnSpc>
            </a:pPr>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609600"/>
            <a:ext cx="7772400" cy="5791199"/>
          </a:xfrm>
        </p:spPr>
        <p:txBody>
          <a:bodyPr>
            <a:normAutofit fontScale="92500" lnSpcReduction="10000"/>
          </a:bodyPr>
          <a:lstStyle/>
          <a:p>
            <a:pPr>
              <a:lnSpc>
                <a:spcPct val="150000"/>
              </a:lnSpc>
              <a:buNone/>
            </a:pPr>
            <a:r>
              <a:rPr lang="en-US" dirty="0" smtClean="0"/>
              <a:t>2. </a:t>
            </a:r>
            <a:r>
              <a:rPr lang="en-US" sz="2200" b="1" u="sng" dirty="0" smtClean="0"/>
              <a:t>Use of bases </a:t>
            </a:r>
            <a:r>
              <a:rPr lang="en-US" sz="2200" dirty="0" smtClean="0"/>
              <a:t> </a:t>
            </a:r>
          </a:p>
          <a:p>
            <a:pPr>
              <a:lnSpc>
                <a:spcPct val="150000"/>
              </a:lnSpc>
            </a:pPr>
            <a:r>
              <a:rPr lang="en-US" sz="2200" dirty="0" smtClean="0"/>
              <a:t>Bases are materials, most commonly cements, that  are used in thicker dimensions beneath permanent restorations to provide for mechanical, chemical, and  thermal protection of the pulp.  </a:t>
            </a:r>
          </a:p>
          <a:p>
            <a:pPr>
              <a:lnSpc>
                <a:spcPct val="150000"/>
              </a:lnSpc>
            </a:pPr>
            <a:r>
              <a:rPr lang="en-US" sz="2200" dirty="0" smtClean="0"/>
              <a:t>Examples of bases include zinc phosphate, zinc  </a:t>
            </a:r>
          </a:p>
          <a:p>
            <a:pPr>
              <a:lnSpc>
                <a:spcPct val="150000"/>
              </a:lnSpc>
            </a:pPr>
            <a:r>
              <a:rPr lang="en-US" sz="2200" dirty="0" err="1" smtClean="0"/>
              <a:t>polycarboxylate</a:t>
            </a:r>
            <a:r>
              <a:rPr lang="en-US" sz="2200" dirty="0" smtClean="0"/>
              <a:t>, and the most common, resin </a:t>
            </a:r>
            <a:r>
              <a:rPr lang="en-US" sz="2200" dirty="0" err="1" smtClean="0"/>
              <a:t>modiﬁed</a:t>
            </a:r>
            <a:r>
              <a:rPr lang="en-US" sz="2200" dirty="0" smtClean="0"/>
              <a:t> glass </a:t>
            </a:r>
            <a:r>
              <a:rPr lang="en-US" sz="2200" dirty="0" err="1" smtClean="0"/>
              <a:t>ionomer</a:t>
            </a:r>
            <a:r>
              <a:rPr lang="en-US" sz="2200" dirty="0" smtClean="0"/>
              <a:t> (RMGI).  </a:t>
            </a:r>
          </a:p>
          <a:p>
            <a:pPr>
              <a:lnSpc>
                <a:spcPct val="150000"/>
              </a:lnSpc>
            </a:pPr>
            <a:r>
              <a:rPr lang="en-US" sz="2200" dirty="0" smtClean="0"/>
              <a:t>For composite  restorative materials, which are thermal insulators,  calcium hydroxide should be covered by an RMGI  to protect the liner from dissolution from the etchant   used for the composite placement.</a:t>
            </a:r>
            <a:endParaRPr lang="en-US" sz="2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4" y="452718"/>
            <a:ext cx="8354616" cy="1400530"/>
          </a:xfrm>
        </p:spPr>
        <p:txBody>
          <a:bodyPr/>
          <a:lstStyle/>
          <a:p>
            <a:r>
              <a:rPr lang="en-US" dirty="0" smtClean="0"/>
              <a:t>Step 7: Secondary Resistance and Retention  Forms</a:t>
            </a:r>
            <a:endParaRPr lang="en-US" dirty="0"/>
          </a:p>
        </p:txBody>
      </p:sp>
      <p:sp>
        <p:nvSpPr>
          <p:cNvPr id="3" name="Content Placeholder 2"/>
          <p:cNvSpPr>
            <a:spLocks noGrp="1"/>
          </p:cNvSpPr>
          <p:nvPr>
            <p:ph idx="1"/>
          </p:nvPr>
        </p:nvSpPr>
        <p:spPr>
          <a:xfrm>
            <a:off x="533400" y="2052919"/>
            <a:ext cx="7620000" cy="4195481"/>
          </a:xfrm>
        </p:spPr>
        <p:txBody>
          <a:bodyPr/>
          <a:lstStyle/>
          <a:p>
            <a:pPr>
              <a:lnSpc>
                <a:spcPct val="150000"/>
              </a:lnSpc>
            </a:pPr>
            <a:r>
              <a:rPr lang="en-US" dirty="0" smtClean="0"/>
              <a:t>The secondary retention and resistance forms are of  two types:  </a:t>
            </a:r>
          </a:p>
          <a:p>
            <a:pPr>
              <a:lnSpc>
                <a:spcPct val="150000"/>
              </a:lnSpc>
              <a:buNone/>
            </a:pPr>
            <a:r>
              <a:rPr lang="en-US" dirty="0" smtClean="0"/>
              <a:t>1. Mechanical preparation features  </a:t>
            </a:r>
          </a:p>
          <a:p>
            <a:pPr>
              <a:lnSpc>
                <a:spcPct val="150000"/>
              </a:lnSpc>
              <a:buNone/>
            </a:pPr>
            <a:r>
              <a:rPr lang="en-US" dirty="0" smtClean="0"/>
              <a:t>2. Treatments of the preparation walls with etching, priming, and adhesive materials.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609600"/>
            <a:ext cx="8458200" cy="5638800"/>
          </a:xfrm>
        </p:spPr>
        <p:txBody>
          <a:bodyPr>
            <a:noAutofit/>
          </a:bodyPr>
          <a:lstStyle/>
          <a:p>
            <a:pPr>
              <a:lnSpc>
                <a:spcPct val="160000"/>
              </a:lnSpc>
            </a:pPr>
            <a:r>
              <a:rPr lang="en-US" sz="2400" b="1" dirty="0" smtClean="0"/>
              <a:t>I. Mechanical features  </a:t>
            </a:r>
          </a:p>
          <a:p>
            <a:pPr>
              <a:lnSpc>
                <a:spcPct val="160000"/>
              </a:lnSpc>
              <a:buNone/>
            </a:pPr>
            <a:r>
              <a:rPr lang="en-US" sz="1800" dirty="0" smtClean="0"/>
              <a:t>1. Retention grooves  </a:t>
            </a:r>
          </a:p>
          <a:p>
            <a:pPr>
              <a:lnSpc>
                <a:spcPct val="160000"/>
              </a:lnSpc>
            </a:pPr>
            <a:r>
              <a:rPr lang="en-US" sz="1800" dirty="0" smtClean="0"/>
              <a:t>Vertically oriented retention grooves are used to provide additional retention for the proximal portions of  some conventional tooth preparations.  </a:t>
            </a:r>
          </a:p>
          <a:p>
            <a:pPr>
              <a:lnSpc>
                <a:spcPct val="160000"/>
              </a:lnSpc>
            </a:pPr>
            <a:r>
              <a:rPr lang="en-US" sz="1800" dirty="0" smtClean="0"/>
              <a:t>Horizontally oriented retention grooves are prepared in most class III and class V preparations for  amalgam and in some root-surface tooth preparations  for composite.  </a:t>
            </a:r>
          </a:p>
          <a:p>
            <a:pPr>
              <a:lnSpc>
                <a:spcPct val="160000"/>
              </a:lnSpc>
              <a:buNone/>
            </a:pPr>
            <a:r>
              <a:rPr lang="en-US" sz="1800" dirty="0" smtClean="0"/>
              <a:t>2. Preparation extensions  </a:t>
            </a:r>
          </a:p>
          <a:p>
            <a:pPr>
              <a:lnSpc>
                <a:spcPct val="160000"/>
              </a:lnSpc>
            </a:pPr>
            <a:r>
              <a:rPr lang="en-US" sz="1800" dirty="0" smtClean="0"/>
              <a:t>Additional retention of the restorative material may  be obtained by arbitrarily extending the preparation  for molars onto the facial or lingual surface to include  a facial or lingual groove.  </a:t>
            </a:r>
          </a:p>
          <a:p>
            <a:pPr>
              <a:lnSpc>
                <a:spcPct val="160000"/>
              </a:lnSpc>
              <a:buNone/>
            </a:pPr>
            <a:r>
              <a:rPr lang="en-US" sz="1800" dirty="0" smtClean="0"/>
              <a:t> </a:t>
            </a:r>
          </a:p>
          <a:p>
            <a:pPr>
              <a:lnSpc>
                <a:spcPct val="160000"/>
              </a:lnSpc>
              <a:buNone/>
            </a:pPr>
            <a:r>
              <a:rPr lang="en-US" sz="1800" dirty="0" smtClean="0"/>
              <a:t> </a:t>
            </a:r>
          </a:p>
          <a:p>
            <a:pPr>
              <a:lnSpc>
                <a:spcPct val="160000"/>
              </a:lnSpc>
            </a:pPr>
            <a:endParaRPr lang="en-US" sz="1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95400"/>
            <a:ext cx="7772400" cy="5105399"/>
          </a:xfrm>
        </p:spPr>
        <p:txBody>
          <a:bodyPr>
            <a:normAutofit fontScale="92500" lnSpcReduction="10000"/>
          </a:bodyPr>
          <a:lstStyle/>
          <a:p>
            <a:pPr>
              <a:lnSpc>
                <a:spcPct val="150000"/>
              </a:lnSpc>
              <a:buNone/>
            </a:pPr>
            <a:r>
              <a:rPr lang="en-US" sz="2400" dirty="0" smtClean="0"/>
              <a:t>3. Beveled enamel margins  </a:t>
            </a:r>
          </a:p>
          <a:p>
            <a:pPr>
              <a:lnSpc>
                <a:spcPct val="150000"/>
              </a:lnSpc>
            </a:pPr>
            <a:r>
              <a:rPr lang="en-US" sz="2400" dirty="0" smtClean="0"/>
              <a:t>Cast metal and some composite restorations include  beveled marginal </a:t>
            </a:r>
            <a:r>
              <a:rPr lang="en-US" sz="2400" dirty="0" err="1" smtClean="0"/>
              <a:t>conﬁgurations</a:t>
            </a:r>
            <a:r>
              <a:rPr lang="en-US" sz="2400" dirty="0" smtClean="0"/>
              <a:t>.  </a:t>
            </a:r>
          </a:p>
          <a:p>
            <a:pPr>
              <a:lnSpc>
                <a:spcPct val="150000"/>
              </a:lnSpc>
              <a:buNone/>
            </a:pPr>
            <a:r>
              <a:rPr lang="en-US" sz="2400" dirty="0" smtClean="0"/>
              <a:t>4. Pins and slots  </a:t>
            </a:r>
          </a:p>
          <a:p>
            <a:pPr>
              <a:lnSpc>
                <a:spcPct val="150000"/>
              </a:lnSpc>
            </a:pPr>
            <a:r>
              <a:rPr lang="en-US" sz="2400" dirty="0" smtClean="0"/>
              <a:t>These are incorporated into the preparations for amalgam restorations to  slots increase retention and resistance forms. </a:t>
            </a:r>
          </a:p>
          <a:p>
            <a:pPr>
              <a:lnSpc>
                <a:spcPct val="150000"/>
              </a:lnSpc>
              <a:buNone/>
            </a:pPr>
            <a:r>
              <a:rPr lang="en-US" sz="2400" dirty="0" smtClean="0"/>
              <a:t>5. Skirts-</a:t>
            </a:r>
          </a:p>
          <a:p>
            <a:pPr>
              <a:lnSpc>
                <a:spcPct val="150000"/>
              </a:lnSpc>
            </a:pPr>
            <a:r>
              <a:rPr lang="en-US" sz="2400" dirty="0" smtClean="0"/>
              <a:t>Prepared in cast metal restorations</a:t>
            </a:r>
          </a:p>
          <a:p>
            <a:pPr>
              <a:lnSpc>
                <a:spcPct val="150000"/>
              </a:lnSpc>
              <a:buNone/>
            </a:pPr>
            <a:endParaRPr lang="en-US" sz="2400" dirty="0" smtClean="0"/>
          </a:p>
          <a:p>
            <a:pPr>
              <a:lnSpc>
                <a:spcPct val="150000"/>
              </a:lnSpc>
            </a:pPr>
            <a:endParaRPr lang="en-US" sz="2400" dirty="0" smtClean="0"/>
          </a:p>
          <a:p>
            <a:pPr>
              <a:lnSpc>
                <a:spcPct val="150000"/>
              </a:lnSpc>
            </a:pPr>
            <a:endParaRPr lang="en-US"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219201"/>
            <a:ext cx="8077200" cy="5029200"/>
          </a:xfrm>
        </p:spPr>
        <p:txBody>
          <a:bodyPr>
            <a:normAutofit fontScale="85000" lnSpcReduction="10000"/>
          </a:bodyPr>
          <a:lstStyle/>
          <a:p>
            <a:pPr>
              <a:lnSpc>
                <a:spcPct val="150000"/>
              </a:lnSpc>
              <a:buNone/>
            </a:pPr>
            <a:r>
              <a:rPr lang="en-US" sz="2800" b="1" dirty="0" smtClean="0"/>
              <a:t>II. Placement of etchant, primer, or adhesive on  prepared walls  </a:t>
            </a:r>
          </a:p>
          <a:p>
            <a:pPr>
              <a:lnSpc>
                <a:spcPct val="150000"/>
              </a:lnSpc>
            </a:pPr>
            <a:r>
              <a:rPr lang="en-US" sz="2400" dirty="0" smtClean="0"/>
              <a:t>Enamel and dentin surfaces may be treated with etchants or  primers or both for certain restorative procedures.  </a:t>
            </a:r>
          </a:p>
          <a:p>
            <a:pPr marL="0" lvl="0" indent="0" defTabSz="914400" fontAlgn="base">
              <a:lnSpc>
                <a:spcPct val="150000"/>
              </a:lnSpc>
              <a:spcBef>
                <a:spcPct val="0"/>
              </a:spcBef>
              <a:spcAft>
                <a:spcPct val="0"/>
              </a:spcAft>
              <a:buClrTx/>
              <a:buSzTx/>
              <a:buNone/>
            </a:pPr>
            <a:r>
              <a:rPr lang="en-US" sz="2400" dirty="0" smtClean="0">
                <a:ea typeface="Calibri" pitchFamily="34" charset="0"/>
                <a:cs typeface="Times New Roman" pitchFamily="18" charset="0"/>
              </a:rPr>
              <a:t>1. Enamel Wall etching</a:t>
            </a:r>
            <a:r>
              <a:rPr lang="en-US" sz="1400" dirty="0" smtClean="0">
                <a:cs typeface="Arial" pitchFamily="34" charset="0"/>
              </a:rPr>
              <a:t> </a:t>
            </a:r>
            <a:endParaRPr lang="en-US" sz="4000" dirty="0" smtClean="0">
              <a:cs typeface="Arial" pitchFamily="34" charset="0"/>
            </a:endParaRPr>
          </a:p>
          <a:p>
            <a:pPr marL="0" lvl="0" indent="0" defTabSz="914400" eaLnBrk="0" fontAlgn="base" hangingPunct="0">
              <a:lnSpc>
                <a:spcPct val="150000"/>
              </a:lnSpc>
              <a:spcBef>
                <a:spcPct val="0"/>
              </a:spcBef>
              <a:spcAft>
                <a:spcPct val="0"/>
              </a:spcAft>
              <a:buClrTx/>
              <a:buSzTx/>
              <a:buNone/>
            </a:pPr>
            <a:r>
              <a:rPr lang="en-US" sz="2400" dirty="0" smtClean="0">
                <a:ea typeface="Calibri" pitchFamily="34" charset="0"/>
                <a:cs typeface="Times New Roman" pitchFamily="18" charset="0"/>
              </a:rPr>
              <a:t>Enamel walls are etched for bonded restorations that</a:t>
            </a:r>
            <a:r>
              <a:rPr lang="en-US" sz="1400" dirty="0" smtClean="0">
                <a:cs typeface="Arial" pitchFamily="34" charset="0"/>
              </a:rPr>
              <a:t> </a:t>
            </a:r>
            <a:r>
              <a:rPr lang="en-US" sz="2400" dirty="0" smtClean="0">
                <a:ea typeface="Calibri" pitchFamily="34" charset="0"/>
                <a:cs typeface="Times New Roman" pitchFamily="18" charset="0"/>
              </a:rPr>
              <a:t>use ceramic, composite, and amalgam materials. This</a:t>
            </a:r>
            <a:r>
              <a:rPr lang="en-US" sz="1400" dirty="0" smtClean="0">
                <a:cs typeface="Arial" pitchFamily="34" charset="0"/>
              </a:rPr>
              <a:t> </a:t>
            </a:r>
            <a:r>
              <a:rPr lang="en-US" sz="2400" dirty="0" smtClean="0">
                <a:ea typeface="Calibri" pitchFamily="34" charset="0"/>
                <a:cs typeface="Times New Roman" pitchFamily="18" charset="0"/>
              </a:rPr>
              <a:t>procedure consists of etching the enamel with an appropriate acid, resulting in a microscopically roughened surface to which the bonding material is mechanically bound.</a:t>
            </a:r>
            <a:r>
              <a:rPr lang="en-US" sz="1400" dirty="0" smtClean="0">
                <a:cs typeface="Arial" pitchFamily="34" charset="0"/>
              </a:rPr>
              <a:t> </a:t>
            </a:r>
            <a:endParaRPr lang="en-US" sz="4000" dirty="0" smtClean="0">
              <a:cs typeface="Arial" pitchFamily="34" charset="0"/>
            </a:endParaRPr>
          </a:p>
          <a:p>
            <a:pPr>
              <a:lnSpc>
                <a:spcPct val="150000"/>
              </a:lnSpc>
            </a:pPr>
            <a:endParaRPr lang="en-US" sz="2400" dirty="0" smtClean="0"/>
          </a:p>
          <a:p>
            <a:pPr>
              <a:lnSpc>
                <a:spcPct val="150000"/>
              </a:lnSpc>
            </a:pP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1"/>
            <a:ext cx="8077200" cy="4953000"/>
          </a:xfrm>
        </p:spPr>
        <p:txBody>
          <a:bodyPr>
            <a:noAutofit/>
          </a:bodyPr>
          <a:lstStyle/>
          <a:p>
            <a:pPr>
              <a:lnSpc>
                <a:spcPct val="160000"/>
              </a:lnSpc>
              <a:buNone/>
            </a:pPr>
            <a:r>
              <a:rPr lang="en-US" dirty="0" smtClean="0"/>
              <a:t>The fundamental concepts relating to conventional and </a:t>
            </a:r>
            <a:r>
              <a:rPr lang="en-US" dirty="0" err="1" smtClean="0"/>
              <a:t>modiﬁed</a:t>
            </a:r>
            <a:r>
              <a:rPr lang="en-US" dirty="0" smtClean="0"/>
              <a:t> tooth preparation  are the same:  </a:t>
            </a:r>
          </a:p>
          <a:p>
            <a:pPr marL="457200" indent="-457200">
              <a:lnSpc>
                <a:spcPct val="160000"/>
              </a:lnSpc>
              <a:buFont typeface="+mj-lt"/>
              <a:buAutoNum type="arabicPeriod"/>
            </a:pPr>
            <a:r>
              <a:rPr lang="en-US" dirty="0" smtClean="0"/>
              <a:t>All unsupported enamel tooth structures are  normally removed.  </a:t>
            </a:r>
          </a:p>
          <a:p>
            <a:pPr marL="457200" indent="-457200">
              <a:lnSpc>
                <a:spcPct val="160000"/>
              </a:lnSpc>
              <a:buFont typeface="+mj-lt"/>
              <a:buAutoNum type="arabicPeriod"/>
            </a:pPr>
            <a:r>
              <a:rPr lang="en-US" dirty="0" smtClean="0"/>
              <a:t>Fault, defect, or caries is removed.  </a:t>
            </a:r>
          </a:p>
          <a:p>
            <a:pPr marL="457200" indent="-457200">
              <a:lnSpc>
                <a:spcPct val="160000"/>
              </a:lnSpc>
              <a:buFont typeface="+mj-lt"/>
              <a:buAutoNum type="arabicPeriod"/>
            </a:pPr>
            <a:r>
              <a:rPr lang="en-US" dirty="0" smtClean="0"/>
              <a:t>Remaining tooth structure is left as strong as  possible.  </a:t>
            </a:r>
          </a:p>
          <a:p>
            <a:pPr marL="457200" indent="-457200">
              <a:lnSpc>
                <a:spcPct val="160000"/>
              </a:lnSpc>
              <a:buFont typeface="+mj-lt"/>
              <a:buAutoNum type="arabicPeriod"/>
            </a:pPr>
            <a:r>
              <a:rPr lang="en-US" dirty="0" smtClean="0"/>
              <a:t>Underlying </a:t>
            </a:r>
            <a:r>
              <a:rPr lang="en-US" dirty="0" err="1" smtClean="0"/>
              <a:t>pulpal</a:t>
            </a:r>
            <a:r>
              <a:rPr lang="en-US" dirty="0" smtClean="0"/>
              <a:t> tissue is protected.  </a:t>
            </a:r>
          </a:p>
          <a:p>
            <a:pPr marL="457200" indent="-457200">
              <a:lnSpc>
                <a:spcPct val="160000"/>
              </a:lnSpc>
              <a:buFont typeface="+mj-lt"/>
              <a:buAutoNum type="arabicPeriod"/>
            </a:pPr>
            <a:r>
              <a:rPr lang="en-US" dirty="0" smtClean="0"/>
              <a:t>Restorative material is retained in a strong, esthetic (whenever possible), and functional  manner.  </a:t>
            </a:r>
          </a:p>
          <a:p>
            <a:pPr>
              <a:lnSpc>
                <a:spcPct val="160000"/>
              </a:lnSpc>
              <a:buNone/>
            </a:pPr>
            <a:r>
              <a:rPr lang="en-US" sz="1600" dirty="0" smtClean="0"/>
              <a:t> </a:t>
            </a:r>
          </a:p>
          <a:p>
            <a:pPr>
              <a:lnSpc>
                <a:spcPct val="160000"/>
              </a:lnSpc>
            </a:pPr>
            <a:endParaRPr lang="en-US" sz="1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914400"/>
            <a:ext cx="7924800" cy="5562599"/>
          </a:xfrm>
        </p:spPr>
        <p:txBody>
          <a:bodyPr>
            <a:noAutofit/>
          </a:bodyPr>
          <a:lstStyle/>
          <a:p>
            <a:pPr marL="0" indent="0" defTabSz="914400" fontAlgn="base">
              <a:lnSpc>
                <a:spcPct val="150000"/>
              </a:lnSpc>
              <a:spcBef>
                <a:spcPct val="0"/>
              </a:spcBef>
              <a:spcAft>
                <a:spcPct val="0"/>
              </a:spcAft>
              <a:buClrTx/>
              <a:buSzTx/>
              <a:buNone/>
            </a:pPr>
            <a:r>
              <a:rPr lang="en-US" sz="2400" dirty="0" smtClean="0">
                <a:ea typeface="Calibri" pitchFamily="34" charset="0"/>
                <a:cs typeface="Times New Roman" pitchFamily="18" charset="0"/>
              </a:rPr>
              <a:t>2. Dentin treatment</a:t>
            </a:r>
            <a:r>
              <a:rPr lang="en-US" sz="1400" dirty="0" smtClean="0">
                <a:cs typeface="Arial" pitchFamily="34" charset="0"/>
              </a:rPr>
              <a:t> -</a:t>
            </a:r>
            <a:endParaRPr lang="en-US" sz="4000" dirty="0" smtClean="0">
              <a:cs typeface="Arial" pitchFamily="34" charset="0"/>
            </a:endParaRPr>
          </a:p>
          <a:p>
            <a:pPr marL="0" indent="0" defTabSz="914400" eaLnBrk="0" fontAlgn="base" hangingPunct="0">
              <a:lnSpc>
                <a:spcPct val="150000"/>
              </a:lnSpc>
              <a:spcBef>
                <a:spcPct val="0"/>
              </a:spcBef>
              <a:spcAft>
                <a:spcPct val="0"/>
              </a:spcAft>
              <a:buClrTx/>
              <a:buSzTx/>
              <a:buNone/>
            </a:pPr>
            <a:r>
              <a:rPr lang="en-US" sz="2400" dirty="0" smtClean="0">
                <a:ea typeface="Calibri" pitchFamily="34" charset="0"/>
                <a:cs typeface="Times New Roman" pitchFamily="18" charset="0"/>
              </a:rPr>
              <a:t>Dentinal surfaces may require etching and priming</a:t>
            </a:r>
            <a:r>
              <a:rPr lang="en-US" sz="1400" dirty="0" smtClean="0">
                <a:cs typeface="Arial" pitchFamily="34" charset="0"/>
              </a:rPr>
              <a:t> </a:t>
            </a:r>
            <a:r>
              <a:rPr lang="en-US" sz="2400" dirty="0" smtClean="0">
                <a:ea typeface="Calibri" pitchFamily="34" charset="0"/>
                <a:cs typeface="Times New Roman" pitchFamily="18" charset="0"/>
              </a:rPr>
              <a:t>when using bonded ceramic, composite, or amalgam</a:t>
            </a:r>
            <a:r>
              <a:rPr lang="en-US" sz="1400" dirty="0" smtClean="0">
                <a:cs typeface="Arial" pitchFamily="34" charset="0"/>
              </a:rPr>
              <a:t> </a:t>
            </a:r>
            <a:r>
              <a:rPr lang="en-US" sz="2400" dirty="0" smtClean="0">
                <a:ea typeface="Calibri" pitchFamily="34" charset="0"/>
                <a:cs typeface="Times New Roman" pitchFamily="18" charset="0"/>
              </a:rPr>
              <a:t>restorations. For most composite restorations, a dentin bonding agent is recommended.</a:t>
            </a:r>
            <a:r>
              <a:rPr lang="en-US" sz="1400" dirty="0" smtClean="0">
                <a:cs typeface="Arial" pitchFamily="34" charset="0"/>
              </a:rPr>
              <a:t> </a:t>
            </a:r>
            <a:endParaRPr lang="en-US" sz="4000" dirty="0" smtClean="0">
              <a:cs typeface="Arial" pitchFamily="34" charset="0"/>
            </a:endParaRPr>
          </a:p>
          <a:p>
            <a:pPr marL="0" indent="0" defTabSz="914400" eaLnBrk="0" fontAlgn="base" hangingPunct="0">
              <a:lnSpc>
                <a:spcPct val="150000"/>
              </a:lnSpc>
              <a:spcBef>
                <a:spcPct val="0"/>
              </a:spcBef>
              <a:spcAft>
                <a:spcPct val="0"/>
              </a:spcAft>
              <a:buClrTx/>
              <a:buSzTx/>
              <a:buNone/>
            </a:pPr>
            <a:r>
              <a:rPr lang="en-US" sz="2400" dirty="0" smtClean="0">
                <a:ea typeface="Calibri" pitchFamily="34" charset="0"/>
                <a:cs typeface="Times New Roman" pitchFamily="18" charset="0"/>
              </a:rPr>
              <a:t>Retention of indirect restorations may be enhanced</a:t>
            </a:r>
            <a:r>
              <a:rPr lang="en-US" sz="1400" dirty="0" smtClean="0">
                <a:cs typeface="Arial" pitchFamily="34" charset="0"/>
              </a:rPr>
              <a:t> </a:t>
            </a:r>
            <a:endParaRPr lang="en-US" sz="4000" dirty="0" smtClean="0">
              <a:cs typeface="Arial" pitchFamily="34" charset="0"/>
            </a:endParaRPr>
          </a:p>
          <a:p>
            <a:pPr marL="0" indent="0" defTabSz="914400" eaLnBrk="0" fontAlgn="base" hangingPunct="0">
              <a:lnSpc>
                <a:spcPct val="150000"/>
              </a:lnSpc>
              <a:spcBef>
                <a:spcPct val="0"/>
              </a:spcBef>
              <a:spcAft>
                <a:spcPct val="0"/>
              </a:spcAft>
              <a:buClrTx/>
              <a:buSzTx/>
              <a:buNone/>
            </a:pPr>
            <a:r>
              <a:rPr lang="en-US" sz="2400" dirty="0" smtClean="0">
                <a:ea typeface="Calibri" pitchFamily="34" charset="0"/>
                <a:cs typeface="Times New Roman" pitchFamily="18" charset="0"/>
              </a:rPr>
              <a:t>by the </a:t>
            </a:r>
            <a:r>
              <a:rPr lang="en-US" sz="2400" dirty="0" err="1" smtClean="0">
                <a:ea typeface="Calibri" pitchFamily="34" charset="0"/>
                <a:cs typeface="Times New Roman" pitchFamily="18" charset="0"/>
              </a:rPr>
              <a:t>luting</a:t>
            </a:r>
            <a:r>
              <a:rPr lang="en-US" sz="2400" dirty="0" smtClean="0">
                <a:ea typeface="Calibri" pitchFamily="34" charset="0"/>
                <a:cs typeface="Times New Roman" pitchFamily="18" charset="0"/>
              </a:rPr>
              <a:t> agent used.</a:t>
            </a:r>
            <a:endParaRPr lang="en-US" sz="2400" dirty="0"/>
          </a:p>
        </p:txBody>
      </p:sp>
      <p:sp>
        <p:nvSpPr>
          <p:cNvPr id="16385" name="Rectangle 1"/>
          <p:cNvSpPr>
            <a:spLocks noChangeArrowheads="1"/>
          </p:cNvSpPr>
          <p:nvPr/>
        </p:nvSpPr>
        <p:spPr bwMode="auto">
          <a:xfrm>
            <a:off x="0" y="-246221"/>
            <a:ext cx="213520" cy="49244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tx1"/>
                </a:solidFill>
                <a:effectLst/>
                <a:latin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584" y="452718"/>
            <a:ext cx="8278416" cy="1400530"/>
          </a:xfrm>
        </p:spPr>
        <p:txBody>
          <a:bodyPr/>
          <a:lstStyle/>
          <a:p>
            <a:r>
              <a:rPr lang="en-US" sz="2400" dirty="0" smtClean="0"/>
              <a:t>Step 8: Procedures for Finishing the External  </a:t>
            </a:r>
            <a:br>
              <a:rPr lang="en-US" sz="2400" dirty="0" smtClean="0"/>
            </a:br>
            <a:r>
              <a:rPr lang="en-US" sz="2400" dirty="0" smtClean="0"/>
              <a:t>Walls of the Tooth Preparation  </a:t>
            </a:r>
            <a:br>
              <a:rPr lang="en-US" sz="2400" dirty="0" smtClean="0"/>
            </a:br>
            <a:r>
              <a:rPr lang="en-US" sz="2400" dirty="0" smtClean="0"/>
              <a:t> </a:t>
            </a:r>
            <a:br>
              <a:rPr lang="en-US" sz="2400" dirty="0" smtClean="0"/>
            </a:br>
            <a:endParaRPr lang="en-US" sz="2400" dirty="0"/>
          </a:p>
        </p:txBody>
      </p:sp>
      <p:sp>
        <p:nvSpPr>
          <p:cNvPr id="3" name="Content Placeholder 2"/>
          <p:cNvSpPr>
            <a:spLocks noGrp="1"/>
          </p:cNvSpPr>
          <p:nvPr>
            <p:ph idx="1"/>
          </p:nvPr>
        </p:nvSpPr>
        <p:spPr>
          <a:xfrm>
            <a:off x="457200" y="1600200"/>
            <a:ext cx="8153400" cy="4876799"/>
          </a:xfrm>
        </p:spPr>
        <p:txBody>
          <a:bodyPr>
            <a:normAutofit/>
          </a:bodyPr>
          <a:lstStyle/>
          <a:p>
            <a:r>
              <a:rPr lang="en-US" dirty="0" smtClean="0"/>
              <a:t>Definition-</a:t>
            </a:r>
          </a:p>
          <a:p>
            <a:r>
              <a:rPr lang="en-US" dirty="0" smtClean="0"/>
              <a:t>Finishing the preparation walls is the further development, when indicated, of a </a:t>
            </a:r>
            <a:r>
              <a:rPr lang="en-US" dirty="0" err="1" smtClean="0"/>
              <a:t>speciﬁc</a:t>
            </a:r>
            <a:r>
              <a:rPr lang="en-US" dirty="0" smtClean="0"/>
              <a:t> </a:t>
            </a:r>
            <a:r>
              <a:rPr lang="en-US" dirty="0" err="1" smtClean="0"/>
              <a:t>cavosurface</a:t>
            </a:r>
            <a:r>
              <a:rPr lang="en-US" dirty="0" smtClean="0"/>
              <a:t>  design and degree of smoothness or roughness that  produces the maximum effectiveness of the restorative material being used.  </a:t>
            </a:r>
          </a:p>
          <a:p>
            <a:r>
              <a:rPr lang="en-US" dirty="0" smtClean="0"/>
              <a:t>Objectives  </a:t>
            </a:r>
          </a:p>
          <a:p>
            <a:r>
              <a:rPr lang="en-US" dirty="0" err="1" smtClean="0"/>
              <a:t>i</a:t>
            </a:r>
            <a:r>
              <a:rPr lang="en-US" dirty="0" smtClean="0"/>
              <a:t>. Create an optimal marginal junction between  the restorative material and the tooth structure.  </a:t>
            </a:r>
          </a:p>
          <a:p>
            <a:r>
              <a:rPr lang="en-US" dirty="0" smtClean="0"/>
              <a:t>ii. Provide maximal strength of the tooth and the tooth at and near the margin.</a:t>
            </a: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Step 9: Final Procedures — Cleaning, Inspecting, and Desensitizing</a:t>
            </a:r>
            <a:endParaRPr lang="en-US" sz="2400" dirty="0"/>
          </a:p>
        </p:txBody>
      </p:sp>
      <p:sp>
        <p:nvSpPr>
          <p:cNvPr id="3" name="Content Placeholder 2"/>
          <p:cNvSpPr>
            <a:spLocks noGrp="1"/>
          </p:cNvSpPr>
          <p:nvPr>
            <p:ph idx="1"/>
          </p:nvPr>
        </p:nvSpPr>
        <p:spPr>
          <a:xfrm>
            <a:off x="457200" y="1447800"/>
            <a:ext cx="7772400" cy="4800600"/>
          </a:xfrm>
        </p:spPr>
        <p:txBody>
          <a:bodyPr>
            <a:normAutofit/>
          </a:bodyPr>
          <a:lstStyle/>
          <a:p>
            <a:pPr>
              <a:lnSpc>
                <a:spcPct val="150000"/>
              </a:lnSpc>
            </a:pPr>
            <a:r>
              <a:rPr lang="en-US" dirty="0" smtClean="0"/>
              <a:t>CLEANING AND INSPECTING-</a:t>
            </a:r>
          </a:p>
          <a:p>
            <a:pPr>
              <a:lnSpc>
                <a:spcPct val="150000"/>
              </a:lnSpc>
            </a:pPr>
            <a:r>
              <a:rPr lang="en-US" dirty="0" smtClean="0"/>
              <a:t>The usual procedure in cleaning is to free the preparation of visible debris with water from the syringe  and then to remove the visible moisture with a few  light bursts of air from the air syringe. </a:t>
            </a:r>
          </a:p>
          <a:p>
            <a:r>
              <a:rPr lang="en-US" dirty="0" smtClean="0"/>
              <a:t>DESENSITIZING  </a:t>
            </a:r>
          </a:p>
          <a:p>
            <a:r>
              <a:rPr lang="en-US" dirty="0" smtClean="0"/>
              <a:t> The use of desensitizers (for non-bonded restorations) and dentin bonding agents [for bonded  restorations) to limit postoperative sensitivity  has been recognized.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62000"/>
            <a:ext cx="7696200" cy="5791199"/>
          </a:xfrm>
        </p:spPr>
        <p:txBody>
          <a:bodyPr>
            <a:normAutofit lnSpcReduction="10000"/>
          </a:bodyPr>
          <a:lstStyle/>
          <a:p>
            <a:pPr>
              <a:lnSpc>
                <a:spcPct val="150000"/>
              </a:lnSpc>
            </a:pPr>
            <a:r>
              <a:rPr lang="en-US" dirty="0" smtClean="0"/>
              <a:t>Desensitizers are effective disinfectants, provide </a:t>
            </a:r>
            <a:r>
              <a:rPr lang="en-US" dirty="0" err="1" smtClean="0"/>
              <a:t>crosslinking</a:t>
            </a:r>
            <a:r>
              <a:rPr lang="en-US" dirty="0" smtClean="0"/>
              <a:t> of any exposed dentin matrix  and occlude (‘plug’) the dentinal tubules by  </a:t>
            </a:r>
            <a:r>
              <a:rPr lang="en-US" dirty="0" err="1" smtClean="0"/>
              <a:t>crosslinking</a:t>
            </a:r>
            <a:r>
              <a:rPr lang="en-US" dirty="0" smtClean="0"/>
              <a:t> tubular proteins.</a:t>
            </a:r>
          </a:p>
          <a:p>
            <a:pPr>
              <a:lnSpc>
                <a:spcPct val="150000"/>
              </a:lnSpc>
            </a:pPr>
            <a:r>
              <a:rPr lang="en-US" dirty="0" smtClean="0"/>
              <a:t>Preparations designed for amalgam restoration  should be desensitized with a solution that contains 5% </a:t>
            </a:r>
            <a:r>
              <a:rPr lang="en-US" dirty="0" err="1" smtClean="0"/>
              <a:t>glutaraldehyde</a:t>
            </a:r>
            <a:r>
              <a:rPr lang="en-US" dirty="0" smtClean="0"/>
              <a:t> and 35% 2-hydroxyethyl </a:t>
            </a:r>
            <a:r>
              <a:rPr lang="en-US" dirty="0" err="1" smtClean="0"/>
              <a:t>methaczylate</a:t>
            </a:r>
            <a:r>
              <a:rPr lang="en-US" dirty="0" smtClean="0"/>
              <a:t> [HEMA] before amalgam  placement. </a:t>
            </a:r>
          </a:p>
          <a:p>
            <a:pPr>
              <a:lnSpc>
                <a:spcPct val="150000"/>
              </a:lnSpc>
            </a:pPr>
            <a:r>
              <a:rPr lang="en-US" dirty="0" smtClean="0"/>
              <a:t> All bonded restorations (composites, amalgams,  glass </a:t>
            </a:r>
            <a:r>
              <a:rPr lang="en-US" dirty="0" err="1" smtClean="0"/>
              <a:t>ionomer</a:t>
            </a:r>
            <a:r>
              <a:rPr lang="en-US" dirty="0" smtClean="0"/>
              <a:t> materials, and bonded indirect  restorations) use various adhesive systems that  not only bond the material to the tooth but also  seal the prepared tooth structure</a:t>
            </a:r>
          </a:p>
          <a:p>
            <a:pPr>
              <a:lnSpc>
                <a:spcPct val="150000"/>
              </a:lnSpc>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CONCEPTS</a:t>
            </a:r>
            <a:endParaRPr lang="en-US" dirty="0"/>
          </a:p>
        </p:txBody>
      </p:sp>
      <p:sp>
        <p:nvSpPr>
          <p:cNvPr id="3" name="Content Placeholder 2"/>
          <p:cNvSpPr>
            <a:spLocks noGrp="1"/>
          </p:cNvSpPr>
          <p:nvPr>
            <p:ph idx="1"/>
          </p:nvPr>
        </p:nvSpPr>
        <p:spPr>
          <a:xfrm>
            <a:off x="381000" y="1447801"/>
            <a:ext cx="8534400" cy="4800600"/>
          </a:xfrm>
        </p:spPr>
        <p:txBody>
          <a:bodyPr>
            <a:normAutofit/>
          </a:bodyPr>
          <a:lstStyle/>
          <a:p>
            <a:pPr marL="457200" indent="-457200">
              <a:lnSpc>
                <a:spcPct val="150000"/>
              </a:lnSpc>
              <a:buAutoNum type="arabicPeriod"/>
            </a:pPr>
            <a:r>
              <a:rPr lang="en-US" b="1" dirty="0" smtClean="0"/>
              <a:t>PREPARATION FOR AMALGAM RESTORATIONS-</a:t>
            </a:r>
          </a:p>
          <a:p>
            <a:pPr marL="457200" indent="-457200">
              <a:lnSpc>
                <a:spcPct val="150000"/>
              </a:lnSpc>
              <a:buAutoNum type="alphaUcParenR"/>
            </a:pPr>
            <a:r>
              <a:rPr lang="en-US" u="sng" dirty="0" smtClean="0"/>
              <a:t>Amalgam box- only tooth preparations-</a:t>
            </a:r>
          </a:p>
          <a:p>
            <a:pPr marL="457200" indent="-457200">
              <a:lnSpc>
                <a:spcPct val="150000"/>
              </a:lnSpc>
              <a:buNone/>
            </a:pPr>
            <a:r>
              <a:rPr lang="en-US" dirty="0" smtClean="0"/>
              <a:t>       It is advocated </a:t>
            </a:r>
            <a:r>
              <a:rPr lang="en-US" dirty="0" err="1" smtClean="0"/>
              <a:t>fpr</a:t>
            </a:r>
            <a:r>
              <a:rPr lang="en-US" dirty="0" smtClean="0"/>
              <a:t> some posterior teeth in which a proximal surface requires restoration. But the </a:t>
            </a:r>
            <a:r>
              <a:rPr lang="en-US" dirty="0" err="1" smtClean="0"/>
              <a:t>occlucal</a:t>
            </a:r>
            <a:r>
              <a:rPr lang="en-US" dirty="0" smtClean="0"/>
              <a:t> surface is not faulty.</a:t>
            </a:r>
          </a:p>
          <a:p>
            <a:pPr marL="457200" indent="-457200">
              <a:lnSpc>
                <a:spcPct val="150000"/>
              </a:lnSpc>
              <a:buAutoNum type="alphaUcParenR" startAt="2"/>
            </a:pPr>
            <a:r>
              <a:rPr lang="en-US" u="sng" dirty="0" smtClean="0"/>
              <a:t>Amalgam tunnel tooth preparations- </a:t>
            </a:r>
          </a:p>
          <a:p>
            <a:pPr marL="457200" indent="-457200">
              <a:lnSpc>
                <a:spcPct val="150000"/>
              </a:lnSpc>
              <a:buNone/>
            </a:pPr>
            <a:r>
              <a:rPr lang="en-US" dirty="0" smtClean="0"/>
              <a:t>        It joins an </a:t>
            </a:r>
            <a:r>
              <a:rPr lang="en-US" dirty="0" err="1" smtClean="0"/>
              <a:t>occlusal</a:t>
            </a:r>
            <a:r>
              <a:rPr lang="en-US" dirty="0" smtClean="0"/>
              <a:t> lesion with a proximal lesion by means of a prepared tunnel under the involved marginal ridge. In this way the marginal ridge remains intact.</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33400" y="914400"/>
            <a:ext cx="7848600" cy="5638799"/>
          </a:xfrm>
        </p:spPr>
        <p:txBody>
          <a:bodyPr>
            <a:noAutofit/>
          </a:bodyPr>
          <a:lstStyle/>
          <a:p>
            <a:pPr>
              <a:lnSpc>
                <a:spcPct val="160000"/>
              </a:lnSpc>
              <a:buNone/>
            </a:pPr>
            <a:r>
              <a:rPr lang="en-US" sz="1600" dirty="0" smtClean="0"/>
              <a:t>C) </a:t>
            </a:r>
            <a:r>
              <a:rPr lang="en-US" dirty="0" smtClean="0"/>
              <a:t>Adhesive amalgam restorations- </a:t>
            </a:r>
          </a:p>
          <a:p>
            <a:pPr>
              <a:lnSpc>
                <a:spcPct val="160000"/>
              </a:lnSpc>
              <a:buNone/>
            </a:pPr>
            <a:r>
              <a:rPr lang="en-US" dirty="0" smtClean="0"/>
              <a:t>      the tooth is prepared almost similar to typical amalgam preparations except that a more weakened tooth structure may be retained. </a:t>
            </a:r>
          </a:p>
          <a:p>
            <a:pPr>
              <a:lnSpc>
                <a:spcPct val="160000"/>
              </a:lnSpc>
              <a:buNone/>
            </a:pPr>
            <a:r>
              <a:rPr lang="en-US" dirty="0" smtClean="0"/>
              <a:t>     Next, the preparation walls are treated with specific adhesive lining materials that  mechanically bond to tooth and amalgam.</a:t>
            </a:r>
          </a:p>
          <a:p>
            <a:pPr>
              <a:lnSpc>
                <a:spcPct val="160000"/>
              </a:lnSpc>
              <a:buNone/>
            </a:pPr>
            <a:r>
              <a:rPr lang="en-US" dirty="0" smtClean="0"/>
              <a:t>2. PREPARATION FOR COMPOSITE RESTORATIONS-</a:t>
            </a:r>
          </a:p>
          <a:p>
            <a:pPr>
              <a:lnSpc>
                <a:spcPct val="160000"/>
              </a:lnSpc>
              <a:buNone/>
            </a:pPr>
            <a:r>
              <a:rPr lang="en-US" dirty="0" smtClean="0"/>
              <a:t> Similar box only and tunnel preparations can also be done for composite restorations.</a:t>
            </a:r>
          </a:p>
          <a:p>
            <a:pPr>
              <a:lnSpc>
                <a:spcPct val="160000"/>
              </a:lnSpc>
              <a:buNone/>
            </a:pPr>
            <a:r>
              <a:rPr lang="en-US" sz="1600" dirty="0" smtClean="0"/>
              <a:t> </a:t>
            </a:r>
          </a:p>
          <a:p>
            <a:pPr>
              <a:lnSpc>
                <a:spcPct val="160000"/>
              </a:lnSpc>
              <a:buNone/>
            </a:pPr>
            <a:r>
              <a:rPr lang="en-US" sz="1600" dirty="0" smtClean="0"/>
              <a:t> </a:t>
            </a:r>
            <a:endParaRPr lang="en-US" sz="16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sp>
        <p:nvSpPr>
          <p:cNvPr id="3" name="Content Placeholder 2"/>
          <p:cNvSpPr>
            <a:spLocks noGrp="1"/>
          </p:cNvSpPr>
          <p:nvPr>
            <p:ph idx="1"/>
          </p:nvPr>
        </p:nvSpPr>
        <p:spPr>
          <a:xfrm>
            <a:off x="457200" y="1676400"/>
            <a:ext cx="7630716" cy="4195481"/>
          </a:xfrm>
        </p:spPr>
        <p:txBody>
          <a:bodyPr>
            <a:normAutofit/>
          </a:bodyPr>
          <a:lstStyle/>
          <a:p>
            <a:pPr>
              <a:lnSpc>
                <a:spcPct val="150000"/>
              </a:lnSpc>
            </a:pPr>
            <a:r>
              <a:rPr lang="en-US" sz="2200" dirty="0" smtClean="0"/>
              <a:t>If the principles of tooth preparation are followed , the success of any restoration is greatly increased.</a:t>
            </a:r>
          </a:p>
          <a:p>
            <a:pPr>
              <a:lnSpc>
                <a:spcPct val="150000"/>
              </a:lnSpc>
            </a:pPr>
            <a:r>
              <a:rPr lang="en-US" sz="2200" dirty="0" smtClean="0"/>
              <a:t>No two tooth  preparations are same. Each time a tooth is to be restored the various factors determining the tooth preparation must be assessed.</a:t>
            </a:r>
            <a:endParaRPr lang="en-US" sz="22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27484" y="2052919"/>
            <a:ext cx="7402116" cy="4195481"/>
          </a:xfrm>
        </p:spPr>
        <p:txBody>
          <a:bodyPr>
            <a:normAutofit/>
          </a:bodyPr>
          <a:lstStyle/>
          <a:p>
            <a:pPr>
              <a:buNone/>
            </a:pPr>
            <a:r>
              <a:rPr lang="en-US" sz="7200" b="1" dirty="0" smtClean="0">
                <a:latin typeface="AR CHRISTY" pitchFamily="2" charset="0"/>
              </a:rPr>
              <a:t>     THANK YOU</a:t>
            </a:r>
            <a:endParaRPr lang="en-US" sz="7200" b="1" dirty="0">
              <a:latin typeface="AR CHRISTY" pitchFamily="2"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of Tooth Preparation</a:t>
            </a:r>
            <a:endParaRPr lang="en-US" dirty="0"/>
          </a:p>
        </p:txBody>
      </p:sp>
      <p:sp>
        <p:nvSpPr>
          <p:cNvPr id="3" name="Content Placeholder 2"/>
          <p:cNvSpPr>
            <a:spLocks noGrp="1"/>
          </p:cNvSpPr>
          <p:nvPr>
            <p:ph idx="1"/>
          </p:nvPr>
        </p:nvSpPr>
        <p:spPr>
          <a:xfrm>
            <a:off x="304800" y="2052919"/>
            <a:ext cx="8382000" cy="4500281"/>
          </a:xfrm>
        </p:spPr>
        <p:txBody>
          <a:bodyPr>
            <a:normAutofit fontScale="70000" lnSpcReduction="20000"/>
          </a:bodyPr>
          <a:lstStyle/>
          <a:p>
            <a:pPr>
              <a:buNone/>
            </a:pPr>
            <a:r>
              <a:rPr lang="en-US" dirty="0" smtClean="0"/>
              <a:t> </a:t>
            </a:r>
          </a:p>
          <a:p>
            <a:pPr marL="457200" indent="-457200">
              <a:lnSpc>
                <a:spcPct val="160000"/>
              </a:lnSpc>
              <a:buFont typeface="+mj-lt"/>
              <a:buAutoNum type="arabicPeriod"/>
            </a:pPr>
            <a:r>
              <a:rPr lang="en-US" sz="2900" dirty="0" smtClean="0"/>
              <a:t> Remove all defects and provide necessary protection to the pulp.  </a:t>
            </a:r>
          </a:p>
          <a:p>
            <a:pPr marL="457200" indent="-457200">
              <a:lnSpc>
                <a:spcPct val="160000"/>
              </a:lnSpc>
              <a:buFont typeface="+mj-lt"/>
              <a:buAutoNum type="arabicPeriod"/>
            </a:pPr>
            <a:r>
              <a:rPr lang="en-US" sz="2900" dirty="0" smtClean="0"/>
              <a:t>Extend the restoration as conservatively as possible.  </a:t>
            </a:r>
          </a:p>
          <a:p>
            <a:pPr marL="457200" indent="-457200">
              <a:lnSpc>
                <a:spcPct val="160000"/>
              </a:lnSpc>
              <a:buFont typeface="+mj-lt"/>
              <a:buAutoNum type="arabicPeriod"/>
            </a:pPr>
            <a:r>
              <a:rPr lang="en-US" sz="2900" dirty="0" smtClean="0"/>
              <a:t> Prepare the tooth so that under the forces of mastication, the tooth or the restoration (or both) will not fracture and the restoration will not be displaced.  </a:t>
            </a:r>
          </a:p>
          <a:p>
            <a:pPr marL="457200" indent="-457200">
              <a:lnSpc>
                <a:spcPct val="160000"/>
              </a:lnSpc>
              <a:buFont typeface="+mj-lt"/>
              <a:buAutoNum type="arabicPeriod"/>
            </a:pPr>
            <a:r>
              <a:rPr lang="en-US" sz="2900" dirty="0" smtClean="0"/>
              <a:t> Allow for the esthetic and functional placement of a restorative material.   </a:t>
            </a:r>
          </a:p>
          <a:p>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General Factors  </a:t>
            </a:r>
            <a:br>
              <a:rPr lang="en-US" dirty="0" smtClean="0"/>
            </a:br>
            <a:endParaRPr lang="en-US" dirty="0"/>
          </a:p>
        </p:txBody>
      </p:sp>
      <p:sp>
        <p:nvSpPr>
          <p:cNvPr id="3" name="Content Placeholder 2"/>
          <p:cNvSpPr>
            <a:spLocks noGrp="1"/>
          </p:cNvSpPr>
          <p:nvPr>
            <p:ph idx="1"/>
          </p:nvPr>
        </p:nvSpPr>
        <p:spPr>
          <a:xfrm>
            <a:off x="827484" y="2052919"/>
            <a:ext cx="7402116" cy="4195481"/>
          </a:xfrm>
        </p:spPr>
        <p:txBody>
          <a:bodyPr/>
          <a:lstStyle/>
          <a:p>
            <a:pPr>
              <a:buNone/>
            </a:pPr>
            <a:r>
              <a:rPr lang="en-US" sz="2400" b="1" u="sng" dirty="0" smtClean="0"/>
              <a:t>DIAGNOSIS</a:t>
            </a:r>
            <a:r>
              <a:rPr lang="en-US" sz="2400" dirty="0" smtClean="0"/>
              <a:t> -  </a:t>
            </a:r>
          </a:p>
          <a:p>
            <a:pPr>
              <a:lnSpc>
                <a:spcPct val="150000"/>
              </a:lnSpc>
            </a:pPr>
            <a:r>
              <a:rPr lang="en-US" sz="2400" dirty="0" smtClean="0"/>
              <a:t>A careful examination must be performed and following factors would </a:t>
            </a:r>
            <a:r>
              <a:rPr lang="en-US" sz="2400" dirty="0" err="1" smtClean="0"/>
              <a:t>inﬂuence</a:t>
            </a:r>
            <a:r>
              <a:rPr lang="en-US" sz="2400" dirty="0" smtClean="0"/>
              <a:t> in determining an accurate diagnosis and to render subsequent appropriate treatment. </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533399"/>
            <a:ext cx="7696200" cy="5791201"/>
          </a:xfrm>
        </p:spPr>
        <p:txBody>
          <a:bodyPr>
            <a:normAutofit/>
          </a:bodyPr>
          <a:lstStyle/>
          <a:p>
            <a:pPr>
              <a:buNone/>
            </a:pPr>
            <a:r>
              <a:rPr lang="en-US" sz="3200" b="1" u="sng" dirty="0" smtClean="0"/>
              <a:t>KNOWLEDGE OF DENTAL ANATOMY</a:t>
            </a:r>
          </a:p>
          <a:p>
            <a:pPr>
              <a:lnSpc>
                <a:spcPct val="150000"/>
              </a:lnSpc>
            </a:pPr>
            <a:r>
              <a:rPr lang="en-US" sz="2400" dirty="0" smtClean="0"/>
              <a:t>The following  factors all must be considered to facilitate appropriate tooth preparation:  </a:t>
            </a:r>
          </a:p>
          <a:p>
            <a:pPr marL="457200" indent="-457200">
              <a:lnSpc>
                <a:spcPct val="150000"/>
              </a:lnSpc>
              <a:buFont typeface="+mj-lt"/>
              <a:buAutoNum type="arabicPeriod"/>
            </a:pPr>
            <a:r>
              <a:rPr lang="en-US" sz="2400" dirty="0" smtClean="0"/>
              <a:t> Direction of the enamel rods  </a:t>
            </a:r>
          </a:p>
          <a:p>
            <a:pPr marL="457200" indent="-457200">
              <a:lnSpc>
                <a:spcPct val="150000"/>
              </a:lnSpc>
              <a:buFont typeface="+mj-lt"/>
              <a:buAutoNum type="arabicPeriod"/>
            </a:pPr>
            <a:r>
              <a:rPr lang="en-US" sz="2400" dirty="0" smtClean="0"/>
              <a:t> Thickness of enamel and dentin  </a:t>
            </a:r>
          </a:p>
          <a:p>
            <a:pPr marL="457200" indent="-457200">
              <a:lnSpc>
                <a:spcPct val="150000"/>
              </a:lnSpc>
              <a:buFont typeface="+mj-lt"/>
              <a:buAutoNum type="arabicPeriod"/>
            </a:pPr>
            <a:r>
              <a:rPr lang="en-US" sz="2400" dirty="0" smtClean="0"/>
              <a:t> Size and position of the pulp  </a:t>
            </a:r>
          </a:p>
          <a:p>
            <a:pPr marL="457200" indent="-457200">
              <a:lnSpc>
                <a:spcPct val="150000"/>
              </a:lnSpc>
              <a:buFont typeface="+mj-lt"/>
              <a:buAutoNum type="arabicPeriod"/>
            </a:pPr>
            <a:r>
              <a:rPr lang="en-US" sz="2400" dirty="0" smtClean="0"/>
              <a:t> Relationship of the tooth to its supporting tissues.  </a:t>
            </a: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PATIENT FACTORS</a:t>
            </a:r>
            <a:endParaRPr lang="en-US" b="1" dirty="0"/>
          </a:p>
        </p:txBody>
      </p:sp>
      <p:sp>
        <p:nvSpPr>
          <p:cNvPr id="3" name="Content Placeholder 2"/>
          <p:cNvSpPr>
            <a:spLocks noGrp="1"/>
          </p:cNvSpPr>
          <p:nvPr>
            <p:ph idx="1"/>
          </p:nvPr>
        </p:nvSpPr>
        <p:spPr>
          <a:xfrm>
            <a:off x="685800" y="1524000"/>
            <a:ext cx="7706916" cy="4195481"/>
          </a:xfrm>
        </p:spPr>
        <p:txBody>
          <a:bodyPr/>
          <a:lstStyle/>
          <a:p>
            <a:pPr>
              <a:buNone/>
            </a:pPr>
            <a:r>
              <a:rPr lang="en-US" dirty="0" smtClean="0"/>
              <a:t> </a:t>
            </a:r>
          </a:p>
          <a:p>
            <a:pPr>
              <a:lnSpc>
                <a:spcPct val="150000"/>
              </a:lnSpc>
            </a:pPr>
            <a:r>
              <a:rPr lang="en-US" sz="2400" dirty="0" smtClean="0"/>
              <a:t>The patient’s esthetic concerns, economic status,  medical condition, and age should be taken into consideration when selecting the various restorative materials to be used in a given procedure. </a:t>
            </a:r>
            <a:r>
              <a:rPr lang="en-US" dirty="0" smtClean="0"/>
              <a:t> </a:t>
            </a:r>
          </a:p>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Theme2</Template>
  <TotalTime>684</TotalTime>
  <Words>1103</Words>
  <Application>Microsoft Office PowerPoint</Application>
  <PresentationFormat>On-screen Show (4:3)</PresentationFormat>
  <Paragraphs>271</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Theme2</vt:lpstr>
      <vt:lpstr>FUNDAMENTALS OF TOOTH PREPARATION</vt:lpstr>
      <vt:lpstr>TOOTH PREPARATION</vt:lpstr>
      <vt:lpstr>CONVENTIONAL PREPARATION</vt:lpstr>
      <vt:lpstr>Modified Preparation -</vt:lpstr>
      <vt:lpstr>Slide 5</vt:lpstr>
      <vt:lpstr>Objectives of Tooth Preparation</vt:lpstr>
      <vt:lpstr>General Factors   </vt:lpstr>
      <vt:lpstr>Slide 8</vt:lpstr>
      <vt:lpstr>PATIENT FACTORS</vt:lpstr>
      <vt:lpstr>CONSERVATION OF TOOTH STRUCTURE   </vt:lpstr>
      <vt:lpstr>Affected and Infected Dentin   </vt:lpstr>
      <vt:lpstr>Enameloplasty   </vt:lpstr>
      <vt:lpstr>Restorative Material Factors   </vt:lpstr>
      <vt:lpstr>Tooth Preparation Terminology</vt:lpstr>
      <vt:lpstr>Abbreviated Descriptions of Tooth Preparations</vt:lpstr>
      <vt:lpstr>Tooth Preparation Walls </vt:lpstr>
      <vt:lpstr>Slide 17</vt:lpstr>
      <vt:lpstr>Tooth Preparation Angles</vt:lpstr>
      <vt:lpstr>Slide 19</vt:lpstr>
      <vt:lpstr>Slide 20</vt:lpstr>
      <vt:lpstr>Slide 21</vt:lpstr>
      <vt:lpstr>Classiﬁcation</vt:lpstr>
      <vt:lpstr>Slide 23</vt:lpstr>
      <vt:lpstr>Slide 24</vt:lpstr>
      <vt:lpstr>Steps of tooth preparation</vt:lpstr>
      <vt:lpstr>Step 1: Outline Form and Initial Depth   </vt:lpstr>
      <vt:lpstr>Slide 27</vt:lpstr>
      <vt:lpstr>Slide 28</vt:lpstr>
      <vt:lpstr>Slide 29</vt:lpstr>
      <vt:lpstr>Step 2: Primary Resistance Form   </vt:lpstr>
      <vt:lpstr>Slide 31</vt:lpstr>
      <vt:lpstr>Slide 32</vt:lpstr>
      <vt:lpstr>Slide 33</vt:lpstr>
      <vt:lpstr>Slide 34</vt:lpstr>
      <vt:lpstr>Slide 35</vt:lpstr>
      <vt:lpstr>Slide 36</vt:lpstr>
      <vt:lpstr>Step 3: Primary Retention Form</vt:lpstr>
      <vt:lpstr>Slide 38</vt:lpstr>
      <vt:lpstr>Slide 39</vt:lpstr>
      <vt:lpstr>Slide 40</vt:lpstr>
      <vt:lpstr>Step 4: Convenience Form   </vt:lpstr>
      <vt:lpstr>Step 5: Removal of Any Remaining Enamel Pit  or Fissure, Infected Dentin, or Old Restorative  Material, Indicated   </vt:lpstr>
      <vt:lpstr>Step 6: Pulp Protection, if Indicated   </vt:lpstr>
      <vt:lpstr>Slide 44</vt:lpstr>
      <vt:lpstr>Slide 45</vt:lpstr>
      <vt:lpstr>Step 7: Secondary Resistance and Retention  Forms</vt:lpstr>
      <vt:lpstr>Slide 47</vt:lpstr>
      <vt:lpstr>Slide 48</vt:lpstr>
      <vt:lpstr>Slide 49</vt:lpstr>
      <vt:lpstr>Slide 50</vt:lpstr>
      <vt:lpstr>Step 8: Procedures for Finishing the External   Walls of the Tooth Preparation     </vt:lpstr>
      <vt:lpstr>Step 9: Final Procedures — Cleaning, Inspecting, and Desensitizing</vt:lpstr>
      <vt:lpstr>Slide 53</vt:lpstr>
      <vt:lpstr>ADDITIONAL CONCEPTS</vt:lpstr>
      <vt:lpstr>Slide 55</vt:lpstr>
      <vt:lpstr>Take home message</vt:lpstr>
      <vt:lpstr>Slide 57</vt:lpstr>
      <vt:lpstr>Slide 58</vt:lpstr>
      <vt:lpstr>Slide 59</vt:lpstr>
      <vt:lpstr>Slide 60</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skaggarwal</dc:creator>
  <cp:lastModifiedBy>pc</cp:lastModifiedBy>
  <cp:revision>36</cp:revision>
  <dcterms:created xsi:type="dcterms:W3CDTF">2017-03-27T17:33:57Z</dcterms:created>
  <dcterms:modified xsi:type="dcterms:W3CDTF">2019-12-16T04:18:20Z</dcterms:modified>
</cp:coreProperties>
</file>