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2" r:id="rId25"/>
    <p:sldId id="283" r:id="rId26"/>
    <p:sldId id="284" r:id="rId27"/>
    <p:sldId id="285" r:id="rId28"/>
    <p:sldId id="286" r:id="rId29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2071497" y="2246757"/>
            <a:ext cx="5001005" cy="11226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Carlito"/>
                <a:cs typeface="Carlito"/>
              </a:defRPr>
            </a:lvl1pPr>
          </a:lstStyle>
          <a:p>
            <a:pPr marL="12700">
              <a:lnSpc>
                <a:spcPts val="1240"/>
              </a:lnSpc>
            </a:pPr>
            <a:r>
              <a:rPr spc="-5" dirty="0"/>
              <a:t>facebook.com/notesdental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21-Apr-20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3000" b="0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Carlito"/>
                <a:cs typeface="Carlito"/>
              </a:defRPr>
            </a:lvl1pPr>
          </a:lstStyle>
          <a:p>
            <a:pPr marL="12700">
              <a:lnSpc>
                <a:spcPts val="1240"/>
              </a:lnSpc>
            </a:pPr>
            <a:r>
              <a:rPr spc="-5" dirty="0"/>
              <a:t>facebook.com/notesdental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21-Apr-20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5940" y="1654734"/>
            <a:ext cx="3880485" cy="431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chemeClr val="tx1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673727" y="1628125"/>
            <a:ext cx="3871595" cy="37407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chemeClr val="tx1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Carlito"/>
                <a:cs typeface="Carlito"/>
              </a:defRPr>
            </a:lvl1pPr>
          </a:lstStyle>
          <a:p>
            <a:pPr marL="12700">
              <a:lnSpc>
                <a:spcPts val="1240"/>
              </a:lnSpc>
            </a:pPr>
            <a:r>
              <a:rPr spc="-5" dirty="0"/>
              <a:t>facebook.com/notesdental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21-Apr-20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Carlito"/>
                <a:cs typeface="Carlito"/>
              </a:defRPr>
            </a:lvl1pPr>
          </a:lstStyle>
          <a:p>
            <a:pPr marL="12700">
              <a:lnSpc>
                <a:spcPts val="1240"/>
              </a:lnSpc>
            </a:pPr>
            <a:r>
              <a:rPr spc="-5" dirty="0"/>
              <a:t>facebook.com/notesdental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21-Apr-20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Carlito"/>
                <a:cs typeface="Carlito"/>
              </a:defRPr>
            </a:lvl1pPr>
          </a:lstStyle>
          <a:p>
            <a:pPr marL="12700">
              <a:lnSpc>
                <a:spcPts val="1240"/>
              </a:lnSpc>
            </a:pPr>
            <a:r>
              <a:rPr spc="-5" dirty="0"/>
              <a:t>facebook.com/notesdental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21-Apr-20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9144000" cy="6857997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687194" y="461594"/>
            <a:ext cx="5769610" cy="6972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0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5940" y="1526794"/>
            <a:ext cx="3823970" cy="41414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000" b="0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722370" y="6465214"/>
            <a:ext cx="1697989" cy="1778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888888"/>
                </a:solidFill>
                <a:latin typeface="Carlito"/>
                <a:cs typeface="Carlito"/>
              </a:defRPr>
            </a:lvl1pPr>
          </a:lstStyle>
          <a:p>
            <a:pPr marL="12700">
              <a:lnSpc>
                <a:spcPts val="1240"/>
              </a:lnSpc>
            </a:pPr>
            <a:r>
              <a:rPr spc="-5" dirty="0"/>
              <a:t>facebook.com/notesdental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21-Apr-20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071497" y="2286000"/>
            <a:ext cx="4999355" cy="1122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200" b="1" spc="-375" dirty="0">
                <a:latin typeface="Trebuchet MS"/>
                <a:cs typeface="Trebuchet MS"/>
              </a:rPr>
              <a:t>Pulp</a:t>
            </a:r>
            <a:r>
              <a:rPr sz="7200" b="1" spc="-620" dirty="0">
                <a:latin typeface="Trebuchet MS"/>
                <a:cs typeface="Trebuchet MS"/>
              </a:rPr>
              <a:t> </a:t>
            </a:r>
            <a:r>
              <a:rPr sz="7200" b="1" spc="-509" dirty="0">
                <a:latin typeface="Trebuchet MS"/>
                <a:cs typeface="Trebuchet MS"/>
              </a:rPr>
              <a:t>Therapy</a:t>
            </a:r>
            <a:endParaRPr sz="7200" dirty="0">
              <a:latin typeface="Trebuchet MS"/>
              <a:cs typeface="Trebuchet M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659806" y="5410200"/>
            <a:ext cx="548419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Dr </a:t>
            </a:r>
            <a:r>
              <a:rPr lang="en-US" sz="3600" b="1" dirty="0" err="1" smtClean="0">
                <a:solidFill>
                  <a:srgbClr val="FF0000"/>
                </a:solidFill>
              </a:rPr>
              <a:t>Pallavi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</a:rPr>
              <a:t>Vashisth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</a:p>
          <a:p>
            <a:r>
              <a:rPr lang="en-US" sz="3600" b="1" dirty="0" smtClean="0">
                <a:solidFill>
                  <a:srgbClr val="FF0000"/>
                </a:solidFill>
              </a:rPr>
              <a:t>Department of </a:t>
            </a:r>
            <a:r>
              <a:rPr lang="en-US" sz="3600" b="1" dirty="0" err="1" smtClean="0">
                <a:solidFill>
                  <a:srgbClr val="FF0000"/>
                </a:solidFill>
              </a:rPr>
              <a:t>Pedodontics</a:t>
            </a:r>
            <a:endParaRPr lang="en-US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0794" y="533400"/>
            <a:ext cx="8833206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95"/>
              </a:spcBef>
            </a:pPr>
            <a:r>
              <a:rPr sz="4000" spc="-10" dirty="0"/>
              <a:t>Clinical </a:t>
            </a:r>
            <a:r>
              <a:rPr sz="4000" spc="-15" dirty="0"/>
              <a:t>Procedure </a:t>
            </a:r>
            <a:r>
              <a:rPr sz="4000" spc="-5" dirty="0"/>
              <a:t>: 1</a:t>
            </a:r>
            <a:r>
              <a:rPr sz="3975" spc="-7" baseline="25157" dirty="0"/>
              <a:t>st</a:t>
            </a:r>
            <a:r>
              <a:rPr sz="3975" spc="337" baseline="25157" dirty="0"/>
              <a:t> </a:t>
            </a:r>
            <a:r>
              <a:rPr sz="4000" spc="-10" dirty="0"/>
              <a:t>Appointment</a:t>
            </a:r>
            <a:endParaRPr sz="4000" dirty="0"/>
          </a:p>
        </p:txBody>
      </p:sp>
      <p:sp>
        <p:nvSpPr>
          <p:cNvPr id="3" name="object 3"/>
          <p:cNvSpPr txBox="1"/>
          <p:nvPr/>
        </p:nvSpPr>
        <p:spPr>
          <a:xfrm>
            <a:off x="535940" y="1526794"/>
            <a:ext cx="7859395" cy="4507230"/>
          </a:xfrm>
          <a:prstGeom prst="rect">
            <a:avLst/>
          </a:prstGeom>
        </p:spPr>
        <p:txBody>
          <a:bodyPr vert="horz" wrap="square" lIns="0" tIns="104140" rIns="0" bIns="0" rtlCol="0">
            <a:spAutoFit/>
          </a:bodyPr>
          <a:lstStyle/>
          <a:p>
            <a:pPr marL="355600" marR="553085" indent="-342900" algn="just">
              <a:lnSpc>
                <a:spcPct val="80000"/>
              </a:lnSpc>
              <a:spcBef>
                <a:spcPts val="820"/>
              </a:spcBef>
              <a:buFont typeface="Arial"/>
              <a:buChar char="•"/>
              <a:tabLst>
                <a:tab pos="355600" algn="l"/>
              </a:tabLst>
            </a:pPr>
            <a:r>
              <a:rPr sz="3000" spc="-50" dirty="0">
                <a:latin typeface="Carlito"/>
                <a:cs typeface="Carlito"/>
              </a:rPr>
              <a:t>Two </a:t>
            </a:r>
            <a:r>
              <a:rPr sz="3000" spc="-10" dirty="0">
                <a:latin typeface="Carlito"/>
                <a:cs typeface="Carlito"/>
              </a:rPr>
              <a:t>sitting caries </a:t>
            </a:r>
            <a:r>
              <a:rPr sz="3000" spc="-30" dirty="0">
                <a:latin typeface="Carlito"/>
                <a:cs typeface="Carlito"/>
              </a:rPr>
              <a:t>exavation </a:t>
            </a:r>
            <a:r>
              <a:rPr sz="3000" dirty="0">
                <a:latin typeface="Carlito"/>
                <a:cs typeface="Carlito"/>
              </a:rPr>
              <a:t>is </a:t>
            </a:r>
            <a:r>
              <a:rPr sz="3000" spc="-10" dirty="0">
                <a:latin typeface="Carlito"/>
                <a:cs typeface="Carlito"/>
              </a:rPr>
              <a:t>recommended  </a:t>
            </a:r>
            <a:r>
              <a:rPr sz="3000" spc="-5" dirty="0">
                <a:latin typeface="Carlito"/>
                <a:cs typeface="Carlito"/>
              </a:rPr>
              <a:t>using </a:t>
            </a:r>
            <a:r>
              <a:rPr sz="3000" spc="-10" dirty="0">
                <a:latin typeface="Carlito"/>
                <a:cs typeface="Carlito"/>
              </a:rPr>
              <a:t>slow </a:t>
            </a:r>
            <a:r>
              <a:rPr sz="3000" spc="-5" dirty="0">
                <a:latin typeface="Carlito"/>
                <a:cs typeface="Carlito"/>
              </a:rPr>
              <a:t>speed hand piece </a:t>
            </a:r>
            <a:r>
              <a:rPr sz="3000" dirty="0">
                <a:latin typeface="Carlito"/>
                <a:cs typeface="Carlito"/>
              </a:rPr>
              <a:t># 6 </a:t>
            </a:r>
            <a:r>
              <a:rPr sz="3000" spc="-5" dirty="0">
                <a:latin typeface="Carlito"/>
                <a:cs typeface="Carlito"/>
              </a:rPr>
              <a:t>or </a:t>
            </a:r>
            <a:r>
              <a:rPr sz="3000" dirty="0">
                <a:latin typeface="Carlito"/>
                <a:cs typeface="Carlito"/>
              </a:rPr>
              <a:t># 8 </a:t>
            </a:r>
            <a:r>
              <a:rPr sz="3000" spc="-15" dirty="0">
                <a:latin typeface="Carlito"/>
                <a:cs typeface="Carlito"/>
              </a:rPr>
              <a:t>round  </a:t>
            </a:r>
            <a:r>
              <a:rPr sz="3000" spc="-20" dirty="0">
                <a:latin typeface="Carlito"/>
                <a:cs typeface="Carlito"/>
              </a:rPr>
              <a:t>burs</a:t>
            </a:r>
            <a:endParaRPr sz="3000">
              <a:latin typeface="Carlito"/>
              <a:cs typeface="Carlito"/>
            </a:endParaRPr>
          </a:p>
          <a:p>
            <a:pPr marL="355600" marR="280670" indent="-342900">
              <a:lnSpc>
                <a:spcPts val="2880"/>
              </a:lnSpc>
              <a:spcBef>
                <a:spcPts val="69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000" spc="-20" dirty="0">
                <a:latin typeface="Carlito"/>
                <a:cs typeface="Carlito"/>
              </a:rPr>
              <a:t>Peripheral </a:t>
            </a:r>
            <a:r>
              <a:rPr sz="3000" spc="-10" dirty="0">
                <a:latin typeface="Carlito"/>
                <a:cs typeface="Carlito"/>
              </a:rPr>
              <a:t>dentin </a:t>
            </a:r>
            <a:r>
              <a:rPr sz="3000" dirty="0">
                <a:latin typeface="Carlito"/>
                <a:cs typeface="Carlito"/>
              </a:rPr>
              <a:t>is </a:t>
            </a:r>
            <a:r>
              <a:rPr sz="3000" spc="-15" dirty="0">
                <a:latin typeface="Carlito"/>
                <a:cs typeface="Carlito"/>
              </a:rPr>
              <a:t>removed </a:t>
            </a:r>
            <a:r>
              <a:rPr sz="3000" spc="-5" dirty="0">
                <a:latin typeface="Carlito"/>
                <a:cs typeface="Carlito"/>
              </a:rPr>
              <a:t>with sharp spoon  </a:t>
            </a:r>
            <a:r>
              <a:rPr sz="3000" spc="-30" dirty="0">
                <a:latin typeface="Carlito"/>
                <a:cs typeface="Carlito"/>
              </a:rPr>
              <a:t>exacavator</a:t>
            </a:r>
            <a:endParaRPr sz="30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2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000" spc="-5" dirty="0">
                <a:latin typeface="Carlito"/>
                <a:cs typeface="Carlito"/>
              </a:rPr>
              <a:t>The </a:t>
            </a:r>
            <a:r>
              <a:rPr sz="3000" spc="-15" dirty="0">
                <a:latin typeface="Carlito"/>
                <a:cs typeface="Carlito"/>
              </a:rPr>
              <a:t>cavity </a:t>
            </a:r>
            <a:r>
              <a:rPr sz="3000" dirty="0">
                <a:latin typeface="Carlito"/>
                <a:cs typeface="Carlito"/>
              </a:rPr>
              <a:t>is </a:t>
            </a:r>
            <a:r>
              <a:rPr sz="3000" spc="-5" dirty="0">
                <a:latin typeface="Carlito"/>
                <a:cs typeface="Carlito"/>
              </a:rPr>
              <a:t>flushed </a:t>
            </a:r>
            <a:r>
              <a:rPr sz="3000" dirty="0">
                <a:latin typeface="Carlito"/>
                <a:cs typeface="Carlito"/>
              </a:rPr>
              <a:t>and </a:t>
            </a:r>
            <a:r>
              <a:rPr sz="3000" spc="-5" dirty="0">
                <a:latin typeface="Carlito"/>
                <a:cs typeface="Carlito"/>
              </a:rPr>
              <a:t>dried </a:t>
            </a:r>
            <a:r>
              <a:rPr sz="3000" dirty="0">
                <a:latin typeface="Carlito"/>
                <a:cs typeface="Carlito"/>
              </a:rPr>
              <a:t>with </a:t>
            </a:r>
            <a:r>
              <a:rPr sz="3000" spc="-20" dirty="0">
                <a:latin typeface="Carlito"/>
                <a:cs typeface="Carlito"/>
              </a:rPr>
              <a:t>cotton</a:t>
            </a:r>
            <a:r>
              <a:rPr sz="3000" spc="-120" dirty="0">
                <a:latin typeface="Carlito"/>
                <a:cs typeface="Carlito"/>
              </a:rPr>
              <a:t> </a:t>
            </a:r>
            <a:r>
              <a:rPr sz="3000" spc="-10" dirty="0">
                <a:latin typeface="Carlito"/>
                <a:cs typeface="Carlito"/>
              </a:rPr>
              <a:t>pellet</a:t>
            </a:r>
            <a:endParaRPr sz="3000">
              <a:latin typeface="Carlito"/>
              <a:cs typeface="Carlito"/>
            </a:endParaRPr>
          </a:p>
          <a:p>
            <a:pPr marL="355600" marR="309880" indent="-342900" algn="just">
              <a:lnSpc>
                <a:spcPct val="80000"/>
              </a:lnSpc>
              <a:spcBef>
                <a:spcPts val="720"/>
              </a:spcBef>
              <a:buFont typeface="Arial"/>
              <a:buChar char="•"/>
              <a:tabLst>
                <a:tab pos="355600" algn="l"/>
              </a:tabLst>
            </a:pPr>
            <a:r>
              <a:rPr sz="3000" spc="-10" dirty="0">
                <a:latin typeface="Carlito"/>
                <a:cs typeface="Carlito"/>
              </a:rPr>
              <a:t>Exposure </a:t>
            </a:r>
            <a:r>
              <a:rPr sz="3000" spc="-15" dirty="0">
                <a:latin typeface="Carlito"/>
                <a:cs typeface="Carlito"/>
              </a:rPr>
              <a:t>site </a:t>
            </a:r>
            <a:r>
              <a:rPr sz="3000" dirty="0">
                <a:latin typeface="Carlito"/>
                <a:cs typeface="Carlito"/>
              </a:rPr>
              <a:t>is </a:t>
            </a:r>
            <a:r>
              <a:rPr sz="3000" spc="-15" dirty="0">
                <a:latin typeface="Carlito"/>
                <a:cs typeface="Carlito"/>
              </a:rPr>
              <a:t>covered </a:t>
            </a:r>
            <a:r>
              <a:rPr sz="3000" dirty="0">
                <a:latin typeface="Carlito"/>
                <a:cs typeface="Carlito"/>
              </a:rPr>
              <a:t>with </a:t>
            </a:r>
            <a:r>
              <a:rPr sz="3000" spc="-15" dirty="0">
                <a:latin typeface="Carlito"/>
                <a:cs typeface="Carlito"/>
              </a:rPr>
              <a:t>hard </a:t>
            </a:r>
            <a:r>
              <a:rPr sz="3000" spc="-10" dirty="0">
                <a:latin typeface="Carlito"/>
                <a:cs typeface="Carlito"/>
              </a:rPr>
              <a:t>set </a:t>
            </a:r>
            <a:r>
              <a:rPr sz="3000" spc="-5" dirty="0">
                <a:latin typeface="Carlito"/>
                <a:cs typeface="Carlito"/>
              </a:rPr>
              <a:t>calcium  </a:t>
            </a:r>
            <a:r>
              <a:rPr sz="3000" spc="-30" dirty="0">
                <a:latin typeface="Carlito"/>
                <a:cs typeface="Carlito"/>
              </a:rPr>
              <a:t>hydroxide </a:t>
            </a:r>
            <a:r>
              <a:rPr sz="3000" spc="-15" dirty="0">
                <a:latin typeface="Carlito"/>
                <a:cs typeface="Carlito"/>
              </a:rPr>
              <a:t>prep </a:t>
            </a:r>
            <a:r>
              <a:rPr sz="3000" spc="-5" dirty="0">
                <a:latin typeface="Carlito"/>
                <a:cs typeface="Carlito"/>
              </a:rPr>
              <a:t>(Ex: </a:t>
            </a:r>
            <a:r>
              <a:rPr sz="3000" spc="-15" dirty="0">
                <a:latin typeface="Carlito"/>
                <a:cs typeface="Carlito"/>
              </a:rPr>
              <a:t>Dycal, </a:t>
            </a:r>
            <a:r>
              <a:rPr sz="3000" spc="-5" dirty="0">
                <a:latin typeface="Carlito"/>
                <a:cs typeface="Carlito"/>
              </a:rPr>
              <a:t>Caulk, </a:t>
            </a:r>
            <a:r>
              <a:rPr sz="3000" spc="-20" dirty="0">
                <a:latin typeface="Carlito"/>
                <a:cs typeface="Carlito"/>
              </a:rPr>
              <a:t>Milford) </a:t>
            </a:r>
            <a:r>
              <a:rPr sz="3000" dirty="0">
                <a:latin typeface="Carlito"/>
                <a:cs typeface="Carlito"/>
              </a:rPr>
              <a:t>and  </a:t>
            </a:r>
            <a:r>
              <a:rPr sz="3000" spc="-10" dirty="0">
                <a:latin typeface="Carlito"/>
                <a:cs typeface="Carlito"/>
              </a:rPr>
              <a:t>sealed </a:t>
            </a:r>
            <a:r>
              <a:rPr sz="3000" dirty="0">
                <a:latin typeface="Carlito"/>
                <a:cs typeface="Carlito"/>
              </a:rPr>
              <a:t>with </a:t>
            </a:r>
            <a:r>
              <a:rPr sz="3000" spc="-10" dirty="0">
                <a:latin typeface="Carlito"/>
                <a:cs typeface="Carlito"/>
              </a:rPr>
              <a:t>overlying </a:t>
            </a:r>
            <a:r>
              <a:rPr sz="3000" spc="-20" dirty="0">
                <a:latin typeface="Carlito"/>
                <a:cs typeface="Carlito"/>
              </a:rPr>
              <a:t>reinforced </a:t>
            </a:r>
            <a:r>
              <a:rPr sz="3000" spc="-15" dirty="0">
                <a:latin typeface="Carlito"/>
                <a:cs typeface="Carlito"/>
              </a:rPr>
              <a:t>ZOE prep </a:t>
            </a:r>
            <a:r>
              <a:rPr sz="3000" dirty="0">
                <a:latin typeface="Carlito"/>
                <a:cs typeface="Carlito"/>
              </a:rPr>
              <a:t>( </a:t>
            </a:r>
            <a:r>
              <a:rPr sz="3000" spc="-5" dirty="0">
                <a:latin typeface="Carlito"/>
                <a:cs typeface="Carlito"/>
              </a:rPr>
              <a:t>Ex:  </a:t>
            </a:r>
            <a:r>
              <a:rPr sz="3000" dirty="0">
                <a:latin typeface="Carlito"/>
                <a:cs typeface="Carlito"/>
              </a:rPr>
              <a:t>IRM</a:t>
            </a:r>
            <a:r>
              <a:rPr sz="3000" spc="-30" dirty="0">
                <a:latin typeface="Carlito"/>
                <a:cs typeface="Carlito"/>
              </a:rPr>
              <a:t> </a:t>
            </a:r>
            <a:r>
              <a:rPr sz="3000" dirty="0">
                <a:latin typeface="Carlito"/>
                <a:cs typeface="Carlito"/>
              </a:rPr>
              <a:t>)</a:t>
            </a:r>
            <a:endParaRPr sz="30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000" spc="-20" dirty="0">
                <a:latin typeface="Carlito"/>
                <a:cs typeface="Carlito"/>
              </a:rPr>
              <a:t>Patient </a:t>
            </a:r>
            <a:r>
              <a:rPr sz="3000" spc="-10" dirty="0">
                <a:latin typeface="Carlito"/>
                <a:cs typeface="Carlito"/>
              </a:rPr>
              <a:t>recalled </a:t>
            </a:r>
            <a:r>
              <a:rPr sz="3000" spc="-15" dirty="0">
                <a:latin typeface="Carlito"/>
                <a:cs typeface="Carlito"/>
              </a:rPr>
              <a:t>after </a:t>
            </a:r>
            <a:r>
              <a:rPr sz="3000" dirty="0">
                <a:latin typeface="Carlito"/>
                <a:cs typeface="Carlito"/>
              </a:rPr>
              <a:t>6-8</a:t>
            </a:r>
            <a:r>
              <a:rPr sz="3000" spc="-25" dirty="0">
                <a:latin typeface="Carlito"/>
                <a:cs typeface="Carlito"/>
              </a:rPr>
              <a:t> </a:t>
            </a:r>
            <a:r>
              <a:rPr sz="3000" spc="-15" dirty="0">
                <a:latin typeface="Carlito"/>
                <a:cs typeface="Carlito"/>
              </a:rPr>
              <a:t>weeks</a:t>
            </a:r>
            <a:endParaRPr sz="30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0" y="457200"/>
            <a:ext cx="10719918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95"/>
              </a:spcBef>
            </a:pPr>
            <a:r>
              <a:rPr sz="4000" spc="-10" dirty="0"/>
              <a:t>Clinical </a:t>
            </a:r>
            <a:r>
              <a:rPr sz="4000" spc="-15" dirty="0"/>
              <a:t>Procedure </a:t>
            </a:r>
            <a:r>
              <a:rPr sz="4000" spc="-5" dirty="0"/>
              <a:t>: </a:t>
            </a:r>
            <a:r>
              <a:rPr sz="4000" spc="5" dirty="0"/>
              <a:t>2</a:t>
            </a:r>
            <a:r>
              <a:rPr sz="3975" spc="7" baseline="25157" dirty="0"/>
              <a:t>nd</a:t>
            </a:r>
            <a:r>
              <a:rPr sz="3975" spc="367" baseline="25157" dirty="0"/>
              <a:t> </a:t>
            </a:r>
            <a:r>
              <a:rPr sz="4000" spc="-10" dirty="0"/>
              <a:t>Appointment</a:t>
            </a:r>
            <a:endParaRPr sz="4000" dirty="0"/>
          </a:p>
        </p:txBody>
      </p:sp>
      <p:sp>
        <p:nvSpPr>
          <p:cNvPr id="3" name="object 3"/>
          <p:cNvSpPr txBox="1"/>
          <p:nvPr/>
        </p:nvSpPr>
        <p:spPr>
          <a:xfrm>
            <a:off x="535940" y="1298194"/>
            <a:ext cx="7981315" cy="4872990"/>
          </a:xfrm>
          <a:prstGeom prst="rect">
            <a:avLst/>
          </a:prstGeom>
        </p:spPr>
        <p:txBody>
          <a:bodyPr vert="horz" wrap="square" lIns="0" tIns="104140" rIns="0" bIns="0" rtlCol="0">
            <a:spAutoFit/>
          </a:bodyPr>
          <a:lstStyle/>
          <a:p>
            <a:pPr marL="355600" marR="419100" indent="-342900">
              <a:lnSpc>
                <a:spcPct val="80000"/>
              </a:lnSpc>
              <a:spcBef>
                <a:spcPts val="82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000" spc="-10" dirty="0">
                <a:latin typeface="Carlito"/>
                <a:cs typeface="Carlito"/>
              </a:rPr>
              <a:t>Between two appointment, </a:t>
            </a:r>
            <a:r>
              <a:rPr sz="3000" spc="-15" dirty="0">
                <a:latin typeface="Carlito"/>
                <a:cs typeface="Carlito"/>
              </a:rPr>
              <a:t>history </a:t>
            </a:r>
            <a:r>
              <a:rPr sz="3000" spc="-10" dirty="0">
                <a:latin typeface="Carlito"/>
                <a:cs typeface="Carlito"/>
              </a:rPr>
              <a:t>must </a:t>
            </a:r>
            <a:r>
              <a:rPr sz="3000" spc="-5" dirty="0">
                <a:latin typeface="Carlito"/>
                <a:cs typeface="Carlito"/>
              </a:rPr>
              <a:t>be  </a:t>
            </a:r>
            <a:r>
              <a:rPr sz="3000" spc="-20" dirty="0">
                <a:latin typeface="Carlito"/>
                <a:cs typeface="Carlito"/>
              </a:rPr>
              <a:t>negative </a:t>
            </a:r>
            <a:r>
              <a:rPr sz="3000" dirty="0">
                <a:latin typeface="Carlito"/>
                <a:cs typeface="Carlito"/>
              </a:rPr>
              <a:t>and </a:t>
            </a:r>
            <a:r>
              <a:rPr sz="3000" spc="-10" dirty="0">
                <a:latin typeface="Carlito"/>
                <a:cs typeface="Carlito"/>
              </a:rPr>
              <a:t>intermediary </a:t>
            </a:r>
            <a:r>
              <a:rPr sz="3000" spc="-20" dirty="0">
                <a:latin typeface="Carlito"/>
                <a:cs typeface="Carlito"/>
              </a:rPr>
              <a:t>restoration </a:t>
            </a:r>
            <a:r>
              <a:rPr sz="3000" spc="-10" dirty="0">
                <a:latin typeface="Carlito"/>
                <a:cs typeface="Carlito"/>
              </a:rPr>
              <a:t>must </a:t>
            </a:r>
            <a:r>
              <a:rPr sz="3000" spc="-5" dirty="0">
                <a:latin typeface="Carlito"/>
                <a:cs typeface="Carlito"/>
              </a:rPr>
              <a:t>be  </a:t>
            </a:r>
            <a:r>
              <a:rPr sz="3000" spc="-15" dirty="0">
                <a:latin typeface="Carlito"/>
                <a:cs typeface="Carlito"/>
              </a:rPr>
              <a:t>intact</a:t>
            </a:r>
            <a:endParaRPr sz="3000">
              <a:latin typeface="Carlito"/>
              <a:cs typeface="Carlito"/>
            </a:endParaRPr>
          </a:p>
          <a:p>
            <a:pPr marL="355600" marR="1125220" indent="-342900">
              <a:lnSpc>
                <a:spcPct val="80000"/>
              </a:lnSpc>
              <a:spcBef>
                <a:spcPts val="72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000" spc="-10" dirty="0">
                <a:latin typeface="Carlito"/>
                <a:cs typeface="Carlito"/>
              </a:rPr>
              <a:t>After clinical </a:t>
            </a:r>
            <a:r>
              <a:rPr sz="3000" dirty="0">
                <a:latin typeface="Carlito"/>
                <a:cs typeface="Carlito"/>
              </a:rPr>
              <a:t>and </a:t>
            </a:r>
            <a:r>
              <a:rPr sz="3000" spc="-10" dirty="0">
                <a:latin typeface="Carlito"/>
                <a:cs typeface="Carlito"/>
              </a:rPr>
              <a:t>radiological(bitewing)  </a:t>
            </a:r>
            <a:r>
              <a:rPr sz="3000" spc="-15" dirty="0">
                <a:latin typeface="Carlito"/>
                <a:cs typeface="Carlito"/>
              </a:rPr>
              <a:t>examination, </a:t>
            </a:r>
            <a:r>
              <a:rPr sz="3000" dirty="0">
                <a:latin typeface="Carlito"/>
                <a:cs typeface="Carlito"/>
              </a:rPr>
              <a:t>all the </a:t>
            </a:r>
            <a:r>
              <a:rPr sz="3000" spc="-25" dirty="0">
                <a:latin typeface="Carlito"/>
                <a:cs typeface="Carlito"/>
              </a:rPr>
              <a:t>restorative </a:t>
            </a:r>
            <a:r>
              <a:rPr sz="3000" spc="-10" dirty="0">
                <a:latin typeface="Carlito"/>
                <a:cs typeface="Carlito"/>
              </a:rPr>
              <a:t>material </a:t>
            </a:r>
            <a:r>
              <a:rPr sz="3000" dirty="0">
                <a:latin typeface="Carlito"/>
                <a:cs typeface="Carlito"/>
              </a:rPr>
              <a:t>is  </a:t>
            </a:r>
            <a:r>
              <a:rPr sz="3000" spc="-15" dirty="0">
                <a:latin typeface="Carlito"/>
                <a:cs typeface="Carlito"/>
              </a:rPr>
              <a:t>removed</a:t>
            </a:r>
            <a:endParaRPr sz="3000">
              <a:latin typeface="Carlito"/>
              <a:cs typeface="Carlito"/>
            </a:endParaRPr>
          </a:p>
          <a:p>
            <a:pPr marL="355600" marR="102870" indent="-342900">
              <a:lnSpc>
                <a:spcPct val="80000"/>
              </a:lnSpc>
              <a:spcBef>
                <a:spcPts val="72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000" spc="-15" dirty="0">
                <a:latin typeface="Carlito"/>
                <a:cs typeface="Carlito"/>
              </a:rPr>
              <a:t>There </a:t>
            </a:r>
            <a:r>
              <a:rPr sz="3000" spc="-10" dirty="0">
                <a:latin typeface="Carlito"/>
                <a:cs typeface="Carlito"/>
              </a:rPr>
              <a:t>must </a:t>
            </a:r>
            <a:r>
              <a:rPr sz="3000" spc="-5" dirty="0">
                <a:latin typeface="Carlito"/>
                <a:cs typeface="Carlito"/>
              </a:rPr>
              <a:t>be </a:t>
            </a:r>
            <a:r>
              <a:rPr sz="3000" spc="-10" dirty="0">
                <a:latin typeface="Carlito"/>
                <a:cs typeface="Carlito"/>
              </a:rPr>
              <a:t>change </a:t>
            </a:r>
            <a:r>
              <a:rPr sz="3000" spc="-5" dirty="0">
                <a:latin typeface="Carlito"/>
                <a:cs typeface="Carlito"/>
              </a:rPr>
              <a:t>of </a:t>
            </a:r>
            <a:r>
              <a:rPr sz="3000" spc="-10" dirty="0">
                <a:latin typeface="Carlito"/>
                <a:cs typeface="Carlito"/>
              </a:rPr>
              <a:t>color </a:t>
            </a:r>
            <a:r>
              <a:rPr sz="3000" dirty="0">
                <a:latin typeface="Carlito"/>
                <a:cs typeface="Carlito"/>
              </a:rPr>
              <a:t>and </a:t>
            </a:r>
            <a:r>
              <a:rPr sz="3000" spc="-15" dirty="0">
                <a:latin typeface="Carlito"/>
                <a:cs typeface="Carlito"/>
              </a:rPr>
              <a:t>hardness </a:t>
            </a:r>
            <a:r>
              <a:rPr sz="3000" spc="-5" dirty="0">
                <a:latin typeface="Carlito"/>
                <a:cs typeface="Carlito"/>
              </a:rPr>
              <a:t>of  </a:t>
            </a:r>
            <a:r>
              <a:rPr sz="3000" spc="-20" dirty="0">
                <a:latin typeface="Carlito"/>
                <a:cs typeface="Carlito"/>
              </a:rPr>
              <a:t>affected </a:t>
            </a:r>
            <a:r>
              <a:rPr sz="3000" spc="-10" dirty="0">
                <a:latin typeface="Carlito"/>
                <a:cs typeface="Carlito"/>
              </a:rPr>
              <a:t>dentin </a:t>
            </a:r>
            <a:r>
              <a:rPr sz="3000" spc="-20" dirty="0">
                <a:latin typeface="Carlito"/>
                <a:cs typeface="Carlito"/>
              </a:rPr>
              <a:t>from </a:t>
            </a:r>
            <a:r>
              <a:rPr sz="3000" spc="-5" dirty="0">
                <a:latin typeface="Carlito"/>
                <a:cs typeface="Carlito"/>
              </a:rPr>
              <a:t>deep </a:t>
            </a:r>
            <a:r>
              <a:rPr sz="3000" spc="-10" dirty="0">
                <a:latin typeface="Carlito"/>
                <a:cs typeface="Carlito"/>
              </a:rPr>
              <a:t>brownish </a:t>
            </a:r>
            <a:r>
              <a:rPr sz="3000" spc="-15" dirty="0">
                <a:latin typeface="Carlito"/>
                <a:cs typeface="Carlito"/>
              </a:rPr>
              <a:t>red </a:t>
            </a:r>
            <a:r>
              <a:rPr sz="3000" dirty="0">
                <a:latin typeface="Carlito"/>
                <a:cs typeface="Carlito"/>
              </a:rPr>
              <a:t>and </a:t>
            </a:r>
            <a:r>
              <a:rPr sz="3000" spc="-5" dirty="0">
                <a:latin typeface="Carlito"/>
                <a:cs typeface="Carlito"/>
              </a:rPr>
              <a:t>soft  </a:t>
            </a:r>
            <a:r>
              <a:rPr sz="3000" spc="-15" dirty="0">
                <a:latin typeface="Carlito"/>
                <a:cs typeface="Carlito"/>
              </a:rPr>
              <a:t>to lighter </a:t>
            </a:r>
            <a:r>
              <a:rPr sz="3000" spc="-10" dirty="0">
                <a:latin typeface="Carlito"/>
                <a:cs typeface="Carlito"/>
              </a:rPr>
              <a:t>brownish </a:t>
            </a:r>
            <a:r>
              <a:rPr sz="3000" spc="-20" dirty="0">
                <a:latin typeface="Carlito"/>
                <a:cs typeface="Carlito"/>
              </a:rPr>
              <a:t>grey </a:t>
            </a:r>
            <a:r>
              <a:rPr sz="3000" spc="-10" dirty="0">
                <a:latin typeface="Carlito"/>
                <a:cs typeface="Carlito"/>
              </a:rPr>
              <a:t>color </a:t>
            </a:r>
            <a:r>
              <a:rPr sz="3000" dirty="0">
                <a:latin typeface="Carlito"/>
                <a:cs typeface="Carlito"/>
              </a:rPr>
              <a:t>and</a:t>
            </a:r>
            <a:r>
              <a:rPr sz="3000" spc="20" dirty="0">
                <a:latin typeface="Carlito"/>
                <a:cs typeface="Carlito"/>
              </a:rPr>
              <a:t> </a:t>
            </a:r>
            <a:r>
              <a:rPr sz="3000" spc="-15" dirty="0">
                <a:latin typeface="Carlito"/>
                <a:cs typeface="Carlito"/>
              </a:rPr>
              <a:t>harder</a:t>
            </a:r>
            <a:endParaRPr sz="30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000" spc="-5" dirty="0">
                <a:latin typeface="Carlito"/>
                <a:cs typeface="Carlito"/>
              </a:rPr>
              <a:t>The </a:t>
            </a:r>
            <a:r>
              <a:rPr sz="3000" spc="-15" dirty="0">
                <a:latin typeface="Carlito"/>
                <a:cs typeface="Carlito"/>
              </a:rPr>
              <a:t>preparation </a:t>
            </a:r>
            <a:r>
              <a:rPr sz="3000" dirty="0">
                <a:latin typeface="Carlito"/>
                <a:cs typeface="Carlito"/>
              </a:rPr>
              <a:t>is </a:t>
            </a:r>
            <a:r>
              <a:rPr sz="3000" spc="-5" dirty="0">
                <a:latin typeface="Carlito"/>
                <a:cs typeface="Carlito"/>
              </a:rPr>
              <a:t>cleaned </a:t>
            </a:r>
            <a:r>
              <a:rPr sz="3000" dirty="0">
                <a:latin typeface="Carlito"/>
                <a:cs typeface="Carlito"/>
              </a:rPr>
              <a:t>and</a:t>
            </a:r>
            <a:r>
              <a:rPr sz="3000" spc="-45" dirty="0">
                <a:latin typeface="Carlito"/>
                <a:cs typeface="Carlito"/>
              </a:rPr>
              <a:t> </a:t>
            </a:r>
            <a:r>
              <a:rPr sz="3000" spc="-10" dirty="0">
                <a:latin typeface="Carlito"/>
                <a:cs typeface="Carlito"/>
              </a:rPr>
              <a:t>dried</a:t>
            </a:r>
            <a:endParaRPr sz="3000">
              <a:latin typeface="Carlito"/>
              <a:cs typeface="Carlito"/>
            </a:endParaRPr>
          </a:p>
          <a:p>
            <a:pPr marL="355600" marR="5080" indent="-342900">
              <a:lnSpc>
                <a:spcPct val="80000"/>
              </a:lnSpc>
              <a:spcBef>
                <a:spcPts val="72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000" spc="-15" dirty="0">
                <a:latin typeface="Carlito"/>
                <a:cs typeface="Carlito"/>
              </a:rPr>
              <a:t>Hard </a:t>
            </a:r>
            <a:r>
              <a:rPr sz="3000" spc="-10" dirty="0">
                <a:latin typeface="Carlito"/>
                <a:cs typeface="Carlito"/>
              </a:rPr>
              <a:t>setting </a:t>
            </a:r>
            <a:r>
              <a:rPr sz="3000" spc="-5" dirty="0">
                <a:latin typeface="Carlito"/>
                <a:cs typeface="Carlito"/>
              </a:rPr>
              <a:t>calcium </a:t>
            </a:r>
            <a:r>
              <a:rPr sz="3000" spc="-30" dirty="0">
                <a:latin typeface="Carlito"/>
                <a:cs typeface="Carlito"/>
              </a:rPr>
              <a:t>hydroxide </a:t>
            </a:r>
            <a:r>
              <a:rPr sz="3000" dirty="0">
                <a:latin typeface="Carlito"/>
                <a:cs typeface="Carlito"/>
              </a:rPr>
              <a:t>is </a:t>
            </a:r>
            <a:r>
              <a:rPr sz="3000" spc="-5" dirty="0">
                <a:latin typeface="Carlito"/>
                <a:cs typeface="Carlito"/>
              </a:rPr>
              <a:t>placed </a:t>
            </a:r>
            <a:r>
              <a:rPr sz="3000" spc="-20" dirty="0">
                <a:latin typeface="Carlito"/>
                <a:cs typeface="Carlito"/>
              </a:rPr>
              <a:t>followed  </a:t>
            </a:r>
            <a:r>
              <a:rPr sz="3000" spc="-5" dirty="0">
                <a:latin typeface="Carlito"/>
                <a:cs typeface="Carlito"/>
              </a:rPr>
              <a:t>final</a:t>
            </a:r>
            <a:r>
              <a:rPr sz="3000" spc="-25" dirty="0">
                <a:latin typeface="Carlito"/>
                <a:cs typeface="Carlito"/>
              </a:rPr>
              <a:t> </a:t>
            </a:r>
            <a:r>
              <a:rPr sz="3000" spc="-20" dirty="0">
                <a:latin typeface="Carlito"/>
                <a:cs typeface="Carlito"/>
              </a:rPr>
              <a:t>restoration</a:t>
            </a:r>
            <a:endParaRPr sz="30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579114" y="461594"/>
            <a:ext cx="4269486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5" dirty="0"/>
              <a:t>F</a:t>
            </a:r>
            <a:r>
              <a:rPr dirty="0"/>
              <a:t>e</a:t>
            </a:r>
            <a:r>
              <a:rPr spc="-25" dirty="0"/>
              <a:t>a</a:t>
            </a:r>
            <a:r>
              <a:rPr dirty="0"/>
              <a:t>tu</a:t>
            </a:r>
            <a:r>
              <a:rPr spc="-60" dirty="0"/>
              <a:t>r</a:t>
            </a:r>
            <a:r>
              <a:rPr dirty="0"/>
              <a:t>es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sz="half" idx="2"/>
          </p:nvPr>
        </p:nvSpPr>
        <p:spPr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820419">
              <a:lnSpc>
                <a:spcPct val="100000"/>
              </a:lnSpc>
              <a:spcBef>
                <a:spcPts val="700"/>
              </a:spcBef>
            </a:pPr>
            <a:r>
              <a:rPr spc="-130" dirty="0"/>
              <a:t>One</a:t>
            </a:r>
            <a:r>
              <a:rPr spc="-190" dirty="0"/>
              <a:t> </a:t>
            </a:r>
            <a:r>
              <a:rPr spc="-125" dirty="0"/>
              <a:t>appointment</a:t>
            </a:r>
          </a:p>
          <a:p>
            <a:pPr marL="355600" marR="83820" indent="-342900">
              <a:lnSpc>
                <a:spcPts val="2160"/>
              </a:lnSpc>
              <a:spcBef>
                <a:spcPts val="78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b="0" spc="-10" dirty="0">
                <a:latin typeface="Carlito"/>
                <a:cs typeface="Carlito"/>
              </a:rPr>
              <a:t>difficulty </a:t>
            </a:r>
            <a:r>
              <a:rPr sz="2000" b="0" spc="-5" dirty="0">
                <a:latin typeface="Carlito"/>
                <a:cs typeface="Carlito"/>
              </a:rPr>
              <a:t>with </a:t>
            </a:r>
            <a:r>
              <a:rPr sz="2000" b="0" dirty="0">
                <a:latin typeface="Carlito"/>
                <a:cs typeface="Carlito"/>
              </a:rPr>
              <a:t>the </a:t>
            </a:r>
            <a:r>
              <a:rPr sz="2000" b="0" spc="-10" dirty="0">
                <a:latin typeface="Carlito"/>
                <a:cs typeface="Carlito"/>
              </a:rPr>
              <a:t>procedure </a:t>
            </a:r>
            <a:r>
              <a:rPr sz="2000" b="0" dirty="0">
                <a:latin typeface="Carlito"/>
                <a:cs typeface="Carlito"/>
              </a:rPr>
              <a:t>is </a:t>
            </a:r>
            <a:r>
              <a:rPr sz="2000" b="0" spc="-10" dirty="0">
                <a:latin typeface="Carlito"/>
                <a:cs typeface="Carlito"/>
              </a:rPr>
              <a:t>to  </a:t>
            </a:r>
            <a:r>
              <a:rPr sz="2000" b="0" spc="-5" dirty="0">
                <a:latin typeface="Carlito"/>
                <a:cs typeface="Carlito"/>
              </a:rPr>
              <a:t>determine </a:t>
            </a:r>
            <a:r>
              <a:rPr sz="2000" b="0" spc="-15" dirty="0">
                <a:latin typeface="Carlito"/>
                <a:cs typeface="Carlito"/>
              </a:rPr>
              <a:t>at </a:t>
            </a:r>
            <a:r>
              <a:rPr sz="2000" b="0" spc="-5" dirty="0">
                <a:latin typeface="Carlito"/>
                <a:cs typeface="Carlito"/>
              </a:rPr>
              <a:t>what </a:t>
            </a:r>
            <a:r>
              <a:rPr sz="2000" b="0" spc="-10" dirty="0">
                <a:latin typeface="Carlito"/>
                <a:cs typeface="Carlito"/>
              </a:rPr>
              <a:t>point  </a:t>
            </a:r>
            <a:r>
              <a:rPr sz="2000" b="0" spc="-20" dirty="0">
                <a:latin typeface="Carlito"/>
                <a:cs typeface="Carlito"/>
              </a:rPr>
              <a:t>excavation </a:t>
            </a:r>
            <a:r>
              <a:rPr sz="2000" b="0" dirty="0">
                <a:latin typeface="Carlito"/>
                <a:cs typeface="Carlito"/>
              </a:rPr>
              <a:t>is </a:t>
            </a:r>
            <a:r>
              <a:rPr sz="2000" b="0" spc="-5" dirty="0">
                <a:latin typeface="Carlito"/>
                <a:cs typeface="Carlito"/>
              </a:rPr>
              <a:t>halted</a:t>
            </a:r>
            <a:endParaRPr sz="2000">
              <a:latin typeface="Carlito"/>
              <a:cs typeface="Carlito"/>
            </a:endParaRPr>
          </a:p>
          <a:p>
            <a:pPr marL="355600" marR="5080" indent="-342900">
              <a:lnSpc>
                <a:spcPct val="90000"/>
              </a:lnSpc>
              <a:spcBef>
                <a:spcPts val="45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b="0" spc="-10" dirty="0">
                <a:latin typeface="Carlito"/>
                <a:cs typeface="Carlito"/>
              </a:rPr>
              <a:t>voids </a:t>
            </a:r>
            <a:r>
              <a:rPr sz="2000" b="0" spc="-5" dirty="0">
                <a:latin typeface="Carlito"/>
                <a:cs typeface="Carlito"/>
              </a:rPr>
              <a:t>under </a:t>
            </a:r>
            <a:r>
              <a:rPr sz="2000" b="0" dirty="0">
                <a:latin typeface="Carlito"/>
                <a:cs typeface="Carlito"/>
              </a:rPr>
              <a:t>the </a:t>
            </a:r>
            <a:r>
              <a:rPr sz="2000" b="0" spc="-20" dirty="0">
                <a:latin typeface="Carlito"/>
                <a:cs typeface="Carlito"/>
              </a:rPr>
              <a:t>restorative  </a:t>
            </a:r>
            <a:r>
              <a:rPr sz="2000" b="0" spc="-10" dirty="0">
                <a:latin typeface="Carlito"/>
                <a:cs typeface="Carlito"/>
              </a:rPr>
              <a:t>material result </a:t>
            </a:r>
            <a:r>
              <a:rPr sz="2000" b="0" spc="-5" dirty="0">
                <a:latin typeface="Carlito"/>
                <a:cs typeface="Carlito"/>
              </a:rPr>
              <a:t>during </a:t>
            </a:r>
            <a:r>
              <a:rPr sz="2000" b="0" dirty="0">
                <a:latin typeface="Carlito"/>
                <a:cs typeface="Carlito"/>
              </a:rPr>
              <a:t>the  </a:t>
            </a:r>
            <a:r>
              <a:rPr sz="2000" b="0" spc="-10" dirty="0">
                <a:latin typeface="Carlito"/>
                <a:cs typeface="Carlito"/>
              </a:rPr>
              <a:t>remineralization process, </a:t>
            </a:r>
            <a:r>
              <a:rPr sz="2000" b="0" dirty="0">
                <a:latin typeface="Carlito"/>
                <a:cs typeface="Carlito"/>
              </a:rPr>
              <a:t>in which  the </a:t>
            </a:r>
            <a:r>
              <a:rPr sz="2000" b="0" spc="-5" dirty="0">
                <a:latin typeface="Carlito"/>
                <a:cs typeface="Carlito"/>
              </a:rPr>
              <a:t>carious dentin dries out </a:t>
            </a:r>
            <a:r>
              <a:rPr sz="2000" b="0" dirty="0">
                <a:latin typeface="Carlito"/>
                <a:cs typeface="Carlito"/>
              </a:rPr>
              <a:t>and  </a:t>
            </a:r>
            <a:r>
              <a:rPr sz="2000" b="0" spc="-5" dirty="0">
                <a:latin typeface="Carlito"/>
                <a:cs typeface="Carlito"/>
              </a:rPr>
              <a:t>loses </a:t>
            </a:r>
            <a:r>
              <a:rPr sz="2000" b="0" spc="-10" dirty="0">
                <a:latin typeface="Carlito"/>
                <a:cs typeface="Carlito"/>
              </a:rPr>
              <a:t>volume</a:t>
            </a:r>
            <a:endParaRPr sz="2000">
              <a:latin typeface="Carlito"/>
              <a:cs typeface="Carlito"/>
            </a:endParaRPr>
          </a:p>
          <a:p>
            <a:pPr marL="355600" marR="220979" indent="-342900">
              <a:lnSpc>
                <a:spcPts val="2160"/>
              </a:lnSpc>
              <a:spcBef>
                <a:spcPts val="51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b="0" spc="-15" dirty="0">
                <a:latin typeface="Carlito"/>
                <a:cs typeface="Carlito"/>
              </a:rPr>
              <a:t>Restoration </a:t>
            </a:r>
            <a:r>
              <a:rPr sz="2000" b="0" spc="-10" dirty="0">
                <a:latin typeface="Carlito"/>
                <a:cs typeface="Carlito"/>
              </a:rPr>
              <a:t>failure </a:t>
            </a:r>
            <a:r>
              <a:rPr sz="2000" b="0" dirty="0">
                <a:latin typeface="Carlito"/>
                <a:cs typeface="Carlito"/>
              </a:rPr>
              <a:t>and </a:t>
            </a:r>
            <a:r>
              <a:rPr sz="2000" b="0" spc="-10" dirty="0">
                <a:latin typeface="Carlito"/>
                <a:cs typeface="Carlito"/>
              </a:rPr>
              <a:t>rapid  reactivation </a:t>
            </a:r>
            <a:r>
              <a:rPr sz="2000" b="0" spc="-5" dirty="0">
                <a:latin typeface="Carlito"/>
                <a:cs typeface="Carlito"/>
              </a:rPr>
              <a:t>of </a:t>
            </a:r>
            <a:r>
              <a:rPr sz="2000" b="0" dirty="0">
                <a:latin typeface="Carlito"/>
                <a:cs typeface="Carlito"/>
              </a:rPr>
              <a:t>a </a:t>
            </a:r>
            <a:r>
              <a:rPr sz="2000" b="0" spc="-5" dirty="0">
                <a:latin typeface="Carlito"/>
                <a:cs typeface="Carlito"/>
              </a:rPr>
              <a:t>dormant</a:t>
            </a:r>
            <a:r>
              <a:rPr sz="2000" b="0" spc="-30" dirty="0">
                <a:latin typeface="Carlito"/>
                <a:cs typeface="Carlito"/>
              </a:rPr>
              <a:t> </a:t>
            </a:r>
            <a:r>
              <a:rPr sz="2000" b="0" spc="-5" dirty="0">
                <a:latin typeface="Carlito"/>
                <a:cs typeface="Carlito"/>
              </a:rPr>
              <a:t>lesion</a:t>
            </a:r>
            <a:endParaRPr sz="2000">
              <a:latin typeface="Carlito"/>
              <a:cs typeface="Carlito"/>
            </a:endParaRPr>
          </a:p>
          <a:p>
            <a:pPr marL="355600" marR="887730" indent="-342900">
              <a:lnSpc>
                <a:spcPts val="2160"/>
              </a:lnSpc>
              <a:spcBef>
                <a:spcPts val="48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b="0" spc="-5" dirty="0">
                <a:latin typeface="Carlito"/>
                <a:cs typeface="Carlito"/>
              </a:rPr>
              <a:t>not recommended </a:t>
            </a:r>
            <a:r>
              <a:rPr sz="2000" b="0" dirty="0">
                <a:latin typeface="Carlito"/>
                <a:cs typeface="Carlito"/>
              </a:rPr>
              <a:t>as a  </a:t>
            </a:r>
            <a:r>
              <a:rPr sz="2000" b="0" spc="-5" dirty="0">
                <a:latin typeface="Carlito"/>
                <a:cs typeface="Carlito"/>
              </a:rPr>
              <a:t>predictable </a:t>
            </a:r>
            <a:r>
              <a:rPr sz="2000" b="0" spc="-10" dirty="0">
                <a:latin typeface="Carlito"/>
                <a:cs typeface="Carlito"/>
              </a:rPr>
              <a:t>treatment </a:t>
            </a:r>
            <a:r>
              <a:rPr sz="2000" b="0" spc="-15" dirty="0">
                <a:latin typeface="Carlito"/>
                <a:cs typeface="Carlito"/>
              </a:rPr>
              <a:t>for  </a:t>
            </a:r>
            <a:r>
              <a:rPr sz="2000" b="0" spc="-5" dirty="0">
                <a:latin typeface="Carlito"/>
                <a:cs typeface="Carlito"/>
              </a:rPr>
              <a:t>permanent</a:t>
            </a:r>
            <a:r>
              <a:rPr sz="2000" b="0" spc="-15" dirty="0">
                <a:latin typeface="Carlito"/>
                <a:cs typeface="Carlito"/>
              </a:rPr>
              <a:t> </a:t>
            </a:r>
            <a:r>
              <a:rPr sz="2000" b="0" spc="-10" dirty="0">
                <a:latin typeface="Carlito"/>
                <a:cs typeface="Carlito"/>
              </a:rPr>
              <a:t>teeth</a:t>
            </a:r>
            <a:endParaRPr sz="2000">
              <a:latin typeface="Carlito"/>
              <a:cs typeface="Carlito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sz="half" idx="3"/>
          </p:nvPr>
        </p:nvSpPr>
        <p:spPr>
          <a:prstGeom prst="rect">
            <a:avLst/>
          </a:prstGeom>
        </p:spPr>
        <p:txBody>
          <a:bodyPr vert="horz" wrap="square" lIns="0" tIns="115570" rIns="0" bIns="0" rtlCol="0">
            <a:spAutoFit/>
          </a:bodyPr>
          <a:lstStyle/>
          <a:p>
            <a:pPr marL="870585">
              <a:lnSpc>
                <a:spcPct val="100000"/>
              </a:lnSpc>
              <a:spcBef>
                <a:spcPts val="910"/>
              </a:spcBef>
            </a:pPr>
            <a:r>
              <a:rPr spc="-185" dirty="0"/>
              <a:t>Two</a:t>
            </a:r>
            <a:r>
              <a:rPr spc="-210" dirty="0"/>
              <a:t> </a:t>
            </a:r>
            <a:r>
              <a:rPr spc="-125" dirty="0"/>
              <a:t>appointment</a:t>
            </a:r>
          </a:p>
          <a:p>
            <a:pPr marL="406400" indent="-342900">
              <a:lnSpc>
                <a:spcPct val="100000"/>
              </a:lnSpc>
              <a:spcBef>
                <a:spcPts val="740"/>
              </a:spcBef>
              <a:buFont typeface="Arial"/>
              <a:buChar char="•"/>
              <a:tabLst>
                <a:tab pos="405765" algn="l"/>
                <a:tab pos="406400" algn="l"/>
              </a:tabLst>
            </a:pPr>
            <a:r>
              <a:rPr sz="2200" b="0" spc="-10" dirty="0">
                <a:latin typeface="Carlito"/>
                <a:cs typeface="Carlito"/>
              </a:rPr>
              <a:t>Unintended pulp </a:t>
            </a:r>
            <a:r>
              <a:rPr sz="2200" b="0" spc="-15" dirty="0">
                <a:latin typeface="Carlito"/>
                <a:cs typeface="Carlito"/>
              </a:rPr>
              <a:t>exposure</a:t>
            </a:r>
            <a:r>
              <a:rPr sz="2200" b="0" spc="-5" dirty="0">
                <a:latin typeface="Carlito"/>
                <a:cs typeface="Carlito"/>
              </a:rPr>
              <a:t> </a:t>
            </a:r>
            <a:r>
              <a:rPr sz="2200" b="0" spc="-130" dirty="0">
                <a:latin typeface="Arial"/>
                <a:cs typeface="Arial"/>
              </a:rPr>
              <a:t>–</a:t>
            </a:r>
            <a:endParaRPr sz="2200">
              <a:latin typeface="Arial"/>
              <a:cs typeface="Arial"/>
            </a:endParaRPr>
          </a:p>
          <a:p>
            <a:pPr marL="406400">
              <a:lnSpc>
                <a:spcPct val="100000"/>
              </a:lnSpc>
              <a:spcBef>
                <a:spcPts val="5"/>
              </a:spcBef>
            </a:pPr>
            <a:r>
              <a:rPr sz="2200" b="0" spc="-15" dirty="0">
                <a:latin typeface="Carlito"/>
                <a:cs typeface="Carlito"/>
              </a:rPr>
              <a:t>worsen </a:t>
            </a:r>
            <a:r>
              <a:rPr sz="2200" b="0" spc="-10" dirty="0">
                <a:latin typeface="Carlito"/>
                <a:cs typeface="Carlito"/>
              </a:rPr>
              <a:t>the</a:t>
            </a:r>
            <a:r>
              <a:rPr sz="2200" b="0" spc="-5" dirty="0">
                <a:latin typeface="Carlito"/>
                <a:cs typeface="Carlito"/>
              </a:rPr>
              <a:t> </a:t>
            </a:r>
            <a:r>
              <a:rPr sz="2200" b="0" spc="-10" dirty="0">
                <a:latin typeface="Carlito"/>
                <a:cs typeface="Carlito"/>
              </a:rPr>
              <a:t>prognosis</a:t>
            </a:r>
            <a:endParaRPr sz="2200">
              <a:latin typeface="Carlito"/>
              <a:cs typeface="Carlito"/>
            </a:endParaRPr>
          </a:p>
          <a:p>
            <a:pPr marL="406400" marR="76200" indent="-342900">
              <a:lnSpc>
                <a:spcPct val="100000"/>
              </a:lnSpc>
              <a:spcBef>
                <a:spcPts val="525"/>
              </a:spcBef>
              <a:buFont typeface="Arial"/>
              <a:buChar char="•"/>
              <a:tabLst>
                <a:tab pos="405765" algn="l"/>
                <a:tab pos="406400" algn="l"/>
              </a:tabLst>
            </a:pPr>
            <a:r>
              <a:rPr sz="2200" b="0" spc="-10" dirty="0">
                <a:latin typeface="Carlito"/>
                <a:cs typeface="Carlito"/>
              </a:rPr>
              <a:t>Clinically </a:t>
            </a:r>
            <a:r>
              <a:rPr sz="2200" b="0" spc="-5" dirty="0">
                <a:latin typeface="Carlito"/>
                <a:cs typeface="Carlito"/>
              </a:rPr>
              <a:t>assesed the </a:t>
            </a:r>
            <a:r>
              <a:rPr sz="2200" b="0" spc="-10" dirty="0">
                <a:latin typeface="Carlito"/>
                <a:cs typeface="Carlito"/>
              </a:rPr>
              <a:t>reaction  </a:t>
            </a:r>
            <a:r>
              <a:rPr sz="2200" b="0" spc="-5" dirty="0">
                <a:latin typeface="Carlito"/>
                <a:cs typeface="Carlito"/>
              </a:rPr>
              <a:t>of </a:t>
            </a:r>
            <a:r>
              <a:rPr sz="2200" b="0" spc="-10" dirty="0">
                <a:latin typeface="Carlito"/>
                <a:cs typeface="Carlito"/>
              </a:rPr>
              <a:t>tooth </a:t>
            </a:r>
            <a:r>
              <a:rPr sz="2200" b="0" spc="-5" dirty="0">
                <a:latin typeface="Carlito"/>
                <a:cs typeface="Carlito"/>
              </a:rPr>
              <a:t>and </a:t>
            </a:r>
            <a:r>
              <a:rPr sz="2200" b="0" spc="-15" dirty="0">
                <a:latin typeface="Carlito"/>
                <a:cs typeface="Carlito"/>
              </a:rPr>
              <a:t>progress </a:t>
            </a:r>
            <a:r>
              <a:rPr sz="2200" b="0" spc="-10" dirty="0">
                <a:latin typeface="Carlito"/>
                <a:cs typeface="Carlito"/>
              </a:rPr>
              <a:t>of  dentin </a:t>
            </a:r>
            <a:r>
              <a:rPr sz="2200" b="0" spc="-15" dirty="0">
                <a:latin typeface="Carlito"/>
                <a:cs typeface="Carlito"/>
              </a:rPr>
              <a:t>bridge </a:t>
            </a:r>
            <a:r>
              <a:rPr sz="2200" b="0" spc="-10" dirty="0">
                <a:latin typeface="Carlito"/>
                <a:cs typeface="Carlito"/>
              </a:rPr>
              <a:t>formation</a:t>
            </a:r>
            <a:endParaRPr sz="2200">
              <a:latin typeface="Carlito"/>
              <a:cs typeface="Carlito"/>
            </a:endParaRPr>
          </a:p>
          <a:p>
            <a:pPr marL="406400" marR="68580" indent="-342900">
              <a:lnSpc>
                <a:spcPct val="100000"/>
              </a:lnSpc>
              <a:spcBef>
                <a:spcPts val="535"/>
              </a:spcBef>
              <a:buFont typeface="Arial"/>
              <a:buChar char="•"/>
              <a:tabLst>
                <a:tab pos="405765" algn="l"/>
                <a:tab pos="406400" algn="l"/>
              </a:tabLst>
            </a:pPr>
            <a:r>
              <a:rPr sz="2200" b="0" spc="-5" dirty="0">
                <a:latin typeface="Carlito"/>
                <a:cs typeface="Carlito"/>
              </a:rPr>
              <a:t>The final </a:t>
            </a:r>
            <a:r>
              <a:rPr sz="2200" b="0" spc="-20" dirty="0">
                <a:latin typeface="Carlito"/>
                <a:cs typeface="Carlito"/>
              </a:rPr>
              <a:t>exacavation </a:t>
            </a:r>
            <a:r>
              <a:rPr sz="2200" b="0" spc="-5" dirty="0">
                <a:latin typeface="Carlito"/>
                <a:cs typeface="Carlito"/>
              </a:rPr>
              <a:t>of </a:t>
            </a:r>
            <a:r>
              <a:rPr sz="2200" b="0" spc="-10" dirty="0">
                <a:latin typeface="Carlito"/>
                <a:cs typeface="Carlito"/>
              </a:rPr>
              <a:t>caries  </a:t>
            </a:r>
            <a:r>
              <a:rPr sz="2200" b="0" spc="-5" dirty="0">
                <a:latin typeface="Carlito"/>
                <a:cs typeface="Carlito"/>
              </a:rPr>
              <a:t>is </a:t>
            </a:r>
            <a:r>
              <a:rPr sz="2200" b="0" spc="-20" dirty="0">
                <a:latin typeface="Carlito"/>
                <a:cs typeface="Carlito"/>
              </a:rPr>
              <a:t>safer </a:t>
            </a:r>
            <a:r>
              <a:rPr sz="2200" b="0" spc="-5" dirty="0">
                <a:latin typeface="Carlito"/>
                <a:cs typeface="Carlito"/>
              </a:rPr>
              <a:t>in 2</a:t>
            </a:r>
            <a:r>
              <a:rPr sz="2175" b="0" spc="-7" baseline="24904" dirty="0">
                <a:latin typeface="Carlito"/>
                <a:cs typeface="Carlito"/>
              </a:rPr>
              <a:t>nd </a:t>
            </a:r>
            <a:r>
              <a:rPr sz="2200" b="0" spc="-10" dirty="0">
                <a:latin typeface="Carlito"/>
                <a:cs typeface="Carlito"/>
              </a:rPr>
              <a:t>appointment  </a:t>
            </a:r>
            <a:r>
              <a:rPr sz="2200" b="0" spc="-5" dirty="0">
                <a:latin typeface="Carlito"/>
                <a:cs typeface="Carlito"/>
              </a:rPr>
              <a:t>when </a:t>
            </a:r>
            <a:r>
              <a:rPr sz="2200" b="0" spc="-15" dirty="0">
                <a:latin typeface="Carlito"/>
                <a:cs typeface="Carlito"/>
              </a:rPr>
              <a:t>sufficient formation </a:t>
            </a:r>
            <a:r>
              <a:rPr sz="2200" b="0" spc="-5" dirty="0">
                <a:latin typeface="Carlito"/>
                <a:cs typeface="Carlito"/>
              </a:rPr>
              <a:t>of  </a:t>
            </a:r>
            <a:r>
              <a:rPr sz="2200" b="0" spc="-10" dirty="0">
                <a:latin typeface="Carlito"/>
                <a:cs typeface="Carlito"/>
              </a:rPr>
              <a:t>dentin has </a:t>
            </a:r>
            <a:r>
              <a:rPr sz="2200" b="0" spc="-25" dirty="0">
                <a:latin typeface="Carlito"/>
                <a:cs typeface="Carlito"/>
              </a:rPr>
              <a:t>taken</a:t>
            </a:r>
            <a:r>
              <a:rPr sz="2200" b="0" spc="-10" dirty="0">
                <a:latin typeface="Carlito"/>
                <a:cs typeface="Carlito"/>
              </a:rPr>
              <a:t> </a:t>
            </a:r>
            <a:r>
              <a:rPr sz="2200" b="0" spc="-5" dirty="0">
                <a:latin typeface="Carlito"/>
                <a:cs typeface="Carlito"/>
              </a:rPr>
              <a:t>place</a:t>
            </a:r>
            <a:endParaRPr sz="2200">
              <a:latin typeface="Carlito"/>
              <a:cs typeface="Carlito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724527" y="5410911"/>
            <a:ext cx="123189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spc="-5" dirty="0">
                <a:latin typeface="Arial"/>
                <a:cs typeface="Arial"/>
              </a:rPr>
              <a:t>•</a:t>
            </a:r>
            <a:endParaRPr sz="2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29052" y="461594"/>
            <a:ext cx="5900548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10" dirty="0"/>
              <a:t>Direct </a:t>
            </a:r>
            <a:r>
              <a:rPr dirty="0"/>
              <a:t>Pulp</a:t>
            </a:r>
            <a:r>
              <a:rPr spc="-35" dirty="0"/>
              <a:t> </a:t>
            </a:r>
            <a:r>
              <a:rPr dirty="0"/>
              <a:t>Capping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body" idx="1"/>
          </p:nvPr>
        </p:nvSpPr>
        <p:spPr>
          <a:xfrm>
            <a:off x="152400" y="1524000"/>
            <a:ext cx="4495800" cy="2764346"/>
          </a:xfrm>
          <a:prstGeom prst="rect">
            <a:avLst/>
          </a:prstGeom>
        </p:spPr>
        <p:txBody>
          <a:bodyPr vert="horz" wrap="square" lIns="0" tIns="104140" rIns="0" bIns="0" rtlCol="0">
            <a:spAutoFit/>
          </a:bodyPr>
          <a:lstStyle/>
          <a:p>
            <a:pPr marL="355600" marR="5080" indent="-342900">
              <a:lnSpc>
                <a:spcPct val="80000"/>
              </a:lnSpc>
              <a:spcBef>
                <a:spcPts val="82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-15" dirty="0"/>
              <a:t>treatment </a:t>
            </a:r>
            <a:r>
              <a:rPr sz="2400" spc="-5" dirty="0"/>
              <a:t>of </a:t>
            </a:r>
            <a:r>
              <a:rPr sz="2400" dirty="0"/>
              <a:t>an  </a:t>
            </a:r>
            <a:r>
              <a:rPr sz="2400" spc="-15" dirty="0"/>
              <a:t>exposed </a:t>
            </a:r>
            <a:r>
              <a:rPr sz="2400" spc="-10" dirty="0"/>
              <a:t>vital pulp by  sealing </a:t>
            </a:r>
            <a:r>
              <a:rPr sz="2400" dirty="0"/>
              <a:t>the </a:t>
            </a:r>
            <a:r>
              <a:rPr sz="2400" spc="-10" dirty="0"/>
              <a:t>pulpal  wound </a:t>
            </a:r>
            <a:r>
              <a:rPr sz="2400" dirty="0"/>
              <a:t>with a </a:t>
            </a:r>
            <a:r>
              <a:rPr sz="2400" spc="-15" dirty="0"/>
              <a:t>dental  </a:t>
            </a:r>
            <a:r>
              <a:rPr sz="2400" spc="-10" dirty="0"/>
              <a:t>material </a:t>
            </a:r>
            <a:r>
              <a:rPr sz="2400" spc="-5" dirty="0"/>
              <a:t>placed</a:t>
            </a:r>
            <a:r>
              <a:rPr sz="2400" spc="-90" dirty="0"/>
              <a:t> </a:t>
            </a:r>
            <a:r>
              <a:rPr sz="2400" spc="-10" dirty="0" smtClean="0"/>
              <a:t>directl</a:t>
            </a:r>
            <a:r>
              <a:rPr lang="en-US" sz="2400" spc="-10" dirty="0" smtClean="0"/>
              <a:t>y</a:t>
            </a:r>
            <a:r>
              <a:rPr sz="2400" spc="-10" dirty="0" smtClean="0"/>
              <a:t>  </a:t>
            </a:r>
            <a:r>
              <a:rPr sz="2400" spc="-5" dirty="0"/>
              <a:t>on </a:t>
            </a:r>
            <a:r>
              <a:rPr sz="2400" dirty="0"/>
              <a:t>a </a:t>
            </a:r>
            <a:r>
              <a:rPr sz="2400" spc="-5" dirty="0"/>
              <a:t>mechanical or  </a:t>
            </a:r>
            <a:r>
              <a:rPr sz="2400" spc="-10" dirty="0"/>
              <a:t>traumatic </a:t>
            </a:r>
            <a:r>
              <a:rPr sz="2400" spc="-20" dirty="0"/>
              <a:t>exposure </a:t>
            </a:r>
            <a:r>
              <a:rPr sz="2400" spc="-15" dirty="0"/>
              <a:t>to  </a:t>
            </a:r>
            <a:r>
              <a:rPr sz="2400" spc="-20" dirty="0"/>
              <a:t>facilitate </a:t>
            </a:r>
            <a:r>
              <a:rPr sz="2400" dirty="0"/>
              <a:t>the </a:t>
            </a:r>
            <a:r>
              <a:rPr sz="2400" spc="-15" dirty="0" smtClean="0"/>
              <a:t>formatio</a:t>
            </a:r>
            <a:r>
              <a:rPr lang="en-US" sz="2400" spc="-15" dirty="0" smtClean="0"/>
              <a:t>n </a:t>
            </a:r>
            <a:r>
              <a:rPr sz="2400" spc="-5" dirty="0" smtClean="0"/>
              <a:t>of</a:t>
            </a:r>
            <a:r>
              <a:rPr lang="en-US" sz="2400" spc="-5" dirty="0" smtClean="0"/>
              <a:t> </a:t>
            </a:r>
            <a:r>
              <a:rPr sz="2400" spc="-20" dirty="0" smtClean="0"/>
              <a:t>reparative </a:t>
            </a:r>
            <a:r>
              <a:rPr sz="2400" spc="-10" dirty="0"/>
              <a:t>dentin </a:t>
            </a:r>
            <a:r>
              <a:rPr sz="2400" dirty="0"/>
              <a:t>a  </a:t>
            </a:r>
            <a:r>
              <a:rPr sz="2400" spc="-10" dirty="0"/>
              <a:t>maintenance </a:t>
            </a:r>
            <a:r>
              <a:rPr sz="2400" spc="-5" dirty="0"/>
              <a:t>of the  </a:t>
            </a:r>
            <a:r>
              <a:rPr sz="2400" spc="-10" dirty="0"/>
              <a:t>vital</a:t>
            </a:r>
            <a:r>
              <a:rPr sz="2400" spc="-40" dirty="0"/>
              <a:t> </a:t>
            </a:r>
            <a:r>
              <a:rPr sz="2400" spc="-10" dirty="0"/>
              <a:t>pulp</a:t>
            </a:r>
          </a:p>
        </p:txBody>
      </p:sp>
      <p:sp>
        <p:nvSpPr>
          <p:cNvPr id="5" name="object 5"/>
          <p:cNvSpPr/>
          <p:nvPr/>
        </p:nvSpPr>
        <p:spPr>
          <a:xfrm>
            <a:off x="5181600" y="1905000"/>
            <a:ext cx="3729736" cy="3429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431284" y="461594"/>
            <a:ext cx="357911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Indi</a:t>
            </a:r>
            <a:r>
              <a:rPr spc="-35" dirty="0"/>
              <a:t>ca</a:t>
            </a:r>
            <a:r>
              <a:rPr dirty="0"/>
              <a:t>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607565"/>
            <a:ext cx="7747634" cy="36360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2900" algn="just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5600" algn="l"/>
              </a:tabLst>
            </a:pPr>
            <a:r>
              <a:rPr sz="3200" spc="-10" dirty="0">
                <a:latin typeface="Carlito"/>
                <a:cs typeface="Carlito"/>
              </a:rPr>
              <a:t>Iatrogenic </a:t>
            </a:r>
            <a:r>
              <a:rPr sz="3200" spc="-5" dirty="0">
                <a:latin typeface="Carlito"/>
                <a:cs typeface="Carlito"/>
              </a:rPr>
              <a:t>mechanical </a:t>
            </a:r>
            <a:r>
              <a:rPr sz="3200" spc="-15" dirty="0">
                <a:latin typeface="Carlito"/>
                <a:cs typeface="Carlito"/>
              </a:rPr>
              <a:t>exposure </a:t>
            </a:r>
            <a:r>
              <a:rPr sz="3200" spc="-185" dirty="0">
                <a:latin typeface="Arial"/>
                <a:cs typeface="Arial"/>
              </a:rPr>
              <a:t>–  </a:t>
            </a:r>
            <a:r>
              <a:rPr sz="3200" spc="-15" dirty="0">
                <a:latin typeface="Carlito"/>
                <a:cs typeface="Carlito"/>
              </a:rPr>
              <a:t>assymptomatic </a:t>
            </a:r>
            <a:r>
              <a:rPr sz="3200" spc="-10" dirty="0">
                <a:latin typeface="Carlito"/>
                <a:cs typeface="Carlito"/>
              </a:rPr>
              <a:t>vital </a:t>
            </a:r>
            <a:r>
              <a:rPr sz="3200" spc="-15" dirty="0">
                <a:latin typeface="Carlito"/>
                <a:cs typeface="Carlito"/>
              </a:rPr>
              <a:t>tooth </a:t>
            </a:r>
            <a:r>
              <a:rPr sz="3200" dirty="0">
                <a:latin typeface="Carlito"/>
                <a:cs typeface="Carlito"/>
              </a:rPr>
              <a:t>with </a:t>
            </a:r>
            <a:r>
              <a:rPr sz="3200" spc="-5" dirty="0">
                <a:latin typeface="Carlito"/>
                <a:cs typeface="Carlito"/>
              </a:rPr>
              <a:t>sound</a:t>
            </a:r>
            <a:r>
              <a:rPr sz="3200" spc="95" dirty="0">
                <a:latin typeface="Carlito"/>
                <a:cs typeface="Carlito"/>
              </a:rPr>
              <a:t> </a:t>
            </a:r>
            <a:r>
              <a:rPr sz="3200" spc="-10" dirty="0">
                <a:latin typeface="Carlito"/>
                <a:cs typeface="Carlito"/>
              </a:rPr>
              <a:t>dentin</a:t>
            </a:r>
            <a:endParaRPr sz="3200">
              <a:latin typeface="Carlito"/>
              <a:cs typeface="Carlito"/>
            </a:endParaRPr>
          </a:p>
          <a:p>
            <a:pPr marL="355600" marR="973455" indent="-342900" algn="just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5600" algn="l"/>
              </a:tabLst>
            </a:pPr>
            <a:r>
              <a:rPr sz="3200" spc="-5" dirty="0">
                <a:latin typeface="Carlito"/>
                <a:cs typeface="Carlito"/>
              </a:rPr>
              <a:t>Small carious </a:t>
            </a:r>
            <a:r>
              <a:rPr sz="3200" spc="-15" dirty="0">
                <a:latin typeface="Carlito"/>
                <a:cs typeface="Carlito"/>
              </a:rPr>
              <a:t>exposure assymptomatic  </a:t>
            </a:r>
            <a:r>
              <a:rPr sz="3200" spc="-5" dirty="0">
                <a:latin typeface="Carlito"/>
                <a:cs typeface="Carlito"/>
              </a:rPr>
              <a:t>permanent </a:t>
            </a:r>
            <a:r>
              <a:rPr sz="3200" spc="-10" dirty="0">
                <a:latin typeface="Carlito"/>
                <a:cs typeface="Carlito"/>
              </a:rPr>
              <a:t>tooth </a:t>
            </a:r>
            <a:r>
              <a:rPr sz="3200" spc="-5" dirty="0">
                <a:latin typeface="Carlito"/>
                <a:cs typeface="Carlito"/>
              </a:rPr>
              <a:t>with </a:t>
            </a:r>
            <a:r>
              <a:rPr sz="3200" spc="-10" dirty="0">
                <a:latin typeface="Carlito"/>
                <a:cs typeface="Carlito"/>
              </a:rPr>
              <a:t>incomplete </a:t>
            </a:r>
            <a:r>
              <a:rPr sz="3200" spc="-15" dirty="0">
                <a:latin typeface="Carlito"/>
                <a:cs typeface="Carlito"/>
              </a:rPr>
              <a:t>root  formation</a:t>
            </a:r>
            <a:endParaRPr sz="3200">
              <a:latin typeface="Carlito"/>
              <a:cs typeface="Carlito"/>
            </a:endParaRPr>
          </a:p>
          <a:p>
            <a:pPr marL="355600" marR="461009" indent="-342900" algn="just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5600" algn="l"/>
              </a:tabLst>
            </a:pPr>
            <a:r>
              <a:rPr sz="3200" dirty="0">
                <a:latin typeface="Carlito"/>
                <a:cs typeface="Carlito"/>
              </a:rPr>
              <a:t>R/r </a:t>
            </a:r>
            <a:r>
              <a:rPr sz="3200" spc="-10" dirty="0">
                <a:latin typeface="Carlito"/>
                <a:cs typeface="Carlito"/>
              </a:rPr>
              <a:t>there </a:t>
            </a:r>
            <a:r>
              <a:rPr sz="3200" spc="-5" dirty="0">
                <a:latin typeface="Carlito"/>
                <a:cs typeface="Carlito"/>
              </a:rPr>
              <a:t>should be no </a:t>
            </a:r>
            <a:r>
              <a:rPr sz="3200" spc="-15" dirty="0">
                <a:latin typeface="Carlito"/>
                <a:cs typeface="Carlito"/>
              </a:rPr>
              <a:t>thickening </a:t>
            </a:r>
            <a:r>
              <a:rPr sz="3200" spc="-5" dirty="0">
                <a:latin typeface="Carlito"/>
                <a:cs typeface="Carlito"/>
              </a:rPr>
              <a:t>of </a:t>
            </a:r>
            <a:r>
              <a:rPr sz="3200" dirty="0">
                <a:latin typeface="Carlito"/>
                <a:cs typeface="Carlito"/>
              </a:rPr>
              <a:t>PDL  </a:t>
            </a:r>
            <a:r>
              <a:rPr sz="3200" spc="-5" dirty="0">
                <a:latin typeface="Carlito"/>
                <a:cs typeface="Carlito"/>
              </a:rPr>
              <a:t>space </a:t>
            </a:r>
            <a:r>
              <a:rPr sz="3200" dirty="0">
                <a:latin typeface="Carlito"/>
                <a:cs typeface="Carlito"/>
              </a:rPr>
              <a:t>and </a:t>
            </a:r>
            <a:r>
              <a:rPr sz="3200" spc="-5" dirty="0">
                <a:latin typeface="Carlito"/>
                <a:cs typeface="Carlito"/>
              </a:rPr>
              <a:t>evidence of </a:t>
            </a:r>
            <a:r>
              <a:rPr sz="3200" spc="-10" dirty="0">
                <a:latin typeface="Carlito"/>
                <a:cs typeface="Carlito"/>
              </a:rPr>
              <a:t>periradicular</a:t>
            </a:r>
            <a:r>
              <a:rPr sz="3200" spc="25" dirty="0">
                <a:latin typeface="Carlito"/>
                <a:cs typeface="Carlito"/>
              </a:rPr>
              <a:t> </a:t>
            </a:r>
            <a:r>
              <a:rPr sz="3200" spc="-5" dirty="0">
                <a:latin typeface="Carlito"/>
                <a:cs typeface="Carlito"/>
              </a:rPr>
              <a:t>lesion</a:t>
            </a:r>
            <a:endParaRPr sz="32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675001" y="461594"/>
            <a:ext cx="5021199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C</a:t>
            </a:r>
            <a:r>
              <a:rPr spc="5" dirty="0"/>
              <a:t>o</a:t>
            </a:r>
            <a:r>
              <a:rPr spc="-35" dirty="0"/>
              <a:t>n</a:t>
            </a:r>
            <a:r>
              <a:rPr dirty="0"/>
              <a:t>t</a:t>
            </a:r>
            <a:r>
              <a:rPr spc="-90" dirty="0"/>
              <a:t>r</a:t>
            </a:r>
            <a:r>
              <a:rPr dirty="0"/>
              <a:t>aindi</a:t>
            </a:r>
            <a:r>
              <a:rPr spc="-40" dirty="0"/>
              <a:t>c</a:t>
            </a:r>
            <a:r>
              <a:rPr spc="-35" dirty="0"/>
              <a:t>a</a:t>
            </a:r>
            <a:r>
              <a:rPr dirty="0"/>
              <a:t>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561845"/>
            <a:ext cx="3275965" cy="48145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indent="-342900">
              <a:lnSpc>
                <a:spcPts val="2160"/>
              </a:lnSpc>
              <a:spcBef>
                <a:spcPts val="10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spc="-5" dirty="0">
                <a:latin typeface="Carlito"/>
                <a:cs typeface="Carlito"/>
              </a:rPr>
              <a:t>Carious </a:t>
            </a:r>
            <a:r>
              <a:rPr sz="2000" spc="-10" dirty="0">
                <a:latin typeface="Carlito"/>
                <a:cs typeface="Carlito"/>
              </a:rPr>
              <a:t>exposure </a:t>
            </a:r>
            <a:r>
              <a:rPr sz="2000" spc="-5" dirty="0">
                <a:latin typeface="Carlito"/>
                <a:cs typeface="Carlito"/>
              </a:rPr>
              <a:t>of</a:t>
            </a:r>
            <a:r>
              <a:rPr sz="2000" spc="-55" dirty="0">
                <a:latin typeface="Carlito"/>
                <a:cs typeface="Carlito"/>
              </a:rPr>
              <a:t> </a:t>
            </a:r>
            <a:r>
              <a:rPr sz="2000" spc="-5" dirty="0">
                <a:latin typeface="Carlito"/>
                <a:cs typeface="Carlito"/>
              </a:rPr>
              <a:t>primary</a:t>
            </a:r>
            <a:endParaRPr sz="2000">
              <a:latin typeface="Carlito"/>
              <a:cs typeface="Carlito"/>
            </a:endParaRPr>
          </a:p>
          <a:p>
            <a:pPr marL="355600">
              <a:lnSpc>
                <a:spcPts val="2160"/>
              </a:lnSpc>
            </a:pPr>
            <a:r>
              <a:rPr sz="2000" spc="-10" dirty="0">
                <a:latin typeface="Carlito"/>
                <a:cs typeface="Carlito"/>
              </a:rPr>
              <a:t>tooth</a:t>
            </a:r>
            <a:endParaRPr sz="2000">
              <a:latin typeface="Carlito"/>
              <a:cs typeface="Carlito"/>
            </a:endParaRPr>
          </a:p>
          <a:p>
            <a:pPr marL="355600" marR="187960" indent="-342900">
              <a:lnSpc>
                <a:spcPct val="80200"/>
              </a:lnSpc>
              <a:spcBef>
                <a:spcPts val="119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spc="-10" dirty="0">
                <a:latin typeface="Carlito"/>
                <a:cs typeface="Carlito"/>
              </a:rPr>
              <a:t>Large </a:t>
            </a:r>
            <a:r>
              <a:rPr sz="2000" spc="-5" dirty="0">
                <a:latin typeface="Carlito"/>
                <a:cs typeface="Carlito"/>
              </a:rPr>
              <a:t>carious </a:t>
            </a:r>
            <a:r>
              <a:rPr sz="2000" spc="-10" dirty="0">
                <a:latin typeface="Carlito"/>
                <a:cs typeface="Carlito"/>
              </a:rPr>
              <a:t>exposure </a:t>
            </a:r>
            <a:r>
              <a:rPr sz="2000" dirty="0">
                <a:latin typeface="Carlito"/>
                <a:cs typeface="Carlito"/>
              </a:rPr>
              <a:t>in  </a:t>
            </a:r>
            <a:r>
              <a:rPr sz="2000" spc="-10" dirty="0">
                <a:latin typeface="Carlito"/>
                <a:cs typeface="Carlito"/>
              </a:rPr>
              <a:t>symptomatic </a:t>
            </a:r>
            <a:r>
              <a:rPr sz="2000" spc="-5" dirty="0">
                <a:latin typeface="Carlito"/>
                <a:cs typeface="Carlito"/>
              </a:rPr>
              <a:t>permanent  </a:t>
            </a:r>
            <a:r>
              <a:rPr sz="2000" spc="-10" dirty="0">
                <a:latin typeface="Carlito"/>
                <a:cs typeface="Carlito"/>
              </a:rPr>
              <a:t>teeth </a:t>
            </a:r>
            <a:r>
              <a:rPr sz="2000" dirty="0">
                <a:latin typeface="Times New Roman"/>
                <a:cs typeface="Times New Roman"/>
              </a:rPr>
              <a:t>Severe </a:t>
            </a:r>
            <a:r>
              <a:rPr sz="2000" spc="-30" dirty="0">
                <a:latin typeface="Times New Roman"/>
                <a:cs typeface="Times New Roman"/>
              </a:rPr>
              <a:t>Tooth </a:t>
            </a:r>
            <a:r>
              <a:rPr sz="2000" dirty="0">
                <a:latin typeface="Times New Roman"/>
                <a:cs typeface="Times New Roman"/>
              </a:rPr>
              <a:t>ache</a:t>
            </a:r>
            <a:r>
              <a:rPr sz="2000" spc="-9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at  night</a:t>
            </a:r>
            <a:endParaRPr sz="2000">
              <a:latin typeface="Times New Roman"/>
              <a:cs typeface="Times New Roman"/>
            </a:endParaRPr>
          </a:p>
          <a:p>
            <a:pPr marL="417830" indent="-405765">
              <a:lnSpc>
                <a:spcPct val="100000"/>
              </a:lnSpc>
              <a:spcBef>
                <a:spcPts val="720"/>
              </a:spcBef>
              <a:buFont typeface="Arial"/>
              <a:buChar char="•"/>
              <a:tabLst>
                <a:tab pos="417830" algn="l"/>
                <a:tab pos="418465" algn="l"/>
              </a:tabLst>
            </a:pPr>
            <a:r>
              <a:rPr sz="2000" dirty="0">
                <a:latin typeface="Times New Roman"/>
                <a:cs typeface="Times New Roman"/>
              </a:rPr>
              <a:t>Spontaneous</a:t>
            </a:r>
            <a:r>
              <a:rPr sz="2000" spc="-7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pain</a:t>
            </a:r>
            <a:endParaRPr sz="2000">
              <a:latin typeface="Times New Roman"/>
              <a:cs typeface="Times New Roman"/>
            </a:endParaRPr>
          </a:p>
          <a:p>
            <a:pPr marL="417830" indent="-405765">
              <a:lnSpc>
                <a:spcPct val="100000"/>
              </a:lnSpc>
              <a:spcBef>
                <a:spcPts val="720"/>
              </a:spcBef>
              <a:buFont typeface="Arial"/>
              <a:buChar char="•"/>
              <a:tabLst>
                <a:tab pos="417830" algn="l"/>
                <a:tab pos="418465" algn="l"/>
              </a:tabLst>
            </a:pPr>
            <a:r>
              <a:rPr sz="2000" dirty="0">
                <a:latin typeface="Times New Roman"/>
                <a:cs typeface="Times New Roman"/>
              </a:rPr>
              <a:t>Excessive tooth</a:t>
            </a:r>
            <a:r>
              <a:rPr sz="2000" spc="-8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mobility</a:t>
            </a:r>
            <a:endParaRPr sz="2000">
              <a:latin typeface="Times New Roman"/>
              <a:cs typeface="Times New Roman"/>
            </a:endParaRPr>
          </a:p>
          <a:p>
            <a:pPr marL="413384" indent="-401320">
              <a:lnSpc>
                <a:spcPct val="100000"/>
              </a:lnSpc>
              <a:spcBef>
                <a:spcPts val="720"/>
              </a:spcBef>
              <a:buFont typeface="Arial"/>
              <a:buChar char="•"/>
              <a:tabLst>
                <a:tab pos="413384" algn="l"/>
                <a:tab pos="414020" algn="l"/>
              </a:tabLst>
            </a:pPr>
            <a:r>
              <a:rPr sz="2000" dirty="0">
                <a:latin typeface="Times New Roman"/>
                <a:cs typeface="Times New Roman"/>
              </a:rPr>
              <a:t>Thickening of PDL</a:t>
            </a:r>
            <a:r>
              <a:rPr sz="2000" spc="-16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space</a:t>
            </a:r>
            <a:endParaRPr sz="2000">
              <a:latin typeface="Times New Roman"/>
              <a:cs typeface="Times New Roman"/>
            </a:endParaRPr>
          </a:p>
          <a:p>
            <a:pPr marL="355600" marR="242570" indent="-342900">
              <a:lnSpc>
                <a:spcPct val="80100"/>
              </a:lnSpc>
              <a:spcBef>
                <a:spcPts val="1195"/>
              </a:spcBef>
              <a:buFont typeface="Arial"/>
              <a:buChar char="•"/>
              <a:tabLst>
                <a:tab pos="417830" algn="l"/>
                <a:tab pos="418465" algn="l"/>
              </a:tabLst>
            </a:pPr>
            <a:r>
              <a:rPr dirty="0"/>
              <a:t>	</a:t>
            </a:r>
            <a:r>
              <a:rPr sz="2000" dirty="0">
                <a:latin typeface="Times New Roman"/>
                <a:cs typeface="Times New Roman"/>
              </a:rPr>
              <a:t>Radiographic evidence</a:t>
            </a:r>
            <a:r>
              <a:rPr sz="2000" spc="-14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of  furcal or periradicular  degeneration</a:t>
            </a:r>
            <a:endParaRPr sz="2000">
              <a:latin typeface="Times New Roman"/>
              <a:cs typeface="Times New Roman"/>
            </a:endParaRPr>
          </a:p>
          <a:p>
            <a:pPr marL="417830" indent="-405765">
              <a:lnSpc>
                <a:spcPct val="100000"/>
              </a:lnSpc>
              <a:spcBef>
                <a:spcPts val="720"/>
              </a:spcBef>
              <a:buFont typeface="Arial"/>
              <a:buChar char="•"/>
              <a:tabLst>
                <a:tab pos="417830" algn="l"/>
                <a:tab pos="418465" algn="l"/>
              </a:tabLst>
            </a:pPr>
            <a:r>
              <a:rPr sz="2000" dirty="0">
                <a:latin typeface="Times New Roman"/>
                <a:cs typeface="Times New Roman"/>
              </a:rPr>
              <a:t>Excessive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hemorrhage</a:t>
            </a:r>
            <a:endParaRPr sz="2000">
              <a:latin typeface="Times New Roman"/>
              <a:cs typeface="Times New Roman"/>
            </a:endParaRPr>
          </a:p>
          <a:p>
            <a:pPr marL="355600" marR="84455" indent="-342900">
              <a:lnSpc>
                <a:spcPts val="1920"/>
              </a:lnSpc>
              <a:spcBef>
                <a:spcPts val="1185"/>
              </a:spcBef>
              <a:buFont typeface="Arial"/>
              <a:buChar char="•"/>
              <a:tabLst>
                <a:tab pos="417830" algn="l"/>
                <a:tab pos="418465" algn="l"/>
              </a:tabLst>
            </a:pPr>
            <a:r>
              <a:rPr dirty="0"/>
              <a:t>	</a:t>
            </a:r>
            <a:r>
              <a:rPr sz="2000" dirty="0">
                <a:latin typeface="Times New Roman"/>
                <a:cs typeface="Times New Roman"/>
              </a:rPr>
              <a:t>Purulent or serous exudate  from the exposure</a:t>
            </a:r>
            <a:r>
              <a:rPr sz="2000" spc="-12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site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114800" y="1600200"/>
            <a:ext cx="4867275" cy="43719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33524" y="461594"/>
            <a:ext cx="707707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35" dirty="0"/>
              <a:t>Factors </a:t>
            </a:r>
            <a:r>
              <a:rPr spc="-20" dirty="0"/>
              <a:t>affecting</a:t>
            </a:r>
            <a:r>
              <a:rPr dirty="0"/>
              <a:t> </a:t>
            </a:r>
            <a:r>
              <a:rPr spc="-5" dirty="0"/>
              <a:t>prognosis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spc="-5" dirty="0"/>
              <a:t>facebook.com/notesdental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506537"/>
            <a:ext cx="7943215" cy="4116704"/>
          </a:xfrm>
          <a:prstGeom prst="rect">
            <a:avLst/>
          </a:prstGeom>
        </p:spPr>
        <p:txBody>
          <a:bodyPr vert="horz" wrap="square" lIns="0" tIns="1143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9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15" dirty="0">
                <a:latin typeface="Carlito"/>
                <a:cs typeface="Carlito"/>
              </a:rPr>
              <a:t>Seltzer </a:t>
            </a:r>
            <a:r>
              <a:rPr sz="3200" dirty="0">
                <a:latin typeface="Carlito"/>
                <a:cs typeface="Carlito"/>
              </a:rPr>
              <a:t>and Bender</a:t>
            </a:r>
            <a:endParaRPr sz="3200">
              <a:latin typeface="Carlito"/>
              <a:cs typeface="Carlito"/>
            </a:endParaRPr>
          </a:p>
          <a:p>
            <a:pPr marL="756285" lvl="1" indent="-287020">
              <a:lnSpc>
                <a:spcPct val="100000"/>
              </a:lnSpc>
              <a:spcBef>
                <a:spcPts val="690"/>
              </a:spcBef>
              <a:buFont typeface="Arial"/>
              <a:buChar char="–"/>
              <a:tabLst>
                <a:tab pos="756920" algn="l"/>
              </a:tabLst>
            </a:pPr>
            <a:r>
              <a:rPr sz="2800" spc="-15" dirty="0">
                <a:latin typeface="Carlito"/>
                <a:cs typeface="Carlito"/>
              </a:rPr>
              <a:t>Area </a:t>
            </a:r>
            <a:r>
              <a:rPr sz="2800" spc="-5" dirty="0">
                <a:latin typeface="Carlito"/>
                <a:cs typeface="Carlito"/>
              </a:rPr>
              <a:t>and </a:t>
            </a:r>
            <a:r>
              <a:rPr sz="2800" spc="-25" dirty="0">
                <a:latin typeface="Carlito"/>
                <a:cs typeface="Carlito"/>
              </a:rPr>
              <a:t>size </a:t>
            </a:r>
            <a:r>
              <a:rPr sz="2800" spc="-5" dirty="0">
                <a:latin typeface="Carlito"/>
                <a:cs typeface="Carlito"/>
              </a:rPr>
              <a:t>of</a:t>
            </a:r>
            <a:r>
              <a:rPr sz="2800" spc="40" dirty="0">
                <a:latin typeface="Carlito"/>
                <a:cs typeface="Carlito"/>
              </a:rPr>
              <a:t> </a:t>
            </a:r>
            <a:r>
              <a:rPr sz="2800" spc="-20" dirty="0">
                <a:latin typeface="Carlito"/>
                <a:cs typeface="Carlito"/>
              </a:rPr>
              <a:t>exposure</a:t>
            </a:r>
            <a:endParaRPr sz="2800">
              <a:latin typeface="Carlito"/>
              <a:cs typeface="Carlito"/>
            </a:endParaRPr>
          </a:p>
          <a:p>
            <a:pPr marL="756285" lvl="1" indent="-287020">
              <a:lnSpc>
                <a:spcPct val="100000"/>
              </a:lnSpc>
              <a:spcBef>
                <a:spcPts val="670"/>
              </a:spcBef>
              <a:buFont typeface="Arial"/>
              <a:buChar char="–"/>
              <a:tabLst>
                <a:tab pos="756920" algn="l"/>
              </a:tabLst>
            </a:pPr>
            <a:r>
              <a:rPr sz="2800" spc="-15" dirty="0">
                <a:latin typeface="Carlito"/>
                <a:cs typeface="Carlito"/>
              </a:rPr>
              <a:t>Microleakage</a:t>
            </a:r>
            <a:endParaRPr sz="2800">
              <a:latin typeface="Carlito"/>
              <a:cs typeface="Carlito"/>
            </a:endParaRPr>
          </a:p>
          <a:p>
            <a:pPr marL="756285" marR="5080" lvl="1" indent="-287020">
              <a:lnSpc>
                <a:spcPct val="100000"/>
              </a:lnSpc>
              <a:spcBef>
                <a:spcPts val="675"/>
              </a:spcBef>
              <a:buFont typeface="Arial"/>
              <a:buChar char="–"/>
              <a:tabLst>
                <a:tab pos="756920" algn="l"/>
              </a:tabLst>
            </a:pPr>
            <a:r>
              <a:rPr sz="2800" spc="-10" dirty="0">
                <a:latin typeface="Carlito"/>
                <a:cs typeface="Carlito"/>
              </a:rPr>
              <a:t>Carious </a:t>
            </a:r>
            <a:r>
              <a:rPr sz="2800" spc="-20" dirty="0">
                <a:latin typeface="Carlito"/>
                <a:cs typeface="Carlito"/>
              </a:rPr>
              <a:t>v/s </a:t>
            </a:r>
            <a:r>
              <a:rPr sz="2800" spc="-5" dirty="0">
                <a:latin typeface="Carlito"/>
                <a:cs typeface="Carlito"/>
              </a:rPr>
              <a:t>mechanical </a:t>
            </a:r>
            <a:r>
              <a:rPr sz="2800" spc="-20" dirty="0">
                <a:latin typeface="Carlito"/>
                <a:cs typeface="Carlito"/>
              </a:rPr>
              <a:t>exposure </a:t>
            </a:r>
            <a:r>
              <a:rPr sz="2800" spc="-5" dirty="0">
                <a:latin typeface="Carlito"/>
                <a:cs typeface="Carlito"/>
              </a:rPr>
              <a:t>: mechanical </a:t>
            </a:r>
            <a:r>
              <a:rPr sz="2800" spc="-10" dirty="0">
                <a:latin typeface="Carlito"/>
                <a:cs typeface="Carlito"/>
              </a:rPr>
              <a:t>has  </a:t>
            </a:r>
            <a:r>
              <a:rPr sz="2800" spc="-20" dirty="0">
                <a:latin typeface="Carlito"/>
                <a:cs typeface="Carlito"/>
              </a:rPr>
              <a:t>better</a:t>
            </a:r>
            <a:r>
              <a:rPr sz="2800" spc="-15" dirty="0">
                <a:latin typeface="Carlito"/>
                <a:cs typeface="Carlito"/>
              </a:rPr>
              <a:t> prognosis</a:t>
            </a:r>
            <a:endParaRPr sz="2800">
              <a:latin typeface="Carlito"/>
              <a:cs typeface="Carlito"/>
            </a:endParaRPr>
          </a:p>
          <a:p>
            <a:pPr marL="756285" lvl="1" indent="-287020">
              <a:lnSpc>
                <a:spcPct val="100000"/>
              </a:lnSpc>
              <a:spcBef>
                <a:spcPts val="670"/>
              </a:spcBef>
              <a:buFont typeface="Arial"/>
              <a:buChar char="–"/>
              <a:tabLst>
                <a:tab pos="756920" algn="l"/>
              </a:tabLst>
            </a:pPr>
            <a:r>
              <a:rPr sz="2800" spc="-10" dirty="0">
                <a:latin typeface="Carlito"/>
                <a:cs typeface="Carlito"/>
              </a:rPr>
              <a:t>Time </a:t>
            </a:r>
            <a:r>
              <a:rPr sz="2800" spc="-5" dirty="0">
                <a:latin typeface="Carlito"/>
                <a:cs typeface="Carlito"/>
              </a:rPr>
              <a:t>of</a:t>
            </a:r>
            <a:r>
              <a:rPr sz="2800" spc="-15" dirty="0">
                <a:latin typeface="Carlito"/>
                <a:cs typeface="Carlito"/>
              </a:rPr>
              <a:t> </a:t>
            </a:r>
            <a:r>
              <a:rPr sz="2800" spc="-20" dirty="0">
                <a:latin typeface="Carlito"/>
                <a:cs typeface="Carlito"/>
              </a:rPr>
              <a:t>exposure</a:t>
            </a:r>
            <a:endParaRPr sz="2800">
              <a:latin typeface="Carlito"/>
              <a:cs typeface="Carlito"/>
            </a:endParaRPr>
          </a:p>
          <a:p>
            <a:pPr marL="756285" lvl="1" indent="-287020">
              <a:lnSpc>
                <a:spcPct val="100000"/>
              </a:lnSpc>
              <a:spcBef>
                <a:spcPts val="675"/>
              </a:spcBef>
              <a:buFont typeface="Arial"/>
              <a:buChar char="–"/>
              <a:tabLst>
                <a:tab pos="756920" algn="l"/>
              </a:tabLst>
            </a:pPr>
            <a:r>
              <a:rPr sz="2800" spc="-10" dirty="0">
                <a:latin typeface="Carlito"/>
                <a:cs typeface="Carlito"/>
              </a:rPr>
              <a:t>Bacterial</a:t>
            </a:r>
            <a:r>
              <a:rPr sz="2800" spc="-35" dirty="0">
                <a:latin typeface="Carlito"/>
                <a:cs typeface="Carlito"/>
              </a:rPr>
              <a:t> </a:t>
            </a:r>
            <a:r>
              <a:rPr sz="2800" spc="-15" dirty="0">
                <a:latin typeface="Carlito"/>
                <a:cs typeface="Carlito"/>
              </a:rPr>
              <a:t>contamination</a:t>
            </a:r>
            <a:endParaRPr sz="2800">
              <a:latin typeface="Carlito"/>
              <a:cs typeface="Carlito"/>
            </a:endParaRPr>
          </a:p>
          <a:p>
            <a:pPr marL="756285" lvl="1" indent="-287020">
              <a:lnSpc>
                <a:spcPct val="100000"/>
              </a:lnSpc>
              <a:spcBef>
                <a:spcPts val="675"/>
              </a:spcBef>
              <a:buFont typeface="Arial"/>
              <a:buChar char="–"/>
              <a:tabLst>
                <a:tab pos="756920" algn="l"/>
              </a:tabLst>
            </a:pPr>
            <a:r>
              <a:rPr sz="2800" spc="-35" dirty="0">
                <a:latin typeface="Carlito"/>
                <a:cs typeface="Carlito"/>
              </a:rPr>
              <a:t>Treatment</a:t>
            </a:r>
            <a:r>
              <a:rPr sz="2800" spc="-30" dirty="0">
                <a:latin typeface="Carlito"/>
                <a:cs typeface="Carlito"/>
              </a:rPr>
              <a:t> </a:t>
            </a:r>
            <a:r>
              <a:rPr sz="2800" spc="-10" dirty="0">
                <a:latin typeface="Carlito"/>
                <a:cs typeface="Carlito"/>
              </a:rPr>
              <a:t>Plan</a:t>
            </a:r>
            <a:endParaRPr sz="28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43762" y="191846"/>
            <a:ext cx="8200238" cy="1244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169160" marR="5080" indent="-2157095">
              <a:lnSpc>
                <a:spcPct val="100000"/>
              </a:lnSpc>
              <a:spcBef>
                <a:spcPts val="95"/>
              </a:spcBef>
            </a:pPr>
            <a:r>
              <a:rPr sz="4000" spc="-30" dirty="0"/>
              <a:t>Factors </a:t>
            </a:r>
            <a:r>
              <a:rPr sz="4000" spc="-10" dirty="0"/>
              <a:t>associated </a:t>
            </a:r>
            <a:r>
              <a:rPr sz="4000" spc="-5" dirty="0"/>
              <a:t>with mechanical  </a:t>
            </a:r>
            <a:r>
              <a:rPr sz="4000" spc="-10" dirty="0"/>
              <a:t>pulp </a:t>
            </a:r>
            <a:r>
              <a:rPr sz="4000" spc="-20" dirty="0"/>
              <a:t>exposure</a:t>
            </a:r>
            <a:endParaRPr sz="4000" dirty="0"/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spc="-5" dirty="0"/>
              <a:t>facebook.com/notesdental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607565"/>
            <a:ext cx="7931150" cy="383095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205104" indent="-342900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10" dirty="0">
                <a:latin typeface="Carlito"/>
                <a:cs typeface="Carlito"/>
              </a:rPr>
              <a:t>Heat </a:t>
            </a:r>
            <a:r>
              <a:rPr sz="3200" dirty="0">
                <a:latin typeface="Carlito"/>
                <a:cs typeface="Carlito"/>
              </a:rPr>
              <a:t>: closer the </a:t>
            </a:r>
            <a:r>
              <a:rPr sz="3200" spc="-15" dirty="0">
                <a:latin typeface="Carlito"/>
                <a:cs typeface="Carlito"/>
              </a:rPr>
              <a:t>cavity </a:t>
            </a:r>
            <a:r>
              <a:rPr sz="3200" dirty="0">
                <a:latin typeface="Carlito"/>
                <a:cs typeface="Carlito"/>
              </a:rPr>
              <a:t>is </a:t>
            </a:r>
            <a:r>
              <a:rPr sz="3200" spc="-20" dirty="0">
                <a:latin typeface="Carlito"/>
                <a:cs typeface="Carlito"/>
              </a:rPr>
              <a:t>to </a:t>
            </a:r>
            <a:r>
              <a:rPr sz="3200" spc="-5" dirty="0">
                <a:latin typeface="Carlito"/>
                <a:cs typeface="Carlito"/>
              </a:rPr>
              <a:t>pulp, </a:t>
            </a:r>
            <a:r>
              <a:rPr sz="3200" spc="-10" dirty="0">
                <a:latin typeface="Carlito"/>
                <a:cs typeface="Carlito"/>
              </a:rPr>
              <a:t>more </a:t>
            </a:r>
            <a:r>
              <a:rPr sz="3200" spc="-20" dirty="0">
                <a:latin typeface="Carlito"/>
                <a:cs typeface="Carlito"/>
              </a:rPr>
              <a:t>likely  </a:t>
            </a:r>
            <a:r>
              <a:rPr sz="3200" spc="-5" dirty="0">
                <a:latin typeface="Carlito"/>
                <a:cs typeface="Carlito"/>
              </a:rPr>
              <a:t>its </a:t>
            </a:r>
            <a:r>
              <a:rPr sz="3200" spc="-20" dirty="0">
                <a:latin typeface="Carlito"/>
                <a:cs typeface="Carlito"/>
              </a:rPr>
              <a:t>to </a:t>
            </a:r>
            <a:r>
              <a:rPr sz="3200" spc="-10" dirty="0">
                <a:latin typeface="Carlito"/>
                <a:cs typeface="Carlito"/>
              </a:rPr>
              <a:t>injure </a:t>
            </a:r>
            <a:r>
              <a:rPr sz="3200" spc="-5" dirty="0">
                <a:latin typeface="Carlito"/>
                <a:cs typeface="Carlito"/>
              </a:rPr>
              <a:t>the</a:t>
            </a:r>
            <a:r>
              <a:rPr sz="3200" spc="35" dirty="0">
                <a:latin typeface="Carlito"/>
                <a:cs typeface="Carlito"/>
              </a:rPr>
              <a:t> </a:t>
            </a:r>
            <a:r>
              <a:rPr sz="3200" spc="-10" dirty="0">
                <a:latin typeface="Carlito"/>
                <a:cs typeface="Carlito"/>
              </a:rPr>
              <a:t>tooth.</a:t>
            </a:r>
            <a:endParaRPr sz="3200">
              <a:latin typeface="Carlito"/>
              <a:cs typeface="Carlito"/>
            </a:endParaRPr>
          </a:p>
          <a:p>
            <a:pPr marL="355600" marR="508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10" dirty="0">
                <a:latin typeface="Carlito"/>
                <a:cs typeface="Carlito"/>
              </a:rPr>
              <a:t>Pressure: </a:t>
            </a:r>
            <a:r>
              <a:rPr sz="3200" spc="-5" dirty="0">
                <a:latin typeface="Carlito"/>
                <a:cs typeface="Carlito"/>
              </a:rPr>
              <a:t>pulp </a:t>
            </a:r>
            <a:r>
              <a:rPr sz="3200" spc="-10" dirty="0">
                <a:latin typeface="Carlito"/>
                <a:cs typeface="Carlito"/>
              </a:rPr>
              <a:t>damage directly proportional  </a:t>
            </a:r>
            <a:r>
              <a:rPr sz="3200" spc="-20" dirty="0">
                <a:latin typeface="Carlito"/>
                <a:cs typeface="Carlito"/>
              </a:rPr>
              <a:t>to </a:t>
            </a:r>
            <a:r>
              <a:rPr sz="3200" spc="-15" dirty="0">
                <a:latin typeface="Carlito"/>
                <a:cs typeface="Carlito"/>
              </a:rPr>
              <a:t>pressure </a:t>
            </a:r>
            <a:r>
              <a:rPr sz="3200" spc="-25" dirty="0">
                <a:latin typeface="Carlito"/>
                <a:cs typeface="Carlito"/>
              </a:rPr>
              <a:t>exerted </a:t>
            </a:r>
            <a:r>
              <a:rPr sz="3200" spc="-10" dirty="0">
                <a:latin typeface="Carlito"/>
                <a:cs typeface="Carlito"/>
              </a:rPr>
              <a:t>by </a:t>
            </a:r>
            <a:r>
              <a:rPr sz="3200" spc="-5" dirty="0">
                <a:latin typeface="Carlito"/>
                <a:cs typeface="Carlito"/>
              </a:rPr>
              <a:t>bur </a:t>
            </a:r>
            <a:r>
              <a:rPr sz="3200" dirty="0">
                <a:latin typeface="Carlito"/>
                <a:cs typeface="Carlito"/>
              </a:rPr>
              <a:t>or</a:t>
            </a:r>
            <a:r>
              <a:rPr sz="3200" spc="50" dirty="0">
                <a:latin typeface="Carlito"/>
                <a:cs typeface="Carlito"/>
              </a:rPr>
              <a:t> </a:t>
            </a:r>
            <a:r>
              <a:rPr sz="3200" spc="-15" dirty="0">
                <a:latin typeface="Carlito"/>
                <a:cs typeface="Carlito"/>
              </a:rPr>
              <a:t>instrumentation</a:t>
            </a:r>
            <a:endParaRPr sz="32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10" dirty="0">
                <a:latin typeface="Carlito"/>
                <a:cs typeface="Carlito"/>
              </a:rPr>
              <a:t>Damage </a:t>
            </a:r>
            <a:r>
              <a:rPr sz="3200" spc="-25" dirty="0">
                <a:latin typeface="Carlito"/>
                <a:cs typeface="Carlito"/>
              </a:rPr>
              <a:t>to</a:t>
            </a:r>
            <a:r>
              <a:rPr sz="3200" spc="10" dirty="0">
                <a:latin typeface="Carlito"/>
                <a:cs typeface="Carlito"/>
              </a:rPr>
              <a:t> </a:t>
            </a:r>
            <a:r>
              <a:rPr sz="3200" spc="-5" dirty="0">
                <a:latin typeface="Carlito"/>
                <a:cs typeface="Carlito"/>
              </a:rPr>
              <a:t>pulp</a:t>
            </a:r>
            <a:endParaRPr sz="32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76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Carlito"/>
                <a:cs typeface="Carlito"/>
              </a:rPr>
              <a:t>Hemorrhage</a:t>
            </a:r>
            <a:endParaRPr sz="32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77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10" dirty="0">
                <a:latin typeface="Carlito"/>
                <a:cs typeface="Carlito"/>
              </a:rPr>
              <a:t>Intrussion </a:t>
            </a:r>
            <a:r>
              <a:rPr sz="3200" spc="-5" dirty="0">
                <a:latin typeface="Carlito"/>
                <a:cs typeface="Carlito"/>
              </a:rPr>
              <a:t>of </a:t>
            </a:r>
            <a:r>
              <a:rPr sz="3200" spc="-10" dirty="0">
                <a:latin typeface="Carlito"/>
                <a:cs typeface="Carlito"/>
              </a:rPr>
              <a:t>dentin</a:t>
            </a:r>
            <a:r>
              <a:rPr sz="3200" spc="35" dirty="0">
                <a:latin typeface="Carlito"/>
                <a:cs typeface="Carlito"/>
              </a:rPr>
              <a:t> </a:t>
            </a:r>
            <a:r>
              <a:rPr sz="3200" dirty="0">
                <a:latin typeface="Carlito"/>
                <a:cs typeface="Carlito"/>
              </a:rPr>
              <a:t>chip</a:t>
            </a:r>
            <a:endParaRPr sz="32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99566" y="257048"/>
            <a:ext cx="6350000" cy="4064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106805" algn="l"/>
              </a:tabLst>
            </a:pPr>
            <a:r>
              <a:rPr sz="2500" spc="-5" dirty="0">
                <a:solidFill>
                  <a:srgbClr val="17375E"/>
                </a:solidFill>
              </a:rPr>
              <a:t>Criteria	essential </a:t>
            </a:r>
            <a:r>
              <a:rPr sz="2500" spc="-25" dirty="0">
                <a:solidFill>
                  <a:srgbClr val="17375E"/>
                </a:solidFill>
              </a:rPr>
              <a:t>for </a:t>
            </a:r>
            <a:r>
              <a:rPr sz="2500" spc="-5" dirty="0">
                <a:solidFill>
                  <a:srgbClr val="17375E"/>
                </a:solidFill>
              </a:rPr>
              <a:t>a </a:t>
            </a:r>
            <a:r>
              <a:rPr sz="2500" spc="-10" dirty="0">
                <a:solidFill>
                  <a:srgbClr val="17375E"/>
                </a:solidFill>
              </a:rPr>
              <a:t>successful direct pulp</a:t>
            </a:r>
            <a:r>
              <a:rPr sz="2500" spc="60" dirty="0">
                <a:solidFill>
                  <a:srgbClr val="17375E"/>
                </a:solidFill>
              </a:rPr>
              <a:t> </a:t>
            </a:r>
            <a:r>
              <a:rPr sz="2500" spc="-10" dirty="0">
                <a:solidFill>
                  <a:srgbClr val="17375E"/>
                </a:solidFill>
              </a:rPr>
              <a:t>cap.</a:t>
            </a:r>
            <a:endParaRPr sz="2500"/>
          </a:p>
        </p:txBody>
      </p:sp>
      <p:sp>
        <p:nvSpPr>
          <p:cNvPr id="3" name="object 3"/>
          <p:cNvSpPr txBox="1"/>
          <p:nvPr/>
        </p:nvSpPr>
        <p:spPr>
          <a:xfrm>
            <a:off x="2717673" y="641349"/>
            <a:ext cx="2715895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spc="-5" dirty="0">
                <a:latin typeface="Carlito"/>
                <a:cs typeface="Carlito"/>
              </a:rPr>
              <a:t>Lin and </a:t>
            </a:r>
            <a:r>
              <a:rPr sz="2200" spc="-10" dirty="0">
                <a:latin typeface="Carlito"/>
                <a:cs typeface="Carlito"/>
              </a:rPr>
              <a:t>Langland</a:t>
            </a:r>
            <a:r>
              <a:rPr sz="2200" spc="-80" dirty="0">
                <a:latin typeface="Carlito"/>
                <a:cs typeface="Carlito"/>
              </a:rPr>
              <a:t> </a:t>
            </a:r>
            <a:r>
              <a:rPr sz="2200" spc="-10" dirty="0">
                <a:latin typeface="Carlito"/>
                <a:cs typeface="Carlito"/>
              </a:rPr>
              <a:t>(1981)</a:t>
            </a:r>
            <a:endParaRPr sz="2200">
              <a:latin typeface="Carlito"/>
              <a:cs typeface="Carlito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00584" y="1796795"/>
            <a:ext cx="2587752" cy="79095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036421" y="1986533"/>
            <a:ext cx="719455" cy="3149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900" spc="-15" dirty="0">
                <a:solidFill>
                  <a:srgbClr val="FFFFFF"/>
                </a:solidFill>
                <a:latin typeface="Carlito"/>
                <a:cs typeface="Carlito"/>
              </a:rPr>
              <a:t>History</a:t>
            </a:r>
            <a:endParaRPr sz="1900">
              <a:latin typeface="Carlito"/>
              <a:cs typeface="Carlito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54864" y="2478023"/>
            <a:ext cx="2638044" cy="408736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243636" y="2563748"/>
            <a:ext cx="1997710" cy="889635"/>
          </a:xfrm>
          <a:prstGeom prst="rect">
            <a:avLst/>
          </a:prstGeom>
        </p:spPr>
        <p:txBody>
          <a:bodyPr vert="horz" wrap="square" lIns="0" tIns="40640" rIns="0" bIns="0" rtlCol="0">
            <a:spAutoFit/>
          </a:bodyPr>
          <a:lstStyle/>
          <a:p>
            <a:pPr marL="184785" marR="5080" indent="-172720">
              <a:lnSpc>
                <a:spcPts val="2090"/>
              </a:lnSpc>
              <a:spcBef>
                <a:spcPts val="320"/>
              </a:spcBef>
              <a:buFont typeface="Arial"/>
              <a:buChar char="•"/>
              <a:tabLst>
                <a:tab pos="185420" algn="l"/>
              </a:tabLst>
            </a:pPr>
            <a:r>
              <a:rPr sz="1900" spc="-5" dirty="0">
                <a:latin typeface="Carlito"/>
                <a:cs typeface="Carlito"/>
              </a:rPr>
              <a:t>No </a:t>
            </a:r>
            <a:r>
              <a:rPr sz="1900" spc="-10" dirty="0">
                <a:latin typeface="Carlito"/>
                <a:cs typeface="Carlito"/>
              </a:rPr>
              <a:t>recurring or  spontaneous</a:t>
            </a:r>
            <a:r>
              <a:rPr sz="1900" spc="-60" dirty="0">
                <a:latin typeface="Carlito"/>
                <a:cs typeface="Carlito"/>
              </a:rPr>
              <a:t> </a:t>
            </a:r>
            <a:r>
              <a:rPr sz="1900" spc="-5" dirty="0">
                <a:latin typeface="Carlito"/>
                <a:cs typeface="Carlito"/>
              </a:rPr>
              <a:t>pain.</a:t>
            </a:r>
            <a:endParaRPr sz="1900">
              <a:latin typeface="Carlito"/>
              <a:cs typeface="Carlito"/>
            </a:endParaRPr>
          </a:p>
          <a:p>
            <a:pPr marL="184785" indent="-172720">
              <a:lnSpc>
                <a:spcPct val="100000"/>
              </a:lnSpc>
              <a:spcBef>
                <a:spcPts val="120"/>
              </a:spcBef>
              <a:buFont typeface="Arial"/>
              <a:buChar char="•"/>
              <a:tabLst>
                <a:tab pos="185420" algn="l"/>
              </a:tabLst>
            </a:pPr>
            <a:r>
              <a:rPr sz="1900" spc="-5" dirty="0">
                <a:latin typeface="Carlito"/>
                <a:cs typeface="Carlito"/>
              </a:rPr>
              <a:t>No</a:t>
            </a:r>
            <a:r>
              <a:rPr sz="1900" spc="-25" dirty="0">
                <a:latin typeface="Carlito"/>
                <a:cs typeface="Carlito"/>
              </a:rPr>
              <a:t> </a:t>
            </a:r>
            <a:r>
              <a:rPr sz="1900" spc="-10" dirty="0">
                <a:latin typeface="Carlito"/>
                <a:cs typeface="Carlito"/>
              </a:rPr>
              <a:t>swelling.</a:t>
            </a:r>
            <a:endParaRPr sz="1900">
              <a:latin typeface="Carlito"/>
              <a:cs typeface="Carlito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2935223" y="1773935"/>
            <a:ext cx="2583179" cy="81381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3590035" y="1853945"/>
            <a:ext cx="1279525" cy="579755"/>
          </a:xfrm>
          <a:prstGeom prst="rect">
            <a:avLst/>
          </a:prstGeom>
        </p:spPr>
        <p:txBody>
          <a:bodyPr vert="horz" wrap="square" lIns="0" tIns="40640" rIns="0" bIns="0" rtlCol="0">
            <a:spAutoFit/>
          </a:bodyPr>
          <a:lstStyle/>
          <a:p>
            <a:pPr marL="73660" marR="5080" indent="-60960">
              <a:lnSpc>
                <a:spcPts val="2090"/>
              </a:lnSpc>
              <a:spcBef>
                <a:spcPts val="320"/>
              </a:spcBef>
            </a:pPr>
            <a:r>
              <a:rPr sz="1900" spc="-5" dirty="0">
                <a:solidFill>
                  <a:srgbClr val="FFFFFF"/>
                </a:solidFill>
                <a:latin typeface="Carlito"/>
                <a:cs typeface="Carlito"/>
              </a:rPr>
              <a:t>P</a:t>
            </a:r>
            <a:r>
              <a:rPr sz="1900" spc="-30" dirty="0">
                <a:solidFill>
                  <a:srgbClr val="FFFFFF"/>
                </a:solidFill>
                <a:latin typeface="Carlito"/>
                <a:cs typeface="Carlito"/>
              </a:rPr>
              <a:t>r</a:t>
            </a:r>
            <a:r>
              <a:rPr sz="1900" spc="-5" dirty="0">
                <a:solidFill>
                  <a:srgbClr val="FFFFFF"/>
                </a:solidFill>
                <a:latin typeface="Carlito"/>
                <a:cs typeface="Carlito"/>
              </a:rPr>
              <a:t>eope</a:t>
            </a:r>
            <a:r>
              <a:rPr sz="1900" spc="-40" dirty="0">
                <a:solidFill>
                  <a:srgbClr val="FFFFFF"/>
                </a:solidFill>
                <a:latin typeface="Carlito"/>
                <a:cs typeface="Carlito"/>
              </a:rPr>
              <a:t>r</a:t>
            </a:r>
            <a:r>
              <a:rPr sz="1900" spc="-15" dirty="0">
                <a:solidFill>
                  <a:srgbClr val="FFFFFF"/>
                </a:solidFill>
                <a:latin typeface="Carlito"/>
                <a:cs typeface="Carlito"/>
              </a:rPr>
              <a:t>a</a:t>
            </a:r>
            <a:r>
              <a:rPr sz="1900" spc="-5" dirty="0">
                <a:solidFill>
                  <a:srgbClr val="FFFFFF"/>
                </a:solidFill>
                <a:latin typeface="Carlito"/>
                <a:cs typeface="Carlito"/>
              </a:rPr>
              <a:t>ti</a:t>
            </a:r>
            <a:r>
              <a:rPr sz="1900" spc="-40" dirty="0">
                <a:solidFill>
                  <a:srgbClr val="FFFFFF"/>
                </a:solidFill>
                <a:latin typeface="Carlito"/>
                <a:cs typeface="Carlito"/>
              </a:rPr>
              <a:t>v</a:t>
            </a:r>
            <a:r>
              <a:rPr sz="1900" spc="-5" dirty="0">
                <a:solidFill>
                  <a:srgbClr val="FFFFFF"/>
                </a:solidFill>
                <a:latin typeface="Carlito"/>
                <a:cs typeface="Carlito"/>
              </a:rPr>
              <a:t>e  </a:t>
            </a:r>
            <a:r>
              <a:rPr sz="1900" spc="-10" dirty="0">
                <a:solidFill>
                  <a:srgbClr val="FFFFFF"/>
                </a:solidFill>
                <a:latin typeface="Carlito"/>
                <a:cs typeface="Carlito"/>
              </a:rPr>
              <a:t>assessment</a:t>
            </a:r>
            <a:endParaRPr sz="1900">
              <a:latin typeface="Carlito"/>
              <a:cs typeface="Carlito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2889504" y="2478023"/>
            <a:ext cx="2642616" cy="4087367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3076194" y="2543327"/>
            <a:ext cx="2486406" cy="3779880"/>
          </a:xfrm>
          <a:prstGeom prst="rect">
            <a:avLst/>
          </a:prstGeom>
        </p:spPr>
        <p:txBody>
          <a:bodyPr vert="horz" wrap="square" lIns="0" tIns="32384" rIns="0" bIns="0" rtlCol="0">
            <a:spAutoFit/>
          </a:bodyPr>
          <a:lstStyle/>
          <a:p>
            <a:pPr marL="184785" indent="-172720">
              <a:lnSpc>
                <a:spcPct val="100000"/>
              </a:lnSpc>
              <a:spcBef>
                <a:spcPts val="254"/>
              </a:spcBef>
              <a:buFont typeface="Arial"/>
              <a:buChar char="•"/>
              <a:tabLst>
                <a:tab pos="185420" algn="l"/>
              </a:tabLst>
            </a:pPr>
            <a:r>
              <a:rPr sz="1900" spc="-5" dirty="0">
                <a:latin typeface="Carlito"/>
                <a:cs typeface="Carlito"/>
              </a:rPr>
              <a:t>Normal </a:t>
            </a:r>
            <a:r>
              <a:rPr sz="1900" spc="-10" dirty="0">
                <a:latin typeface="Carlito"/>
                <a:cs typeface="Carlito"/>
              </a:rPr>
              <a:t>vitality</a:t>
            </a:r>
            <a:r>
              <a:rPr sz="1900" spc="-35" dirty="0">
                <a:latin typeface="Carlito"/>
                <a:cs typeface="Carlito"/>
              </a:rPr>
              <a:t> </a:t>
            </a:r>
            <a:r>
              <a:rPr sz="1900" spc="-10" dirty="0">
                <a:latin typeface="Carlito"/>
                <a:cs typeface="Carlito"/>
              </a:rPr>
              <a:t>tests.</a:t>
            </a:r>
            <a:endParaRPr sz="1900" dirty="0">
              <a:latin typeface="Carlito"/>
              <a:cs typeface="Carlito"/>
            </a:endParaRPr>
          </a:p>
          <a:p>
            <a:pPr marL="184785" marR="692785" indent="-172720">
              <a:lnSpc>
                <a:spcPts val="2090"/>
              </a:lnSpc>
              <a:spcBef>
                <a:spcPts val="385"/>
              </a:spcBef>
              <a:buFont typeface="Arial"/>
              <a:buChar char="•"/>
              <a:tabLst>
                <a:tab pos="185420" algn="l"/>
              </a:tabLst>
            </a:pPr>
            <a:r>
              <a:rPr sz="1900" spc="-5" dirty="0">
                <a:latin typeface="Carlito"/>
                <a:cs typeface="Carlito"/>
              </a:rPr>
              <a:t>Not </a:t>
            </a:r>
            <a:r>
              <a:rPr sz="1900" spc="-10" dirty="0">
                <a:latin typeface="Carlito"/>
                <a:cs typeface="Carlito"/>
              </a:rPr>
              <a:t>tender</a:t>
            </a:r>
            <a:r>
              <a:rPr sz="1900" spc="-55" dirty="0">
                <a:latin typeface="Carlito"/>
                <a:cs typeface="Carlito"/>
              </a:rPr>
              <a:t> </a:t>
            </a:r>
            <a:r>
              <a:rPr sz="1900" spc="-15" dirty="0">
                <a:latin typeface="Carlito"/>
                <a:cs typeface="Carlito"/>
              </a:rPr>
              <a:t>to  </a:t>
            </a:r>
            <a:r>
              <a:rPr sz="1900" spc="-10" dirty="0">
                <a:latin typeface="Carlito"/>
                <a:cs typeface="Carlito"/>
              </a:rPr>
              <a:t>percussion.</a:t>
            </a:r>
            <a:endParaRPr sz="1900" dirty="0">
              <a:latin typeface="Carlito"/>
              <a:cs typeface="Carlito"/>
            </a:endParaRPr>
          </a:p>
          <a:p>
            <a:pPr marL="184785" indent="-172720">
              <a:lnSpc>
                <a:spcPct val="100000"/>
              </a:lnSpc>
              <a:spcBef>
                <a:spcPts val="120"/>
              </a:spcBef>
              <a:buFont typeface="Arial"/>
              <a:buChar char="•"/>
              <a:tabLst>
                <a:tab pos="185420" algn="l"/>
              </a:tabLst>
            </a:pPr>
            <a:r>
              <a:rPr sz="1900" spc="-5" dirty="0">
                <a:latin typeface="Carlito"/>
                <a:cs typeface="Carlito"/>
              </a:rPr>
              <a:t>No</a:t>
            </a:r>
            <a:r>
              <a:rPr sz="1900" spc="-20" dirty="0">
                <a:latin typeface="Carlito"/>
                <a:cs typeface="Carlito"/>
              </a:rPr>
              <a:t> </a:t>
            </a:r>
            <a:r>
              <a:rPr sz="1900" spc="-10" dirty="0">
                <a:latin typeface="Carlito"/>
                <a:cs typeface="Carlito"/>
              </a:rPr>
              <a:t>swelling.</a:t>
            </a:r>
            <a:endParaRPr sz="1900" dirty="0">
              <a:latin typeface="Carlito"/>
              <a:cs typeface="Carlito"/>
            </a:endParaRPr>
          </a:p>
          <a:p>
            <a:pPr marL="184785" marR="470534" indent="-172720">
              <a:lnSpc>
                <a:spcPct val="91600"/>
              </a:lnSpc>
              <a:spcBef>
                <a:spcPts val="345"/>
              </a:spcBef>
              <a:buFont typeface="Arial"/>
              <a:buChar char="•"/>
              <a:tabLst>
                <a:tab pos="185420" algn="l"/>
              </a:tabLst>
            </a:pPr>
            <a:r>
              <a:rPr sz="1900" spc="-5" dirty="0">
                <a:latin typeface="Carlito"/>
                <a:cs typeface="Carlito"/>
              </a:rPr>
              <a:t>No</a:t>
            </a:r>
            <a:r>
              <a:rPr sz="1900" spc="-100" dirty="0">
                <a:latin typeface="Carlito"/>
                <a:cs typeface="Carlito"/>
              </a:rPr>
              <a:t> </a:t>
            </a:r>
            <a:r>
              <a:rPr sz="1900" spc="-10" dirty="0">
                <a:latin typeface="Carlito"/>
                <a:cs typeface="Carlito"/>
              </a:rPr>
              <a:t>radiographic  evidence of  periradicular  </a:t>
            </a:r>
            <a:r>
              <a:rPr sz="1900" spc="-20" dirty="0">
                <a:latin typeface="Carlito"/>
                <a:cs typeface="Carlito"/>
              </a:rPr>
              <a:t>pathology.</a:t>
            </a:r>
            <a:endParaRPr sz="1900" dirty="0">
              <a:latin typeface="Carlito"/>
              <a:cs typeface="Carlito"/>
            </a:endParaRPr>
          </a:p>
          <a:p>
            <a:pPr marL="184785" indent="-172720">
              <a:lnSpc>
                <a:spcPct val="100000"/>
              </a:lnSpc>
              <a:spcBef>
                <a:spcPts val="155"/>
              </a:spcBef>
              <a:buFont typeface="Arial"/>
              <a:buChar char="•"/>
              <a:tabLst>
                <a:tab pos="185420" algn="l"/>
              </a:tabLst>
            </a:pPr>
            <a:r>
              <a:rPr sz="1900" spc="-35" dirty="0">
                <a:latin typeface="Carlito"/>
                <a:cs typeface="Carlito"/>
              </a:rPr>
              <a:t>Young</a:t>
            </a:r>
            <a:r>
              <a:rPr sz="1900" spc="-15" dirty="0">
                <a:latin typeface="Carlito"/>
                <a:cs typeface="Carlito"/>
              </a:rPr>
              <a:t> </a:t>
            </a:r>
            <a:r>
              <a:rPr sz="1900" spc="-10" dirty="0">
                <a:latin typeface="Carlito"/>
                <a:cs typeface="Carlito"/>
              </a:rPr>
              <a:t>patient.</a:t>
            </a:r>
            <a:endParaRPr sz="1900" dirty="0">
              <a:latin typeface="Carlito"/>
              <a:cs typeface="Carlito"/>
            </a:endParaRPr>
          </a:p>
          <a:p>
            <a:pPr marL="184785" marR="268605" indent="-172720">
              <a:lnSpc>
                <a:spcPct val="91600"/>
              </a:lnSpc>
              <a:spcBef>
                <a:spcPts val="350"/>
              </a:spcBef>
              <a:buFont typeface="Arial"/>
              <a:buChar char="•"/>
              <a:tabLst>
                <a:tab pos="185420" algn="l"/>
              </a:tabLst>
            </a:pPr>
            <a:r>
              <a:rPr sz="1900" spc="-10" dirty="0">
                <a:latin typeface="Carlito"/>
                <a:cs typeface="Carlito"/>
              </a:rPr>
              <a:t>Radiographically  obvious pulp  </a:t>
            </a:r>
            <a:r>
              <a:rPr sz="1900" spc="-5" dirty="0">
                <a:latin typeface="Carlito"/>
                <a:cs typeface="Carlito"/>
              </a:rPr>
              <a:t>chamber and</a:t>
            </a:r>
            <a:r>
              <a:rPr sz="1900" spc="-70" dirty="0">
                <a:latin typeface="Carlito"/>
                <a:cs typeface="Carlito"/>
              </a:rPr>
              <a:t> </a:t>
            </a:r>
            <a:r>
              <a:rPr sz="1900" spc="-15" dirty="0">
                <a:latin typeface="Carlito"/>
                <a:cs typeface="Carlito"/>
              </a:rPr>
              <a:t>root  </a:t>
            </a:r>
            <a:r>
              <a:rPr sz="1900" spc="-5" dirty="0">
                <a:latin typeface="Carlito"/>
                <a:cs typeface="Carlito"/>
              </a:rPr>
              <a:t>canal.</a:t>
            </a:r>
            <a:endParaRPr sz="1900" dirty="0">
              <a:latin typeface="Carlito"/>
              <a:cs typeface="Carlito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5765291" y="1796795"/>
            <a:ext cx="2587752" cy="79095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6260719" y="1986533"/>
            <a:ext cx="1600835" cy="3149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900" spc="-10" dirty="0">
                <a:solidFill>
                  <a:srgbClr val="FFFFFF"/>
                </a:solidFill>
                <a:latin typeface="Carlito"/>
                <a:cs typeface="Carlito"/>
              </a:rPr>
              <a:t>Clinical</a:t>
            </a:r>
            <a:r>
              <a:rPr sz="1900" spc="-3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1900" spc="-10" dirty="0">
                <a:solidFill>
                  <a:srgbClr val="FFFFFF"/>
                </a:solidFill>
                <a:latin typeface="Carlito"/>
                <a:cs typeface="Carlito"/>
              </a:rPr>
              <a:t>findings.</a:t>
            </a:r>
            <a:endParaRPr sz="1900">
              <a:latin typeface="Carlito"/>
              <a:cs typeface="Carlito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5719571" y="2478023"/>
            <a:ext cx="2633472" cy="4087367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5908675" y="2543327"/>
            <a:ext cx="2183130" cy="909955"/>
          </a:xfrm>
          <a:prstGeom prst="rect">
            <a:avLst/>
          </a:prstGeom>
        </p:spPr>
        <p:txBody>
          <a:bodyPr vert="horz" wrap="square" lIns="0" tIns="32384" rIns="0" bIns="0" rtlCol="0">
            <a:spAutoFit/>
          </a:bodyPr>
          <a:lstStyle/>
          <a:p>
            <a:pPr marL="184785" indent="-172720">
              <a:lnSpc>
                <a:spcPct val="100000"/>
              </a:lnSpc>
              <a:spcBef>
                <a:spcPts val="254"/>
              </a:spcBef>
              <a:buFont typeface="Arial"/>
              <a:buChar char="•"/>
              <a:tabLst>
                <a:tab pos="185420" algn="l"/>
              </a:tabLst>
            </a:pPr>
            <a:r>
              <a:rPr sz="1900" spc="-5" dirty="0">
                <a:latin typeface="Carlito"/>
                <a:cs typeface="Carlito"/>
              </a:rPr>
              <a:t>Pink</a:t>
            </a:r>
            <a:r>
              <a:rPr sz="1900" spc="-15" dirty="0">
                <a:latin typeface="Carlito"/>
                <a:cs typeface="Carlito"/>
              </a:rPr>
              <a:t> </a:t>
            </a:r>
            <a:r>
              <a:rPr sz="1900" spc="-10" dirty="0">
                <a:latin typeface="Carlito"/>
                <a:cs typeface="Carlito"/>
              </a:rPr>
              <a:t>pulp</a:t>
            </a:r>
            <a:endParaRPr sz="1900">
              <a:latin typeface="Carlito"/>
              <a:cs typeface="Carlito"/>
            </a:endParaRPr>
          </a:p>
          <a:p>
            <a:pPr marL="184785" marR="5080" indent="-172720">
              <a:lnSpc>
                <a:spcPts val="2090"/>
              </a:lnSpc>
              <a:spcBef>
                <a:spcPts val="385"/>
              </a:spcBef>
              <a:buFont typeface="Arial"/>
              <a:buChar char="•"/>
              <a:tabLst>
                <a:tab pos="185420" algn="l"/>
              </a:tabLst>
            </a:pPr>
            <a:r>
              <a:rPr sz="1900" spc="-5" dirty="0">
                <a:latin typeface="Carlito"/>
                <a:cs typeface="Carlito"/>
              </a:rPr>
              <a:t>Bleed </a:t>
            </a:r>
            <a:r>
              <a:rPr sz="1900" spc="-10" dirty="0">
                <a:latin typeface="Carlito"/>
                <a:cs typeface="Carlito"/>
              </a:rPr>
              <a:t>if touched but  not</a:t>
            </a:r>
            <a:r>
              <a:rPr sz="1900" spc="-20" dirty="0">
                <a:latin typeface="Carlito"/>
                <a:cs typeface="Carlito"/>
              </a:rPr>
              <a:t> </a:t>
            </a:r>
            <a:r>
              <a:rPr sz="1900" spc="-25" dirty="0">
                <a:latin typeface="Carlito"/>
                <a:cs typeface="Carlito"/>
              </a:rPr>
              <a:t>excessively.</a:t>
            </a:r>
            <a:endParaRPr sz="1900">
              <a:latin typeface="Carlito"/>
              <a:cs typeface="Carlito"/>
            </a:endParaRPr>
          </a:p>
        </p:txBody>
      </p:sp>
      <p:sp>
        <p:nvSpPr>
          <p:cNvPr id="17" name="object 1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spc="-5" dirty="0"/>
              <a:t>facebook.com/notesdental</a:t>
            </a:r>
          </a:p>
        </p:txBody>
      </p:sp>
      <p:sp>
        <p:nvSpPr>
          <p:cNvPr id="16" name="object 16"/>
          <p:cNvSpPr txBox="1"/>
          <p:nvPr/>
        </p:nvSpPr>
        <p:spPr>
          <a:xfrm>
            <a:off x="6248400" y="881062"/>
            <a:ext cx="2895600" cy="338455"/>
          </a:xfrm>
          <a:prstGeom prst="rect">
            <a:avLst/>
          </a:prstGeom>
          <a:solidFill>
            <a:srgbClr val="FFCCCC"/>
          </a:solidFill>
          <a:ln w="12700">
            <a:solidFill>
              <a:srgbClr val="35A9B8"/>
            </a:solidFill>
          </a:ln>
        </p:spPr>
        <p:txBody>
          <a:bodyPr vert="horz" wrap="square" lIns="0" tIns="33020" rIns="0" bIns="0" rtlCol="0">
            <a:spAutoFit/>
          </a:bodyPr>
          <a:lstStyle/>
          <a:p>
            <a:pPr marL="92075">
              <a:lnSpc>
                <a:spcPct val="100000"/>
              </a:lnSpc>
              <a:spcBef>
                <a:spcPts val="260"/>
              </a:spcBef>
            </a:pPr>
            <a:r>
              <a:rPr sz="1600" spc="-10" dirty="0">
                <a:solidFill>
                  <a:srgbClr val="008000"/>
                </a:solidFill>
                <a:latin typeface="Carlito"/>
                <a:cs typeface="Carlito"/>
              </a:rPr>
              <a:t>BDJ 2001 </a:t>
            </a:r>
            <a:r>
              <a:rPr sz="1600" spc="-5" dirty="0">
                <a:solidFill>
                  <a:srgbClr val="008000"/>
                </a:solidFill>
                <a:latin typeface="Carlito"/>
                <a:cs typeface="Carlito"/>
              </a:rPr>
              <a:t>, </a:t>
            </a:r>
            <a:r>
              <a:rPr sz="1600" spc="-35" dirty="0">
                <a:solidFill>
                  <a:srgbClr val="008000"/>
                </a:solidFill>
                <a:latin typeface="Carlito"/>
                <a:cs typeface="Carlito"/>
              </a:rPr>
              <a:t>Vol </a:t>
            </a:r>
            <a:r>
              <a:rPr sz="1600" spc="-10" dirty="0">
                <a:solidFill>
                  <a:srgbClr val="008000"/>
                </a:solidFill>
                <a:latin typeface="Carlito"/>
                <a:cs typeface="Carlito"/>
              </a:rPr>
              <a:t>191 </a:t>
            </a:r>
            <a:r>
              <a:rPr sz="1600" spc="-5" dirty="0">
                <a:solidFill>
                  <a:srgbClr val="008000"/>
                </a:solidFill>
                <a:latin typeface="Carlito"/>
                <a:cs typeface="Carlito"/>
              </a:rPr>
              <a:t>,No</a:t>
            </a:r>
            <a:r>
              <a:rPr sz="1600" spc="130" dirty="0">
                <a:solidFill>
                  <a:srgbClr val="008000"/>
                </a:solidFill>
                <a:latin typeface="Carlito"/>
                <a:cs typeface="Carlito"/>
              </a:rPr>
              <a:t> </a:t>
            </a:r>
            <a:r>
              <a:rPr sz="1600" spc="-5" dirty="0">
                <a:solidFill>
                  <a:srgbClr val="008000"/>
                </a:solidFill>
                <a:latin typeface="Carlito"/>
                <a:cs typeface="Carlito"/>
              </a:rPr>
              <a:t>11</a:t>
            </a:r>
            <a:endParaRPr sz="16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02204" y="461594"/>
            <a:ext cx="5674996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Pulp </a:t>
            </a:r>
            <a:r>
              <a:rPr spc="-5" dirty="0"/>
              <a:t>capping</a:t>
            </a:r>
            <a:r>
              <a:rPr spc="-55" dirty="0"/>
              <a:t> </a:t>
            </a:r>
            <a:r>
              <a:rPr spc="-10" dirty="0"/>
              <a:t>agent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spc="-5" dirty="0"/>
              <a:t>facebook.com/notesdental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526794"/>
            <a:ext cx="7751445" cy="4369435"/>
          </a:xfrm>
          <a:prstGeom prst="rect">
            <a:avLst/>
          </a:prstGeom>
        </p:spPr>
        <p:txBody>
          <a:bodyPr vert="horz" wrap="square" lIns="0" tIns="100965" rIns="0" bIns="0" rtlCol="0">
            <a:spAutoFit/>
          </a:bodyPr>
          <a:lstStyle/>
          <a:p>
            <a:pPr marL="355600" marR="5080" indent="-342900">
              <a:lnSpc>
                <a:spcPts val="2880"/>
              </a:lnSpc>
              <a:spcBef>
                <a:spcPts val="79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000" spc="-5" dirty="0">
                <a:latin typeface="Carlito"/>
                <a:cs typeface="Carlito"/>
              </a:rPr>
              <a:t>CaOH, CaOH </a:t>
            </a:r>
            <a:r>
              <a:rPr sz="3000" dirty="0">
                <a:latin typeface="Carlito"/>
                <a:cs typeface="Carlito"/>
              </a:rPr>
              <a:t>with </a:t>
            </a:r>
            <a:r>
              <a:rPr sz="3000" spc="-10" dirty="0">
                <a:latin typeface="Carlito"/>
                <a:cs typeface="Carlito"/>
              </a:rPr>
              <a:t>antibiotics </a:t>
            </a:r>
            <a:r>
              <a:rPr sz="3000" dirty="0">
                <a:latin typeface="Carlito"/>
                <a:cs typeface="Carlito"/>
              </a:rPr>
              <a:t>and </a:t>
            </a:r>
            <a:r>
              <a:rPr sz="3000" spc="-15" dirty="0">
                <a:latin typeface="Carlito"/>
                <a:cs typeface="Carlito"/>
              </a:rPr>
              <a:t>corticosteroid,  ZOE </a:t>
            </a:r>
            <a:r>
              <a:rPr sz="3000" dirty="0">
                <a:latin typeface="Carlito"/>
                <a:cs typeface="Carlito"/>
              </a:rPr>
              <a:t>and</a:t>
            </a:r>
            <a:r>
              <a:rPr sz="3000" spc="-20" dirty="0">
                <a:latin typeface="Carlito"/>
                <a:cs typeface="Carlito"/>
              </a:rPr>
              <a:t> </a:t>
            </a:r>
            <a:r>
              <a:rPr sz="3000" spc="-80" dirty="0">
                <a:latin typeface="Carlito"/>
                <a:cs typeface="Carlito"/>
              </a:rPr>
              <a:t>MTA</a:t>
            </a:r>
            <a:endParaRPr sz="3000">
              <a:latin typeface="Carlito"/>
              <a:cs typeface="Carlito"/>
            </a:endParaRPr>
          </a:p>
          <a:p>
            <a:pPr marL="355600" marR="327025" indent="-342900">
              <a:lnSpc>
                <a:spcPts val="2880"/>
              </a:lnSpc>
              <a:spcBef>
                <a:spcPts val="72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000" dirty="0">
                <a:latin typeface="Carlito"/>
                <a:cs typeface="Carlito"/>
              </a:rPr>
              <a:t>Ideal </a:t>
            </a:r>
            <a:r>
              <a:rPr sz="3000" spc="-10" dirty="0">
                <a:latin typeface="Carlito"/>
                <a:cs typeface="Carlito"/>
              </a:rPr>
              <a:t>properties </a:t>
            </a:r>
            <a:r>
              <a:rPr sz="3000" spc="-5" dirty="0">
                <a:latin typeface="Carlito"/>
                <a:cs typeface="Carlito"/>
              </a:rPr>
              <a:t>of pulp </a:t>
            </a:r>
            <a:r>
              <a:rPr sz="3000" spc="-10" dirty="0">
                <a:latin typeface="Carlito"/>
                <a:cs typeface="Carlito"/>
              </a:rPr>
              <a:t>capping </a:t>
            </a:r>
            <a:r>
              <a:rPr sz="3000" spc="-15" dirty="0">
                <a:latin typeface="Carlito"/>
                <a:cs typeface="Carlito"/>
              </a:rPr>
              <a:t>agent </a:t>
            </a:r>
            <a:r>
              <a:rPr sz="3000" spc="-5" dirty="0">
                <a:latin typeface="Carlito"/>
                <a:cs typeface="Carlito"/>
              </a:rPr>
              <a:t>(Cohen  </a:t>
            </a:r>
            <a:r>
              <a:rPr sz="3000" dirty="0">
                <a:latin typeface="Carlito"/>
                <a:cs typeface="Carlito"/>
              </a:rPr>
              <a:t>and</a:t>
            </a:r>
            <a:r>
              <a:rPr sz="3000" spc="-15" dirty="0">
                <a:latin typeface="Carlito"/>
                <a:cs typeface="Carlito"/>
              </a:rPr>
              <a:t> </a:t>
            </a:r>
            <a:r>
              <a:rPr sz="3000" spc="-5" dirty="0">
                <a:latin typeface="Carlito"/>
                <a:cs typeface="Carlito"/>
              </a:rPr>
              <a:t>Combe)</a:t>
            </a:r>
            <a:endParaRPr sz="3000">
              <a:latin typeface="Carlito"/>
              <a:cs typeface="Carlito"/>
            </a:endParaRPr>
          </a:p>
          <a:p>
            <a:pPr marL="756285" lvl="1" indent="-287020">
              <a:lnSpc>
                <a:spcPct val="100000"/>
              </a:lnSpc>
              <a:spcBef>
                <a:spcPts val="45"/>
              </a:spcBef>
              <a:buFont typeface="Arial"/>
              <a:buChar char="–"/>
              <a:tabLst>
                <a:tab pos="756920" algn="l"/>
              </a:tabLst>
            </a:pPr>
            <a:r>
              <a:rPr sz="2600" spc="-5" dirty="0">
                <a:latin typeface="Carlito"/>
                <a:cs typeface="Carlito"/>
              </a:rPr>
              <a:t>Maintain pulp</a:t>
            </a:r>
            <a:r>
              <a:rPr sz="2600" spc="-40" dirty="0">
                <a:latin typeface="Carlito"/>
                <a:cs typeface="Carlito"/>
              </a:rPr>
              <a:t> </a:t>
            </a:r>
            <a:r>
              <a:rPr sz="2600" spc="-5" dirty="0">
                <a:latin typeface="Carlito"/>
                <a:cs typeface="Carlito"/>
              </a:rPr>
              <a:t>vitality</a:t>
            </a:r>
            <a:endParaRPr sz="2600">
              <a:latin typeface="Carlito"/>
              <a:cs typeface="Carlito"/>
            </a:endParaRPr>
          </a:p>
          <a:p>
            <a:pPr marL="756285" lvl="1" indent="-287020">
              <a:lnSpc>
                <a:spcPct val="100000"/>
              </a:lnSpc>
              <a:buFont typeface="Arial"/>
              <a:buChar char="–"/>
              <a:tabLst>
                <a:tab pos="756920" algn="l"/>
              </a:tabLst>
            </a:pPr>
            <a:r>
              <a:rPr sz="2600" spc="-5" dirty="0">
                <a:latin typeface="Carlito"/>
                <a:cs typeface="Carlito"/>
              </a:rPr>
              <a:t>Stimulate </a:t>
            </a:r>
            <a:r>
              <a:rPr sz="2600" spc="-15" dirty="0">
                <a:latin typeface="Carlito"/>
                <a:cs typeface="Carlito"/>
              </a:rPr>
              <a:t>reparative </a:t>
            </a:r>
            <a:r>
              <a:rPr sz="2600" spc="-5" dirty="0">
                <a:latin typeface="Carlito"/>
                <a:cs typeface="Carlito"/>
              </a:rPr>
              <a:t>dentin</a:t>
            </a:r>
            <a:r>
              <a:rPr sz="2600" spc="-65" dirty="0">
                <a:latin typeface="Carlito"/>
                <a:cs typeface="Carlito"/>
              </a:rPr>
              <a:t> </a:t>
            </a:r>
            <a:r>
              <a:rPr sz="2600" spc="-15" dirty="0">
                <a:latin typeface="Carlito"/>
                <a:cs typeface="Carlito"/>
              </a:rPr>
              <a:t>formation</a:t>
            </a:r>
            <a:endParaRPr sz="2600">
              <a:latin typeface="Carlito"/>
              <a:cs typeface="Carlito"/>
            </a:endParaRPr>
          </a:p>
          <a:p>
            <a:pPr marL="756285" marR="340360" lvl="1" indent="-287020">
              <a:lnSpc>
                <a:spcPts val="2500"/>
              </a:lnSpc>
              <a:spcBef>
                <a:spcPts val="600"/>
              </a:spcBef>
              <a:buFont typeface="Arial"/>
              <a:buChar char="–"/>
              <a:tabLst>
                <a:tab pos="756920" algn="l"/>
              </a:tabLst>
            </a:pPr>
            <a:r>
              <a:rPr sz="2600" dirty="0">
                <a:latin typeface="Carlito"/>
                <a:cs typeface="Carlito"/>
              </a:rPr>
              <a:t>Bacteriocidal and </a:t>
            </a:r>
            <a:r>
              <a:rPr sz="2600" spc="-10" dirty="0">
                <a:latin typeface="Carlito"/>
                <a:cs typeface="Carlito"/>
              </a:rPr>
              <a:t>bacteriostatic, </a:t>
            </a:r>
            <a:r>
              <a:rPr sz="2600" dirty="0">
                <a:latin typeface="Carlito"/>
                <a:cs typeface="Carlito"/>
              </a:rPr>
              <a:t>ability </a:t>
            </a:r>
            <a:r>
              <a:rPr sz="2600" spc="-15" dirty="0">
                <a:latin typeface="Carlito"/>
                <a:cs typeface="Carlito"/>
              </a:rPr>
              <a:t>to </a:t>
            </a:r>
            <a:r>
              <a:rPr sz="2600" spc="-10" dirty="0">
                <a:latin typeface="Carlito"/>
                <a:cs typeface="Carlito"/>
              </a:rPr>
              <a:t>provide  </a:t>
            </a:r>
            <a:r>
              <a:rPr sz="2600" spc="-5" dirty="0">
                <a:latin typeface="Carlito"/>
                <a:cs typeface="Carlito"/>
              </a:rPr>
              <a:t>bacterial</a:t>
            </a:r>
            <a:r>
              <a:rPr sz="2600" spc="-35" dirty="0">
                <a:latin typeface="Carlito"/>
                <a:cs typeface="Carlito"/>
              </a:rPr>
              <a:t> </a:t>
            </a:r>
            <a:r>
              <a:rPr sz="2600" spc="-5" dirty="0">
                <a:latin typeface="Carlito"/>
                <a:cs typeface="Carlito"/>
              </a:rPr>
              <a:t>seal</a:t>
            </a:r>
            <a:endParaRPr sz="2600">
              <a:latin typeface="Carlito"/>
              <a:cs typeface="Carlito"/>
            </a:endParaRPr>
          </a:p>
          <a:p>
            <a:pPr marL="756285" lvl="1" indent="-287020">
              <a:lnSpc>
                <a:spcPct val="100000"/>
              </a:lnSpc>
              <a:spcBef>
                <a:spcPts val="20"/>
              </a:spcBef>
              <a:buFont typeface="Arial"/>
              <a:buChar char="–"/>
              <a:tabLst>
                <a:tab pos="756920" algn="l"/>
              </a:tabLst>
            </a:pPr>
            <a:r>
              <a:rPr sz="2600" spc="-5" dirty="0">
                <a:latin typeface="Carlito"/>
                <a:cs typeface="Carlito"/>
              </a:rPr>
              <a:t>Adhere well </a:t>
            </a:r>
            <a:r>
              <a:rPr sz="2600" spc="-10" dirty="0">
                <a:latin typeface="Carlito"/>
                <a:cs typeface="Carlito"/>
              </a:rPr>
              <a:t>to </a:t>
            </a:r>
            <a:r>
              <a:rPr sz="2600" spc="-5" dirty="0">
                <a:latin typeface="Carlito"/>
                <a:cs typeface="Carlito"/>
              </a:rPr>
              <a:t>dentin </a:t>
            </a:r>
            <a:r>
              <a:rPr sz="2600" dirty="0">
                <a:latin typeface="Carlito"/>
                <a:cs typeface="Carlito"/>
              </a:rPr>
              <a:t>and </a:t>
            </a:r>
            <a:r>
              <a:rPr sz="2600" spc="-20" dirty="0">
                <a:latin typeface="Carlito"/>
                <a:cs typeface="Carlito"/>
              </a:rPr>
              <a:t>restorative</a:t>
            </a:r>
            <a:r>
              <a:rPr sz="2600" spc="-120" dirty="0">
                <a:latin typeface="Carlito"/>
                <a:cs typeface="Carlito"/>
              </a:rPr>
              <a:t> </a:t>
            </a:r>
            <a:r>
              <a:rPr sz="2600" spc="-5" dirty="0">
                <a:latin typeface="Carlito"/>
                <a:cs typeface="Carlito"/>
              </a:rPr>
              <a:t>material</a:t>
            </a:r>
            <a:endParaRPr sz="2600">
              <a:latin typeface="Carlito"/>
              <a:cs typeface="Carlito"/>
            </a:endParaRPr>
          </a:p>
          <a:p>
            <a:pPr marL="756285" lvl="1" indent="-287020">
              <a:lnSpc>
                <a:spcPct val="100000"/>
              </a:lnSpc>
              <a:buFont typeface="Arial"/>
              <a:buChar char="–"/>
              <a:tabLst>
                <a:tab pos="756920" algn="l"/>
              </a:tabLst>
            </a:pPr>
            <a:r>
              <a:rPr sz="2600" spc="-15" dirty="0">
                <a:latin typeface="Carlito"/>
                <a:cs typeface="Carlito"/>
              </a:rPr>
              <a:t>Resist </a:t>
            </a:r>
            <a:r>
              <a:rPr sz="2600" spc="-25" dirty="0">
                <a:latin typeface="Carlito"/>
                <a:cs typeface="Carlito"/>
              </a:rPr>
              <a:t>force </a:t>
            </a:r>
            <a:r>
              <a:rPr sz="2600" spc="-5" dirty="0">
                <a:latin typeface="Carlito"/>
                <a:cs typeface="Carlito"/>
              </a:rPr>
              <a:t>under</a:t>
            </a:r>
            <a:r>
              <a:rPr sz="2600" spc="-30" dirty="0">
                <a:latin typeface="Carlito"/>
                <a:cs typeface="Carlito"/>
              </a:rPr>
              <a:t> </a:t>
            </a:r>
            <a:r>
              <a:rPr sz="2600" spc="-15" dirty="0">
                <a:latin typeface="Carlito"/>
                <a:cs typeface="Carlito"/>
              </a:rPr>
              <a:t>restoration</a:t>
            </a:r>
            <a:endParaRPr sz="2600">
              <a:latin typeface="Carlito"/>
              <a:cs typeface="Carlito"/>
            </a:endParaRPr>
          </a:p>
          <a:p>
            <a:pPr marL="756285" lvl="1" indent="-287020">
              <a:lnSpc>
                <a:spcPct val="100000"/>
              </a:lnSpc>
              <a:buFont typeface="Arial"/>
              <a:buChar char="–"/>
              <a:tabLst>
                <a:tab pos="756920" algn="l"/>
              </a:tabLst>
            </a:pPr>
            <a:r>
              <a:rPr sz="2600" dirty="0">
                <a:latin typeface="Carlito"/>
                <a:cs typeface="Carlito"/>
              </a:rPr>
              <a:t>Radiopaque and</a:t>
            </a:r>
            <a:r>
              <a:rPr sz="2600" spc="-55" dirty="0">
                <a:latin typeface="Carlito"/>
                <a:cs typeface="Carlito"/>
              </a:rPr>
              <a:t> </a:t>
            </a:r>
            <a:r>
              <a:rPr sz="2600" spc="-10" dirty="0">
                <a:latin typeface="Carlito"/>
                <a:cs typeface="Carlito"/>
              </a:rPr>
              <a:t>sterile</a:t>
            </a:r>
            <a:endParaRPr sz="26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44773" y="461594"/>
            <a:ext cx="3637027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10" dirty="0"/>
              <a:t>Classfication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xfrm>
            <a:off x="3722370" y="6465214"/>
            <a:ext cx="1697989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endParaRPr spc="-5" dirty="0"/>
          </a:p>
        </p:txBody>
      </p:sp>
      <p:sp>
        <p:nvSpPr>
          <p:cNvPr id="3" name="object 3"/>
          <p:cNvSpPr txBox="1"/>
          <p:nvPr/>
        </p:nvSpPr>
        <p:spPr>
          <a:xfrm>
            <a:off x="535940" y="1209366"/>
            <a:ext cx="4378960" cy="4816475"/>
          </a:xfrm>
          <a:prstGeom prst="rect">
            <a:avLst/>
          </a:prstGeom>
        </p:spPr>
        <p:txBody>
          <a:bodyPr vert="horz" wrap="square" lIns="0" tIns="61594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484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000" dirty="0">
                <a:latin typeface="Carlito"/>
                <a:cs typeface="Carlito"/>
              </a:rPr>
              <a:t>It </a:t>
            </a:r>
            <a:r>
              <a:rPr sz="3000" spc="-20" dirty="0">
                <a:latin typeface="Carlito"/>
                <a:cs typeface="Carlito"/>
              </a:rPr>
              <a:t>may</a:t>
            </a:r>
            <a:r>
              <a:rPr sz="3000" spc="-40" dirty="0">
                <a:latin typeface="Carlito"/>
                <a:cs typeface="Carlito"/>
              </a:rPr>
              <a:t> </a:t>
            </a:r>
            <a:r>
              <a:rPr sz="3000" spc="-5" dirty="0">
                <a:latin typeface="Carlito"/>
                <a:cs typeface="Carlito"/>
              </a:rPr>
              <a:t>be</a:t>
            </a:r>
            <a:endParaRPr sz="3000">
              <a:latin typeface="Carlito"/>
              <a:cs typeface="Carlito"/>
            </a:endParaRPr>
          </a:p>
          <a:p>
            <a:pPr marL="756285" lvl="1" indent="-287020">
              <a:lnSpc>
                <a:spcPct val="100000"/>
              </a:lnSpc>
              <a:spcBef>
                <a:spcPts val="345"/>
              </a:spcBef>
              <a:buFont typeface="Arial"/>
              <a:buChar char="–"/>
              <a:tabLst>
                <a:tab pos="756920" algn="l"/>
              </a:tabLst>
            </a:pPr>
            <a:r>
              <a:rPr sz="2600" spc="-5" dirty="0">
                <a:latin typeface="Carlito"/>
                <a:cs typeface="Carlito"/>
              </a:rPr>
              <a:t>Direct pulp</a:t>
            </a:r>
            <a:r>
              <a:rPr sz="2600" spc="-55" dirty="0">
                <a:latin typeface="Carlito"/>
                <a:cs typeface="Carlito"/>
              </a:rPr>
              <a:t> </a:t>
            </a:r>
            <a:r>
              <a:rPr sz="2600" spc="-10" dirty="0">
                <a:latin typeface="Carlito"/>
                <a:cs typeface="Carlito"/>
              </a:rPr>
              <a:t>therapy</a:t>
            </a:r>
            <a:endParaRPr sz="2600">
              <a:latin typeface="Carlito"/>
              <a:cs typeface="Carlito"/>
            </a:endParaRPr>
          </a:p>
          <a:p>
            <a:pPr marL="756285" lvl="1" indent="-287020">
              <a:lnSpc>
                <a:spcPct val="100000"/>
              </a:lnSpc>
              <a:spcBef>
                <a:spcPts val="310"/>
              </a:spcBef>
              <a:buFont typeface="Arial"/>
              <a:buChar char="–"/>
              <a:tabLst>
                <a:tab pos="756920" algn="l"/>
              </a:tabLst>
            </a:pPr>
            <a:r>
              <a:rPr sz="2600" spc="-5" dirty="0">
                <a:latin typeface="Carlito"/>
                <a:cs typeface="Carlito"/>
              </a:rPr>
              <a:t>Indirect </a:t>
            </a:r>
            <a:r>
              <a:rPr sz="2600" dirty="0">
                <a:latin typeface="Carlito"/>
                <a:cs typeface="Carlito"/>
              </a:rPr>
              <a:t>Pulp</a:t>
            </a:r>
            <a:r>
              <a:rPr sz="2600" spc="-65" dirty="0">
                <a:latin typeface="Carlito"/>
                <a:cs typeface="Carlito"/>
              </a:rPr>
              <a:t> </a:t>
            </a:r>
            <a:r>
              <a:rPr sz="2600" spc="-10" dirty="0">
                <a:latin typeface="Carlito"/>
                <a:cs typeface="Carlito"/>
              </a:rPr>
              <a:t>therapy</a:t>
            </a:r>
            <a:endParaRPr sz="26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31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600" dirty="0">
                <a:latin typeface="Carlito"/>
                <a:cs typeface="Carlito"/>
              </a:rPr>
              <a:t>Its also classified</a:t>
            </a:r>
            <a:r>
              <a:rPr sz="2600" spc="-60" dirty="0">
                <a:latin typeface="Carlito"/>
                <a:cs typeface="Carlito"/>
              </a:rPr>
              <a:t> </a:t>
            </a:r>
            <a:r>
              <a:rPr sz="2600" dirty="0">
                <a:latin typeface="Carlito"/>
                <a:cs typeface="Carlito"/>
              </a:rPr>
              <a:t>as</a:t>
            </a:r>
            <a:endParaRPr sz="2600">
              <a:latin typeface="Carlito"/>
              <a:cs typeface="Carlito"/>
            </a:endParaRPr>
          </a:p>
          <a:p>
            <a:pPr marL="756285" indent="-343535">
              <a:lnSpc>
                <a:spcPct val="100000"/>
              </a:lnSpc>
              <a:spcBef>
                <a:spcPts val="290"/>
              </a:spcBef>
              <a:buFont typeface="Arial"/>
              <a:buChar char="•"/>
              <a:tabLst>
                <a:tab pos="756285" algn="l"/>
                <a:tab pos="756920" algn="l"/>
              </a:tabLst>
            </a:pPr>
            <a:r>
              <a:rPr sz="2200" spc="-10" dirty="0">
                <a:latin typeface="Carlito"/>
                <a:cs typeface="Carlito"/>
              </a:rPr>
              <a:t>Vital pulp</a:t>
            </a:r>
            <a:r>
              <a:rPr sz="2200" spc="-25" dirty="0">
                <a:latin typeface="Carlito"/>
                <a:cs typeface="Carlito"/>
              </a:rPr>
              <a:t> </a:t>
            </a:r>
            <a:r>
              <a:rPr sz="2200" spc="-15" dirty="0">
                <a:latin typeface="Carlito"/>
                <a:cs typeface="Carlito"/>
              </a:rPr>
              <a:t>therapy</a:t>
            </a:r>
            <a:endParaRPr sz="2200">
              <a:latin typeface="Carlito"/>
              <a:cs typeface="Carlito"/>
            </a:endParaRPr>
          </a:p>
          <a:p>
            <a:pPr marL="1213485" lvl="1" indent="-343535">
              <a:lnSpc>
                <a:spcPct val="100000"/>
              </a:lnSpc>
              <a:spcBef>
                <a:spcPts val="240"/>
              </a:spcBef>
              <a:buFont typeface="Arial"/>
              <a:buChar char="–"/>
              <a:tabLst>
                <a:tab pos="1213485" algn="l"/>
                <a:tab pos="1214120" algn="l"/>
              </a:tabLst>
            </a:pPr>
            <a:r>
              <a:rPr sz="1900" spc="-10" dirty="0">
                <a:latin typeface="Carlito"/>
                <a:cs typeface="Carlito"/>
              </a:rPr>
              <a:t>Indirect pulp </a:t>
            </a:r>
            <a:r>
              <a:rPr sz="1900" spc="-5" dirty="0">
                <a:latin typeface="Carlito"/>
                <a:cs typeface="Carlito"/>
              </a:rPr>
              <a:t>capping</a:t>
            </a:r>
            <a:r>
              <a:rPr sz="1900" spc="10" dirty="0">
                <a:latin typeface="Carlito"/>
                <a:cs typeface="Carlito"/>
              </a:rPr>
              <a:t> </a:t>
            </a:r>
            <a:r>
              <a:rPr sz="1900" spc="-5" dirty="0">
                <a:latin typeface="Carlito"/>
                <a:cs typeface="Carlito"/>
              </a:rPr>
              <a:t>(IPC)</a:t>
            </a:r>
            <a:endParaRPr sz="1900">
              <a:latin typeface="Carlito"/>
              <a:cs typeface="Carlito"/>
            </a:endParaRPr>
          </a:p>
          <a:p>
            <a:pPr marL="1213485" lvl="1" indent="-343535">
              <a:lnSpc>
                <a:spcPct val="100000"/>
              </a:lnSpc>
              <a:spcBef>
                <a:spcPts val="229"/>
              </a:spcBef>
              <a:buFont typeface="Arial"/>
              <a:buChar char="–"/>
              <a:tabLst>
                <a:tab pos="1213485" algn="l"/>
                <a:tab pos="1214120" algn="l"/>
              </a:tabLst>
            </a:pPr>
            <a:r>
              <a:rPr sz="1900" spc="-10" dirty="0">
                <a:latin typeface="Carlito"/>
                <a:cs typeface="Carlito"/>
              </a:rPr>
              <a:t>Direct </a:t>
            </a:r>
            <a:r>
              <a:rPr sz="1900" spc="-5" dirty="0">
                <a:latin typeface="Carlito"/>
                <a:cs typeface="Carlito"/>
              </a:rPr>
              <a:t>Pulp </a:t>
            </a:r>
            <a:r>
              <a:rPr sz="1900" spc="-10" dirty="0">
                <a:latin typeface="Carlito"/>
                <a:cs typeface="Carlito"/>
              </a:rPr>
              <a:t>Caping</a:t>
            </a:r>
            <a:r>
              <a:rPr sz="1900" spc="35" dirty="0">
                <a:latin typeface="Carlito"/>
                <a:cs typeface="Carlito"/>
              </a:rPr>
              <a:t> </a:t>
            </a:r>
            <a:r>
              <a:rPr sz="1900" spc="-10" dirty="0">
                <a:latin typeface="Carlito"/>
                <a:cs typeface="Carlito"/>
              </a:rPr>
              <a:t>(DPC)</a:t>
            </a:r>
            <a:endParaRPr sz="1900">
              <a:latin typeface="Carlito"/>
              <a:cs typeface="Carlito"/>
            </a:endParaRPr>
          </a:p>
          <a:p>
            <a:pPr marL="1213485" lvl="1" indent="-343535">
              <a:lnSpc>
                <a:spcPct val="100000"/>
              </a:lnSpc>
              <a:spcBef>
                <a:spcPts val="229"/>
              </a:spcBef>
              <a:buFont typeface="Arial"/>
              <a:buChar char="–"/>
              <a:tabLst>
                <a:tab pos="1213485" algn="l"/>
                <a:tab pos="1214120" algn="l"/>
              </a:tabLst>
            </a:pPr>
            <a:r>
              <a:rPr sz="1900" spc="-15" dirty="0">
                <a:latin typeface="Carlito"/>
                <a:cs typeface="Carlito"/>
              </a:rPr>
              <a:t>Pulpotomy</a:t>
            </a:r>
            <a:endParaRPr sz="1900">
              <a:latin typeface="Carlito"/>
              <a:cs typeface="Carlito"/>
            </a:endParaRPr>
          </a:p>
          <a:p>
            <a:pPr marL="1213485" lvl="1" indent="-343535">
              <a:lnSpc>
                <a:spcPct val="100000"/>
              </a:lnSpc>
              <a:spcBef>
                <a:spcPts val="225"/>
              </a:spcBef>
              <a:buFont typeface="Arial"/>
              <a:buChar char="–"/>
              <a:tabLst>
                <a:tab pos="1213485" algn="l"/>
                <a:tab pos="1214120" algn="l"/>
              </a:tabLst>
            </a:pPr>
            <a:r>
              <a:rPr sz="1900" spc="-10" dirty="0">
                <a:latin typeface="Carlito"/>
                <a:cs typeface="Carlito"/>
              </a:rPr>
              <a:t>Pupectomy</a:t>
            </a:r>
            <a:endParaRPr sz="1900">
              <a:latin typeface="Carlito"/>
              <a:cs typeface="Carlito"/>
            </a:endParaRPr>
          </a:p>
          <a:p>
            <a:pPr marL="1213485" lvl="1" indent="-343535">
              <a:lnSpc>
                <a:spcPct val="100000"/>
              </a:lnSpc>
              <a:spcBef>
                <a:spcPts val="229"/>
              </a:spcBef>
              <a:buFont typeface="Arial"/>
              <a:buChar char="–"/>
              <a:tabLst>
                <a:tab pos="1213485" algn="l"/>
                <a:tab pos="1214120" algn="l"/>
              </a:tabLst>
            </a:pPr>
            <a:r>
              <a:rPr sz="1900" spc="-15" dirty="0">
                <a:latin typeface="Carlito"/>
                <a:cs typeface="Carlito"/>
              </a:rPr>
              <a:t>Apexogenesis</a:t>
            </a:r>
            <a:endParaRPr sz="1900">
              <a:latin typeface="Carlito"/>
              <a:cs typeface="Carlito"/>
            </a:endParaRPr>
          </a:p>
          <a:p>
            <a:pPr marL="756285" indent="-343535">
              <a:lnSpc>
                <a:spcPct val="100000"/>
              </a:lnSpc>
              <a:spcBef>
                <a:spcPts val="254"/>
              </a:spcBef>
              <a:buFont typeface="Arial"/>
              <a:buChar char="•"/>
              <a:tabLst>
                <a:tab pos="756285" algn="l"/>
                <a:tab pos="756920" algn="l"/>
              </a:tabLst>
            </a:pPr>
            <a:r>
              <a:rPr sz="2200" spc="-10" dirty="0">
                <a:latin typeface="Carlito"/>
                <a:cs typeface="Carlito"/>
              </a:rPr>
              <a:t>Non-vital</a:t>
            </a:r>
            <a:r>
              <a:rPr sz="2200" spc="-20" dirty="0">
                <a:latin typeface="Carlito"/>
                <a:cs typeface="Carlito"/>
              </a:rPr>
              <a:t> </a:t>
            </a:r>
            <a:r>
              <a:rPr sz="2200" spc="-15" dirty="0">
                <a:latin typeface="Carlito"/>
                <a:cs typeface="Carlito"/>
              </a:rPr>
              <a:t>therapy</a:t>
            </a:r>
            <a:endParaRPr sz="2200">
              <a:latin typeface="Carlito"/>
              <a:cs typeface="Carlito"/>
            </a:endParaRPr>
          </a:p>
          <a:p>
            <a:pPr marL="1213485" lvl="1" indent="-343535">
              <a:lnSpc>
                <a:spcPct val="100000"/>
              </a:lnSpc>
              <a:spcBef>
                <a:spcPts val="240"/>
              </a:spcBef>
              <a:buFont typeface="Arial"/>
              <a:buChar char="–"/>
              <a:tabLst>
                <a:tab pos="1213485" algn="l"/>
                <a:tab pos="1214120" algn="l"/>
              </a:tabLst>
            </a:pPr>
            <a:r>
              <a:rPr sz="1900" spc="-15" dirty="0">
                <a:latin typeface="Carlito"/>
                <a:cs typeface="Carlito"/>
              </a:rPr>
              <a:t>Apexofication</a:t>
            </a:r>
            <a:endParaRPr sz="1900">
              <a:latin typeface="Carlito"/>
              <a:cs typeface="Carlito"/>
            </a:endParaRPr>
          </a:p>
          <a:p>
            <a:pPr marL="1213485" lvl="1" indent="-343535">
              <a:lnSpc>
                <a:spcPct val="100000"/>
              </a:lnSpc>
              <a:spcBef>
                <a:spcPts val="225"/>
              </a:spcBef>
              <a:buFont typeface="Arial"/>
              <a:buChar char="–"/>
              <a:tabLst>
                <a:tab pos="1213485" algn="l"/>
                <a:tab pos="1214120" algn="l"/>
              </a:tabLst>
            </a:pPr>
            <a:r>
              <a:rPr sz="1900" spc="-10" dirty="0">
                <a:latin typeface="Carlito"/>
                <a:cs typeface="Carlito"/>
              </a:rPr>
              <a:t>SCAP </a:t>
            </a:r>
            <a:r>
              <a:rPr sz="1900" spc="-15" dirty="0">
                <a:latin typeface="Carlito"/>
                <a:cs typeface="Carlito"/>
              </a:rPr>
              <a:t>(stem </a:t>
            </a:r>
            <a:r>
              <a:rPr sz="1900" spc="-5" dirty="0">
                <a:latin typeface="Carlito"/>
                <a:cs typeface="Carlito"/>
              </a:rPr>
              <a:t>cell of apical</a:t>
            </a:r>
            <a:r>
              <a:rPr sz="1900" spc="-30" dirty="0">
                <a:latin typeface="Carlito"/>
                <a:cs typeface="Carlito"/>
              </a:rPr>
              <a:t> </a:t>
            </a:r>
            <a:r>
              <a:rPr sz="1900" spc="-5" dirty="0">
                <a:latin typeface="Carlito"/>
                <a:cs typeface="Carlito"/>
              </a:rPr>
              <a:t>papilla)</a:t>
            </a:r>
            <a:endParaRPr sz="19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76880" y="461594"/>
            <a:ext cx="620992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Calcium</a:t>
            </a:r>
            <a:r>
              <a:rPr spc="-35" dirty="0"/>
              <a:t> hydroxide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101344" y="1577085"/>
            <a:ext cx="7343140" cy="35439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-10" dirty="0">
                <a:latin typeface="Carlito"/>
                <a:cs typeface="Carlito"/>
              </a:rPr>
              <a:t>Introduced by </a:t>
            </a:r>
            <a:r>
              <a:rPr sz="2400" dirty="0">
                <a:latin typeface="Carlito"/>
                <a:cs typeface="Carlito"/>
              </a:rPr>
              <a:t>Hermann in </a:t>
            </a:r>
            <a:r>
              <a:rPr sz="2400" spc="-5" dirty="0">
                <a:latin typeface="Carlito"/>
                <a:cs typeface="Carlito"/>
              </a:rPr>
              <a:t>1930 </a:t>
            </a:r>
            <a:r>
              <a:rPr sz="2400" dirty="0">
                <a:latin typeface="Carlito"/>
                <a:cs typeface="Carlito"/>
              </a:rPr>
              <a:t>as a </a:t>
            </a:r>
            <a:r>
              <a:rPr sz="2400" spc="-5" dirty="0">
                <a:latin typeface="Carlito"/>
                <a:cs typeface="Carlito"/>
              </a:rPr>
              <a:t>pulp capping</a:t>
            </a:r>
            <a:r>
              <a:rPr sz="2400" spc="-110" dirty="0">
                <a:latin typeface="Carlito"/>
                <a:cs typeface="Carlito"/>
              </a:rPr>
              <a:t> </a:t>
            </a:r>
            <a:r>
              <a:rPr sz="2400" spc="-10" dirty="0">
                <a:latin typeface="Carlito"/>
                <a:cs typeface="Carlito"/>
              </a:rPr>
              <a:t>agent.</a:t>
            </a:r>
            <a:endParaRPr sz="2400" dirty="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Font typeface="Arial"/>
              <a:buChar char="•"/>
            </a:pPr>
            <a:endParaRPr sz="2800" dirty="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latin typeface="Carlito"/>
                <a:cs typeface="Carlito"/>
              </a:rPr>
              <a:t>Used</a:t>
            </a:r>
            <a:r>
              <a:rPr sz="2400" spc="-15" dirty="0">
                <a:latin typeface="Carlito"/>
                <a:cs typeface="Carlito"/>
              </a:rPr>
              <a:t> </a:t>
            </a:r>
            <a:r>
              <a:rPr sz="2400" dirty="0">
                <a:latin typeface="Carlito"/>
                <a:cs typeface="Carlito"/>
              </a:rPr>
              <a:t>as:</a:t>
            </a:r>
          </a:p>
          <a:p>
            <a:pPr marL="756285" lvl="1" indent="-287020">
              <a:lnSpc>
                <a:spcPct val="100000"/>
              </a:lnSpc>
              <a:spcBef>
                <a:spcPts val="285"/>
              </a:spcBef>
              <a:buFont typeface="Arial"/>
              <a:buChar char="–"/>
              <a:tabLst>
                <a:tab pos="756285" algn="l"/>
                <a:tab pos="756920" algn="l"/>
              </a:tabLst>
            </a:pPr>
            <a:r>
              <a:rPr sz="2200" spc="-5" dirty="0">
                <a:latin typeface="Carlito"/>
                <a:cs typeface="Carlito"/>
              </a:rPr>
              <a:t>Aqueous suspension of </a:t>
            </a:r>
            <a:r>
              <a:rPr sz="2200" spc="-10" dirty="0">
                <a:latin typeface="Carlito"/>
                <a:cs typeface="Carlito"/>
              </a:rPr>
              <a:t>calcium</a:t>
            </a:r>
            <a:r>
              <a:rPr sz="2200" spc="5" dirty="0">
                <a:latin typeface="Carlito"/>
                <a:cs typeface="Carlito"/>
              </a:rPr>
              <a:t> </a:t>
            </a:r>
            <a:r>
              <a:rPr sz="2200" spc="-25" dirty="0">
                <a:latin typeface="Carlito"/>
                <a:cs typeface="Carlito"/>
              </a:rPr>
              <a:t>hydroxide</a:t>
            </a:r>
            <a:endParaRPr sz="2200" dirty="0">
              <a:latin typeface="Carlito"/>
              <a:cs typeface="Carlito"/>
            </a:endParaRPr>
          </a:p>
          <a:p>
            <a:pPr marL="756285" lvl="1" indent="-287020">
              <a:lnSpc>
                <a:spcPct val="100000"/>
              </a:lnSpc>
              <a:spcBef>
                <a:spcPts val="265"/>
              </a:spcBef>
              <a:buFont typeface="Arial"/>
              <a:buChar char="–"/>
              <a:tabLst>
                <a:tab pos="756285" algn="l"/>
                <a:tab pos="756920" algn="l"/>
              </a:tabLst>
            </a:pPr>
            <a:r>
              <a:rPr sz="2200" spc="-10" dirty="0">
                <a:latin typeface="Carlito"/>
                <a:cs typeface="Carlito"/>
              </a:rPr>
              <a:t>Commercial</a:t>
            </a:r>
            <a:r>
              <a:rPr sz="2200" dirty="0">
                <a:latin typeface="Carlito"/>
                <a:cs typeface="Carlito"/>
              </a:rPr>
              <a:t> </a:t>
            </a:r>
            <a:r>
              <a:rPr sz="2200" spc="-15" dirty="0">
                <a:latin typeface="Carlito"/>
                <a:cs typeface="Carlito"/>
              </a:rPr>
              <a:t>products:</a:t>
            </a:r>
            <a:endParaRPr sz="2200" dirty="0">
              <a:latin typeface="Carlito"/>
              <a:cs typeface="Carlito"/>
            </a:endParaRPr>
          </a:p>
          <a:p>
            <a:pPr marL="1155700" lvl="2" indent="-228600">
              <a:lnSpc>
                <a:spcPct val="100000"/>
              </a:lnSpc>
              <a:spcBef>
                <a:spcPts val="270"/>
              </a:spcBef>
              <a:buFont typeface="Arial"/>
              <a:buChar char="•"/>
              <a:tabLst>
                <a:tab pos="1155700" algn="l"/>
              </a:tabLst>
            </a:pPr>
            <a:r>
              <a:rPr sz="2400" spc="-15" dirty="0">
                <a:latin typeface="Carlito"/>
                <a:cs typeface="Carlito"/>
              </a:rPr>
              <a:t>Dycal</a:t>
            </a:r>
            <a:r>
              <a:rPr sz="2400" spc="-30" dirty="0">
                <a:latin typeface="Carlito"/>
                <a:cs typeface="Carlito"/>
              </a:rPr>
              <a:t> </a:t>
            </a:r>
            <a:r>
              <a:rPr sz="2400" spc="-5" dirty="0">
                <a:latin typeface="Carlito"/>
                <a:cs typeface="Carlito"/>
              </a:rPr>
              <a:t>[Caulk/Dentsply]</a:t>
            </a:r>
            <a:endParaRPr sz="2400" dirty="0">
              <a:latin typeface="Carlito"/>
              <a:cs typeface="Carlito"/>
            </a:endParaRPr>
          </a:p>
          <a:p>
            <a:pPr marL="1155700" lvl="2" indent="-228600">
              <a:lnSpc>
                <a:spcPct val="100000"/>
              </a:lnSpc>
              <a:spcBef>
                <a:spcPts val="285"/>
              </a:spcBef>
              <a:buFont typeface="Arial"/>
              <a:buChar char="•"/>
              <a:tabLst>
                <a:tab pos="1155700" algn="l"/>
              </a:tabLst>
            </a:pPr>
            <a:r>
              <a:rPr sz="2400" dirty="0">
                <a:latin typeface="Carlito"/>
                <a:cs typeface="Carlito"/>
              </a:rPr>
              <a:t>Prisma </a:t>
            </a:r>
            <a:r>
              <a:rPr sz="2400" spc="-15" dirty="0">
                <a:latin typeface="Carlito"/>
                <a:cs typeface="Carlito"/>
              </a:rPr>
              <a:t>VLC Dycal</a:t>
            </a:r>
            <a:r>
              <a:rPr sz="2400" spc="-35" dirty="0">
                <a:latin typeface="Carlito"/>
                <a:cs typeface="Carlito"/>
              </a:rPr>
              <a:t> </a:t>
            </a:r>
            <a:r>
              <a:rPr sz="2400" spc="-5" dirty="0">
                <a:latin typeface="Carlito"/>
                <a:cs typeface="Carlito"/>
              </a:rPr>
              <a:t>[Caulk/Dentsply]</a:t>
            </a:r>
            <a:endParaRPr sz="2400" dirty="0">
              <a:latin typeface="Carlito"/>
              <a:cs typeface="Carlito"/>
            </a:endParaRPr>
          </a:p>
          <a:p>
            <a:pPr marL="1155700" lvl="2" indent="-228600">
              <a:lnSpc>
                <a:spcPct val="100000"/>
              </a:lnSpc>
              <a:spcBef>
                <a:spcPts val="290"/>
              </a:spcBef>
              <a:buFont typeface="Arial"/>
              <a:buChar char="•"/>
              <a:tabLst>
                <a:tab pos="1155700" algn="l"/>
              </a:tabLst>
            </a:pPr>
            <a:r>
              <a:rPr sz="2400" spc="-20" dirty="0">
                <a:latin typeface="Carlito"/>
                <a:cs typeface="Carlito"/>
              </a:rPr>
              <a:t>Life </a:t>
            </a:r>
            <a:r>
              <a:rPr sz="2400" spc="-10" dirty="0">
                <a:latin typeface="Carlito"/>
                <a:cs typeface="Carlito"/>
              </a:rPr>
              <a:t>[SybronEndo/ Kerr]</a:t>
            </a:r>
            <a:endParaRPr sz="2400" dirty="0">
              <a:latin typeface="Carlito"/>
              <a:cs typeface="Carlito"/>
            </a:endParaRPr>
          </a:p>
          <a:p>
            <a:pPr marL="1155700" lvl="2" indent="-228600">
              <a:lnSpc>
                <a:spcPct val="100000"/>
              </a:lnSpc>
              <a:spcBef>
                <a:spcPts val="290"/>
              </a:spcBef>
              <a:buFont typeface="Arial"/>
              <a:buChar char="•"/>
              <a:tabLst>
                <a:tab pos="1155700" algn="l"/>
              </a:tabLst>
            </a:pPr>
            <a:r>
              <a:rPr sz="2400" spc="-5" dirty="0">
                <a:latin typeface="Carlito"/>
                <a:cs typeface="Carlito"/>
              </a:rPr>
              <a:t>Nu-Cap</a:t>
            </a:r>
            <a:r>
              <a:rPr sz="2400" spc="-20" dirty="0">
                <a:latin typeface="Carlito"/>
                <a:cs typeface="Carlito"/>
              </a:rPr>
              <a:t> </a:t>
            </a:r>
            <a:r>
              <a:rPr sz="2400" spc="-5" dirty="0">
                <a:latin typeface="Carlito"/>
                <a:cs typeface="Carlito"/>
              </a:rPr>
              <a:t>[Coe]</a:t>
            </a:r>
            <a:endParaRPr sz="2400" dirty="0">
              <a:latin typeface="Carlito"/>
              <a:cs typeface="Carlito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6664325" y="4657725"/>
            <a:ext cx="2228850" cy="20478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spc="-5" dirty="0"/>
              <a:t>facebook.com/notesdental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1526794"/>
            <a:ext cx="7799070" cy="415162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000" dirty="0">
                <a:latin typeface="Carlito"/>
                <a:cs typeface="Carlito"/>
              </a:rPr>
              <a:t>Acts</a:t>
            </a:r>
            <a:r>
              <a:rPr sz="3000" spc="-40" dirty="0">
                <a:latin typeface="Carlito"/>
                <a:cs typeface="Carlito"/>
              </a:rPr>
              <a:t> </a:t>
            </a:r>
            <a:r>
              <a:rPr sz="3000" spc="-10" dirty="0">
                <a:latin typeface="Carlito"/>
                <a:cs typeface="Carlito"/>
              </a:rPr>
              <a:t>by:</a:t>
            </a:r>
            <a:endParaRPr sz="3000">
              <a:latin typeface="Carlito"/>
              <a:cs typeface="Carlito"/>
            </a:endParaRPr>
          </a:p>
          <a:p>
            <a:pPr marL="756285" lvl="1" indent="-287020">
              <a:lnSpc>
                <a:spcPct val="100000"/>
              </a:lnSpc>
              <a:spcBef>
                <a:spcPts val="105"/>
              </a:spcBef>
              <a:buFont typeface="Arial"/>
              <a:buChar char="–"/>
              <a:tabLst>
                <a:tab pos="756285" algn="l"/>
                <a:tab pos="756920" algn="l"/>
              </a:tabLst>
            </a:pPr>
            <a:r>
              <a:rPr sz="2200" spc="-5" dirty="0">
                <a:latin typeface="Times New Roman"/>
                <a:cs typeface="Times New Roman"/>
              </a:rPr>
              <a:t>Forming prtotective barrier for pulp</a:t>
            </a:r>
            <a:r>
              <a:rPr sz="2200" spc="7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tissue</a:t>
            </a:r>
            <a:endParaRPr sz="2200">
              <a:latin typeface="Times New Roman"/>
              <a:cs typeface="Times New Roman"/>
            </a:endParaRPr>
          </a:p>
          <a:p>
            <a:pPr marL="824865" lvl="1" indent="-355600">
              <a:lnSpc>
                <a:spcPct val="100000"/>
              </a:lnSpc>
              <a:spcBef>
                <a:spcPts val="265"/>
              </a:spcBef>
              <a:buFont typeface="Arial"/>
              <a:buChar char="–"/>
              <a:tabLst>
                <a:tab pos="824865" algn="l"/>
                <a:tab pos="825500" algn="l"/>
              </a:tabLst>
            </a:pPr>
            <a:r>
              <a:rPr sz="2200" spc="-5" dirty="0">
                <a:latin typeface="Times New Roman"/>
                <a:cs typeface="Times New Roman"/>
              </a:rPr>
              <a:t>Blocking patent dentin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tubules</a:t>
            </a:r>
            <a:endParaRPr sz="2200">
              <a:latin typeface="Times New Roman"/>
              <a:cs typeface="Times New Roman"/>
            </a:endParaRPr>
          </a:p>
          <a:p>
            <a:pPr marL="824865" lvl="1" indent="-355600">
              <a:lnSpc>
                <a:spcPct val="100000"/>
              </a:lnSpc>
              <a:spcBef>
                <a:spcPts val="265"/>
              </a:spcBef>
              <a:buFont typeface="Arial"/>
              <a:buChar char="–"/>
              <a:tabLst>
                <a:tab pos="824865" algn="l"/>
                <a:tab pos="825500" algn="l"/>
              </a:tabLst>
            </a:pPr>
            <a:r>
              <a:rPr sz="2200" spc="-5" dirty="0">
                <a:latin typeface="Times New Roman"/>
                <a:cs typeface="Times New Roman"/>
              </a:rPr>
              <a:t>Neutralizing the attack of inorganic acids &amp; their</a:t>
            </a:r>
            <a:r>
              <a:rPr sz="2200" spc="7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leached</a:t>
            </a:r>
            <a:endParaRPr sz="2200">
              <a:latin typeface="Times New Roman"/>
              <a:cs typeface="Times New Roman"/>
            </a:endParaRPr>
          </a:p>
          <a:p>
            <a:pPr marL="756285">
              <a:lnSpc>
                <a:spcPct val="100000"/>
              </a:lnSpc>
              <a:spcBef>
                <a:spcPts val="265"/>
              </a:spcBef>
            </a:pPr>
            <a:r>
              <a:rPr sz="2200" dirty="0">
                <a:latin typeface="Times New Roman"/>
                <a:cs typeface="Times New Roman"/>
              </a:rPr>
              <a:t>products</a:t>
            </a:r>
            <a:endParaRPr sz="2200">
              <a:latin typeface="Times New Roman"/>
              <a:cs typeface="Times New Roman"/>
            </a:endParaRPr>
          </a:p>
          <a:p>
            <a:pPr marL="756285" lvl="1" indent="-287020">
              <a:lnSpc>
                <a:spcPct val="100000"/>
              </a:lnSpc>
              <a:spcBef>
                <a:spcPts val="265"/>
              </a:spcBef>
              <a:buFont typeface="Arial"/>
              <a:buChar char="–"/>
              <a:tabLst>
                <a:tab pos="756285" algn="l"/>
                <a:tab pos="756920" algn="l"/>
                <a:tab pos="3620135" algn="l"/>
              </a:tabLst>
            </a:pPr>
            <a:r>
              <a:rPr sz="2200" spc="-5" dirty="0">
                <a:latin typeface="Times New Roman"/>
                <a:cs typeface="Times New Roman"/>
              </a:rPr>
              <a:t>Stimulates</a:t>
            </a:r>
            <a:r>
              <a:rPr sz="2200" spc="1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formation</a:t>
            </a:r>
            <a:r>
              <a:rPr sz="2200" spc="4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of	- reparative</a:t>
            </a:r>
            <a:r>
              <a:rPr sz="2200" spc="2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dentin</a:t>
            </a:r>
            <a:endParaRPr sz="2200">
              <a:latin typeface="Times New Roman"/>
              <a:cs typeface="Times New Roman"/>
            </a:endParaRPr>
          </a:p>
          <a:p>
            <a:pPr marL="756285" marR="574675" lvl="1" indent="-287020">
              <a:lnSpc>
                <a:spcPct val="110000"/>
              </a:lnSpc>
              <a:buFont typeface="Arial"/>
              <a:buChar char="–"/>
              <a:tabLst>
                <a:tab pos="756285" algn="l"/>
                <a:tab pos="756920" algn="l"/>
              </a:tabLst>
            </a:pPr>
            <a:r>
              <a:rPr sz="2200" spc="-10" dirty="0">
                <a:latin typeface="Carlito"/>
                <a:cs typeface="Carlito"/>
              </a:rPr>
              <a:t>Reduction </a:t>
            </a:r>
            <a:r>
              <a:rPr sz="2200" spc="-5" dirty="0">
                <a:latin typeface="Carlito"/>
                <a:cs typeface="Carlito"/>
              </a:rPr>
              <a:t>in </a:t>
            </a:r>
            <a:r>
              <a:rPr sz="2200" spc="-10" dirty="0">
                <a:latin typeface="Carlito"/>
                <a:cs typeface="Carlito"/>
              </a:rPr>
              <a:t>number </a:t>
            </a:r>
            <a:r>
              <a:rPr sz="2200" dirty="0">
                <a:latin typeface="Carlito"/>
                <a:cs typeface="Carlito"/>
              </a:rPr>
              <a:t>of </a:t>
            </a:r>
            <a:r>
              <a:rPr sz="2200" spc="-10" dirty="0">
                <a:latin typeface="Carlito"/>
                <a:cs typeface="Carlito"/>
              </a:rPr>
              <a:t>microorganisms </a:t>
            </a:r>
            <a:r>
              <a:rPr sz="2200" spc="-5" dirty="0">
                <a:latin typeface="Carlito"/>
                <a:cs typeface="Carlito"/>
              </a:rPr>
              <a:t>remaining in </a:t>
            </a:r>
            <a:r>
              <a:rPr sz="2200" spc="-10" dirty="0">
                <a:latin typeface="Carlito"/>
                <a:cs typeface="Carlito"/>
              </a:rPr>
              <a:t>the  dentin.</a:t>
            </a:r>
            <a:endParaRPr sz="2200">
              <a:latin typeface="Carlito"/>
              <a:cs typeface="Carlito"/>
            </a:endParaRPr>
          </a:p>
          <a:p>
            <a:pPr marL="756285" lvl="1" indent="-287020">
              <a:lnSpc>
                <a:spcPct val="100000"/>
              </a:lnSpc>
              <a:spcBef>
                <a:spcPts val="265"/>
              </a:spcBef>
              <a:buFont typeface="Arial"/>
              <a:buChar char="–"/>
              <a:tabLst>
                <a:tab pos="756285" algn="l"/>
                <a:tab pos="756920" algn="l"/>
              </a:tabLst>
            </a:pPr>
            <a:r>
              <a:rPr sz="2200" spc="-10" dirty="0">
                <a:latin typeface="Carlito"/>
                <a:cs typeface="Carlito"/>
              </a:rPr>
              <a:t>Stimulates </a:t>
            </a:r>
            <a:r>
              <a:rPr sz="2200" spc="-15" dirty="0">
                <a:latin typeface="Carlito"/>
                <a:cs typeface="Carlito"/>
              </a:rPr>
              <a:t>remineralization </a:t>
            </a:r>
            <a:r>
              <a:rPr sz="2200" spc="-5" dirty="0">
                <a:latin typeface="Carlito"/>
                <a:cs typeface="Carlito"/>
              </a:rPr>
              <a:t>of </a:t>
            </a:r>
            <a:r>
              <a:rPr sz="2200" spc="-15" dirty="0">
                <a:latin typeface="Carlito"/>
                <a:cs typeface="Carlito"/>
              </a:rPr>
              <a:t>demineralized </a:t>
            </a:r>
            <a:r>
              <a:rPr sz="2200" spc="-10" dirty="0">
                <a:latin typeface="Carlito"/>
                <a:cs typeface="Carlito"/>
              </a:rPr>
              <a:t>dentinal</a:t>
            </a:r>
            <a:r>
              <a:rPr sz="2200" spc="135" dirty="0">
                <a:latin typeface="Carlito"/>
                <a:cs typeface="Carlito"/>
              </a:rPr>
              <a:t> </a:t>
            </a:r>
            <a:r>
              <a:rPr sz="2200" spc="-5" dirty="0">
                <a:latin typeface="Carlito"/>
                <a:cs typeface="Carlito"/>
              </a:rPr>
              <a:t>tubules</a:t>
            </a:r>
            <a:r>
              <a:rPr sz="2200" spc="-5" dirty="0">
                <a:solidFill>
                  <a:srgbClr val="CCCCCC"/>
                </a:solidFill>
                <a:latin typeface="Carlito"/>
                <a:cs typeface="Carlito"/>
              </a:rPr>
              <a:t>,</a:t>
            </a:r>
            <a:endParaRPr sz="220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2550">
              <a:latin typeface="Carlito"/>
              <a:cs typeface="Carlito"/>
            </a:endParaRPr>
          </a:p>
          <a:p>
            <a:pPr marL="469900">
              <a:lnSpc>
                <a:spcPct val="100000"/>
              </a:lnSpc>
            </a:pPr>
            <a:r>
              <a:rPr sz="2200" spc="-5" dirty="0">
                <a:solidFill>
                  <a:srgbClr val="CCCCCC"/>
                </a:solidFill>
                <a:latin typeface="Arial"/>
                <a:cs typeface="Arial"/>
              </a:rPr>
              <a:t>–</a:t>
            </a:r>
            <a:endParaRPr sz="22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spc="-5" dirty="0"/>
              <a:t>facebook.com/notesdental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2834385" y="318388"/>
            <a:ext cx="1172845" cy="790575"/>
            <a:chOff x="2834385" y="318388"/>
            <a:chExt cx="1172845" cy="790575"/>
          </a:xfrm>
        </p:grpSpPr>
        <p:sp>
          <p:nvSpPr>
            <p:cNvPr id="3" name="object 3"/>
            <p:cNvSpPr/>
            <p:nvPr/>
          </p:nvSpPr>
          <p:spPr>
            <a:xfrm>
              <a:off x="2847085" y="331088"/>
              <a:ext cx="1147445" cy="765175"/>
            </a:xfrm>
            <a:custGeom>
              <a:avLst/>
              <a:gdLst/>
              <a:ahLst/>
              <a:cxnLst/>
              <a:rect l="l" t="t" r="r" b="b"/>
              <a:pathLst>
                <a:path w="1147445" h="765175">
                  <a:moveTo>
                    <a:pt x="1070737" y="0"/>
                  </a:moveTo>
                  <a:lnTo>
                    <a:pt x="76453" y="0"/>
                  </a:lnTo>
                  <a:lnTo>
                    <a:pt x="46720" y="6018"/>
                  </a:lnTo>
                  <a:lnTo>
                    <a:pt x="22415" y="22431"/>
                  </a:lnTo>
                  <a:lnTo>
                    <a:pt x="6016" y="46773"/>
                  </a:lnTo>
                  <a:lnTo>
                    <a:pt x="0" y="76580"/>
                  </a:lnTo>
                  <a:lnTo>
                    <a:pt x="0" y="688466"/>
                  </a:lnTo>
                  <a:lnTo>
                    <a:pt x="6016" y="718200"/>
                  </a:lnTo>
                  <a:lnTo>
                    <a:pt x="22415" y="742505"/>
                  </a:lnTo>
                  <a:lnTo>
                    <a:pt x="46720" y="758904"/>
                  </a:lnTo>
                  <a:lnTo>
                    <a:pt x="76453" y="764920"/>
                  </a:lnTo>
                  <a:lnTo>
                    <a:pt x="1070737" y="764920"/>
                  </a:lnTo>
                  <a:lnTo>
                    <a:pt x="1100544" y="758904"/>
                  </a:lnTo>
                  <a:lnTo>
                    <a:pt x="1124886" y="742505"/>
                  </a:lnTo>
                  <a:lnTo>
                    <a:pt x="1141299" y="718200"/>
                  </a:lnTo>
                  <a:lnTo>
                    <a:pt x="1147317" y="688466"/>
                  </a:lnTo>
                  <a:lnTo>
                    <a:pt x="1147317" y="76580"/>
                  </a:lnTo>
                  <a:lnTo>
                    <a:pt x="1141299" y="46773"/>
                  </a:lnTo>
                  <a:lnTo>
                    <a:pt x="1124886" y="22431"/>
                  </a:lnTo>
                  <a:lnTo>
                    <a:pt x="1100544" y="6018"/>
                  </a:lnTo>
                  <a:lnTo>
                    <a:pt x="1070737" y="0"/>
                  </a:lnTo>
                  <a:close/>
                </a:path>
              </a:pathLst>
            </a:custGeom>
            <a:solidFill>
              <a:srgbClr val="4F81B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2847085" y="331088"/>
              <a:ext cx="1147445" cy="765175"/>
            </a:xfrm>
            <a:custGeom>
              <a:avLst/>
              <a:gdLst/>
              <a:ahLst/>
              <a:cxnLst/>
              <a:rect l="l" t="t" r="r" b="b"/>
              <a:pathLst>
                <a:path w="1147445" h="765175">
                  <a:moveTo>
                    <a:pt x="0" y="76580"/>
                  </a:moveTo>
                  <a:lnTo>
                    <a:pt x="6016" y="46773"/>
                  </a:lnTo>
                  <a:lnTo>
                    <a:pt x="22415" y="22431"/>
                  </a:lnTo>
                  <a:lnTo>
                    <a:pt x="46720" y="6018"/>
                  </a:lnTo>
                  <a:lnTo>
                    <a:pt x="76453" y="0"/>
                  </a:lnTo>
                  <a:lnTo>
                    <a:pt x="1070737" y="0"/>
                  </a:lnTo>
                  <a:lnTo>
                    <a:pt x="1100544" y="6018"/>
                  </a:lnTo>
                  <a:lnTo>
                    <a:pt x="1124886" y="22431"/>
                  </a:lnTo>
                  <a:lnTo>
                    <a:pt x="1141299" y="46773"/>
                  </a:lnTo>
                  <a:lnTo>
                    <a:pt x="1147317" y="76580"/>
                  </a:lnTo>
                  <a:lnTo>
                    <a:pt x="1147317" y="688466"/>
                  </a:lnTo>
                  <a:lnTo>
                    <a:pt x="1141299" y="718200"/>
                  </a:lnTo>
                  <a:lnTo>
                    <a:pt x="1124886" y="742505"/>
                  </a:lnTo>
                  <a:lnTo>
                    <a:pt x="1100544" y="758904"/>
                  </a:lnTo>
                  <a:lnTo>
                    <a:pt x="1070737" y="764920"/>
                  </a:lnTo>
                  <a:lnTo>
                    <a:pt x="76453" y="764920"/>
                  </a:lnTo>
                  <a:lnTo>
                    <a:pt x="46720" y="758904"/>
                  </a:lnTo>
                  <a:lnTo>
                    <a:pt x="22415" y="742505"/>
                  </a:lnTo>
                  <a:lnTo>
                    <a:pt x="6016" y="718200"/>
                  </a:lnTo>
                  <a:lnTo>
                    <a:pt x="0" y="688466"/>
                  </a:lnTo>
                  <a:lnTo>
                    <a:pt x="0" y="76580"/>
                  </a:lnTo>
                  <a:close/>
                </a:path>
              </a:pathLst>
            </a:custGeom>
            <a:ln w="25399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/>
          <p:nvPr/>
        </p:nvSpPr>
        <p:spPr>
          <a:xfrm>
            <a:off x="3050794" y="475233"/>
            <a:ext cx="738505" cy="434975"/>
          </a:xfrm>
          <a:prstGeom prst="rect">
            <a:avLst/>
          </a:prstGeom>
        </p:spPr>
        <p:txBody>
          <a:bodyPr vert="horz" wrap="square" lIns="0" tIns="34290" rIns="0" bIns="0" rtlCol="0">
            <a:spAutoFit/>
          </a:bodyPr>
          <a:lstStyle/>
          <a:p>
            <a:pPr marL="12700" marR="5080" indent="71120">
              <a:lnSpc>
                <a:spcPts val="1540"/>
              </a:lnSpc>
              <a:spcBef>
                <a:spcPts val="270"/>
              </a:spcBef>
            </a:pPr>
            <a:r>
              <a:rPr sz="1400" spc="-5" dirty="0">
                <a:solidFill>
                  <a:srgbClr val="FFFFFF"/>
                </a:solidFill>
                <a:latin typeface="Carlito"/>
                <a:cs typeface="Carlito"/>
              </a:rPr>
              <a:t>Calcium  </a:t>
            </a:r>
            <a:r>
              <a:rPr sz="1400" spc="-30" dirty="0">
                <a:solidFill>
                  <a:srgbClr val="FFFFFF"/>
                </a:solidFill>
                <a:latin typeface="Carlito"/>
                <a:cs typeface="Carlito"/>
              </a:rPr>
              <a:t>h</a:t>
            </a:r>
            <a:r>
              <a:rPr sz="1400" spc="-15" dirty="0">
                <a:solidFill>
                  <a:srgbClr val="FFFFFF"/>
                </a:solidFill>
                <a:latin typeface="Carlito"/>
                <a:cs typeface="Carlito"/>
              </a:rPr>
              <a:t>y</a:t>
            </a:r>
            <a:r>
              <a:rPr sz="1400" spc="-10" dirty="0">
                <a:solidFill>
                  <a:srgbClr val="FFFFFF"/>
                </a:solidFill>
                <a:latin typeface="Carlito"/>
                <a:cs typeface="Carlito"/>
              </a:rPr>
              <a:t>d</a:t>
            </a:r>
            <a:r>
              <a:rPr sz="1400" spc="-25" dirty="0">
                <a:solidFill>
                  <a:srgbClr val="FFFFFF"/>
                </a:solidFill>
                <a:latin typeface="Carlito"/>
                <a:cs typeface="Carlito"/>
              </a:rPr>
              <a:t>ro</a:t>
            </a:r>
            <a:r>
              <a:rPr sz="1400" spc="-5" dirty="0">
                <a:solidFill>
                  <a:srgbClr val="FFFFFF"/>
                </a:solidFill>
                <a:latin typeface="Carlito"/>
                <a:cs typeface="Carlito"/>
              </a:rPr>
              <a:t>x</a:t>
            </a:r>
            <a:r>
              <a:rPr sz="1400" dirty="0">
                <a:solidFill>
                  <a:srgbClr val="FFFFFF"/>
                </a:solidFill>
                <a:latin typeface="Carlito"/>
                <a:cs typeface="Carlito"/>
              </a:rPr>
              <a:t>i</a:t>
            </a:r>
            <a:r>
              <a:rPr sz="1400" spc="-10" dirty="0">
                <a:solidFill>
                  <a:srgbClr val="FFFFFF"/>
                </a:solidFill>
                <a:latin typeface="Carlito"/>
                <a:cs typeface="Carlito"/>
              </a:rPr>
              <a:t>d</a:t>
            </a:r>
            <a:r>
              <a:rPr sz="1400" dirty="0">
                <a:solidFill>
                  <a:srgbClr val="FFFFFF"/>
                </a:solidFill>
                <a:latin typeface="Carlito"/>
                <a:cs typeface="Carlito"/>
              </a:rPr>
              <a:t>e</a:t>
            </a:r>
            <a:endParaRPr sz="1400">
              <a:latin typeface="Carlito"/>
              <a:cs typeface="Carlito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1076426" y="1083310"/>
            <a:ext cx="2357120" cy="868680"/>
            <a:chOff x="1076426" y="1083310"/>
            <a:chExt cx="2357120" cy="868680"/>
          </a:xfrm>
        </p:grpSpPr>
        <p:sp>
          <p:nvSpPr>
            <p:cNvPr id="7" name="object 7"/>
            <p:cNvSpPr/>
            <p:nvPr/>
          </p:nvSpPr>
          <p:spPr>
            <a:xfrm>
              <a:off x="2148078" y="1096010"/>
              <a:ext cx="1273175" cy="306070"/>
            </a:xfrm>
            <a:custGeom>
              <a:avLst/>
              <a:gdLst/>
              <a:ahLst/>
              <a:cxnLst/>
              <a:rect l="l" t="t" r="r" b="b"/>
              <a:pathLst>
                <a:path w="1273175" h="306069">
                  <a:moveTo>
                    <a:pt x="1272667" y="0"/>
                  </a:moveTo>
                  <a:lnTo>
                    <a:pt x="1272667" y="152907"/>
                  </a:lnTo>
                  <a:lnTo>
                    <a:pt x="0" y="152907"/>
                  </a:lnTo>
                  <a:lnTo>
                    <a:pt x="0" y="305942"/>
                  </a:lnTo>
                </a:path>
              </a:pathLst>
            </a:custGeom>
            <a:ln w="25400">
              <a:solidFill>
                <a:srgbClr val="3C669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089126" y="1401953"/>
              <a:ext cx="2118360" cy="537210"/>
            </a:xfrm>
            <a:custGeom>
              <a:avLst/>
              <a:gdLst/>
              <a:ahLst/>
              <a:cxnLst/>
              <a:rect l="l" t="t" r="r" b="b"/>
              <a:pathLst>
                <a:path w="2118360" h="537210">
                  <a:moveTo>
                    <a:pt x="2064283" y="0"/>
                  </a:moveTo>
                  <a:lnTo>
                    <a:pt x="53682" y="0"/>
                  </a:lnTo>
                  <a:lnTo>
                    <a:pt x="32784" y="4214"/>
                  </a:lnTo>
                  <a:lnTo>
                    <a:pt x="15721" y="15716"/>
                  </a:lnTo>
                  <a:lnTo>
                    <a:pt x="4217" y="32789"/>
                  </a:lnTo>
                  <a:lnTo>
                    <a:pt x="0" y="53721"/>
                  </a:lnTo>
                  <a:lnTo>
                    <a:pt x="0" y="483235"/>
                  </a:lnTo>
                  <a:lnTo>
                    <a:pt x="4217" y="504112"/>
                  </a:lnTo>
                  <a:lnTo>
                    <a:pt x="15721" y="521192"/>
                  </a:lnTo>
                  <a:lnTo>
                    <a:pt x="32784" y="532723"/>
                  </a:lnTo>
                  <a:lnTo>
                    <a:pt x="53682" y="536956"/>
                  </a:lnTo>
                  <a:lnTo>
                    <a:pt x="2064283" y="536956"/>
                  </a:lnTo>
                  <a:lnTo>
                    <a:pt x="2085141" y="532723"/>
                  </a:lnTo>
                  <a:lnTo>
                    <a:pt x="2102177" y="521192"/>
                  </a:lnTo>
                  <a:lnTo>
                    <a:pt x="2113664" y="504112"/>
                  </a:lnTo>
                  <a:lnTo>
                    <a:pt x="2117877" y="483235"/>
                  </a:lnTo>
                  <a:lnTo>
                    <a:pt x="2117877" y="53721"/>
                  </a:lnTo>
                  <a:lnTo>
                    <a:pt x="2113664" y="32789"/>
                  </a:lnTo>
                  <a:lnTo>
                    <a:pt x="2102177" y="15716"/>
                  </a:lnTo>
                  <a:lnTo>
                    <a:pt x="2085141" y="4214"/>
                  </a:lnTo>
                  <a:lnTo>
                    <a:pt x="2064283" y="0"/>
                  </a:lnTo>
                  <a:close/>
                </a:path>
              </a:pathLst>
            </a:custGeom>
            <a:solidFill>
              <a:srgbClr val="4F81B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1089126" y="1401953"/>
              <a:ext cx="2118360" cy="537210"/>
            </a:xfrm>
            <a:custGeom>
              <a:avLst/>
              <a:gdLst/>
              <a:ahLst/>
              <a:cxnLst/>
              <a:rect l="l" t="t" r="r" b="b"/>
              <a:pathLst>
                <a:path w="2118360" h="537210">
                  <a:moveTo>
                    <a:pt x="0" y="53721"/>
                  </a:moveTo>
                  <a:lnTo>
                    <a:pt x="4217" y="32789"/>
                  </a:lnTo>
                  <a:lnTo>
                    <a:pt x="15721" y="15716"/>
                  </a:lnTo>
                  <a:lnTo>
                    <a:pt x="32784" y="4214"/>
                  </a:lnTo>
                  <a:lnTo>
                    <a:pt x="53682" y="0"/>
                  </a:lnTo>
                  <a:lnTo>
                    <a:pt x="2064283" y="0"/>
                  </a:lnTo>
                  <a:lnTo>
                    <a:pt x="2085141" y="4214"/>
                  </a:lnTo>
                  <a:lnTo>
                    <a:pt x="2102177" y="15716"/>
                  </a:lnTo>
                  <a:lnTo>
                    <a:pt x="2113664" y="32789"/>
                  </a:lnTo>
                  <a:lnTo>
                    <a:pt x="2117877" y="53721"/>
                  </a:lnTo>
                  <a:lnTo>
                    <a:pt x="2117877" y="483235"/>
                  </a:lnTo>
                  <a:lnTo>
                    <a:pt x="2113664" y="504112"/>
                  </a:lnTo>
                  <a:lnTo>
                    <a:pt x="2102177" y="521192"/>
                  </a:lnTo>
                  <a:lnTo>
                    <a:pt x="2085141" y="532723"/>
                  </a:lnTo>
                  <a:lnTo>
                    <a:pt x="2064283" y="536956"/>
                  </a:lnTo>
                  <a:lnTo>
                    <a:pt x="53682" y="536956"/>
                  </a:lnTo>
                  <a:lnTo>
                    <a:pt x="32784" y="532723"/>
                  </a:lnTo>
                  <a:lnTo>
                    <a:pt x="15721" y="521192"/>
                  </a:lnTo>
                  <a:lnTo>
                    <a:pt x="4217" y="504112"/>
                  </a:lnTo>
                  <a:lnTo>
                    <a:pt x="0" y="483235"/>
                  </a:lnTo>
                  <a:lnTo>
                    <a:pt x="0" y="53721"/>
                  </a:lnTo>
                  <a:close/>
                </a:path>
              </a:pathLst>
            </a:custGeom>
            <a:ln w="254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/>
          <p:nvPr/>
        </p:nvSpPr>
        <p:spPr>
          <a:xfrm>
            <a:off x="1668526" y="1529841"/>
            <a:ext cx="956944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1" spc="-85" dirty="0">
                <a:solidFill>
                  <a:srgbClr val="FFFFFF"/>
                </a:solidFill>
                <a:latin typeface="Trebuchet MS"/>
                <a:cs typeface="Trebuchet MS"/>
              </a:rPr>
              <a:t>Calcium</a:t>
            </a:r>
            <a:r>
              <a:rPr sz="1400" b="1" spc="-204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400" b="1" spc="-45" dirty="0">
                <a:solidFill>
                  <a:srgbClr val="FFFFFF"/>
                </a:solidFill>
                <a:latin typeface="Trebuchet MS"/>
                <a:cs typeface="Trebuchet MS"/>
              </a:rPr>
              <a:t>Ions</a:t>
            </a:r>
            <a:endParaRPr sz="1400">
              <a:latin typeface="Trebuchet MS"/>
              <a:cs typeface="Trebuchet MS"/>
            </a:endParaRPr>
          </a:p>
        </p:txBody>
      </p:sp>
      <p:grpSp>
        <p:nvGrpSpPr>
          <p:cNvPr id="11" name="object 11"/>
          <p:cNvGrpSpPr/>
          <p:nvPr/>
        </p:nvGrpSpPr>
        <p:grpSpPr>
          <a:xfrm>
            <a:off x="1152601" y="1926208"/>
            <a:ext cx="1991360" cy="1096645"/>
            <a:chOff x="1152601" y="1926208"/>
            <a:chExt cx="1991360" cy="1096645"/>
          </a:xfrm>
        </p:grpSpPr>
        <p:sp>
          <p:nvSpPr>
            <p:cNvPr id="12" name="object 12"/>
            <p:cNvSpPr/>
            <p:nvPr/>
          </p:nvSpPr>
          <p:spPr>
            <a:xfrm>
              <a:off x="2148077" y="1938908"/>
              <a:ext cx="0" cy="306070"/>
            </a:xfrm>
            <a:custGeom>
              <a:avLst/>
              <a:gdLst/>
              <a:ahLst/>
              <a:cxnLst/>
              <a:rect l="l" t="t" r="r" b="b"/>
              <a:pathLst>
                <a:path h="306069">
                  <a:moveTo>
                    <a:pt x="0" y="0"/>
                  </a:moveTo>
                  <a:lnTo>
                    <a:pt x="0" y="305942"/>
                  </a:lnTo>
                </a:path>
              </a:pathLst>
            </a:custGeom>
            <a:ln w="25400">
              <a:solidFill>
                <a:srgbClr val="4674A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1165301" y="2244851"/>
              <a:ext cx="1965960" cy="765175"/>
            </a:xfrm>
            <a:custGeom>
              <a:avLst/>
              <a:gdLst/>
              <a:ahLst/>
              <a:cxnLst/>
              <a:rect l="l" t="t" r="r" b="b"/>
              <a:pathLst>
                <a:path w="1965960" h="765175">
                  <a:moveTo>
                    <a:pt x="1889048" y="0"/>
                  </a:moveTo>
                  <a:lnTo>
                    <a:pt x="76479" y="0"/>
                  </a:lnTo>
                  <a:lnTo>
                    <a:pt x="46709" y="5998"/>
                  </a:lnTo>
                  <a:lnTo>
                    <a:pt x="22399" y="22367"/>
                  </a:lnTo>
                  <a:lnTo>
                    <a:pt x="6009" y="46666"/>
                  </a:lnTo>
                  <a:lnTo>
                    <a:pt x="0" y="76453"/>
                  </a:lnTo>
                  <a:lnTo>
                    <a:pt x="0" y="688339"/>
                  </a:lnTo>
                  <a:lnTo>
                    <a:pt x="6009" y="718073"/>
                  </a:lnTo>
                  <a:lnTo>
                    <a:pt x="22399" y="742378"/>
                  </a:lnTo>
                  <a:lnTo>
                    <a:pt x="46709" y="758777"/>
                  </a:lnTo>
                  <a:lnTo>
                    <a:pt x="76479" y="764794"/>
                  </a:lnTo>
                  <a:lnTo>
                    <a:pt x="1889048" y="764794"/>
                  </a:lnTo>
                  <a:lnTo>
                    <a:pt x="1918856" y="758777"/>
                  </a:lnTo>
                  <a:lnTo>
                    <a:pt x="1943198" y="742378"/>
                  </a:lnTo>
                  <a:lnTo>
                    <a:pt x="1959611" y="718073"/>
                  </a:lnTo>
                  <a:lnTo>
                    <a:pt x="1965629" y="688339"/>
                  </a:lnTo>
                  <a:lnTo>
                    <a:pt x="1965629" y="76453"/>
                  </a:lnTo>
                  <a:lnTo>
                    <a:pt x="1959611" y="46666"/>
                  </a:lnTo>
                  <a:lnTo>
                    <a:pt x="1943198" y="22367"/>
                  </a:lnTo>
                  <a:lnTo>
                    <a:pt x="1918856" y="5998"/>
                  </a:lnTo>
                  <a:lnTo>
                    <a:pt x="1889048" y="0"/>
                  </a:lnTo>
                  <a:close/>
                </a:path>
              </a:pathLst>
            </a:custGeom>
            <a:solidFill>
              <a:srgbClr val="4F81B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1165301" y="2244851"/>
              <a:ext cx="1965960" cy="765175"/>
            </a:xfrm>
            <a:custGeom>
              <a:avLst/>
              <a:gdLst/>
              <a:ahLst/>
              <a:cxnLst/>
              <a:rect l="l" t="t" r="r" b="b"/>
              <a:pathLst>
                <a:path w="1965960" h="765175">
                  <a:moveTo>
                    <a:pt x="0" y="76453"/>
                  </a:moveTo>
                  <a:lnTo>
                    <a:pt x="6009" y="46666"/>
                  </a:lnTo>
                  <a:lnTo>
                    <a:pt x="22399" y="22367"/>
                  </a:lnTo>
                  <a:lnTo>
                    <a:pt x="46709" y="5998"/>
                  </a:lnTo>
                  <a:lnTo>
                    <a:pt x="76479" y="0"/>
                  </a:lnTo>
                  <a:lnTo>
                    <a:pt x="1889048" y="0"/>
                  </a:lnTo>
                  <a:lnTo>
                    <a:pt x="1918856" y="5998"/>
                  </a:lnTo>
                  <a:lnTo>
                    <a:pt x="1943198" y="22367"/>
                  </a:lnTo>
                  <a:lnTo>
                    <a:pt x="1959611" y="46666"/>
                  </a:lnTo>
                  <a:lnTo>
                    <a:pt x="1965629" y="76453"/>
                  </a:lnTo>
                  <a:lnTo>
                    <a:pt x="1965629" y="688339"/>
                  </a:lnTo>
                  <a:lnTo>
                    <a:pt x="1959611" y="718073"/>
                  </a:lnTo>
                  <a:lnTo>
                    <a:pt x="1943198" y="742378"/>
                  </a:lnTo>
                  <a:lnTo>
                    <a:pt x="1918856" y="758777"/>
                  </a:lnTo>
                  <a:lnTo>
                    <a:pt x="1889048" y="764794"/>
                  </a:lnTo>
                  <a:lnTo>
                    <a:pt x="76479" y="764794"/>
                  </a:lnTo>
                  <a:lnTo>
                    <a:pt x="46709" y="758777"/>
                  </a:lnTo>
                  <a:lnTo>
                    <a:pt x="22399" y="742378"/>
                  </a:lnTo>
                  <a:lnTo>
                    <a:pt x="6009" y="718073"/>
                  </a:lnTo>
                  <a:lnTo>
                    <a:pt x="0" y="688339"/>
                  </a:lnTo>
                  <a:lnTo>
                    <a:pt x="0" y="76453"/>
                  </a:lnTo>
                  <a:close/>
                </a:path>
              </a:pathLst>
            </a:custGeom>
            <a:ln w="25399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5" name="object 15"/>
          <p:cNvSpPr txBox="1"/>
          <p:nvPr/>
        </p:nvSpPr>
        <p:spPr>
          <a:xfrm>
            <a:off x="1450975" y="2389377"/>
            <a:ext cx="1395095" cy="434975"/>
          </a:xfrm>
          <a:prstGeom prst="rect">
            <a:avLst/>
          </a:prstGeom>
        </p:spPr>
        <p:txBody>
          <a:bodyPr vert="horz" wrap="square" lIns="0" tIns="34290" rIns="0" bIns="0" rtlCol="0">
            <a:spAutoFit/>
          </a:bodyPr>
          <a:lstStyle/>
          <a:p>
            <a:pPr marL="238125" marR="5080" indent="-226060">
              <a:lnSpc>
                <a:spcPts val="1540"/>
              </a:lnSpc>
              <a:spcBef>
                <a:spcPts val="270"/>
              </a:spcBef>
            </a:pPr>
            <a:r>
              <a:rPr sz="1400" spc="-10" dirty="0">
                <a:solidFill>
                  <a:srgbClr val="FFFFFF"/>
                </a:solidFill>
                <a:latin typeface="Carlito"/>
                <a:cs typeface="Carlito"/>
              </a:rPr>
              <a:t>Reduced </a:t>
            </a:r>
            <a:r>
              <a:rPr sz="1400" spc="-5" dirty="0">
                <a:solidFill>
                  <a:srgbClr val="FFFFFF"/>
                </a:solidFill>
                <a:latin typeface="Carlito"/>
                <a:cs typeface="Carlito"/>
              </a:rPr>
              <a:t>capillarity  permeability</a:t>
            </a:r>
            <a:endParaRPr sz="1400">
              <a:latin typeface="Carlito"/>
              <a:cs typeface="Carlito"/>
            </a:endParaRPr>
          </a:p>
        </p:txBody>
      </p:sp>
      <p:grpSp>
        <p:nvGrpSpPr>
          <p:cNvPr id="16" name="object 16"/>
          <p:cNvGrpSpPr/>
          <p:nvPr/>
        </p:nvGrpSpPr>
        <p:grpSpPr>
          <a:xfrm>
            <a:off x="1228763" y="2996945"/>
            <a:ext cx="1838960" cy="1096645"/>
            <a:chOff x="1228763" y="2996945"/>
            <a:chExt cx="1838960" cy="1096645"/>
          </a:xfrm>
        </p:grpSpPr>
        <p:sp>
          <p:nvSpPr>
            <p:cNvPr id="17" name="object 17"/>
            <p:cNvSpPr/>
            <p:nvPr/>
          </p:nvSpPr>
          <p:spPr>
            <a:xfrm>
              <a:off x="2148077" y="3009645"/>
              <a:ext cx="0" cy="306070"/>
            </a:xfrm>
            <a:custGeom>
              <a:avLst/>
              <a:gdLst/>
              <a:ahLst/>
              <a:cxnLst/>
              <a:rect l="l" t="t" r="r" b="b"/>
              <a:pathLst>
                <a:path h="306070">
                  <a:moveTo>
                    <a:pt x="0" y="0"/>
                  </a:moveTo>
                  <a:lnTo>
                    <a:pt x="0" y="305942"/>
                  </a:lnTo>
                </a:path>
              </a:pathLst>
            </a:custGeom>
            <a:ln w="25400">
              <a:solidFill>
                <a:srgbClr val="4674A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1241463" y="3315588"/>
              <a:ext cx="1813560" cy="765175"/>
            </a:xfrm>
            <a:custGeom>
              <a:avLst/>
              <a:gdLst/>
              <a:ahLst/>
              <a:cxnLst/>
              <a:rect l="l" t="t" r="r" b="b"/>
              <a:pathLst>
                <a:path w="1813560" h="765175">
                  <a:moveTo>
                    <a:pt x="1736686" y="0"/>
                  </a:moveTo>
                  <a:lnTo>
                    <a:pt x="76542" y="0"/>
                  </a:lnTo>
                  <a:lnTo>
                    <a:pt x="46741" y="6016"/>
                  </a:lnTo>
                  <a:lnTo>
                    <a:pt x="22412" y="22415"/>
                  </a:lnTo>
                  <a:lnTo>
                    <a:pt x="6012" y="46720"/>
                  </a:lnTo>
                  <a:lnTo>
                    <a:pt x="0" y="76453"/>
                  </a:lnTo>
                  <a:lnTo>
                    <a:pt x="0" y="688340"/>
                  </a:lnTo>
                  <a:lnTo>
                    <a:pt x="6012" y="718147"/>
                  </a:lnTo>
                  <a:lnTo>
                    <a:pt x="22412" y="742489"/>
                  </a:lnTo>
                  <a:lnTo>
                    <a:pt x="46741" y="758902"/>
                  </a:lnTo>
                  <a:lnTo>
                    <a:pt x="76542" y="764921"/>
                  </a:lnTo>
                  <a:lnTo>
                    <a:pt x="1736686" y="764921"/>
                  </a:lnTo>
                  <a:lnTo>
                    <a:pt x="1766494" y="758902"/>
                  </a:lnTo>
                  <a:lnTo>
                    <a:pt x="1790836" y="742489"/>
                  </a:lnTo>
                  <a:lnTo>
                    <a:pt x="1807249" y="718147"/>
                  </a:lnTo>
                  <a:lnTo>
                    <a:pt x="1813267" y="688340"/>
                  </a:lnTo>
                  <a:lnTo>
                    <a:pt x="1813267" y="76453"/>
                  </a:lnTo>
                  <a:lnTo>
                    <a:pt x="1807249" y="46720"/>
                  </a:lnTo>
                  <a:lnTo>
                    <a:pt x="1790836" y="22415"/>
                  </a:lnTo>
                  <a:lnTo>
                    <a:pt x="1766494" y="6016"/>
                  </a:lnTo>
                  <a:lnTo>
                    <a:pt x="1736686" y="0"/>
                  </a:lnTo>
                  <a:close/>
                </a:path>
              </a:pathLst>
            </a:custGeom>
            <a:solidFill>
              <a:srgbClr val="4F81B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1241463" y="3315588"/>
              <a:ext cx="1813560" cy="765175"/>
            </a:xfrm>
            <a:custGeom>
              <a:avLst/>
              <a:gdLst/>
              <a:ahLst/>
              <a:cxnLst/>
              <a:rect l="l" t="t" r="r" b="b"/>
              <a:pathLst>
                <a:path w="1813560" h="765175">
                  <a:moveTo>
                    <a:pt x="0" y="76453"/>
                  </a:moveTo>
                  <a:lnTo>
                    <a:pt x="6012" y="46720"/>
                  </a:lnTo>
                  <a:lnTo>
                    <a:pt x="22412" y="22415"/>
                  </a:lnTo>
                  <a:lnTo>
                    <a:pt x="46741" y="6016"/>
                  </a:lnTo>
                  <a:lnTo>
                    <a:pt x="76542" y="0"/>
                  </a:lnTo>
                  <a:lnTo>
                    <a:pt x="1736686" y="0"/>
                  </a:lnTo>
                  <a:lnTo>
                    <a:pt x="1766494" y="6016"/>
                  </a:lnTo>
                  <a:lnTo>
                    <a:pt x="1790836" y="22415"/>
                  </a:lnTo>
                  <a:lnTo>
                    <a:pt x="1807249" y="46720"/>
                  </a:lnTo>
                  <a:lnTo>
                    <a:pt x="1813267" y="76453"/>
                  </a:lnTo>
                  <a:lnTo>
                    <a:pt x="1813267" y="688340"/>
                  </a:lnTo>
                  <a:lnTo>
                    <a:pt x="1807249" y="718147"/>
                  </a:lnTo>
                  <a:lnTo>
                    <a:pt x="1790836" y="742489"/>
                  </a:lnTo>
                  <a:lnTo>
                    <a:pt x="1766494" y="758902"/>
                  </a:lnTo>
                  <a:lnTo>
                    <a:pt x="1736686" y="764921"/>
                  </a:lnTo>
                  <a:lnTo>
                    <a:pt x="76542" y="764921"/>
                  </a:lnTo>
                  <a:lnTo>
                    <a:pt x="46741" y="758902"/>
                  </a:lnTo>
                  <a:lnTo>
                    <a:pt x="22412" y="742489"/>
                  </a:lnTo>
                  <a:lnTo>
                    <a:pt x="6012" y="718147"/>
                  </a:lnTo>
                  <a:lnTo>
                    <a:pt x="0" y="688340"/>
                  </a:lnTo>
                  <a:lnTo>
                    <a:pt x="0" y="76453"/>
                  </a:lnTo>
                  <a:close/>
                </a:path>
              </a:pathLst>
            </a:custGeom>
            <a:ln w="254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0" name="object 20"/>
          <p:cNvSpPr txBox="1"/>
          <p:nvPr/>
        </p:nvSpPr>
        <p:spPr>
          <a:xfrm>
            <a:off x="1496694" y="3429380"/>
            <a:ext cx="1303655" cy="491490"/>
          </a:xfrm>
          <a:prstGeom prst="rect">
            <a:avLst/>
          </a:prstGeom>
        </p:spPr>
        <p:txBody>
          <a:bodyPr vert="horz" wrap="square" lIns="0" tIns="37465" rIns="0" bIns="0" rtlCol="0">
            <a:spAutoFit/>
          </a:bodyPr>
          <a:lstStyle/>
          <a:p>
            <a:pPr marL="471170" marR="5080" indent="-459105">
              <a:lnSpc>
                <a:spcPts val="1750"/>
              </a:lnSpc>
              <a:spcBef>
                <a:spcPts val="295"/>
              </a:spcBef>
            </a:pPr>
            <a:r>
              <a:rPr sz="1600" spc="-10" dirty="0">
                <a:solidFill>
                  <a:srgbClr val="FFFFFF"/>
                </a:solidFill>
                <a:latin typeface="Carlito"/>
                <a:cs typeface="Carlito"/>
              </a:rPr>
              <a:t>Reduced</a:t>
            </a:r>
            <a:r>
              <a:rPr sz="1600" spc="-6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Carlito"/>
                <a:cs typeface="Carlito"/>
              </a:rPr>
              <a:t>serum  flow</a:t>
            </a:r>
            <a:endParaRPr sz="1600">
              <a:latin typeface="Carlito"/>
              <a:cs typeface="Carlito"/>
            </a:endParaRPr>
          </a:p>
        </p:txBody>
      </p:sp>
      <p:grpSp>
        <p:nvGrpSpPr>
          <p:cNvPr id="21" name="object 21"/>
          <p:cNvGrpSpPr/>
          <p:nvPr/>
        </p:nvGrpSpPr>
        <p:grpSpPr>
          <a:xfrm>
            <a:off x="1228763" y="4067809"/>
            <a:ext cx="1838960" cy="1096645"/>
            <a:chOff x="1228763" y="4067809"/>
            <a:chExt cx="1838960" cy="1096645"/>
          </a:xfrm>
        </p:grpSpPr>
        <p:sp>
          <p:nvSpPr>
            <p:cNvPr id="22" name="object 22"/>
            <p:cNvSpPr/>
            <p:nvPr/>
          </p:nvSpPr>
          <p:spPr>
            <a:xfrm>
              <a:off x="2148077" y="4080509"/>
              <a:ext cx="0" cy="306070"/>
            </a:xfrm>
            <a:custGeom>
              <a:avLst/>
              <a:gdLst/>
              <a:ahLst/>
              <a:cxnLst/>
              <a:rect l="l" t="t" r="r" b="b"/>
              <a:pathLst>
                <a:path h="306070">
                  <a:moveTo>
                    <a:pt x="0" y="0"/>
                  </a:moveTo>
                  <a:lnTo>
                    <a:pt x="0" y="305942"/>
                  </a:lnTo>
                </a:path>
              </a:pathLst>
            </a:custGeom>
            <a:ln w="25400">
              <a:solidFill>
                <a:srgbClr val="4674A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1241463" y="4386452"/>
              <a:ext cx="1813560" cy="765175"/>
            </a:xfrm>
            <a:custGeom>
              <a:avLst/>
              <a:gdLst/>
              <a:ahLst/>
              <a:cxnLst/>
              <a:rect l="l" t="t" r="r" b="b"/>
              <a:pathLst>
                <a:path w="1813560" h="765175">
                  <a:moveTo>
                    <a:pt x="1736686" y="0"/>
                  </a:moveTo>
                  <a:lnTo>
                    <a:pt x="76542" y="0"/>
                  </a:lnTo>
                  <a:lnTo>
                    <a:pt x="46741" y="5998"/>
                  </a:lnTo>
                  <a:lnTo>
                    <a:pt x="22412" y="22367"/>
                  </a:lnTo>
                  <a:lnTo>
                    <a:pt x="6012" y="46666"/>
                  </a:lnTo>
                  <a:lnTo>
                    <a:pt x="0" y="76454"/>
                  </a:lnTo>
                  <a:lnTo>
                    <a:pt x="0" y="688340"/>
                  </a:lnTo>
                  <a:lnTo>
                    <a:pt x="6012" y="718073"/>
                  </a:lnTo>
                  <a:lnTo>
                    <a:pt x="22412" y="742378"/>
                  </a:lnTo>
                  <a:lnTo>
                    <a:pt x="46741" y="758777"/>
                  </a:lnTo>
                  <a:lnTo>
                    <a:pt x="76542" y="764794"/>
                  </a:lnTo>
                  <a:lnTo>
                    <a:pt x="1736686" y="764794"/>
                  </a:lnTo>
                  <a:lnTo>
                    <a:pt x="1766494" y="758777"/>
                  </a:lnTo>
                  <a:lnTo>
                    <a:pt x="1790836" y="742378"/>
                  </a:lnTo>
                  <a:lnTo>
                    <a:pt x="1807249" y="718073"/>
                  </a:lnTo>
                  <a:lnTo>
                    <a:pt x="1813267" y="688340"/>
                  </a:lnTo>
                  <a:lnTo>
                    <a:pt x="1813267" y="76454"/>
                  </a:lnTo>
                  <a:lnTo>
                    <a:pt x="1807249" y="46666"/>
                  </a:lnTo>
                  <a:lnTo>
                    <a:pt x="1790836" y="22367"/>
                  </a:lnTo>
                  <a:lnTo>
                    <a:pt x="1766494" y="5998"/>
                  </a:lnTo>
                  <a:lnTo>
                    <a:pt x="1736686" y="0"/>
                  </a:lnTo>
                  <a:close/>
                </a:path>
              </a:pathLst>
            </a:custGeom>
            <a:solidFill>
              <a:srgbClr val="4F81B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1241463" y="4386452"/>
              <a:ext cx="1813560" cy="765175"/>
            </a:xfrm>
            <a:custGeom>
              <a:avLst/>
              <a:gdLst/>
              <a:ahLst/>
              <a:cxnLst/>
              <a:rect l="l" t="t" r="r" b="b"/>
              <a:pathLst>
                <a:path w="1813560" h="765175">
                  <a:moveTo>
                    <a:pt x="0" y="76454"/>
                  </a:moveTo>
                  <a:lnTo>
                    <a:pt x="6012" y="46666"/>
                  </a:lnTo>
                  <a:lnTo>
                    <a:pt x="22412" y="22367"/>
                  </a:lnTo>
                  <a:lnTo>
                    <a:pt x="46741" y="5998"/>
                  </a:lnTo>
                  <a:lnTo>
                    <a:pt x="76542" y="0"/>
                  </a:lnTo>
                  <a:lnTo>
                    <a:pt x="1736686" y="0"/>
                  </a:lnTo>
                  <a:lnTo>
                    <a:pt x="1766494" y="5998"/>
                  </a:lnTo>
                  <a:lnTo>
                    <a:pt x="1790836" y="22367"/>
                  </a:lnTo>
                  <a:lnTo>
                    <a:pt x="1807249" y="46666"/>
                  </a:lnTo>
                  <a:lnTo>
                    <a:pt x="1813267" y="76454"/>
                  </a:lnTo>
                  <a:lnTo>
                    <a:pt x="1813267" y="688340"/>
                  </a:lnTo>
                  <a:lnTo>
                    <a:pt x="1807249" y="718073"/>
                  </a:lnTo>
                  <a:lnTo>
                    <a:pt x="1790836" y="742378"/>
                  </a:lnTo>
                  <a:lnTo>
                    <a:pt x="1766494" y="758777"/>
                  </a:lnTo>
                  <a:lnTo>
                    <a:pt x="1736686" y="764794"/>
                  </a:lnTo>
                  <a:lnTo>
                    <a:pt x="76542" y="764794"/>
                  </a:lnTo>
                  <a:lnTo>
                    <a:pt x="46741" y="758777"/>
                  </a:lnTo>
                  <a:lnTo>
                    <a:pt x="22412" y="742378"/>
                  </a:lnTo>
                  <a:lnTo>
                    <a:pt x="6012" y="718073"/>
                  </a:lnTo>
                  <a:lnTo>
                    <a:pt x="0" y="688340"/>
                  </a:lnTo>
                  <a:lnTo>
                    <a:pt x="0" y="76454"/>
                  </a:lnTo>
                  <a:close/>
                </a:path>
              </a:pathLst>
            </a:custGeom>
            <a:ln w="254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5" name="object 25"/>
          <p:cNvSpPr txBox="1"/>
          <p:nvPr/>
        </p:nvSpPr>
        <p:spPr>
          <a:xfrm>
            <a:off x="1318386" y="4531233"/>
            <a:ext cx="1659889" cy="4349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ts val="1610"/>
              </a:lnSpc>
              <a:spcBef>
                <a:spcPts val="100"/>
              </a:spcBef>
            </a:pPr>
            <a:r>
              <a:rPr sz="1400" spc="-10" dirty="0">
                <a:solidFill>
                  <a:srgbClr val="FFFFFF"/>
                </a:solidFill>
                <a:latin typeface="Carlito"/>
                <a:cs typeface="Carlito"/>
              </a:rPr>
              <a:t>Reduced </a:t>
            </a:r>
            <a:r>
              <a:rPr sz="1400" spc="-5" dirty="0">
                <a:solidFill>
                  <a:srgbClr val="FFFFFF"/>
                </a:solidFill>
                <a:latin typeface="Carlito"/>
                <a:cs typeface="Carlito"/>
              </a:rPr>
              <a:t>level</a:t>
            </a:r>
            <a:r>
              <a:rPr sz="1400" spc="-2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1400" spc="-5" dirty="0">
                <a:solidFill>
                  <a:srgbClr val="FFFFFF"/>
                </a:solidFill>
                <a:latin typeface="Carlito"/>
                <a:cs typeface="Carlito"/>
              </a:rPr>
              <a:t>of</a:t>
            </a:r>
            <a:endParaRPr sz="1400">
              <a:latin typeface="Carlito"/>
              <a:cs typeface="Carlito"/>
            </a:endParaRPr>
          </a:p>
          <a:p>
            <a:pPr algn="ctr">
              <a:lnSpc>
                <a:spcPts val="1610"/>
              </a:lnSpc>
            </a:pPr>
            <a:r>
              <a:rPr sz="1400" spc="-5" dirty="0">
                <a:solidFill>
                  <a:srgbClr val="FFFFFF"/>
                </a:solidFill>
                <a:latin typeface="Carlito"/>
                <a:cs typeface="Carlito"/>
              </a:rPr>
              <a:t>inhibitory</a:t>
            </a:r>
            <a:r>
              <a:rPr sz="1400" spc="-4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Carlito"/>
                <a:cs typeface="Carlito"/>
              </a:rPr>
              <a:t>pyrophatase</a:t>
            </a:r>
            <a:endParaRPr sz="1400">
              <a:latin typeface="Carlito"/>
              <a:cs typeface="Carlito"/>
            </a:endParaRPr>
          </a:p>
        </p:txBody>
      </p:sp>
      <p:grpSp>
        <p:nvGrpSpPr>
          <p:cNvPr id="26" name="object 26"/>
          <p:cNvGrpSpPr/>
          <p:nvPr/>
        </p:nvGrpSpPr>
        <p:grpSpPr>
          <a:xfrm>
            <a:off x="1304925" y="5138546"/>
            <a:ext cx="1686560" cy="1096645"/>
            <a:chOff x="1304925" y="5138546"/>
            <a:chExt cx="1686560" cy="1096645"/>
          </a:xfrm>
        </p:grpSpPr>
        <p:sp>
          <p:nvSpPr>
            <p:cNvPr id="27" name="object 27"/>
            <p:cNvSpPr/>
            <p:nvPr/>
          </p:nvSpPr>
          <p:spPr>
            <a:xfrm>
              <a:off x="2148077" y="5151246"/>
              <a:ext cx="0" cy="306070"/>
            </a:xfrm>
            <a:custGeom>
              <a:avLst/>
              <a:gdLst/>
              <a:ahLst/>
              <a:cxnLst/>
              <a:rect l="l" t="t" r="r" b="b"/>
              <a:pathLst>
                <a:path h="306070">
                  <a:moveTo>
                    <a:pt x="0" y="0"/>
                  </a:moveTo>
                  <a:lnTo>
                    <a:pt x="0" y="305942"/>
                  </a:lnTo>
                </a:path>
              </a:pathLst>
            </a:custGeom>
            <a:ln w="25400">
              <a:solidFill>
                <a:srgbClr val="4674A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1317625" y="5457189"/>
              <a:ext cx="1661160" cy="765175"/>
            </a:xfrm>
            <a:custGeom>
              <a:avLst/>
              <a:gdLst/>
              <a:ahLst/>
              <a:cxnLst/>
              <a:rect l="l" t="t" r="r" b="b"/>
              <a:pathLst>
                <a:path w="1661160" h="765175">
                  <a:moveTo>
                    <a:pt x="1584452" y="0"/>
                  </a:moveTo>
                  <a:lnTo>
                    <a:pt x="76453" y="0"/>
                  </a:lnTo>
                  <a:lnTo>
                    <a:pt x="46720" y="6016"/>
                  </a:lnTo>
                  <a:lnTo>
                    <a:pt x="22415" y="22415"/>
                  </a:lnTo>
                  <a:lnTo>
                    <a:pt x="6016" y="46720"/>
                  </a:lnTo>
                  <a:lnTo>
                    <a:pt x="0" y="76454"/>
                  </a:lnTo>
                  <a:lnTo>
                    <a:pt x="0" y="688390"/>
                  </a:lnTo>
                  <a:lnTo>
                    <a:pt x="6016" y="718160"/>
                  </a:lnTo>
                  <a:lnTo>
                    <a:pt x="22415" y="742470"/>
                  </a:lnTo>
                  <a:lnTo>
                    <a:pt x="46720" y="758860"/>
                  </a:lnTo>
                  <a:lnTo>
                    <a:pt x="76453" y="764870"/>
                  </a:lnTo>
                  <a:lnTo>
                    <a:pt x="1584452" y="764870"/>
                  </a:lnTo>
                  <a:lnTo>
                    <a:pt x="1614185" y="758860"/>
                  </a:lnTo>
                  <a:lnTo>
                    <a:pt x="1638490" y="742470"/>
                  </a:lnTo>
                  <a:lnTo>
                    <a:pt x="1654889" y="718160"/>
                  </a:lnTo>
                  <a:lnTo>
                    <a:pt x="1660906" y="688390"/>
                  </a:lnTo>
                  <a:lnTo>
                    <a:pt x="1660906" y="76454"/>
                  </a:lnTo>
                  <a:lnTo>
                    <a:pt x="1654889" y="46720"/>
                  </a:lnTo>
                  <a:lnTo>
                    <a:pt x="1638490" y="22415"/>
                  </a:lnTo>
                  <a:lnTo>
                    <a:pt x="1614185" y="6016"/>
                  </a:lnTo>
                  <a:lnTo>
                    <a:pt x="1584452" y="0"/>
                  </a:lnTo>
                  <a:close/>
                </a:path>
              </a:pathLst>
            </a:custGeom>
            <a:solidFill>
              <a:srgbClr val="4F81B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1317625" y="5457189"/>
              <a:ext cx="1661160" cy="765175"/>
            </a:xfrm>
            <a:custGeom>
              <a:avLst/>
              <a:gdLst/>
              <a:ahLst/>
              <a:cxnLst/>
              <a:rect l="l" t="t" r="r" b="b"/>
              <a:pathLst>
                <a:path w="1661160" h="765175">
                  <a:moveTo>
                    <a:pt x="0" y="76454"/>
                  </a:moveTo>
                  <a:lnTo>
                    <a:pt x="6016" y="46720"/>
                  </a:lnTo>
                  <a:lnTo>
                    <a:pt x="22415" y="22415"/>
                  </a:lnTo>
                  <a:lnTo>
                    <a:pt x="46720" y="6016"/>
                  </a:lnTo>
                  <a:lnTo>
                    <a:pt x="76453" y="0"/>
                  </a:lnTo>
                  <a:lnTo>
                    <a:pt x="1584452" y="0"/>
                  </a:lnTo>
                  <a:lnTo>
                    <a:pt x="1614185" y="6016"/>
                  </a:lnTo>
                  <a:lnTo>
                    <a:pt x="1638490" y="22415"/>
                  </a:lnTo>
                  <a:lnTo>
                    <a:pt x="1654889" y="46720"/>
                  </a:lnTo>
                  <a:lnTo>
                    <a:pt x="1660906" y="76454"/>
                  </a:lnTo>
                  <a:lnTo>
                    <a:pt x="1660906" y="688390"/>
                  </a:lnTo>
                  <a:lnTo>
                    <a:pt x="1654889" y="718160"/>
                  </a:lnTo>
                  <a:lnTo>
                    <a:pt x="1638490" y="742470"/>
                  </a:lnTo>
                  <a:lnTo>
                    <a:pt x="1614185" y="758860"/>
                  </a:lnTo>
                  <a:lnTo>
                    <a:pt x="1584452" y="764870"/>
                  </a:lnTo>
                  <a:lnTo>
                    <a:pt x="76453" y="764870"/>
                  </a:lnTo>
                  <a:lnTo>
                    <a:pt x="46720" y="758860"/>
                  </a:lnTo>
                  <a:lnTo>
                    <a:pt x="22415" y="742470"/>
                  </a:lnTo>
                  <a:lnTo>
                    <a:pt x="6016" y="718160"/>
                  </a:lnTo>
                  <a:lnTo>
                    <a:pt x="0" y="688390"/>
                  </a:lnTo>
                  <a:lnTo>
                    <a:pt x="0" y="76454"/>
                  </a:lnTo>
                  <a:close/>
                </a:path>
              </a:pathLst>
            </a:custGeom>
            <a:ln w="254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0" name="object 30"/>
          <p:cNvSpPr txBox="1"/>
          <p:nvPr/>
        </p:nvSpPr>
        <p:spPr>
          <a:xfrm>
            <a:off x="1467738" y="5664504"/>
            <a:ext cx="135826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FFFFFF"/>
                </a:solidFill>
                <a:latin typeface="Carlito"/>
                <a:cs typeface="Carlito"/>
              </a:rPr>
              <a:t>M</a:t>
            </a:r>
            <a:r>
              <a:rPr sz="1800" spc="-10" dirty="0">
                <a:solidFill>
                  <a:srgbClr val="FFFFFF"/>
                </a:solidFill>
                <a:latin typeface="Carlito"/>
                <a:cs typeface="Carlito"/>
              </a:rPr>
              <a:t>i</a:t>
            </a:r>
            <a:r>
              <a:rPr sz="1800" spc="-5" dirty="0">
                <a:solidFill>
                  <a:srgbClr val="FFFFFF"/>
                </a:solidFill>
                <a:latin typeface="Carlito"/>
                <a:cs typeface="Carlito"/>
              </a:rPr>
              <a:t>n</a:t>
            </a:r>
            <a:r>
              <a:rPr sz="1800" dirty="0">
                <a:solidFill>
                  <a:srgbClr val="FFFFFF"/>
                </a:solidFill>
                <a:latin typeface="Carlito"/>
                <a:cs typeface="Carlito"/>
              </a:rPr>
              <a:t>e</a:t>
            </a:r>
            <a:r>
              <a:rPr sz="1800" spc="-40" dirty="0">
                <a:solidFill>
                  <a:srgbClr val="FFFFFF"/>
                </a:solidFill>
                <a:latin typeface="Carlito"/>
                <a:cs typeface="Carlito"/>
              </a:rPr>
              <a:t>r</a:t>
            </a:r>
            <a:r>
              <a:rPr sz="1800" dirty="0">
                <a:solidFill>
                  <a:srgbClr val="FFFFFF"/>
                </a:solidFill>
                <a:latin typeface="Carlito"/>
                <a:cs typeface="Carlito"/>
              </a:rPr>
              <a:t>al</a:t>
            </a:r>
            <a:r>
              <a:rPr sz="1800" spc="-15" dirty="0">
                <a:solidFill>
                  <a:srgbClr val="FFFFFF"/>
                </a:solidFill>
                <a:latin typeface="Carlito"/>
                <a:cs typeface="Carlito"/>
              </a:rPr>
              <a:t>i</a:t>
            </a:r>
            <a:r>
              <a:rPr sz="1800" spc="-30" dirty="0">
                <a:solidFill>
                  <a:srgbClr val="FFFFFF"/>
                </a:solidFill>
                <a:latin typeface="Carlito"/>
                <a:cs typeface="Carlito"/>
              </a:rPr>
              <a:t>z</a:t>
            </a:r>
            <a:r>
              <a:rPr sz="1800" spc="-15" dirty="0">
                <a:solidFill>
                  <a:srgbClr val="FFFFFF"/>
                </a:solidFill>
                <a:latin typeface="Carlito"/>
                <a:cs typeface="Carlito"/>
              </a:rPr>
              <a:t>a</a:t>
            </a:r>
            <a:r>
              <a:rPr sz="1800" dirty="0">
                <a:solidFill>
                  <a:srgbClr val="FFFFFF"/>
                </a:solidFill>
                <a:latin typeface="Carlito"/>
                <a:cs typeface="Carlito"/>
              </a:rPr>
              <a:t>t</a:t>
            </a:r>
            <a:r>
              <a:rPr sz="1800" spc="-10" dirty="0">
                <a:solidFill>
                  <a:srgbClr val="FFFFFF"/>
                </a:solidFill>
                <a:latin typeface="Carlito"/>
                <a:cs typeface="Carlito"/>
              </a:rPr>
              <a:t>i</a:t>
            </a:r>
            <a:r>
              <a:rPr sz="1800" spc="-5" dirty="0">
                <a:solidFill>
                  <a:srgbClr val="FFFFFF"/>
                </a:solidFill>
                <a:latin typeface="Carlito"/>
                <a:cs typeface="Carlito"/>
              </a:rPr>
              <a:t>on</a:t>
            </a:r>
            <a:endParaRPr sz="1800">
              <a:latin typeface="Carlito"/>
              <a:cs typeface="Carlito"/>
            </a:endParaRPr>
          </a:p>
        </p:txBody>
      </p:sp>
      <p:grpSp>
        <p:nvGrpSpPr>
          <p:cNvPr id="31" name="object 31"/>
          <p:cNvGrpSpPr/>
          <p:nvPr/>
        </p:nvGrpSpPr>
        <p:grpSpPr>
          <a:xfrm>
            <a:off x="3408045" y="1083310"/>
            <a:ext cx="2409190" cy="848994"/>
            <a:chOff x="3408045" y="1083310"/>
            <a:chExt cx="2409190" cy="848994"/>
          </a:xfrm>
        </p:grpSpPr>
        <p:sp>
          <p:nvSpPr>
            <p:cNvPr id="32" name="object 32"/>
            <p:cNvSpPr/>
            <p:nvPr/>
          </p:nvSpPr>
          <p:spPr>
            <a:xfrm>
              <a:off x="3420745" y="1096010"/>
              <a:ext cx="1329055" cy="276225"/>
            </a:xfrm>
            <a:custGeom>
              <a:avLst/>
              <a:gdLst/>
              <a:ahLst/>
              <a:cxnLst/>
              <a:rect l="l" t="t" r="r" b="b"/>
              <a:pathLst>
                <a:path w="1329054" h="276225">
                  <a:moveTo>
                    <a:pt x="0" y="0"/>
                  </a:moveTo>
                  <a:lnTo>
                    <a:pt x="0" y="138049"/>
                  </a:lnTo>
                  <a:lnTo>
                    <a:pt x="1329054" y="138049"/>
                  </a:lnTo>
                  <a:lnTo>
                    <a:pt x="1329054" y="276225"/>
                  </a:lnTo>
                </a:path>
              </a:pathLst>
            </a:custGeom>
            <a:ln w="25400">
              <a:solidFill>
                <a:srgbClr val="3C669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3695700" y="1372235"/>
              <a:ext cx="2108835" cy="547370"/>
            </a:xfrm>
            <a:custGeom>
              <a:avLst/>
              <a:gdLst/>
              <a:ahLst/>
              <a:cxnLst/>
              <a:rect l="l" t="t" r="r" b="b"/>
              <a:pathLst>
                <a:path w="2108835" h="547369">
                  <a:moveTo>
                    <a:pt x="2053589" y="0"/>
                  </a:moveTo>
                  <a:lnTo>
                    <a:pt x="54610" y="0"/>
                  </a:lnTo>
                  <a:lnTo>
                    <a:pt x="33325" y="4302"/>
                  </a:lnTo>
                  <a:lnTo>
                    <a:pt x="15970" y="16033"/>
                  </a:lnTo>
                  <a:lnTo>
                    <a:pt x="4282" y="33432"/>
                  </a:lnTo>
                  <a:lnTo>
                    <a:pt x="0" y="54737"/>
                  </a:lnTo>
                  <a:lnTo>
                    <a:pt x="0" y="492251"/>
                  </a:lnTo>
                  <a:lnTo>
                    <a:pt x="4282" y="513536"/>
                  </a:lnTo>
                  <a:lnTo>
                    <a:pt x="15970" y="530891"/>
                  </a:lnTo>
                  <a:lnTo>
                    <a:pt x="33325" y="542579"/>
                  </a:lnTo>
                  <a:lnTo>
                    <a:pt x="54610" y="546862"/>
                  </a:lnTo>
                  <a:lnTo>
                    <a:pt x="2053589" y="546862"/>
                  </a:lnTo>
                  <a:lnTo>
                    <a:pt x="2074894" y="542579"/>
                  </a:lnTo>
                  <a:lnTo>
                    <a:pt x="2092293" y="530891"/>
                  </a:lnTo>
                  <a:lnTo>
                    <a:pt x="2104024" y="513536"/>
                  </a:lnTo>
                  <a:lnTo>
                    <a:pt x="2108327" y="492251"/>
                  </a:lnTo>
                  <a:lnTo>
                    <a:pt x="2108327" y="54737"/>
                  </a:lnTo>
                  <a:lnTo>
                    <a:pt x="2104024" y="33432"/>
                  </a:lnTo>
                  <a:lnTo>
                    <a:pt x="2092293" y="16033"/>
                  </a:lnTo>
                  <a:lnTo>
                    <a:pt x="2074894" y="4302"/>
                  </a:lnTo>
                  <a:lnTo>
                    <a:pt x="2053589" y="0"/>
                  </a:lnTo>
                  <a:close/>
                </a:path>
              </a:pathLst>
            </a:custGeom>
            <a:solidFill>
              <a:srgbClr val="4F81B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3695700" y="1372235"/>
              <a:ext cx="2108835" cy="547370"/>
            </a:xfrm>
            <a:custGeom>
              <a:avLst/>
              <a:gdLst/>
              <a:ahLst/>
              <a:cxnLst/>
              <a:rect l="l" t="t" r="r" b="b"/>
              <a:pathLst>
                <a:path w="2108835" h="547369">
                  <a:moveTo>
                    <a:pt x="0" y="54737"/>
                  </a:moveTo>
                  <a:lnTo>
                    <a:pt x="4282" y="33432"/>
                  </a:lnTo>
                  <a:lnTo>
                    <a:pt x="15970" y="16033"/>
                  </a:lnTo>
                  <a:lnTo>
                    <a:pt x="33325" y="4302"/>
                  </a:lnTo>
                  <a:lnTo>
                    <a:pt x="54610" y="0"/>
                  </a:lnTo>
                  <a:lnTo>
                    <a:pt x="2053589" y="0"/>
                  </a:lnTo>
                  <a:lnTo>
                    <a:pt x="2074894" y="4302"/>
                  </a:lnTo>
                  <a:lnTo>
                    <a:pt x="2092293" y="16033"/>
                  </a:lnTo>
                  <a:lnTo>
                    <a:pt x="2104024" y="33432"/>
                  </a:lnTo>
                  <a:lnTo>
                    <a:pt x="2108327" y="54737"/>
                  </a:lnTo>
                  <a:lnTo>
                    <a:pt x="2108327" y="492251"/>
                  </a:lnTo>
                  <a:lnTo>
                    <a:pt x="2104024" y="513536"/>
                  </a:lnTo>
                  <a:lnTo>
                    <a:pt x="2092293" y="530891"/>
                  </a:lnTo>
                  <a:lnTo>
                    <a:pt x="2074894" y="542579"/>
                  </a:lnTo>
                  <a:lnTo>
                    <a:pt x="2053589" y="546862"/>
                  </a:lnTo>
                  <a:lnTo>
                    <a:pt x="54610" y="546862"/>
                  </a:lnTo>
                  <a:lnTo>
                    <a:pt x="33325" y="542579"/>
                  </a:lnTo>
                  <a:lnTo>
                    <a:pt x="15970" y="530891"/>
                  </a:lnTo>
                  <a:lnTo>
                    <a:pt x="4282" y="513536"/>
                  </a:lnTo>
                  <a:lnTo>
                    <a:pt x="0" y="492251"/>
                  </a:lnTo>
                  <a:lnTo>
                    <a:pt x="0" y="54737"/>
                  </a:lnTo>
                  <a:close/>
                </a:path>
              </a:pathLst>
            </a:custGeom>
            <a:ln w="254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5" name="object 35"/>
          <p:cNvSpPr txBox="1"/>
          <p:nvPr/>
        </p:nvSpPr>
        <p:spPr>
          <a:xfrm>
            <a:off x="4239005" y="1505203"/>
            <a:ext cx="1022985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1" spc="-90" dirty="0">
                <a:solidFill>
                  <a:srgbClr val="FFFFFF"/>
                </a:solidFill>
                <a:latin typeface="Trebuchet MS"/>
                <a:cs typeface="Trebuchet MS"/>
              </a:rPr>
              <a:t>Hydroxyl</a:t>
            </a:r>
            <a:r>
              <a:rPr sz="1400" b="1" spc="-20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400" b="1" spc="-60" dirty="0">
                <a:solidFill>
                  <a:srgbClr val="FFFFFF"/>
                </a:solidFill>
                <a:latin typeface="Trebuchet MS"/>
                <a:cs typeface="Trebuchet MS"/>
              </a:rPr>
              <a:t>ions</a:t>
            </a:r>
            <a:endParaRPr sz="1400">
              <a:latin typeface="Trebuchet MS"/>
              <a:cs typeface="Trebuchet MS"/>
            </a:endParaRPr>
          </a:p>
        </p:txBody>
      </p:sp>
      <p:grpSp>
        <p:nvGrpSpPr>
          <p:cNvPr id="36" name="object 36"/>
          <p:cNvGrpSpPr/>
          <p:nvPr/>
        </p:nvGrpSpPr>
        <p:grpSpPr>
          <a:xfrm>
            <a:off x="3707510" y="1906397"/>
            <a:ext cx="1981835" cy="1126490"/>
            <a:chOff x="3707510" y="1906397"/>
            <a:chExt cx="1981835" cy="1126490"/>
          </a:xfrm>
        </p:grpSpPr>
        <p:sp>
          <p:nvSpPr>
            <p:cNvPr id="37" name="object 37"/>
            <p:cNvSpPr/>
            <p:nvPr/>
          </p:nvSpPr>
          <p:spPr>
            <a:xfrm>
              <a:off x="4698110" y="1919097"/>
              <a:ext cx="52069" cy="335915"/>
            </a:xfrm>
            <a:custGeom>
              <a:avLst/>
              <a:gdLst/>
              <a:ahLst/>
              <a:cxnLst/>
              <a:rect l="l" t="t" r="r" b="b"/>
              <a:pathLst>
                <a:path w="52070" h="335914">
                  <a:moveTo>
                    <a:pt x="51688" y="0"/>
                  </a:moveTo>
                  <a:lnTo>
                    <a:pt x="51688" y="167893"/>
                  </a:lnTo>
                  <a:lnTo>
                    <a:pt x="0" y="167893"/>
                  </a:lnTo>
                  <a:lnTo>
                    <a:pt x="0" y="335661"/>
                  </a:lnTo>
                </a:path>
              </a:pathLst>
            </a:custGeom>
            <a:ln w="25399">
              <a:solidFill>
                <a:srgbClr val="4674A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3720210" y="2254758"/>
              <a:ext cx="1956435" cy="765175"/>
            </a:xfrm>
            <a:custGeom>
              <a:avLst/>
              <a:gdLst/>
              <a:ahLst/>
              <a:cxnLst/>
              <a:rect l="l" t="t" r="r" b="b"/>
              <a:pathLst>
                <a:path w="1956435" h="765175">
                  <a:moveTo>
                    <a:pt x="1879473" y="0"/>
                  </a:moveTo>
                  <a:lnTo>
                    <a:pt x="76453" y="0"/>
                  </a:lnTo>
                  <a:lnTo>
                    <a:pt x="46666" y="6016"/>
                  </a:lnTo>
                  <a:lnTo>
                    <a:pt x="22367" y="22415"/>
                  </a:lnTo>
                  <a:lnTo>
                    <a:pt x="5998" y="46720"/>
                  </a:lnTo>
                  <a:lnTo>
                    <a:pt x="0" y="76453"/>
                  </a:lnTo>
                  <a:lnTo>
                    <a:pt x="0" y="688339"/>
                  </a:lnTo>
                  <a:lnTo>
                    <a:pt x="5998" y="718147"/>
                  </a:lnTo>
                  <a:lnTo>
                    <a:pt x="22367" y="742489"/>
                  </a:lnTo>
                  <a:lnTo>
                    <a:pt x="46666" y="758902"/>
                  </a:lnTo>
                  <a:lnTo>
                    <a:pt x="76453" y="764920"/>
                  </a:lnTo>
                  <a:lnTo>
                    <a:pt x="1879473" y="764920"/>
                  </a:lnTo>
                  <a:lnTo>
                    <a:pt x="1909260" y="758902"/>
                  </a:lnTo>
                  <a:lnTo>
                    <a:pt x="1933559" y="742489"/>
                  </a:lnTo>
                  <a:lnTo>
                    <a:pt x="1949928" y="718147"/>
                  </a:lnTo>
                  <a:lnTo>
                    <a:pt x="1955927" y="688339"/>
                  </a:lnTo>
                  <a:lnTo>
                    <a:pt x="1955927" y="76453"/>
                  </a:lnTo>
                  <a:lnTo>
                    <a:pt x="1949928" y="46720"/>
                  </a:lnTo>
                  <a:lnTo>
                    <a:pt x="1933559" y="22415"/>
                  </a:lnTo>
                  <a:lnTo>
                    <a:pt x="1909260" y="6016"/>
                  </a:lnTo>
                  <a:lnTo>
                    <a:pt x="1879473" y="0"/>
                  </a:lnTo>
                  <a:close/>
                </a:path>
              </a:pathLst>
            </a:custGeom>
            <a:solidFill>
              <a:srgbClr val="4F81B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3720210" y="2254758"/>
              <a:ext cx="1956435" cy="765175"/>
            </a:xfrm>
            <a:custGeom>
              <a:avLst/>
              <a:gdLst/>
              <a:ahLst/>
              <a:cxnLst/>
              <a:rect l="l" t="t" r="r" b="b"/>
              <a:pathLst>
                <a:path w="1956435" h="765175">
                  <a:moveTo>
                    <a:pt x="0" y="76453"/>
                  </a:moveTo>
                  <a:lnTo>
                    <a:pt x="5998" y="46720"/>
                  </a:lnTo>
                  <a:lnTo>
                    <a:pt x="22367" y="22415"/>
                  </a:lnTo>
                  <a:lnTo>
                    <a:pt x="46666" y="6016"/>
                  </a:lnTo>
                  <a:lnTo>
                    <a:pt x="76453" y="0"/>
                  </a:lnTo>
                  <a:lnTo>
                    <a:pt x="1879473" y="0"/>
                  </a:lnTo>
                  <a:lnTo>
                    <a:pt x="1909260" y="6016"/>
                  </a:lnTo>
                  <a:lnTo>
                    <a:pt x="1933559" y="22415"/>
                  </a:lnTo>
                  <a:lnTo>
                    <a:pt x="1949928" y="46720"/>
                  </a:lnTo>
                  <a:lnTo>
                    <a:pt x="1955927" y="76453"/>
                  </a:lnTo>
                  <a:lnTo>
                    <a:pt x="1955927" y="688339"/>
                  </a:lnTo>
                  <a:lnTo>
                    <a:pt x="1949928" y="718147"/>
                  </a:lnTo>
                  <a:lnTo>
                    <a:pt x="1933559" y="742489"/>
                  </a:lnTo>
                  <a:lnTo>
                    <a:pt x="1909260" y="758902"/>
                  </a:lnTo>
                  <a:lnTo>
                    <a:pt x="1879473" y="764920"/>
                  </a:lnTo>
                  <a:lnTo>
                    <a:pt x="76453" y="764920"/>
                  </a:lnTo>
                  <a:lnTo>
                    <a:pt x="46666" y="758902"/>
                  </a:lnTo>
                  <a:lnTo>
                    <a:pt x="22367" y="742489"/>
                  </a:lnTo>
                  <a:lnTo>
                    <a:pt x="5998" y="718147"/>
                  </a:lnTo>
                  <a:lnTo>
                    <a:pt x="0" y="688339"/>
                  </a:lnTo>
                  <a:lnTo>
                    <a:pt x="0" y="76453"/>
                  </a:lnTo>
                  <a:close/>
                </a:path>
              </a:pathLst>
            </a:custGeom>
            <a:ln w="254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0" name="object 40"/>
          <p:cNvSpPr txBox="1"/>
          <p:nvPr/>
        </p:nvSpPr>
        <p:spPr>
          <a:xfrm>
            <a:off x="4035297" y="2256789"/>
            <a:ext cx="1326515" cy="715645"/>
          </a:xfrm>
          <a:prstGeom prst="rect">
            <a:avLst/>
          </a:prstGeom>
        </p:spPr>
        <p:txBody>
          <a:bodyPr vert="horz" wrap="square" lIns="0" tIns="32384" rIns="0" bIns="0" rtlCol="0">
            <a:spAutoFit/>
          </a:bodyPr>
          <a:lstStyle/>
          <a:p>
            <a:pPr marL="12700" marR="5080" algn="ctr">
              <a:lnSpc>
                <a:spcPct val="91600"/>
              </a:lnSpc>
              <a:spcBef>
                <a:spcPts val="254"/>
              </a:spcBef>
            </a:pPr>
            <a:r>
              <a:rPr sz="1600" spc="-10" dirty="0">
                <a:solidFill>
                  <a:srgbClr val="FFFFFF"/>
                </a:solidFill>
                <a:latin typeface="Carlito"/>
                <a:cs typeface="Carlito"/>
              </a:rPr>
              <a:t>Neutralizes</a:t>
            </a:r>
            <a:r>
              <a:rPr sz="1600" spc="-8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Carlito"/>
                <a:cs typeface="Carlito"/>
              </a:rPr>
              <a:t>acid  </a:t>
            </a:r>
            <a:r>
              <a:rPr sz="1600" spc="-10" dirty="0">
                <a:solidFill>
                  <a:srgbClr val="FFFFFF"/>
                </a:solidFill>
                <a:latin typeface="Carlito"/>
                <a:cs typeface="Carlito"/>
              </a:rPr>
              <a:t>produced by  osteoclast</a:t>
            </a:r>
            <a:endParaRPr sz="1600">
              <a:latin typeface="Carlito"/>
              <a:cs typeface="Carlito"/>
            </a:endParaRPr>
          </a:p>
        </p:txBody>
      </p:sp>
      <p:grpSp>
        <p:nvGrpSpPr>
          <p:cNvPr id="41" name="object 41"/>
          <p:cNvGrpSpPr/>
          <p:nvPr/>
        </p:nvGrpSpPr>
        <p:grpSpPr>
          <a:xfrm>
            <a:off x="3707510" y="3006979"/>
            <a:ext cx="1981835" cy="1096645"/>
            <a:chOff x="3707510" y="3006979"/>
            <a:chExt cx="1981835" cy="1096645"/>
          </a:xfrm>
        </p:grpSpPr>
        <p:sp>
          <p:nvSpPr>
            <p:cNvPr id="42" name="object 42"/>
            <p:cNvSpPr/>
            <p:nvPr/>
          </p:nvSpPr>
          <p:spPr>
            <a:xfrm>
              <a:off x="4698110" y="3019679"/>
              <a:ext cx="0" cy="306070"/>
            </a:xfrm>
            <a:custGeom>
              <a:avLst/>
              <a:gdLst/>
              <a:ahLst/>
              <a:cxnLst/>
              <a:rect l="l" t="t" r="r" b="b"/>
              <a:pathLst>
                <a:path h="306070">
                  <a:moveTo>
                    <a:pt x="0" y="0"/>
                  </a:moveTo>
                  <a:lnTo>
                    <a:pt x="0" y="305943"/>
                  </a:lnTo>
                </a:path>
              </a:pathLst>
            </a:custGeom>
            <a:ln w="25400">
              <a:solidFill>
                <a:srgbClr val="4674A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3720210" y="3325622"/>
              <a:ext cx="1956435" cy="765175"/>
            </a:xfrm>
            <a:custGeom>
              <a:avLst/>
              <a:gdLst/>
              <a:ahLst/>
              <a:cxnLst/>
              <a:rect l="l" t="t" r="r" b="b"/>
              <a:pathLst>
                <a:path w="1956435" h="765175">
                  <a:moveTo>
                    <a:pt x="1879473" y="0"/>
                  </a:moveTo>
                  <a:lnTo>
                    <a:pt x="76453" y="0"/>
                  </a:lnTo>
                  <a:lnTo>
                    <a:pt x="46666" y="5998"/>
                  </a:lnTo>
                  <a:lnTo>
                    <a:pt x="22367" y="22367"/>
                  </a:lnTo>
                  <a:lnTo>
                    <a:pt x="5998" y="46666"/>
                  </a:lnTo>
                  <a:lnTo>
                    <a:pt x="0" y="76453"/>
                  </a:lnTo>
                  <a:lnTo>
                    <a:pt x="0" y="688339"/>
                  </a:lnTo>
                  <a:lnTo>
                    <a:pt x="5998" y="718127"/>
                  </a:lnTo>
                  <a:lnTo>
                    <a:pt x="22367" y="742426"/>
                  </a:lnTo>
                  <a:lnTo>
                    <a:pt x="46666" y="758795"/>
                  </a:lnTo>
                  <a:lnTo>
                    <a:pt x="76453" y="764794"/>
                  </a:lnTo>
                  <a:lnTo>
                    <a:pt x="1879473" y="764794"/>
                  </a:lnTo>
                  <a:lnTo>
                    <a:pt x="1909260" y="758795"/>
                  </a:lnTo>
                  <a:lnTo>
                    <a:pt x="1933559" y="742426"/>
                  </a:lnTo>
                  <a:lnTo>
                    <a:pt x="1949928" y="718127"/>
                  </a:lnTo>
                  <a:lnTo>
                    <a:pt x="1955927" y="688339"/>
                  </a:lnTo>
                  <a:lnTo>
                    <a:pt x="1955927" y="76453"/>
                  </a:lnTo>
                  <a:lnTo>
                    <a:pt x="1949928" y="46666"/>
                  </a:lnTo>
                  <a:lnTo>
                    <a:pt x="1933559" y="22367"/>
                  </a:lnTo>
                  <a:lnTo>
                    <a:pt x="1909260" y="5998"/>
                  </a:lnTo>
                  <a:lnTo>
                    <a:pt x="1879473" y="0"/>
                  </a:lnTo>
                  <a:close/>
                </a:path>
              </a:pathLst>
            </a:custGeom>
            <a:solidFill>
              <a:srgbClr val="4F81B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3720210" y="3325622"/>
              <a:ext cx="1956435" cy="765175"/>
            </a:xfrm>
            <a:custGeom>
              <a:avLst/>
              <a:gdLst/>
              <a:ahLst/>
              <a:cxnLst/>
              <a:rect l="l" t="t" r="r" b="b"/>
              <a:pathLst>
                <a:path w="1956435" h="765175">
                  <a:moveTo>
                    <a:pt x="0" y="76453"/>
                  </a:moveTo>
                  <a:lnTo>
                    <a:pt x="5998" y="46666"/>
                  </a:lnTo>
                  <a:lnTo>
                    <a:pt x="22367" y="22367"/>
                  </a:lnTo>
                  <a:lnTo>
                    <a:pt x="46666" y="5998"/>
                  </a:lnTo>
                  <a:lnTo>
                    <a:pt x="76453" y="0"/>
                  </a:lnTo>
                  <a:lnTo>
                    <a:pt x="1879473" y="0"/>
                  </a:lnTo>
                  <a:lnTo>
                    <a:pt x="1909260" y="5998"/>
                  </a:lnTo>
                  <a:lnTo>
                    <a:pt x="1933559" y="22367"/>
                  </a:lnTo>
                  <a:lnTo>
                    <a:pt x="1949928" y="46666"/>
                  </a:lnTo>
                  <a:lnTo>
                    <a:pt x="1955927" y="76453"/>
                  </a:lnTo>
                  <a:lnTo>
                    <a:pt x="1955927" y="688339"/>
                  </a:lnTo>
                  <a:lnTo>
                    <a:pt x="1949928" y="718127"/>
                  </a:lnTo>
                  <a:lnTo>
                    <a:pt x="1933559" y="742426"/>
                  </a:lnTo>
                  <a:lnTo>
                    <a:pt x="1909260" y="758795"/>
                  </a:lnTo>
                  <a:lnTo>
                    <a:pt x="1879473" y="764794"/>
                  </a:lnTo>
                  <a:lnTo>
                    <a:pt x="76453" y="764794"/>
                  </a:lnTo>
                  <a:lnTo>
                    <a:pt x="46666" y="758795"/>
                  </a:lnTo>
                  <a:lnTo>
                    <a:pt x="22367" y="742426"/>
                  </a:lnTo>
                  <a:lnTo>
                    <a:pt x="5998" y="718127"/>
                  </a:lnTo>
                  <a:lnTo>
                    <a:pt x="0" y="688339"/>
                  </a:lnTo>
                  <a:lnTo>
                    <a:pt x="0" y="76453"/>
                  </a:lnTo>
                  <a:close/>
                </a:path>
              </a:pathLst>
            </a:custGeom>
            <a:ln w="254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5" name="object 45"/>
          <p:cNvSpPr txBox="1"/>
          <p:nvPr/>
        </p:nvSpPr>
        <p:spPr>
          <a:xfrm>
            <a:off x="3974338" y="3327349"/>
            <a:ext cx="1448435" cy="716280"/>
          </a:xfrm>
          <a:prstGeom prst="rect">
            <a:avLst/>
          </a:prstGeom>
        </p:spPr>
        <p:txBody>
          <a:bodyPr vert="horz" wrap="square" lIns="0" tIns="33019" rIns="0" bIns="0" rtlCol="0">
            <a:spAutoFit/>
          </a:bodyPr>
          <a:lstStyle/>
          <a:p>
            <a:pPr marL="12065" marR="5080" indent="635" algn="ctr">
              <a:lnSpc>
                <a:spcPct val="91600"/>
              </a:lnSpc>
              <a:spcBef>
                <a:spcPts val="259"/>
              </a:spcBef>
            </a:pPr>
            <a:r>
              <a:rPr sz="1600" spc="-5" dirty="0">
                <a:solidFill>
                  <a:srgbClr val="FFFFFF"/>
                </a:solidFill>
                <a:latin typeface="Carlito"/>
                <a:cs typeface="Carlito"/>
              </a:rPr>
              <a:t>Optimum pH </a:t>
            </a:r>
            <a:r>
              <a:rPr sz="1600" spc="-20" dirty="0">
                <a:solidFill>
                  <a:srgbClr val="FFFFFF"/>
                </a:solidFill>
                <a:latin typeface="Carlito"/>
                <a:cs typeface="Carlito"/>
              </a:rPr>
              <a:t>for  </a:t>
            </a:r>
            <a:r>
              <a:rPr sz="1600" spc="5" dirty="0">
                <a:solidFill>
                  <a:srgbClr val="FFFFFF"/>
                </a:solidFill>
                <a:latin typeface="Carlito"/>
                <a:cs typeface="Carlito"/>
              </a:rPr>
              <a:t>P</a:t>
            </a:r>
            <a:r>
              <a:rPr sz="1600" spc="-5" dirty="0">
                <a:solidFill>
                  <a:srgbClr val="FFFFFF"/>
                </a:solidFill>
                <a:latin typeface="Carlito"/>
                <a:cs typeface="Carlito"/>
              </a:rPr>
              <a:t>y</a:t>
            </a:r>
            <a:r>
              <a:rPr sz="1600" spc="-40" dirty="0">
                <a:solidFill>
                  <a:srgbClr val="FFFFFF"/>
                </a:solidFill>
                <a:latin typeface="Carlito"/>
                <a:cs typeface="Carlito"/>
              </a:rPr>
              <a:t>r</a:t>
            </a:r>
            <a:r>
              <a:rPr sz="1600" spc="-10" dirty="0">
                <a:solidFill>
                  <a:srgbClr val="FFFFFF"/>
                </a:solidFill>
                <a:latin typeface="Carlito"/>
                <a:cs typeface="Carlito"/>
              </a:rPr>
              <a:t>ophosp</a:t>
            </a:r>
            <a:r>
              <a:rPr sz="1600" spc="-5" dirty="0">
                <a:solidFill>
                  <a:srgbClr val="FFFFFF"/>
                </a:solidFill>
                <a:latin typeface="Carlito"/>
                <a:cs typeface="Carlito"/>
              </a:rPr>
              <a:t>h</a:t>
            </a:r>
            <a:r>
              <a:rPr sz="1600" spc="-15" dirty="0">
                <a:solidFill>
                  <a:srgbClr val="FFFFFF"/>
                </a:solidFill>
                <a:latin typeface="Carlito"/>
                <a:cs typeface="Carlito"/>
              </a:rPr>
              <a:t>a</a:t>
            </a:r>
            <a:r>
              <a:rPr sz="1600" spc="-25" dirty="0">
                <a:solidFill>
                  <a:srgbClr val="FFFFFF"/>
                </a:solidFill>
                <a:latin typeface="Carlito"/>
                <a:cs typeface="Carlito"/>
              </a:rPr>
              <a:t>t</a:t>
            </a:r>
            <a:r>
              <a:rPr sz="1600" spc="-5" dirty="0">
                <a:solidFill>
                  <a:srgbClr val="FFFFFF"/>
                </a:solidFill>
                <a:latin typeface="Carlito"/>
                <a:cs typeface="Carlito"/>
              </a:rPr>
              <a:t>ase  activity</a:t>
            </a:r>
            <a:endParaRPr sz="1600">
              <a:latin typeface="Carlito"/>
              <a:cs typeface="Carlito"/>
            </a:endParaRPr>
          </a:p>
        </p:txBody>
      </p:sp>
      <p:grpSp>
        <p:nvGrpSpPr>
          <p:cNvPr id="46" name="object 46"/>
          <p:cNvGrpSpPr/>
          <p:nvPr/>
        </p:nvGrpSpPr>
        <p:grpSpPr>
          <a:xfrm>
            <a:off x="3462401" y="4077715"/>
            <a:ext cx="2472055" cy="1096645"/>
            <a:chOff x="3462401" y="4077715"/>
            <a:chExt cx="2472055" cy="1096645"/>
          </a:xfrm>
        </p:grpSpPr>
        <p:sp>
          <p:nvSpPr>
            <p:cNvPr id="47" name="object 47"/>
            <p:cNvSpPr/>
            <p:nvPr/>
          </p:nvSpPr>
          <p:spPr>
            <a:xfrm>
              <a:off x="4698111" y="4090415"/>
              <a:ext cx="0" cy="306070"/>
            </a:xfrm>
            <a:custGeom>
              <a:avLst/>
              <a:gdLst/>
              <a:ahLst/>
              <a:cxnLst/>
              <a:rect l="l" t="t" r="r" b="b"/>
              <a:pathLst>
                <a:path h="306070">
                  <a:moveTo>
                    <a:pt x="0" y="0"/>
                  </a:moveTo>
                  <a:lnTo>
                    <a:pt x="0" y="305942"/>
                  </a:lnTo>
                </a:path>
              </a:pathLst>
            </a:custGeom>
            <a:ln w="25400">
              <a:solidFill>
                <a:srgbClr val="4674A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3475101" y="4396358"/>
              <a:ext cx="2446655" cy="765175"/>
            </a:xfrm>
            <a:custGeom>
              <a:avLst/>
              <a:gdLst/>
              <a:ahLst/>
              <a:cxnLst/>
              <a:rect l="l" t="t" r="r" b="b"/>
              <a:pathLst>
                <a:path w="2446654" h="765175">
                  <a:moveTo>
                    <a:pt x="2369693" y="0"/>
                  </a:moveTo>
                  <a:lnTo>
                    <a:pt x="76453" y="0"/>
                  </a:lnTo>
                  <a:lnTo>
                    <a:pt x="46666" y="6016"/>
                  </a:lnTo>
                  <a:lnTo>
                    <a:pt x="22367" y="22415"/>
                  </a:lnTo>
                  <a:lnTo>
                    <a:pt x="5998" y="46720"/>
                  </a:lnTo>
                  <a:lnTo>
                    <a:pt x="0" y="76454"/>
                  </a:lnTo>
                  <a:lnTo>
                    <a:pt x="0" y="688340"/>
                  </a:lnTo>
                  <a:lnTo>
                    <a:pt x="5998" y="718147"/>
                  </a:lnTo>
                  <a:lnTo>
                    <a:pt x="22367" y="742489"/>
                  </a:lnTo>
                  <a:lnTo>
                    <a:pt x="46666" y="758902"/>
                  </a:lnTo>
                  <a:lnTo>
                    <a:pt x="76453" y="764921"/>
                  </a:lnTo>
                  <a:lnTo>
                    <a:pt x="2369693" y="764921"/>
                  </a:lnTo>
                  <a:lnTo>
                    <a:pt x="2399480" y="758902"/>
                  </a:lnTo>
                  <a:lnTo>
                    <a:pt x="2423779" y="742489"/>
                  </a:lnTo>
                  <a:lnTo>
                    <a:pt x="2440148" y="718147"/>
                  </a:lnTo>
                  <a:lnTo>
                    <a:pt x="2446147" y="688340"/>
                  </a:lnTo>
                  <a:lnTo>
                    <a:pt x="2446147" y="76454"/>
                  </a:lnTo>
                  <a:lnTo>
                    <a:pt x="2440148" y="46720"/>
                  </a:lnTo>
                  <a:lnTo>
                    <a:pt x="2423779" y="22415"/>
                  </a:lnTo>
                  <a:lnTo>
                    <a:pt x="2399480" y="6016"/>
                  </a:lnTo>
                  <a:lnTo>
                    <a:pt x="2369693" y="0"/>
                  </a:lnTo>
                  <a:close/>
                </a:path>
              </a:pathLst>
            </a:custGeom>
            <a:solidFill>
              <a:srgbClr val="4F81B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3475101" y="4396358"/>
              <a:ext cx="2446655" cy="765175"/>
            </a:xfrm>
            <a:custGeom>
              <a:avLst/>
              <a:gdLst/>
              <a:ahLst/>
              <a:cxnLst/>
              <a:rect l="l" t="t" r="r" b="b"/>
              <a:pathLst>
                <a:path w="2446654" h="765175">
                  <a:moveTo>
                    <a:pt x="0" y="76454"/>
                  </a:moveTo>
                  <a:lnTo>
                    <a:pt x="5998" y="46720"/>
                  </a:lnTo>
                  <a:lnTo>
                    <a:pt x="22367" y="22415"/>
                  </a:lnTo>
                  <a:lnTo>
                    <a:pt x="46666" y="6016"/>
                  </a:lnTo>
                  <a:lnTo>
                    <a:pt x="76453" y="0"/>
                  </a:lnTo>
                  <a:lnTo>
                    <a:pt x="2369693" y="0"/>
                  </a:lnTo>
                  <a:lnTo>
                    <a:pt x="2399480" y="6016"/>
                  </a:lnTo>
                  <a:lnTo>
                    <a:pt x="2423779" y="22415"/>
                  </a:lnTo>
                  <a:lnTo>
                    <a:pt x="2440148" y="46720"/>
                  </a:lnTo>
                  <a:lnTo>
                    <a:pt x="2446147" y="76454"/>
                  </a:lnTo>
                  <a:lnTo>
                    <a:pt x="2446147" y="688340"/>
                  </a:lnTo>
                  <a:lnTo>
                    <a:pt x="2440148" y="718147"/>
                  </a:lnTo>
                  <a:lnTo>
                    <a:pt x="2423779" y="742489"/>
                  </a:lnTo>
                  <a:lnTo>
                    <a:pt x="2399480" y="758902"/>
                  </a:lnTo>
                  <a:lnTo>
                    <a:pt x="2369693" y="764921"/>
                  </a:lnTo>
                  <a:lnTo>
                    <a:pt x="76453" y="764921"/>
                  </a:lnTo>
                  <a:lnTo>
                    <a:pt x="46666" y="758902"/>
                  </a:lnTo>
                  <a:lnTo>
                    <a:pt x="22367" y="742489"/>
                  </a:lnTo>
                  <a:lnTo>
                    <a:pt x="5998" y="718147"/>
                  </a:lnTo>
                  <a:lnTo>
                    <a:pt x="0" y="688340"/>
                  </a:lnTo>
                  <a:lnTo>
                    <a:pt x="0" y="76454"/>
                  </a:lnTo>
                  <a:close/>
                </a:path>
              </a:pathLst>
            </a:custGeom>
            <a:ln w="254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0" name="object 50"/>
          <p:cNvSpPr txBox="1"/>
          <p:nvPr/>
        </p:nvSpPr>
        <p:spPr>
          <a:xfrm>
            <a:off x="3680205" y="4398645"/>
            <a:ext cx="2035175" cy="715645"/>
          </a:xfrm>
          <a:prstGeom prst="rect">
            <a:avLst/>
          </a:prstGeom>
        </p:spPr>
        <p:txBody>
          <a:bodyPr vert="horz" wrap="square" lIns="0" tIns="32384" rIns="0" bIns="0" rtlCol="0">
            <a:spAutoFit/>
          </a:bodyPr>
          <a:lstStyle/>
          <a:p>
            <a:pPr marL="12700" marR="5080" algn="ctr">
              <a:lnSpc>
                <a:spcPct val="91600"/>
              </a:lnSpc>
              <a:spcBef>
                <a:spcPts val="254"/>
              </a:spcBef>
            </a:pPr>
            <a:r>
              <a:rPr sz="1600" spc="-10" dirty="0">
                <a:solidFill>
                  <a:srgbClr val="FFFFFF"/>
                </a:solidFill>
                <a:latin typeface="Carlito"/>
                <a:cs typeface="Carlito"/>
              </a:rPr>
              <a:t>Increase level </a:t>
            </a:r>
            <a:r>
              <a:rPr sz="1600" spc="-5" dirty="0">
                <a:solidFill>
                  <a:srgbClr val="FFFFFF"/>
                </a:solidFill>
                <a:latin typeface="Carlito"/>
                <a:cs typeface="Carlito"/>
              </a:rPr>
              <a:t>of</a:t>
            </a:r>
            <a:r>
              <a:rPr sz="1600" spc="-3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Carlito"/>
                <a:cs typeface="Carlito"/>
              </a:rPr>
              <a:t>calcium  ion </a:t>
            </a:r>
            <a:r>
              <a:rPr sz="1600" spc="-10" dirty="0">
                <a:solidFill>
                  <a:srgbClr val="FFFFFF"/>
                </a:solidFill>
                <a:latin typeface="Carlito"/>
                <a:cs typeface="Carlito"/>
              </a:rPr>
              <a:t>dependent  pyrophosphatase</a:t>
            </a:r>
            <a:endParaRPr sz="1600">
              <a:latin typeface="Carlito"/>
              <a:cs typeface="Carlito"/>
            </a:endParaRPr>
          </a:p>
        </p:txBody>
      </p:sp>
      <p:sp>
        <p:nvSpPr>
          <p:cNvPr id="51" name="object 51"/>
          <p:cNvSpPr/>
          <p:nvPr/>
        </p:nvSpPr>
        <p:spPr>
          <a:xfrm>
            <a:off x="3962400" y="1676399"/>
            <a:ext cx="814069" cy="3253740"/>
          </a:xfrm>
          <a:custGeom>
            <a:avLst/>
            <a:gdLst/>
            <a:ahLst/>
            <a:cxnLst/>
            <a:rect l="l" t="t" r="r" b="b"/>
            <a:pathLst>
              <a:path w="814070" h="3253740">
                <a:moveTo>
                  <a:pt x="751065" y="3208274"/>
                </a:moveTo>
                <a:lnTo>
                  <a:pt x="749427" y="3208274"/>
                </a:lnTo>
                <a:lnTo>
                  <a:pt x="725906" y="3208274"/>
                </a:lnTo>
                <a:lnTo>
                  <a:pt x="666877" y="3242564"/>
                </a:lnTo>
                <a:lnTo>
                  <a:pt x="665861" y="3246374"/>
                </a:lnTo>
                <a:lnTo>
                  <a:pt x="669417" y="3252470"/>
                </a:lnTo>
                <a:lnTo>
                  <a:pt x="673227" y="3253486"/>
                </a:lnTo>
                <a:lnTo>
                  <a:pt x="751065" y="3208274"/>
                </a:lnTo>
                <a:close/>
              </a:path>
              <a:path w="814070" h="3253740">
                <a:moveTo>
                  <a:pt x="762000" y="3201924"/>
                </a:moveTo>
                <a:lnTo>
                  <a:pt x="673481" y="3150108"/>
                </a:lnTo>
                <a:lnTo>
                  <a:pt x="669671" y="3151124"/>
                </a:lnTo>
                <a:lnTo>
                  <a:pt x="666115" y="3157220"/>
                </a:lnTo>
                <a:lnTo>
                  <a:pt x="667131" y="3161030"/>
                </a:lnTo>
                <a:lnTo>
                  <a:pt x="670052" y="3162808"/>
                </a:lnTo>
                <a:lnTo>
                  <a:pt x="725970" y="3195536"/>
                </a:lnTo>
                <a:lnTo>
                  <a:pt x="36055" y="3194100"/>
                </a:lnTo>
                <a:lnTo>
                  <a:pt x="25120" y="3200438"/>
                </a:lnTo>
                <a:lnTo>
                  <a:pt x="34594" y="3194939"/>
                </a:lnTo>
                <a:lnTo>
                  <a:pt x="36055" y="3194100"/>
                </a:lnTo>
                <a:lnTo>
                  <a:pt x="95123" y="3159887"/>
                </a:lnTo>
                <a:lnTo>
                  <a:pt x="96139" y="3155950"/>
                </a:lnTo>
                <a:lnTo>
                  <a:pt x="92583" y="3149854"/>
                </a:lnTo>
                <a:lnTo>
                  <a:pt x="88646" y="3148838"/>
                </a:lnTo>
                <a:lnTo>
                  <a:pt x="85725" y="3150616"/>
                </a:lnTo>
                <a:lnTo>
                  <a:pt x="0" y="3200400"/>
                </a:lnTo>
                <a:lnTo>
                  <a:pt x="88519" y="3252343"/>
                </a:lnTo>
                <a:lnTo>
                  <a:pt x="92329" y="3251327"/>
                </a:lnTo>
                <a:lnTo>
                  <a:pt x="95885" y="3245231"/>
                </a:lnTo>
                <a:lnTo>
                  <a:pt x="94869" y="3241294"/>
                </a:lnTo>
                <a:lnTo>
                  <a:pt x="91948" y="3239516"/>
                </a:lnTo>
                <a:lnTo>
                  <a:pt x="36017" y="3206800"/>
                </a:lnTo>
                <a:lnTo>
                  <a:pt x="725995" y="3208236"/>
                </a:lnTo>
                <a:lnTo>
                  <a:pt x="749427" y="3208274"/>
                </a:lnTo>
                <a:lnTo>
                  <a:pt x="751141" y="3208236"/>
                </a:lnTo>
                <a:lnTo>
                  <a:pt x="762000" y="3201924"/>
                </a:lnTo>
                <a:close/>
              </a:path>
              <a:path w="814070" h="3253740">
                <a:moveTo>
                  <a:pt x="813689" y="3111754"/>
                </a:moveTo>
                <a:lnTo>
                  <a:pt x="812673" y="3107944"/>
                </a:lnTo>
                <a:lnTo>
                  <a:pt x="806577" y="3104388"/>
                </a:lnTo>
                <a:lnTo>
                  <a:pt x="802767" y="3105404"/>
                </a:lnTo>
                <a:lnTo>
                  <a:pt x="768350" y="3164408"/>
                </a:lnTo>
                <a:lnTo>
                  <a:pt x="768350" y="2577211"/>
                </a:lnTo>
                <a:lnTo>
                  <a:pt x="768350" y="2567432"/>
                </a:lnTo>
                <a:lnTo>
                  <a:pt x="765556" y="2564511"/>
                </a:lnTo>
                <a:lnTo>
                  <a:pt x="158750" y="2564511"/>
                </a:lnTo>
                <a:lnTo>
                  <a:pt x="158750" y="0"/>
                </a:lnTo>
                <a:lnTo>
                  <a:pt x="146050" y="0"/>
                </a:lnTo>
                <a:lnTo>
                  <a:pt x="146050" y="2574417"/>
                </a:lnTo>
                <a:lnTo>
                  <a:pt x="148844" y="2577211"/>
                </a:lnTo>
                <a:lnTo>
                  <a:pt x="755650" y="2577211"/>
                </a:lnTo>
                <a:lnTo>
                  <a:pt x="755650" y="3164408"/>
                </a:lnTo>
                <a:lnTo>
                  <a:pt x="721233" y="3105404"/>
                </a:lnTo>
                <a:lnTo>
                  <a:pt x="717423" y="3104388"/>
                </a:lnTo>
                <a:lnTo>
                  <a:pt x="711327" y="3107944"/>
                </a:lnTo>
                <a:lnTo>
                  <a:pt x="710311" y="3111754"/>
                </a:lnTo>
                <a:lnTo>
                  <a:pt x="762000" y="3200400"/>
                </a:lnTo>
                <a:lnTo>
                  <a:pt x="769327" y="3187827"/>
                </a:lnTo>
                <a:lnTo>
                  <a:pt x="813689" y="3111754"/>
                </a:lnTo>
                <a:close/>
              </a:path>
            </a:pathLst>
          </a:custGeom>
          <a:solidFill>
            <a:srgbClr val="497DB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 txBox="1"/>
          <p:nvPr/>
        </p:nvSpPr>
        <p:spPr>
          <a:xfrm>
            <a:off x="6868414" y="2601594"/>
            <a:ext cx="1655445" cy="13055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95"/>
              </a:spcBef>
            </a:pPr>
            <a:r>
              <a:rPr sz="2800" b="1" spc="-140" dirty="0">
                <a:latin typeface="Trebuchet MS"/>
                <a:cs typeface="Trebuchet MS"/>
              </a:rPr>
              <a:t>ACTION</a:t>
            </a:r>
            <a:r>
              <a:rPr sz="2800" b="1" spc="-280" dirty="0">
                <a:latin typeface="Trebuchet MS"/>
                <a:cs typeface="Trebuchet MS"/>
              </a:rPr>
              <a:t> </a:t>
            </a:r>
            <a:r>
              <a:rPr sz="2800" b="1" spc="-220" dirty="0">
                <a:latin typeface="Trebuchet MS"/>
                <a:cs typeface="Trebuchet MS"/>
              </a:rPr>
              <a:t>OF  </a:t>
            </a:r>
            <a:r>
              <a:rPr sz="2800" b="1" spc="-105" dirty="0">
                <a:latin typeface="Trebuchet MS"/>
                <a:cs typeface="Trebuchet MS"/>
              </a:rPr>
              <a:t>CALCIUM  </a:t>
            </a:r>
            <a:r>
              <a:rPr sz="2800" b="1" spc="-65" dirty="0">
                <a:latin typeface="Trebuchet MS"/>
                <a:cs typeface="Trebuchet MS"/>
              </a:rPr>
              <a:t>IONS</a:t>
            </a:r>
            <a:endParaRPr sz="2800">
              <a:latin typeface="Trebuchet MS"/>
              <a:cs typeface="Trebuchet MS"/>
            </a:endParaRPr>
          </a:p>
        </p:txBody>
      </p:sp>
      <p:sp>
        <p:nvSpPr>
          <p:cNvPr id="53" name="object 53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spc="-5" dirty="0"/>
              <a:t>facebook.com/notesdental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83308" y="286257"/>
            <a:ext cx="6722492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100"/>
              </a:spcBef>
            </a:pPr>
            <a:r>
              <a:rPr dirty="0"/>
              <a:t>Healing with</a:t>
            </a:r>
            <a:r>
              <a:rPr spc="-85" dirty="0"/>
              <a:t> </a:t>
            </a:r>
            <a:r>
              <a:rPr dirty="0"/>
              <a:t>Ca(OH)</a:t>
            </a:r>
            <a:r>
              <a:rPr sz="4350" baseline="-21072" dirty="0"/>
              <a:t>2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28601" y="1004061"/>
            <a:ext cx="8324848" cy="562410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68300" indent="-343535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68300" algn="l"/>
                <a:tab pos="368935" algn="l"/>
              </a:tabLst>
            </a:pPr>
            <a:r>
              <a:rPr sz="2700" i="1" spc="-15" dirty="0">
                <a:latin typeface="Carlito"/>
                <a:cs typeface="Carlito"/>
              </a:rPr>
              <a:t>Zone </a:t>
            </a:r>
            <a:r>
              <a:rPr sz="2700" i="1" spc="-5" dirty="0">
                <a:latin typeface="Carlito"/>
                <a:cs typeface="Carlito"/>
              </a:rPr>
              <a:t>of</a:t>
            </a:r>
            <a:r>
              <a:rPr sz="2700" i="1" dirty="0">
                <a:latin typeface="Carlito"/>
                <a:cs typeface="Carlito"/>
              </a:rPr>
              <a:t> </a:t>
            </a:r>
            <a:r>
              <a:rPr sz="2700" i="1" spc="-5" dirty="0">
                <a:latin typeface="Carlito"/>
                <a:cs typeface="Carlito"/>
              </a:rPr>
              <a:t>obliteration</a:t>
            </a:r>
            <a:endParaRPr sz="2700" dirty="0">
              <a:latin typeface="Carlito"/>
              <a:cs typeface="Carlito"/>
            </a:endParaRPr>
          </a:p>
          <a:p>
            <a:pPr marL="768985" marR="180340" lvl="1" indent="-287020">
              <a:lnSpc>
                <a:spcPts val="2300"/>
              </a:lnSpc>
              <a:spcBef>
                <a:spcPts val="570"/>
              </a:spcBef>
              <a:buFont typeface="Arial"/>
              <a:buChar char="–"/>
              <a:tabLst>
                <a:tab pos="769620" algn="l"/>
              </a:tabLst>
            </a:pPr>
            <a:r>
              <a:rPr sz="2400" spc="-10" dirty="0">
                <a:latin typeface="Carlito"/>
                <a:cs typeface="Carlito"/>
              </a:rPr>
              <a:t>caustic </a:t>
            </a:r>
            <a:r>
              <a:rPr sz="2400" spc="-20" dirty="0">
                <a:latin typeface="Carlito"/>
                <a:cs typeface="Carlito"/>
              </a:rPr>
              <a:t>effect </a:t>
            </a:r>
            <a:r>
              <a:rPr sz="2400" spc="-5" dirty="0">
                <a:latin typeface="Carlito"/>
                <a:cs typeface="Carlito"/>
              </a:rPr>
              <a:t>causes </a:t>
            </a:r>
            <a:r>
              <a:rPr sz="2400" spc="-10" dirty="0">
                <a:latin typeface="Carlito"/>
                <a:cs typeface="Carlito"/>
              </a:rPr>
              <a:t>derangement </a:t>
            </a:r>
            <a:r>
              <a:rPr sz="2400" spc="-5" dirty="0">
                <a:latin typeface="Carlito"/>
                <a:cs typeface="Carlito"/>
              </a:rPr>
              <a:t>of </a:t>
            </a:r>
            <a:r>
              <a:rPr sz="2400" spc="-10" dirty="0">
                <a:latin typeface="Carlito"/>
                <a:cs typeface="Carlito"/>
              </a:rPr>
              <a:t>contacting </a:t>
            </a:r>
            <a:r>
              <a:rPr sz="2400" spc="-5" dirty="0">
                <a:latin typeface="Carlito"/>
                <a:cs typeface="Carlito"/>
              </a:rPr>
              <a:t>pulpal  tissue.</a:t>
            </a:r>
            <a:endParaRPr sz="2400" dirty="0">
              <a:latin typeface="Carlito"/>
              <a:cs typeface="Carlito"/>
            </a:endParaRPr>
          </a:p>
          <a:p>
            <a:pPr marL="768985" marR="17780" lvl="1" indent="-287020">
              <a:lnSpc>
                <a:spcPct val="80000"/>
              </a:lnSpc>
              <a:spcBef>
                <a:spcPts val="605"/>
              </a:spcBef>
              <a:buFont typeface="Arial"/>
              <a:buChar char="–"/>
              <a:tabLst>
                <a:tab pos="769620" algn="l"/>
              </a:tabLst>
            </a:pPr>
            <a:r>
              <a:rPr sz="2400" spc="-5" dirty="0">
                <a:latin typeface="Carlito"/>
                <a:cs typeface="Carlito"/>
              </a:rPr>
              <a:t>This </a:t>
            </a:r>
            <a:r>
              <a:rPr sz="2400" spc="-20" dirty="0">
                <a:latin typeface="Carlito"/>
                <a:cs typeface="Carlito"/>
              </a:rPr>
              <a:t>zone </a:t>
            </a:r>
            <a:r>
              <a:rPr sz="2400" spc="-10" dirty="0">
                <a:latin typeface="Carlito"/>
                <a:cs typeface="Carlito"/>
              </a:rPr>
              <a:t>consist </a:t>
            </a:r>
            <a:r>
              <a:rPr sz="2400" spc="-5" dirty="0">
                <a:latin typeface="Carlito"/>
                <a:cs typeface="Carlito"/>
              </a:rPr>
              <a:t>of debris, dentinal </a:t>
            </a:r>
            <a:r>
              <a:rPr sz="2400" spc="-10" dirty="0">
                <a:latin typeface="Carlito"/>
                <a:cs typeface="Carlito"/>
              </a:rPr>
              <a:t>fragments, </a:t>
            </a:r>
            <a:r>
              <a:rPr sz="2400" spc="-5" dirty="0">
                <a:latin typeface="Carlito"/>
                <a:cs typeface="Carlito"/>
              </a:rPr>
              <a:t>blood  clots, blood pigments </a:t>
            </a:r>
            <a:r>
              <a:rPr sz="2400" dirty="0">
                <a:latin typeface="Carlito"/>
                <a:cs typeface="Carlito"/>
              </a:rPr>
              <a:t>and particles </a:t>
            </a:r>
            <a:r>
              <a:rPr sz="2400" spc="-5" dirty="0">
                <a:latin typeface="Carlito"/>
                <a:cs typeface="Carlito"/>
              </a:rPr>
              <a:t>of calcium</a:t>
            </a:r>
            <a:r>
              <a:rPr sz="2400" spc="-130" dirty="0">
                <a:latin typeface="Carlito"/>
                <a:cs typeface="Carlito"/>
              </a:rPr>
              <a:t> </a:t>
            </a:r>
            <a:r>
              <a:rPr sz="2400" spc="-20" dirty="0">
                <a:latin typeface="Carlito"/>
                <a:cs typeface="Carlito"/>
              </a:rPr>
              <a:t>hydroxide</a:t>
            </a:r>
            <a:endParaRPr sz="2400" dirty="0">
              <a:latin typeface="Carlito"/>
              <a:cs typeface="Carlito"/>
            </a:endParaRPr>
          </a:p>
          <a:p>
            <a:pPr marL="368300" indent="-343535">
              <a:lnSpc>
                <a:spcPts val="3229"/>
              </a:lnSpc>
              <a:buFont typeface="Arial"/>
              <a:buChar char="•"/>
              <a:tabLst>
                <a:tab pos="368300" algn="l"/>
                <a:tab pos="368935" algn="l"/>
              </a:tabLst>
            </a:pPr>
            <a:r>
              <a:rPr sz="2700" i="1" spc="-15" dirty="0">
                <a:latin typeface="Carlito"/>
                <a:cs typeface="Carlito"/>
              </a:rPr>
              <a:t>Zone </a:t>
            </a:r>
            <a:r>
              <a:rPr sz="2700" i="1" spc="-5" dirty="0">
                <a:latin typeface="Carlito"/>
                <a:cs typeface="Carlito"/>
              </a:rPr>
              <a:t>of Coagulation necrosis</a:t>
            </a:r>
            <a:endParaRPr sz="2700" dirty="0">
              <a:latin typeface="Carlito"/>
              <a:cs typeface="Carlito"/>
            </a:endParaRPr>
          </a:p>
          <a:p>
            <a:pPr marL="768985" lvl="1" indent="-287020">
              <a:lnSpc>
                <a:spcPts val="2590"/>
              </a:lnSpc>
              <a:spcBef>
                <a:spcPts val="10"/>
              </a:spcBef>
              <a:buFont typeface="Arial"/>
              <a:buChar char="–"/>
              <a:tabLst>
                <a:tab pos="769620" algn="l"/>
              </a:tabLst>
            </a:pPr>
            <a:r>
              <a:rPr sz="2400" spc="-5" dirty="0">
                <a:latin typeface="Carlito"/>
                <a:cs typeface="Carlito"/>
              </a:rPr>
              <a:t>chemical thrust of </a:t>
            </a:r>
            <a:r>
              <a:rPr sz="2400" dirty="0">
                <a:latin typeface="Carlito"/>
                <a:cs typeface="Carlito"/>
              </a:rPr>
              <a:t>CaOH </a:t>
            </a:r>
            <a:r>
              <a:rPr sz="2400" spc="-5" dirty="0">
                <a:latin typeface="Carlito"/>
                <a:cs typeface="Carlito"/>
              </a:rPr>
              <a:t>causes </a:t>
            </a:r>
            <a:r>
              <a:rPr sz="2400" spc="-10" dirty="0">
                <a:latin typeface="Carlito"/>
                <a:cs typeface="Carlito"/>
              </a:rPr>
              <a:t>necrosis </a:t>
            </a:r>
            <a:r>
              <a:rPr sz="2400" spc="-5" dirty="0">
                <a:latin typeface="Carlito"/>
                <a:cs typeface="Carlito"/>
              </a:rPr>
              <a:t>of</a:t>
            </a:r>
            <a:r>
              <a:rPr sz="2400" spc="-100" dirty="0">
                <a:latin typeface="Carlito"/>
                <a:cs typeface="Carlito"/>
              </a:rPr>
              <a:t> </a:t>
            </a:r>
            <a:r>
              <a:rPr sz="2400" spc="-5" dirty="0">
                <a:latin typeface="Carlito"/>
                <a:cs typeface="Carlito"/>
              </a:rPr>
              <a:t>plasma</a:t>
            </a:r>
            <a:endParaRPr sz="2400" dirty="0">
              <a:latin typeface="Carlito"/>
              <a:cs typeface="Carlito"/>
            </a:endParaRPr>
          </a:p>
          <a:p>
            <a:pPr marL="768985">
              <a:lnSpc>
                <a:spcPts val="2590"/>
              </a:lnSpc>
            </a:pPr>
            <a:r>
              <a:rPr sz="2400" spc="-10" dirty="0">
                <a:latin typeface="Carlito"/>
                <a:cs typeface="Carlito"/>
              </a:rPr>
              <a:t>protein </a:t>
            </a:r>
            <a:r>
              <a:rPr sz="2400" dirty="0">
                <a:latin typeface="Carlito"/>
                <a:cs typeface="Carlito"/>
              </a:rPr>
              <a:t>and</a:t>
            </a:r>
            <a:r>
              <a:rPr sz="2400" spc="-30" dirty="0">
                <a:latin typeface="Carlito"/>
                <a:cs typeface="Carlito"/>
              </a:rPr>
              <a:t> </a:t>
            </a:r>
            <a:r>
              <a:rPr sz="2400" spc="-10" dirty="0">
                <a:latin typeface="Carlito"/>
                <a:cs typeface="Carlito"/>
              </a:rPr>
              <a:t>thrombosis</a:t>
            </a:r>
            <a:endParaRPr sz="2400" dirty="0">
              <a:latin typeface="Carlito"/>
              <a:cs typeface="Carlito"/>
            </a:endParaRPr>
          </a:p>
          <a:p>
            <a:pPr marL="768985" lvl="1" indent="-287020">
              <a:lnSpc>
                <a:spcPts val="2590"/>
              </a:lnSpc>
              <a:buFont typeface="Arial"/>
              <a:buChar char="–"/>
              <a:tabLst>
                <a:tab pos="769620" algn="l"/>
              </a:tabLst>
            </a:pPr>
            <a:r>
              <a:rPr sz="2400" dirty="0">
                <a:latin typeface="Carlito"/>
                <a:cs typeface="Carlito"/>
              </a:rPr>
              <a:t>Also </a:t>
            </a:r>
            <a:r>
              <a:rPr sz="2400" spc="-5" dirty="0">
                <a:latin typeface="Carlito"/>
                <a:cs typeface="Carlito"/>
              </a:rPr>
              <a:t>known </a:t>
            </a:r>
            <a:r>
              <a:rPr sz="2400" dirty="0">
                <a:latin typeface="Carlito"/>
                <a:cs typeface="Carlito"/>
              </a:rPr>
              <a:t>as </a:t>
            </a:r>
            <a:r>
              <a:rPr sz="2400" b="1" spc="-145" dirty="0">
                <a:latin typeface="Trebuchet MS"/>
                <a:cs typeface="Trebuchet MS"/>
              </a:rPr>
              <a:t>Schroder </a:t>
            </a:r>
            <a:r>
              <a:rPr sz="2400" b="1" spc="-155" dirty="0">
                <a:latin typeface="Trebuchet MS"/>
                <a:cs typeface="Trebuchet MS"/>
              </a:rPr>
              <a:t>layer </a:t>
            </a:r>
            <a:r>
              <a:rPr sz="2400" spc="-5" dirty="0">
                <a:latin typeface="Carlito"/>
                <a:cs typeface="Carlito"/>
              </a:rPr>
              <a:t>of firm </a:t>
            </a:r>
            <a:r>
              <a:rPr sz="2400" spc="-10" dirty="0">
                <a:latin typeface="Carlito"/>
                <a:cs typeface="Carlito"/>
              </a:rPr>
              <a:t>necrosis</a:t>
            </a:r>
            <a:r>
              <a:rPr sz="2400" spc="-204" dirty="0">
                <a:latin typeface="Carlito"/>
                <a:cs typeface="Carlito"/>
              </a:rPr>
              <a:t> </a:t>
            </a:r>
            <a:r>
              <a:rPr sz="2400" spc="-5" dirty="0">
                <a:latin typeface="Carlito"/>
                <a:cs typeface="Carlito"/>
              </a:rPr>
              <a:t>or</a:t>
            </a:r>
            <a:endParaRPr sz="2400" dirty="0">
              <a:latin typeface="Carlito"/>
              <a:cs typeface="Carlito"/>
            </a:endParaRPr>
          </a:p>
          <a:p>
            <a:pPr marL="768985">
              <a:lnSpc>
                <a:spcPts val="2590"/>
              </a:lnSpc>
            </a:pPr>
            <a:r>
              <a:rPr sz="2400" b="1" spc="-190" dirty="0">
                <a:latin typeface="Arial"/>
                <a:cs typeface="Arial"/>
              </a:rPr>
              <a:t>Stanley’s </a:t>
            </a:r>
            <a:r>
              <a:rPr sz="2400" b="1" spc="-140" dirty="0">
                <a:latin typeface="Arial"/>
                <a:cs typeface="Arial"/>
              </a:rPr>
              <a:t>mummified</a:t>
            </a:r>
            <a:r>
              <a:rPr sz="2400" b="1" spc="-80" dirty="0">
                <a:latin typeface="Arial"/>
                <a:cs typeface="Arial"/>
              </a:rPr>
              <a:t> </a:t>
            </a:r>
            <a:r>
              <a:rPr sz="2400" b="1" spc="-190" dirty="0">
                <a:latin typeface="Arial"/>
                <a:cs typeface="Arial"/>
              </a:rPr>
              <a:t>zone</a:t>
            </a:r>
            <a:endParaRPr sz="2400" dirty="0">
              <a:latin typeface="Arial"/>
              <a:cs typeface="Arial"/>
            </a:endParaRPr>
          </a:p>
          <a:p>
            <a:pPr marL="768985" lvl="1" indent="-287020">
              <a:lnSpc>
                <a:spcPts val="2875"/>
              </a:lnSpc>
              <a:spcBef>
                <a:spcPts val="5"/>
              </a:spcBef>
              <a:buFont typeface="Arial"/>
              <a:buChar char="–"/>
              <a:tabLst>
                <a:tab pos="769620" algn="l"/>
              </a:tabLst>
            </a:pPr>
            <a:r>
              <a:rPr sz="2400" spc="-5" dirty="0">
                <a:latin typeface="Carlito"/>
                <a:cs typeface="Carlito"/>
              </a:rPr>
              <a:t>0.3-0.7 </a:t>
            </a:r>
            <a:r>
              <a:rPr sz="2400" dirty="0">
                <a:latin typeface="Carlito"/>
                <a:cs typeface="Carlito"/>
              </a:rPr>
              <a:t>mm</a:t>
            </a:r>
            <a:r>
              <a:rPr sz="2400" spc="-30" dirty="0">
                <a:latin typeface="Carlito"/>
                <a:cs typeface="Carlito"/>
              </a:rPr>
              <a:t> </a:t>
            </a:r>
            <a:r>
              <a:rPr sz="2400" spc="-5" dirty="0">
                <a:latin typeface="Carlito"/>
                <a:cs typeface="Carlito"/>
              </a:rPr>
              <a:t>thickness</a:t>
            </a:r>
            <a:endParaRPr sz="2400" dirty="0">
              <a:latin typeface="Carlito"/>
              <a:cs typeface="Carlito"/>
            </a:endParaRPr>
          </a:p>
          <a:p>
            <a:pPr marL="368300" indent="-343535">
              <a:lnSpc>
                <a:spcPts val="3235"/>
              </a:lnSpc>
              <a:buFont typeface="Arial"/>
              <a:buChar char="•"/>
              <a:tabLst>
                <a:tab pos="368300" algn="l"/>
                <a:tab pos="368935" algn="l"/>
              </a:tabLst>
            </a:pPr>
            <a:r>
              <a:rPr sz="2700" i="1" spc="-15" dirty="0">
                <a:latin typeface="Carlito"/>
                <a:cs typeface="Carlito"/>
              </a:rPr>
              <a:t>Zone </a:t>
            </a:r>
            <a:r>
              <a:rPr sz="2700" i="1" spc="-5" dirty="0">
                <a:latin typeface="Carlito"/>
                <a:cs typeface="Carlito"/>
              </a:rPr>
              <a:t>of</a:t>
            </a:r>
            <a:r>
              <a:rPr sz="2700" i="1" dirty="0">
                <a:latin typeface="Carlito"/>
                <a:cs typeface="Carlito"/>
              </a:rPr>
              <a:t> </a:t>
            </a:r>
            <a:r>
              <a:rPr sz="2700" i="1" spc="-5" dirty="0">
                <a:latin typeface="Carlito"/>
                <a:cs typeface="Carlito"/>
              </a:rPr>
              <a:t>Demarcation</a:t>
            </a:r>
            <a:endParaRPr sz="2700" dirty="0">
              <a:latin typeface="Carlito"/>
              <a:cs typeface="Carlito"/>
            </a:endParaRPr>
          </a:p>
          <a:p>
            <a:pPr marL="768985" marR="540385" lvl="1" indent="-287020">
              <a:lnSpc>
                <a:spcPct val="80000"/>
              </a:lnSpc>
              <a:spcBef>
                <a:spcPts val="590"/>
              </a:spcBef>
              <a:buFont typeface="Arial"/>
              <a:buChar char="–"/>
              <a:tabLst>
                <a:tab pos="769620" algn="l"/>
              </a:tabLst>
            </a:pPr>
            <a:r>
              <a:rPr sz="2400" dirty="0">
                <a:latin typeface="Carlito"/>
                <a:cs typeface="Carlito"/>
              </a:rPr>
              <a:t>a line </a:t>
            </a:r>
            <a:r>
              <a:rPr sz="2400" spc="-10" dirty="0">
                <a:latin typeface="Carlito"/>
                <a:cs typeface="Carlito"/>
              </a:rPr>
              <a:t>develops </a:t>
            </a:r>
            <a:r>
              <a:rPr sz="2400" spc="-5" dirty="0">
                <a:latin typeface="Carlito"/>
                <a:cs typeface="Carlito"/>
              </a:rPr>
              <a:t>between deepest </a:t>
            </a:r>
            <a:r>
              <a:rPr sz="2400" spc="-20" dirty="0">
                <a:latin typeface="Carlito"/>
                <a:cs typeface="Carlito"/>
              </a:rPr>
              <a:t>zone </a:t>
            </a:r>
            <a:r>
              <a:rPr sz="2400" spc="-5" dirty="0">
                <a:latin typeface="Carlito"/>
                <a:cs typeface="Carlito"/>
              </a:rPr>
              <a:t>of </a:t>
            </a:r>
            <a:r>
              <a:rPr sz="2400" spc="-10" dirty="0">
                <a:latin typeface="Carlito"/>
                <a:cs typeface="Carlito"/>
              </a:rPr>
              <a:t>cogulation  necrosis </a:t>
            </a:r>
            <a:r>
              <a:rPr sz="2400" dirty="0">
                <a:latin typeface="Carlito"/>
                <a:cs typeface="Carlito"/>
              </a:rPr>
              <a:t>and </a:t>
            </a:r>
            <a:r>
              <a:rPr sz="2400" spc="-5" dirty="0">
                <a:latin typeface="Carlito"/>
                <a:cs typeface="Carlito"/>
              </a:rPr>
              <a:t>subjacent </a:t>
            </a:r>
            <a:r>
              <a:rPr sz="2400" spc="-10" dirty="0">
                <a:latin typeface="Carlito"/>
                <a:cs typeface="Carlito"/>
              </a:rPr>
              <a:t>vital</a:t>
            </a:r>
            <a:r>
              <a:rPr sz="2400" spc="-40" dirty="0">
                <a:latin typeface="Carlito"/>
                <a:cs typeface="Carlito"/>
              </a:rPr>
              <a:t> </a:t>
            </a:r>
            <a:r>
              <a:rPr sz="2400" spc="-5" dirty="0">
                <a:latin typeface="Carlito"/>
                <a:cs typeface="Carlito"/>
              </a:rPr>
              <a:t>pulp</a:t>
            </a:r>
            <a:endParaRPr sz="2400" dirty="0">
              <a:latin typeface="Carlito"/>
              <a:cs typeface="Carlito"/>
            </a:endParaRPr>
          </a:p>
          <a:p>
            <a:pPr marL="768985" lvl="1" indent="-287020">
              <a:lnSpc>
                <a:spcPts val="2590"/>
              </a:lnSpc>
              <a:buFont typeface="Arial"/>
              <a:buChar char="–"/>
              <a:tabLst>
                <a:tab pos="769620" algn="l"/>
                <a:tab pos="3217545" algn="l"/>
              </a:tabLst>
            </a:pPr>
            <a:r>
              <a:rPr sz="2400" b="1" spc="-95" dirty="0">
                <a:latin typeface="Trebuchet MS"/>
                <a:cs typeface="Trebuchet MS"/>
              </a:rPr>
              <a:t>Glass </a:t>
            </a:r>
            <a:r>
              <a:rPr sz="2400" b="1" spc="-110" dirty="0">
                <a:latin typeface="Trebuchet MS"/>
                <a:cs typeface="Trebuchet MS"/>
              </a:rPr>
              <a:t>and</a:t>
            </a:r>
            <a:r>
              <a:rPr sz="2400" b="1" spc="-275" dirty="0">
                <a:latin typeface="Trebuchet MS"/>
                <a:cs typeface="Trebuchet MS"/>
              </a:rPr>
              <a:t> </a:t>
            </a:r>
            <a:r>
              <a:rPr sz="2400" b="1" spc="-150" dirty="0">
                <a:latin typeface="Trebuchet MS"/>
                <a:cs typeface="Trebuchet MS"/>
              </a:rPr>
              <a:t>Zander</a:t>
            </a:r>
            <a:r>
              <a:rPr sz="2400" b="1" spc="-185" dirty="0">
                <a:latin typeface="Trebuchet MS"/>
                <a:cs typeface="Trebuchet MS"/>
              </a:rPr>
              <a:t> </a:t>
            </a:r>
            <a:r>
              <a:rPr sz="2400" dirty="0">
                <a:latin typeface="Carlito"/>
                <a:cs typeface="Carlito"/>
              </a:rPr>
              <a:t>:	line is a </a:t>
            </a:r>
            <a:r>
              <a:rPr sz="2400" spc="-5" dirty="0">
                <a:latin typeface="Carlito"/>
                <a:cs typeface="Carlito"/>
              </a:rPr>
              <a:t>result of reaction</a:t>
            </a:r>
            <a:r>
              <a:rPr sz="2400" spc="-75" dirty="0">
                <a:latin typeface="Carlito"/>
                <a:cs typeface="Carlito"/>
              </a:rPr>
              <a:t> </a:t>
            </a:r>
            <a:r>
              <a:rPr sz="2400" spc="-5" dirty="0">
                <a:latin typeface="Carlito"/>
                <a:cs typeface="Carlito"/>
              </a:rPr>
              <a:t>between</a:t>
            </a:r>
            <a:endParaRPr sz="2400" dirty="0">
              <a:latin typeface="Carlito"/>
              <a:cs typeface="Carlito"/>
            </a:endParaRPr>
          </a:p>
          <a:p>
            <a:pPr marL="768985">
              <a:lnSpc>
                <a:spcPts val="2590"/>
              </a:lnSpc>
            </a:pPr>
            <a:r>
              <a:rPr sz="2400" dirty="0">
                <a:latin typeface="Carlito"/>
                <a:cs typeface="Carlito"/>
              </a:rPr>
              <a:t>tissue </a:t>
            </a:r>
            <a:r>
              <a:rPr sz="2400" spc="-10" dirty="0">
                <a:latin typeface="Carlito"/>
                <a:cs typeface="Carlito"/>
              </a:rPr>
              <a:t>protein </a:t>
            </a:r>
            <a:r>
              <a:rPr sz="2400" spc="-15" dirty="0">
                <a:latin typeface="Carlito"/>
                <a:cs typeface="Carlito"/>
              </a:rPr>
              <a:t>to </a:t>
            </a:r>
            <a:r>
              <a:rPr sz="2400" spc="-325" dirty="0">
                <a:latin typeface="Carlito"/>
                <a:cs typeface="Carlito"/>
              </a:rPr>
              <a:t>f</a:t>
            </a:r>
            <a:r>
              <a:rPr sz="1800" spc="-487" baseline="-30092" dirty="0">
                <a:solidFill>
                  <a:srgbClr val="888888"/>
                </a:solidFill>
                <a:latin typeface="Carlito"/>
                <a:cs typeface="Carlito"/>
              </a:rPr>
              <a:t>fac</a:t>
            </a:r>
            <a:r>
              <a:rPr sz="2400" spc="-325" dirty="0">
                <a:latin typeface="Carlito"/>
                <a:cs typeface="Carlito"/>
              </a:rPr>
              <a:t>o</a:t>
            </a:r>
            <a:r>
              <a:rPr sz="1800" spc="-487" baseline="-30092" dirty="0">
                <a:solidFill>
                  <a:srgbClr val="888888"/>
                </a:solidFill>
                <a:latin typeface="Carlito"/>
                <a:cs typeface="Carlito"/>
              </a:rPr>
              <a:t>e</a:t>
            </a:r>
            <a:r>
              <a:rPr sz="2400" spc="-325" dirty="0">
                <a:latin typeface="Carlito"/>
                <a:cs typeface="Carlito"/>
              </a:rPr>
              <a:t>r</a:t>
            </a:r>
            <a:r>
              <a:rPr sz="1800" spc="-487" baseline="-30092" dirty="0">
                <a:solidFill>
                  <a:srgbClr val="888888"/>
                </a:solidFill>
                <a:latin typeface="Carlito"/>
                <a:cs typeface="Carlito"/>
              </a:rPr>
              <a:t>b</a:t>
            </a:r>
            <a:r>
              <a:rPr sz="2400" spc="-325" dirty="0">
                <a:latin typeface="Carlito"/>
                <a:cs typeface="Carlito"/>
              </a:rPr>
              <a:t>m</a:t>
            </a:r>
            <a:r>
              <a:rPr sz="1800" spc="-487" baseline="-30092" dirty="0">
                <a:solidFill>
                  <a:srgbClr val="888888"/>
                </a:solidFill>
                <a:latin typeface="Carlito"/>
                <a:cs typeface="Carlito"/>
              </a:rPr>
              <a:t>ook.c</a:t>
            </a:r>
            <a:r>
              <a:rPr sz="2400" spc="-325" dirty="0">
                <a:latin typeface="Carlito"/>
                <a:cs typeface="Carlito"/>
              </a:rPr>
              <a:t>p</a:t>
            </a:r>
            <a:r>
              <a:rPr sz="1800" spc="-487" baseline="-30092" dirty="0">
                <a:solidFill>
                  <a:srgbClr val="888888"/>
                </a:solidFill>
                <a:latin typeface="Carlito"/>
                <a:cs typeface="Carlito"/>
              </a:rPr>
              <a:t>om</a:t>
            </a:r>
            <a:r>
              <a:rPr sz="2400" spc="-325" dirty="0">
                <a:latin typeface="Carlito"/>
                <a:cs typeface="Carlito"/>
              </a:rPr>
              <a:t>r</a:t>
            </a:r>
            <a:r>
              <a:rPr sz="1800" spc="-487" baseline="-30092" dirty="0">
                <a:solidFill>
                  <a:srgbClr val="888888"/>
                </a:solidFill>
                <a:latin typeface="Carlito"/>
                <a:cs typeface="Carlito"/>
              </a:rPr>
              <a:t>/</a:t>
            </a:r>
            <a:r>
              <a:rPr sz="2400" spc="-325" dirty="0">
                <a:latin typeface="Carlito"/>
                <a:cs typeface="Carlito"/>
              </a:rPr>
              <a:t>o</a:t>
            </a:r>
            <a:r>
              <a:rPr sz="1800" spc="-487" baseline="-30092" dirty="0">
                <a:solidFill>
                  <a:srgbClr val="888888"/>
                </a:solidFill>
                <a:latin typeface="Carlito"/>
                <a:cs typeface="Carlito"/>
              </a:rPr>
              <a:t>no</a:t>
            </a:r>
            <a:r>
              <a:rPr sz="2400" spc="-325" dirty="0">
                <a:latin typeface="Carlito"/>
                <a:cs typeface="Carlito"/>
              </a:rPr>
              <a:t>t</a:t>
            </a:r>
            <a:r>
              <a:rPr sz="1800" spc="-487" baseline="-30092" dirty="0">
                <a:solidFill>
                  <a:srgbClr val="888888"/>
                </a:solidFill>
                <a:latin typeface="Carlito"/>
                <a:cs typeface="Carlito"/>
              </a:rPr>
              <a:t>tes</a:t>
            </a:r>
            <a:r>
              <a:rPr sz="2400" spc="-325" dirty="0">
                <a:latin typeface="Carlito"/>
                <a:cs typeface="Carlito"/>
              </a:rPr>
              <a:t>e</a:t>
            </a:r>
            <a:r>
              <a:rPr sz="1800" spc="-487" baseline="-30092" dirty="0">
                <a:solidFill>
                  <a:srgbClr val="888888"/>
                </a:solidFill>
                <a:latin typeface="Carlito"/>
                <a:cs typeface="Carlito"/>
              </a:rPr>
              <a:t>d</a:t>
            </a:r>
            <a:r>
              <a:rPr sz="2400" spc="-325" dirty="0">
                <a:latin typeface="Carlito"/>
                <a:cs typeface="Carlito"/>
              </a:rPr>
              <a:t>i</a:t>
            </a:r>
            <a:r>
              <a:rPr sz="1800" spc="-487" baseline="-30092" dirty="0">
                <a:solidFill>
                  <a:srgbClr val="888888"/>
                </a:solidFill>
                <a:latin typeface="Carlito"/>
                <a:cs typeface="Carlito"/>
              </a:rPr>
              <a:t>e</a:t>
            </a:r>
            <a:r>
              <a:rPr sz="2400" spc="-325" dirty="0">
                <a:latin typeface="Carlito"/>
                <a:cs typeface="Carlito"/>
              </a:rPr>
              <a:t>n</a:t>
            </a:r>
            <a:r>
              <a:rPr sz="1800" spc="-487" baseline="-30092" dirty="0">
                <a:solidFill>
                  <a:srgbClr val="888888"/>
                </a:solidFill>
                <a:latin typeface="Carlito"/>
                <a:cs typeface="Carlito"/>
              </a:rPr>
              <a:t>nta</a:t>
            </a:r>
            <a:r>
              <a:rPr sz="2400" spc="-325" dirty="0">
                <a:latin typeface="Carlito"/>
                <a:cs typeface="Carlito"/>
              </a:rPr>
              <a:t>g</a:t>
            </a:r>
            <a:r>
              <a:rPr sz="1800" spc="-487" baseline="-30092" dirty="0">
                <a:solidFill>
                  <a:srgbClr val="888888"/>
                </a:solidFill>
                <a:latin typeface="Carlito"/>
                <a:cs typeface="Carlito"/>
              </a:rPr>
              <a:t>l</a:t>
            </a:r>
            <a:r>
              <a:rPr sz="1800" spc="292" baseline="-30092" dirty="0">
                <a:solidFill>
                  <a:srgbClr val="888888"/>
                </a:solidFill>
                <a:latin typeface="Carlito"/>
                <a:cs typeface="Carlito"/>
              </a:rPr>
              <a:t> </a:t>
            </a:r>
            <a:r>
              <a:rPr sz="2400" dirty="0">
                <a:latin typeface="Carlito"/>
                <a:cs typeface="Carlito"/>
              </a:rPr>
              <a:t>lobules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82446" y="461594"/>
            <a:ext cx="698436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15" dirty="0"/>
              <a:t>Corticosteroids </a:t>
            </a:r>
            <a:r>
              <a:rPr dirty="0"/>
              <a:t>and</a:t>
            </a:r>
            <a:r>
              <a:rPr spc="25" dirty="0"/>
              <a:t> </a:t>
            </a:r>
            <a:r>
              <a:rPr spc="-5" dirty="0"/>
              <a:t>Antibiotics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607565"/>
            <a:ext cx="7595234" cy="3505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2900" algn="just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5600" algn="l"/>
              </a:tabLst>
            </a:pPr>
            <a:r>
              <a:rPr sz="3200" spc="-30" dirty="0">
                <a:latin typeface="Carlito"/>
                <a:cs typeface="Carlito"/>
              </a:rPr>
              <a:t>for </a:t>
            </a:r>
            <a:r>
              <a:rPr sz="3200" spc="-10" dirty="0">
                <a:latin typeface="Carlito"/>
                <a:cs typeface="Carlito"/>
              </a:rPr>
              <a:t>direct </a:t>
            </a:r>
            <a:r>
              <a:rPr sz="3200" spc="-5" dirty="0">
                <a:latin typeface="Carlito"/>
                <a:cs typeface="Carlito"/>
              </a:rPr>
              <a:t>pulp capping </a:t>
            </a:r>
            <a:r>
              <a:rPr sz="3200" dirty="0">
                <a:latin typeface="Carlito"/>
                <a:cs typeface="Carlito"/>
              </a:rPr>
              <a:t>and also as </a:t>
            </a:r>
            <a:r>
              <a:rPr sz="3200" spc="-15" dirty="0">
                <a:latin typeface="Carlito"/>
                <a:cs typeface="Carlito"/>
              </a:rPr>
              <a:t>mixed </a:t>
            </a:r>
            <a:r>
              <a:rPr sz="3200" dirty="0">
                <a:latin typeface="Carlito"/>
                <a:cs typeface="Carlito"/>
              </a:rPr>
              <a:t>in  with </a:t>
            </a:r>
            <a:r>
              <a:rPr sz="3200" spc="-5" dirty="0">
                <a:latin typeface="Carlito"/>
                <a:cs typeface="Carlito"/>
              </a:rPr>
              <a:t>calcium </a:t>
            </a:r>
            <a:r>
              <a:rPr sz="3200" spc="-25" dirty="0">
                <a:latin typeface="Carlito"/>
                <a:cs typeface="Carlito"/>
              </a:rPr>
              <a:t>hydroxide </a:t>
            </a:r>
            <a:r>
              <a:rPr sz="3200" spc="-5" dirty="0">
                <a:latin typeface="Carlito"/>
                <a:cs typeface="Carlito"/>
              </a:rPr>
              <a:t>with </a:t>
            </a:r>
            <a:r>
              <a:rPr sz="3200" dirty="0">
                <a:latin typeface="Carlito"/>
                <a:cs typeface="Carlito"/>
              </a:rPr>
              <a:t>the </a:t>
            </a:r>
            <a:r>
              <a:rPr sz="3200" spc="-5" dirty="0">
                <a:latin typeface="Carlito"/>
                <a:cs typeface="Carlito"/>
              </a:rPr>
              <a:t>thought of  reducing or </a:t>
            </a:r>
            <a:r>
              <a:rPr sz="3200" spc="-15" dirty="0">
                <a:latin typeface="Carlito"/>
                <a:cs typeface="Carlito"/>
              </a:rPr>
              <a:t>preventing </a:t>
            </a:r>
            <a:r>
              <a:rPr sz="3200" spc="-5" dirty="0">
                <a:latin typeface="Carlito"/>
                <a:cs typeface="Carlito"/>
              </a:rPr>
              <a:t>pulp</a:t>
            </a:r>
            <a:r>
              <a:rPr sz="3200" spc="20" dirty="0">
                <a:latin typeface="Carlito"/>
                <a:cs typeface="Carlito"/>
              </a:rPr>
              <a:t> </a:t>
            </a:r>
            <a:r>
              <a:rPr sz="3200" spc="-10" dirty="0">
                <a:latin typeface="Carlito"/>
                <a:cs typeface="Carlito"/>
              </a:rPr>
              <a:t>inflammation</a:t>
            </a:r>
            <a:endParaRPr sz="3200">
              <a:latin typeface="Carlito"/>
              <a:cs typeface="Carlito"/>
            </a:endParaRPr>
          </a:p>
          <a:p>
            <a:pPr marL="355600" marR="840740" indent="-342900">
              <a:lnSpc>
                <a:spcPct val="100000"/>
              </a:lnSpc>
              <a:spcBef>
                <a:spcPts val="515"/>
              </a:spcBef>
            </a:pPr>
            <a:r>
              <a:rPr sz="1800" i="1" spc="-15" dirty="0">
                <a:solidFill>
                  <a:srgbClr val="00AF50"/>
                </a:solidFill>
                <a:latin typeface="Carlito"/>
                <a:cs typeface="Carlito"/>
              </a:rPr>
              <a:t>Barker </a:t>
            </a:r>
            <a:r>
              <a:rPr sz="1800" i="1" spc="-35" dirty="0">
                <a:solidFill>
                  <a:srgbClr val="00AF50"/>
                </a:solidFill>
                <a:latin typeface="Carlito"/>
                <a:cs typeface="Carlito"/>
              </a:rPr>
              <a:t>BCW, </a:t>
            </a:r>
            <a:r>
              <a:rPr sz="1800" i="1" spc="-20" dirty="0">
                <a:solidFill>
                  <a:srgbClr val="00AF50"/>
                </a:solidFill>
                <a:latin typeface="Carlito"/>
                <a:cs typeface="Carlito"/>
              </a:rPr>
              <a:t>Lockett </a:t>
            </a:r>
            <a:r>
              <a:rPr sz="1800" i="1" dirty="0">
                <a:solidFill>
                  <a:srgbClr val="00AF50"/>
                </a:solidFill>
                <a:latin typeface="Carlito"/>
                <a:cs typeface="Carlito"/>
              </a:rPr>
              <a:t>BC: </a:t>
            </a:r>
            <a:r>
              <a:rPr sz="1800" i="1" spc="-5" dirty="0">
                <a:solidFill>
                  <a:srgbClr val="00AF50"/>
                </a:solidFill>
                <a:latin typeface="Carlito"/>
                <a:cs typeface="Carlito"/>
              </a:rPr>
              <a:t>reaction of dog pulp and </a:t>
            </a:r>
            <a:r>
              <a:rPr sz="1800" i="1" spc="-10" dirty="0">
                <a:solidFill>
                  <a:srgbClr val="00AF50"/>
                </a:solidFill>
                <a:latin typeface="Carlito"/>
                <a:cs typeface="Carlito"/>
              </a:rPr>
              <a:t>periapical </a:t>
            </a:r>
            <a:r>
              <a:rPr sz="1800" i="1" spc="-5" dirty="0">
                <a:solidFill>
                  <a:srgbClr val="00AF50"/>
                </a:solidFill>
                <a:latin typeface="Carlito"/>
                <a:cs typeface="Carlito"/>
              </a:rPr>
              <a:t>tissue </a:t>
            </a:r>
            <a:r>
              <a:rPr sz="1800" i="1" spc="-15" dirty="0">
                <a:solidFill>
                  <a:srgbClr val="00AF50"/>
                </a:solidFill>
                <a:latin typeface="Carlito"/>
                <a:cs typeface="Carlito"/>
              </a:rPr>
              <a:t>to </a:t>
            </a:r>
            <a:r>
              <a:rPr sz="1800" i="1" dirty="0">
                <a:solidFill>
                  <a:srgbClr val="00AF50"/>
                </a:solidFill>
                <a:latin typeface="Carlito"/>
                <a:cs typeface="Carlito"/>
              </a:rPr>
              <a:t>two  </a:t>
            </a:r>
            <a:r>
              <a:rPr sz="1800" i="1" spc="-10" dirty="0">
                <a:solidFill>
                  <a:srgbClr val="00AF50"/>
                </a:solidFill>
                <a:latin typeface="Carlito"/>
                <a:cs typeface="Carlito"/>
              </a:rPr>
              <a:t>glucocorticoid </a:t>
            </a:r>
            <a:r>
              <a:rPr sz="1800" i="1" spc="-5" dirty="0">
                <a:solidFill>
                  <a:srgbClr val="00AF50"/>
                </a:solidFill>
                <a:latin typeface="Carlito"/>
                <a:cs typeface="Carlito"/>
              </a:rPr>
              <a:t>preparations. Oral surg 33:249,</a:t>
            </a:r>
            <a:r>
              <a:rPr sz="1800" i="1" spc="70" dirty="0">
                <a:solidFill>
                  <a:srgbClr val="00AF50"/>
                </a:solidFill>
                <a:latin typeface="Carlito"/>
                <a:cs typeface="Carlito"/>
              </a:rPr>
              <a:t> </a:t>
            </a:r>
            <a:r>
              <a:rPr sz="1800" i="1" dirty="0">
                <a:solidFill>
                  <a:srgbClr val="00AF50"/>
                </a:solidFill>
                <a:latin typeface="Carlito"/>
                <a:cs typeface="Carlito"/>
              </a:rPr>
              <a:t>1972</a:t>
            </a:r>
            <a:endParaRPr sz="1800">
              <a:latin typeface="Carlito"/>
              <a:cs typeface="Carlito"/>
            </a:endParaRPr>
          </a:p>
          <a:p>
            <a:pPr marL="355600" marR="840740" indent="-342900">
              <a:lnSpc>
                <a:spcPct val="100000"/>
              </a:lnSpc>
              <a:spcBef>
                <a:spcPts val="69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latin typeface="Carlito"/>
                <a:cs typeface="Carlito"/>
              </a:rPr>
              <a:t>No </a:t>
            </a:r>
            <a:r>
              <a:rPr sz="3200" spc="-10" dirty="0">
                <a:latin typeface="Carlito"/>
                <a:cs typeface="Carlito"/>
              </a:rPr>
              <a:t>dentinal bridge </a:t>
            </a:r>
            <a:r>
              <a:rPr sz="3200" spc="-15" dirty="0">
                <a:latin typeface="Carlito"/>
                <a:cs typeface="Carlito"/>
              </a:rPr>
              <a:t>formation </a:t>
            </a:r>
            <a:r>
              <a:rPr sz="3200" spc="-5" dirty="0">
                <a:latin typeface="Carlito"/>
                <a:cs typeface="Carlito"/>
              </a:rPr>
              <a:t>has been  </a:t>
            </a:r>
            <a:r>
              <a:rPr sz="3200" spc="-10" dirty="0">
                <a:latin typeface="Carlito"/>
                <a:cs typeface="Carlito"/>
              </a:rPr>
              <a:t>reported.</a:t>
            </a:r>
            <a:endParaRPr sz="320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  <a:spcBef>
                <a:spcPts val="515"/>
              </a:spcBef>
            </a:pPr>
            <a:r>
              <a:rPr sz="1800" i="1" dirty="0">
                <a:solidFill>
                  <a:srgbClr val="00AF50"/>
                </a:solidFill>
                <a:latin typeface="Carlito"/>
                <a:cs typeface="Carlito"/>
              </a:rPr>
              <a:t>Baume </a:t>
            </a:r>
            <a:r>
              <a:rPr sz="1800" i="1" spc="5" dirty="0">
                <a:solidFill>
                  <a:srgbClr val="00AF50"/>
                </a:solidFill>
                <a:latin typeface="Carlito"/>
                <a:cs typeface="Carlito"/>
              </a:rPr>
              <a:t>LJ: </a:t>
            </a:r>
            <a:r>
              <a:rPr sz="1800" i="1" spc="-5" dirty="0">
                <a:solidFill>
                  <a:srgbClr val="00AF50"/>
                </a:solidFill>
                <a:latin typeface="Carlito"/>
                <a:cs typeface="Carlito"/>
              </a:rPr>
              <a:t>survey of </a:t>
            </a:r>
            <a:r>
              <a:rPr sz="1800" i="1" spc="-10" dirty="0">
                <a:solidFill>
                  <a:srgbClr val="00AF50"/>
                </a:solidFill>
                <a:latin typeface="Carlito"/>
                <a:cs typeface="Carlito"/>
              </a:rPr>
              <a:t>dentin </a:t>
            </a:r>
            <a:r>
              <a:rPr sz="1800" i="1" spc="-20" dirty="0">
                <a:solidFill>
                  <a:srgbClr val="00AF50"/>
                </a:solidFill>
                <a:latin typeface="Carlito"/>
                <a:cs typeface="Carlito"/>
              </a:rPr>
              <a:t>biology. </a:t>
            </a:r>
            <a:r>
              <a:rPr sz="1800" i="1" spc="-5" dirty="0">
                <a:solidFill>
                  <a:srgbClr val="00AF50"/>
                </a:solidFill>
                <a:latin typeface="Carlito"/>
                <a:cs typeface="Carlito"/>
              </a:rPr>
              <a:t>Brit </a:t>
            </a:r>
            <a:r>
              <a:rPr sz="1800" i="1" spc="-10" dirty="0">
                <a:solidFill>
                  <a:srgbClr val="00AF50"/>
                </a:solidFill>
                <a:latin typeface="Carlito"/>
                <a:cs typeface="Carlito"/>
              </a:rPr>
              <a:t>Dent </a:t>
            </a:r>
            <a:r>
              <a:rPr sz="1800" i="1" dirty="0">
                <a:solidFill>
                  <a:srgbClr val="00AF50"/>
                </a:solidFill>
                <a:latin typeface="Carlito"/>
                <a:cs typeface="Carlito"/>
              </a:rPr>
              <a:t>J 116:254,</a:t>
            </a:r>
            <a:r>
              <a:rPr sz="1800" i="1" spc="65" dirty="0">
                <a:solidFill>
                  <a:srgbClr val="00AF50"/>
                </a:solidFill>
                <a:latin typeface="Carlito"/>
                <a:cs typeface="Carlito"/>
              </a:rPr>
              <a:t> </a:t>
            </a:r>
            <a:r>
              <a:rPr sz="1800" i="1" dirty="0">
                <a:solidFill>
                  <a:srgbClr val="00AF50"/>
                </a:solidFill>
                <a:latin typeface="Carlito"/>
                <a:cs typeface="Carlito"/>
              </a:rPr>
              <a:t>1964</a:t>
            </a:r>
            <a:endParaRPr sz="18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77008" y="496646"/>
            <a:ext cx="518985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25" dirty="0"/>
              <a:t>Polycarboxylate</a:t>
            </a:r>
            <a:r>
              <a:rPr sz="4000" spc="-85" dirty="0"/>
              <a:t> </a:t>
            </a:r>
            <a:r>
              <a:rPr sz="4000" spc="-10" dirty="0"/>
              <a:t>Cements</a:t>
            </a:r>
            <a:endParaRPr sz="4000"/>
          </a:p>
        </p:txBody>
      </p:sp>
      <p:grpSp>
        <p:nvGrpSpPr>
          <p:cNvPr id="3" name="object 3"/>
          <p:cNvGrpSpPr/>
          <p:nvPr/>
        </p:nvGrpSpPr>
        <p:grpSpPr>
          <a:xfrm>
            <a:off x="2157983" y="1577339"/>
            <a:ext cx="4947285" cy="4211320"/>
            <a:chOff x="2157983" y="1577339"/>
            <a:chExt cx="4947285" cy="4211320"/>
          </a:xfrm>
        </p:grpSpPr>
        <p:sp>
          <p:nvSpPr>
            <p:cNvPr id="4" name="object 4"/>
            <p:cNvSpPr/>
            <p:nvPr/>
          </p:nvSpPr>
          <p:spPr>
            <a:xfrm>
              <a:off x="2157983" y="1577339"/>
              <a:ext cx="4206240" cy="4210812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4087367" y="1997963"/>
              <a:ext cx="3017519" cy="1435608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4087367" y="3557016"/>
              <a:ext cx="3017519" cy="1600199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/>
          <p:nvPr/>
        </p:nvSpPr>
        <p:spPr>
          <a:xfrm>
            <a:off x="4257802" y="2366594"/>
            <a:ext cx="2680970" cy="25736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ts val="2420"/>
              </a:lnSpc>
              <a:spcBef>
                <a:spcPts val="100"/>
              </a:spcBef>
            </a:pPr>
            <a:r>
              <a:rPr sz="2100" spc="-5" dirty="0">
                <a:latin typeface="Carlito"/>
                <a:cs typeface="Carlito"/>
              </a:rPr>
              <a:t>Lack </a:t>
            </a:r>
            <a:r>
              <a:rPr sz="2100" dirty="0">
                <a:latin typeface="Carlito"/>
                <a:cs typeface="Carlito"/>
              </a:rPr>
              <a:t>an</a:t>
            </a:r>
            <a:r>
              <a:rPr sz="2100" spc="-40" dirty="0">
                <a:latin typeface="Carlito"/>
                <a:cs typeface="Carlito"/>
              </a:rPr>
              <a:t> </a:t>
            </a:r>
            <a:r>
              <a:rPr sz="2100" spc="-5" dirty="0">
                <a:latin typeface="Carlito"/>
                <a:cs typeface="Carlito"/>
              </a:rPr>
              <a:t>antibacterial</a:t>
            </a:r>
            <a:endParaRPr sz="2100">
              <a:latin typeface="Carlito"/>
              <a:cs typeface="Carlito"/>
            </a:endParaRPr>
          </a:p>
          <a:p>
            <a:pPr algn="ctr">
              <a:lnSpc>
                <a:spcPts val="2420"/>
              </a:lnSpc>
            </a:pPr>
            <a:r>
              <a:rPr sz="2100" spc="-20" dirty="0">
                <a:latin typeface="Carlito"/>
                <a:cs typeface="Carlito"/>
              </a:rPr>
              <a:t>effect</a:t>
            </a:r>
            <a:r>
              <a:rPr sz="2100" spc="-5" dirty="0">
                <a:latin typeface="Carlito"/>
                <a:cs typeface="Carlito"/>
              </a:rPr>
              <a:t> </a:t>
            </a:r>
            <a:r>
              <a:rPr sz="2100" dirty="0">
                <a:latin typeface="Carlito"/>
                <a:cs typeface="Carlito"/>
              </a:rPr>
              <a:t>and</a:t>
            </a:r>
            <a:endParaRPr sz="2100">
              <a:latin typeface="Carlito"/>
              <a:cs typeface="Carlito"/>
            </a:endParaRPr>
          </a:p>
          <a:p>
            <a:pPr>
              <a:lnSpc>
                <a:spcPct val="100000"/>
              </a:lnSpc>
            </a:pPr>
            <a:endParaRPr sz="210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800">
              <a:latin typeface="Carlito"/>
              <a:cs typeface="Carlito"/>
            </a:endParaRPr>
          </a:p>
          <a:p>
            <a:pPr marL="12700" marR="5080" algn="ctr">
              <a:lnSpc>
                <a:spcPct val="91600"/>
              </a:lnSpc>
            </a:pPr>
            <a:r>
              <a:rPr sz="2100" spc="-5" dirty="0">
                <a:solidFill>
                  <a:srgbClr val="FF0000"/>
                </a:solidFill>
                <a:latin typeface="Carlito"/>
                <a:cs typeface="Carlito"/>
              </a:rPr>
              <a:t>Did not </a:t>
            </a:r>
            <a:r>
              <a:rPr sz="2100" spc="-10" dirty="0">
                <a:solidFill>
                  <a:srgbClr val="FF0000"/>
                </a:solidFill>
                <a:latin typeface="Carlito"/>
                <a:cs typeface="Carlito"/>
              </a:rPr>
              <a:t>stimulate</a:t>
            </a:r>
            <a:r>
              <a:rPr sz="2100" spc="-50" dirty="0">
                <a:solidFill>
                  <a:srgbClr val="FF0000"/>
                </a:solidFill>
                <a:latin typeface="Carlito"/>
                <a:cs typeface="Carlito"/>
              </a:rPr>
              <a:t> </a:t>
            </a:r>
            <a:r>
              <a:rPr sz="2100" spc="-5" dirty="0">
                <a:solidFill>
                  <a:srgbClr val="FF0000"/>
                </a:solidFill>
                <a:latin typeface="Carlito"/>
                <a:cs typeface="Carlito"/>
              </a:rPr>
              <a:t>calcific  bridging </a:t>
            </a:r>
            <a:r>
              <a:rPr sz="2100" dirty="0">
                <a:solidFill>
                  <a:srgbClr val="FF0000"/>
                </a:solidFill>
                <a:latin typeface="Carlito"/>
                <a:cs typeface="Carlito"/>
              </a:rPr>
              <a:t>in the </a:t>
            </a:r>
            <a:r>
              <a:rPr sz="2100" spc="-5" dirty="0">
                <a:solidFill>
                  <a:srgbClr val="FF0000"/>
                </a:solidFill>
                <a:latin typeface="Carlito"/>
                <a:cs typeface="Carlito"/>
              </a:rPr>
              <a:t>pulps of  </a:t>
            </a:r>
            <a:r>
              <a:rPr sz="2100" spc="-15" dirty="0">
                <a:solidFill>
                  <a:srgbClr val="FF0000"/>
                </a:solidFill>
                <a:latin typeface="Carlito"/>
                <a:cs typeface="Carlito"/>
              </a:rPr>
              <a:t>monkey </a:t>
            </a:r>
            <a:r>
              <a:rPr sz="2100" spc="-5" dirty="0">
                <a:solidFill>
                  <a:srgbClr val="FF0000"/>
                </a:solidFill>
                <a:latin typeface="Carlito"/>
                <a:cs typeface="Carlito"/>
              </a:rPr>
              <a:t>primary </a:t>
            </a:r>
            <a:r>
              <a:rPr sz="2100" dirty="0">
                <a:solidFill>
                  <a:srgbClr val="FF0000"/>
                </a:solidFill>
                <a:latin typeface="Carlito"/>
                <a:cs typeface="Carlito"/>
              </a:rPr>
              <a:t>and  </a:t>
            </a:r>
            <a:r>
              <a:rPr sz="2100" spc="-10" dirty="0">
                <a:solidFill>
                  <a:srgbClr val="FF0000"/>
                </a:solidFill>
                <a:latin typeface="Carlito"/>
                <a:cs typeface="Carlito"/>
              </a:rPr>
              <a:t>permanent</a:t>
            </a:r>
            <a:r>
              <a:rPr sz="2100" spc="-25" dirty="0">
                <a:solidFill>
                  <a:srgbClr val="FF0000"/>
                </a:solidFill>
                <a:latin typeface="Carlito"/>
                <a:cs typeface="Carlito"/>
              </a:rPr>
              <a:t> </a:t>
            </a:r>
            <a:r>
              <a:rPr sz="2100" spc="-10" dirty="0">
                <a:solidFill>
                  <a:srgbClr val="FF0000"/>
                </a:solidFill>
                <a:latin typeface="Carlito"/>
                <a:cs typeface="Carlito"/>
              </a:rPr>
              <a:t>teeth</a:t>
            </a:r>
            <a:endParaRPr sz="21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39848" y="496646"/>
            <a:ext cx="546798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15" dirty="0"/>
              <a:t>Mineral trioxide</a:t>
            </a:r>
            <a:r>
              <a:rPr sz="4000" spc="-30" dirty="0"/>
              <a:t> </a:t>
            </a:r>
            <a:r>
              <a:rPr sz="4000" spc="-20" dirty="0"/>
              <a:t>aggregate</a:t>
            </a:r>
            <a:endParaRPr sz="4000"/>
          </a:p>
        </p:txBody>
      </p:sp>
      <p:sp>
        <p:nvSpPr>
          <p:cNvPr id="3" name="object 3"/>
          <p:cNvSpPr/>
          <p:nvPr/>
        </p:nvSpPr>
        <p:spPr>
          <a:xfrm>
            <a:off x="457200" y="1219200"/>
            <a:ext cx="8229600" cy="4800600"/>
          </a:xfrm>
          <a:custGeom>
            <a:avLst/>
            <a:gdLst/>
            <a:ahLst/>
            <a:cxnLst/>
            <a:rect l="l" t="t" r="r" b="b"/>
            <a:pathLst>
              <a:path w="8229600" h="4800600">
                <a:moveTo>
                  <a:pt x="8229600" y="0"/>
                </a:moveTo>
                <a:lnTo>
                  <a:pt x="0" y="0"/>
                </a:lnTo>
                <a:lnTo>
                  <a:pt x="0" y="4800600"/>
                </a:lnTo>
                <a:lnTo>
                  <a:pt x="8229600" y="4800600"/>
                </a:lnTo>
                <a:lnTo>
                  <a:pt x="8229600" y="0"/>
                </a:lnTo>
                <a:close/>
              </a:path>
            </a:pathLst>
          </a:custGeom>
          <a:solidFill>
            <a:srgbClr val="F8F7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535940" y="1174749"/>
            <a:ext cx="8005445" cy="434911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9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200" spc="-5" dirty="0">
                <a:latin typeface="Carlito"/>
                <a:cs typeface="Carlito"/>
              </a:rPr>
              <a:t>Composed</a:t>
            </a:r>
            <a:r>
              <a:rPr sz="2200" spc="-15" dirty="0">
                <a:latin typeface="Carlito"/>
                <a:cs typeface="Carlito"/>
              </a:rPr>
              <a:t> </a:t>
            </a:r>
            <a:r>
              <a:rPr sz="2200" spc="-5" dirty="0">
                <a:latin typeface="Carlito"/>
                <a:cs typeface="Carlito"/>
              </a:rPr>
              <a:t>of</a:t>
            </a:r>
            <a:endParaRPr sz="2200">
              <a:latin typeface="Carlito"/>
              <a:cs typeface="Carlito"/>
            </a:endParaRPr>
          </a:p>
          <a:p>
            <a:pPr marL="756285" lvl="1" indent="-287020">
              <a:lnSpc>
                <a:spcPct val="100000"/>
              </a:lnSpc>
              <a:spcBef>
                <a:spcPts val="10"/>
              </a:spcBef>
              <a:buFont typeface="Arial"/>
              <a:buChar char="–"/>
              <a:tabLst>
                <a:tab pos="756285" algn="l"/>
                <a:tab pos="756920" algn="l"/>
              </a:tabLst>
            </a:pPr>
            <a:r>
              <a:rPr sz="2000" spc="-15" dirty="0">
                <a:latin typeface="Carlito"/>
                <a:cs typeface="Carlito"/>
              </a:rPr>
              <a:t>Tricalcium</a:t>
            </a:r>
            <a:r>
              <a:rPr sz="2000" spc="-10" dirty="0">
                <a:latin typeface="Carlito"/>
                <a:cs typeface="Carlito"/>
              </a:rPr>
              <a:t> silicate</a:t>
            </a:r>
            <a:endParaRPr sz="2000">
              <a:latin typeface="Carlito"/>
              <a:cs typeface="Carlito"/>
            </a:endParaRPr>
          </a:p>
          <a:p>
            <a:pPr marL="756285" lvl="1" indent="-287020">
              <a:lnSpc>
                <a:spcPct val="100000"/>
              </a:lnSpc>
              <a:buFont typeface="Arial"/>
              <a:buChar char="–"/>
              <a:tabLst>
                <a:tab pos="756285" algn="l"/>
                <a:tab pos="756920" algn="l"/>
              </a:tabLst>
            </a:pPr>
            <a:r>
              <a:rPr sz="2000" spc="-5" dirty="0">
                <a:latin typeface="Carlito"/>
                <a:cs typeface="Carlito"/>
              </a:rPr>
              <a:t>Dicalcium</a:t>
            </a:r>
            <a:r>
              <a:rPr sz="2000" spc="-20" dirty="0">
                <a:latin typeface="Carlito"/>
                <a:cs typeface="Carlito"/>
              </a:rPr>
              <a:t> </a:t>
            </a:r>
            <a:r>
              <a:rPr sz="2000" spc="-10" dirty="0">
                <a:latin typeface="Carlito"/>
                <a:cs typeface="Carlito"/>
              </a:rPr>
              <a:t>silicate</a:t>
            </a:r>
            <a:endParaRPr sz="2000">
              <a:latin typeface="Carlito"/>
              <a:cs typeface="Carlito"/>
            </a:endParaRPr>
          </a:p>
          <a:p>
            <a:pPr marL="756285" lvl="1" indent="-287020">
              <a:lnSpc>
                <a:spcPct val="100000"/>
              </a:lnSpc>
              <a:buFont typeface="Arial"/>
              <a:buChar char="–"/>
              <a:tabLst>
                <a:tab pos="756285" algn="l"/>
                <a:tab pos="756920" algn="l"/>
              </a:tabLst>
            </a:pPr>
            <a:r>
              <a:rPr sz="2000" spc="-15" dirty="0">
                <a:latin typeface="Carlito"/>
                <a:cs typeface="Carlito"/>
              </a:rPr>
              <a:t>Tricalcium</a:t>
            </a:r>
            <a:r>
              <a:rPr sz="2000" spc="-10" dirty="0">
                <a:latin typeface="Carlito"/>
                <a:cs typeface="Carlito"/>
              </a:rPr>
              <a:t> </a:t>
            </a:r>
            <a:r>
              <a:rPr sz="2000" spc="-5" dirty="0">
                <a:latin typeface="Carlito"/>
                <a:cs typeface="Carlito"/>
              </a:rPr>
              <a:t>aluminate</a:t>
            </a:r>
            <a:endParaRPr sz="2000">
              <a:latin typeface="Carlito"/>
              <a:cs typeface="Carlito"/>
            </a:endParaRPr>
          </a:p>
          <a:p>
            <a:pPr marL="756285" lvl="1" indent="-287020">
              <a:lnSpc>
                <a:spcPct val="100000"/>
              </a:lnSpc>
              <a:buFont typeface="Arial"/>
              <a:buChar char="–"/>
              <a:tabLst>
                <a:tab pos="756285" algn="l"/>
                <a:tab pos="756920" algn="l"/>
              </a:tabLst>
            </a:pPr>
            <a:r>
              <a:rPr sz="2000" spc="-20" dirty="0">
                <a:latin typeface="Carlito"/>
                <a:cs typeface="Carlito"/>
              </a:rPr>
              <a:t>Tetracalcium</a:t>
            </a:r>
            <a:r>
              <a:rPr sz="2000" spc="-5" dirty="0">
                <a:latin typeface="Carlito"/>
                <a:cs typeface="Carlito"/>
              </a:rPr>
              <a:t> </a:t>
            </a:r>
            <a:r>
              <a:rPr sz="2000" spc="-10" dirty="0">
                <a:latin typeface="Carlito"/>
                <a:cs typeface="Carlito"/>
              </a:rPr>
              <a:t>aluminoferrite</a:t>
            </a:r>
            <a:endParaRPr sz="2000">
              <a:latin typeface="Carlito"/>
              <a:cs typeface="Carlito"/>
            </a:endParaRPr>
          </a:p>
          <a:p>
            <a:pPr marL="756285" lvl="1" indent="-287020">
              <a:lnSpc>
                <a:spcPts val="2395"/>
              </a:lnSpc>
              <a:buFont typeface="Arial"/>
              <a:buChar char="–"/>
              <a:tabLst>
                <a:tab pos="756285" algn="l"/>
                <a:tab pos="756920" algn="l"/>
              </a:tabLst>
            </a:pPr>
            <a:r>
              <a:rPr sz="2000" dirty="0">
                <a:latin typeface="Carlito"/>
                <a:cs typeface="Carlito"/>
              </a:rPr>
              <a:t>Bismuth</a:t>
            </a:r>
            <a:r>
              <a:rPr sz="2000" spc="-5" dirty="0">
                <a:latin typeface="Carlito"/>
                <a:cs typeface="Carlito"/>
              </a:rPr>
              <a:t> </a:t>
            </a:r>
            <a:r>
              <a:rPr sz="2000" spc="-15" dirty="0">
                <a:latin typeface="Carlito"/>
                <a:cs typeface="Carlito"/>
              </a:rPr>
              <a:t>oxide</a:t>
            </a:r>
            <a:endParaRPr sz="2000">
              <a:latin typeface="Carlito"/>
              <a:cs typeface="Carlito"/>
            </a:endParaRPr>
          </a:p>
          <a:p>
            <a:pPr marL="355600" marR="5080" indent="-342900">
              <a:lnSpc>
                <a:spcPts val="2110"/>
              </a:lnSpc>
              <a:spcBef>
                <a:spcPts val="509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200" spc="-10" dirty="0">
                <a:latin typeface="Carlito"/>
                <a:cs typeface="Carlito"/>
              </a:rPr>
              <a:t>Exhibits </a:t>
            </a:r>
            <a:r>
              <a:rPr sz="2200" spc="-15" dirty="0">
                <a:latin typeface="Carlito"/>
                <a:cs typeface="Carlito"/>
              </a:rPr>
              <a:t>many </a:t>
            </a:r>
            <a:r>
              <a:rPr sz="2200" spc="-20" dirty="0">
                <a:latin typeface="Carlito"/>
                <a:cs typeface="Carlito"/>
              </a:rPr>
              <a:t>favourable </a:t>
            </a:r>
            <a:r>
              <a:rPr sz="2200" spc="-10" dirty="0">
                <a:latin typeface="Carlito"/>
                <a:cs typeface="Carlito"/>
              </a:rPr>
              <a:t>characteristics </a:t>
            </a:r>
            <a:r>
              <a:rPr sz="2200" spc="-5" dirty="0">
                <a:latin typeface="Carlito"/>
                <a:cs typeface="Carlito"/>
              </a:rPr>
              <a:t>which </a:t>
            </a:r>
            <a:r>
              <a:rPr sz="2200" spc="-25" dirty="0">
                <a:latin typeface="Carlito"/>
                <a:cs typeface="Carlito"/>
              </a:rPr>
              <a:t>make </a:t>
            </a:r>
            <a:r>
              <a:rPr sz="2200" spc="-5" dirty="0">
                <a:latin typeface="Carlito"/>
                <a:cs typeface="Carlito"/>
              </a:rPr>
              <a:t>it a </a:t>
            </a:r>
            <a:r>
              <a:rPr sz="2200" spc="-10" dirty="0">
                <a:latin typeface="Carlito"/>
                <a:cs typeface="Carlito"/>
              </a:rPr>
              <a:t>superior  material </a:t>
            </a:r>
            <a:r>
              <a:rPr sz="2200" spc="-5" dirty="0">
                <a:latin typeface="Carlito"/>
                <a:cs typeface="Carlito"/>
              </a:rPr>
              <a:t>when used </a:t>
            </a:r>
            <a:r>
              <a:rPr sz="2200" dirty="0">
                <a:latin typeface="Carlito"/>
                <a:cs typeface="Carlito"/>
              </a:rPr>
              <a:t>as </a:t>
            </a:r>
            <a:r>
              <a:rPr sz="2200" spc="-5" dirty="0">
                <a:latin typeface="Carlito"/>
                <a:cs typeface="Carlito"/>
              </a:rPr>
              <a:t>a </a:t>
            </a:r>
            <a:r>
              <a:rPr sz="2200" spc="-10" dirty="0">
                <a:latin typeface="Carlito"/>
                <a:cs typeface="Carlito"/>
              </a:rPr>
              <a:t>direct pulp capping material </a:t>
            </a:r>
            <a:r>
              <a:rPr sz="2200" spc="-5" dirty="0">
                <a:latin typeface="Carlito"/>
                <a:cs typeface="Carlito"/>
              </a:rPr>
              <a:t>in adult</a:t>
            </a:r>
            <a:r>
              <a:rPr sz="2200" spc="50" dirty="0">
                <a:latin typeface="Carlito"/>
                <a:cs typeface="Carlito"/>
              </a:rPr>
              <a:t> </a:t>
            </a:r>
            <a:r>
              <a:rPr sz="2200" spc="-10" dirty="0">
                <a:latin typeface="Carlito"/>
                <a:cs typeface="Carlito"/>
              </a:rPr>
              <a:t>teeth.</a:t>
            </a:r>
            <a:endParaRPr sz="2200">
              <a:latin typeface="Carlito"/>
              <a:cs typeface="Carlito"/>
            </a:endParaRPr>
          </a:p>
          <a:p>
            <a:pPr marL="756285" lvl="1" indent="-287020">
              <a:lnSpc>
                <a:spcPct val="100000"/>
              </a:lnSpc>
              <a:spcBef>
                <a:spcPts val="30"/>
              </a:spcBef>
              <a:buFont typeface="Arial"/>
              <a:buChar char="–"/>
              <a:tabLst>
                <a:tab pos="756285" algn="l"/>
                <a:tab pos="756920" algn="l"/>
              </a:tabLst>
            </a:pPr>
            <a:r>
              <a:rPr sz="2000" spc="-5" dirty="0">
                <a:latin typeface="Carlito"/>
                <a:cs typeface="Carlito"/>
              </a:rPr>
              <a:t>Sets </a:t>
            </a:r>
            <a:r>
              <a:rPr sz="2000" dirty="0">
                <a:latin typeface="Carlito"/>
                <a:cs typeface="Carlito"/>
              </a:rPr>
              <a:t>in the </a:t>
            </a:r>
            <a:r>
              <a:rPr sz="2000" spc="-5" dirty="0">
                <a:latin typeface="Carlito"/>
                <a:cs typeface="Carlito"/>
              </a:rPr>
              <a:t>presence of blood </a:t>
            </a:r>
            <a:r>
              <a:rPr sz="2000" dirty="0">
                <a:latin typeface="Carlito"/>
                <a:cs typeface="Carlito"/>
              </a:rPr>
              <a:t>and</a:t>
            </a:r>
            <a:r>
              <a:rPr sz="2000" spc="-25" dirty="0">
                <a:latin typeface="Carlito"/>
                <a:cs typeface="Carlito"/>
              </a:rPr>
              <a:t> </a:t>
            </a:r>
            <a:r>
              <a:rPr sz="2000" spc="-10" dirty="0">
                <a:latin typeface="Carlito"/>
                <a:cs typeface="Carlito"/>
              </a:rPr>
              <a:t>moisture.</a:t>
            </a:r>
            <a:endParaRPr sz="2000">
              <a:latin typeface="Carlito"/>
              <a:cs typeface="Carlito"/>
            </a:endParaRPr>
          </a:p>
          <a:p>
            <a:pPr marL="756285" lvl="1" indent="-287020">
              <a:lnSpc>
                <a:spcPct val="100000"/>
              </a:lnSpc>
              <a:buFont typeface="Arial"/>
              <a:buChar char="–"/>
              <a:tabLst>
                <a:tab pos="756285" algn="l"/>
                <a:tab pos="756920" algn="l"/>
              </a:tabLst>
            </a:pPr>
            <a:r>
              <a:rPr sz="2000" spc="-5" dirty="0">
                <a:latin typeface="Carlito"/>
                <a:cs typeface="Carlito"/>
              </a:rPr>
              <a:t>Superior marginal</a:t>
            </a:r>
            <a:r>
              <a:rPr sz="2000" spc="-15" dirty="0">
                <a:latin typeface="Carlito"/>
                <a:cs typeface="Carlito"/>
              </a:rPr>
              <a:t> </a:t>
            </a:r>
            <a:r>
              <a:rPr sz="2000" spc="-5" dirty="0">
                <a:latin typeface="Carlito"/>
                <a:cs typeface="Carlito"/>
              </a:rPr>
              <a:t>adaptation</a:t>
            </a:r>
            <a:endParaRPr sz="2000">
              <a:latin typeface="Carlito"/>
              <a:cs typeface="Carlito"/>
            </a:endParaRPr>
          </a:p>
          <a:p>
            <a:pPr marL="756285" lvl="1" indent="-287020">
              <a:lnSpc>
                <a:spcPts val="2400"/>
              </a:lnSpc>
              <a:buFont typeface="Arial"/>
              <a:buChar char="–"/>
              <a:tabLst>
                <a:tab pos="756285" algn="l"/>
                <a:tab pos="756920" algn="l"/>
              </a:tabLst>
            </a:pPr>
            <a:r>
              <a:rPr sz="2000" spc="-5" dirty="0">
                <a:latin typeface="Carlito"/>
                <a:cs typeface="Carlito"/>
              </a:rPr>
              <a:t>Nonabsorbable</a:t>
            </a:r>
            <a:endParaRPr sz="2000">
              <a:latin typeface="Carlito"/>
              <a:cs typeface="Carlito"/>
            </a:endParaRPr>
          </a:p>
          <a:p>
            <a:pPr marL="355600" indent="-342900">
              <a:lnSpc>
                <a:spcPts val="264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200" spc="-10" dirty="0">
                <a:latin typeface="Carlito"/>
                <a:cs typeface="Carlito"/>
              </a:rPr>
              <a:t>High alkalinity </a:t>
            </a:r>
            <a:r>
              <a:rPr sz="2200" spc="-5" dirty="0">
                <a:latin typeface="Carlito"/>
                <a:cs typeface="Carlito"/>
              </a:rPr>
              <a:t>and </a:t>
            </a:r>
            <a:r>
              <a:rPr sz="2200" spc="-10" dirty="0">
                <a:latin typeface="Carlito"/>
                <a:cs typeface="Carlito"/>
              </a:rPr>
              <a:t>sustained </a:t>
            </a:r>
            <a:r>
              <a:rPr sz="2200" spc="-5" dirty="0">
                <a:latin typeface="Carlito"/>
                <a:cs typeface="Carlito"/>
              </a:rPr>
              <a:t>pH </a:t>
            </a:r>
            <a:r>
              <a:rPr sz="2200" spc="-15" dirty="0">
                <a:latin typeface="Carlito"/>
                <a:cs typeface="Carlito"/>
              </a:rPr>
              <a:t>at </a:t>
            </a:r>
            <a:r>
              <a:rPr sz="2200" spc="-5" dirty="0">
                <a:latin typeface="Carlito"/>
                <a:cs typeface="Carlito"/>
              </a:rPr>
              <a:t>12.5 is</a:t>
            </a:r>
            <a:endParaRPr sz="2200">
              <a:latin typeface="Carlito"/>
              <a:cs typeface="Carlito"/>
            </a:endParaRPr>
          </a:p>
          <a:p>
            <a:pPr marL="756285" lvl="1" indent="-287020">
              <a:lnSpc>
                <a:spcPct val="100000"/>
              </a:lnSpc>
              <a:spcBef>
                <a:spcPts val="5"/>
              </a:spcBef>
              <a:buFont typeface="Arial"/>
              <a:buChar char="–"/>
              <a:tabLst>
                <a:tab pos="756285" algn="l"/>
                <a:tab pos="756920" algn="l"/>
              </a:tabLst>
            </a:pPr>
            <a:r>
              <a:rPr sz="2000" spc="-5" dirty="0">
                <a:latin typeface="Carlito"/>
                <a:cs typeface="Carlito"/>
              </a:rPr>
              <a:t>Responsible </a:t>
            </a:r>
            <a:r>
              <a:rPr sz="2000" spc="-15" dirty="0">
                <a:latin typeface="Carlito"/>
                <a:cs typeface="Carlito"/>
              </a:rPr>
              <a:t>for </a:t>
            </a:r>
            <a:r>
              <a:rPr sz="2000" spc="-10" dirty="0">
                <a:latin typeface="Carlito"/>
                <a:cs typeface="Carlito"/>
              </a:rPr>
              <a:t>preventing microbial</a:t>
            </a:r>
            <a:r>
              <a:rPr sz="2000" spc="5" dirty="0">
                <a:latin typeface="Carlito"/>
                <a:cs typeface="Carlito"/>
              </a:rPr>
              <a:t> </a:t>
            </a:r>
            <a:r>
              <a:rPr sz="2000" spc="-10" dirty="0">
                <a:latin typeface="Carlito"/>
                <a:cs typeface="Carlito"/>
              </a:rPr>
              <a:t>growth.</a:t>
            </a:r>
            <a:endParaRPr sz="2000">
              <a:latin typeface="Carlito"/>
              <a:cs typeface="Carlito"/>
            </a:endParaRPr>
          </a:p>
          <a:p>
            <a:pPr marL="756285" lvl="1" indent="-287020">
              <a:lnSpc>
                <a:spcPct val="100000"/>
              </a:lnSpc>
              <a:buFont typeface="Arial"/>
              <a:buChar char="–"/>
              <a:tabLst>
                <a:tab pos="756285" algn="l"/>
                <a:tab pos="756920" algn="l"/>
              </a:tabLst>
            </a:pPr>
            <a:r>
              <a:rPr sz="2000" spc="-10" dirty="0">
                <a:latin typeface="Carlito"/>
                <a:cs typeface="Carlito"/>
              </a:rPr>
              <a:t>Extracts growth </a:t>
            </a:r>
            <a:r>
              <a:rPr sz="2000" spc="-15" dirty="0">
                <a:latin typeface="Carlito"/>
                <a:cs typeface="Carlito"/>
              </a:rPr>
              <a:t>factors from </a:t>
            </a:r>
            <a:r>
              <a:rPr sz="2000" spc="-5" dirty="0">
                <a:latin typeface="Carlito"/>
                <a:cs typeface="Carlito"/>
              </a:rPr>
              <a:t>adjacent</a:t>
            </a:r>
            <a:r>
              <a:rPr sz="2000" spc="25" dirty="0">
                <a:latin typeface="Carlito"/>
                <a:cs typeface="Carlito"/>
              </a:rPr>
              <a:t> </a:t>
            </a:r>
            <a:r>
              <a:rPr sz="2000" spc="-5" dirty="0">
                <a:latin typeface="Carlito"/>
                <a:cs typeface="Carlito"/>
              </a:rPr>
              <a:t>dentin</a:t>
            </a:r>
            <a:endParaRPr sz="20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64005" y="461594"/>
            <a:ext cx="602170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10" dirty="0"/>
              <a:t>Mineral trioxide</a:t>
            </a:r>
            <a:r>
              <a:rPr spc="-65" dirty="0"/>
              <a:t> </a:t>
            </a:r>
            <a:r>
              <a:rPr spc="-20" dirty="0"/>
              <a:t>aggregate</a:t>
            </a:r>
          </a:p>
        </p:txBody>
      </p:sp>
      <p:sp>
        <p:nvSpPr>
          <p:cNvPr id="3" name="object 3"/>
          <p:cNvSpPr/>
          <p:nvPr/>
        </p:nvSpPr>
        <p:spPr>
          <a:xfrm>
            <a:off x="457200" y="1600136"/>
            <a:ext cx="8229600" cy="4526280"/>
          </a:xfrm>
          <a:custGeom>
            <a:avLst/>
            <a:gdLst/>
            <a:ahLst/>
            <a:cxnLst/>
            <a:rect l="l" t="t" r="r" b="b"/>
            <a:pathLst>
              <a:path w="8229600" h="4526280">
                <a:moveTo>
                  <a:pt x="8229600" y="0"/>
                </a:moveTo>
                <a:lnTo>
                  <a:pt x="0" y="0"/>
                </a:lnTo>
                <a:lnTo>
                  <a:pt x="0" y="4526026"/>
                </a:lnTo>
                <a:lnTo>
                  <a:pt x="8229600" y="4526026"/>
                </a:lnTo>
                <a:lnTo>
                  <a:pt x="8229600" y="0"/>
                </a:lnTo>
                <a:close/>
              </a:path>
            </a:pathLst>
          </a:custGeom>
          <a:solidFill>
            <a:srgbClr val="00AF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535940" y="1510258"/>
            <a:ext cx="5777230" cy="4123690"/>
          </a:xfrm>
          <a:prstGeom prst="rect">
            <a:avLst/>
          </a:prstGeom>
        </p:spPr>
        <p:txBody>
          <a:bodyPr vert="horz" wrap="square" lIns="0" tIns="110489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869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solidFill>
                  <a:srgbClr val="FFFFFF"/>
                </a:solidFill>
                <a:latin typeface="Carlito"/>
                <a:cs typeface="Carlito"/>
              </a:rPr>
              <a:t>Superior </a:t>
            </a:r>
            <a:r>
              <a:rPr sz="3200" spc="-10" dirty="0">
                <a:solidFill>
                  <a:srgbClr val="FFFFFF"/>
                </a:solidFill>
                <a:latin typeface="Carlito"/>
                <a:cs typeface="Carlito"/>
              </a:rPr>
              <a:t>marginal</a:t>
            </a:r>
            <a:r>
              <a:rPr sz="3200" spc="-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3200" spc="-10" dirty="0">
                <a:solidFill>
                  <a:srgbClr val="FFFFFF"/>
                </a:solidFill>
                <a:latin typeface="Carlito"/>
                <a:cs typeface="Carlito"/>
              </a:rPr>
              <a:t>adaptation</a:t>
            </a:r>
            <a:endParaRPr sz="32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solidFill>
                  <a:srgbClr val="FFFFFF"/>
                </a:solidFill>
                <a:latin typeface="Carlito"/>
                <a:cs typeface="Carlito"/>
              </a:rPr>
              <a:t>Non</a:t>
            </a:r>
            <a:r>
              <a:rPr sz="3200" spc="-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3200" spc="-10" dirty="0">
                <a:solidFill>
                  <a:srgbClr val="FFFFFF"/>
                </a:solidFill>
                <a:latin typeface="Carlito"/>
                <a:cs typeface="Carlito"/>
              </a:rPr>
              <a:t>absorbable</a:t>
            </a:r>
            <a:endParaRPr sz="32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10" dirty="0">
                <a:solidFill>
                  <a:srgbClr val="FFFFFF"/>
                </a:solidFill>
                <a:latin typeface="Carlito"/>
                <a:cs typeface="Carlito"/>
              </a:rPr>
              <a:t>Sustained alkaline</a:t>
            </a:r>
            <a:r>
              <a:rPr sz="3200" spc="2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Carlito"/>
                <a:cs typeface="Carlito"/>
              </a:rPr>
              <a:t>ph</a:t>
            </a:r>
            <a:endParaRPr sz="32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solidFill>
                  <a:srgbClr val="FFFFFF"/>
                </a:solidFill>
                <a:latin typeface="Carlito"/>
                <a:cs typeface="Carlito"/>
              </a:rPr>
              <a:t>Small particle</a:t>
            </a:r>
            <a:r>
              <a:rPr sz="3200" spc="-1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3200" spc="-25" dirty="0">
                <a:solidFill>
                  <a:srgbClr val="FFFFFF"/>
                </a:solidFill>
                <a:latin typeface="Carlito"/>
                <a:cs typeface="Carlito"/>
              </a:rPr>
              <a:t>size</a:t>
            </a:r>
            <a:endParaRPr sz="32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76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solidFill>
                  <a:srgbClr val="FFFFFF"/>
                </a:solidFill>
                <a:latin typeface="Carlito"/>
                <a:cs typeface="Carlito"/>
              </a:rPr>
              <a:t>Slow release of calcium</a:t>
            </a:r>
            <a:r>
              <a:rPr sz="3200" spc="-6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3200" dirty="0">
                <a:solidFill>
                  <a:srgbClr val="FFFFFF"/>
                </a:solidFill>
                <a:latin typeface="Carlito"/>
                <a:cs typeface="Carlito"/>
              </a:rPr>
              <a:t>ions</a:t>
            </a:r>
            <a:endParaRPr sz="32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15" dirty="0">
                <a:solidFill>
                  <a:srgbClr val="FFFFFF"/>
                </a:solidFill>
                <a:latin typeface="Carlito"/>
                <a:cs typeface="Carlito"/>
              </a:rPr>
              <a:t>Promotes hard </a:t>
            </a:r>
            <a:r>
              <a:rPr sz="3200" spc="-5" dirty="0">
                <a:solidFill>
                  <a:srgbClr val="FFFFFF"/>
                </a:solidFill>
                <a:latin typeface="Carlito"/>
                <a:cs typeface="Carlito"/>
              </a:rPr>
              <a:t>tissue</a:t>
            </a:r>
            <a:r>
              <a:rPr sz="3200" spc="-2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3200" spc="-15" dirty="0">
                <a:solidFill>
                  <a:srgbClr val="FFFFFF"/>
                </a:solidFill>
                <a:latin typeface="Carlito"/>
                <a:cs typeface="Carlito"/>
              </a:rPr>
              <a:t>formation</a:t>
            </a:r>
            <a:endParaRPr sz="32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10" dirty="0">
                <a:solidFill>
                  <a:srgbClr val="FFFFFF"/>
                </a:solidFill>
                <a:latin typeface="Carlito"/>
                <a:cs typeface="Carlito"/>
              </a:rPr>
              <a:t>Osteoinductive,</a:t>
            </a:r>
            <a:r>
              <a:rPr sz="320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3200" spc="-15" dirty="0">
                <a:solidFill>
                  <a:srgbClr val="FFFFFF"/>
                </a:solidFill>
                <a:latin typeface="Carlito"/>
                <a:cs typeface="Carlito"/>
              </a:rPr>
              <a:t>osteoconductive</a:t>
            </a:r>
            <a:endParaRPr sz="32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74416" y="461594"/>
            <a:ext cx="5502783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40" dirty="0"/>
              <a:t>Technique </a:t>
            </a:r>
            <a:r>
              <a:rPr dirty="0"/>
              <a:t>of</a:t>
            </a:r>
            <a:r>
              <a:rPr spc="-70" dirty="0"/>
              <a:t> </a:t>
            </a:r>
            <a:r>
              <a:rPr spc="-5" dirty="0"/>
              <a:t>DPC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410970"/>
            <a:ext cx="7877175" cy="4522470"/>
          </a:xfrm>
          <a:prstGeom prst="rect">
            <a:avLst/>
          </a:prstGeom>
        </p:spPr>
        <p:txBody>
          <a:bodyPr vert="horz" wrap="square" lIns="0" tIns="64135" rIns="0" bIns="0" rtlCol="0">
            <a:spAutoFit/>
          </a:bodyPr>
          <a:lstStyle/>
          <a:p>
            <a:pPr marL="355600" marR="111125" indent="-342900">
              <a:lnSpc>
                <a:spcPts val="3240"/>
              </a:lnSpc>
              <a:spcBef>
                <a:spcPts val="50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000" spc="-25" dirty="0">
                <a:latin typeface="Carlito"/>
                <a:cs typeface="Carlito"/>
              </a:rPr>
              <a:t>Excavation </a:t>
            </a:r>
            <a:r>
              <a:rPr sz="3000" spc="-5" dirty="0">
                <a:latin typeface="Carlito"/>
                <a:cs typeface="Carlito"/>
              </a:rPr>
              <a:t>of caries </a:t>
            </a:r>
            <a:r>
              <a:rPr sz="3000" dirty="0">
                <a:latin typeface="Carlito"/>
                <a:cs typeface="Carlito"/>
              </a:rPr>
              <a:t>is </a:t>
            </a:r>
            <a:r>
              <a:rPr sz="3000" spc="-5" dirty="0">
                <a:latin typeface="Carlito"/>
                <a:cs typeface="Carlito"/>
              </a:rPr>
              <a:t>done </a:t>
            </a:r>
            <a:r>
              <a:rPr sz="3000" dirty="0">
                <a:latin typeface="Carlito"/>
                <a:cs typeface="Carlito"/>
              </a:rPr>
              <a:t>with # 2 </a:t>
            </a:r>
            <a:r>
              <a:rPr sz="3000" spc="-10" dirty="0">
                <a:latin typeface="Carlito"/>
                <a:cs typeface="Carlito"/>
              </a:rPr>
              <a:t>carbide </a:t>
            </a:r>
            <a:r>
              <a:rPr sz="3000" spc="-5" dirty="0">
                <a:latin typeface="Carlito"/>
                <a:cs typeface="Carlito"/>
              </a:rPr>
              <a:t>bur  </a:t>
            </a:r>
            <a:r>
              <a:rPr sz="3000" dirty="0">
                <a:latin typeface="Carlito"/>
                <a:cs typeface="Carlito"/>
              </a:rPr>
              <a:t>and </a:t>
            </a:r>
            <a:r>
              <a:rPr sz="3000" spc="-5" dirty="0">
                <a:latin typeface="Carlito"/>
                <a:cs typeface="Carlito"/>
              </a:rPr>
              <a:t>spoon</a:t>
            </a:r>
            <a:r>
              <a:rPr sz="3000" spc="-25" dirty="0">
                <a:latin typeface="Carlito"/>
                <a:cs typeface="Carlito"/>
              </a:rPr>
              <a:t> </a:t>
            </a:r>
            <a:r>
              <a:rPr sz="3000" spc="-30" dirty="0">
                <a:latin typeface="Carlito"/>
                <a:cs typeface="Carlito"/>
              </a:rPr>
              <a:t>exacavators</a:t>
            </a:r>
            <a:endParaRPr sz="3000">
              <a:latin typeface="Carlito"/>
              <a:cs typeface="Carlito"/>
            </a:endParaRPr>
          </a:p>
          <a:p>
            <a:pPr marL="355600" marR="5080" indent="-342900">
              <a:lnSpc>
                <a:spcPts val="3240"/>
              </a:lnSpc>
              <a:spcBef>
                <a:spcPts val="72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000" dirty="0">
                <a:latin typeface="Carlito"/>
                <a:cs typeface="Carlito"/>
              </a:rPr>
              <a:t>In </a:t>
            </a:r>
            <a:r>
              <a:rPr sz="3000" spc="-10" dirty="0">
                <a:latin typeface="Carlito"/>
                <a:cs typeface="Carlito"/>
              </a:rPr>
              <a:t>case </a:t>
            </a:r>
            <a:r>
              <a:rPr sz="3000" spc="-5" dirty="0">
                <a:latin typeface="Carlito"/>
                <a:cs typeface="Carlito"/>
              </a:rPr>
              <a:t>of bleeding, </a:t>
            </a:r>
            <a:r>
              <a:rPr sz="3000" spc="-10" dirty="0">
                <a:latin typeface="Carlito"/>
                <a:cs typeface="Carlito"/>
              </a:rPr>
              <a:t>hemostasis </a:t>
            </a:r>
            <a:r>
              <a:rPr sz="3000" dirty="0">
                <a:latin typeface="Carlito"/>
                <a:cs typeface="Carlito"/>
              </a:rPr>
              <a:t>is </a:t>
            </a:r>
            <a:r>
              <a:rPr sz="3000" spc="-10" dirty="0">
                <a:latin typeface="Carlito"/>
                <a:cs typeface="Carlito"/>
              </a:rPr>
              <a:t>achieved </a:t>
            </a:r>
            <a:r>
              <a:rPr sz="3000" dirty="0">
                <a:latin typeface="Carlito"/>
                <a:cs typeface="Carlito"/>
              </a:rPr>
              <a:t>with  </a:t>
            </a:r>
            <a:r>
              <a:rPr sz="3000" spc="-20" dirty="0">
                <a:latin typeface="Carlito"/>
                <a:cs typeface="Carlito"/>
              </a:rPr>
              <a:t>cotton </a:t>
            </a:r>
            <a:r>
              <a:rPr sz="3000" spc="-10" dirty="0">
                <a:latin typeface="Carlito"/>
                <a:cs typeface="Carlito"/>
              </a:rPr>
              <a:t>pellet dipped </a:t>
            </a:r>
            <a:r>
              <a:rPr sz="3000" dirty="0">
                <a:latin typeface="Carlito"/>
                <a:cs typeface="Carlito"/>
              </a:rPr>
              <a:t>in 3-6% NaOCl </a:t>
            </a:r>
            <a:r>
              <a:rPr sz="3000" spc="-25" dirty="0">
                <a:latin typeface="Carlito"/>
                <a:cs typeface="Carlito"/>
              </a:rPr>
              <a:t>for </a:t>
            </a:r>
            <a:r>
              <a:rPr sz="3000" dirty="0">
                <a:latin typeface="Carlito"/>
                <a:cs typeface="Carlito"/>
              </a:rPr>
              <a:t>1-10</a:t>
            </a:r>
            <a:r>
              <a:rPr sz="3000" spc="-30" dirty="0">
                <a:latin typeface="Carlito"/>
                <a:cs typeface="Carlito"/>
              </a:rPr>
              <a:t> </a:t>
            </a:r>
            <a:r>
              <a:rPr sz="3000" dirty="0">
                <a:latin typeface="Carlito"/>
                <a:cs typeface="Carlito"/>
              </a:rPr>
              <a:t>min.</a:t>
            </a:r>
            <a:endParaRPr sz="3000">
              <a:latin typeface="Carlito"/>
              <a:cs typeface="Carlito"/>
            </a:endParaRPr>
          </a:p>
          <a:p>
            <a:pPr marL="756285" marR="1198245" indent="-287020">
              <a:lnSpc>
                <a:spcPts val="2810"/>
              </a:lnSpc>
              <a:spcBef>
                <a:spcPts val="645"/>
              </a:spcBef>
            </a:pPr>
            <a:r>
              <a:rPr sz="2600" dirty="0">
                <a:latin typeface="Arial"/>
                <a:cs typeface="Arial"/>
              </a:rPr>
              <a:t>– If</a:t>
            </a:r>
            <a:r>
              <a:rPr sz="2600" spc="-530" dirty="0">
                <a:latin typeface="Arial"/>
                <a:cs typeface="Arial"/>
              </a:rPr>
              <a:t> </a:t>
            </a:r>
            <a:r>
              <a:rPr sz="2600" spc="-95" dirty="0">
                <a:latin typeface="Arial"/>
                <a:cs typeface="Arial"/>
              </a:rPr>
              <a:t>bleeding </a:t>
            </a:r>
            <a:r>
              <a:rPr sz="2600" spc="-70" dirty="0">
                <a:latin typeface="Arial"/>
                <a:cs typeface="Arial"/>
              </a:rPr>
              <a:t>doesn’t </a:t>
            </a:r>
            <a:r>
              <a:rPr sz="2600" spc="-130" dirty="0">
                <a:latin typeface="Arial"/>
                <a:cs typeface="Arial"/>
              </a:rPr>
              <a:t>stops </a:t>
            </a:r>
            <a:r>
              <a:rPr sz="2600" spc="-40" dirty="0">
                <a:latin typeface="Arial"/>
                <a:cs typeface="Arial"/>
              </a:rPr>
              <a:t>then </a:t>
            </a:r>
            <a:r>
              <a:rPr sz="2600" spc="-25" dirty="0">
                <a:latin typeface="Arial"/>
                <a:cs typeface="Arial"/>
              </a:rPr>
              <a:t>other </a:t>
            </a:r>
            <a:r>
              <a:rPr sz="2600" spc="-130" dirty="0">
                <a:latin typeface="Arial"/>
                <a:cs typeface="Arial"/>
              </a:rPr>
              <a:t>invasive  </a:t>
            </a:r>
            <a:r>
              <a:rPr sz="2600" spc="-10" dirty="0">
                <a:latin typeface="Carlito"/>
                <a:cs typeface="Carlito"/>
              </a:rPr>
              <a:t>procedure </a:t>
            </a:r>
            <a:r>
              <a:rPr sz="2600" dirty="0">
                <a:latin typeface="Carlito"/>
                <a:cs typeface="Carlito"/>
              </a:rPr>
              <a:t>is</a:t>
            </a:r>
            <a:r>
              <a:rPr sz="2600" spc="-55" dirty="0">
                <a:latin typeface="Carlito"/>
                <a:cs typeface="Carlito"/>
              </a:rPr>
              <a:t> </a:t>
            </a:r>
            <a:r>
              <a:rPr sz="2600" spc="-10" dirty="0">
                <a:latin typeface="Carlito"/>
                <a:cs typeface="Carlito"/>
              </a:rPr>
              <a:t>performed</a:t>
            </a:r>
            <a:endParaRPr sz="2600">
              <a:latin typeface="Carlito"/>
              <a:cs typeface="Carlito"/>
            </a:endParaRPr>
          </a:p>
          <a:p>
            <a:pPr marL="355600" marR="276860" indent="-342900">
              <a:lnSpc>
                <a:spcPts val="3240"/>
              </a:lnSpc>
              <a:spcBef>
                <a:spcPts val="69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000" spc="-10" dirty="0">
                <a:latin typeface="Carlito"/>
                <a:cs typeface="Carlito"/>
              </a:rPr>
              <a:t>After </a:t>
            </a:r>
            <a:r>
              <a:rPr sz="3000" spc="-20" dirty="0">
                <a:latin typeface="Carlito"/>
                <a:cs typeface="Carlito"/>
              </a:rPr>
              <a:t>control </a:t>
            </a:r>
            <a:r>
              <a:rPr sz="3000" spc="-5" dirty="0">
                <a:latin typeface="Carlito"/>
                <a:cs typeface="Carlito"/>
              </a:rPr>
              <a:t>of Bleeding, </a:t>
            </a:r>
            <a:r>
              <a:rPr sz="3000" spc="-10" dirty="0">
                <a:latin typeface="Carlito"/>
                <a:cs typeface="Carlito"/>
              </a:rPr>
              <a:t>pulp capping </a:t>
            </a:r>
            <a:r>
              <a:rPr sz="3000" spc="-15" dirty="0">
                <a:latin typeface="Carlito"/>
                <a:cs typeface="Carlito"/>
              </a:rPr>
              <a:t>agent </a:t>
            </a:r>
            <a:r>
              <a:rPr sz="3000" dirty="0">
                <a:latin typeface="Carlito"/>
                <a:cs typeface="Carlito"/>
              </a:rPr>
              <a:t>is  </a:t>
            </a:r>
            <a:r>
              <a:rPr sz="3000" spc="-5" dirty="0">
                <a:latin typeface="Carlito"/>
                <a:cs typeface="Carlito"/>
              </a:rPr>
              <a:t>applied </a:t>
            </a:r>
            <a:r>
              <a:rPr sz="3000" spc="-15" dirty="0">
                <a:latin typeface="Carlito"/>
                <a:cs typeface="Carlito"/>
              </a:rPr>
              <a:t>followed </a:t>
            </a:r>
            <a:r>
              <a:rPr sz="3000" spc="-10" dirty="0">
                <a:latin typeface="Carlito"/>
                <a:cs typeface="Carlito"/>
              </a:rPr>
              <a:t>by</a:t>
            </a:r>
            <a:r>
              <a:rPr sz="3000" spc="-5" dirty="0">
                <a:latin typeface="Carlito"/>
                <a:cs typeface="Carlito"/>
              </a:rPr>
              <a:t> </a:t>
            </a:r>
            <a:r>
              <a:rPr sz="3000" dirty="0">
                <a:latin typeface="Carlito"/>
                <a:cs typeface="Carlito"/>
              </a:rPr>
              <a:t>GIC</a:t>
            </a:r>
            <a:endParaRPr sz="30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31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000" dirty="0">
                <a:latin typeface="Carlito"/>
                <a:cs typeface="Carlito"/>
              </a:rPr>
              <a:t>Bonded </a:t>
            </a:r>
            <a:r>
              <a:rPr sz="3000" spc="-20" dirty="0">
                <a:latin typeface="Carlito"/>
                <a:cs typeface="Carlito"/>
              </a:rPr>
              <a:t>restoration </a:t>
            </a:r>
            <a:r>
              <a:rPr sz="3000" spc="-175" dirty="0">
                <a:latin typeface="Arial"/>
                <a:cs typeface="Arial"/>
              </a:rPr>
              <a:t>– </a:t>
            </a:r>
            <a:r>
              <a:rPr sz="3000" spc="-5" dirty="0">
                <a:latin typeface="Carlito"/>
                <a:cs typeface="Carlito"/>
              </a:rPr>
              <a:t>CaOH</a:t>
            </a:r>
            <a:endParaRPr sz="30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36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000" spc="-10" dirty="0">
                <a:latin typeface="Carlito"/>
                <a:cs typeface="Carlito"/>
              </a:rPr>
              <a:t>Composite </a:t>
            </a:r>
            <a:r>
              <a:rPr sz="3000" spc="-20" dirty="0">
                <a:latin typeface="Carlito"/>
                <a:cs typeface="Carlito"/>
              </a:rPr>
              <a:t>restoration </a:t>
            </a:r>
            <a:r>
              <a:rPr sz="3000" dirty="0">
                <a:latin typeface="Carlito"/>
                <a:cs typeface="Carlito"/>
              </a:rPr>
              <a:t>-</a:t>
            </a:r>
            <a:r>
              <a:rPr sz="3000" spc="-5" dirty="0">
                <a:latin typeface="Carlito"/>
                <a:cs typeface="Carlito"/>
              </a:rPr>
              <a:t> </a:t>
            </a:r>
            <a:r>
              <a:rPr sz="3000" spc="-80" dirty="0">
                <a:latin typeface="Carlito"/>
                <a:cs typeface="Carlito"/>
              </a:rPr>
              <a:t>MTA</a:t>
            </a:r>
            <a:endParaRPr sz="30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371600" y="15874"/>
            <a:ext cx="6019800" cy="684212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699766" y="2846908"/>
            <a:ext cx="3747135" cy="8489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400" b="1" spc="-280" dirty="0">
                <a:latin typeface="Trebuchet MS"/>
                <a:cs typeface="Trebuchet MS"/>
              </a:rPr>
              <a:t>Pulp</a:t>
            </a:r>
            <a:r>
              <a:rPr sz="5400" b="1" spc="-480" dirty="0">
                <a:latin typeface="Trebuchet MS"/>
                <a:cs typeface="Trebuchet MS"/>
              </a:rPr>
              <a:t> </a:t>
            </a:r>
            <a:r>
              <a:rPr sz="5400" b="1" spc="-275" dirty="0">
                <a:latin typeface="Trebuchet MS"/>
                <a:cs typeface="Trebuchet MS"/>
              </a:rPr>
              <a:t>Capping</a:t>
            </a:r>
            <a:endParaRPr sz="54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1825574"/>
            <a:ext cx="7995920" cy="2220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133985">
              <a:lnSpc>
                <a:spcPct val="100000"/>
              </a:lnSpc>
              <a:spcBef>
                <a:spcPts val="100"/>
              </a:spcBef>
            </a:pPr>
            <a:r>
              <a:rPr sz="3600" dirty="0">
                <a:latin typeface="Carlito"/>
                <a:cs typeface="Carlito"/>
              </a:rPr>
              <a:t>Its </a:t>
            </a:r>
            <a:r>
              <a:rPr sz="3600" spc="-5" dirty="0">
                <a:latin typeface="Carlito"/>
                <a:cs typeface="Carlito"/>
              </a:rPr>
              <a:t>of </a:t>
            </a:r>
            <a:r>
              <a:rPr sz="3600" dirty="0">
                <a:latin typeface="Carlito"/>
                <a:cs typeface="Carlito"/>
              </a:rPr>
              <a:t>either </a:t>
            </a:r>
            <a:r>
              <a:rPr sz="3600" spc="-20" dirty="0">
                <a:latin typeface="Carlito"/>
                <a:cs typeface="Carlito"/>
              </a:rPr>
              <a:t>two </a:t>
            </a:r>
            <a:r>
              <a:rPr sz="3600" dirty="0">
                <a:latin typeface="Carlito"/>
                <a:cs typeface="Carlito"/>
              </a:rPr>
              <a:t>types </a:t>
            </a:r>
            <a:r>
              <a:rPr sz="3600" spc="-10" dirty="0">
                <a:latin typeface="Carlito"/>
                <a:cs typeface="Carlito"/>
              </a:rPr>
              <a:t>based </a:t>
            </a:r>
            <a:r>
              <a:rPr sz="3600" spc="-5" dirty="0">
                <a:latin typeface="Carlito"/>
                <a:cs typeface="Carlito"/>
              </a:rPr>
              <a:t>on remaining  </a:t>
            </a:r>
            <a:r>
              <a:rPr sz="3600" spc="-10" dirty="0">
                <a:latin typeface="Carlito"/>
                <a:cs typeface="Carlito"/>
              </a:rPr>
              <a:t>dentin </a:t>
            </a:r>
            <a:r>
              <a:rPr sz="3600" dirty="0">
                <a:latin typeface="Carlito"/>
                <a:cs typeface="Carlito"/>
              </a:rPr>
              <a:t>thickness</a:t>
            </a:r>
            <a:r>
              <a:rPr sz="3600" spc="-45" dirty="0">
                <a:latin typeface="Carlito"/>
                <a:cs typeface="Carlito"/>
              </a:rPr>
              <a:t> </a:t>
            </a:r>
            <a:r>
              <a:rPr sz="3600" spc="-15" dirty="0">
                <a:latin typeface="Carlito"/>
                <a:cs typeface="Carlito"/>
              </a:rPr>
              <a:t>(RDT):</a:t>
            </a:r>
            <a:endParaRPr sz="3600">
              <a:latin typeface="Carlito"/>
              <a:cs typeface="Carlito"/>
            </a:endParaRPr>
          </a:p>
          <a:p>
            <a:pPr marL="1386205" indent="-459740">
              <a:lnSpc>
                <a:spcPct val="100000"/>
              </a:lnSpc>
              <a:spcBef>
                <a:spcPts val="5"/>
              </a:spcBef>
              <a:buAutoNum type="alphaLcParenR"/>
              <a:tabLst>
                <a:tab pos="1386840" algn="l"/>
              </a:tabLst>
            </a:pPr>
            <a:r>
              <a:rPr sz="3600" spc="-5" dirty="0">
                <a:latin typeface="Carlito"/>
                <a:cs typeface="Carlito"/>
              </a:rPr>
              <a:t>Indirect pulp capping (2 </a:t>
            </a:r>
            <a:r>
              <a:rPr sz="3600" spc="-210" dirty="0">
                <a:latin typeface="Arial"/>
                <a:cs typeface="Arial"/>
              </a:rPr>
              <a:t>– </a:t>
            </a:r>
            <a:r>
              <a:rPr sz="3600" dirty="0">
                <a:latin typeface="Carlito"/>
                <a:cs typeface="Carlito"/>
              </a:rPr>
              <a:t>0.25</a:t>
            </a:r>
            <a:r>
              <a:rPr sz="3600" spc="-110" dirty="0">
                <a:latin typeface="Carlito"/>
                <a:cs typeface="Carlito"/>
              </a:rPr>
              <a:t> </a:t>
            </a:r>
            <a:r>
              <a:rPr sz="3600" dirty="0">
                <a:latin typeface="Carlito"/>
                <a:cs typeface="Carlito"/>
              </a:rPr>
              <a:t>mm)</a:t>
            </a:r>
            <a:endParaRPr sz="3600">
              <a:latin typeface="Carlito"/>
              <a:cs typeface="Carlito"/>
            </a:endParaRPr>
          </a:p>
          <a:p>
            <a:pPr marL="1406525" indent="-480059">
              <a:lnSpc>
                <a:spcPct val="100000"/>
              </a:lnSpc>
              <a:buAutoNum type="alphaLcParenR"/>
              <a:tabLst>
                <a:tab pos="1407160" algn="l"/>
              </a:tabLst>
            </a:pPr>
            <a:r>
              <a:rPr sz="3600" spc="-10" dirty="0">
                <a:latin typeface="Carlito"/>
                <a:cs typeface="Carlito"/>
              </a:rPr>
              <a:t>Direct </a:t>
            </a:r>
            <a:r>
              <a:rPr sz="3600" dirty="0">
                <a:latin typeface="Carlito"/>
                <a:cs typeface="Carlito"/>
              </a:rPr>
              <a:t>Pulp </a:t>
            </a:r>
            <a:r>
              <a:rPr sz="3600" spc="-5" dirty="0">
                <a:latin typeface="Carlito"/>
                <a:cs typeface="Carlito"/>
              </a:rPr>
              <a:t>capping (0 </a:t>
            </a:r>
            <a:r>
              <a:rPr sz="3600" spc="-210" dirty="0">
                <a:latin typeface="Arial"/>
                <a:cs typeface="Arial"/>
              </a:rPr>
              <a:t>– </a:t>
            </a:r>
            <a:r>
              <a:rPr sz="3600" dirty="0">
                <a:latin typeface="Carlito"/>
                <a:cs typeface="Carlito"/>
              </a:rPr>
              <a:t>0.25</a:t>
            </a:r>
            <a:r>
              <a:rPr sz="3600" spc="-120" dirty="0">
                <a:latin typeface="Carlito"/>
                <a:cs typeface="Carlito"/>
              </a:rPr>
              <a:t> </a:t>
            </a:r>
            <a:r>
              <a:rPr sz="3600" dirty="0">
                <a:latin typeface="Carlito"/>
                <a:cs typeface="Carlito"/>
              </a:rPr>
              <a:t>mm)</a:t>
            </a:r>
            <a:endParaRPr sz="36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37029" y="461594"/>
            <a:ext cx="5940171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Indirect </a:t>
            </a:r>
            <a:r>
              <a:rPr spc="5" dirty="0"/>
              <a:t>Pulp</a:t>
            </a:r>
            <a:r>
              <a:rPr spc="-75" dirty="0"/>
              <a:t> </a:t>
            </a:r>
            <a:r>
              <a:rPr dirty="0"/>
              <a:t>Capping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558797"/>
            <a:ext cx="8054975" cy="4221480"/>
          </a:xfrm>
          <a:prstGeom prst="rect">
            <a:avLst/>
          </a:prstGeom>
        </p:spPr>
        <p:txBody>
          <a:bodyPr vert="horz" wrap="square" lIns="0" tIns="61594" rIns="0" bIns="0" rtlCol="0">
            <a:spAutoFit/>
          </a:bodyPr>
          <a:lstStyle/>
          <a:p>
            <a:pPr marL="355600" marR="5080" indent="-342900">
              <a:lnSpc>
                <a:spcPct val="90000"/>
              </a:lnSpc>
              <a:spcBef>
                <a:spcPts val="484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latin typeface="Carlito"/>
                <a:cs typeface="Carlito"/>
              </a:rPr>
              <a:t>a </a:t>
            </a:r>
            <a:r>
              <a:rPr sz="3200" spc="-15" dirty="0">
                <a:latin typeface="Carlito"/>
                <a:cs typeface="Carlito"/>
              </a:rPr>
              <a:t>procedure </a:t>
            </a:r>
            <a:r>
              <a:rPr sz="3200" dirty="0">
                <a:latin typeface="Carlito"/>
                <a:cs typeface="Carlito"/>
              </a:rPr>
              <a:t>in which a </a:t>
            </a:r>
            <a:r>
              <a:rPr sz="3200" spc="-10" dirty="0">
                <a:latin typeface="Carlito"/>
                <a:cs typeface="Carlito"/>
              </a:rPr>
              <a:t>material </a:t>
            </a:r>
            <a:r>
              <a:rPr sz="3200" dirty="0">
                <a:latin typeface="Carlito"/>
                <a:cs typeface="Carlito"/>
              </a:rPr>
              <a:t>is </a:t>
            </a:r>
            <a:r>
              <a:rPr sz="3200" spc="-5" dirty="0">
                <a:latin typeface="Carlito"/>
                <a:cs typeface="Carlito"/>
              </a:rPr>
              <a:t>placed </a:t>
            </a:r>
            <a:r>
              <a:rPr sz="3200" dirty="0">
                <a:latin typeface="Carlito"/>
                <a:cs typeface="Carlito"/>
              </a:rPr>
              <a:t>on a  </a:t>
            </a:r>
            <a:r>
              <a:rPr sz="3200" spc="-5" dirty="0">
                <a:latin typeface="Carlito"/>
                <a:cs typeface="Carlito"/>
              </a:rPr>
              <a:t>thin partition of </a:t>
            </a:r>
            <a:r>
              <a:rPr sz="3200" spc="-10" dirty="0">
                <a:latin typeface="Carlito"/>
                <a:cs typeface="Carlito"/>
              </a:rPr>
              <a:t>remaining </a:t>
            </a:r>
            <a:r>
              <a:rPr sz="3200" spc="-5" dirty="0">
                <a:latin typeface="Carlito"/>
                <a:cs typeface="Carlito"/>
              </a:rPr>
              <a:t>carious </a:t>
            </a:r>
            <a:r>
              <a:rPr sz="3200" spc="-10" dirty="0">
                <a:latin typeface="Carlito"/>
                <a:cs typeface="Carlito"/>
              </a:rPr>
              <a:t>dentin </a:t>
            </a:r>
            <a:r>
              <a:rPr sz="3200" spc="-5" dirty="0">
                <a:latin typeface="Carlito"/>
                <a:cs typeface="Carlito"/>
              </a:rPr>
              <a:t>that,  </a:t>
            </a:r>
            <a:r>
              <a:rPr sz="3200" dirty="0">
                <a:latin typeface="Carlito"/>
                <a:cs typeface="Carlito"/>
              </a:rPr>
              <a:t>if </a:t>
            </a:r>
            <a:r>
              <a:rPr sz="3200" spc="-10" dirty="0">
                <a:latin typeface="Carlito"/>
                <a:cs typeface="Carlito"/>
              </a:rPr>
              <a:t>removed, might expose </a:t>
            </a:r>
            <a:r>
              <a:rPr sz="3200" dirty="0">
                <a:latin typeface="Carlito"/>
                <a:cs typeface="Carlito"/>
              </a:rPr>
              <a:t>the </a:t>
            </a:r>
            <a:r>
              <a:rPr sz="3200" spc="-5" dirty="0">
                <a:latin typeface="Carlito"/>
                <a:cs typeface="Carlito"/>
              </a:rPr>
              <a:t>pulp </a:t>
            </a:r>
            <a:r>
              <a:rPr sz="3200" dirty="0">
                <a:latin typeface="Carlito"/>
                <a:cs typeface="Carlito"/>
              </a:rPr>
              <a:t>in  </a:t>
            </a:r>
            <a:r>
              <a:rPr sz="3200" spc="-10" dirty="0">
                <a:latin typeface="Carlito"/>
                <a:cs typeface="Carlito"/>
              </a:rPr>
              <a:t>immature </a:t>
            </a:r>
            <a:r>
              <a:rPr sz="3200" spc="-5" dirty="0">
                <a:latin typeface="Carlito"/>
                <a:cs typeface="Carlito"/>
              </a:rPr>
              <a:t>permanent</a:t>
            </a:r>
            <a:r>
              <a:rPr sz="3200" spc="15" dirty="0">
                <a:latin typeface="Carlito"/>
                <a:cs typeface="Carlito"/>
              </a:rPr>
              <a:t> </a:t>
            </a:r>
            <a:r>
              <a:rPr sz="3200" spc="-10" dirty="0">
                <a:latin typeface="Carlito"/>
                <a:cs typeface="Carlito"/>
              </a:rPr>
              <a:t>teeth.</a:t>
            </a:r>
            <a:endParaRPr sz="3200">
              <a:latin typeface="Carlito"/>
              <a:cs typeface="Carlito"/>
            </a:endParaRPr>
          </a:p>
          <a:p>
            <a:pPr marL="355600" marR="327025" indent="-342900">
              <a:lnSpc>
                <a:spcPts val="3460"/>
              </a:lnSpc>
              <a:spcBef>
                <a:spcPts val="819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Carlito"/>
                <a:cs typeface="Carlito"/>
              </a:rPr>
              <a:t>deep carious </a:t>
            </a:r>
            <a:r>
              <a:rPr sz="3200" dirty="0">
                <a:latin typeface="Carlito"/>
                <a:cs typeface="Carlito"/>
              </a:rPr>
              <a:t>lesions </a:t>
            </a:r>
            <a:r>
              <a:rPr sz="3200" spc="-10" dirty="0">
                <a:latin typeface="Carlito"/>
                <a:cs typeface="Carlito"/>
              </a:rPr>
              <a:t>where </a:t>
            </a:r>
            <a:r>
              <a:rPr sz="3200" spc="-5" dirty="0">
                <a:latin typeface="Carlito"/>
                <a:cs typeface="Carlito"/>
              </a:rPr>
              <a:t>caries </a:t>
            </a:r>
            <a:r>
              <a:rPr sz="3200" spc="-30" dirty="0">
                <a:latin typeface="Carlito"/>
                <a:cs typeface="Carlito"/>
              </a:rPr>
              <a:t>excavation  </a:t>
            </a:r>
            <a:r>
              <a:rPr sz="3200" spc="-10" dirty="0">
                <a:latin typeface="Carlito"/>
                <a:cs typeface="Carlito"/>
              </a:rPr>
              <a:t>was </a:t>
            </a:r>
            <a:r>
              <a:rPr sz="3200" spc="-15" dirty="0">
                <a:latin typeface="Carlito"/>
                <a:cs typeface="Carlito"/>
              </a:rPr>
              <a:t>conservative </a:t>
            </a:r>
            <a:r>
              <a:rPr sz="3200" dirty="0">
                <a:latin typeface="Carlito"/>
                <a:cs typeface="Carlito"/>
              </a:rPr>
              <a:t>and </a:t>
            </a:r>
            <a:r>
              <a:rPr sz="3200" spc="-10" dirty="0">
                <a:latin typeface="Carlito"/>
                <a:cs typeface="Carlito"/>
              </a:rPr>
              <a:t>direct </a:t>
            </a:r>
            <a:r>
              <a:rPr sz="3200" spc="-5" dirty="0">
                <a:latin typeface="Carlito"/>
                <a:cs typeface="Carlito"/>
              </a:rPr>
              <a:t>pulp </a:t>
            </a:r>
            <a:r>
              <a:rPr sz="3200" spc="-15" dirty="0">
                <a:latin typeface="Carlito"/>
                <a:cs typeface="Carlito"/>
              </a:rPr>
              <a:t>exposures  were</a:t>
            </a:r>
            <a:r>
              <a:rPr sz="3200" spc="-55" dirty="0">
                <a:latin typeface="Carlito"/>
                <a:cs typeface="Carlito"/>
              </a:rPr>
              <a:t> </a:t>
            </a:r>
            <a:r>
              <a:rPr sz="3200" spc="-15" dirty="0">
                <a:latin typeface="Carlito"/>
                <a:cs typeface="Carlito"/>
              </a:rPr>
              <a:t>avoided</a:t>
            </a:r>
            <a:endParaRPr sz="3200">
              <a:latin typeface="Carlito"/>
              <a:cs typeface="Carlito"/>
            </a:endParaRPr>
          </a:p>
          <a:p>
            <a:pPr marL="355600" marR="38735" indent="-342900">
              <a:lnSpc>
                <a:spcPts val="3460"/>
              </a:lnSpc>
              <a:spcBef>
                <a:spcPts val="760"/>
              </a:spcBef>
              <a:buFont typeface="Arial"/>
              <a:buChar char="•"/>
              <a:tabLst>
                <a:tab pos="445134" algn="l"/>
                <a:tab pos="445770" algn="l"/>
              </a:tabLst>
            </a:pPr>
            <a:r>
              <a:rPr dirty="0"/>
              <a:t>	</a:t>
            </a:r>
            <a:r>
              <a:rPr sz="3200" spc="-5" dirty="0">
                <a:latin typeface="Carlito"/>
                <a:cs typeface="Carlito"/>
              </a:rPr>
              <a:t>either Ca(OH)2 or zinc </a:t>
            </a:r>
            <a:r>
              <a:rPr sz="3200" spc="-20" dirty="0">
                <a:latin typeface="Carlito"/>
                <a:cs typeface="Carlito"/>
              </a:rPr>
              <a:t>oxide</a:t>
            </a:r>
            <a:r>
              <a:rPr sz="3200" spc="-20" dirty="0">
                <a:latin typeface="Arial"/>
                <a:cs typeface="Arial"/>
              </a:rPr>
              <a:t>–</a:t>
            </a:r>
            <a:r>
              <a:rPr sz="3200" spc="-20" dirty="0">
                <a:latin typeface="Carlito"/>
                <a:cs typeface="Carlito"/>
              </a:rPr>
              <a:t>eugenol </a:t>
            </a:r>
            <a:r>
              <a:rPr sz="3200" spc="-10" dirty="0">
                <a:latin typeface="Carlito"/>
                <a:cs typeface="Carlito"/>
              </a:rPr>
              <a:t>(ZOE) </a:t>
            </a:r>
            <a:r>
              <a:rPr sz="3200" dirty="0">
                <a:latin typeface="Carlito"/>
                <a:cs typeface="Carlito"/>
              </a:rPr>
              <a:t>in  a </a:t>
            </a:r>
            <a:r>
              <a:rPr sz="3200" spc="-5" dirty="0">
                <a:latin typeface="Carlito"/>
                <a:cs typeface="Carlito"/>
              </a:rPr>
              <a:t>one- or </a:t>
            </a:r>
            <a:r>
              <a:rPr sz="3200" spc="-15" dirty="0">
                <a:latin typeface="Carlito"/>
                <a:cs typeface="Carlito"/>
              </a:rPr>
              <a:t>two-stage</a:t>
            </a:r>
            <a:r>
              <a:rPr sz="3200" spc="-45" dirty="0">
                <a:latin typeface="Carlito"/>
                <a:cs typeface="Carlito"/>
              </a:rPr>
              <a:t> </a:t>
            </a:r>
            <a:r>
              <a:rPr sz="3200" spc="-15" dirty="0">
                <a:latin typeface="Carlito"/>
                <a:cs typeface="Carlito"/>
              </a:rPr>
              <a:t>procedure.</a:t>
            </a:r>
            <a:endParaRPr sz="32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30348" y="461594"/>
            <a:ext cx="7113652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Rational </a:t>
            </a:r>
            <a:r>
              <a:rPr dirty="0"/>
              <a:t>and</a:t>
            </a:r>
            <a:r>
              <a:rPr spc="-45" dirty="0"/>
              <a:t> </a:t>
            </a:r>
            <a:r>
              <a:rPr spc="-5" dirty="0"/>
              <a:t>objective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563370"/>
            <a:ext cx="7901305" cy="4461510"/>
          </a:xfrm>
          <a:prstGeom prst="rect">
            <a:avLst/>
          </a:prstGeom>
        </p:spPr>
        <p:txBody>
          <a:bodyPr vert="horz" wrap="square" lIns="0" tIns="64135" rIns="0" bIns="0" rtlCol="0">
            <a:spAutoFit/>
          </a:bodyPr>
          <a:lstStyle/>
          <a:p>
            <a:pPr marL="355600" marR="431800" indent="-342900">
              <a:lnSpc>
                <a:spcPts val="3240"/>
              </a:lnSpc>
              <a:spcBef>
                <a:spcPts val="50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000" spc="-20" dirty="0">
                <a:latin typeface="Carlito"/>
                <a:cs typeface="Carlito"/>
              </a:rPr>
              <a:t>Removal </a:t>
            </a:r>
            <a:r>
              <a:rPr sz="3000" spc="-5" dirty="0">
                <a:latin typeface="Carlito"/>
                <a:cs typeface="Carlito"/>
              </a:rPr>
              <a:t>of </a:t>
            </a:r>
            <a:r>
              <a:rPr sz="3000" spc="-20" dirty="0">
                <a:latin typeface="Carlito"/>
                <a:cs typeface="Carlito"/>
              </a:rPr>
              <a:t>infected </a:t>
            </a:r>
            <a:r>
              <a:rPr sz="3000" spc="-10" dirty="0">
                <a:latin typeface="Carlito"/>
                <a:cs typeface="Carlito"/>
              </a:rPr>
              <a:t>dentin </a:t>
            </a:r>
            <a:r>
              <a:rPr sz="3000" spc="-15" dirty="0">
                <a:latin typeface="Carlito"/>
                <a:cs typeface="Carlito"/>
              </a:rPr>
              <a:t>(dimineralized </a:t>
            </a:r>
            <a:r>
              <a:rPr sz="3000" dirty="0">
                <a:latin typeface="Carlito"/>
                <a:cs typeface="Carlito"/>
              </a:rPr>
              <a:t>and  </a:t>
            </a:r>
            <a:r>
              <a:rPr sz="3000" spc="-20" dirty="0">
                <a:latin typeface="Carlito"/>
                <a:cs typeface="Carlito"/>
              </a:rPr>
              <a:t>invaded </a:t>
            </a:r>
            <a:r>
              <a:rPr sz="3000" spc="-15" dirty="0">
                <a:latin typeface="Carlito"/>
                <a:cs typeface="Carlito"/>
              </a:rPr>
              <a:t>by</a:t>
            </a:r>
            <a:r>
              <a:rPr sz="3000" spc="5" dirty="0">
                <a:latin typeface="Carlito"/>
                <a:cs typeface="Carlito"/>
              </a:rPr>
              <a:t> </a:t>
            </a:r>
            <a:r>
              <a:rPr sz="3000" spc="-10" dirty="0">
                <a:latin typeface="Carlito"/>
                <a:cs typeface="Carlito"/>
              </a:rPr>
              <a:t>bacteria)</a:t>
            </a:r>
            <a:endParaRPr sz="3000">
              <a:latin typeface="Carlito"/>
              <a:cs typeface="Carlito"/>
            </a:endParaRPr>
          </a:p>
          <a:p>
            <a:pPr marL="355600" marR="1315720" indent="-342900">
              <a:lnSpc>
                <a:spcPct val="90000"/>
              </a:lnSpc>
              <a:spcBef>
                <a:spcPts val="67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000" spc="-15" dirty="0">
                <a:latin typeface="Carlito"/>
                <a:cs typeface="Carlito"/>
              </a:rPr>
              <a:t>Disinfection </a:t>
            </a:r>
            <a:r>
              <a:rPr sz="3000" spc="-5" dirty="0">
                <a:latin typeface="Carlito"/>
                <a:cs typeface="Carlito"/>
              </a:rPr>
              <a:t>of </a:t>
            </a:r>
            <a:r>
              <a:rPr sz="3000" spc="-10" dirty="0">
                <a:latin typeface="Carlito"/>
                <a:cs typeface="Carlito"/>
              </a:rPr>
              <a:t>residual </a:t>
            </a:r>
            <a:r>
              <a:rPr sz="3000" spc="-20" dirty="0">
                <a:latin typeface="Carlito"/>
                <a:cs typeface="Carlito"/>
              </a:rPr>
              <a:t>affected </a:t>
            </a:r>
            <a:r>
              <a:rPr sz="3000" spc="-10" dirty="0">
                <a:latin typeface="Carlito"/>
                <a:cs typeface="Carlito"/>
              </a:rPr>
              <a:t>dentin  </a:t>
            </a:r>
            <a:r>
              <a:rPr sz="3000" spc="-15" dirty="0">
                <a:latin typeface="Carlito"/>
                <a:cs typeface="Carlito"/>
              </a:rPr>
              <a:t>(dimineralized </a:t>
            </a:r>
            <a:r>
              <a:rPr sz="3000" spc="-10" dirty="0">
                <a:latin typeface="Carlito"/>
                <a:cs typeface="Carlito"/>
              </a:rPr>
              <a:t>dentin </a:t>
            </a:r>
            <a:r>
              <a:rPr sz="3000" spc="-5" dirty="0">
                <a:latin typeface="Carlito"/>
                <a:cs typeface="Carlito"/>
              </a:rPr>
              <a:t>not </a:t>
            </a:r>
            <a:r>
              <a:rPr sz="3000" spc="-25" dirty="0">
                <a:latin typeface="Carlito"/>
                <a:cs typeface="Carlito"/>
              </a:rPr>
              <a:t>yet </a:t>
            </a:r>
            <a:r>
              <a:rPr sz="3000" spc="-20" dirty="0">
                <a:latin typeface="Carlito"/>
                <a:cs typeface="Carlito"/>
              </a:rPr>
              <a:t>invaded </a:t>
            </a:r>
            <a:r>
              <a:rPr sz="3000" spc="-15" dirty="0">
                <a:latin typeface="Carlito"/>
                <a:cs typeface="Carlito"/>
              </a:rPr>
              <a:t>by  </a:t>
            </a:r>
            <a:r>
              <a:rPr sz="3000" spc="-10" dirty="0">
                <a:latin typeface="Carlito"/>
                <a:cs typeface="Carlito"/>
              </a:rPr>
              <a:t>bacteria).</a:t>
            </a:r>
            <a:endParaRPr sz="3000">
              <a:latin typeface="Carlito"/>
              <a:cs typeface="Carlito"/>
            </a:endParaRPr>
          </a:p>
          <a:p>
            <a:pPr marL="355600" marR="5080" indent="-342900">
              <a:lnSpc>
                <a:spcPts val="324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000" spc="-10" dirty="0">
                <a:latin typeface="Carlito"/>
                <a:cs typeface="Carlito"/>
              </a:rPr>
              <a:t>Sealing by </a:t>
            </a:r>
            <a:r>
              <a:rPr sz="3000" spc="-25" dirty="0">
                <a:latin typeface="Carlito"/>
                <a:cs typeface="Carlito"/>
              </a:rPr>
              <a:t>restorative </a:t>
            </a:r>
            <a:r>
              <a:rPr sz="3000" spc="-10" dirty="0">
                <a:latin typeface="Carlito"/>
                <a:cs typeface="Carlito"/>
              </a:rPr>
              <a:t>material </a:t>
            </a:r>
            <a:r>
              <a:rPr sz="3000" spc="-5" dirty="0">
                <a:latin typeface="Carlito"/>
                <a:cs typeface="Carlito"/>
              </a:rPr>
              <a:t>causes </a:t>
            </a:r>
            <a:r>
              <a:rPr sz="3000" spc="-20" dirty="0">
                <a:latin typeface="Carlito"/>
                <a:cs typeface="Carlito"/>
              </a:rPr>
              <a:t>removal </a:t>
            </a:r>
            <a:r>
              <a:rPr sz="3000" spc="-5" dirty="0">
                <a:latin typeface="Carlito"/>
                <a:cs typeface="Carlito"/>
              </a:rPr>
              <a:t>of  </a:t>
            </a:r>
            <a:r>
              <a:rPr sz="3000" spc="-25" dirty="0">
                <a:latin typeface="Carlito"/>
                <a:cs typeface="Carlito"/>
              </a:rPr>
              <a:t>substrate </a:t>
            </a:r>
            <a:r>
              <a:rPr sz="3000" spc="-5" dirty="0">
                <a:latin typeface="Carlito"/>
                <a:cs typeface="Carlito"/>
              </a:rPr>
              <a:t>on which </a:t>
            </a:r>
            <a:r>
              <a:rPr sz="3000" spc="-10" dirty="0">
                <a:latin typeface="Carlito"/>
                <a:cs typeface="Carlito"/>
              </a:rPr>
              <a:t>bacteria</a:t>
            </a:r>
            <a:r>
              <a:rPr sz="3000" spc="-30" dirty="0">
                <a:latin typeface="Carlito"/>
                <a:cs typeface="Carlito"/>
              </a:rPr>
              <a:t> </a:t>
            </a:r>
            <a:r>
              <a:rPr sz="3000" dirty="0">
                <a:latin typeface="Carlito"/>
                <a:cs typeface="Carlito"/>
              </a:rPr>
              <a:t>act.</a:t>
            </a:r>
            <a:endParaRPr sz="3000">
              <a:latin typeface="Carlito"/>
              <a:cs typeface="Carlito"/>
            </a:endParaRPr>
          </a:p>
          <a:p>
            <a:pPr marL="355600" marR="441325" indent="-342900">
              <a:lnSpc>
                <a:spcPts val="3240"/>
              </a:lnSpc>
              <a:spcBef>
                <a:spcPts val="72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000" spc="-15" dirty="0">
                <a:latin typeface="Carlito"/>
                <a:cs typeface="Carlito"/>
              </a:rPr>
              <a:t>Arrest </a:t>
            </a:r>
            <a:r>
              <a:rPr sz="3000" spc="-5" dirty="0">
                <a:latin typeface="Carlito"/>
                <a:cs typeface="Carlito"/>
              </a:rPr>
              <a:t>of carious </a:t>
            </a:r>
            <a:r>
              <a:rPr sz="3000" spc="-15" dirty="0">
                <a:latin typeface="Carlito"/>
                <a:cs typeface="Carlito"/>
              </a:rPr>
              <a:t>process </a:t>
            </a:r>
            <a:r>
              <a:rPr sz="3000" spc="-5" dirty="0">
                <a:latin typeface="Carlito"/>
                <a:cs typeface="Carlito"/>
              </a:rPr>
              <a:t>causes </a:t>
            </a:r>
            <a:r>
              <a:rPr sz="3000" spc="-10" dirty="0">
                <a:latin typeface="Carlito"/>
                <a:cs typeface="Carlito"/>
              </a:rPr>
              <a:t>activation </a:t>
            </a:r>
            <a:r>
              <a:rPr sz="3000" spc="-5" dirty="0">
                <a:latin typeface="Carlito"/>
                <a:cs typeface="Carlito"/>
              </a:rPr>
              <a:t>of  </a:t>
            </a:r>
            <a:r>
              <a:rPr sz="3000" spc="-20" dirty="0">
                <a:latin typeface="Carlito"/>
                <a:cs typeface="Carlito"/>
              </a:rPr>
              <a:t>reparative </a:t>
            </a:r>
            <a:r>
              <a:rPr sz="3000" spc="-5" dirty="0">
                <a:latin typeface="Carlito"/>
                <a:cs typeface="Carlito"/>
              </a:rPr>
              <a:t>mechanism </a:t>
            </a:r>
            <a:r>
              <a:rPr sz="3000" spc="-15" dirty="0">
                <a:latin typeface="Carlito"/>
                <a:cs typeface="Carlito"/>
              </a:rPr>
              <a:t>to </a:t>
            </a:r>
            <a:r>
              <a:rPr sz="3000" spc="-25" dirty="0">
                <a:latin typeface="Carlito"/>
                <a:cs typeface="Carlito"/>
              </a:rPr>
              <a:t>lay </a:t>
            </a:r>
            <a:r>
              <a:rPr sz="3000" spc="-5" dirty="0">
                <a:latin typeface="Carlito"/>
                <a:cs typeface="Carlito"/>
              </a:rPr>
              <a:t>additional </a:t>
            </a:r>
            <a:r>
              <a:rPr sz="3000" spc="-10" dirty="0">
                <a:latin typeface="Carlito"/>
                <a:cs typeface="Carlito"/>
              </a:rPr>
              <a:t>dentin  </a:t>
            </a:r>
            <a:r>
              <a:rPr sz="3000" dirty="0">
                <a:latin typeface="Carlito"/>
                <a:cs typeface="Carlito"/>
              </a:rPr>
              <a:t>and </a:t>
            </a:r>
            <a:r>
              <a:rPr sz="3000" spc="-20" dirty="0">
                <a:latin typeface="Carlito"/>
                <a:cs typeface="Carlito"/>
              </a:rPr>
              <a:t>avoid </a:t>
            </a:r>
            <a:r>
              <a:rPr sz="3000" spc="-10" dirty="0">
                <a:latin typeface="Carlito"/>
                <a:cs typeface="Carlito"/>
              </a:rPr>
              <a:t>pulp</a:t>
            </a:r>
            <a:r>
              <a:rPr sz="3000" spc="-15" dirty="0">
                <a:latin typeface="Carlito"/>
                <a:cs typeface="Carlito"/>
              </a:rPr>
              <a:t> </a:t>
            </a:r>
            <a:r>
              <a:rPr sz="3000" spc="-20" dirty="0">
                <a:latin typeface="Carlito"/>
                <a:cs typeface="Carlito"/>
              </a:rPr>
              <a:t>exposure</a:t>
            </a:r>
            <a:endParaRPr sz="30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49117" y="0"/>
            <a:ext cx="4389883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dirty="0"/>
              <a:t>IN</a:t>
            </a:r>
            <a:r>
              <a:rPr sz="3600" spc="10" dirty="0"/>
              <a:t>D</a:t>
            </a:r>
            <a:r>
              <a:rPr sz="3600" dirty="0"/>
              <a:t>IC</a:t>
            </a:r>
            <a:r>
              <a:rPr sz="3600" spc="-265" dirty="0"/>
              <a:t>A</a:t>
            </a:r>
            <a:r>
              <a:rPr sz="3600" spc="-5" dirty="0"/>
              <a:t>TI</a:t>
            </a:r>
            <a:r>
              <a:rPr sz="3600" spc="5" dirty="0"/>
              <a:t>O</a:t>
            </a:r>
            <a:r>
              <a:rPr sz="3600" dirty="0"/>
              <a:t>NS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07340" y="746506"/>
            <a:ext cx="6591300" cy="5732780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75"/>
              </a:spcBef>
            </a:pPr>
            <a:r>
              <a:rPr sz="2400" b="1" spc="-130" dirty="0">
                <a:latin typeface="Trebuchet MS"/>
                <a:cs typeface="Trebuchet MS"/>
              </a:rPr>
              <a:t>History</a:t>
            </a:r>
            <a:endParaRPr sz="2400">
              <a:latin typeface="Trebuchet MS"/>
              <a:cs typeface="Trebuchet MS"/>
            </a:endParaRPr>
          </a:p>
          <a:p>
            <a:pPr marL="193675" indent="-181610">
              <a:lnSpc>
                <a:spcPct val="100000"/>
              </a:lnSpc>
              <a:spcBef>
                <a:spcPts val="575"/>
              </a:spcBef>
              <a:buFont typeface="Arial"/>
              <a:buChar char="•"/>
              <a:tabLst>
                <a:tab pos="194310" algn="l"/>
              </a:tabLst>
            </a:pPr>
            <a:r>
              <a:rPr sz="2400" spc="-5" dirty="0">
                <a:latin typeface="Times New Roman"/>
                <a:cs typeface="Times New Roman"/>
              </a:rPr>
              <a:t>Mild discomfort </a:t>
            </a:r>
            <a:r>
              <a:rPr sz="2400" dirty="0">
                <a:latin typeface="Times New Roman"/>
                <a:cs typeface="Times New Roman"/>
              </a:rPr>
              <a:t>from </a:t>
            </a:r>
            <a:r>
              <a:rPr sz="2400" spc="-5" dirty="0">
                <a:latin typeface="Times New Roman"/>
                <a:cs typeface="Times New Roman"/>
              </a:rPr>
              <a:t>chemical </a:t>
            </a:r>
            <a:r>
              <a:rPr sz="2400" dirty="0">
                <a:latin typeface="Times New Roman"/>
                <a:cs typeface="Times New Roman"/>
              </a:rPr>
              <a:t>&amp; </a:t>
            </a:r>
            <a:r>
              <a:rPr sz="2400" spc="-5" dirty="0">
                <a:latin typeface="Times New Roman"/>
                <a:cs typeface="Times New Roman"/>
              </a:rPr>
              <a:t>thermal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stimuli</a:t>
            </a:r>
            <a:endParaRPr sz="2400">
              <a:latin typeface="Times New Roman"/>
              <a:cs typeface="Times New Roman"/>
            </a:endParaRPr>
          </a:p>
          <a:p>
            <a:pPr marL="193675" indent="-181610">
              <a:lnSpc>
                <a:spcPct val="100000"/>
              </a:lnSpc>
              <a:spcBef>
                <a:spcPts val="575"/>
              </a:spcBef>
              <a:buFont typeface="Arial"/>
              <a:buChar char="•"/>
              <a:tabLst>
                <a:tab pos="194310" algn="l"/>
              </a:tabLst>
            </a:pPr>
            <a:r>
              <a:rPr sz="2400" dirty="0">
                <a:latin typeface="Times New Roman"/>
                <a:cs typeface="Times New Roman"/>
              </a:rPr>
              <a:t>Negative h/o spontaneous</a:t>
            </a:r>
            <a:r>
              <a:rPr sz="2400" spc="-5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pain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80"/>
              </a:spcBef>
            </a:pPr>
            <a:r>
              <a:rPr sz="2400" b="1" spc="-60" dirty="0">
                <a:latin typeface="Trebuchet MS"/>
                <a:cs typeface="Trebuchet MS"/>
              </a:rPr>
              <a:t>O/E</a:t>
            </a:r>
            <a:endParaRPr sz="2400">
              <a:latin typeface="Trebuchet MS"/>
              <a:cs typeface="Trebuchet MS"/>
            </a:endParaRPr>
          </a:p>
          <a:p>
            <a:pPr marL="193675" indent="-181610">
              <a:lnSpc>
                <a:spcPct val="100000"/>
              </a:lnSpc>
              <a:spcBef>
                <a:spcPts val="575"/>
              </a:spcBef>
              <a:buFont typeface="Arial"/>
              <a:buChar char="•"/>
              <a:tabLst>
                <a:tab pos="194310" algn="l"/>
              </a:tabLst>
            </a:pPr>
            <a:r>
              <a:rPr sz="2400" dirty="0">
                <a:latin typeface="Times New Roman"/>
                <a:cs typeface="Times New Roman"/>
              </a:rPr>
              <a:t>Positive pulp sensitivity</a:t>
            </a:r>
            <a:r>
              <a:rPr sz="2400" spc="-7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test</a:t>
            </a:r>
            <a:endParaRPr sz="2400">
              <a:latin typeface="Times New Roman"/>
              <a:cs typeface="Times New Roman"/>
            </a:endParaRPr>
          </a:p>
          <a:p>
            <a:pPr marL="120014" indent="-107950">
              <a:lnSpc>
                <a:spcPct val="100000"/>
              </a:lnSpc>
              <a:spcBef>
                <a:spcPts val="575"/>
              </a:spcBef>
              <a:buFont typeface="Arial"/>
              <a:buChar char="•"/>
              <a:tabLst>
                <a:tab pos="120650" algn="l"/>
              </a:tabLst>
            </a:pPr>
            <a:r>
              <a:rPr sz="2400" dirty="0">
                <a:latin typeface="Times New Roman"/>
                <a:cs typeface="Times New Roman"/>
              </a:rPr>
              <a:t>Negative</a:t>
            </a:r>
            <a:r>
              <a:rPr sz="2400" spc="-90" dirty="0">
                <a:latin typeface="Times New Roman"/>
                <a:cs typeface="Times New Roman"/>
              </a:rPr>
              <a:t> </a:t>
            </a:r>
            <a:r>
              <a:rPr sz="2400" spc="-20" dirty="0">
                <a:latin typeface="Times New Roman"/>
                <a:cs typeface="Times New Roman"/>
              </a:rPr>
              <a:t>TOP</a:t>
            </a:r>
            <a:endParaRPr sz="2400">
              <a:latin typeface="Times New Roman"/>
              <a:cs typeface="Times New Roman"/>
            </a:endParaRPr>
          </a:p>
          <a:p>
            <a:pPr marL="120014" indent="-107950">
              <a:lnSpc>
                <a:spcPct val="100000"/>
              </a:lnSpc>
              <a:spcBef>
                <a:spcPts val="580"/>
              </a:spcBef>
              <a:buFont typeface="Arial"/>
              <a:buChar char="•"/>
              <a:tabLst>
                <a:tab pos="120650" algn="l"/>
              </a:tabLst>
            </a:pPr>
            <a:r>
              <a:rPr sz="2400" spc="-10" dirty="0">
                <a:latin typeface="Times New Roman"/>
                <a:cs typeface="Times New Roman"/>
              </a:rPr>
              <a:t>Large </a:t>
            </a:r>
            <a:r>
              <a:rPr sz="2400" dirty="0">
                <a:latin typeface="Times New Roman"/>
                <a:cs typeface="Times New Roman"/>
              </a:rPr>
              <a:t>carious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lesion</a:t>
            </a:r>
            <a:endParaRPr sz="2400">
              <a:latin typeface="Times New Roman"/>
              <a:cs typeface="Times New Roman"/>
            </a:endParaRPr>
          </a:p>
          <a:p>
            <a:pPr marL="120014" indent="-107950">
              <a:lnSpc>
                <a:spcPct val="100000"/>
              </a:lnSpc>
              <a:spcBef>
                <a:spcPts val="575"/>
              </a:spcBef>
              <a:buFont typeface="Arial"/>
              <a:buChar char="•"/>
              <a:tabLst>
                <a:tab pos="120650" algn="l"/>
              </a:tabLst>
            </a:pPr>
            <a:r>
              <a:rPr sz="2400" dirty="0">
                <a:latin typeface="Times New Roman"/>
                <a:cs typeface="Times New Roman"/>
              </a:rPr>
              <a:t>Absence of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lymphadenopath</a:t>
            </a:r>
            <a:endParaRPr sz="2400">
              <a:latin typeface="Times New Roman"/>
              <a:cs typeface="Times New Roman"/>
            </a:endParaRPr>
          </a:p>
          <a:p>
            <a:pPr marL="193675" indent="-181610">
              <a:lnSpc>
                <a:spcPct val="100000"/>
              </a:lnSpc>
              <a:spcBef>
                <a:spcPts val="575"/>
              </a:spcBef>
              <a:buFont typeface="Arial"/>
              <a:buChar char="•"/>
              <a:tabLst>
                <a:tab pos="194310" algn="l"/>
              </a:tabLst>
            </a:pPr>
            <a:r>
              <a:rPr sz="2400" spc="-5" dirty="0">
                <a:latin typeface="Times New Roman"/>
                <a:cs typeface="Times New Roman"/>
              </a:rPr>
              <a:t>Normal </a:t>
            </a:r>
            <a:r>
              <a:rPr sz="2400" dirty="0">
                <a:latin typeface="Times New Roman"/>
                <a:cs typeface="Times New Roman"/>
              </a:rPr>
              <a:t>color of gingiva &amp;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tooth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80"/>
              </a:spcBef>
            </a:pPr>
            <a:r>
              <a:rPr sz="2400" b="1" spc="-110" dirty="0">
                <a:latin typeface="Trebuchet MS"/>
                <a:cs typeface="Trebuchet MS"/>
              </a:rPr>
              <a:t>R/F</a:t>
            </a:r>
            <a:endParaRPr sz="2400">
              <a:latin typeface="Trebuchet MS"/>
              <a:cs typeface="Trebuchet MS"/>
            </a:endParaRPr>
          </a:p>
          <a:p>
            <a:pPr marL="429895" indent="-417830">
              <a:lnSpc>
                <a:spcPct val="100000"/>
              </a:lnSpc>
              <a:spcBef>
                <a:spcPts val="575"/>
              </a:spcBef>
              <a:buFont typeface="Arial"/>
              <a:buChar char="•"/>
              <a:tabLst>
                <a:tab pos="429895" algn="l"/>
                <a:tab pos="430530" algn="l"/>
              </a:tabLst>
            </a:pPr>
            <a:r>
              <a:rPr sz="2400" spc="-10" dirty="0">
                <a:latin typeface="Times New Roman"/>
                <a:cs typeface="Times New Roman"/>
              </a:rPr>
              <a:t>Large </a:t>
            </a:r>
            <a:r>
              <a:rPr sz="2400" dirty="0">
                <a:latin typeface="Times New Roman"/>
                <a:cs typeface="Times New Roman"/>
              </a:rPr>
              <a:t>carious lesion in close </a:t>
            </a:r>
            <a:r>
              <a:rPr sz="2400" spc="-5" dirty="0">
                <a:latin typeface="Times New Roman"/>
                <a:cs typeface="Times New Roman"/>
              </a:rPr>
              <a:t>proximity </a:t>
            </a:r>
            <a:r>
              <a:rPr sz="2400" dirty="0">
                <a:latin typeface="Times New Roman"/>
                <a:cs typeface="Times New Roman"/>
              </a:rPr>
              <a:t>of the</a:t>
            </a:r>
            <a:r>
              <a:rPr sz="2400" spc="-1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pulp</a:t>
            </a:r>
            <a:endParaRPr sz="24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58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latin typeface="Times New Roman"/>
                <a:cs typeface="Times New Roman"/>
              </a:rPr>
              <a:t>Normal lamina </a:t>
            </a:r>
            <a:r>
              <a:rPr sz="2400" dirty="0">
                <a:latin typeface="Times New Roman"/>
                <a:cs typeface="Times New Roman"/>
              </a:rPr>
              <a:t>dura &amp; </a:t>
            </a:r>
            <a:r>
              <a:rPr sz="2400" spc="-5" dirty="0">
                <a:latin typeface="Times New Roman"/>
                <a:cs typeface="Times New Roman"/>
              </a:rPr>
              <a:t>PDL</a:t>
            </a:r>
            <a:r>
              <a:rPr sz="2400" spc="-10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space</a:t>
            </a:r>
            <a:endParaRPr sz="24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57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dirty="0">
                <a:latin typeface="Times New Roman"/>
                <a:cs typeface="Times New Roman"/>
              </a:rPr>
              <a:t>No interradicular or periradicular</a:t>
            </a:r>
            <a:r>
              <a:rPr sz="2400" spc="-1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radiolucency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18868" y="4318"/>
            <a:ext cx="6229731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25" dirty="0"/>
              <a:t>CONTRAINDICATIONS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13792" y="581340"/>
            <a:ext cx="7513955" cy="4824730"/>
          </a:xfrm>
          <a:prstGeom prst="rect">
            <a:avLst/>
          </a:prstGeom>
        </p:spPr>
        <p:txBody>
          <a:bodyPr vert="horz" wrap="square" lIns="0" tIns="1149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5"/>
              </a:spcBef>
            </a:pPr>
            <a:r>
              <a:rPr sz="2200" b="1" spc="-120" dirty="0">
                <a:latin typeface="Trebuchet MS"/>
                <a:cs typeface="Trebuchet MS"/>
              </a:rPr>
              <a:t>History</a:t>
            </a:r>
            <a:endParaRPr sz="2200">
              <a:latin typeface="Trebuchet MS"/>
              <a:cs typeface="Trebuchet MS"/>
            </a:endParaRPr>
          </a:p>
          <a:p>
            <a:pPr marL="424180" indent="-411480">
              <a:lnSpc>
                <a:spcPct val="100000"/>
              </a:lnSpc>
              <a:spcBef>
                <a:spcPts val="805"/>
              </a:spcBef>
              <a:buFont typeface="Arial"/>
              <a:buChar char="•"/>
              <a:tabLst>
                <a:tab pos="423545" algn="l"/>
                <a:tab pos="424180" algn="l"/>
                <a:tab pos="6555740" algn="l"/>
              </a:tabLst>
            </a:pPr>
            <a:r>
              <a:rPr sz="2200" spc="-5" dirty="0">
                <a:latin typeface="Times New Roman"/>
                <a:cs typeface="Times New Roman"/>
              </a:rPr>
              <a:t>Sharp penetr</a:t>
            </a:r>
            <a:r>
              <a:rPr sz="2200" spc="-15" dirty="0">
                <a:latin typeface="Times New Roman"/>
                <a:cs typeface="Times New Roman"/>
              </a:rPr>
              <a:t>a</a:t>
            </a:r>
            <a:r>
              <a:rPr sz="2200" spc="-5" dirty="0">
                <a:latin typeface="Times New Roman"/>
                <a:cs typeface="Times New Roman"/>
              </a:rPr>
              <a:t>ting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pain</a:t>
            </a:r>
            <a:r>
              <a:rPr sz="2200" spc="-1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that</a:t>
            </a:r>
            <a:r>
              <a:rPr sz="2200" dirty="0">
                <a:latin typeface="Times New Roman"/>
                <a:cs typeface="Times New Roman"/>
              </a:rPr>
              <a:t> p</a:t>
            </a:r>
            <a:r>
              <a:rPr sz="2200" spc="-5" dirty="0">
                <a:latin typeface="Times New Roman"/>
                <a:cs typeface="Times New Roman"/>
              </a:rPr>
              <a:t>er</a:t>
            </a:r>
            <a:r>
              <a:rPr sz="2200" spc="-15" dirty="0">
                <a:latin typeface="Times New Roman"/>
                <a:cs typeface="Times New Roman"/>
              </a:rPr>
              <a:t>s</a:t>
            </a:r>
            <a:r>
              <a:rPr sz="2200" spc="-5" dirty="0">
                <a:latin typeface="Times New Roman"/>
                <a:cs typeface="Times New Roman"/>
              </a:rPr>
              <a:t>ists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aft</a:t>
            </a:r>
            <a:r>
              <a:rPr sz="2200" spc="-15" dirty="0">
                <a:latin typeface="Times New Roman"/>
                <a:cs typeface="Times New Roman"/>
              </a:rPr>
              <a:t>e</a:t>
            </a:r>
            <a:r>
              <a:rPr sz="2200" spc="-5" dirty="0">
                <a:latin typeface="Times New Roman"/>
                <a:cs typeface="Times New Roman"/>
              </a:rPr>
              <a:t>r</a:t>
            </a:r>
            <a:r>
              <a:rPr sz="2200" spc="3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with</a:t>
            </a:r>
            <a:r>
              <a:rPr sz="2200" dirty="0">
                <a:latin typeface="Times New Roman"/>
                <a:cs typeface="Times New Roman"/>
              </a:rPr>
              <a:t>d</a:t>
            </a:r>
            <a:r>
              <a:rPr sz="2200" spc="-5" dirty="0">
                <a:latin typeface="Times New Roman"/>
                <a:cs typeface="Times New Roman"/>
              </a:rPr>
              <a:t>ar</a:t>
            </a:r>
            <a:r>
              <a:rPr sz="2200" spc="-15" dirty="0">
                <a:latin typeface="Times New Roman"/>
                <a:cs typeface="Times New Roman"/>
              </a:rPr>
              <a:t>w</a:t>
            </a:r>
            <a:r>
              <a:rPr sz="2200" spc="-5" dirty="0">
                <a:latin typeface="Times New Roman"/>
                <a:cs typeface="Times New Roman"/>
              </a:rPr>
              <a:t>ing</a:t>
            </a:r>
            <a:r>
              <a:rPr sz="2200" dirty="0">
                <a:latin typeface="Times New Roman"/>
                <a:cs typeface="Times New Roman"/>
              </a:rPr>
              <a:t>	</a:t>
            </a:r>
            <a:r>
              <a:rPr sz="2200" spc="-5" dirty="0">
                <a:latin typeface="Times New Roman"/>
                <a:cs typeface="Times New Roman"/>
              </a:rPr>
              <a:t>sti</a:t>
            </a:r>
            <a:r>
              <a:rPr sz="2200" spc="-25" dirty="0">
                <a:latin typeface="Times New Roman"/>
                <a:cs typeface="Times New Roman"/>
              </a:rPr>
              <a:t>m</a:t>
            </a:r>
            <a:r>
              <a:rPr sz="2200" spc="-5" dirty="0">
                <a:latin typeface="Times New Roman"/>
                <a:cs typeface="Times New Roman"/>
              </a:rPr>
              <a:t>ul</a:t>
            </a:r>
            <a:r>
              <a:rPr sz="2200" dirty="0">
                <a:latin typeface="Times New Roman"/>
                <a:cs typeface="Times New Roman"/>
              </a:rPr>
              <a:t>u</a:t>
            </a:r>
            <a:r>
              <a:rPr sz="2200" spc="-5" dirty="0">
                <a:latin typeface="Times New Roman"/>
                <a:cs typeface="Times New Roman"/>
              </a:rPr>
              <a:t>s</a:t>
            </a:r>
            <a:endParaRPr sz="2200">
              <a:latin typeface="Times New Roman"/>
              <a:cs typeface="Times New Roman"/>
            </a:endParaRPr>
          </a:p>
          <a:p>
            <a:pPr marL="424180" indent="-411480">
              <a:lnSpc>
                <a:spcPct val="100000"/>
              </a:lnSpc>
              <a:spcBef>
                <a:spcPts val="790"/>
              </a:spcBef>
              <a:buFont typeface="Arial"/>
              <a:buChar char="•"/>
              <a:tabLst>
                <a:tab pos="423545" algn="l"/>
                <a:tab pos="424180" algn="l"/>
              </a:tabLst>
            </a:pPr>
            <a:r>
              <a:rPr sz="2200" spc="-5" dirty="0">
                <a:latin typeface="Times New Roman"/>
                <a:cs typeface="Times New Roman"/>
              </a:rPr>
              <a:t>Prolonged spontaneous pain ,particularly at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night</a:t>
            </a:r>
            <a:endParaRPr sz="2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80"/>
              </a:spcBef>
            </a:pPr>
            <a:r>
              <a:rPr sz="2200" b="1" spc="-55" dirty="0">
                <a:latin typeface="Trebuchet MS"/>
                <a:cs typeface="Trebuchet MS"/>
              </a:rPr>
              <a:t>O/E</a:t>
            </a:r>
            <a:endParaRPr sz="2200">
              <a:latin typeface="Trebuchet MS"/>
              <a:cs typeface="Trebuchet MS"/>
            </a:endParaRPr>
          </a:p>
          <a:p>
            <a:pPr marL="424180" indent="-411480">
              <a:lnSpc>
                <a:spcPct val="100000"/>
              </a:lnSpc>
              <a:spcBef>
                <a:spcPts val="810"/>
              </a:spcBef>
              <a:buFont typeface="Arial"/>
              <a:buChar char="•"/>
              <a:tabLst>
                <a:tab pos="423545" algn="l"/>
                <a:tab pos="424180" algn="l"/>
              </a:tabLst>
            </a:pPr>
            <a:r>
              <a:rPr sz="2200" spc="-5" dirty="0">
                <a:latin typeface="Times New Roman"/>
                <a:cs typeface="Times New Roman"/>
              </a:rPr>
              <a:t>Excessive </a:t>
            </a:r>
            <a:r>
              <a:rPr sz="2200" dirty="0">
                <a:latin typeface="Times New Roman"/>
                <a:cs typeface="Times New Roman"/>
              </a:rPr>
              <a:t>tooth</a:t>
            </a:r>
            <a:r>
              <a:rPr sz="2200" spc="-5" dirty="0">
                <a:latin typeface="Times New Roman"/>
                <a:cs typeface="Times New Roman"/>
              </a:rPr>
              <a:t> mobility</a:t>
            </a:r>
            <a:endParaRPr sz="2200">
              <a:latin typeface="Times New Roman"/>
              <a:cs typeface="Times New Roman"/>
            </a:endParaRPr>
          </a:p>
          <a:p>
            <a:pPr marL="424180" indent="-411480">
              <a:lnSpc>
                <a:spcPct val="100000"/>
              </a:lnSpc>
              <a:spcBef>
                <a:spcPts val="790"/>
              </a:spcBef>
              <a:buFont typeface="Arial"/>
              <a:buChar char="•"/>
              <a:tabLst>
                <a:tab pos="423545" algn="l"/>
                <a:tab pos="424180" algn="l"/>
              </a:tabLst>
            </a:pPr>
            <a:r>
              <a:rPr sz="2200" spc="-5" dirty="0">
                <a:latin typeface="Times New Roman"/>
                <a:cs typeface="Times New Roman"/>
              </a:rPr>
              <a:t>Discolored</a:t>
            </a:r>
            <a:endParaRPr sz="2200">
              <a:latin typeface="Times New Roman"/>
              <a:cs typeface="Times New Roman"/>
            </a:endParaRPr>
          </a:p>
          <a:p>
            <a:pPr marL="424180" indent="-411480">
              <a:lnSpc>
                <a:spcPct val="100000"/>
              </a:lnSpc>
              <a:spcBef>
                <a:spcPts val="790"/>
              </a:spcBef>
              <a:buFont typeface="Arial"/>
              <a:buChar char="•"/>
              <a:tabLst>
                <a:tab pos="423545" algn="l"/>
                <a:tab pos="424180" algn="l"/>
                <a:tab pos="2717800" algn="l"/>
              </a:tabLst>
            </a:pPr>
            <a:r>
              <a:rPr sz="2200" spc="-5" dirty="0">
                <a:latin typeface="Times New Roman"/>
                <a:cs typeface="Times New Roman"/>
              </a:rPr>
              <a:t>Nonresponsiveness	to pulp testing</a:t>
            </a:r>
            <a:r>
              <a:rPr sz="2200" spc="-1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techniques</a:t>
            </a:r>
            <a:endParaRPr sz="2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85"/>
              </a:spcBef>
            </a:pPr>
            <a:r>
              <a:rPr sz="2200" b="1" spc="-70" dirty="0">
                <a:latin typeface="Trebuchet MS"/>
                <a:cs typeface="Trebuchet MS"/>
              </a:rPr>
              <a:t>R/E</a:t>
            </a:r>
            <a:endParaRPr sz="2200">
              <a:latin typeface="Trebuchet MS"/>
              <a:cs typeface="Trebuchet MS"/>
            </a:endParaRPr>
          </a:p>
          <a:p>
            <a:pPr marL="424180" indent="-411480">
              <a:lnSpc>
                <a:spcPct val="100000"/>
              </a:lnSpc>
              <a:spcBef>
                <a:spcPts val="805"/>
              </a:spcBef>
              <a:buFont typeface="Arial"/>
              <a:buChar char="•"/>
              <a:tabLst>
                <a:tab pos="423545" algn="l"/>
                <a:tab pos="424180" algn="l"/>
              </a:tabLst>
            </a:pPr>
            <a:r>
              <a:rPr sz="2200" spc="-10" dirty="0">
                <a:latin typeface="Times New Roman"/>
                <a:cs typeface="Times New Roman"/>
              </a:rPr>
              <a:t>Large </a:t>
            </a:r>
            <a:r>
              <a:rPr sz="2200" spc="-5" dirty="0">
                <a:latin typeface="Times New Roman"/>
                <a:cs typeface="Times New Roman"/>
              </a:rPr>
              <a:t>carious lesion with apparent pulp</a:t>
            </a:r>
            <a:r>
              <a:rPr sz="2200" spc="3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exposure</a:t>
            </a:r>
            <a:endParaRPr sz="22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790"/>
              </a:spcBef>
              <a:buFont typeface="Arial"/>
              <a:buChar char="•"/>
              <a:tabLst>
                <a:tab pos="354965" algn="l"/>
                <a:tab pos="355600" algn="l"/>
                <a:tab pos="3053080" algn="l"/>
                <a:tab pos="6402070" algn="l"/>
              </a:tabLst>
            </a:pPr>
            <a:r>
              <a:rPr sz="2200" spc="-15" dirty="0">
                <a:latin typeface="Times New Roman"/>
                <a:cs typeface="Times New Roman"/>
              </a:rPr>
              <a:t>Widened </a:t>
            </a:r>
            <a:r>
              <a:rPr sz="2200" spc="-5" dirty="0">
                <a:latin typeface="Times New Roman"/>
                <a:cs typeface="Times New Roman"/>
              </a:rPr>
              <a:t>PDL</a:t>
            </a:r>
            <a:r>
              <a:rPr sz="2200" spc="-6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space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&amp;	interrupted or</a:t>
            </a:r>
            <a:r>
              <a:rPr sz="2200" spc="4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broken</a:t>
            </a:r>
            <a:r>
              <a:rPr sz="2200" spc="2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lamina	</a:t>
            </a:r>
            <a:r>
              <a:rPr sz="2200" spc="-5" dirty="0">
                <a:latin typeface="Times New Roman"/>
                <a:cs typeface="Times New Roman"/>
              </a:rPr>
              <a:t>dura</a:t>
            </a:r>
            <a:r>
              <a:rPr sz="2200" spc="-5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endParaRPr sz="2200">
              <a:latin typeface="Times New Roman"/>
              <a:cs typeface="Times New Roman"/>
            </a:endParaRPr>
          </a:p>
          <a:p>
            <a:pPr marL="424180" indent="-411480">
              <a:lnSpc>
                <a:spcPct val="100000"/>
              </a:lnSpc>
              <a:spcBef>
                <a:spcPts val="795"/>
              </a:spcBef>
              <a:buFont typeface="Arial"/>
              <a:buChar char="•"/>
              <a:tabLst>
                <a:tab pos="423545" algn="l"/>
                <a:tab pos="424180" algn="l"/>
              </a:tabLst>
            </a:pPr>
            <a:r>
              <a:rPr sz="2200" spc="-5" dirty="0">
                <a:latin typeface="Times New Roman"/>
                <a:cs typeface="Times New Roman"/>
              </a:rPr>
              <a:t>Radiolucency at </a:t>
            </a:r>
            <a:r>
              <a:rPr sz="2200" dirty="0">
                <a:latin typeface="Times New Roman"/>
                <a:cs typeface="Times New Roman"/>
              </a:rPr>
              <a:t>the </a:t>
            </a:r>
            <a:r>
              <a:rPr sz="2200" spc="-5" dirty="0">
                <a:latin typeface="Times New Roman"/>
                <a:cs typeface="Times New Roman"/>
              </a:rPr>
              <a:t>root apices </a:t>
            </a:r>
            <a:r>
              <a:rPr sz="2200" dirty="0">
                <a:latin typeface="Times New Roman"/>
                <a:cs typeface="Times New Roman"/>
              </a:rPr>
              <a:t>or </a:t>
            </a:r>
            <a:r>
              <a:rPr sz="2200" spc="-5" dirty="0">
                <a:latin typeface="Times New Roman"/>
                <a:cs typeface="Times New Roman"/>
              </a:rPr>
              <a:t>furcation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areas</a:t>
            </a:r>
            <a:endParaRPr sz="2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</TotalTime>
  <Words>1244</Words>
  <Application>Microsoft Office PowerPoint</Application>
  <PresentationFormat>On-screen Show (4:3)</PresentationFormat>
  <Paragraphs>228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Office Theme</vt:lpstr>
      <vt:lpstr>Slide 1</vt:lpstr>
      <vt:lpstr>Classfication</vt:lpstr>
      <vt:lpstr>Slide 3</vt:lpstr>
      <vt:lpstr>Pulp Capping</vt:lpstr>
      <vt:lpstr>Slide 5</vt:lpstr>
      <vt:lpstr>Indirect Pulp Capping</vt:lpstr>
      <vt:lpstr>Rational and objective</vt:lpstr>
      <vt:lpstr>INDICATIONS</vt:lpstr>
      <vt:lpstr>CONTRAINDICATIONS</vt:lpstr>
      <vt:lpstr>Clinical Procedure : 1st Appointment</vt:lpstr>
      <vt:lpstr>Clinical Procedure : 2nd Appointment</vt:lpstr>
      <vt:lpstr>Features</vt:lpstr>
      <vt:lpstr>Direct Pulp Capping</vt:lpstr>
      <vt:lpstr>Indication</vt:lpstr>
      <vt:lpstr>Contraindication</vt:lpstr>
      <vt:lpstr>Factors affecting prognosis</vt:lpstr>
      <vt:lpstr>Factors associated with mechanical  pulp exposure</vt:lpstr>
      <vt:lpstr>Criteria essential for a successful direct pulp cap.</vt:lpstr>
      <vt:lpstr>Pulp capping agent</vt:lpstr>
      <vt:lpstr>Calcium hydroxide</vt:lpstr>
      <vt:lpstr>Slide 21</vt:lpstr>
      <vt:lpstr>Slide 22</vt:lpstr>
      <vt:lpstr>Healing with Ca(OH)2</vt:lpstr>
      <vt:lpstr>Corticosteroids and Antibiotics</vt:lpstr>
      <vt:lpstr>Polycarboxylate Cements</vt:lpstr>
      <vt:lpstr>Mineral trioxide aggregate</vt:lpstr>
      <vt:lpstr>Mineral trioxide aggregate</vt:lpstr>
      <vt:lpstr>Technique of DPC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Pulp Therapy</dc:title>
  <dc:creator>deepak gupta</dc:creator>
  <cp:lastModifiedBy>kiit</cp:lastModifiedBy>
  <cp:revision>5</cp:revision>
  <dcterms:created xsi:type="dcterms:W3CDTF">2020-04-21T08:53:58Z</dcterms:created>
  <dcterms:modified xsi:type="dcterms:W3CDTF">2020-04-21T09:21:22Z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2015-02-09T00:00:00Z</vt:filetime>
  </property>
  <property fmtid="{D5CDD505-2E9C-101B-9397-08002B2CF9AE}" pid="3" name="Creator">
    <vt:lpwstr>Microsoft® Office PowerPoint® 2007</vt:lpwstr>
  </property>
  <property fmtid="{D5CDD505-2E9C-101B-9397-08002B2CF9AE}" pid="4" name="LastSaved">
    <vt:filetime>2020-04-21T00:00:00Z</vt:filetime>
  </property>
</Properties>
</file>