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2E18-A539-4DF6-8A54-8CFC17025BD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F0B-A235-4329-907E-1AC499291B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2E18-A539-4DF6-8A54-8CFC17025BD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F0B-A235-4329-907E-1AC499291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2E18-A539-4DF6-8A54-8CFC17025BD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F0B-A235-4329-907E-1AC499291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2E18-A539-4DF6-8A54-8CFC17025BD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F0B-A235-4329-907E-1AC499291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2E18-A539-4DF6-8A54-8CFC17025BD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36E1F0B-A235-4329-907E-1AC499291B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2E18-A539-4DF6-8A54-8CFC17025BD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F0B-A235-4329-907E-1AC499291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2E18-A539-4DF6-8A54-8CFC17025BD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F0B-A235-4329-907E-1AC499291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2E18-A539-4DF6-8A54-8CFC17025BD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F0B-A235-4329-907E-1AC499291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2E18-A539-4DF6-8A54-8CFC17025BD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F0B-A235-4329-907E-1AC499291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2E18-A539-4DF6-8A54-8CFC17025BD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F0B-A235-4329-907E-1AC499291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2E18-A539-4DF6-8A54-8CFC17025BD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F0B-A235-4329-907E-1AC499291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982E18-A539-4DF6-8A54-8CFC17025BD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6E1F0B-A235-4329-907E-1AC499291B4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Tunnel Preparation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71462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CASE </a:t>
            </a:r>
            <a:r>
              <a:rPr lang="en-US" b="1" dirty="0" smtClean="0">
                <a:solidFill>
                  <a:schemeClr val="bg1"/>
                </a:solidFill>
              </a:rPr>
              <a:t>REPORT</a:t>
            </a:r>
          </a:p>
          <a:p>
            <a:r>
              <a:rPr lang="en-IN" b="1" dirty="0" smtClean="0">
                <a:solidFill>
                  <a:schemeClr val="bg1"/>
                </a:solidFill>
              </a:rPr>
              <a:t>Indian journal of oral health and research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Year </a:t>
            </a:r>
            <a:r>
              <a:rPr lang="en-US" dirty="0" smtClean="0">
                <a:solidFill>
                  <a:schemeClr val="bg1"/>
                </a:solidFill>
              </a:rPr>
              <a:t>: 2015  |  </a:t>
            </a:r>
            <a:r>
              <a:rPr lang="en-US" b="1" dirty="0" smtClean="0">
                <a:solidFill>
                  <a:schemeClr val="bg1"/>
                </a:solidFill>
              </a:rPr>
              <a:t>Volume</a:t>
            </a:r>
            <a:r>
              <a:rPr lang="en-US" dirty="0" smtClean="0">
                <a:solidFill>
                  <a:schemeClr val="bg1"/>
                </a:solidFill>
              </a:rPr>
              <a:t> : 1  |  </a:t>
            </a:r>
            <a:r>
              <a:rPr lang="en-US" b="1" dirty="0" smtClean="0">
                <a:solidFill>
                  <a:schemeClr val="bg1"/>
                </a:solidFill>
              </a:rPr>
              <a:t>Issue</a:t>
            </a:r>
            <a:r>
              <a:rPr lang="en-US" dirty="0" smtClean="0">
                <a:solidFill>
                  <a:schemeClr val="bg1"/>
                </a:solidFill>
              </a:rPr>
              <a:t> : 1  |  </a:t>
            </a:r>
            <a:r>
              <a:rPr lang="en-US" b="1" dirty="0" smtClean="0">
                <a:solidFill>
                  <a:schemeClr val="bg1"/>
                </a:solidFill>
              </a:rPr>
              <a:t>Page</a:t>
            </a:r>
            <a:r>
              <a:rPr lang="en-US" dirty="0" smtClean="0">
                <a:solidFill>
                  <a:schemeClr val="bg1"/>
                </a:solidFill>
              </a:rPr>
              <a:t> : 33-36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3504" y="5000636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Presented by:</a:t>
            </a:r>
          </a:p>
          <a:p>
            <a:r>
              <a:rPr lang="en-IN" dirty="0" err="1" smtClean="0"/>
              <a:t>Dr.Hemendra</a:t>
            </a:r>
            <a:r>
              <a:rPr lang="en-IN" dirty="0" smtClean="0"/>
              <a:t> </a:t>
            </a:r>
            <a:r>
              <a:rPr lang="en-IN" dirty="0" err="1" smtClean="0"/>
              <a:t>Pratap</a:t>
            </a:r>
            <a:endParaRPr lang="en-IN" dirty="0" smtClean="0"/>
          </a:p>
          <a:p>
            <a:r>
              <a:rPr lang="en-IN" dirty="0" smtClean="0"/>
              <a:t>M.D.S IIIRD YEAR</a:t>
            </a:r>
          </a:p>
          <a:p>
            <a:r>
              <a:rPr lang="en-IN" dirty="0" smtClean="0"/>
              <a:t>(PROMOTED 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4114800" cy="552356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radiographic examination, severe bone loss was evident in tooth #36 with grade III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involvement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bony support on mesial and distal side of #36 was relatively intact. No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periapical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lesion was investigated around each root 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HEMENDRA\Desktop\C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643050"/>
            <a:ext cx="4535858" cy="30257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Phase I periodontal therapy completed and patient re-evaluated after 4 weeks and scheduled for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surgery.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Under local anesthesia, periodontal surgery was performed.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intra-operative examination, severe bone loss and grade III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involvement was evident with tooth #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36.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1071546"/>
            <a:ext cx="25717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View after completion of periodontal phase I therapy</a:t>
            </a:r>
          </a:p>
        </p:txBody>
      </p:sp>
      <p:pic>
        <p:nvPicPr>
          <p:cNvPr id="3074" name="Picture 2" descr="C:\Users\HEMENDRA\Desktop\C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14290"/>
            <a:ext cx="4141720" cy="2500330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>
            <a:off x="3571868" y="1643050"/>
            <a:ext cx="857256" cy="57150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71538" y="3429000"/>
            <a:ext cx="27860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Intra-operative view showing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furcal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bone loss with grade III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involved tooth #36</a:t>
            </a:r>
          </a:p>
        </p:txBody>
      </p:sp>
      <p:pic>
        <p:nvPicPr>
          <p:cNvPr id="3075" name="Picture 3" descr="C:\Users\HEMENDRA\Desktop\Cap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3357562"/>
            <a:ext cx="4000529" cy="2763979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3571868" y="4429132"/>
            <a:ext cx="928694" cy="64294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During the surgical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procedure, 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reflection of buccal and lingual flaps was done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Granulation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tissue in the defect was removed and the root surfaces were scaled and planed, the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area was widened by round burs at the entrance and then by bone files to create space for postsurgical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interradicular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plaque control 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142984"/>
            <a:ext cx="27146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During surgery, for proper access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widened</a:t>
            </a:r>
          </a:p>
        </p:txBody>
      </p:sp>
      <p:pic>
        <p:nvPicPr>
          <p:cNvPr id="4098" name="Picture 2" descr="C:\Users\HEMENDRA\Desktop\C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642918"/>
            <a:ext cx="3857652" cy="2535223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>
            <a:off x="3500430" y="1643050"/>
            <a:ext cx="928694" cy="57150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57224" y="4643446"/>
            <a:ext cx="28575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Flap placed apically and sutured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428992" y="4786322"/>
            <a:ext cx="928694" cy="57150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 descr="C:\Users\HEMENDRA\Desktop\Cap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857628"/>
            <a:ext cx="3857652" cy="24384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After the removal of the dressing, the patient was taught to maintain the tunnel area plaque-free with interdental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brushes. 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majority of the patients followed a postsurgical schedule, which included rinsing with a 0.12%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chlorhexidine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digluconate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solution for 4-6 weeks.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HEMENDRA\Desktop\C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71612"/>
            <a:ext cx="3714776" cy="262842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2428868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Postoperative view after 6 months with easy accessible area through tunnel with tooth #36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857620" y="2714620"/>
            <a:ext cx="857256" cy="57150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Daily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rinses with 0.025% sodium fluoride solution and the use of a fluoride dentifrice applied directly by the "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interradicular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 brushes was also recommended, while such treated areas are more prone for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caries</a:t>
            </a:r>
          </a:p>
          <a:p>
            <a:endParaRPr lang="en-IN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Patient followed regular 3-6 months maintenance visits for a period of 1-year. At this time, the patient returned to her referring dentist for continued follow-up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Discussion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ultimate goal of treatment for teeth with advanced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involvement is to eliminate the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which is main plaque retentive area in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multirooted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teeth and makes them more difficult to clean by the patient with mechanical plaque control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measures</a:t>
            </a:r>
          </a:p>
          <a:p>
            <a:endParaRPr lang="en-IN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Alternative approach to treating an advanced Class II and Class III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involvement of especially 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mandibular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molar is called "tunnel preparation."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clinician widened the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area by round burs at the entrance and then by bone files to create space for postsurgical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interradicular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plaque control with the help of interdental aids in the form of the interdental brush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6286544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important to consider the following factors before deciding to undertake any tunnel preparation 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procedures: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Advanced bone loss around </a:t>
            </a:r>
            <a:r>
              <a:rPr lang="en-US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area 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acceptable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Level 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bone around the 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roots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Angulations 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position of the tooth in the </a:t>
            </a:r>
            <a:r>
              <a:rPr lang="en-US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arch.A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molar that is </a:t>
            </a:r>
            <a:r>
              <a:rPr lang="en-US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buccally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lingually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mesially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 distally titled, cannot be 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treated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Divergence 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the roots-teeth with divergent roots is easier to prepare the tunnel. </a:t>
            </a:r>
            <a:endParaRPr lang="en-US" sz="3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Length 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curvature of roots-long and straight roots are more favorable for tunnel preparation than short, conical roots.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CONTENT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</a:t>
            </a:r>
          </a:p>
          <a:p>
            <a:r>
              <a:rPr lang="en-I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CASE REPORT </a:t>
            </a:r>
          </a:p>
          <a:p>
            <a:r>
              <a:rPr lang="en-I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DISCUSSION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Root resections and tooth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hemisections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are usually associated with time consuming and expensive endodontic and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prosthodontic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treatments. 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The major advantage of tunnel preparation is that, in general, it does not require subsequent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endodontics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 fixed prosthetics. 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Tooth extraction is the ultimate or last and radical treatment modality in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periodontally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compromised teeth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tunnel preparation procedure is preferable to extraction when other treatments are precluded for financial or other reasons.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commonly necessitated a relatively radical widening of the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Secondary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healing and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interradicular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placement of surgical dressing during the initial healing period, followed by early initiation of cleaning with interdental brushes, were useful means to solve such access difficulties.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THANK YOU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Treatment and management of teeth with deep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involvement is a substantial clinical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problem</a:t>
            </a:r>
          </a:p>
          <a:p>
            <a:endParaRPr lang="en-IN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Earlier, the opinions on the prognosis for treatment of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involved teeth were rather pessimistic, and the treatment of choice was commonly extractions. 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However, the prognosis for treatment and maintenance of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involved teeth is now regarded more optimistically.</a:t>
            </a:r>
            <a:endParaRPr lang="en-IN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is due to a better understanding of the significance of combined periodontal treatment of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meticulous plaque control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currently recommended treatment modalities for deep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defects range scaling and root planning,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occlusal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adjustments, and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gingivoplasty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procedures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to more radical approaches such as root amputation or tooth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hemisection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Although root amputation and tooth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hemisection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provide good access for plaque control, these procedures also require endodontic treatment and in some instances, a crown restoration.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additional treatments imply potential risks for complications. 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Tunnel preparation is another technique used to manage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defects especially those with "through-and-through" defects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If the root anatomy permits it, the bi- or tri-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are widened by resection of bone, to give access for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interradicular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cleaning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postsurgically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general, this technique does not require endodontic or restorative treatment.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Tunnel preparations have, however, been associated with a poor prognosis. In particular, it has been reported that the risk of root caries development is a major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concern.</a:t>
            </a:r>
          </a:p>
          <a:p>
            <a:endParaRPr lang="en-IN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Commonly, this type of the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resective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therapy can be offered at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mandibular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molars, which have a short root trunk, a wide separation angle, and long divergence between the mesial and distal root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Tunnel can be prepared on a maxillary molar also 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mesio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-buccal and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disto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-buccal).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CASE REPORT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001056" cy="521497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38-year-old female patient reported with the complaint of pain of left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mandibular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first molar with a recurrent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swelling</a:t>
            </a:r>
          </a:p>
          <a:p>
            <a:endParaRPr lang="en-IN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examination, there was chronic periodontal abscess on the lingual side with #36 and it was sensitive to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percussion</a:t>
            </a:r>
          </a:p>
          <a:p>
            <a:endParaRPr lang="en-IN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probing the area, there was a 7-mm-deep periodontal pocket around the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area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EMENDRA\Desktop\C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94130"/>
            <a:ext cx="4104702" cy="27146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1037072"/>
            <a:ext cx="35004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Preoperative view showing generalized chronic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periodontitis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3714753"/>
            <a:ext cx="30003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Preoperative lower left lateral view with grade III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furcation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involved tooth #36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HEMENDRA\Desktop\Cap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571876"/>
            <a:ext cx="4031471" cy="2687647"/>
          </a:xfrm>
          <a:prstGeom prst="rect">
            <a:avLst/>
          </a:prstGeom>
          <a:noFill/>
        </p:spPr>
      </p:pic>
      <p:sp>
        <p:nvSpPr>
          <p:cNvPr id="8" name="Left Arrow 7"/>
          <p:cNvSpPr/>
          <p:nvPr/>
        </p:nvSpPr>
        <p:spPr>
          <a:xfrm>
            <a:off x="8001024" y="5143512"/>
            <a:ext cx="857256" cy="35719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</TotalTime>
  <Words>877</Words>
  <Application>Microsoft Office PowerPoint</Application>
  <PresentationFormat>On-screen Show (4:3)</PresentationFormat>
  <Paragraphs>91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Tunnel Preparation </vt:lpstr>
      <vt:lpstr>CONTENT </vt:lpstr>
      <vt:lpstr>INTRODUCTION</vt:lpstr>
      <vt:lpstr>Slide 4</vt:lpstr>
      <vt:lpstr>Slide 5</vt:lpstr>
      <vt:lpstr>Slide 6</vt:lpstr>
      <vt:lpstr>Slide 7</vt:lpstr>
      <vt:lpstr>CASE REPORT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Discussion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Tunnel Preparation </dc:title>
  <dc:creator>Windows User</dc:creator>
  <cp:lastModifiedBy>Windows User</cp:lastModifiedBy>
  <cp:revision>1</cp:revision>
  <dcterms:created xsi:type="dcterms:W3CDTF">2020-05-09T03:37:45Z</dcterms:created>
  <dcterms:modified xsi:type="dcterms:W3CDTF">2020-05-09T04:48:13Z</dcterms:modified>
</cp:coreProperties>
</file>