
<file path=[Content_Types].xml><?xml version="1.0" encoding="utf-8"?>
<Types xmlns="http://schemas.openxmlformats.org/package/2006/content-types">
  <Default Extension="jpg" ContentType="image/jp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66" r:id="rId1"/>
  </p:sldMasterIdLst>
  <p:notesMasterIdLst>
    <p:notesMasterId r:id="rId42"/>
  </p:notesMasterIdLst>
  <p:sldIdLst>
    <p:sldId id="280" r:id="rId2"/>
    <p:sldId id="257" r:id="rId3"/>
    <p:sldId id="258" r:id="rId4"/>
    <p:sldId id="259" r:id="rId5"/>
    <p:sldId id="260" r:id="rId6"/>
    <p:sldId id="261" r:id="rId7"/>
    <p:sldId id="263" r:id="rId8"/>
    <p:sldId id="265" r:id="rId9"/>
    <p:sldId id="267" r:id="rId10"/>
    <p:sldId id="268" r:id="rId11"/>
    <p:sldId id="269" r:id="rId12"/>
    <p:sldId id="270" r:id="rId13"/>
    <p:sldId id="271" r:id="rId14"/>
    <p:sldId id="272" r:id="rId15"/>
    <p:sldId id="282" r:id="rId16"/>
    <p:sldId id="283" r:id="rId17"/>
    <p:sldId id="284" r:id="rId18"/>
    <p:sldId id="262" r:id="rId19"/>
    <p:sldId id="285" r:id="rId20"/>
    <p:sldId id="264" r:id="rId21"/>
    <p:sldId id="286" r:id="rId22"/>
    <p:sldId id="266" r:id="rId23"/>
    <p:sldId id="287" r:id="rId24"/>
    <p:sldId id="288" r:id="rId25"/>
    <p:sldId id="289" r:id="rId26"/>
    <p:sldId id="290" r:id="rId27"/>
    <p:sldId id="291" r:id="rId28"/>
    <p:sldId id="292" r:id="rId29"/>
    <p:sldId id="293" r:id="rId30"/>
    <p:sldId id="294" r:id="rId31"/>
    <p:sldId id="295" r:id="rId32"/>
    <p:sldId id="296" r:id="rId33"/>
    <p:sldId id="297" r:id="rId34"/>
    <p:sldId id="273" r:id="rId35"/>
    <p:sldId id="274" r:id="rId36"/>
    <p:sldId id="298" r:id="rId37"/>
    <p:sldId id="299" r:id="rId38"/>
    <p:sldId id="300" r:id="rId39"/>
    <p:sldId id="276" r:id="rId40"/>
    <p:sldId id="277" r:id="rId41"/>
  </p:sldIdLst>
  <p:sldSz cx="12192000" cy="6858000"/>
  <p:notesSz cx="12192000" cy="6858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4" d="100"/>
          <a:sy n="74" d="100"/>
        </p:scale>
        <p:origin x="354" y="54"/>
      </p:cViewPr>
      <p:guideLst>
        <p:guide orient="horz" pos="2880"/>
        <p:guide pos="216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5283200" cy="344488"/>
          </a:xfrm>
          <a:prstGeom prst="rect">
            <a:avLst/>
          </a:prstGeom>
        </p:spPr>
        <p:txBody>
          <a:bodyPr vert="horz" lIns="91440" tIns="45720" rIns="91440" bIns="45720" rtlCol="0"/>
          <a:lstStyle>
            <a:lvl1pPr algn="l">
              <a:defRPr sz="1200"/>
            </a:lvl1pPr>
          </a:lstStyle>
          <a:p>
            <a:endParaRPr lang="en-IN"/>
          </a:p>
        </p:txBody>
      </p:sp>
      <p:sp>
        <p:nvSpPr>
          <p:cNvPr id="3" name="Date Placeholder 2"/>
          <p:cNvSpPr>
            <a:spLocks noGrp="1"/>
          </p:cNvSpPr>
          <p:nvPr>
            <p:ph type="dt" idx="1"/>
          </p:nvPr>
        </p:nvSpPr>
        <p:spPr>
          <a:xfrm>
            <a:off x="6905625" y="0"/>
            <a:ext cx="5283200" cy="344488"/>
          </a:xfrm>
          <a:prstGeom prst="rect">
            <a:avLst/>
          </a:prstGeom>
        </p:spPr>
        <p:txBody>
          <a:bodyPr vert="horz" lIns="91440" tIns="45720" rIns="91440" bIns="45720" rtlCol="0"/>
          <a:lstStyle>
            <a:lvl1pPr algn="r">
              <a:defRPr sz="1200"/>
            </a:lvl1pPr>
          </a:lstStyle>
          <a:p>
            <a:fld id="{DAFACBCD-9BAE-4ECE-B9CE-19ADA8861D36}" type="datetimeFigureOut">
              <a:rPr lang="en-IN" smtClean="0"/>
              <a:t>27-04-2020</a:t>
            </a:fld>
            <a:endParaRPr lang="en-IN"/>
          </a:p>
        </p:txBody>
      </p:sp>
      <p:sp>
        <p:nvSpPr>
          <p:cNvPr id="4" name="Slide Image Placeholder 3"/>
          <p:cNvSpPr>
            <a:spLocks noGrp="1" noRot="1" noChangeAspect="1"/>
          </p:cNvSpPr>
          <p:nvPr>
            <p:ph type="sldImg" idx="2"/>
          </p:nvPr>
        </p:nvSpPr>
        <p:spPr>
          <a:xfrm>
            <a:off x="4038600" y="857250"/>
            <a:ext cx="4114800" cy="2314575"/>
          </a:xfrm>
          <a:prstGeom prst="rect">
            <a:avLst/>
          </a:prstGeom>
          <a:noFill/>
          <a:ln w="12700">
            <a:solidFill>
              <a:prstClr val="black"/>
            </a:solidFill>
          </a:ln>
        </p:spPr>
        <p:txBody>
          <a:bodyPr vert="horz" lIns="91440" tIns="45720" rIns="91440" bIns="45720" rtlCol="0" anchor="ctr"/>
          <a:lstStyle/>
          <a:p>
            <a:endParaRPr lang="en-IN"/>
          </a:p>
        </p:txBody>
      </p:sp>
      <p:sp>
        <p:nvSpPr>
          <p:cNvPr id="5" name="Notes Placeholder 4"/>
          <p:cNvSpPr>
            <a:spLocks noGrp="1"/>
          </p:cNvSpPr>
          <p:nvPr>
            <p:ph type="body" sz="quarter" idx="3"/>
          </p:nvPr>
        </p:nvSpPr>
        <p:spPr>
          <a:xfrm>
            <a:off x="1219200" y="3300413"/>
            <a:ext cx="9753600" cy="2700337"/>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6" name="Footer Placeholder 5"/>
          <p:cNvSpPr>
            <a:spLocks noGrp="1"/>
          </p:cNvSpPr>
          <p:nvPr>
            <p:ph type="ftr" sz="quarter" idx="4"/>
          </p:nvPr>
        </p:nvSpPr>
        <p:spPr>
          <a:xfrm>
            <a:off x="0" y="6513513"/>
            <a:ext cx="5283200" cy="344487"/>
          </a:xfrm>
          <a:prstGeom prst="rect">
            <a:avLst/>
          </a:prstGeom>
        </p:spPr>
        <p:txBody>
          <a:bodyPr vert="horz" lIns="91440" tIns="45720" rIns="91440" bIns="45720" rtlCol="0" anchor="b"/>
          <a:lstStyle>
            <a:lvl1pPr algn="l">
              <a:defRPr sz="1200"/>
            </a:lvl1pPr>
          </a:lstStyle>
          <a:p>
            <a:endParaRPr lang="en-IN"/>
          </a:p>
        </p:txBody>
      </p:sp>
      <p:sp>
        <p:nvSpPr>
          <p:cNvPr id="7" name="Slide Number Placeholder 6"/>
          <p:cNvSpPr>
            <a:spLocks noGrp="1"/>
          </p:cNvSpPr>
          <p:nvPr>
            <p:ph type="sldNum" sz="quarter" idx="5"/>
          </p:nvPr>
        </p:nvSpPr>
        <p:spPr>
          <a:xfrm>
            <a:off x="6905625" y="6513513"/>
            <a:ext cx="5283200" cy="344487"/>
          </a:xfrm>
          <a:prstGeom prst="rect">
            <a:avLst/>
          </a:prstGeom>
        </p:spPr>
        <p:txBody>
          <a:bodyPr vert="horz" lIns="91440" tIns="45720" rIns="91440" bIns="45720" rtlCol="0" anchor="b"/>
          <a:lstStyle>
            <a:lvl1pPr algn="r">
              <a:defRPr sz="1200"/>
            </a:lvl1pPr>
          </a:lstStyle>
          <a:p>
            <a:fld id="{3390087A-8F80-4E30-A894-82BADC190402}" type="slidenum">
              <a:rPr lang="en-IN" smtClean="0"/>
              <a:t>‹#›</a:t>
            </a:fld>
            <a:endParaRPr lang="en-IN"/>
          </a:p>
        </p:txBody>
      </p:sp>
    </p:spTree>
    <p:extLst>
      <p:ext uri="{BB962C8B-B14F-4D97-AF65-F5344CB8AC3E}">
        <p14:creationId xmlns:p14="http://schemas.microsoft.com/office/powerpoint/2010/main" val="40214836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5"/>
          </p:nvPr>
        </p:nvSpPr>
        <p:spPr/>
        <p:txBody>
          <a:bodyPr/>
          <a:lstStyle/>
          <a:p>
            <a:fld id="{3390087A-8F80-4E30-A894-82BADC190402}" type="slidenum">
              <a:rPr lang="en-IN" smtClean="0"/>
              <a:t>2</a:t>
            </a:fld>
            <a:endParaRPr lang="en-IN"/>
          </a:p>
        </p:txBody>
      </p:sp>
    </p:spTree>
    <p:extLst>
      <p:ext uri="{BB962C8B-B14F-4D97-AF65-F5344CB8AC3E}">
        <p14:creationId xmlns:p14="http://schemas.microsoft.com/office/powerpoint/2010/main" val="25544674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97C8E7-6B57-4743-9155-2C5C3E602929}"/>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IN"/>
          </a:p>
        </p:txBody>
      </p:sp>
      <p:sp>
        <p:nvSpPr>
          <p:cNvPr id="3" name="Subtitle 2">
            <a:extLst>
              <a:ext uri="{FF2B5EF4-FFF2-40B4-BE49-F238E27FC236}">
                <a16:creationId xmlns:a16="http://schemas.microsoft.com/office/drawing/2014/main" id="{1F6A175D-213B-479B-9B6E-746A5B3C893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IN"/>
          </a:p>
        </p:txBody>
      </p:sp>
      <p:sp>
        <p:nvSpPr>
          <p:cNvPr id="4" name="Date Placeholder 3">
            <a:extLst>
              <a:ext uri="{FF2B5EF4-FFF2-40B4-BE49-F238E27FC236}">
                <a16:creationId xmlns:a16="http://schemas.microsoft.com/office/drawing/2014/main" id="{A5292E95-E08B-4582-9ACE-1C228C95D838}"/>
              </a:ext>
            </a:extLst>
          </p:cNvPr>
          <p:cNvSpPr>
            <a:spLocks noGrp="1"/>
          </p:cNvSpPr>
          <p:nvPr>
            <p:ph type="dt" sz="half" idx="10"/>
          </p:nvPr>
        </p:nvSpPr>
        <p:spPr/>
        <p:txBody>
          <a:bodyPr/>
          <a:lstStyle/>
          <a:p>
            <a:fld id="{1D8BD707-D9CF-40AE-B4C6-C98DA3205C09}" type="datetimeFigureOut">
              <a:rPr lang="en-US" smtClean="0"/>
              <a:t>4/27/2020</a:t>
            </a:fld>
            <a:endParaRPr lang="en-US"/>
          </a:p>
        </p:txBody>
      </p:sp>
      <p:sp>
        <p:nvSpPr>
          <p:cNvPr id="5" name="Footer Placeholder 4">
            <a:extLst>
              <a:ext uri="{FF2B5EF4-FFF2-40B4-BE49-F238E27FC236}">
                <a16:creationId xmlns:a16="http://schemas.microsoft.com/office/drawing/2014/main" id="{6B23D459-5F46-4559-856C-1544D55E15B1}"/>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413FB0FC-6A29-4CF3-9637-00EF92B9AAAA}"/>
              </a:ext>
            </a:extLst>
          </p:cNvPr>
          <p:cNvSpPr>
            <a:spLocks noGrp="1"/>
          </p:cNvSpPr>
          <p:nvPr>
            <p:ph type="sldNum" sz="quarter" idx="12"/>
          </p:nvPr>
        </p:nvSpPr>
        <p:spPr/>
        <p:txBody>
          <a:bodyPr/>
          <a:lstStyle/>
          <a:p>
            <a:fld id="{B6F15528-21DE-4FAA-801E-634DDDAF4B2B}" type="slidenum">
              <a:rPr lang="en-IN" smtClean="0"/>
              <a:t>‹#›</a:t>
            </a:fld>
            <a:endParaRPr lang="en-IN"/>
          </a:p>
        </p:txBody>
      </p:sp>
    </p:spTree>
    <p:extLst>
      <p:ext uri="{BB962C8B-B14F-4D97-AF65-F5344CB8AC3E}">
        <p14:creationId xmlns:p14="http://schemas.microsoft.com/office/powerpoint/2010/main" val="295981596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892103-2CE8-4DC1-9C83-27AACA778545}"/>
              </a:ext>
            </a:extLst>
          </p:cNvPr>
          <p:cNvSpPr>
            <a:spLocks noGrp="1"/>
          </p:cNvSpPr>
          <p:nvPr>
            <p:ph type="title"/>
          </p:nvPr>
        </p:nvSpPr>
        <p:spPr/>
        <p:txBody>
          <a:bodyPr/>
          <a:lstStyle/>
          <a:p>
            <a:r>
              <a:rPr lang="en-US"/>
              <a:t>Click to edit Master title style</a:t>
            </a:r>
            <a:endParaRPr lang="en-IN"/>
          </a:p>
        </p:txBody>
      </p:sp>
      <p:sp>
        <p:nvSpPr>
          <p:cNvPr id="3" name="Vertical Text Placeholder 2">
            <a:extLst>
              <a:ext uri="{FF2B5EF4-FFF2-40B4-BE49-F238E27FC236}">
                <a16:creationId xmlns:a16="http://schemas.microsoft.com/office/drawing/2014/main" id="{C3B65CD8-3E59-4570-B48C-D40488238A25}"/>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FD4CAD6D-3AEC-45A9-8A3F-C06F2E7F3B0B}"/>
              </a:ext>
            </a:extLst>
          </p:cNvPr>
          <p:cNvSpPr>
            <a:spLocks noGrp="1"/>
          </p:cNvSpPr>
          <p:nvPr>
            <p:ph type="dt" sz="half" idx="10"/>
          </p:nvPr>
        </p:nvSpPr>
        <p:spPr/>
        <p:txBody>
          <a:bodyPr/>
          <a:lstStyle/>
          <a:p>
            <a:fld id="{1D8BD707-D9CF-40AE-B4C6-C98DA3205C09}" type="datetimeFigureOut">
              <a:rPr lang="en-US" smtClean="0"/>
              <a:t>4/27/2020</a:t>
            </a:fld>
            <a:endParaRPr lang="en-US"/>
          </a:p>
        </p:txBody>
      </p:sp>
      <p:sp>
        <p:nvSpPr>
          <p:cNvPr id="5" name="Footer Placeholder 4">
            <a:extLst>
              <a:ext uri="{FF2B5EF4-FFF2-40B4-BE49-F238E27FC236}">
                <a16:creationId xmlns:a16="http://schemas.microsoft.com/office/drawing/2014/main" id="{4FEA0C4D-7544-41C0-9D18-0A2DBFF7BE94}"/>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39789CE2-3686-46F3-B138-8B4391498E6A}"/>
              </a:ext>
            </a:extLst>
          </p:cNvPr>
          <p:cNvSpPr>
            <a:spLocks noGrp="1"/>
          </p:cNvSpPr>
          <p:nvPr>
            <p:ph type="sldNum" sz="quarter" idx="12"/>
          </p:nvPr>
        </p:nvSpPr>
        <p:spPr/>
        <p:txBody>
          <a:bodyPr/>
          <a:lstStyle/>
          <a:p>
            <a:fld id="{B6F15528-21DE-4FAA-801E-634DDDAF4B2B}" type="slidenum">
              <a:rPr lang="en-IN" smtClean="0"/>
              <a:t>‹#›</a:t>
            </a:fld>
            <a:endParaRPr lang="en-IN"/>
          </a:p>
        </p:txBody>
      </p:sp>
    </p:spTree>
    <p:extLst>
      <p:ext uri="{BB962C8B-B14F-4D97-AF65-F5344CB8AC3E}">
        <p14:creationId xmlns:p14="http://schemas.microsoft.com/office/powerpoint/2010/main" val="236130699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B4CF071-9559-4E58-822E-4B3D1A8AFC09}"/>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IN"/>
          </a:p>
        </p:txBody>
      </p:sp>
      <p:sp>
        <p:nvSpPr>
          <p:cNvPr id="3" name="Vertical Text Placeholder 2">
            <a:extLst>
              <a:ext uri="{FF2B5EF4-FFF2-40B4-BE49-F238E27FC236}">
                <a16:creationId xmlns:a16="http://schemas.microsoft.com/office/drawing/2014/main" id="{D28C68BF-57B4-41BA-925D-64772F4BC4F0}"/>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221E5076-08F7-4359-AF2E-69F015500144}"/>
              </a:ext>
            </a:extLst>
          </p:cNvPr>
          <p:cNvSpPr>
            <a:spLocks noGrp="1"/>
          </p:cNvSpPr>
          <p:nvPr>
            <p:ph type="dt" sz="half" idx="10"/>
          </p:nvPr>
        </p:nvSpPr>
        <p:spPr/>
        <p:txBody>
          <a:bodyPr/>
          <a:lstStyle/>
          <a:p>
            <a:fld id="{1D8BD707-D9CF-40AE-B4C6-C98DA3205C09}" type="datetimeFigureOut">
              <a:rPr lang="en-US" smtClean="0"/>
              <a:t>4/27/2020</a:t>
            </a:fld>
            <a:endParaRPr lang="en-US"/>
          </a:p>
        </p:txBody>
      </p:sp>
      <p:sp>
        <p:nvSpPr>
          <p:cNvPr id="5" name="Footer Placeholder 4">
            <a:extLst>
              <a:ext uri="{FF2B5EF4-FFF2-40B4-BE49-F238E27FC236}">
                <a16:creationId xmlns:a16="http://schemas.microsoft.com/office/drawing/2014/main" id="{220BCCCD-5859-4B20-8E16-F785C3444D08}"/>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119DB88A-4F6C-44EE-BF0F-9E04CE5237DA}"/>
              </a:ext>
            </a:extLst>
          </p:cNvPr>
          <p:cNvSpPr>
            <a:spLocks noGrp="1"/>
          </p:cNvSpPr>
          <p:nvPr>
            <p:ph type="sldNum" sz="quarter" idx="12"/>
          </p:nvPr>
        </p:nvSpPr>
        <p:spPr/>
        <p:txBody>
          <a:bodyPr/>
          <a:lstStyle/>
          <a:p>
            <a:fld id="{B6F15528-21DE-4FAA-801E-634DDDAF4B2B}" type="slidenum">
              <a:rPr lang="en-IN" smtClean="0"/>
              <a:t>‹#›</a:t>
            </a:fld>
            <a:endParaRPr lang="en-IN"/>
          </a:p>
        </p:txBody>
      </p:sp>
    </p:spTree>
    <p:extLst>
      <p:ext uri="{BB962C8B-B14F-4D97-AF65-F5344CB8AC3E}">
        <p14:creationId xmlns:p14="http://schemas.microsoft.com/office/powerpoint/2010/main" val="298238110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obj">
  <p:cSld name="1_Title Slide">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ctrTitle"/>
          </p:nvPr>
        </p:nvSpPr>
        <p:spPr>
          <a:xfrm>
            <a:off x="2995294" y="5842"/>
            <a:ext cx="6201410" cy="2998470"/>
          </a:xfrm>
          <a:prstGeom prst="rect">
            <a:avLst/>
          </a:prstGeom>
        </p:spPr>
        <p:txBody>
          <a:bodyPr wrap="square" lIns="0" tIns="0" rIns="0" bIns="0">
            <a:spAutoFit/>
          </a:bodyPr>
          <a:lstStyle>
            <a:lvl1pPr>
              <a:defRPr sz="6500" b="1" i="0">
                <a:solidFill>
                  <a:srgbClr val="EB3C9F"/>
                </a:solidFill>
                <a:latin typeface="Trebuchet MS"/>
                <a:cs typeface="Trebuchet MS"/>
              </a:defRPr>
            </a:lvl1pPr>
          </a:lstStyle>
          <a:p>
            <a:endParaRPr/>
          </a:p>
        </p:txBody>
      </p:sp>
      <p:sp>
        <p:nvSpPr>
          <p:cNvPr id="3" name="Holder 3"/>
          <p:cNvSpPr>
            <a:spLocks noGrp="1"/>
          </p:cNvSpPr>
          <p:nvPr>
            <p:ph type="subTitle" idx="4"/>
          </p:nvPr>
        </p:nvSpPr>
        <p:spPr>
          <a:xfrm>
            <a:off x="1828800" y="3840480"/>
            <a:ext cx="8534400" cy="1714500"/>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4/27/2020</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7337970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B7923E-39F6-4CEB-8030-35B156B7339A}"/>
              </a:ext>
            </a:extLst>
          </p:cNvPr>
          <p:cNvSpPr>
            <a:spLocks noGrp="1"/>
          </p:cNvSpPr>
          <p:nvPr>
            <p:ph type="title"/>
          </p:nvPr>
        </p:nvSpPr>
        <p:spPr/>
        <p:txBody>
          <a:bodyPr/>
          <a:lstStyle/>
          <a:p>
            <a:r>
              <a:rPr lang="en-US"/>
              <a:t>Click to edit Master title style</a:t>
            </a:r>
            <a:endParaRPr lang="en-IN"/>
          </a:p>
        </p:txBody>
      </p:sp>
      <p:sp>
        <p:nvSpPr>
          <p:cNvPr id="3" name="Content Placeholder 2">
            <a:extLst>
              <a:ext uri="{FF2B5EF4-FFF2-40B4-BE49-F238E27FC236}">
                <a16:creationId xmlns:a16="http://schemas.microsoft.com/office/drawing/2014/main" id="{5A858130-ACBA-4C21-9D2D-17780362A25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0F5BC794-BAC9-4A14-8518-580899B497A6}"/>
              </a:ext>
            </a:extLst>
          </p:cNvPr>
          <p:cNvSpPr>
            <a:spLocks noGrp="1"/>
          </p:cNvSpPr>
          <p:nvPr>
            <p:ph type="dt" sz="half" idx="10"/>
          </p:nvPr>
        </p:nvSpPr>
        <p:spPr/>
        <p:txBody>
          <a:bodyPr/>
          <a:lstStyle/>
          <a:p>
            <a:fld id="{1D8BD707-D9CF-40AE-B4C6-C98DA3205C09}" type="datetimeFigureOut">
              <a:rPr lang="en-US" smtClean="0"/>
              <a:t>4/27/2020</a:t>
            </a:fld>
            <a:endParaRPr lang="en-US"/>
          </a:p>
        </p:txBody>
      </p:sp>
      <p:sp>
        <p:nvSpPr>
          <p:cNvPr id="5" name="Footer Placeholder 4">
            <a:extLst>
              <a:ext uri="{FF2B5EF4-FFF2-40B4-BE49-F238E27FC236}">
                <a16:creationId xmlns:a16="http://schemas.microsoft.com/office/drawing/2014/main" id="{E02F1BF0-F3B9-40C9-A5C2-F56A7F86A6C4}"/>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5C3CBC0E-1C33-4805-B6A5-B08DACBE8556}"/>
              </a:ext>
            </a:extLst>
          </p:cNvPr>
          <p:cNvSpPr>
            <a:spLocks noGrp="1"/>
          </p:cNvSpPr>
          <p:nvPr>
            <p:ph type="sldNum" sz="quarter" idx="12"/>
          </p:nvPr>
        </p:nvSpPr>
        <p:spPr/>
        <p:txBody>
          <a:bodyPr/>
          <a:lstStyle/>
          <a:p>
            <a:fld id="{B6F15528-21DE-4FAA-801E-634DDDAF4B2B}" type="slidenum">
              <a:rPr lang="en-IN" smtClean="0"/>
              <a:t>‹#›</a:t>
            </a:fld>
            <a:endParaRPr lang="en-IN"/>
          </a:p>
        </p:txBody>
      </p:sp>
    </p:spTree>
    <p:extLst>
      <p:ext uri="{BB962C8B-B14F-4D97-AF65-F5344CB8AC3E}">
        <p14:creationId xmlns:p14="http://schemas.microsoft.com/office/powerpoint/2010/main" val="28927498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6DFAA7-A13D-421C-BB69-C4B51A379129}"/>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IN"/>
          </a:p>
        </p:txBody>
      </p:sp>
      <p:sp>
        <p:nvSpPr>
          <p:cNvPr id="3" name="Text Placeholder 2">
            <a:extLst>
              <a:ext uri="{FF2B5EF4-FFF2-40B4-BE49-F238E27FC236}">
                <a16:creationId xmlns:a16="http://schemas.microsoft.com/office/drawing/2014/main" id="{8141CE5D-41C9-4AE7-B3CE-BD251DC1038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FB5234A6-8441-48C1-BF47-1D9EEB5C9B56}"/>
              </a:ext>
            </a:extLst>
          </p:cNvPr>
          <p:cNvSpPr>
            <a:spLocks noGrp="1"/>
          </p:cNvSpPr>
          <p:nvPr>
            <p:ph type="dt" sz="half" idx="10"/>
          </p:nvPr>
        </p:nvSpPr>
        <p:spPr/>
        <p:txBody>
          <a:bodyPr/>
          <a:lstStyle/>
          <a:p>
            <a:fld id="{1D8BD707-D9CF-40AE-B4C6-C98DA3205C09}" type="datetimeFigureOut">
              <a:rPr lang="en-US" smtClean="0"/>
              <a:t>4/27/2020</a:t>
            </a:fld>
            <a:endParaRPr lang="en-US"/>
          </a:p>
        </p:txBody>
      </p:sp>
      <p:sp>
        <p:nvSpPr>
          <p:cNvPr id="5" name="Footer Placeholder 4">
            <a:extLst>
              <a:ext uri="{FF2B5EF4-FFF2-40B4-BE49-F238E27FC236}">
                <a16:creationId xmlns:a16="http://schemas.microsoft.com/office/drawing/2014/main" id="{1099D6E2-89E9-4F1F-A0C8-0F5B6038796B}"/>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74242176-8053-40D5-85EB-17F9DB7A1AAC}"/>
              </a:ext>
            </a:extLst>
          </p:cNvPr>
          <p:cNvSpPr>
            <a:spLocks noGrp="1"/>
          </p:cNvSpPr>
          <p:nvPr>
            <p:ph type="sldNum" sz="quarter" idx="12"/>
          </p:nvPr>
        </p:nvSpPr>
        <p:spPr/>
        <p:txBody>
          <a:bodyPr/>
          <a:lstStyle/>
          <a:p>
            <a:fld id="{B6F15528-21DE-4FAA-801E-634DDDAF4B2B}" type="slidenum">
              <a:rPr lang="en-IN" smtClean="0"/>
              <a:t>‹#›</a:t>
            </a:fld>
            <a:endParaRPr lang="en-IN"/>
          </a:p>
        </p:txBody>
      </p:sp>
    </p:spTree>
    <p:extLst>
      <p:ext uri="{BB962C8B-B14F-4D97-AF65-F5344CB8AC3E}">
        <p14:creationId xmlns:p14="http://schemas.microsoft.com/office/powerpoint/2010/main" val="185326824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3585B9-180C-42E2-ABAD-3D88B818E6DB}"/>
              </a:ext>
            </a:extLst>
          </p:cNvPr>
          <p:cNvSpPr>
            <a:spLocks noGrp="1"/>
          </p:cNvSpPr>
          <p:nvPr>
            <p:ph type="title"/>
          </p:nvPr>
        </p:nvSpPr>
        <p:spPr/>
        <p:txBody>
          <a:bodyPr/>
          <a:lstStyle/>
          <a:p>
            <a:r>
              <a:rPr lang="en-US"/>
              <a:t>Click to edit Master title style</a:t>
            </a:r>
            <a:endParaRPr lang="en-IN"/>
          </a:p>
        </p:txBody>
      </p:sp>
      <p:sp>
        <p:nvSpPr>
          <p:cNvPr id="3" name="Content Placeholder 2">
            <a:extLst>
              <a:ext uri="{FF2B5EF4-FFF2-40B4-BE49-F238E27FC236}">
                <a16:creationId xmlns:a16="http://schemas.microsoft.com/office/drawing/2014/main" id="{3B3E4DB5-7EA5-4685-A72E-A0366AAA5395}"/>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Content Placeholder 3">
            <a:extLst>
              <a:ext uri="{FF2B5EF4-FFF2-40B4-BE49-F238E27FC236}">
                <a16:creationId xmlns:a16="http://schemas.microsoft.com/office/drawing/2014/main" id="{DEFECDFA-2226-468E-AE40-B491568CF936}"/>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Date Placeholder 4">
            <a:extLst>
              <a:ext uri="{FF2B5EF4-FFF2-40B4-BE49-F238E27FC236}">
                <a16:creationId xmlns:a16="http://schemas.microsoft.com/office/drawing/2014/main" id="{590809B3-3E47-4909-86FB-9CABA1520BE7}"/>
              </a:ext>
            </a:extLst>
          </p:cNvPr>
          <p:cNvSpPr>
            <a:spLocks noGrp="1"/>
          </p:cNvSpPr>
          <p:nvPr>
            <p:ph type="dt" sz="half" idx="10"/>
          </p:nvPr>
        </p:nvSpPr>
        <p:spPr/>
        <p:txBody>
          <a:bodyPr/>
          <a:lstStyle/>
          <a:p>
            <a:fld id="{1D8BD707-D9CF-40AE-B4C6-C98DA3205C09}" type="datetimeFigureOut">
              <a:rPr lang="en-US" smtClean="0"/>
              <a:t>4/27/2020</a:t>
            </a:fld>
            <a:endParaRPr lang="en-US"/>
          </a:p>
        </p:txBody>
      </p:sp>
      <p:sp>
        <p:nvSpPr>
          <p:cNvPr id="6" name="Footer Placeholder 5">
            <a:extLst>
              <a:ext uri="{FF2B5EF4-FFF2-40B4-BE49-F238E27FC236}">
                <a16:creationId xmlns:a16="http://schemas.microsoft.com/office/drawing/2014/main" id="{E36680F1-C345-41C1-BCCE-974EABD67F90}"/>
              </a:ext>
            </a:extLst>
          </p:cNvPr>
          <p:cNvSpPr>
            <a:spLocks noGrp="1"/>
          </p:cNvSpPr>
          <p:nvPr>
            <p:ph type="ftr" sz="quarter" idx="11"/>
          </p:nvPr>
        </p:nvSpPr>
        <p:spPr/>
        <p:txBody>
          <a:bodyPr/>
          <a:lstStyle/>
          <a:p>
            <a:endParaRPr lang="en-IN"/>
          </a:p>
        </p:txBody>
      </p:sp>
      <p:sp>
        <p:nvSpPr>
          <p:cNvPr id="7" name="Slide Number Placeholder 6">
            <a:extLst>
              <a:ext uri="{FF2B5EF4-FFF2-40B4-BE49-F238E27FC236}">
                <a16:creationId xmlns:a16="http://schemas.microsoft.com/office/drawing/2014/main" id="{B77DBE08-526B-4A6D-9099-7254C32A3E40}"/>
              </a:ext>
            </a:extLst>
          </p:cNvPr>
          <p:cNvSpPr>
            <a:spLocks noGrp="1"/>
          </p:cNvSpPr>
          <p:nvPr>
            <p:ph type="sldNum" sz="quarter" idx="12"/>
          </p:nvPr>
        </p:nvSpPr>
        <p:spPr/>
        <p:txBody>
          <a:bodyPr/>
          <a:lstStyle/>
          <a:p>
            <a:fld id="{B6F15528-21DE-4FAA-801E-634DDDAF4B2B}" type="slidenum">
              <a:rPr lang="en-IN" smtClean="0"/>
              <a:t>‹#›</a:t>
            </a:fld>
            <a:endParaRPr lang="en-IN"/>
          </a:p>
        </p:txBody>
      </p:sp>
    </p:spTree>
    <p:extLst>
      <p:ext uri="{BB962C8B-B14F-4D97-AF65-F5344CB8AC3E}">
        <p14:creationId xmlns:p14="http://schemas.microsoft.com/office/powerpoint/2010/main" val="231670798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F2D1A4-0ECD-401B-89B6-4F72D4BCD112}"/>
              </a:ext>
            </a:extLst>
          </p:cNvPr>
          <p:cNvSpPr>
            <a:spLocks noGrp="1"/>
          </p:cNvSpPr>
          <p:nvPr>
            <p:ph type="title"/>
          </p:nvPr>
        </p:nvSpPr>
        <p:spPr>
          <a:xfrm>
            <a:off x="839788" y="365125"/>
            <a:ext cx="10515600" cy="1325563"/>
          </a:xfrm>
        </p:spPr>
        <p:txBody>
          <a:bodyPr/>
          <a:lstStyle/>
          <a:p>
            <a:r>
              <a:rPr lang="en-US"/>
              <a:t>Click to edit Master title style</a:t>
            </a:r>
            <a:endParaRPr lang="en-IN"/>
          </a:p>
        </p:txBody>
      </p:sp>
      <p:sp>
        <p:nvSpPr>
          <p:cNvPr id="3" name="Text Placeholder 2">
            <a:extLst>
              <a:ext uri="{FF2B5EF4-FFF2-40B4-BE49-F238E27FC236}">
                <a16:creationId xmlns:a16="http://schemas.microsoft.com/office/drawing/2014/main" id="{96D8F8DA-181C-4E50-9051-8C9FF4DA546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EA906FA8-9F7F-49C1-8B7D-F10AEF66641C}"/>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Text Placeholder 4">
            <a:extLst>
              <a:ext uri="{FF2B5EF4-FFF2-40B4-BE49-F238E27FC236}">
                <a16:creationId xmlns:a16="http://schemas.microsoft.com/office/drawing/2014/main" id="{6E3703F5-FBF0-4455-B715-BE63395E58B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E0744D8F-CBC2-449B-A093-1AB27C91E9EE}"/>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7" name="Date Placeholder 6">
            <a:extLst>
              <a:ext uri="{FF2B5EF4-FFF2-40B4-BE49-F238E27FC236}">
                <a16:creationId xmlns:a16="http://schemas.microsoft.com/office/drawing/2014/main" id="{6E6884F5-42AE-4A50-8023-F214D2A87D58}"/>
              </a:ext>
            </a:extLst>
          </p:cNvPr>
          <p:cNvSpPr>
            <a:spLocks noGrp="1"/>
          </p:cNvSpPr>
          <p:nvPr>
            <p:ph type="dt" sz="half" idx="10"/>
          </p:nvPr>
        </p:nvSpPr>
        <p:spPr/>
        <p:txBody>
          <a:bodyPr/>
          <a:lstStyle/>
          <a:p>
            <a:fld id="{1D8BD707-D9CF-40AE-B4C6-C98DA3205C09}" type="datetimeFigureOut">
              <a:rPr lang="en-US" smtClean="0"/>
              <a:t>4/27/2020</a:t>
            </a:fld>
            <a:endParaRPr lang="en-US"/>
          </a:p>
        </p:txBody>
      </p:sp>
      <p:sp>
        <p:nvSpPr>
          <p:cNvPr id="8" name="Footer Placeholder 7">
            <a:extLst>
              <a:ext uri="{FF2B5EF4-FFF2-40B4-BE49-F238E27FC236}">
                <a16:creationId xmlns:a16="http://schemas.microsoft.com/office/drawing/2014/main" id="{D2288AA2-DDA6-4F42-9CEA-EA6375D02C82}"/>
              </a:ext>
            </a:extLst>
          </p:cNvPr>
          <p:cNvSpPr>
            <a:spLocks noGrp="1"/>
          </p:cNvSpPr>
          <p:nvPr>
            <p:ph type="ftr" sz="quarter" idx="11"/>
          </p:nvPr>
        </p:nvSpPr>
        <p:spPr/>
        <p:txBody>
          <a:bodyPr/>
          <a:lstStyle/>
          <a:p>
            <a:endParaRPr lang="en-IN"/>
          </a:p>
        </p:txBody>
      </p:sp>
      <p:sp>
        <p:nvSpPr>
          <p:cNvPr id="9" name="Slide Number Placeholder 8">
            <a:extLst>
              <a:ext uri="{FF2B5EF4-FFF2-40B4-BE49-F238E27FC236}">
                <a16:creationId xmlns:a16="http://schemas.microsoft.com/office/drawing/2014/main" id="{15583048-E5EA-4FF2-9DC0-579E9BF6A0A5}"/>
              </a:ext>
            </a:extLst>
          </p:cNvPr>
          <p:cNvSpPr>
            <a:spLocks noGrp="1"/>
          </p:cNvSpPr>
          <p:nvPr>
            <p:ph type="sldNum" sz="quarter" idx="12"/>
          </p:nvPr>
        </p:nvSpPr>
        <p:spPr/>
        <p:txBody>
          <a:bodyPr/>
          <a:lstStyle/>
          <a:p>
            <a:fld id="{B6F15528-21DE-4FAA-801E-634DDDAF4B2B}" type="slidenum">
              <a:rPr lang="en-IN" smtClean="0"/>
              <a:t>‹#›</a:t>
            </a:fld>
            <a:endParaRPr lang="en-IN"/>
          </a:p>
        </p:txBody>
      </p:sp>
    </p:spTree>
    <p:extLst>
      <p:ext uri="{BB962C8B-B14F-4D97-AF65-F5344CB8AC3E}">
        <p14:creationId xmlns:p14="http://schemas.microsoft.com/office/powerpoint/2010/main" val="157058289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69AECB-E42C-4802-9AB7-7E47BBAC4D0E}"/>
              </a:ext>
            </a:extLst>
          </p:cNvPr>
          <p:cNvSpPr>
            <a:spLocks noGrp="1"/>
          </p:cNvSpPr>
          <p:nvPr>
            <p:ph type="title"/>
          </p:nvPr>
        </p:nvSpPr>
        <p:spPr/>
        <p:txBody>
          <a:bodyPr/>
          <a:lstStyle/>
          <a:p>
            <a:r>
              <a:rPr lang="en-US"/>
              <a:t>Click to edit Master title style</a:t>
            </a:r>
            <a:endParaRPr lang="en-IN"/>
          </a:p>
        </p:txBody>
      </p:sp>
      <p:sp>
        <p:nvSpPr>
          <p:cNvPr id="3" name="Date Placeholder 2">
            <a:extLst>
              <a:ext uri="{FF2B5EF4-FFF2-40B4-BE49-F238E27FC236}">
                <a16:creationId xmlns:a16="http://schemas.microsoft.com/office/drawing/2014/main" id="{02C4EE34-84B9-4B12-A5C4-366927AB31D6}"/>
              </a:ext>
            </a:extLst>
          </p:cNvPr>
          <p:cNvSpPr>
            <a:spLocks noGrp="1"/>
          </p:cNvSpPr>
          <p:nvPr>
            <p:ph type="dt" sz="half" idx="10"/>
          </p:nvPr>
        </p:nvSpPr>
        <p:spPr/>
        <p:txBody>
          <a:bodyPr/>
          <a:lstStyle/>
          <a:p>
            <a:fld id="{1D8BD707-D9CF-40AE-B4C6-C98DA3205C09}" type="datetimeFigureOut">
              <a:rPr lang="en-US" smtClean="0"/>
              <a:t>4/27/2020</a:t>
            </a:fld>
            <a:endParaRPr lang="en-US"/>
          </a:p>
        </p:txBody>
      </p:sp>
      <p:sp>
        <p:nvSpPr>
          <p:cNvPr id="4" name="Footer Placeholder 3">
            <a:extLst>
              <a:ext uri="{FF2B5EF4-FFF2-40B4-BE49-F238E27FC236}">
                <a16:creationId xmlns:a16="http://schemas.microsoft.com/office/drawing/2014/main" id="{DA2322B1-ED19-4519-B921-C1C43ECE8B8B}"/>
              </a:ext>
            </a:extLst>
          </p:cNvPr>
          <p:cNvSpPr>
            <a:spLocks noGrp="1"/>
          </p:cNvSpPr>
          <p:nvPr>
            <p:ph type="ftr" sz="quarter" idx="11"/>
          </p:nvPr>
        </p:nvSpPr>
        <p:spPr/>
        <p:txBody>
          <a:bodyPr/>
          <a:lstStyle/>
          <a:p>
            <a:endParaRPr lang="en-IN"/>
          </a:p>
        </p:txBody>
      </p:sp>
      <p:sp>
        <p:nvSpPr>
          <p:cNvPr id="5" name="Slide Number Placeholder 4">
            <a:extLst>
              <a:ext uri="{FF2B5EF4-FFF2-40B4-BE49-F238E27FC236}">
                <a16:creationId xmlns:a16="http://schemas.microsoft.com/office/drawing/2014/main" id="{127FBC0D-AFF8-4B7A-995B-EB54CA4D2495}"/>
              </a:ext>
            </a:extLst>
          </p:cNvPr>
          <p:cNvSpPr>
            <a:spLocks noGrp="1"/>
          </p:cNvSpPr>
          <p:nvPr>
            <p:ph type="sldNum" sz="quarter" idx="12"/>
          </p:nvPr>
        </p:nvSpPr>
        <p:spPr/>
        <p:txBody>
          <a:bodyPr/>
          <a:lstStyle/>
          <a:p>
            <a:fld id="{B6F15528-21DE-4FAA-801E-634DDDAF4B2B}" type="slidenum">
              <a:rPr lang="en-IN" smtClean="0"/>
              <a:t>‹#›</a:t>
            </a:fld>
            <a:endParaRPr lang="en-IN"/>
          </a:p>
        </p:txBody>
      </p:sp>
    </p:spTree>
    <p:extLst>
      <p:ext uri="{BB962C8B-B14F-4D97-AF65-F5344CB8AC3E}">
        <p14:creationId xmlns:p14="http://schemas.microsoft.com/office/powerpoint/2010/main" val="138620617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F2B2BA9-E65D-4A68-A2DE-CB46C73C213F}"/>
              </a:ext>
            </a:extLst>
          </p:cNvPr>
          <p:cNvSpPr>
            <a:spLocks noGrp="1"/>
          </p:cNvSpPr>
          <p:nvPr>
            <p:ph type="dt" sz="half" idx="10"/>
          </p:nvPr>
        </p:nvSpPr>
        <p:spPr/>
        <p:txBody>
          <a:bodyPr/>
          <a:lstStyle/>
          <a:p>
            <a:fld id="{1D8BD707-D9CF-40AE-B4C6-C98DA3205C09}" type="datetimeFigureOut">
              <a:rPr lang="en-US" smtClean="0"/>
              <a:t>4/27/2020</a:t>
            </a:fld>
            <a:endParaRPr lang="en-US"/>
          </a:p>
        </p:txBody>
      </p:sp>
      <p:sp>
        <p:nvSpPr>
          <p:cNvPr id="3" name="Footer Placeholder 2">
            <a:extLst>
              <a:ext uri="{FF2B5EF4-FFF2-40B4-BE49-F238E27FC236}">
                <a16:creationId xmlns:a16="http://schemas.microsoft.com/office/drawing/2014/main" id="{F10F1751-1384-4901-AF9F-B52ED111AB57}"/>
              </a:ext>
            </a:extLst>
          </p:cNvPr>
          <p:cNvSpPr>
            <a:spLocks noGrp="1"/>
          </p:cNvSpPr>
          <p:nvPr>
            <p:ph type="ftr" sz="quarter" idx="11"/>
          </p:nvPr>
        </p:nvSpPr>
        <p:spPr/>
        <p:txBody>
          <a:bodyPr/>
          <a:lstStyle/>
          <a:p>
            <a:endParaRPr lang="en-IN"/>
          </a:p>
        </p:txBody>
      </p:sp>
      <p:sp>
        <p:nvSpPr>
          <p:cNvPr id="4" name="Slide Number Placeholder 3">
            <a:extLst>
              <a:ext uri="{FF2B5EF4-FFF2-40B4-BE49-F238E27FC236}">
                <a16:creationId xmlns:a16="http://schemas.microsoft.com/office/drawing/2014/main" id="{25034643-1B04-474E-BDA4-7F399CBE31E5}"/>
              </a:ext>
            </a:extLst>
          </p:cNvPr>
          <p:cNvSpPr>
            <a:spLocks noGrp="1"/>
          </p:cNvSpPr>
          <p:nvPr>
            <p:ph type="sldNum" sz="quarter" idx="12"/>
          </p:nvPr>
        </p:nvSpPr>
        <p:spPr/>
        <p:txBody>
          <a:bodyPr/>
          <a:lstStyle/>
          <a:p>
            <a:fld id="{B6F15528-21DE-4FAA-801E-634DDDAF4B2B}" type="slidenum">
              <a:rPr lang="en-IN" smtClean="0"/>
              <a:t>‹#›</a:t>
            </a:fld>
            <a:endParaRPr lang="en-IN"/>
          </a:p>
        </p:txBody>
      </p:sp>
    </p:spTree>
    <p:extLst>
      <p:ext uri="{BB962C8B-B14F-4D97-AF65-F5344CB8AC3E}">
        <p14:creationId xmlns:p14="http://schemas.microsoft.com/office/powerpoint/2010/main" val="11079552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6912EE-8EC8-4A01-AE99-906E5E0CCB5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N"/>
          </a:p>
        </p:txBody>
      </p:sp>
      <p:sp>
        <p:nvSpPr>
          <p:cNvPr id="3" name="Content Placeholder 2">
            <a:extLst>
              <a:ext uri="{FF2B5EF4-FFF2-40B4-BE49-F238E27FC236}">
                <a16:creationId xmlns:a16="http://schemas.microsoft.com/office/drawing/2014/main" id="{46197052-2BED-445C-B272-17BBA986232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Text Placeholder 3">
            <a:extLst>
              <a:ext uri="{FF2B5EF4-FFF2-40B4-BE49-F238E27FC236}">
                <a16:creationId xmlns:a16="http://schemas.microsoft.com/office/drawing/2014/main" id="{E56565FB-5617-4333-BA3A-1FF5B4BCC7E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DFBE7BB-FF7A-4BDD-B878-357EF7FE871F}"/>
              </a:ext>
            </a:extLst>
          </p:cNvPr>
          <p:cNvSpPr>
            <a:spLocks noGrp="1"/>
          </p:cNvSpPr>
          <p:nvPr>
            <p:ph type="dt" sz="half" idx="10"/>
          </p:nvPr>
        </p:nvSpPr>
        <p:spPr/>
        <p:txBody>
          <a:bodyPr/>
          <a:lstStyle/>
          <a:p>
            <a:fld id="{1D8BD707-D9CF-40AE-B4C6-C98DA3205C09}" type="datetimeFigureOut">
              <a:rPr lang="en-US" smtClean="0"/>
              <a:t>4/27/2020</a:t>
            </a:fld>
            <a:endParaRPr lang="en-US"/>
          </a:p>
        </p:txBody>
      </p:sp>
      <p:sp>
        <p:nvSpPr>
          <p:cNvPr id="6" name="Footer Placeholder 5">
            <a:extLst>
              <a:ext uri="{FF2B5EF4-FFF2-40B4-BE49-F238E27FC236}">
                <a16:creationId xmlns:a16="http://schemas.microsoft.com/office/drawing/2014/main" id="{08E104F1-1540-452C-AFAA-E532D3F2D32E}"/>
              </a:ext>
            </a:extLst>
          </p:cNvPr>
          <p:cNvSpPr>
            <a:spLocks noGrp="1"/>
          </p:cNvSpPr>
          <p:nvPr>
            <p:ph type="ftr" sz="quarter" idx="11"/>
          </p:nvPr>
        </p:nvSpPr>
        <p:spPr/>
        <p:txBody>
          <a:bodyPr/>
          <a:lstStyle/>
          <a:p>
            <a:endParaRPr lang="en-IN"/>
          </a:p>
        </p:txBody>
      </p:sp>
      <p:sp>
        <p:nvSpPr>
          <p:cNvPr id="7" name="Slide Number Placeholder 6">
            <a:extLst>
              <a:ext uri="{FF2B5EF4-FFF2-40B4-BE49-F238E27FC236}">
                <a16:creationId xmlns:a16="http://schemas.microsoft.com/office/drawing/2014/main" id="{A0A2604E-E98F-471E-B8DD-2F7A63BFCFF2}"/>
              </a:ext>
            </a:extLst>
          </p:cNvPr>
          <p:cNvSpPr>
            <a:spLocks noGrp="1"/>
          </p:cNvSpPr>
          <p:nvPr>
            <p:ph type="sldNum" sz="quarter" idx="12"/>
          </p:nvPr>
        </p:nvSpPr>
        <p:spPr/>
        <p:txBody>
          <a:bodyPr/>
          <a:lstStyle/>
          <a:p>
            <a:fld id="{B6F15528-21DE-4FAA-801E-634DDDAF4B2B}" type="slidenum">
              <a:rPr lang="en-IN" smtClean="0"/>
              <a:t>‹#›</a:t>
            </a:fld>
            <a:endParaRPr lang="en-IN"/>
          </a:p>
        </p:txBody>
      </p:sp>
    </p:spTree>
    <p:extLst>
      <p:ext uri="{BB962C8B-B14F-4D97-AF65-F5344CB8AC3E}">
        <p14:creationId xmlns:p14="http://schemas.microsoft.com/office/powerpoint/2010/main" val="45920054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ABFDE9-6206-4E59-B589-5B0D827E974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N"/>
          </a:p>
        </p:txBody>
      </p:sp>
      <p:sp>
        <p:nvSpPr>
          <p:cNvPr id="3" name="Picture Placeholder 2">
            <a:extLst>
              <a:ext uri="{FF2B5EF4-FFF2-40B4-BE49-F238E27FC236}">
                <a16:creationId xmlns:a16="http://schemas.microsoft.com/office/drawing/2014/main" id="{AE3D0492-60C7-4D0B-9412-9576CAECEA2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N"/>
          </a:p>
        </p:txBody>
      </p:sp>
      <p:sp>
        <p:nvSpPr>
          <p:cNvPr id="4" name="Text Placeholder 3">
            <a:extLst>
              <a:ext uri="{FF2B5EF4-FFF2-40B4-BE49-F238E27FC236}">
                <a16:creationId xmlns:a16="http://schemas.microsoft.com/office/drawing/2014/main" id="{725123C7-1401-4162-84CE-C8482CEA49F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4B6BF49-83C9-4B53-8B96-73937E00BCF8}"/>
              </a:ext>
            </a:extLst>
          </p:cNvPr>
          <p:cNvSpPr>
            <a:spLocks noGrp="1"/>
          </p:cNvSpPr>
          <p:nvPr>
            <p:ph type="dt" sz="half" idx="10"/>
          </p:nvPr>
        </p:nvSpPr>
        <p:spPr/>
        <p:txBody>
          <a:bodyPr/>
          <a:lstStyle/>
          <a:p>
            <a:fld id="{1D8BD707-D9CF-40AE-B4C6-C98DA3205C09}" type="datetimeFigureOut">
              <a:rPr lang="en-US" smtClean="0"/>
              <a:t>4/27/2020</a:t>
            </a:fld>
            <a:endParaRPr lang="en-US"/>
          </a:p>
        </p:txBody>
      </p:sp>
      <p:sp>
        <p:nvSpPr>
          <p:cNvPr id="6" name="Footer Placeholder 5">
            <a:extLst>
              <a:ext uri="{FF2B5EF4-FFF2-40B4-BE49-F238E27FC236}">
                <a16:creationId xmlns:a16="http://schemas.microsoft.com/office/drawing/2014/main" id="{A465FFF5-410F-456A-8131-E1C7997976F2}"/>
              </a:ext>
            </a:extLst>
          </p:cNvPr>
          <p:cNvSpPr>
            <a:spLocks noGrp="1"/>
          </p:cNvSpPr>
          <p:nvPr>
            <p:ph type="ftr" sz="quarter" idx="11"/>
          </p:nvPr>
        </p:nvSpPr>
        <p:spPr/>
        <p:txBody>
          <a:bodyPr/>
          <a:lstStyle/>
          <a:p>
            <a:endParaRPr lang="en-IN"/>
          </a:p>
        </p:txBody>
      </p:sp>
      <p:sp>
        <p:nvSpPr>
          <p:cNvPr id="7" name="Slide Number Placeholder 6">
            <a:extLst>
              <a:ext uri="{FF2B5EF4-FFF2-40B4-BE49-F238E27FC236}">
                <a16:creationId xmlns:a16="http://schemas.microsoft.com/office/drawing/2014/main" id="{7B83D909-25BA-4A6C-9AF1-2DC187207384}"/>
              </a:ext>
            </a:extLst>
          </p:cNvPr>
          <p:cNvSpPr>
            <a:spLocks noGrp="1"/>
          </p:cNvSpPr>
          <p:nvPr>
            <p:ph type="sldNum" sz="quarter" idx="12"/>
          </p:nvPr>
        </p:nvSpPr>
        <p:spPr/>
        <p:txBody>
          <a:bodyPr/>
          <a:lstStyle/>
          <a:p>
            <a:fld id="{B6F15528-21DE-4FAA-801E-634DDDAF4B2B}" type="slidenum">
              <a:rPr lang="en-IN" smtClean="0"/>
              <a:t>‹#›</a:t>
            </a:fld>
            <a:endParaRPr lang="en-IN"/>
          </a:p>
        </p:txBody>
      </p:sp>
    </p:spTree>
    <p:extLst>
      <p:ext uri="{BB962C8B-B14F-4D97-AF65-F5344CB8AC3E}">
        <p14:creationId xmlns:p14="http://schemas.microsoft.com/office/powerpoint/2010/main" val="341688666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558463F-D20E-444A-8A12-DD3A801F1BB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IN"/>
          </a:p>
        </p:txBody>
      </p:sp>
      <p:sp>
        <p:nvSpPr>
          <p:cNvPr id="3" name="Text Placeholder 2">
            <a:extLst>
              <a:ext uri="{FF2B5EF4-FFF2-40B4-BE49-F238E27FC236}">
                <a16:creationId xmlns:a16="http://schemas.microsoft.com/office/drawing/2014/main" id="{722786AF-42C3-42A7-B163-CC5337720BC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695DB24C-1EBF-4813-9734-E2A94BAF692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t>4/27/2020</a:t>
            </a:fld>
            <a:endParaRPr lang="en-US"/>
          </a:p>
        </p:txBody>
      </p:sp>
      <p:sp>
        <p:nvSpPr>
          <p:cNvPr id="5" name="Footer Placeholder 4">
            <a:extLst>
              <a:ext uri="{FF2B5EF4-FFF2-40B4-BE49-F238E27FC236}">
                <a16:creationId xmlns:a16="http://schemas.microsoft.com/office/drawing/2014/main" id="{392D55A1-6B37-4A6B-B508-1309285C0BF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IN"/>
          </a:p>
        </p:txBody>
      </p:sp>
      <p:sp>
        <p:nvSpPr>
          <p:cNvPr id="6" name="Slide Number Placeholder 5">
            <a:extLst>
              <a:ext uri="{FF2B5EF4-FFF2-40B4-BE49-F238E27FC236}">
                <a16:creationId xmlns:a16="http://schemas.microsoft.com/office/drawing/2014/main" id="{8B7757A0-7314-41F2-954E-AF596CEF616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IN" smtClean="0"/>
              <a:t>‹#›</a:t>
            </a:fld>
            <a:endParaRPr lang="en-IN"/>
          </a:p>
        </p:txBody>
      </p:sp>
    </p:spTree>
    <p:extLst>
      <p:ext uri="{BB962C8B-B14F-4D97-AF65-F5344CB8AC3E}">
        <p14:creationId xmlns:p14="http://schemas.microsoft.com/office/powerpoint/2010/main" val="189946016"/>
      </p:ext>
    </p:extLst>
  </p:cSld>
  <p:clrMap bg1="lt1" tx1="dk1" bg2="lt2" tx2="dk2" accent1="accent1" accent2="accent2" accent3="accent3" accent4="accent4" accent5="accent5" accent6="accent6" hlink="hlink" folHlink="folHlink"/>
  <p:sldLayoutIdLst>
    <p:sldLayoutId id="2147483667" r:id="rId1"/>
    <p:sldLayoutId id="2147483668" r:id="rId2"/>
    <p:sldLayoutId id="2147483669" r:id="rId3"/>
    <p:sldLayoutId id="2147483670" r:id="rId4"/>
    <p:sldLayoutId id="2147483671" r:id="rId5"/>
    <p:sldLayoutId id="2147483672" r:id="rId6"/>
    <p:sldLayoutId id="2147483673" r:id="rId7"/>
    <p:sldLayoutId id="2147483674" r:id="rId8"/>
    <p:sldLayoutId id="2147483675" r:id="rId9"/>
    <p:sldLayoutId id="2147483676" r:id="rId10"/>
    <p:sldLayoutId id="2147483677" r:id="rId11"/>
    <p:sldLayoutId id="2147483678"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hyperlink" Target="https://en.wikipedia.org/wiki/Superior_hypophyseal_artery" TargetMode="External"/><Relationship Id="rId2" Type="http://schemas.openxmlformats.org/officeDocument/2006/relationships/hyperlink" Target="https://en.wikipedia.org/wiki/Ophthalmic_artery" TargetMode="Externa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s://www.kenhub.com/en/library/anatomy/arteries-of-the-brain" TargetMode="External"/><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hyperlink" Target="https://radiopaedia.org/articles/vidian-artery-2" TargetMode="External"/><Relationship Id="rId2" Type="http://schemas.openxmlformats.org/officeDocument/2006/relationships/hyperlink" Target="https://radiopaedia.org/articles/caroticotympanic-artery-2" TargetMode="External"/><Relationship Id="rId1" Type="http://schemas.openxmlformats.org/officeDocument/2006/relationships/slideLayout" Target="../slideLayouts/slideLayout7.xml"/><Relationship Id="rId5" Type="http://schemas.openxmlformats.org/officeDocument/2006/relationships/hyperlink" Target="https://radiopaedia.org/articles/inferolateral-trunk-2" TargetMode="External"/><Relationship Id="rId4" Type="http://schemas.openxmlformats.org/officeDocument/2006/relationships/hyperlink" Target="https://radiopaedia.org/articles/meningohypophyseal-trunk-1"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3" Type="http://schemas.openxmlformats.org/officeDocument/2006/relationships/hyperlink" Target="https://radiopaedia.org/articles/superior-hypophyseal-artery" TargetMode="External"/><Relationship Id="rId7" Type="http://schemas.openxmlformats.org/officeDocument/2006/relationships/hyperlink" Target="https://radiopaedia.org/articles/middle-cerebral-artery" TargetMode="External"/><Relationship Id="rId2" Type="http://schemas.openxmlformats.org/officeDocument/2006/relationships/hyperlink" Target="https://radiopaedia.org/articles/ophthalmic-artery" TargetMode="External"/><Relationship Id="rId1" Type="http://schemas.openxmlformats.org/officeDocument/2006/relationships/slideLayout" Target="../slideLayouts/slideLayout7.xml"/><Relationship Id="rId6" Type="http://schemas.openxmlformats.org/officeDocument/2006/relationships/hyperlink" Target="https://radiopaedia.org/articles/anterior-cerebral-artery" TargetMode="External"/><Relationship Id="rId5" Type="http://schemas.openxmlformats.org/officeDocument/2006/relationships/hyperlink" Target="https://radiopaedia.org/articles/anterior-choroidal-artery" TargetMode="External"/><Relationship Id="rId4" Type="http://schemas.openxmlformats.org/officeDocument/2006/relationships/hyperlink" Target="https://radiopaedia.org/articles/posterior-communicating-artery" TargetMode="Externa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7D0C66-397D-4624-8F0F-7D0BC2899408}"/>
              </a:ext>
            </a:extLst>
          </p:cNvPr>
          <p:cNvSpPr>
            <a:spLocks noGrp="1"/>
          </p:cNvSpPr>
          <p:nvPr>
            <p:ph type="ctrTitle"/>
          </p:nvPr>
        </p:nvSpPr>
        <p:spPr>
          <a:xfrm>
            <a:off x="838200" y="1303020"/>
            <a:ext cx="9677400" cy="2000548"/>
          </a:xfrm>
        </p:spPr>
        <p:txBody>
          <a:bodyPr/>
          <a:lstStyle/>
          <a:p>
            <a:r>
              <a:rPr lang="en-US" dirty="0"/>
              <a:t>INTERNAL CAROTID ARTERY</a:t>
            </a:r>
            <a:endParaRPr lang="en-IN" dirty="0"/>
          </a:p>
        </p:txBody>
      </p:sp>
      <p:sp>
        <p:nvSpPr>
          <p:cNvPr id="3" name="Subtitle 2">
            <a:extLst>
              <a:ext uri="{FF2B5EF4-FFF2-40B4-BE49-F238E27FC236}">
                <a16:creationId xmlns:a16="http://schemas.microsoft.com/office/drawing/2014/main" id="{41F9729B-72E5-4316-83DF-6930C4ABC9A2}"/>
              </a:ext>
            </a:extLst>
          </p:cNvPr>
          <p:cNvSpPr>
            <a:spLocks noGrp="1"/>
          </p:cNvSpPr>
          <p:nvPr>
            <p:ph type="subTitle" idx="4"/>
          </p:nvPr>
        </p:nvSpPr>
        <p:spPr>
          <a:xfrm>
            <a:off x="3581400" y="3962400"/>
            <a:ext cx="8534400" cy="677108"/>
          </a:xfrm>
        </p:spPr>
        <p:txBody>
          <a:bodyPr/>
          <a:lstStyle/>
          <a:p>
            <a:r>
              <a:rPr lang="en-US" sz="4400" dirty="0"/>
              <a:t>SURESH BABU K</a:t>
            </a:r>
            <a:endParaRPr lang="en-IN" sz="4400" dirty="0"/>
          </a:p>
        </p:txBody>
      </p:sp>
    </p:spTree>
    <p:extLst>
      <p:ext uri="{BB962C8B-B14F-4D97-AF65-F5344CB8AC3E}">
        <p14:creationId xmlns:p14="http://schemas.microsoft.com/office/powerpoint/2010/main" val="149059971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0" y="0"/>
            <a:ext cx="12192000" cy="6857999"/>
          </a:xfrm>
          <a:prstGeom prst="rect">
            <a:avLst/>
          </a:prstGeom>
          <a:blipFill>
            <a:blip r:embed="rId2" cstate="print"/>
            <a:stretch>
              <a:fillRect/>
            </a:stretch>
          </a:blipFill>
        </p:spPr>
        <p:txBody>
          <a:bodyPr wrap="square" lIns="0" tIns="0" rIns="0" bIns="0" rtlCol="0"/>
          <a:lstStyle/>
          <a:p>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0" y="0"/>
            <a:ext cx="12160530" cy="6857998"/>
          </a:xfrm>
          <a:prstGeom prst="rect">
            <a:avLst/>
          </a:prstGeom>
          <a:blipFill>
            <a:blip r:embed="rId2" cstate="print"/>
            <a:stretch>
              <a:fillRect/>
            </a:stretch>
          </a:blipFill>
        </p:spPr>
        <p:txBody>
          <a:bodyPr wrap="square" lIns="0" tIns="0" rIns="0" bIns="0" rtlCol="0"/>
          <a:lstStyle/>
          <a:p>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78739" y="595629"/>
            <a:ext cx="11050905" cy="2159000"/>
          </a:xfrm>
          <a:prstGeom prst="rect">
            <a:avLst/>
          </a:prstGeom>
        </p:spPr>
        <p:txBody>
          <a:bodyPr vert="horz" wrap="square" lIns="0" tIns="12065" rIns="0" bIns="0" rtlCol="0">
            <a:spAutoFit/>
          </a:bodyPr>
          <a:lstStyle/>
          <a:p>
            <a:pPr marL="137160" indent="-125095">
              <a:lnSpc>
                <a:spcPct val="100000"/>
              </a:lnSpc>
              <a:spcBef>
                <a:spcPts val="95"/>
              </a:spcBef>
              <a:buSzPct val="96428"/>
              <a:buFont typeface="Arial"/>
              <a:buChar char="•"/>
              <a:tabLst>
                <a:tab pos="137795" algn="l"/>
              </a:tabLst>
            </a:pPr>
            <a:r>
              <a:rPr sz="2800" b="1" spc="-5" dirty="0">
                <a:latin typeface="Arial"/>
                <a:cs typeface="Arial"/>
              </a:rPr>
              <a:t>C5: Clinoid</a:t>
            </a:r>
            <a:r>
              <a:rPr sz="2800" b="1" spc="10" dirty="0">
                <a:latin typeface="Arial"/>
                <a:cs typeface="Arial"/>
              </a:rPr>
              <a:t> </a:t>
            </a:r>
            <a:r>
              <a:rPr sz="2800" b="1" spc="-5" dirty="0">
                <a:latin typeface="Arial"/>
                <a:cs typeface="Arial"/>
              </a:rPr>
              <a:t>segment</a:t>
            </a:r>
            <a:endParaRPr sz="2800">
              <a:latin typeface="Arial"/>
              <a:cs typeface="Arial"/>
            </a:endParaRPr>
          </a:p>
          <a:p>
            <a:pPr marL="137160" indent="-125095">
              <a:lnSpc>
                <a:spcPct val="100000"/>
              </a:lnSpc>
              <a:buSzPct val="96428"/>
              <a:buChar char="•"/>
              <a:tabLst>
                <a:tab pos="137795" algn="l"/>
              </a:tabLst>
            </a:pPr>
            <a:r>
              <a:rPr sz="2800" spc="-5" dirty="0">
                <a:latin typeface="Arial"/>
                <a:cs typeface="Arial"/>
              </a:rPr>
              <a:t>Between proximal, distal </a:t>
            </a:r>
            <a:r>
              <a:rPr sz="2800" dirty="0">
                <a:latin typeface="Arial"/>
                <a:cs typeface="Arial"/>
              </a:rPr>
              <a:t>dural rings </a:t>
            </a:r>
            <a:r>
              <a:rPr sz="2800" spc="-5" dirty="0">
                <a:latin typeface="Arial"/>
                <a:cs typeface="Arial"/>
              </a:rPr>
              <a:t>of cavernous</a:t>
            </a:r>
            <a:r>
              <a:rPr sz="2800" spc="90" dirty="0">
                <a:latin typeface="Arial"/>
                <a:cs typeface="Arial"/>
              </a:rPr>
              <a:t> </a:t>
            </a:r>
            <a:r>
              <a:rPr sz="2800" spc="-5" dirty="0">
                <a:latin typeface="Arial"/>
                <a:cs typeface="Arial"/>
              </a:rPr>
              <a:t>sinus</a:t>
            </a:r>
            <a:endParaRPr sz="2800">
              <a:latin typeface="Arial"/>
              <a:cs typeface="Arial"/>
            </a:endParaRPr>
          </a:p>
          <a:p>
            <a:pPr marL="137160" indent="-125095">
              <a:lnSpc>
                <a:spcPct val="100000"/>
              </a:lnSpc>
              <a:buSzPct val="96428"/>
              <a:buChar char="•"/>
              <a:tabLst>
                <a:tab pos="137795" algn="l"/>
              </a:tabLst>
            </a:pPr>
            <a:r>
              <a:rPr sz="2800" spc="-5" dirty="0">
                <a:latin typeface="Arial"/>
                <a:cs typeface="Arial"/>
              </a:rPr>
              <a:t>Ends as ICA </a:t>
            </a:r>
            <a:r>
              <a:rPr sz="2800" dirty="0">
                <a:latin typeface="Arial"/>
                <a:cs typeface="Arial"/>
              </a:rPr>
              <a:t>enters subarachnoid </a:t>
            </a:r>
            <a:r>
              <a:rPr sz="2800" spc="-5" dirty="0">
                <a:latin typeface="Arial"/>
                <a:cs typeface="Arial"/>
              </a:rPr>
              <a:t>space </a:t>
            </a:r>
            <a:r>
              <a:rPr sz="2800" dirty="0">
                <a:latin typeface="Arial"/>
                <a:cs typeface="Arial"/>
              </a:rPr>
              <a:t>near anterior clinoid</a:t>
            </a:r>
            <a:r>
              <a:rPr sz="2800" spc="-160" dirty="0">
                <a:latin typeface="Arial"/>
                <a:cs typeface="Arial"/>
              </a:rPr>
              <a:t> </a:t>
            </a:r>
            <a:r>
              <a:rPr sz="2800" dirty="0">
                <a:latin typeface="Arial"/>
                <a:cs typeface="Arial"/>
              </a:rPr>
              <a:t>process</a:t>
            </a:r>
            <a:endParaRPr sz="2800">
              <a:latin typeface="Arial"/>
              <a:cs typeface="Arial"/>
            </a:endParaRPr>
          </a:p>
          <a:p>
            <a:pPr marL="12700" marR="173355">
              <a:lnSpc>
                <a:spcPct val="100000"/>
              </a:lnSpc>
              <a:buSzPct val="96428"/>
              <a:buChar char="•"/>
              <a:tabLst>
                <a:tab pos="137795" algn="l"/>
              </a:tabLst>
            </a:pPr>
            <a:r>
              <a:rPr sz="2800" spc="-5" dirty="0">
                <a:latin typeface="Arial"/>
                <a:cs typeface="Arial"/>
              </a:rPr>
              <a:t>No </a:t>
            </a:r>
            <a:r>
              <a:rPr sz="2800" dirty="0">
                <a:latin typeface="Arial"/>
                <a:cs typeface="Arial"/>
              </a:rPr>
              <a:t>important branches unless ophthalmic artery arises </a:t>
            </a:r>
            <a:r>
              <a:rPr sz="2800" spc="-5" dirty="0">
                <a:latin typeface="Arial"/>
                <a:cs typeface="Arial"/>
              </a:rPr>
              <a:t>within </a:t>
            </a:r>
            <a:r>
              <a:rPr sz="2800" dirty="0">
                <a:latin typeface="Arial"/>
                <a:cs typeface="Arial"/>
              </a:rPr>
              <a:t>clinoid  </a:t>
            </a:r>
            <a:r>
              <a:rPr sz="2800" spc="-5" dirty="0">
                <a:latin typeface="Arial"/>
                <a:cs typeface="Arial"/>
              </a:rPr>
              <a:t>segment.</a:t>
            </a:r>
            <a:endParaRPr sz="2800">
              <a:latin typeface="Arial"/>
              <a:cs typeface="Arial"/>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0" y="0"/>
            <a:ext cx="12192000" cy="6857999"/>
          </a:xfrm>
          <a:prstGeom prst="rect">
            <a:avLst/>
          </a:prstGeom>
          <a:blipFill>
            <a:blip r:embed="rId2" cstate="print"/>
            <a:stretch>
              <a:fillRect/>
            </a:stretch>
          </a:blipFill>
        </p:spPr>
        <p:txBody>
          <a:bodyPr wrap="square" lIns="0" tIns="0" rIns="0" bIns="0" rtlCol="0"/>
          <a:lstStyle/>
          <a:p>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78739" y="49809"/>
            <a:ext cx="12113261" cy="4789132"/>
          </a:xfrm>
          <a:prstGeom prst="rect">
            <a:avLst/>
          </a:prstGeom>
        </p:spPr>
        <p:txBody>
          <a:bodyPr vert="horz" wrap="square" lIns="0" tIns="140335" rIns="0" bIns="0" rtlCol="0">
            <a:spAutoFit/>
          </a:bodyPr>
          <a:lstStyle/>
          <a:p>
            <a:pPr marL="12700">
              <a:lnSpc>
                <a:spcPct val="100000"/>
              </a:lnSpc>
              <a:spcBef>
                <a:spcPts val="1105"/>
              </a:spcBef>
            </a:pPr>
            <a:r>
              <a:rPr sz="2250" spc="380" dirty="0">
                <a:solidFill>
                  <a:srgbClr val="EB3C9F"/>
                </a:solidFill>
                <a:latin typeface="Arial"/>
                <a:cs typeface="Arial"/>
              </a:rPr>
              <a:t> </a:t>
            </a:r>
            <a:r>
              <a:rPr sz="2800" b="1" spc="-5" dirty="0">
                <a:latin typeface="Trebuchet MS"/>
                <a:cs typeface="Trebuchet MS"/>
              </a:rPr>
              <a:t>C6: </a:t>
            </a:r>
            <a:r>
              <a:rPr sz="2800" b="1" spc="-10" dirty="0">
                <a:latin typeface="Trebuchet MS"/>
                <a:cs typeface="Trebuchet MS"/>
              </a:rPr>
              <a:t>Ophthalmic</a:t>
            </a:r>
            <a:r>
              <a:rPr sz="2800" b="1" spc="-280" dirty="0">
                <a:latin typeface="Trebuchet MS"/>
                <a:cs typeface="Trebuchet MS"/>
              </a:rPr>
              <a:t> </a:t>
            </a:r>
            <a:r>
              <a:rPr sz="2800" b="1" spc="-5" dirty="0">
                <a:latin typeface="Trebuchet MS"/>
                <a:cs typeface="Trebuchet MS"/>
              </a:rPr>
              <a:t>segment</a:t>
            </a:r>
            <a:endParaRPr sz="2800" dirty="0">
              <a:latin typeface="Trebuchet MS"/>
              <a:cs typeface="Trebuchet MS"/>
            </a:endParaRPr>
          </a:p>
          <a:p>
            <a:pPr marL="355600" marR="5080" indent="-342900">
              <a:lnSpc>
                <a:spcPct val="100000"/>
              </a:lnSpc>
              <a:spcBef>
                <a:spcPts val="1010"/>
              </a:spcBef>
              <a:tabLst>
                <a:tab pos="461645" algn="l"/>
              </a:tabLst>
            </a:pPr>
            <a:r>
              <a:rPr sz="2250" spc="380" dirty="0">
                <a:solidFill>
                  <a:srgbClr val="EB3C9F"/>
                </a:solidFill>
                <a:latin typeface="Arial"/>
                <a:cs typeface="Arial"/>
              </a:rPr>
              <a:t>		</a:t>
            </a:r>
            <a:r>
              <a:rPr sz="2800" spc="-5" dirty="0">
                <a:latin typeface="Trebuchet MS"/>
                <a:cs typeface="Trebuchet MS"/>
              </a:rPr>
              <a:t>Extends from </a:t>
            </a:r>
            <a:r>
              <a:rPr sz="2800" spc="-10" dirty="0">
                <a:latin typeface="Trebuchet MS"/>
                <a:cs typeface="Trebuchet MS"/>
              </a:rPr>
              <a:t>distal dural </a:t>
            </a:r>
            <a:r>
              <a:rPr sz="2800" spc="-5" dirty="0">
                <a:latin typeface="Trebuchet MS"/>
                <a:cs typeface="Trebuchet MS"/>
              </a:rPr>
              <a:t>ring at superior </a:t>
            </a:r>
            <a:r>
              <a:rPr sz="2800" spc="-10" dirty="0">
                <a:latin typeface="Trebuchet MS"/>
                <a:cs typeface="Trebuchet MS"/>
              </a:rPr>
              <a:t>clinoid </a:t>
            </a:r>
            <a:r>
              <a:rPr sz="2800" spc="-5" dirty="0">
                <a:latin typeface="Trebuchet MS"/>
                <a:cs typeface="Trebuchet MS"/>
              </a:rPr>
              <a:t>to </a:t>
            </a:r>
            <a:r>
              <a:rPr sz="2800" spc="-10" dirty="0">
                <a:latin typeface="Trebuchet MS"/>
                <a:cs typeface="Trebuchet MS"/>
              </a:rPr>
              <a:t>just  </a:t>
            </a:r>
            <a:r>
              <a:rPr sz="2800" spc="-5" dirty="0">
                <a:latin typeface="Trebuchet MS"/>
                <a:cs typeface="Trebuchet MS"/>
              </a:rPr>
              <a:t>below posterior </a:t>
            </a:r>
            <a:r>
              <a:rPr sz="2800" spc="-10" dirty="0">
                <a:latin typeface="Trebuchet MS"/>
                <a:cs typeface="Trebuchet MS"/>
              </a:rPr>
              <a:t>communicating </a:t>
            </a:r>
            <a:r>
              <a:rPr sz="2800" spc="-5" dirty="0">
                <a:latin typeface="Trebuchet MS"/>
                <a:cs typeface="Trebuchet MS"/>
              </a:rPr>
              <a:t>artery (PCoA)</a:t>
            </a:r>
            <a:r>
              <a:rPr sz="2800" spc="45" dirty="0">
                <a:latin typeface="Trebuchet MS"/>
                <a:cs typeface="Trebuchet MS"/>
              </a:rPr>
              <a:t> </a:t>
            </a:r>
            <a:r>
              <a:rPr sz="2800" spc="-5" dirty="0">
                <a:latin typeface="Trebuchet MS"/>
                <a:cs typeface="Trebuchet MS"/>
              </a:rPr>
              <a:t>origin</a:t>
            </a:r>
            <a:endParaRPr sz="2800" dirty="0">
              <a:latin typeface="Trebuchet MS"/>
              <a:cs typeface="Trebuchet MS"/>
            </a:endParaRPr>
          </a:p>
          <a:p>
            <a:pPr marL="12700">
              <a:lnSpc>
                <a:spcPct val="100000"/>
              </a:lnSpc>
              <a:spcBef>
                <a:spcPts val="1000"/>
              </a:spcBef>
            </a:pPr>
            <a:r>
              <a:rPr sz="2250" spc="380" dirty="0">
                <a:solidFill>
                  <a:srgbClr val="EB3C9F"/>
                </a:solidFill>
                <a:latin typeface="Arial"/>
                <a:cs typeface="Arial"/>
              </a:rPr>
              <a:t> </a:t>
            </a:r>
            <a:r>
              <a:rPr sz="2800" spc="-135" dirty="0">
                <a:latin typeface="Trebuchet MS"/>
                <a:cs typeface="Trebuchet MS"/>
              </a:rPr>
              <a:t>Two </a:t>
            </a:r>
            <a:r>
              <a:rPr sz="2800" spc="-10" dirty="0">
                <a:latin typeface="Trebuchet MS"/>
                <a:cs typeface="Trebuchet MS"/>
              </a:rPr>
              <a:t>important</a:t>
            </a:r>
            <a:r>
              <a:rPr sz="2800" spc="-135" dirty="0">
                <a:latin typeface="Trebuchet MS"/>
                <a:cs typeface="Trebuchet MS"/>
              </a:rPr>
              <a:t> </a:t>
            </a:r>
            <a:r>
              <a:rPr sz="2800" spc="-10" dirty="0">
                <a:latin typeface="Trebuchet MS"/>
                <a:cs typeface="Trebuchet MS"/>
              </a:rPr>
              <a:t>branches</a:t>
            </a:r>
            <a:endParaRPr sz="2800" dirty="0">
              <a:latin typeface="Trebuchet MS"/>
              <a:cs typeface="Trebuchet MS"/>
            </a:endParaRPr>
          </a:p>
          <a:p>
            <a:pPr marL="12700">
              <a:lnSpc>
                <a:spcPct val="100000"/>
              </a:lnSpc>
              <a:spcBef>
                <a:spcPts val="994"/>
              </a:spcBef>
            </a:pPr>
            <a:r>
              <a:rPr sz="2250" spc="380" dirty="0">
                <a:solidFill>
                  <a:srgbClr val="EB3C9F"/>
                </a:solidFill>
                <a:latin typeface="Arial"/>
                <a:cs typeface="Arial"/>
              </a:rPr>
              <a:t> </a:t>
            </a:r>
            <a:r>
              <a:rPr sz="2800" spc="-10" dirty="0">
                <a:latin typeface="Trebuchet MS"/>
                <a:cs typeface="Trebuchet MS"/>
              </a:rPr>
              <a:t>the </a:t>
            </a:r>
            <a:r>
              <a:rPr sz="2800" b="1" i="1" u="heavy" spc="-5" dirty="0">
                <a:solidFill>
                  <a:srgbClr val="EE5285"/>
                </a:solidFill>
                <a:uFill>
                  <a:solidFill>
                    <a:srgbClr val="EE5285"/>
                  </a:solidFill>
                </a:uFill>
                <a:latin typeface="Trebuchet MS"/>
                <a:cs typeface="Trebuchet MS"/>
                <a:hlinkClick r:id="rId2"/>
              </a:rPr>
              <a:t>ophthalmic</a:t>
            </a:r>
            <a:r>
              <a:rPr sz="2800" b="1" i="1" u="heavy" spc="-254" dirty="0">
                <a:solidFill>
                  <a:srgbClr val="EE5285"/>
                </a:solidFill>
                <a:uFill>
                  <a:solidFill>
                    <a:srgbClr val="EE5285"/>
                  </a:solidFill>
                </a:uFill>
                <a:latin typeface="Trebuchet MS"/>
                <a:cs typeface="Trebuchet MS"/>
                <a:hlinkClick r:id="rId2"/>
              </a:rPr>
              <a:t> </a:t>
            </a:r>
            <a:r>
              <a:rPr sz="2800" b="1" i="1" u="heavy" spc="-5" dirty="0">
                <a:solidFill>
                  <a:srgbClr val="EE5285"/>
                </a:solidFill>
                <a:uFill>
                  <a:solidFill>
                    <a:srgbClr val="EE5285"/>
                  </a:solidFill>
                </a:uFill>
                <a:latin typeface="Trebuchet MS"/>
                <a:cs typeface="Trebuchet MS"/>
                <a:hlinkClick r:id="rId2"/>
              </a:rPr>
              <a:t>artery</a:t>
            </a:r>
            <a:endParaRPr sz="2800" dirty="0">
              <a:latin typeface="Trebuchet MS"/>
              <a:cs typeface="Trebuchet MS"/>
            </a:endParaRPr>
          </a:p>
          <a:p>
            <a:pPr marL="12700">
              <a:lnSpc>
                <a:spcPct val="100000"/>
              </a:lnSpc>
              <a:spcBef>
                <a:spcPts val="1005"/>
              </a:spcBef>
            </a:pPr>
            <a:r>
              <a:rPr sz="2250" spc="380" dirty="0">
                <a:solidFill>
                  <a:srgbClr val="EB3C9F"/>
                </a:solidFill>
                <a:latin typeface="Arial"/>
                <a:cs typeface="Arial"/>
              </a:rPr>
              <a:t> </a:t>
            </a:r>
            <a:r>
              <a:rPr sz="2800" spc="-5" dirty="0">
                <a:latin typeface="Trebuchet MS"/>
                <a:cs typeface="Trebuchet MS"/>
              </a:rPr>
              <a:t>the </a:t>
            </a:r>
            <a:r>
              <a:rPr sz="2800" b="1" i="1" u="heavy" spc="-5" dirty="0">
                <a:solidFill>
                  <a:srgbClr val="EE5285"/>
                </a:solidFill>
                <a:uFill>
                  <a:solidFill>
                    <a:srgbClr val="EE5285"/>
                  </a:solidFill>
                </a:uFill>
                <a:latin typeface="Trebuchet MS"/>
                <a:cs typeface="Trebuchet MS"/>
                <a:hlinkClick r:id="rId3"/>
              </a:rPr>
              <a:t>superior hypophyseal</a:t>
            </a:r>
            <a:r>
              <a:rPr sz="2800" b="1" i="1" u="heavy" spc="-235" dirty="0">
                <a:solidFill>
                  <a:srgbClr val="EE5285"/>
                </a:solidFill>
                <a:uFill>
                  <a:solidFill>
                    <a:srgbClr val="EE5285"/>
                  </a:solidFill>
                </a:uFill>
                <a:latin typeface="Trebuchet MS"/>
                <a:cs typeface="Trebuchet MS"/>
                <a:hlinkClick r:id="rId3"/>
              </a:rPr>
              <a:t> </a:t>
            </a:r>
            <a:r>
              <a:rPr sz="2800" b="1" i="1" u="heavy" spc="-5" dirty="0">
                <a:solidFill>
                  <a:srgbClr val="EE5285"/>
                </a:solidFill>
                <a:uFill>
                  <a:solidFill>
                    <a:srgbClr val="EE5285"/>
                  </a:solidFill>
                </a:uFill>
                <a:latin typeface="Trebuchet MS"/>
                <a:cs typeface="Trebuchet MS"/>
                <a:hlinkClick r:id="rId3"/>
              </a:rPr>
              <a:t>artery</a:t>
            </a:r>
            <a:endParaRPr lang="en-US" sz="2800" b="1" i="1" u="heavy" spc="-5" dirty="0">
              <a:solidFill>
                <a:srgbClr val="EE5285"/>
              </a:solidFill>
              <a:uFill>
                <a:solidFill>
                  <a:srgbClr val="EE5285"/>
                </a:solidFill>
              </a:uFill>
              <a:latin typeface="Trebuchet MS"/>
              <a:cs typeface="Trebuchet MS"/>
            </a:endParaRPr>
          </a:p>
          <a:p>
            <a:pPr marL="12700">
              <a:lnSpc>
                <a:spcPct val="100000"/>
              </a:lnSpc>
              <a:spcBef>
                <a:spcPts val="1005"/>
              </a:spcBef>
            </a:pPr>
            <a:endParaRPr lang="en-IN" sz="2800" b="1" i="1" u="heavy" spc="-5" dirty="0">
              <a:solidFill>
                <a:srgbClr val="EE5285"/>
              </a:solidFill>
              <a:uFill>
                <a:solidFill>
                  <a:srgbClr val="EE5285"/>
                </a:solidFill>
              </a:uFill>
              <a:latin typeface="Trebuchet MS"/>
              <a:cs typeface="Trebuchet MS"/>
            </a:endParaRPr>
          </a:p>
          <a:p>
            <a:pPr marL="12700">
              <a:lnSpc>
                <a:spcPct val="100000"/>
              </a:lnSpc>
              <a:spcBef>
                <a:spcPts val="1005"/>
              </a:spcBef>
            </a:pPr>
            <a:r>
              <a:rPr lang="en-US" sz="2800" dirty="0">
                <a:latin typeface="Trebuchet MS"/>
                <a:cs typeface="Trebuchet MS"/>
              </a:rPr>
              <a:t>The superior hypophyseal artery is an artery supplying the pars </a:t>
            </a:r>
            <a:r>
              <a:rPr lang="en-US" sz="2800" dirty="0" err="1">
                <a:latin typeface="Trebuchet MS"/>
                <a:cs typeface="Trebuchet MS"/>
              </a:rPr>
              <a:t>tuberalis</a:t>
            </a:r>
            <a:r>
              <a:rPr lang="en-US" sz="2800" dirty="0">
                <a:latin typeface="Trebuchet MS"/>
                <a:cs typeface="Trebuchet MS"/>
              </a:rPr>
              <a:t>, the infundibulum of the pituitary gland, and the median eminence</a:t>
            </a:r>
            <a:endParaRPr sz="2800" dirty="0">
              <a:latin typeface="Trebuchet MS"/>
              <a:cs typeface="Trebuchet MS"/>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4086861" y="632588"/>
            <a:ext cx="4107179" cy="696595"/>
          </a:xfrm>
          <a:prstGeom prst="rect">
            <a:avLst/>
          </a:prstGeom>
        </p:spPr>
        <p:txBody>
          <a:bodyPr vert="horz" wrap="square" lIns="0" tIns="13335" rIns="0" bIns="0" rtlCol="0" anchor="ctr">
            <a:spAutoFit/>
          </a:bodyPr>
          <a:lstStyle/>
          <a:p>
            <a:pPr marL="12700">
              <a:lnSpc>
                <a:spcPct val="100000"/>
              </a:lnSpc>
              <a:spcBef>
                <a:spcPts val="105"/>
              </a:spcBef>
            </a:pPr>
            <a:r>
              <a:rPr dirty="0">
                <a:latin typeface="Times New Roman"/>
                <a:cs typeface="Times New Roman"/>
              </a:rPr>
              <a:t>Ophthalmic</a:t>
            </a:r>
            <a:r>
              <a:rPr spc="-100" dirty="0">
                <a:latin typeface="Times New Roman"/>
                <a:cs typeface="Times New Roman"/>
              </a:rPr>
              <a:t> </a:t>
            </a:r>
            <a:r>
              <a:rPr dirty="0">
                <a:latin typeface="Times New Roman"/>
                <a:cs typeface="Times New Roman"/>
              </a:rPr>
              <a:t>artery</a:t>
            </a:r>
          </a:p>
        </p:txBody>
      </p:sp>
      <p:sp>
        <p:nvSpPr>
          <p:cNvPr id="3" name="object 3"/>
          <p:cNvSpPr txBox="1"/>
          <p:nvPr/>
        </p:nvSpPr>
        <p:spPr>
          <a:xfrm>
            <a:off x="1143001" y="1910690"/>
            <a:ext cx="9753600" cy="1684020"/>
          </a:xfrm>
          <a:prstGeom prst="rect">
            <a:avLst/>
          </a:prstGeom>
        </p:spPr>
        <p:txBody>
          <a:bodyPr vert="horz" wrap="square" lIns="0" tIns="110490" rIns="0" bIns="0" rtlCol="0">
            <a:spAutoFit/>
          </a:bodyPr>
          <a:lstStyle/>
          <a:p>
            <a:pPr marL="12700">
              <a:spcBef>
                <a:spcPts val="870"/>
              </a:spcBef>
            </a:pPr>
            <a:r>
              <a:rPr sz="3200" b="1" u="heavy" dirty="0">
                <a:uFill>
                  <a:solidFill>
                    <a:srgbClr val="000000"/>
                  </a:solidFill>
                </a:uFill>
                <a:latin typeface="Carlito"/>
                <a:cs typeface="Carlito"/>
              </a:rPr>
              <a:t>Origin</a:t>
            </a:r>
            <a:r>
              <a:rPr sz="3200" dirty="0">
                <a:latin typeface="Carlito"/>
                <a:cs typeface="Carlito"/>
              </a:rPr>
              <a:t>:-</a:t>
            </a:r>
          </a:p>
          <a:p>
            <a:pPr marL="12700" marR="5080" indent="91440">
              <a:spcBef>
                <a:spcPts val="770"/>
              </a:spcBef>
            </a:pPr>
            <a:r>
              <a:rPr sz="3200" spc="-15" dirty="0">
                <a:latin typeface="Carlito"/>
                <a:cs typeface="Carlito"/>
              </a:rPr>
              <a:t>branch </a:t>
            </a:r>
            <a:r>
              <a:rPr sz="3200" spc="-5" dirty="0">
                <a:latin typeface="Carlito"/>
                <a:cs typeface="Carlito"/>
              </a:rPr>
              <a:t>of </a:t>
            </a:r>
            <a:r>
              <a:rPr sz="3200" spc="-10" dirty="0">
                <a:latin typeface="Carlito"/>
                <a:cs typeface="Carlito"/>
              </a:rPr>
              <a:t>internal </a:t>
            </a:r>
            <a:r>
              <a:rPr sz="3200" spc="-15" dirty="0">
                <a:latin typeface="Carlito"/>
                <a:cs typeface="Carlito"/>
              </a:rPr>
              <a:t>carotid </a:t>
            </a:r>
            <a:r>
              <a:rPr sz="3200" spc="-5" dirty="0">
                <a:latin typeface="Carlito"/>
                <a:cs typeface="Carlito"/>
              </a:rPr>
              <a:t>artery </a:t>
            </a:r>
            <a:r>
              <a:rPr sz="3200" dirty="0">
                <a:latin typeface="Carlito"/>
                <a:cs typeface="Carlito"/>
              </a:rPr>
              <a:t>as it </a:t>
            </a:r>
            <a:r>
              <a:rPr sz="3200" spc="-15" dirty="0">
                <a:latin typeface="Carlito"/>
                <a:cs typeface="Carlito"/>
              </a:rPr>
              <a:t>leaves  </a:t>
            </a:r>
            <a:r>
              <a:rPr sz="3200" spc="-10" dirty="0">
                <a:latin typeface="Carlito"/>
                <a:cs typeface="Carlito"/>
              </a:rPr>
              <a:t>cavernous</a:t>
            </a:r>
            <a:r>
              <a:rPr sz="3200" spc="-5" dirty="0">
                <a:latin typeface="Carlito"/>
                <a:cs typeface="Carlito"/>
              </a:rPr>
              <a:t> sinus</a:t>
            </a:r>
            <a:endParaRPr sz="3200" dirty="0">
              <a:latin typeface="Carlito"/>
              <a:cs typeface="Carlito"/>
            </a:endParaRPr>
          </a:p>
        </p:txBody>
      </p:sp>
      <p:sp>
        <p:nvSpPr>
          <p:cNvPr id="4" name="object 4"/>
          <p:cNvSpPr/>
          <p:nvPr/>
        </p:nvSpPr>
        <p:spPr>
          <a:xfrm>
            <a:off x="7543800" y="3116580"/>
            <a:ext cx="4744212" cy="3741420"/>
          </a:xfrm>
          <a:prstGeom prst="rect">
            <a:avLst/>
          </a:prstGeom>
          <a:blipFill>
            <a:blip r:embed="rId2" cstate="print"/>
            <a:stretch>
              <a:fillRect/>
            </a:stretch>
          </a:blipFill>
        </p:spPr>
        <p:txBody>
          <a:bodyPr wrap="square" lIns="0" tIns="0" rIns="0" bIns="0" rtlCol="0"/>
          <a:lstStyle/>
          <a:p>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3463290" y="448183"/>
            <a:ext cx="5127625" cy="696595"/>
          </a:xfrm>
          <a:prstGeom prst="rect">
            <a:avLst/>
          </a:prstGeom>
        </p:spPr>
        <p:txBody>
          <a:bodyPr vert="horz" wrap="square" lIns="0" tIns="13335" rIns="0" bIns="0" rtlCol="0" anchor="ctr">
            <a:spAutoFit/>
          </a:bodyPr>
          <a:lstStyle/>
          <a:p>
            <a:pPr marL="12700">
              <a:lnSpc>
                <a:spcPct val="100000"/>
              </a:lnSpc>
              <a:spcBef>
                <a:spcPts val="105"/>
              </a:spcBef>
            </a:pPr>
            <a:r>
              <a:rPr spc="-155" dirty="0"/>
              <a:t>course </a:t>
            </a:r>
            <a:r>
              <a:rPr spc="70" dirty="0"/>
              <a:t>and</a:t>
            </a:r>
            <a:r>
              <a:rPr spc="50" dirty="0"/>
              <a:t> </a:t>
            </a:r>
            <a:r>
              <a:rPr spc="30" dirty="0"/>
              <a:t>relation</a:t>
            </a:r>
            <a:endParaRPr/>
          </a:p>
        </p:txBody>
      </p:sp>
      <p:sp>
        <p:nvSpPr>
          <p:cNvPr id="3" name="object 3"/>
          <p:cNvSpPr txBox="1"/>
          <p:nvPr/>
        </p:nvSpPr>
        <p:spPr>
          <a:xfrm>
            <a:off x="457201" y="1249172"/>
            <a:ext cx="11353800" cy="1796004"/>
          </a:xfrm>
          <a:prstGeom prst="rect">
            <a:avLst/>
          </a:prstGeom>
        </p:spPr>
        <p:txBody>
          <a:bodyPr vert="horz" wrap="square" lIns="0" tIns="64135" rIns="0" bIns="0" rtlCol="0">
            <a:spAutoFit/>
          </a:bodyPr>
          <a:lstStyle/>
          <a:p>
            <a:pPr marL="12700" marR="5080">
              <a:lnSpc>
                <a:spcPts val="3240"/>
              </a:lnSpc>
              <a:spcBef>
                <a:spcPts val="505"/>
              </a:spcBef>
              <a:buSzPct val="96666"/>
              <a:buAutoNum type="arabicPlain"/>
              <a:tabLst>
                <a:tab pos="323850" algn="l"/>
              </a:tabLst>
            </a:pPr>
            <a:r>
              <a:rPr lang="en-US" sz="3000" spc="-5" dirty="0">
                <a:latin typeface="Carlito"/>
                <a:cs typeface="Carlito"/>
              </a:rPr>
              <a:t> </a:t>
            </a:r>
            <a:r>
              <a:rPr sz="3000" spc="-5" dirty="0">
                <a:latin typeface="Carlito"/>
                <a:cs typeface="Carlito"/>
              </a:rPr>
              <a:t>passes </a:t>
            </a:r>
            <a:r>
              <a:rPr sz="3000" spc="-20" dirty="0">
                <a:latin typeface="Carlito"/>
                <a:cs typeface="Carlito"/>
              </a:rPr>
              <a:t>forward </a:t>
            </a:r>
            <a:r>
              <a:rPr sz="3000" spc="-10" dirty="0">
                <a:latin typeface="Carlito"/>
                <a:cs typeface="Carlito"/>
              </a:rPr>
              <a:t>through </a:t>
            </a:r>
            <a:r>
              <a:rPr sz="3000" spc="-5" dirty="0">
                <a:latin typeface="Carlito"/>
                <a:cs typeface="Carlito"/>
              </a:rPr>
              <a:t>optic canal </a:t>
            </a:r>
            <a:r>
              <a:rPr sz="3000" dirty="0">
                <a:latin typeface="Carlito"/>
                <a:cs typeface="Carlito"/>
              </a:rPr>
              <a:t>, </a:t>
            </a:r>
            <a:r>
              <a:rPr sz="3000" spc="-25" dirty="0">
                <a:latin typeface="Carlito"/>
                <a:cs typeface="Carlito"/>
              </a:rPr>
              <a:t>inferolateral </a:t>
            </a:r>
            <a:r>
              <a:rPr sz="3000" spc="-15" dirty="0">
                <a:latin typeface="Carlito"/>
                <a:cs typeface="Carlito"/>
              </a:rPr>
              <a:t>to  </a:t>
            </a:r>
            <a:r>
              <a:rPr sz="3000" spc="-5" dirty="0">
                <a:latin typeface="Carlito"/>
                <a:cs typeface="Carlito"/>
              </a:rPr>
              <a:t>optic </a:t>
            </a:r>
            <a:r>
              <a:rPr sz="3000" spc="-10" dirty="0">
                <a:latin typeface="Carlito"/>
                <a:cs typeface="Carlito"/>
              </a:rPr>
              <a:t>nerve</a:t>
            </a:r>
            <a:endParaRPr sz="3800" dirty="0">
              <a:latin typeface="Carlito"/>
              <a:cs typeface="Carlito"/>
            </a:endParaRPr>
          </a:p>
          <a:p>
            <a:pPr marL="12700" marR="361315">
              <a:lnSpc>
                <a:spcPts val="3240"/>
              </a:lnSpc>
              <a:buSzPct val="96666"/>
              <a:buAutoNum type="arabicPlain"/>
              <a:tabLst>
                <a:tab pos="323850" algn="l"/>
              </a:tabLst>
            </a:pPr>
            <a:r>
              <a:rPr lang="en-US" sz="3000" dirty="0">
                <a:latin typeface="Carlito"/>
                <a:cs typeface="Carlito"/>
              </a:rPr>
              <a:t> </a:t>
            </a:r>
            <a:r>
              <a:rPr sz="3000" dirty="0">
                <a:latin typeface="Carlito"/>
                <a:cs typeface="Carlito"/>
              </a:rPr>
              <a:t>In the </a:t>
            </a:r>
            <a:r>
              <a:rPr sz="3000" spc="-10" dirty="0">
                <a:latin typeface="Carlito"/>
                <a:cs typeface="Carlito"/>
              </a:rPr>
              <a:t>orbit </a:t>
            </a:r>
            <a:r>
              <a:rPr sz="3000" dirty="0">
                <a:latin typeface="Carlito"/>
                <a:cs typeface="Carlito"/>
              </a:rPr>
              <a:t>it </a:t>
            </a:r>
            <a:r>
              <a:rPr sz="3000" spc="-10" dirty="0">
                <a:latin typeface="Carlito"/>
                <a:cs typeface="Carlito"/>
              </a:rPr>
              <a:t>crosses above </a:t>
            </a:r>
            <a:r>
              <a:rPr sz="3000" spc="-5" dirty="0">
                <a:latin typeface="Carlito"/>
                <a:cs typeface="Carlito"/>
              </a:rPr>
              <a:t>optic nerve obliquely  </a:t>
            </a:r>
            <a:r>
              <a:rPr sz="3000" spc="-20" dirty="0">
                <a:latin typeface="Carlito"/>
                <a:cs typeface="Carlito"/>
              </a:rPr>
              <a:t>from lateral </a:t>
            </a:r>
            <a:r>
              <a:rPr sz="3000" spc="-15" dirty="0">
                <a:latin typeface="Carlito"/>
                <a:cs typeface="Carlito"/>
              </a:rPr>
              <a:t>to </a:t>
            </a:r>
            <a:r>
              <a:rPr sz="3000" spc="-5" dirty="0">
                <a:latin typeface="Carlito"/>
                <a:cs typeface="Carlito"/>
              </a:rPr>
              <a:t>medial </a:t>
            </a:r>
            <a:r>
              <a:rPr sz="3000" spc="-10" dirty="0">
                <a:latin typeface="Carlito"/>
                <a:cs typeface="Carlito"/>
              </a:rPr>
              <a:t>accompanied </a:t>
            </a:r>
            <a:r>
              <a:rPr sz="3000" spc="-15" dirty="0">
                <a:latin typeface="Carlito"/>
                <a:cs typeface="Carlito"/>
              </a:rPr>
              <a:t>by </a:t>
            </a:r>
            <a:r>
              <a:rPr sz="3000" spc="-5" dirty="0">
                <a:latin typeface="Carlito"/>
                <a:cs typeface="Carlito"/>
              </a:rPr>
              <a:t>nasocilliary  nerve</a:t>
            </a:r>
            <a:endParaRPr sz="3000" dirty="0">
              <a:latin typeface="Carlito"/>
              <a:cs typeface="Carlito"/>
            </a:endParaRPr>
          </a:p>
          <a:p>
            <a:pPr marL="407034" indent="-394970">
              <a:spcBef>
                <a:spcPts val="315"/>
              </a:spcBef>
              <a:buSzPct val="96666"/>
              <a:buAutoNum type="arabicPlain"/>
              <a:tabLst>
                <a:tab pos="407670" algn="l"/>
              </a:tabLst>
            </a:pPr>
            <a:r>
              <a:rPr sz="3000" dirty="0">
                <a:latin typeface="Carlito"/>
                <a:cs typeface="Carlito"/>
              </a:rPr>
              <a:t>runs in the medial </a:t>
            </a:r>
            <a:r>
              <a:rPr sz="3000" spc="-10" dirty="0">
                <a:latin typeface="Carlito"/>
                <a:cs typeface="Carlito"/>
              </a:rPr>
              <a:t>wall </a:t>
            </a:r>
            <a:r>
              <a:rPr sz="3000" dirty="0">
                <a:latin typeface="Carlito"/>
                <a:cs typeface="Carlito"/>
              </a:rPr>
              <a:t>of the</a:t>
            </a:r>
            <a:r>
              <a:rPr sz="3000" spc="-35" dirty="0">
                <a:latin typeface="Carlito"/>
                <a:cs typeface="Carlito"/>
              </a:rPr>
              <a:t> </a:t>
            </a:r>
            <a:r>
              <a:rPr sz="3000" spc="-5" dirty="0">
                <a:latin typeface="Carlito"/>
                <a:cs typeface="Carlito"/>
              </a:rPr>
              <a:t>orbit</a:t>
            </a:r>
            <a:endParaRPr sz="3000" dirty="0">
              <a:latin typeface="Carlito"/>
              <a:cs typeface="Carlito"/>
            </a:endParaRPr>
          </a:p>
        </p:txBody>
      </p:sp>
      <p:sp>
        <p:nvSpPr>
          <p:cNvPr id="4" name="object 4"/>
          <p:cNvSpPr/>
          <p:nvPr/>
        </p:nvSpPr>
        <p:spPr>
          <a:xfrm>
            <a:off x="2590800" y="3149570"/>
            <a:ext cx="4800600" cy="3260247"/>
          </a:xfrm>
          <a:prstGeom prst="rect">
            <a:avLst/>
          </a:prstGeom>
          <a:blipFill>
            <a:blip r:embed="rId2" cstate="print"/>
            <a:stretch>
              <a:fillRect/>
            </a:stretch>
          </a:blipFill>
        </p:spPr>
        <p:txBody>
          <a:bodyPr wrap="square" lIns="0" tIns="0" rIns="0" bIns="0" rtlCol="0"/>
          <a:lstStyle/>
          <a:p>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4454399" y="887984"/>
            <a:ext cx="3088005" cy="696595"/>
          </a:xfrm>
          <a:prstGeom prst="rect">
            <a:avLst/>
          </a:prstGeom>
        </p:spPr>
        <p:txBody>
          <a:bodyPr vert="horz" wrap="square" lIns="0" tIns="13335" rIns="0" bIns="0" rtlCol="0">
            <a:spAutoFit/>
          </a:bodyPr>
          <a:lstStyle/>
          <a:p>
            <a:pPr marL="12700">
              <a:spcBef>
                <a:spcPts val="105"/>
              </a:spcBef>
            </a:pPr>
            <a:r>
              <a:rPr sz="4400" b="1" spc="10" dirty="0">
                <a:latin typeface="Arial"/>
                <a:cs typeface="Arial"/>
              </a:rPr>
              <a:t>termination</a:t>
            </a:r>
            <a:endParaRPr sz="4400">
              <a:latin typeface="Arial"/>
              <a:cs typeface="Arial"/>
            </a:endParaRPr>
          </a:p>
        </p:txBody>
      </p:sp>
      <p:sp>
        <p:nvSpPr>
          <p:cNvPr id="3" name="object 3"/>
          <p:cNvSpPr txBox="1"/>
          <p:nvPr/>
        </p:nvSpPr>
        <p:spPr>
          <a:xfrm>
            <a:off x="533400" y="2150746"/>
            <a:ext cx="11049000" cy="1004569"/>
          </a:xfrm>
          <a:prstGeom prst="rect">
            <a:avLst/>
          </a:prstGeom>
        </p:spPr>
        <p:txBody>
          <a:bodyPr vert="horz" wrap="square" lIns="0" tIns="10160" rIns="0" bIns="0" rtlCol="0">
            <a:spAutoFit/>
          </a:bodyPr>
          <a:lstStyle/>
          <a:p>
            <a:pPr marL="12700" marR="5080">
              <a:lnSpc>
                <a:spcPct val="100600"/>
              </a:lnSpc>
              <a:spcBef>
                <a:spcPts val="80"/>
              </a:spcBef>
            </a:pPr>
            <a:r>
              <a:rPr sz="3200" b="1" u="heavy" spc="-5" dirty="0">
                <a:uFill>
                  <a:solidFill>
                    <a:srgbClr val="000000"/>
                  </a:solidFill>
                </a:uFill>
                <a:latin typeface="Carlito"/>
                <a:cs typeface="Carlito"/>
              </a:rPr>
              <a:t>ends</a:t>
            </a:r>
            <a:r>
              <a:rPr sz="3200" b="1" spc="-5" dirty="0">
                <a:latin typeface="Carlito"/>
                <a:cs typeface="Carlito"/>
              </a:rPr>
              <a:t> </a:t>
            </a:r>
            <a:r>
              <a:rPr sz="3200" spc="-15" dirty="0">
                <a:latin typeface="Carlito"/>
                <a:cs typeface="Carlito"/>
              </a:rPr>
              <a:t>at </a:t>
            </a:r>
            <a:r>
              <a:rPr sz="3200" dirty="0">
                <a:latin typeface="Carlito"/>
                <a:cs typeface="Carlito"/>
              </a:rPr>
              <a:t>the </a:t>
            </a:r>
            <a:r>
              <a:rPr sz="3200" spc="-5" dirty="0">
                <a:latin typeface="Carlito"/>
                <a:cs typeface="Carlito"/>
              </a:rPr>
              <a:t>upper </a:t>
            </a:r>
            <a:r>
              <a:rPr sz="3200" spc="-10" dirty="0">
                <a:latin typeface="Carlito"/>
                <a:cs typeface="Carlito"/>
              </a:rPr>
              <a:t>eyelid </a:t>
            </a:r>
            <a:r>
              <a:rPr sz="3200" spc="-5" dirty="0">
                <a:latin typeface="Carlito"/>
                <a:cs typeface="Carlito"/>
              </a:rPr>
              <a:t>by dividing </a:t>
            </a:r>
            <a:r>
              <a:rPr sz="3200" spc="-20" dirty="0">
                <a:latin typeface="Carlito"/>
                <a:cs typeface="Carlito"/>
              </a:rPr>
              <a:t>into  </a:t>
            </a:r>
            <a:r>
              <a:rPr sz="3200" spc="-15" dirty="0">
                <a:latin typeface="Carlito"/>
                <a:cs typeface="Carlito"/>
              </a:rPr>
              <a:t>supratrochlear </a:t>
            </a:r>
            <a:r>
              <a:rPr sz="3200" dirty="0">
                <a:latin typeface="Carlito"/>
                <a:cs typeface="Carlito"/>
              </a:rPr>
              <a:t>and </a:t>
            </a:r>
            <a:r>
              <a:rPr sz="3200" spc="-15" dirty="0">
                <a:latin typeface="Carlito"/>
                <a:cs typeface="Carlito"/>
              </a:rPr>
              <a:t>dorsal </a:t>
            </a:r>
            <a:r>
              <a:rPr sz="3200" spc="-5" dirty="0">
                <a:latin typeface="Carlito"/>
                <a:cs typeface="Carlito"/>
              </a:rPr>
              <a:t>nasal</a:t>
            </a:r>
            <a:r>
              <a:rPr sz="3200" spc="15" dirty="0">
                <a:latin typeface="Carlito"/>
                <a:cs typeface="Carlito"/>
              </a:rPr>
              <a:t> </a:t>
            </a:r>
            <a:r>
              <a:rPr sz="3200" spc="-5" dirty="0">
                <a:latin typeface="Carlito"/>
                <a:cs typeface="Carlito"/>
              </a:rPr>
              <a:t>arteries</a:t>
            </a:r>
            <a:endParaRPr sz="3200" dirty="0">
              <a:latin typeface="Carlito"/>
              <a:cs typeface="Carlito"/>
            </a:endParaRPr>
          </a:p>
        </p:txBody>
      </p:sp>
      <p:sp>
        <p:nvSpPr>
          <p:cNvPr id="4" name="object 4"/>
          <p:cNvSpPr/>
          <p:nvPr/>
        </p:nvSpPr>
        <p:spPr>
          <a:xfrm>
            <a:off x="4114800" y="2971800"/>
            <a:ext cx="5215128" cy="3099816"/>
          </a:xfrm>
          <a:prstGeom prst="rect">
            <a:avLst/>
          </a:prstGeom>
          <a:blipFill>
            <a:blip r:embed="rId2" cstate="print"/>
            <a:stretch>
              <a:fillRect/>
            </a:stretch>
          </a:blipFill>
        </p:spPr>
        <p:txBody>
          <a:bodyPr wrap="square" lIns="0" tIns="0" rIns="0" bIns="0" rtlCol="0"/>
          <a:lstStyle/>
          <a:p>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1524000" y="0"/>
            <a:ext cx="9144000" cy="6858000"/>
          </a:xfrm>
          <a:prstGeom prst="rect">
            <a:avLst/>
          </a:prstGeom>
          <a:blipFill>
            <a:blip r:embed="rId2" cstate="print"/>
            <a:stretch>
              <a:fillRect/>
            </a:stretch>
          </a:blipFill>
        </p:spPr>
        <p:txBody>
          <a:bodyPr wrap="square" lIns="0" tIns="0" rIns="0" bIns="0" rtlCol="0"/>
          <a:lstStyle/>
          <a:p>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4888229" y="448183"/>
            <a:ext cx="2421890" cy="696595"/>
          </a:xfrm>
          <a:prstGeom prst="rect">
            <a:avLst/>
          </a:prstGeom>
        </p:spPr>
        <p:txBody>
          <a:bodyPr vert="horz" wrap="square" lIns="0" tIns="13335" rIns="0" bIns="0" rtlCol="0" anchor="ctr">
            <a:spAutoFit/>
          </a:bodyPr>
          <a:lstStyle/>
          <a:p>
            <a:pPr marL="12700">
              <a:lnSpc>
                <a:spcPct val="100000"/>
              </a:lnSpc>
              <a:spcBef>
                <a:spcPts val="105"/>
              </a:spcBef>
            </a:pPr>
            <a:r>
              <a:rPr spc="-155" dirty="0"/>
              <a:t>Branches</a:t>
            </a:r>
            <a:endParaRPr/>
          </a:p>
        </p:txBody>
      </p:sp>
      <p:sp>
        <p:nvSpPr>
          <p:cNvPr id="3" name="object 3"/>
          <p:cNvSpPr txBox="1"/>
          <p:nvPr/>
        </p:nvSpPr>
        <p:spPr>
          <a:xfrm>
            <a:off x="1604264" y="1264195"/>
            <a:ext cx="10587736" cy="4516755"/>
          </a:xfrm>
          <a:prstGeom prst="rect">
            <a:avLst/>
          </a:prstGeom>
        </p:spPr>
        <p:txBody>
          <a:bodyPr vert="horz" wrap="square" lIns="0" tIns="113664" rIns="0" bIns="0" rtlCol="0">
            <a:spAutoFit/>
          </a:bodyPr>
          <a:lstStyle/>
          <a:p>
            <a:pPr marL="12700">
              <a:spcBef>
                <a:spcPts val="894"/>
              </a:spcBef>
            </a:pPr>
            <a:r>
              <a:rPr sz="3200" spc="-15" dirty="0">
                <a:latin typeface="Carlito"/>
                <a:cs typeface="Carlito"/>
              </a:rPr>
              <a:t>1-</a:t>
            </a:r>
            <a:r>
              <a:rPr sz="3200" b="1" u="heavy" spc="-15" dirty="0">
                <a:uFill>
                  <a:solidFill>
                    <a:srgbClr val="000000"/>
                  </a:solidFill>
                </a:uFill>
                <a:latin typeface="Carlito"/>
                <a:cs typeface="Carlito"/>
              </a:rPr>
              <a:t>central </a:t>
            </a:r>
            <a:r>
              <a:rPr sz="3200" b="1" u="heavy" spc="-5" dirty="0">
                <a:uFill>
                  <a:solidFill>
                    <a:srgbClr val="000000"/>
                  </a:solidFill>
                </a:uFill>
                <a:latin typeface="Carlito"/>
                <a:cs typeface="Carlito"/>
              </a:rPr>
              <a:t>artery </a:t>
            </a:r>
            <a:r>
              <a:rPr sz="3200" b="1" u="heavy" dirty="0">
                <a:uFill>
                  <a:solidFill>
                    <a:srgbClr val="000000"/>
                  </a:solidFill>
                </a:uFill>
                <a:latin typeface="Carlito"/>
                <a:cs typeface="Carlito"/>
              </a:rPr>
              <a:t>of the</a:t>
            </a:r>
            <a:r>
              <a:rPr sz="3200" b="1" u="heavy" spc="-30" dirty="0">
                <a:uFill>
                  <a:solidFill>
                    <a:srgbClr val="000000"/>
                  </a:solidFill>
                </a:uFill>
                <a:latin typeface="Carlito"/>
                <a:cs typeface="Carlito"/>
              </a:rPr>
              <a:t> </a:t>
            </a:r>
            <a:r>
              <a:rPr sz="3200" b="1" u="heavy" spc="-15" dirty="0">
                <a:uFill>
                  <a:solidFill>
                    <a:srgbClr val="000000"/>
                  </a:solidFill>
                </a:uFill>
                <a:latin typeface="Carlito"/>
                <a:cs typeface="Carlito"/>
              </a:rPr>
              <a:t>retina</a:t>
            </a:r>
            <a:endParaRPr sz="3200" dirty="0">
              <a:latin typeface="Carlito"/>
              <a:cs typeface="Carlito"/>
            </a:endParaRPr>
          </a:p>
          <a:p>
            <a:pPr marL="12700">
              <a:spcBef>
                <a:spcPts val="795"/>
              </a:spcBef>
            </a:pPr>
            <a:r>
              <a:rPr sz="3200" dirty="0">
                <a:latin typeface="Carlito"/>
                <a:cs typeface="Carlito"/>
              </a:rPr>
              <a:t>- </a:t>
            </a:r>
            <a:r>
              <a:rPr sz="3200" spc="-5" dirty="0">
                <a:latin typeface="Carlito"/>
                <a:cs typeface="Carlito"/>
              </a:rPr>
              <a:t>arise </a:t>
            </a:r>
            <a:r>
              <a:rPr sz="3200" dirty="0">
                <a:latin typeface="Carlito"/>
                <a:cs typeface="Carlito"/>
              </a:rPr>
              <a:t>in the </a:t>
            </a:r>
            <a:r>
              <a:rPr sz="3200" spc="-5" dirty="0">
                <a:latin typeface="Carlito"/>
                <a:cs typeface="Carlito"/>
              </a:rPr>
              <a:t>optic</a:t>
            </a:r>
            <a:r>
              <a:rPr sz="3200" spc="-15" dirty="0">
                <a:latin typeface="Carlito"/>
                <a:cs typeface="Carlito"/>
              </a:rPr>
              <a:t> </a:t>
            </a:r>
            <a:r>
              <a:rPr sz="3200" spc="-5" dirty="0">
                <a:latin typeface="Carlito"/>
                <a:cs typeface="Carlito"/>
              </a:rPr>
              <a:t>canal</a:t>
            </a:r>
            <a:endParaRPr sz="3200" dirty="0">
              <a:latin typeface="Carlito"/>
              <a:cs typeface="Carlito"/>
            </a:endParaRPr>
          </a:p>
          <a:p>
            <a:pPr>
              <a:spcBef>
                <a:spcPts val="40"/>
              </a:spcBef>
            </a:pPr>
            <a:endParaRPr sz="4350" dirty="0">
              <a:latin typeface="Carlito"/>
              <a:cs typeface="Carlito"/>
            </a:endParaRPr>
          </a:p>
          <a:p>
            <a:pPr marL="12700" marR="588010"/>
            <a:r>
              <a:rPr sz="3200" spc="-10" dirty="0">
                <a:latin typeface="Carlito"/>
                <a:cs typeface="Carlito"/>
              </a:rPr>
              <a:t>-pierce </a:t>
            </a:r>
            <a:r>
              <a:rPr sz="3200" dirty="0">
                <a:latin typeface="Carlito"/>
                <a:cs typeface="Carlito"/>
              </a:rPr>
              <a:t>the </a:t>
            </a:r>
            <a:r>
              <a:rPr sz="3200" spc="-5" dirty="0">
                <a:latin typeface="Carlito"/>
                <a:cs typeface="Carlito"/>
              </a:rPr>
              <a:t>nerve </a:t>
            </a:r>
            <a:r>
              <a:rPr sz="3200" spc="-15" dirty="0">
                <a:latin typeface="Carlito"/>
                <a:cs typeface="Carlito"/>
              </a:rPr>
              <a:t>inferomedially </a:t>
            </a:r>
            <a:r>
              <a:rPr sz="3200" dirty="0">
                <a:latin typeface="Carlito"/>
                <a:cs typeface="Carlito"/>
              </a:rPr>
              <a:t>1 cm </a:t>
            </a:r>
            <a:r>
              <a:rPr sz="3200" spc="-5" dirty="0">
                <a:latin typeface="Carlito"/>
                <a:cs typeface="Carlito"/>
              </a:rPr>
              <a:t>behind </a:t>
            </a:r>
            <a:r>
              <a:rPr sz="3200" dirty="0">
                <a:latin typeface="Carlito"/>
                <a:cs typeface="Carlito"/>
              </a:rPr>
              <a:t>and  run within </a:t>
            </a:r>
            <a:r>
              <a:rPr sz="3200" spc="-5" dirty="0">
                <a:latin typeface="Carlito"/>
                <a:cs typeface="Carlito"/>
              </a:rPr>
              <a:t>its</a:t>
            </a:r>
            <a:r>
              <a:rPr sz="3200" spc="30" dirty="0">
                <a:latin typeface="Carlito"/>
                <a:cs typeface="Carlito"/>
              </a:rPr>
              <a:t> </a:t>
            </a:r>
            <a:r>
              <a:rPr sz="3200" spc="-15" dirty="0">
                <a:latin typeface="Carlito"/>
                <a:cs typeface="Carlito"/>
              </a:rPr>
              <a:t>substance.</a:t>
            </a:r>
            <a:endParaRPr sz="3200" dirty="0">
              <a:latin typeface="Carlito"/>
              <a:cs typeface="Carlito"/>
            </a:endParaRPr>
          </a:p>
          <a:p>
            <a:pPr>
              <a:spcBef>
                <a:spcPts val="10"/>
              </a:spcBef>
            </a:pPr>
            <a:endParaRPr sz="4400" dirty="0">
              <a:latin typeface="Carlito"/>
              <a:cs typeface="Carlito"/>
            </a:endParaRPr>
          </a:p>
          <a:p>
            <a:pPr marL="12700" marR="5080"/>
            <a:r>
              <a:rPr sz="3200" spc="-5" dirty="0">
                <a:latin typeface="Carlito"/>
                <a:cs typeface="Carlito"/>
              </a:rPr>
              <a:t>-divides </a:t>
            </a:r>
            <a:r>
              <a:rPr sz="3200" spc="-20" dirty="0">
                <a:latin typeface="Carlito"/>
                <a:cs typeface="Carlito"/>
              </a:rPr>
              <a:t>into </a:t>
            </a:r>
            <a:r>
              <a:rPr sz="3200" spc="-5" dirty="0">
                <a:latin typeface="Carlito"/>
                <a:cs typeface="Carlito"/>
              </a:rPr>
              <a:t>superior </a:t>
            </a:r>
            <a:r>
              <a:rPr sz="3200" dirty="0">
                <a:latin typeface="Carlito"/>
                <a:cs typeface="Carlito"/>
              </a:rPr>
              <a:t>and </a:t>
            </a:r>
            <a:r>
              <a:rPr sz="3200" spc="-15" dirty="0">
                <a:latin typeface="Carlito"/>
                <a:cs typeface="Carlito"/>
              </a:rPr>
              <a:t>inferior </a:t>
            </a:r>
            <a:r>
              <a:rPr sz="3200" spc="-10" dirty="0">
                <a:latin typeface="Carlito"/>
                <a:cs typeface="Carlito"/>
              </a:rPr>
              <a:t>branches </a:t>
            </a:r>
            <a:r>
              <a:rPr sz="3200" dirty="0">
                <a:latin typeface="Carlito"/>
                <a:cs typeface="Carlito"/>
              </a:rPr>
              <a:t>each </a:t>
            </a:r>
            <a:r>
              <a:rPr sz="3200" spc="-5" dirty="0">
                <a:latin typeface="Carlito"/>
                <a:cs typeface="Carlito"/>
              </a:rPr>
              <a:t>one  divide </a:t>
            </a:r>
            <a:r>
              <a:rPr sz="3200" spc="-20" dirty="0">
                <a:latin typeface="Carlito"/>
                <a:cs typeface="Carlito"/>
              </a:rPr>
              <a:t>into </a:t>
            </a:r>
            <a:r>
              <a:rPr sz="3200" spc="-15" dirty="0">
                <a:latin typeface="Carlito"/>
                <a:cs typeface="Carlito"/>
              </a:rPr>
              <a:t>temporal </a:t>
            </a:r>
            <a:r>
              <a:rPr sz="3200" dirty="0">
                <a:latin typeface="Carlito"/>
                <a:cs typeface="Carlito"/>
              </a:rPr>
              <a:t>and </a:t>
            </a:r>
            <a:r>
              <a:rPr sz="3200" spc="-5" dirty="0">
                <a:latin typeface="Carlito"/>
                <a:cs typeface="Carlito"/>
              </a:rPr>
              <a:t>nasal</a:t>
            </a:r>
            <a:r>
              <a:rPr sz="3200" spc="70" dirty="0">
                <a:latin typeface="Carlito"/>
                <a:cs typeface="Carlito"/>
              </a:rPr>
              <a:t> </a:t>
            </a:r>
            <a:r>
              <a:rPr sz="3200" spc="-10" dirty="0">
                <a:latin typeface="Carlito"/>
                <a:cs typeface="Carlito"/>
              </a:rPr>
              <a:t>branches</a:t>
            </a:r>
            <a:endParaRPr sz="3200" dirty="0">
              <a:latin typeface="Carlito"/>
              <a:cs typeface="Carlito"/>
            </a:endParaRPr>
          </a:p>
        </p:txBody>
      </p:sp>
      <p:grpSp>
        <p:nvGrpSpPr>
          <p:cNvPr id="4" name="object 4"/>
          <p:cNvGrpSpPr/>
          <p:nvPr/>
        </p:nvGrpSpPr>
        <p:grpSpPr>
          <a:xfrm>
            <a:off x="8382000" y="990600"/>
            <a:ext cx="2601595" cy="3924300"/>
            <a:chOff x="5986271" y="1214627"/>
            <a:chExt cx="2601595" cy="3924300"/>
          </a:xfrm>
        </p:grpSpPr>
        <p:sp>
          <p:nvSpPr>
            <p:cNvPr id="5" name="object 5"/>
            <p:cNvSpPr/>
            <p:nvPr/>
          </p:nvSpPr>
          <p:spPr>
            <a:xfrm>
              <a:off x="5986271" y="3156204"/>
              <a:ext cx="2601468" cy="1982724"/>
            </a:xfrm>
            <a:prstGeom prst="rect">
              <a:avLst/>
            </a:prstGeom>
            <a:blipFill>
              <a:blip r:embed="rId2" cstate="print"/>
              <a:stretch>
                <a:fillRect/>
              </a:stretch>
            </a:blipFill>
          </p:spPr>
          <p:txBody>
            <a:bodyPr wrap="square" lIns="0" tIns="0" rIns="0" bIns="0" rtlCol="0"/>
            <a:lstStyle/>
            <a:p>
              <a:endParaRPr/>
            </a:p>
          </p:txBody>
        </p:sp>
        <p:sp>
          <p:nvSpPr>
            <p:cNvPr id="6" name="object 6"/>
            <p:cNvSpPr/>
            <p:nvPr/>
          </p:nvSpPr>
          <p:spPr>
            <a:xfrm>
              <a:off x="6001511" y="1214627"/>
              <a:ext cx="2571115" cy="1952625"/>
            </a:xfrm>
            <a:custGeom>
              <a:avLst/>
              <a:gdLst/>
              <a:ahLst/>
              <a:cxnLst/>
              <a:rect l="l" t="t" r="r" b="b"/>
              <a:pathLst>
                <a:path w="2571115" h="1952625">
                  <a:moveTo>
                    <a:pt x="2403220" y="0"/>
                  </a:moveTo>
                  <a:lnTo>
                    <a:pt x="167766" y="0"/>
                  </a:lnTo>
                  <a:lnTo>
                    <a:pt x="123148" y="5988"/>
                  </a:lnTo>
                  <a:lnTo>
                    <a:pt x="83067" y="22892"/>
                  </a:lnTo>
                  <a:lnTo>
                    <a:pt x="49117" y="49117"/>
                  </a:lnTo>
                  <a:lnTo>
                    <a:pt x="22892" y="83067"/>
                  </a:lnTo>
                  <a:lnTo>
                    <a:pt x="5988" y="123148"/>
                  </a:lnTo>
                  <a:lnTo>
                    <a:pt x="0" y="167767"/>
                  </a:lnTo>
                  <a:lnTo>
                    <a:pt x="0" y="1784477"/>
                  </a:lnTo>
                  <a:lnTo>
                    <a:pt x="5988" y="1829095"/>
                  </a:lnTo>
                  <a:lnTo>
                    <a:pt x="22892" y="1869176"/>
                  </a:lnTo>
                  <a:lnTo>
                    <a:pt x="49117" y="1903126"/>
                  </a:lnTo>
                  <a:lnTo>
                    <a:pt x="83067" y="1929351"/>
                  </a:lnTo>
                  <a:lnTo>
                    <a:pt x="123148" y="1946255"/>
                  </a:lnTo>
                  <a:lnTo>
                    <a:pt x="167766" y="1952244"/>
                  </a:lnTo>
                  <a:lnTo>
                    <a:pt x="2403220" y="1952244"/>
                  </a:lnTo>
                  <a:lnTo>
                    <a:pt x="2447839" y="1946255"/>
                  </a:lnTo>
                  <a:lnTo>
                    <a:pt x="2487920" y="1929351"/>
                  </a:lnTo>
                  <a:lnTo>
                    <a:pt x="2521870" y="1903126"/>
                  </a:lnTo>
                  <a:lnTo>
                    <a:pt x="2548095" y="1869176"/>
                  </a:lnTo>
                  <a:lnTo>
                    <a:pt x="2564999" y="1829095"/>
                  </a:lnTo>
                  <a:lnTo>
                    <a:pt x="2570988" y="1784477"/>
                  </a:lnTo>
                  <a:lnTo>
                    <a:pt x="2570988" y="167767"/>
                  </a:lnTo>
                  <a:lnTo>
                    <a:pt x="2564999" y="123148"/>
                  </a:lnTo>
                  <a:lnTo>
                    <a:pt x="2548095" y="83067"/>
                  </a:lnTo>
                  <a:lnTo>
                    <a:pt x="2521870" y="49117"/>
                  </a:lnTo>
                  <a:lnTo>
                    <a:pt x="2487920" y="22892"/>
                  </a:lnTo>
                  <a:lnTo>
                    <a:pt x="2447839" y="5988"/>
                  </a:lnTo>
                  <a:lnTo>
                    <a:pt x="2403220" y="0"/>
                  </a:lnTo>
                  <a:close/>
                </a:path>
              </a:pathLst>
            </a:custGeom>
            <a:solidFill>
              <a:srgbClr val="ECECEC"/>
            </a:solidFill>
          </p:spPr>
          <p:txBody>
            <a:bodyPr wrap="square" lIns="0" tIns="0" rIns="0" bIns="0" rtlCol="0"/>
            <a:lstStyle/>
            <a:p>
              <a:endParaRPr/>
            </a:p>
          </p:txBody>
        </p:sp>
        <p:sp>
          <p:nvSpPr>
            <p:cNvPr id="7" name="object 7"/>
            <p:cNvSpPr/>
            <p:nvPr/>
          </p:nvSpPr>
          <p:spPr>
            <a:xfrm>
              <a:off x="6001511" y="1214627"/>
              <a:ext cx="2570988" cy="1952244"/>
            </a:xfrm>
            <a:prstGeom prst="rect">
              <a:avLst/>
            </a:prstGeom>
            <a:blipFill>
              <a:blip r:embed="rId3" cstate="print"/>
              <a:stretch>
                <a:fillRect/>
              </a:stretch>
            </a:blipFill>
          </p:spPr>
          <p:txBody>
            <a:bodyPr wrap="square" lIns="0" tIns="0" rIns="0" bIns="0" rtlCol="0"/>
            <a:lstStyle/>
            <a:p>
              <a:endParaRPr/>
            </a:p>
          </p:txBody>
        </p:sp>
      </p:gr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78738" y="577342"/>
            <a:ext cx="11960862" cy="5824030"/>
          </a:xfrm>
          <a:prstGeom prst="rect">
            <a:avLst/>
          </a:prstGeom>
        </p:spPr>
        <p:txBody>
          <a:bodyPr vert="horz" wrap="square" lIns="0" tIns="12065" rIns="0" bIns="0" rtlCol="0">
            <a:spAutoFit/>
          </a:bodyPr>
          <a:lstStyle/>
          <a:p>
            <a:pPr marL="355600" marR="457200" indent="-342900">
              <a:lnSpc>
                <a:spcPct val="100000"/>
              </a:lnSpc>
              <a:spcBef>
                <a:spcPts val="95"/>
              </a:spcBef>
            </a:pPr>
            <a:r>
              <a:rPr sz="2250" spc="380" dirty="0">
                <a:solidFill>
                  <a:srgbClr val="EB3C9F"/>
                </a:solidFill>
                <a:latin typeface="Arial"/>
                <a:cs typeface="Arial"/>
              </a:rPr>
              <a:t> </a:t>
            </a:r>
            <a:r>
              <a:rPr sz="2800" spc="-5" dirty="0">
                <a:cs typeface="Trebuchet MS"/>
              </a:rPr>
              <a:t>The </a:t>
            </a:r>
            <a:r>
              <a:rPr sz="2800" b="1" spc="-5" dirty="0">
                <a:cs typeface="Trebuchet MS"/>
              </a:rPr>
              <a:t>Internal carotid artery </a:t>
            </a:r>
            <a:r>
              <a:rPr sz="2800" spc="-5" dirty="0">
                <a:cs typeface="Trebuchet MS"/>
              </a:rPr>
              <a:t>is a </a:t>
            </a:r>
            <a:r>
              <a:rPr sz="2800" spc="-10" dirty="0">
                <a:cs typeface="Trebuchet MS"/>
              </a:rPr>
              <a:t>terminal branch </a:t>
            </a:r>
            <a:r>
              <a:rPr sz="2800" spc="-5" dirty="0">
                <a:cs typeface="Trebuchet MS"/>
              </a:rPr>
              <a:t>of </a:t>
            </a:r>
            <a:r>
              <a:rPr sz="2800" spc="-10" dirty="0">
                <a:cs typeface="Trebuchet MS"/>
              </a:rPr>
              <a:t>the</a:t>
            </a:r>
            <a:r>
              <a:rPr sz="2800" spc="-165" dirty="0">
                <a:cs typeface="Trebuchet MS"/>
              </a:rPr>
              <a:t> </a:t>
            </a:r>
            <a:r>
              <a:rPr sz="2800" spc="-105" dirty="0">
                <a:cs typeface="Trebuchet MS"/>
              </a:rPr>
              <a:t>common  </a:t>
            </a:r>
            <a:r>
              <a:rPr sz="2800" spc="-10" dirty="0">
                <a:cs typeface="Trebuchet MS"/>
              </a:rPr>
              <a:t>carotid</a:t>
            </a:r>
            <a:r>
              <a:rPr sz="2800" spc="25" dirty="0">
                <a:cs typeface="Trebuchet MS"/>
              </a:rPr>
              <a:t> </a:t>
            </a:r>
            <a:r>
              <a:rPr sz="2800" spc="-55" dirty="0">
                <a:cs typeface="Trebuchet MS"/>
              </a:rPr>
              <a:t>artery.</a:t>
            </a:r>
            <a:endParaRPr sz="2800" dirty="0">
              <a:cs typeface="Trebuchet MS"/>
            </a:endParaRPr>
          </a:p>
          <a:p>
            <a:pPr marL="12700">
              <a:lnSpc>
                <a:spcPct val="100000"/>
              </a:lnSpc>
              <a:spcBef>
                <a:spcPts val="994"/>
              </a:spcBef>
            </a:pPr>
            <a:r>
              <a:rPr sz="2800" spc="380" dirty="0">
                <a:solidFill>
                  <a:srgbClr val="EB3C9F"/>
                </a:solidFill>
                <a:cs typeface="Arial"/>
              </a:rPr>
              <a:t></a:t>
            </a:r>
            <a:r>
              <a:rPr sz="2800" spc="95" dirty="0">
                <a:solidFill>
                  <a:srgbClr val="EB3C9F"/>
                </a:solidFill>
                <a:cs typeface="Arial"/>
              </a:rPr>
              <a:t> </a:t>
            </a:r>
            <a:r>
              <a:rPr sz="2800" b="1" spc="-5" dirty="0">
                <a:cs typeface="Trebuchet MS"/>
              </a:rPr>
              <a:t>Origin</a:t>
            </a:r>
            <a:endParaRPr sz="2800" dirty="0">
              <a:cs typeface="Trebuchet MS"/>
            </a:endParaRPr>
          </a:p>
          <a:p>
            <a:pPr marL="12700" marR="494665" indent="744855">
              <a:lnSpc>
                <a:spcPct val="100000"/>
              </a:lnSpc>
              <a:spcBef>
                <a:spcPts val="1000"/>
              </a:spcBef>
            </a:pPr>
            <a:r>
              <a:rPr sz="2800" spc="-5" dirty="0">
                <a:cs typeface="Trebuchet MS"/>
              </a:rPr>
              <a:t>It </a:t>
            </a:r>
            <a:r>
              <a:rPr sz="2800" spc="-10" dirty="0">
                <a:cs typeface="Trebuchet MS"/>
              </a:rPr>
              <a:t>arises most </a:t>
            </a:r>
            <a:r>
              <a:rPr sz="2800" spc="-5" dirty="0">
                <a:cs typeface="Trebuchet MS"/>
              </a:rPr>
              <a:t>frequently </a:t>
            </a:r>
            <a:r>
              <a:rPr sz="2800" spc="-10" dirty="0">
                <a:cs typeface="Trebuchet MS"/>
              </a:rPr>
              <a:t>between </a:t>
            </a:r>
            <a:r>
              <a:rPr sz="2800" spc="-5" dirty="0">
                <a:cs typeface="Trebuchet MS"/>
              </a:rPr>
              <a:t>C3 </a:t>
            </a:r>
            <a:r>
              <a:rPr sz="2800" spc="-10" dirty="0">
                <a:cs typeface="Trebuchet MS"/>
              </a:rPr>
              <a:t>and </a:t>
            </a:r>
            <a:r>
              <a:rPr sz="2800" spc="-5" dirty="0">
                <a:cs typeface="Trebuchet MS"/>
              </a:rPr>
              <a:t>C5 </a:t>
            </a:r>
            <a:r>
              <a:rPr sz="2800" spc="-10" dirty="0">
                <a:cs typeface="Trebuchet MS"/>
              </a:rPr>
              <a:t>vertebral </a:t>
            </a:r>
            <a:r>
              <a:rPr sz="2800" spc="-5" dirty="0">
                <a:cs typeface="Trebuchet MS"/>
              </a:rPr>
              <a:t>level,  </a:t>
            </a:r>
            <a:r>
              <a:rPr sz="2800" spc="-10" dirty="0">
                <a:cs typeface="Trebuchet MS"/>
              </a:rPr>
              <a:t>where the common carotid bifurcates </a:t>
            </a:r>
            <a:r>
              <a:rPr sz="2800" spc="-5" dirty="0">
                <a:cs typeface="Trebuchet MS"/>
              </a:rPr>
              <a:t>to form </a:t>
            </a:r>
            <a:r>
              <a:rPr sz="2800" spc="-10" dirty="0">
                <a:cs typeface="Trebuchet MS"/>
              </a:rPr>
              <a:t>the internal carotid  and the external carotid artery</a:t>
            </a:r>
            <a:r>
              <a:rPr sz="2800" spc="50" dirty="0">
                <a:cs typeface="Trebuchet MS"/>
              </a:rPr>
              <a:t> </a:t>
            </a:r>
            <a:r>
              <a:rPr sz="2800" spc="-10" dirty="0">
                <a:cs typeface="Trebuchet MS"/>
              </a:rPr>
              <a:t>(ECA).</a:t>
            </a:r>
            <a:endParaRPr sz="2800" dirty="0">
              <a:cs typeface="Trebuchet MS"/>
            </a:endParaRPr>
          </a:p>
          <a:p>
            <a:pPr marL="355600" marR="5080" indent="-342900">
              <a:lnSpc>
                <a:spcPct val="100000"/>
              </a:lnSpc>
              <a:spcBef>
                <a:spcPts val="1010"/>
              </a:spcBef>
            </a:pPr>
            <a:r>
              <a:rPr sz="2800" spc="380" dirty="0">
                <a:solidFill>
                  <a:srgbClr val="EB3C9F"/>
                </a:solidFill>
                <a:cs typeface="Arial"/>
              </a:rPr>
              <a:t> </a:t>
            </a:r>
            <a:r>
              <a:rPr sz="2800" spc="-5" dirty="0">
                <a:cs typeface="Trebuchet MS"/>
              </a:rPr>
              <a:t>It </a:t>
            </a:r>
            <a:r>
              <a:rPr sz="2800" spc="-10" dirty="0">
                <a:cs typeface="Trebuchet MS"/>
              </a:rPr>
              <a:t>has </a:t>
            </a:r>
            <a:r>
              <a:rPr sz="2800" spc="-5" dirty="0">
                <a:cs typeface="Trebuchet MS"/>
              </a:rPr>
              <a:t>no </a:t>
            </a:r>
            <a:r>
              <a:rPr sz="2800" spc="-10" dirty="0">
                <a:cs typeface="Trebuchet MS"/>
              </a:rPr>
              <a:t>branches outside the </a:t>
            </a:r>
            <a:r>
              <a:rPr sz="2800" spc="-5" dirty="0">
                <a:cs typeface="Trebuchet MS"/>
              </a:rPr>
              <a:t>skulls </a:t>
            </a:r>
            <a:r>
              <a:rPr sz="2800" spc="-10" dirty="0">
                <a:cs typeface="Trebuchet MS"/>
              </a:rPr>
              <a:t>and passes </a:t>
            </a:r>
            <a:r>
              <a:rPr sz="2800" spc="-5" dirty="0">
                <a:cs typeface="Trebuchet MS"/>
              </a:rPr>
              <a:t>straight up in </a:t>
            </a:r>
            <a:r>
              <a:rPr sz="2800" spc="-10" dirty="0">
                <a:cs typeface="Trebuchet MS"/>
              </a:rPr>
              <a:t>the  carotid sheath, beside the pharynx </a:t>
            </a:r>
            <a:r>
              <a:rPr sz="2800" spc="-5" dirty="0">
                <a:cs typeface="Trebuchet MS"/>
              </a:rPr>
              <a:t>to </a:t>
            </a:r>
            <a:r>
              <a:rPr sz="2800" spc="-10" dirty="0">
                <a:cs typeface="Trebuchet MS"/>
              </a:rPr>
              <a:t>the carotid canal </a:t>
            </a:r>
            <a:r>
              <a:rPr sz="2800" spc="-5" dirty="0">
                <a:cs typeface="Trebuchet MS"/>
              </a:rPr>
              <a:t>in </a:t>
            </a:r>
            <a:r>
              <a:rPr sz="2800" spc="-10" dirty="0">
                <a:cs typeface="Trebuchet MS"/>
              </a:rPr>
              <a:t>the base  </a:t>
            </a:r>
            <a:r>
              <a:rPr sz="2800" spc="-5" dirty="0">
                <a:cs typeface="Trebuchet MS"/>
              </a:rPr>
              <a:t>of </a:t>
            </a:r>
            <a:r>
              <a:rPr sz="2800" spc="-10" dirty="0">
                <a:cs typeface="Trebuchet MS"/>
              </a:rPr>
              <a:t>the</a:t>
            </a:r>
            <a:r>
              <a:rPr sz="2800" spc="-5" dirty="0">
                <a:cs typeface="Trebuchet MS"/>
              </a:rPr>
              <a:t> skull.</a:t>
            </a:r>
            <a:endParaRPr lang="en-US" sz="2800" spc="-5" dirty="0">
              <a:cs typeface="Trebuchet MS"/>
            </a:endParaRPr>
          </a:p>
          <a:p>
            <a:pPr marL="469900" marR="5080" indent="-457200">
              <a:lnSpc>
                <a:spcPct val="100000"/>
              </a:lnSpc>
              <a:spcBef>
                <a:spcPts val="1010"/>
              </a:spcBef>
              <a:buFont typeface="Wingdings" panose="05000000000000000000" pitchFamily="2" charset="2"/>
              <a:buChar char="q"/>
            </a:pPr>
            <a:r>
              <a:rPr lang="en-IN" sz="2800" dirty="0">
                <a:solidFill>
                  <a:srgbClr val="495354"/>
                </a:solidFill>
                <a:ea typeface="Times New Roman" panose="02020603050405020304" pitchFamily="18" charset="0"/>
              </a:rPr>
              <a:t>Supply:</a:t>
            </a:r>
          </a:p>
          <a:p>
            <a:pPr marL="12700" marR="5080">
              <a:lnSpc>
                <a:spcPct val="100000"/>
              </a:lnSpc>
              <a:spcBef>
                <a:spcPts val="1010"/>
              </a:spcBef>
            </a:pPr>
            <a:r>
              <a:rPr lang="en-IN" sz="2800" dirty="0">
                <a:solidFill>
                  <a:srgbClr val="495354"/>
                </a:solidFill>
                <a:ea typeface="Times New Roman" panose="02020603050405020304" pitchFamily="18" charset="0"/>
              </a:rPr>
              <a:t>There are two sources responsible for feeding the brain with its much needed </a:t>
            </a:r>
            <a:r>
              <a:rPr lang="en-IN" sz="2800" u="sng" dirty="0">
                <a:solidFill>
                  <a:srgbClr val="495354"/>
                </a:solidFill>
                <a:ea typeface="Times New Roman" panose="02020603050405020304" pitchFamily="18" charset="0"/>
                <a:hlinkClick r:id="rId3">
                  <a:extLst>
                    <a:ext uri="{A12FA001-AC4F-418D-AE19-62706E023703}">
                      <ahyp:hlinkClr xmlns:ahyp="http://schemas.microsoft.com/office/drawing/2018/hyperlinkcolor" val="tx"/>
                    </a:ext>
                  </a:extLst>
                </a:hlinkClick>
              </a:rPr>
              <a:t>arterial blood</a:t>
            </a:r>
            <a:r>
              <a:rPr lang="en-IN" sz="2800" dirty="0">
                <a:solidFill>
                  <a:srgbClr val="495354"/>
                </a:solidFill>
                <a:ea typeface="Times New Roman" panose="02020603050405020304" pitchFamily="18" charset="0"/>
              </a:rPr>
              <a:t> called anterior and posterior circulations. The internal carotid arteries are part of the anterior circulation, which is responsible for supplying the </a:t>
            </a:r>
            <a:r>
              <a:rPr lang="en-IN" sz="2800" b="1" dirty="0">
                <a:solidFill>
                  <a:srgbClr val="495354"/>
                </a:solidFill>
                <a:ea typeface="Times New Roman" panose="02020603050405020304" pitchFamily="18" charset="0"/>
              </a:rPr>
              <a:t>forebrain.</a:t>
            </a:r>
            <a:endParaRPr sz="2800" b="1" dirty="0">
              <a:cs typeface="Trebuchet MS"/>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ctrTitle"/>
          </p:nvPr>
        </p:nvSpPr>
        <p:spPr>
          <a:xfrm>
            <a:off x="228600" y="1207719"/>
            <a:ext cx="11811000" cy="594715"/>
          </a:xfrm>
          <a:prstGeom prst="rect">
            <a:avLst/>
          </a:prstGeom>
        </p:spPr>
        <p:txBody>
          <a:bodyPr vert="horz" wrap="square" lIns="0" tIns="66040" rIns="0" bIns="0" rtlCol="0" anchor="ctr">
            <a:spAutoFit/>
          </a:bodyPr>
          <a:lstStyle/>
          <a:p>
            <a:pPr marL="19050" marR="5080">
              <a:lnSpc>
                <a:spcPts val="3479"/>
              </a:lnSpc>
              <a:spcBef>
                <a:spcPts val="520"/>
              </a:spcBef>
            </a:pPr>
            <a:r>
              <a:rPr dirty="0"/>
              <a:t>- </a:t>
            </a:r>
            <a:r>
              <a:rPr sz="2800" dirty="0"/>
              <a:t>It is an end </a:t>
            </a:r>
            <a:r>
              <a:rPr sz="2800" spc="-5" dirty="0"/>
              <a:t>artery </a:t>
            </a:r>
            <a:r>
              <a:rPr sz="2800" dirty="0"/>
              <a:t>i.e. </a:t>
            </a:r>
            <a:r>
              <a:rPr sz="2800" spc="-25" dirty="0"/>
              <a:t>it’s </a:t>
            </a:r>
            <a:r>
              <a:rPr sz="2800" dirty="0"/>
              <a:t>occlusion leads </a:t>
            </a:r>
            <a:r>
              <a:rPr sz="2800" spc="-20" dirty="0"/>
              <a:t>to </a:t>
            </a:r>
            <a:r>
              <a:rPr sz="2800" spc="-10" dirty="0"/>
              <a:t>complete  </a:t>
            </a:r>
            <a:r>
              <a:rPr sz="2800" spc="-5" dirty="0"/>
              <a:t>blindness</a:t>
            </a:r>
          </a:p>
        </p:txBody>
      </p:sp>
      <p:sp>
        <p:nvSpPr>
          <p:cNvPr id="3" name="object 3"/>
          <p:cNvSpPr txBox="1"/>
          <p:nvPr/>
        </p:nvSpPr>
        <p:spPr>
          <a:xfrm>
            <a:off x="304801" y="2649677"/>
            <a:ext cx="11582400" cy="515526"/>
          </a:xfrm>
          <a:prstGeom prst="rect">
            <a:avLst/>
          </a:prstGeom>
        </p:spPr>
        <p:txBody>
          <a:bodyPr vert="horz" wrap="square" lIns="0" tIns="66040" rIns="0" bIns="0" rtlCol="0">
            <a:spAutoFit/>
          </a:bodyPr>
          <a:lstStyle/>
          <a:p>
            <a:pPr marL="12700" marR="5080">
              <a:lnSpc>
                <a:spcPts val="3479"/>
              </a:lnSpc>
              <a:spcBef>
                <a:spcPts val="520"/>
              </a:spcBef>
            </a:pPr>
            <a:r>
              <a:rPr sz="3200" spc="-5" dirty="0">
                <a:latin typeface="Carlito"/>
                <a:cs typeface="Carlito"/>
              </a:rPr>
              <a:t>-only artery </a:t>
            </a:r>
            <a:r>
              <a:rPr sz="3200" spc="-10" dirty="0">
                <a:latin typeface="Carlito"/>
                <a:cs typeface="Carlito"/>
              </a:rPr>
              <a:t>can </a:t>
            </a:r>
            <a:r>
              <a:rPr sz="3200" dirty="0">
                <a:latin typeface="Carlito"/>
                <a:cs typeface="Carlito"/>
              </a:rPr>
              <a:t>be seen </a:t>
            </a:r>
            <a:r>
              <a:rPr sz="3200" spc="-15" dirty="0">
                <a:latin typeface="Carlito"/>
                <a:cs typeface="Carlito"/>
              </a:rPr>
              <a:t>by </a:t>
            </a:r>
            <a:r>
              <a:rPr sz="3200" spc="-25" dirty="0">
                <a:latin typeface="Carlito"/>
                <a:cs typeface="Carlito"/>
              </a:rPr>
              <a:t>naked </a:t>
            </a:r>
            <a:r>
              <a:rPr sz="3200" spc="-20" dirty="0">
                <a:latin typeface="Carlito"/>
                <a:cs typeface="Carlito"/>
              </a:rPr>
              <a:t>eye </a:t>
            </a:r>
            <a:r>
              <a:rPr sz="3200" spc="-5" dirty="0">
                <a:latin typeface="Carlito"/>
                <a:cs typeface="Carlito"/>
              </a:rPr>
              <a:t>during funds  </a:t>
            </a:r>
            <a:r>
              <a:rPr sz="3200" spc="-15" dirty="0">
                <a:latin typeface="Carlito"/>
                <a:cs typeface="Carlito"/>
              </a:rPr>
              <a:t>examination</a:t>
            </a:r>
            <a:endParaRPr sz="3200" dirty="0">
              <a:latin typeface="Carlito"/>
              <a:cs typeface="Carlito"/>
            </a:endParaRPr>
          </a:p>
        </p:txBody>
      </p:sp>
      <p:sp>
        <p:nvSpPr>
          <p:cNvPr id="4" name="object 4"/>
          <p:cNvSpPr/>
          <p:nvPr/>
        </p:nvSpPr>
        <p:spPr>
          <a:xfrm>
            <a:off x="5334000" y="3165203"/>
            <a:ext cx="5366003" cy="3390900"/>
          </a:xfrm>
          <a:prstGeom prst="rect">
            <a:avLst/>
          </a:prstGeom>
          <a:blipFill>
            <a:blip r:embed="rId2" cstate="print"/>
            <a:stretch>
              <a:fillRect/>
            </a:stretch>
          </a:blipFill>
        </p:spPr>
        <p:txBody>
          <a:bodyPr wrap="square" lIns="0" tIns="0" rIns="0" bIns="0" rtlCol="0"/>
          <a:lstStyle/>
          <a:p>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3276601" y="448183"/>
            <a:ext cx="1981200" cy="696595"/>
          </a:xfrm>
          <a:prstGeom prst="rect">
            <a:avLst/>
          </a:prstGeom>
        </p:spPr>
        <p:txBody>
          <a:bodyPr vert="horz" wrap="square" lIns="0" tIns="13335" rIns="0" bIns="0" rtlCol="0" anchor="ctr">
            <a:spAutoFit/>
          </a:bodyPr>
          <a:lstStyle/>
          <a:p>
            <a:pPr marL="12700">
              <a:lnSpc>
                <a:spcPct val="100000"/>
              </a:lnSpc>
              <a:spcBef>
                <a:spcPts val="105"/>
              </a:spcBef>
            </a:pPr>
            <a:r>
              <a:rPr spc="-155" dirty="0"/>
              <a:t>Branches</a:t>
            </a:r>
            <a:endParaRPr dirty="0"/>
          </a:p>
        </p:txBody>
      </p:sp>
      <p:sp>
        <p:nvSpPr>
          <p:cNvPr id="3" name="object 3"/>
          <p:cNvSpPr txBox="1"/>
          <p:nvPr/>
        </p:nvSpPr>
        <p:spPr>
          <a:xfrm>
            <a:off x="152400" y="1124242"/>
            <a:ext cx="12039600" cy="4964178"/>
          </a:xfrm>
          <a:prstGeom prst="rect">
            <a:avLst/>
          </a:prstGeom>
        </p:spPr>
        <p:txBody>
          <a:bodyPr vert="horz" wrap="square" lIns="0" tIns="110489" rIns="0" bIns="0" rtlCol="0">
            <a:spAutoFit/>
          </a:bodyPr>
          <a:lstStyle/>
          <a:p>
            <a:pPr marL="3051810">
              <a:spcBef>
                <a:spcPts val="869"/>
              </a:spcBef>
            </a:pPr>
            <a:r>
              <a:rPr sz="3200" b="1" u="heavy" dirty="0">
                <a:uFill>
                  <a:solidFill>
                    <a:srgbClr val="000000"/>
                  </a:solidFill>
                </a:uFill>
                <a:latin typeface="Carlito"/>
                <a:cs typeface="Carlito"/>
              </a:rPr>
              <a:t>2-lacrimal</a:t>
            </a:r>
            <a:r>
              <a:rPr sz="3200" b="1" u="heavy" spc="-40" dirty="0">
                <a:uFill>
                  <a:solidFill>
                    <a:srgbClr val="000000"/>
                  </a:solidFill>
                </a:uFill>
                <a:latin typeface="Carlito"/>
                <a:cs typeface="Carlito"/>
              </a:rPr>
              <a:t> </a:t>
            </a:r>
            <a:r>
              <a:rPr sz="3200" b="1" u="heavy" spc="-10" dirty="0">
                <a:uFill>
                  <a:solidFill>
                    <a:srgbClr val="000000"/>
                  </a:solidFill>
                </a:uFill>
                <a:latin typeface="Carlito"/>
                <a:cs typeface="Carlito"/>
              </a:rPr>
              <a:t>artery</a:t>
            </a:r>
            <a:endParaRPr sz="3200" dirty="0">
              <a:latin typeface="Carlito"/>
              <a:cs typeface="Carlito"/>
            </a:endParaRPr>
          </a:p>
          <a:p>
            <a:pPr marL="12700" marR="5080">
              <a:spcBef>
                <a:spcPts val="770"/>
              </a:spcBef>
            </a:pPr>
            <a:r>
              <a:rPr sz="3200" dirty="0">
                <a:latin typeface="Carlito"/>
                <a:cs typeface="Carlito"/>
              </a:rPr>
              <a:t>Runs </a:t>
            </a:r>
            <a:r>
              <a:rPr sz="3200" spc="-25" dirty="0">
                <a:latin typeface="Carlito"/>
                <a:cs typeface="Carlito"/>
              </a:rPr>
              <a:t>forward </a:t>
            </a:r>
            <a:r>
              <a:rPr sz="3200" dirty="0">
                <a:latin typeface="Carlito"/>
                <a:cs typeface="Carlito"/>
              </a:rPr>
              <a:t>along </a:t>
            </a:r>
            <a:r>
              <a:rPr sz="3200" spc="-5" dirty="0">
                <a:latin typeface="Carlito"/>
                <a:cs typeface="Carlito"/>
              </a:rPr>
              <a:t>upper </a:t>
            </a:r>
            <a:r>
              <a:rPr sz="3200" spc="-10" dirty="0">
                <a:latin typeface="Carlito"/>
                <a:cs typeface="Carlito"/>
              </a:rPr>
              <a:t>border </a:t>
            </a:r>
            <a:r>
              <a:rPr sz="3200" spc="-5" dirty="0">
                <a:latin typeface="Carlito"/>
                <a:cs typeface="Carlito"/>
              </a:rPr>
              <a:t>of </a:t>
            </a:r>
            <a:r>
              <a:rPr sz="3200" spc="-20" dirty="0">
                <a:latin typeface="Carlito"/>
                <a:cs typeface="Carlito"/>
              </a:rPr>
              <a:t>lateral </a:t>
            </a:r>
            <a:r>
              <a:rPr sz="3200" spc="-10" dirty="0">
                <a:latin typeface="Carlito"/>
                <a:cs typeface="Carlito"/>
              </a:rPr>
              <a:t>rectus </a:t>
            </a:r>
            <a:r>
              <a:rPr sz="3200" spc="-25" dirty="0">
                <a:latin typeface="Carlito"/>
                <a:cs typeface="Carlito"/>
              </a:rPr>
              <a:t>to  </a:t>
            </a:r>
            <a:r>
              <a:rPr sz="3200" spc="-10" dirty="0">
                <a:latin typeface="Carlito"/>
                <a:cs typeface="Carlito"/>
              </a:rPr>
              <a:t>reach </a:t>
            </a:r>
            <a:r>
              <a:rPr sz="3200" dirty="0">
                <a:latin typeface="Carlito"/>
                <a:cs typeface="Carlito"/>
              </a:rPr>
              <a:t>lacrimal</a:t>
            </a:r>
            <a:r>
              <a:rPr sz="3200" spc="-15" dirty="0">
                <a:latin typeface="Carlito"/>
                <a:cs typeface="Carlito"/>
              </a:rPr>
              <a:t> </a:t>
            </a:r>
            <a:r>
              <a:rPr sz="3200" dirty="0">
                <a:latin typeface="Carlito"/>
                <a:cs typeface="Carlito"/>
              </a:rPr>
              <a:t>gland</a:t>
            </a:r>
          </a:p>
          <a:p>
            <a:pPr marL="12700">
              <a:spcBef>
                <a:spcPts val="770"/>
              </a:spcBef>
            </a:pPr>
            <a:r>
              <a:rPr sz="3200" spc="-5" dirty="0">
                <a:latin typeface="Carlito"/>
                <a:cs typeface="Carlito"/>
              </a:rPr>
              <a:t>-acompanied </a:t>
            </a:r>
            <a:r>
              <a:rPr sz="3200" spc="-10" dirty="0">
                <a:latin typeface="Carlito"/>
                <a:cs typeface="Carlito"/>
              </a:rPr>
              <a:t>by </a:t>
            </a:r>
            <a:r>
              <a:rPr sz="3200" dirty="0">
                <a:latin typeface="Carlito"/>
                <a:cs typeface="Carlito"/>
              </a:rPr>
              <a:t>lacrimal</a:t>
            </a:r>
            <a:r>
              <a:rPr sz="3200" spc="20" dirty="0">
                <a:latin typeface="Carlito"/>
                <a:cs typeface="Carlito"/>
              </a:rPr>
              <a:t> </a:t>
            </a:r>
            <a:r>
              <a:rPr sz="3200" spc="-5" dirty="0">
                <a:latin typeface="Carlito"/>
                <a:cs typeface="Carlito"/>
              </a:rPr>
              <a:t>nerve</a:t>
            </a:r>
            <a:endParaRPr sz="3200" dirty="0">
              <a:latin typeface="Carlito"/>
              <a:cs typeface="Carlito"/>
            </a:endParaRPr>
          </a:p>
          <a:p>
            <a:pPr marL="12700">
              <a:spcBef>
                <a:spcPts val="770"/>
              </a:spcBef>
            </a:pPr>
            <a:r>
              <a:rPr sz="3200" i="1" u="heavy" spc="-5" dirty="0">
                <a:uFill>
                  <a:solidFill>
                    <a:srgbClr val="000000"/>
                  </a:solidFill>
                </a:uFill>
                <a:latin typeface="Carlito"/>
                <a:cs typeface="Carlito"/>
              </a:rPr>
              <a:t>-gives off</a:t>
            </a:r>
            <a:r>
              <a:rPr sz="3200" i="1" u="heavy" spc="-10" dirty="0">
                <a:uFill>
                  <a:solidFill>
                    <a:srgbClr val="000000"/>
                  </a:solidFill>
                </a:uFill>
                <a:latin typeface="Carlito"/>
                <a:cs typeface="Carlito"/>
              </a:rPr>
              <a:t> </a:t>
            </a:r>
            <a:r>
              <a:rPr sz="3200" i="1" u="heavy" spc="-5" dirty="0">
                <a:uFill>
                  <a:solidFill>
                    <a:srgbClr val="000000"/>
                  </a:solidFill>
                </a:uFill>
                <a:latin typeface="Carlito"/>
                <a:cs typeface="Carlito"/>
              </a:rPr>
              <a:t>:-</a:t>
            </a:r>
            <a:endParaRPr sz="3200" dirty="0">
              <a:latin typeface="Carlito"/>
              <a:cs typeface="Carlito"/>
            </a:endParaRPr>
          </a:p>
          <a:p>
            <a:pPr marL="173990">
              <a:spcBef>
                <a:spcPts val="685"/>
              </a:spcBef>
            </a:pPr>
            <a:r>
              <a:rPr sz="2800" spc="-10" dirty="0">
                <a:latin typeface="Carlito"/>
                <a:cs typeface="Carlito"/>
              </a:rPr>
              <a:t>-supirior </a:t>
            </a:r>
            <a:r>
              <a:rPr sz="2800" spc="-5" dirty="0">
                <a:latin typeface="Carlito"/>
                <a:cs typeface="Carlito"/>
              </a:rPr>
              <a:t>and </a:t>
            </a:r>
            <a:r>
              <a:rPr sz="2800" spc="-20" dirty="0">
                <a:latin typeface="Carlito"/>
                <a:cs typeface="Carlito"/>
              </a:rPr>
              <a:t>inferior </a:t>
            </a:r>
            <a:r>
              <a:rPr sz="2800" u="heavy" spc="-20" dirty="0">
                <a:uFill>
                  <a:solidFill>
                    <a:srgbClr val="000000"/>
                  </a:solidFill>
                </a:uFill>
                <a:latin typeface="Carlito"/>
                <a:cs typeface="Carlito"/>
              </a:rPr>
              <a:t>lateral</a:t>
            </a:r>
            <a:r>
              <a:rPr sz="2800" spc="85" dirty="0">
                <a:latin typeface="Carlito"/>
                <a:cs typeface="Carlito"/>
              </a:rPr>
              <a:t> </a:t>
            </a:r>
            <a:r>
              <a:rPr sz="2800" u="heavy" spc="-15" dirty="0">
                <a:uFill>
                  <a:solidFill>
                    <a:srgbClr val="000000"/>
                  </a:solidFill>
                </a:uFill>
                <a:latin typeface="Carlito"/>
                <a:cs typeface="Carlito"/>
              </a:rPr>
              <a:t>palpebral</a:t>
            </a:r>
            <a:r>
              <a:rPr sz="2800" u="heavy" spc="5" dirty="0">
                <a:uFill>
                  <a:solidFill>
                    <a:srgbClr val="000000"/>
                  </a:solidFill>
                </a:uFill>
                <a:latin typeface="Carlito"/>
                <a:cs typeface="Carlito"/>
              </a:rPr>
              <a:t> </a:t>
            </a:r>
            <a:endParaRPr sz="2800" dirty="0">
              <a:latin typeface="Carlito"/>
              <a:cs typeface="Carlito"/>
            </a:endParaRPr>
          </a:p>
          <a:p>
            <a:pPr marL="12700">
              <a:spcBef>
                <a:spcPts val="675"/>
              </a:spcBef>
            </a:pPr>
            <a:r>
              <a:rPr sz="2800" spc="-20" dirty="0">
                <a:latin typeface="Carlito"/>
                <a:cs typeface="Carlito"/>
              </a:rPr>
              <a:t>-zygomatic</a:t>
            </a:r>
            <a:r>
              <a:rPr sz="2800" spc="10" dirty="0">
                <a:latin typeface="Carlito"/>
                <a:cs typeface="Carlito"/>
              </a:rPr>
              <a:t> </a:t>
            </a:r>
            <a:r>
              <a:rPr sz="2800" spc="-15" dirty="0">
                <a:latin typeface="Carlito"/>
                <a:cs typeface="Carlito"/>
              </a:rPr>
              <a:t>branches</a:t>
            </a:r>
            <a:endParaRPr sz="2800" dirty="0">
              <a:latin typeface="Carlito"/>
              <a:cs typeface="Carlito"/>
            </a:endParaRPr>
          </a:p>
          <a:p>
            <a:pPr marL="12700">
              <a:spcBef>
                <a:spcPts val="675"/>
              </a:spcBef>
            </a:pPr>
            <a:r>
              <a:rPr sz="2800" spc="-5" dirty="0">
                <a:latin typeface="Carlito"/>
                <a:cs typeface="Carlito"/>
              </a:rPr>
              <a:t>-muscular</a:t>
            </a:r>
            <a:r>
              <a:rPr sz="2800" spc="40" dirty="0">
                <a:latin typeface="Carlito"/>
                <a:cs typeface="Carlito"/>
              </a:rPr>
              <a:t> </a:t>
            </a:r>
            <a:r>
              <a:rPr sz="2800" spc="-15" dirty="0">
                <a:latin typeface="Carlito"/>
                <a:cs typeface="Carlito"/>
              </a:rPr>
              <a:t>branches</a:t>
            </a:r>
            <a:endParaRPr sz="2800" dirty="0">
              <a:latin typeface="Carlito"/>
              <a:cs typeface="Carlito"/>
            </a:endParaRPr>
          </a:p>
          <a:p>
            <a:pPr marL="12700">
              <a:spcBef>
                <a:spcPts val="670"/>
              </a:spcBef>
            </a:pPr>
            <a:r>
              <a:rPr sz="2800" spc="-15" dirty="0">
                <a:latin typeface="Carlito"/>
                <a:cs typeface="Carlito"/>
              </a:rPr>
              <a:t>-Recurrent </a:t>
            </a:r>
            <a:r>
              <a:rPr sz="2800" spc="-10" dirty="0">
                <a:latin typeface="Carlito"/>
                <a:cs typeface="Carlito"/>
              </a:rPr>
              <a:t>meningeal</a:t>
            </a:r>
            <a:r>
              <a:rPr sz="2800" spc="40" dirty="0">
                <a:latin typeface="Carlito"/>
                <a:cs typeface="Carlito"/>
              </a:rPr>
              <a:t> </a:t>
            </a:r>
            <a:r>
              <a:rPr sz="2800" spc="-15" dirty="0">
                <a:latin typeface="Carlito"/>
                <a:cs typeface="Carlito"/>
              </a:rPr>
              <a:t>branches</a:t>
            </a:r>
            <a:endParaRPr sz="2800" dirty="0">
              <a:latin typeface="Carlito"/>
              <a:cs typeface="Carlito"/>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1828800" y="838200"/>
            <a:ext cx="8534400" cy="5181600"/>
          </a:xfrm>
          <a:prstGeom prst="rect">
            <a:avLst/>
          </a:prstGeom>
          <a:blipFill>
            <a:blip r:embed="rId2" cstate="print"/>
            <a:stretch>
              <a:fillRect/>
            </a:stretch>
          </a:blipFill>
        </p:spPr>
        <p:txBody>
          <a:bodyPr wrap="square" lIns="0" tIns="0" rIns="0" bIns="0" rtlCol="0"/>
          <a:lstStyle/>
          <a:p>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4859782" y="173483"/>
            <a:ext cx="2421890" cy="696595"/>
          </a:xfrm>
          <a:prstGeom prst="rect">
            <a:avLst/>
          </a:prstGeom>
        </p:spPr>
        <p:txBody>
          <a:bodyPr vert="horz" wrap="square" lIns="0" tIns="12700" rIns="0" bIns="0" rtlCol="0" anchor="ctr">
            <a:spAutoFit/>
          </a:bodyPr>
          <a:lstStyle/>
          <a:p>
            <a:pPr marL="12700">
              <a:lnSpc>
                <a:spcPct val="100000"/>
              </a:lnSpc>
              <a:spcBef>
                <a:spcPts val="100"/>
              </a:spcBef>
            </a:pPr>
            <a:r>
              <a:rPr spc="-95" dirty="0"/>
              <a:t>branches</a:t>
            </a:r>
            <a:endParaRPr/>
          </a:p>
        </p:txBody>
      </p:sp>
      <p:sp>
        <p:nvSpPr>
          <p:cNvPr id="3" name="object 3"/>
          <p:cNvSpPr txBox="1"/>
          <p:nvPr/>
        </p:nvSpPr>
        <p:spPr>
          <a:xfrm>
            <a:off x="304800" y="766865"/>
            <a:ext cx="11430000" cy="3355085"/>
          </a:xfrm>
          <a:prstGeom prst="rect">
            <a:avLst/>
          </a:prstGeom>
        </p:spPr>
        <p:txBody>
          <a:bodyPr vert="horz" wrap="square" lIns="0" tIns="110489" rIns="0" bIns="0" rtlCol="0">
            <a:spAutoFit/>
          </a:bodyPr>
          <a:lstStyle/>
          <a:p>
            <a:pPr marL="3300095">
              <a:spcBef>
                <a:spcPts val="869"/>
              </a:spcBef>
            </a:pPr>
            <a:r>
              <a:rPr sz="3200" b="1" u="heavy" spc="-10" dirty="0">
                <a:uFill>
                  <a:solidFill>
                    <a:srgbClr val="000000"/>
                  </a:solidFill>
                </a:uFill>
                <a:latin typeface="Carlito"/>
                <a:cs typeface="Carlito"/>
              </a:rPr>
              <a:t>3-supraorbital</a:t>
            </a:r>
            <a:endParaRPr sz="3200" dirty="0">
              <a:latin typeface="Carlito"/>
              <a:cs typeface="Carlito"/>
            </a:endParaRPr>
          </a:p>
          <a:p>
            <a:pPr marL="12700" marR="5080">
              <a:spcBef>
                <a:spcPts val="770"/>
              </a:spcBef>
            </a:pPr>
            <a:r>
              <a:rPr sz="3200" spc="-5" dirty="0">
                <a:latin typeface="Carlito"/>
                <a:cs typeface="Carlito"/>
              </a:rPr>
              <a:t>-arise </a:t>
            </a:r>
            <a:r>
              <a:rPr sz="3200" spc="-10" dirty="0">
                <a:latin typeface="Carlito"/>
                <a:cs typeface="Carlito"/>
              </a:rPr>
              <a:t>where </a:t>
            </a:r>
            <a:r>
              <a:rPr sz="3200" dirty="0">
                <a:latin typeface="Carlito"/>
                <a:cs typeface="Carlito"/>
              </a:rPr>
              <a:t>the </a:t>
            </a:r>
            <a:r>
              <a:rPr sz="3200" spc="-5" dirty="0">
                <a:latin typeface="Carlito"/>
                <a:cs typeface="Carlito"/>
              </a:rPr>
              <a:t>ophthalmic artery </a:t>
            </a:r>
            <a:r>
              <a:rPr sz="3200" spc="-10" dirty="0">
                <a:latin typeface="Carlito"/>
                <a:cs typeface="Carlito"/>
              </a:rPr>
              <a:t>crosses </a:t>
            </a:r>
            <a:r>
              <a:rPr sz="3200" dirty="0">
                <a:latin typeface="Carlito"/>
                <a:cs typeface="Carlito"/>
              </a:rPr>
              <a:t>the </a:t>
            </a:r>
            <a:r>
              <a:rPr sz="3200" spc="-5" dirty="0">
                <a:latin typeface="Carlito"/>
                <a:cs typeface="Carlito"/>
              </a:rPr>
              <a:t>optic  </a:t>
            </a:r>
            <a:r>
              <a:rPr sz="3200" spc="-10" dirty="0">
                <a:latin typeface="Carlito"/>
                <a:cs typeface="Carlito"/>
              </a:rPr>
              <a:t>nerve</a:t>
            </a:r>
            <a:endParaRPr sz="3200" dirty="0">
              <a:latin typeface="Carlito"/>
              <a:cs typeface="Carlito"/>
            </a:endParaRPr>
          </a:p>
          <a:p>
            <a:pPr marL="12700" marR="921385">
              <a:spcBef>
                <a:spcPts val="770"/>
              </a:spcBef>
            </a:pPr>
            <a:r>
              <a:rPr sz="3200" dirty="0">
                <a:latin typeface="Carlito"/>
                <a:cs typeface="Carlito"/>
              </a:rPr>
              <a:t>-runs with </a:t>
            </a:r>
            <a:r>
              <a:rPr sz="3200" spc="-10" dirty="0">
                <a:latin typeface="Carlito"/>
                <a:cs typeface="Carlito"/>
              </a:rPr>
              <a:t>corresponding </a:t>
            </a:r>
            <a:r>
              <a:rPr sz="3200" spc="-5" dirty="0">
                <a:latin typeface="Carlito"/>
                <a:cs typeface="Carlito"/>
              </a:rPr>
              <a:t>nerves </a:t>
            </a:r>
            <a:r>
              <a:rPr sz="3200" spc="-10" dirty="0">
                <a:latin typeface="Carlito"/>
                <a:cs typeface="Carlito"/>
              </a:rPr>
              <a:t>above </a:t>
            </a:r>
            <a:r>
              <a:rPr sz="3200" spc="-20" dirty="0">
                <a:latin typeface="Carlito"/>
                <a:cs typeface="Carlito"/>
              </a:rPr>
              <a:t>levator  </a:t>
            </a:r>
            <a:r>
              <a:rPr sz="3200" spc="-10" dirty="0">
                <a:latin typeface="Carlito"/>
                <a:cs typeface="Carlito"/>
              </a:rPr>
              <a:t>balpebrea</a:t>
            </a:r>
            <a:r>
              <a:rPr sz="3200" spc="15" dirty="0">
                <a:latin typeface="Carlito"/>
                <a:cs typeface="Carlito"/>
              </a:rPr>
              <a:t> </a:t>
            </a:r>
            <a:r>
              <a:rPr sz="3200" spc="-5" dirty="0">
                <a:latin typeface="Carlito"/>
                <a:cs typeface="Carlito"/>
              </a:rPr>
              <a:t>supirioris</a:t>
            </a:r>
            <a:endParaRPr sz="3200" dirty="0">
              <a:latin typeface="Carlito"/>
              <a:cs typeface="Carlito"/>
            </a:endParaRPr>
          </a:p>
          <a:p>
            <a:pPr marL="12700" marR="486409">
              <a:lnSpc>
                <a:spcPct val="100699"/>
              </a:lnSpc>
              <a:spcBef>
                <a:spcPts val="745"/>
              </a:spcBef>
            </a:pPr>
            <a:r>
              <a:rPr sz="3200" spc="-15" dirty="0">
                <a:latin typeface="Carlito"/>
                <a:cs typeface="Carlito"/>
              </a:rPr>
              <a:t>-leaves </a:t>
            </a:r>
            <a:r>
              <a:rPr sz="3200" dirty="0">
                <a:latin typeface="Carlito"/>
                <a:cs typeface="Carlito"/>
              </a:rPr>
              <a:t>the </a:t>
            </a:r>
            <a:r>
              <a:rPr sz="3200" spc="-5" dirty="0">
                <a:latin typeface="Carlito"/>
                <a:cs typeface="Carlito"/>
              </a:rPr>
              <a:t>orbit </a:t>
            </a:r>
            <a:r>
              <a:rPr sz="3200" spc="-10" dirty="0">
                <a:latin typeface="Carlito"/>
                <a:cs typeface="Carlito"/>
              </a:rPr>
              <a:t>through supraorbital </a:t>
            </a:r>
            <a:r>
              <a:rPr sz="3200" spc="-20" dirty="0">
                <a:latin typeface="Carlito"/>
                <a:cs typeface="Carlito"/>
              </a:rPr>
              <a:t>foramen </a:t>
            </a:r>
            <a:r>
              <a:rPr sz="3200" spc="-30" dirty="0">
                <a:latin typeface="Carlito"/>
                <a:cs typeface="Carlito"/>
              </a:rPr>
              <a:t>to  </a:t>
            </a:r>
            <a:r>
              <a:rPr sz="3200" spc="-5" dirty="0">
                <a:latin typeface="Carlito"/>
                <a:cs typeface="Carlito"/>
              </a:rPr>
              <a:t>supply </a:t>
            </a:r>
            <a:r>
              <a:rPr sz="3200" spc="-15" dirty="0">
                <a:latin typeface="Carlito"/>
                <a:cs typeface="Carlito"/>
              </a:rPr>
              <a:t>forehead </a:t>
            </a:r>
            <a:r>
              <a:rPr sz="3200" dirty="0">
                <a:latin typeface="Carlito"/>
                <a:cs typeface="Carlito"/>
              </a:rPr>
              <a:t>and</a:t>
            </a:r>
            <a:r>
              <a:rPr sz="3200" spc="40" dirty="0">
                <a:latin typeface="Carlito"/>
                <a:cs typeface="Carlito"/>
              </a:rPr>
              <a:t> </a:t>
            </a:r>
            <a:r>
              <a:rPr sz="3200" spc="-10" dirty="0">
                <a:latin typeface="Carlito"/>
                <a:cs typeface="Carlito"/>
              </a:rPr>
              <a:t>scalp</a:t>
            </a:r>
            <a:endParaRPr sz="3200" dirty="0">
              <a:latin typeface="Carlito"/>
              <a:cs typeface="Carlito"/>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1738884" y="284989"/>
            <a:ext cx="5500116" cy="5823203"/>
          </a:xfrm>
          <a:prstGeom prst="rect">
            <a:avLst/>
          </a:prstGeom>
          <a:blipFill>
            <a:blip r:embed="rId2" cstate="print"/>
            <a:stretch>
              <a:fillRect/>
            </a:stretch>
          </a:blipFill>
        </p:spPr>
        <p:txBody>
          <a:bodyPr wrap="square" lIns="0" tIns="0" rIns="0" bIns="0" rtlCol="0"/>
          <a:lstStyle/>
          <a:p>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2"/>
          <p:cNvGraphicFramePr>
            <a:graphicFrameLocks noGrp="1"/>
          </p:cNvGraphicFramePr>
          <p:nvPr>
            <p:extLst>
              <p:ext uri="{D42A27DB-BD31-4B8C-83A1-F6EECF244321}">
                <p14:modId xmlns:p14="http://schemas.microsoft.com/office/powerpoint/2010/main" val="1956337794"/>
              </p:ext>
            </p:extLst>
          </p:nvPr>
        </p:nvGraphicFramePr>
        <p:xfrm>
          <a:off x="304800" y="2590801"/>
          <a:ext cx="11353797" cy="3200400"/>
        </p:xfrm>
        <a:graphic>
          <a:graphicData uri="http://schemas.openxmlformats.org/drawingml/2006/table">
            <a:tbl>
              <a:tblPr firstRow="1" bandRow="1">
                <a:tableStyleId>{2D5ABB26-0587-4C30-8999-92F81FD0307C}</a:tableStyleId>
              </a:tblPr>
              <a:tblGrid>
                <a:gridCol w="3784599">
                  <a:extLst>
                    <a:ext uri="{9D8B030D-6E8A-4147-A177-3AD203B41FA5}">
                      <a16:colId xmlns:a16="http://schemas.microsoft.com/office/drawing/2014/main" val="20000"/>
                    </a:ext>
                  </a:extLst>
                </a:gridCol>
                <a:gridCol w="3784599">
                  <a:extLst>
                    <a:ext uri="{9D8B030D-6E8A-4147-A177-3AD203B41FA5}">
                      <a16:colId xmlns:a16="http://schemas.microsoft.com/office/drawing/2014/main" val="20001"/>
                    </a:ext>
                  </a:extLst>
                </a:gridCol>
                <a:gridCol w="3784599">
                  <a:extLst>
                    <a:ext uri="{9D8B030D-6E8A-4147-A177-3AD203B41FA5}">
                      <a16:colId xmlns:a16="http://schemas.microsoft.com/office/drawing/2014/main" val="20002"/>
                    </a:ext>
                  </a:extLst>
                </a:gridCol>
              </a:tblGrid>
              <a:tr h="792174">
                <a:tc>
                  <a:txBody>
                    <a:bodyPr/>
                    <a:lstStyle/>
                    <a:p>
                      <a:pPr marL="92710">
                        <a:lnSpc>
                          <a:spcPct val="100000"/>
                        </a:lnSpc>
                        <a:spcBef>
                          <a:spcPts val="270"/>
                        </a:spcBef>
                      </a:pPr>
                      <a:r>
                        <a:rPr sz="1800" b="1" spc="-5" dirty="0">
                          <a:solidFill>
                            <a:srgbClr val="FFFFFF"/>
                          </a:solidFill>
                          <a:latin typeface="Carlito"/>
                          <a:cs typeface="Carlito"/>
                        </a:rPr>
                        <a:t>Long </a:t>
                      </a:r>
                      <a:r>
                        <a:rPr sz="1800" b="1" spc="-10" dirty="0">
                          <a:solidFill>
                            <a:srgbClr val="FFFFFF"/>
                          </a:solidFill>
                          <a:latin typeface="Carlito"/>
                          <a:cs typeface="Carlito"/>
                        </a:rPr>
                        <a:t>posterior</a:t>
                      </a:r>
                      <a:r>
                        <a:rPr sz="1800" b="1" spc="-45" dirty="0">
                          <a:solidFill>
                            <a:srgbClr val="FFFFFF"/>
                          </a:solidFill>
                          <a:latin typeface="Carlito"/>
                          <a:cs typeface="Carlito"/>
                        </a:rPr>
                        <a:t> </a:t>
                      </a:r>
                      <a:r>
                        <a:rPr sz="1800" b="1" spc="-5" dirty="0">
                          <a:solidFill>
                            <a:srgbClr val="FFFFFF"/>
                          </a:solidFill>
                          <a:latin typeface="Carlito"/>
                          <a:cs typeface="Carlito"/>
                        </a:rPr>
                        <a:t>cilliary</a:t>
                      </a:r>
                      <a:endParaRPr sz="1800">
                        <a:latin typeface="Carlito"/>
                        <a:cs typeface="Carlito"/>
                      </a:endParaRPr>
                    </a:p>
                  </a:txBody>
                  <a:tcPr marL="0" marR="0" marT="34290" marB="0">
                    <a:lnL w="12700">
                      <a:solidFill>
                        <a:srgbClr val="FFFFFF"/>
                      </a:solidFill>
                      <a:prstDash val="solid"/>
                    </a:lnL>
                    <a:lnR w="12700">
                      <a:solidFill>
                        <a:srgbClr val="FFFFFF"/>
                      </a:solidFill>
                      <a:prstDash val="solid"/>
                    </a:lnR>
                    <a:lnT w="12700">
                      <a:solidFill>
                        <a:srgbClr val="FFFFFF"/>
                      </a:solidFill>
                      <a:prstDash val="solid"/>
                    </a:lnT>
                    <a:lnB w="38100">
                      <a:solidFill>
                        <a:srgbClr val="FFFFFF"/>
                      </a:solidFill>
                      <a:prstDash val="solid"/>
                    </a:lnB>
                    <a:solidFill>
                      <a:srgbClr val="C0504D"/>
                    </a:solidFill>
                  </a:tcPr>
                </a:tc>
                <a:tc>
                  <a:txBody>
                    <a:bodyPr/>
                    <a:lstStyle/>
                    <a:p>
                      <a:pPr marL="93345">
                        <a:lnSpc>
                          <a:spcPct val="100000"/>
                        </a:lnSpc>
                        <a:spcBef>
                          <a:spcPts val="270"/>
                        </a:spcBef>
                      </a:pPr>
                      <a:r>
                        <a:rPr sz="1800" b="1" dirty="0">
                          <a:solidFill>
                            <a:srgbClr val="FFFFFF"/>
                          </a:solidFill>
                          <a:latin typeface="Carlito"/>
                          <a:cs typeface="Carlito"/>
                        </a:rPr>
                        <a:t>Short </a:t>
                      </a:r>
                      <a:r>
                        <a:rPr sz="1800" b="1" spc="-10" dirty="0">
                          <a:solidFill>
                            <a:srgbClr val="FFFFFF"/>
                          </a:solidFill>
                          <a:latin typeface="Carlito"/>
                          <a:cs typeface="Carlito"/>
                        </a:rPr>
                        <a:t>posterior</a:t>
                      </a:r>
                      <a:r>
                        <a:rPr sz="1800" b="1" spc="-55" dirty="0">
                          <a:solidFill>
                            <a:srgbClr val="FFFFFF"/>
                          </a:solidFill>
                          <a:latin typeface="Carlito"/>
                          <a:cs typeface="Carlito"/>
                        </a:rPr>
                        <a:t> </a:t>
                      </a:r>
                      <a:r>
                        <a:rPr sz="1800" b="1" spc="-5" dirty="0">
                          <a:solidFill>
                            <a:srgbClr val="FFFFFF"/>
                          </a:solidFill>
                          <a:latin typeface="Carlito"/>
                          <a:cs typeface="Carlito"/>
                        </a:rPr>
                        <a:t>cilliary</a:t>
                      </a:r>
                      <a:endParaRPr sz="1800">
                        <a:latin typeface="Carlito"/>
                        <a:cs typeface="Carlito"/>
                      </a:endParaRPr>
                    </a:p>
                  </a:txBody>
                  <a:tcPr marL="0" marR="0" marT="34290" marB="0">
                    <a:lnL w="12700">
                      <a:solidFill>
                        <a:srgbClr val="FFFFFF"/>
                      </a:solidFill>
                      <a:prstDash val="solid"/>
                    </a:lnL>
                    <a:lnR w="12700">
                      <a:solidFill>
                        <a:srgbClr val="FFFFFF"/>
                      </a:solidFill>
                      <a:prstDash val="solid"/>
                    </a:lnR>
                    <a:lnT w="12700">
                      <a:solidFill>
                        <a:srgbClr val="FFFFFF"/>
                      </a:solidFill>
                      <a:prstDash val="solid"/>
                    </a:lnT>
                    <a:lnB w="38100">
                      <a:solidFill>
                        <a:srgbClr val="FFFFFF"/>
                      </a:solidFill>
                      <a:prstDash val="solid"/>
                    </a:lnB>
                    <a:solidFill>
                      <a:srgbClr val="C0504D"/>
                    </a:solidFill>
                  </a:tcPr>
                </a:tc>
                <a:tc>
                  <a:txBody>
                    <a:bodyPr/>
                    <a:lstStyle/>
                    <a:p>
                      <a:pPr marL="93980">
                        <a:lnSpc>
                          <a:spcPct val="100000"/>
                        </a:lnSpc>
                        <a:spcBef>
                          <a:spcPts val="270"/>
                        </a:spcBef>
                      </a:pPr>
                      <a:r>
                        <a:rPr sz="1800" b="1" spc="-10" dirty="0">
                          <a:solidFill>
                            <a:srgbClr val="FFFFFF"/>
                          </a:solidFill>
                          <a:latin typeface="Carlito"/>
                          <a:cs typeface="Carlito"/>
                        </a:rPr>
                        <a:t>Anterior</a:t>
                      </a:r>
                      <a:r>
                        <a:rPr sz="1800" b="1" spc="-30" dirty="0">
                          <a:solidFill>
                            <a:srgbClr val="FFFFFF"/>
                          </a:solidFill>
                          <a:latin typeface="Carlito"/>
                          <a:cs typeface="Carlito"/>
                        </a:rPr>
                        <a:t> </a:t>
                      </a:r>
                      <a:r>
                        <a:rPr sz="1800" b="1" spc="-5" dirty="0">
                          <a:solidFill>
                            <a:srgbClr val="FFFFFF"/>
                          </a:solidFill>
                          <a:latin typeface="Carlito"/>
                          <a:cs typeface="Carlito"/>
                        </a:rPr>
                        <a:t>cilliary</a:t>
                      </a:r>
                      <a:endParaRPr sz="1800">
                        <a:latin typeface="Carlito"/>
                        <a:cs typeface="Carlito"/>
                      </a:endParaRPr>
                    </a:p>
                  </a:txBody>
                  <a:tcPr marL="0" marR="0" marT="34290" marB="0">
                    <a:lnL w="12700">
                      <a:solidFill>
                        <a:srgbClr val="FFFFFF"/>
                      </a:solidFill>
                      <a:prstDash val="solid"/>
                    </a:lnL>
                    <a:lnR w="12700">
                      <a:solidFill>
                        <a:srgbClr val="FFFFFF"/>
                      </a:solidFill>
                      <a:prstDash val="solid"/>
                    </a:lnR>
                    <a:lnT w="12700">
                      <a:solidFill>
                        <a:srgbClr val="FFFFFF"/>
                      </a:solidFill>
                      <a:prstDash val="solid"/>
                    </a:lnT>
                    <a:lnB w="38100">
                      <a:solidFill>
                        <a:srgbClr val="FFFFFF"/>
                      </a:solidFill>
                      <a:prstDash val="solid"/>
                    </a:lnB>
                    <a:solidFill>
                      <a:srgbClr val="C0504D"/>
                    </a:solidFill>
                  </a:tcPr>
                </a:tc>
                <a:extLst>
                  <a:ext uri="{0D108BD9-81ED-4DB2-BD59-A6C34878D82A}">
                    <a16:rowId xmlns:a16="http://schemas.microsoft.com/office/drawing/2014/main" val="10000"/>
                  </a:ext>
                </a:extLst>
              </a:tr>
              <a:tr h="2408226">
                <a:tc>
                  <a:txBody>
                    <a:bodyPr/>
                    <a:lstStyle/>
                    <a:p>
                      <a:pPr marL="92710">
                        <a:lnSpc>
                          <a:spcPct val="100000"/>
                        </a:lnSpc>
                        <a:spcBef>
                          <a:spcPts val="245"/>
                        </a:spcBef>
                      </a:pPr>
                      <a:r>
                        <a:rPr sz="1800" dirty="0">
                          <a:latin typeface="Carlito"/>
                          <a:cs typeface="Carlito"/>
                        </a:rPr>
                        <a:t>2 </a:t>
                      </a:r>
                      <a:r>
                        <a:rPr sz="1800" spc="-10" dirty="0">
                          <a:latin typeface="Carlito"/>
                          <a:cs typeface="Carlito"/>
                        </a:rPr>
                        <a:t>branches pierce </a:t>
                      </a:r>
                      <a:r>
                        <a:rPr sz="1800" dirty="0">
                          <a:latin typeface="Carlito"/>
                          <a:cs typeface="Carlito"/>
                        </a:rPr>
                        <a:t>the</a:t>
                      </a:r>
                      <a:r>
                        <a:rPr sz="1800" spc="45" dirty="0">
                          <a:latin typeface="Carlito"/>
                          <a:cs typeface="Carlito"/>
                        </a:rPr>
                        <a:t> </a:t>
                      </a:r>
                      <a:r>
                        <a:rPr sz="1800" spc="-10" dirty="0">
                          <a:latin typeface="Carlito"/>
                          <a:cs typeface="Carlito"/>
                        </a:rPr>
                        <a:t>sclera</a:t>
                      </a:r>
                      <a:endParaRPr sz="1800">
                        <a:latin typeface="Carlito"/>
                        <a:cs typeface="Carlito"/>
                      </a:endParaRPr>
                    </a:p>
                    <a:p>
                      <a:pPr marL="92710">
                        <a:lnSpc>
                          <a:spcPct val="100000"/>
                        </a:lnSpc>
                      </a:pPr>
                      <a:r>
                        <a:rPr sz="1800" spc="-5" dirty="0">
                          <a:latin typeface="Carlito"/>
                          <a:cs typeface="Carlito"/>
                        </a:rPr>
                        <a:t>on either side</a:t>
                      </a:r>
                      <a:r>
                        <a:rPr sz="1800" spc="15" dirty="0">
                          <a:latin typeface="Carlito"/>
                          <a:cs typeface="Carlito"/>
                        </a:rPr>
                        <a:t> </a:t>
                      </a:r>
                      <a:r>
                        <a:rPr sz="1800" dirty="0">
                          <a:latin typeface="Carlito"/>
                          <a:cs typeface="Carlito"/>
                        </a:rPr>
                        <a:t>if</a:t>
                      </a:r>
                      <a:endParaRPr sz="1800">
                        <a:latin typeface="Carlito"/>
                        <a:cs typeface="Carlito"/>
                      </a:endParaRPr>
                    </a:p>
                    <a:p>
                      <a:pPr marL="92710">
                        <a:lnSpc>
                          <a:spcPct val="100000"/>
                        </a:lnSpc>
                      </a:pPr>
                      <a:r>
                        <a:rPr sz="1800" spc="-5" dirty="0">
                          <a:latin typeface="Carlito"/>
                          <a:cs typeface="Carlito"/>
                        </a:rPr>
                        <a:t>optic</a:t>
                      </a:r>
                      <a:r>
                        <a:rPr sz="1800" spc="10" dirty="0">
                          <a:latin typeface="Carlito"/>
                          <a:cs typeface="Carlito"/>
                        </a:rPr>
                        <a:t> </a:t>
                      </a:r>
                      <a:r>
                        <a:rPr sz="1800" spc="-5" dirty="0">
                          <a:latin typeface="Carlito"/>
                          <a:cs typeface="Carlito"/>
                        </a:rPr>
                        <a:t>nerve</a:t>
                      </a:r>
                      <a:endParaRPr sz="1800">
                        <a:latin typeface="Carlito"/>
                        <a:cs typeface="Carlito"/>
                      </a:endParaRPr>
                    </a:p>
                    <a:p>
                      <a:pPr marL="92710" marR="211454">
                        <a:lnSpc>
                          <a:spcPts val="2180"/>
                        </a:lnSpc>
                        <a:spcBef>
                          <a:spcPts val="60"/>
                        </a:spcBef>
                      </a:pPr>
                      <a:r>
                        <a:rPr sz="1800" spc="-5" dirty="0">
                          <a:latin typeface="Carlito"/>
                          <a:cs typeface="Carlito"/>
                        </a:rPr>
                        <a:t>They </a:t>
                      </a:r>
                      <a:r>
                        <a:rPr sz="1800" spc="-15" dirty="0">
                          <a:latin typeface="Carlito"/>
                          <a:cs typeface="Carlito"/>
                        </a:rPr>
                        <a:t>form </a:t>
                      </a:r>
                      <a:r>
                        <a:rPr sz="1800" u="heavy" spc="-10" dirty="0">
                          <a:uFill>
                            <a:solidFill>
                              <a:srgbClr val="000000"/>
                            </a:solidFill>
                          </a:uFill>
                          <a:latin typeface="Carlito"/>
                          <a:cs typeface="Carlito"/>
                        </a:rPr>
                        <a:t>circulus </a:t>
                      </a:r>
                      <a:r>
                        <a:rPr sz="1800" u="heavy" spc="-5" dirty="0">
                          <a:uFill>
                            <a:solidFill>
                              <a:srgbClr val="000000"/>
                            </a:solidFill>
                          </a:uFill>
                          <a:latin typeface="Carlito"/>
                          <a:cs typeface="Carlito"/>
                        </a:rPr>
                        <a:t>arteriosus </a:t>
                      </a:r>
                      <a:r>
                        <a:rPr sz="1800" spc="-5" dirty="0">
                          <a:latin typeface="Carlito"/>
                          <a:cs typeface="Carlito"/>
                        </a:rPr>
                        <a:t> </a:t>
                      </a:r>
                      <a:r>
                        <a:rPr sz="1800" u="heavy" spc="-5" dirty="0">
                          <a:uFill>
                            <a:solidFill>
                              <a:srgbClr val="000000"/>
                            </a:solidFill>
                          </a:uFill>
                          <a:latin typeface="Carlito"/>
                          <a:cs typeface="Carlito"/>
                        </a:rPr>
                        <a:t>major</a:t>
                      </a:r>
                      <a:r>
                        <a:rPr sz="1800" spc="-5" dirty="0">
                          <a:latin typeface="Carlito"/>
                          <a:cs typeface="Carlito"/>
                        </a:rPr>
                        <a:t> which supply </a:t>
                      </a:r>
                      <a:r>
                        <a:rPr sz="1800" dirty="0">
                          <a:latin typeface="Carlito"/>
                          <a:cs typeface="Carlito"/>
                        </a:rPr>
                        <a:t>the</a:t>
                      </a:r>
                      <a:r>
                        <a:rPr sz="1800" spc="20" dirty="0">
                          <a:latin typeface="Carlito"/>
                          <a:cs typeface="Carlito"/>
                        </a:rPr>
                        <a:t> </a:t>
                      </a:r>
                      <a:r>
                        <a:rPr sz="1800" b="1" dirty="0">
                          <a:latin typeface="Carlito"/>
                          <a:cs typeface="Carlito"/>
                        </a:rPr>
                        <a:t>iris</a:t>
                      </a:r>
                      <a:endParaRPr sz="1800">
                        <a:latin typeface="Carlito"/>
                        <a:cs typeface="Carlito"/>
                      </a:endParaRPr>
                    </a:p>
                  </a:txBody>
                  <a:tcPr marL="0" marR="0" marT="31115" marB="0">
                    <a:lnL w="12700">
                      <a:solidFill>
                        <a:srgbClr val="FFFFFF"/>
                      </a:solidFill>
                      <a:prstDash val="solid"/>
                    </a:lnL>
                    <a:lnR w="12700">
                      <a:solidFill>
                        <a:srgbClr val="FFFFFF"/>
                      </a:solidFill>
                      <a:prstDash val="solid"/>
                    </a:lnR>
                    <a:lnT w="38100">
                      <a:solidFill>
                        <a:srgbClr val="FFFFFF"/>
                      </a:solidFill>
                      <a:prstDash val="solid"/>
                    </a:lnT>
                    <a:lnB w="12700">
                      <a:solidFill>
                        <a:srgbClr val="FFFFFF"/>
                      </a:solidFill>
                      <a:prstDash val="solid"/>
                    </a:lnB>
                    <a:solidFill>
                      <a:srgbClr val="E8D0D0"/>
                    </a:solidFill>
                  </a:tcPr>
                </a:tc>
                <a:tc>
                  <a:txBody>
                    <a:bodyPr/>
                    <a:lstStyle/>
                    <a:p>
                      <a:pPr marL="93345">
                        <a:lnSpc>
                          <a:spcPct val="100000"/>
                        </a:lnSpc>
                        <a:spcBef>
                          <a:spcPts val="245"/>
                        </a:spcBef>
                      </a:pPr>
                      <a:r>
                        <a:rPr sz="1800" spc="-10" dirty="0">
                          <a:latin typeface="Carlito"/>
                          <a:cs typeface="Carlito"/>
                        </a:rPr>
                        <a:t>7branches pierce </a:t>
                      </a:r>
                      <a:r>
                        <a:rPr sz="1800" dirty="0">
                          <a:latin typeface="Carlito"/>
                          <a:cs typeface="Carlito"/>
                        </a:rPr>
                        <a:t>the</a:t>
                      </a:r>
                      <a:r>
                        <a:rPr sz="1800" spc="50" dirty="0">
                          <a:latin typeface="Carlito"/>
                          <a:cs typeface="Carlito"/>
                        </a:rPr>
                        <a:t> </a:t>
                      </a:r>
                      <a:r>
                        <a:rPr sz="1800" spc="-10" dirty="0">
                          <a:latin typeface="Carlito"/>
                          <a:cs typeface="Carlito"/>
                        </a:rPr>
                        <a:t>sclera</a:t>
                      </a:r>
                      <a:endParaRPr sz="1800" dirty="0">
                        <a:latin typeface="Carlito"/>
                        <a:cs typeface="Carlito"/>
                      </a:endParaRPr>
                    </a:p>
                    <a:p>
                      <a:pPr marL="93345">
                        <a:lnSpc>
                          <a:spcPct val="100000"/>
                        </a:lnSpc>
                      </a:pPr>
                      <a:r>
                        <a:rPr sz="1800" spc="-10" dirty="0">
                          <a:latin typeface="Carlito"/>
                          <a:cs typeface="Carlito"/>
                        </a:rPr>
                        <a:t>around </a:t>
                      </a:r>
                      <a:r>
                        <a:rPr sz="1800" dirty="0">
                          <a:latin typeface="Carlito"/>
                          <a:cs typeface="Carlito"/>
                        </a:rPr>
                        <a:t>the</a:t>
                      </a:r>
                      <a:r>
                        <a:rPr sz="1800" spc="15" dirty="0">
                          <a:latin typeface="Carlito"/>
                          <a:cs typeface="Carlito"/>
                        </a:rPr>
                        <a:t> </a:t>
                      </a:r>
                      <a:r>
                        <a:rPr sz="1800" spc="-10" dirty="0">
                          <a:latin typeface="Carlito"/>
                          <a:cs typeface="Carlito"/>
                        </a:rPr>
                        <a:t>optic</a:t>
                      </a:r>
                      <a:endParaRPr sz="1800" dirty="0">
                        <a:latin typeface="Carlito"/>
                        <a:cs typeface="Carlito"/>
                      </a:endParaRPr>
                    </a:p>
                    <a:p>
                      <a:pPr marL="93345">
                        <a:lnSpc>
                          <a:spcPct val="100000"/>
                        </a:lnSpc>
                      </a:pPr>
                      <a:r>
                        <a:rPr sz="1800" dirty="0">
                          <a:latin typeface="Carlito"/>
                          <a:cs typeface="Carlito"/>
                        </a:rPr>
                        <a:t>Nerve</a:t>
                      </a:r>
                    </a:p>
                    <a:p>
                      <a:pPr marL="93345" marR="473075">
                        <a:lnSpc>
                          <a:spcPct val="100000"/>
                        </a:lnSpc>
                        <a:spcBef>
                          <a:spcPts val="5"/>
                        </a:spcBef>
                      </a:pPr>
                      <a:r>
                        <a:rPr sz="1800" spc="-5" dirty="0">
                          <a:latin typeface="Carlito"/>
                          <a:cs typeface="Carlito"/>
                        </a:rPr>
                        <a:t>Supply </a:t>
                      </a:r>
                      <a:r>
                        <a:rPr sz="1800" b="1" spc="-5" dirty="0">
                          <a:latin typeface="Carlito"/>
                          <a:cs typeface="Carlito"/>
                        </a:rPr>
                        <a:t>choroid </a:t>
                      </a:r>
                      <a:r>
                        <a:rPr sz="1800" dirty="0">
                          <a:latin typeface="Carlito"/>
                          <a:cs typeface="Carlito"/>
                        </a:rPr>
                        <a:t>and </a:t>
                      </a:r>
                      <a:r>
                        <a:rPr sz="1800" b="1" spc="-5" dirty="0">
                          <a:latin typeface="Carlito"/>
                          <a:cs typeface="Carlito"/>
                        </a:rPr>
                        <a:t>cilliary  process</a:t>
                      </a:r>
                      <a:endParaRPr sz="1800" dirty="0">
                        <a:latin typeface="Carlito"/>
                        <a:cs typeface="Carlito"/>
                      </a:endParaRPr>
                    </a:p>
                  </a:txBody>
                  <a:tcPr marL="0" marR="0" marT="31115" marB="0">
                    <a:lnL w="12700">
                      <a:solidFill>
                        <a:srgbClr val="FFFFFF"/>
                      </a:solidFill>
                      <a:prstDash val="solid"/>
                    </a:lnL>
                    <a:lnR w="12700">
                      <a:solidFill>
                        <a:srgbClr val="FFFFFF"/>
                      </a:solidFill>
                      <a:prstDash val="solid"/>
                    </a:lnR>
                    <a:lnT w="38100">
                      <a:solidFill>
                        <a:srgbClr val="FFFFFF"/>
                      </a:solidFill>
                      <a:prstDash val="solid"/>
                    </a:lnT>
                    <a:lnB w="12700">
                      <a:solidFill>
                        <a:srgbClr val="FFFFFF"/>
                      </a:solidFill>
                      <a:prstDash val="solid"/>
                    </a:lnB>
                    <a:solidFill>
                      <a:srgbClr val="E8D0D0"/>
                    </a:solidFill>
                  </a:tcPr>
                </a:tc>
                <a:tc>
                  <a:txBody>
                    <a:bodyPr/>
                    <a:lstStyle/>
                    <a:p>
                      <a:pPr marL="93980">
                        <a:lnSpc>
                          <a:spcPct val="100000"/>
                        </a:lnSpc>
                        <a:spcBef>
                          <a:spcPts val="245"/>
                        </a:spcBef>
                      </a:pPr>
                      <a:r>
                        <a:rPr sz="1800" spc="-10" dirty="0">
                          <a:latin typeface="Carlito"/>
                          <a:cs typeface="Carlito"/>
                        </a:rPr>
                        <a:t>Pierce </a:t>
                      </a:r>
                      <a:r>
                        <a:rPr sz="1800" dirty="0">
                          <a:latin typeface="Carlito"/>
                          <a:cs typeface="Carlito"/>
                        </a:rPr>
                        <a:t>the </a:t>
                      </a:r>
                      <a:r>
                        <a:rPr sz="1800" spc="-10" dirty="0">
                          <a:latin typeface="Carlito"/>
                          <a:cs typeface="Carlito"/>
                        </a:rPr>
                        <a:t>anterior </a:t>
                      </a:r>
                      <a:r>
                        <a:rPr sz="1800" spc="-5" dirty="0">
                          <a:latin typeface="Carlito"/>
                          <a:cs typeface="Carlito"/>
                        </a:rPr>
                        <a:t>part</a:t>
                      </a:r>
                      <a:r>
                        <a:rPr sz="1800" spc="30" dirty="0">
                          <a:latin typeface="Carlito"/>
                          <a:cs typeface="Carlito"/>
                        </a:rPr>
                        <a:t> </a:t>
                      </a:r>
                      <a:r>
                        <a:rPr sz="1800" spc="-5" dirty="0">
                          <a:latin typeface="Carlito"/>
                          <a:cs typeface="Carlito"/>
                        </a:rPr>
                        <a:t>of</a:t>
                      </a:r>
                      <a:endParaRPr sz="1800" dirty="0">
                        <a:latin typeface="Carlito"/>
                        <a:cs typeface="Carlito"/>
                      </a:endParaRPr>
                    </a:p>
                    <a:p>
                      <a:pPr marL="93980">
                        <a:lnSpc>
                          <a:spcPct val="100000"/>
                        </a:lnSpc>
                      </a:pPr>
                      <a:r>
                        <a:rPr sz="1800" spc="-10" dirty="0">
                          <a:latin typeface="Carlito"/>
                          <a:cs typeface="Carlito"/>
                        </a:rPr>
                        <a:t>sclera </a:t>
                      </a:r>
                      <a:r>
                        <a:rPr sz="1800" spc="-5" dirty="0">
                          <a:latin typeface="Carlito"/>
                          <a:cs typeface="Carlito"/>
                        </a:rPr>
                        <a:t>near </a:t>
                      </a:r>
                      <a:r>
                        <a:rPr sz="1800" dirty="0">
                          <a:latin typeface="Carlito"/>
                          <a:cs typeface="Carlito"/>
                        </a:rPr>
                        <a:t>the</a:t>
                      </a:r>
                      <a:r>
                        <a:rPr sz="1800" spc="25" dirty="0">
                          <a:latin typeface="Carlito"/>
                          <a:cs typeface="Carlito"/>
                        </a:rPr>
                        <a:t> </a:t>
                      </a:r>
                      <a:r>
                        <a:rPr sz="1800" spc="-5" dirty="0">
                          <a:latin typeface="Carlito"/>
                          <a:cs typeface="Carlito"/>
                        </a:rPr>
                        <a:t>limbus</a:t>
                      </a:r>
                      <a:endParaRPr sz="1800" dirty="0">
                        <a:latin typeface="Carlito"/>
                        <a:cs typeface="Carlito"/>
                      </a:endParaRPr>
                    </a:p>
                    <a:p>
                      <a:pPr>
                        <a:lnSpc>
                          <a:spcPct val="100000"/>
                        </a:lnSpc>
                        <a:spcBef>
                          <a:spcPts val="10"/>
                        </a:spcBef>
                      </a:pPr>
                      <a:endParaRPr sz="1850" dirty="0">
                        <a:latin typeface="Times New Roman"/>
                        <a:cs typeface="Times New Roman"/>
                      </a:endParaRPr>
                    </a:p>
                    <a:p>
                      <a:pPr marL="93980" marR="1031240">
                        <a:lnSpc>
                          <a:spcPct val="101099"/>
                        </a:lnSpc>
                      </a:pPr>
                      <a:r>
                        <a:rPr sz="1800" spc="-25" dirty="0">
                          <a:latin typeface="Carlito"/>
                          <a:cs typeface="Carlito"/>
                        </a:rPr>
                        <a:t>Terminate </a:t>
                      </a:r>
                      <a:r>
                        <a:rPr sz="1800" dirty="0">
                          <a:latin typeface="Carlito"/>
                          <a:cs typeface="Carlito"/>
                        </a:rPr>
                        <a:t>in </a:t>
                      </a:r>
                      <a:r>
                        <a:rPr sz="1800" spc="-10" dirty="0">
                          <a:latin typeface="Carlito"/>
                          <a:cs typeface="Carlito"/>
                        </a:rPr>
                        <a:t>circulus  </a:t>
                      </a:r>
                      <a:r>
                        <a:rPr sz="1800" spc="-5" dirty="0">
                          <a:latin typeface="Carlito"/>
                          <a:cs typeface="Carlito"/>
                        </a:rPr>
                        <a:t>arteriosus major</a:t>
                      </a:r>
                      <a:endParaRPr sz="1800" dirty="0">
                        <a:latin typeface="Carlito"/>
                        <a:cs typeface="Carlito"/>
                      </a:endParaRPr>
                    </a:p>
                  </a:txBody>
                  <a:tcPr marL="0" marR="0" marT="31115" marB="0">
                    <a:lnL w="12700">
                      <a:solidFill>
                        <a:srgbClr val="FFFFFF"/>
                      </a:solidFill>
                      <a:prstDash val="solid"/>
                    </a:lnL>
                    <a:lnR w="12700">
                      <a:solidFill>
                        <a:srgbClr val="FFFFFF"/>
                      </a:solidFill>
                      <a:prstDash val="solid"/>
                    </a:lnR>
                    <a:lnT w="38100">
                      <a:solidFill>
                        <a:srgbClr val="FFFFFF"/>
                      </a:solidFill>
                      <a:prstDash val="solid"/>
                    </a:lnT>
                    <a:lnB w="12700">
                      <a:solidFill>
                        <a:srgbClr val="FFFFFF"/>
                      </a:solidFill>
                      <a:prstDash val="solid"/>
                    </a:lnB>
                    <a:solidFill>
                      <a:srgbClr val="E8D0D0"/>
                    </a:solidFill>
                  </a:tcPr>
                </a:tc>
                <a:extLst>
                  <a:ext uri="{0D108BD9-81ED-4DB2-BD59-A6C34878D82A}">
                    <a16:rowId xmlns:a16="http://schemas.microsoft.com/office/drawing/2014/main" val="10001"/>
                  </a:ext>
                </a:extLst>
              </a:tr>
            </a:tbl>
          </a:graphicData>
        </a:graphic>
      </p:graphicFrame>
      <p:sp>
        <p:nvSpPr>
          <p:cNvPr id="3" name="object 3"/>
          <p:cNvSpPr txBox="1">
            <a:spLocks noGrp="1"/>
          </p:cNvSpPr>
          <p:nvPr>
            <p:ph type="title"/>
          </p:nvPr>
        </p:nvSpPr>
        <p:spPr>
          <a:xfrm>
            <a:off x="4773929" y="315925"/>
            <a:ext cx="2423160" cy="697230"/>
          </a:xfrm>
          <a:prstGeom prst="rect">
            <a:avLst/>
          </a:prstGeom>
        </p:spPr>
        <p:txBody>
          <a:bodyPr vert="horz" wrap="square" lIns="0" tIns="13335" rIns="0" bIns="0" rtlCol="0" anchor="ctr">
            <a:spAutoFit/>
          </a:bodyPr>
          <a:lstStyle/>
          <a:p>
            <a:pPr marL="12700">
              <a:lnSpc>
                <a:spcPct val="100000"/>
              </a:lnSpc>
              <a:spcBef>
                <a:spcPts val="105"/>
              </a:spcBef>
            </a:pPr>
            <a:r>
              <a:rPr spc="130" dirty="0"/>
              <a:t>br</a:t>
            </a:r>
            <a:r>
              <a:rPr spc="155" dirty="0"/>
              <a:t>a</a:t>
            </a:r>
            <a:r>
              <a:rPr spc="-250" dirty="0"/>
              <a:t>nc</a:t>
            </a:r>
            <a:r>
              <a:rPr spc="-245" dirty="0"/>
              <a:t>h</a:t>
            </a:r>
            <a:r>
              <a:rPr spc="-200" dirty="0"/>
              <a:t>es</a:t>
            </a:r>
            <a:endParaRPr/>
          </a:p>
        </p:txBody>
      </p:sp>
      <p:sp>
        <p:nvSpPr>
          <p:cNvPr id="4" name="object 4"/>
          <p:cNvSpPr txBox="1"/>
          <p:nvPr/>
        </p:nvSpPr>
        <p:spPr>
          <a:xfrm>
            <a:off x="3092578" y="1407262"/>
            <a:ext cx="5697855" cy="1105535"/>
          </a:xfrm>
          <a:prstGeom prst="rect">
            <a:avLst/>
          </a:prstGeom>
        </p:spPr>
        <p:txBody>
          <a:bodyPr vert="horz" wrap="square" lIns="0" tIns="64769" rIns="0" bIns="0" rtlCol="0">
            <a:spAutoFit/>
          </a:bodyPr>
          <a:lstStyle/>
          <a:p>
            <a:pPr algn="ctr">
              <a:spcBef>
                <a:spcPts val="509"/>
              </a:spcBef>
            </a:pPr>
            <a:r>
              <a:rPr sz="3200" b="1" u="heavy" dirty="0">
                <a:uFill>
                  <a:solidFill>
                    <a:srgbClr val="000000"/>
                  </a:solidFill>
                </a:uFill>
                <a:latin typeface="Carlito"/>
                <a:cs typeface="Carlito"/>
              </a:rPr>
              <a:t>4-ciliary</a:t>
            </a:r>
            <a:r>
              <a:rPr sz="3200" b="1" u="heavy" spc="-30" dirty="0">
                <a:uFill>
                  <a:solidFill>
                    <a:srgbClr val="000000"/>
                  </a:solidFill>
                </a:uFill>
                <a:latin typeface="Carlito"/>
                <a:cs typeface="Carlito"/>
              </a:rPr>
              <a:t> </a:t>
            </a:r>
            <a:r>
              <a:rPr sz="3200" b="1" u="heavy" spc="-10" dirty="0">
                <a:uFill>
                  <a:solidFill>
                    <a:srgbClr val="000000"/>
                  </a:solidFill>
                </a:uFill>
                <a:latin typeface="Carlito"/>
                <a:cs typeface="Carlito"/>
              </a:rPr>
              <a:t>arteies</a:t>
            </a:r>
            <a:endParaRPr sz="3200">
              <a:latin typeface="Carlito"/>
              <a:cs typeface="Carlito"/>
            </a:endParaRPr>
          </a:p>
          <a:p>
            <a:pPr algn="ctr">
              <a:spcBef>
                <a:spcPts val="409"/>
              </a:spcBef>
            </a:pPr>
            <a:r>
              <a:rPr sz="3200" spc="-10" dirty="0">
                <a:latin typeface="Carlito"/>
                <a:cs typeface="Carlito"/>
              </a:rPr>
              <a:t>They are </a:t>
            </a:r>
            <a:r>
              <a:rPr sz="3200" spc="-5" dirty="0">
                <a:latin typeface="Carlito"/>
                <a:cs typeface="Carlito"/>
              </a:rPr>
              <a:t>divided </a:t>
            </a:r>
            <a:r>
              <a:rPr sz="3200" spc="-20" dirty="0">
                <a:latin typeface="Carlito"/>
                <a:cs typeface="Carlito"/>
              </a:rPr>
              <a:t>into </a:t>
            </a:r>
            <a:r>
              <a:rPr sz="3200" spc="-10" dirty="0">
                <a:latin typeface="Carlito"/>
                <a:cs typeface="Carlito"/>
              </a:rPr>
              <a:t>three</a:t>
            </a:r>
            <a:r>
              <a:rPr sz="3200" spc="10" dirty="0">
                <a:latin typeface="Carlito"/>
                <a:cs typeface="Carlito"/>
              </a:rPr>
              <a:t> </a:t>
            </a:r>
            <a:r>
              <a:rPr sz="3200" spc="-15" dirty="0">
                <a:latin typeface="Carlito"/>
                <a:cs typeface="Carlito"/>
              </a:rPr>
              <a:t>groups</a:t>
            </a:r>
            <a:endParaRPr sz="3200">
              <a:latin typeface="Carlito"/>
              <a:cs typeface="Carlito"/>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3200400" y="990600"/>
            <a:ext cx="4992624" cy="4692395"/>
          </a:xfrm>
          <a:prstGeom prst="rect">
            <a:avLst/>
          </a:prstGeom>
          <a:blipFill>
            <a:blip r:embed="rId2" cstate="print"/>
            <a:stretch>
              <a:fillRect/>
            </a:stretch>
          </a:blipFill>
        </p:spPr>
        <p:txBody>
          <a:bodyPr wrap="square" lIns="0" tIns="0" rIns="0" bIns="0" rtlCol="0"/>
          <a:lstStyle/>
          <a:p>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4941571" y="209203"/>
            <a:ext cx="2200275" cy="689291"/>
          </a:xfrm>
          <a:prstGeom prst="rect">
            <a:avLst/>
          </a:prstGeom>
        </p:spPr>
        <p:txBody>
          <a:bodyPr vert="horz" wrap="square" lIns="0" tIns="12065" rIns="0" bIns="0" rtlCol="0" anchor="ctr">
            <a:spAutoFit/>
          </a:bodyPr>
          <a:lstStyle/>
          <a:p>
            <a:pPr marL="12700">
              <a:lnSpc>
                <a:spcPct val="100000"/>
              </a:lnSpc>
              <a:spcBef>
                <a:spcPts val="95"/>
              </a:spcBef>
            </a:pPr>
            <a:r>
              <a:rPr spc="-145" dirty="0"/>
              <a:t>Branches</a:t>
            </a:r>
          </a:p>
        </p:txBody>
      </p:sp>
      <p:sp>
        <p:nvSpPr>
          <p:cNvPr id="3" name="object 3"/>
          <p:cNvSpPr txBox="1"/>
          <p:nvPr/>
        </p:nvSpPr>
        <p:spPr>
          <a:xfrm>
            <a:off x="4246627" y="870332"/>
            <a:ext cx="3707129" cy="513715"/>
          </a:xfrm>
          <a:prstGeom prst="rect">
            <a:avLst/>
          </a:prstGeom>
        </p:spPr>
        <p:txBody>
          <a:bodyPr vert="horz" wrap="square" lIns="0" tIns="13335" rIns="0" bIns="0" rtlCol="0">
            <a:spAutoFit/>
          </a:bodyPr>
          <a:lstStyle/>
          <a:p>
            <a:pPr marL="12700">
              <a:spcBef>
                <a:spcPts val="105"/>
              </a:spcBef>
            </a:pPr>
            <a:r>
              <a:rPr sz="3200" b="1" u="heavy" spc="-5" dirty="0">
                <a:uFill>
                  <a:solidFill>
                    <a:srgbClr val="000000"/>
                  </a:solidFill>
                </a:uFill>
                <a:latin typeface="Carlito"/>
                <a:cs typeface="Carlito"/>
              </a:rPr>
              <a:t>5-ethmoidal</a:t>
            </a:r>
            <a:r>
              <a:rPr sz="3200" b="1" u="heavy" spc="-60" dirty="0">
                <a:uFill>
                  <a:solidFill>
                    <a:srgbClr val="000000"/>
                  </a:solidFill>
                </a:uFill>
                <a:latin typeface="Carlito"/>
                <a:cs typeface="Carlito"/>
              </a:rPr>
              <a:t> </a:t>
            </a:r>
            <a:r>
              <a:rPr sz="3200" b="1" u="heavy" spc="-10" dirty="0">
                <a:uFill>
                  <a:solidFill>
                    <a:srgbClr val="000000"/>
                  </a:solidFill>
                </a:uFill>
                <a:latin typeface="Carlito"/>
                <a:cs typeface="Carlito"/>
              </a:rPr>
              <a:t>branches</a:t>
            </a:r>
            <a:endParaRPr sz="3200">
              <a:latin typeface="Carlito"/>
              <a:cs typeface="Carlito"/>
            </a:endParaRPr>
          </a:p>
        </p:txBody>
      </p:sp>
      <p:sp>
        <p:nvSpPr>
          <p:cNvPr id="4" name="object 4"/>
          <p:cNvSpPr txBox="1"/>
          <p:nvPr/>
        </p:nvSpPr>
        <p:spPr>
          <a:xfrm>
            <a:off x="609601" y="1523999"/>
            <a:ext cx="4592218" cy="3998531"/>
          </a:xfrm>
          <a:prstGeom prst="rect">
            <a:avLst/>
          </a:prstGeom>
        </p:spPr>
        <p:txBody>
          <a:bodyPr vert="horz" wrap="square" lIns="0" tIns="55880" rIns="0" bIns="0" rtlCol="0">
            <a:spAutoFit/>
          </a:bodyPr>
          <a:lstStyle/>
          <a:p>
            <a:pPr marL="511175">
              <a:spcBef>
                <a:spcPts val="440"/>
              </a:spcBef>
            </a:pPr>
            <a:r>
              <a:rPr sz="2800" u="heavy" spc="-15" dirty="0">
                <a:uFill>
                  <a:solidFill>
                    <a:srgbClr val="000000"/>
                  </a:solidFill>
                </a:uFill>
                <a:latin typeface="Carlito"/>
                <a:cs typeface="Carlito"/>
              </a:rPr>
              <a:t>Anterior</a:t>
            </a:r>
            <a:r>
              <a:rPr sz="2800" u="heavy" spc="-10" dirty="0">
                <a:uFill>
                  <a:solidFill>
                    <a:srgbClr val="000000"/>
                  </a:solidFill>
                </a:uFill>
                <a:latin typeface="Carlito"/>
                <a:cs typeface="Carlito"/>
              </a:rPr>
              <a:t> ethmoidal</a:t>
            </a:r>
            <a:endParaRPr sz="2800" dirty="0">
              <a:latin typeface="Carlito"/>
              <a:cs typeface="Carlito"/>
            </a:endParaRPr>
          </a:p>
          <a:p>
            <a:pPr marL="12700" marR="5080">
              <a:lnSpc>
                <a:spcPts val="3020"/>
              </a:lnSpc>
              <a:spcBef>
                <a:spcPts val="725"/>
              </a:spcBef>
            </a:pPr>
            <a:r>
              <a:rPr sz="2800" spc="-15" dirty="0">
                <a:latin typeface="Carlito"/>
                <a:cs typeface="Carlito"/>
              </a:rPr>
              <a:t>-Enter through anterior  </a:t>
            </a:r>
            <a:r>
              <a:rPr sz="2800" spc="-10" dirty="0">
                <a:latin typeface="Carlito"/>
                <a:cs typeface="Carlito"/>
              </a:rPr>
              <a:t>ethmoidal canal </a:t>
            </a:r>
            <a:r>
              <a:rPr sz="2800" spc="-15" dirty="0">
                <a:latin typeface="Carlito"/>
                <a:cs typeface="Carlito"/>
              </a:rPr>
              <a:t>to  </a:t>
            </a:r>
            <a:r>
              <a:rPr sz="2800" spc="-10" dirty="0">
                <a:latin typeface="Carlito"/>
                <a:cs typeface="Carlito"/>
              </a:rPr>
              <a:t>reach </a:t>
            </a:r>
            <a:r>
              <a:rPr sz="2800" spc="-15" dirty="0">
                <a:latin typeface="Carlito"/>
                <a:cs typeface="Carlito"/>
              </a:rPr>
              <a:t>anterior cranial  </a:t>
            </a:r>
            <a:r>
              <a:rPr sz="2800" spc="-20" dirty="0">
                <a:latin typeface="Carlito"/>
                <a:cs typeface="Carlito"/>
              </a:rPr>
              <a:t>fossa</a:t>
            </a:r>
            <a:endParaRPr sz="2800" dirty="0">
              <a:latin typeface="Carlito"/>
              <a:cs typeface="Carlito"/>
            </a:endParaRPr>
          </a:p>
          <a:p>
            <a:pPr marL="12700">
              <a:spcBef>
                <a:spcPts val="305"/>
              </a:spcBef>
            </a:pPr>
            <a:r>
              <a:rPr sz="2800" spc="-10" dirty="0">
                <a:latin typeface="Carlito"/>
                <a:cs typeface="Carlito"/>
              </a:rPr>
              <a:t>-gives</a:t>
            </a:r>
            <a:r>
              <a:rPr sz="2800" spc="5" dirty="0">
                <a:latin typeface="Carlito"/>
                <a:cs typeface="Carlito"/>
              </a:rPr>
              <a:t> </a:t>
            </a:r>
            <a:r>
              <a:rPr sz="2800" spc="-5" dirty="0">
                <a:latin typeface="Carlito"/>
                <a:cs typeface="Carlito"/>
              </a:rPr>
              <a:t>:-</a:t>
            </a:r>
            <a:endParaRPr sz="2800" dirty="0">
              <a:latin typeface="Carlito"/>
              <a:cs typeface="Carlito"/>
            </a:endParaRPr>
          </a:p>
          <a:p>
            <a:pPr marL="173990">
              <a:spcBef>
                <a:spcPts val="335"/>
              </a:spcBef>
            </a:pPr>
            <a:r>
              <a:rPr sz="2800" spc="-5" dirty="0">
                <a:latin typeface="Carlito"/>
                <a:cs typeface="Carlito"/>
              </a:rPr>
              <a:t>-meningeal </a:t>
            </a:r>
            <a:r>
              <a:rPr sz="2800" spc="-20" dirty="0">
                <a:latin typeface="Carlito"/>
                <a:cs typeface="Carlito"/>
              </a:rPr>
              <a:t>to</a:t>
            </a:r>
            <a:r>
              <a:rPr sz="2800" spc="-5" dirty="0">
                <a:latin typeface="Carlito"/>
                <a:cs typeface="Carlito"/>
              </a:rPr>
              <a:t> </a:t>
            </a:r>
            <a:r>
              <a:rPr sz="2800" spc="-20" dirty="0">
                <a:latin typeface="Carlito"/>
                <a:cs typeface="Carlito"/>
              </a:rPr>
              <a:t>durra</a:t>
            </a:r>
            <a:endParaRPr sz="2800" dirty="0">
              <a:latin typeface="Carlito"/>
              <a:cs typeface="Carlito"/>
            </a:endParaRPr>
          </a:p>
          <a:p>
            <a:pPr marL="173990">
              <a:spcBef>
                <a:spcPts val="335"/>
              </a:spcBef>
            </a:pPr>
            <a:r>
              <a:rPr sz="2800" spc="-5" dirty="0">
                <a:latin typeface="Carlito"/>
                <a:cs typeface="Carlito"/>
              </a:rPr>
              <a:t>-nasal</a:t>
            </a:r>
            <a:r>
              <a:rPr sz="2800" spc="10" dirty="0">
                <a:latin typeface="Carlito"/>
                <a:cs typeface="Carlito"/>
              </a:rPr>
              <a:t> </a:t>
            </a:r>
            <a:r>
              <a:rPr sz="2800" spc="-10" dirty="0">
                <a:latin typeface="Carlito"/>
                <a:cs typeface="Carlito"/>
              </a:rPr>
              <a:t>mucosa</a:t>
            </a:r>
            <a:endParaRPr sz="2800" dirty="0">
              <a:latin typeface="Carlito"/>
              <a:cs typeface="Carlito"/>
            </a:endParaRPr>
          </a:p>
          <a:p>
            <a:pPr marL="12700" marR="624205" indent="241935">
              <a:lnSpc>
                <a:spcPts val="3020"/>
              </a:lnSpc>
              <a:spcBef>
                <a:spcPts val="725"/>
              </a:spcBef>
            </a:pPr>
            <a:r>
              <a:rPr sz="2800" spc="-35" dirty="0">
                <a:latin typeface="Carlito"/>
                <a:cs typeface="Carlito"/>
              </a:rPr>
              <a:t>-anterior, </a:t>
            </a:r>
            <a:r>
              <a:rPr sz="2800" spc="-5" dirty="0">
                <a:latin typeface="Carlito"/>
                <a:cs typeface="Carlito"/>
              </a:rPr>
              <a:t>middle  </a:t>
            </a:r>
            <a:r>
              <a:rPr sz="2800" spc="-10" dirty="0">
                <a:latin typeface="Carlito"/>
                <a:cs typeface="Carlito"/>
              </a:rPr>
              <a:t>ethmoidal </a:t>
            </a:r>
            <a:r>
              <a:rPr sz="2800" spc="-5" dirty="0">
                <a:latin typeface="Carlito"/>
                <a:cs typeface="Carlito"/>
              </a:rPr>
              <a:t>air</a:t>
            </a:r>
            <a:r>
              <a:rPr sz="2800" spc="-25" dirty="0">
                <a:latin typeface="Carlito"/>
                <a:cs typeface="Carlito"/>
              </a:rPr>
              <a:t> </a:t>
            </a:r>
            <a:r>
              <a:rPr sz="2800" spc="-10" dirty="0">
                <a:latin typeface="Carlito"/>
                <a:cs typeface="Carlito"/>
              </a:rPr>
              <a:t>sinus</a:t>
            </a:r>
            <a:endParaRPr sz="2800" dirty="0">
              <a:latin typeface="Carlito"/>
              <a:cs typeface="Carlito"/>
            </a:endParaRPr>
          </a:p>
        </p:txBody>
      </p:sp>
      <p:sp>
        <p:nvSpPr>
          <p:cNvPr id="5" name="object 5"/>
          <p:cNvSpPr txBox="1"/>
          <p:nvPr/>
        </p:nvSpPr>
        <p:spPr>
          <a:xfrm>
            <a:off x="5962651" y="1496339"/>
            <a:ext cx="6076949" cy="2807819"/>
          </a:xfrm>
          <a:prstGeom prst="rect">
            <a:avLst/>
          </a:prstGeom>
        </p:spPr>
        <p:txBody>
          <a:bodyPr vert="horz" wrap="square" lIns="0" tIns="55244" rIns="0" bIns="0" rtlCol="0">
            <a:spAutoFit/>
          </a:bodyPr>
          <a:lstStyle/>
          <a:p>
            <a:pPr marL="12700" marR="5080" indent="498475">
              <a:spcBef>
                <a:spcPts val="434"/>
              </a:spcBef>
            </a:pPr>
            <a:r>
              <a:rPr sz="2800" u="heavy" spc="-20" dirty="0">
                <a:uFill>
                  <a:solidFill>
                    <a:srgbClr val="000000"/>
                  </a:solidFill>
                </a:uFill>
                <a:latin typeface="Carlito"/>
                <a:cs typeface="Carlito"/>
              </a:rPr>
              <a:t>Posterior </a:t>
            </a:r>
            <a:r>
              <a:rPr sz="2800" u="heavy" spc="-10" dirty="0">
                <a:uFill>
                  <a:solidFill>
                    <a:srgbClr val="000000"/>
                  </a:solidFill>
                </a:uFill>
                <a:latin typeface="Carlito"/>
                <a:cs typeface="Carlito"/>
              </a:rPr>
              <a:t>ethmoidal </a:t>
            </a:r>
            <a:r>
              <a:rPr sz="2800" spc="-10" dirty="0">
                <a:latin typeface="Carlito"/>
                <a:cs typeface="Carlito"/>
              </a:rPr>
              <a:t> </a:t>
            </a:r>
            <a:endParaRPr lang="en-US" sz="2800" spc="-10" dirty="0">
              <a:latin typeface="Carlito"/>
              <a:cs typeface="Carlito"/>
            </a:endParaRPr>
          </a:p>
          <a:p>
            <a:pPr marL="12700" marR="5080" indent="498475">
              <a:spcBef>
                <a:spcPts val="434"/>
              </a:spcBef>
            </a:pPr>
            <a:r>
              <a:rPr sz="2800" spc="-15" dirty="0">
                <a:latin typeface="Carlito"/>
                <a:cs typeface="Carlito"/>
              </a:rPr>
              <a:t>Passes through </a:t>
            </a:r>
            <a:r>
              <a:rPr sz="2800" spc="-10" dirty="0">
                <a:latin typeface="Carlito"/>
                <a:cs typeface="Carlito"/>
              </a:rPr>
              <a:t>posterior  </a:t>
            </a:r>
            <a:r>
              <a:rPr sz="2800" spc="-5" dirty="0">
                <a:latin typeface="Carlito"/>
                <a:cs typeface="Carlito"/>
              </a:rPr>
              <a:t>ethmoidal</a:t>
            </a:r>
            <a:r>
              <a:rPr sz="2800" spc="20" dirty="0">
                <a:latin typeface="Carlito"/>
                <a:cs typeface="Carlito"/>
              </a:rPr>
              <a:t> </a:t>
            </a:r>
            <a:r>
              <a:rPr sz="2800" spc="-5" dirty="0">
                <a:latin typeface="Carlito"/>
                <a:cs typeface="Carlito"/>
              </a:rPr>
              <a:t>canal</a:t>
            </a:r>
            <a:endParaRPr sz="2800" dirty="0">
              <a:latin typeface="Carlito"/>
              <a:cs typeface="Carlito"/>
            </a:endParaRPr>
          </a:p>
          <a:p>
            <a:pPr marL="12700">
              <a:spcBef>
                <a:spcPts val="335"/>
              </a:spcBef>
            </a:pPr>
            <a:r>
              <a:rPr sz="2800" spc="-10" dirty="0">
                <a:latin typeface="Carlito"/>
                <a:cs typeface="Carlito"/>
              </a:rPr>
              <a:t>-</a:t>
            </a:r>
            <a:r>
              <a:rPr lang="en-US" sz="2800" spc="-10" dirty="0">
                <a:latin typeface="Carlito"/>
                <a:cs typeface="Carlito"/>
              </a:rPr>
              <a:t>     </a:t>
            </a:r>
            <a:r>
              <a:rPr sz="2800" spc="-10" dirty="0">
                <a:latin typeface="Carlito"/>
                <a:cs typeface="Carlito"/>
              </a:rPr>
              <a:t>gives </a:t>
            </a:r>
            <a:r>
              <a:rPr sz="2800" spc="-15" dirty="0">
                <a:latin typeface="Carlito"/>
                <a:cs typeface="Carlito"/>
              </a:rPr>
              <a:t>branches</a:t>
            </a:r>
            <a:r>
              <a:rPr sz="2800" spc="40" dirty="0">
                <a:latin typeface="Carlito"/>
                <a:cs typeface="Carlito"/>
              </a:rPr>
              <a:t> </a:t>
            </a:r>
            <a:r>
              <a:rPr sz="2800" spc="-10" dirty="0">
                <a:latin typeface="Carlito"/>
                <a:cs typeface="Carlito"/>
              </a:rPr>
              <a:t>to:-</a:t>
            </a:r>
            <a:endParaRPr sz="2800" dirty="0">
              <a:latin typeface="Carlito"/>
              <a:cs typeface="Carlito"/>
            </a:endParaRPr>
          </a:p>
          <a:p>
            <a:pPr marL="173990">
              <a:spcBef>
                <a:spcPts val="340"/>
              </a:spcBef>
            </a:pPr>
            <a:r>
              <a:rPr sz="2800" spc="-10" dirty="0">
                <a:latin typeface="Carlito"/>
                <a:cs typeface="Carlito"/>
              </a:rPr>
              <a:t>-</a:t>
            </a:r>
            <a:r>
              <a:rPr lang="en-US" sz="2800" spc="-10" dirty="0">
                <a:latin typeface="Carlito"/>
                <a:cs typeface="Carlito"/>
              </a:rPr>
              <a:t>   </a:t>
            </a:r>
            <a:r>
              <a:rPr sz="2800" spc="-10" dirty="0">
                <a:latin typeface="Carlito"/>
                <a:cs typeface="Carlito"/>
              </a:rPr>
              <a:t>meningeal </a:t>
            </a:r>
            <a:r>
              <a:rPr sz="2800" spc="-20" dirty="0">
                <a:latin typeface="Carlito"/>
                <a:cs typeface="Carlito"/>
              </a:rPr>
              <a:t>to</a:t>
            </a:r>
            <a:r>
              <a:rPr sz="2800" spc="10" dirty="0">
                <a:latin typeface="Carlito"/>
                <a:cs typeface="Carlito"/>
              </a:rPr>
              <a:t> </a:t>
            </a:r>
            <a:r>
              <a:rPr sz="2800" spc="-20" dirty="0">
                <a:latin typeface="Carlito"/>
                <a:cs typeface="Carlito"/>
              </a:rPr>
              <a:t>durra</a:t>
            </a:r>
            <a:endParaRPr sz="2800" dirty="0">
              <a:latin typeface="Carlito"/>
              <a:cs typeface="Carlito"/>
            </a:endParaRPr>
          </a:p>
          <a:p>
            <a:pPr marL="173990">
              <a:spcBef>
                <a:spcPts val="335"/>
              </a:spcBef>
            </a:pPr>
            <a:r>
              <a:rPr sz="2800" spc="-10" dirty="0">
                <a:latin typeface="Carlito"/>
                <a:cs typeface="Carlito"/>
              </a:rPr>
              <a:t>-</a:t>
            </a:r>
            <a:r>
              <a:rPr lang="en-US" sz="2800" spc="-10" dirty="0">
                <a:latin typeface="Carlito"/>
                <a:cs typeface="Carlito"/>
              </a:rPr>
              <a:t>   </a:t>
            </a:r>
            <a:r>
              <a:rPr sz="2800" spc="-10" dirty="0">
                <a:latin typeface="Carlito"/>
                <a:cs typeface="Carlito"/>
              </a:rPr>
              <a:t>nasal</a:t>
            </a:r>
            <a:r>
              <a:rPr sz="2800" spc="10" dirty="0">
                <a:latin typeface="Carlito"/>
                <a:cs typeface="Carlito"/>
              </a:rPr>
              <a:t> </a:t>
            </a:r>
            <a:r>
              <a:rPr sz="2800" spc="-10" dirty="0">
                <a:latin typeface="Carlito"/>
                <a:cs typeface="Carlito"/>
              </a:rPr>
              <a:t>mucosa</a:t>
            </a:r>
            <a:endParaRPr sz="2800" dirty="0">
              <a:latin typeface="Carlito"/>
              <a:cs typeface="Carlito"/>
            </a:endParaRPr>
          </a:p>
        </p:txBody>
      </p:sp>
      <p:sp>
        <p:nvSpPr>
          <p:cNvPr id="6" name="object 6"/>
          <p:cNvSpPr txBox="1"/>
          <p:nvPr/>
        </p:nvSpPr>
        <p:spPr>
          <a:xfrm>
            <a:off x="5962650" y="4740656"/>
            <a:ext cx="3539490" cy="853439"/>
          </a:xfrm>
          <a:prstGeom prst="rect">
            <a:avLst/>
          </a:prstGeom>
        </p:spPr>
        <p:txBody>
          <a:bodyPr vert="horz" wrap="square" lIns="0" tIns="57785" rIns="0" bIns="0" rtlCol="0">
            <a:spAutoFit/>
          </a:bodyPr>
          <a:lstStyle/>
          <a:p>
            <a:pPr marL="12700" marR="5080">
              <a:lnSpc>
                <a:spcPts val="3050"/>
              </a:lnSpc>
              <a:spcBef>
                <a:spcPts val="455"/>
              </a:spcBef>
              <a:tabLst>
                <a:tab pos="1600835" algn="l"/>
              </a:tabLst>
            </a:pPr>
            <a:r>
              <a:rPr sz="2800" spc="-15" dirty="0">
                <a:latin typeface="Carlito"/>
                <a:cs typeface="Carlito"/>
              </a:rPr>
              <a:t>-posterior	</a:t>
            </a:r>
            <a:r>
              <a:rPr sz="2800" spc="-10" dirty="0">
                <a:latin typeface="Carlito"/>
                <a:cs typeface="Carlito"/>
              </a:rPr>
              <a:t>ethmoidal</a:t>
            </a:r>
            <a:r>
              <a:rPr sz="2800" spc="-60" dirty="0">
                <a:latin typeface="Carlito"/>
                <a:cs typeface="Carlito"/>
              </a:rPr>
              <a:t> </a:t>
            </a:r>
            <a:r>
              <a:rPr sz="2800" spc="-5" dirty="0">
                <a:latin typeface="Carlito"/>
                <a:cs typeface="Carlito"/>
              </a:rPr>
              <a:t>air  </a:t>
            </a:r>
            <a:r>
              <a:rPr sz="2800" spc="-10" dirty="0">
                <a:latin typeface="Carlito"/>
                <a:cs typeface="Carlito"/>
              </a:rPr>
              <a:t>sinus</a:t>
            </a:r>
            <a:endParaRPr sz="2800" dirty="0">
              <a:latin typeface="Carlito"/>
              <a:cs typeface="Carlito"/>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2310383" y="856488"/>
            <a:ext cx="7046976" cy="5221224"/>
          </a:xfrm>
          <a:prstGeom prst="rect">
            <a:avLst/>
          </a:prstGeom>
          <a:blipFill>
            <a:blip r:embed="rId2" cstate="print"/>
            <a:stretch>
              <a:fillRect/>
            </a:stretch>
          </a:blipFill>
        </p:spPr>
        <p:txBody>
          <a:bodyPr wrap="square" lIns="0" tIns="0" rIns="0" bIns="0" rtlCol="0"/>
          <a:lstStyle/>
          <a:p>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2667000" y="356615"/>
            <a:ext cx="6429756" cy="6048756"/>
          </a:xfrm>
          <a:prstGeom prst="rect">
            <a:avLst/>
          </a:prstGeom>
          <a:blipFill>
            <a:blip r:embed="rId2" cstate="print"/>
            <a:stretch>
              <a:fillRect/>
            </a:stretch>
          </a:blipFill>
        </p:spPr>
        <p:txBody>
          <a:bodyPr wrap="square" lIns="0" tIns="0" rIns="0" bIns="0" rtlCol="0"/>
          <a:lstStyle/>
          <a:p>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1066800" y="533400"/>
            <a:ext cx="8305800" cy="5943600"/>
          </a:xfrm>
          <a:prstGeom prst="rect">
            <a:avLst/>
          </a:prstGeom>
          <a:blipFill>
            <a:blip r:embed="rId2" cstate="print"/>
            <a:stretch>
              <a:fillRect/>
            </a:stretch>
          </a:blipFill>
        </p:spPr>
        <p:txBody>
          <a:bodyPr wrap="square" lIns="0" tIns="0" rIns="0" bIns="0" rtlCol="0"/>
          <a:lstStyle/>
          <a:p>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4888230" y="448183"/>
            <a:ext cx="2423795" cy="696595"/>
          </a:xfrm>
          <a:prstGeom prst="rect">
            <a:avLst/>
          </a:prstGeom>
        </p:spPr>
        <p:txBody>
          <a:bodyPr vert="horz" wrap="square" lIns="0" tIns="13335" rIns="0" bIns="0" rtlCol="0" anchor="ctr">
            <a:spAutoFit/>
          </a:bodyPr>
          <a:lstStyle/>
          <a:p>
            <a:pPr marL="12700">
              <a:lnSpc>
                <a:spcPct val="100000"/>
              </a:lnSpc>
              <a:spcBef>
                <a:spcPts val="105"/>
              </a:spcBef>
            </a:pPr>
            <a:r>
              <a:rPr spc="130" dirty="0"/>
              <a:t>br</a:t>
            </a:r>
            <a:r>
              <a:rPr spc="165" dirty="0"/>
              <a:t>a</a:t>
            </a:r>
            <a:r>
              <a:rPr spc="-250" dirty="0"/>
              <a:t>nc</a:t>
            </a:r>
            <a:r>
              <a:rPr spc="-240" dirty="0"/>
              <a:t>h</a:t>
            </a:r>
            <a:r>
              <a:rPr spc="-204" dirty="0"/>
              <a:t>es</a:t>
            </a:r>
            <a:endParaRPr/>
          </a:p>
        </p:txBody>
      </p:sp>
      <p:sp>
        <p:nvSpPr>
          <p:cNvPr id="3" name="object 3"/>
          <p:cNvSpPr txBox="1"/>
          <p:nvPr/>
        </p:nvSpPr>
        <p:spPr>
          <a:xfrm>
            <a:off x="2061464" y="1509942"/>
            <a:ext cx="7908925" cy="4564069"/>
          </a:xfrm>
          <a:prstGeom prst="rect">
            <a:avLst/>
          </a:prstGeom>
        </p:spPr>
        <p:txBody>
          <a:bodyPr vert="horz" wrap="square" lIns="0" tIns="110489" rIns="0" bIns="0" rtlCol="0">
            <a:spAutoFit/>
          </a:bodyPr>
          <a:lstStyle/>
          <a:p>
            <a:pPr marL="343535" indent="-331470">
              <a:spcBef>
                <a:spcPts val="869"/>
              </a:spcBef>
              <a:buSzPct val="96875"/>
              <a:buAutoNum type="arabicPlain" startAt="6"/>
              <a:tabLst>
                <a:tab pos="344170" algn="l"/>
              </a:tabLst>
            </a:pPr>
            <a:r>
              <a:rPr sz="3200" b="1" u="heavy" spc="-5" dirty="0">
                <a:uFill>
                  <a:solidFill>
                    <a:srgbClr val="000000"/>
                  </a:solidFill>
                </a:uFill>
                <a:latin typeface="Carlito"/>
                <a:cs typeface="Carlito"/>
              </a:rPr>
              <a:t>meningeal</a:t>
            </a:r>
            <a:r>
              <a:rPr sz="3200" b="1" u="heavy" spc="-40" dirty="0">
                <a:uFill>
                  <a:solidFill>
                    <a:srgbClr val="000000"/>
                  </a:solidFill>
                </a:uFill>
                <a:latin typeface="Carlito"/>
                <a:cs typeface="Carlito"/>
              </a:rPr>
              <a:t> </a:t>
            </a:r>
            <a:r>
              <a:rPr sz="3200" b="1" u="heavy" spc="-15" dirty="0">
                <a:uFill>
                  <a:solidFill>
                    <a:srgbClr val="000000"/>
                  </a:solidFill>
                </a:uFill>
                <a:latin typeface="Carlito"/>
                <a:cs typeface="Carlito"/>
              </a:rPr>
              <a:t>branch</a:t>
            </a:r>
            <a:endParaRPr sz="3200">
              <a:latin typeface="Carlito"/>
              <a:cs typeface="Carlito"/>
            </a:endParaRPr>
          </a:p>
          <a:p>
            <a:pPr marL="12700" marR="243840" indent="91440">
              <a:spcBef>
                <a:spcPts val="770"/>
              </a:spcBef>
            </a:pPr>
            <a:r>
              <a:rPr sz="3200" spc="-5" dirty="0">
                <a:latin typeface="Carlito"/>
                <a:cs typeface="Carlito"/>
              </a:rPr>
              <a:t>passes </a:t>
            </a:r>
            <a:r>
              <a:rPr sz="3200" spc="-15" dirty="0">
                <a:latin typeface="Carlito"/>
                <a:cs typeface="Carlito"/>
              </a:rPr>
              <a:t>backward </a:t>
            </a:r>
            <a:r>
              <a:rPr sz="3200" spc="-20" dirty="0">
                <a:latin typeface="Carlito"/>
                <a:cs typeface="Carlito"/>
              </a:rPr>
              <a:t>to </a:t>
            </a:r>
            <a:r>
              <a:rPr sz="3200" spc="-15" dirty="0">
                <a:latin typeface="Carlito"/>
                <a:cs typeface="Carlito"/>
              </a:rPr>
              <a:t>enter </a:t>
            </a:r>
            <a:r>
              <a:rPr sz="3200" spc="-5" dirty="0">
                <a:latin typeface="Carlito"/>
                <a:cs typeface="Carlito"/>
              </a:rPr>
              <a:t>middle </a:t>
            </a:r>
            <a:r>
              <a:rPr sz="3200" spc="-10" dirty="0">
                <a:latin typeface="Carlito"/>
                <a:cs typeface="Carlito"/>
              </a:rPr>
              <a:t>cranial </a:t>
            </a:r>
            <a:r>
              <a:rPr sz="3200" spc="-20" dirty="0">
                <a:latin typeface="Carlito"/>
                <a:cs typeface="Carlito"/>
              </a:rPr>
              <a:t>fossa  </a:t>
            </a:r>
            <a:r>
              <a:rPr sz="3200" dirty="0">
                <a:latin typeface="Carlito"/>
                <a:cs typeface="Carlito"/>
              </a:rPr>
              <a:t>though </a:t>
            </a:r>
            <a:r>
              <a:rPr sz="3200" spc="-5" dirty="0">
                <a:latin typeface="Carlito"/>
                <a:cs typeface="Carlito"/>
              </a:rPr>
              <a:t>superior </a:t>
            </a:r>
            <a:r>
              <a:rPr sz="3200" spc="-10" dirty="0">
                <a:latin typeface="Carlito"/>
                <a:cs typeface="Carlito"/>
              </a:rPr>
              <a:t>orbital</a:t>
            </a:r>
            <a:r>
              <a:rPr sz="3200" spc="30" dirty="0">
                <a:latin typeface="Carlito"/>
                <a:cs typeface="Carlito"/>
              </a:rPr>
              <a:t> </a:t>
            </a:r>
            <a:r>
              <a:rPr sz="3200" spc="-15" dirty="0">
                <a:latin typeface="Carlito"/>
                <a:cs typeface="Carlito"/>
              </a:rPr>
              <a:t>fissure</a:t>
            </a:r>
            <a:endParaRPr sz="3200">
              <a:latin typeface="Carlito"/>
              <a:cs typeface="Carlito"/>
            </a:endParaRPr>
          </a:p>
          <a:p>
            <a:pPr marL="343535" indent="-331470">
              <a:spcBef>
                <a:spcPts val="770"/>
              </a:spcBef>
              <a:buSzPct val="96875"/>
              <a:buAutoNum type="arabicPlain" startAt="7"/>
              <a:tabLst>
                <a:tab pos="344170" algn="l"/>
              </a:tabLst>
            </a:pPr>
            <a:r>
              <a:rPr sz="3200" b="1" u="heavy" spc="-5" dirty="0">
                <a:uFill>
                  <a:solidFill>
                    <a:srgbClr val="000000"/>
                  </a:solidFill>
                </a:uFill>
                <a:latin typeface="Carlito"/>
                <a:cs typeface="Carlito"/>
              </a:rPr>
              <a:t>musular</a:t>
            </a:r>
            <a:r>
              <a:rPr sz="3200" b="1" u="heavy" spc="-45" dirty="0">
                <a:uFill>
                  <a:solidFill>
                    <a:srgbClr val="000000"/>
                  </a:solidFill>
                </a:uFill>
                <a:latin typeface="Carlito"/>
                <a:cs typeface="Carlito"/>
              </a:rPr>
              <a:t> </a:t>
            </a:r>
            <a:r>
              <a:rPr sz="3200" b="1" u="heavy" spc="-10" dirty="0">
                <a:uFill>
                  <a:solidFill>
                    <a:srgbClr val="000000"/>
                  </a:solidFill>
                </a:uFill>
                <a:latin typeface="Carlito"/>
                <a:cs typeface="Carlito"/>
              </a:rPr>
              <a:t>branches</a:t>
            </a:r>
            <a:endParaRPr sz="3200">
              <a:latin typeface="Carlito"/>
              <a:cs typeface="Carlito"/>
            </a:endParaRPr>
          </a:p>
          <a:p>
            <a:pPr marL="12700">
              <a:spcBef>
                <a:spcPts val="770"/>
              </a:spcBef>
            </a:pPr>
            <a:r>
              <a:rPr sz="3200" spc="-15" dirty="0">
                <a:latin typeface="Carlito"/>
                <a:cs typeface="Carlito"/>
              </a:rPr>
              <a:t>Accompany </a:t>
            </a:r>
            <a:r>
              <a:rPr sz="3200" spc="-5" dirty="0">
                <a:latin typeface="Carlito"/>
                <a:cs typeface="Carlito"/>
              </a:rPr>
              <a:t>nerves </a:t>
            </a:r>
            <a:r>
              <a:rPr sz="3200" spc="-30" dirty="0">
                <a:latin typeface="Carlito"/>
                <a:cs typeface="Carlito"/>
              </a:rPr>
              <a:t>to </a:t>
            </a:r>
            <a:r>
              <a:rPr sz="3200" spc="-10" dirty="0">
                <a:latin typeface="Carlito"/>
                <a:cs typeface="Carlito"/>
              </a:rPr>
              <a:t>extraocular</a:t>
            </a:r>
            <a:r>
              <a:rPr sz="3200" spc="35" dirty="0">
                <a:latin typeface="Carlito"/>
                <a:cs typeface="Carlito"/>
              </a:rPr>
              <a:t> </a:t>
            </a:r>
            <a:r>
              <a:rPr sz="3200" spc="-5" dirty="0">
                <a:latin typeface="Carlito"/>
                <a:cs typeface="Carlito"/>
              </a:rPr>
              <a:t>muscles</a:t>
            </a:r>
            <a:endParaRPr sz="3200">
              <a:latin typeface="Carlito"/>
              <a:cs typeface="Carlito"/>
            </a:endParaRPr>
          </a:p>
          <a:p>
            <a:pPr marL="343535" indent="-331470">
              <a:spcBef>
                <a:spcPts val="770"/>
              </a:spcBef>
              <a:buSzPct val="96875"/>
              <a:buAutoNum type="arabicPlain" startAt="8"/>
              <a:tabLst>
                <a:tab pos="344170" algn="l"/>
              </a:tabLst>
            </a:pPr>
            <a:r>
              <a:rPr sz="3200" b="1" u="heavy" spc="-5" dirty="0">
                <a:uFill>
                  <a:solidFill>
                    <a:srgbClr val="000000"/>
                  </a:solidFill>
                </a:uFill>
                <a:latin typeface="Carlito"/>
                <a:cs typeface="Carlito"/>
              </a:rPr>
              <a:t>medial </a:t>
            </a:r>
            <a:r>
              <a:rPr sz="3200" b="1" u="heavy" spc="-10" dirty="0">
                <a:uFill>
                  <a:solidFill>
                    <a:srgbClr val="000000"/>
                  </a:solidFill>
                </a:uFill>
                <a:latin typeface="Carlito"/>
                <a:cs typeface="Carlito"/>
              </a:rPr>
              <a:t>palpebral</a:t>
            </a:r>
            <a:r>
              <a:rPr sz="3200" b="1" u="heavy" spc="-45" dirty="0">
                <a:uFill>
                  <a:solidFill>
                    <a:srgbClr val="000000"/>
                  </a:solidFill>
                </a:uFill>
                <a:latin typeface="Carlito"/>
                <a:cs typeface="Carlito"/>
              </a:rPr>
              <a:t> </a:t>
            </a:r>
            <a:r>
              <a:rPr sz="3200" b="1" u="heavy" spc="-15" dirty="0">
                <a:uFill>
                  <a:solidFill>
                    <a:srgbClr val="000000"/>
                  </a:solidFill>
                </a:uFill>
                <a:latin typeface="Carlito"/>
                <a:cs typeface="Carlito"/>
              </a:rPr>
              <a:t>branch</a:t>
            </a:r>
            <a:endParaRPr sz="3200">
              <a:latin typeface="Carlito"/>
              <a:cs typeface="Carlito"/>
            </a:endParaRPr>
          </a:p>
          <a:p>
            <a:pPr marL="12700" marR="5080">
              <a:spcBef>
                <a:spcPts val="770"/>
              </a:spcBef>
            </a:pPr>
            <a:r>
              <a:rPr sz="3200" spc="-5" dirty="0">
                <a:latin typeface="Carlito"/>
                <a:cs typeface="Carlito"/>
              </a:rPr>
              <a:t>Superior </a:t>
            </a:r>
            <a:r>
              <a:rPr sz="3200" dirty="0">
                <a:latin typeface="Carlito"/>
                <a:cs typeface="Carlito"/>
              </a:rPr>
              <a:t>and </a:t>
            </a:r>
            <a:r>
              <a:rPr sz="3200" spc="-15" dirty="0">
                <a:latin typeface="Carlito"/>
                <a:cs typeface="Carlito"/>
              </a:rPr>
              <a:t>inferior </a:t>
            </a:r>
            <a:r>
              <a:rPr sz="3200" spc="-10" dirty="0">
                <a:latin typeface="Carlito"/>
                <a:cs typeface="Carlito"/>
              </a:rPr>
              <a:t>branches </a:t>
            </a:r>
            <a:r>
              <a:rPr sz="3200" spc="-25" dirty="0">
                <a:latin typeface="Carlito"/>
                <a:cs typeface="Carlito"/>
              </a:rPr>
              <a:t>to </a:t>
            </a:r>
            <a:r>
              <a:rPr sz="3200" dirty="0">
                <a:latin typeface="Carlito"/>
                <a:cs typeface="Carlito"/>
              </a:rPr>
              <a:t>medial </a:t>
            </a:r>
            <a:r>
              <a:rPr sz="3200" spc="-5" dirty="0">
                <a:latin typeface="Carlito"/>
                <a:cs typeface="Carlito"/>
              </a:rPr>
              <a:t>part of  both</a:t>
            </a:r>
            <a:r>
              <a:rPr sz="3200" dirty="0">
                <a:latin typeface="Carlito"/>
                <a:cs typeface="Carlito"/>
              </a:rPr>
              <a:t> </a:t>
            </a:r>
            <a:r>
              <a:rPr sz="3200" spc="-10" dirty="0">
                <a:latin typeface="Carlito"/>
                <a:cs typeface="Carlito"/>
              </a:rPr>
              <a:t>eyelid</a:t>
            </a:r>
            <a:endParaRPr sz="3200">
              <a:latin typeface="Carlito"/>
              <a:cs typeface="Carlito"/>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3352800" y="685800"/>
            <a:ext cx="5715000" cy="5192267"/>
          </a:xfrm>
          <a:prstGeom prst="rect">
            <a:avLst/>
          </a:prstGeom>
          <a:blipFill>
            <a:blip r:embed="rId2" cstate="print"/>
            <a:stretch>
              <a:fillRect/>
            </a:stretch>
          </a:blipFill>
        </p:spPr>
        <p:txBody>
          <a:bodyPr wrap="square" lIns="0" tIns="0" rIns="0" bIns="0" rtlCol="0"/>
          <a:lstStyle/>
          <a:p>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362200" y="683262"/>
            <a:ext cx="2133600" cy="689291"/>
          </a:xfrm>
          <a:prstGeom prst="rect">
            <a:avLst/>
          </a:prstGeom>
        </p:spPr>
        <p:txBody>
          <a:bodyPr vert="horz" wrap="square" lIns="0" tIns="12065" rIns="0" bIns="0" rtlCol="0" anchor="ctr">
            <a:spAutoFit/>
          </a:bodyPr>
          <a:lstStyle/>
          <a:p>
            <a:pPr marL="12700">
              <a:lnSpc>
                <a:spcPct val="100000"/>
              </a:lnSpc>
              <a:spcBef>
                <a:spcPts val="95"/>
              </a:spcBef>
            </a:pPr>
            <a:r>
              <a:rPr spc="-110" dirty="0"/>
              <a:t>Branch</a:t>
            </a:r>
            <a:r>
              <a:rPr spc="-90" dirty="0"/>
              <a:t>e</a:t>
            </a:r>
            <a:r>
              <a:rPr spc="-430" dirty="0"/>
              <a:t>s</a:t>
            </a:r>
          </a:p>
        </p:txBody>
      </p:sp>
      <p:sp>
        <p:nvSpPr>
          <p:cNvPr id="5" name="object 5"/>
          <p:cNvSpPr txBox="1">
            <a:spLocks noGrp="1"/>
          </p:cNvSpPr>
          <p:nvPr>
            <p:ph idx="1"/>
          </p:nvPr>
        </p:nvSpPr>
        <p:spPr>
          <a:xfrm>
            <a:off x="2362200" y="1825626"/>
            <a:ext cx="10515600" cy="1481175"/>
          </a:xfrm>
          <a:prstGeom prst="rect">
            <a:avLst/>
          </a:prstGeom>
        </p:spPr>
        <p:txBody>
          <a:bodyPr vert="horz" wrap="square" lIns="0" tIns="97790" rIns="0" bIns="0" rtlCol="0">
            <a:spAutoFit/>
          </a:bodyPr>
          <a:lstStyle/>
          <a:p>
            <a:pPr marL="4029075">
              <a:lnSpc>
                <a:spcPct val="100000"/>
              </a:lnSpc>
              <a:spcBef>
                <a:spcPts val="770"/>
              </a:spcBef>
            </a:pPr>
            <a:r>
              <a:rPr spc="-10" dirty="0"/>
              <a:t>10-supratrochlear</a:t>
            </a:r>
          </a:p>
          <a:p>
            <a:pPr marL="4029075" marR="5080">
              <a:lnSpc>
                <a:spcPct val="100400"/>
              </a:lnSpc>
              <a:spcBef>
                <a:spcPts val="655"/>
              </a:spcBef>
            </a:pPr>
            <a:r>
              <a:rPr spc="-20" dirty="0">
                <a:latin typeface="Carlito"/>
                <a:cs typeface="Carlito"/>
              </a:rPr>
              <a:t>Leave </a:t>
            </a:r>
            <a:r>
              <a:rPr spc="-5" dirty="0">
                <a:latin typeface="Carlito"/>
                <a:cs typeface="Carlito"/>
              </a:rPr>
              <a:t>the orbit </a:t>
            </a:r>
            <a:r>
              <a:rPr spc="-10" dirty="0">
                <a:latin typeface="Carlito"/>
                <a:cs typeface="Carlito"/>
              </a:rPr>
              <a:t>above </a:t>
            </a:r>
            <a:r>
              <a:rPr spc="-5" dirty="0">
                <a:latin typeface="Carlito"/>
                <a:cs typeface="Carlito"/>
              </a:rPr>
              <a:t>the  </a:t>
            </a:r>
            <a:r>
              <a:rPr spc="-15" dirty="0">
                <a:latin typeface="Carlito"/>
                <a:cs typeface="Carlito"/>
              </a:rPr>
              <a:t>trochlea </a:t>
            </a:r>
            <a:r>
              <a:rPr spc="-20" dirty="0">
                <a:latin typeface="Carlito"/>
                <a:cs typeface="Carlito"/>
              </a:rPr>
              <a:t>to </a:t>
            </a:r>
            <a:r>
              <a:rPr spc="-10" dirty="0">
                <a:latin typeface="Carlito"/>
                <a:cs typeface="Carlito"/>
              </a:rPr>
              <a:t>supply </a:t>
            </a:r>
            <a:r>
              <a:rPr spc="-5" dirty="0">
                <a:latin typeface="Carlito"/>
                <a:cs typeface="Carlito"/>
              </a:rPr>
              <a:t>the  </a:t>
            </a:r>
            <a:r>
              <a:rPr spc="-20" dirty="0">
                <a:latin typeface="Carlito"/>
                <a:cs typeface="Carlito"/>
              </a:rPr>
              <a:t>forehead </a:t>
            </a:r>
            <a:r>
              <a:rPr spc="-5" dirty="0">
                <a:latin typeface="Carlito"/>
                <a:cs typeface="Carlito"/>
              </a:rPr>
              <a:t>and</a:t>
            </a:r>
            <a:r>
              <a:rPr spc="25" dirty="0">
                <a:latin typeface="Carlito"/>
                <a:cs typeface="Carlito"/>
              </a:rPr>
              <a:t> </a:t>
            </a:r>
            <a:r>
              <a:rPr spc="-10" dirty="0">
                <a:latin typeface="Carlito"/>
                <a:cs typeface="Carlito"/>
              </a:rPr>
              <a:t>scalp</a:t>
            </a:r>
          </a:p>
        </p:txBody>
      </p:sp>
      <p:sp>
        <p:nvSpPr>
          <p:cNvPr id="3" name="object 3"/>
          <p:cNvSpPr txBox="1"/>
          <p:nvPr/>
        </p:nvSpPr>
        <p:spPr>
          <a:xfrm>
            <a:off x="5562599" y="870332"/>
            <a:ext cx="4267201" cy="505908"/>
          </a:xfrm>
          <a:prstGeom prst="rect">
            <a:avLst/>
          </a:prstGeom>
        </p:spPr>
        <p:txBody>
          <a:bodyPr vert="horz" wrap="square" lIns="0" tIns="13335" rIns="0" bIns="0" rtlCol="0">
            <a:spAutoFit/>
          </a:bodyPr>
          <a:lstStyle/>
          <a:p>
            <a:pPr marL="12700">
              <a:spcBef>
                <a:spcPts val="105"/>
              </a:spcBef>
            </a:pPr>
            <a:r>
              <a:rPr sz="3200" spc="-10" dirty="0">
                <a:latin typeface="Carlito"/>
                <a:cs typeface="Carlito"/>
              </a:rPr>
              <a:t>two terminal</a:t>
            </a:r>
            <a:r>
              <a:rPr sz="3200" spc="-35" dirty="0">
                <a:latin typeface="Carlito"/>
                <a:cs typeface="Carlito"/>
              </a:rPr>
              <a:t> </a:t>
            </a:r>
            <a:r>
              <a:rPr sz="3200" spc="-10" dirty="0">
                <a:latin typeface="Carlito"/>
                <a:cs typeface="Carlito"/>
              </a:rPr>
              <a:t>branches</a:t>
            </a:r>
            <a:endParaRPr sz="3200" dirty="0">
              <a:latin typeface="Carlito"/>
              <a:cs typeface="Carlito"/>
            </a:endParaRPr>
          </a:p>
        </p:txBody>
      </p:sp>
      <p:sp>
        <p:nvSpPr>
          <p:cNvPr id="4" name="object 4"/>
          <p:cNvSpPr txBox="1"/>
          <p:nvPr/>
        </p:nvSpPr>
        <p:spPr>
          <a:xfrm>
            <a:off x="2061464" y="1523961"/>
            <a:ext cx="3339465" cy="2928620"/>
          </a:xfrm>
          <a:prstGeom prst="rect">
            <a:avLst/>
          </a:prstGeom>
        </p:spPr>
        <p:txBody>
          <a:bodyPr vert="horz" wrap="square" lIns="0" tIns="98425" rIns="0" bIns="0" rtlCol="0">
            <a:spAutoFit/>
          </a:bodyPr>
          <a:lstStyle/>
          <a:p>
            <a:pPr marL="12700">
              <a:spcBef>
                <a:spcPts val="775"/>
              </a:spcBef>
            </a:pPr>
            <a:r>
              <a:rPr sz="2800" b="1" u="heavy" spc="-10" dirty="0">
                <a:uFill>
                  <a:solidFill>
                    <a:srgbClr val="000000"/>
                  </a:solidFill>
                </a:uFill>
                <a:latin typeface="Carlito"/>
                <a:cs typeface="Carlito"/>
              </a:rPr>
              <a:t>9-dorsal</a:t>
            </a:r>
            <a:r>
              <a:rPr sz="2800" b="1" u="heavy" spc="25" dirty="0">
                <a:uFill>
                  <a:solidFill>
                    <a:srgbClr val="000000"/>
                  </a:solidFill>
                </a:uFill>
                <a:latin typeface="Carlito"/>
                <a:cs typeface="Carlito"/>
              </a:rPr>
              <a:t> </a:t>
            </a:r>
            <a:r>
              <a:rPr sz="2800" b="1" u="heavy" spc="-5" dirty="0">
                <a:uFill>
                  <a:solidFill>
                    <a:srgbClr val="000000"/>
                  </a:solidFill>
                </a:uFill>
                <a:latin typeface="Carlito"/>
                <a:cs typeface="Carlito"/>
              </a:rPr>
              <a:t>nasal</a:t>
            </a:r>
            <a:endParaRPr sz="2800" dirty="0">
              <a:latin typeface="Carlito"/>
              <a:cs typeface="Carlito"/>
            </a:endParaRPr>
          </a:p>
          <a:p>
            <a:pPr marL="12700" marR="5080">
              <a:spcBef>
                <a:spcPts val="675"/>
              </a:spcBef>
            </a:pPr>
            <a:r>
              <a:rPr sz="2800" spc="-15" dirty="0">
                <a:latin typeface="Carlito"/>
                <a:cs typeface="Carlito"/>
              </a:rPr>
              <a:t>-leaves </a:t>
            </a:r>
            <a:r>
              <a:rPr sz="2800" spc="-5" dirty="0">
                <a:latin typeface="Carlito"/>
                <a:cs typeface="Carlito"/>
              </a:rPr>
              <a:t>the orbit </a:t>
            </a:r>
            <a:r>
              <a:rPr sz="2800" spc="-10" dirty="0">
                <a:latin typeface="Carlito"/>
                <a:cs typeface="Carlito"/>
              </a:rPr>
              <a:t>below  </a:t>
            </a:r>
            <a:r>
              <a:rPr sz="2800" spc="-5" dirty="0">
                <a:latin typeface="Carlito"/>
                <a:cs typeface="Carlito"/>
              </a:rPr>
              <a:t>the </a:t>
            </a:r>
            <a:r>
              <a:rPr sz="2800" spc="-15" dirty="0">
                <a:latin typeface="Carlito"/>
                <a:cs typeface="Carlito"/>
              </a:rPr>
              <a:t>trochlea </a:t>
            </a:r>
            <a:r>
              <a:rPr sz="2800" spc="-20" dirty="0">
                <a:latin typeface="Carlito"/>
                <a:cs typeface="Carlito"/>
              </a:rPr>
              <a:t>to </a:t>
            </a:r>
            <a:r>
              <a:rPr sz="2800" spc="-15" dirty="0">
                <a:latin typeface="Carlito"/>
                <a:cs typeface="Carlito"/>
              </a:rPr>
              <a:t>supply  dorsum </a:t>
            </a:r>
            <a:r>
              <a:rPr sz="2800" spc="-5" dirty="0">
                <a:latin typeface="Carlito"/>
                <a:cs typeface="Carlito"/>
              </a:rPr>
              <a:t>of the</a:t>
            </a:r>
            <a:r>
              <a:rPr sz="2800" spc="25" dirty="0">
                <a:latin typeface="Carlito"/>
                <a:cs typeface="Carlito"/>
              </a:rPr>
              <a:t> </a:t>
            </a:r>
            <a:r>
              <a:rPr sz="2800" spc="-10" dirty="0">
                <a:latin typeface="Carlito"/>
                <a:cs typeface="Carlito"/>
              </a:rPr>
              <a:t>nose</a:t>
            </a:r>
            <a:endParaRPr sz="2800" dirty="0">
              <a:latin typeface="Carlito"/>
              <a:cs typeface="Carlito"/>
            </a:endParaRPr>
          </a:p>
          <a:p>
            <a:pPr marL="12700" marR="695960">
              <a:lnSpc>
                <a:spcPct val="119300"/>
              </a:lnSpc>
              <a:spcBef>
                <a:spcPts val="50"/>
              </a:spcBef>
            </a:pPr>
            <a:r>
              <a:rPr sz="2800" spc="-10" dirty="0">
                <a:latin typeface="Carlito"/>
                <a:cs typeface="Carlito"/>
              </a:rPr>
              <a:t>-Anastomose </a:t>
            </a:r>
            <a:r>
              <a:rPr sz="2800" spc="-5" dirty="0">
                <a:latin typeface="Carlito"/>
                <a:cs typeface="Carlito"/>
              </a:rPr>
              <a:t>with  angular of</a:t>
            </a:r>
            <a:r>
              <a:rPr sz="2800" spc="-15" dirty="0">
                <a:latin typeface="Carlito"/>
                <a:cs typeface="Carlito"/>
              </a:rPr>
              <a:t> facial</a:t>
            </a:r>
            <a:endParaRPr sz="2800" dirty="0">
              <a:latin typeface="Carlito"/>
              <a:cs typeface="Carlito"/>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1905000" y="685800"/>
            <a:ext cx="8382000" cy="5486400"/>
          </a:xfrm>
          <a:prstGeom prst="rect">
            <a:avLst/>
          </a:prstGeom>
          <a:blipFill>
            <a:blip r:embed="rId2" cstate="print"/>
            <a:stretch>
              <a:fillRect/>
            </a:stretch>
          </a:blipFill>
        </p:spPr>
        <p:txBody>
          <a:bodyPr wrap="square" lIns="0" tIns="0" rIns="0" bIns="0" rtlCol="0"/>
          <a:lstStyle/>
          <a:p>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0" y="36"/>
            <a:ext cx="12174778" cy="6857962"/>
          </a:xfrm>
          <a:prstGeom prst="rect">
            <a:avLst/>
          </a:prstGeom>
          <a:blipFill>
            <a:blip r:embed="rId2" cstate="print"/>
            <a:stretch>
              <a:fillRect/>
            </a:stretch>
          </a:blipFill>
        </p:spPr>
        <p:txBody>
          <a:bodyPr wrap="square" lIns="0" tIns="0" rIns="0" bIns="0" rtlCol="0"/>
          <a:lstStyle/>
          <a:p>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78739" y="1096213"/>
            <a:ext cx="11822430" cy="3439795"/>
          </a:xfrm>
          <a:prstGeom prst="rect">
            <a:avLst/>
          </a:prstGeom>
        </p:spPr>
        <p:txBody>
          <a:bodyPr vert="horz" wrap="square" lIns="0" tIns="12065" rIns="0" bIns="0" rtlCol="0">
            <a:spAutoFit/>
          </a:bodyPr>
          <a:lstStyle/>
          <a:p>
            <a:pPr marL="137160" indent="-125095">
              <a:lnSpc>
                <a:spcPct val="100000"/>
              </a:lnSpc>
              <a:spcBef>
                <a:spcPts val="95"/>
              </a:spcBef>
              <a:buSzPct val="96428"/>
              <a:buFont typeface="Arial"/>
              <a:buChar char="•"/>
              <a:tabLst>
                <a:tab pos="137795" algn="l"/>
              </a:tabLst>
            </a:pPr>
            <a:r>
              <a:rPr sz="2800" b="1" spc="-5" dirty="0">
                <a:latin typeface="Arial"/>
                <a:cs typeface="Arial"/>
              </a:rPr>
              <a:t>C7: Communicating</a:t>
            </a:r>
            <a:r>
              <a:rPr sz="2800" b="1" spc="45" dirty="0">
                <a:latin typeface="Arial"/>
                <a:cs typeface="Arial"/>
              </a:rPr>
              <a:t> </a:t>
            </a:r>
            <a:r>
              <a:rPr sz="2800" b="1" spc="-5" dirty="0">
                <a:latin typeface="Arial"/>
                <a:cs typeface="Arial"/>
              </a:rPr>
              <a:t>segment</a:t>
            </a:r>
            <a:endParaRPr sz="2800">
              <a:latin typeface="Arial"/>
              <a:cs typeface="Arial"/>
            </a:endParaRPr>
          </a:p>
          <a:p>
            <a:pPr marL="12700" marR="5080">
              <a:lnSpc>
                <a:spcPct val="100000"/>
              </a:lnSpc>
              <a:spcBef>
                <a:spcPts val="5"/>
              </a:spcBef>
              <a:buSzPct val="96428"/>
              <a:buChar char="•"/>
              <a:tabLst>
                <a:tab pos="137795" algn="l"/>
              </a:tabLst>
            </a:pPr>
            <a:r>
              <a:rPr sz="2800" spc="-5" dirty="0">
                <a:latin typeface="Arial"/>
                <a:cs typeface="Arial"/>
              </a:rPr>
              <a:t>Extends from below PCoA to terminal ICA </a:t>
            </a:r>
            <a:r>
              <a:rPr sz="2800" dirty="0">
                <a:latin typeface="Arial"/>
                <a:cs typeface="Arial"/>
              </a:rPr>
              <a:t>bifurcation </a:t>
            </a:r>
            <a:r>
              <a:rPr sz="2800" spc="-5" dirty="0">
                <a:latin typeface="Arial"/>
                <a:cs typeface="Arial"/>
              </a:rPr>
              <a:t>into </a:t>
            </a:r>
            <a:r>
              <a:rPr sz="2800" dirty="0">
                <a:latin typeface="Arial"/>
                <a:cs typeface="Arial"/>
              </a:rPr>
              <a:t>anterior</a:t>
            </a:r>
            <a:r>
              <a:rPr sz="2800" spc="-165" dirty="0">
                <a:latin typeface="Arial"/>
                <a:cs typeface="Arial"/>
              </a:rPr>
              <a:t> </a:t>
            </a:r>
            <a:r>
              <a:rPr sz="2800" dirty="0">
                <a:latin typeface="Arial"/>
                <a:cs typeface="Arial"/>
              </a:rPr>
              <a:t>cerebral  artery </a:t>
            </a:r>
            <a:r>
              <a:rPr sz="2800" spc="-5" dirty="0">
                <a:latin typeface="Arial"/>
                <a:cs typeface="Arial"/>
              </a:rPr>
              <a:t>(ACA), middle cerebral </a:t>
            </a:r>
            <a:r>
              <a:rPr sz="2800" dirty="0">
                <a:latin typeface="Arial"/>
                <a:cs typeface="Arial"/>
              </a:rPr>
              <a:t>artery</a:t>
            </a:r>
            <a:r>
              <a:rPr sz="2800" spc="45" dirty="0">
                <a:latin typeface="Arial"/>
                <a:cs typeface="Arial"/>
              </a:rPr>
              <a:t> </a:t>
            </a:r>
            <a:r>
              <a:rPr sz="2800" spc="-5" dirty="0">
                <a:latin typeface="Arial"/>
                <a:cs typeface="Arial"/>
              </a:rPr>
              <a:t>(MCA)</a:t>
            </a:r>
            <a:endParaRPr sz="2800">
              <a:latin typeface="Arial"/>
              <a:cs typeface="Arial"/>
            </a:endParaRPr>
          </a:p>
          <a:p>
            <a:pPr marL="137160" indent="-125095">
              <a:lnSpc>
                <a:spcPct val="100000"/>
              </a:lnSpc>
              <a:buSzPct val="96428"/>
              <a:buChar char="•"/>
              <a:tabLst>
                <a:tab pos="137795" algn="l"/>
              </a:tabLst>
            </a:pPr>
            <a:r>
              <a:rPr sz="2800" spc="-5" dirty="0">
                <a:latin typeface="Arial"/>
                <a:cs typeface="Arial"/>
              </a:rPr>
              <a:t>Passes between optic (CN2), oculomotor (CN3)</a:t>
            </a:r>
            <a:r>
              <a:rPr sz="2800" spc="95" dirty="0">
                <a:latin typeface="Arial"/>
                <a:cs typeface="Arial"/>
              </a:rPr>
              <a:t> </a:t>
            </a:r>
            <a:r>
              <a:rPr sz="2800" spc="-5" dirty="0">
                <a:latin typeface="Arial"/>
                <a:cs typeface="Arial"/>
              </a:rPr>
              <a:t>nerves</a:t>
            </a:r>
            <a:endParaRPr sz="2800">
              <a:latin typeface="Arial"/>
              <a:cs typeface="Arial"/>
            </a:endParaRPr>
          </a:p>
          <a:p>
            <a:pPr marL="137160" indent="-125095">
              <a:lnSpc>
                <a:spcPct val="100000"/>
              </a:lnSpc>
              <a:buSzPct val="96428"/>
              <a:buChar char="•"/>
              <a:tabLst>
                <a:tab pos="137795" algn="l"/>
              </a:tabLst>
            </a:pPr>
            <a:r>
              <a:rPr sz="2800" spc="-5" dirty="0">
                <a:latin typeface="Arial"/>
                <a:cs typeface="Arial"/>
              </a:rPr>
              <a:t>Major</a:t>
            </a:r>
            <a:r>
              <a:rPr sz="2800" spc="10" dirty="0">
                <a:latin typeface="Arial"/>
                <a:cs typeface="Arial"/>
              </a:rPr>
              <a:t> </a:t>
            </a:r>
            <a:r>
              <a:rPr sz="2800" spc="-5" dirty="0">
                <a:latin typeface="Arial"/>
                <a:cs typeface="Arial"/>
              </a:rPr>
              <a:t>branches</a:t>
            </a:r>
            <a:endParaRPr sz="2800">
              <a:latin typeface="Arial"/>
              <a:cs typeface="Arial"/>
            </a:endParaRPr>
          </a:p>
          <a:p>
            <a:pPr marL="594360" lvl="1" indent="-125095">
              <a:lnSpc>
                <a:spcPct val="100000"/>
              </a:lnSpc>
              <a:buSzPct val="96428"/>
              <a:buFont typeface="Arial"/>
              <a:buChar char="•"/>
              <a:tabLst>
                <a:tab pos="594995" algn="l"/>
              </a:tabLst>
            </a:pPr>
            <a:r>
              <a:rPr sz="2800" b="1" i="1" u="heavy" spc="-5" dirty="0">
                <a:solidFill>
                  <a:srgbClr val="EB3C9F"/>
                </a:solidFill>
                <a:uFill>
                  <a:solidFill>
                    <a:srgbClr val="EB3C9F"/>
                  </a:solidFill>
                </a:uFill>
                <a:latin typeface="Arial"/>
                <a:cs typeface="Arial"/>
              </a:rPr>
              <a:t>Posterior communicating</a:t>
            </a:r>
            <a:r>
              <a:rPr sz="2800" b="1" i="1" u="heavy" spc="40" dirty="0">
                <a:solidFill>
                  <a:srgbClr val="EB3C9F"/>
                </a:solidFill>
                <a:uFill>
                  <a:solidFill>
                    <a:srgbClr val="EB3C9F"/>
                  </a:solidFill>
                </a:uFill>
                <a:latin typeface="Arial"/>
                <a:cs typeface="Arial"/>
              </a:rPr>
              <a:t> </a:t>
            </a:r>
            <a:r>
              <a:rPr sz="2800" b="1" i="1" u="heavy" spc="-5" dirty="0">
                <a:solidFill>
                  <a:srgbClr val="EB3C9F"/>
                </a:solidFill>
                <a:uFill>
                  <a:solidFill>
                    <a:srgbClr val="EB3C9F"/>
                  </a:solidFill>
                </a:uFill>
                <a:latin typeface="Arial"/>
                <a:cs typeface="Arial"/>
              </a:rPr>
              <a:t>artery</a:t>
            </a:r>
            <a:endParaRPr sz="2800">
              <a:latin typeface="Arial"/>
              <a:cs typeface="Arial"/>
            </a:endParaRPr>
          </a:p>
          <a:p>
            <a:pPr marL="594360" lvl="1" indent="-125095">
              <a:lnSpc>
                <a:spcPct val="100000"/>
              </a:lnSpc>
              <a:buSzPct val="96428"/>
              <a:buFont typeface="Arial"/>
              <a:buChar char="•"/>
              <a:tabLst>
                <a:tab pos="594995" algn="l"/>
              </a:tabLst>
            </a:pPr>
            <a:r>
              <a:rPr sz="2800" b="1" i="1" u="heavy" spc="-5" dirty="0">
                <a:solidFill>
                  <a:srgbClr val="EB3C9F"/>
                </a:solidFill>
                <a:uFill>
                  <a:solidFill>
                    <a:srgbClr val="EB3C9F"/>
                  </a:solidFill>
                </a:uFill>
                <a:latin typeface="Arial"/>
                <a:cs typeface="Arial"/>
              </a:rPr>
              <a:t>Anterior choroidal</a:t>
            </a:r>
            <a:r>
              <a:rPr sz="2800" b="1" i="1" u="heavy" spc="35" dirty="0">
                <a:solidFill>
                  <a:srgbClr val="EB3C9F"/>
                </a:solidFill>
                <a:uFill>
                  <a:solidFill>
                    <a:srgbClr val="EB3C9F"/>
                  </a:solidFill>
                </a:uFill>
                <a:latin typeface="Arial"/>
                <a:cs typeface="Arial"/>
              </a:rPr>
              <a:t> </a:t>
            </a:r>
            <a:r>
              <a:rPr sz="2800" b="1" i="1" u="heavy" spc="-5" dirty="0">
                <a:solidFill>
                  <a:srgbClr val="EB3C9F"/>
                </a:solidFill>
                <a:uFill>
                  <a:solidFill>
                    <a:srgbClr val="EB3C9F"/>
                  </a:solidFill>
                </a:uFill>
                <a:latin typeface="Arial"/>
                <a:cs typeface="Arial"/>
              </a:rPr>
              <a:t>artery</a:t>
            </a:r>
            <a:endParaRPr sz="2800">
              <a:latin typeface="Arial"/>
              <a:cs typeface="Arial"/>
            </a:endParaRPr>
          </a:p>
          <a:p>
            <a:pPr marL="656590" indent="-187325">
              <a:lnSpc>
                <a:spcPct val="100000"/>
              </a:lnSpc>
              <a:buSzPct val="96428"/>
              <a:buFont typeface="Trebuchet MS"/>
              <a:buChar char="•"/>
              <a:tabLst>
                <a:tab pos="657225" algn="l"/>
              </a:tabLst>
            </a:pPr>
            <a:r>
              <a:rPr sz="2800" b="1" i="1" u="heavy" spc="-5" dirty="0">
                <a:solidFill>
                  <a:srgbClr val="EB3C9F"/>
                </a:solidFill>
                <a:uFill>
                  <a:solidFill>
                    <a:srgbClr val="EB3C9F"/>
                  </a:solidFill>
                </a:uFill>
                <a:latin typeface="Trebuchet MS"/>
                <a:cs typeface="Trebuchet MS"/>
              </a:rPr>
              <a:t>Anterior and </a:t>
            </a:r>
            <a:r>
              <a:rPr sz="2800" b="1" i="1" u="heavy" spc="-10" dirty="0">
                <a:solidFill>
                  <a:srgbClr val="EB3C9F"/>
                </a:solidFill>
                <a:uFill>
                  <a:solidFill>
                    <a:srgbClr val="EB3C9F"/>
                  </a:solidFill>
                </a:uFill>
                <a:latin typeface="Trebuchet MS"/>
                <a:cs typeface="Trebuchet MS"/>
              </a:rPr>
              <a:t>middle </a:t>
            </a:r>
            <a:r>
              <a:rPr sz="2800" b="1" i="1" u="heavy" spc="-5" dirty="0">
                <a:solidFill>
                  <a:srgbClr val="EB3C9F"/>
                </a:solidFill>
                <a:uFill>
                  <a:solidFill>
                    <a:srgbClr val="EB3C9F"/>
                  </a:solidFill>
                </a:uFill>
                <a:latin typeface="Trebuchet MS"/>
                <a:cs typeface="Trebuchet MS"/>
              </a:rPr>
              <a:t>cerebral</a:t>
            </a:r>
            <a:r>
              <a:rPr sz="2800" b="1" i="1" u="heavy" spc="35" dirty="0">
                <a:solidFill>
                  <a:srgbClr val="EB3C9F"/>
                </a:solidFill>
                <a:uFill>
                  <a:solidFill>
                    <a:srgbClr val="EB3C9F"/>
                  </a:solidFill>
                </a:uFill>
                <a:latin typeface="Trebuchet MS"/>
                <a:cs typeface="Trebuchet MS"/>
              </a:rPr>
              <a:t> </a:t>
            </a:r>
            <a:r>
              <a:rPr sz="2800" b="1" i="1" u="heavy" spc="-45" dirty="0">
                <a:solidFill>
                  <a:srgbClr val="EB3C9F"/>
                </a:solidFill>
                <a:uFill>
                  <a:solidFill>
                    <a:srgbClr val="EB3C9F"/>
                  </a:solidFill>
                </a:uFill>
                <a:latin typeface="Trebuchet MS"/>
                <a:cs typeface="Trebuchet MS"/>
              </a:rPr>
              <a:t>artery.</a:t>
            </a:r>
            <a:endParaRPr sz="2800">
              <a:latin typeface="Trebuchet MS"/>
              <a:cs typeface="Trebuchet MS"/>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9E790F-F8C6-48FB-AF26-5B8C5F58B126}"/>
              </a:ext>
            </a:extLst>
          </p:cNvPr>
          <p:cNvSpPr>
            <a:spLocks noGrp="1"/>
          </p:cNvSpPr>
          <p:nvPr>
            <p:ph type="title"/>
          </p:nvPr>
        </p:nvSpPr>
        <p:spPr/>
        <p:txBody>
          <a:bodyPr/>
          <a:lstStyle/>
          <a:p>
            <a:r>
              <a:rPr lang="en-US" dirty="0"/>
              <a:t>POSTERIOR COMMUNICATING ARTERY</a:t>
            </a:r>
            <a:endParaRPr lang="en-IN" dirty="0"/>
          </a:p>
        </p:txBody>
      </p:sp>
      <p:sp>
        <p:nvSpPr>
          <p:cNvPr id="3" name="Content Placeholder 2">
            <a:extLst>
              <a:ext uri="{FF2B5EF4-FFF2-40B4-BE49-F238E27FC236}">
                <a16:creationId xmlns:a16="http://schemas.microsoft.com/office/drawing/2014/main" id="{62996956-8C49-4F86-ADD8-FFA821F9203E}"/>
              </a:ext>
            </a:extLst>
          </p:cNvPr>
          <p:cNvSpPr>
            <a:spLocks noGrp="1"/>
          </p:cNvSpPr>
          <p:nvPr>
            <p:ph idx="1"/>
          </p:nvPr>
        </p:nvSpPr>
        <p:spPr/>
        <p:txBody>
          <a:bodyPr/>
          <a:lstStyle/>
          <a:p>
            <a:r>
              <a:rPr lang="en-US" dirty="0"/>
              <a:t>In human anatomy, the left and right posterior communicating arteries are arteries at the base of the brain that form part of the circle of Willis. </a:t>
            </a:r>
          </a:p>
          <a:p>
            <a:r>
              <a:rPr lang="en-US" dirty="0"/>
              <a:t>Each posterior communicating artery connects the three cerebral arteries of the same side. Anteriorly, it connects to the internal carotid artery (ICA) prior to the terminal bifurcation of the ICA into the anterior cerebral artery and middle cerebral artery. </a:t>
            </a:r>
          </a:p>
          <a:p>
            <a:r>
              <a:rPr lang="en-US" dirty="0"/>
              <a:t>Posteriorly, it communicates with the posterior cerebral artery.</a:t>
            </a:r>
            <a:endParaRPr lang="en-IN" dirty="0"/>
          </a:p>
        </p:txBody>
      </p:sp>
    </p:spTree>
    <p:extLst>
      <p:ext uri="{BB962C8B-B14F-4D97-AF65-F5344CB8AC3E}">
        <p14:creationId xmlns:p14="http://schemas.microsoft.com/office/powerpoint/2010/main" val="85588610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4051D9-B086-4F5F-B80C-5917EE03F145}"/>
              </a:ext>
            </a:extLst>
          </p:cNvPr>
          <p:cNvSpPr>
            <a:spLocks noGrp="1"/>
          </p:cNvSpPr>
          <p:nvPr>
            <p:ph type="title"/>
          </p:nvPr>
        </p:nvSpPr>
        <p:spPr/>
        <p:txBody>
          <a:bodyPr/>
          <a:lstStyle/>
          <a:p>
            <a:r>
              <a:rPr lang="en-US" dirty="0"/>
              <a:t>ANTERIOR CHOROIDAL ARTERY</a:t>
            </a:r>
            <a:endParaRPr lang="en-IN" dirty="0"/>
          </a:p>
        </p:txBody>
      </p:sp>
      <p:sp>
        <p:nvSpPr>
          <p:cNvPr id="3" name="Content Placeholder 2">
            <a:extLst>
              <a:ext uri="{FF2B5EF4-FFF2-40B4-BE49-F238E27FC236}">
                <a16:creationId xmlns:a16="http://schemas.microsoft.com/office/drawing/2014/main" id="{B76702D4-9BB2-45A8-8B3F-FA8C1994FFD7}"/>
              </a:ext>
            </a:extLst>
          </p:cNvPr>
          <p:cNvSpPr>
            <a:spLocks noGrp="1"/>
          </p:cNvSpPr>
          <p:nvPr>
            <p:ph idx="1"/>
          </p:nvPr>
        </p:nvSpPr>
        <p:spPr/>
        <p:txBody>
          <a:bodyPr/>
          <a:lstStyle/>
          <a:p>
            <a:r>
              <a:rPr lang="en-US" dirty="0"/>
              <a:t>The anterior choroidal artery originates from the internal carotid artery. However, it may (rarely) arise from the middle cerebral artery.</a:t>
            </a:r>
          </a:p>
          <a:p>
            <a:r>
              <a:rPr lang="en-US" dirty="0"/>
              <a:t>The full extent of the damage caused by occlusion of the anterior choroidal artery is not known. However, studies show that the interruption of blood flow from this vessel can result in hemiplegia on the contralateral (opposite) side of the body, contralateral hemi-hypoesthesia, and homonymous hemianopsia.</a:t>
            </a:r>
            <a:endParaRPr lang="en-IN" dirty="0"/>
          </a:p>
        </p:txBody>
      </p:sp>
    </p:spTree>
    <p:extLst>
      <p:ext uri="{BB962C8B-B14F-4D97-AF65-F5344CB8AC3E}">
        <p14:creationId xmlns:p14="http://schemas.microsoft.com/office/powerpoint/2010/main" val="254189197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98EE09A-DC2A-4A9A-8011-BC82500F8C55}"/>
              </a:ext>
            </a:extLst>
          </p:cNvPr>
          <p:cNvSpPr>
            <a:spLocks noGrp="1"/>
          </p:cNvSpPr>
          <p:nvPr>
            <p:ph type="title"/>
          </p:nvPr>
        </p:nvSpPr>
        <p:spPr/>
        <p:txBody>
          <a:bodyPr/>
          <a:lstStyle/>
          <a:p>
            <a:r>
              <a:rPr lang="en-US" dirty="0"/>
              <a:t>ANTERIOR AND MIDDLE CEREBRAL ARTERIES</a:t>
            </a:r>
            <a:endParaRPr lang="en-IN" dirty="0"/>
          </a:p>
        </p:txBody>
      </p:sp>
      <p:sp>
        <p:nvSpPr>
          <p:cNvPr id="5" name="Content Placeholder 4">
            <a:extLst>
              <a:ext uri="{FF2B5EF4-FFF2-40B4-BE49-F238E27FC236}">
                <a16:creationId xmlns:a16="http://schemas.microsoft.com/office/drawing/2014/main" id="{C1D82DC7-BE03-4104-ADB1-5D4ADA680880}"/>
              </a:ext>
            </a:extLst>
          </p:cNvPr>
          <p:cNvSpPr>
            <a:spLocks noGrp="1"/>
          </p:cNvSpPr>
          <p:nvPr>
            <p:ph idx="1"/>
          </p:nvPr>
        </p:nvSpPr>
        <p:spPr/>
        <p:txBody>
          <a:bodyPr>
            <a:normAutofit lnSpcReduction="10000"/>
          </a:bodyPr>
          <a:lstStyle/>
          <a:p>
            <a:r>
              <a:rPr lang="en-US" dirty="0"/>
              <a:t>The anterior cerebral artery (ACA) is one of a pair of arteries on the brain that supplies oxygenated blood to most midline portions of the frontal lobes and superior medial parietal lobes. The two anterior cerebral arteries arise from the internal carotid artery and are part of the circle of Willis. The left and right anterior cerebral arteries are connected by the anterior communicating artery.</a:t>
            </a:r>
          </a:p>
          <a:p>
            <a:r>
              <a:rPr lang="en-US" dirty="0"/>
              <a:t>The middle cerebral artery (MCA) is one of the three major paired arteries that supply blood to the cerebrum. The MCA arises from the internal carotid and continues into the lateral sulcus where it then branches and projects to many parts of the lateral cerebral cortex. It also supplies blood to the anterior temporal lobes and the insular cortices.</a:t>
            </a:r>
            <a:endParaRPr lang="en-IN" dirty="0"/>
          </a:p>
        </p:txBody>
      </p:sp>
    </p:spTree>
    <p:extLst>
      <p:ext uri="{BB962C8B-B14F-4D97-AF65-F5344CB8AC3E}">
        <p14:creationId xmlns:p14="http://schemas.microsoft.com/office/powerpoint/2010/main" val="372073431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78739" y="0"/>
            <a:ext cx="5622290" cy="5565140"/>
          </a:xfrm>
          <a:prstGeom prst="rect">
            <a:avLst/>
          </a:prstGeom>
        </p:spPr>
        <p:txBody>
          <a:bodyPr vert="horz" wrap="square" lIns="0" tIns="140970" rIns="0" bIns="0" rtlCol="0">
            <a:spAutoFit/>
          </a:bodyPr>
          <a:lstStyle/>
          <a:p>
            <a:pPr marL="12700">
              <a:lnSpc>
                <a:spcPct val="100000"/>
              </a:lnSpc>
              <a:spcBef>
                <a:spcPts val="1110"/>
              </a:spcBef>
            </a:pPr>
            <a:r>
              <a:rPr sz="2250" spc="380" dirty="0">
                <a:solidFill>
                  <a:srgbClr val="EB3C9F"/>
                </a:solidFill>
                <a:latin typeface="Arial"/>
                <a:cs typeface="Arial"/>
              </a:rPr>
              <a:t></a:t>
            </a:r>
            <a:r>
              <a:rPr sz="2250" spc="95" dirty="0">
                <a:solidFill>
                  <a:srgbClr val="EB3C9F"/>
                </a:solidFill>
                <a:latin typeface="Arial"/>
                <a:cs typeface="Arial"/>
              </a:rPr>
              <a:t> </a:t>
            </a:r>
            <a:r>
              <a:rPr sz="2800" b="1" spc="-15" dirty="0">
                <a:latin typeface="Trebuchet MS"/>
                <a:cs typeface="Trebuchet MS"/>
              </a:rPr>
              <a:t>Branches</a:t>
            </a:r>
            <a:endParaRPr sz="2800">
              <a:latin typeface="Trebuchet MS"/>
              <a:cs typeface="Trebuchet MS"/>
            </a:endParaRPr>
          </a:p>
          <a:p>
            <a:pPr marL="12700">
              <a:lnSpc>
                <a:spcPct val="100000"/>
              </a:lnSpc>
              <a:spcBef>
                <a:spcPts val="1010"/>
              </a:spcBef>
            </a:pPr>
            <a:r>
              <a:rPr sz="2250" spc="380" dirty="0">
                <a:solidFill>
                  <a:srgbClr val="EB3C9F"/>
                </a:solidFill>
                <a:latin typeface="Arial"/>
                <a:cs typeface="Arial"/>
              </a:rPr>
              <a:t> </a:t>
            </a:r>
            <a:r>
              <a:rPr sz="2800" spc="-10" dirty="0">
                <a:latin typeface="Trebuchet MS"/>
                <a:cs typeface="Trebuchet MS"/>
              </a:rPr>
              <a:t>C1: cervical segment,</a:t>
            </a:r>
            <a:r>
              <a:rPr sz="2800" spc="-229" dirty="0">
                <a:latin typeface="Trebuchet MS"/>
                <a:cs typeface="Trebuchet MS"/>
              </a:rPr>
              <a:t> </a:t>
            </a:r>
            <a:r>
              <a:rPr sz="2800" spc="-10" dirty="0">
                <a:latin typeface="Trebuchet MS"/>
                <a:cs typeface="Trebuchet MS"/>
              </a:rPr>
              <a:t>none</a:t>
            </a:r>
            <a:endParaRPr sz="2800">
              <a:latin typeface="Trebuchet MS"/>
              <a:cs typeface="Trebuchet MS"/>
            </a:endParaRPr>
          </a:p>
          <a:p>
            <a:pPr marL="12700">
              <a:lnSpc>
                <a:spcPct val="100000"/>
              </a:lnSpc>
              <a:spcBef>
                <a:spcPts val="994"/>
              </a:spcBef>
            </a:pPr>
            <a:r>
              <a:rPr sz="2250" spc="380" dirty="0">
                <a:solidFill>
                  <a:srgbClr val="EB3C9F"/>
                </a:solidFill>
                <a:latin typeface="Arial"/>
                <a:cs typeface="Arial"/>
              </a:rPr>
              <a:t> </a:t>
            </a:r>
            <a:r>
              <a:rPr sz="2800" spc="-10" dirty="0">
                <a:latin typeface="Trebuchet MS"/>
                <a:cs typeface="Trebuchet MS"/>
              </a:rPr>
              <a:t>C2: petrous (horizontal)</a:t>
            </a:r>
            <a:r>
              <a:rPr sz="2800" spc="-240" dirty="0">
                <a:latin typeface="Trebuchet MS"/>
                <a:cs typeface="Trebuchet MS"/>
              </a:rPr>
              <a:t> </a:t>
            </a:r>
            <a:r>
              <a:rPr sz="2800" spc="-85" dirty="0">
                <a:latin typeface="Trebuchet MS"/>
                <a:cs typeface="Trebuchet MS"/>
              </a:rPr>
              <a:t>segment</a:t>
            </a:r>
            <a:endParaRPr sz="2800">
              <a:latin typeface="Trebuchet MS"/>
              <a:cs typeface="Trebuchet MS"/>
            </a:endParaRPr>
          </a:p>
          <a:p>
            <a:pPr marL="469900">
              <a:lnSpc>
                <a:spcPct val="100000"/>
              </a:lnSpc>
              <a:spcBef>
                <a:spcPts val="994"/>
              </a:spcBef>
            </a:pPr>
            <a:r>
              <a:rPr sz="2250" spc="380" dirty="0">
                <a:solidFill>
                  <a:srgbClr val="EB3C9F"/>
                </a:solidFill>
                <a:latin typeface="Arial"/>
                <a:cs typeface="Arial"/>
                <a:hlinkClick r:id="rId2"/>
              </a:rPr>
              <a:t></a:t>
            </a:r>
            <a:r>
              <a:rPr sz="2250" spc="-285" dirty="0">
                <a:solidFill>
                  <a:srgbClr val="EB3C9F"/>
                </a:solidFill>
                <a:latin typeface="Arial"/>
                <a:cs typeface="Arial"/>
                <a:hlinkClick r:id="rId2"/>
              </a:rPr>
              <a:t> </a:t>
            </a:r>
            <a:r>
              <a:rPr sz="2800" u="heavy" spc="-10" dirty="0">
                <a:solidFill>
                  <a:srgbClr val="EE5285"/>
                </a:solidFill>
                <a:uFill>
                  <a:solidFill>
                    <a:srgbClr val="EE5285"/>
                  </a:solidFill>
                </a:uFill>
                <a:latin typeface="Trebuchet MS"/>
                <a:cs typeface="Trebuchet MS"/>
                <a:hlinkClick r:id="rId2"/>
              </a:rPr>
              <a:t>caroticotympanic artery</a:t>
            </a:r>
            <a:endParaRPr sz="2800">
              <a:latin typeface="Trebuchet MS"/>
              <a:cs typeface="Trebuchet MS"/>
            </a:endParaRPr>
          </a:p>
          <a:p>
            <a:pPr marL="469900">
              <a:lnSpc>
                <a:spcPct val="100000"/>
              </a:lnSpc>
              <a:spcBef>
                <a:spcPts val="1010"/>
              </a:spcBef>
            </a:pPr>
            <a:r>
              <a:rPr sz="2250" spc="90" dirty="0">
                <a:solidFill>
                  <a:srgbClr val="EB3C9F"/>
                </a:solidFill>
                <a:latin typeface="Arial"/>
                <a:cs typeface="Arial"/>
                <a:hlinkClick r:id="rId3"/>
              </a:rPr>
              <a:t></a:t>
            </a:r>
            <a:r>
              <a:rPr sz="2800" u="heavy" spc="90" dirty="0">
                <a:solidFill>
                  <a:srgbClr val="EE5285"/>
                </a:solidFill>
                <a:uFill>
                  <a:solidFill>
                    <a:srgbClr val="EE5285"/>
                  </a:solidFill>
                </a:uFill>
                <a:latin typeface="Trebuchet MS"/>
                <a:cs typeface="Trebuchet MS"/>
                <a:hlinkClick r:id="rId3"/>
              </a:rPr>
              <a:t>vidian</a:t>
            </a:r>
            <a:r>
              <a:rPr sz="2800" u="heavy" spc="15" dirty="0">
                <a:solidFill>
                  <a:srgbClr val="EE5285"/>
                </a:solidFill>
                <a:uFill>
                  <a:solidFill>
                    <a:srgbClr val="EE5285"/>
                  </a:solidFill>
                </a:uFill>
                <a:latin typeface="Trebuchet MS"/>
                <a:cs typeface="Trebuchet MS"/>
                <a:hlinkClick r:id="rId3"/>
              </a:rPr>
              <a:t> </a:t>
            </a:r>
            <a:r>
              <a:rPr sz="2800" u="heavy" spc="-10" dirty="0">
                <a:solidFill>
                  <a:srgbClr val="EE5285"/>
                </a:solidFill>
                <a:uFill>
                  <a:solidFill>
                    <a:srgbClr val="EE5285"/>
                  </a:solidFill>
                </a:uFill>
                <a:latin typeface="Trebuchet MS"/>
                <a:cs typeface="Trebuchet MS"/>
                <a:hlinkClick r:id="rId3"/>
              </a:rPr>
              <a:t>artery</a:t>
            </a:r>
            <a:endParaRPr sz="2800">
              <a:latin typeface="Trebuchet MS"/>
              <a:cs typeface="Trebuchet MS"/>
            </a:endParaRPr>
          </a:p>
          <a:p>
            <a:pPr marL="12700">
              <a:lnSpc>
                <a:spcPct val="100000"/>
              </a:lnSpc>
              <a:spcBef>
                <a:spcPts val="1000"/>
              </a:spcBef>
            </a:pPr>
            <a:r>
              <a:rPr sz="2250" spc="380" dirty="0">
                <a:solidFill>
                  <a:srgbClr val="EB3C9F"/>
                </a:solidFill>
                <a:latin typeface="Arial"/>
                <a:cs typeface="Arial"/>
              </a:rPr>
              <a:t> </a:t>
            </a:r>
            <a:r>
              <a:rPr sz="2800" spc="-10" dirty="0">
                <a:latin typeface="Trebuchet MS"/>
                <a:cs typeface="Trebuchet MS"/>
              </a:rPr>
              <a:t>C3: </a:t>
            </a:r>
            <a:r>
              <a:rPr sz="2800" spc="-5" dirty="0">
                <a:latin typeface="Trebuchet MS"/>
                <a:cs typeface="Trebuchet MS"/>
              </a:rPr>
              <a:t>lacerum </a:t>
            </a:r>
            <a:r>
              <a:rPr sz="2800" spc="-10" dirty="0">
                <a:latin typeface="Trebuchet MS"/>
                <a:cs typeface="Trebuchet MS"/>
              </a:rPr>
              <a:t>segment,</a:t>
            </a:r>
            <a:r>
              <a:rPr sz="2800" spc="-265" dirty="0">
                <a:latin typeface="Trebuchet MS"/>
                <a:cs typeface="Trebuchet MS"/>
              </a:rPr>
              <a:t> </a:t>
            </a:r>
            <a:r>
              <a:rPr sz="2800" spc="-10" dirty="0">
                <a:latin typeface="Trebuchet MS"/>
                <a:cs typeface="Trebuchet MS"/>
              </a:rPr>
              <a:t>none</a:t>
            </a:r>
            <a:endParaRPr sz="2800">
              <a:latin typeface="Trebuchet MS"/>
              <a:cs typeface="Trebuchet MS"/>
            </a:endParaRPr>
          </a:p>
          <a:p>
            <a:pPr marL="12700">
              <a:lnSpc>
                <a:spcPct val="100000"/>
              </a:lnSpc>
              <a:spcBef>
                <a:spcPts val="994"/>
              </a:spcBef>
            </a:pPr>
            <a:r>
              <a:rPr sz="2250" spc="380" dirty="0">
                <a:solidFill>
                  <a:srgbClr val="EB3C9F"/>
                </a:solidFill>
                <a:latin typeface="Arial"/>
                <a:cs typeface="Arial"/>
              </a:rPr>
              <a:t> </a:t>
            </a:r>
            <a:r>
              <a:rPr sz="2800" spc="-5" dirty="0">
                <a:latin typeface="Trebuchet MS"/>
                <a:cs typeface="Trebuchet MS"/>
              </a:rPr>
              <a:t>C4: cavernous</a:t>
            </a:r>
            <a:r>
              <a:rPr sz="2800" spc="-290" dirty="0">
                <a:latin typeface="Trebuchet MS"/>
                <a:cs typeface="Trebuchet MS"/>
              </a:rPr>
              <a:t> </a:t>
            </a:r>
            <a:r>
              <a:rPr sz="2800" spc="-10" dirty="0">
                <a:latin typeface="Trebuchet MS"/>
                <a:cs typeface="Trebuchet MS"/>
              </a:rPr>
              <a:t>segment</a:t>
            </a:r>
            <a:endParaRPr sz="2800">
              <a:latin typeface="Trebuchet MS"/>
              <a:cs typeface="Trebuchet MS"/>
            </a:endParaRPr>
          </a:p>
          <a:p>
            <a:pPr marL="469900">
              <a:lnSpc>
                <a:spcPct val="100000"/>
              </a:lnSpc>
              <a:spcBef>
                <a:spcPts val="1010"/>
              </a:spcBef>
            </a:pPr>
            <a:r>
              <a:rPr sz="2250" spc="380" dirty="0">
                <a:solidFill>
                  <a:srgbClr val="EB3C9F"/>
                </a:solidFill>
                <a:latin typeface="Arial"/>
                <a:cs typeface="Arial"/>
                <a:hlinkClick r:id="rId4"/>
              </a:rPr>
              <a:t></a:t>
            </a:r>
            <a:r>
              <a:rPr sz="2250" spc="-310" dirty="0">
                <a:solidFill>
                  <a:srgbClr val="EB3C9F"/>
                </a:solidFill>
                <a:latin typeface="Arial"/>
                <a:cs typeface="Arial"/>
                <a:hlinkClick r:id="rId4"/>
              </a:rPr>
              <a:t> </a:t>
            </a:r>
            <a:r>
              <a:rPr sz="2800" u="heavy" spc="-10" dirty="0">
                <a:solidFill>
                  <a:srgbClr val="EE5285"/>
                </a:solidFill>
                <a:uFill>
                  <a:solidFill>
                    <a:srgbClr val="EE5285"/>
                  </a:solidFill>
                </a:uFill>
                <a:latin typeface="Trebuchet MS"/>
                <a:cs typeface="Trebuchet MS"/>
                <a:hlinkClick r:id="rId4"/>
              </a:rPr>
              <a:t>meningohypophyseal trunk</a:t>
            </a:r>
            <a:endParaRPr sz="2800">
              <a:latin typeface="Trebuchet MS"/>
              <a:cs typeface="Trebuchet MS"/>
            </a:endParaRPr>
          </a:p>
          <a:p>
            <a:pPr marL="469900">
              <a:lnSpc>
                <a:spcPct val="100000"/>
              </a:lnSpc>
              <a:spcBef>
                <a:spcPts val="994"/>
              </a:spcBef>
            </a:pPr>
            <a:r>
              <a:rPr sz="2250" spc="380" dirty="0">
                <a:solidFill>
                  <a:srgbClr val="EB3C9F"/>
                </a:solidFill>
                <a:latin typeface="Arial"/>
                <a:cs typeface="Arial"/>
                <a:hlinkClick r:id="rId5"/>
              </a:rPr>
              <a:t></a:t>
            </a:r>
            <a:r>
              <a:rPr sz="2250" spc="-325" dirty="0">
                <a:solidFill>
                  <a:srgbClr val="EB3C9F"/>
                </a:solidFill>
                <a:latin typeface="Arial"/>
                <a:cs typeface="Arial"/>
                <a:hlinkClick r:id="rId5"/>
              </a:rPr>
              <a:t> </a:t>
            </a:r>
            <a:r>
              <a:rPr sz="2800" u="heavy" spc="-10" dirty="0">
                <a:solidFill>
                  <a:srgbClr val="EE5285"/>
                </a:solidFill>
                <a:uFill>
                  <a:solidFill>
                    <a:srgbClr val="EE5285"/>
                  </a:solidFill>
                </a:uFill>
                <a:latin typeface="Trebuchet MS"/>
                <a:cs typeface="Trebuchet MS"/>
                <a:hlinkClick r:id="rId5"/>
              </a:rPr>
              <a:t>inferolateral trunk</a:t>
            </a:r>
            <a:endParaRPr sz="2800">
              <a:latin typeface="Trebuchet MS"/>
              <a:cs typeface="Trebuchet MS"/>
            </a:endParaRPr>
          </a:p>
          <a:p>
            <a:pPr marL="12700">
              <a:lnSpc>
                <a:spcPct val="100000"/>
              </a:lnSpc>
              <a:spcBef>
                <a:spcPts val="994"/>
              </a:spcBef>
            </a:pPr>
            <a:r>
              <a:rPr sz="2250" spc="380" dirty="0">
                <a:solidFill>
                  <a:srgbClr val="EB3C9F"/>
                </a:solidFill>
                <a:latin typeface="Arial"/>
                <a:cs typeface="Arial"/>
              </a:rPr>
              <a:t> </a:t>
            </a:r>
            <a:r>
              <a:rPr sz="2800" spc="-5" dirty="0">
                <a:latin typeface="Trebuchet MS"/>
                <a:cs typeface="Trebuchet MS"/>
              </a:rPr>
              <a:t>C5: clinoid segment,</a:t>
            </a:r>
            <a:r>
              <a:rPr sz="2800" spc="-285" dirty="0">
                <a:latin typeface="Trebuchet MS"/>
                <a:cs typeface="Trebuchet MS"/>
              </a:rPr>
              <a:t> </a:t>
            </a:r>
            <a:r>
              <a:rPr sz="2800" spc="-10" dirty="0">
                <a:latin typeface="Trebuchet MS"/>
                <a:cs typeface="Trebuchet MS"/>
              </a:rPr>
              <a:t>none</a:t>
            </a:r>
            <a:endParaRPr sz="2800">
              <a:latin typeface="Trebuchet MS"/>
              <a:cs typeface="Trebuchet MS"/>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78739" y="0"/>
            <a:ext cx="11921490" cy="6718934"/>
          </a:xfrm>
          <a:prstGeom prst="rect">
            <a:avLst/>
          </a:prstGeom>
        </p:spPr>
        <p:txBody>
          <a:bodyPr vert="horz" wrap="square" lIns="0" tIns="140970" rIns="0" bIns="0" rtlCol="0">
            <a:spAutoFit/>
          </a:bodyPr>
          <a:lstStyle/>
          <a:p>
            <a:pPr marL="12700">
              <a:lnSpc>
                <a:spcPct val="100000"/>
              </a:lnSpc>
              <a:spcBef>
                <a:spcPts val="1110"/>
              </a:spcBef>
            </a:pPr>
            <a:r>
              <a:rPr sz="2250" spc="380" dirty="0">
                <a:solidFill>
                  <a:srgbClr val="EB3C9F"/>
                </a:solidFill>
                <a:latin typeface="Arial"/>
                <a:cs typeface="Arial"/>
              </a:rPr>
              <a:t> </a:t>
            </a:r>
            <a:r>
              <a:rPr sz="2800" b="1" i="1" u="heavy" spc="-10" dirty="0">
                <a:uFill>
                  <a:solidFill>
                    <a:srgbClr val="000000"/>
                  </a:solidFill>
                </a:uFill>
                <a:latin typeface="Trebuchet MS"/>
                <a:cs typeface="Trebuchet MS"/>
              </a:rPr>
              <a:t>Segments </a:t>
            </a:r>
            <a:r>
              <a:rPr sz="2800" b="1" i="1" u="heavy" spc="-5" dirty="0">
                <a:uFill>
                  <a:solidFill>
                    <a:srgbClr val="000000"/>
                  </a:solidFill>
                </a:uFill>
                <a:latin typeface="Trebuchet MS"/>
                <a:cs typeface="Trebuchet MS"/>
              </a:rPr>
              <a:t>Of </a:t>
            </a:r>
            <a:r>
              <a:rPr sz="2800" b="1" i="1" u="heavy" spc="-10" dirty="0">
                <a:uFill>
                  <a:solidFill>
                    <a:srgbClr val="000000"/>
                  </a:solidFill>
                </a:uFill>
                <a:latin typeface="Trebuchet MS"/>
                <a:cs typeface="Trebuchet MS"/>
              </a:rPr>
              <a:t>Internal </a:t>
            </a:r>
            <a:r>
              <a:rPr sz="2800" b="1" i="1" u="heavy" spc="-5" dirty="0">
                <a:uFill>
                  <a:solidFill>
                    <a:srgbClr val="000000"/>
                  </a:solidFill>
                </a:uFill>
                <a:latin typeface="Trebuchet MS"/>
                <a:cs typeface="Trebuchet MS"/>
              </a:rPr>
              <a:t>Carotid</a:t>
            </a:r>
            <a:r>
              <a:rPr sz="2800" b="1" i="1" u="heavy" spc="-345" dirty="0">
                <a:uFill>
                  <a:solidFill>
                    <a:srgbClr val="000000"/>
                  </a:solidFill>
                </a:uFill>
                <a:latin typeface="Trebuchet MS"/>
                <a:cs typeface="Trebuchet MS"/>
              </a:rPr>
              <a:t> </a:t>
            </a:r>
            <a:r>
              <a:rPr sz="2800" b="1" i="1" u="heavy" spc="-5" dirty="0">
                <a:uFill>
                  <a:solidFill>
                    <a:srgbClr val="000000"/>
                  </a:solidFill>
                </a:uFill>
                <a:latin typeface="Trebuchet MS"/>
                <a:cs typeface="Trebuchet MS"/>
              </a:rPr>
              <a:t>Artery</a:t>
            </a:r>
            <a:endParaRPr sz="2800" dirty="0">
              <a:latin typeface="Trebuchet MS"/>
              <a:cs typeface="Trebuchet MS"/>
            </a:endParaRPr>
          </a:p>
          <a:p>
            <a:pPr marL="355600" marR="5080" indent="-342900">
              <a:lnSpc>
                <a:spcPct val="100000"/>
              </a:lnSpc>
              <a:spcBef>
                <a:spcPts val="1010"/>
              </a:spcBef>
            </a:pPr>
            <a:r>
              <a:rPr sz="2250" spc="380" dirty="0">
                <a:solidFill>
                  <a:srgbClr val="EB3C9F"/>
                </a:solidFill>
                <a:latin typeface="Arial"/>
                <a:cs typeface="Arial"/>
              </a:rPr>
              <a:t> </a:t>
            </a:r>
            <a:r>
              <a:rPr sz="2800" spc="-5" dirty="0">
                <a:latin typeface="Trebuchet MS"/>
                <a:cs typeface="Trebuchet MS"/>
              </a:rPr>
              <a:t>There </a:t>
            </a:r>
            <a:r>
              <a:rPr sz="2800" spc="-10" dirty="0">
                <a:latin typeface="Trebuchet MS"/>
                <a:cs typeface="Trebuchet MS"/>
              </a:rPr>
              <a:t>are </a:t>
            </a:r>
            <a:r>
              <a:rPr sz="2800" spc="-5" dirty="0">
                <a:latin typeface="Trebuchet MS"/>
                <a:cs typeface="Trebuchet MS"/>
              </a:rPr>
              <a:t>seven </a:t>
            </a:r>
            <a:r>
              <a:rPr sz="2800" spc="-10" dirty="0">
                <a:latin typeface="Trebuchet MS"/>
                <a:cs typeface="Trebuchet MS"/>
              </a:rPr>
              <a:t>segments </a:t>
            </a:r>
            <a:r>
              <a:rPr sz="2800" spc="-5" dirty="0">
                <a:latin typeface="Trebuchet MS"/>
                <a:cs typeface="Trebuchet MS"/>
              </a:rPr>
              <a:t>in </a:t>
            </a:r>
            <a:r>
              <a:rPr sz="2800" spc="-10" dirty="0">
                <a:latin typeface="Trebuchet MS"/>
                <a:cs typeface="Trebuchet MS"/>
              </a:rPr>
              <a:t>the </a:t>
            </a:r>
            <a:r>
              <a:rPr sz="2800" spc="-5" dirty="0">
                <a:latin typeface="Trebuchet MS"/>
                <a:cs typeface="Trebuchet MS"/>
              </a:rPr>
              <a:t>Bouthillier </a:t>
            </a:r>
            <a:r>
              <a:rPr sz="2800" spc="-10" dirty="0">
                <a:latin typeface="Trebuchet MS"/>
                <a:cs typeface="Trebuchet MS"/>
              </a:rPr>
              <a:t>classification: </a:t>
            </a:r>
            <a:r>
              <a:rPr sz="2800" spc="-5" dirty="0">
                <a:latin typeface="Trebuchet MS"/>
                <a:cs typeface="Trebuchet MS"/>
              </a:rPr>
              <a:t>Their  classification </a:t>
            </a:r>
            <a:r>
              <a:rPr sz="2800" spc="-10" dirty="0">
                <a:latin typeface="Trebuchet MS"/>
                <a:cs typeface="Trebuchet MS"/>
              </a:rPr>
              <a:t>system </a:t>
            </a:r>
            <a:r>
              <a:rPr sz="2800" spc="-5" dirty="0">
                <a:latin typeface="Trebuchet MS"/>
                <a:cs typeface="Trebuchet MS"/>
              </a:rPr>
              <a:t>is </a:t>
            </a:r>
            <a:r>
              <a:rPr sz="2800" spc="-10" dirty="0">
                <a:latin typeface="Trebuchet MS"/>
                <a:cs typeface="Trebuchet MS"/>
              </a:rPr>
              <a:t>used clinically </a:t>
            </a:r>
            <a:r>
              <a:rPr sz="2800" spc="-5" dirty="0">
                <a:latin typeface="Trebuchet MS"/>
                <a:cs typeface="Trebuchet MS"/>
              </a:rPr>
              <a:t>by </a:t>
            </a:r>
            <a:r>
              <a:rPr sz="2800" spc="-10" dirty="0">
                <a:latin typeface="Trebuchet MS"/>
                <a:cs typeface="Trebuchet MS"/>
              </a:rPr>
              <a:t>neurosurgeons,  neuroradiologists and neurologists and </a:t>
            </a:r>
            <a:r>
              <a:rPr sz="2800" spc="-5" dirty="0">
                <a:latin typeface="Trebuchet MS"/>
                <a:cs typeface="Trebuchet MS"/>
              </a:rPr>
              <a:t>relies </a:t>
            </a:r>
            <a:r>
              <a:rPr sz="2800" spc="-10" dirty="0">
                <a:latin typeface="Trebuchet MS"/>
                <a:cs typeface="Trebuchet MS"/>
              </a:rPr>
              <a:t>on the </a:t>
            </a:r>
            <a:r>
              <a:rPr sz="2800" spc="-5" dirty="0">
                <a:latin typeface="Trebuchet MS"/>
                <a:cs typeface="Trebuchet MS"/>
              </a:rPr>
              <a:t>angiographic  </a:t>
            </a:r>
            <a:r>
              <a:rPr sz="2800" spc="-10" dirty="0">
                <a:latin typeface="Trebuchet MS"/>
                <a:cs typeface="Trebuchet MS"/>
              </a:rPr>
              <a:t>appearance </a:t>
            </a:r>
            <a:r>
              <a:rPr sz="2800" spc="-5" dirty="0">
                <a:latin typeface="Trebuchet MS"/>
                <a:cs typeface="Trebuchet MS"/>
              </a:rPr>
              <a:t>of the </a:t>
            </a:r>
            <a:r>
              <a:rPr sz="2800" spc="-10" dirty="0">
                <a:latin typeface="Trebuchet MS"/>
                <a:cs typeface="Trebuchet MS"/>
              </a:rPr>
              <a:t>vessel and histological comparison </a:t>
            </a:r>
            <a:r>
              <a:rPr sz="2800" spc="-5" dirty="0">
                <a:latin typeface="Trebuchet MS"/>
                <a:cs typeface="Trebuchet MS"/>
              </a:rPr>
              <a:t>rather </a:t>
            </a:r>
            <a:r>
              <a:rPr sz="2800" spc="-10" dirty="0">
                <a:latin typeface="Trebuchet MS"/>
                <a:cs typeface="Trebuchet MS"/>
              </a:rPr>
              <a:t>than </a:t>
            </a:r>
            <a:r>
              <a:rPr sz="2800" spc="-5" dirty="0">
                <a:latin typeface="Trebuchet MS"/>
                <a:cs typeface="Trebuchet MS"/>
              </a:rPr>
              <a:t>on </a:t>
            </a:r>
            <a:r>
              <a:rPr sz="2800" spc="-10" dirty="0">
                <a:latin typeface="Trebuchet MS"/>
                <a:cs typeface="Trebuchet MS"/>
              </a:rPr>
              <a:t>the  embryonic development.</a:t>
            </a:r>
            <a:endParaRPr sz="2800" dirty="0">
              <a:latin typeface="Trebuchet MS"/>
              <a:cs typeface="Trebuchet MS"/>
            </a:endParaRPr>
          </a:p>
          <a:p>
            <a:pPr marL="12700">
              <a:lnSpc>
                <a:spcPct val="100000"/>
              </a:lnSpc>
              <a:spcBef>
                <a:spcPts val="1000"/>
              </a:spcBef>
            </a:pPr>
            <a:r>
              <a:rPr sz="2250" spc="380" dirty="0">
                <a:solidFill>
                  <a:srgbClr val="EB3C9F"/>
                </a:solidFill>
                <a:latin typeface="Arial"/>
                <a:cs typeface="Arial"/>
              </a:rPr>
              <a:t> </a:t>
            </a:r>
            <a:r>
              <a:rPr sz="2800" spc="-10" dirty="0">
                <a:latin typeface="Trebuchet MS"/>
                <a:cs typeface="Trebuchet MS"/>
              </a:rPr>
              <a:t>cervical </a:t>
            </a:r>
            <a:r>
              <a:rPr sz="2800" spc="-5" dirty="0">
                <a:latin typeface="Trebuchet MS"/>
                <a:cs typeface="Trebuchet MS"/>
              </a:rPr>
              <a:t>segment</a:t>
            </a:r>
            <a:r>
              <a:rPr sz="2800" spc="-245" dirty="0">
                <a:latin typeface="Trebuchet MS"/>
                <a:cs typeface="Trebuchet MS"/>
              </a:rPr>
              <a:t> </a:t>
            </a:r>
            <a:r>
              <a:rPr sz="2800" spc="-10" dirty="0">
                <a:latin typeface="Trebuchet MS"/>
                <a:cs typeface="Trebuchet MS"/>
              </a:rPr>
              <a:t>(C1)</a:t>
            </a:r>
            <a:endParaRPr sz="2800" dirty="0">
              <a:latin typeface="Trebuchet MS"/>
              <a:cs typeface="Trebuchet MS"/>
            </a:endParaRPr>
          </a:p>
          <a:p>
            <a:pPr marL="12700">
              <a:lnSpc>
                <a:spcPct val="100000"/>
              </a:lnSpc>
              <a:spcBef>
                <a:spcPts val="994"/>
              </a:spcBef>
            </a:pPr>
            <a:r>
              <a:rPr sz="2250" spc="380" dirty="0">
                <a:solidFill>
                  <a:srgbClr val="EB3C9F"/>
                </a:solidFill>
                <a:latin typeface="Arial"/>
                <a:cs typeface="Arial"/>
              </a:rPr>
              <a:t> </a:t>
            </a:r>
            <a:r>
              <a:rPr sz="2800" spc="-10" dirty="0">
                <a:latin typeface="Trebuchet MS"/>
                <a:cs typeface="Trebuchet MS"/>
              </a:rPr>
              <a:t>petrous (horizontal) </a:t>
            </a:r>
            <a:r>
              <a:rPr sz="2800" spc="-5" dirty="0">
                <a:latin typeface="Trebuchet MS"/>
                <a:cs typeface="Trebuchet MS"/>
              </a:rPr>
              <a:t>segment</a:t>
            </a:r>
            <a:r>
              <a:rPr sz="2800" spc="-275" dirty="0">
                <a:latin typeface="Trebuchet MS"/>
                <a:cs typeface="Trebuchet MS"/>
              </a:rPr>
              <a:t> </a:t>
            </a:r>
            <a:r>
              <a:rPr sz="2800" spc="-10" dirty="0">
                <a:latin typeface="Trebuchet MS"/>
                <a:cs typeface="Trebuchet MS"/>
              </a:rPr>
              <a:t>(C2)</a:t>
            </a:r>
            <a:endParaRPr sz="2800" dirty="0">
              <a:latin typeface="Trebuchet MS"/>
              <a:cs typeface="Trebuchet MS"/>
            </a:endParaRPr>
          </a:p>
          <a:p>
            <a:pPr marL="12700">
              <a:lnSpc>
                <a:spcPct val="100000"/>
              </a:lnSpc>
              <a:spcBef>
                <a:spcPts val="1010"/>
              </a:spcBef>
            </a:pPr>
            <a:r>
              <a:rPr sz="2250" spc="380" dirty="0">
                <a:solidFill>
                  <a:srgbClr val="EB3C9F"/>
                </a:solidFill>
                <a:latin typeface="Arial"/>
                <a:cs typeface="Arial"/>
              </a:rPr>
              <a:t> </a:t>
            </a:r>
            <a:r>
              <a:rPr sz="2800" spc="-5" dirty="0">
                <a:latin typeface="Trebuchet MS"/>
                <a:cs typeface="Trebuchet MS"/>
              </a:rPr>
              <a:t>lacerum segment</a:t>
            </a:r>
            <a:r>
              <a:rPr sz="2800" spc="-270" dirty="0">
                <a:latin typeface="Trebuchet MS"/>
                <a:cs typeface="Trebuchet MS"/>
              </a:rPr>
              <a:t> </a:t>
            </a:r>
            <a:r>
              <a:rPr sz="2800" spc="-10" dirty="0">
                <a:latin typeface="Trebuchet MS"/>
                <a:cs typeface="Trebuchet MS"/>
              </a:rPr>
              <a:t>(C3)</a:t>
            </a:r>
            <a:endParaRPr sz="2800" dirty="0">
              <a:latin typeface="Trebuchet MS"/>
              <a:cs typeface="Trebuchet MS"/>
            </a:endParaRPr>
          </a:p>
          <a:p>
            <a:pPr marL="12700">
              <a:lnSpc>
                <a:spcPct val="100000"/>
              </a:lnSpc>
              <a:spcBef>
                <a:spcPts val="994"/>
              </a:spcBef>
            </a:pPr>
            <a:r>
              <a:rPr sz="2250" spc="380" dirty="0">
                <a:solidFill>
                  <a:srgbClr val="EB3C9F"/>
                </a:solidFill>
                <a:latin typeface="Arial"/>
                <a:cs typeface="Arial"/>
              </a:rPr>
              <a:t> </a:t>
            </a:r>
            <a:r>
              <a:rPr sz="2800" spc="-10" dirty="0">
                <a:latin typeface="Trebuchet MS"/>
                <a:cs typeface="Trebuchet MS"/>
              </a:rPr>
              <a:t>cavernous </a:t>
            </a:r>
            <a:r>
              <a:rPr sz="2800" spc="-5" dirty="0">
                <a:latin typeface="Trebuchet MS"/>
                <a:cs typeface="Trebuchet MS"/>
              </a:rPr>
              <a:t>segment</a:t>
            </a:r>
            <a:r>
              <a:rPr sz="2800" spc="-250" dirty="0">
                <a:latin typeface="Trebuchet MS"/>
                <a:cs typeface="Trebuchet MS"/>
              </a:rPr>
              <a:t> </a:t>
            </a:r>
            <a:r>
              <a:rPr sz="2800" spc="-10" dirty="0">
                <a:latin typeface="Trebuchet MS"/>
                <a:cs typeface="Trebuchet MS"/>
              </a:rPr>
              <a:t>(C4)</a:t>
            </a:r>
            <a:endParaRPr sz="2800" dirty="0">
              <a:latin typeface="Trebuchet MS"/>
              <a:cs typeface="Trebuchet MS"/>
            </a:endParaRPr>
          </a:p>
          <a:p>
            <a:pPr marL="12700">
              <a:lnSpc>
                <a:spcPct val="100000"/>
              </a:lnSpc>
              <a:spcBef>
                <a:spcPts val="1000"/>
              </a:spcBef>
            </a:pPr>
            <a:r>
              <a:rPr sz="2250" spc="380" dirty="0">
                <a:solidFill>
                  <a:srgbClr val="EB3C9F"/>
                </a:solidFill>
                <a:latin typeface="Arial"/>
                <a:cs typeface="Arial"/>
              </a:rPr>
              <a:t> </a:t>
            </a:r>
            <a:r>
              <a:rPr sz="2800" spc="-10" dirty="0">
                <a:latin typeface="Trebuchet MS"/>
                <a:cs typeface="Trebuchet MS"/>
              </a:rPr>
              <a:t>clinoid </a:t>
            </a:r>
            <a:r>
              <a:rPr sz="2800" spc="-5" dirty="0">
                <a:latin typeface="Trebuchet MS"/>
                <a:cs typeface="Trebuchet MS"/>
              </a:rPr>
              <a:t>segment</a:t>
            </a:r>
            <a:r>
              <a:rPr sz="2800" spc="-260" dirty="0">
                <a:latin typeface="Trebuchet MS"/>
                <a:cs typeface="Trebuchet MS"/>
              </a:rPr>
              <a:t> </a:t>
            </a:r>
            <a:r>
              <a:rPr sz="2800" spc="-10" dirty="0">
                <a:latin typeface="Trebuchet MS"/>
                <a:cs typeface="Trebuchet MS"/>
              </a:rPr>
              <a:t>(C5)</a:t>
            </a:r>
            <a:endParaRPr sz="2800" dirty="0">
              <a:latin typeface="Trebuchet MS"/>
              <a:cs typeface="Trebuchet MS"/>
            </a:endParaRPr>
          </a:p>
          <a:p>
            <a:pPr marL="12700">
              <a:lnSpc>
                <a:spcPct val="100000"/>
              </a:lnSpc>
              <a:spcBef>
                <a:spcPts val="1005"/>
              </a:spcBef>
            </a:pPr>
            <a:r>
              <a:rPr sz="2250" spc="380" dirty="0">
                <a:solidFill>
                  <a:srgbClr val="EB3C9F"/>
                </a:solidFill>
                <a:latin typeface="Arial"/>
                <a:cs typeface="Arial"/>
              </a:rPr>
              <a:t> </a:t>
            </a:r>
            <a:r>
              <a:rPr sz="2800" spc="-5" dirty="0">
                <a:latin typeface="Trebuchet MS"/>
                <a:cs typeface="Trebuchet MS"/>
              </a:rPr>
              <a:t>ophthalmic (supraclinoid) segment</a:t>
            </a:r>
            <a:r>
              <a:rPr sz="2800" spc="-220" dirty="0">
                <a:latin typeface="Trebuchet MS"/>
                <a:cs typeface="Trebuchet MS"/>
              </a:rPr>
              <a:t> </a:t>
            </a:r>
            <a:r>
              <a:rPr sz="2800" spc="-10" dirty="0">
                <a:latin typeface="Trebuchet MS"/>
                <a:cs typeface="Trebuchet MS"/>
              </a:rPr>
              <a:t>(C6)</a:t>
            </a:r>
            <a:endParaRPr sz="2800" dirty="0">
              <a:latin typeface="Trebuchet MS"/>
              <a:cs typeface="Trebuchet MS"/>
            </a:endParaRPr>
          </a:p>
          <a:p>
            <a:pPr marL="12700">
              <a:lnSpc>
                <a:spcPct val="100000"/>
              </a:lnSpc>
              <a:spcBef>
                <a:spcPts val="1000"/>
              </a:spcBef>
            </a:pPr>
            <a:r>
              <a:rPr sz="2250" spc="380" dirty="0">
                <a:solidFill>
                  <a:srgbClr val="EB3C9F"/>
                </a:solidFill>
                <a:latin typeface="Arial"/>
                <a:cs typeface="Arial"/>
              </a:rPr>
              <a:t> </a:t>
            </a:r>
            <a:r>
              <a:rPr sz="2800" spc="-10" dirty="0">
                <a:latin typeface="Trebuchet MS"/>
                <a:cs typeface="Trebuchet MS"/>
              </a:rPr>
              <a:t>communicating (terminal) </a:t>
            </a:r>
            <a:r>
              <a:rPr sz="2800" spc="-5" dirty="0">
                <a:latin typeface="Trebuchet MS"/>
                <a:cs typeface="Trebuchet MS"/>
              </a:rPr>
              <a:t>segment</a:t>
            </a:r>
            <a:r>
              <a:rPr sz="2800" spc="-204" dirty="0">
                <a:latin typeface="Trebuchet MS"/>
                <a:cs typeface="Trebuchet MS"/>
              </a:rPr>
              <a:t> </a:t>
            </a:r>
            <a:r>
              <a:rPr sz="2800" spc="-10" dirty="0">
                <a:latin typeface="Trebuchet MS"/>
                <a:cs typeface="Trebuchet MS"/>
              </a:rPr>
              <a:t>(C7)</a:t>
            </a:r>
            <a:endParaRPr sz="2800" dirty="0">
              <a:latin typeface="Trebuchet MS"/>
              <a:cs typeface="Trebuchet MS"/>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78739" y="0"/>
            <a:ext cx="6526530" cy="4458335"/>
          </a:xfrm>
          <a:prstGeom prst="rect">
            <a:avLst/>
          </a:prstGeom>
        </p:spPr>
        <p:txBody>
          <a:bodyPr vert="horz" wrap="square" lIns="0" tIns="140970" rIns="0" bIns="0" rtlCol="0">
            <a:spAutoFit/>
          </a:bodyPr>
          <a:lstStyle/>
          <a:p>
            <a:pPr marL="12700">
              <a:lnSpc>
                <a:spcPct val="100000"/>
              </a:lnSpc>
              <a:spcBef>
                <a:spcPts val="1110"/>
              </a:spcBef>
            </a:pPr>
            <a:r>
              <a:rPr sz="2250" spc="380" dirty="0">
                <a:solidFill>
                  <a:srgbClr val="EB3C9F"/>
                </a:solidFill>
                <a:latin typeface="Arial"/>
                <a:cs typeface="Arial"/>
              </a:rPr>
              <a:t> </a:t>
            </a:r>
            <a:r>
              <a:rPr sz="2800" spc="-10" dirty="0">
                <a:latin typeface="Trebuchet MS"/>
                <a:cs typeface="Trebuchet MS"/>
              </a:rPr>
              <a:t>C6: </a:t>
            </a:r>
            <a:r>
              <a:rPr sz="2800" spc="-5" dirty="0">
                <a:latin typeface="Trebuchet MS"/>
                <a:cs typeface="Trebuchet MS"/>
              </a:rPr>
              <a:t>ophthalmic (supraclinoid)</a:t>
            </a:r>
            <a:r>
              <a:rPr sz="2800" spc="-240" dirty="0">
                <a:latin typeface="Trebuchet MS"/>
                <a:cs typeface="Trebuchet MS"/>
              </a:rPr>
              <a:t> </a:t>
            </a:r>
            <a:r>
              <a:rPr sz="2800" spc="-90" dirty="0">
                <a:latin typeface="Trebuchet MS"/>
                <a:cs typeface="Trebuchet MS"/>
              </a:rPr>
              <a:t>segment</a:t>
            </a:r>
            <a:endParaRPr sz="2800">
              <a:latin typeface="Trebuchet MS"/>
              <a:cs typeface="Trebuchet MS"/>
            </a:endParaRPr>
          </a:p>
          <a:p>
            <a:pPr marL="469900">
              <a:lnSpc>
                <a:spcPct val="100000"/>
              </a:lnSpc>
              <a:spcBef>
                <a:spcPts val="1010"/>
              </a:spcBef>
            </a:pPr>
            <a:r>
              <a:rPr sz="2250" spc="55" dirty="0">
                <a:solidFill>
                  <a:srgbClr val="EB3C9F"/>
                </a:solidFill>
                <a:latin typeface="Arial"/>
                <a:cs typeface="Arial"/>
                <a:hlinkClick r:id="rId2"/>
              </a:rPr>
              <a:t></a:t>
            </a:r>
            <a:r>
              <a:rPr sz="2800" u="heavy" spc="55" dirty="0">
                <a:solidFill>
                  <a:srgbClr val="EE5285"/>
                </a:solidFill>
                <a:uFill>
                  <a:solidFill>
                    <a:srgbClr val="EE5285"/>
                  </a:solidFill>
                </a:uFill>
                <a:latin typeface="Trebuchet MS"/>
                <a:cs typeface="Trebuchet MS"/>
                <a:hlinkClick r:id="rId2"/>
              </a:rPr>
              <a:t>ophthalmic</a:t>
            </a:r>
            <a:r>
              <a:rPr sz="2800" u="heavy" spc="25" dirty="0">
                <a:solidFill>
                  <a:srgbClr val="EE5285"/>
                </a:solidFill>
                <a:uFill>
                  <a:solidFill>
                    <a:srgbClr val="EE5285"/>
                  </a:solidFill>
                </a:uFill>
                <a:latin typeface="Trebuchet MS"/>
                <a:cs typeface="Trebuchet MS"/>
                <a:hlinkClick r:id="rId2"/>
              </a:rPr>
              <a:t> </a:t>
            </a:r>
            <a:r>
              <a:rPr sz="2800" u="heavy" spc="-10" dirty="0">
                <a:solidFill>
                  <a:srgbClr val="EE5285"/>
                </a:solidFill>
                <a:uFill>
                  <a:solidFill>
                    <a:srgbClr val="EE5285"/>
                  </a:solidFill>
                </a:uFill>
                <a:latin typeface="Trebuchet MS"/>
                <a:cs typeface="Trebuchet MS"/>
                <a:hlinkClick r:id="rId2"/>
              </a:rPr>
              <a:t>artery</a:t>
            </a:r>
            <a:endParaRPr sz="2800">
              <a:latin typeface="Trebuchet MS"/>
              <a:cs typeface="Trebuchet MS"/>
            </a:endParaRPr>
          </a:p>
          <a:p>
            <a:pPr marL="469900">
              <a:lnSpc>
                <a:spcPct val="100000"/>
              </a:lnSpc>
              <a:spcBef>
                <a:spcPts val="994"/>
              </a:spcBef>
            </a:pPr>
            <a:r>
              <a:rPr sz="2250" spc="70" dirty="0">
                <a:solidFill>
                  <a:srgbClr val="EB3C9F"/>
                </a:solidFill>
                <a:latin typeface="Arial"/>
                <a:cs typeface="Arial"/>
                <a:hlinkClick r:id="rId3"/>
              </a:rPr>
              <a:t></a:t>
            </a:r>
            <a:r>
              <a:rPr sz="2800" u="heavy" spc="70" dirty="0">
                <a:solidFill>
                  <a:srgbClr val="EE5285"/>
                </a:solidFill>
                <a:uFill>
                  <a:solidFill>
                    <a:srgbClr val="EE5285"/>
                  </a:solidFill>
                </a:uFill>
                <a:latin typeface="Trebuchet MS"/>
                <a:cs typeface="Trebuchet MS"/>
                <a:hlinkClick r:id="rId3"/>
              </a:rPr>
              <a:t>superior </a:t>
            </a:r>
            <a:r>
              <a:rPr sz="2800" u="heavy" spc="-10" dirty="0">
                <a:solidFill>
                  <a:srgbClr val="EE5285"/>
                </a:solidFill>
                <a:uFill>
                  <a:solidFill>
                    <a:srgbClr val="EE5285"/>
                  </a:solidFill>
                </a:uFill>
                <a:latin typeface="Trebuchet MS"/>
                <a:cs typeface="Trebuchet MS"/>
                <a:hlinkClick r:id="rId3"/>
              </a:rPr>
              <a:t>hypophyseal</a:t>
            </a:r>
            <a:r>
              <a:rPr sz="2800" u="heavy" spc="-65" dirty="0">
                <a:solidFill>
                  <a:srgbClr val="EE5285"/>
                </a:solidFill>
                <a:uFill>
                  <a:solidFill>
                    <a:srgbClr val="EE5285"/>
                  </a:solidFill>
                </a:uFill>
                <a:latin typeface="Trebuchet MS"/>
                <a:cs typeface="Trebuchet MS"/>
                <a:hlinkClick r:id="rId3"/>
              </a:rPr>
              <a:t> </a:t>
            </a:r>
            <a:r>
              <a:rPr sz="2800" u="heavy" spc="-10" dirty="0">
                <a:solidFill>
                  <a:srgbClr val="EE5285"/>
                </a:solidFill>
                <a:uFill>
                  <a:solidFill>
                    <a:srgbClr val="EE5285"/>
                  </a:solidFill>
                </a:uFill>
                <a:latin typeface="Trebuchet MS"/>
                <a:cs typeface="Trebuchet MS"/>
                <a:hlinkClick r:id="rId3"/>
              </a:rPr>
              <a:t>artery</a:t>
            </a:r>
            <a:endParaRPr sz="2800">
              <a:latin typeface="Trebuchet MS"/>
              <a:cs typeface="Trebuchet MS"/>
            </a:endParaRPr>
          </a:p>
          <a:p>
            <a:pPr marL="12700">
              <a:lnSpc>
                <a:spcPct val="100000"/>
              </a:lnSpc>
              <a:spcBef>
                <a:spcPts val="994"/>
              </a:spcBef>
            </a:pPr>
            <a:r>
              <a:rPr sz="2250" spc="380" dirty="0">
                <a:solidFill>
                  <a:srgbClr val="EB3C9F"/>
                </a:solidFill>
                <a:latin typeface="Arial"/>
                <a:cs typeface="Arial"/>
              </a:rPr>
              <a:t> </a:t>
            </a:r>
            <a:r>
              <a:rPr sz="2800" spc="-5" dirty="0">
                <a:latin typeface="Trebuchet MS"/>
                <a:cs typeface="Trebuchet MS"/>
              </a:rPr>
              <a:t>C7: </a:t>
            </a:r>
            <a:r>
              <a:rPr sz="2800" spc="-10" dirty="0">
                <a:latin typeface="Trebuchet MS"/>
                <a:cs typeface="Trebuchet MS"/>
              </a:rPr>
              <a:t>communicating</a:t>
            </a:r>
            <a:r>
              <a:rPr sz="2800" spc="-254" dirty="0">
                <a:latin typeface="Trebuchet MS"/>
                <a:cs typeface="Trebuchet MS"/>
              </a:rPr>
              <a:t> </a:t>
            </a:r>
            <a:r>
              <a:rPr sz="2800" spc="-10" dirty="0">
                <a:latin typeface="Trebuchet MS"/>
                <a:cs typeface="Trebuchet MS"/>
              </a:rPr>
              <a:t>segment</a:t>
            </a:r>
            <a:endParaRPr sz="2800">
              <a:latin typeface="Trebuchet MS"/>
              <a:cs typeface="Trebuchet MS"/>
            </a:endParaRPr>
          </a:p>
          <a:p>
            <a:pPr marL="469900">
              <a:lnSpc>
                <a:spcPct val="100000"/>
              </a:lnSpc>
              <a:spcBef>
                <a:spcPts val="1010"/>
              </a:spcBef>
            </a:pPr>
            <a:r>
              <a:rPr sz="2250" spc="380" dirty="0">
                <a:solidFill>
                  <a:srgbClr val="EB3C9F"/>
                </a:solidFill>
                <a:latin typeface="Arial"/>
                <a:cs typeface="Arial"/>
                <a:hlinkClick r:id="rId4"/>
              </a:rPr>
              <a:t></a:t>
            </a:r>
            <a:r>
              <a:rPr sz="2250" spc="-295" dirty="0">
                <a:solidFill>
                  <a:srgbClr val="EB3C9F"/>
                </a:solidFill>
                <a:latin typeface="Arial"/>
                <a:cs typeface="Arial"/>
                <a:hlinkClick r:id="rId4"/>
              </a:rPr>
              <a:t> </a:t>
            </a:r>
            <a:r>
              <a:rPr sz="2800" u="heavy" spc="-10" dirty="0">
                <a:solidFill>
                  <a:srgbClr val="EE5285"/>
                </a:solidFill>
                <a:uFill>
                  <a:solidFill>
                    <a:srgbClr val="EE5285"/>
                  </a:solidFill>
                </a:uFill>
                <a:latin typeface="Trebuchet MS"/>
                <a:cs typeface="Trebuchet MS"/>
                <a:hlinkClick r:id="rId4"/>
              </a:rPr>
              <a:t>posterior communicating artery</a:t>
            </a:r>
            <a:endParaRPr sz="2800">
              <a:latin typeface="Trebuchet MS"/>
              <a:cs typeface="Trebuchet MS"/>
            </a:endParaRPr>
          </a:p>
          <a:p>
            <a:pPr marL="469900">
              <a:lnSpc>
                <a:spcPct val="100000"/>
              </a:lnSpc>
              <a:spcBef>
                <a:spcPts val="1000"/>
              </a:spcBef>
            </a:pPr>
            <a:r>
              <a:rPr sz="2250" spc="380" dirty="0">
                <a:solidFill>
                  <a:srgbClr val="EB3C9F"/>
                </a:solidFill>
                <a:latin typeface="Arial"/>
                <a:cs typeface="Arial"/>
                <a:hlinkClick r:id="rId5"/>
              </a:rPr>
              <a:t></a:t>
            </a:r>
            <a:r>
              <a:rPr sz="2250" spc="-310" dirty="0">
                <a:solidFill>
                  <a:srgbClr val="EB3C9F"/>
                </a:solidFill>
                <a:latin typeface="Arial"/>
                <a:cs typeface="Arial"/>
                <a:hlinkClick r:id="rId5"/>
              </a:rPr>
              <a:t> </a:t>
            </a:r>
            <a:r>
              <a:rPr sz="2800" u="heavy" spc="-10" dirty="0">
                <a:solidFill>
                  <a:srgbClr val="EE5285"/>
                </a:solidFill>
                <a:uFill>
                  <a:solidFill>
                    <a:srgbClr val="EE5285"/>
                  </a:solidFill>
                </a:uFill>
                <a:latin typeface="Trebuchet MS"/>
                <a:cs typeface="Trebuchet MS"/>
                <a:hlinkClick r:id="rId5"/>
              </a:rPr>
              <a:t>anterior choroidal artery</a:t>
            </a:r>
            <a:endParaRPr sz="2800">
              <a:latin typeface="Trebuchet MS"/>
              <a:cs typeface="Trebuchet MS"/>
            </a:endParaRPr>
          </a:p>
          <a:p>
            <a:pPr marL="469900">
              <a:lnSpc>
                <a:spcPct val="100000"/>
              </a:lnSpc>
              <a:spcBef>
                <a:spcPts val="994"/>
              </a:spcBef>
            </a:pPr>
            <a:r>
              <a:rPr sz="2250" spc="380" dirty="0">
                <a:solidFill>
                  <a:srgbClr val="EB3C9F"/>
                </a:solidFill>
                <a:latin typeface="Arial"/>
                <a:cs typeface="Arial"/>
                <a:hlinkClick r:id="rId6"/>
              </a:rPr>
              <a:t></a:t>
            </a:r>
            <a:r>
              <a:rPr sz="2250" spc="-325" dirty="0">
                <a:solidFill>
                  <a:srgbClr val="EB3C9F"/>
                </a:solidFill>
                <a:latin typeface="Arial"/>
                <a:cs typeface="Arial"/>
                <a:hlinkClick r:id="rId6"/>
              </a:rPr>
              <a:t> </a:t>
            </a:r>
            <a:r>
              <a:rPr sz="2800" u="heavy" spc="-10" dirty="0">
                <a:solidFill>
                  <a:srgbClr val="EE5285"/>
                </a:solidFill>
                <a:uFill>
                  <a:solidFill>
                    <a:srgbClr val="EE5285"/>
                  </a:solidFill>
                </a:uFill>
                <a:latin typeface="Trebuchet MS"/>
                <a:cs typeface="Trebuchet MS"/>
                <a:hlinkClick r:id="rId6"/>
              </a:rPr>
              <a:t>anterior cerebral artery</a:t>
            </a:r>
            <a:endParaRPr sz="2800">
              <a:latin typeface="Trebuchet MS"/>
              <a:cs typeface="Trebuchet MS"/>
            </a:endParaRPr>
          </a:p>
          <a:p>
            <a:pPr marL="469900">
              <a:lnSpc>
                <a:spcPct val="100000"/>
              </a:lnSpc>
              <a:spcBef>
                <a:spcPts val="1010"/>
              </a:spcBef>
            </a:pPr>
            <a:r>
              <a:rPr sz="2250" spc="380" dirty="0">
                <a:solidFill>
                  <a:srgbClr val="EB3C9F"/>
                </a:solidFill>
                <a:latin typeface="Arial"/>
                <a:cs typeface="Arial"/>
                <a:hlinkClick r:id="rId7"/>
              </a:rPr>
              <a:t></a:t>
            </a:r>
            <a:r>
              <a:rPr sz="2250" spc="-320" dirty="0">
                <a:solidFill>
                  <a:srgbClr val="EB3C9F"/>
                </a:solidFill>
                <a:latin typeface="Arial"/>
                <a:cs typeface="Arial"/>
                <a:hlinkClick r:id="rId7"/>
              </a:rPr>
              <a:t> </a:t>
            </a:r>
            <a:r>
              <a:rPr sz="2800" u="heavy" spc="-10" dirty="0">
                <a:solidFill>
                  <a:srgbClr val="EE5285"/>
                </a:solidFill>
                <a:uFill>
                  <a:solidFill>
                    <a:srgbClr val="EE5285"/>
                  </a:solidFill>
                </a:uFill>
                <a:latin typeface="Trebuchet MS"/>
                <a:cs typeface="Trebuchet MS"/>
                <a:hlinkClick r:id="rId7"/>
              </a:rPr>
              <a:t>middle cerebral artery</a:t>
            </a:r>
            <a:endParaRPr sz="2800">
              <a:latin typeface="Trebuchet MS"/>
              <a:cs typeface="Trebuchet MS"/>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685800" y="228600"/>
            <a:ext cx="10820400" cy="6324600"/>
          </a:xfrm>
          <a:prstGeom prst="rect">
            <a:avLst/>
          </a:prstGeom>
          <a:blipFill>
            <a:blip r:embed="rId2" cstate="print"/>
            <a:stretch>
              <a:fillRect/>
            </a:stretch>
          </a:blipFill>
        </p:spPr>
        <p:txBody>
          <a:bodyPr wrap="square" lIns="0" tIns="0" rIns="0" bIns="0" rtlCol="0"/>
          <a:lstStyle/>
          <a:p>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78739" y="436778"/>
            <a:ext cx="12113261" cy="5884944"/>
          </a:xfrm>
          <a:prstGeom prst="rect">
            <a:avLst/>
          </a:prstGeom>
        </p:spPr>
        <p:txBody>
          <a:bodyPr vert="horz" wrap="square" lIns="0" tIns="140970" rIns="0" bIns="0" rtlCol="0">
            <a:spAutoFit/>
          </a:bodyPr>
          <a:lstStyle/>
          <a:p>
            <a:pPr marL="12700">
              <a:lnSpc>
                <a:spcPct val="100000"/>
              </a:lnSpc>
              <a:spcBef>
                <a:spcPts val="1110"/>
              </a:spcBef>
            </a:pPr>
            <a:r>
              <a:rPr sz="2250" spc="380" dirty="0">
                <a:solidFill>
                  <a:srgbClr val="EB3C9F"/>
                </a:solidFill>
                <a:latin typeface="Arial"/>
                <a:cs typeface="Arial"/>
              </a:rPr>
              <a:t></a:t>
            </a:r>
            <a:r>
              <a:rPr sz="2250" spc="95" dirty="0">
                <a:solidFill>
                  <a:srgbClr val="EB3C9F"/>
                </a:solidFill>
                <a:latin typeface="Arial"/>
                <a:cs typeface="Arial"/>
              </a:rPr>
              <a:t> </a:t>
            </a:r>
            <a:r>
              <a:rPr sz="2800" u="heavy" spc="-5" dirty="0">
                <a:uFill>
                  <a:solidFill>
                    <a:srgbClr val="000000"/>
                  </a:solidFill>
                </a:uFill>
                <a:latin typeface="Trebuchet MS"/>
                <a:cs typeface="Trebuchet MS"/>
              </a:rPr>
              <a:t>Branches</a:t>
            </a:r>
            <a:endParaRPr sz="2800" dirty="0">
              <a:latin typeface="Trebuchet MS"/>
              <a:cs typeface="Trebuchet MS"/>
            </a:endParaRPr>
          </a:p>
          <a:p>
            <a:pPr marL="355600" marR="5080" indent="-342900">
              <a:lnSpc>
                <a:spcPct val="100000"/>
              </a:lnSpc>
              <a:spcBef>
                <a:spcPts val="1010"/>
              </a:spcBef>
            </a:pPr>
            <a:r>
              <a:rPr sz="2250" spc="380" dirty="0">
                <a:solidFill>
                  <a:srgbClr val="EB3C9F"/>
                </a:solidFill>
                <a:latin typeface="Arial"/>
                <a:cs typeface="Arial"/>
              </a:rPr>
              <a:t> </a:t>
            </a:r>
            <a:r>
              <a:rPr sz="2800" spc="-5" dirty="0">
                <a:latin typeface="Trebuchet MS"/>
                <a:cs typeface="Trebuchet MS"/>
              </a:rPr>
              <a:t>Except for </a:t>
            </a:r>
            <a:r>
              <a:rPr sz="2800" spc="-10" dirty="0">
                <a:latin typeface="Trebuchet MS"/>
                <a:cs typeface="Trebuchet MS"/>
              </a:rPr>
              <a:t>the terminal </a:t>
            </a:r>
            <a:r>
              <a:rPr sz="2800" spc="-5" dirty="0">
                <a:latin typeface="Trebuchet MS"/>
                <a:cs typeface="Trebuchet MS"/>
              </a:rPr>
              <a:t>segment </a:t>
            </a:r>
            <a:r>
              <a:rPr sz="2800" spc="-10" dirty="0">
                <a:latin typeface="Trebuchet MS"/>
                <a:cs typeface="Trebuchet MS"/>
              </a:rPr>
              <a:t>(C7) the </a:t>
            </a:r>
            <a:r>
              <a:rPr sz="2800" spc="-5" dirty="0">
                <a:latin typeface="Trebuchet MS"/>
                <a:cs typeface="Trebuchet MS"/>
              </a:rPr>
              <a:t>odd </a:t>
            </a:r>
            <a:r>
              <a:rPr sz="2800" spc="-10" dirty="0">
                <a:latin typeface="Trebuchet MS"/>
                <a:cs typeface="Trebuchet MS"/>
              </a:rPr>
              <a:t>numbered</a:t>
            </a:r>
            <a:r>
              <a:rPr sz="2800" spc="-150" dirty="0">
                <a:latin typeface="Trebuchet MS"/>
                <a:cs typeface="Trebuchet MS"/>
              </a:rPr>
              <a:t> </a:t>
            </a:r>
            <a:r>
              <a:rPr sz="2800" spc="-80" dirty="0">
                <a:latin typeface="Trebuchet MS"/>
                <a:cs typeface="Trebuchet MS"/>
              </a:rPr>
              <a:t>segments  </a:t>
            </a:r>
            <a:r>
              <a:rPr sz="2800" spc="-10" dirty="0">
                <a:latin typeface="Trebuchet MS"/>
                <a:cs typeface="Trebuchet MS"/>
              </a:rPr>
              <a:t>usually have </a:t>
            </a:r>
            <a:r>
              <a:rPr sz="2800" spc="-5" dirty="0">
                <a:latin typeface="Trebuchet MS"/>
                <a:cs typeface="Trebuchet MS"/>
              </a:rPr>
              <a:t>no </a:t>
            </a:r>
            <a:r>
              <a:rPr sz="2800" spc="-10" dirty="0">
                <a:latin typeface="Trebuchet MS"/>
                <a:cs typeface="Trebuchet MS"/>
              </a:rPr>
              <a:t>branches, whereas the even numbered segments  (C2, C4, C6) each have</a:t>
            </a:r>
            <a:r>
              <a:rPr sz="2800" spc="15" dirty="0">
                <a:latin typeface="Trebuchet MS"/>
                <a:cs typeface="Trebuchet MS"/>
              </a:rPr>
              <a:t> </a:t>
            </a:r>
            <a:r>
              <a:rPr sz="2800" spc="-10" dirty="0">
                <a:latin typeface="Trebuchet MS"/>
                <a:cs typeface="Trebuchet MS"/>
              </a:rPr>
              <a:t>branches.</a:t>
            </a:r>
            <a:endParaRPr lang="en-US" sz="2800" spc="-10" dirty="0">
              <a:latin typeface="Trebuchet MS"/>
              <a:cs typeface="Trebuchet MS"/>
            </a:endParaRPr>
          </a:p>
          <a:p>
            <a:pPr marL="137160" indent="-125095">
              <a:lnSpc>
                <a:spcPct val="100000"/>
              </a:lnSpc>
              <a:spcBef>
                <a:spcPts val="95"/>
              </a:spcBef>
              <a:buSzPct val="96428"/>
              <a:buFont typeface="Arial"/>
              <a:buChar char="•"/>
              <a:tabLst>
                <a:tab pos="137795" algn="l"/>
              </a:tabLst>
            </a:pPr>
            <a:r>
              <a:rPr lang="en-US" sz="2800" b="1" spc="-5" dirty="0">
                <a:solidFill>
                  <a:srgbClr val="002060"/>
                </a:solidFill>
                <a:latin typeface="Arial"/>
                <a:cs typeface="Arial"/>
              </a:rPr>
              <a:t>C1: </a:t>
            </a:r>
            <a:r>
              <a:rPr lang="en-US" sz="2800" b="1" dirty="0">
                <a:solidFill>
                  <a:srgbClr val="002060"/>
                </a:solidFill>
                <a:latin typeface="Arial"/>
                <a:cs typeface="Arial"/>
              </a:rPr>
              <a:t>cervical</a:t>
            </a:r>
            <a:r>
              <a:rPr lang="en-US" sz="2800" b="1" spc="10" dirty="0">
                <a:solidFill>
                  <a:srgbClr val="002060"/>
                </a:solidFill>
                <a:latin typeface="Arial"/>
                <a:cs typeface="Arial"/>
              </a:rPr>
              <a:t> </a:t>
            </a:r>
            <a:r>
              <a:rPr lang="en-US" sz="2800" b="1" spc="-5" dirty="0">
                <a:solidFill>
                  <a:srgbClr val="002060"/>
                </a:solidFill>
                <a:latin typeface="Arial"/>
                <a:cs typeface="Arial"/>
              </a:rPr>
              <a:t>segment</a:t>
            </a:r>
            <a:endParaRPr lang="en-US" sz="2800" dirty="0">
              <a:solidFill>
                <a:srgbClr val="002060"/>
              </a:solidFill>
              <a:latin typeface="Arial"/>
              <a:cs typeface="Arial"/>
            </a:endParaRPr>
          </a:p>
          <a:p>
            <a:pPr marL="12700" marR="171450">
              <a:lnSpc>
                <a:spcPct val="100000"/>
              </a:lnSpc>
              <a:spcBef>
                <a:spcPts val="5"/>
              </a:spcBef>
              <a:buSzPct val="96428"/>
              <a:buChar char="•"/>
              <a:tabLst>
                <a:tab pos="137795" algn="l"/>
              </a:tabLst>
            </a:pPr>
            <a:r>
              <a:rPr lang="en-US" sz="2800" spc="-5" dirty="0">
                <a:latin typeface="Arial"/>
                <a:cs typeface="Arial"/>
              </a:rPr>
              <a:t>Extends from the </a:t>
            </a:r>
            <a:r>
              <a:rPr lang="en-US" sz="2800" dirty="0">
                <a:latin typeface="Arial"/>
                <a:cs typeface="Arial"/>
              </a:rPr>
              <a:t>bifurcation of </a:t>
            </a:r>
            <a:r>
              <a:rPr lang="en-US" sz="2800" spc="-5" dirty="0">
                <a:latin typeface="Arial"/>
                <a:cs typeface="Arial"/>
              </a:rPr>
              <a:t>the common carotid to carotid canal  located </a:t>
            </a:r>
            <a:r>
              <a:rPr lang="en-US" sz="2800" dirty="0">
                <a:latin typeface="Arial"/>
                <a:cs typeface="Arial"/>
              </a:rPr>
              <a:t>anterior to </a:t>
            </a:r>
            <a:r>
              <a:rPr lang="en-US" sz="2800" spc="-5" dirty="0">
                <a:latin typeface="Arial"/>
                <a:cs typeface="Arial"/>
              </a:rPr>
              <a:t>the </a:t>
            </a:r>
            <a:r>
              <a:rPr lang="en-US" sz="2800" dirty="0">
                <a:latin typeface="Arial"/>
                <a:cs typeface="Arial"/>
              </a:rPr>
              <a:t>jugular</a:t>
            </a:r>
            <a:r>
              <a:rPr lang="en-US" sz="2800" spc="25" dirty="0">
                <a:latin typeface="Arial"/>
                <a:cs typeface="Arial"/>
              </a:rPr>
              <a:t> </a:t>
            </a:r>
            <a:r>
              <a:rPr lang="en-US" sz="2800" spc="-5" dirty="0">
                <a:latin typeface="Arial"/>
                <a:cs typeface="Arial"/>
              </a:rPr>
              <a:t>foramen</a:t>
            </a:r>
            <a:endParaRPr lang="en-US" sz="2800" dirty="0">
              <a:latin typeface="Arial"/>
              <a:cs typeface="Arial"/>
            </a:endParaRPr>
          </a:p>
          <a:p>
            <a:pPr marL="12700" marR="657860">
              <a:lnSpc>
                <a:spcPct val="100000"/>
              </a:lnSpc>
              <a:buSzPct val="96428"/>
              <a:buChar char="•"/>
              <a:tabLst>
                <a:tab pos="137795" algn="l"/>
              </a:tabLst>
            </a:pPr>
            <a:r>
              <a:rPr lang="en-US" sz="2800" spc="-5" dirty="0">
                <a:latin typeface="Arial"/>
                <a:cs typeface="Arial"/>
              </a:rPr>
              <a:t>Superiorly the </a:t>
            </a:r>
            <a:r>
              <a:rPr lang="en-US" sz="2800" dirty="0">
                <a:latin typeface="Arial"/>
                <a:cs typeface="Arial"/>
              </a:rPr>
              <a:t>internal jugular vein, </a:t>
            </a:r>
            <a:r>
              <a:rPr lang="en-US" sz="2800" spc="-5" dirty="0">
                <a:latin typeface="Arial"/>
                <a:cs typeface="Arial"/>
              </a:rPr>
              <a:t>and </a:t>
            </a:r>
            <a:r>
              <a:rPr lang="en-US" sz="2800" dirty="0" err="1">
                <a:latin typeface="Arial"/>
                <a:cs typeface="Arial"/>
              </a:rPr>
              <a:t>vagus</a:t>
            </a:r>
            <a:r>
              <a:rPr lang="en-US" sz="2800" dirty="0">
                <a:latin typeface="Arial"/>
                <a:cs typeface="Arial"/>
              </a:rPr>
              <a:t> </a:t>
            </a:r>
            <a:r>
              <a:rPr lang="en-US" sz="2800" spc="-5" dirty="0">
                <a:latin typeface="Arial"/>
                <a:cs typeface="Arial"/>
              </a:rPr>
              <a:t>nerve lie </a:t>
            </a:r>
            <a:r>
              <a:rPr lang="en-US" sz="2800" spc="-20" dirty="0">
                <a:latin typeface="Arial"/>
                <a:cs typeface="Arial"/>
              </a:rPr>
              <a:t>laterally,  </a:t>
            </a:r>
            <a:r>
              <a:rPr lang="en-US" sz="2800" spc="-5" dirty="0">
                <a:latin typeface="Arial"/>
                <a:cs typeface="Arial"/>
              </a:rPr>
              <a:t>medially is the </a:t>
            </a:r>
            <a:r>
              <a:rPr lang="en-US" sz="2800" dirty="0">
                <a:latin typeface="Arial"/>
                <a:cs typeface="Arial"/>
              </a:rPr>
              <a:t>pharynx</a:t>
            </a:r>
            <a:r>
              <a:rPr lang="en-US" sz="2800" spc="35" dirty="0">
                <a:latin typeface="Arial"/>
                <a:cs typeface="Arial"/>
              </a:rPr>
              <a:t> </a:t>
            </a:r>
            <a:r>
              <a:rPr lang="en-US" sz="2800" spc="-5" dirty="0">
                <a:latin typeface="Arial"/>
                <a:cs typeface="Arial"/>
              </a:rPr>
              <a:t>.</a:t>
            </a:r>
            <a:endParaRPr lang="en-US" sz="2800" dirty="0">
              <a:latin typeface="Arial"/>
              <a:cs typeface="Arial"/>
            </a:endParaRPr>
          </a:p>
          <a:p>
            <a:pPr marL="12700" marR="5080">
              <a:lnSpc>
                <a:spcPct val="100000"/>
              </a:lnSpc>
              <a:buSzPct val="96428"/>
              <a:buChar char="•"/>
              <a:tabLst>
                <a:tab pos="137795" algn="l"/>
              </a:tabLst>
            </a:pPr>
            <a:r>
              <a:rPr lang="en-US" sz="2800" spc="-5" dirty="0">
                <a:latin typeface="Arial"/>
                <a:cs typeface="Arial"/>
              </a:rPr>
              <a:t>At the </a:t>
            </a:r>
            <a:r>
              <a:rPr lang="en-US" sz="2800" dirty="0">
                <a:latin typeface="Arial"/>
                <a:cs typeface="Arial"/>
              </a:rPr>
              <a:t>base </a:t>
            </a:r>
            <a:r>
              <a:rPr lang="en-US" sz="2800" spc="-5" dirty="0">
                <a:latin typeface="Arial"/>
                <a:cs typeface="Arial"/>
              </a:rPr>
              <a:t>of the </a:t>
            </a:r>
            <a:r>
              <a:rPr lang="en-US" sz="2800" dirty="0">
                <a:latin typeface="Arial"/>
                <a:cs typeface="Arial"/>
              </a:rPr>
              <a:t>skull </a:t>
            </a:r>
            <a:r>
              <a:rPr lang="en-US" sz="2800" spc="-5" dirty="0">
                <a:latin typeface="Arial"/>
                <a:cs typeface="Arial"/>
              </a:rPr>
              <a:t>the </a:t>
            </a:r>
            <a:r>
              <a:rPr lang="en-US" sz="2800" dirty="0">
                <a:latin typeface="Arial"/>
                <a:cs typeface="Arial"/>
              </a:rPr>
              <a:t>glossopharyngeal, </a:t>
            </a:r>
            <a:r>
              <a:rPr lang="en-US" sz="2800" dirty="0" err="1">
                <a:latin typeface="Arial"/>
                <a:cs typeface="Arial"/>
              </a:rPr>
              <a:t>vagus</a:t>
            </a:r>
            <a:r>
              <a:rPr lang="en-US" sz="2800" dirty="0">
                <a:latin typeface="Arial"/>
                <a:cs typeface="Arial"/>
              </a:rPr>
              <a:t>, </a:t>
            </a:r>
            <a:r>
              <a:rPr lang="en-US" sz="2800" spc="-5" dirty="0">
                <a:latin typeface="Arial"/>
                <a:cs typeface="Arial"/>
              </a:rPr>
              <a:t>accessory and  </a:t>
            </a:r>
            <a:r>
              <a:rPr lang="en-US" sz="2800" dirty="0">
                <a:latin typeface="Arial"/>
                <a:cs typeface="Arial"/>
              </a:rPr>
              <a:t>hypoglossal nerves </a:t>
            </a:r>
            <a:r>
              <a:rPr lang="en-US" sz="2800" spc="-5" dirty="0">
                <a:latin typeface="Arial"/>
                <a:cs typeface="Arial"/>
              </a:rPr>
              <a:t>lie between the </a:t>
            </a:r>
            <a:r>
              <a:rPr lang="en-US" sz="2800" dirty="0">
                <a:latin typeface="Arial"/>
                <a:cs typeface="Arial"/>
              </a:rPr>
              <a:t>internal carotid artery and </a:t>
            </a:r>
            <a:r>
              <a:rPr lang="en-US" sz="2800" spc="-5" dirty="0">
                <a:latin typeface="Arial"/>
                <a:cs typeface="Arial"/>
              </a:rPr>
              <a:t>the  </a:t>
            </a:r>
            <a:r>
              <a:rPr lang="en-US" sz="2800" dirty="0">
                <a:latin typeface="Arial"/>
                <a:cs typeface="Arial"/>
              </a:rPr>
              <a:t>internal jugular vein</a:t>
            </a:r>
            <a:r>
              <a:rPr lang="en-US" sz="2800" spc="15" dirty="0">
                <a:latin typeface="Arial"/>
                <a:cs typeface="Arial"/>
              </a:rPr>
              <a:t> </a:t>
            </a:r>
            <a:r>
              <a:rPr lang="en-US" sz="2800" dirty="0">
                <a:latin typeface="Arial"/>
                <a:cs typeface="Arial"/>
              </a:rPr>
              <a:t>.</a:t>
            </a:r>
          </a:p>
          <a:p>
            <a:pPr marL="137160" indent="-125095">
              <a:lnSpc>
                <a:spcPct val="100000"/>
              </a:lnSpc>
              <a:spcBef>
                <a:spcPts val="5"/>
              </a:spcBef>
              <a:buSzPct val="96428"/>
              <a:buChar char="•"/>
              <a:tabLst>
                <a:tab pos="137795" algn="l"/>
              </a:tabLst>
            </a:pPr>
            <a:r>
              <a:rPr lang="en-US" sz="2800" spc="-5" dirty="0">
                <a:latin typeface="Arial"/>
                <a:cs typeface="Arial"/>
              </a:rPr>
              <a:t>No</a:t>
            </a:r>
            <a:r>
              <a:rPr lang="en-US" sz="2800" spc="5" dirty="0">
                <a:latin typeface="Arial"/>
                <a:cs typeface="Arial"/>
              </a:rPr>
              <a:t> </a:t>
            </a:r>
            <a:r>
              <a:rPr lang="en-US" sz="2800" spc="-5" dirty="0">
                <a:latin typeface="Arial"/>
                <a:cs typeface="Arial"/>
              </a:rPr>
              <a:t>branches</a:t>
            </a:r>
            <a:endParaRPr sz="2800" dirty="0">
              <a:latin typeface="Trebuchet MS"/>
              <a:cs typeface="Trebuchet MS"/>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78739" y="981836"/>
            <a:ext cx="11817350" cy="4547235"/>
          </a:xfrm>
          <a:prstGeom prst="rect">
            <a:avLst/>
          </a:prstGeom>
        </p:spPr>
        <p:txBody>
          <a:bodyPr vert="horz" wrap="square" lIns="0" tIns="12065" rIns="0" bIns="0" rtlCol="0">
            <a:spAutoFit/>
          </a:bodyPr>
          <a:lstStyle/>
          <a:p>
            <a:pPr marL="137160" indent="-125095">
              <a:lnSpc>
                <a:spcPct val="100000"/>
              </a:lnSpc>
              <a:spcBef>
                <a:spcPts val="95"/>
              </a:spcBef>
              <a:buSzPct val="96428"/>
              <a:buFont typeface="Arial"/>
              <a:buChar char="•"/>
              <a:tabLst>
                <a:tab pos="137795" algn="l"/>
              </a:tabLst>
            </a:pPr>
            <a:r>
              <a:rPr sz="2800" b="1" spc="-5" dirty="0">
                <a:latin typeface="Arial"/>
                <a:cs typeface="Arial"/>
              </a:rPr>
              <a:t>C2: petrous</a:t>
            </a:r>
            <a:r>
              <a:rPr sz="2800" b="1" spc="40" dirty="0">
                <a:latin typeface="Arial"/>
                <a:cs typeface="Arial"/>
              </a:rPr>
              <a:t> </a:t>
            </a:r>
            <a:r>
              <a:rPr sz="2800" b="1" spc="-5" dirty="0">
                <a:latin typeface="Arial"/>
                <a:cs typeface="Arial"/>
              </a:rPr>
              <a:t>segment</a:t>
            </a:r>
            <a:endParaRPr sz="2800">
              <a:latin typeface="Arial"/>
              <a:cs typeface="Arial"/>
            </a:endParaRPr>
          </a:p>
          <a:p>
            <a:pPr marL="137160" indent="-125095">
              <a:lnSpc>
                <a:spcPct val="100000"/>
              </a:lnSpc>
              <a:buSzPct val="96428"/>
              <a:buChar char="•"/>
              <a:tabLst>
                <a:tab pos="137795" algn="l"/>
              </a:tabLst>
            </a:pPr>
            <a:r>
              <a:rPr sz="2800" spc="-5" dirty="0">
                <a:latin typeface="Arial"/>
                <a:cs typeface="Arial"/>
              </a:rPr>
              <a:t>From carotid canal to foramen lacerum within the </a:t>
            </a:r>
            <a:r>
              <a:rPr sz="2800" dirty="0">
                <a:latin typeface="Arial"/>
                <a:cs typeface="Arial"/>
              </a:rPr>
              <a:t>petrous </a:t>
            </a:r>
            <a:r>
              <a:rPr sz="2800" spc="-5" dirty="0">
                <a:latin typeface="Arial"/>
                <a:cs typeface="Arial"/>
              </a:rPr>
              <a:t>temporal</a:t>
            </a:r>
            <a:r>
              <a:rPr sz="2800" spc="210" dirty="0">
                <a:latin typeface="Arial"/>
                <a:cs typeface="Arial"/>
              </a:rPr>
              <a:t> </a:t>
            </a:r>
            <a:r>
              <a:rPr sz="2800" spc="-5" dirty="0">
                <a:latin typeface="Arial"/>
                <a:cs typeface="Arial"/>
              </a:rPr>
              <a:t>bone</a:t>
            </a:r>
            <a:endParaRPr sz="2800">
              <a:latin typeface="Arial"/>
              <a:cs typeface="Arial"/>
            </a:endParaRPr>
          </a:p>
          <a:p>
            <a:pPr marL="137160" indent="-125095">
              <a:lnSpc>
                <a:spcPct val="100000"/>
              </a:lnSpc>
              <a:buSzPct val="96428"/>
              <a:buChar char="•"/>
              <a:tabLst>
                <a:tab pos="137795" algn="l"/>
              </a:tabLst>
            </a:pPr>
            <a:r>
              <a:rPr sz="2800" spc="-5" dirty="0">
                <a:latin typeface="Arial"/>
                <a:cs typeface="Arial"/>
              </a:rPr>
              <a:t>Separate </a:t>
            </a:r>
            <a:r>
              <a:rPr sz="2800" dirty="0">
                <a:latin typeface="Arial"/>
                <a:cs typeface="Arial"/>
              </a:rPr>
              <a:t>from </a:t>
            </a:r>
            <a:r>
              <a:rPr sz="2800" spc="-5" dirty="0">
                <a:latin typeface="Arial"/>
                <a:cs typeface="Arial"/>
              </a:rPr>
              <a:t>middle ear </a:t>
            </a:r>
            <a:r>
              <a:rPr sz="2800" dirty="0">
                <a:latin typeface="Arial"/>
                <a:cs typeface="Arial"/>
              </a:rPr>
              <a:t>by </a:t>
            </a:r>
            <a:r>
              <a:rPr sz="2800" spc="-5" dirty="0">
                <a:latin typeface="Arial"/>
                <a:cs typeface="Arial"/>
              </a:rPr>
              <a:t>a thin</a:t>
            </a:r>
            <a:r>
              <a:rPr sz="2800" spc="50" dirty="0">
                <a:latin typeface="Arial"/>
                <a:cs typeface="Arial"/>
              </a:rPr>
              <a:t> </a:t>
            </a:r>
            <a:r>
              <a:rPr sz="2800" spc="-5" dirty="0">
                <a:latin typeface="Arial"/>
                <a:cs typeface="Arial"/>
              </a:rPr>
              <a:t>plate</a:t>
            </a:r>
            <a:endParaRPr sz="2800">
              <a:latin typeface="Arial"/>
              <a:cs typeface="Arial"/>
            </a:endParaRPr>
          </a:p>
          <a:p>
            <a:pPr marL="137160" indent="-125095">
              <a:lnSpc>
                <a:spcPct val="100000"/>
              </a:lnSpc>
              <a:buSzPct val="96428"/>
              <a:buChar char="•"/>
              <a:tabLst>
                <a:tab pos="137795" algn="l"/>
              </a:tabLst>
            </a:pPr>
            <a:r>
              <a:rPr sz="2800" spc="-5" dirty="0">
                <a:latin typeface="Arial"/>
                <a:cs typeface="Arial"/>
              </a:rPr>
              <a:t>Surrounded by </a:t>
            </a:r>
            <a:r>
              <a:rPr sz="2800" dirty="0">
                <a:latin typeface="Arial"/>
                <a:cs typeface="Arial"/>
              </a:rPr>
              <a:t>extensive sympathetic</a:t>
            </a:r>
            <a:r>
              <a:rPr sz="2800" spc="30" dirty="0">
                <a:latin typeface="Arial"/>
                <a:cs typeface="Arial"/>
              </a:rPr>
              <a:t> </a:t>
            </a:r>
            <a:r>
              <a:rPr sz="2800" dirty="0">
                <a:latin typeface="Arial"/>
                <a:cs typeface="Arial"/>
              </a:rPr>
              <a:t>plexus</a:t>
            </a:r>
            <a:endParaRPr sz="2800">
              <a:latin typeface="Arial"/>
              <a:cs typeface="Arial"/>
            </a:endParaRPr>
          </a:p>
          <a:p>
            <a:pPr marL="12700">
              <a:lnSpc>
                <a:spcPct val="100000"/>
              </a:lnSpc>
              <a:spcBef>
                <a:spcPts val="1000"/>
              </a:spcBef>
            </a:pPr>
            <a:r>
              <a:rPr sz="2250" spc="380" dirty="0">
                <a:solidFill>
                  <a:srgbClr val="EB3C9F"/>
                </a:solidFill>
                <a:latin typeface="Arial"/>
                <a:cs typeface="Arial"/>
              </a:rPr>
              <a:t> </a:t>
            </a:r>
            <a:r>
              <a:rPr sz="2800" spc="-5" dirty="0">
                <a:latin typeface="Trebuchet MS"/>
                <a:cs typeface="Trebuchet MS"/>
              </a:rPr>
              <a:t>This segment </a:t>
            </a:r>
            <a:r>
              <a:rPr sz="2800" spc="-10" dirty="0">
                <a:latin typeface="Trebuchet MS"/>
                <a:cs typeface="Trebuchet MS"/>
              </a:rPr>
              <a:t>extends until the </a:t>
            </a:r>
            <a:r>
              <a:rPr sz="2800" spc="-5" dirty="0">
                <a:latin typeface="Trebuchet MS"/>
                <a:cs typeface="Trebuchet MS"/>
              </a:rPr>
              <a:t>foramen</a:t>
            </a:r>
            <a:r>
              <a:rPr sz="2800" spc="-229" dirty="0">
                <a:latin typeface="Trebuchet MS"/>
                <a:cs typeface="Trebuchet MS"/>
              </a:rPr>
              <a:t> </a:t>
            </a:r>
            <a:r>
              <a:rPr sz="2800" spc="-5" dirty="0">
                <a:latin typeface="Trebuchet MS"/>
                <a:cs typeface="Trebuchet MS"/>
              </a:rPr>
              <a:t>lacerum.</a:t>
            </a:r>
            <a:endParaRPr sz="2800">
              <a:latin typeface="Trebuchet MS"/>
              <a:cs typeface="Trebuchet MS"/>
            </a:endParaRPr>
          </a:p>
          <a:p>
            <a:pPr marL="355600" marR="5080" indent="-342900">
              <a:lnSpc>
                <a:spcPct val="100000"/>
              </a:lnSpc>
              <a:spcBef>
                <a:spcPts val="994"/>
              </a:spcBef>
            </a:pPr>
            <a:r>
              <a:rPr sz="2250" spc="380" dirty="0">
                <a:solidFill>
                  <a:srgbClr val="EB3C9F"/>
                </a:solidFill>
                <a:latin typeface="Arial"/>
                <a:cs typeface="Arial"/>
              </a:rPr>
              <a:t> </a:t>
            </a:r>
            <a:r>
              <a:rPr sz="2800" spc="-5" dirty="0">
                <a:latin typeface="Trebuchet MS"/>
                <a:cs typeface="Trebuchet MS"/>
              </a:rPr>
              <a:t>an </a:t>
            </a:r>
            <a:r>
              <a:rPr sz="2800" spc="-10" dirty="0">
                <a:latin typeface="Trebuchet MS"/>
                <a:cs typeface="Trebuchet MS"/>
              </a:rPr>
              <a:t>ascending, </a:t>
            </a:r>
            <a:r>
              <a:rPr sz="2800" spc="-5" dirty="0">
                <a:latin typeface="Trebuchet MS"/>
                <a:cs typeface="Trebuchet MS"/>
              </a:rPr>
              <a:t>or vertical </a:t>
            </a:r>
            <a:r>
              <a:rPr sz="2800" spc="-10" dirty="0">
                <a:latin typeface="Trebuchet MS"/>
                <a:cs typeface="Trebuchet MS"/>
              </a:rPr>
              <a:t>portion; the </a:t>
            </a:r>
            <a:r>
              <a:rPr sz="2800" spc="-5" dirty="0">
                <a:latin typeface="Trebuchet MS"/>
                <a:cs typeface="Trebuchet MS"/>
              </a:rPr>
              <a:t>genu, or </a:t>
            </a:r>
            <a:r>
              <a:rPr sz="2800" spc="-10" dirty="0">
                <a:latin typeface="Trebuchet MS"/>
                <a:cs typeface="Trebuchet MS"/>
              </a:rPr>
              <a:t>bend; and the</a:t>
            </a:r>
            <a:r>
              <a:rPr sz="2800" spc="-125" dirty="0">
                <a:latin typeface="Trebuchet MS"/>
                <a:cs typeface="Trebuchet MS"/>
              </a:rPr>
              <a:t> </a:t>
            </a:r>
            <a:r>
              <a:rPr sz="2800" spc="-65" dirty="0">
                <a:latin typeface="Trebuchet MS"/>
                <a:cs typeface="Trebuchet MS"/>
              </a:rPr>
              <a:t>horizontal  </a:t>
            </a:r>
            <a:r>
              <a:rPr sz="2800" spc="-10" dirty="0">
                <a:latin typeface="Trebuchet MS"/>
                <a:cs typeface="Trebuchet MS"/>
              </a:rPr>
              <a:t>portion.</a:t>
            </a:r>
            <a:endParaRPr sz="2800">
              <a:latin typeface="Trebuchet MS"/>
              <a:cs typeface="Trebuchet MS"/>
            </a:endParaRPr>
          </a:p>
          <a:p>
            <a:pPr marL="137160" indent="-125095">
              <a:lnSpc>
                <a:spcPct val="100000"/>
              </a:lnSpc>
              <a:spcBef>
                <a:spcPts val="15"/>
              </a:spcBef>
              <a:buSzPct val="96428"/>
              <a:buChar char="•"/>
              <a:tabLst>
                <a:tab pos="137795" algn="l"/>
              </a:tabLst>
            </a:pPr>
            <a:r>
              <a:rPr sz="2800" spc="-5" dirty="0">
                <a:latin typeface="Arial"/>
                <a:cs typeface="Arial"/>
              </a:rPr>
              <a:t>Branches</a:t>
            </a:r>
            <a:endParaRPr sz="2800">
              <a:latin typeface="Arial"/>
              <a:cs typeface="Arial"/>
            </a:endParaRPr>
          </a:p>
          <a:p>
            <a:pPr marL="594360" lvl="1" indent="-125095">
              <a:lnSpc>
                <a:spcPct val="100000"/>
              </a:lnSpc>
              <a:buSzPct val="96428"/>
              <a:buFont typeface="Arial"/>
              <a:buChar char="•"/>
              <a:tabLst>
                <a:tab pos="594995" algn="l"/>
              </a:tabLst>
            </a:pPr>
            <a:r>
              <a:rPr sz="2800" b="1" i="1" u="heavy" spc="-25" dirty="0">
                <a:solidFill>
                  <a:srgbClr val="EB3C9F"/>
                </a:solidFill>
                <a:uFill>
                  <a:solidFill>
                    <a:srgbClr val="EB3C9F"/>
                  </a:solidFill>
                </a:uFill>
                <a:latin typeface="Arial"/>
                <a:cs typeface="Arial"/>
              </a:rPr>
              <a:t>Vidian </a:t>
            </a:r>
            <a:r>
              <a:rPr sz="2800" b="1" i="1" u="heavy" spc="-5" dirty="0">
                <a:solidFill>
                  <a:srgbClr val="EB3C9F"/>
                </a:solidFill>
                <a:uFill>
                  <a:solidFill>
                    <a:srgbClr val="EB3C9F"/>
                  </a:solidFill>
                </a:uFill>
                <a:latin typeface="Arial"/>
                <a:cs typeface="Arial"/>
              </a:rPr>
              <a:t>artery</a:t>
            </a:r>
            <a:r>
              <a:rPr sz="2800" b="1" i="1" spc="-5" dirty="0">
                <a:solidFill>
                  <a:srgbClr val="EB3C9F"/>
                </a:solidFill>
                <a:latin typeface="Arial"/>
                <a:cs typeface="Arial"/>
              </a:rPr>
              <a:t> </a:t>
            </a:r>
            <a:r>
              <a:rPr sz="2800" spc="-5" dirty="0">
                <a:latin typeface="Arial"/>
                <a:cs typeface="Arial"/>
              </a:rPr>
              <a:t>- anastomoses with </a:t>
            </a:r>
            <a:r>
              <a:rPr sz="2800" dirty="0">
                <a:latin typeface="Arial"/>
                <a:cs typeface="Arial"/>
              </a:rPr>
              <a:t>external carotid </a:t>
            </a:r>
            <a:r>
              <a:rPr sz="2800" spc="-5" dirty="0">
                <a:latin typeface="Arial"/>
                <a:cs typeface="Arial"/>
              </a:rPr>
              <a:t>artery</a:t>
            </a:r>
            <a:r>
              <a:rPr sz="2800" spc="105" dirty="0">
                <a:latin typeface="Arial"/>
                <a:cs typeface="Arial"/>
              </a:rPr>
              <a:t> </a:t>
            </a:r>
            <a:r>
              <a:rPr sz="2800" spc="-5" dirty="0">
                <a:latin typeface="Arial"/>
                <a:cs typeface="Arial"/>
              </a:rPr>
              <a:t>(ECA)</a:t>
            </a:r>
            <a:endParaRPr sz="2800">
              <a:latin typeface="Arial"/>
              <a:cs typeface="Arial"/>
            </a:endParaRPr>
          </a:p>
          <a:p>
            <a:pPr marL="594360" lvl="1" indent="-125095">
              <a:lnSpc>
                <a:spcPct val="100000"/>
              </a:lnSpc>
              <a:buSzPct val="96428"/>
              <a:buFont typeface="Arial"/>
              <a:buChar char="•"/>
              <a:tabLst>
                <a:tab pos="594995" algn="l"/>
              </a:tabLst>
            </a:pPr>
            <a:r>
              <a:rPr sz="2800" b="1" i="1" u="heavy" spc="-5" dirty="0">
                <a:solidFill>
                  <a:srgbClr val="EB3C9F"/>
                </a:solidFill>
                <a:uFill>
                  <a:solidFill>
                    <a:srgbClr val="EB3C9F"/>
                  </a:solidFill>
                </a:uFill>
                <a:latin typeface="Arial"/>
                <a:cs typeface="Arial"/>
              </a:rPr>
              <a:t>Caroticotympanic artery</a:t>
            </a:r>
            <a:r>
              <a:rPr sz="2800" b="1" i="1" spc="-5" dirty="0">
                <a:solidFill>
                  <a:srgbClr val="EB3C9F"/>
                </a:solidFill>
                <a:latin typeface="Arial"/>
                <a:cs typeface="Arial"/>
              </a:rPr>
              <a:t> </a:t>
            </a:r>
            <a:r>
              <a:rPr sz="2800" dirty="0">
                <a:latin typeface="Arial"/>
                <a:cs typeface="Arial"/>
              </a:rPr>
              <a:t>(supplies </a:t>
            </a:r>
            <a:r>
              <a:rPr sz="2800" spc="-5" dirty="0">
                <a:latin typeface="Arial"/>
                <a:cs typeface="Arial"/>
              </a:rPr>
              <a:t>middle</a:t>
            </a:r>
            <a:r>
              <a:rPr sz="2800" spc="100" dirty="0">
                <a:latin typeface="Arial"/>
                <a:cs typeface="Arial"/>
              </a:rPr>
              <a:t> </a:t>
            </a:r>
            <a:r>
              <a:rPr sz="2800" spc="-5" dirty="0">
                <a:latin typeface="Arial"/>
                <a:cs typeface="Arial"/>
              </a:rPr>
              <a:t>ear)</a:t>
            </a:r>
            <a:endParaRPr sz="2800">
              <a:latin typeface="Arial"/>
              <a:cs typeface="Arial"/>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78739" y="466090"/>
            <a:ext cx="9980295" cy="2586355"/>
          </a:xfrm>
          <a:prstGeom prst="rect">
            <a:avLst/>
          </a:prstGeom>
        </p:spPr>
        <p:txBody>
          <a:bodyPr vert="horz" wrap="square" lIns="0" tIns="12065" rIns="0" bIns="0" rtlCol="0">
            <a:spAutoFit/>
          </a:bodyPr>
          <a:lstStyle/>
          <a:p>
            <a:pPr marL="137160" indent="-125095">
              <a:lnSpc>
                <a:spcPct val="100000"/>
              </a:lnSpc>
              <a:spcBef>
                <a:spcPts val="95"/>
              </a:spcBef>
              <a:buSzPct val="96428"/>
              <a:buFont typeface="Arial"/>
              <a:buChar char="•"/>
              <a:tabLst>
                <a:tab pos="137795" algn="l"/>
              </a:tabLst>
            </a:pPr>
            <a:r>
              <a:rPr sz="2800" b="1" spc="-5" dirty="0">
                <a:latin typeface="Arial"/>
                <a:cs typeface="Arial"/>
              </a:rPr>
              <a:t>C3: lacerum</a:t>
            </a:r>
            <a:r>
              <a:rPr sz="2800" b="1" spc="10" dirty="0">
                <a:latin typeface="Arial"/>
                <a:cs typeface="Arial"/>
              </a:rPr>
              <a:t> </a:t>
            </a:r>
            <a:r>
              <a:rPr sz="2800" b="1" spc="-5" dirty="0">
                <a:latin typeface="Arial"/>
                <a:cs typeface="Arial"/>
              </a:rPr>
              <a:t>segment</a:t>
            </a:r>
            <a:endParaRPr sz="2800">
              <a:latin typeface="Arial"/>
              <a:cs typeface="Arial"/>
            </a:endParaRPr>
          </a:p>
          <a:p>
            <a:pPr marL="12700" marR="5080">
              <a:lnSpc>
                <a:spcPct val="100000"/>
              </a:lnSpc>
              <a:spcBef>
                <a:spcPts val="5"/>
              </a:spcBef>
              <a:buSzPct val="96428"/>
              <a:buChar char="•"/>
              <a:tabLst>
                <a:tab pos="137795" algn="l"/>
              </a:tabLst>
            </a:pPr>
            <a:r>
              <a:rPr sz="2800" spc="-5" dirty="0">
                <a:latin typeface="Arial"/>
                <a:cs typeface="Arial"/>
              </a:rPr>
              <a:t>Small segment </a:t>
            </a:r>
            <a:r>
              <a:rPr sz="2800" dirty="0">
                <a:latin typeface="Arial"/>
                <a:cs typeface="Arial"/>
              </a:rPr>
              <a:t>that extends from petrous apex above </a:t>
            </a:r>
            <a:r>
              <a:rPr sz="2800" spc="-5" dirty="0">
                <a:latin typeface="Arial"/>
                <a:cs typeface="Arial"/>
              </a:rPr>
              <a:t>foramen  lacerum, </a:t>
            </a:r>
            <a:r>
              <a:rPr sz="2800" dirty="0">
                <a:latin typeface="Arial"/>
                <a:cs typeface="Arial"/>
              </a:rPr>
              <a:t>curving upwards </a:t>
            </a:r>
            <a:r>
              <a:rPr sz="2800" spc="-5" dirty="0">
                <a:latin typeface="Arial"/>
                <a:cs typeface="Arial"/>
              </a:rPr>
              <a:t>toward cavernous</a:t>
            </a:r>
            <a:r>
              <a:rPr sz="2800" spc="50" dirty="0">
                <a:latin typeface="Arial"/>
                <a:cs typeface="Arial"/>
              </a:rPr>
              <a:t> </a:t>
            </a:r>
            <a:r>
              <a:rPr sz="2800" spc="-5" dirty="0">
                <a:latin typeface="Arial"/>
                <a:cs typeface="Arial"/>
              </a:rPr>
              <a:t>sinus</a:t>
            </a:r>
            <a:endParaRPr sz="2800">
              <a:latin typeface="Arial"/>
              <a:cs typeface="Arial"/>
            </a:endParaRPr>
          </a:p>
          <a:p>
            <a:pPr marL="137160" indent="-125095">
              <a:lnSpc>
                <a:spcPct val="100000"/>
              </a:lnSpc>
              <a:buSzPct val="96428"/>
              <a:buChar char="•"/>
              <a:tabLst>
                <a:tab pos="137795" algn="l"/>
              </a:tabLst>
            </a:pPr>
            <a:r>
              <a:rPr sz="2800" spc="-25" dirty="0">
                <a:latin typeface="Arial"/>
                <a:cs typeface="Arial"/>
              </a:rPr>
              <a:t>Turns </a:t>
            </a:r>
            <a:r>
              <a:rPr sz="2800" spc="-5" dirty="0">
                <a:latin typeface="Arial"/>
                <a:cs typeface="Arial"/>
              </a:rPr>
              <a:t>90% </a:t>
            </a:r>
            <a:r>
              <a:rPr sz="2800" dirty="0">
                <a:latin typeface="Arial"/>
                <a:cs typeface="Arial"/>
              </a:rPr>
              <a:t>superiorly </a:t>
            </a:r>
            <a:r>
              <a:rPr sz="2800" spc="-5" dirty="0">
                <a:latin typeface="Arial"/>
                <a:cs typeface="Arial"/>
              </a:rPr>
              <a:t>following extra </a:t>
            </a:r>
            <a:r>
              <a:rPr sz="2800" dirty="0">
                <a:latin typeface="Arial"/>
                <a:cs typeface="Arial"/>
              </a:rPr>
              <a:t>dural</a:t>
            </a:r>
            <a:r>
              <a:rPr sz="2800" spc="130" dirty="0">
                <a:latin typeface="Arial"/>
                <a:cs typeface="Arial"/>
              </a:rPr>
              <a:t> </a:t>
            </a:r>
            <a:r>
              <a:rPr sz="2800" dirty="0">
                <a:latin typeface="Arial"/>
                <a:cs typeface="Arial"/>
              </a:rPr>
              <a:t>course.</a:t>
            </a:r>
            <a:endParaRPr sz="2800">
              <a:latin typeface="Arial"/>
              <a:cs typeface="Arial"/>
            </a:endParaRPr>
          </a:p>
          <a:p>
            <a:pPr marL="137160" indent="-125095">
              <a:lnSpc>
                <a:spcPct val="100000"/>
              </a:lnSpc>
              <a:buSzPct val="96428"/>
              <a:buChar char="•"/>
              <a:tabLst>
                <a:tab pos="137795" algn="l"/>
              </a:tabLst>
            </a:pPr>
            <a:r>
              <a:rPr sz="2800" spc="-5" dirty="0">
                <a:latin typeface="Arial"/>
                <a:cs typeface="Arial"/>
              </a:rPr>
              <a:t>Covered by </a:t>
            </a:r>
            <a:r>
              <a:rPr sz="2800" dirty="0">
                <a:latin typeface="Arial"/>
                <a:cs typeface="Arial"/>
              </a:rPr>
              <a:t>trigeminal</a:t>
            </a:r>
            <a:r>
              <a:rPr sz="2800" spc="40" dirty="0">
                <a:latin typeface="Arial"/>
                <a:cs typeface="Arial"/>
              </a:rPr>
              <a:t> </a:t>
            </a:r>
            <a:r>
              <a:rPr sz="2800" dirty="0">
                <a:latin typeface="Arial"/>
                <a:cs typeface="Arial"/>
              </a:rPr>
              <a:t>ganglion</a:t>
            </a:r>
            <a:endParaRPr sz="2800">
              <a:latin typeface="Arial"/>
              <a:cs typeface="Arial"/>
            </a:endParaRPr>
          </a:p>
          <a:p>
            <a:pPr marL="137160" indent="-125095">
              <a:lnSpc>
                <a:spcPct val="100000"/>
              </a:lnSpc>
              <a:buSzPct val="96428"/>
              <a:buChar char="•"/>
              <a:tabLst>
                <a:tab pos="137795" algn="l"/>
              </a:tabLst>
            </a:pPr>
            <a:r>
              <a:rPr sz="2800" spc="-5" dirty="0">
                <a:latin typeface="Arial"/>
                <a:cs typeface="Arial"/>
              </a:rPr>
              <a:t>No</a:t>
            </a:r>
            <a:r>
              <a:rPr sz="2800" spc="5" dirty="0">
                <a:latin typeface="Arial"/>
                <a:cs typeface="Arial"/>
              </a:rPr>
              <a:t> </a:t>
            </a:r>
            <a:r>
              <a:rPr sz="2800" spc="-5" dirty="0">
                <a:latin typeface="Arial"/>
                <a:cs typeface="Arial"/>
              </a:rPr>
              <a:t>branches</a:t>
            </a:r>
            <a:endParaRPr sz="2800">
              <a:latin typeface="Arial"/>
              <a:cs typeface="Arial"/>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78739" y="0"/>
            <a:ext cx="11165840" cy="5354955"/>
          </a:xfrm>
          <a:prstGeom prst="rect">
            <a:avLst/>
          </a:prstGeom>
        </p:spPr>
        <p:txBody>
          <a:bodyPr vert="horz" wrap="square" lIns="0" tIns="139065" rIns="0" bIns="0" rtlCol="0">
            <a:spAutoFit/>
          </a:bodyPr>
          <a:lstStyle/>
          <a:p>
            <a:pPr marL="12700">
              <a:lnSpc>
                <a:spcPct val="100000"/>
              </a:lnSpc>
              <a:spcBef>
                <a:spcPts val="1095"/>
              </a:spcBef>
            </a:pPr>
            <a:r>
              <a:rPr sz="2250" spc="380" dirty="0">
                <a:solidFill>
                  <a:srgbClr val="EB3C9F"/>
                </a:solidFill>
                <a:latin typeface="Arial"/>
                <a:cs typeface="Arial"/>
              </a:rPr>
              <a:t> </a:t>
            </a:r>
            <a:r>
              <a:rPr sz="2800" b="1" spc="-5" dirty="0">
                <a:latin typeface="Arial"/>
                <a:cs typeface="Arial"/>
              </a:rPr>
              <a:t>C4: Cavernous</a:t>
            </a:r>
            <a:r>
              <a:rPr sz="2800" b="1" spc="-225" dirty="0">
                <a:latin typeface="Arial"/>
                <a:cs typeface="Arial"/>
              </a:rPr>
              <a:t> </a:t>
            </a:r>
            <a:r>
              <a:rPr sz="2800" b="1" spc="-5" dirty="0">
                <a:latin typeface="Arial"/>
                <a:cs typeface="Arial"/>
              </a:rPr>
              <a:t>segment</a:t>
            </a:r>
            <a:endParaRPr sz="2800">
              <a:latin typeface="Arial"/>
              <a:cs typeface="Arial"/>
            </a:endParaRPr>
          </a:p>
          <a:p>
            <a:pPr marL="355600" marR="387985" indent="-342900">
              <a:lnSpc>
                <a:spcPct val="100000"/>
              </a:lnSpc>
              <a:spcBef>
                <a:spcPts val="1000"/>
              </a:spcBef>
            </a:pPr>
            <a:r>
              <a:rPr sz="2250" spc="380" dirty="0">
                <a:solidFill>
                  <a:srgbClr val="EB3C9F"/>
                </a:solidFill>
                <a:latin typeface="Arial"/>
                <a:cs typeface="Arial"/>
              </a:rPr>
              <a:t> </a:t>
            </a:r>
            <a:r>
              <a:rPr sz="2800" spc="-5" dirty="0">
                <a:latin typeface="Arial"/>
                <a:cs typeface="Arial"/>
              </a:rPr>
              <a:t>Pass </a:t>
            </a:r>
            <a:r>
              <a:rPr sz="2800" dirty="0">
                <a:latin typeface="Arial"/>
                <a:cs typeface="Arial"/>
              </a:rPr>
              <a:t>from </a:t>
            </a:r>
            <a:r>
              <a:rPr sz="2800" spc="-5" dirty="0">
                <a:latin typeface="Arial"/>
                <a:cs typeface="Arial"/>
              </a:rPr>
              <a:t>the </a:t>
            </a:r>
            <a:r>
              <a:rPr sz="2800" dirty="0">
                <a:latin typeface="Arial"/>
                <a:cs typeface="Arial"/>
              </a:rPr>
              <a:t>petrous apex </a:t>
            </a:r>
            <a:r>
              <a:rPr sz="2800" spc="-5" dirty="0">
                <a:latin typeface="Arial"/>
                <a:cs typeface="Arial"/>
              </a:rPr>
              <a:t>to the </a:t>
            </a:r>
            <a:r>
              <a:rPr sz="2800" dirty="0">
                <a:latin typeface="Arial"/>
                <a:cs typeface="Arial"/>
              </a:rPr>
              <a:t>dural ring of the anterior</a:t>
            </a:r>
            <a:r>
              <a:rPr sz="2800" spc="-220" dirty="0">
                <a:latin typeface="Arial"/>
                <a:cs typeface="Arial"/>
              </a:rPr>
              <a:t> </a:t>
            </a:r>
            <a:r>
              <a:rPr sz="2800" spc="-80" dirty="0">
                <a:latin typeface="Arial"/>
                <a:cs typeface="Arial"/>
              </a:rPr>
              <a:t>clinioid  </a:t>
            </a:r>
            <a:r>
              <a:rPr sz="2800" dirty="0">
                <a:latin typeface="Arial"/>
                <a:cs typeface="Arial"/>
              </a:rPr>
              <a:t>process surrounded by cavernous sinus</a:t>
            </a:r>
            <a:r>
              <a:rPr sz="2800" spc="15" dirty="0">
                <a:latin typeface="Arial"/>
                <a:cs typeface="Arial"/>
              </a:rPr>
              <a:t> </a:t>
            </a:r>
            <a:r>
              <a:rPr sz="2800" spc="-5" dirty="0">
                <a:latin typeface="Arial"/>
                <a:cs typeface="Arial"/>
              </a:rPr>
              <a:t>.</a:t>
            </a:r>
            <a:endParaRPr sz="2800">
              <a:latin typeface="Arial"/>
              <a:cs typeface="Arial"/>
            </a:endParaRPr>
          </a:p>
          <a:p>
            <a:pPr marL="12700">
              <a:lnSpc>
                <a:spcPct val="100000"/>
              </a:lnSpc>
              <a:spcBef>
                <a:spcPts val="1010"/>
              </a:spcBef>
            </a:pPr>
            <a:r>
              <a:rPr sz="2250" spc="380" dirty="0">
                <a:solidFill>
                  <a:srgbClr val="EB3C9F"/>
                </a:solidFill>
                <a:latin typeface="Arial"/>
                <a:cs typeface="Arial"/>
              </a:rPr>
              <a:t> </a:t>
            </a:r>
            <a:r>
              <a:rPr sz="2800" spc="-5" dirty="0">
                <a:latin typeface="Arial"/>
                <a:cs typeface="Arial"/>
              </a:rPr>
              <a:t>Major branches</a:t>
            </a:r>
            <a:r>
              <a:rPr sz="2800" spc="-260" dirty="0">
                <a:latin typeface="Arial"/>
                <a:cs typeface="Arial"/>
              </a:rPr>
              <a:t> </a:t>
            </a:r>
            <a:r>
              <a:rPr sz="2800" spc="-5" dirty="0">
                <a:latin typeface="Arial"/>
                <a:cs typeface="Arial"/>
              </a:rPr>
              <a:t>:</a:t>
            </a:r>
            <a:endParaRPr sz="2800">
              <a:latin typeface="Arial"/>
              <a:cs typeface="Arial"/>
            </a:endParaRPr>
          </a:p>
          <a:p>
            <a:pPr marL="355600" marR="5080" indent="-342900" algn="just">
              <a:lnSpc>
                <a:spcPct val="100000"/>
              </a:lnSpc>
              <a:spcBef>
                <a:spcPts val="994"/>
              </a:spcBef>
            </a:pPr>
            <a:r>
              <a:rPr sz="2250" spc="380" dirty="0">
                <a:solidFill>
                  <a:srgbClr val="EB3C9F"/>
                </a:solidFill>
                <a:latin typeface="Arial"/>
                <a:cs typeface="Arial"/>
              </a:rPr>
              <a:t> </a:t>
            </a:r>
            <a:r>
              <a:rPr sz="2800" b="1" i="1" u="heavy" spc="-5" dirty="0">
                <a:solidFill>
                  <a:srgbClr val="EB3C9F"/>
                </a:solidFill>
                <a:uFill>
                  <a:solidFill>
                    <a:srgbClr val="EB3C9F"/>
                  </a:solidFill>
                </a:uFill>
                <a:latin typeface="Arial"/>
                <a:cs typeface="Arial"/>
              </a:rPr>
              <a:t>Meningohypophyseal trunk </a:t>
            </a:r>
            <a:r>
              <a:rPr sz="2800" dirty="0">
                <a:latin typeface="Arial"/>
                <a:cs typeface="Arial"/>
              </a:rPr>
              <a:t>(include </a:t>
            </a:r>
            <a:r>
              <a:rPr sz="2800" spc="-5" dirty="0">
                <a:latin typeface="Arial"/>
                <a:cs typeface="Arial"/>
              </a:rPr>
              <a:t>the </a:t>
            </a:r>
            <a:r>
              <a:rPr sz="2800" dirty="0">
                <a:latin typeface="Arial"/>
                <a:cs typeface="Arial"/>
              </a:rPr>
              <a:t>tentorial </a:t>
            </a:r>
            <a:r>
              <a:rPr sz="2800" spc="-5" dirty="0">
                <a:latin typeface="Arial"/>
                <a:cs typeface="Arial"/>
              </a:rPr>
              <a:t>basal </a:t>
            </a:r>
            <a:r>
              <a:rPr sz="2800" dirty="0">
                <a:latin typeface="Arial"/>
                <a:cs typeface="Arial"/>
              </a:rPr>
              <a:t>branch,</a:t>
            </a:r>
            <a:r>
              <a:rPr sz="2800" spc="-150" dirty="0">
                <a:latin typeface="Arial"/>
                <a:cs typeface="Arial"/>
              </a:rPr>
              <a:t> </a:t>
            </a:r>
            <a:r>
              <a:rPr sz="2800" spc="-130" dirty="0">
                <a:latin typeface="Arial"/>
                <a:cs typeface="Arial"/>
              </a:rPr>
              <a:t>the  </a:t>
            </a:r>
            <a:r>
              <a:rPr sz="2800" dirty="0">
                <a:latin typeface="Arial"/>
                <a:cs typeface="Arial"/>
              </a:rPr>
              <a:t>tentorial </a:t>
            </a:r>
            <a:r>
              <a:rPr sz="2800" spc="-5" dirty="0">
                <a:latin typeface="Arial"/>
                <a:cs typeface="Arial"/>
              </a:rPr>
              <a:t>marginal </a:t>
            </a:r>
            <a:r>
              <a:rPr sz="2800" dirty="0">
                <a:latin typeface="Arial"/>
                <a:cs typeface="Arial"/>
              </a:rPr>
              <a:t>branch, the </a:t>
            </a:r>
            <a:r>
              <a:rPr sz="2800" spc="-5" dirty="0">
                <a:latin typeface="Arial"/>
                <a:cs typeface="Arial"/>
              </a:rPr>
              <a:t>meningeal </a:t>
            </a:r>
            <a:r>
              <a:rPr sz="2800" dirty="0">
                <a:latin typeface="Arial"/>
                <a:cs typeface="Arial"/>
              </a:rPr>
              <a:t>branch, </a:t>
            </a:r>
            <a:r>
              <a:rPr sz="2800" spc="-5" dirty="0">
                <a:latin typeface="Arial"/>
                <a:cs typeface="Arial"/>
              </a:rPr>
              <a:t>the clivus </a:t>
            </a:r>
            <a:r>
              <a:rPr sz="2800" dirty="0">
                <a:latin typeface="Arial"/>
                <a:cs typeface="Arial"/>
              </a:rPr>
              <a:t>branches  </a:t>
            </a:r>
            <a:r>
              <a:rPr sz="2800" spc="-5" dirty="0">
                <a:latin typeface="Arial"/>
                <a:cs typeface="Arial"/>
              </a:rPr>
              <a:t>and the </a:t>
            </a:r>
            <a:r>
              <a:rPr sz="2800" dirty="0">
                <a:latin typeface="Arial"/>
                <a:cs typeface="Arial"/>
              </a:rPr>
              <a:t>inferior hypophyseal</a:t>
            </a:r>
            <a:r>
              <a:rPr sz="2800" spc="35" dirty="0">
                <a:latin typeface="Arial"/>
                <a:cs typeface="Arial"/>
              </a:rPr>
              <a:t> </a:t>
            </a:r>
            <a:r>
              <a:rPr sz="2800" dirty="0">
                <a:latin typeface="Arial"/>
                <a:cs typeface="Arial"/>
              </a:rPr>
              <a:t>artery)</a:t>
            </a:r>
            <a:endParaRPr sz="2800">
              <a:latin typeface="Arial"/>
              <a:cs typeface="Arial"/>
            </a:endParaRPr>
          </a:p>
          <a:p>
            <a:pPr marL="355600" marR="56515" indent="-342900">
              <a:lnSpc>
                <a:spcPct val="100000"/>
              </a:lnSpc>
              <a:spcBef>
                <a:spcPts val="1000"/>
              </a:spcBef>
            </a:pPr>
            <a:r>
              <a:rPr sz="2250" spc="380" dirty="0">
                <a:solidFill>
                  <a:srgbClr val="EB3C9F"/>
                </a:solidFill>
                <a:latin typeface="Arial"/>
                <a:cs typeface="Arial"/>
              </a:rPr>
              <a:t> </a:t>
            </a:r>
            <a:r>
              <a:rPr sz="2800" b="1" i="1" u="heavy" spc="-5" dirty="0">
                <a:solidFill>
                  <a:srgbClr val="EB3C9F"/>
                </a:solidFill>
                <a:uFill>
                  <a:solidFill>
                    <a:srgbClr val="EB3C9F"/>
                  </a:solidFill>
                </a:uFill>
                <a:latin typeface="Arial"/>
                <a:cs typeface="Arial"/>
              </a:rPr>
              <a:t>Inferolateral trunk </a:t>
            </a:r>
            <a:r>
              <a:rPr sz="2800" spc="-5" dirty="0">
                <a:latin typeface="Arial"/>
                <a:cs typeface="Arial"/>
              </a:rPr>
              <a:t>(The capsular </a:t>
            </a:r>
            <a:r>
              <a:rPr sz="2800" dirty="0">
                <a:latin typeface="Arial"/>
                <a:cs typeface="Arial"/>
              </a:rPr>
              <a:t>branches </a:t>
            </a:r>
            <a:r>
              <a:rPr sz="2800" spc="-5" dirty="0">
                <a:latin typeface="Arial"/>
                <a:cs typeface="Arial"/>
              </a:rPr>
              <a:t>also come from the  fourth segment as do the </a:t>
            </a:r>
            <a:r>
              <a:rPr sz="2800" dirty="0">
                <a:latin typeface="Arial"/>
                <a:cs typeface="Arial"/>
              </a:rPr>
              <a:t>branches from </a:t>
            </a:r>
            <a:r>
              <a:rPr sz="2800" spc="-5" dirty="0">
                <a:latin typeface="Arial"/>
                <a:cs typeface="Arial"/>
              </a:rPr>
              <a:t>the </a:t>
            </a:r>
            <a:r>
              <a:rPr sz="2800" dirty="0">
                <a:latin typeface="Arial"/>
                <a:cs typeface="Arial"/>
              </a:rPr>
              <a:t>inferolateral trunk,  </a:t>
            </a:r>
            <a:r>
              <a:rPr sz="2800" spc="-5" dirty="0">
                <a:latin typeface="Arial"/>
                <a:cs typeface="Arial"/>
              </a:rPr>
              <a:t>namely the branches that supply the </a:t>
            </a:r>
            <a:r>
              <a:rPr sz="2800" dirty="0">
                <a:latin typeface="Arial"/>
                <a:cs typeface="Arial"/>
              </a:rPr>
              <a:t>trigeminal </a:t>
            </a:r>
            <a:r>
              <a:rPr sz="2800" spc="-5" dirty="0">
                <a:latin typeface="Arial"/>
                <a:cs typeface="Arial"/>
              </a:rPr>
              <a:t>ganglion, the </a:t>
            </a:r>
            <a:r>
              <a:rPr sz="2800" dirty="0">
                <a:latin typeface="Arial"/>
                <a:cs typeface="Arial"/>
              </a:rPr>
              <a:t>artery  </a:t>
            </a:r>
            <a:r>
              <a:rPr sz="2800" spc="-5" dirty="0">
                <a:latin typeface="Arial"/>
                <a:cs typeface="Arial"/>
              </a:rPr>
              <a:t>of the foramen </a:t>
            </a:r>
            <a:r>
              <a:rPr sz="2800" dirty="0">
                <a:latin typeface="Arial"/>
                <a:cs typeface="Arial"/>
              </a:rPr>
              <a:t>rotundum </a:t>
            </a:r>
            <a:r>
              <a:rPr sz="2800" spc="-5" dirty="0">
                <a:latin typeface="Arial"/>
                <a:cs typeface="Arial"/>
              </a:rPr>
              <a:t>and </a:t>
            </a:r>
            <a:r>
              <a:rPr sz="2800" dirty="0">
                <a:latin typeface="Arial"/>
                <a:cs typeface="Arial"/>
              </a:rPr>
              <a:t>branches that </a:t>
            </a:r>
            <a:r>
              <a:rPr sz="2800" spc="-5" dirty="0">
                <a:latin typeface="Arial"/>
                <a:cs typeface="Arial"/>
              </a:rPr>
              <a:t>run with </a:t>
            </a:r>
            <a:r>
              <a:rPr sz="2800" dirty="0">
                <a:latin typeface="Arial"/>
                <a:cs typeface="Arial"/>
              </a:rPr>
              <a:t>certain</a:t>
            </a:r>
            <a:r>
              <a:rPr sz="2800" spc="95" dirty="0">
                <a:latin typeface="Arial"/>
                <a:cs typeface="Arial"/>
              </a:rPr>
              <a:t> </a:t>
            </a:r>
            <a:r>
              <a:rPr sz="2800" dirty="0">
                <a:latin typeface="Arial"/>
                <a:cs typeface="Arial"/>
              </a:rPr>
              <a:t>nerves.)</a:t>
            </a:r>
            <a:endParaRPr sz="2800">
              <a:latin typeface="Arial"/>
              <a:cs typeface="Arial"/>
            </a:endParaRP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55</TotalTime>
  <Words>1387</Words>
  <Application>Microsoft Office PowerPoint</Application>
  <PresentationFormat>Widescreen</PresentationFormat>
  <Paragraphs>168</Paragraphs>
  <Slides>40</Slides>
  <Notes>1</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40</vt:i4>
      </vt:variant>
    </vt:vector>
  </HeadingPairs>
  <TitlesOfParts>
    <vt:vector size="48" baseType="lpstr">
      <vt:lpstr>Arial</vt:lpstr>
      <vt:lpstr>Calibri</vt:lpstr>
      <vt:lpstr>Calibri Light</vt:lpstr>
      <vt:lpstr>Carlito</vt:lpstr>
      <vt:lpstr>Times New Roman</vt:lpstr>
      <vt:lpstr>Trebuchet MS</vt:lpstr>
      <vt:lpstr>Wingdings</vt:lpstr>
      <vt:lpstr>Office Theme</vt:lpstr>
      <vt:lpstr>INTERNAL CAROTID ARTERY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Ophthalmic artery</vt:lpstr>
      <vt:lpstr>course and relation</vt:lpstr>
      <vt:lpstr>PowerPoint Presentation</vt:lpstr>
      <vt:lpstr>PowerPoint Presentation</vt:lpstr>
      <vt:lpstr>Branches</vt:lpstr>
      <vt:lpstr>- It is an end artery i.e. it’s occlusion leads to complete  blindness</vt:lpstr>
      <vt:lpstr>Branches</vt:lpstr>
      <vt:lpstr>PowerPoint Presentation</vt:lpstr>
      <vt:lpstr>branches</vt:lpstr>
      <vt:lpstr>PowerPoint Presentation</vt:lpstr>
      <vt:lpstr>branches</vt:lpstr>
      <vt:lpstr>PowerPoint Presentation</vt:lpstr>
      <vt:lpstr>Branches</vt:lpstr>
      <vt:lpstr>PowerPoint Presentation</vt:lpstr>
      <vt:lpstr>PowerPoint Presentation</vt:lpstr>
      <vt:lpstr>branches</vt:lpstr>
      <vt:lpstr>PowerPoint Presentation</vt:lpstr>
      <vt:lpstr>Branches</vt:lpstr>
      <vt:lpstr>PowerPoint Presentation</vt:lpstr>
      <vt:lpstr>PowerPoint Presentation</vt:lpstr>
      <vt:lpstr>PowerPoint Presentation</vt:lpstr>
      <vt:lpstr>POSTERIOR COMMUNICATING ARTERY</vt:lpstr>
      <vt:lpstr>ANTERIOR CHOROIDAL ARTERY</vt:lpstr>
      <vt:lpstr>ANTERIOR AND MIDDLE CEREBRAL ARTERIES</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INTERNAL CAROTID ARTERY</dc:title>
  <dc:creator>Suresh Kottapalli</dc:creator>
  <cp:lastModifiedBy>Suresh Kottapalli</cp:lastModifiedBy>
  <cp:revision>12</cp:revision>
  <dcterms:created xsi:type="dcterms:W3CDTF">2020-04-27T11:26:02Z</dcterms:created>
  <dcterms:modified xsi:type="dcterms:W3CDTF">2020-04-27T12:27:26Z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2016-12-07T00:00:00Z</vt:filetime>
  </property>
  <property fmtid="{D5CDD505-2E9C-101B-9397-08002B2CF9AE}" pid="3" name="Creator">
    <vt:lpwstr>Microsoft® PowerPoint® 2013</vt:lpwstr>
  </property>
  <property fmtid="{D5CDD505-2E9C-101B-9397-08002B2CF9AE}" pid="4" name="LastSaved">
    <vt:filetime>2020-04-27T00:00:00Z</vt:filetime>
  </property>
</Properties>
</file>