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Lst>
  <p:notesMasterIdLst>
    <p:notesMasterId r:id="rId90"/>
  </p:notesMasterIdLst>
  <p:sldIdLst>
    <p:sldId id="256" r:id="rId2"/>
    <p:sldId id="257" r:id="rId3"/>
    <p:sldId id="258" r:id="rId4"/>
    <p:sldId id="259" r:id="rId5"/>
    <p:sldId id="260" r:id="rId6"/>
    <p:sldId id="261" r:id="rId7"/>
    <p:sldId id="262" r:id="rId8"/>
    <p:sldId id="263" r:id="rId9"/>
    <p:sldId id="264" r:id="rId10"/>
    <p:sldId id="285"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1" r:id="rId27"/>
    <p:sldId id="291" r:id="rId28"/>
    <p:sldId id="284" r:id="rId29"/>
    <p:sldId id="286" r:id="rId30"/>
    <p:sldId id="287" r:id="rId31"/>
    <p:sldId id="288" r:id="rId32"/>
    <p:sldId id="289" r:id="rId33"/>
    <p:sldId id="292" r:id="rId34"/>
    <p:sldId id="290" r:id="rId35"/>
    <p:sldId id="315" r:id="rId36"/>
    <p:sldId id="282" r:id="rId37"/>
    <p:sldId id="283" r:id="rId38"/>
    <p:sldId id="293" r:id="rId39"/>
    <p:sldId id="294" r:id="rId40"/>
    <p:sldId id="295" r:id="rId41"/>
    <p:sldId id="296" r:id="rId42"/>
    <p:sldId id="297" r:id="rId43"/>
    <p:sldId id="299" r:id="rId44"/>
    <p:sldId id="298" r:id="rId45"/>
    <p:sldId id="305" r:id="rId46"/>
    <p:sldId id="300" r:id="rId47"/>
    <p:sldId id="301" r:id="rId48"/>
    <p:sldId id="302" r:id="rId49"/>
    <p:sldId id="303" r:id="rId50"/>
    <p:sldId id="304" r:id="rId51"/>
    <p:sldId id="306" r:id="rId52"/>
    <p:sldId id="307" r:id="rId53"/>
    <p:sldId id="308" r:id="rId54"/>
    <p:sldId id="353" r:id="rId55"/>
    <p:sldId id="350" r:id="rId56"/>
    <p:sldId id="309" r:id="rId57"/>
    <p:sldId id="310" r:id="rId58"/>
    <p:sldId id="311" r:id="rId59"/>
    <p:sldId id="312" r:id="rId60"/>
    <p:sldId id="313" r:id="rId61"/>
    <p:sldId id="314" r:id="rId62"/>
    <p:sldId id="316" r:id="rId63"/>
    <p:sldId id="317" r:id="rId64"/>
    <p:sldId id="318" r:id="rId65"/>
    <p:sldId id="319" r:id="rId66"/>
    <p:sldId id="320" r:id="rId67"/>
    <p:sldId id="345" r:id="rId68"/>
    <p:sldId id="347" r:id="rId69"/>
    <p:sldId id="346" r:id="rId70"/>
    <p:sldId id="349" r:id="rId71"/>
    <p:sldId id="326" r:id="rId72"/>
    <p:sldId id="327" r:id="rId73"/>
    <p:sldId id="337" r:id="rId74"/>
    <p:sldId id="340" r:id="rId75"/>
    <p:sldId id="341" r:id="rId76"/>
    <p:sldId id="342" r:id="rId77"/>
    <p:sldId id="343" r:id="rId78"/>
    <p:sldId id="328" r:id="rId79"/>
    <p:sldId id="329" r:id="rId80"/>
    <p:sldId id="338" r:id="rId81"/>
    <p:sldId id="339" r:id="rId82"/>
    <p:sldId id="330" r:id="rId83"/>
    <p:sldId id="331" r:id="rId84"/>
    <p:sldId id="332" r:id="rId85"/>
    <p:sldId id="344" r:id="rId86"/>
    <p:sldId id="351" r:id="rId87"/>
    <p:sldId id="352" r:id="rId88"/>
    <p:sldId id="354" r:id="rId8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1D6B"/>
    <a:srgbClr val="D4B788"/>
    <a:srgbClr val="FFDA9C"/>
    <a:srgbClr val="684823"/>
    <a:srgbClr val="65472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07" autoAdjust="0"/>
  </p:normalViewPr>
  <p:slideViewPr>
    <p:cSldViewPr snapToGrid="0">
      <p:cViewPr varScale="1">
        <p:scale>
          <a:sx n="68" d="100"/>
          <a:sy n="68" d="100"/>
        </p:scale>
        <p:origin x="5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CA151-2EDE-47D6-A1D9-D0F48FF37F16}" type="datetimeFigureOut">
              <a:rPr lang="en-IN" smtClean="0"/>
              <a:t>27-04-2020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17B365-613E-462F-A928-6CB9506B9E8E}" type="slidenum">
              <a:rPr lang="en-IN" smtClean="0"/>
              <a:t>‹#›</a:t>
            </a:fld>
            <a:endParaRPr lang="en-IN"/>
          </a:p>
        </p:txBody>
      </p:sp>
    </p:spTree>
    <p:extLst>
      <p:ext uri="{BB962C8B-B14F-4D97-AF65-F5344CB8AC3E}">
        <p14:creationId xmlns:p14="http://schemas.microsoft.com/office/powerpoint/2010/main" val="4184655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t>KARTHIK</a:t>
            </a:r>
          </a:p>
        </p:txBody>
      </p:sp>
      <p:sp>
        <p:nvSpPr>
          <p:cNvPr id="4" name="Slide Number Placeholder 3"/>
          <p:cNvSpPr>
            <a:spLocks noGrp="1"/>
          </p:cNvSpPr>
          <p:nvPr>
            <p:ph type="sldNum" sz="quarter" idx="5"/>
          </p:nvPr>
        </p:nvSpPr>
        <p:spPr/>
        <p:txBody>
          <a:bodyPr/>
          <a:lstStyle/>
          <a:p>
            <a:fld id="{3B17B365-613E-462F-A928-6CB9506B9E8E}" type="slidenum">
              <a:rPr lang="en-IN" smtClean="0"/>
              <a:t>1</a:t>
            </a:fld>
            <a:endParaRPr lang="en-IN"/>
          </a:p>
        </p:txBody>
      </p:sp>
    </p:spTree>
    <p:extLst>
      <p:ext uri="{BB962C8B-B14F-4D97-AF65-F5344CB8AC3E}">
        <p14:creationId xmlns:p14="http://schemas.microsoft.com/office/powerpoint/2010/main" val="2879498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WESKI BELIEVED THAT SULCUS DEVELOPS FROM THE EPITHELIAL CELLS BY </a:t>
            </a:r>
            <a:r>
              <a:rPr lang="en-IN" b="1" dirty="0">
                <a:latin typeface="Segoe Script" panose="030B0504020000000003" pitchFamily="66" charset="0"/>
              </a:rPr>
              <a:t>“INTRA-EPITHELIAL SPLIT”.</a:t>
            </a:r>
          </a:p>
          <a:p>
            <a:r>
              <a:rPr lang="en-IN" b="0" dirty="0">
                <a:latin typeface="Segoe Script" panose="030B0504020000000003" pitchFamily="66" charset="0"/>
              </a:rPr>
              <a:t>EULER STATED THAT THERE EXISTED A </a:t>
            </a:r>
            <a:r>
              <a:rPr lang="en-IN" b="1" dirty="0">
                <a:latin typeface="Segoe Script" panose="030B0504020000000003" pitchFamily="66" charset="0"/>
              </a:rPr>
              <a:t>CONNECTIVE TISSUE BETWEEN EPITHELIUM AND ENAMEL</a:t>
            </a:r>
          </a:p>
        </p:txBody>
      </p:sp>
      <p:sp>
        <p:nvSpPr>
          <p:cNvPr id="4" name="Slide Number Placeholder 3"/>
          <p:cNvSpPr>
            <a:spLocks noGrp="1"/>
          </p:cNvSpPr>
          <p:nvPr>
            <p:ph type="sldNum" sz="quarter" idx="10"/>
          </p:nvPr>
        </p:nvSpPr>
        <p:spPr/>
        <p:txBody>
          <a:bodyPr/>
          <a:lstStyle/>
          <a:p>
            <a:fld id="{3B17B365-613E-462F-A928-6CB9506B9E8E}" type="slidenum">
              <a:rPr lang="en-IN" smtClean="0"/>
              <a:t>12</a:t>
            </a:fld>
            <a:endParaRPr lang="en-IN"/>
          </a:p>
        </p:txBody>
      </p:sp>
    </p:spTree>
    <p:extLst>
      <p:ext uri="{BB962C8B-B14F-4D97-AF65-F5344CB8AC3E}">
        <p14:creationId xmlns:p14="http://schemas.microsoft.com/office/powerpoint/2010/main" val="2566396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B17B365-613E-462F-A928-6CB9506B9E8E}" type="slidenum">
              <a:rPr lang="en-IN" smtClean="0"/>
              <a:t>56</a:t>
            </a:fld>
            <a:endParaRPr lang="en-IN"/>
          </a:p>
        </p:txBody>
      </p:sp>
    </p:spTree>
    <p:extLst>
      <p:ext uri="{BB962C8B-B14F-4D97-AF65-F5344CB8AC3E}">
        <p14:creationId xmlns:p14="http://schemas.microsoft.com/office/powerpoint/2010/main" val="17739017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0F8D52-109E-4067-B5DE-B2BB7EF2B1D0}" type="datetimeFigureOut">
              <a:rPr lang="en-IN" smtClean="0"/>
              <a:t>27-04-2020</a:t>
            </a:fld>
            <a:endParaRPr lang="en-IN"/>
          </a:p>
        </p:txBody>
      </p:sp>
      <p:sp>
        <p:nvSpPr>
          <p:cNvPr id="5" name="Footer Placeholder 4"/>
          <p:cNvSpPr>
            <a:spLocks noGrp="1"/>
          </p:cNvSpPr>
          <p:nvPr>
            <p:ph type="ftr" sz="quarter" idx="11"/>
          </p:nvPr>
        </p:nvSpPr>
        <p:spPr>
          <a:xfrm>
            <a:off x="1127124" y="329307"/>
            <a:ext cx="5943668" cy="309201"/>
          </a:xfrm>
        </p:spPr>
        <p:txBody>
          <a:bodyPr/>
          <a:lstStyle/>
          <a:p>
            <a:endParaRPr lang="en-IN"/>
          </a:p>
        </p:txBody>
      </p:sp>
      <p:sp>
        <p:nvSpPr>
          <p:cNvPr id="6" name="Slide Number Placeholder 5"/>
          <p:cNvSpPr>
            <a:spLocks noGrp="1"/>
          </p:cNvSpPr>
          <p:nvPr>
            <p:ph type="sldNum" sz="quarter" idx="12"/>
          </p:nvPr>
        </p:nvSpPr>
        <p:spPr>
          <a:xfrm>
            <a:off x="9924392" y="134930"/>
            <a:ext cx="811019" cy="503578"/>
          </a:xfrm>
        </p:spPr>
        <p:txBody>
          <a:bodyPr/>
          <a:lstStyle/>
          <a:p>
            <a:fld id="{50B203F1-599C-4367-AFBF-8EF480C3EF44}" type="slidenum">
              <a:rPr lang="en-IN" smtClean="0"/>
              <a:t>‹#›</a:t>
            </a:fld>
            <a:endParaRPr lang="en-IN"/>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2120657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0F8D52-109E-4067-B5DE-B2BB7EF2B1D0}" type="datetimeFigureOut">
              <a:rPr lang="en-IN" smtClean="0"/>
              <a:t>27-04-2020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0B203F1-599C-4367-AFBF-8EF480C3EF44}" type="slidenum">
              <a:rPr lang="en-IN" smtClean="0"/>
              <a:t>‹#›</a:t>
            </a:fld>
            <a:endParaRPr lang="en-IN"/>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520824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0F8D52-109E-4067-B5DE-B2BB7EF2B1D0}" type="datetimeFigureOut">
              <a:rPr lang="en-IN" smtClean="0"/>
              <a:t>27-04-2020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0B203F1-599C-4367-AFBF-8EF480C3EF44}" type="slidenum">
              <a:rPr lang="en-IN" smtClean="0"/>
              <a:t>‹#›</a:t>
            </a:fld>
            <a:endParaRPr lang="en-IN"/>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485740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fld id="{9E0F8D52-109E-4067-B5DE-B2BB7EF2B1D0}" type="datetimeFigureOut">
              <a:rPr lang="en-IN" smtClean="0"/>
              <a:t>27-04-2020</a:t>
            </a:fld>
            <a:endParaRPr lang="en-IN"/>
          </a:p>
        </p:txBody>
      </p:sp>
      <p:sp>
        <p:nvSpPr>
          <p:cNvPr id="5" name="Footer Placeholder 4"/>
          <p:cNvSpPr>
            <a:spLocks noGrp="1"/>
          </p:cNvSpPr>
          <p:nvPr>
            <p:ph type="ftr" sz="quarter" idx="11"/>
          </p:nvPr>
        </p:nvSpPr>
        <p:spPr/>
        <p:txBody>
          <a:bodyPr/>
          <a:lstStyle>
            <a:lvl1pPr>
              <a:defRPr sz="1200"/>
            </a:lvl1pPr>
          </a:lstStyle>
          <a:p>
            <a:endParaRPr lang="en-IN"/>
          </a:p>
        </p:txBody>
      </p:sp>
      <p:sp>
        <p:nvSpPr>
          <p:cNvPr id="6" name="Slide Number Placeholder 5"/>
          <p:cNvSpPr>
            <a:spLocks noGrp="1"/>
          </p:cNvSpPr>
          <p:nvPr>
            <p:ph type="sldNum" sz="quarter" idx="12"/>
          </p:nvPr>
        </p:nvSpPr>
        <p:spPr/>
        <p:txBody>
          <a:bodyPr/>
          <a:lstStyle/>
          <a:p>
            <a:fld id="{50B203F1-599C-4367-AFBF-8EF480C3EF44}" type="slidenum">
              <a:rPr lang="en-IN" smtClean="0"/>
              <a:t>‹#›</a:t>
            </a:fld>
            <a:endParaRPr lang="en-IN"/>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357270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E0F8D52-109E-4067-B5DE-B2BB7EF2B1D0}" type="datetimeFigureOut">
              <a:rPr lang="en-IN" smtClean="0"/>
              <a:t>27-04-2020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0B203F1-599C-4367-AFBF-8EF480C3EF44}" type="slidenum">
              <a:rPr lang="en-IN" smtClean="0"/>
              <a:t>‹#›</a:t>
            </a:fld>
            <a:endParaRPr lang="en-IN"/>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4259319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0F8D52-109E-4067-B5DE-B2BB7EF2B1D0}" type="datetimeFigureOut">
              <a:rPr lang="en-IN" smtClean="0"/>
              <a:t>27-04-2020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0B203F1-599C-4367-AFBF-8EF480C3EF44}" type="slidenum">
              <a:rPr lang="en-IN" smtClean="0"/>
              <a:t>‹#›</a:t>
            </a:fld>
            <a:endParaRPr lang="en-IN"/>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49626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0F8D52-109E-4067-B5DE-B2BB7EF2B1D0}" type="datetimeFigureOut">
              <a:rPr lang="en-IN" smtClean="0"/>
              <a:t>27-04-2020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0B203F1-599C-4367-AFBF-8EF480C3EF44}" type="slidenum">
              <a:rPr lang="en-IN" smtClean="0"/>
              <a:t>‹#›</a:t>
            </a:fld>
            <a:endParaRPr lang="en-IN"/>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220492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0F8D52-109E-4067-B5DE-B2BB7EF2B1D0}" type="datetimeFigureOut">
              <a:rPr lang="en-IN" smtClean="0"/>
              <a:t>27-04-2020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0B203F1-599C-4367-AFBF-8EF480C3EF44}" type="slidenum">
              <a:rPr lang="en-IN" smtClean="0"/>
              <a:t>‹#›</a:t>
            </a:fld>
            <a:endParaRPr lang="en-IN"/>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239560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0F8D52-109E-4067-B5DE-B2BB7EF2B1D0}" type="datetimeFigureOut">
              <a:rPr lang="en-IN" smtClean="0"/>
              <a:t>27-04-2020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0B203F1-599C-4367-AFBF-8EF480C3EF44}" type="slidenum">
              <a:rPr lang="en-IN" smtClean="0"/>
              <a:t>‹#›</a:t>
            </a:fld>
            <a:endParaRPr lang="en-IN"/>
          </a:p>
        </p:txBody>
      </p:sp>
    </p:spTree>
    <p:extLst>
      <p:ext uri="{BB962C8B-B14F-4D97-AF65-F5344CB8AC3E}">
        <p14:creationId xmlns:p14="http://schemas.microsoft.com/office/powerpoint/2010/main" val="417548471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0F8D52-109E-4067-B5DE-B2BB7EF2B1D0}" type="datetimeFigureOut">
              <a:rPr lang="en-IN" smtClean="0"/>
              <a:t>27-04-2020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0B203F1-599C-4367-AFBF-8EF480C3EF44}" type="slidenum">
              <a:rPr lang="en-IN" smtClean="0"/>
              <a:t>‹#›</a:t>
            </a:fld>
            <a:endParaRPr lang="en-IN"/>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70927014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9E0F8D52-109E-4067-B5DE-B2BB7EF2B1D0}" type="datetimeFigureOut">
              <a:rPr lang="en-IN" smtClean="0"/>
              <a:t>27-04-2020</a:t>
            </a:fld>
            <a:endParaRPr lang="en-IN"/>
          </a:p>
        </p:txBody>
      </p:sp>
      <p:sp>
        <p:nvSpPr>
          <p:cNvPr id="6" name="Footer Placeholder 5"/>
          <p:cNvSpPr>
            <a:spLocks noGrp="1"/>
          </p:cNvSpPr>
          <p:nvPr>
            <p:ph type="ftr" sz="quarter" idx="11"/>
          </p:nvPr>
        </p:nvSpPr>
        <p:spPr>
          <a:xfrm>
            <a:off x="1125300" y="318640"/>
            <a:ext cx="4877818" cy="320931"/>
          </a:xfrm>
        </p:spPr>
        <p:txBody>
          <a:bodyPr/>
          <a:lstStyle/>
          <a:p>
            <a:endParaRPr lang="en-IN"/>
          </a:p>
        </p:txBody>
      </p:sp>
      <p:sp>
        <p:nvSpPr>
          <p:cNvPr id="7" name="Slide Number Placeholder 6"/>
          <p:cNvSpPr>
            <a:spLocks noGrp="1"/>
          </p:cNvSpPr>
          <p:nvPr>
            <p:ph type="sldNum" sz="quarter" idx="12"/>
          </p:nvPr>
        </p:nvSpPr>
        <p:spPr>
          <a:xfrm>
            <a:off x="6176794" y="137408"/>
            <a:ext cx="811019" cy="503578"/>
          </a:xfrm>
        </p:spPr>
        <p:txBody>
          <a:bodyPr/>
          <a:lstStyle/>
          <a:p>
            <a:fld id="{50B203F1-599C-4367-AFBF-8EF480C3EF44}" type="slidenum">
              <a:rPr lang="en-IN" smtClean="0"/>
              <a:t>‹#›</a:t>
            </a:fld>
            <a:endParaRPr lang="en-IN"/>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229031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9E0F8D52-109E-4067-B5DE-B2BB7EF2B1D0}" type="datetimeFigureOut">
              <a:rPr lang="en-IN" smtClean="0"/>
              <a:t>27-04-2020</a:t>
            </a:fld>
            <a:endParaRPr lang="en-IN"/>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50B203F1-599C-4367-AFBF-8EF480C3EF44}" type="slidenum">
              <a:rPr lang="en-IN" smtClean="0"/>
              <a:t>‹#›</a:t>
            </a:fld>
            <a:endParaRPr lang="en-IN"/>
          </a:p>
        </p:txBody>
      </p:sp>
    </p:spTree>
    <p:extLst>
      <p:ext uri="{BB962C8B-B14F-4D97-AF65-F5344CB8AC3E}">
        <p14:creationId xmlns:p14="http://schemas.microsoft.com/office/powerpoint/2010/main" val="46327812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4DA2B-7D64-4521-BFF1-7B657FD19C4F}"/>
              </a:ext>
            </a:extLst>
          </p:cNvPr>
          <p:cNvSpPr>
            <a:spLocks noGrp="1"/>
          </p:cNvSpPr>
          <p:nvPr>
            <p:ph type="ctrTitle"/>
          </p:nvPr>
        </p:nvSpPr>
        <p:spPr>
          <a:xfrm>
            <a:off x="1128405" y="1203416"/>
            <a:ext cx="9600555" cy="1646302"/>
          </a:xfrm>
        </p:spPr>
        <p:txBody>
          <a:bodyPr anchor="ctr">
            <a:normAutofit fontScale="90000"/>
          </a:bodyPr>
          <a:lstStyle/>
          <a:p>
            <a:pPr algn="ctr"/>
            <a:r>
              <a:rPr lang="en-IN" b="1" dirty="0">
                <a:solidFill>
                  <a:schemeClr val="accent1">
                    <a:lumMod val="75000"/>
                  </a:schemeClr>
                </a:solidFill>
                <a:latin typeface="Segoe Script" panose="030B0504020000000003" pitchFamily="66" charset="0"/>
              </a:rPr>
              <a:t>JUNCTIONAL EPITHELIUM</a:t>
            </a:r>
          </a:p>
        </p:txBody>
      </p:sp>
      <p:sp>
        <p:nvSpPr>
          <p:cNvPr id="5" name="Subtitle 4">
            <a:extLst>
              <a:ext uri="{FF2B5EF4-FFF2-40B4-BE49-F238E27FC236}">
                <a16:creationId xmlns:a16="http://schemas.microsoft.com/office/drawing/2014/main" id="{C95AD2C2-4166-4FA6-BE62-C07C03ABFABA}"/>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1792819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00720B-6FB1-4C0A-83ED-A4C72A4EEDC4}"/>
              </a:ext>
            </a:extLst>
          </p:cNvPr>
          <p:cNvSpPr>
            <a:spLocks noGrp="1"/>
          </p:cNvSpPr>
          <p:nvPr>
            <p:ph idx="1"/>
          </p:nvPr>
        </p:nvSpPr>
        <p:spPr/>
        <p:txBody>
          <a:bodyPr/>
          <a:lstStyle/>
          <a:p>
            <a:endParaRPr lang="en-IN"/>
          </a:p>
        </p:txBody>
      </p:sp>
      <p:sp>
        <p:nvSpPr>
          <p:cNvPr id="4" name="Title 1">
            <a:extLst>
              <a:ext uri="{FF2B5EF4-FFF2-40B4-BE49-F238E27FC236}">
                <a16:creationId xmlns:a16="http://schemas.microsoft.com/office/drawing/2014/main" id="{382A57D9-E804-4866-9889-2AED3805756D}"/>
              </a:ext>
            </a:extLst>
          </p:cNvPr>
          <p:cNvSpPr txBox="1">
            <a:spLocks/>
          </p:cNvSpPr>
          <p:nvPr/>
        </p:nvSpPr>
        <p:spPr>
          <a:xfrm>
            <a:off x="1507358" y="707604"/>
            <a:ext cx="9654362" cy="1320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en-IN" sz="5400" b="1">
                <a:solidFill>
                  <a:schemeClr val="accent1">
                    <a:lumMod val="75000"/>
                  </a:schemeClr>
                </a:solidFill>
                <a:latin typeface="Segoe Script" panose="030B0504020000000003" pitchFamily="66" charset="0"/>
              </a:rPr>
              <a:t>HISTORY</a:t>
            </a:r>
            <a:endParaRPr lang="en-IN" sz="5400" b="1" dirty="0">
              <a:solidFill>
                <a:schemeClr val="accent1">
                  <a:lumMod val="75000"/>
                </a:schemeClr>
              </a:solidFill>
              <a:latin typeface="Segoe Script" panose="030B0504020000000003" pitchFamily="66" charset="0"/>
            </a:endParaRPr>
          </a:p>
        </p:txBody>
      </p:sp>
    </p:spTree>
    <p:extLst>
      <p:ext uri="{BB962C8B-B14F-4D97-AF65-F5344CB8AC3E}">
        <p14:creationId xmlns:p14="http://schemas.microsoft.com/office/powerpoint/2010/main" val="2577566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27DFE2-3946-4812-87D6-18B97E1949B8}"/>
              </a:ext>
            </a:extLst>
          </p:cNvPr>
          <p:cNvSpPr>
            <a:spLocks noGrp="1"/>
          </p:cNvSpPr>
          <p:nvPr>
            <p:ph type="title"/>
          </p:nvPr>
        </p:nvSpPr>
        <p:spPr>
          <a:xfrm>
            <a:off x="1507358" y="707604"/>
            <a:ext cx="9654362" cy="1320800"/>
          </a:xfrm>
        </p:spPr>
        <p:txBody>
          <a:bodyPr anchor="ctr">
            <a:normAutofit/>
          </a:bodyPr>
          <a:lstStyle/>
          <a:p>
            <a:r>
              <a:rPr lang="en-IN" sz="5400" b="1" dirty="0">
                <a:solidFill>
                  <a:schemeClr val="accent1">
                    <a:lumMod val="75000"/>
                  </a:schemeClr>
                </a:solidFill>
                <a:latin typeface="Segoe Script" panose="030B0504020000000003" pitchFamily="66" charset="0"/>
              </a:rPr>
              <a:t>HISTORY</a:t>
            </a:r>
          </a:p>
        </p:txBody>
      </p:sp>
      <p:sp>
        <p:nvSpPr>
          <p:cNvPr id="3" name="Content Placeholder 2">
            <a:extLst>
              <a:ext uri="{FF2B5EF4-FFF2-40B4-BE49-F238E27FC236}">
                <a16:creationId xmlns:a16="http://schemas.microsoft.com/office/drawing/2014/main" id="{D5BDC10A-B13C-4A3A-8E1D-16DDADD1EE1E}"/>
              </a:ext>
            </a:extLst>
          </p:cNvPr>
          <p:cNvSpPr>
            <a:spLocks noGrp="1"/>
          </p:cNvSpPr>
          <p:nvPr>
            <p:ph idx="1"/>
          </p:nvPr>
        </p:nvSpPr>
        <p:spPr>
          <a:xfrm>
            <a:off x="1266340" y="2015732"/>
            <a:ext cx="4478478" cy="3450613"/>
          </a:xfrm>
        </p:spPr>
        <p:txBody>
          <a:bodyPr>
            <a:normAutofit/>
          </a:bodyPr>
          <a:lstStyle/>
          <a:p>
            <a:pPr>
              <a:lnSpc>
                <a:spcPct val="150000"/>
              </a:lnSpc>
              <a:buFont typeface="Segoe Script" panose="030B0504020000000003" pitchFamily="66" charset="0"/>
              <a:buChar char="е"/>
            </a:pPr>
            <a:r>
              <a:rPr lang="en-IN" sz="1800" b="1" u="sng" dirty="0">
                <a:solidFill>
                  <a:schemeClr val="accent1">
                    <a:lumMod val="75000"/>
                  </a:schemeClr>
                </a:solidFill>
                <a:latin typeface="Segoe Script" panose="030B0504020000000003" pitchFamily="66" charset="0"/>
              </a:rPr>
              <a:t>G V BLACK, 1915</a:t>
            </a:r>
            <a:r>
              <a:rPr lang="en-IN" sz="1800" dirty="0">
                <a:solidFill>
                  <a:schemeClr val="accent1">
                    <a:lumMod val="75000"/>
                  </a:schemeClr>
                </a:solidFill>
                <a:latin typeface="Segoe Script" panose="030B0504020000000003" pitchFamily="66" charset="0"/>
              </a:rPr>
              <a:t> OBSERVED CELLS GROWING IN THE GINGIVAL SULCUS. HE STATED THAT THE CELLS WERE ATTACHED TO THE TOOTH AND THAT TOO ONLY ON THE CEMENTUM SURFACE.</a:t>
            </a:r>
          </a:p>
        </p:txBody>
      </p:sp>
      <p:pic>
        <p:nvPicPr>
          <p:cNvPr id="8" name="Picture 7">
            <a:extLst>
              <a:ext uri="{FF2B5EF4-FFF2-40B4-BE49-F238E27FC236}">
                <a16:creationId xmlns:a16="http://schemas.microsoft.com/office/drawing/2014/main" id="{10680022-98D4-4ED6-ABC5-540E5F1B20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7807" y="1274517"/>
            <a:ext cx="3170427" cy="4191828"/>
          </a:xfrm>
          <a:prstGeom prst="rect">
            <a:avLst/>
          </a:prstGeom>
        </p:spPr>
      </p:pic>
    </p:spTree>
    <p:extLst>
      <p:ext uri="{BB962C8B-B14F-4D97-AF65-F5344CB8AC3E}">
        <p14:creationId xmlns:p14="http://schemas.microsoft.com/office/powerpoint/2010/main" val="3516486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EEB322C-1C03-49C2-A727-3EBDD2BD08D8}"/>
              </a:ext>
            </a:extLst>
          </p:cNvPr>
          <p:cNvSpPr>
            <a:spLocks noGrp="1"/>
          </p:cNvSpPr>
          <p:nvPr>
            <p:ph type="title"/>
          </p:nvPr>
        </p:nvSpPr>
        <p:spPr>
          <a:xfrm>
            <a:off x="1507358" y="707604"/>
            <a:ext cx="9654362" cy="1320800"/>
          </a:xfrm>
        </p:spPr>
        <p:txBody>
          <a:bodyPr anchor="ctr">
            <a:normAutofit/>
          </a:bodyPr>
          <a:lstStyle/>
          <a:p>
            <a:r>
              <a:rPr lang="en-IN" sz="5400" b="1" dirty="0">
                <a:solidFill>
                  <a:schemeClr val="accent1">
                    <a:lumMod val="75000"/>
                  </a:schemeClr>
                </a:solidFill>
                <a:latin typeface="Segoe Script" panose="030B0504020000000003" pitchFamily="66" charset="0"/>
              </a:rPr>
              <a:t>HISTORY</a:t>
            </a:r>
          </a:p>
        </p:txBody>
      </p:sp>
      <p:sp>
        <p:nvSpPr>
          <p:cNvPr id="3" name="Content Placeholder 2">
            <a:extLst>
              <a:ext uri="{FF2B5EF4-FFF2-40B4-BE49-F238E27FC236}">
                <a16:creationId xmlns:a16="http://schemas.microsoft.com/office/drawing/2014/main" id="{F595AD65-0E75-453E-8741-A3A6824DA6F4}"/>
              </a:ext>
            </a:extLst>
          </p:cNvPr>
          <p:cNvSpPr>
            <a:spLocks noGrp="1"/>
          </p:cNvSpPr>
          <p:nvPr>
            <p:ph idx="1"/>
          </p:nvPr>
        </p:nvSpPr>
        <p:spPr>
          <a:xfrm>
            <a:off x="1249680" y="2015732"/>
            <a:ext cx="6413390" cy="4134664"/>
          </a:xfrm>
        </p:spPr>
        <p:txBody>
          <a:bodyPr>
            <a:normAutofit fontScale="92500" lnSpcReduction="10000"/>
          </a:bodyPr>
          <a:lstStyle/>
          <a:p>
            <a:pPr>
              <a:lnSpc>
                <a:spcPct val="150000"/>
              </a:lnSpc>
              <a:buFont typeface="Segoe Script" panose="030B0504020000000003" pitchFamily="66" charset="0"/>
              <a:buChar char="е"/>
            </a:pPr>
            <a:r>
              <a:rPr lang="en-IN" sz="1800" b="1" u="sng" dirty="0">
                <a:solidFill>
                  <a:schemeClr val="accent1">
                    <a:lumMod val="75000"/>
                  </a:schemeClr>
                </a:solidFill>
                <a:latin typeface="Segoe Script" panose="030B0504020000000003" pitchFamily="66" charset="0"/>
              </a:rPr>
              <a:t>GOTTLEIB, 1921 </a:t>
            </a:r>
            <a:r>
              <a:rPr lang="en-IN" sz="1800" dirty="0">
                <a:solidFill>
                  <a:schemeClr val="accent1">
                    <a:lumMod val="75000"/>
                  </a:schemeClr>
                </a:solidFill>
                <a:latin typeface="Segoe Script" panose="030B0504020000000003" pitchFamily="66" charset="0"/>
              </a:rPr>
              <a:t>HAS STATED THAT THE GINGIVAL SULCUS DEVELOPED BETWEEN THE ENAMEL SURFACE &amp; THE EPITHELIUM COVERING THE CONNECTIVE TISSUE.</a:t>
            </a:r>
          </a:p>
          <a:p>
            <a:pPr>
              <a:lnSpc>
                <a:spcPct val="150000"/>
              </a:lnSpc>
              <a:buFont typeface="Segoe Script" panose="030B0504020000000003" pitchFamily="66" charset="0"/>
              <a:buChar char="е"/>
            </a:pPr>
            <a:r>
              <a:rPr lang="en-IN" sz="1800" dirty="0">
                <a:solidFill>
                  <a:schemeClr val="accent1">
                    <a:lumMod val="75000"/>
                  </a:schemeClr>
                </a:solidFill>
                <a:latin typeface="Segoe Script" panose="030B0504020000000003" pitchFamily="66" charset="0"/>
              </a:rPr>
              <a:t>THIS EPITHELIUM AT THE BOTTOM OF THE SULCUS ADHERED TO </a:t>
            </a:r>
            <a:r>
              <a:rPr lang="en-IN" sz="1800" dirty="0" err="1">
                <a:solidFill>
                  <a:schemeClr val="accent1">
                    <a:lumMod val="75000"/>
                  </a:schemeClr>
                </a:solidFill>
                <a:latin typeface="Segoe Script" panose="030B0504020000000003" pitchFamily="66" charset="0"/>
              </a:rPr>
              <a:t>TO</a:t>
            </a:r>
            <a:r>
              <a:rPr lang="en-IN" sz="1800" dirty="0">
                <a:solidFill>
                  <a:schemeClr val="accent1">
                    <a:lumMod val="75000"/>
                  </a:schemeClr>
                </a:solidFill>
                <a:latin typeface="Segoe Script" panose="030B0504020000000003" pitchFamily="66" charset="0"/>
              </a:rPr>
              <a:t> THE TOOTH STUCTURE AND COULD BE SEPERATED FROM THE TOOTH WITHOU TEARING IT, “</a:t>
            </a:r>
            <a:r>
              <a:rPr lang="en-IN" sz="1800" b="1" u="sng" dirty="0">
                <a:solidFill>
                  <a:schemeClr val="accent1">
                    <a:lumMod val="75000"/>
                  </a:schemeClr>
                </a:solidFill>
                <a:latin typeface="Segoe Script" panose="030B0504020000000003" pitchFamily="66" charset="0"/>
              </a:rPr>
              <a:t>EPITHELIAL ATTACHMENT”</a:t>
            </a:r>
            <a:endParaRPr lang="en-IN" sz="1800" dirty="0">
              <a:solidFill>
                <a:schemeClr val="accent1">
                  <a:lumMod val="75000"/>
                </a:schemeClr>
              </a:solidFill>
              <a:latin typeface="Segoe Script" panose="030B0504020000000003" pitchFamily="66" charset="0"/>
            </a:endParaRPr>
          </a:p>
          <a:p>
            <a:pPr>
              <a:lnSpc>
                <a:spcPct val="150000"/>
              </a:lnSpc>
              <a:buFont typeface="Segoe Script" panose="030B0504020000000003" pitchFamily="66" charset="0"/>
              <a:buChar char="е"/>
            </a:pPr>
            <a:r>
              <a:rPr lang="en-IN" sz="1800" b="1" u="sng" dirty="0">
                <a:solidFill>
                  <a:schemeClr val="accent1">
                    <a:lumMod val="75000"/>
                  </a:schemeClr>
                </a:solidFill>
                <a:latin typeface="Segoe Script" panose="030B0504020000000003" pitchFamily="66" charset="0"/>
              </a:rPr>
              <a:t>WESKI, 1923 &amp; EULER, 1924.</a:t>
            </a:r>
          </a:p>
        </p:txBody>
      </p:sp>
      <p:pic>
        <p:nvPicPr>
          <p:cNvPr id="5" name="Picture 2" descr="C:\Users\Sheeja\Desktop\ISDR\National\Dr. Ajay Logani\Bernhard-Gottlied.png">
            <a:extLst>
              <a:ext uri="{FF2B5EF4-FFF2-40B4-BE49-F238E27FC236}">
                <a16:creationId xmlns:a16="http://schemas.microsoft.com/office/drawing/2014/main" id="{20377B4B-E396-44F8-8B13-D533D1F2E044}"/>
              </a:ext>
            </a:extLst>
          </p:cNvPr>
          <p:cNvPicPr>
            <a:picLocks noChangeAspect="1" noChangeArrowheads="1"/>
          </p:cNvPicPr>
          <p:nvPr/>
        </p:nvPicPr>
        <p:blipFill>
          <a:blip r:embed="rId3" cstate="print"/>
          <a:stretch>
            <a:fillRect/>
          </a:stretch>
        </p:blipFill>
        <p:spPr bwMode="auto">
          <a:xfrm>
            <a:off x="8222367" y="1143000"/>
            <a:ext cx="3302477" cy="4572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7902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76795F-7C55-4A19-AB31-482B07E2EC6A}"/>
              </a:ext>
            </a:extLst>
          </p:cNvPr>
          <p:cNvSpPr>
            <a:spLocks noGrp="1"/>
          </p:cNvSpPr>
          <p:nvPr>
            <p:ph type="title"/>
          </p:nvPr>
        </p:nvSpPr>
        <p:spPr>
          <a:xfrm>
            <a:off x="1507358" y="707604"/>
            <a:ext cx="9654362" cy="1320800"/>
          </a:xfrm>
        </p:spPr>
        <p:txBody>
          <a:bodyPr anchor="ctr">
            <a:normAutofit/>
          </a:bodyPr>
          <a:lstStyle/>
          <a:p>
            <a:r>
              <a:rPr lang="en-IN" sz="5400" b="1" dirty="0">
                <a:solidFill>
                  <a:schemeClr val="accent1">
                    <a:lumMod val="75000"/>
                  </a:schemeClr>
                </a:solidFill>
                <a:latin typeface="Segoe Script" panose="030B0504020000000003" pitchFamily="66" charset="0"/>
              </a:rPr>
              <a:t>HISTORY</a:t>
            </a:r>
          </a:p>
        </p:txBody>
      </p:sp>
      <p:sp>
        <p:nvSpPr>
          <p:cNvPr id="3" name="Content Placeholder 2">
            <a:extLst>
              <a:ext uri="{FF2B5EF4-FFF2-40B4-BE49-F238E27FC236}">
                <a16:creationId xmlns:a16="http://schemas.microsoft.com/office/drawing/2014/main" id="{CA60AA01-A554-48A0-A2A7-EA83F43E2749}"/>
              </a:ext>
            </a:extLst>
          </p:cNvPr>
          <p:cNvSpPr>
            <a:spLocks noGrp="1"/>
          </p:cNvSpPr>
          <p:nvPr>
            <p:ph idx="1"/>
          </p:nvPr>
        </p:nvSpPr>
        <p:spPr>
          <a:xfrm>
            <a:off x="1236531" y="2029225"/>
            <a:ext cx="5185796" cy="3894497"/>
          </a:xfrm>
        </p:spPr>
        <p:txBody>
          <a:bodyPr>
            <a:normAutofit/>
          </a:bodyPr>
          <a:lstStyle/>
          <a:p>
            <a:pPr>
              <a:lnSpc>
                <a:spcPct val="150000"/>
              </a:lnSpc>
              <a:buFont typeface="Segoe Script" panose="030B0504020000000003" pitchFamily="66" charset="0"/>
              <a:buChar char="е"/>
            </a:pPr>
            <a:r>
              <a:rPr lang="en-IN" sz="1800" b="1" u="sng" dirty="0">
                <a:solidFill>
                  <a:schemeClr val="accent1">
                    <a:lumMod val="75000"/>
                  </a:schemeClr>
                </a:solidFill>
                <a:latin typeface="Segoe Script" panose="030B0504020000000003" pitchFamily="66" charset="0"/>
              </a:rPr>
              <a:t>ORBAN &amp; MUELLER. 1929 :-</a:t>
            </a:r>
          </a:p>
          <a:p>
            <a:pPr>
              <a:lnSpc>
                <a:spcPct val="150000"/>
              </a:lnSpc>
              <a:buFont typeface="Segoe Script" panose="030B0504020000000003" pitchFamily="66" charset="0"/>
              <a:buChar char="е"/>
            </a:pPr>
            <a:r>
              <a:rPr lang="en-IN" sz="1800" dirty="0">
                <a:solidFill>
                  <a:schemeClr val="accent1">
                    <a:lumMod val="75000"/>
                  </a:schemeClr>
                </a:solidFill>
                <a:latin typeface="Segoe Script" panose="030B0504020000000003" pitchFamily="66" charset="0"/>
              </a:rPr>
              <a:t>APICAL 1/3</a:t>
            </a:r>
            <a:r>
              <a:rPr lang="en-IN" sz="1800" baseline="30000" dirty="0">
                <a:solidFill>
                  <a:schemeClr val="accent1">
                    <a:lumMod val="75000"/>
                  </a:schemeClr>
                </a:solidFill>
                <a:latin typeface="Segoe Script" panose="030B0504020000000003" pitchFamily="66" charset="0"/>
              </a:rPr>
              <a:t>rd</a:t>
            </a:r>
            <a:r>
              <a:rPr lang="en-IN" sz="1800" dirty="0">
                <a:solidFill>
                  <a:schemeClr val="accent1">
                    <a:lumMod val="75000"/>
                  </a:schemeClr>
                </a:solidFill>
                <a:latin typeface="Segoe Script" panose="030B0504020000000003" pitchFamily="66" charset="0"/>
              </a:rPr>
              <a:t> OF THE CROWN IS STILL IN CONTACT WITH THE SURROUNDING ORGANIC CONNECTIVE TISSUE.</a:t>
            </a:r>
          </a:p>
          <a:p>
            <a:pPr>
              <a:lnSpc>
                <a:spcPct val="150000"/>
              </a:lnSpc>
              <a:buFont typeface="Segoe Script" panose="030B0504020000000003" pitchFamily="66" charset="0"/>
              <a:buChar char="е"/>
            </a:pPr>
            <a:r>
              <a:rPr lang="en-IN" sz="1800" dirty="0">
                <a:solidFill>
                  <a:schemeClr val="accent1">
                    <a:lumMod val="75000"/>
                  </a:schemeClr>
                </a:solidFill>
                <a:latin typeface="Segoe Script" panose="030B0504020000000003" pitchFamily="66" charset="0"/>
              </a:rPr>
              <a:t>EPITHELIAL ATTACHMENT IS NOT FIXED THROUGHOUT THE LIFE.</a:t>
            </a:r>
          </a:p>
        </p:txBody>
      </p:sp>
      <p:pic>
        <p:nvPicPr>
          <p:cNvPr id="6" name="Picture 5">
            <a:extLst>
              <a:ext uri="{FF2B5EF4-FFF2-40B4-BE49-F238E27FC236}">
                <a16:creationId xmlns:a16="http://schemas.microsoft.com/office/drawing/2014/main" id="{7FC024B6-4D63-4604-958B-ACB60AA2C3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978845"/>
            <a:ext cx="6211167" cy="3507271"/>
          </a:xfrm>
          <a:prstGeom prst="rect">
            <a:avLst/>
          </a:prstGeom>
        </p:spPr>
      </p:pic>
    </p:spTree>
    <p:extLst>
      <p:ext uri="{BB962C8B-B14F-4D97-AF65-F5344CB8AC3E}">
        <p14:creationId xmlns:p14="http://schemas.microsoft.com/office/powerpoint/2010/main" val="4184979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E1B6695-AAB3-476A-87B0-373DC884338A}"/>
              </a:ext>
            </a:extLst>
          </p:cNvPr>
          <p:cNvSpPr>
            <a:spLocks noGrp="1"/>
          </p:cNvSpPr>
          <p:nvPr>
            <p:ph type="title"/>
          </p:nvPr>
        </p:nvSpPr>
        <p:spPr>
          <a:xfrm>
            <a:off x="1507358" y="707604"/>
            <a:ext cx="9654362" cy="1320800"/>
          </a:xfrm>
        </p:spPr>
        <p:txBody>
          <a:bodyPr anchor="ctr">
            <a:normAutofit/>
          </a:bodyPr>
          <a:lstStyle/>
          <a:p>
            <a:r>
              <a:rPr lang="en-IN" sz="5400" b="1" dirty="0">
                <a:solidFill>
                  <a:schemeClr val="accent1">
                    <a:lumMod val="75000"/>
                  </a:schemeClr>
                </a:solidFill>
                <a:latin typeface="Segoe Script" panose="030B0504020000000003" pitchFamily="66" charset="0"/>
              </a:rPr>
              <a:t>HISTORY</a:t>
            </a:r>
          </a:p>
        </p:txBody>
      </p:sp>
      <p:sp>
        <p:nvSpPr>
          <p:cNvPr id="3" name="Content Placeholder 2">
            <a:extLst>
              <a:ext uri="{FF2B5EF4-FFF2-40B4-BE49-F238E27FC236}">
                <a16:creationId xmlns:a16="http://schemas.microsoft.com/office/drawing/2014/main" id="{365A4135-FCB2-4FEE-B898-485292936990}"/>
              </a:ext>
            </a:extLst>
          </p:cNvPr>
          <p:cNvSpPr>
            <a:spLocks noGrp="1"/>
          </p:cNvSpPr>
          <p:nvPr>
            <p:ph idx="1"/>
          </p:nvPr>
        </p:nvSpPr>
        <p:spPr>
          <a:xfrm>
            <a:off x="1256401" y="2059043"/>
            <a:ext cx="10571164" cy="3450613"/>
          </a:xfrm>
        </p:spPr>
        <p:txBody>
          <a:bodyPr>
            <a:normAutofit lnSpcReduction="10000"/>
          </a:bodyPr>
          <a:lstStyle/>
          <a:p>
            <a:pPr>
              <a:lnSpc>
                <a:spcPct val="150000"/>
              </a:lnSpc>
              <a:buFont typeface="Segoe Script" panose="030B0504020000000003" pitchFamily="66" charset="0"/>
              <a:buChar char="е"/>
            </a:pPr>
            <a:r>
              <a:rPr lang="en-IN" b="1" u="sng" dirty="0">
                <a:solidFill>
                  <a:schemeClr val="accent1">
                    <a:lumMod val="75000"/>
                  </a:schemeClr>
                </a:solidFill>
                <a:latin typeface="Segoe Script" panose="030B0504020000000003" pitchFamily="66" charset="0"/>
              </a:rPr>
              <a:t>BECKS, 1929 </a:t>
            </a:r>
            <a:r>
              <a:rPr lang="en-IN" dirty="0">
                <a:solidFill>
                  <a:schemeClr val="accent1">
                    <a:lumMod val="75000"/>
                  </a:schemeClr>
                </a:solidFill>
                <a:latin typeface="Segoe Script" panose="030B0504020000000003" pitchFamily="66" charset="0"/>
              </a:rPr>
              <a:t>HAS DESCRIBED THE FORMATION OF </a:t>
            </a:r>
            <a:r>
              <a:rPr lang="en-IN" b="1" u="sng" dirty="0">
                <a:solidFill>
                  <a:schemeClr val="accent1">
                    <a:lumMod val="75000"/>
                  </a:schemeClr>
                </a:solidFill>
                <a:latin typeface="Segoe Script" panose="030B0504020000000003" pitchFamily="66" charset="0"/>
              </a:rPr>
              <a:t>“GINGIVAL SULCUS” </a:t>
            </a:r>
            <a:r>
              <a:rPr lang="en-IN" dirty="0">
                <a:solidFill>
                  <a:schemeClr val="accent1">
                    <a:lumMod val="75000"/>
                  </a:schemeClr>
                </a:solidFill>
                <a:latin typeface="Segoe Script" panose="030B0504020000000003" pitchFamily="66" charset="0"/>
              </a:rPr>
              <a:t>i.e. “NORMAL POCKET AND ALSO THE FORMATION OF “</a:t>
            </a:r>
            <a:r>
              <a:rPr lang="en-IN" b="1" u="sng" dirty="0">
                <a:solidFill>
                  <a:schemeClr val="accent1">
                    <a:lumMod val="75000"/>
                  </a:schemeClr>
                </a:solidFill>
                <a:latin typeface="Segoe Script" panose="030B0504020000000003" pitchFamily="66" charset="0"/>
              </a:rPr>
              <a:t>PATHOLOGICAL POCKET”</a:t>
            </a:r>
            <a:endParaRPr lang="en-IN" dirty="0">
              <a:solidFill>
                <a:schemeClr val="accent1">
                  <a:lumMod val="75000"/>
                </a:schemeClr>
              </a:solidFill>
              <a:latin typeface="Segoe Script" panose="030B0504020000000003" pitchFamily="66" charset="0"/>
            </a:endParaRPr>
          </a:p>
          <a:p>
            <a:pPr>
              <a:lnSpc>
                <a:spcPct val="150000"/>
              </a:lnSpc>
              <a:buFont typeface="Segoe Script" panose="030B0504020000000003" pitchFamily="66" charset="0"/>
              <a:buChar char="е"/>
            </a:pPr>
            <a:r>
              <a:rPr lang="en-IN" dirty="0">
                <a:solidFill>
                  <a:schemeClr val="accent1">
                    <a:lumMod val="75000"/>
                  </a:schemeClr>
                </a:solidFill>
                <a:latin typeface="Segoe Script" panose="030B0504020000000003" pitchFamily="66" charset="0"/>
              </a:rPr>
              <a:t>POCKET FORMED BETWEEN THE ENAMEL EPITHELIUM AND THE MOUTH EPITHELIUM.</a:t>
            </a:r>
          </a:p>
          <a:p>
            <a:pPr>
              <a:lnSpc>
                <a:spcPct val="150000"/>
              </a:lnSpc>
              <a:buFont typeface="Segoe Script" panose="030B0504020000000003" pitchFamily="66" charset="0"/>
              <a:buChar char="е"/>
            </a:pPr>
            <a:r>
              <a:rPr lang="en-IN" dirty="0">
                <a:solidFill>
                  <a:schemeClr val="accent1">
                    <a:lumMod val="75000"/>
                  </a:schemeClr>
                </a:solidFill>
                <a:latin typeface="Segoe Script" panose="030B0504020000000003" pitchFamily="66" charset="0"/>
              </a:rPr>
              <a:t>HE ALSO REVIEWED THE LITERATURE WORK PERFOMED BY WESKI, ORBAN &amp; MUELLER AND SUPPORTED IT.</a:t>
            </a:r>
          </a:p>
        </p:txBody>
      </p:sp>
    </p:spTree>
    <p:extLst>
      <p:ext uri="{BB962C8B-B14F-4D97-AF65-F5344CB8AC3E}">
        <p14:creationId xmlns:p14="http://schemas.microsoft.com/office/powerpoint/2010/main" val="3974283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2B98AF-CB33-4CB7-A94B-60B91A8949C9}"/>
              </a:ext>
            </a:extLst>
          </p:cNvPr>
          <p:cNvSpPr>
            <a:spLocks noGrp="1"/>
          </p:cNvSpPr>
          <p:nvPr>
            <p:ph type="title"/>
          </p:nvPr>
        </p:nvSpPr>
        <p:spPr>
          <a:xfrm>
            <a:off x="1507358" y="707604"/>
            <a:ext cx="9654362" cy="1320800"/>
          </a:xfrm>
        </p:spPr>
        <p:txBody>
          <a:bodyPr anchor="ctr">
            <a:normAutofit/>
          </a:bodyPr>
          <a:lstStyle/>
          <a:p>
            <a:r>
              <a:rPr lang="en-IN" sz="5400" b="1" dirty="0">
                <a:solidFill>
                  <a:schemeClr val="accent1">
                    <a:lumMod val="75000"/>
                  </a:schemeClr>
                </a:solidFill>
                <a:latin typeface="Segoe Script" panose="030B0504020000000003" pitchFamily="66" charset="0"/>
              </a:rPr>
              <a:t>HISTORY</a:t>
            </a:r>
          </a:p>
        </p:txBody>
      </p:sp>
      <p:sp>
        <p:nvSpPr>
          <p:cNvPr id="3" name="Content Placeholder 2">
            <a:extLst>
              <a:ext uri="{FF2B5EF4-FFF2-40B4-BE49-F238E27FC236}">
                <a16:creationId xmlns:a16="http://schemas.microsoft.com/office/drawing/2014/main" id="{A29F2D10-3C73-4555-B1C9-A6485450C950}"/>
              </a:ext>
            </a:extLst>
          </p:cNvPr>
          <p:cNvSpPr>
            <a:spLocks noGrp="1"/>
          </p:cNvSpPr>
          <p:nvPr>
            <p:ph idx="1"/>
          </p:nvPr>
        </p:nvSpPr>
        <p:spPr>
          <a:xfrm>
            <a:off x="1266339" y="2078921"/>
            <a:ext cx="9520158" cy="3450613"/>
          </a:xfrm>
        </p:spPr>
        <p:txBody>
          <a:bodyPr>
            <a:normAutofit/>
          </a:bodyPr>
          <a:lstStyle/>
          <a:p>
            <a:pPr>
              <a:lnSpc>
                <a:spcPct val="150000"/>
              </a:lnSpc>
              <a:buFont typeface="Segoe Script" panose="030B0504020000000003" pitchFamily="66" charset="0"/>
              <a:buChar char="е"/>
            </a:pPr>
            <a:r>
              <a:rPr lang="en-IN" sz="1800" b="1" u="sng" dirty="0">
                <a:solidFill>
                  <a:schemeClr val="accent1">
                    <a:lumMod val="75000"/>
                  </a:schemeClr>
                </a:solidFill>
                <a:latin typeface="Segoe Script" panose="030B0504020000000003" pitchFamily="66" charset="0"/>
              </a:rPr>
              <a:t>KRONFIELD, 1930- </a:t>
            </a:r>
            <a:r>
              <a:rPr lang="en-IN" sz="1800" dirty="0">
                <a:solidFill>
                  <a:schemeClr val="accent1">
                    <a:lumMod val="75000"/>
                  </a:schemeClr>
                </a:solidFill>
                <a:latin typeface="Segoe Script" panose="030B0504020000000003" pitchFamily="66" charset="0"/>
              </a:rPr>
              <a:t>SHOWED A DISAGREMENT WITH TERM “EPITHELIAL ATTACHMENT GIVEN BY GOTTLIEB.</a:t>
            </a:r>
          </a:p>
          <a:p>
            <a:pPr>
              <a:lnSpc>
                <a:spcPct val="150000"/>
              </a:lnSpc>
              <a:buFont typeface="Segoe Script" panose="030B0504020000000003" pitchFamily="66" charset="0"/>
              <a:buChar char="е"/>
            </a:pPr>
            <a:r>
              <a:rPr lang="en-IN" sz="1800" dirty="0">
                <a:solidFill>
                  <a:schemeClr val="accent1">
                    <a:lumMod val="75000"/>
                  </a:schemeClr>
                </a:solidFill>
                <a:latin typeface="Segoe Script" panose="030B0504020000000003" pitchFamily="66" charset="0"/>
              </a:rPr>
              <a:t>HE ALSO STATED THAT THE ATTACHMENT FOUND BETWEEN THE TOOTH AN ORAL EPITHELIUM IS </a:t>
            </a:r>
            <a:r>
              <a:rPr lang="en-IN" sz="1800" b="1" u="sng" dirty="0">
                <a:solidFill>
                  <a:schemeClr val="accent1">
                    <a:lumMod val="75000"/>
                  </a:schemeClr>
                </a:solidFill>
                <a:latin typeface="Segoe Script" panose="030B0504020000000003" pitchFamily="66" charset="0"/>
              </a:rPr>
              <a:t>“UNIQUE” </a:t>
            </a:r>
            <a:r>
              <a:rPr lang="en-IN" sz="1800" dirty="0">
                <a:solidFill>
                  <a:schemeClr val="accent1">
                    <a:lumMod val="75000"/>
                  </a:schemeClr>
                </a:solidFill>
                <a:latin typeface="Segoe Script" panose="030B0504020000000003" pitchFamily="66" charset="0"/>
              </a:rPr>
              <a:t>AND NOT FOUND ELSEWHERE IN THE BODY</a:t>
            </a:r>
          </a:p>
        </p:txBody>
      </p:sp>
    </p:spTree>
    <p:extLst>
      <p:ext uri="{BB962C8B-B14F-4D97-AF65-F5344CB8AC3E}">
        <p14:creationId xmlns:p14="http://schemas.microsoft.com/office/powerpoint/2010/main" val="3392115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4A49060-F518-4AF2-AE43-53D72B7AD0B6}"/>
              </a:ext>
            </a:extLst>
          </p:cNvPr>
          <p:cNvSpPr>
            <a:spLocks noGrp="1"/>
          </p:cNvSpPr>
          <p:nvPr>
            <p:ph type="title"/>
          </p:nvPr>
        </p:nvSpPr>
        <p:spPr>
          <a:xfrm>
            <a:off x="1507358" y="707604"/>
            <a:ext cx="9654362" cy="1320800"/>
          </a:xfrm>
        </p:spPr>
        <p:txBody>
          <a:bodyPr anchor="ctr">
            <a:normAutofit/>
          </a:bodyPr>
          <a:lstStyle/>
          <a:p>
            <a:r>
              <a:rPr lang="en-IN" sz="5400" b="1" dirty="0">
                <a:solidFill>
                  <a:schemeClr val="accent1">
                    <a:lumMod val="75000"/>
                  </a:schemeClr>
                </a:solidFill>
                <a:latin typeface="Segoe Script" panose="030B0504020000000003" pitchFamily="66" charset="0"/>
              </a:rPr>
              <a:t>HISTORY</a:t>
            </a:r>
          </a:p>
        </p:txBody>
      </p:sp>
      <p:sp>
        <p:nvSpPr>
          <p:cNvPr id="3" name="Content Placeholder 2">
            <a:extLst>
              <a:ext uri="{FF2B5EF4-FFF2-40B4-BE49-F238E27FC236}">
                <a16:creationId xmlns:a16="http://schemas.microsoft.com/office/drawing/2014/main" id="{E74CA3ED-84D2-4239-A96B-DEC6E455DFBC}"/>
              </a:ext>
            </a:extLst>
          </p:cNvPr>
          <p:cNvSpPr>
            <a:spLocks noGrp="1"/>
          </p:cNvSpPr>
          <p:nvPr>
            <p:ph idx="1"/>
          </p:nvPr>
        </p:nvSpPr>
        <p:spPr>
          <a:xfrm>
            <a:off x="1249680" y="2015732"/>
            <a:ext cx="9805174" cy="3450613"/>
          </a:xfrm>
        </p:spPr>
        <p:txBody>
          <a:bodyPr>
            <a:normAutofit/>
          </a:bodyPr>
          <a:lstStyle/>
          <a:p>
            <a:pPr>
              <a:lnSpc>
                <a:spcPct val="150000"/>
              </a:lnSpc>
              <a:buFont typeface="Segoe Script" panose="030B0504020000000003" pitchFamily="66" charset="0"/>
              <a:buChar char="е"/>
            </a:pPr>
            <a:r>
              <a:rPr lang="en-IN" sz="1800" b="1" u="sng" dirty="0">
                <a:solidFill>
                  <a:schemeClr val="accent1">
                    <a:lumMod val="75000"/>
                  </a:schemeClr>
                </a:solidFill>
                <a:latin typeface="Segoe Script" panose="030B0504020000000003" pitchFamily="66" charset="0"/>
              </a:rPr>
              <a:t>ORBAN, 1932:- </a:t>
            </a:r>
          </a:p>
          <a:p>
            <a:pPr>
              <a:lnSpc>
                <a:spcPct val="150000"/>
              </a:lnSpc>
              <a:buFont typeface="Segoe Script" panose="030B0504020000000003" pitchFamily="66" charset="0"/>
              <a:buChar char="е"/>
            </a:pPr>
            <a:r>
              <a:rPr lang="en-IN" sz="1800" dirty="0">
                <a:solidFill>
                  <a:schemeClr val="accent1">
                    <a:lumMod val="75000"/>
                  </a:schemeClr>
                </a:solidFill>
                <a:latin typeface="Segoe Script" panose="030B0504020000000003" pitchFamily="66" charset="0"/>
              </a:rPr>
              <a:t>HISTOLOGICAL DIFFERENCES BETWEEN JUNCTIONAL EPITHELIUM AND SULCULAR EPITHELIUM.</a:t>
            </a:r>
          </a:p>
          <a:p>
            <a:pPr>
              <a:lnSpc>
                <a:spcPct val="150000"/>
              </a:lnSpc>
              <a:buFont typeface="Segoe Script" panose="030B0504020000000003" pitchFamily="66" charset="0"/>
              <a:buChar char="е"/>
            </a:pPr>
            <a:r>
              <a:rPr lang="en-IN" sz="1800" dirty="0">
                <a:solidFill>
                  <a:schemeClr val="accent1">
                    <a:lumMod val="75000"/>
                  </a:schemeClr>
                </a:solidFill>
                <a:latin typeface="Segoe Script" panose="030B0504020000000003" pitchFamily="66" charset="0"/>
              </a:rPr>
              <a:t>DESCRIBED THE EXACT MORPHOLOGICAL LOCATION OF JUNCTIONAL EPITHELIUM.</a:t>
            </a:r>
          </a:p>
          <a:p>
            <a:pPr>
              <a:lnSpc>
                <a:spcPct val="150000"/>
              </a:lnSpc>
              <a:buFont typeface="Segoe Script" panose="030B0504020000000003" pitchFamily="66" charset="0"/>
              <a:buChar char="е"/>
            </a:pPr>
            <a:r>
              <a:rPr lang="en-IN" sz="1800" dirty="0">
                <a:solidFill>
                  <a:schemeClr val="accent1">
                    <a:lumMod val="75000"/>
                  </a:schemeClr>
                </a:solidFill>
                <a:latin typeface="Segoe Script" panose="030B0504020000000003" pitchFamily="66" charset="0"/>
              </a:rPr>
              <a:t>PATHOLOGICAL POCKET AROSE DUE TO THE DEGENERATIVE CHANGES OCCURING IN THE CELLS OF EPITHELIAL ATTACHMENT.</a:t>
            </a:r>
          </a:p>
        </p:txBody>
      </p:sp>
    </p:spTree>
    <p:extLst>
      <p:ext uri="{BB962C8B-B14F-4D97-AF65-F5344CB8AC3E}">
        <p14:creationId xmlns:p14="http://schemas.microsoft.com/office/powerpoint/2010/main" val="3929937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79F4694-947E-4BB5-A53B-F9D168137C50}"/>
              </a:ext>
            </a:extLst>
          </p:cNvPr>
          <p:cNvSpPr>
            <a:spLocks noGrp="1"/>
          </p:cNvSpPr>
          <p:nvPr>
            <p:ph type="title"/>
          </p:nvPr>
        </p:nvSpPr>
        <p:spPr>
          <a:xfrm>
            <a:off x="1507358" y="707604"/>
            <a:ext cx="9654362" cy="1320800"/>
          </a:xfrm>
        </p:spPr>
        <p:txBody>
          <a:bodyPr anchor="ctr">
            <a:normAutofit/>
          </a:bodyPr>
          <a:lstStyle/>
          <a:p>
            <a:r>
              <a:rPr lang="en-IN" sz="5400" b="1" dirty="0">
                <a:solidFill>
                  <a:schemeClr val="accent1">
                    <a:lumMod val="75000"/>
                  </a:schemeClr>
                </a:solidFill>
                <a:latin typeface="Segoe Script" panose="030B0504020000000003" pitchFamily="66" charset="0"/>
              </a:rPr>
              <a:t>HISTORY</a:t>
            </a:r>
          </a:p>
        </p:txBody>
      </p:sp>
      <p:sp>
        <p:nvSpPr>
          <p:cNvPr id="3" name="Content Placeholder 2">
            <a:extLst>
              <a:ext uri="{FF2B5EF4-FFF2-40B4-BE49-F238E27FC236}">
                <a16:creationId xmlns:a16="http://schemas.microsoft.com/office/drawing/2014/main" id="{95C784F1-C610-4BF1-AFD6-EBE2E6173EC6}"/>
              </a:ext>
            </a:extLst>
          </p:cNvPr>
          <p:cNvSpPr>
            <a:spLocks noGrp="1"/>
          </p:cNvSpPr>
          <p:nvPr>
            <p:ph idx="1"/>
          </p:nvPr>
        </p:nvSpPr>
        <p:spPr>
          <a:xfrm>
            <a:off x="1246461" y="2059043"/>
            <a:ext cx="9520158" cy="3450613"/>
          </a:xfrm>
        </p:spPr>
        <p:txBody>
          <a:bodyPr>
            <a:normAutofit lnSpcReduction="10000"/>
          </a:bodyPr>
          <a:lstStyle/>
          <a:p>
            <a:pPr>
              <a:lnSpc>
                <a:spcPct val="150000"/>
              </a:lnSpc>
              <a:buFont typeface="Segoe Script" panose="030B0504020000000003" pitchFamily="66" charset="0"/>
              <a:buChar char="е"/>
            </a:pPr>
            <a:r>
              <a:rPr lang="en-IN" sz="1800" b="1" u="sng" dirty="0">
                <a:solidFill>
                  <a:schemeClr val="accent1">
                    <a:lumMod val="75000"/>
                  </a:schemeClr>
                </a:solidFill>
                <a:latin typeface="Segoe Script" panose="030B0504020000000003" pitchFamily="66" charset="0"/>
              </a:rPr>
              <a:t>MANLEY, 1936 </a:t>
            </a:r>
            <a:r>
              <a:rPr lang="en-IN" sz="1800" dirty="0">
                <a:solidFill>
                  <a:schemeClr val="accent1">
                    <a:lumMod val="75000"/>
                  </a:schemeClr>
                </a:solidFill>
                <a:latin typeface="Segoe Script" panose="030B0504020000000003" pitchFamily="66" charset="0"/>
              </a:rPr>
              <a:t>STUDIED THIN SECTIONS FROM DOGS AND STATED THAT THERE EXISTED AN ORGANIC UNION BETWEEN THE ENAMEL CUTICLE &amp; THE ORAL EPITHELIUM.</a:t>
            </a:r>
          </a:p>
          <a:p>
            <a:pPr>
              <a:lnSpc>
                <a:spcPct val="150000"/>
              </a:lnSpc>
              <a:buFont typeface="Segoe Script" panose="030B0504020000000003" pitchFamily="66" charset="0"/>
              <a:buChar char="е"/>
            </a:pPr>
            <a:r>
              <a:rPr lang="en-IN" sz="1800" b="1" u="sng" dirty="0">
                <a:solidFill>
                  <a:schemeClr val="accent1">
                    <a:lumMod val="75000"/>
                  </a:schemeClr>
                </a:solidFill>
                <a:latin typeface="Segoe Script" panose="030B0504020000000003" pitchFamily="66" charset="0"/>
              </a:rPr>
              <a:t>TOLLER, 1939 </a:t>
            </a:r>
            <a:r>
              <a:rPr lang="en-IN" sz="1800" dirty="0">
                <a:solidFill>
                  <a:schemeClr val="accent1">
                    <a:lumMod val="75000"/>
                  </a:schemeClr>
                </a:solidFill>
                <a:latin typeface="Segoe Script" panose="030B0504020000000003" pitchFamily="66" charset="0"/>
              </a:rPr>
              <a:t>ALSO WORKED ON 6 MONTHS OLD DOGS AND SUPPORTED MANLEY AND ORBAN</a:t>
            </a:r>
          </a:p>
          <a:p>
            <a:pPr>
              <a:lnSpc>
                <a:spcPct val="150000"/>
              </a:lnSpc>
              <a:buFont typeface="Segoe Script" panose="030B0504020000000003" pitchFamily="66" charset="0"/>
              <a:buChar char="е"/>
            </a:pPr>
            <a:r>
              <a:rPr lang="en-IN" sz="1800" dirty="0">
                <a:solidFill>
                  <a:schemeClr val="accent1">
                    <a:lumMod val="75000"/>
                  </a:schemeClr>
                </a:solidFill>
                <a:latin typeface="Segoe Script" panose="030B0504020000000003" pitchFamily="66" charset="0"/>
              </a:rPr>
              <a:t>.</a:t>
            </a:r>
            <a:r>
              <a:rPr lang="en-IN" sz="1800" b="1" u="sng" dirty="0">
                <a:solidFill>
                  <a:schemeClr val="accent1">
                    <a:lumMod val="75000"/>
                  </a:schemeClr>
                </a:solidFill>
                <a:latin typeface="Segoe Script" panose="030B0504020000000003" pitchFamily="66" charset="0"/>
              </a:rPr>
              <a:t>GOLDMAN. 1944 </a:t>
            </a:r>
            <a:r>
              <a:rPr lang="en-IN" sz="1800" dirty="0">
                <a:solidFill>
                  <a:schemeClr val="accent1">
                    <a:lumMod val="75000"/>
                  </a:schemeClr>
                </a:solidFill>
                <a:latin typeface="Segoe Script" panose="030B0504020000000003" pitchFamily="66" charset="0"/>
              </a:rPr>
              <a:t>STATED THAT APICAL PROLIFERATION OF THE EPITHELIAL ATTACHMENT OCCURRED DUE TO THE DESTRUCTION OF THE UBNDERLYING CONNECTIVE TISSUE ATTACHED TO IT.</a:t>
            </a:r>
          </a:p>
        </p:txBody>
      </p:sp>
    </p:spTree>
    <p:extLst>
      <p:ext uri="{BB962C8B-B14F-4D97-AF65-F5344CB8AC3E}">
        <p14:creationId xmlns:p14="http://schemas.microsoft.com/office/powerpoint/2010/main" val="1196272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9ECEED-FCCD-4D79-9A64-27DB72637D57}"/>
              </a:ext>
            </a:extLst>
          </p:cNvPr>
          <p:cNvSpPr>
            <a:spLocks noGrp="1"/>
          </p:cNvSpPr>
          <p:nvPr>
            <p:ph type="title"/>
          </p:nvPr>
        </p:nvSpPr>
        <p:spPr>
          <a:xfrm>
            <a:off x="1507358" y="718365"/>
            <a:ext cx="9654362" cy="1320800"/>
          </a:xfrm>
        </p:spPr>
        <p:txBody>
          <a:bodyPr anchor="ctr">
            <a:normAutofit/>
          </a:bodyPr>
          <a:lstStyle/>
          <a:p>
            <a:r>
              <a:rPr lang="en-IN" sz="5400" b="1" dirty="0">
                <a:solidFill>
                  <a:schemeClr val="accent1">
                    <a:lumMod val="75000"/>
                  </a:schemeClr>
                </a:solidFill>
                <a:latin typeface="Segoe Script" panose="030B0504020000000003" pitchFamily="66" charset="0"/>
              </a:rPr>
              <a:t>HISTORY</a:t>
            </a:r>
          </a:p>
        </p:txBody>
      </p:sp>
      <p:sp>
        <p:nvSpPr>
          <p:cNvPr id="3" name="Content Placeholder 2">
            <a:extLst>
              <a:ext uri="{FF2B5EF4-FFF2-40B4-BE49-F238E27FC236}">
                <a16:creationId xmlns:a16="http://schemas.microsoft.com/office/drawing/2014/main" id="{22F08F3B-A3D5-452C-9BA4-408A14788632}"/>
              </a:ext>
            </a:extLst>
          </p:cNvPr>
          <p:cNvSpPr>
            <a:spLocks noGrp="1"/>
          </p:cNvSpPr>
          <p:nvPr>
            <p:ph idx="1"/>
          </p:nvPr>
        </p:nvSpPr>
        <p:spPr>
          <a:xfrm>
            <a:off x="1236521" y="2039165"/>
            <a:ext cx="7758391" cy="3758903"/>
          </a:xfrm>
        </p:spPr>
        <p:txBody>
          <a:bodyPr>
            <a:noAutofit/>
          </a:bodyPr>
          <a:lstStyle/>
          <a:p>
            <a:pPr>
              <a:lnSpc>
                <a:spcPct val="150000"/>
              </a:lnSpc>
              <a:buFont typeface="Segoe Script" panose="030B0504020000000003" pitchFamily="66" charset="0"/>
              <a:buChar char="е"/>
            </a:pPr>
            <a:r>
              <a:rPr lang="en-US" sz="1800" b="1" u="sng" dirty="0">
                <a:solidFill>
                  <a:schemeClr val="accent1">
                    <a:lumMod val="75000"/>
                  </a:schemeClr>
                </a:solidFill>
                <a:latin typeface="Segoe Script" panose="030B0504020000000003" pitchFamily="66" charset="0"/>
              </a:rPr>
              <a:t>WAREHAUG, 1952 </a:t>
            </a:r>
            <a:r>
              <a:rPr lang="en-US" sz="1800" dirty="0">
                <a:solidFill>
                  <a:schemeClr val="accent1">
                    <a:lumMod val="75000"/>
                  </a:schemeClr>
                </a:solidFill>
                <a:latin typeface="Segoe Script" panose="030B0504020000000003" pitchFamily="66" charset="0"/>
              </a:rPr>
              <a:t>FELT THAT THE HISTOLÓGICA! CONCEPT OF THE GINGIVAL SULCUS, AS PROPOSED BY GOTTLIEB, DID NOT CORRELATE WITH </a:t>
            </a:r>
            <a:r>
              <a:rPr lang="en-IN" sz="1800" dirty="0">
                <a:solidFill>
                  <a:schemeClr val="accent1">
                    <a:lumMod val="75000"/>
                  </a:schemeClr>
                </a:solidFill>
                <a:latin typeface="Segoe Script" panose="030B0504020000000003" pitchFamily="66" charset="0"/>
              </a:rPr>
              <a:t>THE CLINICAL PICTURE.</a:t>
            </a:r>
          </a:p>
          <a:p>
            <a:pPr>
              <a:lnSpc>
                <a:spcPct val="150000"/>
              </a:lnSpc>
              <a:buFont typeface="Segoe Script" panose="030B0504020000000003" pitchFamily="66" charset="0"/>
              <a:buChar char="е"/>
            </a:pPr>
            <a:r>
              <a:rPr lang="en-IN" sz="1800" dirty="0">
                <a:solidFill>
                  <a:schemeClr val="accent1">
                    <a:lumMod val="75000"/>
                  </a:schemeClr>
                </a:solidFill>
                <a:latin typeface="Segoe Script" panose="030B0504020000000003" pitchFamily="66" charset="0"/>
              </a:rPr>
              <a:t>HE BELIEVED THAT IT </a:t>
            </a:r>
            <a:r>
              <a:rPr lang="en-US" sz="1800" dirty="0">
                <a:solidFill>
                  <a:schemeClr val="accent1">
                    <a:lumMod val="75000"/>
                  </a:schemeClr>
                </a:solidFill>
                <a:latin typeface="Segoe Script" panose="030B0504020000000003" pitchFamily="66" charset="0"/>
              </a:rPr>
              <a:t>WAS OF GREAT SIGNIFICANCE THAT THE RELATION BETWEEN THE CLINICAL AND THE HISTOLOGICAL CONCEPT OF THE GINGIVAL POCKET BE UNDERSTOOD AS WELL AS DISTINGUISHING BETWEEN A PHYSIOLOGIC AND A PATHOLOGIC POCKET.</a:t>
            </a:r>
            <a:endParaRPr lang="en-IN" sz="1800" dirty="0">
              <a:solidFill>
                <a:schemeClr val="accent1">
                  <a:lumMod val="75000"/>
                </a:schemeClr>
              </a:solidFill>
              <a:latin typeface="Segoe Script" panose="030B0504020000000003" pitchFamily="66" charset="0"/>
            </a:endParaRPr>
          </a:p>
          <a:p>
            <a:pPr>
              <a:lnSpc>
                <a:spcPct val="150000"/>
              </a:lnSpc>
              <a:buFont typeface="Gigi" panose="04040504061007020D02" pitchFamily="82" charset="0"/>
              <a:buChar char="à"/>
            </a:pPr>
            <a:endParaRPr lang="en-IN" sz="1800" dirty="0">
              <a:solidFill>
                <a:schemeClr val="accent1">
                  <a:lumMod val="75000"/>
                </a:schemeClr>
              </a:solidFill>
              <a:latin typeface="Segoe Script" panose="030B0504020000000003" pitchFamily="66" charset="0"/>
            </a:endParaRPr>
          </a:p>
        </p:txBody>
      </p:sp>
      <p:pic>
        <p:nvPicPr>
          <p:cNvPr id="4" name="Picture 2" descr="C:\Users\Sheeja\Downloads\waerhaug j.jpg">
            <a:extLst>
              <a:ext uri="{FF2B5EF4-FFF2-40B4-BE49-F238E27FC236}">
                <a16:creationId xmlns:a16="http://schemas.microsoft.com/office/drawing/2014/main" id="{DBFB14A6-5E5D-4E05-B51E-9E07DC90777A}"/>
              </a:ext>
            </a:extLst>
          </p:cNvPr>
          <p:cNvPicPr>
            <a:picLocks noChangeAspect="1" noChangeArrowheads="1"/>
          </p:cNvPicPr>
          <p:nvPr/>
        </p:nvPicPr>
        <p:blipFill>
          <a:blip r:embed="rId2" cstate="print"/>
          <a:stretch>
            <a:fillRect/>
          </a:stretch>
        </p:blipFill>
        <p:spPr bwMode="auto">
          <a:xfrm>
            <a:off x="8892149" y="1298430"/>
            <a:ext cx="3299851" cy="478239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6098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23B8EF4-727C-45FA-9DA7-7E72C0E94E17}"/>
              </a:ext>
            </a:extLst>
          </p:cNvPr>
          <p:cNvSpPr>
            <a:spLocks noGrp="1"/>
          </p:cNvSpPr>
          <p:nvPr>
            <p:ph type="title"/>
          </p:nvPr>
        </p:nvSpPr>
        <p:spPr>
          <a:xfrm>
            <a:off x="1507358" y="718365"/>
            <a:ext cx="9654362" cy="1320800"/>
          </a:xfrm>
        </p:spPr>
        <p:txBody>
          <a:bodyPr anchor="ctr">
            <a:normAutofit/>
          </a:bodyPr>
          <a:lstStyle/>
          <a:p>
            <a:r>
              <a:rPr lang="en-IN" sz="5400" b="1" dirty="0">
                <a:solidFill>
                  <a:schemeClr val="accent1">
                    <a:lumMod val="75000"/>
                  </a:schemeClr>
                </a:solidFill>
                <a:latin typeface="Segoe Script" panose="030B0504020000000003" pitchFamily="66" charset="0"/>
              </a:rPr>
              <a:t>HISTORY</a:t>
            </a:r>
          </a:p>
        </p:txBody>
      </p:sp>
      <p:sp>
        <p:nvSpPr>
          <p:cNvPr id="3" name="Content Placeholder 2">
            <a:extLst>
              <a:ext uri="{FF2B5EF4-FFF2-40B4-BE49-F238E27FC236}">
                <a16:creationId xmlns:a16="http://schemas.microsoft.com/office/drawing/2014/main" id="{38D301AE-4992-43CD-BF9A-1B99B9958E15}"/>
              </a:ext>
            </a:extLst>
          </p:cNvPr>
          <p:cNvSpPr>
            <a:spLocks noGrp="1"/>
          </p:cNvSpPr>
          <p:nvPr>
            <p:ph idx="1"/>
          </p:nvPr>
        </p:nvSpPr>
        <p:spPr>
          <a:xfrm>
            <a:off x="159026" y="1568470"/>
            <a:ext cx="8574097" cy="4123903"/>
          </a:xfrm>
        </p:spPr>
        <p:txBody>
          <a:bodyPr>
            <a:noAutofit/>
          </a:bodyPr>
          <a:lstStyle/>
          <a:p>
            <a:pPr>
              <a:lnSpc>
                <a:spcPct val="170000"/>
              </a:lnSpc>
              <a:buFont typeface="Segoe Script" panose="030B0504020000000003" pitchFamily="66" charset="0"/>
              <a:buChar char="е"/>
            </a:pPr>
            <a:r>
              <a:rPr lang="en-IN" sz="1600" dirty="0">
                <a:solidFill>
                  <a:schemeClr val="accent1">
                    <a:lumMod val="75000"/>
                  </a:schemeClr>
                </a:solidFill>
                <a:latin typeface="Segoe Script" panose="030B0504020000000003" pitchFamily="66" charset="0"/>
              </a:rPr>
              <a:t>BASE OF THE </a:t>
            </a:r>
            <a:r>
              <a:rPr lang="en-US" sz="1600" dirty="0">
                <a:solidFill>
                  <a:schemeClr val="accent1">
                    <a:lumMod val="75000"/>
                  </a:schemeClr>
                </a:solidFill>
                <a:latin typeface="Segoe Script" panose="030B0504020000000003" pitchFamily="66" charset="0"/>
              </a:rPr>
              <a:t>POCKET WAS AT THE CEMENTOENAMEL JUNCFION </a:t>
            </a:r>
            <a:r>
              <a:rPr lang="en-IN" sz="1600" dirty="0">
                <a:solidFill>
                  <a:schemeClr val="accent1">
                    <a:lumMod val="75000"/>
                  </a:schemeClr>
                </a:solidFill>
                <a:latin typeface="Segoe Script" panose="030B0504020000000003" pitchFamily="66" charset="0"/>
              </a:rPr>
              <a:t>(CEJ).</a:t>
            </a:r>
          </a:p>
          <a:p>
            <a:pPr>
              <a:lnSpc>
                <a:spcPct val="170000"/>
              </a:lnSpc>
              <a:buFont typeface="Segoe Script" panose="030B0504020000000003" pitchFamily="66" charset="0"/>
              <a:buChar char="е"/>
            </a:pPr>
            <a:r>
              <a:rPr lang="en-IN" sz="1600" dirty="0">
                <a:solidFill>
                  <a:schemeClr val="accent1">
                    <a:lumMod val="75000"/>
                  </a:schemeClr>
                </a:solidFill>
                <a:latin typeface="Segoe Script" panose="030B0504020000000003" pitchFamily="66" charset="0"/>
              </a:rPr>
              <a:t>HE ALSO </a:t>
            </a:r>
            <a:r>
              <a:rPr lang="en-US" sz="1600" dirty="0">
                <a:solidFill>
                  <a:schemeClr val="accent1">
                    <a:lumMod val="75000"/>
                  </a:schemeClr>
                </a:solidFill>
                <a:latin typeface="Segoe Script" panose="030B0504020000000003" pitchFamily="66" charset="0"/>
              </a:rPr>
              <a:t>OBSERVED AN ADHERENCE OF THE SULCULAR EPITHELIUM TO THE TOOTH SURFACE AND DESCRIBED IT AS BEING OF THE SAME NATURE AS MUCOSA PRESSED AGAINST GLASS. </a:t>
            </a:r>
          </a:p>
          <a:p>
            <a:pPr>
              <a:lnSpc>
                <a:spcPct val="170000"/>
              </a:lnSpc>
              <a:buFont typeface="Segoe Script" panose="030B0504020000000003" pitchFamily="66" charset="0"/>
              <a:buChar char="е"/>
            </a:pPr>
            <a:r>
              <a:rPr lang="en-US" sz="1600" dirty="0">
                <a:solidFill>
                  <a:schemeClr val="accent1">
                    <a:lumMod val="75000"/>
                  </a:schemeClr>
                </a:solidFill>
                <a:latin typeface="Segoe Script" panose="030B0504020000000003" pitchFamily="66" charset="0"/>
              </a:rPr>
              <a:t>HE EXAMINED THE SAME SECTIONS HISTOLOGICALLY AND CONCLUDED "THAT NO EPITHELIAL ATTACHMENT EXISTED APICALLY TO THE BOTTOM OF THE CLINICAL POCKET." </a:t>
            </a:r>
          </a:p>
          <a:p>
            <a:pPr>
              <a:lnSpc>
                <a:spcPct val="170000"/>
              </a:lnSpc>
              <a:buFont typeface="Segoe Script" panose="030B0504020000000003" pitchFamily="66" charset="0"/>
              <a:buChar char="е"/>
            </a:pPr>
            <a:r>
              <a:rPr lang="en-US" sz="1600" dirty="0">
                <a:solidFill>
                  <a:schemeClr val="accent1">
                    <a:lumMod val="75000"/>
                  </a:schemeClr>
                </a:solidFill>
                <a:latin typeface="Segoe Script" panose="030B0504020000000003" pitchFamily="66" charset="0"/>
              </a:rPr>
              <a:t>HE CONCLUDED THAT THE </a:t>
            </a:r>
            <a:r>
              <a:rPr lang="en-US" sz="1600" b="1" u="sng" dirty="0">
                <a:solidFill>
                  <a:schemeClr val="accent1">
                    <a:lumMod val="75000"/>
                  </a:schemeClr>
                </a:solidFill>
                <a:latin typeface="Segoe Script" panose="030B0504020000000003" pitchFamily="66" charset="0"/>
              </a:rPr>
              <a:t>TERM "EPITHELIAL ATTACHMENT" HAD NO REASON TO EXIST </a:t>
            </a:r>
            <a:r>
              <a:rPr lang="en-US" sz="1600" dirty="0">
                <a:solidFill>
                  <a:schemeClr val="accent1">
                    <a:lumMod val="75000"/>
                  </a:schemeClr>
                </a:solidFill>
                <a:latin typeface="Segoe Script" panose="030B0504020000000003" pitchFamily="66" charset="0"/>
              </a:rPr>
              <a:t>AND SUGGESTED IT BE REPLACED WITH </a:t>
            </a:r>
            <a:r>
              <a:rPr lang="en-US" sz="1600" b="1" u="sng" dirty="0">
                <a:solidFill>
                  <a:schemeClr val="accent1">
                    <a:lumMod val="75000"/>
                  </a:schemeClr>
                </a:solidFill>
                <a:latin typeface="Segoe Script" panose="030B0504020000000003" pitchFamily="66" charset="0"/>
              </a:rPr>
              <a:t>“POCKET EPITHELIUM ADJACENT TO THE TOOTH”</a:t>
            </a:r>
            <a:r>
              <a:rPr lang="en-US" sz="1600" dirty="0">
                <a:solidFill>
                  <a:schemeClr val="accent1">
                    <a:lumMod val="75000"/>
                  </a:schemeClr>
                </a:solidFill>
                <a:latin typeface="Segoe Script" panose="030B0504020000000003" pitchFamily="66" charset="0"/>
              </a:rPr>
              <a:t> (OR) </a:t>
            </a:r>
            <a:r>
              <a:rPr lang="en-US" sz="1600" b="1" u="sng" dirty="0">
                <a:solidFill>
                  <a:schemeClr val="accent1">
                    <a:lumMod val="75000"/>
                  </a:schemeClr>
                </a:solidFill>
                <a:latin typeface="Segoe Script" panose="030B0504020000000003" pitchFamily="66" charset="0"/>
              </a:rPr>
              <a:t>“</a:t>
            </a:r>
            <a:r>
              <a:rPr lang="en-IN" sz="1600" b="1" u="sng" dirty="0">
                <a:solidFill>
                  <a:schemeClr val="accent1">
                    <a:lumMod val="75000"/>
                  </a:schemeClr>
                </a:solidFill>
                <a:latin typeface="Segoe Script" panose="030B0504020000000003" pitchFamily="66" charset="0"/>
              </a:rPr>
              <a:t>EPITHELIAL CUFF”.</a:t>
            </a:r>
          </a:p>
        </p:txBody>
      </p:sp>
      <p:pic>
        <p:nvPicPr>
          <p:cNvPr id="5" name="Picture 2" descr="C:\Users\Sheeja\Downloads\waerhaug j.jpg">
            <a:extLst>
              <a:ext uri="{FF2B5EF4-FFF2-40B4-BE49-F238E27FC236}">
                <a16:creationId xmlns:a16="http://schemas.microsoft.com/office/drawing/2014/main" id="{4B9CE7C7-6C1C-47C5-969A-B907ADFFCD6F}"/>
              </a:ext>
            </a:extLst>
          </p:cNvPr>
          <p:cNvPicPr>
            <a:picLocks noChangeAspect="1" noChangeArrowheads="1"/>
          </p:cNvPicPr>
          <p:nvPr/>
        </p:nvPicPr>
        <p:blipFill>
          <a:blip r:embed="rId2" cstate="print"/>
          <a:stretch>
            <a:fillRect/>
          </a:stretch>
        </p:blipFill>
        <p:spPr bwMode="auto">
          <a:xfrm>
            <a:off x="8733123" y="1139404"/>
            <a:ext cx="3299851" cy="478239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6537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AC1D3-ADD4-4FE9-BDA4-E9E589B01A54}"/>
              </a:ext>
            </a:extLst>
          </p:cNvPr>
          <p:cNvSpPr>
            <a:spLocks noGrp="1"/>
          </p:cNvSpPr>
          <p:nvPr>
            <p:ph type="title"/>
          </p:nvPr>
        </p:nvSpPr>
        <p:spPr/>
        <p:txBody>
          <a:bodyPr>
            <a:normAutofit/>
          </a:bodyPr>
          <a:lstStyle/>
          <a:p>
            <a:r>
              <a:rPr lang="en-IN" sz="4800" b="1" dirty="0">
                <a:solidFill>
                  <a:schemeClr val="accent1">
                    <a:lumMod val="75000"/>
                  </a:schemeClr>
                </a:solidFill>
                <a:latin typeface="Segoe Script" panose="030B0504020000000003" pitchFamily="66" charset="0"/>
              </a:rPr>
              <a:t>CONTENTS</a:t>
            </a:r>
          </a:p>
        </p:txBody>
      </p:sp>
      <p:sp>
        <p:nvSpPr>
          <p:cNvPr id="3" name="Content Placeholder 2">
            <a:extLst>
              <a:ext uri="{FF2B5EF4-FFF2-40B4-BE49-F238E27FC236}">
                <a16:creationId xmlns:a16="http://schemas.microsoft.com/office/drawing/2014/main" id="{ED828712-F0F6-4D2E-A8BD-BA824AFD873D}"/>
              </a:ext>
            </a:extLst>
          </p:cNvPr>
          <p:cNvSpPr>
            <a:spLocks noGrp="1"/>
          </p:cNvSpPr>
          <p:nvPr>
            <p:ph idx="1"/>
          </p:nvPr>
        </p:nvSpPr>
        <p:spPr>
          <a:xfrm>
            <a:off x="1271654" y="1825492"/>
            <a:ext cx="10920346" cy="4224434"/>
          </a:xfrm>
        </p:spPr>
        <p:txBody>
          <a:bodyPr numCol="2">
            <a:noAutofit/>
          </a:bodyPr>
          <a:lstStyle/>
          <a:p>
            <a:pPr>
              <a:lnSpc>
                <a:spcPct val="150000"/>
              </a:lnSpc>
              <a:buClr>
                <a:schemeClr val="accent1">
                  <a:lumMod val="75000"/>
                </a:schemeClr>
              </a:buClr>
              <a:buFont typeface="Segoe Script" panose="030B0504020000000003" pitchFamily="66" charset="0"/>
              <a:buChar char="е"/>
            </a:pPr>
            <a:r>
              <a:rPr lang="en-IN" sz="1800" b="1" dirty="0">
                <a:solidFill>
                  <a:schemeClr val="accent1">
                    <a:lumMod val="75000"/>
                  </a:schemeClr>
                </a:solidFill>
                <a:latin typeface="Segoe Script" panose="030B0504020000000003" pitchFamily="66" charset="0"/>
              </a:rPr>
              <a:t>INTRODUCTION.</a:t>
            </a:r>
          </a:p>
          <a:p>
            <a:pPr>
              <a:lnSpc>
                <a:spcPct val="150000"/>
              </a:lnSpc>
              <a:buClr>
                <a:schemeClr val="accent1">
                  <a:lumMod val="75000"/>
                </a:schemeClr>
              </a:buClr>
              <a:buFont typeface="Segoe Script" panose="030B0504020000000003" pitchFamily="66" charset="0"/>
              <a:buChar char="е"/>
            </a:pPr>
            <a:r>
              <a:rPr lang="en-IN" sz="1800" b="1" dirty="0">
                <a:solidFill>
                  <a:schemeClr val="accent1">
                    <a:lumMod val="75000"/>
                  </a:schemeClr>
                </a:solidFill>
                <a:latin typeface="Segoe Script" panose="030B0504020000000003" pitchFamily="66" charset="0"/>
              </a:rPr>
              <a:t>HISTORY-STUDIES RELATED TO JUNCTIONAL EPITHELIUM.</a:t>
            </a:r>
          </a:p>
          <a:p>
            <a:pPr>
              <a:lnSpc>
                <a:spcPct val="150000"/>
              </a:lnSpc>
              <a:buClr>
                <a:schemeClr val="accent1">
                  <a:lumMod val="75000"/>
                </a:schemeClr>
              </a:buClr>
              <a:buFont typeface="Segoe Script" panose="030B0504020000000003" pitchFamily="66" charset="0"/>
              <a:buChar char="е"/>
            </a:pPr>
            <a:r>
              <a:rPr lang="en-IN" sz="1800" b="1" dirty="0">
                <a:solidFill>
                  <a:schemeClr val="accent1">
                    <a:lumMod val="75000"/>
                  </a:schemeClr>
                </a:solidFill>
                <a:latin typeface="Segoe Script" panose="030B0504020000000003" pitchFamily="66" charset="0"/>
              </a:rPr>
              <a:t>DEVELOPMENT OF JUNCTIONAL EPITHELIUM.</a:t>
            </a:r>
          </a:p>
          <a:p>
            <a:pPr>
              <a:lnSpc>
                <a:spcPct val="150000"/>
              </a:lnSpc>
              <a:buClr>
                <a:schemeClr val="accent1">
                  <a:lumMod val="75000"/>
                </a:schemeClr>
              </a:buClr>
              <a:buFont typeface="Segoe Script" panose="030B0504020000000003" pitchFamily="66" charset="0"/>
              <a:buChar char="е"/>
            </a:pPr>
            <a:r>
              <a:rPr lang="en-IN" sz="1800" b="1" dirty="0">
                <a:solidFill>
                  <a:schemeClr val="accent1">
                    <a:lumMod val="75000"/>
                  </a:schemeClr>
                </a:solidFill>
                <a:latin typeface="Segoe Script" panose="030B0504020000000003" pitchFamily="66" charset="0"/>
              </a:rPr>
              <a:t>ATTACHMENT CONCEPTS.</a:t>
            </a:r>
          </a:p>
          <a:p>
            <a:pPr>
              <a:lnSpc>
                <a:spcPct val="150000"/>
              </a:lnSpc>
              <a:buClr>
                <a:schemeClr val="accent1">
                  <a:lumMod val="75000"/>
                </a:schemeClr>
              </a:buClr>
              <a:buFont typeface="Segoe Script" panose="030B0504020000000003" pitchFamily="66" charset="0"/>
              <a:buChar char="е"/>
            </a:pPr>
            <a:r>
              <a:rPr lang="en-IN" sz="1800" b="1" dirty="0">
                <a:solidFill>
                  <a:schemeClr val="accent1">
                    <a:lumMod val="75000"/>
                  </a:schemeClr>
                </a:solidFill>
                <a:latin typeface="Segoe Script" panose="030B0504020000000003" pitchFamily="66" charset="0"/>
              </a:rPr>
              <a:t>STRUCTURAL, ULTRASTRUCTURAL OF JUNCTIONAL EPITHELIUM.</a:t>
            </a:r>
          </a:p>
          <a:p>
            <a:pPr>
              <a:lnSpc>
                <a:spcPct val="150000"/>
              </a:lnSpc>
              <a:buClr>
                <a:schemeClr val="accent1">
                  <a:lumMod val="75000"/>
                </a:schemeClr>
              </a:buClr>
              <a:buFont typeface="Segoe Script" panose="030B0504020000000003" pitchFamily="66" charset="0"/>
              <a:buChar char="е"/>
            </a:pPr>
            <a:endParaRPr lang="en-IN" sz="1800" b="1" dirty="0">
              <a:solidFill>
                <a:schemeClr val="accent1">
                  <a:lumMod val="75000"/>
                </a:schemeClr>
              </a:solidFill>
              <a:latin typeface="Segoe Script" panose="030B0504020000000003" pitchFamily="66" charset="0"/>
            </a:endParaRPr>
          </a:p>
          <a:p>
            <a:pPr>
              <a:lnSpc>
                <a:spcPct val="150000"/>
              </a:lnSpc>
              <a:buClr>
                <a:schemeClr val="accent1">
                  <a:lumMod val="75000"/>
                </a:schemeClr>
              </a:buClr>
              <a:buFont typeface="Segoe Script" panose="030B0504020000000003" pitchFamily="66" charset="0"/>
              <a:buChar char="е"/>
            </a:pPr>
            <a:r>
              <a:rPr lang="en-IN" sz="1800" b="1" dirty="0">
                <a:solidFill>
                  <a:schemeClr val="accent1">
                    <a:lumMod val="75000"/>
                  </a:schemeClr>
                </a:solidFill>
                <a:latin typeface="Segoe Script" panose="030B0504020000000003" pitchFamily="66" charset="0"/>
              </a:rPr>
              <a:t>HISTOLOGY OF JUNCTIONAL EPITHELIUM.</a:t>
            </a:r>
          </a:p>
          <a:p>
            <a:pPr>
              <a:lnSpc>
                <a:spcPct val="150000"/>
              </a:lnSpc>
              <a:buClr>
                <a:schemeClr val="accent1">
                  <a:lumMod val="75000"/>
                </a:schemeClr>
              </a:buClr>
              <a:buFont typeface="Segoe Script" panose="030B0504020000000003" pitchFamily="66" charset="0"/>
              <a:buChar char="е"/>
            </a:pPr>
            <a:r>
              <a:rPr lang="en-IN" sz="1800" b="1" dirty="0">
                <a:solidFill>
                  <a:schemeClr val="accent1">
                    <a:lumMod val="75000"/>
                  </a:schemeClr>
                </a:solidFill>
                <a:latin typeface="Segoe Script" panose="030B0504020000000003" pitchFamily="66" charset="0"/>
              </a:rPr>
              <a:t>DYNAMICS OF JUNCTIONAL EPITHELIUM.</a:t>
            </a:r>
          </a:p>
          <a:p>
            <a:pPr>
              <a:lnSpc>
                <a:spcPct val="150000"/>
              </a:lnSpc>
              <a:buClr>
                <a:schemeClr val="accent1">
                  <a:lumMod val="75000"/>
                </a:schemeClr>
              </a:buClr>
              <a:buFont typeface="Segoe Script" panose="030B0504020000000003" pitchFamily="66" charset="0"/>
              <a:buChar char="е"/>
            </a:pPr>
            <a:r>
              <a:rPr lang="en-IN" sz="1800" b="1" dirty="0">
                <a:solidFill>
                  <a:schemeClr val="accent1">
                    <a:lumMod val="75000"/>
                  </a:schemeClr>
                </a:solidFill>
                <a:latin typeface="Segoe Script" panose="030B0504020000000003" pitchFamily="66" charset="0"/>
              </a:rPr>
              <a:t>VARIOUS FUNCTIONS OF JUNCTIONAL EPITHELIUM-STRUCTURES AND MOLECULES RELATED TO IT.</a:t>
            </a:r>
          </a:p>
          <a:p>
            <a:pPr>
              <a:lnSpc>
                <a:spcPct val="150000"/>
              </a:lnSpc>
              <a:buClr>
                <a:schemeClr val="accent1">
                  <a:lumMod val="75000"/>
                </a:schemeClr>
              </a:buClr>
              <a:buFont typeface="Segoe Script" panose="030B0504020000000003" pitchFamily="66" charset="0"/>
              <a:buChar char="е"/>
            </a:pPr>
            <a:r>
              <a:rPr lang="en-IN" sz="1800" b="1" dirty="0">
                <a:solidFill>
                  <a:schemeClr val="accent1">
                    <a:lumMod val="75000"/>
                  </a:schemeClr>
                </a:solidFill>
                <a:latin typeface="Segoe Script" panose="030B0504020000000003" pitchFamily="66" charset="0"/>
              </a:rPr>
              <a:t>APPLIED ASPECT.</a:t>
            </a:r>
          </a:p>
          <a:p>
            <a:pPr>
              <a:lnSpc>
                <a:spcPct val="150000"/>
              </a:lnSpc>
              <a:buClr>
                <a:schemeClr val="accent1">
                  <a:lumMod val="75000"/>
                </a:schemeClr>
              </a:buClr>
              <a:buFont typeface="Segoe Script" panose="030B0504020000000003" pitchFamily="66" charset="0"/>
              <a:buChar char="е"/>
            </a:pPr>
            <a:r>
              <a:rPr lang="en-IN" sz="1800" b="1" dirty="0">
                <a:solidFill>
                  <a:schemeClr val="accent1">
                    <a:lumMod val="75000"/>
                  </a:schemeClr>
                </a:solidFill>
                <a:latin typeface="Segoe Script" panose="030B0504020000000003" pitchFamily="66" charset="0"/>
              </a:rPr>
              <a:t>CONCLUSION.</a:t>
            </a:r>
          </a:p>
        </p:txBody>
      </p:sp>
    </p:spTree>
    <p:extLst>
      <p:ext uri="{BB962C8B-B14F-4D97-AF65-F5344CB8AC3E}">
        <p14:creationId xmlns:p14="http://schemas.microsoft.com/office/powerpoint/2010/main" val="750232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69C8937-49F7-4649-9D78-F53BBDDF9BFE}"/>
              </a:ext>
            </a:extLst>
          </p:cNvPr>
          <p:cNvSpPr>
            <a:spLocks noGrp="1"/>
          </p:cNvSpPr>
          <p:nvPr>
            <p:ph type="title"/>
          </p:nvPr>
        </p:nvSpPr>
        <p:spPr>
          <a:xfrm>
            <a:off x="1507358" y="718365"/>
            <a:ext cx="9654362" cy="1320800"/>
          </a:xfrm>
        </p:spPr>
        <p:txBody>
          <a:bodyPr anchor="ctr">
            <a:normAutofit/>
          </a:bodyPr>
          <a:lstStyle/>
          <a:p>
            <a:r>
              <a:rPr lang="en-IN" sz="5400" b="1" dirty="0">
                <a:solidFill>
                  <a:schemeClr val="accent1">
                    <a:lumMod val="75000"/>
                  </a:schemeClr>
                </a:solidFill>
                <a:latin typeface="Segoe Script" panose="030B0504020000000003" pitchFamily="66" charset="0"/>
              </a:rPr>
              <a:t>HISTORY</a:t>
            </a:r>
          </a:p>
        </p:txBody>
      </p:sp>
      <p:sp>
        <p:nvSpPr>
          <p:cNvPr id="3" name="Content Placeholder 2">
            <a:extLst>
              <a:ext uri="{FF2B5EF4-FFF2-40B4-BE49-F238E27FC236}">
                <a16:creationId xmlns:a16="http://schemas.microsoft.com/office/drawing/2014/main" id="{0B9FAE59-F245-46EE-B61B-325AB9F53F25}"/>
              </a:ext>
            </a:extLst>
          </p:cNvPr>
          <p:cNvSpPr>
            <a:spLocks noGrp="1"/>
          </p:cNvSpPr>
          <p:nvPr>
            <p:ph idx="1"/>
          </p:nvPr>
        </p:nvSpPr>
        <p:spPr>
          <a:xfrm>
            <a:off x="1256401" y="2070626"/>
            <a:ext cx="9520158" cy="3450613"/>
          </a:xfrm>
        </p:spPr>
        <p:txBody>
          <a:bodyPr>
            <a:normAutofit/>
          </a:bodyPr>
          <a:lstStyle/>
          <a:p>
            <a:pPr>
              <a:lnSpc>
                <a:spcPct val="150000"/>
              </a:lnSpc>
              <a:buFont typeface="Segoe Script" panose="030B0504020000000003" pitchFamily="66" charset="0"/>
              <a:buChar char="е"/>
            </a:pPr>
            <a:r>
              <a:rPr lang="en-US" b="1" u="sng" dirty="0">
                <a:solidFill>
                  <a:schemeClr val="accent1">
                    <a:lumMod val="75000"/>
                  </a:schemeClr>
                </a:solidFill>
                <a:latin typeface="Segoe Script" panose="030B0504020000000003" pitchFamily="66" charset="0"/>
              </a:rPr>
              <a:t>BAUME, 1953</a:t>
            </a:r>
            <a:r>
              <a:rPr lang="en-US" dirty="0">
                <a:solidFill>
                  <a:schemeClr val="accent1">
                    <a:lumMod val="75000"/>
                  </a:schemeClr>
                </a:solidFill>
                <a:latin typeface="Segoe Script" panose="030B0504020000000003" pitchFamily="66" charset="0"/>
              </a:rPr>
              <a:t> STUDIED THE STRUCTURAL ELEMENTS INVOLVED WITH THE MECHANICAL CONNECTION BETWEEN EPITHEHUM AND TOOTH SURFACE USING.PHASE CONTRAST MICROSCOPY WAS USED.</a:t>
            </a:r>
          </a:p>
          <a:p>
            <a:pPr>
              <a:lnSpc>
                <a:spcPct val="150000"/>
              </a:lnSpc>
              <a:buFont typeface="Segoe Script" panose="030B0504020000000003" pitchFamily="66" charset="0"/>
              <a:buChar char="е"/>
            </a:pPr>
            <a:r>
              <a:rPr lang="en-US" dirty="0">
                <a:solidFill>
                  <a:schemeClr val="accent1">
                    <a:lumMod val="75000"/>
                  </a:schemeClr>
                </a:solidFill>
                <a:latin typeface="Segoe Script" panose="030B0504020000000003" pitchFamily="66" charset="0"/>
              </a:rPr>
              <a:t>HE CONCLUDED THE EPITHELIAL ATTACHMENT IS OF A FIBROUS NATURE </a:t>
            </a:r>
            <a:r>
              <a:rPr lang="en-IN" dirty="0">
                <a:solidFill>
                  <a:schemeClr val="accent1">
                    <a:lumMod val="75000"/>
                  </a:schemeClr>
                </a:solidFill>
                <a:latin typeface="Segoe Script" panose="030B0504020000000003" pitchFamily="66" charset="0"/>
              </a:rPr>
              <a:t>(TONOFIBRILS) AN DEPENDENT UPON </a:t>
            </a:r>
            <a:r>
              <a:rPr lang="en-US" dirty="0">
                <a:solidFill>
                  <a:schemeClr val="accent1">
                    <a:lumMod val="75000"/>
                  </a:schemeClr>
                </a:solidFill>
                <a:latin typeface="Segoe Script" panose="030B0504020000000003" pitchFamily="66" charset="0"/>
              </a:rPr>
              <a:t>THE VITALITY OF THE EPITHELIAL CELIS.</a:t>
            </a:r>
            <a:endParaRPr lang="en-IN" dirty="0">
              <a:solidFill>
                <a:schemeClr val="accent1">
                  <a:lumMod val="75000"/>
                </a:schemeClr>
              </a:solidFill>
              <a:latin typeface="Segoe Script" panose="030B0504020000000003" pitchFamily="66" charset="0"/>
            </a:endParaRPr>
          </a:p>
        </p:txBody>
      </p:sp>
    </p:spTree>
    <p:extLst>
      <p:ext uri="{BB962C8B-B14F-4D97-AF65-F5344CB8AC3E}">
        <p14:creationId xmlns:p14="http://schemas.microsoft.com/office/powerpoint/2010/main" val="3766129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338F5B-F718-42A4-A4F9-E5FACFE68FCB}"/>
              </a:ext>
            </a:extLst>
          </p:cNvPr>
          <p:cNvSpPr>
            <a:spLocks noGrp="1"/>
          </p:cNvSpPr>
          <p:nvPr>
            <p:ph type="title"/>
          </p:nvPr>
        </p:nvSpPr>
        <p:spPr>
          <a:xfrm>
            <a:off x="1507358" y="718365"/>
            <a:ext cx="9654362" cy="1320800"/>
          </a:xfrm>
        </p:spPr>
        <p:txBody>
          <a:bodyPr anchor="ctr">
            <a:normAutofit/>
          </a:bodyPr>
          <a:lstStyle/>
          <a:p>
            <a:r>
              <a:rPr lang="en-IN" sz="5400" b="1" dirty="0">
                <a:solidFill>
                  <a:schemeClr val="accent1">
                    <a:lumMod val="75000"/>
                  </a:schemeClr>
                </a:solidFill>
                <a:latin typeface="Segoe Script" panose="030B0504020000000003" pitchFamily="66" charset="0"/>
              </a:rPr>
              <a:t>HISTORY</a:t>
            </a:r>
          </a:p>
        </p:txBody>
      </p:sp>
      <p:sp>
        <p:nvSpPr>
          <p:cNvPr id="3" name="Content Placeholder 2">
            <a:extLst>
              <a:ext uri="{FF2B5EF4-FFF2-40B4-BE49-F238E27FC236}">
                <a16:creationId xmlns:a16="http://schemas.microsoft.com/office/drawing/2014/main" id="{4797C4A9-F8E3-475B-8D44-F7817EF91E8B}"/>
              </a:ext>
            </a:extLst>
          </p:cNvPr>
          <p:cNvSpPr>
            <a:spLocks noGrp="1"/>
          </p:cNvSpPr>
          <p:nvPr>
            <p:ph idx="1"/>
          </p:nvPr>
        </p:nvSpPr>
        <p:spPr>
          <a:xfrm>
            <a:off x="1246461" y="2039165"/>
            <a:ext cx="9520158" cy="4123903"/>
          </a:xfrm>
        </p:spPr>
        <p:txBody>
          <a:bodyPr>
            <a:normAutofit fontScale="85000" lnSpcReduction="10000"/>
          </a:bodyPr>
          <a:lstStyle/>
          <a:p>
            <a:pPr>
              <a:lnSpc>
                <a:spcPct val="170000"/>
              </a:lnSpc>
              <a:buFont typeface="Segoe Script" panose="030B0504020000000003" pitchFamily="66" charset="0"/>
              <a:buChar char="е"/>
            </a:pPr>
            <a:r>
              <a:rPr lang="en-US" b="1" u="sng" dirty="0">
                <a:solidFill>
                  <a:schemeClr val="accent1">
                    <a:lumMod val="75000"/>
                  </a:schemeClr>
                </a:solidFill>
                <a:latin typeface="Segoe Script" panose="030B0504020000000003" pitchFamily="66" charset="0"/>
              </a:rPr>
              <a:t>USSING, 1955 </a:t>
            </a:r>
            <a:r>
              <a:rPr lang="en-US" dirty="0">
                <a:solidFill>
                  <a:schemeClr val="accent1">
                    <a:lumMod val="75000"/>
                  </a:schemeClr>
                </a:solidFill>
                <a:latin typeface="Segoe Script" panose="030B0504020000000003" pitchFamily="66" charset="0"/>
              </a:rPr>
              <a:t>ATTEMPTED TO RESOLVE THIS CONTROVERSY BY STUDYING THE RELATION BETWEEN THE ENAMEL CUTICLE AND THE TOOTH SURFACE UNDER THE ELECTRON MICROSCOPE. SHE FOUND THAT AN ORGANIC CONNECTION VIA </a:t>
            </a:r>
            <a:r>
              <a:rPr lang="en-IN" dirty="0">
                <a:solidFill>
                  <a:schemeClr val="accent1">
                    <a:lumMod val="75000"/>
                  </a:schemeClr>
                </a:solidFill>
                <a:latin typeface="Segoe Script" panose="030B0504020000000003" pitchFamily="66" charset="0"/>
              </a:rPr>
              <a:t>FIBRILS EXISTED BETWEEN THEM.</a:t>
            </a:r>
          </a:p>
          <a:p>
            <a:pPr>
              <a:lnSpc>
                <a:spcPct val="170000"/>
              </a:lnSpc>
              <a:buFont typeface="Segoe Script" panose="030B0504020000000003" pitchFamily="66" charset="0"/>
              <a:buChar char="е"/>
            </a:pPr>
            <a:r>
              <a:rPr lang="en-IN" b="1" u="sng" dirty="0">
                <a:solidFill>
                  <a:schemeClr val="accent1">
                    <a:lumMod val="75000"/>
                  </a:schemeClr>
                </a:solidFill>
                <a:latin typeface="Segoe Script" panose="030B0504020000000003" pitchFamily="66" charset="0"/>
              </a:rPr>
              <a:t>SCHULTZ-HAUDT, 1962</a:t>
            </a:r>
            <a:r>
              <a:rPr lang="en-IN" dirty="0">
                <a:solidFill>
                  <a:schemeClr val="accent1">
                    <a:lumMod val="75000"/>
                  </a:schemeClr>
                </a:solidFill>
                <a:latin typeface="Segoe Script" panose="030B0504020000000003" pitchFamily="66" charset="0"/>
              </a:rPr>
              <a:t> PRESENTED FURTHER CONVINCING ARGUMENTS THAT ADHESION (CHEMICAL BONDING AND PHYSIOCHEMICAL </a:t>
            </a:r>
            <a:r>
              <a:rPr lang="en-US" dirty="0">
                <a:solidFill>
                  <a:schemeClr val="accent1">
                    <a:lumMod val="75000"/>
                  </a:schemeClr>
                </a:solidFill>
                <a:latin typeface="Segoe Script" panose="030B0504020000000003" pitchFamily="66" charset="0"/>
              </a:rPr>
              <a:t>FORCES) AND EPITHELIAL STICKINESS ARE </a:t>
            </a:r>
            <a:r>
              <a:rPr lang="en-IN" dirty="0">
                <a:solidFill>
                  <a:schemeClr val="accent1">
                    <a:lumMod val="75000"/>
                  </a:schemeClr>
                </a:solidFill>
                <a:latin typeface="Segoe Script" panose="030B0504020000000003" pitchFamily="66" charset="0"/>
              </a:rPr>
              <a:t>RESPONSIBLE FOR MAINTAINING EPITHELIAL </a:t>
            </a:r>
            <a:r>
              <a:rPr lang="en-US" dirty="0">
                <a:solidFill>
                  <a:schemeClr val="accent1">
                    <a:lumMod val="75000"/>
                  </a:schemeClr>
                </a:solidFill>
                <a:latin typeface="Segoe Script" panose="030B0504020000000003" pitchFamily="66" charset="0"/>
              </a:rPr>
              <a:t>CONTACT WITH ENAMEL.</a:t>
            </a:r>
          </a:p>
          <a:p>
            <a:pPr>
              <a:lnSpc>
                <a:spcPct val="170000"/>
              </a:lnSpc>
              <a:buFont typeface="Segoe Script" panose="030B0504020000000003" pitchFamily="66" charset="0"/>
              <a:buChar char="е"/>
            </a:pPr>
            <a:endParaRPr lang="en-IN" dirty="0">
              <a:solidFill>
                <a:schemeClr val="accent1">
                  <a:lumMod val="75000"/>
                </a:schemeClr>
              </a:solidFill>
              <a:latin typeface="Segoe Script" panose="030B0504020000000003" pitchFamily="66" charset="0"/>
            </a:endParaRPr>
          </a:p>
        </p:txBody>
      </p:sp>
    </p:spTree>
    <p:extLst>
      <p:ext uri="{BB962C8B-B14F-4D97-AF65-F5344CB8AC3E}">
        <p14:creationId xmlns:p14="http://schemas.microsoft.com/office/powerpoint/2010/main" val="2240884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A6474A-F56A-472E-821F-ECC18B2863A3}"/>
              </a:ext>
            </a:extLst>
          </p:cNvPr>
          <p:cNvSpPr>
            <a:spLocks noGrp="1"/>
          </p:cNvSpPr>
          <p:nvPr>
            <p:ph type="title"/>
          </p:nvPr>
        </p:nvSpPr>
        <p:spPr>
          <a:xfrm>
            <a:off x="1507358" y="718365"/>
            <a:ext cx="9654362" cy="1320800"/>
          </a:xfrm>
        </p:spPr>
        <p:txBody>
          <a:bodyPr anchor="ctr">
            <a:normAutofit/>
          </a:bodyPr>
          <a:lstStyle/>
          <a:p>
            <a:r>
              <a:rPr lang="en-IN" sz="5400" b="1" dirty="0">
                <a:solidFill>
                  <a:schemeClr val="accent1">
                    <a:lumMod val="75000"/>
                  </a:schemeClr>
                </a:solidFill>
                <a:latin typeface="Segoe Script" panose="030B0504020000000003" pitchFamily="66" charset="0"/>
              </a:rPr>
              <a:t>HISTORY</a:t>
            </a:r>
          </a:p>
        </p:txBody>
      </p:sp>
      <p:sp>
        <p:nvSpPr>
          <p:cNvPr id="3" name="Content Placeholder 2">
            <a:extLst>
              <a:ext uri="{FF2B5EF4-FFF2-40B4-BE49-F238E27FC236}">
                <a16:creationId xmlns:a16="http://schemas.microsoft.com/office/drawing/2014/main" id="{BCF05CA9-E8CB-4F1C-AB53-702B6229E530}"/>
              </a:ext>
            </a:extLst>
          </p:cNvPr>
          <p:cNvSpPr>
            <a:spLocks noGrp="1"/>
          </p:cNvSpPr>
          <p:nvPr>
            <p:ph idx="1"/>
          </p:nvPr>
        </p:nvSpPr>
        <p:spPr>
          <a:xfrm>
            <a:off x="1236522" y="2040808"/>
            <a:ext cx="9520158" cy="3987503"/>
          </a:xfrm>
        </p:spPr>
        <p:txBody>
          <a:bodyPr>
            <a:normAutofit fontScale="92500" lnSpcReduction="20000"/>
          </a:bodyPr>
          <a:lstStyle/>
          <a:p>
            <a:pPr>
              <a:lnSpc>
                <a:spcPct val="160000"/>
              </a:lnSpc>
              <a:buFont typeface="Segoe Script" panose="030B0504020000000003" pitchFamily="66" charset="0"/>
              <a:buChar char="е"/>
            </a:pPr>
            <a:r>
              <a:rPr lang="en-IN" b="1" u="sng" dirty="0">
                <a:solidFill>
                  <a:schemeClr val="accent1">
                    <a:lumMod val="75000"/>
                  </a:schemeClr>
                </a:solidFill>
                <a:latin typeface="Segoe Script" panose="030B0504020000000003" pitchFamily="66" charset="0"/>
              </a:rPr>
              <a:t>ORBAN, 1956 </a:t>
            </a:r>
            <a:r>
              <a:rPr lang="en-US" dirty="0">
                <a:solidFill>
                  <a:schemeClr val="accent1">
                    <a:lumMod val="75000"/>
                  </a:schemeClr>
                </a:solidFill>
                <a:latin typeface="Segoe Script" panose="030B0504020000000003" pitchFamily="66" charset="0"/>
              </a:rPr>
              <a:t>CONCLUDED THAT IT WAS NOT POSSIBLE TO SEPARATE THE EPITHEHAF ATTACHMENT FROM THE ENAMEL OF THE TOOTH </a:t>
            </a:r>
            <a:r>
              <a:rPr lang="en-US" b="1" u="sng" dirty="0">
                <a:solidFill>
                  <a:schemeClr val="accent1">
                    <a:lumMod val="75000"/>
                  </a:schemeClr>
                </a:solidFill>
                <a:latin typeface="Segoe Script" panose="030B0504020000000003" pitchFamily="66" charset="0"/>
              </a:rPr>
              <a:t>WITHOUT CAUSING TEARS </a:t>
            </a:r>
            <a:r>
              <a:rPr lang="en-US" dirty="0">
                <a:solidFill>
                  <a:schemeClr val="accent1">
                    <a:lumMod val="75000"/>
                  </a:schemeClr>
                </a:solidFill>
                <a:latin typeface="Segoe Script" panose="030B0504020000000003" pitchFamily="66" charset="0"/>
              </a:rPr>
              <a:t>IN THE EPITHEHUM OR IN THE CONNECTIVE TISSUE. </a:t>
            </a:r>
          </a:p>
          <a:p>
            <a:pPr>
              <a:lnSpc>
                <a:spcPct val="160000"/>
              </a:lnSpc>
              <a:buFont typeface="Segoe Script" panose="030B0504020000000003" pitchFamily="66" charset="0"/>
              <a:buChar char="е"/>
            </a:pPr>
            <a:r>
              <a:rPr lang="en-US" dirty="0">
                <a:solidFill>
                  <a:schemeClr val="accent1">
                    <a:lumMod val="75000"/>
                  </a:schemeClr>
                </a:solidFill>
                <a:latin typeface="Segoe Script" panose="030B0504020000000003" pitchFamily="66" charset="0"/>
              </a:rPr>
              <a:t>HE TOLD THAT THE GINGIVAL EPITHELIUM IS ATTACHED TO THE ENAMEL SURFACE OF THE TOOTH AND THAT THIS ATTACHMENT SHOULD BE CONSIDERED PART OF THE </a:t>
            </a:r>
            <a:r>
              <a:rPr lang="en-IN" dirty="0">
                <a:solidFill>
                  <a:schemeClr val="accent1">
                    <a:lumMod val="75000"/>
                  </a:schemeClr>
                </a:solidFill>
                <a:latin typeface="Segoe Script" panose="030B0504020000000003" pitchFamily="66" charset="0"/>
              </a:rPr>
              <a:t>DENTOGINGIVAI JUNCTION. </a:t>
            </a:r>
            <a:r>
              <a:rPr lang="en-US" dirty="0">
                <a:solidFill>
                  <a:schemeClr val="accent1">
                    <a:lumMod val="75000"/>
                  </a:schemeClr>
                </a:solidFill>
                <a:latin typeface="Segoe Script" panose="030B0504020000000003" pitchFamily="66" charset="0"/>
              </a:rPr>
              <a:t>AND SUGGESTED THE TERM</a:t>
            </a:r>
            <a:r>
              <a:rPr lang="en-US" b="1" u="sng" dirty="0">
                <a:solidFill>
                  <a:schemeClr val="accent1">
                    <a:lumMod val="75000"/>
                  </a:schemeClr>
                </a:solidFill>
                <a:latin typeface="Segoe Script" panose="030B0504020000000003" pitchFamily="66" charset="0"/>
              </a:rPr>
              <a:t> “ATTACHED EPITHELIAL CUFF”</a:t>
            </a:r>
            <a:r>
              <a:rPr lang="en-US" dirty="0">
                <a:solidFill>
                  <a:schemeClr val="accent1">
                    <a:lumMod val="75000"/>
                  </a:schemeClr>
                </a:solidFill>
                <a:latin typeface="Segoe Script" panose="030B0504020000000003" pitchFamily="66" charset="0"/>
              </a:rPr>
              <a:t> SHOULD BE USED INSTEAD.</a:t>
            </a:r>
            <a:endParaRPr lang="en-IN" dirty="0">
              <a:solidFill>
                <a:schemeClr val="accent1">
                  <a:lumMod val="75000"/>
                </a:schemeClr>
              </a:solidFill>
              <a:latin typeface="Segoe Script" panose="030B0504020000000003" pitchFamily="66" charset="0"/>
            </a:endParaRPr>
          </a:p>
        </p:txBody>
      </p:sp>
    </p:spTree>
    <p:extLst>
      <p:ext uri="{BB962C8B-B14F-4D97-AF65-F5344CB8AC3E}">
        <p14:creationId xmlns:p14="http://schemas.microsoft.com/office/powerpoint/2010/main" val="497473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D7692C1-C5E8-4AF7-9EDC-4F19A51BE008}"/>
              </a:ext>
            </a:extLst>
          </p:cNvPr>
          <p:cNvSpPr>
            <a:spLocks noGrp="1"/>
          </p:cNvSpPr>
          <p:nvPr>
            <p:ph type="title"/>
          </p:nvPr>
        </p:nvSpPr>
        <p:spPr>
          <a:xfrm>
            <a:off x="1507358" y="718365"/>
            <a:ext cx="9654362" cy="1320800"/>
          </a:xfrm>
        </p:spPr>
        <p:txBody>
          <a:bodyPr anchor="ctr">
            <a:normAutofit/>
          </a:bodyPr>
          <a:lstStyle/>
          <a:p>
            <a:r>
              <a:rPr lang="en-IN" sz="5400" b="1" dirty="0">
                <a:solidFill>
                  <a:schemeClr val="accent1">
                    <a:lumMod val="75000"/>
                  </a:schemeClr>
                </a:solidFill>
                <a:latin typeface="Segoe Script" panose="030B0504020000000003" pitchFamily="66" charset="0"/>
              </a:rPr>
              <a:t>HISTORY</a:t>
            </a:r>
          </a:p>
        </p:txBody>
      </p:sp>
      <p:sp>
        <p:nvSpPr>
          <p:cNvPr id="3" name="Content Placeholder 2">
            <a:extLst>
              <a:ext uri="{FF2B5EF4-FFF2-40B4-BE49-F238E27FC236}">
                <a16:creationId xmlns:a16="http://schemas.microsoft.com/office/drawing/2014/main" id="{40F80B35-ACF1-4A8B-975B-A62DCB129C07}"/>
              </a:ext>
            </a:extLst>
          </p:cNvPr>
          <p:cNvSpPr>
            <a:spLocks noGrp="1"/>
          </p:cNvSpPr>
          <p:nvPr>
            <p:ph idx="1"/>
          </p:nvPr>
        </p:nvSpPr>
        <p:spPr>
          <a:xfrm>
            <a:off x="1226583" y="1838740"/>
            <a:ext cx="6257582" cy="4552122"/>
          </a:xfrm>
        </p:spPr>
        <p:txBody>
          <a:bodyPr>
            <a:normAutofit fontScale="85000" lnSpcReduction="10000"/>
          </a:bodyPr>
          <a:lstStyle/>
          <a:p>
            <a:pPr>
              <a:lnSpc>
                <a:spcPct val="160000"/>
              </a:lnSpc>
              <a:buFont typeface="Segoe Script" panose="030B0504020000000003" pitchFamily="66" charset="0"/>
              <a:buChar char="е"/>
            </a:pPr>
            <a:r>
              <a:rPr lang="en-IN" b="1" u="sng" dirty="0">
                <a:solidFill>
                  <a:schemeClr val="accent1">
                    <a:lumMod val="75000"/>
                  </a:schemeClr>
                </a:solidFill>
                <a:latin typeface="Segoe Script" panose="030B0504020000000003" pitchFamily="66" charset="0"/>
              </a:rPr>
              <a:t>SCHULTZ-HAUDT, 1965</a:t>
            </a:r>
            <a:r>
              <a:rPr lang="en-IN" dirty="0">
                <a:solidFill>
                  <a:schemeClr val="accent1">
                    <a:lumMod val="75000"/>
                  </a:schemeClr>
                </a:solidFill>
                <a:latin typeface="Segoe Script" panose="030B0504020000000003" pitchFamily="66" charset="0"/>
              </a:rPr>
              <a:t> PRESENTED FURTHER CONVINCING ARGUMENTS THAT ADHESION (CHEMICAL BONDING AND PHYSIOCHEMICAL </a:t>
            </a:r>
            <a:r>
              <a:rPr lang="en-US" dirty="0">
                <a:solidFill>
                  <a:schemeClr val="accent1">
                    <a:lumMod val="75000"/>
                  </a:schemeClr>
                </a:solidFill>
                <a:latin typeface="Segoe Script" panose="030B0504020000000003" pitchFamily="66" charset="0"/>
              </a:rPr>
              <a:t>FORCES) AND EPITHELIAL STICKINESS ARE </a:t>
            </a:r>
            <a:r>
              <a:rPr lang="en-IN" dirty="0">
                <a:solidFill>
                  <a:schemeClr val="accent1">
                    <a:lumMod val="75000"/>
                  </a:schemeClr>
                </a:solidFill>
                <a:latin typeface="Segoe Script" panose="030B0504020000000003" pitchFamily="66" charset="0"/>
              </a:rPr>
              <a:t>RESPONSIBLE FOR MAINTAINING EPITHELIAL </a:t>
            </a:r>
            <a:r>
              <a:rPr lang="en-US" dirty="0">
                <a:solidFill>
                  <a:schemeClr val="accent1">
                    <a:lumMod val="75000"/>
                  </a:schemeClr>
                </a:solidFill>
                <a:latin typeface="Segoe Script" panose="030B0504020000000003" pitchFamily="66" charset="0"/>
              </a:rPr>
              <a:t>CONTACT WITH ENAMEL AND GAVE THE </a:t>
            </a:r>
            <a:r>
              <a:rPr lang="en-US" b="1" u="sng" dirty="0">
                <a:solidFill>
                  <a:schemeClr val="accent1">
                    <a:lumMod val="75000"/>
                  </a:schemeClr>
                </a:solidFill>
                <a:latin typeface="Segoe Script" panose="030B0504020000000003" pitchFamily="66" charset="0"/>
              </a:rPr>
              <a:t>“ADHESION MODEL”</a:t>
            </a:r>
            <a:r>
              <a:rPr lang="en-US" dirty="0">
                <a:solidFill>
                  <a:schemeClr val="accent1">
                    <a:lumMod val="75000"/>
                  </a:schemeClr>
                </a:solidFill>
                <a:latin typeface="Segoe Script" panose="030B0504020000000003" pitchFamily="66" charset="0"/>
              </a:rPr>
              <a:t>.</a:t>
            </a:r>
          </a:p>
          <a:p>
            <a:pPr>
              <a:lnSpc>
                <a:spcPct val="160000"/>
              </a:lnSpc>
              <a:buFont typeface="Segoe Script" panose="030B0504020000000003" pitchFamily="66" charset="0"/>
              <a:buChar char="е"/>
            </a:pPr>
            <a:r>
              <a:rPr lang="en-IN" dirty="0">
                <a:solidFill>
                  <a:schemeClr val="accent1">
                    <a:lumMod val="75000"/>
                  </a:schemeClr>
                </a:solidFill>
                <a:latin typeface="Segoe Script" panose="030B0504020000000003" pitchFamily="66" charset="0"/>
              </a:rPr>
              <a:t>TOTO &amp; SICHER, 1964 STUDIED THE GINGIVA AND </a:t>
            </a:r>
            <a:r>
              <a:rPr lang="en-US" dirty="0">
                <a:solidFill>
                  <a:schemeClr val="accent1">
                    <a:lumMod val="75000"/>
                  </a:schemeClr>
                </a:solidFill>
                <a:latin typeface="Segoe Script" panose="030B0504020000000003" pitchFamily="66" charset="0"/>
              </a:rPr>
              <a:t>FOUND THAT THE MUCOPOLYSACCHARIDE BINDS THE EPITHELIAL CELLS FO THE TOOTH.</a:t>
            </a:r>
            <a:endParaRPr lang="en-IN" dirty="0">
              <a:solidFill>
                <a:schemeClr val="accent1">
                  <a:lumMod val="75000"/>
                </a:schemeClr>
              </a:solidFill>
              <a:latin typeface="Segoe Script" panose="030B0504020000000003" pitchFamily="66" charset="0"/>
            </a:endParaRPr>
          </a:p>
        </p:txBody>
      </p:sp>
      <p:pic>
        <p:nvPicPr>
          <p:cNvPr id="6" name="Picture 5">
            <a:extLst>
              <a:ext uri="{FF2B5EF4-FFF2-40B4-BE49-F238E27FC236}">
                <a16:creationId xmlns:a16="http://schemas.microsoft.com/office/drawing/2014/main" id="{28C0A4B0-65EB-4C94-8648-27FC1EA0F1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4942" y="1838740"/>
            <a:ext cx="4956571" cy="4011613"/>
          </a:xfrm>
          <a:prstGeom prst="rect">
            <a:avLst/>
          </a:prstGeom>
        </p:spPr>
      </p:pic>
    </p:spTree>
    <p:extLst>
      <p:ext uri="{BB962C8B-B14F-4D97-AF65-F5344CB8AC3E}">
        <p14:creationId xmlns:p14="http://schemas.microsoft.com/office/powerpoint/2010/main" val="1825354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49F185-1AB4-46B1-B86E-96F1BC46D198}"/>
              </a:ext>
            </a:extLst>
          </p:cNvPr>
          <p:cNvSpPr>
            <a:spLocks noGrp="1"/>
          </p:cNvSpPr>
          <p:nvPr>
            <p:ph type="title"/>
          </p:nvPr>
        </p:nvSpPr>
        <p:spPr>
          <a:xfrm>
            <a:off x="1507358" y="718365"/>
            <a:ext cx="9654362" cy="1320800"/>
          </a:xfrm>
        </p:spPr>
        <p:txBody>
          <a:bodyPr anchor="ctr">
            <a:normAutofit/>
          </a:bodyPr>
          <a:lstStyle/>
          <a:p>
            <a:r>
              <a:rPr lang="en-IN" sz="5400" b="1" dirty="0">
                <a:solidFill>
                  <a:schemeClr val="accent1">
                    <a:lumMod val="75000"/>
                  </a:schemeClr>
                </a:solidFill>
                <a:latin typeface="Segoe Script" panose="030B0504020000000003" pitchFamily="66" charset="0"/>
              </a:rPr>
              <a:t>HISTORY</a:t>
            </a:r>
          </a:p>
        </p:txBody>
      </p:sp>
      <p:sp>
        <p:nvSpPr>
          <p:cNvPr id="3" name="Content Placeholder 2">
            <a:extLst>
              <a:ext uri="{FF2B5EF4-FFF2-40B4-BE49-F238E27FC236}">
                <a16:creationId xmlns:a16="http://schemas.microsoft.com/office/drawing/2014/main" id="{A0B3B526-45AD-497A-A9B0-E67945A74D69}"/>
              </a:ext>
            </a:extLst>
          </p:cNvPr>
          <p:cNvSpPr>
            <a:spLocks noGrp="1"/>
          </p:cNvSpPr>
          <p:nvPr>
            <p:ph idx="1"/>
          </p:nvPr>
        </p:nvSpPr>
        <p:spPr>
          <a:xfrm>
            <a:off x="1236522" y="2039165"/>
            <a:ext cx="9520158" cy="3709207"/>
          </a:xfrm>
        </p:spPr>
        <p:txBody>
          <a:bodyPr>
            <a:normAutofit lnSpcReduction="10000"/>
          </a:bodyPr>
          <a:lstStyle/>
          <a:p>
            <a:pPr>
              <a:lnSpc>
                <a:spcPct val="150000"/>
              </a:lnSpc>
              <a:buFont typeface="Segoe Script" panose="030B0504020000000003" pitchFamily="66" charset="0"/>
              <a:buChar char="е"/>
            </a:pPr>
            <a:r>
              <a:rPr lang="en-US" b="1" u="sng" dirty="0">
                <a:solidFill>
                  <a:schemeClr val="accent1">
                    <a:lumMod val="75000"/>
                  </a:schemeClr>
                </a:solidFill>
                <a:latin typeface="Segoe Script" panose="030B0504020000000003" pitchFamily="66" charset="0"/>
              </a:rPr>
              <a:t>ENGLER, 1965</a:t>
            </a:r>
            <a:r>
              <a:rPr lang="en-US" b="1" dirty="0">
                <a:solidFill>
                  <a:schemeClr val="accent1">
                    <a:lumMod val="75000"/>
                  </a:schemeClr>
                </a:solidFill>
                <a:latin typeface="Segoe Script" panose="030B0504020000000003" pitchFamily="66" charset="0"/>
              </a:rPr>
              <a:t> </a:t>
            </a:r>
            <a:r>
              <a:rPr lang="en-US" dirty="0">
                <a:solidFill>
                  <a:schemeClr val="accent1">
                    <a:lumMod val="75000"/>
                  </a:schemeClr>
                </a:solidFill>
                <a:latin typeface="Segoe Script" panose="030B0504020000000003" pitchFamily="66" charset="0"/>
              </a:rPr>
              <a:t>INVESTIGATED THE EPITHELIAL ATTACHMENT USING A LABELING ISOTOPE AND FOUND THAT EPITHELIAL ATTACHMENT DIFFERED IN MITOTIC ACTIVITY BETWEEN THE ERUPTING AND THE FULLY ERUPTED TOOTH. </a:t>
            </a:r>
          </a:p>
          <a:p>
            <a:pPr>
              <a:lnSpc>
                <a:spcPct val="150000"/>
              </a:lnSpc>
              <a:buFont typeface="Segoe Script" panose="030B0504020000000003" pitchFamily="66" charset="0"/>
              <a:buChar char="е"/>
            </a:pPr>
            <a:r>
              <a:rPr lang="en-US" dirty="0">
                <a:solidFill>
                  <a:schemeClr val="accent1">
                    <a:lumMod val="75000"/>
                  </a:schemeClr>
                </a:solidFill>
                <a:latin typeface="Segoe Script" panose="030B0504020000000003" pitchFamily="66" charset="0"/>
              </a:rPr>
              <a:t>HE EXPLAINED THAT GOTTLIEB'S CONCEPT OF AN </a:t>
            </a:r>
            <a:r>
              <a:rPr lang="en-US" b="1" u="sng" dirty="0">
                <a:solidFill>
                  <a:schemeClr val="accent1">
                    <a:lumMod val="75000"/>
                  </a:schemeClr>
                </a:solidFill>
                <a:latin typeface="Segoe Script" panose="030B0504020000000003" pitchFamily="66" charset="0"/>
              </a:rPr>
              <a:t>ORGANIC UNION MAY BE VALID WHEN THE TOOTH IS ERUPTING</a:t>
            </a:r>
            <a:r>
              <a:rPr lang="en-US" dirty="0">
                <a:solidFill>
                  <a:schemeClr val="accent1">
                    <a:lumMod val="75000"/>
                  </a:schemeClr>
                </a:solidFill>
                <a:latin typeface="Segoe Script" panose="030B0504020000000003" pitchFamily="66" charset="0"/>
              </a:rPr>
              <a:t>, BUT THEN CHANGES TO AN EPITHELIAL ADHESION WHEN THE TOOTH IS </a:t>
            </a:r>
            <a:r>
              <a:rPr lang="en-IN" dirty="0">
                <a:solidFill>
                  <a:schemeClr val="accent1">
                    <a:lumMod val="75000"/>
                  </a:schemeClr>
                </a:solidFill>
                <a:latin typeface="Segoe Script" panose="030B0504020000000003" pitchFamily="66" charset="0"/>
              </a:rPr>
              <a:t>FULLY ERUPTED.</a:t>
            </a:r>
          </a:p>
        </p:txBody>
      </p:sp>
    </p:spTree>
    <p:extLst>
      <p:ext uri="{BB962C8B-B14F-4D97-AF65-F5344CB8AC3E}">
        <p14:creationId xmlns:p14="http://schemas.microsoft.com/office/powerpoint/2010/main" val="2535317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D296338-B3AC-48A1-9FBA-8EB95350E309}"/>
              </a:ext>
            </a:extLst>
          </p:cNvPr>
          <p:cNvSpPr>
            <a:spLocks noGrp="1"/>
          </p:cNvSpPr>
          <p:nvPr>
            <p:ph type="title"/>
          </p:nvPr>
        </p:nvSpPr>
        <p:spPr>
          <a:xfrm>
            <a:off x="1507358" y="718365"/>
            <a:ext cx="9654362" cy="1320800"/>
          </a:xfrm>
        </p:spPr>
        <p:txBody>
          <a:bodyPr anchor="ctr">
            <a:normAutofit/>
          </a:bodyPr>
          <a:lstStyle/>
          <a:p>
            <a:r>
              <a:rPr lang="en-IN" sz="5400" b="1" dirty="0">
                <a:solidFill>
                  <a:schemeClr val="accent1">
                    <a:lumMod val="75000"/>
                  </a:schemeClr>
                </a:solidFill>
                <a:latin typeface="Segoe Script" panose="030B0504020000000003" pitchFamily="66" charset="0"/>
              </a:rPr>
              <a:t>HISTORY</a:t>
            </a:r>
          </a:p>
        </p:txBody>
      </p:sp>
      <p:sp>
        <p:nvSpPr>
          <p:cNvPr id="3" name="Content Placeholder 2">
            <a:extLst>
              <a:ext uri="{FF2B5EF4-FFF2-40B4-BE49-F238E27FC236}">
                <a16:creationId xmlns:a16="http://schemas.microsoft.com/office/drawing/2014/main" id="{9D621F49-1BBC-4689-A6BF-5CBAA45B54B3}"/>
              </a:ext>
            </a:extLst>
          </p:cNvPr>
          <p:cNvSpPr>
            <a:spLocks noGrp="1"/>
          </p:cNvSpPr>
          <p:nvPr>
            <p:ph idx="1"/>
          </p:nvPr>
        </p:nvSpPr>
        <p:spPr>
          <a:xfrm>
            <a:off x="1236522" y="1878496"/>
            <a:ext cx="9925198" cy="4261139"/>
          </a:xfrm>
        </p:spPr>
        <p:txBody>
          <a:bodyPr>
            <a:normAutofit/>
          </a:bodyPr>
          <a:lstStyle/>
          <a:p>
            <a:pPr>
              <a:lnSpc>
                <a:spcPct val="160000"/>
              </a:lnSpc>
              <a:buFont typeface="Segoe Script" panose="030B0504020000000003" pitchFamily="66" charset="0"/>
              <a:buChar char="е"/>
            </a:pPr>
            <a:r>
              <a:rPr lang="en-US" b="1" u="sng" dirty="0">
                <a:solidFill>
                  <a:schemeClr val="accent1">
                    <a:lumMod val="75000"/>
                  </a:schemeClr>
                </a:solidFill>
                <a:latin typeface="Segoe Script" panose="030B0504020000000003" pitchFamily="66" charset="0"/>
              </a:rPr>
              <a:t>SCHROEDER AND LISTGARTEN, 1967</a:t>
            </a:r>
            <a:r>
              <a:rPr lang="en-US" dirty="0">
                <a:solidFill>
                  <a:schemeClr val="accent1">
                    <a:lumMod val="75000"/>
                  </a:schemeClr>
                </a:solidFill>
                <a:latin typeface="Segoe Script" panose="030B0504020000000003" pitchFamily="66" charset="0"/>
              </a:rPr>
              <a:t> REVIEWED THE LITERATURE AND HELPED SOLVE THE QUESTIONS CONCERNING THE ULTRASTRUCTURAL FEATURES OF THE JUNCTIONAL E</a:t>
            </a:r>
            <a:r>
              <a:rPr lang="en-IN" dirty="0">
                <a:solidFill>
                  <a:schemeClr val="accent1">
                    <a:lumMod val="75000"/>
                  </a:schemeClr>
                </a:solidFill>
                <a:latin typeface="Segoe Script" panose="030B0504020000000003" pitchFamily="66" charset="0"/>
              </a:rPr>
              <a:t>PITHELIUM. THE AUTHORS DEFINED </a:t>
            </a:r>
            <a:r>
              <a:rPr lang="en-US" dirty="0">
                <a:solidFill>
                  <a:schemeClr val="accent1">
                    <a:lumMod val="75000"/>
                  </a:schemeClr>
                </a:solidFill>
                <a:latin typeface="Segoe Script" panose="030B0504020000000003" pitchFamily="66" charset="0"/>
              </a:rPr>
              <a:t>TERMINOLOGY AND DISCUSSED THE DEVELOPMENT OF, AND TRANSITION FROM, THE PRIMARY TO THE SECONDARY EPITHELIAL ATTACHMENT. THEY GAVE THE TERM </a:t>
            </a:r>
            <a:r>
              <a:rPr lang="en-US" b="1" u="sng" dirty="0">
                <a:solidFill>
                  <a:schemeClr val="accent1">
                    <a:lumMod val="75000"/>
                  </a:schemeClr>
                </a:solidFill>
                <a:latin typeface="Segoe Script" panose="030B0504020000000003" pitchFamily="66" charset="0"/>
              </a:rPr>
              <a:t>“JUNCTIONAL EPITHELIUM”</a:t>
            </a:r>
            <a:r>
              <a:rPr lang="en-US" dirty="0">
                <a:solidFill>
                  <a:schemeClr val="accent1">
                    <a:lumMod val="75000"/>
                  </a:schemeClr>
                </a:solidFill>
                <a:latin typeface="Segoe Script" panose="030B0504020000000003" pitchFamily="66" charset="0"/>
              </a:rPr>
              <a:t>.</a:t>
            </a:r>
            <a:endParaRPr lang="en-IN" dirty="0">
              <a:solidFill>
                <a:schemeClr val="accent1">
                  <a:lumMod val="75000"/>
                </a:schemeClr>
              </a:solidFill>
              <a:latin typeface="Segoe Script" panose="030B0504020000000003" pitchFamily="66" charset="0"/>
            </a:endParaRPr>
          </a:p>
        </p:txBody>
      </p:sp>
    </p:spTree>
    <p:extLst>
      <p:ext uri="{BB962C8B-B14F-4D97-AF65-F5344CB8AC3E}">
        <p14:creationId xmlns:p14="http://schemas.microsoft.com/office/powerpoint/2010/main" val="12994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A8B64E-EA9B-4B04-B32A-9C3EB0DA96F7}"/>
              </a:ext>
            </a:extLst>
          </p:cNvPr>
          <p:cNvSpPr>
            <a:spLocks noGrp="1"/>
          </p:cNvSpPr>
          <p:nvPr>
            <p:ph type="title"/>
          </p:nvPr>
        </p:nvSpPr>
        <p:spPr>
          <a:xfrm>
            <a:off x="1507358" y="718365"/>
            <a:ext cx="9654362" cy="1320800"/>
          </a:xfrm>
        </p:spPr>
        <p:txBody>
          <a:bodyPr anchor="ctr">
            <a:normAutofit/>
          </a:bodyPr>
          <a:lstStyle/>
          <a:p>
            <a:r>
              <a:rPr lang="en-IN" sz="5400" b="1" dirty="0">
                <a:solidFill>
                  <a:schemeClr val="accent1">
                    <a:lumMod val="75000"/>
                  </a:schemeClr>
                </a:solidFill>
                <a:latin typeface="Segoe Script" panose="030B0504020000000003" pitchFamily="66" charset="0"/>
              </a:rPr>
              <a:t>HISTORY</a:t>
            </a:r>
          </a:p>
        </p:txBody>
      </p:sp>
      <p:sp>
        <p:nvSpPr>
          <p:cNvPr id="3" name="Content Placeholder 2">
            <a:extLst>
              <a:ext uri="{FF2B5EF4-FFF2-40B4-BE49-F238E27FC236}">
                <a16:creationId xmlns:a16="http://schemas.microsoft.com/office/drawing/2014/main" id="{408CF107-F237-400A-9498-FB643E373D82}"/>
              </a:ext>
            </a:extLst>
          </p:cNvPr>
          <p:cNvSpPr>
            <a:spLocks noGrp="1"/>
          </p:cNvSpPr>
          <p:nvPr>
            <p:ph idx="1"/>
          </p:nvPr>
        </p:nvSpPr>
        <p:spPr>
          <a:xfrm>
            <a:off x="1256400" y="2060687"/>
            <a:ext cx="9520158" cy="3709207"/>
          </a:xfrm>
        </p:spPr>
        <p:txBody>
          <a:bodyPr>
            <a:normAutofit fontScale="85000" lnSpcReduction="10000"/>
          </a:bodyPr>
          <a:lstStyle/>
          <a:p>
            <a:pPr>
              <a:lnSpc>
                <a:spcPct val="160000"/>
              </a:lnSpc>
              <a:buFont typeface="Segoe Script" panose="030B0504020000000003" pitchFamily="66" charset="0"/>
              <a:buChar char="е"/>
            </a:pPr>
            <a:r>
              <a:rPr lang="en-US" b="1" u="sng" dirty="0">
                <a:solidFill>
                  <a:schemeClr val="accent1">
                    <a:lumMod val="75000"/>
                  </a:schemeClr>
                </a:solidFill>
                <a:latin typeface="Segoe Script" panose="030B0504020000000003" pitchFamily="66" charset="0"/>
              </a:rPr>
              <a:t>BRAGA AND SQUIER, 1981 </a:t>
            </a:r>
            <a:r>
              <a:rPr lang="en-US" dirty="0">
                <a:solidFill>
                  <a:schemeClr val="accent1">
                    <a:lumMod val="75000"/>
                  </a:schemeClr>
                </a:solidFill>
                <a:latin typeface="Segoe Script" panose="030B0504020000000003" pitchFamily="66" charset="0"/>
              </a:rPr>
              <a:t>STUDIED THE REFORMATION OF NEW EPITHELIAL ATTACHMENT FOLLOWING SURGICAL REMOVAL OF ALL OR PART OF THE ORIGINAL JUNCTIONAL EPITHELIUM BY INTERNAL </a:t>
            </a:r>
            <a:r>
              <a:rPr lang="en-IN" dirty="0">
                <a:solidFill>
                  <a:schemeClr val="accent1">
                    <a:lumMod val="75000"/>
                  </a:schemeClr>
                </a:solidFill>
                <a:latin typeface="Segoe Script" panose="030B0504020000000003" pitchFamily="66" charset="0"/>
              </a:rPr>
              <a:t>OR EXTERNAL BEVEL TECHNIQUES RESPECTIVELY. IT WAS OBSERVED THAT THE JUNCTIONAL EPITHELIUM REGENERATED COMPLETELY.</a:t>
            </a:r>
          </a:p>
          <a:p>
            <a:pPr>
              <a:lnSpc>
                <a:spcPct val="160000"/>
              </a:lnSpc>
              <a:buFont typeface="Segoe Script" panose="030B0504020000000003" pitchFamily="66" charset="0"/>
              <a:buChar char="е"/>
            </a:pPr>
            <a:r>
              <a:rPr lang="en-IN" dirty="0">
                <a:solidFill>
                  <a:schemeClr val="accent1">
                    <a:lumMod val="75000"/>
                  </a:schemeClr>
                </a:solidFill>
                <a:latin typeface="Segoe Script" panose="030B0504020000000003" pitchFamily="66" charset="0"/>
              </a:rPr>
              <a:t>THEY CONCLUDED THAT JUNCTIONAL EPITHELIUM COULD ARISE NOT ONLY FROM REDUCED ENAMEL EPITHELIUM BUT ALSO FOM GINGIVAL EPITHELIUM.</a:t>
            </a:r>
          </a:p>
        </p:txBody>
      </p:sp>
    </p:spTree>
    <p:extLst>
      <p:ext uri="{BB962C8B-B14F-4D97-AF65-F5344CB8AC3E}">
        <p14:creationId xmlns:p14="http://schemas.microsoft.com/office/powerpoint/2010/main" val="608350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E515D84-6401-4C20-892B-1DF2C3110E21}"/>
              </a:ext>
            </a:extLst>
          </p:cNvPr>
          <p:cNvSpPr>
            <a:spLocks noGrp="1"/>
          </p:cNvSpPr>
          <p:nvPr>
            <p:ph type="title"/>
          </p:nvPr>
        </p:nvSpPr>
        <p:spPr>
          <a:xfrm>
            <a:off x="1130270" y="808893"/>
            <a:ext cx="9520158" cy="1689746"/>
          </a:xfrm>
        </p:spPr>
        <p:txBody>
          <a:bodyPr>
            <a:noAutofit/>
          </a:bodyPr>
          <a:lstStyle/>
          <a:p>
            <a:r>
              <a:rPr lang="en-IN" sz="4400" b="1" dirty="0">
                <a:solidFill>
                  <a:schemeClr val="accent1">
                    <a:lumMod val="75000"/>
                  </a:schemeClr>
                </a:solidFill>
                <a:latin typeface="Segoe Script" panose="030B0504020000000003" pitchFamily="66" charset="0"/>
              </a:rPr>
              <a:t>DEVELOPMENT OF JUNCTIONAL EPITHELIUM</a:t>
            </a:r>
          </a:p>
        </p:txBody>
      </p:sp>
      <p:sp>
        <p:nvSpPr>
          <p:cNvPr id="3" name="Content Placeholder 2">
            <a:extLst>
              <a:ext uri="{FF2B5EF4-FFF2-40B4-BE49-F238E27FC236}">
                <a16:creationId xmlns:a16="http://schemas.microsoft.com/office/drawing/2014/main" id="{1ACF7E45-55EB-433A-B91C-DAB924F9C8AA}"/>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val="2222977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90FC8-58E1-4833-B7EB-9979ED00EC78}"/>
              </a:ext>
            </a:extLst>
          </p:cNvPr>
          <p:cNvSpPr>
            <a:spLocks noGrp="1"/>
          </p:cNvSpPr>
          <p:nvPr>
            <p:ph type="title"/>
          </p:nvPr>
        </p:nvSpPr>
        <p:spPr>
          <a:xfrm>
            <a:off x="1118799" y="804519"/>
            <a:ext cx="9520158" cy="1758355"/>
          </a:xfrm>
        </p:spPr>
        <p:txBody>
          <a:bodyPr>
            <a:noAutofit/>
          </a:bodyPr>
          <a:lstStyle/>
          <a:p>
            <a:r>
              <a:rPr lang="en-IN" sz="4400" b="1" dirty="0">
                <a:solidFill>
                  <a:schemeClr val="accent1">
                    <a:lumMod val="75000"/>
                  </a:schemeClr>
                </a:solidFill>
                <a:latin typeface="Segoe Script" panose="030B0504020000000003" pitchFamily="66" charset="0"/>
              </a:rPr>
              <a:t>DEVELOPMENT OF JUNCTIONAL EPITHELIUM</a:t>
            </a:r>
          </a:p>
        </p:txBody>
      </p:sp>
      <p:sp>
        <p:nvSpPr>
          <p:cNvPr id="3" name="Content Placeholder 2">
            <a:extLst>
              <a:ext uri="{FF2B5EF4-FFF2-40B4-BE49-F238E27FC236}">
                <a16:creationId xmlns:a16="http://schemas.microsoft.com/office/drawing/2014/main" id="{EF2D2B4E-C8D4-4988-8845-1A26D556D16C}"/>
              </a:ext>
            </a:extLst>
          </p:cNvPr>
          <p:cNvSpPr>
            <a:spLocks noGrp="1"/>
          </p:cNvSpPr>
          <p:nvPr>
            <p:ph idx="1"/>
          </p:nvPr>
        </p:nvSpPr>
        <p:spPr>
          <a:xfrm>
            <a:off x="1256400" y="1858457"/>
            <a:ext cx="6277461" cy="4442791"/>
          </a:xfrm>
        </p:spPr>
        <p:txBody>
          <a:bodyPr>
            <a:normAutofit fontScale="92500"/>
          </a:bodyPr>
          <a:lstStyle/>
          <a:p>
            <a:pPr>
              <a:lnSpc>
                <a:spcPct val="150000"/>
              </a:lnSpc>
              <a:buFont typeface="Segoe Script" panose="030B0504020000000003" pitchFamily="66" charset="0"/>
              <a:buChar char="е"/>
            </a:pPr>
            <a:r>
              <a:rPr lang="en-US" sz="1800" dirty="0">
                <a:solidFill>
                  <a:schemeClr val="accent1">
                    <a:lumMod val="75000"/>
                  </a:schemeClr>
                </a:solidFill>
                <a:latin typeface="Segoe Script" panose="030B0504020000000003" pitchFamily="66" charset="0"/>
              </a:rPr>
              <a:t>AS THE AMELOBLASTS FINISH FORMATION OF THE ENAMEL MATRIX, THEY LEAVE A THIN MEMBRANE ON THE SURFACE OF THE ENAMEL, THE </a:t>
            </a:r>
            <a:r>
              <a:rPr lang="en-US" sz="1800" b="1" u="sng" dirty="0">
                <a:solidFill>
                  <a:schemeClr val="accent1">
                    <a:lumMod val="75000"/>
                  </a:schemeClr>
                </a:solidFill>
                <a:latin typeface="Segoe Script" panose="030B0504020000000003" pitchFamily="66" charset="0"/>
              </a:rPr>
              <a:t>PRIMARY ENAMEL CUTICLE</a:t>
            </a:r>
            <a:r>
              <a:rPr lang="en-US" sz="1800" dirty="0">
                <a:solidFill>
                  <a:schemeClr val="accent1">
                    <a:lumMod val="75000"/>
                  </a:schemeClr>
                </a:solidFill>
                <a:latin typeface="Segoe Script" panose="030B0504020000000003" pitchFamily="66" charset="0"/>
              </a:rPr>
              <a:t>. THIS CUTICLE MAY BE CONNECTED WITH THE INTERPRISMATIC ENAMEL SUBSTANCE AND THE AMELOBLASTS. THE </a:t>
            </a:r>
            <a:r>
              <a:rPr lang="en-US" sz="1800" b="1" u="sng" dirty="0">
                <a:solidFill>
                  <a:schemeClr val="accent1">
                    <a:lumMod val="75000"/>
                  </a:schemeClr>
                </a:solidFill>
                <a:latin typeface="Segoe Script" panose="030B0504020000000003" pitchFamily="66" charset="0"/>
              </a:rPr>
              <a:t>AMELOBLASTS SHORTEN </a:t>
            </a:r>
            <a:r>
              <a:rPr lang="en-US" sz="1800" dirty="0">
                <a:solidFill>
                  <a:schemeClr val="accent1">
                    <a:lumMod val="75000"/>
                  </a:schemeClr>
                </a:solidFill>
                <a:latin typeface="Segoe Script" panose="030B0504020000000003" pitchFamily="66" charset="0"/>
              </a:rPr>
              <a:t>AFTER THE PRIMARY ENAMEL CUTICLE HAS BEEN FORMED, </a:t>
            </a:r>
            <a:r>
              <a:rPr lang="en-US" sz="1800" b="1" u="sng" dirty="0">
                <a:solidFill>
                  <a:schemeClr val="accent1">
                    <a:lumMod val="75000"/>
                  </a:schemeClr>
                </a:solidFill>
                <a:latin typeface="Segoe Script" panose="030B0504020000000003" pitchFamily="66" charset="0"/>
              </a:rPr>
              <a:t>FEW LAYERS OF FLAT CUBOID CELLS </a:t>
            </a:r>
            <a:r>
              <a:rPr lang="en-US" sz="1800" dirty="0">
                <a:solidFill>
                  <a:schemeClr val="accent1">
                    <a:lumMod val="75000"/>
                  </a:schemeClr>
                </a:solidFill>
                <a:latin typeface="Segoe Script" panose="030B0504020000000003" pitchFamily="66" charset="0"/>
              </a:rPr>
              <a:t>REMAIN WHICH ARE THEN CALLED </a:t>
            </a:r>
            <a:r>
              <a:rPr lang="en-US" sz="1800" b="1" u="sng" dirty="0">
                <a:solidFill>
                  <a:schemeClr val="accent1">
                    <a:lumMod val="75000"/>
                  </a:schemeClr>
                </a:solidFill>
                <a:latin typeface="Segoe Script" panose="030B0504020000000003" pitchFamily="66" charset="0"/>
              </a:rPr>
              <a:t>REDUCED ENAMEL EPITHELIUM.</a:t>
            </a:r>
            <a:endParaRPr lang="en-IN" sz="1800" b="1" u="sng" dirty="0">
              <a:solidFill>
                <a:schemeClr val="accent1">
                  <a:lumMod val="75000"/>
                </a:schemeClr>
              </a:solidFill>
              <a:latin typeface="Segoe Script" panose="030B0504020000000003" pitchFamily="66" charset="0"/>
            </a:endParaRPr>
          </a:p>
        </p:txBody>
      </p:sp>
      <p:pic>
        <p:nvPicPr>
          <p:cNvPr id="5" name="Picture 4">
            <a:extLst>
              <a:ext uri="{FF2B5EF4-FFF2-40B4-BE49-F238E27FC236}">
                <a16:creationId xmlns:a16="http://schemas.microsoft.com/office/drawing/2014/main" id="{2596E975-D92A-43CB-81BC-1DFBBCFF2C37}"/>
              </a:ext>
            </a:extLst>
          </p:cNvPr>
          <p:cNvPicPr>
            <a:picLocks noChangeAspect="1"/>
          </p:cNvPicPr>
          <p:nvPr/>
        </p:nvPicPr>
        <p:blipFill rotWithShape="1">
          <a:blip r:embed="rId2">
            <a:extLst>
              <a:ext uri="{28A0092B-C50C-407E-A947-70E740481C1C}">
                <a14:useLocalDpi xmlns:a14="http://schemas.microsoft.com/office/drawing/2010/main" val="0"/>
              </a:ext>
            </a:extLst>
          </a:blip>
          <a:srcRect l="2218" t="19783" r="7663" b="2661"/>
          <a:stretch/>
        </p:blipFill>
        <p:spPr>
          <a:xfrm>
            <a:off x="7663070" y="1972181"/>
            <a:ext cx="4313582" cy="4081300"/>
          </a:xfrm>
          <a:prstGeom prst="rect">
            <a:avLst/>
          </a:prstGeom>
        </p:spPr>
      </p:pic>
    </p:spTree>
    <p:extLst>
      <p:ext uri="{BB962C8B-B14F-4D97-AF65-F5344CB8AC3E}">
        <p14:creationId xmlns:p14="http://schemas.microsoft.com/office/powerpoint/2010/main" val="932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D580A8A-38BE-4B20-89A8-47FEC352419C}"/>
              </a:ext>
            </a:extLst>
          </p:cNvPr>
          <p:cNvSpPr>
            <a:spLocks noGrp="1"/>
          </p:cNvSpPr>
          <p:nvPr>
            <p:ph type="title"/>
          </p:nvPr>
        </p:nvSpPr>
        <p:spPr>
          <a:xfrm>
            <a:off x="1128959" y="804519"/>
            <a:ext cx="9520158" cy="1758355"/>
          </a:xfrm>
        </p:spPr>
        <p:txBody>
          <a:bodyPr>
            <a:noAutofit/>
          </a:bodyPr>
          <a:lstStyle/>
          <a:p>
            <a:r>
              <a:rPr lang="en-IN" sz="4400" b="1" dirty="0">
                <a:solidFill>
                  <a:schemeClr val="accent1">
                    <a:lumMod val="75000"/>
                  </a:schemeClr>
                </a:solidFill>
                <a:latin typeface="Segoe Script" panose="030B0504020000000003" pitchFamily="66" charset="0"/>
              </a:rPr>
              <a:t>DEVELOPMENT OF JUNCTIONAL EPITHELIUM</a:t>
            </a:r>
          </a:p>
        </p:txBody>
      </p:sp>
      <p:sp>
        <p:nvSpPr>
          <p:cNvPr id="3" name="Content Placeholder 2">
            <a:extLst>
              <a:ext uri="{FF2B5EF4-FFF2-40B4-BE49-F238E27FC236}">
                <a16:creationId xmlns:a16="http://schemas.microsoft.com/office/drawing/2014/main" id="{3DC3445E-D60D-4A48-9C3A-9DD8172AA603}"/>
              </a:ext>
            </a:extLst>
          </p:cNvPr>
          <p:cNvSpPr>
            <a:spLocks noGrp="1"/>
          </p:cNvSpPr>
          <p:nvPr>
            <p:ph idx="1"/>
          </p:nvPr>
        </p:nvSpPr>
        <p:spPr>
          <a:xfrm>
            <a:off x="1242391" y="2015732"/>
            <a:ext cx="5277680" cy="4037749"/>
          </a:xfrm>
        </p:spPr>
        <p:txBody>
          <a:bodyPr>
            <a:normAutofit fontScale="92500"/>
          </a:bodyPr>
          <a:lstStyle/>
          <a:p>
            <a:pPr>
              <a:lnSpc>
                <a:spcPct val="150000"/>
              </a:lnSpc>
              <a:buFont typeface="Segoe Script" panose="030B0504020000000003" pitchFamily="66" charset="0"/>
              <a:buChar char="е"/>
            </a:pPr>
            <a:r>
              <a:rPr lang="en-IN" dirty="0">
                <a:solidFill>
                  <a:schemeClr val="accent1">
                    <a:lumMod val="75000"/>
                  </a:schemeClr>
                </a:solidFill>
                <a:latin typeface="Segoe Script" panose="030B0504020000000003" pitchFamily="66" charset="0"/>
              </a:rPr>
              <a:t>DURING </a:t>
            </a:r>
            <a:r>
              <a:rPr lang="en-US" dirty="0">
                <a:solidFill>
                  <a:schemeClr val="accent1">
                    <a:lumMod val="75000"/>
                  </a:schemeClr>
                </a:solidFill>
                <a:latin typeface="Segoe Script" panose="030B0504020000000003" pitchFamily="66" charset="0"/>
              </a:rPr>
              <a:t>ERUPTION, THE TIP OF THE TOOTH APPROACHES THE ORAL MUCOSA, AND THE REDUCED ENAMEL EPITHELIUM AND THE ORAL EPITHELIUM MEET AND FUSE. THE REMNANT OF THE PRIMARY ENAMEL CUTICLE AFTER ERUPTION IS REFERRED TO AS </a:t>
            </a:r>
            <a:r>
              <a:rPr lang="en-US" b="1" u="sng" dirty="0">
                <a:solidFill>
                  <a:schemeClr val="accent1">
                    <a:lumMod val="75000"/>
                  </a:schemeClr>
                </a:solidFill>
                <a:latin typeface="Segoe Script" panose="030B0504020000000003" pitchFamily="66" charset="0"/>
              </a:rPr>
              <a:t>NASMYTH’S MEMBRANE.</a:t>
            </a:r>
            <a:endParaRPr lang="en-IN" b="1" u="sng" dirty="0">
              <a:solidFill>
                <a:schemeClr val="accent1">
                  <a:lumMod val="75000"/>
                </a:schemeClr>
              </a:solidFill>
              <a:latin typeface="Segoe Script" panose="030B0504020000000003" pitchFamily="66" charset="0"/>
            </a:endParaRPr>
          </a:p>
        </p:txBody>
      </p:sp>
      <p:pic>
        <p:nvPicPr>
          <p:cNvPr id="5" name="Picture 4">
            <a:extLst>
              <a:ext uri="{FF2B5EF4-FFF2-40B4-BE49-F238E27FC236}">
                <a16:creationId xmlns:a16="http://schemas.microsoft.com/office/drawing/2014/main" id="{3384D291-5BAB-4F50-B0A8-1C59C03EA3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0053" y="2106224"/>
            <a:ext cx="5483497" cy="3783125"/>
          </a:xfrm>
          <a:prstGeom prst="rect">
            <a:avLst/>
          </a:prstGeom>
        </p:spPr>
      </p:pic>
    </p:spTree>
    <p:extLst>
      <p:ext uri="{BB962C8B-B14F-4D97-AF65-F5344CB8AC3E}">
        <p14:creationId xmlns:p14="http://schemas.microsoft.com/office/powerpoint/2010/main" val="275890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3A9A4-BD00-487D-95C2-455FAFCA9793}"/>
              </a:ext>
            </a:extLst>
          </p:cNvPr>
          <p:cNvSpPr>
            <a:spLocks noGrp="1"/>
          </p:cNvSpPr>
          <p:nvPr>
            <p:ph type="title"/>
          </p:nvPr>
        </p:nvSpPr>
        <p:spPr>
          <a:xfrm>
            <a:off x="1507358" y="707604"/>
            <a:ext cx="9654362" cy="1320800"/>
          </a:xfrm>
        </p:spPr>
        <p:txBody>
          <a:bodyPr anchor="ctr">
            <a:normAutofit/>
          </a:bodyPr>
          <a:lstStyle/>
          <a:p>
            <a:r>
              <a:rPr lang="en-IN" sz="5400" b="1" dirty="0">
                <a:solidFill>
                  <a:schemeClr val="accent1">
                    <a:lumMod val="75000"/>
                  </a:schemeClr>
                </a:solidFill>
                <a:latin typeface="Segoe Script" panose="030B0504020000000003" pitchFamily="66" charset="0"/>
              </a:rPr>
              <a:t>INTRODUCTION</a:t>
            </a:r>
          </a:p>
        </p:txBody>
      </p:sp>
    </p:spTree>
    <p:extLst>
      <p:ext uri="{BB962C8B-B14F-4D97-AF65-F5344CB8AC3E}">
        <p14:creationId xmlns:p14="http://schemas.microsoft.com/office/powerpoint/2010/main" val="2706180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30F53D5-395F-478E-8624-BA63BBF49FBD}"/>
              </a:ext>
            </a:extLst>
          </p:cNvPr>
          <p:cNvSpPr>
            <a:spLocks noGrp="1"/>
          </p:cNvSpPr>
          <p:nvPr>
            <p:ph type="title"/>
          </p:nvPr>
        </p:nvSpPr>
        <p:spPr>
          <a:xfrm>
            <a:off x="1169599" y="825389"/>
            <a:ext cx="9520158" cy="1758355"/>
          </a:xfrm>
        </p:spPr>
        <p:txBody>
          <a:bodyPr>
            <a:noAutofit/>
          </a:bodyPr>
          <a:lstStyle/>
          <a:p>
            <a:r>
              <a:rPr lang="en-IN" sz="4400" b="1" dirty="0">
                <a:solidFill>
                  <a:schemeClr val="accent1">
                    <a:lumMod val="75000"/>
                  </a:schemeClr>
                </a:solidFill>
                <a:latin typeface="Segoe Script" panose="030B0504020000000003" pitchFamily="66" charset="0"/>
              </a:rPr>
              <a:t>DEVELOPMENT OF JUNCTIONAL EPITHELIUM</a:t>
            </a:r>
          </a:p>
        </p:txBody>
      </p:sp>
      <p:sp>
        <p:nvSpPr>
          <p:cNvPr id="3" name="Content Placeholder 2">
            <a:extLst>
              <a:ext uri="{FF2B5EF4-FFF2-40B4-BE49-F238E27FC236}">
                <a16:creationId xmlns:a16="http://schemas.microsoft.com/office/drawing/2014/main" id="{6A4F0745-A080-4352-BADA-14F6187D5DDB}"/>
              </a:ext>
            </a:extLst>
          </p:cNvPr>
          <p:cNvSpPr>
            <a:spLocks noGrp="1"/>
          </p:cNvSpPr>
          <p:nvPr>
            <p:ph idx="1"/>
          </p:nvPr>
        </p:nvSpPr>
        <p:spPr>
          <a:xfrm>
            <a:off x="149087" y="2214515"/>
            <a:ext cx="7195930" cy="4076955"/>
          </a:xfrm>
        </p:spPr>
        <p:txBody>
          <a:bodyPr>
            <a:noAutofit/>
          </a:bodyPr>
          <a:lstStyle/>
          <a:p>
            <a:pPr>
              <a:lnSpc>
                <a:spcPct val="150000"/>
              </a:lnSpc>
              <a:buFont typeface="Segoe Script" panose="030B0504020000000003" pitchFamily="66" charset="0"/>
              <a:buChar char="е"/>
            </a:pPr>
            <a:r>
              <a:rPr lang="en-US" sz="1600" dirty="0">
                <a:solidFill>
                  <a:schemeClr val="accent1">
                    <a:lumMod val="75000"/>
                  </a:schemeClr>
                </a:solidFill>
                <a:latin typeface="Segoe Script" panose="030B0504020000000003" pitchFamily="66" charset="0"/>
              </a:rPr>
              <a:t>THE EPITHELIUM THAT COVERS THE TIP OF THE CROWN DEGENERATES IN ITS CENTER, AND THE CROWN EMERGES THROUGH THIS PERFORATION </a:t>
            </a:r>
            <a:r>
              <a:rPr lang="en-IN" sz="1600" dirty="0">
                <a:solidFill>
                  <a:schemeClr val="accent1">
                    <a:lumMod val="75000"/>
                  </a:schemeClr>
                </a:solidFill>
                <a:latin typeface="Segoe Script" panose="030B0504020000000003" pitchFamily="66" charset="0"/>
              </a:rPr>
              <a:t>INTO THE ORAL CAVITY.</a:t>
            </a:r>
          </a:p>
          <a:p>
            <a:pPr>
              <a:lnSpc>
                <a:spcPct val="150000"/>
              </a:lnSpc>
              <a:buFont typeface="Segoe Script" panose="030B0504020000000003" pitchFamily="66" charset="0"/>
              <a:buChar char="е"/>
            </a:pPr>
            <a:r>
              <a:rPr lang="en-US" sz="1600" dirty="0">
                <a:solidFill>
                  <a:schemeClr val="accent1">
                    <a:lumMod val="75000"/>
                  </a:schemeClr>
                </a:solidFill>
                <a:latin typeface="Segoe Script" panose="030B0504020000000003" pitchFamily="66" charset="0"/>
              </a:rPr>
              <a:t>AS A RESULT OF THIS, CELLS OF OUTER LAYER OF REDUCED DENTAL EPITHELIUM AND CELLS OF ORAL EPITHELIUM PROLIFERATE AND MIGRATE INTO THE DEGENERATING CONNECTIVE TISSUE, EVENTUALLY FUSING TO ESTABLISH A MASS OF EPITHELIAL CELLS ALSO KNOWN AS </a:t>
            </a:r>
            <a:r>
              <a:rPr lang="en-US" sz="1600" b="1" u="sng" dirty="0">
                <a:solidFill>
                  <a:schemeClr val="accent1">
                    <a:lumMod val="75000"/>
                  </a:schemeClr>
                </a:solidFill>
                <a:latin typeface="Segoe Script" panose="030B0504020000000003" pitchFamily="66" charset="0"/>
              </a:rPr>
              <a:t>EPITHELIAL CUFF </a:t>
            </a:r>
            <a:r>
              <a:rPr lang="en-US" sz="1600" dirty="0">
                <a:solidFill>
                  <a:schemeClr val="accent1">
                    <a:lumMod val="75000"/>
                  </a:schemeClr>
                </a:solidFill>
                <a:latin typeface="Segoe Script" panose="030B0504020000000003" pitchFamily="66" charset="0"/>
              </a:rPr>
              <a:t>OVER THE ERUPTING TOOTH.</a:t>
            </a:r>
            <a:endParaRPr lang="en-IN" sz="1600" dirty="0">
              <a:solidFill>
                <a:schemeClr val="accent1">
                  <a:lumMod val="75000"/>
                </a:schemeClr>
              </a:solidFill>
              <a:latin typeface="Segoe Script" panose="030B0504020000000003" pitchFamily="66" charset="0"/>
            </a:endParaRPr>
          </a:p>
          <a:p>
            <a:pPr>
              <a:lnSpc>
                <a:spcPct val="150000"/>
              </a:lnSpc>
              <a:buFont typeface="Gigi" panose="04040504061007020D02" pitchFamily="82" charset="0"/>
              <a:buChar char="à"/>
            </a:pPr>
            <a:endParaRPr lang="en-IN" sz="1400" dirty="0">
              <a:solidFill>
                <a:schemeClr val="accent1">
                  <a:lumMod val="75000"/>
                </a:schemeClr>
              </a:solidFill>
              <a:latin typeface="Segoe Script" panose="030B0504020000000003" pitchFamily="66" charset="0"/>
            </a:endParaRPr>
          </a:p>
        </p:txBody>
      </p:sp>
      <p:pic>
        <p:nvPicPr>
          <p:cNvPr id="6" name="Picture 5">
            <a:extLst>
              <a:ext uri="{FF2B5EF4-FFF2-40B4-BE49-F238E27FC236}">
                <a16:creationId xmlns:a16="http://schemas.microsoft.com/office/drawing/2014/main" id="{A3287EDB-6DD1-48DA-AA40-C84FF6A801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5565" y="2106224"/>
            <a:ext cx="4510492" cy="3533878"/>
          </a:xfrm>
          <a:prstGeom prst="rect">
            <a:avLst/>
          </a:prstGeom>
        </p:spPr>
      </p:pic>
    </p:spTree>
    <p:extLst>
      <p:ext uri="{BB962C8B-B14F-4D97-AF65-F5344CB8AC3E}">
        <p14:creationId xmlns:p14="http://schemas.microsoft.com/office/powerpoint/2010/main" val="239225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A6744B0-EA1C-424A-BCF9-523341796C79}"/>
              </a:ext>
            </a:extLst>
          </p:cNvPr>
          <p:cNvSpPr>
            <a:spLocks noGrp="1"/>
          </p:cNvSpPr>
          <p:nvPr>
            <p:ph type="title"/>
          </p:nvPr>
        </p:nvSpPr>
        <p:spPr>
          <a:xfrm>
            <a:off x="1128959" y="835549"/>
            <a:ext cx="9520158" cy="1758355"/>
          </a:xfrm>
        </p:spPr>
        <p:txBody>
          <a:bodyPr>
            <a:noAutofit/>
          </a:bodyPr>
          <a:lstStyle/>
          <a:p>
            <a:r>
              <a:rPr lang="en-IN" sz="4400" b="1" dirty="0">
                <a:solidFill>
                  <a:schemeClr val="accent1">
                    <a:lumMod val="75000"/>
                  </a:schemeClr>
                </a:solidFill>
                <a:latin typeface="Segoe Script" panose="030B0504020000000003" pitchFamily="66" charset="0"/>
              </a:rPr>
              <a:t>DEVELOPMENT OF JUNCTIONAL EPITHELIUM</a:t>
            </a:r>
          </a:p>
        </p:txBody>
      </p:sp>
      <p:sp>
        <p:nvSpPr>
          <p:cNvPr id="3" name="Content Placeholder 2">
            <a:extLst>
              <a:ext uri="{FF2B5EF4-FFF2-40B4-BE49-F238E27FC236}">
                <a16:creationId xmlns:a16="http://schemas.microsoft.com/office/drawing/2014/main" id="{30189690-92DC-48C4-A30C-BD33DF96406A}"/>
              </a:ext>
            </a:extLst>
          </p:cNvPr>
          <p:cNvSpPr>
            <a:spLocks noGrp="1"/>
          </p:cNvSpPr>
          <p:nvPr>
            <p:ph idx="1"/>
          </p:nvPr>
        </p:nvSpPr>
        <p:spPr>
          <a:xfrm>
            <a:off x="1242391" y="2015732"/>
            <a:ext cx="5546035" cy="4365190"/>
          </a:xfrm>
        </p:spPr>
        <p:txBody>
          <a:bodyPr>
            <a:normAutofit fontScale="92500"/>
          </a:bodyPr>
          <a:lstStyle/>
          <a:p>
            <a:pPr>
              <a:lnSpc>
                <a:spcPct val="160000"/>
              </a:lnSpc>
              <a:buFont typeface="Segoe Script" panose="030B0504020000000003" pitchFamily="66" charset="0"/>
              <a:buChar char="е"/>
            </a:pPr>
            <a:r>
              <a:rPr lang="en-IN" dirty="0">
                <a:solidFill>
                  <a:schemeClr val="accent1">
                    <a:lumMod val="75000"/>
                  </a:schemeClr>
                </a:solidFill>
                <a:latin typeface="Segoe Script" panose="030B0504020000000003" pitchFamily="66" charset="0"/>
              </a:rPr>
              <a:t>THE REDUCED ENAMEL EPITHELIUM </a:t>
            </a:r>
            <a:r>
              <a:rPr lang="en-US" dirty="0">
                <a:solidFill>
                  <a:schemeClr val="accent1">
                    <a:lumMod val="75000"/>
                  </a:schemeClr>
                </a:solidFill>
                <a:latin typeface="Segoe Script" panose="030B0504020000000003" pitchFamily="66" charset="0"/>
              </a:rPr>
              <a:t>REMAINS ORGANICALLY ATTACHED TO THE PART OF THE ENAMEL THAT HAS NOT YET ERUPTED. ONCE THE TIP OF THE CROWN HAS EMERGED, THE REDUCED ENAMEL EPITHELIUM IS TERMED THE </a:t>
            </a:r>
            <a:r>
              <a:rPr lang="en-US" b="1" u="sng" dirty="0">
                <a:solidFill>
                  <a:schemeClr val="accent1">
                    <a:lumMod val="75000"/>
                  </a:schemeClr>
                </a:solidFill>
                <a:latin typeface="Segoe Script" panose="030B0504020000000003" pitchFamily="66" charset="0"/>
              </a:rPr>
              <a:t>PRIMARY ATTACHMENT EPITHELIUM.</a:t>
            </a:r>
            <a:endParaRPr lang="en-IN" b="1" u="sng" dirty="0">
              <a:solidFill>
                <a:schemeClr val="accent1">
                  <a:lumMod val="75000"/>
                </a:schemeClr>
              </a:solidFill>
              <a:latin typeface="Segoe Script" panose="030B0504020000000003" pitchFamily="66" charset="0"/>
            </a:endParaRPr>
          </a:p>
          <a:p>
            <a:pPr>
              <a:lnSpc>
                <a:spcPct val="160000"/>
              </a:lnSpc>
            </a:pPr>
            <a:endParaRPr lang="en-IN" dirty="0"/>
          </a:p>
        </p:txBody>
      </p:sp>
      <p:pic>
        <p:nvPicPr>
          <p:cNvPr id="4" name="Picture 3">
            <a:extLst>
              <a:ext uri="{FF2B5EF4-FFF2-40B4-BE49-F238E27FC236}">
                <a16:creationId xmlns:a16="http://schemas.microsoft.com/office/drawing/2014/main" id="{66EBEBF6-1F3B-43A4-8896-BEC2A73D0C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1735" y="2106224"/>
            <a:ext cx="5202919" cy="3739598"/>
          </a:xfrm>
          <a:prstGeom prst="rect">
            <a:avLst/>
          </a:prstGeom>
        </p:spPr>
      </p:pic>
    </p:spTree>
    <p:extLst>
      <p:ext uri="{BB962C8B-B14F-4D97-AF65-F5344CB8AC3E}">
        <p14:creationId xmlns:p14="http://schemas.microsoft.com/office/powerpoint/2010/main" val="1719712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C49B129-0AFF-4163-9577-5B8123BA74A2}"/>
              </a:ext>
            </a:extLst>
          </p:cNvPr>
          <p:cNvSpPr>
            <a:spLocks noGrp="1"/>
          </p:cNvSpPr>
          <p:nvPr>
            <p:ph type="title"/>
          </p:nvPr>
        </p:nvSpPr>
        <p:spPr>
          <a:xfrm>
            <a:off x="1139119" y="830245"/>
            <a:ext cx="9520158" cy="1758355"/>
          </a:xfrm>
        </p:spPr>
        <p:txBody>
          <a:bodyPr>
            <a:noAutofit/>
          </a:bodyPr>
          <a:lstStyle/>
          <a:p>
            <a:r>
              <a:rPr lang="en-IN" sz="4400" b="1" dirty="0">
                <a:solidFill>
                  <a:schemeClr val="accent1">
                    <a:lumMod val="75000"/>
                  </a:schemeClr>
                </a:solidFill>
                <a:latin typeface="Segoe Script" panose="030B0504020000000003" pitchFamily="66" charset="0"/>
              </a:rPr>
              <a:t>DEVELOPMENT OF JUNCTIONAL EPITHELIUM</a:t>
            </a:r>
          </a:p>
        </p:txBody>
      </p:sp>
      <p:sp>
        <p:nvSpPr>
          <p:cNvPr id="3" name="Content Placeholder 2">
            <a:extLst>
              <a:ext uri="{FF2B5EF4-FFF2-40B4-BE49-F238E27FC236}">
                <a16:creationId xmlns:a16="http://schemas.microsoft.com/office/drawing/2014/main" id="{EE91107A-D01D-4B61-B31C-B1EEB1DD6CF1}"/>
              </a:ext>
            </a:extLst>
          </p:cNvPr>
          <p:cNvSpPr>
            <a:spLocks noGrp="1"/>
          </p:cNvSpPr>
          <p:nvPr>
            <p:ph idx="1"/>
          </p:nvPr>
        </p:nvSpPr>
        <p:spPr>
          <a:xfrm>
            <a:off x="1286217" y="2105183"/>
            <a:ext cx="5969348" cy="4752817"/>
          </a:xfrm>
        </p:spPr>
        <p:txBody>
          <a:bodyPr>
            <a:normAutofit fontScale="85000" lnSpcReduction="10000"/>
          </a:bodyPr>
          <a:lstStyle/>
          <a:p>
            <a:pPr>
              <a:lnSpc>
                <a:spcPct val="170000"/>
              </a:lnSpc>
              <a:buFont typeface="Segoe Script" panose="030B0504020000000003" pitchFamily="66" charset="0"/>
              <a:buChar char="е"/>
            </a:pPr>
            <a:r>
              <a:rPr lang="en-US" dirty="0">
                <a:solidFill>
                  <a:schemeClr val="accent1">
                    <a:lumMod val="75000"/>
                  </a:schemeClr>
                </a:solidFill>
                <a:latin typeface="Segoe Script" panose="030B0504020000000003" pitchFamily="66" charset="0"/>
              </a:rPr>
              <a:t>AT THE MARGIN OF THE GINGIVA THE ATTACHMENT EPITHELIUM IS CONTINUOUS WITH THE ORAL EPITHELIUM. AS THE TOOTH ERUPTS, THE REDUCED ENAMEL EPITHELIUM GROWS GRADUALLY SHORTER. A SHALLOW GROOVE, THE </a:t>
            </a:r>
            <a:r>
              <a:rPr lang="en-US" b="1" u="sng" dirty="0">
                <a:solidFill>
                  <a:schemeClr val="accent1">
                    <a:lumMod val="75000"/>
                  </a:schemeClr>
                </a:solidFill>
                <a:latin typeface="Segoe Script" panose="030B0504020000000003" pitchFamily="66" charset="0"/>
              </a:rPr>
              <a:t>GINGIVAL SULCUS</a:t>
            </a:r>
            <a:r>
              <a:rPr lang="en-US" dirty="0">
                <a:solidFill>
                  <a:schemeClr val="accent1">
                    <a:lumMod val="75000"/>
                  </a:schemeClr>
                </a:solidFill>
                <a:latin typeface="Segoe Script" panose="030B0504020000000003" pitchFamily="66" charset="0"/>
              </a:rPr>
              <a:t>, MAY DEVELOP BETWEEN THE GINGIVA AND THE SURFACE OF THE TOOTH AND EXTEND </a:t>
            </a:r>
            <a:r>
              <a:rPr lang="en-IN" dirty="0">
                <a:solidFill>
                  <a:schemeClr val="accent1">
                    <a:lumMod val="75000"/>
                  </a:schemeClr>
                </a:solidFill>
                <a:latin typeface="Segoe Script" panose="030B0504020000000003" pitchFamily="66" charset="0"/>
              </a:rPr>
              <a:t>AROUND ITS CIRCUMFERENCE. 	</a:t>
            </a:r>
          </a:p>
        </p:txBody>
      </p:sp>
      <p:pic>
        <p:nvPicPr>
          <p:cNvPr id="6" name="Picture 5">
            <a:extLst>
              <a:ext uri="{FF2B5EF4-FFF2-40B4-BE49-F238E27FC236}">
                <a16:creationId xmlns:a16="http://schemas.microsoft.com/office/drawing/2014/main" id="{F7F0B2E5-4058-47A4-B518-B1207FDB1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4226" y="1995853"/>
            <a:ext cx="4502425" cy="4031902"/>
          </a:xfrm>
          <a:prstGeom prst="rect">
            <a:avLst/>
          </a:prstGeom>
        </p:spPr>
      </p:pic>
    </p:spTree>
    <p:extLst>
      <p:ext uri="{BB962C8B-B14F-4D97-AF65-F5344CB8AC3E}">
        <p14:creationId xmlns:p14="http://schemas.microsoft.com/office/powerpoint/2010/main" val="21859491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DF344B-973F-4CA3-806B-3F8A388539BA}"/>
              </a:ext>
            </a:extLst>
          </p:cNvPr>
          <p:cNvSpPr>
            <a:spLocks noGrp="1"/>
          </p:cNvSpPr>
          <p:nvPr>
            <p:ph type="title"/>
          </p:nvPr>
        </p:nvSpPr>
        <p:spPr>
          <a:xfrm>
            <a:off x="1166963" y="815229"/>
            <a:ext cx="9520158" cy="1758355"/>
          </a:xfrm>
        </p:spPr>
        <p:txBody>
          <a:bodyPr>
            <a:noAutofit/>
          </a:bodyPr>
          <a:lstStyle/>
          <a:p>
            <a:r>
              <a:rPr lang="en-IN" sz="4400" b="1" dirty="0">
                <a:solidFill>
                  <a:schemeClr val="accent1">
                    <a:lumMod val="75000"/>
                  </a:schemeClr>
                </a:solidFill>
                <a:latin typeface="Segoe Script" panose="030B0504020000000003" pitchFamily="66" charset="0"/>
              </a:rPr>
              <a:t>DEVELOPMENT OF JUNCTIONAL EPITHELIUM</a:t>
            </a:r>
          </a:p>
        </p:txBody>
      </p:sp>
      <p:sp>
        <p:nvSpPr>
          <p:cNvPr id="3" name="Content Placeholder 2">
            <a:extLst>
              <a:ext uri="{FF2B5EF4-FFF2-40B4-BE49-F238E27FC236}">
                <a16:creationId xmlns:a16="http://schemas.microsoft.com/office/drawing/2014/main" id="{5D27C072-C931-4C8B-B50B-05830F65B84D}"/>
              </a:ext>
            </a:extLst>
          </p:cNvPr>
          <p:cNvSpPr>
            <a:spLocks noGrp="1"/>
          </p:cNvSpPr>
          <p:nvPr>
            <p:ph idx="1"/>
          </p:nvPr>
        </p:nvSpPr>
        <p:spPr>
          <a:xfrm>
            <a:off x="1166963" y="2106224"/>
            <a:ext cx="9520158" cy="4181868"/>
          </a:xfrm>
        </p:spPr>
        <p:txBody>
          <a:bodyPr>
            <a:normAutofit fontScale="77500" lnSpcReduction="20000"/>
          </a:bodyPr>
          <a:lstStyle/>
          <a:p>
            <a:pPr>
              <a:lnSpc>
                <a:spcPct val="160000"/>
              </a:lnSpc>
              <a:buFont typeface="Segoe Script" panose="030B0504020000000003" pitchFamily="66" charset="0"/>
              <a:buChar char="е"/>
            </a:pPr>
            <a:r>
              <a:rPr lang="en-US" dirty="0">
                <a:solidFill>
                  <a:schemeClr val="accent1">
                    <a:lumMod val="75000"/>
                  </a:schemeClr>
                </a:solidFill>
                <a:latin typeface="Segoe Script" panose="030B0504020000000003" pitchFamily="66" charset="0"/>
              </a:rPr>
              <a:t>THE FINAL CONVERSION OF REDUCED ENAMEL EPITHELIUM TO JUNCTIONAL EPITHELIUM MAY NOT OCCUR UNTIL </a:t>
            </a:r>
            <a:r>
              <a:rPr lang="en-US" b="1" u="sng" dirty="0">
                <a:solidFill>
                  <a:schemeClr val="accent1">
                    <a:lumMod val="75000"/>
                  </a:schemeClr>
                </a:solidFill>
                <a:latin typeface="Segoe Script" panose="030B0504020000000003" pitchFamily="66" charset="0"/>
              </a:rPr>
              <a:t>3 TO 4 YEARS AFTER THE TOOTH HAS ERUPTED</a:t>
            </a:r>
            <a:r>
              <a:rPr lang="en-US" dirty="0">
                <a:solidFill>
                  <a:schemeClr val="accent1">
                    <a:lumMod val="75000"/>
                  </a:schemeClr>
                </a:solidFill>
                <a:latin typeface="Segoe Script" panose="030B0504020000000003" pitchFamily="66" charset="0"/>
              </a:rPr>
              <a:t>. IMMEDIATELY AFTER ALL THE REDUCED ENAMEL EPITHELIUM HAS BEEN TRANSFORMED INTO SQUAMOUS EPITHELIUM, THE DEVELOPMENT OF DENTO GINGIVAL JUNCTION MAY BE REGARDED AS COMPLETE.</a:t>
            </a:r>
          </a:p>
          <a:p>
            <a:pPr>
              <a:lnSpc>
                <a:spcPct val="160000"/>
              </a:lnSpc>
              <a:buFont typeface="Segoe Script" panose="030B0504020000000003" pitchFamily="66" charset="0"/>
              <a:buChar char="е"/>
            </a:pPr>
            <a:r>
              <a:rPr lang="en-US" dirty="0">
                <a:solidFill>
                  <a:schemeClr val="accent1">
                    <a:lumMod val="75000"/>
                  </a:schemeClr>
                </a:solidFill>
                <a:latin typeface="Segoe Script" panose="030B0504020000000003" pitchFamily="66" charset="0"/>
              </a:rPr>
              <a:t>ALTHOUGH THE </a:t>
            </a:r>
            <a:r>
              <a:rPr lang="en-US" b="1" u="sng" dirty="0">
                <a:solidFill>
                  <a:schemeClr val="accent1">
                    <a:lumMod val="75000"/>
                  </a:schemeClr>
                </a:solidFill>
                <a:latin typeface="Segoe Script" panose="030B0504020000000003" pitchFamily="66" charset="0"/>
              </a:rPr>
              <a:t>DENTAL EPITHELIUM </a:t>
            </a:r>
            <a:r>
              <a:rPr lang="en-US" dirty="0">
                <a:solidFill>
                  <a:schemeClr val="accent1">
                    <a:lumMod val="75000"/>
                  </a:schemeClr>
                </a:solidFill>
                <a:latin typeface="Segoe Script" panose="030B0504020000000003" pitchFamily="66" charset="0"/>
              </a:rPr>
              <a:t>CONTRIBUTES SPECIFICALLY TO THE DEVELOPMENT OF THE DENTOGINGIVAL JUNCTION, IT </a:t>
            </a:r>
            <a:r>
              <a:rPr lang="en-US" b="1" u="sng" dirty="0">
                <a:solidFill>
                  <a:schemeClr val="accent1">
                    <a:lumMod val="75000"/>
                  </a:schemeClr>
                </a:solidFill>
                <a:latin typeface="Segoe Script" panose="030B0504020000000003" pitchFamily="66" charset="0"/>
              </a:rPr>
              <a:t>IS NOT REQUIRED FOR THE REDEVELOPMENT</a:t>
            </a:r>
            <a:r>
              <a:rPr lang="en-US" dirty="0">
                <a:solidFill>
                  <a:schemeClr val="accent1">
                    <a:lumMod val="75000"/>
                  </a:schemeClr>
                </a:solidFill>
                <a:latin typeface="Segoe Script" panose="030B0504020000000003" pitchFamily="66" charset="0"/>
              </a:rPr>
              <a:t> OF THIS JUNCTION AFTER A GINGIVECTOMY. AFTER SURGICAL PROCEDURE, THE JUNCTION IS </a:t>
            </a:r>
            <a:r>
              <a:rPr lang="en-US" b="1" u="sng" dirty="0">
                <a:solidFill>
                  <a:schemeClr val="accent1">
                    <a:lumMod val="75000"/>
                  </a:schemeClr>
                </a:solidFill>
                <a:latin typeface="Segoe Script" panose="030B0504020000000003" pitchFamily="66" charset="0"/>
              </a:rPr>
              <a:t>REESTABLISHED </a:t>
            </a:r>
            <a:r>
              <a:rPr lang="en-US" dirty="0">
                <a:solidFill>
                  <a:schemeClr val="accent1">
                    <a:lumMod val="75000"/>
                  </a:schemeClr>
                </a:solidFill>
                <a:latin typeface="Segoe Script" panose="030B0504020000000003" pitchFamily="66" charset="0"/>
              </a:rPr>
              <a:t>AT THE LOWER LEVEL ON THE TOOTH AND ITS EPITHELIAL COMPONENT COMES SOLELY FROM </a:t>
            </a:r>
            <a:r>
              <a:rPr lang="en-US" b="1" u="sng" dirty="0">
                <a:solidFill>
                  <a:schemeClr val="accent1">
                    <a:lumMod val="75000"/>
                  </a:schemeClr>
                </a:solidFill>
                <a:latin typeface="Segoe Script" panose="030B0504020000000003" pitchFamily="66" charset="0"/>
              </a:rPr>
              <a:t>CELLS STEMMING FROM THE ORAL EPITHELIUM</a:t>
            </a:r>
            <a:r>
              <a:rPr lang="en-US" dirty="0">
                <a:solidFill>
                  <a:schemeClr val="accent1">
                    <a:lumMod val="75000"/>
                  </a:schemeClr>
                </a:solidFill>
                <a:latin typeface="Segoe Script" panose="030B0504020000000003" pitchFamily="66" charset="0"/>
              </a:rPr>
              <a:t>.</a:t>
            </a:r>
            <a:endParaRPr lang="en-IN" dirty="0">
              <a:solidFill>
                <a:schemeClr val="accent1">
                  <a:lumMod val="75000"/>
                </a:schemeClr>
              </a:solidFill>
              <a:latin typeface="Segoe Script" panose="030B0504020000000003" pitchFamily="66" charset="0"/>
            </a:endParaRPr>
          </a:p>
          <a:p>
            <a:pPr>
              <a:lnSpc>
                <a:spcPct val="160000"/>
              </a:lnSpc>
            </a:pPr>
            <a:endParaRPr lang="en-IN" dirty="0">
              <a:solidFill>
                <a:schemeClr val="accent1">
                  <a:lumMod val="75000"/>
                </a:schemeClr>
              </a:solidFill>
              <a:latin typeface="Segoe Script" panose="030B0504020000000003" pitchFamily="66" charset="0"/>
            </a:endParaRPr>
          </a:p>
        </p:txBody>
      </p:sp>
    </p:spTree>
    <p:extLst>
      <p:ext uri="{BB962C8B-B14F-4D97-AF65-F5344CB8AC3E}">
        <p14:creationId xmlns:p14="http://schemas.microsoft.com/office/powerpoint/2010/main" val="8026460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FF9F94-F9D9-404C-A6FA-E6C8780756E6}"/>
              </a:ext>
            </a:extLst>
          </p:cNvPr>
          <p:cNvSpPr>
            <a:spLocks noGrp="1"/>
          </p:cNvSpPr>
          <p:nvPr>
            <p:ph type="title"/>
          </p:nvPr>
        </p:nvSpPr>
        <p:spPr/>
        <p:txBody>
          <a:bodyPr/>
          <a:lstStyle/>
          <a:p>
            <a:endParaRPr lang="en-IN"/>
          </a:p>
        </p:txBody>
      </p:sp>
      <p:pic>
        <p:nvPicPr>
          <p:cNvPr id="6" name="Content Placeholder 5">
            <a:extLst>
              <a:ext uri="{FF2B5EF4-FFF2-40B4-BE49-F238E27FC236}">
                <a16:creationId xmlns:a16="http://schemas.microsoft.com/office/drawing/2014/main" id="{3B1D8CE4-3C15-4B91-9007-C1E778164E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5951795" cy="3181136"/>
          </a:xfrm>
        </p:spPr>
      </p:pic>
      <p:pic>
        <p:nvPicPr>
          <p:cNvPr id="8" name="Picture 7">
            <a:extLst>
              <a:ext uri="{FF2B5EF4-FFF2-40B4-BE49-F238E27FC236}">
                <a16:creationId xmlns:a16="http://schemas.microsoft.com/office/drawing/2014/main" id="{00992B0F-8EC8-4372-8133-C1742CC5E0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787" y="3181135"/>
            <a:ext cx="6041575" cy="2872346"/>
          </a:xfrm>
          <a:prstGeom prst="rect">
            <a:avLst/>
          </a:prstGeom>
        </p:spPr>
      </p:pic>
      <p:pic>
        <p:nvPicPr>
          <p:cNvPr id="12" name="Picture 11">
            <a:extLst>
              <a:ext uri="{FF2B5EF4-FFF2-40B4-BE49-F238E27FC236}">
                <a16:creationId xmlns:a16="http://schemas.microsoft.com/office/drawing/2014/main" id="{57606E1F-8889-462D-A79B-24C1FA26A43E}"/>
              </a:ext>
            </a:extLst>
          </p:cNvPr>
          <p:cNvPicPr>
            <a:picLocks noChangeAspect="1"/>
          </p:cNvPicPr>
          <p:nvPr/>
        </p:nvPicPr>
        <p:blipFill rotWithShape="1">
          <a:blip r:embed="rId4">
            <a:extLst>
              <a:ext uri="{28A0092B-C50C-407E-A947-70E740481C1C}">
                <a14:useLocalDpi xmlns:a14="http://schemas.microsoft.com/office/drawing/2010/main" val="0"/>
              </a:ext>
            </a:extLst>
          </a:blip>
          <a:srcRect l="21907"/>
          <a:stretch/>
        </p:blipFill>
        <p:spPr>
          <a:xfrm>
            <a:off x="7265505" y="339141"/>
            <a:ext cx="4837043" cy="5371702"/>
          </a:xfrm>
          <a:prstGeom prst="rect">
            <a:avLst/>
          </a:prstGeom>
        </p:spPr>
      </p:pic>
      <p:sp>
        <p:nvSpPr>
          <p:cNvPr id="13" name="TextBox 12">
            <a:extLst>
              <a:ext uri="{FF2B5EF4-FFF2-40B4-BE49-F238E27FC236}">
                <a16:creationId xmlns:a16="http://schemas.microsoft.com/office/drawing/2014/main" id="{74BC3053-A2CD-49A3-BFBE-0B31596B2383}"/>
              </a:ext>
            </a:extLst>
          </p:cNvPr>
          <p:cNvSpPr txBox="1"/>
          <p:nvPr/>
        </p:nvSpPr>
        <p:spPr>
          <a:xfrm>
            <a:off x="258417" y="347870"/>
            <a:ext cx="300082" cy="369332"/>
          </a:xfrm>
          <a:prstGeom prst="rect">
            <a:avLst/>
          </a:prstGeom>
          <a:noFill/>
        </p:spPr>
        <p:txBody>
          <a:bodyPr wrap="none" rtlCol="0">
            <a:spAutoFit/>
          </a:bodyPr>
          <a:lstStyle/>
          <a:p>
            <a:r>
              <a:rPr lang="en-IN" dirty="0">
                <a:solidFill>
                  <a:schemeClr val="accent1">
                    <a:lumMod val="75000"/>
                  </a:schemeClr>
                </a:solidFill>
              </a:rPr>
              <a:t>1</a:t>
            </a:r>
          </a:p>
        </p:txBody>
      </p:sp>
      <p:sp>
        <p:nvSpPr>
          <p:cNvPr id="14" name="Oval 13">
            <a:extLst>
              <a:ext uri="{FF2B5EF4-FFF2-40B4-BE49-F238E27FC236}">
                <a16:creationId xmlns:a16="http://schemas.microsoft.com/office/drawing/2014/main" id="{71836018-5138-4C48-ABC4-D7F7864464E1}"/>
              </a:ext>
            </a:extLst>
          </p:cNvPr>
          <p:cNvSpPr/>
          <p:nvPr/>
        </p:nvSpPr>
        <p:spPr>
          <a:xfrm>
            <a:off x="238539" y="339141"/>
            <a:ext cx="327991" cy="37647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Oval 14">
            <a:extLst>
              <a:ext uri="{FF2B5EF4-FFF2-40B4-BE49-F238E27FC236}">
                <a16:creationId xmlns:a16="http://schemas.microsoft.com/office/drawing/2014/main" id="{28F57FFD-2AF1-4CC8-B4AC-2EB8831F8F9A}"/>
              </a:ext>
            </a:extLst>
          </p:cNvPr>
          <p:cNvSpPr/>
          <p:nvPr/>
        </p:nvSpPr>
        <p:spPr>
          <a:xfrm>
            <a:off x="1193579" y="3265221"/>
            <a:ext cx="327991" cy="37647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TextBox 15">
            <a:extLst>
              <a:ext uri="{FF2B5EF4-FFF2-40B4-BE49-F238E27FC236}">
                <a16:creationId xmlns:a16="http://schemas.microsoft.com/office/drawing/2014/main" id="{7EEC5535-0C2B-44E6-A94A-4B58DA1B94AB}"/>
              </a:ext>
            </a:extLst>
          </p:cNvPr>
          <p:cNvSpPr txBox="1"/>
          <p:nvPr/>
        </p:nvSpPr>
        <p:spPr>
          <a:xfrm>
            <a:off x="1200209" y="3265221"/>
            <a:ext cx="300082" cy="369332"/>
          </a:xfrm>
          <a:prstGeom prst="rect">
            <a:avLst/>
          </a:prstGeom>
          <a:noFill/>
        </p:spPr>
        <p:txBody>
          <a:bodyPr wrap="none" rtlCol="0">
            <a:spAutoFit/>
          </a:bodyPr>
          <a:lstStyle/>
          <a:p>
            <a:r>
              <a:rPr lang="en-IN" dirty="0">
                <a:solidFill>
                  <a:schemeClr val="accent1">
                    <a:lumMod val="75000"/>
                  </a:schemeClr>
                </a:solidFill>
              </a:rPr>
              <a:t>2</a:t>
            </a:r>
          </a:p>
        </p:txBody>
      </p:sp>
      <p:sp>
        <p:nvSpPr>
          <p:cNvPr id="17" name="Oval 16">
            <a:extLst>
              <a:ext uri="{FF2B5EF4-FFF2-40B4-BE49-F238E27FC236}">
                <a16:creationId xmlns:a16="http://schemas.microsoft.com/office/drawing/2014/main" id="{C09AE073-20BE-4174-8735-5BBAB246E774}"/>
              </a:ext>
            </a:extLst>
          </p:cNvPr>
          <p:cNvSpPr/>
          <p:nvPr/>
        </p:nvSpPr>
        <p:spPr>
          <a:xfrm>
            <a:off x="11384059" y="491541"/>
            <a:ext cx="327991" cy="37647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TextBox 17">
            <a:extLst>
              <a:ext uri="{FF2B5EF4-FFF2-40B4-BE49-F238E27FC236}">
                <a16:creationId xmlns:a16="http://schemas.microsoft.com/office/drawing/2014/main" id="{0A66D435-D330-42E7-A4FC-507C5A4C720F}"/>
              </a:ext>
            </a:extLst>
          </p:cNvPr>
          <p:cNvSpPr txBox="1"/>
          <p:nvPr/>
        </p:nvSpPr>
        <p:spPr>
          <a:xfrm>
            <a:off x="11390689" y="481381"/>
            <a:ext cx="300082" cy="369332"/>
          </a:xfrm>
          <a:prstGeom prst="rect">
            <a:avLst/>
          </a:prstGeom>
          <a:noFill/>
        </p:spPr>
        <p:txBody>
          <a:bodyPr wrap="none" rtlCol="0">
            <a:spAutoFit/>
          </a:bodyPr>
          <a:lstStyle/>
          <a:p>
            <a:r>
              <a:rPr lang="en-IN" dirty="0">
                <a:solidFill>
                  <a:schemeClr val="accent1">
                    <a:lumMod val="75000"/>
                  </a:schemeClr>
                </a:solidFill>
              </a:rPr>
              <a:t>3</a:t>
            </a:r>
          </a:p>
        </p:txBody>
      </p:sp>
    </p:spTree>
    <p:extLst>
      <p:ext uri="{BB962C8B-B14F-4D97-AF65-F5344CB8AC3E}">
        <p14:creationId xmlns:p14="http://schemas.microsoft.com/office/powerpoint/2010/main" val="17016497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724BC-35A0-4E13-B215-8EF396C41CA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56C1117A-B6AC-4D20-9850-F39451317198}"/>
              </a:ext>
            </a:extLst>
          </p:cNvPr>
          <p:cNvSpPr>
            <a:spLocks noGrp="1"/>
          </p:cNvSpPr>
          <p:nvPr>
            <p:ph idx="1"/>
          </p:nvPr>
        </p:nvSpPr>
        <p:spPr/>
        <p:txBody>
          <a:bodyPr/>
          <a:lstStyle/>
          <a:p>
            <a:endParaRPr lang="en-IN"/>
          </a:p>
        </p:txBody>
      </p:sp>
      <p:sp>
        <p:nvSpPr>
          <p:cNvPr id="4" name="Title 1">
            <a:extLst>
              <a:ext uri="{FF2B5EF4-FFF2-40B4-BE49-F238E27FC236}">
                <a16:creationId xmlns:a16="http://schemas.microsoft.com/office/drawing/2014/main" id="{36FFBA0E-00A1-4C3C-BD1E-939B2BA2F7E9}"/>
              </a:ext>
            </a:extLst>
          </p:cNvPr>
          <p:cNvSpPr txBox="1">
            <a:spLocks/>
          </p:cNvSpPr>
          <p:nvPr/>
        </p:nvSpPr>
        <p:spPr>
          <a:xfrm>
            <a:off x="1137146" y="617003"/>
            <a:ext cx="9654362" cy="193538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en-IN" sz="5400" b="1">
                <a:solidFill>
                  <a:schemeClr val="accent1">
                    <a:lumMod val="75000"/>
                  </a:schemeClr>
                </a:solidFill>
                <a:latin typeface="Segoe Script" panose="030B0504020000000003" pitchFamily="66" charset="0"/>
              </a:rPr>
              <a:t>EITHELIUM ATTACHMENT CONCEPTS</a:t>
            </a:r>
            <a:endParaRPr lang="en-IN" sz="5400" b="1" dirty="0">
              <a:solidFill>
                <a:schemeClr val="accent1">
                  <a:lumMod val="75000"/>
                </a:schemeClr>
              </a:solidFill>
              <a:latin typeface="Segoe Script" panose="030B0504020000000003" pitchFamily="66" charset="0"/>
            </a:endParaRPr>
          </a:p>
        </p:txBody>
      </p:sp>
    </p:spTree>
    <p:extLst>
      <p:ext uri="{BB962C8B-B14F-4D97-AF65-F5344CB8AC3E}">
        <p14:creationId xmlns:p14="http://schemas.microsoft.com/office/powerpoint/2010/main" val="3607804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8A284ED-4C9D-4002-8B81-CB0F603F24C8}"/>
              </a:ext>
            </a:extLst>
          </p:cNvPr>
          <p:cNvSpPr>
            <a:spLocks noGrp="1"/>
          </p:cNvSpPr>
          <p:nvPr>
            <p:ph type="title"/>
          </p:nvPr>
        </p:nvSpPr>
        <p:spPr>
          <a:xfrm>
            <a:off x="1137146" y="617003"/>
            <a:ext cx="9654362" cy="1935383"/>
          </a:xfrm>
        </p:spPr>
        <p:txBody>
          <a:bodyPr anchor="ctr">
            <a:normAutofit fontScale="90000"/>
          </a:bodyPr>
          <a:lstStyle/>
          <a:p>
            <a:r>
              <a:rPr lang="en-IN" sz="5400" b="1" dirty="0">
                <a:solidFill>
                  <a:schemeClr val="accent1">
                    <a:lumMod val="75000"/>
                  </a:schemeClr>
                </a:solidFill>
                <a:latin typeface="Segoe Script" panose="030B0504020000000003" pitchFamily="66" charset="0"/>
              </a:rPr>
              <a:t>EITHELIUM ATTACHMENT CONCEPTS</a:t>
            </a:r>
          </a:p>
        </p:txBody>
      </p:sp>
      <p:sp>
        <p:nvSpPr>
          <p:cNvPr id="3" name="Content Placeholder 2">
            <a:extLst>
              <a:ext uri="{FF2B5EF4-FFF2-40B4-BE49-F238E27FC236}">
                <a16:creationId xmlns:a16="http://schemas.microsoft.com/office/drawing/2014/main" id="{E113874A-29E1-457E-8D92-BE5946870682}"/>
              </a:ext>
            </a:extLst>
          </p:cNvPr>
          <p:cNvSpPr>
            <a:spLocks noGrp="1"/>
          </p:cNvSpPr>
          <p:nvPr>
            <p:ph idx="1"/>
          </p:nvPr>
        </p:nvSpPr>
        <p:spPr>
          <a:xfrm>
            <a:off x="1240056" y="2121512"/>
            <a:ext cx="4246344" cy="3450613"/>
          </a:xfrm>
        </p:spPr>
        <p:txBody>
          <a:bodyPr>
            <a:normAutofit fontScale="85000" lnSpcReduction="10000"/>
          </a:bodyPr>
          <a:lstStyle/>
          <a:p>
            <a:pPr marL="514350" indent="-514350">
              <a:lnSpc>
                <a:spcPct val="150000"/>
              </a:lnSpc>
              <a:buAutoNum type="arabicPeriod"/>
            </a:pPr>
            <a:r>
              <a:rPr lang="en-US" sz="2800" b="1" u="sng" dirty="0">
                <a:solidFill>
                  <a:schemeClr val="accent1">
                    <a:lumMod val="75000"/>
                  </a:schemeClr>
                </a:solidFill>
                <a:latin typeface="Segoe Script" panose="030B0504020000000003" pitchFamily="66" charset="0"/>
              </a:rPr>
              <a:t>GOTTLEIB, 1921 </a:t>
            </a:r>
          </a:p>
          <a:p>
            <a:pPr>
              <a:lnSpc>
                <a:spcPct val="150000"/>
              </a:lnSpc>
              <a:buFont typeface="Segoe Script" panose="030B0504020000000003" pitchFamily="66" charset="0"/>
              <a:buChar char="е"/>
            </a:pPr>
            <a:r>
              <a:rPr lang="en-US" dirty="0">
                <a:solidFill>
                  <a:schemeClr val="accent1">
                    <a:lumMod val="75000"/>
                  </a:schemeClr>
                </a:solidFill>
                <a:latin typeface="Segoe Script" panose="030B0504020000000003" pitchFamily="66" charset="0"/>
              </a:rPr>
              <a:t>EPITHELIAL ATTACHMENT IS ORGANICALLY UNITED TO THE TOOTH SURFACE AND CAN BE SEPARATED EASILY </a:t>
            </a:r>
            <a:r>
              <a:rPr lang="en-US" b="1" u="sng" dirty="0">
                <a:solidFill>
                  <a:schemeClr val="accent1">
                    <a:lumMod val="75000"/>
                  </a:schemeClr>
                </a:solidFill>
                <a:latin typeface="Segoe Script" panose="030B0504020000000003" pitchFamily="66" charset="0"/>
              </a:rPr>
              <a:t>WITHOUT TEARING THE EPITHELIAL CELLS OR CONNECTIVE TISSUE</a:t>
            </a:r>
          </a:p>
          <a:p>
            <a:pPr>
              <a:lnSpc>
                <a:spcPct val="150000"/>
              </a:lnSpc>
              <a:buFont typeface="Segoe Script" panose="030B0504020000000003" pitchFamily="66" charset="0"/>
              <a:buChar char="е"/>
            </a:pPr>
            <a:r>
              <a:rPr lang="en-US" b="1" u="sng" dirty="0">
                <a:solidFill>
                  <a:schemeClr val="accent1">
                    <a:lumMod val="75000"/>
                  </a:schemeClr>
                </a:solidFill>
                <a:latin typeface="Segoe Script" panose="030B0504020000000003" pitchFamily="66" charset="0"/>
              </a:rPr>
              <a:t>ORGANIC</a:t>
            </a:r>
            <a:r>
              <a:rPr lang="en-US" dirty="0">
                <a:solidFill>
                  <a:schemeClr val="accent1">
                    <a:lumMod val="75000"/>
                  </a:schemeClr>
                </a:solidFill>
                <a:latin typeface="Segoe Script" panose="030B0504020000000003" pitchFamily="66" charset="0"/>
              </a:rPr>
              <a:t> ATTACHMENT.</a:t>
            </a:r>
          </a:p>
          <a:p>
            <a:pPr>
              <a:lnSpc>
                <a:spcPct val="150000"/>
              </a:lnSpc>
            </a:pPr>
            <a:endParaRPr lang="en-IN" b="1" dirty="0">
              <a:solidFill>
                <a:schemeClr val="accent1">
                  <a:lumMod val="75000"/>
                </a:schemeClr>
              </a:solidFill>
              <a:latin typeface="Segoe Script" panose="030B0504020000000003" pitchFamily="66" charset="0"/>
            </a:endParaRPr>
          </a:p>
        </p:txBody>
      </p:sp>
      <p:pic>
        <p:nvPicPr>
          <p:cNvPr id="7" name="Picture 6">
            <a:extLst>
              <a:ext uri="{FF2B5EF4-FFF2-40B4-BE49-F238E27FC236}">
                <a16:creationId xmlns:a16="http://schemas.microsoft.com/office/drawing/2014/main" id="{90072955-9056-497C-90C1-69CED99FF1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838" y="1703693"/>
            <a:ext cx="3765550" cy="4286250"/>
          </a:xfrm>
          <a:prstGeom prst="rect">
            <a:avLst/>
          </a:prstGeom>
        </p:spPr>
      </p:pic>
    </p:spTree>
    <p:extLst>
      <p:ext uri="{BB962C8B-B14F-4D97-AF65-F5344CB8AC3E}">
        <p14:creationId xmlns:p14="http://schemas.microsoft.com/office/powerpoint/2010/main" val="11128830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C32DD-5D2B-4155-90CD-7E237F4B1641}"/>
              </a:ext>
            </a:extLst>
          </p:cNvPr>
          <p:cNvSpPr>
            <a:spLocks noGrp="1"/>
          </p:cNvSpPr>
          <p:nvPr>
            <p:ph type="title"/>
          </p:nvPr>
        </p:nvSpPr>
        <p:spPr>
          <a:xfrm>
            <a:off x="1534696" y="1062936"/>
            <a:ext cx="9520158" cy="1049235"/>
          </a:xfrm>
        </p:spPr>
        <p:txBody>
          <a:bodyPr>
            <a:noAutofit/>
          </a:bodyPr>
          <a:lstStyle/>
          <a:p>
            <a:r>
              <a:rPr lang="en-IN" sz="4800" b="1" dirty="0">
                <a:solidFill>
                  <a:schemeClr val="accent1">
                    <a:lumMod val="75000"/>
                  </a:schemeClr>
                </a:solidFill>
                <a:latin typeface="Segoe Script" panose="030B0504020000000003" pitchFamily="66" charset="0"/>
              </a:rPr>
              <a:t>EPITHELIUM ATTACHMENT CONCEPTS</a:t>
            </a:r>
          </a:p>
        </p:txBody>
      </p:sp>
      <p:sp>
        <p:nvSpPr>
          <p:cNvPr id="3" name="Content Placeholder 2">
            <a:extLst>
              <a:ext uri="{FF2B5EF4-FFF2-40B4-BE49-F238E27FC236}">
                <a16:creationId xmlns:a16="http://schemas.microsoft.com/office/drawing/2014/main" id="{AE3A1F37-09EB-46A7-881A-E70D3330C28F}"/>
              </a:ext>
            </a:extLst>
          </p:cNvPr>
          <p:cNvSpPr>
            <a:spLocks noGrp="1"/>
          </p:cNvSpPr>
          <p:nvPr>
            <p:ph idx="1"/>
          </p:nvPr>
        </p:nvSpPr>
        <p:spPr>
          <a:xfrm>
            <a:off x="1240056" y="2112171"/>
            <a:ext cx="5729704" cy="3450613"/>
          </a:xfrm>
        </p:spPr>
        <p:txBody>
          <a:bodyPr>
            <a:normAutofit fontScale="77500" lnSpcReduction="20000"/>
          </a:bodyPr>
          <a:lstStyle/>
          <a:p>
            <a:pPr marL="0" indent="0">
              <a:lnSpc>
                <a:spcPct val="170000"/>
              </a:lnSpc>
              <a:buNone/>
            </a:pPr>
            <a:r>
              <a:rPr lang="en-US" dirty="0">
                <a:solidFill>
                  <a:schemeClr val="accent1">
                    <a:lumMod val="75000"/>
                  </a:schemeClr>
                </a:solidFill>
                <a:latin typeface="Segoe Script" panose="030B0504020000000003" pitchFamily="66" charset="0"/>
              </a:rPr>
              <a:t>2. </a:t>
            </a:r>
            <a:r>
              <a:rPr lang="en-US" sz="2800" b="1" u="sng" dirty="0">
                <a:solidFill>
                  <a:schemeClr val="accent1">
                    <a:lumMod val="75000"/>
                  </a:schemeClr>
                </a:solidFill>
                <a:latin typeface="Segoe Script" panose="030B0504020000000003" pitchFamily="66" charset="0"/>
              </a:rPr>
              <a:t>WAERHAUG -1960</a:t>
            </a:r>
            <a:endParaRPr lang="en-IN" sz="2800" u="sng" dirty="0">
              <a:solidFill>
                <a:schemeClr val="accent1">
                  <a:lumMod val="75000"/>
                </a:schemeClr>
              </a:solidFill>
              <a:latin typeface="Segoe Script" panose="030B0504020000000003" pitchFamily="66" charset="0"/>
            </a:endParaRPr>
          </a:p>
          <a:p>
            <a:pPr>
              <a:lnSpc>
                <a:spcPct val="170000"/>
              </a:lnSpc>
              <a:buFont typeface="Segoe Script" panose="030B0504020000000003" pitchFamily="66" charset="0"/>
              <a:buChar char="е"/>
            </a:pPr>
            <a:r>
              <a:rPr lang="en-US" dirty="0">
                <a:solidFill>
                  <a:schemeClr val="accent1">
                    <a:lumMod val="75000"/>
                  </a:schemeClr>
                </a:solidFill>
                <a:latin typeface="Segoe Script" panose="030B0504020000000003" pitchFamily="66" charset="0"/>
              </a:rPr>
              <a:t>POSTULATED THAT THE CELLS OF THE EPITHELIAL ATTACHMENT </a:t>
            </a:r>
            <a:r>
              <a:rPr lang="en-US" b="1" u="sng" dirty="0">
                <a:solidFill>
                  <a:schemeClr val="accent1">
                    <a:lumMod val="75000"/>
                  </a:schemeClr>
                </a:solidFill>
                <a:latin typeface="Segoe Script" panose="030B0504020000000003" pitchFamily="66" charset="0"/>
              </a:rPr>
              <a:t>ADHERE</a:t>
            </a:r>
            <a:r>
              <a:rPr lang="en-US" dirty="0">
                <a:solidFill>
                  <a:schemeClr val="accent1">
                    <a:lumMod val="75000"/>
                  </a:schemeClr>
                </a:solidFill>
                <a:latin typeface="Segoe Script" panose="030B0504020000000003" pitchFamily="66" charset="0"/>
              </a:rPr>
              <a:t> WEAKLY TO THE TOOTH SURFACE AND IT FORMS THE LINING OF THE PHYSIOLOGIC POCKET.</a:t>
            </a:r>
          </a:p>
          <a:p>
            <a:pPr>
              <a:lnSpc>
                <a:spcPct val="170000"/>
              </a:lnSpc>
              <a:buFont typeface="Segoe Script" panose="030B0504020000000003" pitchFamily="66" charset="0"/>
              <a:buChar char="е"/>
            </a:pPr>
            <a:r>
              <a:rPr lang="en-US" dirty="0">
                <a:solidFill>
                  <a:schemeClr val="accent1">
                    <a:lumMod val="75000"/>
                  </a:schemeClr>
                </a:solidFill>
                <a:latin typeface="Segoe Script" panose="030B0504020000000003" pitchFamily="66" charset="0"/>
                <a:cs typeface="Times New Roman" pitchFamily="18" charset="0"/>
              </a:rPr>
              <a:t>IT WAS CONCLUDED THAT GINGIVAL TISSUE AND TOOTH </a:t>
            </a:r>
            <a:r>
              <a:rPr lang="en-US" b="1" u="sng" dirty="0">
                <a:solidFill>
                  <a:schemeClr val="accent1">
                    <a:lumMod val="75000"/>
                  </a:schemeClr>
                </a:solidFill>
                <a:latin typeface="Segoe Script" panose="030B0504020000000003" pitchFamily="66" charset="0"/>
                <a:cs typeface="Times New Roman" pitchFamily="18" charset="0"/>
              </a:rPr>
              <a:t>ARE CLOSELY ADAPTED BUT NOT ORGANICALLY UNITED. </a:t>
            </a:r>
          </a:p>
          <a:p>
            <a:pPr marL="0" indent="0">
              <a:lnSpc>
                <a:spcPct val="170000"/>
              </a:lnSpc>
              <a:buNone/>
            </a:pPr>
            <a:endParaRPr lang="en-US" dirty="0">
              <a:solidFill>
                <a:schemeClr val="accent1">
                  <a:lumMod val="75000"/>
                </a:schemeClr>
              </a:solidFill>
              <a:latin typeface="Segoe Script" panose="030B0504020000000003" pitchFamily="66" charset="0"/>
            </a:endParaRPr>
          </a:p>
        </p:txBody>
      </p:sp>
      <p:pic>
        <p:nvPicPr>
          <p:cNvPr id="5" name="Picture 4">
            <a:extLst>
              <a:ext uri="{FF2B5EF4-FFF2-40B4-BE49-F238E27FC236}">
                <a16:creationId xmlns:a16="http://schemas.microsoft.com/office/drawing/2014/main" id="{83F6EA9A-FA3D-41CB-8429-07753B44E3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4400" y="1540563"/>
            <a:ext cx="4480560" cy="4467225"/>
          </a:xfrm>
          <a:prstGeom prst="rect">
            <a:avLst/>
          </a:prstGeom>
        </p:spPr>
      </p:pic>
    </p:spTree>
    <p:extLst>
      <p:ext uri="{BB962C8B-B14F-4D97-AF65-F5344CB8AC3E}">
        <p14:creationId xmlns:p14="http://schemas.microsoft.com/office/powerpoint/2010/main" val="3692502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8EB720E-FDBB-4D18-9743-0EB3D65C6866}"/>
              </a:ext>
            </a:extLst>
          </p:cNvPr>
          <p:cNvSpPr>
            <a:spLocks noGrp="1"/>
          </p:cNvSpPr>
          <p:nvPr>
            <p:ph type="title"/>
          </p:nvPr>
        </p:nvSpPr>
        <p:spPr>
          <a:xfrm>
            <a:off x="1158776" y="910536"/>
            <a:ext cx="9520158" cy="1049235"/>
          </a:xfrm>
        </p:spPr>
        <p:txBody>
          <a:bodyPr>
            <a:noAutofit/>
          </a:bodyPr>
          <a:lstStyle/>
          <a:p>
            <a:r>
              <a:rPr lang="en-IN" sz="4800" b="1" dirty="0">
                <a:solidFill>
                  <a:schemeClr val="accent1">
                    <a:lumMod val="75000"/>
                  </a:schemeClr>
                </a:solidFill>
                <a:latin typeface="Segoe Script" panose="030B0504020000000003" pitchFamily="66" charset="0"/>
              </a:rPr>
              <a:t>EPITHELIUM</a:t>
            </a:r>
            <a:br>
              <a:rPr lang="en-IN" sz="4800" b="1" dirty="0">
                <a:solidFill>
                  <a:schemeClr val="accent1">
                    <a:lumMod val="75000"/>
                  </a:schemeClr>
                </a:solidFill>
                <a:latin typeface="Segoe Script" panose="030B0504020000000003" pitchFamily="66" charset="0"/>
              </a:rPr>
            </a:br>
            <a:r>
              <a:rPr lang="en-IN" sz="4800" b="1" dirty="0">
                <a:solidFill>
                  <a:schemeClr val="accent1">
                    <a:lumMod val="75000"/>
                  </a:schemeClr>
                </a:solidFill>
                <a:latin typeface="Segoe Script" panose="030B0504020000000003" pitchFamily="66" charset="0"/>
              </a:rPr>
              <a:t>ATTACHMENT </a:t>
            </a:r>
            <a:br>
              <a:rPr lang="en-IN" sz="4800" b="1" dirty="0">
                <a:solidFill>
                  <a:schemeClr val="accent1">
                    <a:lumMod val="75000"/>
                  </a:schemeClr>
                </a:solidFill>
                <a:latin typeface="Segoe Script" panose="030B0504020000000003" pitchFamily="66" charset="0"/>
              </a:rPr>
            </a:br>
            <a:r>
              <a:rPr lang="en-IN" sz="4800" b="1" dirty="0">
                <a:solidFill>
                  <a:schemeClr val="accent1">
                    <a:lumMod val="75000"/>
                  </a:schemeClr>
                </a:solidFill>
                <a:latin typeface="Segoe Script" panose="030B0504020000000003" pitchFamily="66" charset="0"/>
              </a:rPr>
              <a:t>CONCEPTS</a:t>
            </a:r>
          </a:p>
        </p:txBody>
      </p:sp>
      <p:sp>
        <p:nvSpPr>
          <p:cNvPr id="3" name="Content Placeholder 2">
            <a:extLst>
              <a:ext uri="{FF2B5EF4-FFF2-40B4-BE49-F238E27FC236}">
                <a16:creationId xmlns:a16="http://schemas.microsoft.com/office/drawing/2014/main" id="{7BDFA159-285F-43F8-8AAA-52DCF462574E}"/>
              </a:ext>
            </a:extLst>
          </p:cNvPr>
          <p:cNvSpPr>
            <a:spLocks noGrp="1"/>
          </p:cNvSpPr>
          <p:nvPr>
            <p:ph idx="1"/>
          </p:nvPr>
        </p:nvSpPr>
        <p:spPr>
          <a:xfrm>
            <a:off x="872986" y="3039866"/>
            <a:ext cx="4471174" cy="778268"/>
          </a:xfrm>
        </p:spPr>
        <p:txBody>
          <a:bodyPr>
            <a:normAutofit/>
          </a:bodyPr>
          <a:lstStyle/>
          <a:p>
            <a:r>
              <a:rPr lang="en-IN" dirty="0">
                <a:latin typeface="Segoe Script" panose="030B0504020000000003" pitchFamily="66" charset="0"/>
              </a:rPr>
              <a:t>3. </a:t>
            </a:r>
            <a:r>
              <a:rPr lang="en-IN" b="1" u="sng" dirty="0">
                <a:solidFill>
                  <a:schemeClr val="accent1">
                    <a:lumMod val="75000"/>
                  </a:schemeClr>
                </a:solidFill>
                <a:latin typeface="Segoe Script" panose="030B0504020000000003" pitchFamily="66" charset="0"/>
              </a:rPr>
              <a:t>SCHULTZ-HAUDT, 1965</a:t>
            </a:r>
            <a:r>
              <a:rPr lang="en-IN" dirty="0">
                <a:solidFill>
                  <a:schemeClr val="accent1">
                    <a:lumMod val="75000"/>
                  </a:schemeClr>
                </a:solidFill>
                <a:latin typeface="Segoe Script" panose="030B0504020000000003" pitchFamily="66" charset="0"/>
              </a:rPr>
              <a:t> </a:t>
            </a:r>
          </a:p>
          <a:p>
            <a:endParaRPr lang="en-IN" dirty="0">
              <a:latin typeface="Segoe Script" panose="030B0504020000000003" pitchFamily="66" charset="0"/>
            </a:endParaRPr>
          </a:p>
        </p:txBody>
      </p:sp>
      <p:pic>
        <p:nvPicPr>
          <p:cNvPr id="5" name="Picture 4">
            <a:extLst>
              <a:ext uri="{FF2B5EF4-FFF2-40B4-BE49-F238E27FC236}">
                <a16:creationId xmlns:a16="http://schemas.microsoft.com/office/drawing/2014/main" id="{399A440C-7C25-4D42-9208-EB2A6B4BF9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910536"/>
            <a:ext cx="6187440" cy="4718104"/>
          </a:xfrm>
          <a:prstGeom prst="rect">
            <a:avLst/>
          </a:prstGeom>
        </p:spPr>
      </p:pic>
    </p:spTree>
    <p:extLst>
      <p:ext uri="{BB962C8B-B14F-4D97-AF65-F5344CB8AC3E}">
        <p14:creationId xmlns:p14="http://schemas.microsoft.com/office/powerpoint/2010/main" val="35342901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DCB2DF0-B082-471D-A46B-4346662BDECE}"/>
              </a:ext>
            </a:extLst>
          </p:cNvPr>
          <p:cNvSpPr>
            <a:spLocks noGrp="1"/>
          </p:cNvSpPr>
          <p:nvPr>
            <p:ph type="title"/>
          </p:nvPr>
        </p:nvSpPr>
        <p:spPr>
          <a:xfrm>
            <a:off x="1078032" y="879184"/>
            <a:ext cx="9520158" cy="1049235"/>
          </a:xfrm>
        </p:spPr>
        <p:txBody>
          <a:bodyPr>
            <a:noAutofit/>
          </a:bodyPr>
          <a:lstStyle/>
          <a:p>
            <a:r>
              <a:rPr lang="en-IN" sz="4800" b="1" dirty="0">
                <a:solidFill>
                  <a:schemeClr val="accent1">
                    <a:lumMod val="75000"/>
                  </a:schemeClr>
                </a:solidFill>
                <a:latin typeface="Segoe Script" panose="030B0504020000000003" pitchFamily="66" charset="0"/>
              </a:rPr>
              <a:t>EPITHELIUM </a:t>
            </a:r>
            <a:br>
              <a:rPr lang="en-IN" sz="4800" b="1" dirty="0">
                <a:solidFill>
                  <a:schemeClr val="accent1">
                    <a:lumMod val="75000"/>
                  </a:schemeClr>
                </a:solidFill>
                <a:latin typeface="Segoe Script" panose="030B0504020000000003" pitchFamily="66" charset="0"/>
              </a:rPr>
            </a:br>
            <a:r>
              <a:rPr lang="en-IN" sz="4800" b="1" dirty="0">
                <a:solidFill>
                  <a:schemeClr val="accent1">
                    <a:lumMod val="75000"/>
                  </a:schemeClr>
                </a:solidFill>
                <a:latin typeface="Segoe Script" panose="030B0504020000000003" pitchFamily="66" charset="0"/>
              </a:rPr>
              <a:t>ATTACHMENT </a:t>
            </a:r>
            <a:br>
              <a:rPr lang="en-IN" sz="4800" b="1" dirty="0">
                <a:solidFill>
                  <a:schemeClr val="accent1">
                    <a:lumMod val="75000"/>
                  </a:schemeClr>
                </a:solidFill>
                <a:latin typeface="Segoe Script" panose="030B0504020000000003" pitchFamily="66" charset="0"/>
              </a:rPr>
            </a:br>
            <a:r>
              <a:rPr lang="en-IN" sz="4800" b="1" dirty="0">
                <a:solidFill>
                  <a:schemeClr val="accent1">
                    <a:lumMod val="75000"/>
                  </a:schemeClr>
                </a:solidFill>
                <a:latin typeface="Segoe Script" panose="030B0504020000000003" pitchFamily="66" charset="0"/>
              </a:rPr>
              <a:t>CONCEPTS</a:t>
            </a:r>
          </a:p>
        </p:txBody>
      </p:sp>
      <p:sp>
        <p:nvSpPr>
          <p:cNvPr id="3" name="Content Placeholder 2">
            <a:extLst>
              <a:ext uri="{FF2B5EF4-FFF2-40B4-BE49-F238E27FC236}">
                <a16:creationId xmlns:a16="http://schemas.microsoft.com/office/drawing/2014/main" id="{197F288E-B3F0-4783-A722-1E92A9C4B7F7}"/>
              </a:ext>
            </a:extLst>
          </p:cNvPr>
          <p:cNvSpPr>
            <a:spLocks noGrp="1"/>
          </p:cNvSpPr>
          <p:nvPr>
            <p:ph idx="1"/>
          </p:nvPr>
        </p:nvSpPr>
        <p:spPr>
          <a:xfrm>
            <a:off x="137159" y="2699836"/>
            <a:ext cx="6273801" cy="815422"/>
          </a:xfrm>
        </p:spPr>
        <p:txBody>
          <a:bodyPr>
            <a:normAutofit fontScale="92500"/>
          </a:bodyPr>
          <a:lstStyle/>
          <a:p>
            <a:pPr marL="0" indent="0">
              <a:buNone/>
            </a:pPr>
            <a:r>
              <a:rPr lang="en-US" sz="2800" b="1" dirty="0">
                <a:solidFill>
                  <a:schemeClr val="accent1">
                    <a:lumMod val="75000"/>
                  </a:schemeClr>
                </a:solidFill>
                <a:latin typeface="Segoe Script" panose="030B0504020000000003" pitchFamily="66" charset="0"/>
              </a:rPr>
              <a:t>4. MAX LISTGARTEN- 1966-67</a:t>
            </a:r>
            <a:endParaRPr lang="en-IN" sz="2800" dirty="0">
              <a:solidFill>
                <a:schemeClr val="accent1">
                  <a:lumMod val="75000"/>
                </a:schemeClr>
              </a:solidFill>
              <a:latin typeface="Segoe Script" panose="030B0504020000000003" pitchFamily="66" charset="0"/>
            </a:endParaRPr>
          </a:p>
        </p:txBody>
      </p:sp>
      <p:pic>
        <p:nvPicPr>
          <p:cNvPr id="5" name="Picture 4" descr="Picture 067">
            <a:extLst>
              <a:ext uri="{FF2B5EF4-FFF2-40B4-BE49-F238E27FC236}">
                <a16:creationId xmlns:a16="http://schemas.microsoft.com/office/drawing/2014/main" id="{170B4641-B762-40B3-B98E-3E9631A2C0B5}"/>
              </a:ext>
            </a:extLst>
          </p:cNvPr>
          <p:cNvPicPr>
            <a:picLocks noChangeAspect="1" noChangeArrowheads="1"/>
          </p:cNvPicPr>
          <p:nvPr/>
        </p:nvPicPr>
        <p:blipFill>
          <a:blip r:embed="rId2">
            <a:lum bright="36000"/>
            <a:extLst>
              <a:ext uri="{28A0092B-C50C-407E-A947-70E740481C1C}">
                <a14:useLocalDpi xmlns:a14="http://schemas.microsoft.com/office/drawing/2010/main" val="0"/>
              </a:ext>
            </a:extLst>
          </a:blip>
          <a:srcRect l="11484" t="13008" r="11601" b="26631"/>
          <a:stretch>
            <a:fillRect/>
          </a:stretch>
        </p:blipFill>
        <p:spPr bwMode="auto">
          <a:xfrm>
            <a:off x="6654801" y="332455"/>
            <a:ext cx="5400040" cy="5550185"/>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2" descr="C:\Users\Sheeja\Downloads\dr-max-a-listgarten.jpg">
            <a:extLst>
              <a:ext uri="{FF2B5EF4-FFF2-40B4-BE49-F238E27FC236}">
                <a16:creationId xmlns:a16="http://schemas.microsoft.com/office/drawing/2014/main" id="{1110D46A-4474-4ACC-BADE-8C9467ABCBFE}"/>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Lst>
          </a:blip>
          <a:stretch>
            <a:fillRect/>
          </a:stretch>
        </p:blipFill>
        <p:spPr bwMode="auto">
          <a:xfrm>
            <a:off x="1982939" y="3193436"/>
            <a:ext cx="2233461" cy="2871593"/>
          </a:xfrm>
          <a:prstGeom prst="rect">
            <a:avLst/>
          </a:prstGeom>
          <a:noFill/>
        </p:spPr>
      </p:pic>
    </p:spTree>
    <p:extLst>
      <p:ext uri="{BB962C8B-B14F-4D97-AF65-F5344CB8AC3E}">
        <p14:creationId xmlns:p14="http://schemas.microsoft.com/office/powerpoint/2010/main" val="358003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EF271-6CB7-4927-9D09-DA70DB707375}"/>
              </a:ext>
            </a:extLst>
          </p:cNvPr>
          <p:cNvSpPr>
            <a:spLocks noGrp="1"/>
          </p:cNvSpPr>
          <p:nvPr>
            <p:ph type="title"/>
          </p:nvPr>
        </p:nvSpPr>
        <p:spPr>
          <a:xfrm>
            <a:off x="1451580" y="784641"/>
            <a:ext cx="9520158" cy="1049235"/>
          </a:xfrm>
        </p:spPr>
        <p:txBody>
          <a:bodyPr anchor="ctr">
            <a:normAutofit/>
          </a:bodyPr>
          <a:lstStyle/>
          <a:p>
            <a:r>
              <a:rPr lang="en-IN" sz="5400" b="1" dirty="0">
                <a:solidFill>
                  <a:schemeClr val="accent1">
                    <a:lumMod val="75000"/>
                  </a:schemeClr>
                </a:solidFill>
                <a:latin typeface="Segoe Script" panose="030B0504020000000003" pitchFamily="66" charset="0"/>
              </a:rPr>
              <a:t>INTRODUCTION</a:t>
            </a:r>
          </a:p>
        </p:txBody>
      </p:sp>
      <p:sp>
        <p:nvSpPr>
          <p:cNvPr id="3" name="Content Placeholder 2">
            <a:extLst>
              <a:ext uri="{FF2B5EF4-FFF2-40B4-BE49-F238E27FC236}">
                <a16:creationId xmlns:a16="http://schemas.microsoft.com/office/drawing/2014/main" id="{0F1E1EB6-0309-4F49-9CFF-9BF566E93D3A}"/>
              </a:ext>
            </a:extLst>
          </p:cNvPr>
          <p:cNvSpPr>
            <a:spLocks noGrp="1"/>
          </p:cNvSpPr>
          <p:nvPr>
            <p:ph idx="1"/>
          </p:nvPr>
        </p:nvSpPr>
        <p:spPr>
          <a:xfrm>
            <a:off x="1451580" y="2015732"/>
            <a:ext cx="5119342" cy="3450613"/>
          </a:xfrm>
        </p:spPr>
        <p:txBody>
          <a:bodyPr>
            <a:normAutofit/>
          </a:bodyPr>
          <a:lstStyle/>
          <a:p>
            <a:pPr>
              <a:lnSpc>
                <a:spcPct val="150000"/>
              </a:lnSpc>
              <a:buFont typeface="Segoe Script" panose="030B0504020000000003" pitchFamily="66" charset="0"/>
              <a:buChar char="е"/>
            </a:pPr>
            <a:r>
              <a:rPr lang="en-IN" sz="1800" b="1" u="sng" dirty="0">
                <a:solidFill>
                  <a:schemeClr val="accent1">
                    <a:lumMod val="75000"/>
                  </a:schemeClr>
                </a:solidFill>
                <a:latin typeface="Segoe Script" panose="030B0504020000000003" pitchFamily="66" charset="0"/>
              </a:rPr>
              <a:t>DEFENITION-</a:t>
            </a:r>
            <a:r>
              <a:rPr lang="en-IN" sz="1800" dirty="0">
                <a:solidFill>
                  <a:schemeClr val="accent1">
                    <a:lumMod val="75000"/>
                  </a:schemeClr>
                </a:solidFill>
                <a:latin typeface="Segoe Script" panose="030B0504020000000003" pitchFamily="66" charset="0"/>
              </a:rPr>
              <a:t> </a:t>
            </a:r>
            <a:r>
              <a:rPr lang="en-US" sz="1800" dirty="0">
                <a:solidFill>
                  <a:schemeClr val="accent1">
                    <a:lumMod val="75000"/>
                  </a:schemeClr>
                </a:solidFill>
                <a:latin typeface="Segoe Script" panose="030B0504020000000003" pitchFamily="66" charset="0"/>
              </a:rPr>
              <a:t>JUNCTINAL EPITHELIUM IS THE NON KERATINISED STRATIFIED SQUAMOUS EPITHELIUM WHICH ATTACHES AND FORM A COLLAR AROUND THE CERVICAL PORTION OF THE TOOTH THAT FOLLOWS CEJ.</a:t>
            </a:r>
          </a:p>
        </p:txBody>
      </p:sp>
      <p:pic>
        <p:nvPicPr>
          <p:cNvPr id="4" name="Picture 4" descr="Picture 001">
            <a:extLst>
              <a:ext uri="{FF2B5EF4-FFF2-40B4-BE49-F238E27FC236}">
                <a16:creationId xmlns:a16="http://schemas.microsoft.com/office/drawing/2014/main" id="{3918B35C-4006-4006-8D6A-ACD30698E82D}"/>
              </a:ext>
            </a:extLst>
          </p:cNvPr>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l="25577" t="12070" r="15292" b="18750"/>
          <a:stretch>
            <a:fillRect/>
          </a:stretch>
        </p:blipFill>
        <p:spPr bwMode="auto">
          <a:xfrm>
            <a:off x="7447208" y="1510748"/>
            <a:ext cx="4624888" cy="4467384"/>
          </a:xfrm>
          <a:prstGeom prst="rect">
            <a:avLst/>
          </a:prstGeom>
          <a:noFill/>
          <a:ln w="57150" cmpd="thinThick">
            <a:solidFill>
              <a:srgbClr val="99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6609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D5FC9-B8BF-4D0E-8341-B982FF080B13}"/>
              </a:ext>
            </a:extLst>
          </p:cNvPr>
          <p:cNvSpPr>
            <a:spLocks noGrp="1"/>
          </p:cNvSpPr>
          <p:nvPr>
            <p:ph type="title"/>
          </p:nvPr>
        </p:nvSpPr>
        <p:spPr>
          <a:xfrm>
            <a:off x="1130270" y="867037"/>
            <a:ext cx="10443944" cy="1049235"/>
          </a:xfrm>
        </p:spPr>
        <p:txBody>
          <a:bodyPr anchor="ctr">
            <a:noAutofit/>
          </a:bodyPr>
          <a:lstStyle/>
          <a:p>
            <a:r>
              <a:rPr lang="en-IN" sz="4400" b="1" dirty="0">
                <a:solidFill>
                  <a:schemeClr val="accent1">
                    <a:lumMod val="75000"/>
                  </a:schemeClr>
                </a:solidFill>
                <a:latin typeface="Segoe Script" panose="030B0504020000000003" pitchFamily="66" charset="0"/>
              </a:rPr>
              <a:t>STRUCTURE &amp; ULTRSTRUCTURE</a:t>
            </a:r>
          </a:p>
        </p:txBody>
      </p:sp>
      <p:sp>
        <p:nvSpPr>
          <p:cNvPr id="3" name="Content Placeholder 2">
            <a:extLst>
              <a:ext uri="{FF2B5EF4-FFF2-40B4-BE49-F238E27FC236}">
                <a16:creationId xmlns:a16="http://schemas.microsoft.com/office/drawing/2014/main" id="{C362C04A-A3EE-454A-874F-77F95FDB5937}"/>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val="29462866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42F3F31-FDE7-479A-A22F-DBF3B492D82A}"/>
              </a:ext>
            </a:extLst>
          </p:cNvPr>
          <p:cNvSpPr>
            <a:spLocks noGrp="1"/>
          </p:cNvSpPr>
          <p:nvPr>
            <p:ph type="title"/>
          </p:nvPr>
        </p:nvSpPr>
        <p:spPr>
          <a:xfrm>
            <a:off x="1128296" y="806077"/>
            <a:ext cx="10443944" cy="1049235"/>
          </a:xfrm>
        </p:spPr>
        <p:txBody>
          <a:bodyPr anchor="ctr">
            <a:noAutofit/>
          </a:bodyPr>
          <a:lstStyle/>
          <a:p>
            <a:r>
              <a:rPr lang="en-IN" sz="4400" b="1" dirty="0">
                <a:solidFill>
                  <a:schemeClr val="accent1">
                    <a:lumMod val="75000"/>
                  </a:schemeClr>
                </a:solidFill>
                <a:latin typeface="Segoe Script" panose="030B0504020000000003" pitchFamily="66" charset="0"/>
              </a:rPr>
              <a:t>STRUCTURE &amp; ULTRSTRUCTURE</a:t>
            </a:r>
          </a:p>
        </p:txBody>
      </p:sp>
      <p:sp>
        <p:nvSpPr>
          <p:cNvPr id="3" name="Content Placeholder 2">
            <a:extLst>
              <a:ext uri="{FF2B5EF4-FFF2-40B4-BE49-F238E27FC236}">
                <a16:creationId xmlns:a16="http://schemas.microsoft.com/office/drawing/2014/main" id="{819C89C5-4F69-4CF7-8FDB-BD8A53D74658}"/>
              </a:ext>
            </a:extLst>
          </p:cNvPr>
          <p:cNvSpPr>
            <a:spLocks noGrp="1"/>
          </p:cNvSpPr>
          <p:nvPr>
            <p:ph idx="1"/>
          </p:nvPr>
        </p:nvSpPr>
        <p:spPr>
          <a:xfrm>
            <a:off x="1249680" y="2076692"/>
            <a:ext cx="9611092" cy="3450613"/>
          </a:xfrm>
        </p:spPr>
        <p:txBody>
          <a:bodyPr>
            <a:normAutofit/>
          </a:bodyPr>
          <a:lstStyle/>
          <a:p>
            <a:pPr>
              <a:lnSpc>
                <a:spcPct val="150000"/>
              </a:lnSpc>
              <a:buFont typeface="Segoe Script" panose="030B0504020000000003" pitchFamily="66" charset="0"/>
              <a:buChar char="е"/>
            </a:pPr>
            <a:r>
              <a:rPr lang="en-IN" sz="1800" dirty="0">
                <a:solidFill>
                  <a:schemeClr val="accent1">
                    <a:lumMod val="75000"/>
                  </a:schemeClr>
                </a:solidFill>
                <a:latin typeface="Segoe Script" panose="030B0504020000000003" pitchFamily="66" charset="0"/>
              </a:rPr>
              <a:t>JUNCTIONAL EPITHELIUM IS CLASSIFIED AS </a:t>
            </a:r>
            <a:r>
              <a:rPr lang="en-IN" sz="1800" b="1" u="sng" dirty="0">
                <a:solidFill>
                  <a:schemeClr val="accent1">
                    <a:lumMod val="75000"/>
                  </a:schemeClr>
                </a:solidFill>
                <a:latin typeface="Segoe Script" panose="030B0504020000000003" pitchFamily="66" charset="0"/>
              </a:rPr>
              <a:t>NON-KERATINIZED STRATIFIED SQUAMOUS EPITHELIUM</a:t>
            </a:r>
            <a:r>
              <a:rPr lang="en-IN" sz="1800" dirty="0">
                <a:solidFill>
                  <a:schemeClr val="accent1">
                    <a:lumMod val="75000"/>
                  </a:schemeClr>
                </a:solidFill>
                <a:latin typeface="Segoe Script" panose="030B0504020000000003" pitchFamily="66" charset="0"/>
              </a:rPr>
              <a:t>. INTERCELLULAR JUNCTIONS FORMED IN JE ARE RELATIVELY LOOSE AND CONTAIN ONLY </a:t>
            </a:r>
            <a:r>
              <a:rPr lang="en-IN" sz="1800" b="1" u="sng" dirty="0">
                <a:solidFill>
                  <a:schemeClr val="accent1">
                    <a:lumMod val="75000"/>
                  </a:schemeClr>
                </a:solidFill>
                <a:latin typeface="Segoe Script" panose="030B0504020000000003" pitchFamily="66" charset="0"/>
              </a:rPr>
              <a:t>FEW DESMOSOMES, ADHERENS JUNCTIONS, AND GAP JUNCTIONS</a:t>
            </a:r>
            <a:r>
              <a:rPr lang="en-IN" sz="1800" dirty="0">
                <a:solidFill>
                  <a:schemeClr val="accent1">
                    <a:lumMod val="75000"/>
                  </a:schemeClr>
                </a:solidFill>
                <a:latin typeface="Segoe Script" panose="030B0504020000000003" pitchFamily="66" charset="0"/>
              </a:rPr>
              <a:t>, WHICH ALLOW TISSUE EXUDATE AND INFLAMMATORY CELLS TO PENETRATE TOWARD THE GINGIVAL SULCUS.</a:t>
            </a:r>
          </a:p>
        </p:txBody>
      </p:sp>
    </p:spTree>
    <p:extLst>
      <p:ext uri="{BB962C8B-B14F-4D97-AF65-F5344CB8AC3E}">
        <p14:creationId xmlns:p14="http://schemas.microsoft.com/office/powerpoint/2010/main" val="1887801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83BFBFC-21E2-40FB-8537-F7BAE3672739}"/>
              </a:ext>
            </a:extLst>
          </p:cNvPr>
          <p:cNvSpPr>
            <a:spLocks noGrp="1"/>
          </p:cNvSpPr>
          <p:nvPr>
            <p:ph type="title"/>
          </p:nvPr>
        </p:nvSpPr>
        <p:spPr>
          <a:xfrm>
            <a:off x="1148616" y="804519"/>
            <a:ext cx="10443944" cy="1049235"/>
          </a:xfrm>
        </p:spPr>
        <p:txBody>
          <a:bodyPr anchor="ctr">
            <a:noAutofit/>
          </a:bodyPr>
          <a:lstStyle/>
          <a:p>
            <a:r>
              <a:rPr lang="en-IN" sz="4400" b="1" dirty="0">
                <a:solidFill>
                  <a:schemeClr val="accent1">
                    <a:lumMod val="75000"/>
                  </a:schemeClr>
                </a:solidFill>
                <a:latin typeface="Segoe Script" panose="030B0504020000000003" pitchFamily="66" charset="0"/>
              </a:rPr>
              <a:t>STRUCTURE &amp; ULTRSTRUCTURE</a:t>
            </a:r>
          </a:p>
        </p:txBody>
      </p:sp>
      <p:sp>
        <p:nvSpPr>
          <p:cNvPr id="3" name="Content Placeholder 2">
            <a:extLst>
              <a:ext uri="{FF2B5EF4-FFF2-40B4-BE49-F238E27FC236}">
                <a16:creationId xmlns:a16="http://schemas.microsoft.com/office/drawing/2014/main" id="{7A5136EF-9886-495A-8FDD-61A49FB40B9D}"/>
              </a:ext>
            </a:extLst>
          </p:cNvPr>
          <p:cNvSpPr>
            <a:spLocks noGrp="1"/>
          </p:cNvSpPr>
          <p:nvPr>
            <p:ph idx="1"/>
          </p:nvPr>
        </p:nvSpPr>
        <p:spPr>
          <a:xfrm>
            <a:off x="1249680" y="2015732"/>
            <a:ext cx="9805174" cy="4037749"/>
          </a:xfrm>
        </p:spPr>
        <p:txBody>
          <a:bodyPr>
            <a:noAutofit/>
          </a:bodyPr>
          <a:lstStyle/>
          <a:p>
            <a:pPr>
              <a:lnSpc>
                <a:spcPct val="150000"/>
              </a:lnSpc>
              <a:buFont typeface="Segoe Script" panose="030B0504020000000003" pitchFamily="66" charset="0"/>
              <a:buChar char="е"/>
            </a:pPr>
            <a:r>
              <a:rPr lang="en-US" sz="1600" dirty="0">
                <a:solidFill>
                  <a:schemeClr val="accent1">
                    <a:lumMod val="75000"/>
                  </a:schemeClr>
                </a:solidFill>
                <a:latin typeface="Segoe Script" panose="030B0504020000000003" pitchFamily="66" charset="0"/>
              </a:rPr>
              <a:t>JUNCTIONAL EPITHELIUM HAS A </a:t>
            </a:r>
            <a:r>
              <a:rPr lang="en-US" sz="1600" b="1" u="sng" dirty="0">
                <a:solidFill>
                  <a:schemeClr val="accent1">
                    <a:lumMod val="75000"/>
                  </a:schemeClr>
                </a:solidFill>
                <a:latin typeface="Segoe Script" panose="030B0504020000000003" pitchFamily="66" charset="0"/>
              </a:rPr>
              <a:t>TRUE BASEMENT MEMBRANE </a:t>
            </a:r>
            <a:r>
              <a:rPr lang="en-US" sz="1600" dirty="0">
                <a:solidFill>
                  <a:schemeClr val="accent1">
                    <a:lumMod val="75000"/>
                  </a:schemeClr>
                </a:solidFill>
                <a:latin typeface="Segoe Script" panose="030B0504020000000003" pitchFamily="66" charset="0"/>
              </a:rPr>
              <a:t>TOWARDS THE CONNECTIVE TISSUE OF GINGIVA CALLED </a:t>
            </a:r>
            <a:r>
              <a:rPr lang="en-US" sz="1600" b="1" u="sng" dirty="0">
                <a:solidFill>
                  <a:schemeClr val="accent1">
                    <a:lumMod val="75000"/>
                  </a:schemeClr>
                </a:solidFill>
                <a:latin typeface="Segoe Script" panose="030B0504020000000003" pitchFamily="66" charset="0"/>
              </a:rPr>
              <a:t>THE EXTERNAL BASAL LAMINA</a:t>
            </a:r>
            <a:r>
              <a:rPr lang="en-US" sz="1600" dirty="0">
                <a:solidFill>
                  <a:schemeClr val="accent1">
                    <a:lumMod val="75000"/>
                  </a:schemeClr>
                </a:solidFill>
                <a:latin typeface="Segoe Script" panose="030B0504020000000003" pitchFamily="66" charset="0"/>
              </a:rPr>
              <a:t>, EBL AND A SIMPLE </a:t>
            </a:r>
            <a:r>
              <a:rPr lang="en-US" sz="1600" b="1" u="sng" dirty="0">
                <a:solidFill>
                  <a:schemeClr val="accent1">
                    <a:lumMod val="75000"/>
                  </a:schemeClr>
                </a:solidFill>
                <a:latin typeface="Segoe Script" panose="030B0504020000000003" pitchFamily="66" charset="0"/>
              </a:rPr>
              <a:t>INTERNAL BASAL LAMINA, IBL AGAINST THE ENAMEL.</a:t>
            </a:r>
          </a:p>
          <a:p>
            <a:pPr>
              <a:lnSpc>
                <a:spcPct val="150000"/>
              </a:lnSpc>
              <a:buFont typeface="Segoe Script" panose="030B0504020000000003" pitchFamily="66" charset="0"/>
              <a:buChar char="е"/>
            </a:pPr>
            <a:r>
              <a:rPr lang="en-US" sz="1600" dirty="0">
                <a:solidFill>
                  <a:schemeClr val="accent1">
                    <a:lumMod val="75000"/>
                  </a:schemeClr>
                </a:solidFill>
                <a:latin typeface="Segoe Script" panose="030B0504020000000003" pitchFamily="66" charset="0"/>
              </a:rPr>
              <a:t>THE EBL CONTAINS STRUCTURES THAT ARE IDENTICAL TO THOSE OF A TYPICAL BASEMENT MEMBRANE, WITH THE </a:t>
            </a:r>
            <a:r>
              <a:rPr lang="en-US" sz="1600" b="1" u="sng" dirty="0">
                <a:solidFill>
                  <a:schemeClr val="accent1">
                    <a:lumMod val="75000"/>
                  </a:schemeClr>
                </a:solidFill>
                <a:latin typeface="Segoe Script" panose="030B0504020000000003" pitchFamily="66" charset="0"/>
              </a:rPr>
              <a:t>LAMINA LUCIDA </a:t>
            </a:r>
            <a:r>
              <a:rPr lang="en-US" sz="1600" dirty="0">
                <a:solidFill>
                  <a:schemeClr val="accent1">
                    <a:lumMod val="75000"/>
                  </a:schemeClr>
                </a:solidFill>
                <a:latin typeface="Segoe Script" panose="030B0504020000000003" pitchFamily="66" charset="0"/>
              </a:rPr>
              <a:t>AGAINST THE BASAL KERATINOCYTES AND THE </a:t>
            </a:r>
            <a:r>
              <a:rPr lang="en-US" sz="1600" b="1" u="sng" dirty="0">
                <a:solidFill>
                  <a:schemeClr val="accent1">
                    <a:lumMod val="75000"/>
                  </a:schemeClr>
                </a:solidFill>
                <a:latin typeface="Segoe Script" panose="030B0504020000000003" pitchFamily="66" charset="0"/>
              </a:rPr>
              <a:t>LAMINA DENSA </a:t>
            </a:r>
            <a:r>
              <a:rPr lang="en-US" sz="1600" dirty="0">
                <a:solidFill>
                  <a:schemeClr val="accent1">
                    <a:lumMod val="75000"/>
                  </a:schemeClr>
                </a:solidFill>
                <a:latin typeface="Segoe Script" panose="030B0504020000000003" pitchFamily="66" charset="0"/>
              </a:rPr>
              <a:t>TOWARDS THE UNDERLYING CONNECTIVE TISSUE.</a:t>
            </a:r>
          </a:p>
        </p:txBody>
      </p:sp>
    </p:spTree>
    <p:extLst>
      <p:ext uri="{BB962C8B-B14F-4D97-AF65-F5344CB8AC3E}">
        <p14:creationId xmlns:p14="http://schemas.microsoft.com/office/powerpoint/2010/main" val="21928459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47E468-6FAF-45C1-8B20-4C6DBAEBFA84}"/>
              </a:ext>
            </a:extLst>
          </p:cNvPr>
          <p:cNvSpPr>
            <a:spLocks noGrp="1"/>
          </p:cNvSpPr>
          <p:nvPr>
            <p:ph type="title"/>
          </p:nvPr>
        </p:nvSpPr>
        <p:spPr>
          <a:xfrm>
            <a:off x="1130270" y="781013"/>
            <a:ext cx="10443944" cy="1049235"/>
          </a:xfrm>
        </p:spPr>
        <p:txBody>
          <a:bodyPr anchor="ctr">
            <a:noAutofit/>
          </a:bodyPr>
          <a:lstStyle/>
          <a:p>
            <a:r>
              <a:rPr lang="en-IN" sz="4400" b="1" dirty="0">
                <a:solidFill>
                  <a:schemeClr val="accent1">
                    <a:lumMod val="75000"/>
                  </a:schemeClr>
                </a:solidFill>
                <a:latin typeface="Segoe Script" panose="030B0504020000000003" pitchFamily="66" charset="0"/>
              </a:rPr>
              <a:t>STRUCTURE &amp; ULTRSTRUCTURE</a:t>
            </a:r>
          </a:p>
        </p:txBody>
      </p:sp>
      <p:sp>
        <p:nvSpPr>
          <p:cNvPr id="3" name="Content Placeholder 2">
            <a:extLst>
              <a:ext uri="{FF2B5EF4-FFF2-40B4-BE49-F238E27FC236}">
                <a16:creationId xmlns:a16="http://schemas.microsoft.com/office/drawing/2014/main" id="{219F4521-D526-442E-BCC8-577231D4B7D6}"/>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F84F5AF0-9944-4F32-BFAE-DD33487BC91B}"/>
              </a:ext>
            </a:extLst>
          </p:cNvPr>
          <p:cNvPicPr>
            <a:picLocks noChangeAspect="1"/>
          </p:cNvPicPr>
          <p:nvPr/>
        </p:nvPicPr>
        <p:blipFill>
          <a:blip r:embed="rId2"/>
          <a:stretch>
            <a:fillRect/>
          </a:stretch>
        </p:blipFill>
        <p:spPr>
          <a:xfrm>
            <a:off x="2001520" y="1488727"/>
            <a:ext cx="8107004" cy="4647914"/>
          </a:xfrm>
          <a:prstGeom prst="rect">
            <a:avLst/>
          </a:prstGeom>
        </p:spPr>
      </p:pic>
    </p:spTree>
    <p:extLst>
      <p:ext uri="{BB962C8B-B14F-4D97-AF65-F5344CB8AC3E}">
        <p14:creationId xmlns:p14="http://schemas.microsoft.com/office/powerpoint/2010/main" val="27309783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F47999B-6A2A-41AD-9674-27DE4242BC63}"/>
              </a:ext>
            </a:extLst>
          </p:cNvPr>
          <p:cNvSpPr>
            <a:spLocks noGrp="1"/>
          </p:cNvSpPr>
          <p:nvPr>
            <p:ph type="title"/>
          </p:nvPr>
        </p:nvSpPr>
        <p:spPr>
          <a:xfrm>
            <a:off x="1148616" y="804519"/>
            <a:ext cx="10443944" cy="1049235"/>
          </a:xfrm>
        </p:spPr>
        <p:txBody>
          <a:bodyPr anchor="ctr">
            <a:noAutofit/>
          </a:bodyPr>
          <a:lstStyle/>
          <a:p>
            <a:r>
              <a:rPr lang="en-IN" sz="4400" b="1" dirty="0">
                <a:solidFill>
                  <a:schemeClr val="accent1">
                    <a:lumMod val="75000"/>
                  </a:schemeClr>
                </a:solidFill>
                <a:latin typeface="Segoe Script" panose="030B0504020000000003" pitchFamily="66" charset="0"/>
              </a:rPr>
              <a:t>STRUCTURE &amp; ULTRSTRUCTURE</a:t>
            </a:r>
          </a:p>
        </p:txBody>
      </p:sp>
      <p:pic>
        <p:nvPicPr>
          <p:cNvPr id="10" name="Content Placeholder 9">
            <a:extLst>
              <a:ext uri="{FF2B5EF4-FFF2-40B4-BE49-F238E27FC236}">
                <a16:creationId xmlns:a16="http://schemas.microsoft.com/office/drawing/2014/main" id="{2685EEB8-3E57-45B8-87B1-5924A5AFB3E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 b="1233"/>
          <a:stretch/>
        </p:blipFill>
        <p:spPr>
          <a:xfrm>
            <a:off x="0" y="1491953"/>
            <a:ext cx="7193280" cy="4632978"/>
          </a:xfrm>
        </p:spPr>
      </p:pic>
      <p:pic>
        <p:nvPicPr>
          <p:cNvPr id="12" name="Picture 11">
            <a:extLst>
              <a:ext uri="{FF2B5EF4-FFF2-40B4-BE49-F238E27FC236}">
                <a16:creationId xmlns:a16="http://schemas.microsoft.com/office/drawing/2014/main" id="{8E3FF5F5-710F-4373-929B-2AC27B3C6B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3600" y="2274599"/>
            <a:ext cx="4978400" cy="3067685"/>
          </a:xfrm>
          <a:prstGeom prst="rect">
            <a:avLst/>
          </a:prstGeom>
        </p:spPr>
      </p:pic>
    </p:spTree>
    <p:extLst>
      <p:ext uri="{BB962C8B-B14F-4D97-AF65-F5344CB8AC3E}">
        <p14:creationId xmlns:p14="http://schemas.microsoft.com/office/powerpoint/2010/main" val="9222997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2FC1CA8-B950-45E1-9AD5-C173B3AFC2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4549" y="1853754"/>
            <a:ext cx="6782902" cy="3840236"/>
          </a:xfrm>
        </p:spPr>
      </p:pic>
      <p:sp>
        <p:nvSpPr>
          <p:cNvPr id="7" name="Title 1">
            <a:extLst>
              <a:ext uri="{FF2B5EF4-FFF2-40B4-BE49-F238E27FC236}">
                <a16:creationId xmlns:a16="http://schemas.microsoft.com/office/drawing/2014/main" id="{732F99AC-D29E-48A7-A47C-0566ECD80B8C}"/>
              </a:ext>
            </a:extLst>
          </p:cNvPr>
          <p:cNvSpPr>
            <a:spLocks noGrp="1"/>
          </p:cNvSpPr>
          <p:nvPr>
            <p:ph type="title"/>
          </p:nvPr>
        </p:nvSpPr>
        <p:spPr>
          <a:xfrm>
            <a:off x="1130300" y="954088"/>
            <a:ext cx="9602788" cy="1047750"/>
          </a:xfrm>
        </p:spPr>
        <p:txBody>
          <a:bodyPr anchor="ctr">
            <a:noAutofit/>
          </a:bodyPr>
          <a:lstStyle/>
          <a:p>
            <a:r>
              <a:rPr lang="en-IN" sz="4400" b="1" dirty="0">
                <a:solidFill>
                  <a:schemeClr val="accent1">
                    <a:lumMod val="75000"/>
                  </a:schemeClr>
                </a:solidFill>
                <a:latin typeface="Segoe Script" panose="030B0504020000000003" pitchFamily="66" charset="0"/>
              </a:rPr>
              <a:t>STRUCTURE &amp; ULTRSTRUCTURE</a:t>
            </a:r>
          </a:p>
        </p:txBody>
      </p:sp>
    </p:spTree>
    <p:extLst>
      <p:ext uri="{BB962C8B-B14F-4D97-AF65-F5344CB8AC3E}">
        <p14:creationId xmlns:p14="http://schemas.microsoft.com/office/powerpoint/2010/main" val="9348805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95C4956-7AA4-4DC7-981A-D471D89B8439}"/>
              </a:ext>
            </a:extLst>
          </p:cNvPr>
          <p:cNvSpPr>
            <a:spLocks noGrp="1"/>
          </p:cNvSpPr>
          <p:nvPr>
            <p:ph type="title"/>
          </p:nvPr>
        </p:nvSpPr>
        <p:spPr>
          <a:xfrm>
            <a:off x="1138456" y="763879"/>
            <a:ext cx="10443944" cy="1049235"/>
          </a:xfrm>
        </p:spPr>
        <p:txBody>
          <a:bodyPr anchor="ctr">
            <a:noAutofit/>
          </a:bodyPr>
          <a:lstStyle/>
          <a:p>
            <a:r>
              <a:rPr lang="en-IN" sz="4400" b="1" dirty="0">
                <a:solidFill>
                  <a:schemeClr val="accent1">
                    <a:lumMod val="75000"/>
                  </a:schemeClr>
                </a:solidFill>
                <a:latin typeface="Segoe Script" panose="030B0504020000000003" pitchFamily="66" charset="0"/>
              </a:rPr>
              <a:t>STRUCTURE &amp; ULTRSTRUCTURE</a:t>
            </a:r>
          </a:p>
        </p:txBody>
      </p:sp>
      <p:sp>
        <p:nvSpPr>
          <p:cNvPr id="3" name="Content Placeholder 2">
            <a:extLst>
              <a:ext uri="{FF2B5EF4-FFF2-40B4-BE49-F238E27FC236}">
                <a16:creationId xmlns:a16="http://schemas.microsoft.com/office/drawing/2014/main" id="{237CA143-0960-4768-9903-7DDA68CFA819}"/>
              </a:ext>
            </a:extLst>
          </p:cNvPr>
          <p:cNvSpPr>
            <a:spLocks noGrp="1"/>
          </p:cNvSpPr>
          <p:nvPr>
            <p:ph idx="1"/>
          </p:nvPr>
        </p:nvSpPr>
        <p:spPr>
          <a:xfrm>
            <a:off x="1259840" y="2015732"/>
            <a:ext cx="9795014" cy="3450613"/>
          </a:xfrm>
        </p:spPr>
        <p:txBody>
          <a:bodyPr>
            <a:noAutofit/>
          </a:bodyPr>
          <a:lstStyle/>
          <a:p>
            <a:pPr>
              <a:lnSpc>
                <a:spcPct val="160000"/>
              </a:lnSpc>
              <a:buFont typeface="Segoe Script" panose="030B0504020000000003" pitchFamily="66" charset="0"/>
              <a:buChar char="е"/>
            </a:pPr>
            <a:r>
              <a:rPr lang="en-IN" sz="1800" b="1" u="sng" dirty="0">
                <a:solidFill>
                  <a:schemeClr val="accent1">
                    <a:lumMod val="75000"/>
                  </a:schemeClr>
                </a:solidFill>
                <a:latin typeface="Segoe Script" panose="030B0504020000000003" pitchFamily="66" charset="0"/>
              </a:rPr>
              <a:t>INTERNAL BASAL LAMINA- </a:t>
            </a:r>
            <a:r>
              <a:rPr lang="en-IN" sz="1800" dirty="0">
                <a:solidFill>
                  <a:schemeClr val="accent1">
                    <a:lumMod val="75000"/>
                  </a:schemeClr>
                </a:solidFill>
                <a:latin typeface="Segoe Script" panose="030B0504020000000003" pitchFamily="66" charset="0"/>
              </a:rPr>
              <a:t>THIS ATTACHES THE JUNCTIONAL EPITHELIUM TO THE TOOT SURFACE.</a:t>
            </a:r>
          </a:p>
          <a:p>
            <a:pPr>
              <a:lnSpc>
                <a:spcPct val="160000"/>
              </a:lnSpc>
              <a:buFont typeface="Segoe Script" panose="030B0504020000000003" pitchFamily="66" charset="0"/>
              <a:buChar char="е"/>
            </a:pPr>
            <a:r>
              <a:rPr lang="en-US" sz="1800" b="1" u="sng" dirty="0">
                <a:solidFill>
                  <a:schemeClr val="accent1">
                    <a:lumMod val="75000"/>
                  </a:schemeClr>
                </a:solidFill>
                <a:latin typeface="Segoe Script" panose="030B0504020000000003" pitchFamily="66" charset="0"/>
              </a:rPr>
              <a:t>EXTERNAL BASAL LAMINA-</a:t>
            </a:r>
            <a:r>
              <a:rPr lang="en-US" sz="1800" b="1" i="1" dirty="0">
                <a:solidFill>
                  <a:schemeClr val="accent1">
                    <a:lumMod val="75000"/>
                  </a:schemeClr>
                </a:solidFill>
                <a:latin typeface="Segoe Script" panose="030B0504020000000003" pitchFamily="66" charset="0"/>
              </a:rPr>
              <a:t> </a:t>
            </a:r>
            <a:r>
              <a:rPr lang="en-US" sz="1800" dirty="0">
                <a:solidFill>
                  <a:schemeClr val="accent1">
                    <a:lumMod val="75000"/>
                  </a:schemeClr>
                </a:solidFill>
                <a:latin typeface="Segoe Script" panose="030B0504020000000003" pitchFamily="66" charset="0"/>
              </a:rPr>
              <a:t>THIS BASAL LAMINA MEDIATES THE ATTACHMENT OF THE JUNCTIONAL EPITHELIUM TO THE CONNECTIVE TISSUE OF THE JUNCTIONAL EPITHELIUM.</a:t>
            </a:r>
            <a:endParaRPr lang="en-IN" sz="1800" dirty="0">
              <a:solidFill>
                <a:schemeClr val="accent1">
                  <a:lumMod val="75000"/>
                </a:schemeClr>
              </a:solidFill>
              <a:latin typeface="Segoe Script" panose="030B0504020000000003" pitchFamily="66" charset="0"/>
            </a:endParaRPr>
          </a:p>
          <a:p>
            <a:pPr>
              <a:lnSpc>
                <a:spcPct val="160000"/>
              </a:lnSpc>
              <a:buFont typeface="Segoe Script" panose="030B0504020000000003" pitchFamily="66" charset="0"/>
              <a:buChar char="е"/>
            </a:pPr>
            <a:r>
              <a:rPr lang="en-IN" sz="1800" dirty="0">
                <a:solidFill>
                  <a:schemeClr val="accent1">
                    <a:lumMod val="75000"/>
                  </a:schemeClr>
                </a:solidFill>
                <a:latin typeface="Segoe Script" panose="030B0504020000000003" pitchFamily="66" charset="0"/>
              </a:rPr>
              <a:t>THE 2 ZONES OF BASAL LAMINA ARE THE</a:t>
            </a:r>
          </a:p>
          <a:p>
            <a:pPr marL="0" indent="0">
              <a:lnSpc>
                <a:spcPct val="160000"/>
              </a:lnSpc>
              <a:buNone/>
            </a:pPr>
            <a:r>
              <a:rPr lang="en-IN" sz="1800" dirty="0">
                <a:solidFill>
                  <a:schemeClr val="accent1">
                    <a:lumMod val="75000"/>
                  </a:schemeClr>
                </a:solidFill>
                <a:latin typeface="Segoe Script" panose="030B0504020000000003" pitchFamily="66" charset="0"/>
              </a:rPr>
              <a:t>	LAMINA LUCIDA (</a:t>
            </a:r>
            <a:r>
              <a:rPr lang="en-IN" sz="1800" b="1" u="sng" dirty="0">
                <a:solidFill>
                  <a:schemeClr val="accent1">
                    <a:lumMod val="75000"/>
                  </a:schemeClr>
                </a:solidFill>
                <a:latin typeface="Segoe Script" panose="030B0504020000000003" pitchFamily="66" charset="0"/>
              </a:rPr>
              <a:t>ELECTRON LUCENT </a:t>
            </a:r>
            <a:r>
              <a:rPr lang="en-IN" sz="1800" dirty="0">
                <a:solidFill>
                  <a:schemeClr val="accent1">
                    <a:lumMod val="75000"/>
                  </a:schemeClr>
                </a:solidFill>
                <a:latin typeface="Segoe Script" panose="030B0504020000000003" pitchFamily="66" charset="0"/>
              </a:rPr>
              <a:t>ZONE) &amp; </a:t>
            </a:r>
          </a:p>
          <a:p>
            <a:pPr marL="0" indent="0">
              <a:lnSpc>
                <a:spcPct val="160000"/>
              </a:lnSpc>
              <a:buNone/>
            </a:pPr>
            <a:r>
              <a:rPr lang="en-IN" sz="1800" dirty="0">
                <a:solidFill>
                  <a:schemeClr val="accent1">
                    <a:lumMod val="75000"/>
                  </a:schemeClr>
                </a:solidFill>
                <a:latin typeface="Segoe Script" panose="030B0504020000000003" pitchFamily="66" charset="0"/>
              </a:rPr>
              <a:t>	THE LAMINA DENSA (</a:t>
            </a:r>
            <a:r>
              <a:rPr lang="en-IN" sz="1800" b="1" u="sng" dirty="0">
                <a:solidFill>
                  <a:schemeClr val="accent1">
                    <a:lumMod val="75000"/>
                  </a:schemeClr>
                </a:solidFill>
                <a:latin typeface="Segoe Script" panose="030B0504020000000003" pitchFamily="66" charset="0"/>
              </a:rPr>
              <a:t>ELECTRON DENSE </a:t>
            </a:r>
            <a:r>
              <a:rPr lang="en-IN" sz="1800" dirty="0">
                <a:solidFill>
                  <a:schemeClr val="accent1">
                    <a:lumMod val="75000"/>
                  </a:schemeClr>
                </a:solidFill>
                <a:latin typeface="Segoe Script" panose="030B0504020000000003" pitchFamily="66" charset="0"/>
              </a:rPr>
              <a:t>ZONE).</a:t>
            </a:r>
          </a:p>
          <a:p>
            <a:pPr marL="0" indent="0">
              <a:lnSpc>
                <a:spcPct val="160000"/>
              </a:lnSpc>
              <a:buNone/>
            </a:pPr>
            <a:endParaRPr lang="en-IN" sz="1800" dirty="0">
              <a:solidFill>
                <a:schemeClr val="accent1">
                  <a:lumMod val="75000"/>
                </a:schemeClr>
              </a:solidFill>
              <a:latin typeface="Segoe Script" panose="030B0504020000000003" pitchFamily="66" charset="0"/>
            </a:endParaRPr>
          </a:p>
          <a:p>
            <a:pPr>
              <a:lnSpc>
                <a:spcPct val="160000"/>
              </a:lnSpc>
            </a:pPr>
            <a:endParaRPr lang="en-IN" sz="1800" dirty="0">
              <a:solidFill>
                <a:schemeClr val="accent1">
                  <a:lumMod val="75000"/>
                </a:schemeClr>
              </a:solidFill>
              <a:latin typeface="Segoe Script" panose="030B0504020000000003" pitchFamily="66" charset="0"/>
            </a:endParaRPr>
          </a:p>
        </p:txBody>
      </p:sp>
    </p:spTree>
    <p:extLst>
      <p:ext uri="{BB962C8B-B14F-4D97-AF65-F5344CB8AC3E}">
        <p14:creationId xmlns:p14="http://schemas.microsoft.com/office/powerpoint/2010/main" val="37041512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4B2EC4-CD70-415B-9FE7-9ACECE0B0AC7}"/>
              </a:ext>
            </a:extLst>
          </p:cNvPr>
          <p:cNvSpPr>
            <a:spLocks noGrp="1"/>
          </p:cNvSpPr>
          <p:nvPr>
            <p:ph type="title"/>
          </p:nvPr>
        </p:nvSpPr>
        <p:spPr>
          <a:xfrm>
            <a:off x="1087656" y="804519"/>
            <a:ext cx="10443944" cy="1049235"/>
          </a:xfrm>
        </p:spPr>
        <p:txBody>
          <a:bodyPr anchor="ctr">
            <a:noAutofit/>
          </a:bodyPr>
          <a:lstStyle/>
          <a:p>
            <a:r>
              <a:rPr lang="en-IN" sz="4400" b="1" dirty="0">
                <a:solidFill>
                  <a:schemeClr val="accent1">
                    <a:lumMod val="75000"/>
                  </a:schemeClr>
                </a:solidFill>
                <a:latin typeface="Segoe Script" panose="030B0504020000000003" pitchFamily="66" charset="0"/>
              </a:rPr>
              <a:t>STRUCTURE &amp; ULTRSTRUCTURE</a:t>
            </a:r>
          </a:p>
        </p:txBody>
      </p:sp>
      <p:sp>
        <p:nvSpPr>
          <p:cNvPr id="3" name="Content Placeholder 2">
            <a:extLst>
              <a:ext uri="{FF2B5EF4-FFF2-40B4-BE49-F238E27FC236}">
                <a16:creationId xmlns:a16="http://schemas.microsoft.com/office/drawing/2014/main" id="{AFAA7671-B9A9-43C3-A512-F6286D3E414F}"/>
              </a:ext>
            </a:extLst>
          </p:cNvPr>
          <p:cNvSpPr>
            <a:spLocks noGrp="1"/>
          </p:cNvSpPr>
          <p:nvPr>
            <p:ph idx="1"/>
          </p:nvPr>
        </p:nvSpPr>
        <p:spPr>
          <a:xfrm>
            <a:off x="1280160" y="1853754"/>
            <a:ext cx="10830560" cy="4699446"/>
          </a:xfrm>
        </p:spPr>
        <p:txBody>
          <a:bodyPr>
            <a:noAutofit/>
          </a:bodyPr>
          <a:lstStyle/>
          <a:p>
            <a:pPr>
              <a:lnSpc>
                <a:spcPct val="170000"/>
              </a:lnSpc>
              <a:buFont typeface="Segoe Script" panose="030B0504020000000003" pitchFamily="66" charset="0"/>
              <a:buChar char="е"/>
            </a:pPr>
            <a:r>
              <a:rPr lang="en-US" sz="1600" b="1" u="sng" dirty="0">
                <a:solidFill>
                  <a:schemeClr val="accent1">
                    <a:lumMod val="75000"/>
                  </a:schemeClr>
                </a:solidFill>
                <a:latin typeface="Segoe Script" panose="030B0504020000000003" pitchFamily="66" charset="0"/>
              </a:rPr>
              <a:t>THE INTERNAL BASAL LAMINA- </a:t>
            </a:r>
            <a:r>
              <a:rPr lang="en-US" sz="1400" dirty="0">
                <a:solidFill>
                  <a:schemeClr val="accent1">
                    <a:lumMod val="75000"/>
                  </a:schemeClr>
                </a:solidFill>
                <a:latin typeface="Segoe Script" panose="030B0504020000000003" pitchFamily="66" charset="0"/>
              </a:rPr>
              <a:t>DIFFERS FROM THE EXTERNAL BASAL LAMINA IN THAT THEY </a:t>
            </a:r>
            <a:r>
              <a:rPr lang="en-US" sz="1400" b="1" u="sng" dirty="0">
                <a:solidFill>
                  <a:schemeClr val="accent1">
                    <a:lumMod val="75000"/>
                  </a:schemeClr>
                </a:solidFill>
                <a:latin typeface="Segoe Script" panose="030B0504020000000003" pitchFamily="66" charset="0"/>
              </a:rPr>
              <a:t>LACK LAMININ, ANCHORING FIBRILS </a:t>
            </a:r>
            <a:r>
              <a:rPr lang="en-IN" sz="1400" b="1" u="sng" dirty="0">
                <a:solidFill>
                  <a:schemeClr val="accent1">
                    <a:lumMod val="75000"/>
                  </a:schemeClr>
                </a:solidFill>
                <a:latin typeface="Segoe Script" panose="030B0504020000000003" pitchFamily="66" charset="0"/>
              </a:rPr>
              <a:t>AND TYPE IV COLLAGEN</a:t>
            </a:r>
          </a:p>
          <a:p>
            <a:pPr>
              <a:lnSpc>
                <a:spcPct val="170000"/>
              </a:lnSpc>
              <a:buFont typeface="Segoe Script" panose="030B0504020000000003" pitchFamily="66" charset="0"/>
              <a:buChar char="е"/>
            </a:pPr>
            <a:r>
              <a:rPr lang="en-US" sz="1400" dirty="0">
                <a:solidFill>
                  <a:schemeClr val="accent1">
                    <a:lumMod val="75000"/>
                  </a:schemeClr>
                </a:solidFill>
                <a:latin typeface="Segoe Script" panose="030B0504020000000003" pitchFamily="66" charset="0"/>
              </a:rPr>
              <a:t>LAMININ-5, HOWEVER, APPEARS TO BE EXPRESSED IN THE INTERNAL BASAL LAMINA BUT NOT IN THE EXTERNAL BASEMENT MEMBRANE OF THE JUNCTIONAL EPITHELIUM.</a:t>
            </a:r>
          </a:p>
          <a:p>
            <a:pPr>
              <a:lnSpc>
                <a:spcPct val="170000"/>
              </a:lnSpc>
              <a:buFont typeface="Segoe Script" panose="030B0504020000000003" pitchFamily="66" charset="0"/>
              <a:buChar char="е"/>
            </a:pPr>
            <a:r>
              <a:rPr lang="en-US" sz="1400" dirty="0">
                <a:solidFill>
                  <a:schemeClr val="accent1">
                    <a:lumMod val="75000"/>
                  </a:schemeClr>
                </a:solidFill>
                <a:latin typeface="Segoe Script" panose="030B0504020000000003" pitchFamily="66" charset="0"/>
              </a:rPr>
              <a:t>THE INTERNAL BASAL LAMINA IS APPROXIMATELY </a:t>
            </a:r>
            <a:r>
              <a:rPr lang="en-US" sz="1400" b="1" dirty="0">
                <a:solidFill>
                  <a:schemeClr val="accent1">
                    <a:lumMod val="75000"/>
                  </a:schemeClr>
                </a:solidFill>
                <a:latin typeface="Segoe Script" panose="030B0504020000000003" pitchFamily="66" charset="0"/>
              </a:rPr>
              <a:t>THREE TIMES THICKER</a:t>
            </a:r>
            <a:r>
              <a:rPr lang="en-US" sz="1400" dirty="0">
                <a:solidFill>
                  <a:schemeClr val="accent1">
                    <a:lumMod val="75000"/>
                  </a:schemeClr>
                </a:solidFill>
                <a:latin typeface="Segoe Script" panose="030B0504020000000003" pitchFamily="66" charset="0"/>
              </a:rPr>
              <a:t> THAN THE EXTERNAL BASAL LAMINA. </a:t>
            </a:r>
            <a:endParaRPr lang="en-IN" sz="1400" dirty="0">
              <a:solidFill>
                <a:schemeClr val="accent1">
                  <a:lumMod val="75000"/>
                </a:schemeClr>
              </a:solidFill>
              <a:latin typeface="Segoe Script" panose="030B0504020000000003" pitchFamily="66" charset="0"/>
            </a:endParaRPr>
          </a:p>
          <a:p>
            <a:pPr>
              <a:lnSpc>
                <a:spcPct val="170000"/>
              </a:lnSpc>
              <a:buFont typeface="Segoe Script" panose="030B0504020000000003" pitchFamily="66" charset="0"/>
              <a:buChar char="е"/>
            </a:pPr>
            <a:r>
              <a:rPr lang="en-US" sz="1400" dirty="0">
                <a:solidFill>
                  <a:schemeClr val="accent1">
                    <a:lumMod val="75000"/>
                  </a:schemeClr>
                </a:solidFill>
                <a:latin typeface="Segoe Script" panose="030B0504020000000003" pitchFamily="66" charset="0"/>
              </a:rPr>
              <a:t>THE INTERNAL BASAL LAMINA CONTAINS GLYCOPROTEINS, LAMININ, AND PROTEOGLYCANS</a:t>
            </a:r>
            <a:r>
              <a:rPr lang="en-IN" sz="1400" dirty="0">
                <a:solidFill>
                  <a:schemeClr val="accent1">
                    <a:lumMod val="75000"/>
                  </a:schemeClr>
                </a:solidFill>
                <a:latin typeface="Segoe Script" panose="030B0504020000000003" pitchFamily="66" charset="0"/>
              </a:rPr>
              <a:t> AND LACKS </a:t>
            </a:r>
            <a:r>
              <a:rPr lang="en-US" sz="1400" dirty="0">
                <a:solidFill>
                  <a:schemeClr val="accent1">
                    <a:lumMod val="75000"/>
                  </a:schemeClr>
                </a:solidFill>
                <a:latin typeface="Segoe Script" panose="030B0504020000000003" pitchFamily="66" charset="0"/>
              </a:rPr>
              <a:t>TYPE IV COLLAGEN.</a:t>
            </a:r>
            <a:endParaRPr lang="en-IN" sz="1400" dirty="0">
              <a:solidFill>
                <a:schemeClr val="accent1">
                  <a:lumMod val="75000"/>
                </a:schemeClr>
              </a:solidFill>
              <a:latin typeface="Segoe Script" panose="030B0504020000000003" pitchFamily="66" charset="0"/>
            </a:endParaRPr>
          </a:p>
        </p:txBody>
      </p:sp>
    </p:spTree>
    <p:extLst>
      <p:ext uri="{BB962C8B-B14F-4D97-AF65-F5344CB8AC3E}">
        <p14:creationId xmlns:p14="http://schemas.microsoft.com/office/powerpoint/2010/main" val="6015993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80D1D0-4C2D-413C-AADD-2114856DBFCA}"/>
              </a:ext>
            </a:extLst>
          </p:cNvPr>
          <p:cNvSpPr>
            <a:spLocks noGrp="1"/>
          </p:cNvSpPr>
          <p:nvPr>
            <p:ph idx="1"/>
          </p:nvPr>
        </p:nvSpPr>
        <p:spPr>
          <a:xfrm>
            <a:off x="1249680" y="2015732"/>
            <a:ext cx="9805174" cy="4120908"/>
          </a:xfrm>
        </p:spPr>
        <p:txBody>
          <a:bodyPr>
            <a:normAutofit fontScale="85000" lnSpcReduction="10000"/>
          </a:bodyPr>
          <a:lstStyle/>
          <a:p>
            <a:pPr>
              <a:lnSpc>
                <a:spcPct val="170000"/>
              </a:lnSpc>
              <a:buFont typeface="Segoe Script" panose="030B0504020000000003" pitchFamily="66" charset="0"/>
              <a:buChar char="е"/>
            </a:pPr>
            <a:r>
              <a:rPr lang="en-US" sz="2400" b="1" u="sng" dirty="0">
                <a:solidFill>
                  <a:schemeClr val="accent1">
                    <a:lumMod val="75000"/>
                  </a:schemeClr>
                </a:solidFill>
                <a:latin typeface="Segoe Script" panose="030B0504020000000003" pitchFamily="66" charset="0"/>
              </a:rPr>
              <a:t>EXTERNAL BASAL LAMINA- </a:t>
            </a:r>
            <a:r>
              <a:rPr lang="en-US" dirty="0">
                <a:solidFill>
                  <a:schemeClr val="accent1">
                    <a:lumMod val="75000"/>
                  </a:schemeClr>
                </a:solidFill>
                <a:latin typeface="Segoe Script" panose="030B0504020000000003" pitchFamily="66" charset="0"/>
              </a:rPr>
              <a:t>THE EXTERNAL BASAL LAMINA </a:t>
            </a:r>
            <a:r>
              <a:rPr lang="en-US" b="1" u="sng" dirty="0">
                <a:solidFill>
                  <a:schemeClr val="accent1">
                    <a:lumMod val="75000"/>
                  </a:schemeClr>
                </a:solidFill>
                <a:latin typeface="Segoe Script" panose="030B0504020000000003" pitchFamily="66" charset="0"/>
              </a:rPr>
              <a:t>CONTAINS COLLAGEN TYPE IV, HEPARAN SULFATE PROTEOGLYCAN</a:t>
            </a:r>
            <a:r>
              <a:rPr lang="en-US" dirty="0">
                <a:solidFill>
                  <a:schemeClr val="accent1">
                    <a:lumMod val="75000"/>
                  </a:schemeClr>
                </a:solidFill>
                <a:latin typeface="Segoe Script" panose="030B0504020000000003" pitchFamily="66" charset="0"/>
              </a:rPr>
              <a:t>, </a:t>
            </a:r>
            <a:r>
              <a:rPr lang="en-US" b="1" u="sng" dirty="0">
                <a:solidFill>
                  <a:schemeClr val="accent1">
                    <a:lumMod val="75000"/>
                  </a:schemeClr>
                </a:solidFill>
                <a:latin typeface="Segoe Script" panose="030B0504020000000003" pitchFamily="66" charset="0"/>
              </a:rPr>
              <a:t>LAMININ, AND FIBRONECTIN</a:t>
            </a:r>
            <a:r>
              <a:rPr lang="en-US" dirty="0">
                <a:solidFill>
                  <a:schemeClr val="accent1">
                    <a:lumMod val="75000"/>
                  </a:schemeClr>
                </a:solidFill>
                <a:latin typeface="Segoe Script" panose="030B0504020000000003" pitchFamily="66" charset="0"/>
              </a:rPr>
              <a:t>.</a:t>
            </a:r>
            <a:r>
              <a:rPr lang="en-IN" dirty="0">
                <a:solidFill>
                  <a:schemeClr val="accent1">
                    <a:lumMod val="75000"/>
                  </a:schemeClr>
                </a:solidFill>
                <a:latin typeface="Segoe Script" panose="030B0504020000000003" pitchFamily="66" charset="0"/>
              </a:rPr>
              <a:t> </a:t>
            </a:r>
            <a:r>
              <a:rPr lang="en-US" dirty="0">
                <a:solidFill>
                  <a:schemeClr val="accent1">
                    <a:lumMod val="75000"/>
                  </a:schemeClr>
                </a:solidFill>
                <a:latin typeface="Segoe Script" panose="030B0504020000000003" pitchFamily="66" charset="0"/>
              </a:rPr>
              <a:t>ANCHORING FIBRILS ARE LESS PROMINENT IN THE CONNECTIVE TISSUE BELOW THE JE THAN THEY ARE IN THE OGE.</a:t>
            </a:r>
            <a:endParaRPr lang="en-IN" dirty="0">
              <a:solidFill>
                <a:schemeClr val="accent1">
                  <a:lumMod val="75000"/>
                </a:schemeClr>
              </a:solidFill>
              <a:latin typeface="Segoe Script" panose="030B0504020000000003" pitchFamily="66" charset="0"/>
            </a:endParaRPr>
          </a:p>
          <a:p>
            <a:pPr>
              <a:lnSpc>
                <a:spcPct val="170000"/>
              </a:lnSpc>
              <a:buFont typeface="Segoe Script" panose="030B0504020000000003" pitchFamily="66" charset="0"/>
              <a:buChar char="е"/>
            </a:pPr>
            <a:r>
              <a:rPr lang="en-US" dirty="0">
                <a:solidFill>
                  <a:schemeClr val="accent1">
                    <a:lumMod val="75000"/>
                  </a:schemeClr>
                </a:solidFill>
                <a:latin typeface="Segoe Script" panose="030B0504020000000003" pitchFamily="66" charset="0"/>
              </a:rPr>
              <a:t>THUS THE INTERFACE BETWEEN THE JUNCTIONAL EPITHELIUM AND THE ENAMEL IS STRUCTURALLY IS VERY SIMILAR TO THE EPITHELIUM CONNECTIVE TISSUE INTERFACE, WHICH MEANS THAT THE JUNCTIONAL EPITHELIUM IS NOT ONLY IN CONTACT WITH THE ENAMEL BUT IS ACTUALLY PHYSICALLY ATTACHED TO THE TOOTH VIA HEMIDESMOSOMES.</a:t>
            </a:r>
            <a:endParaRPr lang="en-IN" dirty="0">
              <a:solidFill>
                <a:schemeClr val="accent1">
                  <a:lumMod val="75000"/>
                </a:schemeClr>
              </a:solidFill>
              <a:latin typeface="Segoe Script" panose="030B0504020000000003" pitchFamily="66" charset="0"/>
            </a:endParaRPr>
          </a:p>
          <a:p>
            <a:pPr>
              <a:lnSpc>
                <a:spcPct val="170000"/>
              </a:lnSpc>
              <a:buFont typeface="Segoe Script" panose="030B0504020000000003" pitchFamily="66" charset="0"/>
              <a:buChar char="е"/>
            </a:pPr>
            <a:endParaRPr lang="en-IN" dirty="0">
              <a:solidFill>
                <a:schemeClr val="accent1">
                  <a:lumMod val="75000"/>
                </a:schemeClr>
              </a:solidFill>
              <a:latin typeface="Segoe Script" panose="030B0504020000000003" pitchFamily="66" charset="0"/>
            </a:endParaRPr>
          </a:p>
        </p:txBody>
      </p:sp>
      <p:sp>
        <p:nvSpPr>
          <p:cNvPr id="5" name="Title 1">
            <a:extLst>
              <a:ext uri="{FF2B5EF4-FFF2-40B4-BE49-F238E27FC236}">
                <a16:creationId xmlns:a16="http://schemas.microsoft.com/office/drawing/2014/main" id="{3CC1EA33-8930-41BA-8407-8170C905F192}"/>
              </a:ext>
            </a:extLst>
          </p:cNvPr>
          <p:cNvSpPr txBox="1">
            <a:spLocks/>
          </p:cNvSpPr>
          <p:nvPr/>
        </p:nvSpPr>
        <p:spPr>
          <a:xfrm>
            <a:off x="1097816" y="794359"/>
            <a:ext cx="10443944" cy="10492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en-IN" sz="4400" b="1" dirty="0">
                <a:solidFill>
                  <a:schemeClr val="accent1">
                    <a:lumMod val="75000"/>
                  </a:schemeClr>
                </a:solidFill>
                <a:latin typeface="Segoe Script" panose="030B0504020000000003" pitchFamily="66" charset="0"/>
              </a:rPr>
              <a:t>STRUCTURE &amp; ULTRSTRUCTURE</a:t>
            </a:r>
          </a:p>
        </p:txBody>
      </p:sp>
    </p:spTree>
    <p:extLst>
      <p:ext uri="{BB962C8B-B14F-4D97-AF65-F5344CB8AC3E}">
        <p14:creationId xmlns:p14="http://schemas.microsoft.com/office/powerpoint/2010/main" val="33933374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FB3690-1353-4D84-9DD7-1EE15580DCB4}"/>
              </a:ext>
            </a:extLst>
          </p:cNvPr>
          <p:cNvSpPr>
            <a:spLocks noGrp="1"/>
          </p:cNvSpPr>
          <p:nvPr>
            <p:ph idx="1"/>
          </p:nvPr>
        </p:nvSpPr>
        <p:spPr>
          <a:xfrm>
            <a:off x="1290320" y="2015732"/>
            <a:ext cx="9936480" cy="3450613"/>
          </a:xfrm>
        </p:spPr>
        <p:txBody>
          <a:bodyPr>
            <a:noAutofit/>
          </a:bodyPr>
          <a:lstStyle/>
          <a:p>
            <a:pPr>
              <a:lnSpc>
                <a:spcPct val="170000"/>
              </a:lnSpc>
              <a:buFont typeface="Segoe Script" panose="030B0504020000000003" pitchFamily="66" charset="0"/>
              <a:buChar char="е"/>
            </a:pPr>
            <a:r>
              <a:rPr lang="en-US" sz="1600" dirty="0">
                <a:solidFill>
                  <a:schemeClr val="accent1">
                    <a:lumMod val="75000"/>
                  </a:schemeClr>
                </a:solidFill>
                <a:latin typeface="Segoe Script" panose="030B0504020000000003" pitchFamily="66" charset="0"/>
              </a:rPr>
              <a:t>THE </a:t>
            </a:r>
            <a:r>
              <a:rPr lang="en-US" sz="1600" b="1" u="sng" dirty="0">
                <a:solidFill>
                  <a:schemeClr val="accent1">
                    <a:lumMod val="75000"/>
                  </a:schemeClr>
                </a:solidFill>
                <a:latin typeface="Segoe Script" panose="030B0504020000000003" pitchFamily="66" charset="0"/>
              </a:rPr>
              <a:t>WIDTH OF THE BASAL LAMINA </a:t>
            </a:r>
            <a:r>
              <a:rPr lang="en-US" sz="1600" dirty="0">
                <a:solidFill>
                  <a:schemeClr val="accent1">
                    <a:lumMod val="75000"/>
                  </a:schemeClr>
                </a:solidFill>
                <a:latin typeface="Segoe Script" panose="030B0504020000000003" pitchFamily="66" charset="0"/>
              </a:rPr>
              <a:t>IS REPORTED TO BE IN THE VICINITY OF </a:t>
            </a:r>
            <a:r>
              <a:rPr lang="en-US" sz="1600" b="1" u="sng" dirty="0">
                <a:solidFill>
                  <a:schemeClr val="accent1">
                    <a:lumMod val="75000"/>
                  </a:schemeClr>
                </a:solidFill>
                <a:latin typeface="Segoe Script" panose="030B0504020000000003" pitchFamily="66" charset="0"/>
              </a:rPr>
              <a:t>800A TO 1200A.</a:t>
            </a:r>
            <a:r>
              <a:rPr lang="en-US" sz="1600" dirty="0">
                <a:solidFill>
                  <a:schemeClr val="accent1">
                    <a:lumMod val="75000"/>
                  </a:schemeClr>
                </a:solidFill>
                <a:latin typeface="Segoe Script" panose="030B0504020000000003" pitchFamily="66" charset="0"/>
              </a:rPr>
              <a:t> ITS COMPO­NENTS, THE LAMINA DENSA AND LAMINA LUCIDA, ARE NOT ALWAYS EVIDENT, PARTICULARLY IN SOME DECALCIFIED PREPARATIONS.</a:t>
            </a:r>
          </a:p>
          <a:p>
            <a:pPr>
              <a:lnSpc>
                <a:spcPct val="170000"/>
              </a:lnSpc>
              <a:buFont typeface="Segoe Script" panose="030B0504020000000003" pitchFamily="66" charset="0"/>
              <a:buChar char="е"/>
            </a:pPr>
            <a:r>
              <a:rPr lang="en-US" sz="1600" b="1" dirty="0">
                <a:solidFill>
                  <a:schemeClr val="accent1">
                    <a:lumMod val="75000"/>
                  </a:schemeClr>
                </a:solidFill>
                <a:latin typeface="Segoe Script" panose="030B0504020000000003" pitchFamily="66" charset="0"/>
              </a:rPr>
              <a:t>STERN</a:t>
            </a:r>
            <a:r>
              <a:rPr lang="en-US" sz="1600" b="1" baseline="30000" dirty="0">
                <a:solidFill>
                  <a:schemeClr val="accent1">
                    <a:lumMod val="75000"/>
                  </a:schemeClr>
                </a:solidFill>
                <a:latin typeface="Segoe Script" panose="030B0504020000000003" pitchFamily="66" charset="0"/>
              </a:rPr>
              <a:t> </a:t>
            </a:r>
            <a:r>
              <a:rPr lang="en-US" sz="1600" dirty="0">
                <a:solidFill>
                  <a:schemeClr val="accent1">
                    <a:lumMod val="75000"/>
                  </a:schemeClr>
                </a:solidFill>
                <a:latin typeface="Segoe Script" panose="030B0504020000000003" pitchFamily="66" charset="0"/>
              </a:rPr>
              <a:t>DEFINED THE </a:t>
            </a:r>
            <a:r>
              <a:rPr lang="en-US" sz="1600" b="1" i="1" dirty="0">
                <a:solidFill>
                  <a:schemeClr val="accent1">
                    <a:lumMod val="75000"/>
                  </a:schemeClr>
                </a:solidFill>
                <a:latin typeface="Segoe Script" panose="030B0504020000000003" pitchFamily="66" charset="0"/>
              </a:rPr>
              <a:t>LAMINA LUCIDA</a:t>
            </a:r>
            <a:r>
              <a:rPr lang="en-US" sz="1600" b="1" i="1" u="sng" dirty="0">
                <a:solidFill>
                  <a:schemeClr val="accent1">
                    <a:lumMod val="75000"/>
                  </a:schemeClr>
                </a:solidFill>
                <a:latin typeface="Segoe Script" panose="030B0504020000000003" pitchFamily="66" charset="0"/>
              </a:rPr>
              <a:t>, </a:t>
            </a:r>
            <a:r>
              <a:rPr lang="en-US" sz="1600" b="1" u="sng" dirty="0">
                <a:solidFill>
                  <a:schemeClr val="accent1">
                    <a:lumMod val="75000"/>
                  </a:schemeClr>
                </a:solidFill>
                <a:latin typeface="Segoe Script" panose="030B0504020000000003" pitchFamily="66" charset="0"/>
              </a:rPr>
              <a:t>~400A</a:t>
            </a:r>
            <a:r>
              <a:rPr lang="en-US" sz="1600" dirty="0">
                <a:solidFill>
                  <a:schemeClr val="accent1">
                    <a:lumMod val="75000"/>
                  </a:schemeClr>
                </a:solidFill>
                <a:latin typeface="Segoe Script" panose="030B0504020000000003" pitchFamily="66" charset="0"/>
              </a:rPr>
              <a:t>, AS THE STRUCTURE BETWEEN THE OUTER LEAFLET OF THE EPITHELIAL CELL MEMBRANE AND THE LAMINA DENSA.</a:t>
            </a:r>
            <a:endParaRPr lang="en-IN" sz="1600" dirty="0">
              <a:solidFill>
                <a:schemeClr val="accent1">
                  <a:lumMod val="75000"/>
                </a:schemeClr>
              </a:solidFill>
              <a:latin typeface="Segoe Script" panose="030B0504020000000003" pitchFamily="66" charset="0"/>
            </a:endParaRPr>
          </a:p>
          <a:p>
            <a:pPr>
              <a:lnSpc>
                <a:spcPct val="170000"/>
              </a:lnSpc>
              <a:buFont typeface="Segoe Script" panose="030B0504020000000003" pitchFamily="66" charset="0"/>
              <a:buChar char="е"/>
            </a:pPr>
            <a:r>
              <a:rPr lang="en-US" sz="1600" dirty="0">
                <a:solidFill>
                  <a:schemeClr val="accent1">
                    <a:lumMod val="75000"/>
                  </a:schemeClr>
                </a:solidFill>
                <a:latin typeface="Segoe Script" panose="030B0504020000000003" pitchFamily="66" charset="0"/>
              </a:rPr>
              <a:t>THE </a:t>
            </a:r>
            <a:r>
              <a:rPr lang="en-US" sz="1600" b="1" i="1" dirty="0">
                <a:solidFill>
                  <a:schemeClr val="accent1">
                    <a:lumMod val="75000"/>
                  </a:schemeClr>
                </a:solidFill>
                <a:latin typeface="Segoe Script" panose="030B0504020000000003" pitchFamily="66" charset="0"/>
              </a:rPr>
              <a:t>LAMINA DENSA</a:t>
            </a:r>
            <a:r>
              <a:rPr lang="en-US" sz="1600" i="1" dirty="0">
                <a:solidFill>
                  <a:schemeClr val="accent1">
                    <a:lumMod val="75000"/>
                  </a:schemeClr>
                </a:solidFill>
                <a:latin typeface="Segoe Script" panose="030B0504020000000003" pitchFamily="66" charset="0"/>
              </a:rPr>
              <a:t> </a:t>
            </a:r>
            <a:r>
              <a:rPr lang="en-US" sz="1600" dirty="0">
                <a:solidFill>
                  <a:schemeClr val="accent1">
                    <a:lumMod val="75000"/>
                  </a:schemeClr>
                </a:solidFill>
                <a:latin typeface="Segoe Script" panose="030B0504020000000003" pitchFamily="66" charset="0"/>
              </a:rPr>
              <a:t>OF VARIOUS EPITHELIAL-CONNECTIVE TIS­SUE INTERFACES HAS A PROTEINACEOUS COMPOSITION INCORPO­RATING COLLAGENOUS ELEMENTS AND IS ABOUT </a:t>
            </a:r>
            <a:r>
              <a:rPr lang="en-US" sz="1600" b="1" u="sng" dirty="0">
                <a:solidFill>
                  <a:schemeClr val="accent1">
                    <a:lumMod val="75000"/>
                  </a:schemeClr>
                </a:solidFill>
                <a:latin typeface="Segoe Script" panose="030B0504020000000003" pitchFamily="66" charset="0"/>
              </a:rPr>
              <a:t>800A.</a:t>
            </a:r>
            <a:endParaRPr lang="en-IN" sz="1600" b="1" u="sng" dirty="0">
              <a:solidFill>
                <a:schemeClr val="accent1">
                  <a:lumMod val="75000"/>
                </a:schemeClr>
              </a:solidFill>
              <a:latin typeface="Segoe Script" panose="030B0504020000000003" pitchFamily="66" charset="0"/>
            </a:endParaRPr>
          </a:p>
          <a:p>
            <a:pPr>
              <a:lnSpc>
                <a:spcPct val="170000"/>
              </a:lnSpc>
            </a:pPr>
            <a:endParaRPr lang="en-IN" sz="1600" dirty="0">
              <a:latin typeface="Segoe Script" panose="030B0504020000000003" pitchFamily="66" charset="0"/>
            </a:endParaRPr>
          </a:p>
          <a:p>
            <a:pPr>
              <a:lnSpc>
                <a:spcPct val="170000"/>
              </a:lnSpc>
            </a:pPr>
            <a:endParaRPr lang="en-IN" sz="1600" dirty="0">
              <a:latin typeface="Segoe Script" panose="030B0504020000000003" pitchFamily="66" charset="0"/>
            </a:endParaRPr>
          </a:p>
        </p:txBody>
      </p:sp>
      <p:sp>
        <p:nvSpPr>
          <p:cNvPr id="4" name="Title 1">
            <a:extLst>
              <a:ext uri="{FF2B5EF4-FFF2-40B4-BE49-F238E27FC236}">
                <a16:creationId xmlns:a16="http://schemas.microsoft.com/office/drawing/2014/main" id="{8DA4BF09-1E6B-475E-A262-062D63EC0A1E}"/>
              </a:ext>
            </a:extLst>
          </p:cNvPr>
          <p:cNvSpPr txBox="1">
            <a:spLocks/>
          </p:cNvSpPr>
          <p:nvPr/>
        </p:nvSpPr>
        <p:spPr>
          <a:xfrm>
            <a:off x="1036588" y="794359"/>
            <a:ext cx="10443944" cy="10492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en-IN" sz="4400" b="1" dirty="0">
                <a:solidFill>
                  <a:schemeClr val="accent1">
                    <a:lumMod val="75000"/>
                  </a:schemeClr>
                </a:solidFill>
                <a:latin typeface="Segoe Script" panose="030B0504020000000003" pitchFamily="66" charset="0"/>
              </a:rPr>
              <a:t>STRUCTURE &amp; ULTRSTRUCTURE</a:t>
            </a:r>
          </a:p>
        </p:txBody>
      </p:sp>
    </p:spTree>
    <p:extLst>
      <p:ext uri="{BB962C8B-B14F-4D97-AF65-F5344CB8AC3E}">
        <p14:creationId xmlns:p14="http://schemas.microsoft.com/office/powerpoint/2010/main" val="4180774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31D26B-3D95-4150-BC6E-0FCE1FD40E2E}"/>
              </a:ext>
            </a:extLst>
          </p:cNvPr>
          <p:cNvPicPr>
            <a:picLocks noChangeAspect="1"/>
          </p:cNvPicPr>
          <p:nvPr/>
        </p:nvPicPr>
        <p:blipFill rotWithShape="1">
          <a:blip r:embed="rId2">
            <a:extLst>
              <a:ext uri="{28A0092B-C50C-407E-A947-70E740481C1C}">
                <a14:useLocalDpi xmlns:a14="http://schemas.microsoft.com/office/drawing/2010/main" val="0"/>
              </a:ext>
            </a:extLst>
          </a:blip>
          <a:srcRect b="5399"/>
          <a:stretch/>
        </p:blipFill>
        <p:spPr>
          <a:xfrm>
            <a:off x="7926554" y="2091225"/>
            <a:ext cx="4265446" cy="4005482"/>
          </a:xfrm>
          <a:prstGeom prst="rect">
            <a:avLst/>
          </a:prstGeom>
        </p:spPr>
      </p:pic>
      <p:sp>
        <p:nvSpPr>
          <p:cNvPr id="3" name="Content Placeholder 2">
            <a:extLst>
              <a:ext uri="{FF2B5EF4-FFF2-40B4-BE49-F238E27FC236}">
                <a16:creationId xmlns:a16="http://schemas.microsoft.com/office/drawing/2014/main" id="{408D22F7-D97D-4653-BB51-6B9EEBFAB86F}"/>
              </a:ext>
            </a:extLst>
          </p:cNvPr>
          <p:cNvSpPr>
            <a:spLocks noGrp="1"/>
          </p:cNvSpPr>
          <p:nvPr>
            <p:ph idx="1"/>
          </p:nvPr>
        </p:nvSpPr>
        <p:spPr>
          <a:xfrm>
            <a:off x="1310640" y="1938328"/>
            <a:ext cx="6869265" cy="4156468"/>
          </a:xfrm>
        </p:spPr>
        <p:txBody>
          <a:bodyPr>
            <a:noAutofit/>
          </a:bodyPr>
          <a:lstStyle/>
          <a:p>
            <a:pPr>
              <a:lnSpc>
                <a:spcPct val="170000"/>
              </a:lnSpc>
              <a:buNone/>
            </a:pPr>
            <a:r>
              <a:rPr lang="en-US" altLang="en-US" sz="1600" dirty="0">
                <a:solidFill>
                  <a:schemeClr val="accent1">
                    <a:lumMod val="75000"/>
                  </a:schemeClr>
                </a:solidFill>
                <a:latin typeface="Segoe Script" panose="030B0504020000000003" pitchFamily="66" charset="0"/>
              </a:rPr>
              <a:t>  THE GINGIVA IS DIVIDED ANATOMICALLY INTO MARGINAL, ATTACHED AND INTERDENTAL AREAS. THE TISSUES THAT MAKE UP FREE MARGINAL GINGIVA INCLUDES</a:t>
            </a:r>
          </a:p>
          <a:p>
            <a:pPr>
              <a:lnSpc>
                <a:spcPct val="170000"/>
              </a:lnSpc>
              <a:buFont typeface="Segoe Script" panose="030B0504020000000003" pitchFamily="66" charset="0"/>
              <a:buChar char="е"/>
            </a:pPr>
            <a:r>
              <a:rPr lang="en-US" altLang="en-US" sz="1600" dirty="0">
                <a:solidFill>
                  <a:schemeClr val="accent1">
                    <a:lumMod val="75000"/>
                  </a:schemeClr>
                </a:solidFill>
                <a:latin typeface="Segoe Script" panose="030B0504020000000003" pitchFamily="66" charset="0"/>
              </a:rPr>
              <a:t>THE ORAL GINGIVAL EPITHELIUM CORONAL TO GINGIVAL GROOVE.</a:t>
            </a:r>
          </a:p>
          <a:p>
            <a:pPr>
              <a:lnSpc>
                <a:spcPct val="170000"/>
              </a:lnSpc>
              <a:buFont typeface="Segoe Script" panose="030B0504020000000003" pitchFamily="66" charset="0"/>
              <a:buChar char="е"/>
            </a:pPr>
            <a:r>
              <a:rPr lang="en-US" altLang="en-US" sz="1600" dirty="0">
                <a:solidFill>
                  <a:schemeClr val="accent1">
                    <a:lumMod val="75000"/>
                  </a:schemeClr>
                </a:solidFill>
                <a:latin typeface="Segoe Script" panose="030B0504020000000003" pitchFamily="66" charset="0"/>
              </a:rPr>
              <a:t>ORAL SULCULAR EPITHELIUM.</a:t>
            </a:r>
          </a:p>
          <a:p>
            <a:pPr>
              <a:lnSpc>
                <a:spcPct val="170000"/>
              </a:lnSpc>
              <a:buFont typeface="Segoe Script" panose="030B0504020000000003" pitchFamily="66" charset="0"/>
              <a:buChar char="е"/>
            </a:pPr>
            <a:r>
              <a:rPr lang="en-US" altLang="en-US" b="1" u="sng" dirty="0">
                <a:solidFill>
                  <a:schemeClr val="accent1">
                    <a:lumMod val="75000"/>
                  </a:schemeClr>
                </a:solidFill>
                <a:latin typeface="Segoe Script" panose="030B0504020000000003" pitchFamily="66" charset="0"/>
              </a:rPr>
              <a:t>JUNCTIONAL EPITHELIUM</a:t>
            </a:r>
            <a:r>
              <a:rPr lang="en-US" altLang="en-US" b="1" dirty="0">
                <a:solidFill>
                  <a:schemeClr val="accent1">
                    <a:lumMod val="75000"/>
                  </a:schemeClr>
                </a:solidFill>
                <a:latin typeface="Segoe Script" panose="030B0504020000000003" pitchFamily="66" charset="0"/>
              </a:rPr>
              <a:t> </a:t>
            </a:r>
            <a:r>
              <a:rPr lang="en-US" altLang="en-US" sz="1600" dirty="0">
                <a:solidFill>
                  <a:schemeClr val="accent1">
                    <a:lumMod val="75000"/>
                  </a:schemeClr>
                </a:solidFill>
                <a:latin typeface="Segoe Script" panose="030B0504020000000003" pitchFamily="66" charset="0"/>
              </a:rPr>
              <a:t>(PREVIOUSLY CALLED ATTACHMENT OR CREVICULAR EPITHELIUM)</a:t>
            </a:r>
          </a:p>
          <a:p>
            <a:pPr>
              <a:lnSpc>
                <a:spcPct val="170000"/>
              </a:lnSpc>
            </a:pPr>
            <a:endParaRPr lang="en-IN" sz="1600" dirty="0">
              <a:solidFill>
                <a:schemeClr val="accent1">
                  <a:lumMod val="75000"/>
                </a:schemeClr>
              </a:solidFill>
              <a:latin typeface="Segoe Script" panose="030B0504020000000003" pitchFamily="66" charset="0"/>
            </a:endParaRPr>
          </a:p>
        </p:txBody>
      </p:sp>
      <p:sp>
        <p:nvSpPr>
          <p:cNvPr id="4" name="Title 1">
            <a:extLst>
              <a:ext uri="{FF2B5EF4-FFF2-40B4-BE49-F238E27FC236}">
                <a16:creationId xmlns:a16="http://schemas.microsoft.com/office/drawing/2014/main" id="{15DE748F-4B4B-4A4A-B59F-A5CD28E550BB}"/>
              </a:ext>
            </a:extLst>
          </p:cNvPr>
          <p:cNvSpPr txBox="1">
            <a:spLocks/>
          </p:cNvSpPr>
          <p:nvPr/>
        </p:nvSpPr>
        <p:spPr>
          <a:xfrm>
            <a:off x="1534697" y="887182"/>
            <a:ext cx="9520158" cy="104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en-IN" sz="4800" b="1" dirty="0">
                <a:solidFill>
                  <a:schemeClr val="accent1">
                    <a:lumMod val="75000"/>
                  </a:schemeClr>
                </a:solidFill>
                <a:latin typeface="Segoe Script" panose="030B0504020000000003" pitchFamily="66" charset="0"/>
              </a:rPr>
              <a:t>INTRODUCTION</a:t>
            </a:r>
          </a:p>
        </p:txBody>
      </p:sp>
      <p:sp>
        <p:nvSpPr>
          <p:cNvPr id="7" name="Oval 6">
            <a:extLst>
              <a:ext uri="{FF2B5EF4-FFF2-40B4-BE49-F238E27FC236}">
                <a16:creationId xmlns:a16="http://schemas.microsoft.com/office/drawing/2014/main" id="{18705AAB-EFD9-4D28-9684-E4ECC3569C77}"/>
              </a:ext>
            </a:extLst>
          </p:cNvPr>
          <p:cNvSpPr/>
          <p:nvPr/>
        </p:nvSpPr>
        <p:spPr>
          <a:xfrm>
            <a:off x="9223513" y="3429001"/>
            <a:ext cx="139148" cy="2782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9" name="Straight Arrow Connector 8">
            <a:extLst>
              <a:ext uri="{FF2B5EF4-FFF2-40B4-BE49-F238E27FC236}">
                <a16:creationId xmlns:a16="http://schemas.microsoft.com/office/drawing/2014/main" id="{3AAEF4B4-3BEF-460B-A5E6-4A563A41252C}"/>
              </a:ext>
            </a:extLst>
          </p:cNvPr>
          <p:cNvCxnSpPr>
            <a:cxnSpLocks/>
            <a:stCxn id="7" idx="2"/>
          </p:cNvCxnSpPr>
          <p:nvPr/>
        </p:nvCxnSpPr>
        <p:spPr>
          <a:xfrm flipH="1" flipV="1">
            <a:off x="8895522" y="3498574"/>
            <a:ext cx="327991" cy="6957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D075218-38E0-41F7-9061-9707315FC575}"/>
              </a:ext>
            </a:extLst>
          </p:cNvPr>
          <p:cNvSpPr txBox="1"/>
          <p:nvPr/>
        </p:nvSpPr>
        <p:spPr>
          <a:xfrm>
            <a:off x="8179905" y="3290825"/>
            <a:ext cx="801823" cy="415498"/>
          </a:xfrm>
          <a:prstGeom prst="rect">
            <a:avLst/>
          </a:prstGeom>
          <a:noFill/>
        </p:spPr>
        <p:txBody>
          <a:bodyPr wrap="none" rtlCol="0">
            <a:spAutoFit/>
          </a:bodyPr>
          <a:lstStyle/>
          <a:p>
            <a:r>
              <a:rPr lang="en-IN" sz="1050" dirty="0">
                <a:latin typeface="Arial" panose="020B0604020202020204" pitchFamily="34" charset="0"/>
                <a:cs typeface="Arial" panose="020B0604020202020204" pitchFamily="34" charset="0"/>
              </a:rPr>
              <a:t>Junctional</a:t>
            </a:r>
          </a:p>
          <a:p>
            <a:r>
              <a:rPr lang="en-IN" sz="1050" dirty="0">
                <a:latin typeface="Arial" panose="020B0604020202020204" pitchFamily="34" charset="0"/>
                <a:cs typeface="Arial" panose="020B0604020202020204" pitchFamily="34" charset="0"/>
              </a:rPr>
              <a:t>epithelium</a:t>
            </a:r>
          </a:p>
        </p:txBody>
      </p:sp>
    </p:spTree>
    <p:extLst>
      <p:ext uri="{BB962C8B-B14F-4D97-AF65-F5344CB8AC3E}">
        <p14:creationId xmlns:p14="http://schemas.microsoft.com/office/powerpoint/2010/main" val="12928447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B154AD-5679-4FF1-A40F-A719BAA552D1}"/>
              </a:ext>
            </a:extLst>
          </p:cNvPr>
          <p:cNvSpPr>
            <a:spLocks noGrp="1"/>
          </p:cNvSpPr>
          <p:nvPr>
            <p:ph idx="1"/>
          </p:nvPr>
        </p:nvSpPr>
        <p:spPr>
          <a:xfrm>
            <a:off x="1259840" y="2015732"/>
            <a:ext cx="9795014" cy="4364748"/>
          </a:xfrm>
        </p:spPr>
        <p:txBody>
          <a:bodyPr>
            <a:normAutofit/>
          </a:bodyPr>
          <a:lstStyle/>
          <a:p>
            <a:pPr>
              <a:lnSpc>
                <a:spcPct val="150000"/>
              </a:lnSpc>
              <a:buFont typeface="Segoe Script" panose="030B0504020000000003" pitchFamily="66" charset="0"/>
              <a:buChar char="е"/>
            </a:pPr>
            <a:r>
              <a:rPr lang="en-US" sz="1800" b="1" dirty="0">
                <a:solidFill>
                  <a:schemeClr val="accent1">
                    <a:lumMod val="75000"/>
                  </a:schemeClr>
                </a:solidFill>
                <a:latin typeface="Segoe Script" panose="030B0504020000000003" pitchFamily="66" charset="0"/>
              </a:rPr>
              <a:t>KOBAYASHI ET AL</a:t>
            </a:r>
            <a:r>
              <a:rPr lang="en-US" sz="1800" dirty="0">
                <a:solidFill>
                  <a:schemeClr val="accent1">
                    <a:lumMod val="75000"/>
                  </a:schemeClr>
                </a:solidFill>
                <a:latin typeface="Segoe Script" panose="030B0504020000000003" pitchFamily="66" charset="0"/>
              </a:rPr>
              <a:t>.</a:t>
            </a:r>
            <a:r>
              <a:rPr lang="en-US" sz="1800" baseline="30000" dirty="0">
                <a:solidFill>
                  <a:schemeClr val="accent1">
                    <a:lumMod val="75000"/>
                  </a:schemeClr>
                </a:solidFill>
                <a:latin typeface="Segoe Script" panose="030B0504020000000003" pitchFamily="66" charset="0"/>
              </a:rPr>
              <a:t> </a:t>
            </a:r>
            <a:r>
              <a:rPr lang="en-US" sz="1800" dirty="0">
                <a:solidFill>
                  <a:schemeClr val="accent1">
                    <a:lumMod val="75000"/>
                  </a:schemeClr>
                </a:solidFill>
                <a:latin typeface="Segoe Script" panose="030B0504020000000003" pitchFamily="66" charset="0"/>
              </a:rPr>
              <a:t>DESCRIBED A THIRD LAMINA, THE </a:t>
            </a:r>
            <a:r>
              <a:rPr lang="en-US" sz="1800" b="1" i="1" dirty="0">
                <a:solidFill>
                  <a:schemeClr val="accent1">
                    <a:lumMod val="75000"/>
                  </a:schemeClr>
                </a:solidFill>
                <a:latin typeface="Segoe Script" panose="030B0504020000000003" pitchFamily="66" charset="0"/>
              </a:rPr>
              <a:t>SUBLAMINA LUCIDA</a:t>
            </a:r>
            <a:r>
              <a:rPr lang="en-US" sz="1800" i="1" dirty="0">
                <a:solidFill>
                  <a:schemeClr val="accent1">
                    <a:lumMod val="75000"/>
                  </a:schemeClr>
                </a:solidFill>
                <a:latin typeface="Segoe Script" panose="030B0504020000000003" pitchFamily="66" charset="0"/>
              </a:rPr>
              <a:t> </a:t>
            </a:r>
            <a:r>
              <a:rPr lang="en-US" sz="1800" b="1" u="sng" dirty="0">
                <a:solidFill>
                  <a:schemeClr val="accent1">
                    <a:lumMod val="75000"/>
                  </a:schemeClr>
                </a:solidFill>
                <a:latin typeface="Segoe Script" panose="030B0504020000000003" pitchFamily="66" charset="0"/>
              </a:rPr>
              <a:t>(120 </a:t>
            </a:r>
            <a:r>
              <a:rPr lang="en-US" sz="1800" b="1" i="1" u="sng" dirty="0">
                <a:solidFill>
                  <a:schemeClr val="accent1">
                    <a:lumMod val="75000"/>
                  </a:schemeClr>
                </a:solidFill>
                <a:latin typeface="Segoe Script" panose="030B0504020000000003" pitchFamily="66" charset="0"/>
              </a:rPr>
              <a:t>± </a:t>
            </a:r>
            <a:r>
              <a:rPr lang="en-US" sz="1800" b="1" u="sng" dirty="0">
                <a:solidFill>
                  <a:schemeClr val="accent1">
                    <a:lumMod val="75000"/>
                  </a:schemeClr>
                </a:solidFill>
                <a:latin typeface="Segoe Script" panose="030B0504020000000003" pitchFamily="66" charset="0"/>
              </a:rPr>
              <a:t>20A), </a:t>
            </a:r>
            <a:r>
              <a:rPr lang="en-US" sz="1800" dirty="0">
                <a:solidFill>
                  <a:schemeClr val="accent1">
                    <a:lumMod val="75000"/>
                  </a:schemeClr>
                </a:solidFill>
                <a:latin typeface="Segoe Script" panose="030B0504020000000003" pitchFamily="66" charset="0"/>
              </a:rPr>
              <a:t>BETWEEN THE TOOTH AND LAMINA DENSA. </a:t>
            </a:r>
          </a:p>
          <a:p>
            <a:pPr>
              <a:lnSpc>
                <a:spcPct val="150000"/>
              </a:lnSpc>
              <a:buFont typeface="Segoe Script" panose="030B0504020000000003" pitchFamily="66" charset="0"/>
              <a:buChar char="е"/>
            </a:pPr>
            <a:r>
              <a:rPr lang="en-US" sz="1800" dirty="0">
                <a:solidFill>
                  <a:schemeClr val="accent1">
                    <a:lumMod val="75000"/>
                  </a:schemeClr>
                </a:solidFill>
                <a:latin typeface="Segoe Script" panose="030B0504020000000003" pitchFamily="66" charset="0"/>
              </a:rPr>
              <a:t>KOBAYASHI ET AL.</a:t>
            </a:r>
            <a:r>
              <a:rPr lang="en-US" sz="1800" baseline="30000" dirty="0">
                <a:solidFill>
                  <a:schemeClr val="accent1">
                    <a:lumMod val="75000"/>
                  </a:schemeClr>
                </a:solidFill>
                <a:latin typeface="Segoe Script" panose="030B0504020000000003" pitchFamily="66" charset="0"/>
              </a:rPr>
              <a:t> </a:t>
            </a:r>
            <a:r>
              <a:rPr lang="en-US" sz="1800" dirty="0">
                <a:solidFill>
                  <a:schemeClr val="accent1">
                    <a:lumMod val="75000"/>
                  </a:schemeClr>
                </a:solidFill>
                <a:latin typeface="Segoe Script" panose="030B0504020000000003" pitchFamily="66" charset="0"/>
              </a:rPr>
              <a:t>VIEWED THE SUB-LAMINA LUCIDA AS SUCH A "SPACE" CREATED BY AN INTERPLAY OF FORCES BETWEEN THE LAMINA DENSA AND THE TOOTH, THUS HAVING AN IMPORTANT ROLE IN ADHESION. FRANK AND CIMISONI AND STERN</a:t>
            </a:r>
            <a:r>
              <a:rPr lang="en-US" sz="1800" baseline="30000" dirty="0">
                <a:solidFill>
                  <a:schemeClr val="accent1">
                    <a:lumMod val="75000"/>
                  </a:schemeClr>
                </a:solidFill>
                <a:latin typeface="Segoe Script" panose="030B0504020000000003" pitchFamily="66" charset="0"/>
              </a:rPr>
              <a:t> </a:t>
            </a:r>
            <a:r>
              <a:rPr lang="en-US" sz="1800" dirty="0">
                <a:solidFill>
                  <a:schemeClr val="accent1">
                    <a:lumMod val="75000"/>
                  </a:schemeClr>
                </a:solidFill>
                <a:latin typeface="Segoe Script" panose="030B0504020000000003" pitchFamily="66" charset="0"/>
              </a:rPr>
              <a:t> IMPLIED THAT THE LAMINA LUCIDA PLAYS THE IMPORTANT ROLE.</a:t>
            </a:r>
            <a:endParaRPr lang="en-IN" sz="1800" dirty="0">
              <a:solidFill>
                <a:schemeClr val="accent1">
                  <a:lumMod val="75000"/>
                </a:schemeClr>
              </a:solidFill>
              <a:latin typeface="Segoe Script" panose="030B0504020000000003" pitchFamily="66" charset="0"/>
            </a:endParaRPr>
          </a:p>
          <a:p>
            <a:pPr>
              <a:lnSpc>
                <a:spcPct val="150000"/>
              </a:lnSpc>
            </a:pPr>
            <a:endParaRPr lang="en-IN" sz="1600" dirty="0">
              <a:latin typeface="Segoe Script" panose="030B0504020000000003" pitchFamily="66" charset="0"/>
            </a:endParaRPr>
          </a:p>
        </p:txBody>
      </p:sp>
      <p:sp>
        <p:nvSpPr>
          <p:cNvPr id="4" name="Title 1">
            <a:extLst>
              <a:ext uri="{FF2B5EF4-FFF2-40B4-BE49-F238E27FC236}">
                <a16:creationId xmlns:a16="http://schemas.microsoft.com/office/drawing/2014/main" id="{AC3AFDCB-5864-4E2C-A66B-412085FD07E1}"/>
              </a:ext>
            </a:extLst>
          </p:cNvPr>
          <p:cNvSpPr txBox="1">
            <a:spLocks/>
          </p:cNvSpPr>
          <p:nvPr/>
        </p:nvSpPr>
        <p:spPr>
          <a:xfrm>
            <a:off x="1107976" y="774039"/>
            <a:ext cx="10443944" cy="10492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en-IN" sz="4400" b="1" dirty="0">
                <a:solidFill>
                  <a:schemeClr val="accent1">
                    <a:lumMod val="75000"/>
                  </a:schemeClr>
                </a:solidFill>
                <a:latin typeface="Segoe Script" panose="030B0504020000000003" pitchFamily="66" charset="0"/>
              </a:rPr>
              <a:t>STRUCTURE &amp; ULTRSTRUCTURE</a:t>
            </a:r>
          </a:p>
        </p:txBody>
      </p:sp>
    </p:spTree>
    <p:extLst>
      <p:ext uri="{BB962C8B-B14F-4D97-AF65-F5344CB8AC3E}">
        <p14:creationId xmlns:p14="http://schemas.microsoft.com/office/powerpoint/2010/main" val="7911074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649B141-836A-429B-B546-B08ED9A3CC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4159" y="1480584"/>
            <a:ext cx="6623682" cy="4775771"/>
          </a:xfrm>
        </p:spPr>
      </p:pic>
      <p:sp>
        <p:nvSpPr>
          <p:cNvPr id="8" name="Title 1">
            <a:extLst>
              <a:ext uri="{FF2B5EF4-FFF2-40B4-BE49-F238E27FC236}">
                <a16:creationId xmlns:a16="http://schemas.microsoft.com/office/drawing/2014/main" id="{C3779E5C-540A-498D-B978-0C83C215A51F}"/>
              </a:ext>
            </a:extLst>
          </p:cNvPr>
          <p:cNvSpPr txBox="1">
            <a:spLocks/>
          </p:cNvSpPr>
          <p:nvPr/>
        </p:nvSpPr>
        <p:spPr>
          <a:xfrm>
            <a:off x="1138456" y="774039"/>
            <a:ext cx="10443944" cy="10492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en-IN" sz="4400" b="1" dirty="0">
                <a:solidFill>
                  <a:schemeClr val="accent1">
                    <a:lumMod val="75000"/>
                  </a:schemeClr>
                </a:solidFill>
                <a:latin typeface="Segoe Script" panose="030B0504020000000003" pitchFamily="66" charset="0"/>
              </a:rPr>
              <a:t>STRUCTURE &amp; ULTRSTRUCTURE</a:t>
            </a:r>
          </a:p>
        </p:txBody>
      </p:sp>
    </p:spTree>
    <p:extLst>
      <p:ext uri="{BB962C8B-B14F-4D97-AF65-F5344CB8AC3E}">
        <p14:creationId xmlns:p14="http://schemas.microsoft.com/office/powerpoint/2010/main" val="4024793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2391C85-7638-42AA-8505-E74B509BA6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1067" y="1709987"/>
            <a:ext cx="6049866" cy="4343494"/>
          </a:xfrm>
        </p:spPr>
      </p:pic>
      <p:sp>
        <p:nvSpPr>
          <p:cNvPr id="6" name="Title 1">
            <a:extLst>
              <a:ext uri="{FF2B5EF4-FFF2-40B4-BE49-F238E27FC236}">
                <a16:creationId xmlns:a16="http://schemas.microsoft.com/office/drawing/2014/main" id="{89A2F975-5AD4-408D-8AE5-0564303D6EF6}"/>
              </a:ext>
            </a:extLst>
          </p:cNvPr>
          <p:cNvSpPr txBox="1">
            <a:spLocks/>
          </p:cNvSpPr>
          <p:nvPr/>
        </p:nvSpPr>
        <p:spPr>
          <a:xfrm>
            <a:off x="1128296" y="804519"/>
            <a:ext cx="10443944" cy="10492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en-IN" sz="4400" b="1" dirty="0">
                <a:solidFill>
                  <a:schemeClr val="accent1">
                    <a:lumMod val="75000"/>
                  </a:schemeClr>
                </a:solidFill>
                <a:latin typeface="Segoe Script" panose="030B0504020000000003" pitchFamily="66" charset="0"/>
              </a:rPr>
              <a:t>STRUCTURE &amp; ULTRSTRUCTURE</a:t>
            </a:r>
          </a:p>
        </p:txBody>
      </p:sp>
    </p:spTree>
    <p:extLst>
      <p:ext uri="{BB962C8B-B14F-4D97-AF65-F5344CB8AC3E}">
        <p14:creationId xmlns:p14="http://schemas.microsoft.com/office/powerpoint/2010/main" val="33785115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4EBC7C-1E6D-4823-BBD4-D727580F51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93280" y="130905"/>
            <a:ext cx="4358639" cy="6665655"/>
          </a:xfrm>
        </p:spPr>
      </p:pic>
      <p:sp>
        <p:nvSpPr>
          <p:cNvPr id="6" name="Title 1">
            <a:extLst>
              <a:ext uri="{FF2B5EF4-FFF2-40B4-BE49-F238E27FC236}">
                <a16:creationId xmlns:a16="http://schemas.microsoft.com/office/drawing/2014/main" id="{FE04E4AD-9341-4E00-ACB6-4F15F4BACCE8}"/>
              </a:ext>
            </a:extLst>
          </p:cNvPr>
          <p:cNvSpPr txBox="1">
            <a:spLocks/>
          </p:cNvSpPr>
          <p:nvPr/>
        </p:nvSpPr>
        <p:spPr>
          <a:xfrm>
            <a:off x="1107975" y="1485239"/>
            <a:ext cx="10443944" cy="10492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en-IN" sz="4400" b="1" dirty="0">
                <a:solidFill>
                  <a:schemeClr val="accent1">
                    <a:lumMod val="75000"/>
                  </a:schemeClr>
                </a:solidFill>
                <a:latin typeface="Segoe Script" panose="030B0504020000000003" pitchFamily="66" charset="0"/>
              </a:rPr>
              <a:t>STRUCTURE </a:t>
            </a:r>
          </a:p>
          <a:p>
            <a:r>
              <a:rPr lang="en-IN" sz="4400" b="1" dirty="0">
                <a:solidFill>
                  <a:schemeClr val="accent1">
                    <a:lumMod val="75000"/>
                  </a:schemeClr>
                </a:solidFill>
                <a:latin typeface="Segoe Script" panose="030B0504020000000003" pitchFamily="66" charset="0"/>
              </a:rPr>
              <a:t>&amp;</a:t>
            </a:r>
          </a:p>
          <a:p>
            <a:r>
              <a:rPr lang="en-IN" sz="4400" b="1" dirty="0">
                <a:solidFill>
                  <a:schemeClr val="accent1">
                    <a:lumMod val="75000"/>
                  </a:schemeClr>
                </a:solidFill>
                <a:latin typeface="Segoe Script" panose="030B0504020000000003" pitchFamily="66" charset="0"/>
              </a:rPr>
              <a:t>ULTRSTRUCTURE</a:t>
            </a:r>
          </a:p>
        </p:txBody>
      </p:sp>
    </p:spTree>
    <p:extLst>
      <p:ext uri="{BB962C8B-B14F-4D97-AF65-F5344CB8AC3E}">
        <p14:creationId xmlns:p14="http://schemas.microsoft.com/office/powerpoint/2010/main" val="32608339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4DA2B-7D64-4521-BFF1-7B657FD19C4F}"/>
              </a:ext>
            </a:extLst>
          </p:cNvPr>
          <p:cNvSpPr>
            <a:spLocks noGrp="1"/>
          </p:cNvSpPr>
          <p:nvPr>
            <p:ph type="ctrTitle"/>
          </p:nvPr>
        </p:nvSpPr>
        <p:spPr>
          <a:xfrm>
            <a:off x="1128405" y="1203416"/>
            <a:ext cx="9600555" cy="1646302"/>
          </a:xfrm>
        </p:spPr>
        <p:txBody>
          <a:bodyPr anchor="ctr">
            <a:normAutofit fontScale="90000"/>
          </a:bodyPr>
          <a:lstStyle/>
          <a:p>
            <a:pPr algn="ctr"/>
            <a:r>
              <a:rPr lang="en-IN" b="1" dirty="0">
                <a:solidFill>
                  <a:schemeClr val="accent1">
                    <a:lumMod val="75000"/>
                  </a:schemeClr>
                </a:solidFill>
                <a:latin typeface="Segoe Script" panose="030B0504020000000003" pitchFamily="66" charset="0"/>
              </a:rPr>
              <a:t>JUNCTIONAL EPITHELIUM</a:t>
            </a:r>
          </a:p>
        </p:txBody>
      </p:sp>
      <p:sp>
        <p:nvSpPr>
          <p:cNvPr id="3" name="Subtitle 2">
            <a:extLst>
              <a:ext uri="{FF2B5EF4-FFF2-40B4-BE49-F238E27FC236}">
                <a16:creationId xmlns:a16="http://schemas.microsoft.com/office/drawing/2014/main" id="{2BE4F363-C101-4A5B-8E6C-CA6AED6905E2}"/>
              </a:ext>
            </a:extLst>
          </p:cNvPr>
          <p:cNvSpPr>
            <a:spLocks noGrp="1"/>
          </p:cNvSpPr>
          <p:nvPr>
            <p:ph type="subTitle" idx="1"/>
          </p:nvPr>
        </p:nvSpPr>
        <p:spPr/>
        <p:txBody>
          <a:bodyPr>
            <a:noAutofit/>
          </a:bodyPr>
          <a:lstStyle/>
          <a:p>
            <a:pPr algn="r"/>
            <a:r>
              <a:rPr lang="en-IN" sz="2000" b="1" dirty="0">
                <a:solidFill>
                  <a:schemeClr val="accent1">
                    <a:lumMod val="75000"/>
                  </a:schemeClr>
                </a:solidFill>
                <a:latin typeface="Segoe Script" panose="030B0504020000000003" pitchFamily="66" charset="0"/>
              </a:rPr>
              <a:t>BY S </a:t>
            </a:r>
            <a:r>
              <a:rPr lang="en-IN" sz="2000" b="1" dirty="0" err="1">
                <a:solidFill>
                  <a:schemeClr val="accent1">
                    <a:lumMod val="75000"/>
                  </a:schemeClr>
                </a:solidFill>
                <a:latin typeface="Segoe Script" panose="030B0504020000000003" pitchFamily="66" charset="0"/>
              </a:rPr>
              <a:t>S</a:t>
            </a:r>
            <a:r>
              <a:rPr lang="en-IN" sz="2000" b="1" dirty="0">
                <a:solidFill>
                  <a:schemeClr val="accent1">
                    <a:lumMod val="75000"/>
                  </a:schemeClr>
                </a:solidFill>
                <a:latin typeface="Segoe Script" panose="030B0504020000000003" pitchFamily="66" charset="0"/>
              </a:rPr>
              <a:t> SAI KARTHIKEYAN</a:t>
            </a:r>
          </a:p>
          <a:p>
            <a:pPr algn="r"/>
            <a:r>
              <a:rPr lang="en-IN" sz="2000" b="1" dirty="0">
                <a:solidFill>
                  <a:schemeClr val="accent1">
                    <a:lumMod val="75000"/>
                  </a:schemeClr>
                </a:solidFill>
                <a:latin typeface="Segoe Script" panose="030B0504020000000003" pitchFamily="66" charset="0"/>
              </a:rPr>
              <a:t>MDS II ND YR</a:t>
            </a:r>
          </a:p>
          <a:p>
            <a:pPr algn="r"/>
            <a:r>
              <a:rPr lang="en-IN" sz="2000" b="1" dirty="0">
                <a:solidFill>
                  <a:schemeClr val="accent1">
                    <a:lumMod val="75000"/>
                  </a:schemeClr>
                </a:solidFill>
                <a:latin typeface="Segoe Script" panose="030B0504020000000003" pitchFamily="66" charset="0"/>
              </a:rPr>
              <a:t>DEPARTMENT OF PERIODONTICS &amp; IMPLANTOLOGY</a:t>
            </a:r>
          </a:p>
        </p:txBody>
      </p:sp>
    </p:spTree>
    <p:extLst>
      <p:ext uri="{BB962C8B-B14F-4D97-AF65-F5344CB8AC3E}">
        <p14:creationId xmlns:p14="http://schemas.microsoft.com/office/powerpoint/2010/main" val="16759971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AC1D3-ADD4-4FE9-BDA4-E9E589B01A54}"/>
              </a:ext>
            </a:extLst>
          </p:cNvPr>
          <p:cNvSpPr>
            <a:spLocks noGrp="1"/>
          </p:cNvSpPr>
          <p:nvPr>
            <p:ph type="title"/>
          </p:nvPr>
        </p:nvSpPr>
        <p:spPr/>
        <p:txBody>
          <a:bodyPr>
            <a:normAutofit/>
          </a:bodyPr>
          <a:lstStyle/>
          <a:p>
            <a:r>
              <a:rPr lang="en-IN" sz="4800" b="1" dirty="0">
                <a:solidFill>
                  <a:schemeClr val="accent1">
                    <a:lumMod val="75000"/>
                  </a:schemeClr>
                </a:solidFill>
                <a:latin typeface="Segoe Script" panose="030B0504020000000003" pitchFamily="66" charset="0"/>
              </a:rPr>
              <a:t>CONTENTS</a:t>
            </a:r>
          </a:p>
        </p:txBody>
      </p:sp>
      <p:sp>
        <p:nvSpPr>
          <p:cNvPr id="3" name="Content Placeholder 2">
            <a:extLst>
              <a:ext uri="{FF2B5EF4-FFF2-40B4-BE49-F238E27FC236}">
                <a16:creationId xmlns:a16="http://schemas.microsoft.com/office/drawing/2014/main" id="{ED828712-F0F6-4D2E-A8BD-BA824AFD873D}"/>
              </a:ext>
            </a:extLst>
          </p:cNvPr>
          <p:cNvSpPr>
            <a:spLocks noGrp="1"/>
          </p:cNvSpPr>
          <p:nvPr>
            <p:ph idx="1"/>
          </p:nvPr>
        </p:nvSpPr>
        <p:spPr>
          <a:xfrm>
            <a:off x="127591" y="1559678"/>
            <a:ext cx="11923025" cy="4224434"/>
          </a:xfrm>
        </p:spPr>
        <p:txBody>
          <a:bodyPr numCol="2">
            <a:noAutofit/>
          </a:bodyPr>
          <a:lstStyle/>
          <a:p>
            <a:pPr>
              <a:lnSpc>
                <a:spcPct val="150000"/>
              </a:lnSpc>
              <a:buClr>
                <a:schemeClr val="accent1">
                  <a:lumMod val="75000"/>
                </a:schemeClr>
              </a:buClr>
              <a:buFont typeface="Segoe Script" panose="030B0504020000000003" pitchFamily="66" charset="0"/>
              <a:buChar char="е"/>
            </a:pPr>
            <a:r>
              <a:rPr lang="en-IN" sz="1600" b="1" dirty="0">
                <a:solidFill>
                  <a:schemeClr val="accent1">
                    <a:lumMod val="75000"/>
                  </a:schemeClr>
                </a:solidFill>
                <a:latin typeface="Segoe Script" panose="030B0504020000000003" pitchFamily="66" charset="0"/>
              </a:rPr>
              <a:t>INTRODUCTION.</a:t>
            </a:r>
          </a:p>
          <a:p>
            <a:pPr>
              <a:lnSpc>
                <a:spcPct val="150000"/>
              </a:lnSpc>
              <a:buClr>
                <a:schemeClr val="accent1">
                  <a:lumMod val="75000"/>
                </a:schemeClr>
              </a:buClr>
              <a:buFont typeface="Segoe Script" panose="030B0504020000000003" pitchFamily="66" charset="0"/>
              <a:buChar char="е"/>
            </a:pPr>
            <a:r>
              <a:rPr lang="en-IN" sz="1600" b="1" dirty="0">
                <a:solidFill>
                  <a:schemeClr val="accent1">
                    <a:lumMod val="75000"/>
                  </a:schemeClr>
                </a:solidFill>
                <a:latin typeface="Segoe Script" panose="030B0504020000000003" pitchFamily="66" charset="0"/>
              </a:rPr>
              <a:t>HISTORY-STUDIES RELATED TO JUNCTIONAL EPITHELIUM.</a:t>
            </a:r>
          </a:p>
          <a:p>
            <a:pPr>
              <a:lnSpc>
                <a:spcPct val="150000"/>
              </a:lnSpc>
              <a:buClr>
                <a:schemeClr val="accent1">
                  <a:lumMod val="75000"/>
                </a:schemeClr>
              </a:buClr>
              <a:buFont typeface="Segoe Script" panose="030B0504020000000003" pitchFamily="66" charset="0"/>
              <a:buChar char="е"/>
            </a:pPr>
            <a:r>
              <a:rPr lang="en-IN" sz="1600" b="1" dirty="0">
                <a:solidFill>
                  <a:schemeClr val="accent1">
                    <a:lumMod val="75000"/>
                  </a:schemeClr>
                </a:solidFill>
                <a:latin typeface="Segoe Script" panose="030B0504020000000003" pitchFamily="66" charset="0"/>
              </a:rPr>
              <a:t>DEVELOPMENT OF JUNCTIONAL EPITHELIUM.</a:t>
            </a:r>
          </a:p>
          <a:p>
            <a:pPr>
              <a:lnSpc>
                <a:spcPct val="150000"/>
              </a:lnSpc>
              <a:buClr>
                <a:schemeClr val="accent1">
                  <a:lumMod val="75000"/>
                </a:schemeClr>
              </a:buClr>
              <a:buFont typeface="Segoe Script" panose="030B0504020000000003" pitchFamily="66" charset="0"/>
              <a:buChar char="е"/>
            </a:pPr>
            <a:r>
              <a:rPr lang="en-IN" sz="1600" b="1" dirty="0">
                <a:solidFill>
                  <a:schemeClr val="accent1">
                    <a:lumMod val="75000"/>
                  </a:schemeClr>
                </a:solidFill>
                <a:latin typeface="Segoe Script" panose="030B0504020000000003" pitchFamily="66" charset="0"/>
              </a:rPr>
              <a:t>ATTACHMENT CONCEPTS.</a:t>
            </a:r>
          </a:p>
          <a:p>
            <a:pPr>
              <a:lnSpc>
                <a:spcPct val="150000"/>
              </a:lnSpc>
              <a:buClr>
                <a:schemeClr val="accent1">
                  <a:lumMod val="75000"/>
                </a:schemeClr>
              </a:buClr>
              <a:buFont typeface="Segoe Script" panose="030B0504020000000003" pitchFamily="66" charset="0"/>
              <a:buChar char="е"/>
            </a:pPr>
            <a:r>
              <a:rPr lang="en-IN" sz="1600" b="1" dirty="0">
                <a:solidFill>
                  <a:schemeClr val="accent1">
                    <a:lumMod val="75000"/>
                  </a:schemeClr>
                </a:solidFill>
                <a:latin typeface="Segoe Script" panose="030B0504020000000003" pitchFamily="66" charset="0"/>
              </a:rPr>
              <a:t>STRUCTURAL, ULTRASTRUCTURAL OF JUNCTIONAL EPITHELIUM.</a:t>
            </a:r>
          </a:p>
          <a:p>
            <a:pPr>
              <a:lnSpc>
                <a:spcPct val="150000"/>
              </a:lnSpc>
              <a:buClr>
                <a:schemeClr val="accent1">
                  <a:lumMod val="75000"/>
                </a:schemeClr>
              </a:buClr>
              <a:buFont typeface="Segoe Script" panose="030B0504020000000003" pitchFamily="66" charset="0"/>
              <a:buChar char="е"/>
            </a:pPr>
            <a:r>
              <a:rPr lang="en-IN" b="1" dirty="0">
                <a:solidFill>
                  <a:schemeClr val="accent1">
                    <a:lumMod val="75000"/>
                  </a:schemeClr>
                </a:solidFill>
                <a:latin typeface="Segoe Script" panose="030B0504020000000003" pitchFamily="66" charset="0"/>
              </a:rPr>
              <a:t>HISTOLOGY OF JUNCTIONAL EPITHELIUM.</a:t>
            </a:r>
          </a:p>
          <a:p>
            <a:pPr>
              <a:lnSpc>
                <a:spcPct val="150000"/>
              </a:lnSpc>
              <a:buClr>
                <a:schemeClr val="accent1">
                  <a:lumMod val="75000"/>
                </a:schemeClr>
              </a:buClr>
              <a:buFont typeface="Segoe Script" panose="030B0504020000000003" pitchFamily="66" charset="0"/>
              <a:buChar char="е"/>
            </a:pPr>
            <a:r>
              <a:rPr lang="en-IN" b="1" dirty="0">
                <a:solidFill>
                  <a:schemeClr val="accent1">
                    <a:lumMod val="75000"/>
                  </a:schemeClr>
                </a:solidFill>
                <a:latin typeface="Segoe Script" panose="030B0504020000000003" pitchFamily="66" charset="0"/>
              </a:rPr>
              <a:t>DYNAMICS OF JUNCTIONAL EPITHELIUM.</a:t>
            </a:r>
          </a:p>
          <a:p>
            <a:pPr>
              <a:lnSpc>
                <a:spcPct val="150000"/>
              </a:lnSpc>
              <a:buClr>
                <a:schemeClr val="accent1">
                  <a:lumMod val="75000"/>
                </a:schemeClr>
              </a:buClr>
              <a:buFont typeface="Segoe Script" panose="030B0504020000000003" pitchFamily="66" charset="0"/>
              <a:buChar char="е"/>
            </a:pPr>
            <a:r>
              <a:rPr lang="en-IN" b="1" dirty="0">
                <a:solidFill>
                  <a:schemeClr val="accent1">
                    <a:lumMod val="75000"/>
                  </a:schemeClr>
                </a:solidFill>
                <a:latin typeface="Segoe Script" panose="030B0504020000000003" pitchFamily="66" charset="0"/>
              </a:rPr>
              <a:t>VARIOUS FUNCTIONS OF JUNCTIONAL EPITHELIUM-STRUCTURES AND MOLECULES RELATED TO IT.</a:t>
            </a:r>
          </a:p>
          <a:p>
            <a:pPr>
              <a:lnSpc>
                <a:spcPct val="150000"/>
              </a:lnSpc>
              <a:buClr>
                <a:schemeClr val="accent1">
                  <a:lumMod val="75000"/>
                </a:schemeClr>
              </a:buClr>
              <a:buFont typeface="Segoe Script" panose="030B0504020000000003" pitchFamily="66" charset="0"/>
              <a:buChar char="е"/>
            </a:pPr>
            <a:r>
              <a:rPr lang="en-IN" b="1" dirty="0">
                <a:solidFill>
                  <a:schemeClr val="accent1">
                    <a:lumMod val="75000"/>
                  </a:schemeClr>
                </a:solidFill>
                <a:latin typeface="Segoe Script" panose="030B0504020000000003" pitchFamily="66" charset="0"/>
              </a:rPr>
              <a:t>APPLIED ASPECT.</a:t>
            </a:r>
          </a:p>
          <a:p>
            <a:pPr>
              <a:lnSpc>
                <a:spcPct val="150000"/>
              </a:lnSpc>
              <a:buClr>
                <a:schemeClr val="accent1">
                  <a:lumMod val="75000"/>
                </a:schemeClr>
              </a:buClr>
              <a:buFont typeface="Segoe Script" panose="030B0504020000000003" pitchFamily="66" charset="0"/>
              <a:buChar char="е"/>
            </a:pPr>
            <a:r>
              <a:rPr lang="en-IN" b="1" dirty="0">
                <a:solidFill>
                  <a:schemeClr val="accent1">
                    <a:lumMod val="75000"/>
                  </a:schemeClr>
                </a:solidFill>
                <a:latin typeface="Segoe Script" panose="030B0504020000000003" pitchFamily="66" charset="0"/>
              </a:rPr>
              <a:t>CONCLUSION.</a:t>
            </a:r>
          </a:p>
        </p:txBody>
      </p:sp>
    </p:spTree>
    <p:extLst>
      <p:ext uri="{BB962C8B-B14F-4D97-AF65-F5344CB8AC3E}">
        <p14:creationId xmlns:p14="http://schemas.microsoft.com/office/powerpoint/2010/main" val="30776325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0A166-2330-4E8A-8C3D-6DAAA245C148}"/>
              </a:ext>
            </a:extLst>
          </p:cNvPr>
          <p:cNvSpPr>
            <a:spLocks noGrp="1"/>
          </p:cNvSpPr>
          <p:nvPr>
            <p:ph type="title"/>
          </p:nvPr>
        </p:nvSpPr>
        <p:spPr/>
        <p:txBody>
          <a:bodyPr anchor="ctr">
            <a:noAutofit/>
          </a:bodyPr>
          <a:lstStyle/>
          <a:p>
            <a:r>
              <a:rPr lang="en-IN" sz="4400" b="1" dirty="0">
                <a:solidFill>
                  <a:schemeClr val="accent1">
                    <a:lumMod val="75000"/>
                  </a:schemeClr>
                </a:solidFill>
                <a:latin typeface="Segoe Script" panose="030B0504020000000003" pitchFamily="66" charset="0"/>
              </a:rPr>
              <a:t>HISTOLOGY OF JUNCTIONAL EPITHELIUM</a:t>
            </a:r>
          </a:p>
        </p:txBody>
      </p:sp>
      <p:sp>
        <p:nvSpPr>
          <p:cNvPr id="3" name="Content Placeholder 2">
            <a:extLst>
              <a:ext uri="{FF2B5EF4-FFF2-40B4-BE49-F238E27FC236}">
                <a16:creationId xmlns:a16="http://schemas.microsoft.com/office/drawing/2014/main" id="{25914D20-E0E6-445A-B80F-17F7D0C86A44}"/>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val="2038637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FBD7BAA-AD04-4706-9587-57721EADDAAC}"/>
              </a:ext>
            </a:extLst>
          </p:cNvPr>
          <p:cNvSpPr>
            <a:spLocks noGrp="1"/>
          </p:cNvSpPr>
          <p:nvPr>
            <p:ph type="title"/>
          </p:nvPr>
        </p:nvSpPr>
        <p:spPr/>
        <p:txBody>
          <a:bodyPr anchor="ctr">
            <a:noAutofit/>
          </a:bodyPr>
          <a:lstStyle/>
          <a:p>
            <a:r>
              <a:rPr lang="en-IN" sz="4400" b="1" dirty="0">
                <a:solidFill>
                  <a:schemeClr val="accent1">
                    <a:lumMod val="75000"/>
                  </a:schemeClr>
                </a:solidFill>
                <a:latin typeface="Segoe Script" panose="030B0504020000000003" pitchFamily="66" charset="0"/>
              </a:rPr>
              <a:t>HISTOLOGY OF JUNCTIONAL EPITHELIUM</a:t>
            </a:r>
          </a:p>
        </p:txBody>
      </p:sp>
      <p:sp>
        <p:nvSpPr>
          <p:cNvPr id="3" name="Content Placeholder 2">
            <a:extLst>
              <a:ext uri="{FF2B5EF4-FFF2-40B4-BE49-F238E27FC236}">
                <a16:creationId xmlns:a16="http://schemas.microsoft.com/office/drawing/2014/main" id="{7F73C2B2-2B7E-4CBB-9A60-72698CBC084A}"/>
              </a:ext>
            </a:extLst>
          </p:cNvPr>
          <p:cNvSpPr>
            <a:spLocks noGrp="1"/>
          </p:cNvSpPr>
          <p:nvPr>
            <p:ph idx="1"/>
          </p:nvPr>
        </p:nvSpPr>
        <p:spPr>
          <a:xfrm>
            <a:off x="1212932" y="2015732"/>
            <a:ext cx="4582510" cy="1144028"/>
          </a:xfrm>
        </p:spPr>
        <p:txBody>
          <a:bodyPr>
            <a:noAutofit/>
          </a:bodyPr>
          <a:lstStyle/>
          <a:p>
            <a:pPr>
              <a:lnSpc>
                <a:spcPct val="150000"/>
              </a:lnSpc>
              <a:buFont typeface="Segoe Script" panose="030B0504020000000003" pitchFamily="66" charset="0"/>
              <a:buChar char="е"/>
            </a:pPr>
            <a:r>
              <a:rPr lang="en-US" sz="1600" dirty="0">
                <a:solidFill>
                  <a:schemeClr val="accent1">
                    <a:lumMod val="75000"/>
                  </a:schemeClr>
                </a:solidFill>
                <a:latin typeface="Segoe Script" panose="030B0504020000000003" pitchFamily="66" charset="0"/>
              </a:rPr>
              <a:t>JUNCTIONAL EPITHELIUM CONSISTS OF A COLLAR LIKE BAND OF STRATIFIED SQUAMOUS NON-KERATINIZING EPITHELIUM.</a:t>
            </a:r>
            <a:endParaRPr lang="en-IN" sz="1600" dirty="0">
              <a:solidFill>
                <a:schemeClr val="accent1">
                  <a:lumMod val="75000"/>
                </a:schemeClr>
              </a:solidFill>
              <a:latin typeface="Segoe Script" panose="030B0504020000000003" pitchFamily="66" charset="0"/>
            </a:endParaRPr>
          </a:p>
          <a:p>
            <a:pPr>
              <a:lnSpc>
                <a:spcPct val="150000"/>
              </a:lnSpc>
            </a:pPr>
            <a:endParaRPr lang="en-IN" sz="1600" dirty="0"/>
          </a:p>
        </p:txBody>
      </p:sp>
      <p:sp>
        <p:nvSpPr>
          <p:cNvPr id="6" name="TextBox 5">
            <a:extLst>
              <a:ext uri="{FF2B5EF4-FFF2-40B4-BE49-F238E27FC236}">
                <a16:creationId xmlns:a16="http://schemas.microsoft.com/office/drawing/2014/main" id="{BEDE6CBB-6400-4B65-BFAB-CB65E38A528F}"/>
              </a:ext>
            </a:extLst>
          </p:cNvPr>
          <p:cNvSpPr txBox="1"/>
          <p:nvPr/>
        </p:nvSpPr>
        <p:spPr>
          <a:xfrm>
            <a:off x="1212932" y="3698240"/>
            <a:ext cx="4883068" cy="1901290"/>
          </a:xfrm>
          <a:prstGeom prst="rect">
            <a:avLst/>
          </a:prstGeom>
          <a:noFill/>
        </p:spPr>
        <p:txBody>
          <a:bodyPr wrap="none" rtlCol="0">
            <a:spAutoFit/>
          </a:bodyPr>
          <a:lstStyle/>
          <a:p>
            <a:pPr marL="342900" lvl="0" indent="-342900">
              <a:lnSpc>
                <a:spcPct val="150000"/>
              </a:lnSpc>
              <a:buFont typeface="Wingdings" panose="05000000000000000000" pitchFamily="2" charset="2"/>
              <a:buChar char="ü"/>
            </a:pPr>
            <a:r>
              <a:rPr lang="en-US" sz="1600" b="1" u="sng" dirty="0">
                <a:solidFill>
                  <a:schemeClr val="accent1">
                    <a:lumMod val="75000"/>
                  </a:schemeClr>
                </a:solidFill>
                <a:latin typeface="Segoe Script" panose="030B0504020000000003" pitchFamily="66" charset="0"/>
              </a:rPr>
              <a:t>APICALLY</a:t>
            </a:r>
            <a:r>
              <a:rPr lang="en-US" sz="1600" dirty="0">
                <a:solidFill>
                  <a:schemeClr val="accent1">
                    <a:lumMod val="75000"/>
                  </a:schemeClr>
                </a:solidFill>
                <a:latin typeface="Segoe Script" panose="030B0504020000000003" pitchFamily="66" charset="0"/>
              </a:rPr>
              <a:t> - 1 TO 3 CELLS THICK</a:t>
            </a:r>
            <a:endParaRPr lang="en-IN" sz="1600" dirty="0">
              <a:solidFill>
                <a:schemeClr val="accent1">
                  <a:lumMod val="75000"/>
                </a:schemeClr>
              </a:solidFill>
              <a:latin typeface="Segoe Script" panose="030B0504020000000003" pitchFamily="66" charset="0"/>
            </a:endParaRPr>
          </a:p>
          <a:p>
            <a:pPr marL="342900" lvl="0" indent="-342900">
              <a:lnSpc>
                <a:spcPct val="150000"/>
              </a:lnSpc>
              <a:buFont typeface="Wingdings" panose="05000000000000000000" pitchFamily="2" charset="2"/>
              <a:buChar char="ü"/>
            </a:pPr>
            <a:r>
              <a:rPr lang="en-US" sz="1600" b="1" u="sng" dirty="0">
                <a:solidFill>
                  <a:schemeClr val="accent1">
                    <a:lumMod val="75000"/>
                  </a:schemeClr>
                </a:solidFill>
                <a:latin typeface="Segoe Script" panose="030B0504020000000003" pitchFamily="66" charset="0"/>
              </a:rPr>
              <a:t>CORONALLY</a:t>
            </a:r>
            <a:r>
              <a:rPr lang="en-US" sz="1600" dirty="0">
                <a:solidFill>
                  <a:schemeClr val="accent1">
                    <a:lumMod val="75000"/>
                  </a:schemeClr>
                </a:solidFill>
                <a:latin typeface="Segoe Script" panose="030B0504020000000003" pitchFamily="66" charset="0"/>
              </a:rPr>
              <a:t> - 15 TO 30 CELLS THICK</a:t>
            </a:r>
            <a:endParaRPr lang="en-IN" sz="1600" dirty="0">
              <a:solidFill>
                <a:schemeClr val="accent1">
                  <a:lumMod val="75000"/>
                </a:schemeClr>
              </a:solidFill>
              <a:latin typeface="Segoe Script" panose="030B0504020000000003" pitchFamily="66" charset="0"/>
            </a:endParaRPr>
          </a:p>
          <a:p>
            <a:pPr marL="342900" lvl="0" indent="-342900">
              <a:lnSpc>
                <a:spcPct val="150000"/>
              </a:lnSpc>
              <a:buFont typeface="Wingdings" panose="05000000000000000000" pitchFamily="2" charset="2"/>
              <a:buChar char="ü"/>
            </a:pPr>
            <a:r>
              <a:rPr lang="en-US" sz="1600" b="1" u="sng" dirty="0">
                <a:solidFill>
                  <a:schemeClr val="accent1">
                    <a:lumMod val="75000"/>
                  </a:schemeClr>
                </a:solidFill>
                <a:latin typeface="Segoe Script" panose="030B0504020000000003" pitchFamily="66" charset="0"/>
              </a:rPr>
              <a:t>TOTAL THICKNESS </a:t>
            </a:r>
            <a:r>
              <a:rPr lang="en-US" sz="1600" dirty="0">
                <a:solidFill>
                  <a:schemeClr val="accent1">
                    <a:lumMod val="75000"/>
                  </a:schemeClr>
                </a:solidFill>
                <a:latin typeface="Segoe Script" panose="030B0504020000000003" pitchFamily="66" charset="0"/>
              </a:rPr>
              <a:t>- 30 TO 100/UM </a:t>
            </a:r>
            <a:endParaRPr lang="en-IN" sz="1600" dirty="0">
              <a:solidFill>
                <a:schemeClr val="accent1">
                  <a:lumMod val="75000"/>
                </a:schemeClr>
              </a:solidFill>
              <a:latin typeface="Segoe Script" panose="030B0504020000000003" pitchFamily="66" charset="0"/>
            </a:endParaRPr>
          </a:p>
          <a:p>
            <a:pPr marL="342900" lvl="0" indent="-342900">
              <a:lnSpc>
                <a:spcPct val="150000"/>
              </a:lnSpc>
              <a:buFont typeface="Wingdings" panose="05000000000000000000" pitchFamily="2" charset="2"/>
              <a:buChar char="ü"/>
            </a:pPr>
            <a:r>
              <a:rPr lang="en-US" sz="1600" b="1" u="sng" dirty="0">
                <a:solidFill>
                  <a:schemeClr val="accent1">
                    <a:lumMod val="75000"/>
                  </a:schemeClr>
                </a:solidFill>
                <a:latin typeface="Segoe Script" panose="030B0504020000000003" pitchFamily="66" charset="0"/>
              </a:rPr>
              <a:t>LENGTH</a:t>
            </a:r>
            <a:r>
              <a:rPr lang="en-US" sz="1600" dirty="0">
                <a:solidFill>
                  <a:schemeClr val="accent1">
                    <a:lumMod val="75000"/>
                  </a:schemeClr>
                </a:solidFill>
                <a:latin typeface="Segoe Script" panose="030B0504020000000003" pitchFamily="66" charset="0"/>
              </a:rPr>
              <a:t> - 0.25 TO 1.35 MM</a:t>
            </a:r>
            <a:endParaRPr lang="en-IN" sz="1600" dirty="0">
              <a:solidFill>
                <a:schemeClr val="accent1">
                  <a:lumMod val="75000"/>
                </a:schemeClr>
              </a:solidFill>
              <a:latin typeface="Segoe Script" panose="030B0504020000000003" pitchFamily="66" charset="0"/>
            </a:endParaRPr>
          </a:p>
          <a:p>
            <a:pPr>
              <a:lnSpc>
                <a:spcPct val="150000"/>
              </a:lnSpc>
            </a:pPr>
            <a:endParaRPr lang="en-IN" sz="1600" dirty="0"/>
          </a:p>
        </p:txBody>
      </p:sp>
      <p:pic>
        <p:nvPicPr>
          <p:cNvPr id="7" name="Picture 4" descr="Picture 008">
            <a:extLst>
              <a:ext uri="{FF2B5EF4-FFF2-40B4-BE49-F238E27FC236}">
                <a16:creationId xmlns:a16="http://schemas.microsoft.com/office/drawing/2014/main" id="{E9272563-D65A-4D8A-8854-AB5795952C4A}"/>
              </a:ext>
            </a:extLst>
          </p:cNvPr>
          <p:cNvPicPr>
            <a:picLocks noChangeAspect="1" noChangeArrowheads="1"/>
          </p:cNvPicPr>
          <p:nvPr/>
        </p:nvPicPr>
        <p:blipFill rotWithShape="1">
          <a:blip r:embed="rId2">
            <a:lum bright="18000" contrast="18000"/>
            <a:extLst>
              <a:ext uri="{28A0092B-C50C-407E-A947-70E740481C1C}">
                <a14:useLocalDpi xmlns:a14="http://schemas.microsoft.com/office/drawing/2010/main" val="0"/>
              </a:ext>
            </a:extLst>
          </a:blip>
          <a:srcRect l="6544" t="7912" r="4636" b="15058"/>
          <a:stretch/>
        </p:blipFill>
        <p:spPr bwMode="auto">
          <a:xfrm>
            <a:off x="6075191" y="1584347"/>
            <a:ext cx="5866826" cy="4227786"/>
          </a:xfrm>
          <a:prstGeom prst="rect">
            <a:avLst/>
          </a:prstGeom>
          <a:noFill/>
          <a:ln w="57150" cmpd="thinThick">
            <a:solidFill>
              <a:srgbClr val="99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0638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A00F78C-1591-4C3B-BC34-346F7D826253}"/>
              </a:ext>
            </a:extLst>
          </p:cNvPr>
          <p:cNvSpPr>
            <a:spLocks noGrp="1"/>
          </p:cNvSpPr>
          <p:nvPr>
            <p:ph type="title"/>
          </p:nvPr>
        </p:nvSpPr>
        <p:spPr/>
        <p:txBody>
          <a:bodyPr anchor="ctr">
            <a:noAutofit/>
          </a:bodyPr>
          <a:lstStyle/>
          <a:p>
            <a:r>
              <a:rPr lang="en-IN" sz="4400" b="1" dirty="0">
                <a:solidFill>
                  <a:schemeClr val="accent1">
                    <a:lumMod val="75000"/>
                  </a:schemeClr>
                </a:solidFill>
                <a:latin typeface="Segoe Script" panose="030B0504020000000003" pitchFamily="66" charset="0"/>
              </a:rPr>
              <a:t>HISTOLOGY OF JUNCTIONAL EPITHELIUM</a:t>
            </a:r>
          </a:p>
        </p:txBody>
      </p:sp>
      <p:sp>
        <p:nvSpPr>
          <p:cNvPr id="3" name="Content Placeholder 2">
            <a:extLst>
              <a:ext uri="{FF2B5EF4-FFF2-40B4-BE49-F238E27FC236}">
                <a16:creationId xmlns:a16="http://schemas.microsoft.com/office/drawing/2014/main" id="{0BA00374-257D-4EBD-99C7-F55671D6569B}"/>
              </a:ext>
            </a:extLst>
          </p:cNvPr>
          <p:cNvSpPr>
            <a:spLocks noGrp="1"/>
          </p:cNvSpPr>
          <p:nvPr>
            <p:ph idx="1"/>
          </p:nvPr>
        </p:nvSpPr>
        <p:spPr>
          <a:xfrm>
            <a:off x="1261241" y="2015732"/>
            <a:ext cx="10731062" cy="4143330"/>
          </a:xfrm>
        </p:spPr>
        <p:txBody>
          <a:bodyPr>
            <a:normAutofit/>
          </a:bodyPr>
          <a:lstStyle/>
          <a:p>
            <a:pPr>
              <a:lnSpc>
                <a:spcPct val="150000"/>
              </a:lnSpc>
              <a:buFont typeface="Segoe Script" panose="030B0504020000000003" pitchFamily="66" charset="0"/>
              <a:buChar char="е"/>
            </a:pPr>
            <a:r>
              <a:rPr lang="en-US" sz="1800" dirty="0">
                <a:solidFill>
                  <a:schemeClr val="accent1">
                    <a:lumMod val="75000"/>
                  </a:schemeClr>
                </a:solidFill>
                <a:latin typeface="Segoe Script" panose="030B0504020000000003" pitchFamily="66" charset="0"/>
              </a:rPr>
              <a:t>IT IS A STRATIFIED SQUAMOUS NON-KERATINIZING EPITHELIUM THAT IS MADE UP OF 2 STRATA ONLY, </a:t>
            </a:r>
            <a:r>
              <a:rPr lang="en-US" sz="1800" i="1" dirty="0">
                <a:solidFill>
                  <a:schemeClr val="accent1">
                    <a:lumMod val="75000"/>
                  </a:schemeClr>
                </a:solidFill>
                <a:latin typeface="Segoe Script" panose="030B0504020000000003" pitchFamily="66" charset="0"/>
              </a:rPr>
              <a:t>I.E.</a:t>
            </a:r>
            <a:r>
              <a:rPr lang="en-US" sz="1800" dirty="0">
                <a:solidFill>
                  <a:schemeClr val="accent1">
                    <a:lumMod val="75000"/>
                  </a:schemeClr>
                </a:solidFill>
                <a:latin typeface="Segoe Script" panose="030B0504020000000003" pitchFamily="66" charset="0"/>
              </a:rPr>
              <a:t>, A BASAL LAYER (THE STRATUM BASALE) AND A SUPRABASAL LAYER (THE STRATUM SUPRABASALE)</a:t>
            </a:r>
            <a:r>
              <a:rPr lang="en-US" sz="1800" baseline="30000" dirty="0">
                <a:solidFill>
                  <a:schemeClr val="accent1">
                    <a:lumMod val="75000"/>
                  </a:schemeClr>
                </a:solidFill>
                <a:latin typeface="Segoe Script" panose="030B0504020000000003" pitchFamily="66" charset="0"/>
              </a:rPr>
              <a:t>.</a:t>
            </a:r>
            <a:endParaRPr lang="en-US" sz="1800" dirty="0">
              <a:solidFill>
                <a:schemeClr val="accent1">
                  <a:lumMod val="75000"/>
                </a:schemeClr>
              </a:solidFill>
              <a:latin typeface="Segoe Script" panose="030B0504020000000003" pitchFamily="66" charset="0"/>
            </a:endParaRPr>
          </a:p>
          <a:p>
            <a:pPr marL="0" indent="0">
              <a:lnSpc>
                <a:spcPct val="150000"/>
              </a:lnSpc>
              <a:buNone/>
            </a:pPr>
            <a:r>
              <a:rPr lang="en-US" sz="1800" dirty="0">
                <a:solidFill>
                  <a:schemeClr val="accent1">
                    <a:lumMod val="75000"/>
                  </a:schemeClr>
                </a:solidFill>
                <a:latin typeface="Segoe Script" panose="030B0504020000000003" pitchFamily="66" charset="0"/>
              </a:rPr>
              <a:t>1  </a:t>
            </a:r>
            <a:r>
              <a:rPr lang="en-US" sz="1800" b="1" u="sng" dirty="0">
                <a:solidFill>
                  <a:schemeClr val="accent1">
                    <a:lumMod val="75000"/>
                  </a:schemeClr>
                </a:solidFill>
                <a:latin typeface="Segoe Script" panose="030B0504020000000003" pitchFamily="66" charset="0"/>
              </a:rPr>
              <a:t>BASAL LAYER </a:t>
            </a:r>
            <a:r>
              <a:rPr lang="en-US" sz="1800" dirty="0">
                <a:solidFill>
                  <a:schemeClr val="accent1">
                    <a:lumMod val="75000"/>
                  </a:schemeClr>
                </a:solidFill>
                <a:latin typeface="Segoe Script" panose="030B0504020000000003" pitchFamily="66" charset="0"/>
              </a:rPr>
              <a:t>(STRATUM </a:t>
            </a:r>
            <a:r>
              <a:rPr lang="en-US" sz="1800" b="1" u="sng" dirty="0">
                <a:solidFill>
                  <a:schemeClr val="accent1">
                    <a:lumMod val="75000"/>
                  </a:schemeClr>
                </a:solidFill>
                <a:latin typeface="Segoe Script" panose="030B0504020000000003" pitchFamily="66" charset="0"/>
              </a:rPr>
              <a:t>GERMINATIVUM</a:t>
            </a:r>
            <a:r>
              <a:rPr lang="en-US" sz="1800" dirty="0">
                <a:solidFill>
                  <a:schemeClr val="accent1">
                    <a:lumMod val="75000"/>
                  </a:schemeClr>
                </a:solidFill>
                <a:latin typeface="Segoe Script" panose="030B0504020000000003" pitchFamily="66" charset="0"/>
              </a:rPr>
              <a:t>) - SINGLE CELL LAYER OF CUBOIDAL CELLS.</a:t>
            </a:r>
            <a:endParaRPr lang="en-IN" sz="1800" dirty="0">
              <a:solidFill>
                <a:schemeClr val="accent1">
                  <a:lumMod val="75000"/>
                </a:schemeClr>
              </a:solidFill>
              <a:latin typeface="Segoe Script" panose="030B0504020000000003" pitchFamily="66" charset="0"/>
            </a:endParaRPr>
          </a:p>
          <a:p>
            <a:pPr marL="0" indent="0">
              <a:lnSpc>
                <a:spcPct val="150000"/>
              </a:lnSpc>
              <a:buNone/>
            </a:pPr>
            <a:r>
              <a:rPr lang="en-US" sz="1800" dirty="0">
                <a:solidFill>
                  <a:schemeClr val="accent1">
                    <a:lumMod val="75000"/>
                  </a:schemeClr>
                </a:solidFill>
                <a:latin typeface="Segoe Script" panose="030B0504020000000003" pitchFamily="66" charset="0"/>
              </a:rPr>
              <a:t>2. </a:t>
            </a:r>
            <a:r>
              <a:rPr lang="en-US" sz="1800" b="1" u="sng" dirty="0">
                <a:solidFill>
                  <a:schemeClr val="accent1">
                    <a:lumMod val="75000"/>
                  </a:schemeClr>
                </a:solidFill>
                <a:latin typeface="Segoe Script" panose="030B0504020000000003" pitchFamily="66" charset="0"/>
              </a:rPr>
              <a:t>SUPRA BASAL LAYER </a:t>
            </a:r>
            <a:r>
              <a:rPr lang="en-US" sz="1800" dirty="0">
                <a:solidFill>
                  <a:schemeClr val="accent1">
                    <a:lumMod val="75000"/>
                  </a:schemeClr>
                </a:solidFill>
                <a:latin typeface="Segoe Script" panose="030B0504020000000003" pitchFamily="66" charset="0"/>
              </a:rPr>
              <a:t>(EQUIVALENT TO STRATUM </a:t>
            </a:r>
            <a:r>
              <a:rPr lang="en-US" sz="1800" b="1" u="sng" dirty="0">
                <a:solidFill>
                  <a:schemeClr val="accent1">
                    <a:lumMod val="75000"/>
                  </a:schemeClr>
                </a:solidFill>
                <a:latin typeface="Segoe Script" panose="030B0504020000000003" pitchFamily="66" charset="0"/>
              </a:rPr>
              <a:t>SPINOSUM</a:t>
            </a:r>
            <a:r>
              <a:rPr lang="en-US" sz="1800" dirty="0">
                <a:solidFill>
                  <a:schemeClr val="accent1">
                    <a:lumMod val="75000"/>
                  </a:schemeClr>
                </a:solidFill>
                <a:latin typeface="Segoe Script" panose="030B0504020000000003" pitchFamily="66" charset="0"/>
              </a:rPr>
              <a:t>) - FLATTENED CELLS- SEVERAL LAYERS OF CELLS OVERLIE BASAL LAYER</a:t>
            </a:r>
            <a:endParaRPr lang="en-IN" sz="1800" dirty="0">
              <a:solidFill>
                <a:schemeClr val="accent1">
                  <a:lumMod val="75000"/>
                </a:schemeClr>
              </a:solidFill>
              <a:latin typeface="Segoe Script" panose="030B0504020000000003" pitchFamily="66" charset="0"/>
            </a:endParaRPr>
          </a:p>
        </p:txBody>
      </p:sp>
    </p:spTree>
    <p:extLst>
      <p:ext uri="{BB962C8B-B14F-4D97-AF65-F5344CB8AC3E}">
        <p14:creationId xmlns:p14="http://schemas.microsoft.com/office/powerpoint/2010/main" val="42623743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173456F-0E26-4739-B2C5-B42B30D92F93}"/>
              </a:ext>
            </a:extLst>
          </p:cNvPr>
          <p:cNvSpPr>
            <a:spLocks noGrp="1"/>
          </p:cNvSpPr>
          <p:nvPr>
            <p:ph type="title"/>
          </p:nvPr>
        </p:nvSpPr>
        <p:spPr/>
        <p:txBody>
          <a:bodyPr anchor="ctr">
            <a:noAutofit/>
          </a:bodyPr>
          <a:lstStyle/>
          <a:p>
            <a:r>
              <a:rPr lang="en-IN" sz="4400" b="1" dirty="0">
                <a:solidFill>
                  <a:schemeClr val="accent1">
                    <a:lumMod val="75000"/>
                  </a:schemeClr>
                </a:solidFill>
                <a:latin typeface="Segoe Script" panose="030B0504020000000003" pitchFamily="66" charset="0"/>
              </a:rPr>
              <a:t>HISTOLOGY OF JUNCTIONAL EPITHELIUM</a:t>
            </a:r>
          </a:p>
        </p:txBody>
      </p:sp>
      <p:sp>
        <p:nvSpPr>
          <p:cNvPr id="3" name="Content Placeholder 2">
            <a:extLst>
              <a:ext uri="{FF2B5EF4-FFF2-40B4-BE49-F238E27FC236}">
                <a16:creationId xmlns:a16="http://schemas.microsoft.com/office/drawing/2014/main" id="{4C9975A0-0906-4AB7-9C9E-86B63F10A023}"/>
              </a:ext>
            </a:extLst>
          </p:cNvPr>
          <p:cNvSpPr>
            <a:spLocks noGrp="1"/>
          </p:cNvSpPr>
          <p:nvPr>
            <p:ph idx="1"/>
          </p:nvPr>
        </p:nvSpPr>
        <p:spPr>
          <a:xfrm>
            <a:off x="1280160" y="2015732"/>
            <a:ext cx="10911840" cy="3450613"/>
          </a:xfrm>
        </p:spPr>
        <p:txBody>
          <a:bodyPr>
            <a:noAutofit/>
          </a:bodyPr>
          <a:lstStyle/>
          <a:p>
            <a:pPr>
              <a:lnSpc>
                <a:spcPct val="150000"/>
              </a:lnSpc>
              <a:buFont typeface="Segoe Script" panose="030B0504020000000003" pitchFamily="66" charset="0"/>
              <a:buChar char="е"/>
            </a:pPr>
            <a:r>
              <a:rPr lang="en-US" sz="1800" b="1" dirty="0">
                <a:solidFill>
                  <a:schemeClr val="accent1">
                    <a:lumMod val="75000"/>
                  </a:schemeClr>
                </a:solidFill>
                <a:latin typeface="Segoe Script" panose="030B0504020000000003" pitchFamily="66" charset="0"/>
              </a:rPr>
              <a:t>TO DIFFERENTIATE FROM SULCULAR EPITHELIUM</a:t>
            </a:r>
            <a:endParaRPr lang="en-IN" sz="1800" dirty="0">
              <a:solidFill>
                <a:schemeClr val="accent1">
                  <a:lumMod val="75000"/>
                </a:schemeClr>
              </a:solidFill>
              <a:latin typeface="Segoe Script" panose="030B0504020000000003" pitchFamily="66" charset="0"/>
            </a:endParaRPr>
          </a:p>
          <a:p>
            <a:pPr marL="342900" lvl="0" indent="-342900">
              <a:lnSpc>
                <a:spcPct val="150000"/>
              </a:lnSpc>
              <a:buFont typeface="+mj-lt"/>
              <a:buAutoNum type="arabicPeriod"/>
            </a:pPr>
            <a:r>
              <a:rPr lang="en-US" sz="1800" dirty="0">
                <a:solidFill>
                  <a:schemeClr val="accent1">
                    <a:lumMod val="75000"/>
                  </a:schemeClr>
                </a:solidFill>
                <a:latin typeface="Segoe Script" panose="030B0504020000000003" pitchFamily="66" charset="0"/>
              </a:rPr>
              <a:t>THE INTERCELLULAR SPACE (18%) IN THE JUNCTIONAL, COMPARATIVELY WIDER THAN IN ORAL EPITHELIUM.</a:t>
            </a:r>
            <a:endParaRPr lang="en-IN" sz="1800" dirty="0">
              <a:solidFill>
                <a:schemeClr val="accent1">
                  <a:lumMod val="75000"/>
                </a:schemeClr>
              </a:solidFill>
              <a:latin typeface="Segoe Script" panose="030B0504020000000003" pitchFamily="66" charset="0"/>
            </a:endParaRPr>
          </a:p>
          <a:p>
            <a:pPr marL="342900" lvl="0" indent="-342900">
              <a:lnSpc>
                <a:spcPct val="150000"/>
              </a:lnSpc>
              <a:buFont typeface="+mj-lt"/>
              <a:buAutoNum type="arabicPeriod"/>
            </a:pPr>
            <a:r>
              <a:rPr lang="en-US" sz="1800" dirty="0">
                <a:solidFill>
                  <a:schemeClr val="accent1">
                    <a:lumMod val="75000"/>
                  </a:schemeClr>
                </a:solidFill>
                <a:latin typeface="Segoe Script" panose="030B0504020000000003" pitchFamily="66" charset="0"/>
              </a:rPr>
              <a:t>THE SIZE OF THE CELLS IN THE JUNCTIONAL EPITHELIUM , RELATIVE TO THE TISSUE VOLUME, ISLARGER THAN IN THE ORAL EPITHELIUM.</a:t>
            </a:r>
            <a:endParaRPr lang="en-IN" sz="1800" dirty="0">
              <a:solidFill>
                <a:schemeClr val="accent1">
                  <a:lumMod val="75000"/>
                </a:schemeClr>
              </a:solidFill>
              <a:latin typeface="Segoe Script" panose="030B0504020000000003" pitchFamily="66" charset="0"/>
            </a:endParaRPr>
          </a:p>
          <a:p>
            <a:pPr marL="342900" lvl="0" indent="-342900">
              <a:lnSpc>
                <a:spcPct val="150000"/>
              </a:lnSpc>
              <a:buFont typeface="+mj-lt"/>
              <a:buAutoNum type="arabicPeriod"/>
            </a:pPr>
            <a:r>
              <a:rPr lang="en-US" sz="1800" dirty="0">
                <a:solidFill>
                  <a:schemeClr val="accent1">
                    <a:lumMod val="75000"/>
                  </a:schemeClr>
                </a:solidFill>
                <a:latin typeface="Segoe Script" panose="030B0504020000000003" pitchFamily="66" charset="0"/>
              </a:rPr>
              <a:t>THE NUMBER OF DESMOSOMES IS SMALLER IN THE JUNCTIONAL EPITHELIUM THAN IN THE ORAL EPITHELIUM (4 TIMES LESS).</a:t>
            </a:r>
            <a:endParaRPr lang="en-IN" sz="1800" dirty="0">
              <a:solidFill>
                <a:schemeClr val="accent1">
                  <a:lumMod val="75000"/>
                </a:schemeClr>
              </a:solidFill>
              <a:latin typeface="Segoe Script" panose="030B0504020000000003" pitchFamily="66" charset="0"/>
            </a:endParaRPr>
          </a:p>
          <a:p>
            <a:pPr>
              <a:lnSpc>
                <a:spcPct val="150000"/>
              </a:lnSpc>
            </a:pPr>
            <a:endParaRPr lang="en-IN" sz="1800" dirty="0">
              <a:solidFill>
                <a:schemeClr val="accent1">
                  <a:lumMod val="75000"/>
                </a:schemeClr>
              </a:solidFill>
              <a:latin typeface="Segoe Script" panose="030B0504020000000003" pitchFamily="66" charset="0"/>
            </a:endParaRPr>
          </a:p>
        </p:txBody>
      </p:sp>
    </p:spTree>
    <p:extLst>
      <p:ext uri="{BB962C8B-B14F-4D97-AF65-F5344CB8AC3E}">
        <p14:creationId xmlns:p14="http://schemas.microsoft.com/office/powerpoint/2010/main" val="1453760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4E4B63-C801-4B4F-89DC-8F77411EB197}"/>
              </a:ext>
            </a:extLst>
          </p:cNvPr>
          <p:cNvSpPr>
            <a:spLocks noGrp="1"/>
          </p:cNvSpPr>
          <p:nvPr>
            <p:ph idx="1"/>
          </p:nvPr>
        </p:nvSpPr>
        <p:spPr>
          <a:xfrm>
            <a:off x="6738730" y="1582870"/>
            <a:ext cx="3918576" cy="1888434"/>
          </a:xfrm>
        </p:spPr>
        <p:txBody>
          <a:bodyPr>
            <a:noAutofit/>
          </a:bodyPr>
          <a:lstStyle/>
          <a:p>
            <a:pPr>
              <a:lnSpc>
                <a:spcPct val="170000"/>
              </a:lnSpc>
              <a:buFont typeface="Segoe Script" panose="030B0504020000000003" pitchFamily="66" charset="0"/>
              <a:buChar char="е"/>
            </a:pPr>
            <a:r>
              <a:rPr lang="en-US" sz="1800" b="1" u="sng" dirty="0">
                <a:solidFill>
                  <a:schemeClr val="accent1">
                    <a:lumMod val="75000"/>
                  </a:schemeClr>
                </a:solidFill>
                <a:latin typeface="Segoe Script" panose="030B0504020000000003" pitchFamily="66" charset="0"/>
              </a:rPr>
              <a:t>THE MUCOGINGIVAL JUNCTION-</a:t>
            </a:r>
            <a:r>
              <a:rPr lang="en-US" sz="1800" dirty="0">
                <a:solidFill>
                  <a:schemeClr val="accent1">
                    <a:lumMod val="75000"/>
                  </a:schemeClr>
                </a:solidFill>
                <a:latin typeface="Segoe Script" panose="030B0504020000000003" pitchFamily="66" charset="0"/>
              </a:rPr>
              <a:t> JUNCTION BETWEEN THE GINGIVA AND ALVEOLAR MUCOSA.</a:t>
            </a:r>
          </a:p>
          <a:p>
            <a:endParaRPr lang="en-IN" sz="1800" b="1" dirty="0">
              <a:solidFill>
                <a:schemeClr val="accent1">
                  <a:lumMod val="75000"/>
                </a:schemeClr>
              </a:solidFill>
              <a:latin typeface="Segoe Script" panose="030B0504020000000003" pitchFamily="66" charset="0"/>
            </a:endParaRPr>
          </a:p>
        </p:txBody>
      </p:sp>
      <p:sp>
        <p:nvSpPr>
          <p:cNvPr id="4" name="TextBox 3">
            <a:extLst>
              <a:ext uri="{FF2B5EF4-FFF2-40B4-BE49-F238E27FC236}">
                <a16:creationId xmlns:a16="http://schemas.microsoft.com/office/drawing/2014/main" id="{A9E3E0EB-8C72-47DF-BEE6-46C7AF21B8B3}"/>
              </a:ext>
            </a:extLst>
          </p:cNvPr>
          <p:cNvSpPr txBox="1"/>
          <p:nvPr/>
        </p:nvSpPr>
        <p:spPr>
          <a:xfrm>
            <a:off x="1534696" y="1667236"/>
            <a:ext cx="3812556" cy="1719702"/>
          </a:xfrm>
          <a:prstGeom prst="rect">
            <a:avLst/>
          </a:prstGeom>
          <a:noFill/>
        </p:spPr>
        <p:txBody>
          <a:bodyPr wrap="square" rtlCol="0">
            <a:spAutoFit/>
          </a:bodyPr>
          <a:lstStyle/>
          <a:p>
            <a:pPr marL="285750" indent="-285750">
              <a:lnSpc>
                <a:spcPct val="150000"/>
              </a:lnSpc>
              <a:buFont typeface="Segoe Script" panose="030B0504020000000003" pitchFamily="66" charset="0"/>
              <a:buChar char="е"/>
            </a:pPr>
            <a:r>
              <a:rPr lang="en-US" b="1" u="sng" dirty="0">
                <a:solidFill>
                  <a:schemeClr val="accent1">
                    <a:lumMod val="75000"/>
                  </a:schemeClr>
                </a:solidFill>
                <a:latin typeface="Segoe Script" panose="030B0504020000000003" pitchFamily="66" charset="0"/>
              </a:rPr>
              <a:t>THE MUCOCUTANEOUS JUNCTION-</a:t>
            </a:r>
            <a:r>
              <a:rPr lang="en-US" dirty="0">
                <a:solidFill>
                  <a:schemeClr val="accent1">
                    <a:lumMod val="75000"/>
                  </a:schemeClr>
                </a:solidFill>
                <a:latin typeface="Segoe Script" panose="030B0504020000000003" pitchFamily="66" charset="0"/>
              </a:rPr>
              <a:t> JUNCTION BETWEEN THE SKIN OF LIP AND ORAL MUCOSA.</a:t>
            </a:r>
          </a:p>
        </p:txBody>
      </p:sp>
      <p:pic>
        <p:nvPicPr>
          <p:cNvPr id="5" name="Picture 2">
            <a:extLst>
              <a:ext uri="{FF2B5EF4-FFF2-40B4-BE49-F238E27FC236}">
                <a16:creationId xmlns:a16="http://schemas.microsoft.com/office/drawing/2014/main" id="{9CEE6E12-0969-4BD0-84B3-E0F6BA4DD9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8060" y="3429000"/>
            <a:ext cx="3356114" cy="2604052"/>
          </a:xfrm>
          <a:prstGeom prst="rect">
            <a:avLst/>
          </a:prstGeom>
          <a:noFill/>
          <a:ln w="9652">
            <a:solidFill>
              <a:srgbClr val="0066FF"/>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9" descr="C:\Users\user\Pictures\My Pictures\Copy of p1.jpg">
            <a:extLst>
              <a:ext uri="{FF2B5EF4-FFF2-40B4-BE49-F238E27FC236}">
                <a16:creationId xmlns:a16="http://schemas.microsoft.com/office/drawing/2014/main" id="{AC549A46-2F35-4D00-A9A6-A9DA81FDE5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0715" y="3386938"/>
            <a:ext cx="3356113" cy="2617768"/>
          </a:xfrm>
          <a:prstGeom prst="rect">
            <a:avLst/>
          </a:prstGeom>
          <a:noFill/>
          <a:ln w="12700">
            <a:solidFill>
              <a:srgbClr val="0066FF"/>
            </a:solidFill>
            <a:miter lim="800000"/>
            <a:headEnd/>
            <a:tailEnd/>
          </a:ln>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CA40B970-C654-408E-B0A7-C7AE4792228C}"/>
              </a:ext>
            </a:extLst>
          </p:cNvPr>
          <p:cNvSpPr txBox="1">
            <a:spLocks/>
          </p:cNvSpPr>
          <p:nvPr/>
        </p:nvSpPr>
        <p:spPr>
          <a:xfrm>
            <a:off x="1534696" y="824948"/>
            <a:ext cx="9520158" cy="104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en-IN" sz="5400" b="1" dirty="0">
                <a:solidFill>
                  <a:schemeClr val="accent1">
                    <a:lumMod val="75000"/>
                  </a:schemeClr>
                </a:solidFill>
                <a:latin typeface="Segoe Script" panose="030B0504020000000003" pitchFamily="66" charset="0"/>
              </a:rPr>
              <a:t>INTRODUCTION</a:t>
            </a:r>
          </a:p>
        </p:txBody>
      </p:sp>
    </p:spTree>
    <p:extLst>
      <p:ext uri="{BB962C8B-B14F-4D97-AF65-F5344CB8AC3E}">
        <p14:creationId xmlns:p14="http://schemas.microsoft.com/office/powerpoint/2010/main" val="3222038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3C69BF-F6B8-4DFC-85B1-DB666E21ED61}"/>
              </a:ext>
            </a:extLst>
          </p:cNvPr>
          <p:cNvSpPr>
            <a:spLocks noGrp="1"/>
          </p:cNvSpPr>
          <p:nvPr>
            <p:ph type="title"/>
          </p:nvPr>
        </p:nvSpPr>
        <p:spPr/>
        <p:txBody>
          <a:bodyPr anchor="ctr">
            <a:noAutofit/>
          </a:bodyPr>
          <a:lstStyle/>
          <a:p>
            <a:r>
              <a:rPr lang="en-IN" sz="4400" b="1" dirty="0">
                <a:solidFill>
                  <a:schemeClr val="accent1">
                    <a:lumMod val="75000"/>
                  </a:schemeClr>
                </a:solidFill>
                <a:latin typeface="Segoe Script" panose="030B0504020000000003" pitchFamily="66" charset="0"/>
              </a:rPr>
              <a:t>HISTOLOGY OF JUNCTIONAL EPITHELIUM</a:t>
            </a:r>
          </a:p>
        </p:txBody>
      </p:sp>
      <p:sp>
        <p:nvSpPr>
          <p:cNvPr id="3" name="Content Placeholder 2">
            <a:extLst>
              <a:ext uri="{FF2B5EF4-FFF2-40B4-BE49-F238E27FC236}">
                <a16:creationId xmlns:a16="http://schemas.microsoft.com/office/drawing/2014/main" id="{5B973216-C575-4752-BC05-5D23D4E7C777}"/>
              </a:ext>
            </a:extLst>
          </p:cNvPr>
          <p:cNvSpPr>
            <a:spLocks noGrp="1"/>
          </p:cNvSpPr>
          <p:nvPr>
            <p:ph idx="1"/>
          </p:nvPr>
        </p:nvSpPr>
        <p:spPr>
          <a:xfrm>
            <a:off x="1300480" y="2015732"/>
            <a:ext cx="9754374" cy="3450613"/>
          </a:xfrm>
        </p:spPr>
        <p:txBody>
          <a:bodyPr>
            <a:normAutofit/>
          </a:bodyPr>
          <a:lstStyle/>
          <a:p>
            <a:pPr marL="0" lvl="0" indent="0">
              <a:lnSpc>
                <a:spcPct val="150000"/>
              </a:lnSpc>
              <a:buNone/>
            </a:pPr>
            <a:r>
              <a:rPr lang="en-US" dirty="0">
                <a:solidFill>
                  <a:schemeClr val="accent1">
                    <a:lumMod val="75000"/>
                  </a:schemeClr>
                </a:solidFill>
                <a:latin typeface="Segoe Script" panose="030B0504020000000003" pitchFamily="66" charset="0"/>
              </a:rPr>
              <a:t>4. THERE ARE FEWER INTERCELLULAR JUNCTIONS IN THE JUNCTIONAL EPITHELIUM THAN IN THE ORAL OR SULCULAR EPITHELIUM. THIS MAY EXPLAIN BOTH ITS SUSCEPTIBILITY TO TEARING DURING PROBING AND ITS GREATER PER­MEABILITY TO MIGRATING CELLS AND FLUIDS.</a:t>
            </a:r>
            <a:endParaRPr lang="en-IN" dirty="0">
              <a:solidFill>
                <a:schemeClr val="accent1">
                  <a:lumMod val="75000"/>
                </a:schemeClr>
              </a:solidFill>
              <a:latin typeface="Segoe Script" panose="030B0504020000000003" pitchFamily="66" charset="0"/>
            </a:endParaRPr>
          </a:p>
          <a:p>
            <a:pPr marL="0" lvl="0" indent="0">
              <a:lnSpc>
                <a:spcPct val="150000"/>
              </a:lnSpc>
              <a:buNone/>
            </a:pPr>
            <a:r>
              <a:rPr lang="en-US" dirty="0">
                <a:solidFill>
                  <a:schemeClr val="accent1">
                    <a:lumMod val="75000"/>
                  </a:schemeClr>
                </a:solidFill>
                <a:latin typeface="Segoe Script" panose="030B0504020000000003" pitchFamily="66" charset="0"/>
              </a:rPr>
              <a:t>5. HAVE MORE PROMINENT GOLGI APPARATUS THAN OTHER SURFACE GINGIVAL EPITHELIUM</a:t>
            </a:r>
            <a:endParaRPr lang="en-IN" dirty="0">
              <a:solidFill>
                <a:schemeClr val="accent1">
                  <a:lumMod val="75000"/>
                </a:schemeClr>
              </a:solidFill>
              <a:latin typeface="Segoe Script" panose="030B0504020000000003" pitchFamily="66" charset="0"/>
            </a:endParaRPr>
          </a:p>
          <a:p>
            <a:endParaRPr lang="en-IN" dirty="0"/>
          </a:p>
        </p:txBody>
      </p:sp>
    </p:spTree>
    <p:extLst>
      <p:ext uri="{BB962C8B-B14F-4D97-AF65-F5344CB8AC3E}">
        <p14:creationId xmlns:p14="http://schemas.microsoft.com/office/powerpoint/2010/main" val="37098082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029557C-2CAF-4384-B86C-C1D76BECE31C}"/>
              </a:ext>
            </a:extLst>
          </p:cNvPr>
          <p:cNvSpPr>
            <a:spLocks noGrp="1"/>
          </p:cNvSpPr>
          <p:nvPr>
            <p:ph type="title"/>
          </p:nvPr>
        </p:nvSpPr>
        <p:spPr/>
        <p:txBody>
          <a:bodyPr anchor="ctr">
            <a:noAutofit/>
          </a:bodyPr>
          <a:lstStyle/>
          <a:p>
            <a:r>
              <a:rPr lang="en-IN" sz="4400" b="1" dirty="0">
                <a:solidFill>
                  <a:schemeClr val="accent1">
                    <a:lumMod val="75000"/>
                  </a:schemeClr>
                </a:solidFill>
                <a:latin typeface="Segoe Script" panose="030B0504020000000003" pitchFamily="66" charset="0"/>
              </a:rPr>
              <a:t>HISTOLOGY OF JUNCTIONAL EPITHELIUM</a:t>
            </a:r>
          </a:p>
        </p:txBody>
      </p:sp>
      <p:sp>
        <p:nvSpPr>
          <p:cNvPr id="3" name="Content Placeholder 2">
            <a:extLst>
              <a:ext uri="{FF2B5EF4-FFF2-40B4-BE49-F238E27FC236}">
                <a16:creationId xmlns:a16="http://schemas.microsoft.com/office/drawing/2014/main" id="{2875B104-8884-4E35-A3F0-52143B66CB1D}"/>
              </a:ext>
            </a:extLst>
          </p:cNvPr>
          <p:cNvSpPr>
            <a:spLocks noGrp="1"/>
          </p:cNvSpPr>
          <p:nvPr>
            <p:ph idx="1"/>
          </p:nvPr>
        </p:nvSpPr>
        <p:spPr>
          <a:xfrm>
            <a:off x="1280160" y="2015732"/>
            <a:ext cx="6685280" cy="3816108"/>
          </a:xfrm>
        </p:spPr>
        <p:txBody>
          <a:bodyPr>
            <a:normAutofit fontScale="77500" lnSpcReduction="20000"/>
          </a:bodyPr>
          <a:lstStyle/>
          <a:p>
            <a:pPr>
              <a:lnSpc>
                <a:spcPct val="150000"/>
              </a:lnSpc>
              <a:buFont typeface="Segoe Script" panose="030B0504020000000003" pitchFamily="66" charset="0"/>
              <a:buChar char="е"/>
            </a:pPr>
            <a:r>
              <a:rPr lang="en-US" sz="2300" b="1" u="sng" dirty="0">
                <a:solidFill>
                  <a:schemeClr val="accent1">
                    <a:lumMod val="75000"/>
                  </a:schemeClr>
                </a:solidFill>
                <a:latin typeface="Segoe Script" panose="030B0504020000000003" pitchFamily="66" charset="0"/>
              </a:rPr>
              <a:t>ZONES OF JUNCTIONAL EPITHELIUM:</a:t>
            </a:r>
          </a:p>
          <a:p>
            <a:pPr>
              <a:lnSpc>
                <a:spcPct val="150000"/>
              </a:lnSpc>
              <a:buFont typeface="Wingdings" panose="05000000000000000000" pitchFamily="2" charset="2"/>
              <a:buChar char="ü"/>
            </a:pPr>
            <a:r>
              <a:rPr lang="en-US" b="1" u="sng" dirty="0">
                <a:solidFill>
                  <a:schemeClr val="accent1">
                    <a:lumMod val="75000"/>
                  </a:schemeClr>
                </a:solidFill>
                <a:latin typeface="Segoe Script" panose="030B0504020000000003" pitchFamily="66" charset="0"/>
              </a:rPr>
              <a:t>APICAL ZONE:- </a:t>
            </a:r>
            <a:r>
              <a:rPr lang="en-US" dirty="0">
                <a:solidFill>
                  <a:schemeClr val="accent1">
                    <a:lumMod val="75000"/>
                  </a:schemeClr>
                </a:solidFill>
                <a:latin typeface="Segoe Script" panose="030B0504020000000003" pitchFamily="66" charset="0"/>
              </a:rPr>
              <a:t>CONTAINS FEWER HEMIDESMOSOMES AND CELL WITH GERMINATIVE CHARACTERISTICS.</a:t>
            </a:r>
          </a:p>
          <a:p>
            <a:pPr>
              <a:lnSpc>
                <a:spcPct val="150000"/>
              </a:lnSpc>
              <a:buFont typeface="Wingdings" panose="05000000000000000000" pitchFamily="2" charset="2"/>
              <a:buChar char="ü"/>
            </a:pPr>
            <a:r>
              <a:rPr lang="en-US" b="1" u="sng" dirty="0">
                <a:solidFill>
                  <a:schemeClr val="accent1">
                    <a:lumMod val="75000"/>
                  </a:schemeClr>
                </a:solidFill>
                <a:latin typeface="Segoe Script" panose="030B0504020000000003" pitchFamily="66" charset="0"/>
              </a:rPr>
              <a:t>MIDDLE ZONE:- </a:t>
            </a:r>
            <a:r>
              <a:rPr lang="en-US" dirty="0">
                <a:solidFill>
                  <a:schemeClr val="accent1">
                    <a:lumMod val="75000"/>
                  </a:schemeClr>
                </a:solidFill>
                <a:latin typeface="Segoe Script" panose="030B0504020000000003" pitchFamily="66" charset="0"/>
              </a:rPr>
              <a:t>AREA OF GREATEST ATTACHMENT HAVING LARGE NUMBERS OF HEMIDESMOSOMES</a:t>
            </a:r>
          </a:p>
          <a:p>
            <a:pPr>
              <a:lnSpc>
                <a:spcPct val="150000"/>
              </a:lnSpc>
              <a:buFont typeface="Wingdings" panose="05000000000000000000" pitchFamily="2" charset="2"/>
              <a:buChar char="ü"/>
            </a:pPr>
            <a:r>
              <a:rPr lang="en-US" b="1" u="sng" dirty="0">
                <a:solidFill>
                  <a:schemeClr val="accent1">
                    <a:lumMod val="75000"/>
                  </a:schemeClr>
                </a:solidFill>
                <a:latin typeface="Segoe Script" panose="030B0504020000000003" pitchFamily="66" charset="0"/>
              </a:rPr>
              <a:t>CORONAL ZONE:- </a:t>
            </a:r>
            <a:r>
              <a:rPr lang="en-US" dirty="0">
                <a:solidFill>
                  <a:schemeClr val="accent1">
                    <a:lumMod val="75000"/>
                  </a:schemeClr>
                </a:solidFill>
                <a:latin typeface="Segoe Script" panose="030B0504020000000003" pitchFamily="66" charset="0"/>
              </a:rPr>
              <a:t>AREA OF GREATEST PERMEABILITY CHARACTERIZED BY NUMEROUS INTERCELLULAR SPACES. SOME OF WHICH DIRECTLY OPEN INTO INTERNAL BASAL LAMINA. </a:t>
            </a:r>
          </a:p>
          <a:p>
            <a:pPr>
              <a:lnSpc>
                <a:spcPct val="150000"/>
              </a:lnSpc>
            </a:pPr>
            <a:endParaRPr lang="en-IN" dirty="0">
              <a:solidFill>
                <a:schemeClr val="accent1">
                  <a:lumMod val="75000"/>
                </a:schemeClr>
              </a:solidFill>
              <a:latin typeface="Segoe Script" panose="030B0504020000000003" pitchFamily="66" charset="0"/>
            </a:endParaRPr>
          </a:p>
        </p:txBody>
      </p:sp>
      <p:pic>
        <p:nvPicPr>
          <p:cNvPr id="4" name="Content Placeholder 4" descr="anu 026">
            <a:extLst>
              <a:ext uri="{FF2B5EF4-FFF2-40B4-BE49-F238E27FC236}">
                <a16:creationId xmlns:a16="http://schemas.microsoft.com/office/drawing/2014/main" id="{8C261772-B821-4CA0-A163-5B14BBEA6940}"/>
              </a:ext>
            </a:extLst>
          </p:cNvPr>
          <p:cNvPicPr>
            <a:picLocks noChangeAspect="1" noChangeArrowheads="1"/>
          </p:cNvPicPr>
          <p:nvPr/>
        </p:nvPicPr>
        <p:blipFill>
          <a:blip r:embed="rId2">
            <a:lum bright="18000" contrast="12000"/>
            <a:extLst>
              <a:ext uri="{28A0092B-C50C-407E-A947-70E740481C1C}">
                <a14:useLocalDpi xmlns:a14="http://schemas.microsoft.com/office/drawing/2010/main" val="0"/>
              </a:ext>
            </a:extLst>
          </a:blip>
          <a:srcRect l="11954" t="6592" r="14883" b="9492"/>
          <a:stretch>
            <a:fillRect/>
          </a:stretch>
        </p:blipFill>
        <p:spPr bwMode="auto">
          <a:xfrm>
            <a:off x="8270240" y="1329136"/>
            <a:ext cx="3657600" cy="4651375"/>
          </a:xfrm>
          <a:prstGeom prst="rect">
            <a:avLst/>
          </a:prstGeom>
          <a:noFill/>
          <a:ln w="28575" cmpd="thinThick">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6732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CF40F-D063-4C46-A66F-DE32399BFB1C}"/>
              </a:ext>
            </a:extLst>
          </p:cNvPr>
          <p:cNvSpPr>
            <a:spLocks noGrp="1"/>
          </p:cNvSpPr>
          <p:nvPr>
            <p:ph type="title"/>
          </p:nvPr>
        </p:nvSpPr>
        <p:spPr/>
        <p:txBody>
          <a:bodyPr>
            <a:noAutofit/>
          </a:bodyPr>
          <a:lstStyle/>
          <a:p>
            <a:pPr>
              <a:lnSpc>
                <a:spcPct val="100000"/>
              </a:lnSpc>
            </a:pPr>
            <a:r>
              <a:rPr lang="en-IN" sz="4000" b="1" dirty="0">
                <a:solidFill>
                  <a:schemeClr val="accent1">
                    <a:lumMod val="75000"/>
                  </a:schemeClr>
                </a:solidFill>
                <a:latin typeface="Segoe Script" panose="030B0504020000000003" pitchFamily="66" charset="0"/>
              </a:rPr>
              <a:t>DYNAMICS OF JUNCTIONAL EPITHELIUM.</a:t>
            </a:r>
          </a:p>
        </p:txBody>
      </p:sp>
      <p:sp>
        <p:nvSpPr>
          <p:cNvPr id="3" name="Content Placeholder 2">
            <a:extLst>
              <a:ext uri="{FF2B5EF4-FFF2-40B4-BE49-F238E27FC236}">
                <a16:creationId xmlns:a16="http://schemas.microsoft.com/office/drawing/2014/main" id="{798B96D0-E4D1-4DAB-BA68-9A3BFA94A6EE}"/>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val="42526180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CF40F-D063-4C46-A66F-DE32399BFB1C}"/>
              </a:ext>
            </a:extLst>
          </p:cNvPr>
          <p:cNvSpPr>
            <a:spLocks noGrp="1"/>
          </p:cNvSpPr>
          <p:nvPr>
            <p:ph type="title"/>
          </p:nvPr>
        </p:nvSpPr>
        <p:spPr/>
        <p:txBody>
          <a:bodyPr>
            <a:noAutofit/>
          </a:bodyPr>
          <a:lstStyle/>
          <a:p>
            <a:pPr>
              <a:lnSpc>
                <a:spcPct val="100000"/>
              </a:lnSpc>
            </a:pPr>
            <a:r>
              <a:rPr lang="en-IN" sz="4000" b="1" dirty="0">
                <a:solidFill>
                  <a:schemeClr val="accent1">
                    <a:lumMod val="75000"/>
                  </a:schemeClr>
                </a:solidFill>
                <a:latin typeface="Segoe Script" panose="030B0504020000000003" pitchFamily="66" charset="0"/>
              </a:rPr>
              <a:t>DYNAMICS OF JUNCTIONAL EPITHELIUM.</a:t>
            </a:r>
          </a:p>
        </p:txBody>
      </p:sp>
      <p:sp>
        <p:nvSpPr>
          <p:cNvPr id="3" name="Content Placeholder 2">
            <a:extLst>
              <a:ext uri="{FF2B5EF4-FFF2-40B4-BE49-F238E27FC236}">
                <a16:creationId xmlns:a16="http://schemas.microsoft.com/office/drawing/2014/main" id="{798B96D0-E4D1-4DAB-BA68-9A3BFA94A6EE}"/>
              </a:ext>
            </a:extLst>
          </p:cNvPr>
          <p:cNvSpPr>
            <a:spLocks noGrp="1"/>
          </p:cNvSpPr>
          <p:nvPr>
            <p:ph idx="1"/>
          </p:nvPr>
        </p:nvSpPr>
        <p:spPr>
          <a:xfrm>
            <a:off x="1130270" y="2171768"/>
            <a:ext cx="7641589" cy="3814362"/>
          </a:xfrm>
        </p:spPr>
        <p:txBody>
          <a:bodyPr>
            <a:noAutofit/>
          </a:bodyPr>
          <a:lstStyle/>
          <a:p>
            <a:pPr>
              <a:lnSpc>
                <a:spcPct val="150000"/>
              </a:lnSpc>
              <a:buFont typeface="Segoe Script" panose="030B0504020000000003" pitchFamily="66" charset="0"/>
              <a:buChar char="е"/>
              <a:defRPr/>
            </a:pPr>
            <a:r>
              <a:rPr lang="en-US" sz="1600" dirty="0">
                <a:solidFill>
                  <a:srgbClr val="6D1D6B"/>
                </a:solidFill>
                <a:latin typeface="Segoe Script" panose="030B0504020000000003" pitchFamily="66" charset="0"/>
              </a:rPr>
              <a:t>CELL MITOSIS OCCURS IN THE BASAL AND DAT CELLS </a:t>
            </a:r>
            <a:r>
              <a:rPr lang="en-US" sz="1600" b="1" u="sng" dirty="0">
                <a:solidFill>
                  <a:srgbClr val="6D1D6B"/>
                </a:solidFill>
                <a:latin typeface="Segoe Script" panose="030B0504020000000003" pitchFamily="66" charset="0"/>
              </a:rPr>
              <a:t>(SALONEN 1994). </a:t>
            </a:r>
            <a:r>
              <a:rPr lang="en-US" sz="1600" dirty="0">
                <a:solidFill>
                  <a:srgbClr val="6D1D6B"/>
                </a:solidFill>
                <a:latin typeface="Segoe Script" panose="030B0504020000000003" pitchFamily="66" charset="0"/>
              </a:rPr>
              <a:t>DAT CELLS IN CORONAL JE EXPRESS NUMEROUS </a:t>
            </a:r>
            <a:r>
              <a:rPr lang="en-US" sz="1600" b="1" u="sng" dirty="0">
                <a:solidFill>
                  <a:srgbClr val="6D1D6B"/>
                </a:solidFill>
                <a:latin typeface="Segoe Script" panose="030B0504020000000003" pitchFamily="66" charset="0"/>
              </a:rPr>
              <a:t>TRANSFERRIN RECEPTORS </a:t>
            </a:r>
            <a:r>
              <a:rPr lang="en-US" sz="1600" dirty="0">
                <a:solidFill>
                  <a:srgbClr val="6D1D6B"/>
                </a:solidFill>
                <a:latin typeface="Segoe Script" panose="030B0504020000000003" pitchFamily="66" charset="0"/>
              </a:rPr>
              <a:t>INDICATING ACTIVE METABOLISM AND HIGH TURNOVER. SINCE THE DAT CELLS ARE CONNECTED TO THE BASAL LAMINA, A REMODELING OF THE EPITHELIAL ATTACHMENT OCCURS STATING </a:t>
            </a:r>
            <a:r>
              <a:rPr lang="en-US" sz="1600" b="1" u="sng" dirty="0">
                <a:solidFill>
                  <a:srgbClr val="6D1D6B"/>
                </a:solidFill>
                <a:latin typeface="Segoe Script" panose="030B0504020000000003" pitchFamily="66" charset="0"/>
              </a:rPr>
              <a:t>ITS DYNAMIC NATURE</a:t>
            </a:r>
            <a:r>
              <a:rPr lang="en-US" sz="1600" dirty="0">
                <a:solidFill>
                  <a:srgbClr val="6D1D6B"/>
                </a:solidFill>
                <a:latin typeface="Segoe Script" panose="030B0504020000000003" pitchFamily="66" charset="0"/>
              </a:rPr>
              <a:t>.</a:t>
            </a:r>
          </a:p>
          <a:p>
            <a:pPr>
              <a:lnSpc>
                <a:spcPct val="150000"/>
              </a:lnSpc>
              <a:buFont typeface="Segoe Script" panose="030B0504020000000003" pitchFamily="66" charset="0"/>
              <a:buChar char="е"/>
              <a:defRPr/>
            </a:pPr>
            <a:r>
              <a:rPr lang="en-US" sz="1600" dirty="0">
                <a:solidFill>
                  <a:srgbClr val="6D1D6B"/>
                </a:solidFill>
                <a:latin typeface="Segoe Script" panose="030B0504020000000003" pitchFamily="66" charset="0"/>
              </a:rPr>
              <a:t>JE CELLS MIGRATE IN CORONAL DIRECTION FROM BASAL LAYER TO DESQUAMATE IN THE GINGIVAL SULCUS IN APPROXIMATELY </a:t>
            </a:r>
            <a:r>
              <a:rPr lang="en-US" sz="1600" b="1" u="sng" dirty="0">
                <a:solidFill>
                  <a:srgbClr val="6D1D6B"/>
                </a:solidFill>
                <a:latin typeface="Segoe Script" panose="030B0504020000000003" pitchFamily="66" charset="0"/>
              </a:rPr>
              <a:t>6 DAYS</a:t>
            </a:r>
            <a:r>
              <a:rPr lang="en-US" sz="1600" dirty="0">
                <a:solidFill>
                  <a:srgbClr val="6D1D6B"/>
                </a:solidFill>
                <a:latin typeface="Segoe Script" panose="030B0504020000000003" pitchFamily="66" charset="0"/>
              </a:rPr>
              <a:t>. </a:t>
            </a:r>
          </a:p>
          <a:p>
            <a:pPr>
              <a:lnSpc>
                <a:spcPct val="150000"/>
              </a:lnSpc>
              <a:defRPr/>
            </a:pPr>
            <a:endParaRPr lang="en-US" sz="1600" dirty="0">
              <a:solidFill>
                <a:srgbClr val="6D1D6B"/>
              </a:solidFill>
              <a:latin typeface="Segoe Script" panose="030B0504020000000003" pitchFamily="66" charset="0"/>
            </a:endParaRPr>
          </a:p>
          <a:p>
            <a:pPr>
              <a:lnSpc>
                <a:spcPct val="150000"/>
              </a:lnSpc>
            </a:pPr>
            <a:endParaRPr lang="en-IN" sz="1600" dirty="0">
              <a:solidFill>
                <a:srgbClr val="6D1D6B"/>
              </a:solidFill>
              <a:latin typeface="Segoe Script" panose="030B0504020000000003" pitchFamily="66" charset="0"/>
            </a:endParaRPr>
          </a:p>
        </p:txBody>
      </p:sp>
      <p:pic>
        <p:nvPicPr>
          <p:cNvPr id="5" name="Picture 2">
            <a:extLst>
              <a:ext uri="{FF2B5EF4-FFF2-40B4-BE49-F238E27FC236}">
                <a16:creationId xmlns:a16="http://schemas.microsoft.com/office/drawing/2014/main" id="{26129A54-F6E5-4186-9A60-430376DB96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0325" y="875476"/>
            <a:ext cx="3241675" cy="502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7660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CF40F-D063-4C46-A66F-DE32399BFB1C}"/>
              </a:ext>
            </a:extLst>
          </p:cNvPr>
          <p:cNvSpPr>
            <a:spLocks noGrp="1"/>
          </p:cNvSpPr>
          <p:nvPr>
            <p:ph type="title"/>
          </p:nvPr>
        </p:nvSpPr>
        <p:spPr/>
        <p:txBody>
          <a:bodyPr>
            <a:noAutofit/>
          </a:bodyPr>
          <a:lstStyle/>
          <a:p>
            <a:pPr>
              <a:lnSpc>
                <a:spcPct val="100000"/>
              </a:lnSpc>
            </a:pPr>
            <a:r>
              <a:rPr lang="en-IN" sz="4000" b="1" dirty="0">
                <a:solidFill>
                  <a:schemeClr val="accent1">
                    <a:lumMod val="75000"/>
                  </a:schemeClr>
                </a:solidFill>
                <a:latin typeface="Segoe Script" panose="030B0504020000000003" pitchFamily="66" charset="0"/>
              </a:rPr>
              <a:t>DYNAMICS OF JUNCT-</a:t>
            </a:r>
            <a:br>
              <a:rPr lang="en-IN" sz="4000" b="1" dirty="0">
                <a:solidFill>
                  <a:schemeClr val="accent1">
                    <a:lumMod val="75000"/>
                  </a:schemeClr>
                </a:solidFill>
                <a:latin typeface="Segoe Script" panose="030B0504020000000003" pitchFamily="66" charset="0"/>
              </a:rPr>
            </a:br>
            <a:r>
              <a:rPr lang="en-IN" sz="4000" b="1" dirty="0">
                <a:solidFill>
                  <a:schemeClr val="accent1">
                    <a:lumMod val="75000"/>
                  </a:schemeClr>
                </a:solidFill>
                <a:latin typeface="Segoe Script" panose="030B0504020000000003" pitchFamily="66" charset="0"/>
              </a:rPr>
              <a:t>IONAL EPITHELIUM.</a:t>
            </a:r>
          </a:p>
        </p:txBody>
      </p:sp>
      <p:sp>
        <p:nvSpPr>
          <p:cNvPr id="3" name="Content Placeholder 2">
            <a:extLst>
              <a:ext uri="{FF2B5EF4-FFF2-40B4-BE49-F238E27FC236}">
                <a16:creationId xmlns:a16="http://schemas.microsoft.com/office/drawing/2014/main" id="{798B96D0-E4D1-4DAB-BA68-9A3BFA94A6EE}"/>
              </a:ext>
            </a:extLst>
          </p:cNvPr>
          <p:cNvSpPr>
            <a:spLocks noGrp="1"/>
          </p:cNvSpPr>
          <p:nvPr>
            <p:ph idx="1"/>
          </p:nvPr>
        </p:nvSpPr>
        <p:spPr>
          <a:xfrm>
            <a:off x="1130271" y="2171769"/>
            <a:ext cx="10363524" cy="3644240"/>
          </a:xfrm>
        </p:spPr>
        <p:txBody>
          <a:bodyPr>
            <a:noAutofit/>
          </a:bodyPr>
          <a:lstStyle/>
          <a:p>
            <a:pPr>
              <a:lnSpc>
                <a:spcPct val="150000"/>
              </a:lnSpc>
              <a:buFont typeface="Segoe Script" panose="030B0504020000000003" pitchFamily="66" charset="0"/>
              <a:buChar char="е"/>
              <a:defRPr/>
            </a:pPr>
            <a:r>
              <a:rPr lang="en-US" sz="1800" dirty="0">
                <a:solidFill>
                  <a:srgbClr val="6D1D6B"/>
                </a:solidFill>
                <a:latin typeface="Segoe Script" panose="030B0504020000000003" pitchFamily="66" charset="0"/>
              </a:rPr>
              <a:t>DISTURBANCES OF THE EPITHELIAL ATTACHNENT RESULTS IN </a:t>
            </a:r>
            <a:r>
              <a:rPr lang="en-US" sz="1800" b="1" u="sng" dirty="0">
                <a:solidFill>
                  <a:srgbClr val="6D1D6B"/>
                </a:solidFill>
                <a:latin typeface="Segoe Script" panose="030B0504020000000003" pitchFamily="66" charset="0"/>
              </a:rPr>
              <a:t>DEEPENING OF GINGIVAL SULCUS</a:t>
            </a:r>
            <a:r>
              <a:rPr lang="en-US" sz="1800" dirty="0">
                <a:solidFill>
                  <a:srgbClr val="6D1D6B"/>
                </a:solidFill>
                <a:latin typeface="Segoe Script" panose="030B0504020000000003" pitchFamily="66" charset="0"/>
              </a:rPr>
              <a:t>.</a:t>
            </a:r>
          </a:p>
          <a:p>
            <a:pPr>
              <a:lnSpc>
                <a:spcPct val="150000"/>
              </a:lnSpc>
              <a:buFont typeface="Segoe Script" panose="030B0504020000000003" pitchFamily="66" charset="0"/>
              <a:buChar char="е"/>
              <a:defRPr/>
            </a:pPr>
            <a:r>
              <a:rPr lang="en-US" sz="1800" dirty="0">
                <a:solidFill>
                  <a:srgbClr val="6D1D6B"/>
                </a:solidFill>
                <a:latin typeface="Segoe Script" panose="030B0504020000000003" pitchFamily="66" charset="0"/>
              </a:rPr>
              <a:t>THIS CAN BE DUE TO </a:t>
            </a:r>
            <a:r>
              <a:rPr lang="en-US" sz="1800" b="1" u="sng" dirty="0" err="1">
                <a:solidFill>
                  <a:srgbClr val="6D1D6B"/>
                </a:solidFill>
                <a:latin typeface="Segoe Script" panose="030B0504020000000003" pitchFamily="66" charset="0"/>
              </a:rPr>
              <a:t>i</a:t>
            </a:r>
            <a:r>
              <a:rPr lang="en-US" sz="1800" b="1" u="sng" dirty="0">
                <a:solidFill>
                  <a:srgbClr val="6D1D6B"/>
                </a:solidFill>
                <a:latin typeface="Segoe Script" panose="030B0504020000000003" pitchFamily="66" charset="0"/>
              </a:rPr>
              <a:t>. INFLAMMATORY PROCESS</a:t>
            </a:r>
            <a:r>
              <a:rPr lang="en-US" sz="1800" dirty="0">
                <a:solidFill>
                  <a:srgbClr val="6D1D6B"/>
                </a:solidFill>
                <a:latin typeface="Segoe Script" panose="030B0504020000000003" pitchFamily="66" charset="0"/>
              </a:rPr>
              <a:t>, </a:t>
            </a:r>
            <a:r>
              <a:rPr lang="en-US" sz="1800" b="1" u="sng" dirty="0">
                <a:solidFill>
                  <a:srgbClr val="6D1D6B"/>
                </a:solidFill>
                <a:latin typeface="Segoe Script" panose="030B0504020000000003" pitchFamily="66" charset="0"/>
              </a:rPr>
              <a:t>ii. IMMUNE RESPONSE TO BACTERIA</a:t>
            </a:r>
            <a:r>
              <a:rPr lang="en-US" sz="1800" dirty="0">
                <a:solidFill>
                  <a:srgbClr val="6D1D6B"/>
                </a:solidFill>
                <a:latin typeface="Segoe Script" panose="030B0504020000000003" pitchFamily="66" charset="0"/>
              </a:rPr>
              <a:t>, </a:t>
            </a:r>
            <a:r>
              <a:rPr lang="en-US" sz="1800" b="1" u="sng" dirty="0">
                <a:solidFill>
                  <a:srgbClr val="6D1D6B"/>
                </a:solidFill>
                <a:latin typeface="Segoe Script" panose="030B0504020000000003" pitchFamily="66" charset="0"/>
              </a:rPr>
              <a:t>iii. MECHANICAL IRRITATION DUE TO INSTRUMENTATION</a:t>
            </a:r>
            <a:r>
              <a:rPr lang="en-US" sz="1800" dirty="0">
                <a:solidFill>
                  <a:srgbClr val="6D1D6B"/>
                </a:solidFill>
                <a:latin typeface="Segoe Script" panose="030B0504020000000003" pitchFamily="66" charset="0"/>
              </a:rPr>
              <a:t>, </a:t>
            </a:r>
            <a:r>
              <a:rPr lang="en-US" sz="1800" b="1" u="sng" dirty="0">
                <a:solidFill>
                  <a:srgbClr val="6D1D6B"/>
                </a:solidFill>
                <a:latin typeface="Segoe Script" panose="030B0504020000000003" pitchFamily="66" charset="0"/>
              </a:rPr>
              <a:t>FOOD IMPACTION </a:t>
            </a:r>
            <a:r>
              <a:rPr lang="en-US" sz="1800" dirty="0">
                <a:solidFill>
                  <a:srgbClr val="6D1D6B"/>
                </a:solidFill>
                <a:latin typeface="Segoe Script" panose="030B0504020000000003" pitchFamily="66" charset="0"/>
              </a:rPr>
              <a:t>&amp; </a:t>
            </a:r>
            <a:r>
              <a:rPr lang="en-US" sz="1800" b="1" u="sng" dirty="0">
                <a:solidFill>
                  <a:srgbClr val="6D1D6B"/>
                </a:solidFill>
                <a:latin typeface="Segoe Script" panose="030B0504020000000003" pitchFamily="66" charset="0"/>
              </a:rPr>
              <a:t>PLAQUE AND CALCULUS FORMATION</a:t>
            </a:r>
            <a:r>
              <a:rPr lang="en-US" sz="1800" dirty="0">
                <a:solidFill>
                  <a:srgbClr val="6D1D6B"/>
                </a:solidFill>
                <a:latin typeface="Segoe Script" panose="030B0504020000000003" pitchFamily="66" charset="0"/>
              </a:rPr>
              <a:t>.</a:t>
            </a:r>
          </a:p>
          <a:p>
            <a:pPr>
              <a:lnSpc>
                <a:spcPct val="150000"/>
              </a:lnSpc>
              <a:buFont typeface="Segoe Script" panose="030B0504020000000003" pitchFamily="66" charset="0"/>
              <a:buChar char="е"/>
            </a:pPr>
            <a:r>
              <a:rPr lang="en-US" sz="1800" dirty="0">
                <a:solidFill>
                  <a:srgbClr val="6D1D6B"/>
                </a:solidFill>
                <a:latin typeface="Segoe Script" panose="030B0504020000000003" pitchFamily="66" charset="0"/>
              </a:rPr>
              <a:t>EVEN WHEN </a:t>
            </a:r>
            <a:r>
              <a:rPr lang="en-US" sz="1800" b="1" u="sng" dirty="0">
                <a:solidFill>
                  <a:srgbClr val="6D1D6B"/>
                </a:solidFill>
                <a:latin typeface="Segoe Script" panose="030B0504020000000003" pitchFamily="66" charset="0"/>
              </a:rPr>
              <a:t>JUNCTIONAL EPITHELIUM </a:t>
            </a:r>
            <a:r>
              <a:rPr lang="en-US" sz="1800" dirty="0">
                <a:solidFill>
                  <a:srgbClr val="6D1D6B"/>
                </a:solidFill>
                <a:latin typeface="Segoe Script" panose="030B0504020000000003" pitchFamily="66" charset="0"/>
              </a:rPr>
              <a:t>HAS COMPLETELY </a:t>
            </a:r>
            <a:r>
              <a:rPr lang="en-US" sz="1800" b="1" u="sng" dirty="0">
                <a:solidFill>
                  <a:srgbClr val="6D1D6B"/>
                </a:solidFill>
                <a:latin typeface="Segoe Script" panose="030B0504020000000003" pitchFamily="66" charset="0"/>
              </a:rPr>
              <a:t>MIGRATED ONTO CEMENTUM</a:t>
            </a:r>
            <a:r>
              <a:rPr lang="en-US" sz="1800" dirty="0">
                <a:solidFill>
                  <a:srgbClr val="6D1D6B"/>
                </a:solidFill>
                <a:latin typeface="Segoe Script" panose="030B0504020000000003" pitchFamily="66" charset="0"/>
              </a:rPr>
              <a:t>, ATTACHMENT IS </a:t>
            </a:r>
            <a:r>
              <a:rPr lang="en-US" sz="1800" b="1" u="sng" dirty="0">
                <a:solidFill>
                  <a:srgbClr val="6D1D6B"/>
                </a:solidFill>
                <a:latin typeface="Segoe Script" panose="030B0504020000000003" pitchFamily="66" charset="0"/>
              </a:rPr>
              <a:t>STILL MEDIATED BY BASAL LAMINA AND BY HEMIDESMOSOMES.</a:t>
            </a:r>
          </a:p>
          <a:p>
            <a:pPr>
              <a:lnSpc>
                <a:spcPct val="150000"/>
              </a:lnSpc>
              <a:buFont typeface="Segoe Script" panose="030B0504020000000003" pitchFamily="66" charset="0"/>
              <a:buChar char="е"/>
            </a:pPr>
            <a:endParaRPr lang="en-IN" sz="1800" dirty="0">
              <a:solidFill>
                <a:srgbClr val="6D1D6B"/>
              </a:solidFill>
              <a:latin typeface="Segoe Script" panose="030B0504020000000003" pitchFamily="66" charset="0"/>
            </a:endParaRPr>
          </a:p>
        </p:txBody>
      </p:sp>
    </p:spTree>
    <p:extLst>
      <p:ext uri="{BB962C8B-B14F-4D97-AF65-F5344CB8AC3E}">
        <p14:creationId xmlns:p14="http://schemas.microsoft.com/office/powerpoint/2010/main" val="31682957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CF40F-D063-4C46-A66F-DE32399BFB1C}"/>
              </a:ext>
            </a:extLst>
          </p:cNvPr>
          <p:cNvSpPr>
            <a:spLocks noGrp="1"/>
          </p:cNvSpPr>
          <p:nvPr>
            <p:ph type="title"/>
          </p:nvPr>
        </p:nvSpPr>
        <p:spPr>
          <a:xfrm>
            <a:off x="1130270" y="953324"/>
            <a:ext cx="10204037" cy="1049235"/>
          </a:xfrm>
        </p:spPr>
        <p:txBody>
          <a:bodyPr>
            <a:noAutofit/>
          </a:bodyPr>
          <a:lstStyle/>
          <a:p>
            <a:pPr>
              <a:lnSpc>
                <a:spcPct val="100000"/>
              </a:lnSpc>
            </a:pPr>
            <a:r>
              <a:rPr lang="en-IN" sz="4000" b="1" dirty="0">
                <a:solidFill>
                  <a:schemeClr val="accent1">
                    <a:lumMod val="75000"/>
                  </a:schemeClr>
                </a:solidFill>
                <a:latin typeface="Segoe Script" panose="030B0504020000000003" pitchFamily="66" charset="0"/>
              </a:rPr>
              <a:t>FUNCTIONS OF JE- STRUCTURES &amp; MOLECULES RELATED TO IT</a:t>
            </a:r>
          </a:p>
        </p:txBody>
      </p:sp>
      <p:sp>
        <p:nvSpPr>
          <p:cNvPr id="3" name="Content Placeholder 2">
            <a:extLst>
              <a:ext uri="{FF2B5EF4-FFF2-40B4-BE49-F238E27FC236}">
                <a16:creationId xmlns:a16="http://schemas.microsoft.com/office/drawing/2014/main" id="{798B96D0-E4D1-4DAB-BA68-9A3BFA94A6EE}"/>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val="11583568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CF40F-D063-4C46-A66F-DE32399BFB1C}"/>
              </a:ext>
            </a:extLst>
          </p:cNvPr>
          <p:cNvSpPr>
            <a:spLocks noGrp="1"/>
          </p:cNvSpPr>
          <p:nvPr>
            <p:ph type="title"/>
          </p:nvPr>
        </p:nvSpPr>
        <p:spPr>
          <a:xfrm>
            <a:off x="1130270" y="953324"/>
            <a:ext cx="10204037" cy="1049235"/>
          </a:xfrm>
        </p:spPr>
        <p:txBody>
          <a:bodyPr>
            <a:noAutofit/>
          </a:bodyPr>
          <a:lstStyle/>
          <a:p>
            <a:pPr>
              <a:lnSpc>
                <a:spcPct val="100000"/>
              </a:lnSpc>
            </a:pPr>
            <a:r>
              <a:rPr lang="en-IN" sz="4000" b="1" dirty="0">
                <a:solidFill>
                  <a:schemeClr val="accent1">
                    <a:lumMod val="75000"/>
                  </a:schemeClr>
                </a:solidFill>
                <a:latin typeface="Segoe Script" panose="030B0504020000000003" pitchFamily="66" charset="0"/>
              </a:rPr>
              <a:t>FUNCTIONS OF JE- STRUCTURES &amp; MOLECULES RELATED TO IT</a:t>
            </a:r>
          </a:p>
        </p:txBody>
      </p:sp>
      <p:sp>
        <p:nvSpPr>
          <p:cNvPr id="3" name="Content Placeholder 2">
            <a:extLst>
              <a:ext uri="{FF2B5EF4-FFF2-40B4-BE49-F238E27FC236}">
                <a16:creationId xmlns:a16="http://schemas.microsoft.com/office/drawing/2014/main" id="{798B96D0-E4D1-4DAB-BA68-9A3BFA94A6EE}"/>
              </a:ext>
            </a:extLst>
          </p:cNvPr>
          <p:cNvSpPr>
            <a:spLocks noGrp="1"/>
          </p:cNvSpPr>
          <p:nvPr>
            <p:ph idx="1"/>
          </p:nvPr>
        </p:nvSpPr>
        <p:spPr/>
        <p:txBody>
          <a:bodyPr>
            <a:normAutofit/>
          </a:bodyPr>
          <a:lstStyle/>
          <a:p>
            <a:pPr>
              <a:buFont typeface="Segoe Script" panose="030B0504020000000003" pitchFamily="66" charset="0"/>
              <a:buChar char="е"/>
            </a:pPr>
            <a:r>
              <a:rPr lang="en-IN" b="1" u="sng" dirty="0">
                <a:solidFill>
                  <a:srgbClr val="6D1D6B"/>
                </a:solidFill>
                <a:latin typeface="Segoe Script" panose="030B0504020000000003" pitchFamily="66" charset="0"/>
              </a:rPr>
              <a:t>FUNCTIONS INCLUDE-</a:t>
            </a:r>
          </a:p>
          <a:p>
            <a:pPr marL="457200" indent="-457200">
              <a:buAutoNum type="arabicPeriod"/>
            </a:pPr>
            <a:r>
              <a:rPr lang="en-IN" dirty="0">
                <a:solidFill>
                  <a:srgbClr val="6D1D6B"/>
                </a:solidFill>
                <a:latin typeface="Segoe Script" panose="030B0504020000000003" pitchFamily="66" charset="0"/>
              </a:rPr>
              <a:t>EPITHELIAL BARRIER</a:t>
            </a:r>
          </a:p>
          <a:p>
            <a:pPr marL="457200" indent="-457200">
              <a:buAutoNum type="arabicPeriod"/>
            </a:pPr>
            <a:r>
              <a:rPr lang="en-IN" dirty="0">
                <a:solidFill>
                  <a:srgbClr val="6D1D6B"/>
                </a:solidFill>
                <a:latin typeface="Segoe Script" panose="030B0504020000000003" pitchFamily="66" charset="0"/>
              </a:rPr>
              <a:t>SEMI PERMEABILITY</a:t>
            </a:r>
          </a:p>
          <a:p>
            <a:pPr marL="457200" indent="-457200">
              <a:buAutoNum type="arabicPeriod"/>
            </a:pPr>
            <a:r>
              <a:rPr lang="en-IN" dirty="0">
                <a:solidFill>
                  <a:srgbClr val="6D1D6B"/>
                </a:solidFill>
                <a:latin typeface="Segoe Script" panose="030B0504020000000003" pitchFamily="66" charset="0"/>
              </a:rPr>
              <a:t>RAPID TURNOVER</a:t>
            </a:r>
          </a:p>
          <a:p>
            <a:pPr marL="457200" indent="-457200">
              <a:buFont typeface="Arial" panose="020B0604020202020204" pitchFamily="34" charset="0"/>
              <a:buAutoNum type="arabicPeriod"/>
            </a:pPr>
            <a:r>
              <a:rPr lang="en-IN" dirty="0">
                <a:solidFill>
                  <a:srgbClr val="6D1D6B"/>
                </a:solidFill>
                <a:latin typeface="Segoe Script" panose="030B0504020000000003" pitchFamily="66" charset="0"/>
              </a:rPr>
              <a:t>DEFENSE</a:t>
            </a:r>
          </a:p>
          <a:p>
            <a:pPr marL="457200" indent="-457200">
              <a:buAutoNum type="arabicPeriod"/>
            </a:pPr>
            <a:r>
              <a:rPr lang="en-IN" dirty="0">
                <a:solidFill>
                  <a:srgbClr val="6D1D6B"/>
                </a:solidFill>
                <a:latin typeface="Segoe Script" panose="030B0504020000000003" pitchFamily="66" charset="0"/>
              </a:rPr>
              <a:t>PROTECTIVE NATURE</a:t>
            </a:r>
          </a:p>
        </p:txBody>
      </p:sp>
    </p:spTree>
    <p:extLst>
      <p:ext uri="{BB962C8B-B14F-4D97-AF65-F5344CB8AC3E}">
        <p14:creationId xmlns:p14="http://schemas.microsoft.com/office/powerpoint/2010/main" val="14161153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C8ABAAE-2FD0-4C29-BD01-B4C9C1EDFA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434" y="855854"/>
            <a:ext cx="11992487" cy="5869464"/>
          </a:xfrm>
        </p:spPr>
      </p:pic>
      <p:sp>
        <p:nvSpPr>
          <p:cNvPr id="4" name="Title 1">
            <a:extLst>
              <a:ext uri="{FF2B5EF4-FFF2-40B4-BE49-F238E27FC236}">
                <a16:creationId xmlns:a16="http://schemas.microsoft.com/office/drawing/2014/main" id="{6209DC28-163C-4025-9BDC-DECDD1596315}"/>
              </a:ext>
            </a:extLst>
          </p:cNvPr>
          <p:cNvSpPr>
            <a:spLocks noGrp="1"/>
          </p:cNvSpPr>
          <p:nvPr>
            <p:ph type="title"/>
          </p:nvPr>
        </p:nvSpPr>
        <p:spPr>
          <a:xfrm>
            <a:off x="-28653" y="-27483"/>
            <a:ext cx="12220653" cy="1265267"/>
          </a:xfrm>
        </p:spPr>
        <p:txBody>
          <a:bodyPr>
            <a:noAutofit/>
          </a:bodyPr>
          <a:lstStyle/>
          <a:p>
            <a:pPr>
              <a:lnSpc>
                <a:spcPct val="100000"/>
              </a:lnSpc>
            </a:pPr>
            <a:r>
              <a:rPr lang="en-IN" sz="2800" b="1" dirty="0">
                <a:solidFill>
                  <a:schemeClr val="accent1">
                    <a:lumMod val="75000"/>
                  </a:schemeClr>
                </a:solidFill>
                <a:latin typeface="Segoe Script" panose="030B0504020000000003" pitchFamily="66" charset="0"/>
              </a:rPr>
              <a:t>FUNCTIONS OF JE- STRUCTURES &amp; MOLECULES RELATED TO IT</a:t>
            </a:r>
          </a:p>
        </p:txBody>
      </p:sp>
      <p:sp>
        <p:nvSpPr>
          <p:cNvPr id="3" name="Rectangle: Rounded Corners 2">
            <a:extLst>
              <a:ext uri="{FF2B5EF4-FFF2-40B4-BE49-F238E27FC236}">
                <a16:creationId xmlns:a16="http://schemas.microsoft.com/office/drawing/2014/main" id="{5FBB1E29-D8F7-405F-BEFC-184C10864768}"/>
              </a:ext>
            </a:extLst>
          </p:cNvPr>
          <p:cNvSpPr/>
          <p:nvPr/>
        </p:nvSpPr>
        <p:spPr>
          <a:xfrm>
            <a:off x="95434" y="4859076"/>
            <a:ext cx="9601459" cy="73364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4E67C48E-4F12-448A-A7CD-9D8C8F0DEE00}"/>
              </a:ext>
            </a:extLst>
          </p:cNvPr>
          <p:cNvSpPr/>
          <p:nvPr/>
        </p:nvSpPr>
        <p:spPr>
          <a:xfrm>
            <a:off x="104079" y="5991672"/>
            <a:ext cx="9601459" cy="73364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7">
            <a:extLst>
              <a:ext uri="{FF2B5EF4-FFF2-40B4-BE49-F238E27FC236}">
                <a16:creationId xmlns:a16="http://schemas.microsoft.com/office/drawing/2014/main" id="{91D56EA9-7F20-4271-BF7D-D531FA1AB82C}"/>
              </a:ext>
            </a:extLst>
          </p:cNvPr>
          <p:cNvSpPr/>
          <p:nvPr/>
        </p:nvSpPr>
        <p:spPr>
          <a:xfrm>
            <a:off x="95433" y="3500881"/>
            <a:ext cx="9601459" cy="126526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3901767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FC68AE-F820-4C26-994F-C1586C2D8B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26" y="2173006"/>
            <a:ext cx="12224863" cy="2766984"/>
          </a:xfrm>
        </p:spPr>
      </p:pic>
      <p:sp>
        <p:nvSpPr>
          <p:cNvPr id="4" name="Title 1">
            <a:extLst>
              <a:ext uri="{FF2B5EF4-FFF2-40B4-BE49-F238E27FC236}">
                <a16:creationId xmlns:a16="http://schemas.microsoft.com/office/drawing/2014/main" id="{6209DC28-163C-4025-9BDC-DECDD1596315}"/>
              </a:ext>
            </a:extLst>
          </p:cNvPr>
          <p:cNvSpPr>
            <a:spLocks noGrp="1"/>
          </p:cNvSpPr>
          <p:nvPr>
            <p:ph type="title"/>
          </p:nvPr>
        </p:nvSpPr>
        <p:spPr>
          <a:xfrm>
            <a:off x="1130300" y="954088"/>
            <a:ext cx="9602788" cy="1047750"/>
          </a:xfrm>
        </p:spPr>
        <p:txBody>
          <a:bodyPr>
            <a:noAutofit/>
          </a:bodyPr>
          <a:lstStyle/>
          <a:p>
            <a:pPr>
              <a:lnSpc>
                <a:spcPct val="100000"/>
              </a:lnSpc>
            </a:pPr>
            <a:r>
              <a:rPr lang="en-IN" sz="4000" b="1" dirty="0">
                <a:solidFill>
                  <a:schemeClr val="accent1">
                    <a:lumMod val="75000"/>
                  </a:schemeClr>
                </a:solidFill>
                <a:latin typeface="Segoe Script" panose="030B0504020000000003" pitchFamily="66" charset="0"/>
              </a:rPr>
              <a:t>FUNCTIONS OF JE- STRUCTURES &amp; MOLECULES RELATED TO IT</a:t>
            </a:r>
          </a:p>
        </p:txBody>
      </p:sp>
    </p:spTree>
    <p:extLst>
      <p:ext uri="{BB962C8B-B14F-4D97-AF65-F5344CB8AC3E}">
        <p14:creationId xmlns:p14="http://schemas.microsoft.com/office/powerpoint/2010/main" val="34694113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91479C8-6540-4E8B-8E93-5A051CAEA4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001838"/>
            <a:ext cx="12141570" cy="1955355"/>
          </a:xfrm>
        </p:spPr>
      </p:pic>
      <p:sp>
        <p:nvSpPr>
          <p:cNvPr id="4" name="Title 1">
            <a:extLst>
              <a:ext uri="{FF2B5EF4-FFF2-40B4-BE49-F238E27FC236}">
                <a16:creationId xmlns:a16="http://schemas.microsoft.com/office/drawing/2014/main" id="{6209DC28-163C-4025-9BDC-DECDD1596315}"/>
              </a:ext>
            </a:extLst>
          </p:cNvPr>
          <p:cNvSpPr>
            <a:spLocks noGrp="1"/>
          </p:cNvSpPr>
          <p:nvPr>
            <p:ph type="title"/>
          </p:nvPr>
        </p:nvSpPr>
        <p:spPr>
          <a:xfrm>
            <a:off x="1130300" y="954088"/>
            <a:ext cx="9602788" cy="1047750"/>
          </a:xfrm>
        </p:spPr>
        <p:txBody>
          <a:bodyPr>
            <a:noAutofit/>
          </a:bodyPr>
          <a:lstStyle/>
          <a:p>
            <a:pPr>
              <a:lnSpc>
                <a:spcPct val="100000"/>
              </a:lnSpc>
            </a:pPr>
            <a:r>
              <a:rPr lang="en-IN" sz="4000" b="1" dirty="0">
                <a:solidFill>
                  <a:schemeClr val="accent1">
                    <a:lumMod val="75000"/>
                  </a:schemeClr>
                </a:solidFill>
                <a:latin typeface="Segoe Script" panose="030B0504020000000003" pitchFamily="66" charset="0"/>
              </a:rPr>
              <a:t>FUNCTIONS OF JE- STRUCTURES &amp; MOLECULES RELATED TO IT</a:t>
            </a:r>
          </a:p>
        </p:txBody>
      </p:sp>
      <p:pic>
        <p:nvPicPr>
          <p:cNvPr id="6" name="Content Placeholder 4">
            <a:extLst>
              <a:ext uri="{FF2B5EF4-FFF2-40B4-BE49-F238E27FC236}">
                <a16:creationId xmlns:a16="http://schemas.microsoft.com/office/drawing/2014/main" id="{0010F205-6CF2-445A-965F-45F4683901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53" y="3966523"/>
            <a:ext cx="12176523" cy="1915087"/>
          </a:xfrm>
          <a:prstGeom prst="rect">
            <a:avLst/>
          </a:prstGeom>
        </p:spPr>
      </p:pic>
    </p:spTree>
    <p:extLst>
      <p:ext uri="{BB962C8B-B14F-4D97-AF65-F5344CB8AC3E}">
        <p14:creationId xmlns:p14="http://schemas.microsoft.com/office/powerpoint/2010/main" val="3755105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9FEC3B-DBEA-41C6-B699-6FCC02BF44DF}"/>
              </a:ext>
            </a:extLst>
          </p:cNvPr>
          <p:cNvSpPr>
            <a:spLocks noGrp="1"/>
          </p:cNvSpPr>
          <p:nvPr>
            <p:ph idx="1"/>
          </p:nvPr>
        </p:nvSpPr>
        <p:spPr>
          <a:xfrm>
            <a:off x="1130505" y="2005793"/>
            <a:ext cx="5403095" cy="4124740"/>
          </a:xfrm>
        </p:spPr>
        <p:txBody>
          <a:bodyPr>
            <a:normAutofit/>
          </a:bodyPr>
          <a:lstStyle/>
          <a:p>
            <a:pPr marL="452628" indent="-342900">
              <a:lnSpc>
                <a:spcPct val="150000"/>
              </a:lnSpc>
              <a:buClr>
                <a:schemeClr val="accent1">
                  <a:lumMod val="75000"/>
                </a:schemeClr>
              </a:buClr>
              <a:buFont typeface="Segoe Script" panose="030B0504020000000003" pitchFamily="66" charset="0"/>
              <a:buChar char="е"/>
              <a:defRPr/>
            </a:pPr>
            <a:r>
              <a:rPr lang="en-IN" b="1" u="sng" dirty="0">
                <a:solidFill>
                  <a:schemeClr val="accent1">
                    <a:lumMod val="75000"/>
                  </a:schemeClr>
                </a:solidFill>
                <a:latin typeface="Segoe Script" panose="030B0504020000000003" pitchFamily="66" charset="0"/>
              </a:rPr>
              <a:t>DENTOGINGIVAL JUNCTION-</a:t>
            </a:r>
            <a:r>
              <a:rPr lang="en-IN" sz="1600" dirty="0">
                <a:solidFill>
                  <a:schemeClr val="accent1">
                    <a:lumMod val="75000"/>
                  </a:schemeClr>
                </a:solidFill>
                <a:latin typeface="Segoe Script" panose="030B0504020000000003" pitchFamily="66" charset="0"/>
              </a:rPr>
              <a:t> </a:t>
            </a:r>
            <a:r>
              <a:rPr lang="en-US" sz="1600" dirty="0">
                <a:solidFill>
                  <a:schemeClr val="accent1">
                    <a:lumMod val="75000"/>
                  </a:schemeClr>
                </a:solidFill>
                <a:latin typeface="Segoe Script" panose="030B0504020000000003" pitchFamily="66" charset="0"/>
              </a:rPr>
              <a:t>IT IS THE REGION WHERE THE ORAL MUCOSA MEETS THE SURFACE OF THE TOOTH. IT IS A </a:t>
            </a:r>
            <a:r>
              <a:rPr lang="en-US" sz="1600" b="1" u="sng" dirty="0">
                <a:solidFill>
                  <a:schemeClr val="accent1">
                    <a:lumMod val="75000"/>
                  </a:schemeClr>
                </a:solidFill>
                <a:latin typeface="Segoe Script" panose="030B0504020000000003" pitchFamily="66" charset="0"/>
              </a:rPr>
              <a:t>UNIQUE JUNCTION</a:t>
            </a:r>
            <a:r>
              <a:rPr lang="en-US" sz="1600" dirty="0">
                <a:solidFill>
                  <a:schemeClr val="accent1">
                    <a:lumMod val="75000"/>
                  </a:schemeClr>
                </a:solidFill>
                <a:latin typeface="Segoe Script" panose="030B0504020000000003" pitchFamily="66" charset="0"/>
              </a:rPr>
              <a:t> OF CONSIDERABLE IMPORTANCE.  IT REPRESENTS A </a:t>
            </a:r>
            <a:r>
              <a:rPr lang="en-US" sz="1600" b="1" u="sng" dirty="0">
                <a:solidFill>
                  <a:schemeClr val="accent1">
                    <a:lumMod val="75000"/>
                  </a:schemeClr>
                </a:solidFill>
                <a:latin typeface="Segoe Script" panose="030B0504020000000003" pitchFamily="66" charset="0"/>
              </a:rPr>
              <a:t>POTENTIAL WEAKNESS</a:t>
            </a:r>
            <a:r>
              <a:rPr lang="en-US" sz="1600" b="1" dirty="0">
                <a:solidFill>
                  <a:schemeClr val="accent1">
                    <a:lumMod val="75000"/>
                  </a:schemeClr>
                </a:solidFill>
                <a:latin typeface="Segoe Script" panose="030B0504020000000003" pitchFamily="66" charset="0"/>
              </a:rPr>
              <a:t> </a:t>
            </a:r>
            <a:r>
              <a:rPr lang="en-US" sz="1600" dirty="0">
                <a:solidFill>
                  <a:schemeClr val="accent1">
                    <a:lumMod val="75000"/>
                  </a:schemeClr>
                </a:solidFill>
                <a:latin typeface="Segoe Script" panose="030B0504020000000003" pitchFamily="66" charset="0"/>
              </a:rPr>
              <a:t>IN THE CONTINUOUS EPITHELIAL LINING OF THE ORAL CAVITY. IT IS THE </a:t>
            </a:r>
            <a:r>
              <a:rPr lang="en-US" sz="1600" b="1" u="sng" dirty="0">
                <a:solidFill>
                  <a:schemeClr val="accent1">
                    <a:lumMod val="75000"/>
                  </a:schemeClr>
                </a:solidFill>
                <a:latin typeface="Segoe Script" panose="030B0504020000000003" pitchFamily="66" charset="0"/>
              </a:rPr>
              <a:t>PRINCIPAL SEAL</a:t>
            </a:r>
            <a:r>
              <a:rPr lang="en-US" sz="1600" b="1" dirty="0">
                <a:solidFill>
                  <a:schemeClr val="accent1">
                    <a:lumMod val="75000"/>
                  </a:schemeClr>
                </a:solidFill>
                <a:latin typeface="Segoe Script" panose="030B0504020000000003" pitchFamily="66" charset="0"/>
              </a:rPr>
              <a:t> </a:t>
            </a:r>
            <a:r>
              <a:rPr lang="en-US" sz="1600" dirty="0">
                <a:solidFill>
                  <a:schemeClr val="accent1">
                    <a:lumMod val="75000"/>
                  </a:schemeClr>
                </a:solidFill>
                <a:latin typeface="Segoe Script" panose="030B0504020000000003" pitchFamily="66" charset="0"/>
              </a:rPr>
              <a:t>BETWEEN THE ORAL CAVITY AND THE   UNDERLYING TISSUES.</a:t>
            </a:r>
          </a:p>
          <a:p>
            <a:endParaRPr lang="en-IN" sz="1600" u="sng" dirty="0">
              <a:solidFill>
                <a:schemeClr val="accent1">
                  <a:lumMod val="75000"/>
                </a:schemeClr>
              </a:solidFill>
              <a:latin typeface="Segoe Script" panose="030B0504020000000003" pitchFamily="66" charset="0"/>
            </a:endParaRPr>
          </a:p>
        </p:txBody>
      </p:sp>
      <p:pic>
        <p:nvPicPr>
          <p:cNvPr id="5" name="Picture 4">
            <a:extLst>
              <a:ext uri="{FF2B5EF4-FFF2-40B4-BE49-F238E27FC236}">
                <a16:creationId xmlns:a16="http://schemas.microsoft.com/office/drawing/2014/main" id="{3F2CE346-41AD-4902-9765-26655664298C}"/>
              </a:ext>
            </a:extLst>
          </p:cNvPr>
          <p:cNvPicPr>
            <a:picLocks noChangeAspect="1"/>
          </p:cNvPicPr>
          <p:nvPr/>
        </p:nvPicPr>
        <p:blipFill rotWithShape="1">
          <a:blip r:embed="rId2">
            <a:extLst>
              <a:ext uri="{28A0092B-C50C-407E-A947-70E740481C1C}">
                <a14:useLocalDpi xmlns:a14="http://schemas.microsoft.com/office/drawing/2010/main" val="0"/>
              </a:ext>
            </a:extLst>
          </a:blip>
          <a:srcRect l="5616" t="21594" r="18188" b="4349"/>
          <a:stretch/>
        </p:blipFill>
        <p:spPr>
          <a:xfrm>
            <a:off x="6533600" y="1719469"/>
            <a:ext cx="5658400" cy="4124740"/>
          </a:xfrm>
          <a:prstGeom prst="rect">
            <a:avLst/>
          </a:prstGeom>
        </p:spPr>
      </p:pic>
      <p:sp>
        <p:nvSpPr>
          <p:cNvPr id="6" name="Title 1">
            <a:extLst>
              <a:ext uri="{FF2B5EF4-FFF2-40B4-BE49-F238E27FC236}">
                <a16:creationId xmlns:a16="http://schemas.microsoft.com/office/drawing/2014/main" id="{C5AD3691-FC6C-46AF-A330-07A9BA2512C4}"/>
              </a:ext>
            </a:extLst>
          </p:cNvPr>
          <p:cNvSpPr txBox="1">
            <a:spLocks/>
          </p:cNvSpPr>
          <p:nvPr/>
        </p:nvSpPr>
        <p:spPr>
          <a:xfrm>
            <a:off x="1534696" y="824948"/>
            <a:ext cx="9520158" cy="104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en-IN" sz="5400" b="1" dirty="0">
                <a:solidFill>
                  <a:schemeClr val="accent1">
                    <a:lumMod val="75000"/>
                  </a:schemeClr>
                </a:solidFill>
                <a:latin typeface="Segoe Script" panose="030B0504020000000003" pitchFamily="66" charset="0"/>
              </a:rPr>
              <a:t>INTRODUCTION</a:t>
            </a:r>
          </a:p>
        </p:txBody>
      </p:sp>
    </p:spTree>
    <p:extLst>
      <p:ext uri="{BB962C8B-B14F-4D97-AF65-F5344CB8AC3E}">
        <p14:creationId xmlns:p14="http://schemas.microsoft.com/office/powerpoint/2010/main" val="12093960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D4AF810-FA03-4A23-B554-25AFB28A9C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28" y="2077524"/>
            <a:ext cx="12171572" cy="2907071"/>
          </a:xfrm>
        </p:spPr>
      </p:pic>
      <p:sp>
        <p:nvSpPr>
          <p:cNvPr id="4" name="Title 1">
            <a:extLst>
              <a:ext uri="{FF2B5EF4-FFF2-40B4-BE49-F238E27FC236}">
                <a16:creationId xmlns:a16="http://schemas.microsoft.com/office/drawing/2014/main" id="{6209DC28-163C-4025-9BDC-DECDD1596315}"/>
              </a:ext>
            </a:extLst>
          </p:cNvPr>
          <p:cNvSpPr>
            <a:spLocks noGrp="1"/>
          </p:cNvSpPr>
          <p:nvPr>
            <p:ph type="title"/>
          </p:nvPr>
        </p:nvSpPr>
        <p:spPr>
          <a:xfrm>
            <a:off x="1130300" y="954088"/>
            <a:ext cx="9602788" cy="1047750"/>
          </a:xfrm>
        </p:spPr>
        <p:txBody>
          <a:bodyPr>
            <a:noAutofit/>
          </a:bodyPr>
          <a:lstStyle/>
          <a:p>
            <a:pPr>
              <a:lnSpc>
                <a:spcPct val="100000"/>
              </a:lnSpc>
            </a:pPr>
            <a:r>
              <a:rPr lang="en-IN" sz="4000" b="1" dirty="0">
                <a:solidFill>
                  <a:schemeClr val="accent1">
                    <a:lumMod val="75000"/>
                  </a:schemeClr>
                </a:solidFill>
                <a:latin typeface="Segoe Script" panose="030B0504020000000003" pitchFamily="66" charset="0"/>
              </a:rPr>
              <a:t>FUNCTIONS OF JE- STRUCTURES &amp; MOLECULES RELATED TO IT</a:t>
            </a:r>
          </a:p>
        </p:txBody>
      </p:sp>
    </p:spTree>
    <p:extLst>
      <p:ext uri="{BB962C8B-B14F-4D97-AF65-F5344CB8AC3E}">
        <p14:creationId xmlns:p14="http://schemas.microsoft.com/office/powerpoint/2010/main" val="5309569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34FE0-B549-4BDF-BA80-C88E21AB68B7}"/>
              </a:ext>
            </a:extLst>
          </p:cNvPr>
          <p:cNvSpPr>
            <a:spLocks noGrp="1"/>
          </p:cNvSpPr>
          <p:nvPr>
            <p:ph type="title"/>
          </p:nvPr>
        </p:nvSpPr>
        <p:spPr/>
        <p:txBody>
          <a:bodyPr anchor="ctr"/>
          <a:lstStyle/>
          <a:p>
            <a:r>
              <a:rPr lang="en-IN" b="1" dirty="0">
                <a:solidFill>
                  <a:srgbClr val="6D1D6B"/>
                </a:solidFill>
                <a:latin typeface="Segoe Script" panose="030B0504020000000003" pitchFamily="66" charset="0"/>
              </a:rPr>
              <a:t>APPLIED ASPECTS</a:t>
            </a:r>
          </a:p>
        </p:txBody>
      </p:sp>
      <p:sp>
        <p:nvSpPr>
          <p:cNvPr id="3" name="Content Placeholder 2">
            <a:extLst>
              <a:ext uri="{FF2B5EF4-FFF2-40B4-BE49-F238E27FC236}">
                <a16:creationId xmlns:a16="http://schemas.microsoft.com/office/drawing/2014/main" id="{F4EE7975-7AE4-46D5-A7A5-3D06710A2931}"/>
              </a:ext>
            </a:extLst>
          </p:cNvPr>
          <p:cNvSpPr>
            <a:spLocks noGrp="1"/>
          </p:cNvSpPr>
          <p:nvPr>
            <p:ph idx="1"/>
          </p:nvPr>
        </p:nvSpPr>
        <p:spPr/>
        <p:txBody>
          <a:bodyPr/>
          <a:lstStyle/>
          <a:p>
            <a:pPr marL="457200" indent="-457200">
              <a:lnSpc>
                <a:spcPct val="150000"/>
              </a:lnSpc>
              <a:buFont typeface="+mj-lt"/>
              <a:buAutoNum type="arabicPeriod"/>
            </a:pPr>
            <a:r>
              <a:rPr lang="en-IN" dirty="0">
                <a:solidFill>
                  <a:srgbClr val="6D1D6B"/>
                </a:solidFill>
                <a:latin typeface="Segoe Script" panose="030B0504020000000003" pitchFamily="66" charset="0"/>
              </a:rPr>
              <a:t>ROLE IN PERIO-RESTORATIVE INTERRELATIONSHIP.</a:t>
            </a:r>
          </a:p>
          <a:p>
            <a:pPr marL="457200" indent="-457200">
              <a:lnSpc>
                <a:spcPct val="150000"/>
              </a:lnSpc>
              <a:buFont typeface="+mj-lt"/>
              <a:buAutoNum type="arabicPeriod"/>
            </a:pPr>
            <a:r>
              <a:rPr lang="en-IN" dirty="0">
                <a:solidFill>
                  <a:srgbClr val="6D1D6B"/>
                </a:solidFill>
                <a:latin typeface="Segoe Script" panose="030B0504020000000003" pitchFamily="66" charset="0"/>
              </a:rPr>
              <a:t>ROLE IN ERRUPTION OF TOOTH.</a:t>
            </a:r>
          </a:p>
          <a:p>
            <a:pPr marL="457200" indent="-457200">
              <a:lnSpc>
                <a:spcPct val="150000"/>
              </a:lnSpc>
              <a:buFont typeface="+mj-lt"/>
              <a:buAutoNum type="arabicPeriod"/>
            </a:pPr>
            <a:r>
              <a:rPr lang="en-IN" dirty="0">
                <a:solidFill>
                  <a:srgbClr val="6D1D6B"/>
                </a:solidFill>
                <a:latin typeface="Segoe Script" panose="030B0504020000000003" pitchFamily="66" charset="0"/>
              </a:rPr>
              <a:t>ROLE IN FORMATION OF POCKET.</a:t>
            </a:r>
          </a:p>
          <a:p>
            <a:pPr marL="457200" indent="-457200">
              <a:lnSpc>
                <a:spcPct val="150000"/>
              </a:lnSpc>
              <a:buFont typeface="+mj-lt"/>
              <a:buAutoNum type="arabicPeriod"/>
            </a:pPr>
            <a:r>
              <a:rPr lang="en-IN" dirty="0">
                <a:solidFill>
                  <a:srgbClr val="6D1D6B"/>
                </a:solidFill>
                <a:latin typeface="Segoe Script" panose="030B0504020000000003" pitchFamily="66" charset="0"/>
              </a:rPr>
              <a:t>ROLE IN REGENERATION.</a:t>
            </a:r>
          </a:p>
          <a:p>
            <a:pPr marL="457200" indent="-457200">
              <a:lnSpc>
                <a:spcPct val="150000"/>
              </a:lnSpc>
              <a:buFont typeface="+mj-lt"/>
              <a:buAutoNum type="arabicPeriod"/>
            </a:pPr>
            <a:r>
              <a:rPr lang="en-IN" dirty="0">
                <a:solidFill>
                  <a:srgbClr val="6D1D6B"/>
                </a:solidFill>
                <a:latin typeface="Segoe Script" panose="030B0504020000000003" pitchFamily="66" charset="0"/>
              </a:rPr>
              <a:t>JUNCTIONAL EPITHELIUM AROUND IMPLANTS.</a:t>
            </a:r>
          </a:p>
        </p:txBody>
      </p:sp>
    </p:spTree>
    <p:extLst>
      <p:ext uri="{BB962C8B-B14F-4D97-AF65-F5344CB8AC3E}">
        <p14:creationId xmlns:p14="http://schemas.microsoft.com/office/powerpoint/2010/main" val="1477519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AD91D6-F16E-4FBD-A6BE-EB03AFD68225}"/>
              </a:ext>
            </a:extLst>
          </p:cNvPr>
          <p:cNvSpPr>
            <a:spLocks noGrp="1"/>
          </p:cNvSpPr>
          <p:nvPr>
            <p:ph idx="1"/>
          </p:nvPr>
        </p:nvSpPr>
        <p:spPr>
          <a:xfrm>
            <a:off x="1130270" y="2171769"/>
            <a:ext cx="5887218" cy="3294576"/>
          </a:xfrm>
        </p:spPr>
        <p:txBody>
          <a:bodyPr/>
          <a:lstStyle/>
          <a:p>
            <a:pPr marL="457200" indent="-457200">
              <a:lnSpc>
                <a:spcPct val="150000"/>
              </a:lnSpc>
              <a:buAutoNum type="arabicPeriod"/>
            </a:pPr>
            <a:r>
              <a:rPr lang="en-IN" b="1" u="sng" dirty="0">
                <a:solidFill>
                  <a:srgbClr val="6D1D6B"/>
                </a:solidFill>
                <a:latin typeface="Segoe Script" panose="030B0504020000000003" pitchFamily="66" charset="0"/>
              </a:rPr>
              <a:t>ROLE IN PERIO-RESTORATIVE INTERRELATIONSHIP.</a:t>
            </a:r>
          </a:p>
          <a:p>
            <a:pPr>
              <a:lnSpc>
                <a:spcPct val="150000"/>
              </a:lnSpc>
              <a:buFont typeface="Segoe Script" panose="030B0504020000000003" pitchFamily="66" charset="0"/>
              <a:buChar char="е"/>
            </a:pPr>
            <a:r>
              <a:rPr lang="en-IN" dirty="0">
                <a:solidFill>
                  <a:srgbClr val="6D1D6B"/>
                </a:solidFill>
                <a:latin typeface="Segoe Script" panose="030B0504020000000003" pitchFamily="66" charset="0"/>
              </a:rPr>
              <a:t>IT IS THE PHYSIOLOGIC DIMENSION OF JUNCTIONAL EPITHELIUM AND CONNECTIVE TISSUE ATTACHMENT.</a:t>
            </a:r>
          </a:p>
          <a:p>
            <a:pPr>
              <a:lnSpc>
                <a:spcPct val="150000"/>
              </a:lnSpc>
              <a:buFont typeface="Segoe Script" panose="030B0504020000000003" pitchFamily="66" charset="0"/>
              <a:buChar char="е"/>
            </a:pPr>
            <a:r>
              <a:rPr lang="en-IN" dirty="0">
                <a:solidFill>
                  <a:srgbClr val="6D1D6B"/>
                </a:solidFill>
                <a:latin typeface="Segoe Script" panose="030B0504020000000003" pitchFamily="66" charset="0"/>
              </a:rPr>
              <a:t>RANGES FROM 0.75MM TO 4.3MM</a:t>
            </a:r>
          </a:p>
          <a:p>
            <a:pPr marL="0" indent="0">
              <a:lnSpc>
                <a:spcPct val="150000"/>
              </a:lnSpc>
              <a:buNone/>
            </a:pPr>
            <a:endParaRPr lang="en-IN" dirty="0">
              <a:solidFill>
                <a:srgbClr val="6D1D6B"/>
              </a:solidFill>
              <a:latin typeface="Segoe Script" panose="030B0504020000000003" pitchFamily="66" charset="0"/>
            </a:endParaRPr>
          </a:p>
          <a:p>
            <a:pPr marL="0" indent="0">
              <a:lnSpc>
                <a:spcPct val="150000"/>
              </a:lnSpc>
              <a:buNone/>
            </a:pPr>
            <a:endParaRPr lang="en-IN" dirty="0">
              <a:solidFill>
                <a:srgbClr val="6D1D6B"/>
              </a:solidFill>
              <a:latin typeface="Segoe Script" panose="030B0504020000000003" pitchFamily="66" charset="0"/>
            </a:endParaRPr>
          </a:p>
          <a:p>
            <a:pPr>
              <a:lnSpc>
                <a:spcPct val="150000"/>
              </a:lnSpc>
            </a:pPr>
            <a:endParaRPr lang="en-IN" b="1" dirty="0">
              <a:solidFill>
                <a:srgbClr val="6D1D6B"/>
              </a:solidFill>
              <a:latin typeface="Segoe Script" panose="030B0504020000000003" pitchFamily="66" charset="0"/>
            </a:endParaRPr>
          </a:p>
        </p:txBody>
      </p:sp>
      <p:sp>
        <p:nvSpPr>
          <p:cNvPr id="4" name="Title 1">
            <a:extLst>
              <a:ext uri="{FF2B5EF4-FFF2-40B4-BE49-F238E27FC236}">
                <a16:creationId xmlns:a16="http://schemas.microsoft.com/office/drawing/2014/main" id="{F3AD6A1C-F0FA-4998-9AAD-31C05AFEC7F9}"/>
              </a:ext>
            </a:extLst>
          </p:cNvPr>
          <p:cNvSpPr>
            <a:spLocks noGrp="1"/>
          </p:cNvSpPr>
          <p:nvPr>
            <p:ph type="title"/>
          </p:nvPr>
        </p:nvSpPr>
        <p:spPr>
          <a:xfrm>
            <a:off x="1130300" y="954088"/>
            <a:ext cx="9602788" cy="1047750"/>
          </a:xfrm>
        </p:spPr>
        <p:txBody>
          <a:bodyPr anchor="ctr"/>
          <a:lstStyle/>
          <a:p>
            <a:r>
              <a:rPr lang="en-IN" b="1" dirty="0">
                <a:solidFill>
                  <a:srgbClr val="6D1D6B"/>
                </a:solidFill>
                <a:latin typeface="Segoe Script" panose="030B0504020000000003" pitchFamily="66" charset="0"/>
              </a:rPr>
              <a:t>APPLIED ASPECT</a:t>
            </a:r>
          </a:p>
        </p:txBody>
      </p:sp>
      <p:pic>
        <p:nvPicPr>
          <p:cNvPr id="5" name="Content Placeholder 8">
            <a:extLst>
              <a:ext uri="{FF2B5EF4-FFF2-40B4-BE49-F238E27FC236}">
                <a16:creationId xmlns:a16="http://schemas.microsoft.com/office/drawing/2014/main" id="{EE8611C1-07B8-425E-BA3D-83BAE2CCF6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0837" y="1183058"/>
            <a:ext cx="4854662" cy="4491883"/>
          </a:xfrm>
          <a:prstGeom prst="rect">
            <a:avLst/>
          </a:prstGeom>
        </p:spPr>
      </p:pic>
    </p:spTree>
    <p:extLst>
      <p:ext uri="{BB962C8B-B14F-4D97-AF65-F5344CB8AC3E}">
        <p14:creationId xmlns:p14="http://schemas.microsoft.com/office/powerpoint/2010/main" val="19254628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AD91D6-F16E-4FBD-A6BE-EB03AFD68225}"/>
              </a:ext>
            </a:extLst>
          </p:cNvPr>
          <p:cNvSpPr>
            <a:spLocks noGrp="1"/>
          </p:cNvSpPr>
          <p:nvPr>
            <p:ph idx="1"/>
          </p:nvPr>
        </p:nvSpPr>
        <p:spPr>
          <a:xfrm>
            <a:off x="1130270" y="2001838"/>
            <a:ext cx="5887218" cy="3849425"/>
          </a:xfrm>
        </p:spPr>
        <p:txBody>
          <a:bodyPr>
            <a:normAutofit/>
          </a:bodyPr>
          <a:lstStyle/>
          <a:p>
            <a:pPr marL="457200" indent="-457200">
              <a:lnSpc>
                <a:spcPct val="150000"/>
              </a:lnSpc>
              <a:buAutoNum type="arabicPeriod"/>
            </a:pPr>
            <a:r>
              <a:rPr lang="en-IN" sz="1800" b="1" u="sng" dirty="0">
                <a:solidFill>
                  <a:srgbClr val="6D1D6B"/>
                </a:solidFill>
                <a:latin typeface="Segoe Script" panose="030B0504020000000003" pitchFamily="66" charset="0"/>
              </a:rPr>
              <a:t>ROLE IN PERIO-RESTORATIVE INTERRELATIONSHIP.</a:t>
            </a:r>
          </a:p>
          <a:p>
            <a:pPr>
              <a:lnSpc>
                <a:spcPct val="150000"/>
              </a:lnSpc>
              <a:buFont typeface="Segoe Script" panose="030B0504020000000003" pitchFamily="66" charset="0"/>
              <a:buChar char="е"/>
            </a:pPr>
            <a:r>
              <a:rPr lang="en-IN" sz="1800" dirty="0">
                <a:solidFill>
                  <a:srgbClr val="6D1D6B"/>
                </a:solidFill>
                <a:latin typeface="Segoe Script" panose="030B0504020000000003" pitchFamily="66" charset="0"/>
              </a:rPr>
              <a:t>SEVERE GINGIVAL INFLAMMATION- </a:t>
            </a:r>
            <a:r>
              <a:rPr lang="en-IN" sz="1800" b="1" dirty="0">
                <a:solidFill>
                  <a:srgbClr val="6D1D6B"/>
                </a:solidFill>
                <a:latin typeface="Segoe Script" panose="030B0504020000000003" pitchFamily="66" charset="0"/>
              </a:rPr>
              <a:t>DOES NOT LEAD TO </a:t>
            </a:r>
            <a:r>
              <a:rPr lang="en-IN" sz="1800" dirty="0">
                <a:solidFill>
                  <a:srgbClr val="6D1D6B"/>
                </a:solidFill>
                <a:latin typeface="Segoe Script" panose="030B0504020000000003" pitchFamily="66" charset="0"/>
              </a:rPr>
              <a:t>REESTABLISHMENT OF NORMAL BIOLOGIC WIDTH.</a:t>
            </a:r>
          </a:p>
          <a:p>
            <a:pPr>
              <a:lnSpc>
                <a:spcPct val="150000"/>
              </a:lnSpc>
              <a:buFont typeface="Segoe Script" panose="030B0504020000000003" pitchFamily="66" charset="0"/>
              <a:buChar char="е"/>
            </a:pPr>
            <a:r>
              <a:rPr lang="en-IN" sz="1800" dirty="0">
                <a:solidFill>
                  <a:srgbClr val="6D1D6B"/>
                </a:solidFill>
                <a:latin typeface="Segoe Script" panose="030B0504020000000003" pitchFamily="66" charset="0"/>
              </a:rPr>
              <a:t>GINGIVAL RECESSION WITH BONE LOSS- </a:t>
            </a:r>
            <a:r>
              <a:rPr lang="en-IN" sz="1800" b="1" dirty="0">
                <a:solidFill>
                  <a:srgbClr val="6D1D6B"/>
                </a:solidFill>
                <a:latin typeface="Segoe Script" panose="030B0504020000000003" pitchFamily="66" charset="0"/>
              </a:rPr>
              <a:t>LEADS TO </a:t>
            </a:r>
            <a:r>
              <a:rPr lang="en-IN" sz="1800" dirty="0">
                <a:solidFill>
                  <a:srgbClr val="6D1D6B"/>
                </a:solidFill>
                <a:latin typeface="Segoe Script" panose="030B0504020000000003" pitchFamily="66" charset="0"/>
              </a:rPr>
              <a:t>REESTABLISHMENT OF NORMAL BIOLOGIC WIDTH.</a:t>
            </a:r>
          </a:p>
          <a:p>
            <a:pPr marL="0" indent="0">
              <a:lnSpc>
                <a:spcPct val="150000"/>
              </a:lnSpc>
              <a:buNone/>
            </a:pPr>
            <a:endParaRPr lang="en-IN" sz="1800" dirty="0">
              <a:solidFill>
                <a:srgbClr val="6D1D6B"/>
              </a:solidFill>
              <a:latin typeface="Segoe Script" panose="030B0504020000000003" pitchFamily="66" charset="0"/>
            </a:endParaRPr>
          </a:p>
          <a:p>
            <a:pPr marL="0" indent="0">
              <a:lnSpc>
                <a:spcPct val="150000"/>
              </a:lnSpc>
              <a:buNone/>
            </a:pPr>
            <a:endParaRPr lang="en-IN" sz="1800" dirty="0">
              <a:solidFill>
                <a:srgbClr val="6D1D6B"/>
              </a:solidFill>
              <a:latin typeface="Segoe Script" panose="030B0504020000000003" pitchFamily="66" charset="0"/>
            </a:endParaRPr>
          </a:p>
          <a:p>
            <a:pPr marL="0" indent="0">
              <a:lnSpc>
                <a:spcPct val="150000"/>
              </a:lnSpc>
              <a:buNone/>
            </a:pPr>
            <a:endParaRPr lang="en-IN" sz="1800" dirty="0">
              <a:solidFill>
                <a:srgbClr val="6D1D6B"/>
              </a:solidFill>
              <a:latin typeface="Segoe Script" panose="030B0504020000000003" pitchFamily="66" charset="0"/>
            </a:endParaRPr>
          </a:p>
          <a:p>
            <a:pPr>
              <a:lnSpc>
                <a:spcPct val="150000"/>
              </a:lnSpc>
            </a:pPr>
            <a:endParaRPr lang="en-IN" sz="1800" b="1" dirty="0">
              <a:solidFill>
                <a:srgbClr val="6D1D6B"/>
              </a:solidFill>
              <a:latin typeface="Segoe Script" panose="030B0504020000000003" pitchFamily="66" charset="0"/>
            </a:endParaRPr>
          </a:p>
        </p:txBody>
      </p:sp>
      <p:sp>
        <p:nvSpPr>
          <p:cNvPr id="4" name="Title 1">
            <a:extLst>
              <a:ext uri="{FF2B5EF4-FFF2-40B4-BE49-F238E27FC236}">
                <a16:creationId xmlns:a16="http://schemas.microsoft.com/office/drawing/2014/main" id="{F3AD6A1C-F0FA-4998-9AAD-31C05AFEC7F9}"/>
              </a:ext>
            </a:extLst>
          </p:cNvPr>
          <p:cNvSpPr>
            <a:spLocks noGrp="1"/>
          </p:cNvSpPr>
          <p:nvPr>
            <p:ph type="title"/>
          </p:nvPr>
        </p:nvSpPr>
        <p:spPr>
          <a:xfrm>
            <a:off x="1130300" y="954088"/>
            <a:ext cx="9602788" cy="1047750"/>
          </a:xfrm>
        </p:spPr>
        <p:txBody>
          <a:bodyPr anchor="ctr"/>
          <a:lstStyle/>
          <a:p>
            <a:r>
              <a:rPr lang="en-IN" b="1" dirty="0">
                <a:solidFill>
                  <a:srgbClr val="6D1D6B"/>
                </a:solidFill>
                <a:latin typeface="Segoe Script" panose="030B0504020000000003" pitchFamily="66" charset="0"/>
              </a:rPr>
              <a:t>APPLIED ASPECT</a:t>
            </a:r>
          </a:p>
        </p:txBody>
      </p:sp>
      <p:pic>
        <p:nvPicPr>
          <p:cNvPr id="6" name="Picture 5">
            <a:extLst>
              <a:ext uri="{FF2B5EF4-FFF2-40B4-BE49-F238E27FC236}">
                <a16:creationId xmlns:a16="http://schemas.microsoft.com/office/drawing/2014/main" id="{8AA52662-4DF9-4D48-A248-E736736253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7488" y="2001838"/>
            <a:ext cx="4495156" cy="4019355"/>
          </a:xfrm>
          <a:prstGeom prst="rect">
            <a:avLst/>
          </a:prstGeom>
        </p:spPr>
      </p:pic>
    </p:spTree>
    <p:extLst>
      <p:ext uri="{BB962C8B-B14F-4D97-AF65-F5344CB8AC3E}">
        <p14:creationId xmlns:p14="http://schemas.microsoft.com/office/powerpoint/2010/main" val="33541373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0A8227-30E3-4F5A-8088-227527AE03DF}"/>
              </a:ext>
            </a:extLst>
          </p:cNvPr>
          <p:cNvSpPr>
            <a:spLocks noGrp="1"/>
          </p:cNvSpPr>
          <p:nvPr>
            <p:ph idx="1"/>
          </p:nvPr>
        </p:nvSpPr>
        <p:spPr>
          <a:xfrm>
            <a:off x="1129815" y="1650773"/>
            <a:ext cx="5802614" cy="4433892"/>
          </a:xfrm>
        </p:spPr>
        <p:txBody>
          <a:bodyPr>
            <a:normAutofit fontScale="77500" lnSpcReduction="20000"/>
          </a:bodyPr>
          <a:lstStyle/>
          <a:p>
            <a:pPr marL="0" indent="0">
              <a:lnSpc>
                <a:spcPct val="160000"/>
              </a:lnSpc>
              <a:buNone/>
            </a:pPr>
            <a:r>
              <a:rPr lang="en-IN" sz="2100" b="1" dirty="0">
                <a:solidFill>
                  <a:srgbClr val="6D1D6B"/>
                </a:solidFill>
                <a:latin typeface="Segoe Script" panose="030B0504020000000003" pitchFamily="66" charset="0"/>
              </a:rPr>
              <a:t>2. </a:t>
            </a:r>
            <a:r>
              <a:rPr lang="en-IN" sz="2100" b="1" u="sng" dirty="0">
                <a:solidFill>
                  <a:srgbClr val="6D1D6B"/>
                </a:solidFill>
                <a:latin typeface="Segoe Script" panose="030B0504020000000003" pitchFamily="66" charset="0"/>
              </a:rPr>
              <a:t>ROLE IN ERRUPTION OF TOOTH.</a:t>
            </a:r>
            <a:endParaRPr lang="en-IN" sz="2100" dirty="0">
              <a:solidFill>
                <a:srgbClr val="6D1D6B"/>
              </a:solidFill>
              <a:latin typeface="Segoe Script" panose="030B0504020000000003" pitchFamily="66" charset="0"/>
            </a:endParaRPr>
          </a:p>
          <a:p>
            <a:pPr>
              <a:lnSpc>
                <a:spcPct val="160000"/>
              </a:lnSpc>
              <a:buNone/>
              <a:defRPr/>
            </a:pPr>
            <a:r>
              <a:rPr lang="en-US" sz="2100" b="1" u="sng" dirty="0">
                <a:solidFill>
                  <a:srgbClr val="6D1D6B"/>
                </a:solidFill>
                <a:latin typeface="Segoe Script" panose="030B0504020000000003" pitchFamily="66" charset="0"/>
              </a:rPr>
              <a:t>FIRST STAGE: </a:t>
            </a:r>
          </a:p>
          <a:p>
            <a:pPr>
              <a:lnSpc>
                <a:spcPct val="160000"/>
              </a:lnSpc>
              <a:buFont typeface="Segoe Script" panose="030B0504020000000003" pitchFamily="66" charset="0"/>
              <a:buChar char="е"/>
              <a:defRPr/>
            </a:pPr>
            <a:r>
              <a:rPr lang="en-US" sz="2100" dirty="0">
                <a:solidFill>
                  <a:srgbClr val="6D1D6B"/>
                </a:solidFill>
                <a:latin typeface="Segoe Script" panose="030B0504020000000003" pitchFamily="66" charset="0"/>
              </a:rPr>
              <a:t>THE BOTTOM OF THE GINGIVAL SULCUS REMAINS IN ENAMEL AND THE APICAL END OF JE IS AT THE CEJ.</a:t>
            </a:r>
          </a:p>
          <a:p>
            <a:pPr>
              <a:lnSpc>
                <a:spcPct val="160000"/>
              </a:lnSpc>
              <a:buFont typeface="Segoe Script" panose="030B0504020000000003" pitchFamily="66" charset="0"/>
              <a:buChar char="е"/>
              <a:defRPr/>
            </a:pPr>
            <a:r>
              <a:rPr lang="en-US" sz="2100" dirty="0">
                <a:solidFill>
                  <a:srgbClr val="6D1D6B"/>
                </a:solidFill>
                <a:latin typeface="Segoe Script" panose="030B0504020000000003" pitchFamily="66" charset="0"/>
              </a:rPr>
              <a:t>THIS PERSISTS IN PRIMARY TEETH ALMOST UPTO 1 YEAR OF AGE BEFORE SHEDDING AND IN PERMANENT TEETH, USUALLY TO THE AGE OF 20 OR 30 YEARS.</a:t>
            </a:r>
          </a:p>
          <a:p>
            <a:pPr>
              <a:lnSpc>
                <a:spcPct val="160000"/>
              </a:lnSpc>
              <a:buFont typeface="Segoe Script" panose="030B0504020000000003" pitchFamily="66" charset="0"/>
              <a:buChar char="е"/>
              <a:defRPr/>
            </a:pPr>
            <a:r>
              <a:rPr lang="en-US" sz="2100" dirty="0">
                <a:solidFill>
                  <a:srgbClr val="6D1D6B"/>
                </a:solidFill>
                <a:latin typeface="Segoe Script" panose="030B0504020000000003" pitchFamily="66" charset="0"/>
              </a:rPr>
              <a:t>CLINICAL CROWN &lt; ANATOMIC CROWN.</a:t>
            </a:r>
          </a:p>
          <a:p>
            <a:pPr marL="0" indent="0">
              <a:buNone/>
            </a:pPr>
            <a:endParaRPr lang="en-IN" b="1" u="sng" dirty="0">
              <a:solidFill>
                <a:srgbClr val="6D1D6B"/>
              </a:solidFill>
              <a:latin typeface="Segoe Script" panose="030B0504020000000003" pitchFamily="66" charset="0"/>
            </a:endParaRPr>
          </a:p>
        </p:txBody>
      </p:sp>
      <p:sp>
        <p:nvSpPr>
          <p:cNvPr id="4" name="Title 1">
            <a:extLst>
              <a:ext uri="{FF2B5EF4-FFF2-40B4-BE49-F238E27FC236}">
                <a16:creationId xmlns:a16="http://schemas.microsoft.com/office/drawing/2014/main" id="{055A8463-86DE-4A21-8D10-11E0D2E1B272}"/>
              </a:ext>
            </a:extLst>
          </p:cNvPr>
          <p:cNvSpPr>
            <a:spLocks noGrp="1"/>
          </p:cNvSpPr>
          <p:nvPr>
            <p:ph type="title"/>
          </p:nvPr>
        </p:nvSpPr>
        <p:spPr>
          <a:xfrm>
            <a:off x="1130300" y="773335"/>
            <a:ext cx="9602788" cy="1047750"/>
          </a:xfrm>
        </p:spPr>
        <p:txBody>
          <a:bodyPr anchor="ctr"/>
          <a:lstStyle/>
          <a:p>
            <a:r>
              <a:rPr lang="en-IN" b="1" dirty="0">
                <a:solidFill>
                  <a:srgbClr val="6D1D6B"/>
                </a:solidFill>
                <a:latin typeface="Segoe Script" panose="030B0504020000000003" pitchFamily="66" charset="0"/>
              </a:rPr>
              <a:t>APPLIED ASPECT</a:t>
            </a:r>
          </a:p>
        </p:txBody>
      </p:sp>
      <p:pic>
        <p:nvPicPr>
          <p:cNvPr id="6" name="Picture 5">
            <a:extLst>
              <a:ext uri="{FF2B5EF4-FFF2-40B4-BE49-F238E27FC236}">
                <a16:creationId xmlns:a16="http://schemas.microsoft.com/office/drawing/2014/main" id="{1800CB1B-6541-4A04-B811-C8AB703162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2428" y="842446"/>
            <a:ext cx="4231757" cy="5212723"/>
          </a:xfrm>
          <a:prstGeom prst="rect">
            <a:avLst/>
          </a:prstGeom>
        </p:spPr>
      </p:pic>
    </p:spTree>
    <p:extLst>
      <p:ext uri="{BB962C8B-B14F-4D97-AF65-F5344CB8AC3E}">
        <p14:creationId xmlns:p14="http://schemas.microsoft.com/office/powerpoint/2010/main" val="25775197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0A8227-30E3-4F5A-8088-227527AE03DF}"/>
              </a:ext>
            </a:extLst>
          </p:cNvPr>
          <p:cNvSpPr>
            <a:spLocks noGrp="1"/>
          </p:cNvSpPr>
          <p:nvPr>
            <p:ph idx="1"/>
          </p:nvPr>
        </p:nvSpPr>
        <p:spPr>
          <a:xfrm>
            <a:off x="1129815" y="1650773"/>
            <a:ext cx="5802614" cy="4229032"/>
          </a:xfrm>
        </p:spPr>
        <p:txBody>
          <a:bodyPr>
            <a:normAutofit fontScale="77500" lnSpcReduction="20000"/>
          </a:bodyPr>
          <a:lstStyle/>
          <a:p>
            <a:pPr marL="0" indent="0">
              <a:lnSpc>
                <a:spcPct val="160000"/>
              </a:lnSpc>
              <a:buNone/>
            </a:pPr>
            <a:r>
              <a:rPr lang="en-IN" sz="2100" b="1" dirty="0">
                <a:solidFill>
                  <a:srgbClr val="6D1D6B"/>
                </a:solidFill>
                <a:latin typeface="Segoe Script" panose="030B0504020000000003" pitchFamily="66" charset="0"/>
              </a:rPr>
              <a:t>2. </a:t>
            </a:r>
            <a:r>
              <a:rPr lang="en-IN" sz="2100" b="1" u="sng" dirty="0">
                <a:solidFill>
                  <a:srgbClr val="6D1D6B"/>
                </a:solidFill>
                <a:latin typeface="Segoe Script" panose="030B0504020000000003" pitchFamily="66" charset="0"/>
              </a:rPr>
              <a:t>ROLE IN ERRUPTION OF TOOTH.</a:t>
            </a:r>
            <a:endParaRPr lang="en-IN" sz="2100" dirty="0">
              <a:solidFill>
                <a:srgbClr val="6D1D6B"/>
              </a:solidFill>
              <a:latin typeface="Segoe Script" panose="030B0504020000000003" pitchFamily="66" charset="0"/>
            </a:endParaRPr>
          </a:p>
          <a:p>
            <a:pPr>
              <a:lnSpc>
                <a:spcPct val="160000"/>
              </a:lnSpc>
              <a:buNone/>
              <a:defRPr/>
            </a:pPr>
            <a:r>
              <a:rPr lang="en-US" sz="2100" b="1" u="sng" dirty="0">
                <a:solidFill>
                  <a:srgbClr val="6D1D6B"/>
                </a:solidFill>
                <a:latin typeface="Segoe Script" panose="030B0504020000000003" pitchFamily="66" charset="0"/>
              </a:rPr>
              <a:t>SECOND STAGE: </a:t>
            </a:r>
          </a:p>
          <a:p>
            <a:pPr>
              <a:lnSpc>
                <a:spcPct val="160000"/>
              </a:lnSpc>
              <a:buFont typeface="Segoe Script" panose="030B0504020000000003" pitchFamily="66" charset="0"/>
              <a:buChar char="е"/>
              <a:defRPr/>
            </a:pPr>
            <a:r>
              <a:rPr lang="en-US" sz="2100" dirty="0">
                <a:solidFill>
                  <a:srgbClr val="6D1D6B"/>
                </a:solidFill>
                <a:latin typeface="Segoe Script" panose="030B0504020000000003" pitchFamily="66" charset="0"/>
              </a:rPr>
              <a:t>THE BOTTOM OF THE GINGIVAL SULCUS IS STILL ON ENAMEL AND THE APICAL END OF JE HAS SHIFTED TO THE SURFACE OF THE CEMENTUM.</a:t>
            </a:r>
          </a:p>
          <a:p>
            <a:pPr>
              <a:lnSpc>
                <a:spcPct val="160000"/>
              </a:lnSpc>
              <a:buFont typeface="Segoe Script" panose="030B0504020000000003" pitchFamily="66" charset="0"/>
              <a:buChar char="е"/>
              <a:defRPr/>
            </a:pPr>
            <a:r>
              <a:rPr lang="en-US" sz="2100" dirty="0">
                <a:solidFill>
                  <a:srgbClr val="6D1D6B"/>
                </a:solidFill>
                <a:latin typeface="Segoe Script" panose="030B0504020000000003" pitchFamily="66" charset="0"/>
              </a:rPr>
              <a:t>THIS STAGE OF TOOTH EXPOSURE MAY PERSIST TO THE AGE OF 40 YEARS OR LATER.</a:t>
            </a:r>
          </a:p>
          <a:p>
            <a:pPr>
              <a:lnSpc>
                <a:spcPct val="160000"/>
              </a:lnSpc>
              <a:buFont typeface="Segoe Script" panose="030B0504020000000003" pitchFamily="66" charset="0"/>
              <a:buChar char="е"/>
              <a:defRPr/>
            </a:pPr>
            <a:r>
              <a:rPr lang="en-US" sz="2100" dirty="0">
                <a:solidFill>
                  <a:srgbClr val="6D1D6B"/>
                </a:solidFill>
                <a:latin typeface="Segoe Script" panose="030B0504020000000003" pitchFamily="66" charset="0"/>
              </a:rPr>
              <a:t>CLINICAL CROWN &lt; ANATOMIC CROWN.</a:t>
            </a:r>
          </a:p>
          <a:p>
            <a:pPr marL="0" indent="0">
              <a:buNone/>
            </a:pPr>
            <a:endParaRPr lang="en-IN" b="1" u="sng" dirty="0">
              <a:solidFill>
                <a:srgbClr val="6D1D6B"/>
              </a:solidFill>
              <a:latin typeface="Segoe Script" panose="030B0504020000000003" pitchFamily="66" charset="0"/>
            </a:endParaRPr>
          </a:p>
        </p:txBody>
      </p:sp>
      <p:sp>
        <p:nvSpPr>
          <p:cNvPr id="4" name="Title 1">
            <a:extLst>
              <a:ext uri="{FF2B5EF4-FFF2-40B4-BE49-F238E27FC236}">
                <a16:creationId xmlns:a16="http://schemas.microsoft.com/office/drawing/2014/main" id="{055A8463-86DE-4A21-8D10-11E0D2E1B272}"/>
              </a:ext>
            </a:extLst>
          </p:cNvPr>
          <p:cNvSpPr>
            <a:spLocks noGrp="1"/>
          </p:cNvSpPr>
          <p:nvPr>
            <p:ph type="title"/>
          </p:nvPr>
        </p:nvSpPr>
        <p:spPr>
          <a:xfrm>
            <a:off x="1130300" y="773335"/>
            <a:ext cx="9602788" cy="1047750"/>
          </a:xfrm>
        </p:spPr>
        <p:txBody>
          <a:bodyPr anchor="ctr"/>
          <a:lstStyle/>
          <a:p>
            <a:r>
              <a:rPr lang="en-IN" b="1" dirty="0">
                <a:solidFill>
                  <a:srgbClr val="6D1D6B"/>
                </a:solidFill>
                <a:latin typeface="Segoe Script" panose="030B0504020000000003" pitchFamily="66" charset="0"/>
              </a:rPr>
              <a:t>APPLIED ASPECT</a:t>
            </a:r>
          </a:p>
        </p:txBody>
      </p:sp>
      <p:pic>
        <p:nvPicPr>
          <p:cNvPr id="5" name="Picture 4">
            <a:extLst>
              <a:ext uri="{FF2B5EF4-FFF2-40B4-BE49-F238E27FC236}">
                <a16:creationId xmlns:a16="http://schemas.microsoft.com/office/drawing/2014/main" id="{13DBB5CF-E763-4B09-BC1F-FB1D8ADAAC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2429" y="1639799"/>
            <a:ext cx="4984857" cy="4421293"/>
          </a:xfrm>
          <a:prstGeom prst="rect">
            <a:avLst/>
          </a:prstGeom>
        </p:spPr>
      </p:pic>
      <p:sp>
        <p:nvSpPr>
          <p:cNvPr id="6" name="TextBox 5">
            <a:extLst>
              <a:ext uri="{FF2B5EF4-FFF2-40B4-BE49-F238E27FC236}">
                <a16:creationId xmlns:a16="http://schemas.microsoft.com/office/drawing/2014/main" id="{BBCB74A7-4B3A-4062-B7E2-F9A81A40324D}"/>
              </a:ext>
            </a:extLst>
          </p:cNvPr>
          <p:cNvSpPr txBox="1"/>
          <p:nvPr/>
        </p:nvSpPr>
        <p:spPr>
          <a:xfrm>
            <a:off x="6932429" y="978195"/>
            <a:ext cx="4984857" cy="430887"/>
          </a:xfrm>
          <a:prstGeom prst="rect">
            <a:avLst/>
          </a:prstGeom>
          <a:solidFill>
            <a:schemeClr val="accent5">
              <a:lumMod val="60000"/>
              <a:lumOff val="40000"/>
            </a:schemeClr>
          </a:solidFill>
          <a:ln>
            <a:solidFill>
              <a:srgbClr val="0070C0"/>
            </a:solidFill>
          </a:ln>
        </p:spPr>
        <p:txBody>
          <a:bodyPr wrap="square" rtlCol="0">
            <a:spAutoFit/>
          </a:bodyPr>
          <a:lstStyle/>
          <a:p>
            <a:r>
              <a:rPr lang="en-US" sz="1100" dirty="0"/>
              <a:t>Attachment epithelium partly on enamel and partly on cementum. </a:t>
            </a:r>
          </a:p>
          <a:p>
            <a:r>
              <a:rPr lang="en-US" sz="1100" dirty="0"/>
              <a:t>Second stage of passive tooth exposure</a:t>
            </a:r>
            <a:endParaRPr lang="en-IN" sz="1100" dirty="0"/>
          </a:p>
        </p:txBody>
      </p:sp>
    </p:spTree>
    <p:extLst>
      <p:ext uri="{BB962C8B-B14F-4D97-AF65-F5344CB8AC3E}">
        <p14:creationId xmlns:p14="http://schemas.microsoft.com/office/powerpoint/2010/main" val="32839614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0A8227-30E3-4F5A-8088-227527AE03DF}"/>
              </a:ext>
            </a:extLst>
          </p:cNvPr>
          <p:cNvSpPr>
            <a:spLocks noGrp="1"/>
          </p:cNvSpPr>
          <p:nvPr>
            <p:ph idx="1"/>
          </p:nvPr>
        </p:nvSpPr>
        <p:spPr>
          <a:xfrm>
            <a:off x="1129815" y="1650773"/>
            <a:ext cx="5802614" cy="4229032"/>
          </a:xfrm>
        </p:spPr>
        <p:txBody>
          <a:bodyPr>
            <a:normAutofit fontScale="92500" lnSpcReduction="20000"/>
          </a:bodyPr>
          <a:lstStyle/>
          <a:p>
            <a:pPr marL="0" indent="0">
              <a:lnSpc>
                <a:spcPct val="160000"/>
              </a:lnSpc>
              <a:buNone/>
            </a:pPr>
            <a:r>
              <a:rPr lang="en-IN" sz="2100" b="1" dirty="0">
                <a:solidFill>
                  <a:srgbClr val="6D1D6B"/>
                </a:solidFill>
                <a:latin typeface="Segoe Script" panose="030B0504020000000003" pitchFamily="66" charset="0"/>
              </a:rPr>
              <a:t>2. </a:t>
            </a:r>
            <a:r>
              <a:rPr lang="en-IN" sz="2100" b="1" u="sng" dirty="0">
                <a:solidFill>
                  <a:srgbClr val="6D1D6B"/>
                </a:solidFill>
                <a:latin typeface="Segoe Script" panose="030B0504020000000003" pitchFamily="66" charset="0"/>
              </a:rPr>
              <a:t>ROLE IN ERRUPTION OF TOOTH.</a:t>
            </a:r>
            <a:endParaRPr lang="en-IN" sz="2100" dirty="0">
              <a:solidFill>
                <a:srgbClr val="6D1D6B"/>
              </a:solidFill>
              <a:latin typeface="Segoe Script" panose="030B0504020000000003" pitchFamily="66" charset="0"/>
            </a:endParaRPr>
          </a:p>
          <a:p>
            <a:pPr>
              <a:lnSpc>
                <a:spcPct val="160000"/>
              </a:lnSpc>
              <a:buNone/>
              <a:defRPr/>
            </a:pPr>
            <a:r>
              <a:rPr lang="en-US" sz="2100" b="1" u="sng" dirty="0">
                <a:solidFill>
                  <a:srgbClr val="6D1D6B"/>
                </a:solidFill>
                <a:latin typeface="Segoe Script" panose="030B0504020000000003" pitchFamily="66" charset="0"/>
              </a:rPr>
              <a:t>THIRD STAGE: </a:t>
            </a:r>
          </a:p>
          <a:p>
            <a:pPr>
              <a:lnSpc>
                <a:spcPct val="150000"/>
              </a:lnSpc>
              <a:buFont typeface="Segoe Script" panose="030B0504020000000003" pitchFamily="66" charset="0"/>
              <a:buChar char="е"/>
            </a:pPr>
            <a:r>
              <a:rPr lang="en-US" dirty="0">
                <a:solidFill>
                  <a:srgbClr val="6D1D6B"/>
                </a:solidFill>
                <a:latin typeface="Segoe Script" panose="030B0504020000000003" pitchFamily="66" charset="0"/>
              </a:rPr>
              <a:t>BOTTOM OF THE GINGIVAL SULCUS IS AT THE CEMENTOENAMEL JUNCTION.</a:t>
            </a:r>
          </a:p>
          <a:p>
            <a:pPr>
              <a:lnSpc>
                <a:spcPct val="150000"/>
              </a:lnSpc>
              <a:buFont typeface="Segoe Script" panose="030B0504020000000003" pitchFamily="66" charset="0"/>
              <a:buChar char="е"/>
            </a:pPr>
            <a:r>
              <a:rPr lang="en-US" dirty="0">
                <a:solidFill>
                  <a:srgbClr val="6D1D6B"/>
                </a:solidFill>
                <a:latin typeface="Segoe Script" panose="030B0504020000000003" pitchFamily="66" charset="0"/>
              </a:rPr>
              <a:t>THE EPITHELIUM ATTACHMENT IS ENTIRELY ON THE CEMENTUM AND THE ENAMEL-COVERED CROWN IS FULLY </a:t>
            </a:r>
            <a:r>
              <a:rPr lang="en-IN" dirty="0">
                <a:solidFill>
                  <a:srgbClr val="6D1D6B"/>
                </a:solidFill>
                <a:latin typeface="Segoe Script" panose="030B0504020000000003" pitchFamily="66" charset="0"/>
              </a:rPr>
              <a:t>EXPOSED.</a:t>
            </a:r>
          </a:p>
          <a:p>
            <a:pPr>
              <a:lnSpc>
                <a:spcPct val="150000"/>
              </a:lnSpc>
              <a:buFont typeface="Segoe Script" panose="030B0504020000000003" pitchFamily="66" charset="0"/>
              <a:buChar char="е"/>
            </a:pPr>
            <a:r>
              <a:rPr lang="en-US" dirty="0">
                <a:solidFill>
                  <a:srgbClr val="6D1D6B"/>
                </a:solidFill>
                <a:latin typeface="Segoe Script" panose="030B0504020000000003" pitchFamily="66" charset="0"/>
              </a:rPr>
              <a:t>CLINICAL CROWN = ANATOMIC CROWN.</a:t>
            </a:r>
          </a:p>
          <a:p>
            <a:endParaRPr lang="en-IN" b="1" u="sng" dirty="0">
              <a:solidFill>
                <a:srgbClr val="6D1D6B"/>
              </a:solidFill>
              <a:latin typeface="Segoe Script" panose="030B0504020000000003" pitchFamily="66" charset="0"/>
            </a:endParaRPr>
          </a:p>
        </p:txBody>
      </p:sp>
      <p:sp>
        <p:nvSpPr>
          <p:cNvPr id="4" name="Title 1">
            <a:extLst>
              <a:ext uri="{FF2B5EF4-FFF2-40B4-BE49-F238E27FC236}">
                <a16:creationId xmlns:a16="http://schemas.microsoft.com/office/drawing/2014/main" id="{055A8463-86DE-4A21-8D10-11E0D2E1B272}"/>
              </a:ext>
            </a:extLst>
          </p:cNvPr>
          <p:cNvSpPr>
            <a:spLocks noGrp="1"/>
          </p:cNvSpPr>
          <p:nvPr>
            <p:ph type="title"/>
          </p:nvPr>
        </p:nvSpPr>
        <p:spPr>
          <a:xfrm>
            <a:off x="1130300" y="773335"/>
            <a:ext cx="9602788" cy="1047750"/>
          </a:xfrm>
        </p:spPr>
        <p:txBody>
          <a:bodyPr anchor="ctr"/>
          <a:lstStyle/>
          <a:p>
            <a:r>
              <a:rPr lang="en-IN" b="1" dirty="0">
                <a:solidFill>
                  <a:srgbClr val="6D1D6B"/>
                </a:solidFill>
                <a:latin typeface="Segoe Script" panose="030B0504020000000003" pitchFamily="66" charset="0"/>
              </a:rPr>
              <a:t>APPLIED ASPECT</a:t>
            </a:r>
          </a:p>
        </p:txBody>
      </p:sp>
      <p:pic>
        <p:nvPicPr>
          <p:cNvPr id="5" name="Picture 4">
            <a:extLst>
              <a:ext uri="{FF2B5EF4-FFF2-40B4-BE49-F238E27FC236}">
                <a16:creationId xmlns:a16="http://schemas.microsoft.com/office/drawing/2014/main" id="{C07E19DC-F457-440B-A3F2-38EB8593A2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6788" y="860498"/>
            <a:ext cx="3894912" cy="5224167"/>
          </a:xfrm>
          <a:prstGeom prst="rect">
            <a:avLst/>
          </a:prstGeom>
        </p:spPr>
      </p:pic>
    </p:spTree>
    <p:extLst>
      <p:ext uri="{BB962C8B-B14F-4D97-AF65-F5344CB8AC3E}">
        <p14:creationId xmlns:p14="http://schemas.microsoft.com/office/powerpoint/2010/main" val="39660101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0A8227-30E3-4F5A-8088-227527AE03DF}"/>
              </a:ext>
            </a:extLst>
          </p:cNvPr>
          <p:cNvSpPr>
            <a:spLocks noGrp="1"/>
          </p:cNvSpPr>
          <p:nvPr>
            <p:ph idx="1"/>
          </p:nvPr>
        </p:nvSpPr>
        <p:spPr>
          <a:xfrm>
            <a:off x="1129815" y="1650772"/>
            <a:ext cx="5802614" cy="4590539"/>
          </a:xfrm>
        </p:spPr>
        <p:txBody>
          <a:bodyPr>
            <a:normAutofit fontScale="85000" lnSpcReduction="20000"/>
          </a:bodyPr>
          <a:lstStyle/>
          <a:p>
            <a:pPr marL="0" indent="0">
              <a:lnSpc>
                <a:spcPct val="160000"/>
              </a:lnSpc>
              <a:buNone/>
            </a:pPr>
            <a:r>
              <a:rPr lang="en-IN" sz="2100" b="1" dirty="0">
                <a:solidFill>
                  <a:srgbClr val="6D1D6B"/>
                </a:solidFill>
                <a:latin typeface="Segoe Script" panose="030B0504020000000003" pitchFamily="66" charset="0"/>
              </a:rPr>
              <a:t>2. </a:t>
            </a:r>
            <a:r>
              <a:rPr lang="en-IN" sz="2100" b="1" u="sng" dirty="0">
                <a:solidFill>
                  <a:srgbClr val="6D1D6B"/>
                </a:solidFill>
                <a:latin typeface="Segoe Script" panose="030B0504020000000003" pitchFamily="66" charset="0"/>
              </a:rPr>
              <a:t>ROLE IN ERRUPTION OF TOOTH.</a:t>
            </a:r>
            <a:endParaRPr lang="en-IN" sz="2100" dirty="0">
              <a:solidFill>
                <a:srgbClr val="6D1D6B"/>
              </a:solidFill>
              <a:latin typeface="Segoe Script" panose="030B0504020000000003" pitchFamily="66" charset="0"/>
            </a:endParaRPr>
          </a:p>
          <a:p>
            <a:pPr>
              <a:lnSpc>
                <a:spcPct val="160000"/>
              </a:lnSpc>
              <a:buNone/>
              <a:defRPr/>
            </a:pPr>
            <a:r>
              <a:rPr lang="en-US" sz="2100" b="1" u="sng" dirty="0">
                <a:solidFill>
                  <a:srgbClr val="6D1D6B"/>
                </a:solidFill>
                <a:latin typeface="Segoe Script" panose="030B0504020000000003" pitchFamily="66" charset="0"/>
              </a:rPr>
              <a:t>FOURTH STAGE: </a:t>
            </a:r>
          </a:p>
          <a:p>
            <a:pPr>
              <a:lnSpc>
                <a:spcPct val="160000"/>
              </a:lnSpc>
              <a:buFont typeface="Segoe Script" panose="030B0504020000000003" pitchFamily="66" charset="0"/>
              <a:buChar char="е"/>
            </a:pPr>
            <a:r>
              <a:rPr lang="en-US" dirty="0">
                <a:solidFill>
                  <a:srgbClr val="6D1D6B"/>
                </a:solidFill>
                <a:latin typeface="Segoe Script" panose="030B0504020000000003" pitchFamily="66" charset="0"/>
              </a:rPr>
              <a:t>FOURTH STAGE REPRESENTS RECESSION OF THE GINGIVA. WHEN THE ENTIRE ATTACHMENT IS ON CEMENTUM, THE GINGIVA MAY APPEAR NORMAL BUT IS BELIEVED TO HAVE RECEDED AS A RESULT OF PATHOLOGY.</a:t>
            </a:r>
          </a:p>
          <a:p>
            <a:pPr>
              <a:lnSpc>
                <a:spcPct val="160000"/>
              </a:lnSpc>
              <a:buFont typeface="Segoe Script" panose="030B0504020000000003" pitchFamily="66" charset="0"/>
              <a:buChar char="е"/>
            </a:pPr>
            <a:r>
              <a:rPr lang="en-US" dirty="0">
                <a:solidFill>
                  <a:srgbClr val="6D1D6B"/>
                </a:solidFill>
                <a:latin typeface="Segoe Script" panose="030B0504020000000003" pitchFamily="66" charset="0"/>
              </a:rPr>
              <a:t>IT MAY OCCUR WITHOUT OTHER CLINICAL EVIDENCE OF INFLAMMATORY PERIODONTAL DISEASE.</a:t>
            </a:r>
            <a:endParaRPr lang="en-US" sz="2100" b="1" u="sng" dirty="0">
              <a:solidFill>
                <a:srgbClr val="6D1D6B"/>
              </a:solidFill>
              <a:latin typeface="Segoe Script" panose="030B0504020000000003" pitchFamily="66" charset="0"/>
            </a:endParaRPr>
          </a:p>
        </p:txBody>
      </p:sp>
      <p:sp>
        <p:nvSpPr>
          <p:cNvPr id="4" name="Title 1">
            <a:extLst>
              <a:ext uri="{FF2B5EF4-FFF2-40B4-BE49-F238E27FC236}">
                <a16:creationId xmlns:a16="http://schemas.microsoft.com/office/drawing/2014/main" id="{055A8463-86DE-4A21-8D10-11E0D2E1B272}"/>
              </a:ext>
            </a:extLst>
          </p:cNvPr>
          <p:cNvSpPr>
            <a:spLocks noGrp="1"/>
          </p:cNvSpPr>
          <p:nvPr>
            <p:ph type="title"/>
          </p:nvPr>
        </p:nvSpPr>
        <p:spPr>
          <a:xfrm>
            <a:off x="1130300" y="773335"/>
            <a:ext cx="9602788" cy="1047750"/>
          </a:xfrm>
        </p:spPr>
        <p:txBody>
          <a:bodyPr anchor="ctr"/>
          <a:lstStyle/>
          <a:p>
            <a:r>
              <a:rPr lang="en-IN" b="1" dirty="0">
                <a:solidFill>
                  <a:srgbClr val="6D1D6B"/>
                </a:solidFill>
                <a:latin typeface="Segoe Script" panose="030B0504020000000003" pitchFamily="66" charset="0"/>
              </a:rPr>
              <a:t>APPLIED ASPECT</a:t>
            </a:r>
          </a:p>
        </p:txBody>
      </p:sp>
      <p:pic>
        <p:nvPicPr>
          <p:cNvPr id="5" name="Picture 4">
            <a:extLst>
              <a:ext uri="{FF2B5EF4-FFF2-40B4-BE49-F238E27FC236}">
                <a16:creationId xmlns:a16="http://schemas.microsoft.com/office/drawing/2014/main" id="{90016871-0533-427D-8A51-5AB265186E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2428" y="900925"/>
            <a:ext cx="3800659" cy="5167481"/>
          </a:xfrm>
          <a:prstGeom prst="rect">
            <a:avLst/>
          </a:prstGeom>
        </p:spPr>
      </p:pic>
    </p:spTree>
    <p:extLst>
      <p:ext uri="{BB962C8B-B14F-4D97-AF65-F5344CB8AC3E}">
        <p14:creationId xmlns:p14="http://schemas.microsoft.com/office/powerpoint/2010/main" val="19764896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74B844-DEEE-4428-9943-5017AC39EA95}"/>
              </a:ext>
            </a:extLst>
          </p:cNvPr>
          <p:cNvSpPr>
            <a:spLocks noGrp="1"/>
          </p:cNvSpPr>
          <p:nvPr>
            <p:ph idx="1"/>
          </p:nvPr>
        </p:nvSpPr>
        <p:spPr>
          <a:xfrm>
            <a:off x="712382" y="1504760"/>
            <a:ext cx="10811408" cy="4364412"/>
          </a:xfrm>
        </p:spPr>
        <p:txBody>
          <a:bodyPr>
            <a:normAutofit fontScale="62500" lnSpcReduction="20000"/>
          </a:bodyPr>
          <a:lstStyle/>
          <a:p>
            <a:pPr marL="0" indent="0">
              <a:buNone/>
            </a:pPr>
            <a:r>
              <a:rPr lang="en-IN" sz="2900" b="1" u="sng" dirty="0">
                <a:solidFill>
                  <a:srgbClr val="6D1D6B"/>
                </a:solidFill>
                <a:latin typeface="Segoe Script" panose="030B0504020000000003" pitchFamily="66" charset="0"/>
              </a:rPr>
              <a:t>3. </a:t>
            </a:r>
            <a:r>
              <a:rPr lang="en-IN" sz="2700" b="1" u="sng" dirty="0">
                <a:solidFill>
                  <a:srgbClr val="6D1D6B"/>
                </a:solidFill>
                <a:latin typeface="Segoe Script" panose="030B0504020000000003" pitchFamily="66" charset="0"/>
              </a:rPr>
              <a:t>ROLE IN FORMATION OF POCKET-</a:t>
            </a:r>
            <a:r>
              <a:rPr lang="en-IN" sz="2700" dirty="0">
                <a:solidFill>
                  <a:srgbClr val="6D1D6B"/>
                </a:solidFill>
                <a:latin typeface="Segoe Script" panose="030B0504020000000003" pitchFamily="66" charset="0"/>
              </a:rPr>
              <a:t> </a:t>
            </a:r>
            <a:r>
              <a:rPr lang="en-US" sz="2700" b="1" dirty="0">
                <a:solidFill>
                  <a:srgbClr val="6D1D6B"/>
                </a:solidFill>
                <a:latin typeface="Segoe Script" panose="030B0504020000000003" pitchFamily="66" charset="0"/>
              </a:rPr>
              <a:t>EPITHELIAL COMPARTMENT. (</a:t>
            </a:r>
            <a:r>
              <a:rPr lang="en-US" sz="2800" b="1" dirty="0">
                <a:solidFill>
                  <a:srgbClr val="6D1D6B"/>
                </a:solidFill>
                <a:latin typeface="Segoe Script" panose="030B0504020000000003" pitchFamily="66" charset="0"/>
              </a:rPr>
              <a:t>SCHROEDER AND LISTGARTEN 1977)</a:t>
            </a:r>
            <a:endParaRPr lang="en-US" sz="2700" b="1" dirty="0">
              <a:solidFill>
                <a:srgbClr val="6D1D6B"/>
              </a:solidFill>
              <a:latin typeface="Segoe Script" panose="030B0504020000000003" pitchFamily="66" charset="0"/>
            </a:endParaRPr>
          </a:p>
          <a:p>
            <a:pPr>
              <a:lnSpc>
                <a:spcPct val="160000"/>
              </a:lnSpc>
              <a:buFont typeface="Segoe Script" panose="030B0504020000000003" pitchFamily="66" charset="0"/>
              <a:buChar char="е"/>
            </a:pPr>
            <a:r>
              <a:rPr lang="en-US" sz="2700" dirty="0">
                <a:solidFill>
                  <a:srgbClr val="6D1D6B"/>
                </a:solidFill>
                <a:latin typeface="Segoe Script" panose="030B0504020000000003" pitchFamily="66" charset="0"/>
              </a:rPr>
              <a:t>MORPHOLOGIC CHANGES OF THE EPITHELIUM IN THE PRESENCE OF INFLAMMATION INCLUDE:</a:t>
            </a:r>
            <a:endParaRPr lang="en-IN" sz="2700" dirty="0">
              <a:solidFill>
                <a:srgbClr val="6D1D6B"/>
              </a:solidFill>
              <a:latin typeface="Segoe Script" panose="030B0504020000000003" pitchFamily="66" charset="0"/>
            </a:endParaRPr>
          </a:p>
          <a:p>
            <a:pPr marL="457200" lvl="0" indent="-457200">
              <a:lnSpc>
                <a:spcPct val="160000"/>
              </a:lnSpc>
              <a:buFont typeface="+mj-lt"/>
              <a:buAutoNum type="arabicPeriod"/>
            </a:pPr>
            <a:r>
              <a:rPr lang="en-US" sz="2700" dirty="0">
                <a:solidFill>
                  <a:srgbClr val="6D1D6B"/>
                </a:solidFill>
                <a:latin typeface="Segoe Script" panose="030B0504020000000003" pitchFamily="66" charset="0"/>
              </a:rPr>
              <a:t>INTERCELLULAR EDEMA, EVIDENT THROUGH WIDENED INTERCELLULAR SPACES.</a:t>
            </a:r>
            <a:endParaRPr lang="en-IN" sz="2700" dirty="0">
              <a:solidFill>
                <a:srgbClr val="6D1D6B"/>
              </a:solidFill>
              <a:latin typeface="Segoe Script" panose="030B0504020000000003" pitchFamily="66" charset="0"/>
            </a:endParaRPr>
          </a:p>
          <a:p>
            <a:pPr marL="457200" lvl="0" indent="-457200">
              <a:lnSpc>
                <a:spcPct val="160000"/>
              </a:lnSpc>
              <a:buFont typeface="+mj-lt"/>
              <a:buAutoNum type="arabicPeriod"/>
            </a:pPr>
            <a:r>
              <a:rPr lang="en-US" sz="2700" dirty="0">
                <a:solidFill>
                  <a:srgbClr val="6D1D6B"/>
                </a:solidFill>
                <a:latin typeface="Segoe Script" panose="030B0504020000000003" pitchFamily="66" charset="0"/>
              </a:rPr>
              <a:t>DECREASED NUMBERS OF DESMOSOMES.</a:t>
            </a:r>
            <a:endParaRPr lang="en-IN" sz="2700" dirty="0">
              <a:solidFill>
                <a:srgbClr val="6D1D6B"/>
              </a:solidFill>
              <a:latin typeface="Segoe Script" panose="030B0504020000000003" pitchFamily="66" charset="0"/>
            </a:endParaRPr>
          </a:p>
          <a:p>
            <a:pPr marL="457200" lvl="0" indent="-457200">
              <a:lnSpc>
                <a:spcPct val="160000"/>
              </a:lnSpc>
              <a:buFont typeface="+mj-lt"/>
              <a:buAutoNum type="arabicPeriod"/>
            </a:pPr>
            <a:r>
              <a:rPr lang="en-US" sz="2700" dirty="0">
                <a:solidFill>
                  <a:srgbClr val="6D1D6B"/>
                </a:solidFill>
                <a:latin typeface="Segoe Script" panose="030B0504020000000003" pitchFamily="66" charset="0"/>
              </a:rPr>
              <a:t>DISRUPTION OF THE OUTER (CON­NECTIVE-TISSUE) FACING BASAL LAMINA .</a:t>
            </a:r>
            <a:endParaRPr lang="en-IN" sz="2700" dirty="0">
              <a:solidFill>
                <a:srgbClr val="6D1D6B"/>
              </a:solidFill>
              <a:latin typeface="Segoe Script" panose="030B0504020000000003" pitchFamily="66" charset="0"/>
            </a:endParaRPr>
          </a:p>
          <a:p>
            <a:pPr marL="457200" lvl="0" indent="-457200">
              <a:lnSpc>
                <a:spcPct val="160000"/>
              </a:lnSpc>
              <a:buFont typeface="+mj-lt"/>
              <a:buAutoNum type="arabicPeriod"/>
            </a:pPr>
            <a:r>
              <a:rPr lang="en-US" sz="2700" dirty="0">
                <a:solidFill>
                  <a:srgbClr val="6D1D6B"/>
                </a:solidFill>
                <a:latin typeface="Segoe Script" panose="030B0504020000000003" pitchFamily="66" charset="0"/>
              </a:rPr>
              <a:t>CELLULAR DIS­RUPTIONS. </a:t>
            </a:r>
          </a:p>
          <a:p>
            <a:pPr marL="457200" indent="-457200">
              <a:lnSpc>
                <a:spcPct val="170000"/>
              </a:lnSpc>
              <a:buFont typeface="+mj-lt"/>
              <a:buAutoNum type="arabicPeriod"/>
            </a:pPr>
            <a:r>
              <a:rPr lang="en-US" sz="2700" dirty="0">
                <a:solidFill>
                  <a:srgbClr val="6D1D6B"/>
                </a:solidFill>
                <a:latin typeface="Segoe Script" panose="030B0504020000000003" pitchFamily="66" charset="0"/>
              </a:rPr>
              <a:t>PERFORATIONS IN THE BASAL LAMINA WHICH ARE PRODUCED, AS INFLAMMATORY CELLS MIGRATE THROUGH.</a:t>
            </a:r>
            <a:endParaRPr lang="en-IN" sz="2700" dirty="0">
              <a:solidFill>
                <a:srgbClr val="6D1D6B"/>
              </a:solidFill>
              <a:latin typeface="Segoe Script" panose="030B0504020000000003" pitchFamily="66" charset="0"/>
            </a:endParaRPr>
          </a:p>
          <a:p>
            <a:pPr marL="457200" lvl="0" indent="-457200">
              <a:lnSpc>
                <a:spcPct val="160000"/>
              </a:lnSpc>
              <a:buFont typeface="+mj-lt"/>
              <a:buAutoNum type="arabicPeriod"/>
            </a:pPr>
            <a:endParaRPr lang="en-IN" dirty="0">
              <a:solidFill>
                <a:srgbClr val="6D1D6B"/>
              </a:solidFill>
              <a:latin typeface="Segoe Script" panose="030B0504020000000003" pitchFamily="66" charset="0"/>
            </a:endParaRPr>
          </a:p>
          <a:p>
            <a:pPr marL="0" indent="0">
              <a:buNone/>
            </a:pPr>
            <a:endParaRPr lang="en-IN" b="1" u="sng" dirty="0">
              <a:solidFill>
                <a:srgbClr val="6D1D6B"/>
              </a:solidFill>
              <a:latin typeface="Segoe Script" panose="030B0504020000000003" pitchFamily="66" charset="0"/>
            </a:endParaRPr>
          </a:p>
        </p:txBody>
      </p:sp>
      <p:sp>
        <p:nvSpPr>
          <p:cNvPr id="4" name="Title 1">
            <a:extLst>
              <a:ext uri="{FF2B5EF4-FFF2-40B4-BE49-F238E27FC236}">
                <a16:creationId xmlns:a16="http://schemas.microsoft.com/office/drawing/2014/main" id="{5C64ED35-2753-49D6-A55B-2ED8DBF52D7F}"/>
              </a:ext>
            </a:extLst>
          </p:cNvPr>
          <p:cNvSpPr>
            <a:spLocks noGrp="1"/>
          </p:cNvSpPr>
          <p:nvPr>
            <p:ph type="title"/>
          </p:nvPr>
        </p:nvSpPr>
        <p:spPr>
          <a:xfrm>
            <a:off x="1130300" y="762702"/>
            <a:ext cx="9602788" cy="1047750"/>
          </a:xfrm>
        </p:spPr>
        <p:txBody>
          <a:bodyPr anchor="ctr"/>
          <a:lstStyle/>
          <a:p>
            <a:r>
              <a:rPr lang="en-IN" b="1" dirty="0">
                <a:solidFill>
                  <a:srgbClr val="6D1D6B"/>
                </a:solidFill>
                <a:latin typeface="Segoe Script" panose="030B0504020000000003" pitchFamily="66" charset="0"/>
              </a:rPr>
              <a:t>APPLIED ASPECTS</a:t>
            </a:r>
          </a:p>
        </p:txBody>
      </p:sp>
    </p:spTree>
    <p:extLst>
      <p:ext uri="{BB962C8B-B14F-4D97-AF65-F5344CB8AC3E}">
        <p14:creationId xmlns:p14="http://schemas.microsoft.com/office/powerpoint/2010/main" val="19892622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0117D6-51D8-4F57-9B22-E08EEE97416D}"/>
              </a:ext>
            </a:extLst>
          </p:cNvPr>
          <p:cNvSpPr>
            <a:spLocks noGrp="1"/>
          </p:cNvSpPr>
          <p:nvPr>
            <p:ph idx="1"/>
          </p:nvPr>
        </p:nvSpPr>
        <p:spPr>
          <a:xfrm>
            <a:off x="1130300" y="2001838"/>
            <a:ext cx="9603275" cy="3814361"/>
          </a:xfrm>
        </p:spPr>
        <p:txBody>
          <a:bodyPr>
            <a:normAutofit fontScale="85000" lnSpcReduction="10000"/>
          </a:bodyPr>
          <a:lstStyle/>
          <a:p>
            <a:pPr marL="0" indent="0">
              <a:buNone/>
              <a:defRPr/>
            </a:pPr>
            <a:r>
              <a:rPr lang="en-IN" b="1" u="sng" dirty="0">
                <a:solidFill>
                  <a:srgbClr val="6D1D6B"/>
                </a:solidFill>
                <a:latin typeface="Segoe Script" panose="030B0504020000000003" pitchFamily="66" charset="0"/>
              </a:rPr>
              <a:t>3. ROLE IN FORMATION OF POCKET-</a:t>
            </a:r>
            <a:r>
              <a:rPr lang="en-IN" dirty="0">
                <a:solidFill>
                  <a:srgbClr val="6D1D6B"/>
                </a:solidFill>
                <a:latin typeface="Segoe Script" panose="030B0504020000000003" pitchFamily="66" charset="0"/>
              </a:rPr>
              <a:t> </a:t>
            </a:r>
            <a:r>
              <a:rPr lang="en-US" b="1" dirty="0">
                <a:solidFill>
                  <a:srgbClr val="6D1D6B"/>
                </a:solidFill>
                <a:latin typeface="Segoe Script" panose="030B0504020000000003" pitchFamily="66" charset="0"/>
              </a:rPr>
              <a:t>EPITHELIAL COMPARTMENT. </a:t>
            </a:r>
          </a:p>
          <a:p>
            <a:pPr marL="0" indent="0">
              <a:lnSpc>
                <a:spcPct val="160000"/>
              </a:lnSpc>
              <a:buNone/>
              <a:defRPr/>
            </a:pPr>
            <a:r>
              <a:rPr lang="en-US" dirty="0">
                <a:solidFill>
                  <a:srgbClr val="6D1D6B"/>
                </a:solidFill>
                <a:latin typeface="Segoe Script" panose="030B0504020000000003" pitchFamily="66" charset="0"/>
              </a:rPr>
              <a:t>6.   THE BORDER BETWEEN JUNCTIONAL EPITHELIUM AND CONNECTIVE TISSUE IS STRAIGHT IN HEALTH AND CONTAINS PROJECTIONS (EPITHELIAL PEGS OR RIDGES) IN DISEASE.</a:t>
            </a:r>
          </a:p>
          <a:p>
            <a:pPr marL="0" indent="0">
              <a:lnSpc>
                <a:spcPct val="160000"/>
              </a:lnSpc>
              <a:buNone/>
              <a:defRPr/>
            </a:pPr>
            <a:r>
              <a:rPr lang="en-US" dirty="0">
                <a:solidFill>
                  <a:srgbClr val="6D1D6B"/>
                </a:solidFill>
                <a:latin typeface="Segoe Script" panose="030B0504020000000003" pitchFamily="66" charset="0"/>
              </a:rPr>
              <a:t>7.   THE APPARENT BORDER BETWEEN JUNCTIONAL EPITHELIUM AND THE ADJACENT SULCULAR EPITHELIUM BECOMES MORE MARKED AS THE CELLULAR INFILTRATE IN THE JUNCTIONAL EPITHELIUM INCREASES FROM </a:t>
            </a:r>
            <a:r>
              <a:rPr lang="en-US" u="sng" dirty="0">
                <a:solidFill>
                  <a:srgbClr val="6D1D6B"/>
                </a:solidFill>
                <a:latin typeface="Segoe Script" panose="030B0504020000000003" pitchFamily="66" charset="0"/>
              </a:rPr>
              <a:t>30% TO 60%</a:t>
            </a:r>
            <a:r>
              <a:rPr lang="en-US" dirty="0">
                <a:solidFill>
                  <a:srgbClr val="6D1D6B"/>
                </a:solidFill>
                <a:latin typeface="Segoe Script" panose="030B0504020000000003" pitchFamily="66" charset="0"/>
              </a:rPr>
              <a:t>. THESE CHANGES ARE RELATED TO POCKET FORMATION.</a:t>
            </a:r>
          </a:p>
          <a:p>
            <a:endParaRPr lang="en-IN" dirty="0"/>
          </a:p>
        </p:txBody>
      </p:sp>
      <p:sp>
        <p:nvSpPr>
          <p:cNvPr id="4" name="Title 1">
            <a:extLst>
              <a:ext uri="{FF2B5EF4-FFF2-40B4-BE49-F238E27FC236}">
                <a16:creationId xmlns:a16="http://schemas.microsoft.com/office/drawing/2014/main" id="{EE5F1FAC-1264-4E15-B2E1-30DC5E9A0981}"/>
              </a:ext>
            </a:extLst>
          </p:cNvPr>
          <p:cNvSpPr>
            <a:spLocks noGrp="1"/>
          </p:cNvSpPr>
          <p:nvPr>
            <p:ph type="title"/>
          </p:nvPr>
        </p:nvSpPr>
        <p:spPr>
          <a:xfrm>
            <a:off x="1130300" y="954088"/>
            <a:ext cx="9602788" cy="1047750"/>
          </a:xfrm>
        </p:spPr>
        <p:txBody>
          <a:bodyPr anchor="ctr"/>
          <a:lstStyle/>
          <a:p>
            <a:r>
              <a:rPr lang="en-IN" b="1" dirty="0">
                <a:solidFill>
                  <a:srgbClr val="6D1D6B"/>
                </a:solidFill>
                <a:latin typeface="Segoe Script" panose="030B0504020000000003" pitchFamily="66" charset="0"/>
              </a:rPr>
              <a:t>APPLIED ASPECTS</a:t>
            </a:r>
          </a:p>
        </p:txBody>
      </p:sp>
    </p:spTree>
    <p:extLst>
      <p:ext uri="{BB962C8B-B14F-4D97-AF65-F5344CB8AC3E}">
        <p14:creationId xmlns:p14="http://schemas.microsoft.com/office/powerpoint/2010/main" val="3273897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B42A82-F129-4643-B1F7-1E464A9B9F95}"/>
              </a:ext>
            </a:extLst>
          </p:cNvPr>
          <p:cNvSpPr>
            <a:spLocks noGrp="1"/>
          </p:cNvSpPr>
          <p:nvPr>
            <p:ph idx="1"/>
          </p:nvPr>
        </p:nvSpPr>
        <p:spPr>
          <a:xfrm>
            <a:off x="1256400" y="1995303"/>
            <a:ext cx="6724722" cy="4037749"/>
          </a:xfrm>
        </p:spPr>
        <p:txBody>
          <a:bodyPr>
            <a:noAutofit/>
          </a:bodyPr>
          <a:lstStyle/>
          <a:p>
            <a:pPr>
              <a:lnSpc>
                <a:spcPct val="150000"/>
              </a:lnSpc>
              <a:buFont typeface="Segoe Script" panose="030B0504020000000003" pitchFamily="66" charset="0"/>
              <a:buChar char="е"/>
            </a:pPr>
            <a:r>
              <a:rPr lang="en-US" sz="1800" dirty="0">
                <a:solidFill>
                  <a:schemeClr val="accent1">
                    <a:lumMod val="75000"/>
                  </a:schemeClr>
                </a:solidFill>
                <a:latin typeface="Segoe Script" panose="030B0504020000000003" pitchFamily="66" charset="0"/>
              </a:rPr>
              <a:t>THE ATTACHMENT OF THE JUNCTIONAL EPITHELIUM TO THE TOOTH IS REINFORCED BY THE GINGIVAL FIBERS, WHICH BRACE THE MARGINAL GINGIVA AGAINST THE TOOTH SURFACE. FOR THIS REASON, THE JUNCTIONAL EPITHELIUM AND THE GINGIVAL FIBERS ARE CONSIDERED A FUNCTIONAL UNIT, REFERRED TO AS THE </a:t>
            </a:r>
            <a:r>
              <a:rPr lang="en-US" b="1" u="sng" dirty="0">
                <a:solidFill>
                  <a:schemeClr val="accent1">
                    <a:lumMod val="75000"/>
                  </a:schemeClr>
                </a:solidFill>
                <a:latin typeface="Segoe Script" panose="030B0504020000000003" pitchFamily="66" charset="0"/>
              </a:rPr>
              <a:t>DENTOGINGIVAL UNIT.</a:t>
            </a:r>
            <a:endParaRPr lang="en-IN" b="1" u="sng" dirty="0">
              <a:solidFill>
                <a:schemeClr val="accent1">
                  <a:lumMod val="75000"/>
                </a:schemeClr>
              </a:solidFill>
              <a:latin typeface="Segoe Script" panose="030B0504020000000003" pitchFamily="66" charset="0"/>
            </a:endParaRPr>
          </a:p>
        </p:txBody>
      </p:sp>
      <p:sp>
        <p:nvSpPr>
          <p:cNvPr id="4" name="Title 1">
            <a:extLst>
              <a:ext uri="{FF2B5EF4-FFF2-40B4-BE49-F238E27FC236}">
                <a16:creationId xmlns:a16="http://schemas.microsoft.com/office/drawing/2014/main" id="{14421D34-5404-4119-9038-CBB8E4D779D4}"/>
              </a:ext>
            </a:extLst>
          </p:cNvPr>
          <p:cNvSpPr txBox="1">
            <a:spLocks/>
          </p:cNvSpPr>
          <p:nvPr/>
        </p:nvSpPr>
        <p:spPr>
          <a:xfrm>
            <a:off x="1534696" y="824948"/>
            <a:ext cx="9520158" cy="104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en-IN" sz="5400" b="1" dirty="0">
                <a:solidFill>
                  <a:schemeClr val="accent1">
                    <a:lumMod val="75000"/>
                  </a:schemeClr>
                </a:solidFill>
                <a:latin typeface="Segoe Script" panose="030B0504020000000003" pitchFamily="66" charset="0"/>
              </a:rPr>
              <a:t>INTRODUCTION</a:t>
            </a:r>
          </a:p>
        </p:txBody>
      </p:sp>
      <p:pic>
        <p:nvPicPr>
          <p:cNvPr id="7" name="Picture 5">
            <a:extLst>
              <a:ext uri="{FF2B5EF4-FFF2-40B4-BE49-F238E27FC236}">
                <a16:creationId xmlns:a16="http://schemas.microsoft.com/office/drawing/2014/main" id="{E1FCBB9D-0EF1-47FF-89F2-1B38D500D4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8991" y="0"/>
            <a:ext cx="3631096" cy="603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0331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0117D6-51D8-4F57-9B22-E08EEE97416D}"/>
              </a:ext>
            </a:extLst>
          </p:cNvPr>
          <p:cNvSpPr>
            <a:spLocks noGrp="1"/>
          </p:cNvSpPr>
          <p:nvPr>
            <p:ph idx="1"/>
          </p:nvPr>
        </p:nvSpPr>
        <p:spPr>
          <a:xfrm>
            <a:off x="1129813" y="1618876"/>
            <a:ext cx="10938140" cy="4537375"/>
          </a:xfrm>
        </p:spPr>
        <p:txBody>
          <a:bodyPr>
            <a:normAutofit fontScale="77500" lnSpcReduction="20000"/>
          </a:bodyPr>
          <a:lstStyle/>
          <a:p>
            <a:pPr marL="0" indent="0">
              <a:lnSpc>
                <a:spcPct val="170000"/>
              </a:lnSpc>
              <a:buNone/>
              <a:defRPr/>
            </a:pPr>
            <a:r>
              <a:rPr lang="en-IN" b="1" u="sng" dirty="0">
                <a:solidFill>
                  <a:srgbClr val="6D1D6B"/>
                </a:solidFill>
                <a:latin typeface="Segoe Script" panose="030B0504020000000003" pitchFamily="66" charset="0"/>
              </a:rPr>
              <a:t>3. ROLE IN FORMATION OF POCKET-</a:t>
            </a:r>
            <a:r>
              <a:rPr lang="en-IN" dirty="0">
                <a:solidFill>
                  <a:srgbClr val="6D1D6B"/>
                </a:solidFill>
                <a:latin typeface="Segoe Script" panose="030B0504020000000003" pitchFamily="66" charset="0"/>
              </a:rPr>
              <a:t> </a:t>
            </a:r>
            <a:r>
              <a:rPr lang="en-US" b="1" dirty="0">
                <a:solidFill>
                  <a:srgbClr val="6D1D6B"/>
                </a:solidFill>
                <a:latin typeface="Segoe Script" panose="030B0504020000000003" pitchFamily="66" charset="0"/>
              </a:rPr>
              <a:t>CONNECTIVE TISSUE COMPARTMENT. </a:t>
            </a:r>
          </a:p>
          <a:p>
            <a:pPr marL="457200" indent="-457200">
              <a:lnSpc>
                <a:spcPct val="170000"/>
              </a:lnSpc>
              <a:buFont typeface="+mj-lt"/>
              <a:buAutoNum type="arabicPeriod"/>
              <a:defRPr/>
            </a:pPr>
            <a:r>
              <a:rPr lang="en-US" sz="1900" dirty="0">
                <a:solidFill>
                  <a:srgbClr val="6D1D6B"/>
                </a:solidFill>
                <a:latin typeface="Segoe Script" panose="030B0504020000000003" pitchFamily="66" charset="0"/>
              </a:rPr>
              <a:t>IT IS THE PRIMARY SITE OF THE INFLAMMATORY RESPONSE OF PERIODONTAL DISEASE.</a:t>
            </a:r>
          </a:p>
          <a:p>
            <a:pPr marL="457200" indent="-457200">
              <a:lnSpc>
                <a:spcPct val="170000"/>
              </a:lnSpc>
              <a:buFont typeface="+mj-lt"/>
              <a:buAutoNum type="arabicPeriod"/>
              <a:defRPr/>
            </a:pPr>
            <a:r>
              <a:rPr lang="en-US" sz="1900" dirty="0">
                <a:solidFill>
                  <a:srgbClr val="6D1D6B"/>
                </a:solidFill>
                <a:latin typeface="Segoe Script" panose="030B0504020000000003" pitchFamily="66" charset="0"/>
              </a:rPr>
              <a:t>AS A CONSEQUENCE OF THE LOSS OF COLLAGEN, THE APICAL PORTION OF THE JUNCTIONAL EPITHELIUM PROLIFERATES ALONG THE ROOT.</a:t>
            </a:r>
          </a:p>
          <a:p>
            <a:pPr marL="457200" indent="-457200">
              <a:lnSpc>
                <a:spcPct val="170000"/>
              </a:lnSpc>
              <a:buFont typeface="+mj-lt"/>
              <a:buAutoNum type="arabicPeriod"/>
              <a:defRPr/>
            </a:pPr>
            <a:r>
              <a:rPr lang="en-US" sz="1900" dirty="0">
                <a:solidFill>
                  <a:srgbClr val="6D1D6B"/>
                </a:solidFill>
                <a:latin typeface="Segoe Script" panose="030B0504020000000003" pitchFamily="66" charset="0"/>
              </a:rPr>
              <a:t>THE FIBROBLASTS UNDERGO VARIOUS PATHOLOGIC ALTERATIONS−THEIR NORMAL SPINDLE OR ELONGATED SHAPE IS TRANSFORMED INTO A ROUNDED ONE AND THEY BECOME UP TO 3 TIMES AS LARGE (ACTIVE IN COLLAGENOLYSIS).</a:t>
            </a:r>
          </a:p>
          <a:p>
            <a:pPr>
              <a:lnSpc>
                <a:spcPct val="170000"/>
              </a:lnSpc>
              <a:buFont typeface="Segoe Script" panose="030B0504020000000003" pitchFamily="66" charset="0"/>
              <a:buChar char="е"/>
              <a:defRPr/>
            </a:pPr>
            <a:r>
              <a:rPr lang="en-US" dirty="0">
                <a:solidFill>
                  <a:srgbClr val="6D1D6B"/>
                </a:solidFill>
                <a:latin typeface="Segoe Script" panose="030B0504020000000003" pitchFamily="66" charset="0"/>
              </a:rPr>
              <a:t>PARTICULAR ATTENTION HAS BEEN PAID TO ELUCIDATING THE MECHANISMS BY WHICH </a:t>
            </a:r>
            <a:r>
              <a:rPr lang="en-US" i="1" dirty="0">
                <a:solidFill>
                  <a:srgbClr val="6D1D6B"/>
                </a:solidFill>
                <a:latin typeface="Segoe Script" panose="030B0504020000000003" pitchFamily="66" charset="0"/>
              </a:rPr>
              <a:t>AA.COMITANS, P.GINGIVALIS</a:t>
            </a:r>
            <a:r>
              <a:rPr lang="en-US" dirty="0">
                <a:solidFill>
                  <a:srgbClr val="6D1D6B"/>
                </a:solidFill>
                <a:latin typeface="Segoe Script" panose="030B0504020000000003" pitchFamily="66" charset="0"/>
              </a:rPr>
              <a:t>, IMPLICATED AS MAJOR ETIOLOGICAL AGENTS IN AGGRESSIVE AND CHRONIC PERIODONTITIS, ADHERE TO, INVADE, AND REPLICATE IN EPITHELIAL CELLS </a:t>
            </a:r>
            <a:r>
              <a:rPr lang="en-US" b="1" u="sng" dirty="0">
                <a:solidFill>
                  <a:srgbClr val="6D1D6B"/>
                </a:solidFill>
                <a:latin typeface="Segoe Script" panose="030B0504020000000003" pitchFamily="66" charset="0"/>
              </a:rPr>
              <a:t>(FORNG </a:t>
            </a:r>
            <a:r>
              <a:rPr lang="en-US" b="1" i="1" u="sng" dirty="0">
                <a:solidFill>
                  <a:srgbClr val="6D1D6B"/>
                </a:solidFill>
                <a:latin typeface="Segoe Script" panose="030B0504020000000003" pitchFamily="66" charset="0"/>
              </a:rPr>
              <a:t>ET AL</a:t>
            </a:r>
            <a:r>
              <a:rPr lang="en-US" b="1" u="sng" dirty="0">
                <a:solidFill>
                  <a:srgbClr val="6D1D6B"/>
                </a:solidFill>
                <a:latin typeface="Segoe Script" panose="030B0504020000000003" pitchFamily="66" charset="0"/>
              </a:rPr>
              <a:t> 2000; QUIRYNEN </a:t>
            </a:r>
            <a:r>
              <a:rPr lang="en-US" b="1" i="1" u="sng" dirty="0">
                <a:solidFill>
                  <a:srgbClr val="6D1D6B"/>
                </a:solidFill>
                <a:latin typeface="Segoe Script" panose="030B0504020000000003" pitchFamily="66" charset="0"/>
              </a:rPr>
              <a:t>ET AL</a:t>
            </a:r>
            <a:r>
              <a:rPr lang="en-US" b="1" u="sng" dirty="0">
                <a:solidFill>
                  <a:srgbClr val="6D1D6B"/>
                </a:solidFill>
                <a:latin typeface="Segoe Script" panose="030B0504020000000003" pitchFamily="66" charset="0"/>
              </a:rPr>
              <a:t> 2001).</a:t>
            </a:r>
          </a:p>
          <a:p>
            <a:pPr marL="0" indent="0">
              <a:lnSpc>
                <a:spcPct val="150000"/>
              </a:lnSpc>
              <a:buNone/>
              <a:defRPr/>
            </a:pPr>
            <a:endParaRPr lang="en-US" sz="1900" dirty="0">
              <a:solidFill>
                <a:srgbClr val="6D1D6B"/>
              </a:solidFill>
              <a:latin typeface="Comic Sans MS" pitchFamily="66" charset="0"/>
            </a:endParaRPr>
          </a:p>
          <a:p>
            <a:pPr marL="0" indent="0">
              <a:buNone/>
              <a:defRPr/>
            </a:pPr>
            <a:endParaRPr lang="en-US" b="1" dirty="0">
              <a:solidFill>
                <a:srgbClr val="6D1D6B"/>
              </a:solidFill>
              <a:latin typeface="Segoe Script" panose="030B0504020000000003" pitchFamily="66" charset="0"/>
            </a:endParaRPr>
          </a:p>
          <a:p>
            <a:endParaRPr lang="en-IN" dirty="0"/>
          </a:p>
        </p:txBody>
      </p:sp>
      <p:sp>
        <p:nvSpPr>
          <p:cNvPr id="4" name="Title 1">
            <a:extLst>
              <a:ext uri="{FF2B5EF4-FFF2-40B4-BE49-F238E27FC236}">
                <a16:creationId xmlns:a16="http://schemas.microsoft.com/office/drawing/2014/main" id="{EE5F1FAC-1264-4E15-B2E1-30DC5E9A0981}"/>
              </a:ext>
            </a:extLst>
          </p:cNvPr>
          <p:cNvSpPr>
            <a:spLocks noGrp="1"/>
          </p:cNvSpPr>
          <p:nvPr>
            <p:ph type="title"/>
          </p:nvPr>
        </p:nvSpPr>
        <p:spPr>
          <a:xfrm>
            <a:off x="1129813" y="805232"/>
            <a:ext cx="9602788" cy="1047750"/>
          </a:xfrm>
        </p:spPr>
        <p:txBody>
          <a:bodyPr anchor="ctr"/>
          <a:lstStyle/>
          <a:p>
            <a:r>
              <a:rPr lang="en-IN" b="1" dirty="0">
                <a:solidFill>
                  <a:srgbClr val="6D1D6B"/>
                </a:solidFill>
                <a:latin typeface="Segoe Script" panose="030B0504020000000003" pitchFamily="66" charset="0"/>
              </a:rPr>
              <a:t>APPLIED ASPECTS</a:t>
            </a:r>
          </a:p>
        </p:txBody>
      </p:sp>
    </p:spTree>
    <p:extLst>
      <p:ext uri="{BB962C8B-B14F-4D97-AF65-F5344CB8AC3E}">
        <p14:creationId xmlns:p14="http://schemas.microsoft.com/office/powerpoint/2010/main" val="40192610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0117D6-51D8-4F57-9B22-E08EEE97416D}"/>
              </a:ext>
            </a:extLst>
          </p:cNvPr>
          <p:cNvSpPr>
            <a:spLocks noGrp="1"/>
          </p:cNvSpPr>
          <p:nvPr>
            <p:ph idx="1"/>
          </p:nvPr>
        </p:nvSpPr>
        <p:spPr>
          <a:xfrm>
            <a:off x="1130300" y="1204204"/>
            <a:ext cx="9602788" cy="5217861"/>
          </a:xfrm>
        </p:spPr>
        <p:txBody>
          <a:bodyPr>
            <a:noAutofit/>
          </a:bodyPr>
          <a:lstStyle/>
          <a:p>
            <a:pPr marL="0" indent="0">
              <a:lnSpc>
                <a:spcPct val="150000"/>
              </a:lnSpc>
              <a:buNone/>
              <a:defRPr/>
            </a:pPr>
            <a:r>
              <a:rPr lang="en-IN" sz="1600" b="1" u="sng" dirty="0">
                <a:solidFill>
                  <a:srgbClr val="6D1D6B"/>
                </a:solidFill>
                <a:latin typeface="Segoe Script" panose="030B0504020000000003" pitchFamily="66" charset="0"/>
              </a:rPr>
              <a:t>3. ROLE IN FORMATION OF POCKET-</a:t>
            </a:r>
            <a:r>
              <a:rPr lang="en-IN" sz="1600" dirty="0">
                <a:solidFill>
                  <a:srgbClr val="6D1D6B"/>
                </a:solidFill>
                <a:latin typeface="Segoe Script" panose="030B0504020000000003" pitchFamily="66" charset="0"/>
              </a:rPr>
              <a:t> </a:t>
            </a:r>
            <a:r>
              <a:rPr lang="en-US" sz="1600" b="1" dirty="0">
                <a:solidFill>
                  <a:srgbClr val="6D1D6B"/>
                </a:solidFill>
                <a:latin typeface="Segoe Script" panose="030B0504020000000003" pitchFamily="66" charset="0"/>
              </a:rPr>
              <a:t>CONNECTIVE TISSUE COMPARTMENT. </a:t>
            </a:r>
          </a:p>
          <a:p>
            <a:pPr>
              <a:lnSpc>
                <a:spcPct val="150000"/>
              </a:lnSpc>
              <a:buFont typeface="Segoe Script" panose="030B0504020000000003" pitchFamily="66" charset="0"/>
              <a:buChar char="е"/>
              <a:defRPr/>
            </a:pPr>
            <a:r>
              <a:rPr lang="en-US" sz="1600" dirty="0">
                <a:solidFill>
                  <a:srgbClr val="6D1D6B"/>
                </a:solidFill>
                <a:latin typeface="Segoe Script" panose="030B0504020000000003" pitchFamily="66" charset="0"/>
              </a:rPr>
              <a:t>EPITHELIAL CELLS CHALLENGED BY </a:t>
            </a:r>
            <a:r>
              <a:rPr lang="en-US" sz="1600" i="1" dirty="0">
                <a:solidFill>
                  <a:srgbClr val="6D1D6B"/>
                </a:solidFill>
                <a:latin typeface="Segoe Script" panose="030B0504020000000003" pitchFamily="66" charset="0"/>
              </a:rPr>
              <a:t>P. GINGIVALIS</a:t>
            </a:r>
            <a:r>
              <a:rPr lang="en-US" sz="1600" b="1" i="1" u="sng" dirty="0">
                <a:solidFill>
                  <a:srgbClr val="6D1D6B"/>
                </a:solidFill>
                <a:latin typeface="Segoe Script" panose="030B0504020000000003" pitchFamily="66" charset="0"/>
              </a:rPr>
              <a:t> </a:t>
            </a:r>
            <a:r>
              <a:rPr lang="en-US" sz="1600" b="1" u="sng" dirty="0">
                <a:solidFill>
                  <a:srgbClr val="6D1D6B"/>
                </a:solidFill>
                <a:latin typeface="Segoe Script" panose="030B0504020000000003" pitchFamily="66" charset="0"/>
              </a:rPr>
              <a:t>EXHIBIT PROTEOLYSIS OF ADHERENS JUNCTION PROTEINS </a:t>
            </a:r>
            <a:r>
              <a:rPr lang="en-US" sz="1600" dirty="0">
                <a:solidFill>
                  <a:srgbClr val="6D1D6B"/>
                </a:solidFill>
                <a:latin typeface="Segoe Script" panose="030B0504020000000003" pitchFamily="66" charset="0"/>
              </a:rPr>
              <a:t>AND </a:t>
            </a:r>
            <a:r>
              <a:rPr lang="en-US" sz="1600" b="1" u="sng" dirty="0">
                <a:solidFill>
                  <a:srgbClr val="6D1D6B"/>
                </a:solidFill>
                <a:latin typeface="Segoe Script" panose="030B0504020000000003" pitchFamily="66" charset="0"/>
              </a:rPr>
              <a:t>ADHESION SIGNALING</a:t>
            </a:r>
            <a:r>
              <a:rPr lang="en-US" sz="1600" dirty="0">
                <a:solidFill>
                  <a:srgbClr val="6D1D6B"/>
                </a:solidFill>
                <a:latin typeface="Segoe Script" panose="030B0504020000000003" pitchFamily="66" charset="0"/>
              </a:rPr>
              <a:t> MOLECULES </a:t>
            </a:r>
            <a:r>
              <a:rPr lang="en-US" sz="1600" b="1" u="sng" dirty="0">
                <a:solidFill>
                  <a:srgbClr val="6D1D6B"/>
                </a:solidFill>
                <a:latin typeface="Segoe Script" panose="030B0504020000000003" pitchFamily="66" charset="0"/>
              </a:rPr>
              <a:t>(HINTERMANN </a:t>
            </a:r>
            <a:r>
              <a:rPr lang="en-US" sz="1600" b="1" i="1" u="sng" dirty="0">
                <a:solidFill>
                  <a:srgbClr val="6D1D6B"/>
                </a:solidFill>
                <a:latin typeface="Segoe Script" panose="030B0504020000000003" pitchFamily="66" charset="0"/>
              </a:rPr>
              <a:t>ET AL</a:t>
            </a:r>
            <a:r>
              <a:rPr lang="en-US" sz="1600" b="1" u="sng" dirty="0">
                <a:solidFill>
                  <a:srgbClr val="6D1D6B"/>
                </a:solidFill>
                <a:latin typeface="Segoe Script" panose="030B0504020000000003" pitchFamily="66" charset="0"/>
              </a:rPr>
              <a:t> 2002).  </a:t>
            </a:r>
          </a:p>
          <a:p>
            <a:pPr>
              <a:lnSpc>
                <a:spcPct val="150000"/>
              </a:lnSpc>
              <a:buFont typeface="Segoe Script" panose="030B0504020000000003" pitchFamily="66" charset="0"/>
              <a:buChar char="е"/>
              <a:defRPr/>
            </a:pPr>
            <a:r>
              <a:rPr lang="en-US" sz="1600" dirty="0">
                <a:solidFill>
                  <a:srgbClr val="6D1D6B"/>
                </a:solidFill>
                <a:latin typeface="Segoe Script" panose="030B0504020000000003" pitchFamily="66" charset="0"/>
              </a:rPr>
              <a:t>RECENTLY, ITS FOUND THAT </a:t>
            </a:r>
            <a:r>
              <a:rPr lang="en-US" sz="1600" b="1" u="sng" dirty="0">
                <a:solidFill>
                  <a:srgbClr val="6D1D6B"/>
                </a:solidFill>
                <a:latin typeface="Segoe Script" panose="030B0504020000000003" pitchFamily="66" charset="0"/>
              </a:rPr>
              <a:t>GINGIPAINS </a:t>
            </a:r>
            <a:r>
              <a:rPr lang="en-US" sz="1600" dirty="0">
                <a:solidFill>
                  <a:srgbClr val="6D1D6B"/>
                </a:solidFill>
                <a:latin typeface="Segoe Script" panose="030B0504020000000003" pitchFamily="66" charset="0"/>
              </a:rPr>
              <a:t>SPECIFICALLY DEGRADE COMPONENTS OF THE </a:t>
            </a:r>
            <a:r>
              <a:rPr lang="en-US" sz="1600" b="1" u="sng" dirty="0">
                <a:solidFill>
                  <a:srgbClr val="6D1D6B"/>
                </a:solidFill>
                <a:latin typeface="Segoe Script" panose="030B0504020000000003" pitchFamily="66" charset="0"/>
              </a:rPr>
              <a:t>EPITHELIAL CELL TO CELL JUNCTIONAL COMPLEXES</a:t>
            </a:r>
            <a:r>
              <a:rPr lang="en-US" sz="1600" b="1" dirty="0">
                <a:solidFill>
                  <a:srgbClr val="6D1D6B"/>
                </a:solidFill>
                <a:latin typeface="Segoe Script" panose="030B0504020000000003" pitchFamily="66" charset="0"/>
              </a:rPr>
              <a:t>  </a:t>
            </a:r>
            <a:r>
              <a:rPr lang="en-US" sz="1600" b="1" u="sng" dirty="0">
                <a:solidFill>
                  <a:srgbClr val="6D1D6B"/>
                </a:solidFill>
                <a:latin typeface="Segoe Script" panose="030B0504020000000003" pitchFamily="66" charset="0"/>
              </a:rPr>
              <a:t>(CHEN </a:t>
            </a:r>
            <a:r>
              <a:rPr lang="en-US" sz="1600" b="1" i="1" u="sng" dirty="0">
                <a:solidFill>
                  <a:srgbClr val="6D1D6B"/>
                </a:solidFill>
                <a:latin typeface="Segoe Script" panose="030B0504020000000003" pitchFamily="66" charset="0"/>
              </a:rPr>
              <a:t>ET AL</a:t>
            </a:r>
            <a:r>
              <a:rPr lang="en-US" sz="1600" b="1" u="sng" dirty="0">
                <a:solidFill>
                  <a:srgbClr val="6D1D6B"/>
                </a:solidFill>
                <a:latin typeface="Segoe Script" panose="030B0504020000000003" pitchFamily="66" charset="0"/>
              </a:rPr>
              <a:t> 2001; HINTERMANN </a:t>
            </a:r>
            <a:r>
              <a:rPr lang="en-US" sz="1600" b="1" i="1" u="sng" dirty="0">
                <a:solidFill>
                  <a:srgbClr val="6D1D6B"/>
                </a:solidFill>
                <a:latin typeface="Segoe Script" panose="030B0504020000000003" pitchFamily="66" charset="0"/>
              </a:rPr>
              <a:t>ET</a:t>
            </a:r>
            <a:r>
              <a:rPr lang="en-US" sz="1600" b="1" u="sng" dirty="0">
                <a:solidFill>
                  <a:srgbClr val="6D1D6B"/>
                </a:solidFill>
                <a:latin typeface="Segoe Script" panose="030B0504020000000003" pitchFamily="66" charset="0"/>
              </a:rPr>
              <a:t> </a:t>
            </a:r>
            <a:r>
              <a:rPr lang="en-US" sz="1600" b="1" i="1" u="sng" dirty="0">
                <a:solidFill>
                  <a:srgbClr val="6D1D6B"/>
                </a:solidFill>
                <a:latin typeface="Segoe Script" panose="030B0504020000000003" pitchFamily="66" charset="0"/>
              </a:rPr>
              <a:t>AL</a:t>
            </a:r>
            <a:r>
              <a:rPr lang="en-US" sz="1600" b="1" u="sng" dirty="0">
                <a:solidFill>
                  <a:srgbClr val="6D1D6B"/>
                </a:solidFill>
                <a:latin typeface="Segoe Script" panose="030B0504020000000003" pitchFamily="66" charset="0"/>
              </a:rPr>
              <a:t> 2002).</a:t>
            </a:r>
          </a:p>
          <a:p>
            <a:pPr>
              <a:lnSpc>
                <a:spcPct val="150000"/>
              </a:lnSpc>
              <a:buFont typeface="Segoe Script" panose="030B0504020000000003" pitchFamily="66" charset="0"/>
              <a:buChar char="е"/>
              <a:defRPr/>
            </a:pPr>
            <a:r>
              <a:rPr lang="en-US" sz="1600" b="1" u="sng" dirty="0">
                <a:solidFill>
                  <a:srgbClr val="6D1D6B"/>
                </a:solidFill>
                <a:latin typeface="Segoe Script" panose="030B0504020000000003" pitchFamily="66" charset="0"/>
              </a:rPr>
              <a:t>GINGIPAINS</a:t>
            </a:r>
            <a:r>
              <a:rPr lang="en-US" sz="1600" dirty="0">
                <a:solidFill>
                  <a:srgbClr val="6D1D6B"/>
                </a:solidFill>
                <a:latin typeface="Segoe Script" panose="030B0504020000000003" pitchFamily="66" charset="0"/>
              </a:rPr>
              <a:t> MAY ALSO </a:t>
            </a:r>
            <a:r>
              <a:rPr lang="en-US" sz="1600" b="1" u="sng" dirty="0">
                <a:solidFill>
                  <a:srgbClr val="6D1D6B"/>
                </a:solidFill>
                <a:latin typeface="Segoe Script" panose="030B0504020000000003" pitchFamily="66" charset="0"/>
              </a:rPr>
              <a:t>DISTURB THE ICAM-1-DEPENDENT ADHESION OF PMNS </a:t>
            </a:r>
            <a:r>
              <a:rPr lang="en-US" sz="1600" dirty="0">
                <a:solidFill>
                  <a:srgbClr val="6D1D6B"/>
                </a:solidFill>
                <a:latin typeface="Segoe Script" panose="030B0504020000000003" pitchFamily="66" charset="0"/>
              </a:rPr>
              <a:t>TO ORAL EPITHELIAL CELLS, WHICH POINTS TO THE IMPORTANT FOR THE DISINTEGRATION OF THE JUNCTIONAL EPITHELIUM </a:t>
            </a:r>
            <a:r>
              <a:rPr lang="en-US" sz="1600" b="1" u="sng" dirty="0">
                <a:solidFill>
                  <a:srgbClr val="6D1D6B"/>
                </a:solidFill>
                <a:latin typeface="Segoe Script" panose="030B0504020000000003" pitchFamily="66" charset="0"/>
              </a:rPr>
              <a:t>(TADA </a:t>
            </a:r>
            <a:r>
              <a:rPr lang="en-US" sz="1600" b="1" i="1" u="sng" dirty="0">
                <a:solidFill>
                  <a:srgbClr val="6D1D6B"/>
                </a:solidFill>
                <a:latin typeface="Segoe Script" panose="030B0504020000000003" pitchFamily="66" charset="0"/>
              </a:rPr>
              <a:t>ET AL </a:t>
            </a:r>
            <a:r>
              <a:rPr lang="en-US" sz="1600" b="1" u="sng" dirty="0">
                <a:solidFill>
                  <a:srgbClr val="6D1D6B"/>
                </a:solidFill>
                <a:latin typeface="Segoe Script" panose="030B0504020000000003" pitchFamily="66" charset="0"/>
              </a:rPr>
              <a:t>2003).</a:t>
            </a:r>
          </a:p>
          <a:p>
            <a:pPr>
              <a:lnSpc>
                <a:spcPct val="170000"/>
              </a:lnSpc>
              <a:defRPr/>
            </a:pPr>
            <a:endParaRPr lang="en-US" sz="1400" b="1" u="sng" dirty="0">
              <a:solidFill>
                <a:srgbClr val="6D1D6B"/>
              </a:solidFill>
              <a:latin typeface="Comic Sans MS" pitchFamily="66" charset="0"/>
            </a:endParaRPr>
          </a:p>
          <a:p>
            <a:pPr marL="0" indent="0">
              <a:lnSpc>
                <a:spcPct val="170000"/>
              </a:lnSpc>
              <a:buNone/>
              <a:defRPr/>
            </a:pPr>
            <a:endParaRPr lang="en-US" sz="1400" b="1" dirty="0">
              <a:solidFill>
                <a:srgbClr val="6D1D6B"/>
              </a:solidFill>
              <a:latin typeface="Segoe Script" panose="030B0504020000000003" pitchFamily="66" charset="0"/>
            </a:endParaRPr>
          </a:p>
          <a:p>
            <a:pPr>
              <a:lnSpc>
                <a:spcPct val="170000"/>
              </a:lnSpc>
            </a:pPr>
            <a:endParaRPr lang="en-IN" sz="1400" dirty="0">
              <a:solidFill>
                <a:srgbClr val="6D1D6B"/>
              </a:solidFill>
            </a:endParaRPr>
          </a:p>
        </p:txBody>
      </p:sp>
      <p:sp>
        <p:nvSpPr>
          <p:cNvPr id="4" name="Title 1">
            <a:extLst>
              <a:ext uri="{FF2B5EF4-FFF2-40B4-BE49-F238E27FC236}">
                <a16:creationId xmlns:a16="http://schemas.microsoft.com/office/drawing/2014/main" id="{EE5F1FAC-1264-4E15-B2E1-30DC5E9A0981}"/>
              </a:ext>
            </a:extLst>
          </p:cNvPr>
          <p:cNvSpPr>
            <a:spLocks noGrp="1"/>
          </p:cNvSpPr>
          <p:nvPr>
            <p:ph type="title"/>
          </p:nvPr>
        </p:nvSpPr>
        <p:spPr>
          <a:xfrm>
            <a:off x="1130300" y="603023"/>
            <a:ext cx="9602788" cy="1047750"/>
          </a:xfrm>
        </p:spPr>
        <p:txBody>
          <a:bodyPr anchor="ctr"/>
          <a:lstStyle/>
          <a:p>
            <a:r>
              <a:rPr lang="en-IN" b="1" dirty="0">
                <a:solidFill>
                  <a:srgbClr val="6D1D6B"/>
                </a:solidFill>
                <a:latin typeface="Segoe Script" panose="030B0504020000000003" pitchFamily="66" charset="0"/>
              </a:rPr>
              <a:t>APPLIED ASPECTS</a:t>
            </a:r>
          </a:p>
        </p:txBody>
      </p:sp>
    </p:spTree>
    <p:extLst>
      <p:ext uri="{BB962C8B-B14F-4D97-AF65-F5344CB8AC3E}">
        <p14:creationId xmlns:p14="http://schemas.microsoft.com/office/powerpoint/2010/main" val="25505305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EB7572-BEAF-4EAA-A661-6141B6CBA98C}"/>
              </a:ext>
            </a:extLst>
          </p:cNvPr>
          <p:cNvSpPr>
            <a:spLocks noGrp="1"/>
          </p:cNvSpPr>
          <p:nvPr>
            <p:ph idx="1"/>
          </p:nvPr>
        </p:nvSpPr>
        <p:spPr/>
        <p:txBody>
          <a:bodyPr/>
          <a:lstStyle/>
          <a:p>
            <a:endParaRPr lang="en-IN"/>
          </a:p>
        </p:txBody>
      </p:sp>
      <p:sp>
        <p:nvSpPr>
          <p:cNvPr id="4" name="Title 1">
            <a:extLst>
              <a:ext uri="{FF2B5EF4-FFF2-40B4-BE49-F238E27FC236}">
                <a16:creationId xmlns:a16="http://schemas.microsoft.com/office/drawing/2014/main" id="{1A90790C-6ABB-456D-839F-1DE277648E5F}"/>
              </a:ext>
            </a:extLst>
          </p:cNvPr>
          <p:cNvSpPr>
            <a:spLocks noGrp="1"/>
          </p:cNvSpPr>
          <p:nvPr>
            <p:ph type="title"/>
          </p:nvPr>
        </p:nvSpPr>
        <p:spPr>
          <a:xfrm>
            <a:off x="5090353" y="812631"/>
            <a:ext cx="5592367" cy="1047750"/>
          </a:xfrm>
        </p:spPr>
        <p:txBody>
          <a:bodyPr anchor="ctr">
            <a:normAutofit fontScale="90000"/>
          </a:bodyPr>
          <a:lstStyle/>
          <a:p>
            <a:pPr algn="r"/>
            <a:r>
              <a:rPr lang="en-IN" b="1" dirty="0">
                <a:solidFill>
                  <a:srgbClr val="6D1D6B"/>
                </a:solidFill>
                <a:latin typeface="Segoe Script" panose="030B0504020000000003" pitchFamily="66" charset="0"/>
              </a:rPr>
              <a:t>APPLIED ASPECTS- ROLE IN POCKET FORMATION</a:t>
            </a:r>
          </a:p>
        </p:txBody>
      </p:sp>
      <p:pic>
        <p:nvPicPr>
          <p:cNvPr id="5" name="Picture 2" descr="C:\Users\user\Desktop\seminar\15-02.tif">
            <a:extLst>
              <a:ext uri="{FF2B5EF4-FFF2-40B4-BE49-F238E27FC236}">
                <a16:creationId xmlns:a16="http://schemas.microsoft.com/office/drawing/2014/main" id="{CDE57029-BBD4-43AB-9678-A93BA5924F53}"/>
              </a:ext>
            </a:extLst>
          </p:cNvPr>
          <p:cNvPicPr>
            <a:picLocks noChangeArrowheads="1"/>
          </p:cNvPicPr>
          <p:nvPr/>
        </p:nvPicPr>
        <p:blipFill>
          <a:blip r:embed="rId2">
            <a:extLst>
              <a:ext uri="{28A0092B-C50C-407E-A947-70E740481C1C}">
                <a14:useLocalDpi xmlns:a14="http://schemas.microsoft.com/office/drawing/2010/main" val="0"/>
              </a:ext>
            </a:extLst>
          </a:blip>
          <a:srcRect b="7436"/>
          <a:stretch>
            <a:fillRect/>
          </a:stretch>
        </p:blipFill>
        <p:spPr bwMode="auto">
          <a:xfrm>
            <a:off x="0" y="15949"/>
            <a:ext cx="4158000" cy="38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user\Desktop\seminar\15-03.tif">
            <a:extLst>
              <a:ext uri="{FF2B5EF4-FFF2-40B4-BE49-F238E27FC236}">
                <a16:creationId xmlns:a16="http://schemas.microsoft.com/office/drawing/2014/main" id="{4879740D-3870-4E74-86B8-45469E2D12DD}"/>
              </a:ext>
            </a:extLst>
          </p:cNvPr>
          <p:cNvPicPr>
            <a:picLocks noChangeArrowheads="1"/>
          </p:cNvPicPr>
          <p:nvPr/>
        </p:nvPicPr>
        <p:blipFill>
          <a:blip r:embed="rId3">
            <a:extLst>
              <a:ext uri="{28A0092B-C50C-407E-A947-70E740481C1C}">
                <a14:useLocalDpi xmlns:a14="http://schemas.microsoft.com/office/drawing/2010/main" val="0"/>
              </a:ext>
            </a:extLst>
          </a:blip>
          <a:srcRect b="7143"/>
          <a:stretch>
            <a:fillRect/>
          </a:stretch>
        </p:blipFill>
        <p:spPr bwMode="auto">
          <a:xfrm>
            <a:off x="3953562" y="2171769"/>
            <a:ext cx="4158000" cy="38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C:\Users\user\Desktop\seminar\15-04.tif">
            <a:extLst>
              <a:ext uri="{FF2B5EF4-FFF2-40B4-BE49-F238E27FC236}">
                <a16:creationId xmlns:a16="http://schemas.microsoft.com/office/drawing/2014/main" id="{46BE0F9B-D749-4C58-BCD8-E717058482C9}"/>
              </a:ext>
            </a:extLst>
          </p:cNvPr>
          <p:cNvPicPr>
            <a:picLocks noChangeArrowheads="1"/>
          </p:cNvPicPr>
          <p:nvPr/>
        </p:nvPicPr>
        <p:blipFill>
          <a:blip r:embed="rId4">
            <a:extLst>
              <a:ext uri="{28A0092B-C50C-407E-A947-70E740481C1C}">
                <a14:useLocalDpi xmlns:a14="http://schemas.microsoft.com/office/drawing/2010/main" val="0"/>
              </a:ext>
            </a:extLst>
          </a:blip>
          <a:srcRect b="5128"/>
          <a:stretch>
            <a:fillRect/>
          </a:stretch>
        </p:blipFill>
        <p:spPr bwMode="auto">
          <a:xfrm>
            <a:off x="7886537" y="2984400"/>
            <a:ext cx="4158000" cy="38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78114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CA49AF-85E0-440A-A9F2-2BB49732CF4E}"/>
              </a:ext>
            </a:extLst>
          </p:cNvPr>
          <p:cNvSpPr>
            <a:spLocks noGrp="1"/>
          </p:cNvSpPr>
          <p:nvPr>
            <p:ph idx="1"/>
          </p:nvPr>
        </p:nvSpPr>
        <p:spPr>
          <a:xfrm>
            <a:off x="1130270" y="1701209"/>
            <a:ext cx="9603275" cy="4455042"/>
          </a:xfrm>
        </p:spPr>
        <p:txBody>
          <a:bodyPr>
            <a:normAutofit fontScale="92500" lnSpcReduction="20000"/>
          </a:bodyPr>
          <a:lstStyle/>
          <a:p>
            <a:pPr marL="0" indent="0">
              <a:lnSpc>
                <a:spcPct val="170000"/>
              </a:lnSpc>
              <a:buNone/>
            </a:pPr>
            <a:r>
              <a:rPr lang="en-IN" sz="1600" b="1" u="sng" dirty="0">
                <a:solidFill>
                  <a:srgbClr val="6D1D6B"/>
                </a:solidFill>
                <a:latin typeface="Segoe Script" panose="030B0504020000000003" pitchFamily="66" charset="0"/>
              </a:rPr>
              <a:t>4. ROLE IN REGENERATION ((TAYLOR AND CAMPBELL, 1972)</a:t>
            </a:r>
            <a:r>
              <a:rPr lang="en-IN" sz="1600" dirty="0">
                <a:solidFill>
                  <a:srgbClr val="6D1D6B"/>
                </a:solidFill>
                <a:latin typeface="Segoe Script" panose="030B0504020000000003" pitchFamily="66" charset="0"/>
              </a:rPr>
              <a:t>-</a:t>
            </a:r>
          </a:p>
          <a:p>
            <a:pPr>
              <a:lnSpc>
                <a:spcPct val="170000"/>
              </a:lnSpc>
              <a:buFont typeface="Segoe Script" panose="030B0504020000000003" pitchFamily="66" charset="0"/>
              <a:buChar char="е"/>
            </a:pPr>
            <a:r>
              <a:rPr lang="en-US" sz="1700" dirty="0">
                <a:solidFill>
                  <a:srgbClr val="6D1D6B"/>
                </a:solidFill>
                <a:latin typeface="Segoe Script" panose="030B0504020000000003" pitchFamily="66" charset="0"/>
              </a:rPr>
              <a:t>SINCE THE JUNCTIONAL EPITHELIUM IS LOCATED AT A STRATEGICALLY IMPORTANT BUT ALSO DELICATE SITE, IT MAY BE EXPECTED THAT IT SHOULD BE VERY WELL-ADAPTED TO COPE WITH MECHANICAL </a:t>
            </a:r>
            <a:r>
              <a:rPr lang="en-IN" sz="1700" dirty="0">
                <a:solidFill>
                  <a:srgbClr val="6D1D6B"/>
                </a:solidFill>
                <a:latin typeface="Segoe Script" panose="030B0504020000000003" pitchFamily="66" charset="0"/>
              </a:rPr>
              <a:t>INSULTS.</a:t>
            </a:r>
          </a:p>
          <a:p>
            <a:pPr>
              <a:lnSpc>
                <a:spcPct val="170000"/>
              </a:lnSpc>
              <a:buFont typeface="Segoe Script" panose="030B0504020000000003" pitchFamily="66" charset="0"/>
              <a:buChar char="е"/>
            </a:pPr>
            <a:r>
              <a:rPr lang="en-US" sz="1700" dirty="0">
                <a:solidFill>
                  <a:srgbClr val="6D1D6B"/>
                </a:solidFill>
                <a:latin typeface="Segoe Script" panose="030B0504020000000003" pitchFamily="66" charset="0"/>
              </a:rPr>
              <a:t>IN AN EXPERIMENTAL STUDY IN MARMOSETS, FOLLOWING PROBING, A NEW AND </a:t>
            </a:r>
            <a:r>
              <a:rPr lang="en-US" sz="1700" b="1" u="sng" dirty="0">
                <a:solidFill>
                  <a:srgbClr val="6D1D6B"/>
                </a:solidFill>
                <a:latin typeface="Segoe Script" panose="030B0504020000000003" pitchFamily="66" charset="0"/>
              </a:rPr>
              <a:t>COMPLETE ATTACHMENT </a:t>
            </a:r>
            <a:r>
              <a:rPr lang="en-US" sz="1700" dirty="0">
                <a:solidFill>
                  <a:srgbClr val="6D1D6B"/>
                </a:solidFill>
                <a:latin typeface="Segoe Script" panose="030B0504020000000003" pitchFamily="66" charset="0"/>
              </a:rPr>
              <a:t>INDISTINGUISHABLE FROM THAT IN CONTROLS WAS ESTABLISHED </a:t>
            </a:r>
            <a:r>
              <a:rPr lang="en-US" sz="1700" b="1" u="sng" dirty="0">
                <a:solidFill>
                  <a:srgbClr val="6D1D6B"/>
                </a:solidFill>
                <a:latin typeface="Segoe Script" panose="030B0504020000000003" pitchFamily="66" charset="0"/>
              </a:rPr>
              <a:t>5 DAYS AFTER COMPLETE REMOVAL OF THE JUNCTIONAL EPITHELIUM</a:t>
            </a:r>
            <a:r>
              <a:rPr lang="en-US" sz="1700" dirty="0">
                <a:solidFill>
                  <a:srgbClr val="6D1D6B"/>
                </a:solidFill>
                <a:latin typeface="Segoe Script" panose="030B0504020000000003" pitchFamily="66" charset="0"/>
              </a:rPr>
              <a:t> FROM THE </a:t>
            </a:r>
            <a:r>
              <a:rPr lang="en-IN" sz="1700" dirty="0">
                <a:solidFill>
                  <a:srgbClr val="6D1D6B"/>
                </a:solidFill>
                <a:latin typeface="Segoe Script" panose="030B0504020000000003" pitchFamily="66" charset="0"/>
              </a:rPr>
              <a:t>TOOTH SURFACE.</a:t>
            </a:r>
          </a:p>
          <a:p>
            <a:pPr>
              <a:lnSpc>
                <a:spcPct val="170000"/>
              </a:lnSpc>
            </a:pPr>
            <a:r>
              <a:rPr lang="en-IN" sz="1700" dirty="0">
                <a:solidFill>
                  <a:srgbClr val="6D1D6B"/>
                </a:solidFill>
                <a:latin typeface="Segoe Script" panose="030B0504020000000003" pitchFamily="66" charset="0"/>
              </a:rPr>
              <a:t>THE REESTABLISHMENT </a:t>
            </a:r>
            <a:r>
              <a:rPr lang="en-US" sz="1700" dirty="0">
                <a:solidFill>
                  <a:srgbClr val="6D1D6B"/>
                </a:solidFill>
                <a:latin typeface="Segoe Script" panose="030B0504020000000003" pitchFamily="66" charset="0"/>
              </a:rPr>
              <a:t>OF THE EPITHELIAL SEAL AROUND IMPLANTS AFTER CLINICAL PROBING WAS SHOWN TO OCCUR WITHIN ABOUT THE SAME TIME </a:t>
            </a:r>
            <a:r>
              <a:rPr lang="en-IN" sz="1700" dirty="0">
                <a:solidFill>
                  <a:srgbClr val="6D1D6B"/>
                </a:solidFill>
                <a:latin typeface="Segoe Script" panose="030B0504020000000003" pitchFamily="66" charset="0"/>
              </a:rPr>
              <a:t>PERIOD </a:t>
            </a:r>
            <a:r>
              <a:rPr lang="en-IN" sz="1700" b="1" dirty="0">
                <a:solidFill>
                  <a:srgbClr val="6D1D6B"/>
                </a:solidFill>
                <a:latin typeface="Segoe Script" panose="030B0504020000000003" pitchFamily="66" charset="0"/>
              </a:rPr>
              <a:t>(ETTER </a:t>
            </a:r>
            <a:r>
              <a:rPr lang="en-IN" sz="1700" b="1" i="1" dirty="0">
                <a:solidFill>
                  <a:srgbClr val="6D1D6B"/>
                </a:solidFill>
                <a:latin typeface="Segoe Script" panose="030B0504020000000003" pitchFamily="66" charset="0"/>
              </a:rPr>
              <a:t>ET AL.</a:t>
            </a:r>
            <a:r>
              <a:rPr lang="en-IN" sz="1700" b="1" dirty="0">
                <a:solidFill>
                  <a:srgbClr val="6D1D6B"/>
                </a:solidFill>
                <a:latin typeface="Segoe Script" panose="030B0504020000000003" pitchFamily="66" charset="0"/>
              </a:rPr>
              <a:t>, 2002).</a:t>
            </a:r>
          </a:p>
        </p:txBody>
      </p:sp>
      <p:sp>
        <p:nvSpPr>
          <p:cNvPr id="4" name="Title 1">
            <a:extLst>
              <a:ext uri="{FF2B5EF4-FFF2-40B4-BE49-F238E27FC236}">
                <a16:creationId xmlns:a16="http://schemas.microsoft.com/office/drawing/2014/main" id="{7D7E4E84-D051-4ED6-8832-64AB7D724DF1}"/>
              </a:ext>
            </a:extLst>
          </p:cNvPr>
          <p:cNvSpPr>
            <a:spLocks noGrp="1"/>
          </p:cNvSpPr>
          <p:nvPr>
            <p:ph type="title"/>
          </p:nvPr>
        </p:nvSpPr>
        <p:spPr>
          <a:xfrm>
            <a:off x="1130300" y="954088"/>
            <a:ext cx="9602788" cy="1047750"/>
          </a:xfrm>
        </p:spPr>
        <p:txBody>
          <a:bodyPr anchor="ctr"/>
          <a:lstStyle/>
          <a:p>
            <a:r>
              <a:rPr lang="en-IN" b="1" dirty="0">
                <a:solidFill>
                  <a:srgbClr val="6D1D6B"/>
                </a:solidFill>
                <a:latin typeface="Segoe Script" panose="030B0504020000000003" pitchFamily="66" charset="0"/>
              </a:rPr>
              <a:t>APPLIED ASPECTS</a:t>
            </a:r>
          </a:p>
        </p:txBody>
      </p:sp>
    </p:spTree>
    <p:extLst>
      <p:ext uri="{BB962C8B-B14F-4D97-AF65-F5344CB8AC3E}">
        <p14:creationId xmlns:p14="http://schemas.microsoft.com/office/powerpoint/2010/main" val="23179930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1DECB4-E3C3-4132-A4E5-176D1D372D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698" y="1364512"/>
            <a:ext cx="8978604" cy="5493488"/>
          </a:xfrm>
          <a:prstGeom prst="rect">
            <a:avLst/>
          </a:prstGeom>
        </p:spPr>
      </p:pic>
      <p:sp>
        <p:nvSpPr>
          <p:cNvPr id="7" name="Content Placeholder 6">
            <a:extLst>
              <a:ext uri="{FF2B5EF4-FFF2-40B4-BE49-F238E27FC236}">
                <a16:creationId xmlns:a16="http://schemas.microsoft.com/office/drawing/2014/main" id="{4FB55FDF-4E5D-489B-99F2-6DA4B07F7234}"/>
              </a:ext>
            </a:extLst>
          </p:cNvPr>
          <p:cNvSpPr>
            <a:spLocks noGrp="1"/>
          </p:cNvSpPr>
          <p:nvPr>
            <p:ph idx="1"/>
          </p:nvPr>
        </p:nvSpPr>
        <p:spPr/>
        <p:txBody>
          <a:bodyPr/>
          <a:lstStyle/>
          <a:p>
            <a:endParaRPr lang="en-IN"/>
          </a:p>
        </p:txBody>
      </p:sp>
      <p:sp>
        <p:nvSpPr>
          <p:cNvPr id="8" name="Content Placeholder 2">
            <a:extLst>
              <a:ext uri="{FF2B5EF4-FFF2-40B4-BE49-F238E27FC236}">
                <a16:creationId xmlns:a16="http://schemas.microsoft.com/office/drawing/2014/main" id="{5933D175-82A6-4613-9053-AF5F0D89EDA1}"/>
              </a:ext>
            </a:extLst>
          </p:cNvPr>
          <p:cNvSpPr txBox="1">
            <a:spLocks/>
          </p:cNvSpPr>
          <p:nvPr/>
        </p:nvSpPr>
        <p:spPr>
          <a:xfrm>
            <a:off x="5659770" y="905259"/>
            <a:ext cx="6386919" cy="486181"/>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en-IN" b="1" u="sng">
                <a:solidFill>
                  <a:srgbClr val="6D1D6B"/>
                </a:solidFill>
                <a:latin typeface="Segoe Script" panose="030B0504020000000003" pitchFamily="66" charset="0"/>
              </a:rPr>
              <a:t>5. JUNCTIONAL EPITHELIUM AROUND IMPLANTS</a:t>
            </a:r>
            <a:endParaRPr lang="en-IN" b="1" u="sng" dirty="0">
              <a:solidFill>
                <a:srgbClr val="6D1D6B"/>
              </a:solidFill>
              <a:latin typeface="Segoe Script" panose="030B0504020000000003" pitchFamily="66" charset="0"/>
            </a:endParaRPr>
          </a:p>
        </p:txBody>
      </p:sp>
      <p:sp>
        <p:nvSpPr>
          <p:cNvPr id="9" name="Title 1">
            <a:extLst>
              <a:ext uri="{FF2B5EF4-FFF2-40B4-BE49-F238E27FC236}">
                <a16:creationId xmlns:a16="http://schemas.microsoft.com/office/drawing/2014/main" id="{1EDFF7CB-3FA6-465D-9173-9DEB6F185C87}"/>
              </a:ext>
            </a:extLst>
          </p:cNvPr>
          <p:cNvSpPr txBox="1">
            <a:spLocks/>
          </p:cNvSpPr>
          <p:nvPr/>
        </p:nvSpPr>
        <p:spPr>
          <a:xfrm>
            <a:off x="1130300" y="624475"/>
            <a:ext cx="9602788" cy="10477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en-IN" b="1">
                <a:solidFill>
                  <a:srgbClr val="6D1D6B"/>
                </a:solidFill>
                <a:latin typeface="Segoe Script" panose="030B0504020000000003" pitchFamily="66" charset="0"/>
              </a:rPr>
              <a:t>APPLIED ASPECTS</a:t>
            </a:r>
            <a:endParaRPr lang="en-IN" b="1" dirty="0">
              <a:solidFill>
                <a:srgbClr val="6D1D6B"/>
              </a:solidFill>
              <a:latin typeface="Segoe Script" panose="030B0504020000000003" pitchFamily="66" charset="0"/>
            </a:endParaRPr>
          </a:p>
        </p:txBody>
      </p:sp>
    </p:spTree>
    <p:extLst>
      <p:ext uri="{BB962C8B-B14F-4D97-AF65-F5344CB8AC3E}">
        <p14:creationId xmlns:p14="http://schemas.microsoft.com/office/powerpoint/2010/main" val="3790897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1228AD4-4B80-4C02-B68E-7DAF0CC3B2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47" y="1391440"/>
            <a:ext cx="12130701" cy="4561301"/>
          </a:xfrm>
        </p:spPr>
      </p:pic>
      <p:sp>
        <p:nvSpPr>
          <p:cNvPr id="4" name="Content Placeholder 2">
            <a:extLst>
              <a:ext uri="{FF2B5EF4-FFF2-40B4-BE49-F238E27FC236}">
                <a16:creationId xmlns:a16="http://schemas.microsoft.com/office/drawing/2014/main" id="{2D63996D-E016-47A4-8644-BEF7B0BC4350}"/>
              </a:ext>
            </a:extLst>
          </p:cNvPr>
          <p:cNvSpPr txBox="1">
            <a:spLocks/>
          </p:cNvSpPr>
          <p:nvPr/>
        </p:nvSpPr>
        <p:spPr>
          <a:xfrm>
            <a:off x="5659770" y="905259"/>
            <a:ext cx="6386919" cy="486181"/>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en-IN" b="1" u="sng">
                <a:solidFill>
                  <a:srgbClr val="6D1D6B"/>
                </a:solidFill>
                <a:latin typeface="Segoe Script" panose="030B0504020000000003" pitchFamily="66" charset="0"/>
              </a:rPr>
              <a:t>5. JUNCTIONAL EPITHELIUM AROUND IMPLANTS</a:t>
            </a:r>
            <a:endParaRPr lang="en-IN" b="1" u="sng" dirty="0">
              <a:solidFill>
                <a:srgbClr val="6D1D6B"/>
              </a:solidFill>
              <a:latin typeface="Segoe Script" panose="030B0504020000000003" pitchFamily="66" charset="0"/>
            </a:endParaRPr>
          </a:p>
        </p:txBody>
      </p:sp>
      <p:sp>
        <p:nvSpPr>
          <p:cNvPr id="5" name="Title 1">
            <a:extLst>
              <a:ext uri="{FF2B5EF4-FFF2-40B4-BE49-F238E27FC236}">
                <a16:creationId xmlns:a16="http://schemas.microsoft.com/office/drawing/2014/main" id="{42AC88E3-75A9-439D-BA9E-C56B367CA056}"/>
              </a:ext>
            </a:extLst>
          </p:cNvPr>
          <p:cNvSpPr>
            <a:spLocks noGrp="1"/>
          </p:cNvSpPr>
          <p:nvPr>
            <p:ph type="title"/>
          </p:nvPr>
        </p:nvSpPr>
        <p:spPr>
          <a:xfrm>
            <a:off x="1130300" y="624475"/>
            <a:ext cx="9602788" cy="1047750"/>
          </a:xfrm>
        </p:spPr>
        <p:txBody>
          <a:bodyPr anchor="ctr"/>
          <a:lstStyle/>
          <a:p>
            <a:r>
              <a:rPr lang="en-IN" b="1" dirty="0">
                <a:solidFill>
                  <a:srgbClr val="6D1D6B"/>
                </a:solidFill>
                <a:latin typeface="Segoe Script" panose="030B0504020000000003" pitchFamily="66" charset="0"/>
              </a:rPr>
              <a:t>APPLIED ASPECTS</a:t>
            </a:r>
          </a:p>
        </p:txBody>
      </p:sp>
    </p:spTree>
    <p:extLst>
      <p:ext uri="{BB962C8B-B14F-4D97-AF65-F5344CB8AC3E}">
        <p14:creationId xmlns:p14="http://schemas.microsoft.com/office/powerpoint/2010/main" val="12916223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36D68-4030-4B27-A82D-A4EAB68F304A}"/>
              </a:ext>
            </a:extLst>
          </p:cNvPr>
          <p:cNvSpPr>
            <a:spLocks noGrp="1"/>
          </p:cNvSpPr>
          <p:nvPr>
            <p:ph type="title"/>
          </p:nvPr>
        </p:nvSpPr>
        <p:spPr/>
        <p:txBody>
          <a:bodyPr/>
          <a:lstStyle/>
          <a:p>
            <a:r>
              <a:rPr lang="en-IN" b="1" u="sng" dirty="0">
                <a:solidFill>
                  <a:srgbClr val="6D1D6B"/>
                </a:solidFill>
                <a:latin typeface="Segoe Script" panose="030B0504020000000003" pitchFamily="66" charset="0"/>
              </a:rPr>
              <a:t>CONCLUSION</a:t>
            </a:r>
          </a:p>
        </p:txBody>
      </p:sp>
      <p:sp>
        <p:nvSpPr>
          <p:cNvPr id="3" name="Content Placeholder 2">
            <a:extLst>
              <a:ext uri="{FF2B5EF4-FFF2-40B4-BE49-F238E27FC236}">
                <a16:creationId xmlns:a16="http://schemas.microsoft.com/office/drawing/2014/main" id="{31DB9DA1-5271-43FE-9D1A-5851C4BCF9DB}"/>
              </a:ext>
            </a:extLst>
          </p:cNvPr>
          <p:cNvSpPr>
            <a:spLocks noGrp="1"/>
          </p:cNvSpPr>
          <p:nvPr>
            <p:ph idx="1"/>
          </p:nvPr>
        </p:nvSpPr>
        <p:spPr/>
        <p:txBody>
          <a:bodyPr/>
          <a:lstStyle/>
          <a:p>
            <a:endParaRPr lang="en-IN" dirty="0"/>
          </a:p>
        </p:txBody>
      </p:sp>
    </p:spTree>
    <p:extLst>
      <p:ext uri="{BB962C8B-B14F-4D97-AF65-F5344CB8AC3E}">
        <p14:creationId xmlns:p14="http://schemas.microsoft.com/office/powerpoint/2010/main" val="19666109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6FCD0-A460-4E1D-8738-A7F9473195A8}"/>
              </a:ext>
            </a:extLst>
          </p:cNvPr>
          <p:cNvSpPr>
            <a:spLocks noGrp="1"/>
          </p:cNvSpPr>
          <p:nvPr>
            <p:ph type="title"/>
          </p:nvPr>
        </p:nvSpPr>
        <p:spPr/>
        <p:txBody>
          <a:bodyPr/>
          <a:lstStyle/>
          <a:p>
            <a:r>
              <a:rPr lang="en-IN" dirty="0">
                <a:solidFill>
                  <a:srgbClr val="6D1D6B"/>
                </a:solidFill>
                <a:latin typeface="Segoe Script" panose="030B0504020000000003" pitchFamily="66" charset="0"/>
              </a:rPr>
              <a:t>REFRENCES</a:t>
            </a:r>
          </a:p>
        </p:txBody>
      </p:sp>
      <p:sp>
        <p:nvSpPr>
          <p:cNvPr id="3" name="Content Placeholder 2">
            <a:extLst>
              <a:ext uri="{FF2B5EF4-FFF2-40B4-BE49-F238E27FC236}">
                <a16:creationId xmlns:a16="http://schemas.microsoft.com/office/drawing/2014/main" id="{0A32EF86-343C-4A80-A768-093131772EF2}"/>
              </a:ext>
            </a:extLst>
          </p:cNvPr>
          <p:cNvSpPr>
            <a:spLocks noGrp="1"/>
          </p:cNvSpPr>
          <p:nvPr>
            <p:ph idx="1"/>
          </p:nvPr>
        </p:nvSpPr>
        <p:spPr>
          <a:xfrm>
            <a:off x="1130270" y="1669312"/>
            <a:ext cx="9603275" cy="3797033"/>
          </a:xfrm>
        </p:spPr>
        <p:txBody>
          <a:bodyPr>
            <a:normAutofit fontScale="92500" lnSpcReduction="10000"/>
          </a:bodyPr>
          <a:lstStyle/>
          <a:p>
            <a:pPr marL="457200" indent="-457200">
              <a:buAutoNum type="arabicPeriod"/>
            </a:pPr>
            <a:r>
              <a:rPr lang="en-IN" dirty="0" err="1">
                <a:solidFill>
                  <a:srgbClr val="6D1D6B"/>
                </a:solidFill>
                <a:latin typeface="Times New Roman" panose="02020603050405020304" pitchFamily="18" charset="0"/>
                <a:cs typeface="Times New Roman" panose="02020603050405020304" pitchFamily="18" charset="0"/>
              </a:rPr>
              <a:t>Tintari</a:t>
            </a:r>
            <a:r>
              <a:rPr lang="en-IN" dirty="0">
                <a:solidFill>
                  <a:srgbClr val="6D1D6B"/>
                </a:solidFill>
                <a:latin typeface="Times New Roman" panose="02020603050405020304" pitchFamily="18" charset="0"/>
                <a:cs typeface="Times New Roman" panose="02020603050405020304" pitchFamily="18" charset="0"/>
              </a:rPr>
              <a:t> C.R. Junctional Epithelium: A Literature Review. Quintessence Int Dent Dig. 1983;14(3):327-34.</a:t>
            </a:r>
          </a:p>
          <a:p>
            <a:pPr marL="457200" indent="-457200">
              <a:buAutoNum type="arabicPeriod"/>
            </a:pPr>
            <a:r>
              <a:rPr lang="en-US" dirty="0" err="1">
                <a:solidFill>
                  <a:srgbClr val="6D1D6B"/>
                </a:solidFill>
                <a:latin typeface="Times New Roman" panose="02020603050405020304" pitchFamily="18" charset="0"/>
                <a:cs typeface="Times New Roman" panose="02020603050405020304" pitchFamily="18" charset="0"/>
              </a:rPr>
              <a:t>Bosshardt</a:t>
            </a:r>
            <a:r>
              <a:rPr lang="en-US" dirty="0">
                <a:solidFill>
                  <a:srgbClr val="6D1D6B"/>
                </a:solidFill>
                <a:latin typeface="Times New Roman" panose="02020603050405020304" pitchFamily="18" charset="0"/>
                <a:cs typeface="Times New Roman" panose="02020603050405020304" pitchFamily="18" charset="0"/>
              </a:rPr>
              <a:t> D, Lang N. The Junctional Epithelium: from Health to Disease. Journal of Dental Research. 2005;84(1):9-20.</a:t>
            </a:r>
          </a:p>
          <a:p>
            <a:pPr marL="457200" indent="-457200">
              <a:buAutoNum type="arabicPeriod"/>
            </a:pPr>
            <a:r>
              <a:rPr lang="en-US" dirty="0" err="1">
                <a:solidFill>
                  <a:srgbClr val="6D1D6B"/>
                </a:solidFill>
                <a:latin typeface="Times New Roman" panose="02020603050405020304" pitchFamily="18" charset="0"/>
                <a:cs typeface="Times New Roman" panose="02020603050405020304" pitchFamily="18" charset="0"/>
              </a:rPr>
              <a:t>Shimono</a:t>
            </a:r>
            <a:r>
              <a:rPr lang="en-US" dirty="0">
                <a:solidFill>
                  <a:srgbClr val="6D1D6B"/>
                </a:solidFill>
                <a:latin typeface="Times New Roman" panose="02020603050405020304" pitchFamily="18" charset="0"/>
                <a:cs typeface="Times New Roman" panose="02020603050405020304" pitchFamily="18" charset="0"/>
              </a:rPr>
              <a:t> M. Biological characteristics of the junctional epithelium. Journal of Electron Microscopy. 2003;52(6):627-639.</a:t>
            </a:r>
          </a:p>
          <a:p>
            <a:pPr marL="457200" indent="-457200">
              <a:buAutoNum type="arabicPeriod"/>
            </a:pPr>
            <a:r>
              <a:rPr lang="en-US" dirty="0">
                <a:solidFill>
                  <a:srgbClr val="6D1D6B"/>
                </a:solidFill>
                <a:latin typeface="Times New Roman" panose="02020603050405020304" pitchFamily="18" charset="0"/>
                <a:cs typeface="Times New Roman" panose="02020603050405020304" pitchFamily="18" charset="0"/>
              </a:rPr>
              <a:t>Stern I. Current Concepts of the </a:t>
            </a:r>
            <a:r>
              <a:rPr lang="en-US" dirty="0" err="1">
                <a:solidFill>
                  <a:srgbClr val="6D1D6B"/>
                </a:solidFill>
                <a:latin typeface="Times New Roman" panose="02020603050405020304" pitchFamily="18" charset="0"/>
                <a:cs typeface="Times New Roman" panose="02020603050405020304" pitchFamily="18" charset="0"/>
              </a:rPr>
              <a:t>Dentogingival</a:t>
            </a:r>
            <a:r>
              <a:rPr lang="en-US" dirty="0">
                <a:solidFill>
                  <a:srgbClr val="6D1D6B"/>
                </a:solidFill>
                <a:latin typeface="Times New Roman" panose="02020603050405020304" pitchFamily="18" charset="0"/>
                <a:cs typeface="Times New Roman" panose="02020603050405020304" pitchFamily="18" charset="0"/>
              </a:rPr>
              <a:t> Junction: The Epithelial and Connective Tissue Attachments to the Tooth. Journal of Periodontology. 1981;52(9):465-476.</a:t>
            </a:r>
          </a:p>
          <a:p>
            <a:pPr marL="457200" indent="-457200">
              <a:buAutoNum type="arabicPeriod"/>
            </a:pPr>
            <a:r>
              <a:rPr lang="en-IN" dirty="0">
                <a:solidFill>
                  <a:srgbClr val="6D1D6B"/>
                </a:solidFill>
                <a:latin typeface="Times New Roman" panose="02020603050405020304" pitchFamily="18" charset="0"/>
                <a:cs typeface="Times New Roman" panose="02020603050405020304" pitchFamily="18" charset="0"/>
              </a:rPr>
              <a:t>Carranza F, </a:t>
            </a:r>
            <a:r>
              <a:rPr lang="en-IN" dirty="0" err="1">
                <a:solidFill>
                  <a:srgbClr val="6D1D6B"/>
                </a:solidFill>
                <a:latin typeface="Times New Roman" panose="02020603050405020304" pitchFamily="18" charset="0"/>
                <a:cs typeface="Times New Roman" panose="02020603050405020304" pitchFamily="18" charset="0"/>
              </a:rPr>
              <a:t>Klokkevold</a:t>
            </a:r>
            <a:r>
              <a:rPr lang="en-IN" dirty="0">
                <a:solidFill>
                  <a:srgbClr val="6D1D6B"/>
                </a:solidFill>
                <a:latin typeface="Times New Roman" panose="02020603050405020304" pitchFamily="18" charset="0"/>
                <a:cs typeface="Times New Roman" panose="02020603050405020304" pitchFamily="18" charset="0"/>
              </a:rPr>
              <a:t> P, Newman M, Takei H. Carranza's Clinical periodontology. 13th ed.</a:t>
            </a:r>
          </a:p>
        </p:txBody>
      </p:sp>
    </p:spTree>
    <p:extLst>
      <p:ext uri="{BB962C8B-B14F-4D97-AF65-F5344CB8AC3E}">
        <p14:creationId xmlns:p14="http://schemas.microsoft.com/office/powerpoint/2010/main" val="34864973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F4C47-9F55-4F13-9748-DCBB41E7FA11}"/>
              </a:ext>
            </a:extLst>
          </p:cNvPr>
          <p:cNvSpPr>
            <a:spLocks noGrp="1"/>
          </p:cNvSpPr>
          <p:nvPr>
            <p:ph type="title"/>
          </p:nvPr>
        </p:nvSpPr>
        <p:spPr>
          <a:xfrm rot="19381491">
            <a:off x="-42672" y="2365964"/>
            <a:ext cx="3562471" cy="1049235"/>
          </a:xfrm>
        </p:spPr>
        <p:txBody>
          <a:bodyPr>
            <a:normAutofit/>
          </a:bodyPr>
          <a:lstStyle/>
          <a:p>
            <a:r>
              <a:rPr lang="en-IN" sz="4000" b="1" dirty="0">
                <a:solidFill>
                  <a:srgbClr val="6D1D6B"/>
                </a:solidFill>
                <a:latin typeface="Segoe Script" panose="030B0504020000000003" pitchFamily="66" charset="0"/>
              </a:rPr>
              <a:t>THANK YOU</a:t>
            </a:r>
          </a:p>
        </p:txBody>
      </p:sp>
      <p:pic>
        <p:nvPicPr>
          <p:cNvPr id="5" name="Content Placeholder 4">
            <a:extLst>
              <a:ext uri="{FF2B5EF4-FFF2-40B4-BE49-F238E27FC236}">
                <a16:creationId xmlns:a16="http://schemas.microsoft.com/office/drawing/2014/main" id="{A75FB6B0-92C5-4F91-87AF-E676D3E1DA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21736" y="51554"/>
            <a:ext cx="4500284" cy="6041632"/>
          </a:xfrm>
        </p:spPr>
      </p:pic>
      <p:sp>
        <p:nvSpPr>
          <p:cNvPr id="6" name="Title 1">
            <a:extLst>
              <a:ext uri="{FF2B5EF4-FFF2-40B4-BE49-F238E27FC236}">
                <a16:creationId xmlns:a16="http://schemas.microsoft.com/office/drawing/2014/main" id="{32C2FBC5-8AAC-4E5E-8E9D-9AE31CD83E4A}"/>
              </a:ext>
            </a:extLst>
          </p:cNvPr>
          <p:cNvSpPr txBox="1">
            <a:spLocks/>
          </p:cNvSpPr>
          <p:nvPr/>
        </p:nvSpPr>
        <p:spPr>
          <a:xfrm rot="19381491">
            <a:off x="7824642" y="2904382"/>
            <a:ext cx="3800383" cy="1049235"/>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en-IN" sz="4000" b="1" dirty="0">
                <a:solidFill>
                  <a:srgbClr val="6D1D6B"/>
                </a:solidFill>
                <a:latin typeface="Segoe Script" panose="030B0504020000000003" pitchFamily="66" charset="0"/>
              </a:rPr>
              <a:t>HARD WORK</a:t>
            </a:r>
          </a:p>
          <a:p>
            <a:pPr algn="r"/>
            <a:r>
              <a:rPr lang="en-IN" sz="4000" b="1" dirty="0">
                <a:solidFill>
                  <a:srgbClr val="6D1D6B"/>
                </a:solidFill>
                <a:latin typeface="Segoe Script" panose="030B0504020000000003" pitchFamily="66" charset="0"/>
              </a:rPr>
              <a:t>PAYS OFF</a:t>
            </a:r>
          </a:p>
        </p:txBody>
      </p:sp>
      <p:sp>
        <p:nvSpPr>
          <p:cNvPr id="7" name="Title 1">
            <a:extLst>
              <a:ext uri="{FF2B5EF4-FFF2-40B4-BE49-F238E27FC236}">
                <a16:creationId xmlns:a16="http://schemas.microsoft.com/office/drawing/2014/main" id="{D6BDA679-8B0B-455B-BC47-0248FDE3CA7A}"/>
              </a:ext>
            </a:extLst>
          </p:cNvPr>
          <p:cNvSpPr txBox="1">
            <a:spLocks/>
          </p:cNvSpPr>
          <p:nvPr/>
        </p:nvSpPr>
        <p:spPr>
          <a:xfrm rot="19381491">
            <a:off x="9479212" y="3517391"/>
            <a:ext cx="1815010" cy="100260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en-IN" sz="6000" b="1" dirty="0">
                <a:solidFill>
                  <a:srgbClr val="6D1D6B"/>
                </a:solidFill>
                <a:latin typeface="Segoe Script" panose="030B0504020000000003" pitchFamily="66" charset="0"/>
              </a:rPr>
              <a:t>.    .</a:t>
            </a:r>
          </a:p>
        </p:txBody>
      </p:sp>
      <p:sp>
        <p:nvSpPr>
          <p:cNvPr id="8" name="Arc 7">
            <a:extLst>
              <a:ext uri="{FF2B5EF4-FFF2-40B4-BE49-F238E27FC236}">
                <a16:creationId xmlns:a16="http://schemas.microsoft.com/office/drawing/2014/main" id="{50B33448-43E2-48BF-B8D7-3CF4A3135BAB}"/>
              </a:ext>
            </a:extLst>
          </p:cNvPr>
          <p:cNvSpPr/>
          <p:nvPr/>
        </p:nvSpPr>
        <p:spPr>
          <a:xfrm rot="6037926">
            <a:off x="9089557" y="2626242"/>
            <a:ext cx="2371060" cy="2307265"/>
          </a:xfrm>
          <a:prstGeom prst="arc">
            <a:avLst/>
          </a:prstGeom>
          <a:ln w="57150"/>
        </p:spPr>
        <p:style>
          <a:lnRef idx="3">
            <a:schemeClr val="accent1"/>
          </a:lnRef>
          <a:fillRef idx="0">
            <a:schemeClr val="accent1"/>
          </a:fillRef>
          <a:effectRef idx="2">
            <a:schemeClr val="accent1"/>
          </a:effectRef>
          <a:fontRef idx="minor">
            <a:schemeClr val="tx1"/>
          </a:fontRef>
        </p:style>
        <p:txBody>
          <a:bodyPr rtlCol="0" anchor="ctr"/>
          <a:lstStyle/>
          <a:p>
            <a:pPr algn="ctr"/>
            <a:endParaRPr lang="en-IN"/>
          </a:p>
        </p:txBody>
      </p:sp>
      <p:cxnSp>
        <p:nvCxnSpPr>
          <p:cNvPr id="10" name="Straight Connector 9">
            <a:extLst>
              <a:ext uri="{FF2B5EF4-FFF2-40B4-BE49-F238E27FC236}">
                <a16:creationId xmlns:a16="http://schemas.microsoft.com/office/drawing/2014/main" id="{740CB83D-2426-49F7-86A1-1B7CBC308A2B}"/>
              </a:ext>
            </a:extLst>
          </p:cNvPr>
          <p:cNvCxnSpPr>
            <a:cxnSpLocks/>
            <a:endCxn id="7" idx="2"/>
          </p:cNvCxnSpPr>
          <p:nvPr/>
        </p:nvCxnSpPr>
        <p:spPr>
          <a:xfrm>
            <a:off x="10547498" y="4221126"/>
            <a:ext cx="140738" cy="198059"/>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2251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AA851A-0406-422F-9E69-72F40E526BCB}"/>
              </a:ext>
            </a:extLst>
          </p:cNvPr>
          <p:cNvSpPr>
            <a:spLocks noGrp="1"/>
          </p:cNvSpPr>
          <p:nvPr>
            <p:ph idx="1"/>
          </p:nvPr>
        </p:nvSpPr>
        <p:spPr>
          <a:xfrm>
            <a:off x="1266338" y="1985916"/>
            <a:ext cx="7758392" cy="3520362"/>
          </a:xfrm>
        </p:spPr>
        <p:txBody>
          <a:bodyPr>
            <a:normAutofit/>
          </a:bodyPr>
          <a:lstStyle/>
          <a:p>
            <a:pPr marL="0" indent="0">
              <a:lnSpc>
                <a:spcPct val="150000"/>
              </a:lnSpc>
              <a:buNone/>
            </a:pPr>
            <a:r>
              <a:rPr lang="en-IN" b="1" u="sng" dirty="0">
                <a:solidFill>
                  <a:schemeClr val="accent1">
                    <a:lumMod val="75000"/>
                  </a:schemeClr>
                </a:solidFill>
                <a:latin typeface="Segoe Script" panose="030B0504020000000003" pitchFamily="66" charset="0"/>
              </a:rPr>
              <a:t>TERMINOLOGIES-</a:t>
            </a:r>
          </a:p>
          <a:p>
            <a:pPr>
              <a:lnSpc>
                <a:spcPct val="150000"/>
              </a:lnSpc>
              <a:buFont typeface="Segoe Script" panose="030B0504020000000003" pitchFamily="66" charset="0"/>
              <a:buChar char="е"/>
            </a:pPr>
            <a:r>
              <a:rPr lang="en-US" sz="1800" dirty="0">
                <a:solidFill>
                  <a:schemeClr val="accent1">
                    <a:lumMod val="75000"/>
                  </a:schemeClr>
                </a:solidFill>
                <a:latin typeface="Segoe Script" panose="030B0504020000000003" pitchFamily="66" charset="0"/>
              </a:rPr>
              <a:t>EPITHELIAL ATTACHMENT – GOTTLIEB; 1921</a:t>
            </a:r>
          </a:p>
          <a:p>
            <a:pPr>
              <a:lnSpc>
                <a:spcPct val="150000"/>
              </a:lnSpc>
              <a:buFont typeface="Segoe Script" panose="030B0504020000000003" pitchFamily="66" charset="0"/>
              <a:buChar char="е"/>
            </a:pPr>
            <a:r>
              <a:rPr lang="en-IN" sz="1800" dirty="0">
                <a:solidFill>
                  <a:schemeClr val="accent1">
                    <a:lumMod val="75000"/>
                  </a:schemeClr>
                </a:solidFill>
                <a:latin typeface="Segoe Script" panose="030B0504020000000003" pitchFamily="66" charset="0"/>
              </a:rPr>
              <a:t>EPITHELIAL CUFF – WAERHAUG; 1952</a:t>
            </a:r>
          </a:p>
          <a:p>
            <a:pPr>
              <a:lnSpc>
                <a:spcPct val="150000"/>
              </a:lnSpc>
              <a:buFont typeface="Segoe Script" panose="030B0504020000000003" pitchFamily="66" charset="0"/>
              <a:buChar char="е"/>
            </a:pPr>
            <a:r>
              <a:rPr lang="en-US" sz="1800" dirty="0">
                <a:solidFill>
                  <a:schemeClr val="accent1">
                    <a:lumMod val="75000"/>
                  </a:schemeClr>
                </a:solidFill>
                <a:latin typeface="Segoe Script" panose="030B0504020000000003" pitchFamily="66" charset="0"/>
              </a:rPr>
              <a:t>ATTACHED EPITHELIAL CUFF – ORBAN; 1956</a:t>
            </a:r>
          </a:p>
          <a:p>
            <a:pPr>
              <a:lnSpc>
                <a:spcPct val="150000"/>
              </a:lnSpc>
              <a:buFont typeface="Segoe Script" panose="030B0504020000000003" pitchFamily="66" charset="0"/>
              <a:buChar char="е"/>
            </a:pPr>
            <a:r>
              <a:rPr lang="en-US" sz="1800" dirty="0">
                <a:solidFill>
                  <a:schemeClr val="accent1">
                    <a:lumMod val="75000"/>
                  </a:schemeClr>
                </a:solidFill>
                <a:latin typeface="Segoe Script" panose="030B0504020000000003" pitchFamily="66" charset="0"/>
              </a:rPr>
              <a:t>ATTACHMENT EPITHELIUM – GRANT &amp; STERN; 1968</a:t>
            </a:r>
          </a:p>
          <a:p>
            <a:pPr>
              <a:lnSpc>
                <a:spcPct val="150000"/>
              </a:lnSpc>
              <a:buFont typeface="Segoe Script" panose="030B0504020000000003" pitchFamily="66" charset="0"/>
              <a:buChar char="е"/>
            </a:pPr>
            <a:r>
              <a:rPr lang="en-US" sz="1800" dirty="0">
                <a:solidFill>
                  <a:schemeClr val="accent1">
                    <a:lumMod val="75000"/>
                  </a:schemeClr>
                </a:solidFill>
                <a:latin typeface="Segoe Script" panose="030B0504020000000003" pitchFamily="66" charset="0"/>
              </a:rPr>
              <a:t>JUNCTIONAL EPITHELIUM - ANDERSON &amp; STERN; 1967</a:t>
            </a:r>
            <a:endParaRPr lang="en-IN" sz="1800" dirty="0">
              <a:solidFill>
                <a:schemeClr val="accent1">
                  <a:lumMod val="75000"/>
                </a:schemeClr>
              </a:solidFill>
              <a:latin typeface="Segoe Script" panose="030B0504020000000003" pitchFamily="66" charset="0"/>
            </a:endParaRPr>
          </a:p>
          <a:p>
            <a:pPr>
              <a:buFont typeface="Segoe Script" panose="030B0504020000000003" pitchFamily="66" charset="0"/>
              <a:buChar char="е"/>
            </a:pPr>
            <a:endParaRPr lang="en-IN" dirty="0"/>
          </a:p>
        </p:txBody>
      </p:sp>
      <p:sp>
        <p:nvSpPr>
          <p:cNvPr id="4" name="Title 1">
            <a:extLst>
              <a:ext uri="{FF2B5EF4-FFF2-40B4-BE49-F238E27FC236}">
                <a16:creationId xmlns:a16="http://schemas.microsoft.com/office/drawing/2014/main" id="{EF057F2B-2121-4D66-8AB8-62C99D4BA06E}"/>
              </a:ext>
            </a:extLst>
          </p:cNvPr>
          <p:cNvSpPr txBox="1">
            <a:spLocks/>
          </p:cNvSpPr>
          <p:nvPr/>
        </p:nvSpPr>
        <p:spPr>
          <a:xfrm>
            <a:off x="1534696" y="824948"/>
            <a:ext cx="9520158" cy="104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r>
              <a:rPr lang="en-IN" sz="5400" b="1" dirty="0">
                <a:solidFill>
                  <a:schemeClr val="accent1">
                    <a:lumMod val="75000"/>
                  </a:schemeClr>
                </a:solidFill>
                <a:latin typeface="Segoe Script" panose="030B0504020000000003" pitchFamily="66" charset="0"/>
              </a:rPr>
              <a:t>INTRODUCTION</a:t>
            </a:r>
          </a:p>
        </p:txBody>
      </p:sp>
    </p:spTree>
    <p:extLst>
      <p:ext uri="{BB962C8B-B14F-4D97-AF65-F5344CB8AC3E}">
        <p14:creationId xmlns:p14="http://schemas.microsoft.com/office/powerpoint/2010/main" val="1295241922"/>
      </p:ext>
    </p:extLst>
  </p:cSld>
  <p:clrMapOvr>
    <a:masterClrMapping/>
  </p:clrMapOvr>
</p:sld>
</file>

<file path=ppt/theme/theme1.xml><?xml version="1.0" encoding="utf-8"?>
<a:theme xmlns:a="http://schemas.openxmlformats.org/drawingml/2006/main" name="Gallery">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8333</TotalTime>
  <Words>3868</Words>
  <Application>Microsoft Office PowerPoint</Application>
  <PresentationFormat>Widescreen</PresentationFormat>
  <Paragraphs>311</Paragraphs>
  <Slides>88</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88</vt:i4>
      </vt:variant>
    </vt:vector>
  </HeadingPairs>
  <TitlesOfParts>
    <vt:vector size="97" baseType="lpstr">
      <vt:lpstr>Arial</vt:lpstr>
      <vt:lpstr>Calibri</vt:lpstr>
      <vt:lpstr>Century Gothic</vt:lpstr>
      <vt:lpstr>Comic Sans MS</vt:lpstr>
      <vt:lpstr>Gigi</vt:lpstr>
      <vt:lpstr>Segoe Script</vt:lpstr>
      <vt:lpstr>Times New Roman</vt:lpstr>
      <vt:lpstr>Wingdings</vt:lpstr>
      <vt:lpstr>Gallery</vt:lpstr>
      <vt:lpstr>JUNCTIONAL EPITHELIUM</vt:lpstr>
      <vt:lpstr>CONTENTS</vt:lpstr>
      <vt:lpstr>INTRODUCTION</vt:lpstr>
      <vt:lpstr>INTRODUCTION</vt:lpstr>
      <vt:lpstr>PowerPoint Presentation</vt:lpstr>
      <vt:lpstr>PowerPoint Presentation</vt:lpstr>
      <vt:lpstr>PowerPoint Presentation</vt:lpstr>
      <vt:lpstr>PowerPoint Presentation</vt:lpstr>
      <vt:lpstr>PowerPoint Presentation</vt:lpstr>
      <vt:lpstr>PowerPoint Presentation</vt:lpstr>
      <vt:lpstr>HISTORY</vt:lpstr>
      <vt:lpstr>HISTORY</vt:lpstr>
      <vt:lpstr>HISTORY</vt:lpstr>
      <vt:lpstr>HISTORY</vt:lpstr>
      <vt:lpstr>HISTORY</vt:lpstr>
      <vt:lpstr>HISTORY</vt:lpstr>
      <vt:lpstr>HISTORY</vt:lpstr>
      <vt:lpstr>HISTORY</vt:lpstr>
      <vt:lpstr>HISTORY</vt:lpstr>
      <vt:lpstr>HISTORY</vt:lpstr>
      <vt:lpstr>HISTORY</vt:lpstr>
      <vt:lpstr>HISTORY</vt:lpstr>
      <vt:lpstr>HISTORY</vt:lpstr>
      <vt:lpstr>HISTORY</vt:lpstr>
      <vt:lpstr>HISTORY</vt:lpstr>
      <vt:lpstr>HISTORY</vt:lpstr>
      <vt:lpstr>DEVELOPMENT OF JUNCTIONAL EPITHELIUM</vt:lpstr>
      <vt:lpstr>DEVELOPMENT OF JUNCTIONAL EPITHELIUM</vt:lpstr>
      <vt:lpstr>DEVELOPMENT OF JUNCTIONAL EPITHELIUM</vt:lpstr>
      <vt:lpstr>DEVELOPMENT OF JUNCTIONAL EPITHELIUM</vt:lpstr>
      <vt:lpstr>DEVELOPMENT OF JUNCTIONAL EPITHELIUM</vt:lpstr>
      <vt:lpstr>DEVELOPMENT OF JUNCTIONAL EPITHELIUM</vt:lpstr>
      <vt:lpstr>DEVELOPMENT OF JUNCTIONAL EPITHELIUM</vt:lpstr>
      <vt:lpstr>PowerPoint Presentation</vt:lpstr>
      <vt:lpstr>PowerPoint Presentation</vt:lpstr>
      <vt:lpstr>EITHELIUM ATTACHMENT CONCEPTS</vt:lpstr>
      <vt:lpstr>EPITHELIUM ATTACHMENT CONCEPTS</vt:lpstr>
      <vt:lpstr>EPITHELIUM ATTACHMENT  CONCEPTS</vt:lpstr>
      <vt:lpstr>EPITHELIUM  ATTACHMENT  CONCEPTS</vt:lpstr>
      <vt:lpstr>STRUCTURE &amp; ULTRSTRUCTURE</vt:lpstr>
      <vt:lpstr>STRUCTURE &amp; ULTRSTRUCTURE</vt:lpstr>
      <vt:lpstr>STRUCTURE &amp; ULTRSTRUCTURE</vt:lpstr>
      <vt:lpstr>STRUCTURE &amp; ULTRSTRUCTURE</vt:lpstr>
      <vt:lpstr>STRUCTURE &amp; ULTRSTRUCTURE</vt:lpstr>
      <vt:lpstr>STRUCTURE &amp; ULTRSTRUCTURE</vt:lpstr>
      <vt:lpstr>STRUCTURE &amp; ULTRSTRUCTURE</vt:lpstr>
      <vt:lpstr>STRUCTURE &amp; ULTRSTRUCTURE</vt:lpstr>
      <vt:lpstr>PowerPoint Presentation</vt:lpstr>
      <vt:lpstr>PowerPoint Presentation</vt:lpstr>
      <vt:lpstr>PowerPoint Presentation</vt:lpstr>
      <vt:lpstr>PowerPoint Presentation</vt:lpstr>
      <vt:lpstr>PowerPoint Presentation</vt:lpstr>
      <vt:lpstr>PowerPoint Presentation</vt:lpstr>
      <vt:lpstr>JUNCTIONAL EPITHELIUM</vt:lpstr>
      <vt:lpstr>CONTENTS</vt:lpstr>
      <vt:lpstr>HISTOLOGY OF JUNCTIONAL EPITHELIUM</vt:lpstr>
      <vt:lpstr>HISTOLOGY OF JUNCTIONAL EPITHELIUM</vt:lpstr>
      <vt:lpstr>HISTOLOGY OF JUNCTIONAL EPITHELIUM</vt:lpstr>
      <vt:lpstr>HISTOLOGY OF JUNCTIONAL EPITHELIUM</vt:lpstr>
      <vt:lpstr>HISTOLOGY OF JUNCTIONAL EPITHELIUM</vt:lpstr>
      <vt:lpstr>HISTOLOGY OF JUNCTIONAL EPITHELIUM</vt:lpstr>
      <vt:lpstr>DYNAMICS OF JUNCTIONAL EPITHELIUM.</vt:lpstr>
      <vt:lpstr>DYNAMICS OF JUNCTIONAL EPITHELIUM.</vt:lpstr>
      <vt:lpstr>DYNAMICS OF JUNCT- IONAL EPITHELIUM.</vt:lpstr>
      <vt:lpstr>FUNCTIONS OF JE- STRUCTURES &amp; MOLECULES RELATED TO IT</vt:lpstr>
      <vt:lpstr>FUNCTIONS OF JE- STRUCTURES &amp; MOLECULES RELATED TO IT</vt:lpstr>
      <vt:lpstr>FUNCTIONS OF JE- STRUCTURES &amp; MOLECULES RELATED TO IT</vt:lpstr>
      <vt:lpstr>FUNCTIONS OF JE- STRUCTURES &amp; MOLECULES RELATED TO IT</vt:lpstr>
      <vt:lpstr>FUNCTIONS OF JE- STRUCTURES &amp; MOLECULES RELATED TO IT</vt:lpstr>
      <vt:lpstr>FUNCTIONS OF JE- STRUCTURES &amp; MOLECULES RELATED TO IT</vt:lpstr>
      <vt:lpstr>APPLIED ASPECTS</vt:lpstr>
      <vt:lpstr>APPLIED ASPECT</vt:lpstr>
      <vt:lpstr>APPLIED ASPECT</vt:lpstr>
      <vt:lpstr>APPLIED ASPECT</vt:lpstr>
      <vt:lpstr>APPLIED ASPECT</vt:lpstr>
      <vt:lpstr>APPLIED ASPECT</vt:lpstr>
      <vt:lpstr>APPLIED ASPECT</vt:lpstr>
      <vt:lpstr>APPLIED ASPECTS</vt:lpstr>
      <vt:lpstr>APPLIED ASPECTS</vt:lpstr>
      <vt:lpstr>APPLIED ASPECTS</vt:lpstr>
      <vt:lpstr>APPLIED ASPECTS</vt:lpstr>
      <vt:lpstr>APPLIED ASPECTS- ROLE IN POCKET FORMATION</vt:lpstr>
      <vt:lpstr>APPLIED ASPECTS</vt:lpstr>
      <vt:lpstr>PowerPoint Presentation</vt:lpstr>
      <vt:lpstr>APPLIED ASPECTS</vt:lpstr>
      <vt:lpstr>CONCLUSION</vt:lpstr>
      <vt:lpstr>REFRENCES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karthikeyan subramanyan s sai</cp:lastModifiedBy>
  <cp:revision>105</cp:revision>
  <dcterms:created xsi:type="dcterms:W3CDTF">2018-08-29T09:57:45Z</dcterms:created>
  <dcterms:modified xsi:type="dcterms:W3CDTF">2020-04-27T07:38:40Z</dcterms:modified>
</cp:coreProperties>
</file>