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7" r:id="rId10"/>
    <p:sldId id="285" r:id="rId11"/>
    <p:sldId id="269" r:id="rId12"/>
    <p:sldId id="286" r:id="rId13"/>
    <p:sldId id="271" r:id="rId14"/>
    <p:sldId id="289" r:id="rId15"/>
    <p:sldId id="273" r:id="rId16"/>
    <p:sldId id="296" r:id="rId17"/>
    <p:sldId id="290" r:id="rId18"/>
    <p:sldId id="293" r:id="rId19"/>
    <p:sldId id="294"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6" d="100"/>
          <a:sy n="76" d="100"/>
        </p:scale>
        <p:origin x="-12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1">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3300" b="0" i="1">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1">
                <a:solidFill>
                  <a:schemeClr val="tx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1" i="1">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0" y="1392936"/>
            <a:ext cx="8839200" cy="4996180"/>
          </a:xfrm>
          <a:custGeom>
            <a:avLst/>
            <a:gdLst/>
            <a:ahLst/>
            <a:cxnLst/>
            <a:rect l="l" t="t" r="r" b="b"/>
            <a:pathLst>
              <a:path w="8839200" h="4996180">
                <a:moveTo>
                  <a:pt x="0" y="4995672"/>
                </a:moveTo>
                <a:lnTo>
                  <a:pt x="8839200" y="4995672"/>
                </a:lnTo>
                <a:lnTo>
                  <a:pt x="8839200" y="0"/>
                </a:lnTo>
                <a:lnTo>
                  <a:pt x="0" y="0"/>
                </a:lnTo>
                <a:lnTo>
                  <a:pt x="0" y="4995672"/>
                </a:lnTo>
                <a:close/>
              </a:path>
            </a:pathLst>
          </a:custGeom>
          <a:solidFill>
            <a:srgbClr val="C5D1D6"/>
          </a:solidFill>
        </p:spPr>
        <p:txBody>
          <a:bodyPr wrap="square" lIns="0" tIns="0" rIns="0" bIns="0" rtlCol="0"/>
          <a:lstStyle/>
          <a:p>
            <a:endParaRPr/>
          </a:p>
        </p:txBody>
      </p:sp>
      <p:sp>
        <p:nvSpPr>
          <p:cNvPr id="17" name="bk object 17"/>
          <p:cNvSpPr/>
          <p:nvPr/>
        </p:nvSpPr>
        <p:spPr>
          <a:xfrm>
            <a:off x="152400" y="6697980"/>
            <a:ext cx="8839200" cy="7620"/>
          </a:xfrm>
          <a:custGeom>
            <a:avLst/>
            <a:gdLst/>
            <a:ahLst/>
            <a:cxnLst/>
            <a:rect l="l" t="t" r="r" b="b"/>
            <a:pathLst>
              <a:path w="8839200" h="7620">
                <a:moveTo>
                  <a:pt x="0" y="7619"/>
                </a:moveTo>
                <a:lnTo>
                  <a:pt x="8839200" y="7619"/>
                </a:lnTo>
                <a:lnTo>
                  <a:pt x="8839200" y="0"/>
                </a:lnTo>
                <a:lnTo>
                  <a:pt x="0" y="0"/>
                </a:lnTo>
                <a:lnTo>
                  <a:pt x="0" y="7619"/>
                </a:lnTo>
                <a:close/>
              </a:path>
            </a:pathLst>
          </a:custGeom>
          <a:solidFill>
            <a:srgbClr val="C5D1D6"/>
          </a:solidFill>
        </p:spPr>
        <p:txBody>
          <a:bodyPr wrap="square" lIns="0" tIns="0" rIns="0" bIns="0" rtlCol="0"/>
          <a:lstStyle/>
          <a:p>
            <a:endParaRPr/>
          </a:p>
        </p:txBody>
      </p:sp>
      <p:sp>
        <p:nvSpPr>
          <p:cNvPr id="18" name="bk object 18"/>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a:p>
        </p:txBody>
      </p:sp>
      <p:sp>
        <p:nvSpPr>
          <p:cNvPr id="19" name="bk object 19"/>
          <p:cNvSpPr/>
          <p:nvPr/>
        </p:nvSpPr>
        <p:spPr>
          <a:xfrm>
            <a:off x="152400" y="0"/>
            <a:ext cx="8839200" cy="1393190"/>
          </a:xfrm>
          <a:custGeom>
            <a:avLst/>
            <a:gdLst/>
            <a:ahLst/>
            <a:cxnLst/>
            <a:rect l="l" t="t" r="r" b="b"/>
            <a:pathLst>
              <a:path w="8839200" h="1393190">
                <a:moveTo>
                  <a:pt x="0" y="1392936"/>
                </a:moveTo>
                <a:lnTo>
                  <a:pt x="8839200" y="1392936"/>
                </a:lnTo>
                <a:lnTo>
                  <a:pt x="8839200" y="0"/>
                </a:lnTo>
                <a:lnTo>
                  <a:pt x="0" y="0"/>
                </a:lnTo>
                <a:lnTo>
                  <a:pt x="0" y="1392936"/>
                </a:lnTo>
                <a:close/>
              </a:path>
            </a:pathLst>
          </a:custGeom>
          <a:solidFill>
            <a:srgbClr val="FFFFFF"/>
          </a:solidFill>
        </p:spPr>
        <p:txBody>
          <a:bodyPr wrap="square" lIns="0" tIns="0" rIns="0" bIns="0" rtlCol="0"/>
          <a:lstStyle/>
          <a:p>
            <a:endParaRPr/>
          </a:p>
        </p:txBody>
      </p:sp>
      <p:sp>
        <p:nvSpPr>
          <p:cNvPr id="20" name="bk object 20"/>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21" name="bk object 21"/>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22" name="bk object 22"/>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a:p>
        </p:txBody>
      </p:sp>
      <p:sp>
        <p:nvSpPr>
          <p:cNvPr id="23" name="bk object 23"/>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a:p>
        </p:txBody>
      </p:sp>
      <p:sp>
        <p:nvSpPr>
          <p:cNvPr id="24" name="bk object 24"/>
          <p:cNvSpPr/>
          <p:nvPr/>
        </p:nvSpPr>
        <p:spPr>
          <a:xfrm>
            <a:off x="152400" y="1277111"/>
            <a:ext cx="8833485"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a:p>
        </p:txBody>
      </p:sp>
      <p:sp>
        <p:nvSpPr>
          <p:cNvPr id="25" name="bk object 25"/>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a:p>
        </p:txBody>
      </p:sp>
      <p:sp>
        <p:nvSpPr>
          <p:cNvPr id="26" name="bk object 26"/>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a:p>
        </p:txBody>
      </p:sp>
      <p:sp>
        <p:nvSpPr>
          <p:cNvPr id="27" name="bk object 27"/>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a:p>
        </p:txBody>
      </p:sp>
      <p:sp>
        <p:nvSpPr>
          <p:cNvPr id="2" name="Holder 2"/>
          <p:cNvSpPr>
            <a:spLocks noGrp="1"/>
          </p:cNvSpPr>
          <p:nvPr>
            <p:ph type="title"/>
          </p:nvPr>
        </p:nvSpPr>
        <p:spPr>
          <a:xfrm>
            <a:off x="2134870" y="412750"/>
            <a:ext cx="4874259" cy="528319"/>
          </a:xfrm>
          <a:prstGeom prst="rect">
            <a:avLst/>
          </a:prstGeom>
        </p:spPr>
        <p:txBody>
          <a:bodyPr wrap="square" lIns="0" tIns="0" rIns="0" bIns="0">
            <a:spAutoFit/>
          </a:bodyPr>
          <a:lstStyle>
            <a:lvl1pPr>
              <a:defRPr sz="3300" b="1" i="1">
                <a:solidFill>
                  <a:schemeClr val="tx1"/>
                </a:solidFill>
                <a:latin typeface="Georgia"/>
                <a:cs typeface="Georgia"/>
              </a:defRPr>
            </a:lvl1pPr>
          </a:lstStyle>
          <a:p>
            <a:endParaRPr/>
          </a:p>
        </p:txBody>
      </p:sp>
      <p:sp>
        <p:nvSpPr>
          <p:cNvPr id="3" name="Holder 3"/>
          <p:cNvSpPr>
            <a:spLocks noGrp="1"/>
          </p:cNvSpPr>
          <p:nvPr>
            <p:ph type="body" idx="1"/>
          </p:nvPr>
        </p:nvSpPr>
        <p:spPr>
          <a:xfrm>
            <a:off x="1737740" y="3311474"/>
            <a:ext cx="5668518" cy="1534795"/>
          </a:xfrm>
          <a:prstGeom prst="rect">
            <a:avLst/>
          </a:prstGeom>
        </p:spPr>
        <p:txBody>
          <a:bodyPr wrap="square" lIns="0" tIns="0" rIns="0" bIns="0">
            <a:spAutoFit/>
          </a:bodyPr>
          <a:lstStyle>
            <a:lvl1pPr>
              <a:defRPr sz="3300" b="0" i="1">
                <a:solidFill>
                  <a:schemeClr val="tx1"/>
                </a:solidFill>
                <a:latin typeface="Georgia"/>
                <a:cs typeface="Georg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4/10/2020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dirty="0"/>
          </a:p>
        </p:txBody>
      </p:sp>
      <p:sp>
        <p:nvSpPr>
          <p:cNvPr id="3" name="object 3"/>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4" name="object 4"/>
          <p:cNvSpPr/>
          <p:nvPr/>
        </p:nvSpPr>
        <p:spPr>
          <a:xfrm>
            <a:off x="152400" y="1277111"/>
            <a:ext cx="149860" cy="0"/>
          </a:xfrm>
          <a:custGeom>
            <a:avLst/>
            <a:gdLst/>
            <a:ahLst/>
            <a:cxnLst/>
            <a:rect l="l" t="t" r="r" b="b"/>
            <a:pathLst>
              <a:path w="149860">
                <a:moveTo>
                  <a:pt x="0" y="0"/>
                </a:moveTo>
                <a:lnTo>
                  <a:pt x="149352" y="0"/>
                </a:lnTo>
              </a:path>
            </a:pathLst>
          </a:custGeom>
          <a:ln w="9144">
            <a:solidFill>
              <a:srgbClr val="7A9799"/>
            </a:solidFill>
            <a:prstDash val="sysDash"/>
          </a:ln>
        </p:spPr>
        <p:txBody>
          <a:bodyPr wrap="square" lIns="0" tIns="0" rIns="0" bIns="0" rtlCol="0"/>
          <a:lstStyle/>
          <a:p>
            <a:endParaRPr dirty="0"/>
          </a:p>
        </p:txBody>
      </p:sp>
      <p:sp>
        <p:nvSpPr>
          <p:cNvPr id="5" name="object 5"/>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dirty="0"/>
          </a:p>
        </p:txBody>
      </p:sp>
      <p:sp>
        <p:nvSpPr>
          <p:cNvPr id="6" name="object 6"/>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dirty="0"/>
          </a:p>
        </p:txBody>
      </p:sp>
      <p:sp>
        <p:nvSpPr>
          <p:cNvPr id="7" name="object 7"/>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dirty="0"/>
          </a:p>
        </p:txBody>
      </p:sp>
      <p:sp>
        <p:nvSpPr>
          <p:cNvPr id="8" name="object 8"/>
          <p:cNvSpPr/>
          <p:nvPr/>
        </p:nvSpPr>
        <p:spPr>
          <a:xfrm>
            <a:off x="301752" y="304800"/>
            <a:ext cx="8689975" cy="6096000"/>
          </a:xfrm>
          <a:custGeom>
            <a:avLst/>
            <a:gdLst/>
            <a:ahLst/>
            <a:cxnLst/>
            <a:rect l="l" t="t" r="r" b="b"/>
            <a:pathLst>
              <a:path w="8689975" h="6096000">
                <a:moveTo>
                  <a:pt x="0" y="6096000"/>
                </a:moveTo>
                <a:lnTo>
                  <a:pt x="8689848" y="6096000"/>
                </a:lnTo>
                <a:lnTo>
                  <a:pt x="8689848" y="0"/>
                </a:lnTo>
                <a:lnTo>
                  <a:pt x="0" y="0"/>
                </a:lnTo>
                <a:lnTo>
                  <a:pt x="0" y="6096000"/>
                </a:lnTo>
                <a:close/>
              </a:path>
            </a:pathLst>
          </a:custGeom>
          <a:solidFill>
            <a:srgbClr val="ACBDC5"/>
          </a:solidFill>
        </p:spPr>
        <p:txBody>
          <a:bodyPr wrap="square" lIns="0" tIns="0" rIns="0" bIns="0" rtlCol="0"/>
          <a:lstStyle/>
          <a:p>
            <a:endParaRPr dirty="0"/>
          </a:p>
        </p:txBody>
      </p:sp>
      <p:sp>
        <p:nvSpPr>
          <p:cNvPr id="9" name="object 9"/>
          <p:cNvSpPr txBox="1">
            <a:spLocks noGrp="1"/>
          </p:cNvSpPr>
          <p:nvPr>
            <p:ph type="title"/>
          </p:nvPr>
        </p:nvSpPr>
        <p:spPr>
          <a:xfrm>
            <a:off x="2915792" y="1630121"/>
            <a:ext cx="3461385" cy="697230"/>
          </a:xfrm>
          <a:prstGeom prst="rect">
            <a:avLst/>
          </a:prstGeom>
        </p:spPr>
        <p:txBody>
          <a:bodyPr vert="horz" wrap="square" lIns="0" tIns="13335" rIns="0" bIns="0" rtlCol="0">
            <a:spAutoFit/>
          </a:bodyPr>
          <a:lstStyle/>
          <a:p>
            <a:pPr marL="12700">
              <a:lnSpc>
                <a:spcPct val="100000"/>
              </a:lnSpc>
              <a:spcBef>
                <a:spcPts val="105"/>
              </a:spcBef>
            </a:pPr>
            <a:r>
              <a:rPr sz="4400" dirty="0"/>
              <a:t>DIURETICS</a:t>
            </a:r>
          </a:p>
        </p:txBody>
      </p:sp>
      <p:sp>
        <p:nvSpPr>
          <p:cNvPr id="10" name="object 10"/>
          <p:cNvSpPr txBox="1">
            <a:spLocks noGrp="1"/>
          </p:cNvSpPr>
          <p:nvPr>
            <p:ph type="body" idx="1"/>
          </p:nvPr>
        </p:nvSpPr>
        <p:spPr>
          <a:xfrm>
            <a:off x="1737740" y="3311474"/>
            <a:ext cx="5668518" cy="1159292"/>
          </a:xfrm>
          <a:prstGeom prst="rect">
            <a:avLst/>
          </a:prstGeom>
        </p:spPr>
        <p:txBody>
          <a:bodyPr vert="horz" wrap="square" lIns="0" tIns="12700" rIns="0" bIns="0" rtlCol="0">
            <a:spAutoFit/>
          </a:bodyPr>
          <a:lstStyle/>
          <a:p>
            <a:pPr marL="152400" algn="ctr">
              <a:lnSpc>
                <a:spcPct val="100000"/>
              </a:lnSpc>
              <a:spcBef>
                <a:spcPts val="100"/>
              </a:spcBef>
            </a:pPr>
            <a:r>
              <a:rPr lang="en-IN" sz="1800" dirty="0" err="1" smtClean="0"/>
              <a:t>Manohar.Y</a:t>
            </a:r>
            <a:endParaRPr lang="en-IN" sz="1800" dirty="0" smtClean="0"/>
          </a:p>
          <a:p>
            <a:pPr marL="152400" algn="ctr">
              <a:lnSpc>
                <a:spcPct val="100000"/>
              </a:lnSpc>
              <a:spcBef>
                <a:spcPts val="100"/>
              </a:spcBef>
            </a:pPr>
            <a:r>
              <a:rPr lang="en-IN" sz="1800" dirty="0" smtClean="0"/>
              <a:t>Assistant Professor</a:t>
            </a:r>
          </a:p>
          <a:p>
            <a:pPr marL="152400" algn="ctr">
              <a:lnSpc>
                <a:spcPct val="100000"/>
              </a:lnSpc>
              <a:spcBef>
                <a:spcPts val="100"/>
              </a:spcBef>
            </a:pPr>
            <a:r>
              <a:rPr lang="en-IN" sz="1800" dirty="0" err="1" smtClean="0"/>
              <a:t>Deaprtment</a:t>
            </a:r>
            <a:r>
              <a:rPr lang="en-IN" sz="1800" dirty="0" smtClean="0"/>
              <a:t> of  Pharmacology</a:t>
            </a:r>
          </a:p>
          <a:p>
            <a:pPr marL="152400" algn="ctr">
              <a:lnSpc>
                <a:spcPct val="100000"/>
              </a:lnSpc>
              <a:spcBef>
                <a:spcPts val="100"/>
              </a:spcBef>
            </a:pPr>
            <a:r>
              <a:rPr lang="en-IN" sz="1800" dirty="0" err="1" smtClean="0"/>
              <a:t>RMCH,Bareilly</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Rectangle 2"/>
          <p:cNvSpPr/>
          <p:nvPr/>
        </p:nvSpPr>
        <p:spPr>
          <a:xfrm>
            <a:off x="381000" y="1600200"/>
            <a:ext cx="8458200" cy="4832092"/>
          </a:xfrm>
          <a:prstGeom prst="rect">
            <a:avLst/>
          </a:prstGeom>
        </p:spPr>
        <p:txBody>
          <a:bodyPr wrap="square">
            <a:spAutoFit/>
          </a:bodyPr>
          <a:lstStyle/>
          <a:p>
            <a:r>
              <a:rPr lang="en-IN" sz="2800" b="1" dirty="0" smtClean="0"/>
              <a:t>Site:  </a:t>
            </a:r>
            <a:r>
              <a:rPr lang="en-IN" sz="2800" dirty="0"/>
              <a:t>thick </a:t>
            </a:r>
            <a:r>
              <a:rPr lang="en-IN" sz="2800" dirty="0" smtClean="0"/>
              <a:t>Ascending Limb of loop of </a:t>
            </a:r>
            <a:r>
              <a:rPr lang="en-IN" sz="2800" dirty="0" err="1" smtClean="0"/>
              <a:t>Henle</a:t>
            </a:r>
            <a:r>
              <a:rPr lang="en-IN" sz="2800" dirty="0" smtClean="0"/>
              <a:t>.</a:t>
            </a:r>
          </a:p>
          <a:p>
            <a:endParaRPr lang="en-IN" sz="2800" b="1" dirty="0" smtClean="0"/>
          </a:p>
          <a:p>
            <a:endParaRPr lang="en-IN" sz="2800" b="1" dirty="0"/>
          </a:p>
          <a:p>
            <a:r>
              <a:rPr lang="en-IN" sz="2800" b="1" dirty="0" smtClean="0"/>
              <a:t>MOA:</a:t>
            </a:r>
          </a:p>
          <a:p>
            <a:r>
              <a:rPr lang="en-IN" sz="2800" dirty="0"/>
              <a:t>	</a:t>
            </a:r>
            <a:r>
              <a:rPr lang="en-IN" sz="2800" dirty="0" smtClean="0"/>
              <a:t>Inhibitors </a:t>
            </a:r>
            <a:r>
              <a:rPr lang="en-IN" sz="2800" dirty="0"/>
              <a:t>of Na+-K+-2Cl¯ </a:t>
            </a:r>
            <a:r>
              <a:rPr lang="en-IN" sz="2800" dirty="0" err="1" smtClean="0"/>
              <a:t>Cotransport</a:t>
            </a:r>
            <a:endParaRPr lang="en-IN" sz="2800" dirty="0" smtClean="0"/>
          </a:p>
          <a:p>
            <a:endParaRPr lang="en-IN" sz="2800" dirty="0"/>
          </a:p>
          <a:p>
            <a:r>
              <a:rPr lang="en-IN" sz="2800" dirty="0" smtClean="0"/>
              <a:t>Maximum natriuretic effect than other diuretics .</a:t>
            </a:r>
          </a:p>
          <a:p>
            <a:r>
              <a:rPr lang="en-IN" sz="2800" dirty="0" smtClean="0"/>
              <a:t>They are faster acting with short duration.</a:t>
            </a:r>
          </a:p>
          <a:p>
            <a:r>
              <a:rPr lang="en-IN" sz="2800" dirty="0" smtClean="0"/>
              <a:t>Increased excretion of all ions: Na,K,Ca2+,Mg2+,Cl,H+ as well as HCO</a:t>
            </a:r>
            <a:r>
              <a:rPr lang="en-IN" sz="2000" dirty="0"/>
              <a:t>3</a:t>
            </a:r>
            <a:endParaRPr lang="en-IN" sz="2800" dirty="0" smtClean="0"/>
          </a:p>
          <a:p>
            <a:r>
              <a:rPr lang="en-IN" sz="2800" dirty="0" smtClean="0"/>
              <a:t> </a:t>
            </a:r>
            <a:endParaRPr lang="en-IN" sz="2800" dirty="0"/>
          </a:p>
        </p:txBody>
      </p:sp>
    </p:spTree>
    <p:extLst>
      <p:ext uri="{BB962C8B-B14F-4D97-AF65-F5344CB8AC3E}">
        <p14:creationId xmlns:p14="http://schemas.microsoft.com/office/powerpoint/2010/main" val="63159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52400" y="533400"/>
            <a:ext cx="8839200" cy="6019800"/>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p:txBody>
          <a:bodyPr/>
          <a:lstStyle/>
          <a:p>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4924425"/>
          </a:xfrm>
        </p:spPr>
        <p:txBody>
          <a:bodyPr/>
          <a:lstStyle/>
          <a:p>
            <a:r>
              <a:rPr lang="en-IN" sz="2800" dirty="0" smtClean="0"/>
              <a:t>THIAZIDE(Medium efficacy)</a:t>
            </a:r>
            <a:r>
              <a:rPr lang="en-IN" sz="2800" dirty="0"/>
              <a:t> </a:t>
            </a:r>
            <a:r>
              <a:rPr lang="en-IN" sz="2800" dirty="0" err="1"/>
              <a:t>Hydrochloro</a:t>
            </a:r>
            <a:r>
              <a:rPr lang="en-IN" sz="2800" spc="-95" dirty="0"/>
              <a:t> </a:t>
            </a:r>
            <a:r>
              <a:rPr lang="en-IN" sz="2800" spc="-5" dirty="0"/>
              <a:t>thiazide</a:t>
            </a:r>
            <a:r>
              <a:rPr lang="en-IN" dirty="0" smtClean="0"/>
              <a:t/>
            </a:r>
            <a:br>
              <a:rPr lang="en-IN" dirty="0" smtClean="0"/>
            </a:br>
            <a:r>
              <a:rPr lang="en-IN" dirty="0" smtClean="0"/>
              <a:t/>
            </a:r>
            <a:br>
              <a:rPr lang="en-IN" dirty="0" smtClean="0"/>
            </a:br>
            <a:r>
              <a:rPr lang="en-IN" dirty="0" smtClean="0"/>
              <a:t/>
            </a:r>
            <a:br>
              <a:rPr lang="en-IN" dirty="0" smtClean="0"/>
            </a:br>
            <a:r>
              <a:rPr lang="en-IN" dirty="0" smtClean="0"/>
              <a:t>Site:</a:t>
            </a:r>
            <a:br>
              <a:rPr lang="en-IN" dirty="0" smtClean="0"/>
            </a:br>
            <a:r>
              <a:rPr lang="en-IN" dirty="0"/>
              <a:t>	</a:t>
            </a:r>
            <a:r>
              <a:rPr lang="en-IN" dirty="0" smtClean="0"/>
              <a:t>Distal convoluted tubules.</a:t>
            </a:r>
            <a:br>
              <a:rPr lang="en-IN" dirty="0" smtClean="0"/>
            </a:br>
            <a:r>
              <a:rPr lang="en-IN" dirty="0" smtClean="0"/>
              <a:t/>
            </a:r>
            <a:br>
              <a:rPr lang="en-IN" dirty="0" smtClean="0"/>
            </a:br>
            <a:r>
              <a:rPr lang="en-IN" dirty="0" smtClean="0"/>
              <a:t>MOA:</a:t>
            </a:r>
            <a:br>
              <a:rPr lang="en-IN" dirty="0" smtClean="0"/>
            </a:br>
            <a:r>
              <a:rPr lang="en-IN" dirty="0"/>
              <a:t>	Inhibitors of Na+-</a:t>
            </a:r>
            <a:r>
              <a:rPr lang="en-IN" dirty="0" err="1"/>
              <a:t>Cl</a:t>
            </a:r>
            <a:r>
              <a:rPr lang="en-IN" dirty="0"/>
              <a:t>¯ </a:t>
            </a:r>
            <a:r>
              <a:rPr lang="en-IN" dirty="0" err="1"/>
              <a:t>symport</a:t>
            </a:r>
            <a:r>
              <a:rPr lang="en-IN" dirty="0" smtClean="0"/>
              <a:t/>
            </a:r>
            <a:br>
              <a:rPr lang="en-IN" dirty="0" smtClean="0"/>
            </a:br>
            <a:r>
              <a:rPr lang="en-IN" dirty="0"/>
              <a:t>	</a:t>
            </a:r>
          </a:p>
        </p:txBody>
      </p:sp>
    </p:spTree>
    <p:extLst>
      <p:ext uri="{BB962C8B-B14F-4D97-AF65-F5344CB8AC3E}">
        <p14:creationId xmlns:p14="http://schemas.microsoft.com/office/powerpoint/2010/main" val="218098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1752" y="228600"/>
            <a:ext cx="8534400" cy="759460"/>
          </a:xfrm>
          <a:custGeom>
            <a:avLst/>
            <a:gdLst/>
            <a:ahLst/>
            <a:cxnLst/>
            <a:rect l="l" t="t" r="r" b="b"/>
            <a:pathLst>
              <a:path w="8534400" h="759460">
                <a:moveTo>
                  <a:pt x="0" y="758951"/>
                </a:moveTo>
                <a:lnTo>
                  <a:pt x="8534400" y="758951"/>
                </a:lnTo>
                <a:lnTo>
                  <a:pt x="8534400" y="0"/>
                </a:lnTo>
                <a:lnTo>
                  <a:pt x="0" y="0"/>
                </a:lnTo>
                <a:lnTo>
                  <a:pt x="0" y="758951"/>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556361" y="459994"/>
            <a:ext cx="8033384" cy="482600"/>
          </a:xfrm>
          <a:prstGeom prst="rect">
            <a:avLst/>
          </a:prstGeom>
        </p:spPr>
        <p:txBody>
          <a:bodyPr vert="horz" wrap="square" lIns="0" tIns="12700" rIns="0" bIns="0" rtlCol="0">
            <a:spAutoFit/>
          </a:bodyPr>
          <a:lstStyle/>
          <a:p>
            <a:pPr marL="12700">
              <a:lnSpc>
                <a:spcPct val="100000"/>
              </a:lnSpc>
              <a:spcBef>
                <a:spcPts val="100"/>
              </a:spcBef>
            </a:pPr>
            <a:r>
              <a:rPr sz="3000" spc="-5" dirty="0"/>
              <a:t>MECHANISM </a:t>
            </a:r>
            <a:r>
              <a:rPr sz="3000" dirty="0"/>
              <a:t>OF </a:t>
            </a:r>
            <a:r>
              <a:rPr sz="3000" spc="-5" dirty="0"/>
              <a:t>THIAZIDE</a:t>
            </a:r>
            <a:r>
              <a:rPr sz="3000" spc="-25" dirty="0"/>
              <a:t> </a:t>
            </a:r>
            <a:r>
              <a:rPr sz="3000" dirty="0"/>
              <a:t>DIURETICS</a:t>
            </a:r>
            <a:endParaRPr sz="30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52" y="1395413"/>
            <a:ext cx="85344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870" y="412750"/>
            <a:ext cx="4874259" cy="507831"/>
          </a:xfrm>
        </p:spPr>
        <p:txBody>
          <a:bodyPr/>
          <a:lstStyle/>
          <a:p>
            <a:r>
              <a:rPr lang="en-IN" dirty="0" smtClean="0"/>
              <a:t>Uses and Side effects</a:t>
            </a:r>
            <a:endParaRPr lang="en-IN" dirty="0"/>
          </a:p>
        </p:txBody>
      </p:sp>
      <p:sp>
        <p:nvSpPr>
          <p:cNvPr id="3" name="Rectangle 2"/>
          <p:cNvSpPr/>
          <p:nvPr/>
        </p:nvSpPr>
        <p:spPr>
          <a:xfrm>
            <a:off x="304800" y="1524000"/>
            <a:ext cx="8458200" cy="4801314"/>
          </a:xfrm>
          <a:prstGeom prst="rect">
            <a:avLst/>
          </a:prstGeom>
        </p:spPr>
        <p:txBody>
          <a:bodyPr wrap="square">
            <a:spAutoFit/>
          </a:bodyPr>
          <a:lstStyle/>
          <a:p>
            <a:r>
              <a:rPr lang="en-IN" dirty="0"/>
              <a:t> </a:t>
            </a:r>
            <a:r>
              <a:rPr lang="en-IN" b="1" dirty="0" smtClean="0"/>
              <a:t>USES:</a:t>
            </a:r>
            <a:r>
              <a:rPr lang="en-IN" dirty="0" smtClean="0"/>
              <a:t>	1.Edema :Thiazides </a:t>
            </a:r>
            <a:r>
              <a:rPr lang="en-IN" dirty="0"/>
              <a:t>may be used for </a:t>
            </a:r>
            <a:r>
              <a:rPr lang="en-IN" dirty="0" smtClean="0"/>
              <a:t>mild-to moderate </a:t>
            </a:r>
            <a:r>
              <a:rPr lang="en-IN" dirty="0"/>
              <a:t>cases. </a:t>
            </a:r>
            <a:endParaRPr lang="en-IN" dirty="0" smtClean="0"/>
          </a:p>
          <a:p>
            <a:r>
              <a:rPr lang="en-IN" dirty="0" smtClean="0"/>
              <a:t>2.Hypertension </a:t>
            </a:r>
            <a:r>
              <a:rPr lang="en-IN" dirty="0"/>
              <a:t>Thiazides and related diuretics, especially </a:t>
            </a:r>
            <a:r>
              <a:rPr lang="en-IN" dirty="0" err="1"/>
              <a:t>chlorthalidone</a:t>
            </a:r>
            <a:r>
              <a:rPr lang="en-IN" dirty="0"/>
              <a:t> are one of the first line drugs </a:t>
            </a:r>
            <a:endParaRPr lang="en-IN" dirty="0" smtClean="0"/>
          </a:p>
          <a:p>
            <a:r>
              <a:rPr lang="en-IN" dirty="0"/>
              <a:t>3. Diabetes </a:t>
            </a:r>
            <a:r>
              <a:rPr lang="en-IN" dirty="0" err="1"/>
              <a:t>insipidus</a:t>
            </a:r>
            <a:r>
              <a:rPr lang="en-IN" dirty="0"/>
              <a:t> Thiazides decrease positive free water clearance and are the only drugs effective in </a:t>
            </a:r>
            <a:r>
              <a:rPr lang="en-IN" dirty="0" err="1"/>
              <a:t>nephrogenic</a:t>
            </a:r>
            <a:r>
              <a:rPr lang="en-IN" dirty="0"/>
              <a:t> diabetes </a:t>
            </a:r>
            <a:r>
              <a:rPr lang="en-IN" dirty="0" err="1"/>
              <a:t>insipidus</a:t>
            </a:r>
            <a:r>
              <a:rPr lang="en-IN" dirty="0" smtClean="0"/>
              <a:t>.</a:t>
            </a:r>
          </a:p>
          <a:p>
            <a:r>
              <a:rPr lang="en-IN" dirty="0"/>
              <a:t>4. </a:t>
            </a:r>
            <a:r>
              <a:rPr lang="en-IN" dirty="0" err="1"/>
              <a:t>Hypercalciuria</a:t>
            </a:r>
            <a:r>
              <a:rPr lang="en-IN" dirty="0"/>
              <a:t> with recurrent calcium stones in the kidney. Thiazides act by reducing Ca2+ excretion</a:t>
            </a:r>
            <a:r>
              <a:rPr lang="en-IN" dirty="0" smtClean="0"/>
              <a:t>.</a:t>
            </a:r>
          </a:p>
          <a:p>
            <a:endParaRPr lang="en-IN" dirty="0"/>
          </a:p>
          <a:p>
            <a:r>
              <a:rPr lang="en-IN" b="1" dirty="0" smtClean="0"/>
              <a:t>Side effects:</a:t>
            </a:r>
          </a:p>
          <a:p>
            <a:r>
              <a:rPr lang="en-IN" dirty="0" smtClean="0"/>
              <a:t>1. </a:t>
            </a:r>
            <a:r>
              <a:rPr lang="en-IN" dirty="0"/>
              <a:t>Acute saline </a:t>
            </a:r>
            <a:r>
              <a:rPr lang="en-IN" dirty="0" smtClean="0"/>
              <a:t>depletion </a:t>
            </a:r>
          </a:p>
          <a:p>
            <a:r>
              <a:rPr lang="en-IN" dirty="0" smtClean="0"/>
              <a:t>2.Dilutional </a:t>
            </a:r>
            <a:r>
              <a:rPr lang="en-IN" dirty="0" err="1" smtClean="0"/>
              <a:t>hyponatraemia</a:t>
            </a:r>
            <a:endParaRPr lang="en-IN" dirty="0" smtClean="0"/>
          </a:p>
          <a:p>
            <a:r>
              <a:rPr lang="en-IN" dirty="0" smtClean="0"/>
              <a:t>3. </a:t>
            </a:r>
            <a:r>
              <a:rPr lang="en-IN" dirty="0"/>
              <a:t>GIT and CNS </a:t>
            </a:r>
            <a:r>
              <a:rPr lang="en-IN" dirty="0" smtClean="0"/>
              <a:t>disturbances</a:t>
            </a:r>
          </a:p>
          <a:p>
            <a:r>
              <a:rPr lang="en-IN" dirty="0" smtClean="0"/>
              <a:t>4. </a:t>
            </a:r>
            <a:r>
              <a:rPr lang="en-IN" dirty="0"/>
              <a:t>Hearing </a:t>
            </a:r>
            <a:r>
              <a:rPr lang="en-IN" dirty="0" smtClean="0"/>
              <a:t>loss</a:t>
            </a:r>
          </a:p>
          <a:p>
            <a:r>
              <a:rPr lang="en-IN" dirty="0" smtClean="0"/>
              <a:t>5.Allergic manifestations</a:t>
            </a:r>
          </a:p>
          <a:p>
            <a:r>
              <a:rPr lang="en-IN" dirty="0" smtClean="0"/>
              <a:t>6.Hyperuricaemia</a:t>
            </a:r>
          </a:p>
          <a:p>
            <a:r>
              <a:rPr lang="en-IN" dirty="0" smtClean="0"/>
              <a:t>7.Hyperglycaemia </a:t>
            </a:r>
            <a:r>
              <a:rPr lang="en-IN" dirty="0"/>
              <a:t>and </a:t>
            </a:r>
            <a:r>
              <a:rPr lang="en-IN" dirty="0" err="1" smtClean="0"/>
              <a:t>hyperlipidemia</a:t>
            </a:r>
            <a:endParaRPr lang="en-IN" dirty="0" smtClean="0"/>
          </a:p>
          <a:p>
            <a:r>
              <a:rPr lang="en-IN" dirty="0"/>
              <a:t> </a:t>
            </a:r>
            <a:r>
              <a:rPr lang="en-IN" dirty="0" smtClean="0"/>
              <a:t>8.Hypocalcaemia</a:t>
            </a:r>
            <a:r>
              <a:rPr lang="en-IN" dirty="0"/>
              <a:t>, Magnesium depletion, Hypokalaemia</a:t>
            </a:r>
          </a:p>
        </p:txBody>
      </p:sp>
    </p:spTree>
    <p:extLst>
      <p:ext uri="{BB962C8B-B14F-4D97-AF65-F5344CB8AC3E}">
        <p14:creationId xmlns:p14="http://schemas.microsoft.com/office/powerpoint/2010/main" val="80672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4565" y="412750"/>
            <a:ext cx="7810500" cy="3382977"/>
          </a:xfrm>
          <a:prstGeom prst="rect">
            <a:avLst/>
          </a:prstGeom>
        </p:spPr>
        <p:txBody>
          <a:bodyPr vert="horz" wrap="square" lIns="0" tIns="12700" rIns="0" bIns="0" rtlCol="0">
            <a:spAutoFit/>
          </a:bodyPr>
          <a:lstStyle/>
          <a:p>
            <a:pPr marL="12700">
              <a:lnSpc>
                <a:spcPct val="100000"/>
              </a:lnSpc>
              <a:spcBef>
                <a:spcPts val="100"/>
              </a:spcBef>
            </a:pPr>
            <a:r>
              <a:rPr i="0" spc="-5" dirty="0">
                <a:latin typeface="Georgia"/>
                <a:cs typeface="Georgia"/>
              </a:rPr>
              <a:t>POTASSIUM- </a:t>
            </a:r>
            <a:r>
              <a:rPr i="0" dirty="0">
                <a:latin typeface="Georgia"/>
                <a:cs typeface="Georgia"/>
              </a:rPr>
              <a:t>SPARING</a:t>
            </a:r>
            <a:r>
              <a:rPr i="0" spc="-70" dirty="0">
                <a:latin typeface="Georgia"/>
                <a:cs typeface="Georgia"/>
              </a:rPr>
              <a:t> </a:t>
            </a:r>
            <a:r>
              <a:rPr i="0" dirty="0" smtClean="0">
                <a:latin typeface="Georgia"/>
                <a:cs typeface="Georgia"/>
              </a:rPr>
              <a:t>DIURETICS</a:t>
            </a:r>
            <a:r>
              <a:rPr lang="en-IN" i="0" dirty="0" smtClean="0">
                <a:latin typeface="Georgia"/>
                <a:cs typeface="Georgia"/>
              </a:rPr>
              <a:t/>
            </a:r>
            <a:br>
              <a:rPr lang="en-IN" i="0" dirty="0" smtClean="0">
                <a:latin typeface="Georgia"/>
                <a:cs typeface="Georgia"/>
              </a:rPr>
            </a:br>
            <a:r>
              <a:rPr lang="en-IN" i="0" dirty="0"/>
              <a:t/>
            </a:r>
            <a:br>
              <a:rPr lang="en-IN" i="0" dirty="0"/>
            </a:br>
            <a:r>
              <a:rPr lang="en-IN" sz="2400" i="0" dirty="0"/>
              <a:t>Aldosterone </a:t>
            </a:r>
            <a:r>
              <a:rPr lang="en-IN" sz="2400" i="0" dirty="0" smtClean="0"/>
              <a:t>antagonist: Spironolactone </a:t>
            </a:r>
            <a:br>
              <a:rPr lang="en-IN" sz="2400" i="0" dirty="0" smtClean="0"/>
            </a:br>
            <a:r>
              <a:rPr lang="en-IN" sz="2400" i="0" dirty="0" smtClean="0"/>
              <a:t>Site :</a:t>
            </a:r>
            <a:br>
              <a:rPr lang="en-IN" sz="2400" i="0" dirty="0" smtClean="0"/>
            </a:br>
            <a:r>
              <a:rPr lang="en-IN" sz="2400" i="0" dirty="0"/>
              <a:t>	 late DT and CD </a:t>
            </a:r>
            <a:r>
              <a:rPr lang="en-IN" sz="2400" i="0" dirty="0" smtClean="0"/>
              <a:t>cells</a:t>
            </a:r>
            <a:br>
              <a:rPr lang="en-IN" sz="2400" i="0" dirty="0" smtClean="0"/>
            </a:br>
            <a:r>
              <a:rPr lang="en-IN" sz="2400" i="0" dirty="0" smtClean="0"/>
              <a:t/>
            </a:r>
            <a:br>
              <a:rPr lang="en-IN" sz="2400" i="0" dirty="0" smtClean="0"/>
            </a:br>
            <a:r>
              <a:rPr lang="en-IN" sz="2400" i="0" dirty="0"/>
              <a:t>	</a:t>
            </a:r>
            <a:r>
              <a:rPr lang="en-IN" i="0" dirty="0"/>
              <a:t/>
            </a:r>
            <a:br>
              <a:rPr lang="en-IN" i="0" dirty="0"/>
            </a:br>
            <a:r>
              <a:rPr lang="en-IN" i="0" dirty="0"/>
              <a:t>	</a:t>
            </a:r>
            <a:endParaRPr i="0" dirty="0">
              <a:latin typeface="Georgia"/>
              <a:cs typeface="Georgia"/>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0800"/>
            <a:ext cx="7620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2750"/>
            <a:ext cx="8382000" cy="5863144"/>
          </a:xfrm>
        </p:spPr>
        <p:txBody>
          <a:bodyPr/>
          <a:lstStyle/>
          <a:p>
            <a:r>
              <a:rPr lang="en-IN" dirty="0" smtClean="0"/>
              <a:t>Uses and Side effects</a:t>
            </a:r>
            <a:br>
              <a:rPr lang="en-IN" dirty="0" smtClean="0"/>
            </a:br>
            <a:r>
              <a:rPr lang="en-IN" dirty="0"/>
              <a:t/>
            </a:r>
            <a:br>
              <a:rPr lang="en-IN" dirty="0"/>
            </a:br>
            <a:r>
              <a:rPr lang="en-IN" dirty="0"/>
              <a:t>uses:</a:t>
            </a:r>
            <a:br>
              <a:rPr lang="en-IN" dirty="0"/>
            </a:br>
            <a:r>
              <a:rPr lang="en-IN" sz="2400" dirty="0"/>
              <a:t>1. To counteract K+ loss due to thiazide and loop diuretics</a:t>
            </a:r>
            <a:r>
              <a:rPr lang="en-IN" sz="2400" dirty="0" smtClean="0"/>
              <a:t>.</a:t>
            </a:r>
            <a:r>
              <a:rPr lang="en-IN" sz="2400" dirty="0"/>
              <a:t/>
            </a:r>
            <a:br>
              <a:rPr lang="en-IN" sz="2400" dirty="0"/>
            </a:br>
            <a:r>
              <a:rPr lang="en-IN" sz="2400" dirty="0" smtClean="0"/>
              <a:t> </a:t>
            </a:r>
            <a:r>
              <a:rPr lang="en-IN" sz="2400" dirty="0"/>
              <a:t>2. </a:t>
            </a:r>
            <a:r>
              <a:rPr lang="en-IN" sz="2400" dirty="0" err="1"/>
              <a:t>Edema</a:t>
            </a:r>
            <a:r>
              <a:rPr lang="en-IN" sz="2400" dirty="0"/>
              <a:t>: It is more useful in cirrhotic and </a:t>
            </a:r>
            <a:r>
              <a:rPr lang="en-IN" sz="2400" dirty="0" err="1"/>
              <a:t>nephrotic</a:t>
            </a:r>
            <a:r>
              <a:rPr lang="en-IN" sz="2400" dirty="0"/>
              <a:t> </a:t>
            </a:r>
            <a:r>
              <a:rPr lang="en-IN" sz="2400" dirty="0" err="1" smtClean="0"/>
              <a:t>edema</a:t>
            </a:r>
            <a:r>
              <a:rPr lang="en-IN" sz="2400" dirty="0" smtClean="0"/>
              <a:t>.</a:t>
            </a:r>
            <a:br>
              <a:rPr lang="en-IN" sz="2400" dirty="0" smtClean="0"/>
            </a:br>
            <a:r>
              <a:rPr lang="en-IN" sz="2400" dirty="0"/>
              <a:t>3</a:t>
            </a:r>
            <a:r>
              <a:rPr lang="en-IN" sz="2400" dirty="0" smtClean="0"/>
              <a:t>. </a:t>
            </a:r>
            <a:r>
              <a:rPr lang="en-IN" sz="2400" dirty="0"/>
              <a:t>Hypertension: Used as adjuvant to thiazide to prevent </a:t>
            </a:r>
            <a:r>
              <a:rPr lang="en-IN" sz="2400" dirty="0" smtClean="0"/>
              <a:t>hypokalaemia.</a:t>
            </a:r>
            <a:r>
              <a:rPr lang="en-IN" sz="3600" dirty="0"/>
              <a:t/>
            </a:r>
            <a:br>
              <a:rPr lang="en-IN" sz="3600" dirty="0"/>
            </a:br>
            <a:r>
              <a:rPr lang="en-IN" sz="2400" dirty="0" smtClean="0"/>
              <a:t>4.</a:t>
            </a:r>
            <a:r>
              <a:rPr lang="en-IN" sz="2000" dirty="0" smtClean="0"/>
              <a:t>CHF</a:t>
            </a:r>
            <a:r>
              <a:rPr lang="en-IN" sz="2000" dirty="0"/>
              <a:t>: As additional drug to conventional therapy in moderate to severe </a:t>
            </a:r>
            <a:r>
              <a:rPr lang="en-IN" sz="2000" dirty="0" smtClean="0"/>
              <a:t>CHF</a:t>
            </a:r>
            <a:br>
              <a:rPr lang="en-IN" sz="2000" dirty="0" smtClean="0"/>
            </a:br>
            <a:r>
              <a:rPr lang="en-IN" sz="1800" dirty="0"/>
              <a:t/>
            </a:r>
            <a:br>
              <a:rPr lang="en-IN" sz="1800" dirty="0"/>
            </a:br>
            <a:r>
              <a:rPr lang="en-IN" sz="2800" dirty="0"/>
              <a:t>Side effects:</a:t>
            </a:r>
            <a:r>
              <a:rPr lang="en-IN" sz="1800" dirty="0"/>
              <a:t/>
            </a:r>
            <a:br>
              <a:rPr lang="en-IN" sz="1800" dirty="0"/>
            </a:br>
            <a:r>
              <a:rPr lang="en-IN" sz="2400" dirty="0"/>
              <a:t>drowsiness, ataxia, mental confusion, epigastric distress and loose motions.</a:t>
            </a:r>
          </a:p>
        </p:txBody>
      </p:sp>
    </p:spTree>
    <p:extLst>
      <p:ext uri="{BB962C8B-B14F-4D97-AF65-F5344CB8AC3E}">
        <p14:creationId xmlns:p14="http://schemas.microsoft.com/office/powerpoint/2010/main" val="90831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64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2750"/>
            <a:ext cx="8610600" cy="6278642"/>
          </a:xfrm>
        </p:spPr>
        <p:txBody>
          <a:bodyPr/>
          <a:lstStyle/>
          <a:p>
            <a:pPr algn="l"/>
            <a:r>
              <a:rPr lang="en-IN" sz="2800" dirty="0"/>
              <a:t>OSMOTIC DIURETICS </a:t>
            </a:r>
            <a:r>
              <a:rPr lang="en-IN" sz="2800" dirty="0" smtClean="0"/>
              <a:t>(</a:t>
            </a:r>
            <a:r>
              <a:rPr lang="en-IN" sz="2800" dirty="0" err="1" smtClean="0"/>
              <a:t>Mannitol</a:t>
            </a:r>
            <a:r>
              <a:rPr lang="en-IN" sz="2800" dirty="0" smtClean="0"/>
              <a:t>)</a:t>
            </a:r>
            <a:br>
              <a:rPr lang="en-IN" sz="2800" dirty="0" smtClean="0"/>
            </a:br>
            <a:r>
              <a:rPr lang="en-IN" sz="2800" dirty="0"/>
              <a:t/>
            </a:r>
            <a:br>
              <a:rPr lang="en-IN" sz="2800" dirty="0"/>
            </a:br>
            <a:r>
              <a:rPr lang="en-IN" sz="2800" dirty="0"/>
              <a:t>pharmacologically </a:t>
            </a:r>
            <a:r>
              <a:rPr lang="en-IN" sz="2800" dirty="0" smtClean="0"/>
              <a:t>inert substance</a:t>
            </a:r>
            <a:br>
              <a:rPr lang="en-IN" sz="2800" dirty="0" smtClean="0"/>
            </a:br>
            <a:r>
              <a:rPr lang="en-IN" sz="2800" dirty="0" smtClean="0"/>
              <a:t/>
            </a:r>
            <a:br>
              <a:rPr lang="en-IN" sz="2800" dirty="0" smtClean="0"/>
            </a:br>
            <a:r>
              <a:rPr lang="en-IN" sz="2800" dirty="0" smtClean="0"/>
              <a:t>Site</a:t>
            </a:r>
            <a:r>
              <a:rPr lang="en-IN" sz="2800" dirty="0"/>
              <a:t>: </a:t>
            </a:r>
            <a:r>
              <a:rPr lang="en-IN" sz="2800" dirty="0" smtClean="0"/>
              <a:t>PT,</a:t>
            </a:r>
            <a:r>
              <a:rPr lang="en-IN" sz="2800" dirty="0"/>
              <a:t> thick </a:t>
            </a:r>
            <a:r>
              <a:rPr lang="en-IN" sz="2800" dirty="0" err="1"/>
              <a:t>AscLH</a:t>
            </a:r>
            <a:r>
              <a:rPr lang="en-IN" sz="2800" dirty="0"/>
              <a:t> </a:t>
            </a:r>
            <a:br>
              <a:rPr lang="en-IN" sz="2800" dirty="0"/>
            </a:br>
            <a:r>
              <a:rPr lang="en-IN" sz="2800" dirty="0" smtClean="0"/>
              <a:t/>
            </a:r>
            <a:br>
              <a:rPr lang="en-IN" sz="2800" dirty="0" smtClean="0"/>
            </a:br>
            <a:r>
              <a:rPr lang="en-IN" sz="2800" dirty="0" smtClean="0"/>
              <a:t>MOA</a:t>
            </a:r>
            <a:r>
              <a:rPr lang="en-IN" sz="2800" dirty="0"/>
              <a:t>:</a:t>
            </a:r>
            <a:br>
              <a:rPr lang="en-IN" sz="2800" dirty="0"/>
            </a:br>
            <a:r>
              <a:rPr lang="en-IN" sz="2000" dirty="0"/>
              <a:t>1</a:t>
            </a:r>
            <a:r>
              <a:rPr lang="en-IN" sz="2400" dirty="0"/>
              <a:t>. D</a:t>
            </a:r>
            <a:r>
              <a:rPr lang="en-IN" sz="2400" dirty="0" smtClean="0"/>
              <a:t>ilutes </a:t>
            </a:r>
            <a:r>
              <a:rPr lang="en-IN" sz="2400" dirty="0"/>
              <a:t>luminal fluid which opposes </a:t>
            </a:r>
            <a:r>
              <a:rPr lang="en-IN" sz="2400" dirty="0" err="1"/>
              <a:t>NaCl</a:t>
            </a:r>
            <a:r>
              <a:rPr lang="en-IN" sz="2400" dirty="0"/>
              <a:t> reabsorption. </a:t>
            </a:r>
            <a:r>
              <a:rPr lang="en-IN" sz="2400" dirty="0" smtClean="0"/>
              <a:t/>
            </a:r>
            <a:br>
              <a:rPr lang="en-IN" sz="2400" dirty="0" smtClean="0"/>
            </a:br>
            <a:r>
              <a:rPr lang="en-IN" sz="2400" dirty="0"/>
              <a:t/>
            </a:r>
            <a:br>
              <a:rPr lang="en-IN" sz="2400" dirty="0"/>
            </a:br>
            <a:r>
              <a:rPr lang="en-IN" sz="2400" dirty="0" smtClean="0"/>
              <a:t>2. </a:t>
            </a:r>
            <a:r>
              <a:rPr lang="en-IN" sz="2400" dirty="0"/>
              <a:t>Expands extracellular fluid volume (because it does not enter cells, </a:t>
            </a:r>
            <a:r>
              <a:rPr lang="en-IN" sz="2400" dirty="0" err="1"/>
              <a:t>mannitol</a:t>
            </a:r>
            <a:r>
              <a:rPr lang="en-IN" sz="2400" dirty="0"/>
              <a:t> draws water from the intracellular compartment)— increases </a:t>
            </a:r>
            <a:r>
              <a:rPr lang="en-IN" sz="2400" dirty="0" err="1"/>
              <a:t>g.f.r</a:t>
            </a:r>
            <a:r>
              <a:rPr lang="en-IN" sz="2400" dirty="0"/>
              <a:t>. and inhibits renin release</a:t>
            </a:r>
            <a:r>
              <a:rPr lang="en-IN" sz="2400" dirty="0" smtClean="0"/>
              <a:t>.</a:t>
            </a:r>
            <a:br>
              <a:rPr lang="en-IN" sz="2400" dirty="0" smtClean="0"/>
            </a:br>
            <a:r>
              <a:rPr lang="en-IN" sz="2400" dirty="0"/>
              <a:t/>
            </a:r>
            <a:br>
              <a:rPr lang="en-IN" sz="2400" dirty="0"/>
            </a:br>
            <a:r>
              <a:rPr lang="en-IN" sz="2000" dirty="0" smtClean="0"/>
              <a:t> </a:t>
            </a:r>
            <a:endParaRPr lang="en-IN" sz="2000" dirty="0"/>
          </a:p>
        </p:txBody>
      </p:sp>
    </p:spTree>
    <p:extLst>
      <p:ext uri="{BB962C8B-B14F-4D97-AF65-F5344CB8AC3E}">
        <p14:creationId xmlns:p14="http://schemas.microsoft.com/office/powerpoint/2010/main" val="218805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12750"/>
            <a:ext cx="8686800" cy="5863144"/>
          </a:xfrm>
        </p:spPr>
        <p:txBody>
          <a:bodyPr/>
          <a:lstStyle/>
          <a:p>
            <a:r>
              <a:rPr lang="en-IN" dirty="0" smtClean="0"/>
              <a:t>Uses and Side effects</a:t>
            </a:r>
            <a:br>
              <a:rPr lang="en-IN" dirty="0" smtClean="0"/>
            </a:br>
            <a:r>
              <a:rPr lang="en-IN" dirty="0"/>
              <a:t/>
            </a:r>
            <a:br>
              <a:rPr lang="en-IN" dirty="0"/>
            </a:br>
            <a:r>
              <a:rPr lang="en-IN" dirty="0"/>
              <a:t>Uses:</a:t>
            </a:r>
            <a:br>
              <a:rPr lang="en-IN" dirty="0"/>
            </a:br>
            <a:r>
              <a:rPr lang="en-IN" sz="2000" dirty="0"/>
              <a:t>1. </a:t>
            </a:r>
            <a:r>
              <a:rPr lang="en-IN" sz="2000" i="0" dirty="0"/>
              <a:t>A</a:t>
            </a:r>
            <a:r>
              <a:rPr lang="en-IN" sz="2000" i="0" dirty="0" smtClean="0"/>
              <a:t>cute </a:t>
            </a:r>
            <a:r>
              <a:rPr lang="en-IN" sz="2000" i="0" dirty="0"/>
              <a:t>congestive glaucoma, head injury, stroke, etc</a:t>
            </a:r>
            <a:r>
              <a:rPr lang="en-IN" sz="2000" i="0" dirty="0" smtClean="0"/>
              <a:t>.: movement </a:t>
            </a:r>
            <a:r>
              <a:rPr lang="en-IN" sz="2000" i="0" dirty="0"/>
              <a:t>of water from brain parenchyma, CSF and aqueous humour.</a:t>
            </a:r>
            <a:br>
              <a:rPr lang="en-IN" sz="2000" i="0" dirty="0"/>
            </a:br>
            <a:r>
              <a:rPr lang="en-IN" sz="2000" i="0" dirty="0" smtClean="0"/>
              <a:t/>
            </a:r>
            <a:br>
              <a:rPr lang="en-IN" sz="2000" i="0" dirty="0" smtClean="0"/>
            </a:br>
            <a:r>
              <a:rPr lang="en-IN" sz="2000" i="0" dirty="0" smtClean="0"/>
              <a:t>2.To </a:t>
            </a:r>
            <a:r>
              <a:rPr lang="en-IN" sz="2000" i="0" dirty="0"/>
              <a:t>maintain </a:t>
            </a:r>
            <a:r>
              <a:rPr lang="en-IN" sz="2000" i="0" dirty="0" err="1"/>
              <a:t>g.f.r</a:t>
            </a:r>
            <a:r>
              <a:rPr lang="en-IN" sz="2000" i="0" dirty="0"/>
              <a:t>. and urine flow in </a:t>
            </a:r>
            <a:r>
              <a:rPr lang="en-IN" sz="2000" i="0" dirty="0" smtClean="0"/>
              <a:t>acute </a:t>
            </a:r>
            <a:r>
              <a:rPr lang="en-IN" sz="2000" i="0" dirty="0"/>
              <a:t>renal failure.</a:t>
            </a:r>
            <a:br>
              <a:rPr lang="en-IN" sz="2000" i="0" dirty="0"/>
            </a:br>
            <a:r>
              <a:rPr lang="en-IN" sz="2000" i="0" dirty="0" smtClean="0"/>
              <a:t/>
            </a:r>
            <a:br>
              <a:rPr lang="en-IN" sz="2000" i="0" dirty="0" smtClean="0"/>
            </a:br>
            <a:r>
              <a:rPr lang="en-IN" sz="2000" i="0" dirty="0" smtClean="0"/>
              <a:t>3</a:t>
            </a:r>
            <a:r>
              <a:rPr lang="en-IN" sz="2000" i="0" dirty="0"/>
              <a:t>. To counteract low osmolality of plasma/</a:t>
            </a:r>
            <a:r>
              <a:rPr lang="en-IN" sz="2000" i="0" dirty="0" err="1"/>
              <a:t>e.c.f</a:t>
            </a:r>
            <a:r>
              <a:rPr lang="en-IN" sz="2000" i="0" dirty="0"/>
              <a:t>. due to rapid </a:t>
            </a:r>
            <a:r>
              <a:rPr lang="en-IN" sz="2000" i="0" dirty="0" smtClean="0"/>
              <a:t>haemodialysis.</a:t>
            </a:r>
            <a:br>
              <a:rPr lang="en-IN" sz="2000" i="0" dirty="0" smtClean="0"/>
            </a:br>
            <a:r>
              <a:rPr lang="en-IN" sz="2000" i="0" dirty="0"/>
              <a:t/>
            </a:r>
            <a:br>
              <a:rPr lang="en-IN" sz="2000" i="0" dirty="0"/>
            </a:br>
            <a:r>
              <a:rPr lang="en-IN" sz="2400" i="0" dirty="0" smtClean="0"/>
              <a:t>Side effects:</a:t>
            </a:r>
            <a:br>
              <a:rPr lang="en-IN" sz="2400" i="0" dirty="0" smtClean="0"/>
            </a:br>
            <a:r>
              <a:rPr lang="en-IN" sz="2000" i="0" dirty="0"/>
              <a:t/>
            </a:r>
            <a:br>
              <a:rPr lang="en-IN" sz="2000" i="0" dirty="0"/>
            </a:br>
            <a:r>
              <a:rPr lang="en-IN" sz="2000" i="0" dirty="0"/>
              <a:t>Nausea and vomiting may occur; hypersensitivity reactions are rare.</a:t>
            </a:r>
            <a:r>
              <a:rPr lang="en-IN" sz="2000" i="0" dirty="0" smtClean="0"/>
              <a:t/>
            </a:r>
            <a:br>
              <a:rPr lang="en-IN" sz="2000" i="0" dirty="0" smtClean="0"/>
            </a:br>
            <a:r>
              <a:rPr lang="en-IN" sz="2000" i="0" dirty="0"/>
              <a:t/>
            </a:r>
            <a:br>
              <a:rPr lang="en-IN" sz="2000" i="0" dirty="0"/>
            </a:br>
            <a:endParaRPr lang="en-IN" sz="1800" i="0" dirty="0"/>
          </a:p>
        </p:txBody>
      </p:sp>
    </p:spTree>
    <p:extLst>
      <p:ext uri="{BB962C8B-B14F-4D97-AF65-F5344CB8AC3E}">
        <p14:creationId xmlns:p14="http://schemas.microsoft.com/office/powerpoint/2010/main" val="269354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a:p>
        </p:txBody>
      </p:sp>
      <p:sp>
        <p:nvSpPr>
          <p:cNvPr id="3" name="object 3"/>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a:p>
        </p:txBody>
      </p:sp>
      <p:sp>
        <p:nvSpPr>
          <p:cNvPr id="4" name="object 4"/>
          <p:cNvSpPr/>
          <p:nvPr/>
        </p:nvSpPr>
        <p:spPr>
          <a:xfrm>
            <a:off x="152400" y="1277111"/>
            <a:ext cx="8833485"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a:p>
        </p:txBody>
      </p:sp>
      <p:sp>
        <p:nvSpPr>
          <p:cNvPr id="5" name="object 5"/>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a:p>
        </p:txBody>
      </p:sp>
      <p:sp>
        <p:nvSpPr>
          <p:cNvPr id="6" name="object 6"/>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a:p>
        </p:txBody>
      </p:sp>
      <p:sp>
        <p:nvSpPr>
          <p:cNvPr id="7" name="object 7"/>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a:p>
        </p:txBody>
      </p:sp>
      <p:sp>
        <p:nvSpPr>
          <p:cNvPr id="8" name="object 8"/>
          <p:cNvSpPr/>
          <p:nvPr/>
        </p:nvSpPr>
        <p:spPr>
          <a:xfrm>
            <a:off x="301752" y="228600"/>
            <a:ext cx="8534400" cy="759460"/>
          </a:xfrm>
          <a:custGeom>
            <a:avLst/>
            <a:gdLst/>
            <a:ahLst/>
            <a:cxnLst/>
            <a:rect l="l" t="t" r="r" b="b"/>
            <a:pathLst>
              <a:path w="8534400" h="759460">
                <a:moveTo>
                  <a:pt x="0" y="758951"/>
                </a:moveTo>
                <a:lnTo>
                  <a:pt x="8534400" y="758951"/>
                </a:lnTo>
                <a:lnTo>
                  <a:pt x="8534400" y="0"/>
                </a:lnTo>
                <a:lnTo>
                  <a:pt x="0" y="0"/>
                </a:lnTo>
                <a:lnTo>
                  <a:pt x="0" y="758951"/>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3269741" y="412750"/>
            <a:ext cx="2597785" cy="528320"/>
          </a:xfrm>
          <a:prstGeom prst="rect">
            <a:avLst/>
          </a:prstGeom>
        </p:spPr>
        <p:txBody>
          <a:bodyPr vert="horz" wrap="square" lIns="0" tIns="12700" rIns="0" bIns="0" rtlCol="0">
            <a:spAutoFit/>
          </a:bodyPr>
          <a:lstStyle/>
          <a:p>
            <a:pPr marL="12700">
              <a:lnSpc>
                <a:spcPct val="100000"/>
              </a:lnSpc>
              <a:spcBef>
                <a:spcPts val="100"/>
              </a:spcBef>
            </a:pPr>
            <a:r>
              <a:rPr dirty="0"/>
              <a:t>DIUR</a:t>
            </a:r>
            <a:r>
              <a:rPr spc="-10" dirty="0"/>
              <a:t>E</a:t>
            </a:r>
            <a:r>
              <a:rPr spc="-5" dirty="0"/>
              <a:t>TICS</a:t>
            </a:r>
          </a:p>
        </p:txBody>
      </p:sp>
      <p:sp>
        <p:nvSpPr>
          <p:cNvPr id="10" name="object 10"/>
          <p:cNvSpPr/>
          <p:nvPr/>
        </p:nvSpPr>
        <p:spPr>
          <a:xfrm>
            <a:off x="152400" y="1447800"/>
            <a:ext cx="8763000" cy="5029200"/>
          </a:xfrm>
          <a:custGeom>
            <a:avLst/>
            <a:gdLst/>
            <a:ahLst/>
            <a:cxnLst/>
            <a:rect l="l" t="t" r="r" b="b"/>
            <a:pathLst>
              <a:path w="8763000" h="5029200">
                <a:moveTo>
                  <a:pt x="0" y="5029200"/>
                </a:moveTo>
                <a:lnTo>
                  <a:pt x="8763000" y="5029200"/>
                </a:lnTo>
                <a:lnTo>
                  <a:pt x="8763000" y="0"/>
                </a:lnTo>
                <a:lnTo>
                  <a:pt x="0" y="0"/>
                </a:lnTo>
                <a:lnTo>
                  <a:pt x="0" y="5029200"/>
                </a:lnTo>
                <a:close/>
              </a:path>
            </a:pathLst>
          </a:custGeom>
          <a:solidFill>
            <a:srgbClr val="ACBDC5"/>
          </a:solidFill>
        </p:spPr>
        <p:txBody>
          <a:bodyPr wrap="square" lIns="0" tIns="0" rIns="0" bIns="0" rtlCol="0"/>
          <a:lstStyle/>
          <a:p>
            <a:endParaRPr/>
          </a:p>
        </p:txBody>
      </p:sp>
      <p:sp>
        <p:nvSpPr>
          <p:cNvPr id="11" name="object 11"/>
          <p:cNvSpPr txBox="1"/>
          <p:nvPr/>
        </p:nvSpPr>
        <p:spPr>
          <a:xfrm>
            <a:off x="231140" y="1470405"/>
            <a:ext cx="8608060" cy="2650490"/>
          </a:xfrm>
          <a:prstGeom prst="rect">
            <a:avLst/>
          </a:prstGeom>
        </p:spPr>
        <p:txBody>
          <a:bodyPr vert="horz" wrap="square" lIns="0" tIns="12700" rIns="0" bIns="0" rtlCol="0">
            <a:spAutoFit/>
          </a:bodyPr>
          <a:lstStyle/>
          <a:p>
            <a:pPr marL="94615">
              <a:lnSpc>
                <a:spcPct val="100000"/>
              </a:lnSpc>
              <a:spcBef>
                <a:spcPts val="100"/>
              </a:spcBef>
            </a:pPr>
            <a:r>
              <a:rPr sz="2700" dirty="0">
                <a:latin typeface="Georgia"/>
                <a:cs typeface="Georgia"/>
              </a:rPr>
              <a:t>DEFINITION</a:t>
            </a:r>
            <a:r>
              <a:rPr sz="2700" spc="-20" dirty="0">
                <a:latin typeface="Georgia"/>
                <a:cs typeface="Georgia"/>
              </a:rPr>
              <a:t> </a:t>
            </a:r>
            <a:r>
              <a:rPr sz="2700" dirty="0">
                <a:latin typeface="Georgia"/>
                <a:cs typeface="Georgia"/>
              </a:rPr>
              <a:t>:</a:t>
            </a:r>
            <a:endParaRPr sz="2700">
              <a:latin typeface="Georgia"/>
              <a:cs typeface="Georgia"/>
            </a:endParaRPr>
          </a:p>
          <a:p>
            <a:pPr>
              <a:lnSpc>
                <a:spcPct val="100000"/>
              </a:lnSpc>
              <a:spcBef>
                <a:spcPts val="20"/>
              </a:spcBef>
            </a:pPr>
            <a:endParaRPr sz="3300">
              <a:latin typeface="Times New Roman"/>
              <a:cs typeface="Times New Roman"/>
            </a:endParaRPr>
          </a:p>
          <a:p>
            <a:pPr marL="286385" marR="8255" indent="-274320">
              <a:lnSpc>
                <a:spcPct val="100000"/>
              </a:lnSpc>
              <a:spcBef>
                <a:spcPts val="5"/>
              </a:spcBef>
              <a:buClr>
                <a:srgbClr val="D16248"/>
              </a:buClr>
              <a:buSzPct val="85185"/>
              <a:buFont typeface="Wingdings"/>
              <a:buChar char=""/>
              <a:tabLst>
                <a:tab pos="451484" algn="l"/>
                <a:tab pos="452120" algn="l"/>
                <a:tab pos="1483360" algn="l"/>
                <a:tab pos="2101850" algn="l"/>
                <a:tab pos="3098800" algn="l"/>
                <a:tab pos="4145915" algn="l"/>
                <a:tab pos="5126355" algn="l"/>
                <a:tab pos="5438775" algn="l"/>
                <a:tab pos="6066790" algn="l"/>
                <a:tab pos="6785609" algn="l"/>
                <a:tab pos="7221855" algn="l"/>
                <a:tab pos="8019415" algn="l"/>
              </a:tabLst>
            </a:pPr>
            <a:r>
              <a:rPr sz="2700" dirty="0">
                <a:latin typeface="Georgia"/>
                <a:cs typeface="Georgia"/>
              </a:rPr>
              <a:t>These	are	</a:t>
            </a:r>
            <a:r>
              <a:rPr sz="2700" spc="-5" dirty="0">
                <a:latin typeface="Georgia"/>
                <a:cs typeface="Georgia"/>
              </a:rPr>
              <a:t>dr</a:t>
            </a:r>
            <a:r>
              <a:rPr sz="2700" spc="-10" dirty="0">
                <a:latin typeface="Georgia"/>
                <a:cs typeface="Georgia"/>
              </a:rPr>
              <a:t>u</a:t>
            </a:r>
            <a:r>
              <a:rPr sz="2700" spc="-5" dirty="0">
                <a:latin typeface="Georgia"/>
                <a:cs typeface="Georgia"/>
              </a:rPr>
              <a:t>g</a:t>
            </a:r>
            <a:r>
              <a:rPr sz="2700" dirty="0">
                <a:latin typeface="Georgia"/>
                <a:cs typeface="Georgia"/>
              </a:rPr>
              <a:t>s	</a:t>
            </a:r>
            <a:r>
              <a:rPr sz="2700" spc="-15" dirty="0">
                <a:latin typeface="Georgia"/>
                <a:cs typeface="Georgia"/>
              </a:rPr>
              <a:t>w</a:t>
            </a:r>
            <a:r>
              <a:rPr sz="2700" spc="-5" dirty="0">
                <a:latin typeface="Georgia"/>
                <a:cs typeface="Georgia"/>
              </a:rPr>
              <a:t>hic</a:t>
            </a:r>
            <a:r>
              <a:rPr sz="2700" dirty="0">
                <a:latin typeface="Georgia"/>
                <a:cs typeface="Georgia"/>
              </a:rPr>
              <a:t>h	</a:t>
            </a:r>
            <a:r>
              <a:rPr sz="2700" spc="-5" dirty="0">
                <a:latin typeface="Georgia"/>
                <a:cs typeface="Georgia"/>
              </a:rPr>
              <a:t>ca</a:t>
            </a:r>
            <a:r>
              <a:rPr sz="2700" spc="-15" dirty="0">
                <a:latin typeface="Georgia"/>
                <a:cs typeface="Georgia"/>
              </a:rPr>
              <a:t>u</a:t>
            </a:r>
            <a:r>
              <a:rPr sz="2700" spc="5" dirty="0">
                <a:latin typeface="Georgia"/>
                <a:cs typeface="Georgia"/>
              </a:rPr>
              <a:t>s</a:t>
            </a:r>
            <a:r>
              <a:rPr sz="2700" dirty="0">
                <a:latin typeface="Georgia"/>
                <a:cs typeface="Georgia"/>
              </a:rPr>
              <a:t>e	a	net	</a:t>
            </a:r>
            <a:r>
              <a:rPr sz="2700" spc="-5" dirty="0">
                <a:latin typeface="Georgia"/>
                <a:cs typeface="Georgia"/>
              </a:rPr>
              <a:t>los</a:t>
            </a:r>
            <a:r>
              <a:rPr sz="2700" dirty="0">
                <a:latin typeface="Georgia"/>
                <a:cs typeface="Georgia"/>
              </a:rPr>
              <a:t>s	</a:t>
            </a:r>
            <a:r>
              <a:rPr sz="2700" spc="-5" dirty="0">
                <a:latin typeface="Georgia"/>
                <a:cs typeface="Georgia"/>
              </a:rPr>
              <a:t>o</a:t>
            </a:r>
            <a:r>
              <a:rPr sz="2700" dirty="0">
                <a:latin typeface="Georgia"/>
                <a:cs typeface="Georgia"/>
              </a:rPr>
              <a:t>f	</a:t>
            </a:r>
            <a:r>
              <a:rPr sz="2700" spc="-5" dirty="0">
                <a:latin typeface="Georgia"/>
                <a:cs typeface="Georgia"/>
              </a:rPr>
              <a:t>Na</a:t>
            </a:r>
            <a:r>
              <a:rPr sz="2700" dirty="0">
                <a:latin typeface="Georgia"/>
                <a:cs typeface="Georgia"/>
              </a:rPr>
              <a:t>+	and  </a:t>
            </a:r>
            <a:r>
              <a:rPr sz="2700" spc="-5" dirty="0">
                <a:latin typeface="Georgia"/>
                <a:cs typeface="Georgia"/>
              </a:rPr>
              <a:t>water </a:t>
            </a:r>
            <a:r>
              <a:rPr sz="2700" dirty="0">
                <a:latin typeface="Georgia"/>
                <a:cs typeface="Georgia"/>
              </a:rPr>
              <a:t>in</a:t>
            </a:r>
            <a:r>
              <a:rPr sz="2700" spc="-5" dirty="0">
                <a:latin typeface="Georgia"/>
                <a:cs typeface="Georgia"/>
              </a:rPr>
              <a:t> urine</a:t>
            </a:r>
            <a:endParaRPr sz="2700">
              <a:latin typeface="Georgia"/>
              <a:cs typeface="Georgia"/>
            </a:endParaRPr>
          </a:p>
          <a:p>
            <a:pPr marL="286385" marR="5080" indent="-274320">
              <a:lnSpc>
                <a:spcPct val="100000"/>
              </a:lnSpc>
              <a:spcBef>
                <a:spcPts val="645"/>
              </a:spcBef>
              <a:buClr>
                <a:srgbClr val="D16248"/>
              </a:buClr>
              <a:buSzPct val="85185"/>
              <a:buFont typeface="Wingdings"/>
              <a:buChar char=""/>
              <a:tabLst>
                <a:tab pos="287020" algn="l"/>
                <a:tab pos="1300480" algn="l"/>
                <a:tab pos="1906905" algn="l"/>
                <a:tab pos="3094355" algn="l"/>
                <a:tab pos="4749800" algn="l"/>
                <a:tab pos="5175250" algn="l"/>
                <a:tab pos="6717030" algn="l"/>
                <a:tab pos="7272655" algn="l"/>
              </a:tabLst>
            </a:pPr>
            <a:r>
              <a:rPr sz="2700" dirty="0">
                <a:latin typeface="Georgia"/>
                <a:cs typeface="Georgia"/>
              </a:rPr>
              <a:t>There	a</a:t>
            </a:r>
            <a:r>
              <a:rPr sz="2700" spc="-15" dirty="0">
                <a:latin typeface="Georgia"/>
                <a:cs typeface="Georgia"/>
              </a:rPr>
              <a:t>r</a:t>
            </a:r>
            <a:r>
              <a:rPr sz="2700" dirty="0">
                <a:latin typeface="Georgia"/>
                <a:cs typeface="Georgia"/>
              </a:rPr>
              <a:t>e	</a:t>
            </a:r>
            <a:r>
              <a:rPr sz="2700" spc="-5" dirty="0">
                <a:latin typeface="Georgia"/>
                <a:cs typeface="Georgia"/>
              </a:rPr>
              <a:t>s</a:t>
            </a:r>
            <a:r>
              <a:rPr sz="2700" spc="-15" dirty="0">
                <a:latin typeface="Georgia"/>
                <a:cs typeface="Georgia"/>
              </a:rPr>
              <a:t>e</a:t>
            </a:r>
            <a:r>
              <a:rPr sz="2700" dirty="0">
                <a:latin typeface="Georgia"/>
                <a:cs typeface="Georgia"/>
              </a:rPr>
              <a:t>v</a:t>
            </a:r>
            <a:r>
              <a:rPr sz="2700" spc="-10" dirty="0">
                <a:latin typeface="Georgia"/>
                <a:cs typeface="Georgia"/>
              </a:rPr>
              <a:t>e</a:t>
            </a:r>
            <a:r>
              <a:rPr sz="2700" dirty="0">
                <a:latin typeface="Georgia"/>
                <a:cs typeface="Georgia"/>
              </a:rPr>
              <a:t>r</a:t>
            </a:r>
            <a:r>
              <a:rPr sz="2700" spc="-10" dirty="0">
                <a:latin typeface="Georgia"/>
                <a:cs typeface="Georgia"/>
              </a:rPr>
              <a:t>a</a:t>
            </a:r>
            <a:r>
              <a:rPr sz="2700" dirty="0">
                <a:latin typeface="Georgia"/>
                <a:cs typeface="Georgia"/>
              </a:rPr>
              <a:t>l	</a:t>
            </a:r>
            <a:r>
              <a:rPr sz="2700" spc="5" dirty="0">
                <a:latin typeface="Georgia"/>
                <a:cs typeface="Georgia"/>
              </a:rPr>
              <a:t>c</a:t>
            </a:r>
            <a:r>
              <a:rPr sz="2700" dirty="0">
                <a:latin typeface="Georgia"/>
                <a:cs typeface="Georgia"/>
              </a:rPr>
              <a:t>ategor</a:t>
            </a:r>
            <a:r>
              <a:rPr sz="2700" spc="-20" dirty="0">
                <a:latin typeface="Georgia"/>
                <a:cs typeface="Georgia"/>
              </a:rPr>
              <a:t>i</a:t>
            </a:r>
            <a:r>
              <a:rPr sz="2700" spc="-5" dirty="0">
                <a:latin typeface="Georgia"/>
                <a:cs typeface="Georgia"/>
              </a:rPr>
              <a:t>e</a:t>
            </a:r>
            <a:r>
              <a:rPr sz="2700" dirty="0">
                <a:latin typeface="Georgia"/>
                <a:cs typeface="Georgia"/>
              </a:rPr>
              <a:t>s	</a:t>
            </a:r>
            <a:r>
              <a:rPr sz="2700" spc="-5" dirty="0">
                <a:latin typeface="Georgia"/>
                <a:cs typeface="Georgia"/>
              </a:rPr>
              <a:t>o</a:t>
            </a:r>
            <a:r>
              <a:rPr sz="2700" dirty="0">
                <a:latin typeface="Georgia"/>
                <a:cs typeface="Georgia"/>
              </a:rPr>
              <a:t>f	</a:t>
            </a:r>
            <a:r>
              <a:rPr sz="2700" spc="-5" dirty="0">
                <a:latin typeface="Georgia"/>
                <a:cs typeface="Georgia"/>
              </a:rPr>
              <a:t>di</a:t>
            </a:r>
            <a:r>
              <a:rPr sz="2700" spc="-10" dirty="0">
                <a:latin typeface="Georgia"/>
                <a:cs typeface="Georgia"/>
              </a:rPr>
              <a:t>u</a:t>
            </a:r>
            <a:r>
              <a:rPr sz="2700" dirty="0">
                <a:latin typeface="Georgia"/>
                <a:cs typeface="Georgia"/>
              </a:rPr>
              <a:t>re</a:t>
            </a:r>
            <a:r>
              <a:rPr sz="2700" spc="-10" dirty="0">
                <a:latin typeface="Georgia"/>
                <a:cs typeface="Georgia"/>
              </a:rPr>
              <a:t>t</a:t>
            </a:r>
            <a:r>
              <a:rPr sz="2700" spc="-15" dirty="0">
                <a:latin typeface="Georgia"/>
                <a:cs typeface="Georgia"/>
              </a:rPr>
              <a:t>i</a:t>
            </a:r>
            <a:r>
              <a:rPr sz="2700" spc="-5" dirty="0">
                <a:latin typeface="Georgia"/>
                <a:cs typeface="Georgia"/>
              </a:rPr>
              <a:t>c</a:t>
            </a:r>
            <a:r>
              <a:rPr sz="2700" spc="-10" dirty="0">
                <a:latin typeface="Georgia"/>
                <a:cs typeface="Georgia"/>
              </a:rPr>
              <a:t>s</a:t>
            </a:r>
            <a:r>
              <a:rPr sz="2700" dirty="0">
                <a:latin typeface="Georgia"/>
                <a:cs typeface="Georgia"/>
              </a:rPr>
              <a:t>.	All	</a:t>
            </a:r>
            <a:r>
              <a:rPr sz="2700" spc="-5" dirty="0">
                <a:latin typeface="Georgia"/>
                <a:cs typeface="Georgia"/>
              </a:rPr>
              <a:t>di</a:t>
            </a:r>
            <a:r>
              <a:rPr sz="2700" spc="-10" dirty="0">
                <a:latin typeface="Georgia"/>
                <a:cs typeface="Georgia"/>
              </a:rPr>
              <a:t>u</a:t>
            </a:r>
            <a:r>
              <a:rPr sz="2700" dirty="0">
                <a:latin typeface="Georgia"/>
                <a:cs typeface="Georgia"/>
              </a:rPr>
              <a:t>reti</a:t>
            </a:r>
            <a:r>
              <a:rPr sz="2700" spc="-15" dirty="0">
                <a:latin typeface="Georgia"/>
                <a:cs typeface="Georgia"/>
              </a:rPr>
              <a:t>c</a:t>
            </a:r>
            <a:r>
              <a:rPr sz="2700" dirty="0">
                <a:latin typeface="Georgia"/>
                <a:cs typeface="Georgia"/>
              </a:rPr>
              <a:t>s  increases </a:t>
            </a:r>
            <a:r>
              <a:rPr sz="2700" spc="-5" dirty="0">
                <a:latin typeface="Georgia"/>
                <a:cs typeface="Georgia"/>
              </a:rPr>
              <a:t>the excretion of water from</a:t>
            </a:r>
            <a:r>
              <a:rPr sz="2700" spc="-70" dirty="0">
                <a:latin typeface="Georgia"/>
                <a:cs typeface="Georgia"/>
              </a:rPr>
              <a:t> </a:t>
            </a:r>
            <a:r>
              <a:rPr sz="2700" spc="-5" dirty="0">
                <a:latin typeface="Georgia"/>
                <a:cs typeface="Georgia"/>
              </a:rPr>
              <a:t>body.</a:t>
            </a:r>
            <a:endParaRPr sz="2700">
              <a:latin typeface="Georgia"/>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5D1D6"/>
          </a:solidFill>
        </p:spPr>
        <p:txBody>
          <a:bodyPr wrap="square" lIns="0" tIns="0" rIns="0" bIns="0" rtlCol="0"/>
          <a:lstStyle/>
          <a:p>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09600"/>
            <a:ext cx="8915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392936"/>
            <a:ext cx="8839200" cy="4996180"/>
          </a:xfrm>
          <a:custGeom>
            <a:avLst/>
            <a:gdLst/>
            <a:ahLst/>
            <a:cxnLst/>
            <a:rect l="l" t="t" r="r" b="b"/>
            <a:pathLst>
              <a:path w="8839200" h="4996180">
                <a:moveTo>
                  <a:pt x="0" y="4995672"/>
                </a:moveTo>
                <a:lnTo>
                  <a:pt x="8839200" y="4995672"/>
                </a:lnTo>
                <a:lnTo>
                  <a:pt x="8839200" y="0"/>
                </a:lnTo>
                <a:lnTo>
                  <a:pt x="0" y="0"/>
                </a:lnTo>
                <a:lnTo>
                  <a:pt x="0" y="4995672"/>
                </a:lnTo>
                <a:close/>
              </a:path>
            </a:pathLst>
          </a:custGeom>
          <a:solidFill>
            <a:srgbClr val="C5D1D6"/>
          </a:solidFill>
        </p:spPr>
        <p:txBody>
          <a:bodyPr wrap="square" lIns="0" tIns="0" rIns="0" bIns="0" rtlCol="0"/>
          <a:lstStyle/>
          <a:p>
            <a:endParaRPr/>
          </a:p>
        </p:txBody>
      </p:sp>
      <p:sp>
        <p:nvSpPr>
          <p:cNvPr id="3" name="object 3"/>
          <p:cNvSpPr/>
          <p:nvPr/>
        </p:nvSpPr>
        <p:spPr>
          <a:xfrm>
            <a:off x="152400" y="6697980"/>
            <a:ext cx="8839200" cy="7620"/>
          </a:xfrm>
          <a:custGeom>
            <a:avLst/>
            <a:gdLst/>
            <a:ahLst/>
            <a:cxnLst/>
            <a:rect l="l" t="t" r="r" b="b"/>
            <a:pathLst>
              <a:path w="8839200" h="7620">
                <a:moveTo>
                  <a:pt x="0" y="7619"/>
                </a:moveTo>
                <a:lnTo>
                  <a:pt x="8839200" y="7619"/>
                </a:lnTo>
                <a:lnTo>
                  <a:pt x="8839200" y="0"/>
                </a:lnTo>
                <a:lnTo>
                  <a:pt x="0" y="0"/>
                </a:lnTo>
                <a:lnTo>
                  <a:pt x="0" y="7619"/>
                </a:lnTo>
                <a:close/>
              </a:path>
            </a:pathLst>
          </a:custGeom>
          <a:solidFill>
            <a:srgbClr val="C5D1D6"/>
          </a:solidFill>
        </p:spPr>
        <p:txBody>
          <a:bodyPr wrap="square" lIns="0" tIns="0" rIns="0" bIns="0" rtlCol="0"/>
          <a:lstStyle/>
          <a:p>
            <a:endParaRPr/>
          </a:p>
        </p:txBody>
      </p:sp>
      <p:sp>
        <p:nvSpPr>
          <p:cNvPr id="4" name="object 4"/>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152400" y="0"/>
            <a:ext cx="8839200" cy="1393190"/>
          </a:xfrm>
          <a:custGeom>
            <a:avLst/>
            <a:gdLst/>
            <a:ahLst/>
            <a:cxnLst/>
            <a:rect l="l" t="t" r="r" b="b"/>
            <a:pathLst>
              <a:path w="8839200" h="1393190">
                <a:moveTo>
                  <a:pt x="0" y="1392936"/>
                </a:moveTo>
                <a:lnTo>
                  <a:pt x="8839200" y="1392936"/>
                </a:lnTo>
                <a:lnTo>
                  <a:pt x="8839200" y="0"/>
                </a:lnTo>
                <a:lnTo>
                  <a:pt x="0" y="0"/>
                </a:lnTo>
                <a:lnTo>
                  <a:pt x="0" y="1392936"/>
                </a:lnTo>
                <a:close/>
              </a:path>
            </a:pathLst>
          </a:custGeom>
          <a:solidFill>
            <a:srgbClr val="FFFFFF"/>
          </a:solidFill>
        </p:spPr>
        <p:txBody>
          <a:bodyPr wrap="square" lIns="0" tIns="0" rIns="0" bIns="0" rtlCol="0"/>
          <a:lstStyle/>
          <a:p>
            <a:endParaRPr/>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8" name="object 8"/>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a:p>
        </p:txBody>
      </p:sp>
      <p:sp>
        <p:nvSpPr>
          <p:cNvPr id="9" name="object 9"/>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a:p>
        </p:txBody>
      </p:sp>
      <p:sp>
        <p:nvSpPr>
          <p:cNvPr id="10" name="object 10"/>
          <p:cNvSpPr/>
          <p:nvPr/>
        </p:nvSpPr>
        <p:spPr>
          <a:xfrm>
            <a:off x="152400" y="1277111"/>
            <a:ext cx="8833485"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a:p>
        </p:txBody>
      </p:sp>
      <p:sp>
        <p:nvSpPr>
          <p:cNvPr id="11" name="object 11"/>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a:p>
        </p:txBody>
      </p:sp>
      <p:sp>
        <p:nvSpPr>
          <p:cNvPr id="12" name="object 12"/>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a:p>
        </p:txBody>
      </p:sp>
      <p:sp>
        <p:nvSpPr>
          <p:cNvPr id="13" name="object 13"/>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a:p>
        </p:txBody>
      </p:sp>
      <p:sp>
        <p:nvSpPr>
          <p:cNvPr id="14" name="object 14"/>
          <p:cNvSpPr txBox="1">
            <a:spLocks noGrp="1"/>
          </p:cNvSpPr>
          <p:nvPr>
            <p:ph type="title"/>
          </p:nvPr>
        </p:nvSpPr>
        <p:spPr>
          <a:xfrm>
            <a:off x="1213510" y="412750"/>
            <a:ext cx="6710045" cy="528320"/>
          </a:xfrm>
          <a:prstGeom prst="rect">
            <a:avLst/>
          </a:prstGeom>
        </p:spPr>
        <p:txBody>
          <a:bodyPr vert="horz" wrap="square" lIns="0" tIns="12700" rIns="0" bIns="0" rtlCol="0">
            <a:spAutoFit/>
          </a:bodyPr>
          <a:lstStyle/>
          <a:p>
            <a:pPr marL="12700">
              <a:lnSpc>
                <a:spcPct val="100000"/>
              </a:lnSpc>
              <a:spcBef>
                <a:spcPts val="100"/>
              </a:spcBef>
              <a:tabLst>
                <a:tab pos="2797810" algn="l"/>
              </a:tabLst>
            </a:pPr>
            <a:r>
              <a:rPr dirty="0"/>
              <a:t>DIUR</a:t>
            </a:r>
            <a:r>
              <a:rPr spc="-10" dirty="0"/>
              <a:t>E</a:t>
            </a:r>
            <a:r>
              <a:rPr spc="-5" dirty="0"/>
              <a:t>TIC</a:t>
            </a:r>
            <a:r>
              <a:rPr dirty="0"/>
              <a:t>S	</a:t>
            </a:r>
            <a:r>
              <a:rPr spc="-5" dirty="0"/>
              <a:t>C</a:t>
            </a:r>
            <a:r>
              <a:rPr spc="5" dirty="0"/>
              <a:t>L</a:t>
            </a:r>
            <a:r>
              <a:rPr spc="-5" dirty="0"/>
              <a:t>A</a:t>
            </a:r>
            <a:r>
              <a:rPr spc="5" dirty="0"/>
              <a:t>S</a:t>
            </a:r>
            <a:r>
              <a:rPr dirty="0"/>
              <a:t>SI</a:t>
            </a:r>
            <a:r>
              <a:rPr spc="5" dirty="0"/>
              <a:t>F</a:t>
            </a:r>
            <a:r>
              <a:rPr dirty="0"/>
              <a:t>ICATION</a:t>
            </a:r>
          </a:p>
        </p:txBody>
      </p:sp>
      <p:sp>
        <p:nvSpPr>
          <p:cNvPr id="15" name="object 15"/>
          <p:cNvSpPr txBox="1"/>
          <p:nvPr/>
        </p:nvSpPr>
        <p:spPr>
          <a:xfrm>
            <a:off x="380491" y="1388451"/>
            <a:ext cx="6626225" cy="4552315"/>
          </a:xfrm>
          <a:prstGeom prst="rect">
            <a:avLst/>
          </a:prstGeom>
        </p:spPr>
        <p:txBody>
          <a:bodyPr vert="horz" wrap="square" lIns="0" tIns="53340" rIns="0" bIns="0" rtlCol="0">
            <a:spAutoFit/>
          </a:bodyPr>
          <a:lstStyle/>
          <a:p>
            <a:pPr marL="12700">
              <a:lnSpc>
                <a:spcPct val="100000"/>
              </a:lnSpc>
              <a:spcBef>
                <a:spcPts val="420"/>
              </a:spcBef>
            </a:pPr>
            <a:r>
              <a:rPr sz="2700" dirty="0">
                <a:latin typeface="Georgia"/>
                <a:cs typeface="Georgia"/>
              </a:rPr>
              <a:t>1.HIGH </a:t>
            </a:r>
            <a:r>
              <a:rPr sz="2700" spc="-5" dirty="0">
                <a:latin typeface="Georgia"/>
                <a:cs typeface="Georgia"/>
              </a:rPr>
              <a:t>EFFICACY</a:t>
            </a:r>
            <a:r>
              <a:rPr sz="2700" spc="-20" dirty="0">
                <a:latin typeface="Georgia"/>
                <a:cs typeface="Georgia"/>
              </a:rPr>
              <a:t> </a:t>
            </a:r>
            <a:r>
              <a:rPr sz="2700" spc="-5" dirty="0">
                <a:latin typeface="Georgia"/>
                <a:cs typeface="Georgia"/>
              </a:rPr>
              <a:t>DIURETICS:</a:t>
            </a:r>
            <a:endParaRPr sz="2700">
              <a:latin typeface="Georgia"/>
              <a:cs typeface="Georgia"/>
            </a:endParaRPr>
          </a:p>
          <a:p>
            <a:pPr marL="590550">
              <a:lnSpc>
                <a:spcPct val="100000"/>
              </a:lnSpc>
              <a:spcBef>
                <a:spcPts val="325"/>
              </a:spcBef>
            </a:pPr>
            <a:r>
              <a:rPr sz="2700" spc="-5" dirty="0">
                <a:latin typeface="Georgia"/>
                <a:cs typeface="Georgia"/>
              </a:rPr>
              <a:t>(Inhibitors </a:t>
            </a:r>
            <a:r>
              <a:rPr sz="2700" spc="-10" dirty="0">
                <a:latin typeface="Georgia"/>
                <a:cs typeface="Georgia"/>
              </a:rPr>
              <a:t>of </a:t>
            </a:r>
            <a:r>
              <a:rPr sz="2700" spc="-5" dirty="0">
                <a:latin typeface="Georgia"/>
                <a:cs typeface="Georgia"/>
              </a:rPr>
              <a:t>Na+,K+,2Cl-</a:t>
            </a:r>
            <a:r>
              <a:rPr sz="2700" spc="15" dirty="0">
                <a:latin typeface="Georgia"/>
                <a:cs typeface="Georgia"/>
              </a:rPr>
              <a:t> </a:t>
            </a:r>
            <a:r>
              <a:rPr sz="2700" spc="-5" dirty="0">
                <a:latin typeface="Georgia"/>
                <a:cs typeface="Georgia"/>
              </a:rPr>
              <a:t>cotransport)</a:t>
            </a:r>
            <a:endParaRPr sz="2700">
              <a:latin typeface="Georgia"/>
              <a:cs typeface="Georgia"/>
            </a:endParaRPr>
          </a:p>
          <a:p>
            <a:pPr>
              <a:lnSpc>
                <a:spcPct val="100000"/>
              </a:lnSpc>
              <a:spcBef>
                <a:spcPts val="35"/>
              </a:spcBef>
            </a:pPr>
            <a:endParaRPr sz="3350">
              <a:latin typeface="Times New Roman"/>
              <a:cs typeface="Times New Roman"/>
            </a:endParaRPr>
          </a:p>
          <a:p>
            <a:pPr marL="524510" indent="-512445" algn="just">
              <a:lnSpc>
                <a:spcPct val="100000"/>
              </a:lnSpc>
              <a:spcBef>
                <a:spcPts val="5"/>
              </a:spcBef>
              <a:buAutoNum type="alphaLcParenBoth"/>
              <a:tabLst>
                <a:tab pos="525145" algn="l"/>
              </a:tabLst>
            </a:pPr>
            <a:r>
              <a:rPr sz="2700" spc="-5" dirty="0">
                <a:latin typeface="Georgia"/>
                <a:cs typeface="Georgia"/>
              </a:rPr>
              <a:t>Sulphamoyl</a:t>
            </a:r>
            <a:r>
              <a:rPr sz="2700" spc="-15" dirty="0">
                <a:latin typeface="Georgia"/>
                <a:cs typeface="Georgia"/>
              </a:rPr>
              <a:t> </a:t>
            </a:r>
            <a:r>
              <a:rPr sz="2700" spc="-5" dirty="0">
                <a:latin typeface="Georgia"/>
                <a:cs typeface="Georgia"/>
              </a:rPr>
              <a:t>deravatives:</a:t>
            </a:r>
            <a:endParaRPr sz="2700">
              <a:latin typeface="Georgia"/>
              <a:cs typeface="Georgia"/>
            </a:endParaRPr>
          </a:p>
          <a:p>
            <a:pPr marL="1663064" marR="3016250" algn="just">
              <a:lnSpc>
                <a:spcPct val="110000"/>
              </a:lnSpc>
            </a:pPr>
            <a:r>
              <a:rPr sz="2700" spc="-5" dirty="0">
                <a:latin typeface="Georgia"/>
                <a:cs typeface="Georgia"/>
              </a:rPr>
              <a:t>Furosemide.  </a:t>
            </a:r>
            <a:r>
              <a:rPr sz="2700" dirty="0">
                <a:latin typeface="Georgia"/>
                <a:cs typeface="Georgia"/>
              </a:rPr>
              <a:t>Bu</a:t>
            </a:r>
            <a:r>
              <a:rPr sz="2700" spc="-10" dirty="0">
                <a:latin typeface="Georgia"/>
                <a:cs typeface="Georgia"/>
              </a:rPr>
              <a:t>m</a:t>
            </a:r>
            <a:r>
              <a:rPr sz="2700" spc="-5" dirty="0">
                <a:latin typeface="Georgia"/>
                <a:cs typeface="Georgia"/>
              </a:rPr>
              <a:t>e</a:t>
            </a:r>
            <a:r>
              <a:rPr sz="2700" dirty="0">
                <a:latin typeface="Georgia"/>
                <a:cs typeface="Georgia"/>
              </a:rPr>
              <a:t>tanide.  </a:t>
            </a:r>
            <a:r>
              <a:rPr sz="2700" spc="-5" dirty="0">
                <a:latin typeface="Georgia"/>
                <a:cs typeface="Georgia"/>
              </a:rPr>
              <a:t>Torasemide.</a:t>
            </a:r>
            <a:endParaRPr sz="2700">
              <a:latin typeface="Georgia"/>
              <a:cs typeface="Georgia"/>
            </a:endParaRPr>
          </a:p>
          <a:p>
            <a:pPr>
              <a:lnSpc>
                <a:spcPct val="100000"/>
              </a:lnSpc>
              <a:spcBef>
                <a:spcPts val="35"/>
              </a:spcBef>
            </a:pPr>
            <a:endParaRPr sz="3350">
              <a:latin typeface="Times New Roman"/>
              <a:cs typeface="Times New Roman"/>
            </a:endParaRPr>
          </a:p>
          <a:p>
            <a:pPr marL="544195" indent="-532130" algn="just">
              <a:lnSpc>
                <a:spcPct val="100000"/>
              </a:lnSpc>
              <a:buAutoNum type="alphaLcParenBoth" startAt="2"/>
              <a:tabLst>
                <a:tab pos="544830" algn="l"/>
              </a:tabLst>
            </a:pPr>
            <a:r>
              <a:rPr sz="2700" spc="-5" dirty="0">
                <a:latin typeface="Georgia"/>
                <a:cs typeface="Georgia"/>
              </a:rPr>
              <a:t>Phenoxyacetic </a:t>
            </a:r>
            <a:r>
              <a:rPr sz="2700" dirty="0">
                <a:latin typeface="Georgia"/>
                <a:cs typeface="Georgia"/>
              </a:rPr>
              <a:t>acid</a:t>
            </a:r>
            <a:r>
              <a:rPr sz="2700" spc="-25" dirty="0">
                <a:latin typeface="Georgia"/>
                <a:cs typeface="Georgia"/>
              </a:rPr>
              <a:t> </a:t>
            </a:r>
            <a:r>
              <a:rPr sz="2700" spc="-5" dirty="0">
                <a:latin typeface="Georgia"/>
                <a:cs typeface="Georgia"/>
              </a:rPr>
              <a:t>derivative:</a:t>
            </a:r>
            <a:endParaRPr sz="2700">
              <a:latin typeface="Georgia"/>
              <a:cs typeface="Georgia"/>
            </a:endParaRPr>
          </a:p>
          <a:p>
            <a:pPr marL="1581150">
              <a:lnSpc>
                <a:spcPct val="100000"/>
              </a:lnSpc>
              <a:spcBef>
                <a:spcPts val="325"/>
              </a:spcBef>
            </a:pPr>
            <a:r>
              <a:rPr sz="2700" spc="-5" dirty="0">
                <a:latin typeface="Georgia"/>
                <a:cs typeface="Georgia"/>
              </a:rPr>
              <a:t>Ethacrynic</a:t>
            </a:r>
            <a:r>
              <a:rPr sz="2700" dirty="0">
                <a:latin typeface="Georgia"/>
                <a:cs typeface="Georgia"/>
              </a:rPr>
              <a:t> acid.</a:t>
            </a:r>
            <a:endParaRPr sz="2700">
              <a:latin typeface="Georgia"/>
              <a:cs typeface="Georgi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392936"/>
            <a:ext cx="8839200" cy="4996180"/>
          </a:xfrm>
          <a:custGeom>
            <a:avLst/>
            <a:gdLst/>
            <a:ahLst/>
            <a:cxnLst/>
            <a:rect l="l" t="t" r="r" b="b"/>
            <a:pathLst>
              <a:path w="8839200" h="4996180">
                <a:moveTo>
                  <a:pt x="0" y="4995672"/>
                </a:moveTo>
                <a:lnTo>
                  <a:pt x="8839200" y="4995672"/>
                </a:lnTo>
                <a:lnTo>
                  <a:pt x="8839200" y="0"/>
                </a:lnTo>
                <a:lnTo>
                  <a:pt x="0" y="0"/>
                </a:lnTo>
                <a:lnTo>
                  <a:pt x="0" y="4995672"/>
                </a:lnTo>
                <a:close/>
              </a:path>
            </a:pathLst>
          </a:custGeom>
          <a:solidFill>
            <a:srgbClr val="C5D1D6"/>
          </a:solidFill>
        </p:spPr>
        <p:txBody>
          <a:bodyPr wrap="square" lIns="0" tIns="0" rIns="0" bIns="0" rtlCol="0"/>
          <a:lstStyle/>
          <a:p>
            <a:endParaRPr/>
          </a:p>
        </p:txBody>
      </p:sp>
      <p:sp>
        <p:nvSpPr>
          <p:cNvPr id="3" name="object 3"/>
          <p:cNvSpPr/>
          <p:nvPr/>
        </p:nvSpPr>
        <p:spPr>
          <a:xfrm>
            <a:off x="152400" y="6697980"/>
            <a:ext cx="8839200" cy="7620"/>
          </a:xfrm>
          <a:custGeom>
            <a:avLst/>
            <a:gdLst/>
            <a:ahLst/>
            <a:cxnLst/>
            <a:rect l="l" t="t" r="r" b="b"/>
            <a:pathLst>
              <a:path w="8839200" h="7620">
                <a:moveTo>
                  <a:pt x="0" y="7619"/>
                </a:moveTo>
                <a:lnTo>
                  <a:pt x="8839200" y="7619"/>
                </a:lnTo>
                <a:lnTo>
                  <a:pt x="8839200" y="0"/>
                </a:lnTo>
                <a:lnTo>
                  <a:pt x="0" y="0"/>
                </a:lnTo>
                <a:lnTo>
                  <a:pt x="0" y="7619"/>
                </a:lnTo>
                <a:close/>
              </a:path>
            </a:pathLst>
          </a:custGeom>
          <a:solidFill>
            <a:srgbClr val="C5D1D6"/>
          </a:solidFill>
        </p:spPr>
        <p:txBody>
          <a:bodyPr wrap="square" lIns="0" tIns="0" rIns="0" bIns="0" rtlCol="0"/>
          <a:lstStyle/>
          <a:p>
            <a:endParaRPr/>
          </a:p>
        </p:txBody>
      </p:sp>
      <p:sp>
        <p:nvSpPr>
          <p:cNvPr id="4" name="object 4"/>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a:p>
        </p:txBody>
      </p:sp>
      <p:sp>
        <p:nvSpPr>
          <p:cNvPr id="5" name="object 5"/>
          <p:cNvSpPr/>
          <p:nvPr/>
        </p:nvSpPr>
        <p:spPr>
          <a:xfrm>
            <a:off x="152400" y="0"/>
            <a:ext cx="8839200" cy="1393190"/>
          </a:xfrm>
          <a:custGeom>
            <a:avLst/>
            <a:gdLst/>
            <a:ahLst/>
            <a:cxnLst/>
            <a:rect l="l" t="t" r="r" b="b"/>
            <a:pathLst>
              <a:path w="8839200" h="1393190">
                <a:moveTo>
                  <a:pt x="0" y="1392936"/>
                </a:moveTo>
                <a:lnTo>
                  <a:pt x="8839200" y="1392936"/>
                </a:lnTo>
                <a:lnTo>
                  <a:pt x="8839200" y="0"/>
                </a:lnTo>
                <a:lnTo>
                  <a:pt x="0" y="0"/>
                </a:lnTo>
                <a:lnTo>
                  <a:pt x="0" y="1392936"/>
                </a:lnTo>
                <a:close/>
              </a:path>
            </a:pathLst>
          </a:custGeom>
          <a:solidFill>
            <a:srgbClr val="FFFFFF"/>
          </a:solidFill>
        </p:spPr>
        <p:txBody>
          <a:bodyPr wrap="square" lIns="0" tIns="0" rIns="0" bIns="0" rtlCol="0"/>
          <a:lstStyle/>
          <a:p>
            <a:endParaRPr/>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a:p>
        </p:txBody>
      </p:sp>
      <p:sp>
        <p:nvSpPr>
          <p:cNvPr id="8" name="object 8"/>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a:p>
        </p:txBody>
      </p:sp>
      <p:sp>
        <p:nvSpPr>
          <p:cNvPr id="9" name="object 9"/>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a:p>
        </p:txBody>
      </p:sp>
      <p:sp>
        <p:nvSpPr>
          <p:cNvPr id="10" name="object 10"/>
          <p:cNvSpPr/>
          <p:nvPr/>
        </p:nvSpPr>
        <p:spPr>
          <a:xfrm>
            <a:off x="152400" y="1277111"/>
            <a:ext cx="8833485"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a:p>
        </p:txBody>
      </p:sp>
      <p:sp>
        <p:nvSpPr>
          <p:cNvPr id="11" name="object 11"/>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a:p>
        </p:txBody>
      </p:sp>
      <p:sp>
        <p:nvSpPr>
          <p:cNvPr id="12" name="object 12"/>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a:p>
        </p:txBody>
      </p:sp>
      <p:sp>
        <p:nvSpPr>
          <p:cNvPr id="13" name="object 13"/>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a:p>
        </p:txBody>
      </p:sp>
      <p:sp>
        <p:nvSpPr>
          <p:cNvPr id="14" name="object 14"/>
          <p:cNvSpPr txBox="1">
            <a:spLocks noGrp="1"/>
          </p:cNvSpPr>
          <p:nvPr>
            <p:ph type="title"/>
          </p:nvPr>
        </p:nvSpPr>
        <p:spPr>
          <a:xfrm>
            <a:off x="997102" y="412750"/>
            <a:ext cx="7140575" cy="528320"/>
          </a:xfrm>
          <a:prstGeom prst="rect">
            <a:avLst/>
          </a:prstGeom>
        </p:spPr>
        <p:txBody>
          <a:bodyPr vert="horz" wrap="square" lIns="0" tIns="12700" rIns="0" bIns="0" rtlCol="0">
            <a:spAutoFit/>
          </a:bodyPr>
          <a:lstStyle/>
          <a:p>
            <a:pPr marL="12700">
              <a:lnSpc>
                <a:spcPct val="100000"/>
              </a:lnSpc>
              <a:spcBef>
                <a:spcPts val="100"/>
              </a:spcBef>
            </a:pPr>
            <a:r>
              <a:rPr spc="-5" dirty="0"/>
              <a:t>MEDIUM EFFICACY</a:t>
            </a:r>
            <a:r>
              <a:rPr spc="-90" dirty="0"/>
              <a:t> </a:t>
            </a:r>
            <a:r>
              <a:rPr spc="-5" dirty="0"/>
              <a:t>DIURETICS</a:t>
            </a:r>
          </a:p>
        </p:txBody>
      </p:sp>
      <p:sp>
        <p:nvSpPr>
          <p:cNvPr id="15" name="object 15"/>
          <p:cNvSpPr txBox="1"/>
          <p:nvPr/>
        </p:nvSpPr>
        <p:spPr>
          <a:xfrm>
            <a:off x="380491" y="1481074"/>
            <a:ext cx="5077460" cy="4233545"/>
          </a:xfrm>
          <a:prstGeom prst="rect">
            <a:avLst/>
          </a:prstGeom>
        </p:spPr>
        <p:txBody>
          <a:bodyPr vert="horz" wrap="square" lIns="0" tIns="13335" rIns="0" bIns="0" rtlCol="0">
            <a:spAutoFit/>
          </a:bodyPr>
          <a:lstStyle/>
          <a:p>
            <a:pPr marL="12700">
              <a:lnSpc>
                <a:spcPct val="100000"/>
              </a:lnSpc>
              <a:spcBef>
                <a:spcPts val="105"/>
              </a:spcBef>
            </a:pPr>
            <a:r>
              <a:rPr sz="2300" dirty="0">
                <a:latin typeface="Georgia"/>
                <a:cs typeface="Georgia"/>
              </a:rPr>
              <a:t>2.Medium </a:t>
            </a:r>
            <a:r>
              <a:rPr sz="2300" spc="-5" dirty="0">
                <a:latin typeface="Georgia"/>
                <a:cs typeface="Georgia"/>
              </a:rPr>
              <a:t>efficacy diuretics</a:t>
            </a:r>
            <a:r>
              <a:rPr sz="2300" spc="30" dirty="0">
                <a:latin typeface="Georgia"/>
                <a:cs typeface="Georgia"/>
              </a:rPr>
              <a:t> </a:t>
            </a:r>
            <a:r>
              <a:rPr sz="2300" dirty="0">
                <a:latin typeface="Georgia"/>
                <a:cs typeface="Georgia"/>
              </a:rPr>
              <a:t>:</a:t>
            </a:r>
          </a:p>
          <a:p>
            <a:pPr marL="920750">
              <a:lnSpc>
                <a:spcPct val="100000"/>
              </a:lnSpc>
            </a:pPr>
            <a:r>
              <a:rPr sz="2300" dirty="0">
                <a:latin typeface="Georgia"/>
                <a:cs typeface="Georgia"/>
              </a:rPr>
              <a:t>( </a:t>
            </a:r>
            <a:r>
              <a:rPr sz="2300" spc="-5" dirty="0">
                <a:latin typeface="Georgia"/>
                <a:cs typeface="Georgia"/>
              </a:rPr>
              <a:t>Inhibitors </a:t>
            </a:r>
            <a:r>
              <a:rPr sz="2300" dirty="0">
                <a:latin typeface="Georgia"/>
                <a:cs typeface="Georgia"/>
              </a:rPr>
              <a:t>of </a:t>
            </a:r>
            <a:r>
              <a:rPr sz="2300" spc="-5" dirty="0">
                <a:latin typeface="Georgia"/>
                <a:cs typeface="Georgia"/>
              </a:rPr>
              <a:t>Na+,Cl-</a:t>
            </a:r>
            <a:r>
              <a:rPr sz="2300" spc="-70" dirty="0">
                <a:latin typeface="Georgia"/>
                <a:cs typeface="Georgia"/>
              </a:rPr>
              <a:t> </a:t>
            </a:r>
            <a:r>
              <a:rPr sz="2300" dirty="0">
                <a:latin typeface="Georgia"/>
                <a:cs typeface="Georgia"/>
              </a:rPr>
              <a:t>symport)</a:t>
            </a:r>
          </a:p>
          <a:p>
            <a:pPr>
              <a:lnSpc>
                <a:spcPct val="100000"/>
              </a:lnSpc>
            </a:pPr>
            <a:endParaRPr sz="2400" dirty="0">
              <a:latin typeface="Times New Roman"/>
              <a:cs typeface="Times New Roman"/>
            </a:endParaRPr>
          </a:p>
          <a:p>
            <a:pPr marL="448309" indent="-436245">
              <a:lnSpc>
                <a:spcPct val="100000"/>
              </a:lnSpc>
              <a:buAutoNum type="alphaLcParenBoth"/>
              <a:tabLst>
                <a:tab pos="448945" algn="l"/>
              </a:tabLst>
            </a:pPr>
            <a:r>
              <a:rPr sz="2300" spc="-5" dirty="0">
                <a:latin typeface="Georgia"/>
                <a:cs typeface="Georgia"/>
              </a:rPr>
              <a:t>Benzothiadiazines(THIAZIDES):</a:t>
            </a:r>
            <a:endParaRPr sz="2300" dirty="0">
              <a:latin typeface="Georgia"/>
              <a:cs typeface="Georgia"/>
            </a:endParaRPr>
          </a:p>
          <a:p>
            <a:pPr marL="1829435" marR="414020">
              <a:lnSpc>
                <a:spcPct val="100000"/>
              </a:lnSpc>
            </a:pPr>
            <a:r>
              <a:rPr sz="2300" dirty="0">
                <a:latin typeface="Georgia"/>
                <a:cs typeface="Georgia"/>
              </a:rPr>
              <a:t>Hydrochloro</a:t>
            </a:r>
            <a:r>
              <a:rPr sz="2300" spc="-95" dirty="0">
                <a:latin typeface="Georgia"/>
                <a:cs typeface="Georgia"/>
              </a:rPr>
              <a:t> </a:t>
            </a:r>
            <a:r>
              <a:rPr sz="2300" spc="-5" dirty="0">
                <a:latin typeface="Georgia"/>
                <a:cs typeface="Georgia"/>
              </a:rPr>
              <a:t>thiazide.  Benzthiazide.</a:t>
            </a:r>
            <a:endParaRPr sz="2300" dirty="0">
              <a:latin typeface="Georgia"/>
              <a:cs typeface="Georgia"/>
            </a:endParaRPr>
          </a:p>
          <a:p>
            <a:pPr marL="1829435" marR="75565">
              <a:lnSpc>
                <a:spcPct val="100000"/>
              </a:lnSpc>
              <a:spcBef>
                <a:spcPts val="5"/>
              </a:spcBef>
            </a:pPr>
            <a:r>
              <a:rPr sz="2300" dirty="0">
                <a:latin typeface="Georgia"/>
                <a:cs typeface="Georgia"/>
              </a:rPr>
              <a:t>Hydroflumethe</a:t>
            </a:r>
            <a:r>
              <a:rPr sz="2300" spc="-75" dirty="0">
                <a:latin typeface="Georgia"/>
                <a:cs typeface="Georgia"/>
              </a:rPr>
              <a:t> </a:t>
            </a:r>
            <a:r>
              <a:rPr sz="2300" spc="-5" dirty="0">
                <a:latin typeface="Georgia"/>
                <a:cs typeface="Georgia"/>
              </a:rPr>
              <a:t>thiazide.  Ciopamide.</a:t>
            </a:r>
            <a:endParaRPr sz="2300" dirty="0">
              <a:latin typeface="Georgia"/>
              <a:cs typeface="Georgia"/>
            </a:endParaRPr>
          </a:p>
          <a:p>
            <a:pPr marL="464820" indent="-452755">
              <a:lnSpc>
                <a:spcPct val="100000"/>
              </a:lnSpc>
              <a:buAutoNum type="alphaLcParenBoth" startAt="2"/>
              <a:tabLst>
                <a:tab pos="465455" algn="l"/>
              </a:tabLst>
            </a:pPr>
            <a:r>
              <a:rPr sz="2300" dirty="0">
                <a:latin typeface="Georgia"/>
                <a:cs typeface="Georgia"/>
              </a:rPr>
              <a:t>Thiazide:</a:t>
            </a:r>
            <a:r>
              <a:rPr sz="2300" spc="-10" dirty="0">
                <a:latin typeface="Georgia"/>
                <a:cs typeface="Georgia"/>
              </a:rPr>
              <a:t> </a:t>
            </a:r>
            <a:r>
              <a:rPr sz="2300" dirty="0">
                <a:latin typeface="Georgia"/>
                <a:cs typeface="Georgia"/>
              </a:rPr>
              <a:t>Chlorthalidone.</a:t>
            </a:r>
          </a:p>
          <a:p>
            <a:pPr marL="1829435">
              <a:lnSpc>
                <a:spcPct val="100000"/>
              </a:lnSpc>
            </a:pPr>
            <a:r>
              <a:rPr sz="2300" dirty="0">
                <a:latin typeface="Georgia"/>
                <a:cs typeface="Georgia"/>
              </a:rPr>
              <a:t>Metolazone.</a:t>
            </a:r>
          </a:p>
          <a:p>
            <a:pPr marL="1829435">
              <a:lnSpc>
                <a:spcPct val="100000"/>
              </a:lnSpc>
            </a:pPr>
            <a:r>
              <a:rPr sz="2300" spc="-5" dirty="0">
                <a:latin typeface="Georgia"/>
                <a:cs typeface="Georgia"/>
              </a:rPr>
              <a:t>Xipamide.</a:t>
            </a:r>
            <a:endParaRPr sz="2300" dirty="0">
              <a:latin typeface="Georgia"/>
              <a:cs typeface="Georgia"/>
            </a:endParaRPr>
          </a:p>
          <a:p>
            <a:pPr marL="1829435">
              <a:lnSpc>
                <a:spcPct val="100000"/>
              </a:lnSpc>
            </a:pPr>
            <a:r>
              <a:rPr sz="2300" dirty="0">
                <a:latin typeface="Georgia"/>
                <a:cs typeface="Georgia"/>
              </a:rPr>
              <a:t>Indapamide.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 y="1392936"/>
            <a:ext cx="8839200" cy="4996180"/>
          </a:xfrm>
          <a:custGeom>
            <a:avLst/>
            <a:gdLst/>
            <a:ahLst/>
            <a:cxnLst/>
            <a:rect l="l" t="t" r="r" b="b"/>
            <a:pathLst>
              <a:path w="8839200" h="4996180">
                <a:moveTo>
                  <a:pt x="0" y="4995672"/>
                </a:moveTo>
                <a:lnTo>
                  <a:pt x="8839200" y="4995672"/>
                </a:lnTo>
                <a:lnTo>
                  <a:pt x="8839200" y="0"/>
                </a:lnTo>
                <a:lnTo>
                  <a:pt x="0" y="0"/>
                </a:lnTo>
                <a:lnTo>
                  <a:pt x="0" y="4995672"/>
                </a:lnTo>
                <a:close/>
              </a:path>
            </a:pathLst>
          </a:custGeom>
          <a:solidFill>
            <a:srgbClr val="C5D1D6"/>
          </a:solidFill>
        </p:spPr>
        <p:txBody>
          <a:bodyPr wrap="square" lIns="0" tIns="0" rIns="0" bIns="0" rtlCol="0"/>
          <a:lstStyle/>
          <a:p>
            <a:endParaRPr dirty="0"/>
          </a:p>
        </p:txBody>
      </p:sp>
      <p:sp>
        <p:nvSpPr>
          <p:cNvPr id="3" name="object 3"/>
          <p:cNvSpPr/>
          <p:nvPr/>
        </p:nvSpPr>
        <p:spPr>
          <a:xfrm>
            <a:off x="152400" y="6697980"/>
            <a:ext cx="8839200" cy="7620"/>
          </a:xfrm>
          <a:custGeom>
            <a:avLst/>
            <a:gdLst/>
            <a:ahLst/>
            <a:cxnLst/>
            <a:rect l="l" t="t" r="r" b="b"/>
            <a:pathLst>
              <a:path w="8839200" h="7620">
                <a:moveTo>
                  <a:pt x="0" y="7619"/>
                </a:moveTo>
                <a:lnTo>
                  <a:pt x="8839200" y="7619"/>
                </a:lnTo>
                <a:lnTo>
                  <a:pt x="8839200" y="0"/>
                </a:lnTo>
                <a:lnTo>
                  <a:pt x="0" y="0"/>
                </a:lnTo>
                <a:lnTo>
                  <a:pt x="0" y="7619"/>
                </a:lnTo>
                <a:close/>
              </a:path>
            </a:pathLst>
          </a:custGeom>
          <a:solidFill>
            <a:srgbClr val="C5D1D6"/>
          </a:solidFill>
        </p:spPr>
        <p:txBody>
          <a:bodyPr wrap="square" lIns="0" tIns="0" rIns="0" bIns="0" rtlCol="0"/>
          <a:lstStyle/>
          <a:p>
            <a:endParaRPr dirty="0"/>
          </a:p>
        </p:txBody>
      </p:sp>
      <p:sp>
        <p:nvSpPr>
          <p:cNvPr id="4" name="object 4"/>
          <p:cNvSpPr/>
          <p:nvPr/>
        </p:nvSpPr>
        <p:spPr>
          <a:xfrm>
            <a:off x="152400" y="6705599"/>
            <a:ext cx="8839200" cy="152400"/>
          </a:xfrm>
          <a:custGeom>
            <a:avLst/>
            <a:gdLst/>
            <a:ahLst/>
            <a:cxnLst/>
            <a:rect l="l" t="t" r="r" b="b"/>
            <a:pathLst>
              <a:path w="8839200" h="152400">
                <a:moveTo>
                  <a:pt x="0" y="152400"/>
                </a:moveTo>
                <a:lnTo>
                  <a:pt x="8839200" y="152400"/>
                </a:lnTo>
                <a:lnTo>
                  <a:pt x="8839200" y="0"/>
                </a:lnTo>
                <a:lnTo>
                  <a:pt x="0" y="0"/>
                </a:lnTo>
                <a:lnTo>
                  <a:pt x="0" y="152400"/>
                </a:lnTo>
                <a:close/>
              </a:path>
            </a:pathLst>
          </a:custGeom>
          <a:solidFill>
            <a:srgbClr val="FFFFFF"/>
          </a:solidFill>
        </p:spPr>
        <p:txBody>
          <a:bodyPr wrap="square" lIns="0" tIns="0" rIns="0" bIns="0" rtlCol="0"/>
          <a:lstStyle/>
          <a:p>
            <a:endParaRPr dirty="0"/>
          </a:p>
        </p:txBody>
      </p:sp>
      <p:sp>
        <p:nvSpPr>
          <p:cNvPr id="5" name="object 5"/>
          <p:cNvSpPr/>
          <p:nvPr/>
        </p:nvSpPr>
        <p:spPr>
          <a:xfrm>
            <a:off x="152400" y="0"/>
            <a:ext cx="8839200" cy="1393190"/>
          </a:xfrm>
          <a:custGeom>
            <a:avLst/>
            <a:gdLst/>
            <a:ahLst/>
            <a:cxnLst/>
            <a:rect l="l" t="t" r="r" b="b"/>
            <a:pathLst>
              <a:path w="8839200" h="1393190">
                <a:moveTo>
                  <a:pt x="0" y="1392936"/>
                </a:moveTo>
                <a:lnTo>
                  <a:pt x="8839200" y="1392936"/>
                </a:lnTo>
                <a:lnTo>
                  <a:pt x="8839200" y="0"/>
                </a:lnTo>
                <a:lnTo>
                  <a:pt x="0" y="0"/>
                </a:lnTo>
                <a:lnTo>
                  <a:pt x="0" y="1392936"/>
                </a:lnTo>
                <a:close/>
              </a:path>
            </a:pathLst>
          </a:custGeom>
          <a:solidFill>
            <a:srgbClr val="FFFFFF"/>
          </a:solidFill>
        </p:spPr>
        <p:txBody>
          <a:bodyPr wrap="square" lIns="0" tIns="0" rIns="0" bIns="0" rtlCol="0"/>
          <a:lstStyle/>
          <a:p>
            <a:endParaRPr dirty="0"/>
          </a:p>
        </p:txBody>
      </p:sp>
      <p:sp>
        <p:nvSpPr>
          <p:cNvPr id="6" name="object 6"/>
          <p:cNvSpPr/>
          <p:nvPr/>
        </p:nvSpPr>
        <p:spPr>
          <a:xfrm>
            <a:off x="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7" name="object 7"/>
          <p:cNvSpPr/>
          <p:nvPr/>
        </p:nvSpPr>
        <p:spPr>
          <a:xfrm>
            <a:off x="8991600" y="0"/>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FFFF"/>
          </a:solidFill>
        </p:spPr>
        <p:txBody>
          <a:bodyPr wrap="square" lIns="0" tIns="0" rIns="0" bIns="0" rtlCol="0"/>
          <a:lstStyle/>
          <a:p>
            <a:endParaRPr dirty="0"/>
          </a:p>
        </p:txBody>
      </p:sp>
      <p:sp>
        <p:nvSpPr>
          <p:cNvPr id="8" name="object 8"/>
          <p:cNvSpPr/>
          <p:nvPr/>
        </p:nvSpPr>
        <p:spPr>
          <a:xfrm>
            <a:off x="149352" y="6388608"/>
            <a:ext cx="8833485" cy="309880"/>
          </a:xfrm>
          <a:custGeom>
            <a:avLst/>
            <a:gdLst/>
            <a:ahLst/>
            <a:cxnLst/>
            <a:rect l="l" t="t" r="r" b="b"/>
            <a:pathLst>
              <a:path w="8833485" h="309879">
                <a:moveTo>
                  <a:pt x="0" y="309371"/>
                </a:moveTo>
                <a:lnTo>
                  <a:pt x="8833104" y="309371"/>
                </a:lnTo>
                <a:lnTo>
                  <a:pt x="8833104" y="0"/>
                </a:lnTo>
                <a:lnTo>
                  <a:pt x="0" y="0"/>
                </a:lnTo>
                <a:lnTo>
                  <a:pt x="0" y="309371"/>
                </a:lnTo>
                <a:close/>
              </a:path>
            </a:pathLst>
          </a:custGeom>
          <a:solidFill>
            <a:srgbClr val="8BACAD"/>
          </a:solidFill>
        </p:spPr>
        <p:txBody>
          <a:bodyPr wrap="square" lIns="0" tIns="0" rIns="0" bIns="0" rtlCol="0"/>
          <a:lstStyle/>
          <a:p>
            <a:endParaRPr dirty="0"/>
          </a:p>
        </p:txBody>
      </p:sp>
      <p:sp>
        <p:nvSpPr>
          <p:cNvPr id="9" name="object 9"/>
          <p:cNvSpPr/>
          <p:nvPr/>
        </p:nvSpPr>
        <p:spPr>
          <a:xfrm>
            <a:off x="152400" y="155447"/>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9143">
            <a:solidFill>
              <a:srgbClr val="7A9799"/>
            </a:solidFill>
          </a:ln>
        </p:spPr>
        <p:txBody>
          <a:bodyPr wrap="square" lIns="0" tIns="0" rIns="0" bIns="0" rtlCol="0"/>
          <a:lstStyle/>
          <a:p>
            <a:endParaRPr dirty="0"/>
          </a:p>
        </p:txBody>
      </p:sp>
      <p:sp>
        <p:nvSpPr>
          <p:cNvPr id="10" name="object 10"/>
          <p:cNvSpPr/>
          <p:nvPr/>
        </p:nvSpPr>
        <p:spPr>
          <a:xfrm>
            <a:off x="152400" y="1277111"/>
            <a:ext cx="8833485" cy="0"/>
          </a:xfrm>
          <a:custGeom>
            <a:avLst/>
            <a:gdLst/>
            <a:ahLst/>
            <a:cxnLst/>
            <a:rect l="l" t="t" r="r" b="b"/>
            <a:pathLst>
              <a:path w="8833485">
                <a:moveTo>
                  <a:pt x="0" y="0"/>
                </a:moveTo>
                <a:lnTo>
                  <a:pt x="8833104" y="0"/>
                </a:lnTo>
              </a:path>
            </a:pathLst>
          </a:custGeom>
          <a:ln w="9144">
            <a:solidFill>
              <a:srgbClr val="7A9799"/>
            </a:solidFill>
            <a:prstDash val="sysDash"/>
          </a:ln>
        </p:spPr>
        <p:txBody>
          <a:bodyPr wrap="square" lIns="0" tIns="0" rIns="0" bIns="0" rtlCol="0"/>
          <a:lstStyle/>
          <a:p>
            <a:endParaRPr dirty="0"/>
          </a:p>
        </p:txBody>
      </p:sp>
      <p:sp>
        <p:nvSpPr>
          <p:cNvPr id="11" name="object 11"/>
          <p:cNvSpPr/>
          <p:nvPr/>
        </p:nvSpPr>
        <p:spPr>
          <a:xfrm>
            <a:off x="4267200" y="955547"/>
            <a:ext cx="609600" cy="609600"/>
          </a:xfrm>
          <a:custGeom>
            <a:avLst/>
            <a:gdLst/>
            <a:ahLst/>
            <a:cxnLst/>
            <a:rect l="l" t="t" r="r" b="b"/>
            <a:pathLst>
              <a:path w="609600" h="609600">
                <a:moveTo>
                  <a:pt x="304800" y="0"/>
                </a:moveTo>
                <a:lnTo>
                  <a:pt x="255374" y="3990"/>
                </a:lnTo>
                <a:lnTo>
                  <a:pt x="208483" y="15544"/>
                </a:lnTo>
                <a:lnTo>
                  <a:pt x="164753" y="34032"/>
                </a:lnTo>
                <a:lnTo>
                  <a:pt x="124815" y="58826"/>
                </a:lnTo>
                <a:lnTo>
                  <a:pt x="89296" y="89296"/>
                </a:lnTo>
                <a:lnTo>
                  <a:pt x="58826" y="124815"/>
                </a:lnTo>
                <a:lnTo>
                  <a:pt x="34032" y="164753"/>
                </a:lnTo>
                <a:lnTo>
                  <a:pt x="15544" y="208483"/>
                </a:lnTo>
                <a:lnTo>
                  <a:pt x="3990" y="255374"/>
                </a:lnTo>
                <a:lnTo>
                  <a:pt x="0" y="304800"/>
                </a:lnTo>
                <a:lnTo>
                  <a:pt x="3990" y="354225"/>
                </a:lnTo>
                <a:lnTo>
                  <a:pt x="15544" y="401116"/>
                </a:lnTo>
                <a:lnTo>
                  <a:pt x="34032" y="444846"/>
                </a:lnTo>
                <a:lnTo>
                  <a:pt x="58826" y="484784"/>
                </a:lnTo>
                <a:lnTo>
                  <a:pt x="89296" y="520303"/>
                </a:lnTo>
                <a:lnTo>
                  <a:pt x="124815" y="550773"/>
                </a:lnTo>
                <a:lnTo>
                  <a:pt x="164753" y="575567"/>
                </a:lnTo>
                <a:lnTo>
                  <a:pt x="208483" y="594055"/>
                </a:lnTo>
                <a:lnTo>
                  <a:pt x="255374" y="605609"/>
                </a:lnTo>
                <a:lnTo>
                  <a:pt x="304800" y="609600"/>
                </a:lnTo>
                <a:lnTo>
                  <a:pt x="354225" y="605609"/>
                </a:lnTo>
                <a:lnTo>
                  <a:pt x="401116" y="594055"/>
                </a:lnTo>
                <a:lnTo>
                  <a:pt x="444846" y="575567"/>
                </a:lnTo>
                <a:lnTo>
                  <a:pt x="484784" y="550773"/>
                </a:lnTo>
                <a:lnTo>
                  <a:pt x="520303" y="520303"/>
                </a:lnTo>
                <a:lnTo>
                  <a:pt x="550773" y="484784"/>
                </a:lnTo>
                <a:lnTo>
                  <a:pt x="575567" y="444846"/>
                </a:lnTo>
                <a:lnTo>
                  <a:pt x="594055" y="401116"/>
                </a:lnTo>
                <a:lnTo>
                  <a:pt x="605609" y="354225"/>
                </a:lnTo>
                <a:lnTo>
                  <a:pt x="609600" y="304800"/>
                </a:lnTo>
                <a:lnTo>
                  <a:pt x="605609" y="255374"/>
                </a:lnTo>
                <a:lnTo>
                  <a:pt x="594055" y="208483"/>
                </a:lnTo>
                <a:lnTo>
                  <a:pt x="575567" y="164753"/>
                </a:lnTo>
                <a:lnTo>
                  <a:pt x="550773" y="124815"/>
                </a:lnTo>
                <a:lnTo>
                  <a:pt x="520303" y="89296"/>
                </a:lnTo>
                <a:lnTo>
                  <a:pt x="484784" y="58826"/>
                </a:lnTo>
                <a:lnTo>
                  <a:pt x="444846" y="34032"/>
                </a:lnTo>
                <a:lnTo>
                  <a:pt x="401116" y="15544"/>
                </a:lnTo>
                <a:lnTo>
                  <a:pt x="354225" y="3990"/>
                </a:lnTo>
                <a:lnTo>
                  <a:pt x="304800" y="0"/>
                </a:lnTo>
                <a:close/>
              </a:path>
            </a:pathLst>
          </a:custGeom>
          <a:solidFill>
            <a:srgbClr val="FFFFFF"/>
          </a:solidFill>
        </p:spPr>
        <p:txBody>
          <a:bodyPr wrap="square" lIns="0" tIns="0" rIns="0" bIns="0" rtlCol="0"/>
          <a:lstStyle/>
          <a:p>
            <a:endParaRPr dirty="0"/>
          </a:p>
        </p:txBody>
      </p:sp>
      <p:sp>
        <p:nvSpPr>
          <p:cNvPr id="12" name="object 12"/>
          <p:cNvSpPr/>
          <p:nvPr/>
        </p:nvSpPr>
        <p:spPr>
          <a:xfrm>
            <a:off x="4362450" y="1050797"/>
            <a:ext cx="421005" cy="421005"/>
          </a:xfrm>
          <a:custGeom>
            <a:avLst/>
            <a:gdLst/>
            <a:ahLst/>
            <a:cxnLst/>
            <a:rect l="l" t="t" r="r" b="b"/>
            <a:pathLst>
              <a:path w="421004" h="421005">
                <a:moveTo>
                  <a:pt x="210312" y="0"/>
                </a:moveTo>
                <a:lnTo>
                  <a:pt x="162072" y="5551"/>
                </a:lnTo>
                <a:lnTo>
                  <a:pt x="117798" y="21367"/>
                </a:lnTo>
                <a:lnTo>
                  <a:pt x="78750" y="46186"/>
                </a:lnTo>
                <a:lnTo>
                  <a:pt x="46186" y="78750"/>
                </a:lnTo>
                <a:lnTo>
                  <a:pt x="21367" y="117798"/>
                </a:lnTo>
                <a:lnTo>
                  <a:pt x="5551" y="162072"/>
                </a:lnTo>
                <a:lnTo>
                  <a:pt x="0" y="210312"/>
                </a:lnTo>
                <a:lnTo>
                  <a:pt x="5551" y="258551"/>
                </a:lnTo>
                <a:lnTo>
                  <a:pt x="21367" y="302825"/>
                </a:lnTo>
                <a:lnTo>
                  <a:pt x="46186" y="341873"/>
                </a:lnTo>
                <a:lnTo>
                  <a:pt x="78750" y="374437"/>
                </a:lnTo>
                <a:lnTo>
                  <a:pt x="117798" y="399256"/>
                </a:lnTo>
                <a:lnTo>
                  <a:pt x="162072" y="415072"/>
                </a:lnTo>
                <a:lnTo>
                  <a:pt x="210312" y="420624"/>
                </a:lnTo>
                <a:lnTo>
                  <a:pt x="258551" y="415072"/>
                </a:lnTo>
                <a:lnTo>
                  <a:pt x="302825" y="399256"/>
                </a:lnTo>
                <a:lnTo>
                  <a:pt x="341873" y="374437"/>
                </a:lnTo>
                <a:lnTo>
                  <a:pt x="374437" y="341873"/>
                </a:lnTo>
                <a:lnTo>
                  <a:pt x="399256" y="302825"/>
                </a:lnTo>
                <a:lnTo>
                  <a:pt x="415072" y="258551"/>
                </a:lnTo>
                <a:lnTo>
                  <a:pt x="420624" y="210312"/>
                </a:lnTo>
                <a:lnTo>
                  <a:pt x="415072" y="162072"/>
                </a:lnTo>
                <a:lnTo>
                  <a:pt x="399256" y="117798"/>
                </a:lnTo>
                <a:lnTo>
                  <a:pt x="374437" y="78750"/>
                </a:lnTo>
                <a:lnTo>
                  <a:pt x="341873" y="46186"/>
                </a:lnTo>
                <a:lnTo>
                  <a:pt x="302825" y="21367"/>
                </a:lnTo>
                <a:lnTo>
                  <a:pt x="258551" y="5551"/>
                </a:lnTo>
                <a:lnTo>
                  <a:pt x="210312" y="0"/>
                </a:lnTo>
                <a:close/>
              </a:path>
            </a:pathLst>
          </a:custGeom>
          <a:solidFill>
            <a:srgbClr val="FFFFFF"/>
          </a:solidFill>
        </p:spPr>
        <p:txBody>
          <a:bodyPr wrap="square" lIns="0" tIns="0" rIns="0" bIns="0" rtlCol="0"/>
          <a:lstStyle/>
          <a:p>
            <a:endParaRPr dirty="0"/>
          </a:p>
        </p:txBody>
      </p:sp>
      <p:sp>
        <p:nvSpPr>
          <p:cNvPr id="13" name="object 13"/>
          <p:cNvSpPr/>
          <p:nvPr/>
        </p:nvSpPr>
        <p:spPr>
          <a:xfrm>
            <a:off x="4337303" y="1026667"/>
            <a:ext cx="471170" cy="469900"/>
          </a:xfrm>
          <a:custGeom>
            <a:avLst/>
            <a:gdLst/>
            <a:ahLst/>
            <a:cxnLst/>
            <a:rect l="l" t="t" r="r" b="b"/>
            <a:pathLst>
              <a:path w="471170" h="469900">
                <a:moveTo>
                  <a:pt x="258191" y="0"/>
                </a:moveTo>
                <a:lnTo>
                  <a:pt x="234187" y="0"/>
                </a:lnTo>
                <a:lnTo>
                  <a:pt x="210058" y="1270"/>
                </a:lnTo>
                <a:lnTo>
                  <a:pt x="164211" y="10160"/>
                </a:lnTo>
                <a:lnTo>
                  <a:pt x="122300" y="29210"/>
                </a:lnTo>
                <a:lnTo>
                  <a:pt x="84836" y="54610"/>
                </a:lnTo>
                <a:lnTo>
                  <a:pt x="52959" y="86360"/>
                </a:lnTo>
                <a:lnTo>
                  <a:pt x="27940" y="124460"/>
                </a:lnTo>
                <a:lnTo>
                  <a:pt x="10160" y="166370"/>
                </a:lnTo>
                <a:lnTo>
                  <a:pt x="1016" y="212089"/>
                </a:lnTo>
                <a:lnTo>
                  <a:pt x="0" y="236220"/>
                </a:lnTo>
                <a:lnTo>
                  <a:pt x="1397" y="260350"/>
                </a:lnTo>
                <a:lnTo>
                  <a:pt x="11049" y="306070"/>
                </a:lnTo>
                <a:lnTo>
                  <a:pt x="29083" y="347979"/>
                </a:lnTo>
                <a:lnTo>
                  <a:pt x="54610" y="386079"/>
                </a:lnTo>
                <a:lnTo>
                  <a:pt x="86613" y="417829"/>
                </a:lnTo>
                <a:lnTo>
                  <a:pt x="124333" y="443229"/>
                </a:lnTo>
                <a:lnTo>
                  <a:pt x="166750" y="461010"/>
                </a:lnTo>
                <a:lnTo>
                  <a:pt x="212725" y="469900"/>
                </a:lnTo>
                <a:lnTo>
                  <a:pt x="236728" y="469900"/>
                </a:lnTo>
                <a:lnTo>
                  <a:pt x="260858" y="468629"/>
                </a:lnTo>
                <a:lnTo>
                  <a:pt x="284099" y="466089"/>
                </a:lnTo>
                <a:lnTo>
                  <a:pt x="306705" y="459739"/>
                </a:lnTo>
                <a:lnTo>
                  <a:pt x="324696" y="453389"/>
                </a:lnTo>
                <a:lnTo>
                  <a:pt x="213487" y="453389"/>
                </a:lnTo>
                <a:lnTo>
                  <a:pt x="191770" y="449579"/>
                </a:lnTo>
                <a:lnTo>
                  <a:pt x="150749" y="436879"/>
                </a:lnTo>
                <a:lnTo>
                  <a:pt x="113537" y="416560"/>
                </a:lnTo>
                <a:lnTo>
                  <a:pt x="81153" y="389889"/>
                </a:lnTo>
                <a:lnTo>
                  <a:pt x="54356" y="358139"/>
                </a:lnTo>
                <a:lnTo>
                  <a:pt x="34162" y="321310"/>
                </a:lnTo>
                <a:lnTo>
                  <a:pt x="21336" y="279400"/>
                </a:lnTo>
                <a:lnTo>
                  <a:pt x="16827" y="236220"/>
                </a:lnTo>
                <a:lnTo>
                  <a:pt x="16823" y="233679"/>
                </a:lnTo>
                <a:lnTo>
                  <a:pt x="17780" y="213360"/>
                </a:lnTo>
                <a:lnTo>
                  <a:pt x="26416" y="170179"/>
                </a:lnTo>
                <a:lnTo>
                  <a:pt x="43053" y="130810"/>
                </a:lnTo>
                <a:lnTo>
                  <a:pt x="66421" y="96520"/>
                </a:lnTo>
                <a:lnTo>
                  <a:pt x="96138" y="66039"/>
                </a:lnTo>
                <a:lnTo>
                  <a:pt x="130937" y="43179"/>
                </a:lnTo>
                <a:lnTo>
                  <a:pt x="170053" y="26670"/>
                </a:lnTo>
                <a:lnTo>
                  <a:pt x="212598" y="17779"/>
                </a:lnTo>
                <a:lnTo>
                  <a:pt x="235076" y="16510"/>
                </a:lnTo>
                <a:lnTo>
                  <a:pt x="322495" y="16510"/>
                </a:lnTo>
                <a:lnTo>
                  <a:pt x="304292" y="10160"/>
                </a:lnTo>
                <a:lnTo>
                  <a:pt x="281686" y="3810"/>
                </a:lnTo>
                <a:lnTo>
                  <a:pt x="258191" y="0"/>
                </a:lnTo>
                <a:close/>
              </a:path>
              <a:path w="471170" h="469900">
                <a:moveTo>
                  <a:pt x="322495" y="16510"/>
                </a:moveTo>
                <a:lnTo>
                  <a:pt x="235076" y="16510"/>
                </a:lnTo>
                <a:lnTo>
                  <a:pt x="257429" y="17779"/>
                </a:lnTo>
                <a:lnTo>
                  <a:pt x="279146" y="20320"/>
                </a:lnTo>
                <a:lnTo>
                  <a:pt x="320294" y="33020"/>
                </a:lnTo>
                <a:lnTo>
                  <a:pt x="357378" y="53339"/>
                </a:lnTo>
                <a:lnTo>
                  <a:pt x="389890" y="80010"/>
                </a:lnTo>
                <a:lnTo>
                  <a:pt x="416560" y="113029"/>
                </a:lnTo>
                <a:lnTo>
                  <a:pt x="436880" y="149860"/>
                </a:lnTo>
                <a:lnTo>
                  <a:pt x="449580" y="190500"/>
                </a:lnTo>
                <a:lnTo>
                  <a:pt x="454088" y="233679"/>
                </a:lnTo>
                <a:lnTo>
                  <a:pt x="454092" y="236220"/>
                </a:lnTo>
                <a:lnTo>
                  <a:pt x="453136" y="256539"/>
                </a:lnTo>
                <a:lnTo>
                  <a:pt x="444500" y="299720"/>
                </a:lnTo>
                <a:lnTo>
                  <a:pt x="427990" y="339089"/>
                </a:lnTo>
                <a:lnTo>
                  <a:pt x="404495" y="373379"/>
                </a:lnTo>
                <a:lnTo>
                  <a:pt x="374904" y="403860"/>
                </a:lnTo>
                <a:lnTo>
                  <a:pt x="340106" y="426720"/>
                </a:lnTo>
                <a:lnTo>
                  <a:pt x="300863" y="444500"/>
                </a:lnTo>
                <a:lnTo>
                  <a:pt x="258318" y="452120"/>
                </a:lnTo>
                <a:lnTo>
                  <a:pt x="235838" y="453389"/>
                </a:lnTo>
                <a:lnTo>
                  <a:pt x="324696" y="453389"/>
                </a:lnTo>
                <a:lnTo>
                  <a:pt x="368173" y="429260"/>
                </a:lnTo>
                <a:lnTo>
                  <a:pt x="402844" y="400050"/>
                </a:lnTo>
                <a:lnTo>
                  <a:pt x="431292" y="365760"/>
                </a:lnTo>
                <a:lnTo>
                  <a:pt x="452882" y="325120"/>
                </a:lnTo>
                <a:lnTo>
                  <a:pt x="466344" y="281939"/>
                </a:lnTo>
                <a:lnTo>
                  <a:pt x="470916" y="233679"/>
                </a:lnTo>
                <a:lnTo>
                  <a:pt x="469519" y="209550"/>
                </a:lnTo>
                <a:lnTo>
                  <a:pt x="459994" y="163829"/>
                </a:lnTo>
                <a:lnTo>
                  <a:pt x="441960" y="121920"/>
                </a:lnTo>
                <a:lnTo>
                  <a:pt x="416433" y="85089"/>
                </a:lnTo>
                <a:lnTo>
                  <a:pt x="384301" y="52070"/>
                </a:lnTo>
                <a:lnTo>
                  <a:pt x="346710" y="27939"/>
                </a:lnTo>
                <a:lnTo>
                  <a:pt x="326136" y="17779"/>
                </a:lnTo>
                <a:lnTo>
                  <a:pt x="322495" y="16510"/>
                </a:lnTo>
                <a:close/>
              </a:path>
              <a:path w="471170" h="469900">
                <a:moveTo>
                  <a:pt x="235838" y="33020"/>
                </a:moveTo>
                <a:lnTo>
                  <a:pt x="195199" y="36829"/>
                </a:lnTo>
                <a:lnTo>
                  <a:pt x="157225" y="49529"/>
                </a:lnTo>
                <a:lnTo>
                  <a:pt x="122936" y="67310"/>
                </a:lnTo>
                <a:lnTo>
                  <a:pt x="92963" y="92710"/>
                </a:lnTo>
                <a:lnTo>
                  <a:pt x="68199" y="121920"/>
                </a:lnTo>
                <a:lnTo>
                  <a:pt x="49530" y="156210"/>
                </a:lnTo>
                <a:lnTo>
                  <a:pt x="37719" y="194310"/>
                </a:lnTo>
                <a:lnTo>
                  <a:pt x="33591" y="233679"/>
                </a:lnTo>
                <a:lnTo>
                  <a:pt x="33583" y="236220"/>
                </a:lnTo>
                <a:lnTo>
                  <a:pt x="34417" y="255270"/>
                </a:lnTo>
                <a:lnTo>
                  <a:pt x="42418" y="294639"/>
                </a:lnTo>
                <a:lnTo>
                  <a:pt x="57785" y="331470"/>
                </a:lnTo>
                <a:lnTo>
                  <a:pt x="79375" y="363220"/>
                </a:lnTo>
                <a:lnTo>
                  <a:pt x="106680" y="391160"/>
                </a:lnTo>
                <a:lnTo>
                  <a:pt x="138937" y="412750"/>
                </a:lnTo>
                <a:lnTo>
                  <a:pt x="175006" y="427989"/>
                </a:lnTo>
                <a:lnTo>
                  <a:pt x="214375" y="435610"/>
                </a:lnTo>
                <a:lnTo>
                  <a:pt x="235076" y="436879"/>
                </a:lnTo>
                <a:lnTo>
                  <a:pt x="255650" y="435610"/>
                </a:lnTo>
                <a:lnTo>
                  <a:pt x="275717" y="433070"/>
                </a:lnTo>
                <a:lnTo>
                  <a:pt x="295148" y="427989"/>
                </a:lnTo>
                <a:lnTo>
                  <a:pt x="313690" y="421639"/>
                </a:lnTo>
                <a:lnTo>
                  <a:pt x="316211" y="420370"/>
                </a:lnTo>
                <a:lnTo>
                  <a:pt x="234187" y="420370"/>
                </a:lnTo>
                <a:lnTo>
                  <a:pt x="215137" y="419100"/>
                </a:lnTo>
                <a:lnTo>
                  <a:pt x="162306" y="405129"/>
                </a:lnTo>
                <a:lnTo>
                  <a:pt x="116712" y="377189"/>
                </a:lnTo>
                <a:lnTo>
                  <a:pt x="81153" y="337820"/>
                </a:lnTo>
                <a:lnTo>
                  <a:pt x="58166" y="289560"/>
                </a:lnTo>
                <a:lnTo>
                  <a:pt x="50292" y="233679"/>
                </a:lnTo>
                <a:lnTo>
                  <a:pt x="51308" y="214629"/>
                </a:lnTo>
                <a:lnTo>
                  <a:pt x="65278" y="162560"/>
                </a:lnTo>
                <a:lnTo>
                  <a:pt x="93345" y="116839"/>
                </a:lnTo>
                <a:lnTo>
                  <a:pt x="132969" y="81279"/>
                </a:lnTo>
                <a:lnTo>
                  <a:pt x="181737" y="57150"/>
                </a:lnTo>
                <a:lnTo>
                  <a:pt x="236728" y="49529"/>
                </a:lnTo>
                <a:lnTo>
                  <a:pt x="314451" y="49529"/>
                </a:lnTo>
                <a:lnTo>
                  <a:pt x="295910" y="41910"/>
                </a:lnTo>
                <a:lnTo>
                  <a:pt x="276606" y="36829"/>
                </a:lnTo>
                <a:lnTo>
                  <a:pt x="256540" y="34289"/>
                </a:lnTo>
                <a:lnTo>
                  <a:pt x="235838" y="33020"/>
                </a:lnTo>
                <a:close/>
              </a:path>
              <a:path w="471170" h="469900">
                <a:moveTo>
                  <a:pt x="314451" y="49529"/>
                </a:moveTo>
                <a:lnTo>
                  <a:pt x="236728" y="49529"/>
                </a:lnTo>
                <a:lnTo>
                  <a:pt x="255778" y="50800"/>
                </a:lnTo>
                <a:lnTo>
                  <a:pt x="273938" y="53339"/>
                </a:lnTo>
                <a:lnTo>
                  <a:pt x="324866" y="72389"/>
                </a:lnTo>
                <a:lnTo>
                  <a:pt x="367284" y="105410"/>
                </a:lnTo>
                <a:lnTo>
                  <a:pt x="398907" y="148589"/>
                </a:lnTo>
                <a:lnTo>
                  <a:pt x="417068" y="199389"/>
                </a:lnTo>
                <a:lnTo>
                  <a:pt x="420624" y="236220"/>
                </a:lnTo>
                <a:lnTo>
                  <a:pt x="419608" y="255270"/>
                </a:lnTo>
                <a:lnTo>
                  <a:pt x="405638" y="308610"/>
                </a:lnTo>
                <a:lnTo>
                  <a:pt x="377571" y="354329"/>
                </a:lnTo>
                <a:lnTo>
                  <a:pt x="338074" y="389889"/>
                </a:lnTo>
                <a:lnTo>
                  <a:pt x="289433" y="412750"/>
                </a:lnTo>
                <a:lnTo>
                  <a:pt x="234187" y="420370"/>
                </a:lnTo>
                <a:lnTo>
                  <a:pt x="316211" y="420370"/>
                </a:lnTo>
                <a:lnTo>
                  <a:pt x="363600" y="391160"/>
                </a:lnTo>
                <a:lnTo>
                  <a:pt x="391033" y="364489"/>
                </a:lnTo>
                <a:lnTo>
                  <a:pt x="412876" y="331470"/>
                </a:lnTo>
                <a:lnTo>
                  <a:pt x="428244" y="295910"/>
                </a:lnTo>
                <a:lnTo>
                  <a:pt x="436372" y="256539"/>
                </a:lnTo>
                <a:lnTo>
                  <a:pt x="437332" y="233679"/>
                </a:lnTo>
                <a:lnTo>
                  <a:pt x="436499" y="214629"/>
                </a:lnTo>
                <a:lnTo>
                  <a:pt x="428498" y="175260"/>
                </a:lnTo>
                <a:lnTo>
                  <a:pt x="413258" y="139700"/>
                </a:lnTo>
                <a:lnTo>
                  <a:pt x="391541" y="106679"/>
                </a:lnTo>
                <a:lnTo>
                  <a:pt x="364236" y="80010"/>
                </a:lnTo>
                <a:lnTo>
                  <a:pt x="332105" y="57150"/>
                </a:lnTo>
                <a:lnTo>
                  <a:pt x="314451" y="49529"/>
                </a:lnTo>
                <a:close/>
              </a:path>
            </a:pathLst>
          </a:custGeom>
          <a:solidFill>
            <a:srgbClr val="7A9799"/>
          </a:solidFill>
        </p:spPr>
        <p:txBody>
          <a:bodyPr wrap="square" lIns="0" tIns="0" rIns="0" bIns="0" rtlCol="0"/>
          <a:lstStyle/>
          <a:p>
            <a:endParaRPr dirty="0"/>
          </a:p>
        </p:txBody>
      </p:sp>
      <p:sp>
        <p:nvSpPr>
          <p:cNvPr id="14" name="object 14"/>
          <p:cNvSpPr txBox="1">
            <a:spLocks noGrp="1"/>
          </p:cNvSpPr>
          <p:nvPr>
            <p:ph type="title"/>
          </p:nvPr>
        </p:nvSpPr>
        <p:spPr>
          <a:xfrm>
            <a:off x="548741" y="412750"/>
            <a:ext cx="8041005" cy="528320"/>
          </a:xfrm>
          <a:prstGeom prst="rect">
            <a:avLst/>
          </a:prstGeom>
        </p:spPr>
        <p:txBody>
          <a:bodyPr vert="horz" wrap="square" lIns="0" tIns="12700" rIns="0" bIns="0" rtlCol="0">
            <a:spAutoFit/>
          </a:bodyPr>
          <a:lstStyle/>
          <a:p>
            <a:pPr marL="12700">
              <a:lnSpc>
                <a:spcPct val="100000"/>
              </a:lnSpc>
              <a:spcBef>
                <a:spcPts val="100"/>
              </a:spcBef>
            </a:pPr>
            <a:r>
              <a:rPr spc="-5" dirty="0"/>
              <a:t>WEAK </a:t>
            </a:r>
            <a:r>
              <a:rPr dirty="0"/>
              <a:t>OR </a:t>
            </a:r>
            <a:r>
              <a:rPr spc="-5" dirty="0"/>
              <a:t>ADJUNCTIVE</a:t>
            </a:r>
            <a:r>
              <a:rPr spc="-80" dirty="0"/>
              <a:t> </a:t>
            </a:r>
            <a:r>
              <a:rPr dirty="0"/>
              <a:t>DIURETICS</a:t>
            </a:r>
          </a:p>
        </p:txBody>
      </p:sp>
      <p:sp>
        <p:nvSpPr>
          <p:cNvPr id="15" name="object 15"/>
          <p:cNvSpPr txBox="1"/>
          <p:nvPr/>
        </p:nvSpPr>
        <p:spPr>
          <a:xfrm>
            <a:off x="380491" y="1466976"/>
            <a:ext cx="6932295" cy="4553585"/>
          </a:xfrm>
          <a:prstGeom prst="rect">
            <a:avLst/>
          </a:prstGeom>
        </p:spPr>
        <p:txBody>
          <a:bodyPr vert="horz" wrap="square" lIns="0" tIns="53975" rIns="0" bIns="0" rtlCol="0">
            <a:spAutoFit/>
          </a:bodyPr>
          <a:lstStyle/>
          <a:p>
            <a:pPr marL="294640" indent="-282575">
              <a:lnSpc>
                <a:spcPct val="100000"/>
              </a:lnSpc>
              <a:spcBef>
                <a:spcPts val="425"/>
              </a:spcBef>
              <a:buSzPct val="96296"/>
              <a:buAutoNum type="arabicPeriod" startAt="3"/>
              <a:tabLst>
                <a:tab pos="295275" algn="l"/>
              </a:tabLst>
            </a:pPr>
            <a:r>
              <a:rPr sz="2700" dirty="0">
                <a:latin typeface="Georgia"/>
                <a:cs typeface="Georgia"/>
              </a:rPr>
              <a:t>Weak </a:t>
            </a:r>
            <a:r>
              <a:rPr sz="2700" spc="-5" dirty="0">
                <a:latin typeface="Georgia"/>
                <a:cs typeface="Georgia"/>
              </a:rPr>
              <a:t>or adjunctive</a:t>
            </a:r>
            <a:r>
              <a:rPr sz="2700" spc="-35" dirty="0">
                <a:latin typeface="Georgia"/>
                <a:cs typeface="Georgia"/>
              </a:rPr>
              <a:t> </a:t>
            </a:r>
            <a:r>
              <a:rPr sz="2700" spc="-5" dirty="0">
                <a:latin typeface="Georgia"/>
                <a:cs typeface="Georgia"/>
              </a:rPr>
              <a:t>diuretics:</a:t>
            </a:r>
            <a:endParaRPr sz="2700" dirty="0">
              <a:latin typeface="Georgia"/>
              <a:cs typeface="Georgia"/>
            </a:endParaRPr>
          </a:p>
          <a:p>
            <a:pPr marL="1598930" lvl="1" indent="-513715">
              <a:lnSpc>
                <a:spcPct val="100000"/>
              </a:lnSpc>
              <a:spcBef>
                <a:spcPts val="330"/>
              </a:spcBef>
              <a:buAutoNum type="alphaLcParenBoth"/>
              <a:tabLst>
                <a:tab pos="1599565" algn="l"/>
              </a:tabLst>
            </a:pPr>
            <a:r>
              <a:rPr sz="2700" spc="-5" dirty="0">
                <a:latin typeface="Georgia"/>
                <a:cs typeface="Georgia"/>
              </a:rPr>
              <a:t>Carbonic anhydrase</a:t>
            </a:r>
            <a:r>
              <a:rPr sz="2700" spc="-15" dirty="0">
                <a:latin typeface="Georgia"/>
                <a:cs typeface="Georgia"/>
              </a:rPr>
              <a:t> </a:t>
            </a:r>
            <a:r>
              <a:rPr sz="2700" dirty="0">
                <a:latin typeface="Georgia"/>
                <a:cs typeface="Georgia"/>
              </a:rPr>
              <a:t>inhibitors:</a:t>
            </a:r>
          </a:p>
          <a:p>
            <a:pPr marL="2738120">
              <a:lnSpc>
                <a:spcPct val="100000"/>
              </a:lnSpc>
              <a:spcBef>
                <a:spcPts val="320"/>
              </a:spcBef>
            </a:pPr>
            <a:r>
              <a:rPr sz="2700" spc="-5" dirty="0">
                <a:latin typeface="Georgia"/>
                <a:cs typeface="Georgia"/>
              </a:rPr>
              <a:t>Acetazolamide.</a:t>
            </a:r>
            <a:endParaRPr sz="2700" dirty="0">
              <a:latin typeface="Georgia"/>
              <a:cs typeface="Georgia"/>
            </a:endParaRPr>
          </a:p>
          <a:p>
            <a:pPr marL="342900" marR="612140" lvl="1">
              <a:lnSpc>
                <a:spcPct val="110000"/>
              </a:lnSpc>
              <a:tabLst>
                <a:tab pos="1782445" algn="l"/>
              </a:tabLst>
            </a:pPr>
            <a:r>
              <a:rPr lang="en-IN" sz="2700" spc="-5" dirty="0">
                <a:latin typeface="Georgia"/>
                <a:cs typeface="Georgia"/>
              </a:rPr>
              <a:t> </a:t>
            </a:r>
            <a:r>
              <a:rPr lang="en-IN" sz="2700" spc="-5" dirty="0" smtClean="0">
                <a:latin typeface="Georgia"/>
                <a:cs typeface="Georgia"/>
              </a:rPr>
              <a:t>           (b)</a:t>
            </a:r>
            <a:r>
              <a:rPr sz="2700" spc="-5" dirty="0" smtClean="0">
                <a:latin typeface="Georgia"/>
                <a:cs typeface="Georgia"/>
              </a:rPr>
              <a:t>Potassium </a:t>
            </a:r>
            <a:r>
              <a:rPr sz="2700" spc="-5" dirty="0">
                <a:latin typeface="Georgia"/>
                <a:cs typeface="Georgia"/>
              </a:rPr>
              <a:t>–sparing diuretics:  (i)Aldosterone</a:t>
            </a:r>
            <a:r>
              <a:rPr sz="2700" spc="-25" dirty="0">
                <a:latin typeface="Georgia"/>
                <a:cs typeface="Georgia"/>
              </a:rPr>
              <a:t> </a:t>
            </a:r>
            <a:r>
              <a:rPr sz="2700" dirty="0">
                <a:latin typeface="Georgia"/>
                <a:cs typeface="Georgia"/>
              </a:rPr>
              <a:t>antagonist:</a:t>
            </a:r>
          </a:p>
          <a:p>
            <a:pPr marL="1334135" marR="3456940">
              <a:lnSpc>
                <a:spcPct val="110000"/>
              </a:lnSpc>
              <a:spcBef>
                <a:spcPts val="5"/>
              </a:spcBef>
            </a:pPr>
            <a:r>
              <a:rPr sz="2700" spc="-5" dirty="0">
                <a:latin typeface="Georgia"/>
                <a:cs typeface="Georgia"/>
              </a:rPr>
              <a:t>Spirono</a:t>
            </a:r>
            <a:r>
              <a:rPr sz="2700" spc="-10" dirty="0">
                <a:latin typeface="Georgia"/>
                <a:cs typeface="Georgia"/>
              </a:rPr>
              <a:t>l</a:t>
            </a:r>
            <a:r>
              <a:rPr sz="2700" dirty="0">
                <a:latin typeface="Georgia"/>
                <a:cs typeface="Georgia"/>
              </a:rPr>
              <a:t>acton  </a:t>
            </a:r>
            <a:r>
              <a:rPr sz="2700" spc="-5" dirty="0">
                <a:latin typeface="Georgia"/>
                <a:cs typeface="Georgia"/>
              </a:rPr>
              <a:t>Eplerenone.</a:t>
            </a:r>
            <a:endParaRPr sz="2700" dirty="0">
              <a:latin typeface="Georgia"/>
              <a:cs typeface="Georgia"/>
            </a:endParaRPr>
          </a:p>
          <a:p>
            <a:pPr marL="1416050" marR="5080" indent="-1073150">
              <a:lnSpc>
                <a:spcPts val="3570"/>
              </a:lnSpc>
              <a:spcBef>
                <a:spcPts val="165"/>
              </a:spcBef>
            </a:pPr>
            <a:r>
              <a:rPr sz="2700" dirty="0">
                <a:latin typeface="Georgia"/>
                <a:cs typeface="Georgia"/>
              </a:rPr>
              <a:t>(ii)Inhibitors </a:t>
            </a:r>
            <a:r>
              <a:rPr sz="2700" spc="-5" dirty="0">
                <a:latin typeface="Georgia"/>
                <a:cs typeface="Georgia"/>
              </a:rPr>
              <a:t>of renal </a:t>
            </a:r>
            <a:r>
              <a:rPr sz="2700" dirty="0">
                <a:latin typeface="Georgia"/>
                <a:cs typeface="Georgia"/>
              </a:rPr>
              <a:t>epithial </a:t>
            </a:r>
            <a:r>
              <a:rPr sz="2700" spc="-5" dirty="0">
                <a:latin typeface="Georgia"/>
                <a:cs typeface="Georgia"/>
              </a:rPr>
              <a:t>Na+</a:t>
            </a:r>
            <a:r>
              <a:rPr sz="2700" spc="-114" dirty="0">
                <a:latin typeface="Georgia"/>
                <a:cs typeface="Georgia"/>
              </a:rPr>
              <a:t> </a:t>
            </a:r>
            <a:r>
              <a:rPr sz="2700" spc="-5" dirty="0">
                <a:latin typeface="Georgia"/>
                <a:cs typeface="Georgia"/>
              </a:rPr>
              <a:t>channel:  Trimterene.</a:t>
            </a:r>
            <a:endParaRPr sz="2700" dirty="0">
              <a:latin typeface="Georgia"/>
              <a:cs typeface="Georgia"/>
            </a:endParaRPr>
          </a:p>
          <a:p>
            <a:pPr marL="1416050">
              <a:lnSpc>
                <a:spcPct val="100000"/>
              </a:lnSpc>
              <a:spcBef>
                <a:spcPts val="150"/>
              </a:spcBef>
            </a:pPr>
            <a:r>
              <a:rPr sz="2700" spc="-5" dirty="0">
                <a:latin typeface="Georgia"/>
                <a:cs typeface="Georgia"/>
              </a:rPr>
              <a:t>Amiloride.</a:t>
            </a:r>
            <a:endParaRPr sz="2700" dirty="0">
              <a:latin typeface="Georgia"/>
              <a:cs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491" y="1466976"/>
            <a:ext cx="3345179" cy="3482975"/>
          </a:xfrm>
          <a:prstGeom prst="rect">
            <a:avLst/>
          </a:prstGeom>
        </p:spPr>
        <p:txBody>
          <a:bodyPr vert="horz" wrap="square" lIns="0" tIns="95250" rIns="0" bIns="0" rtlCol="0">
            <a:spAutoFit/>
          </a:bodyPr>
          <a:lstStyle/>
          <a:p>
            <a:pPr marL="507365" indent="-495300">
              <a:lnSpc>
                <a:spcPct val="100000"/>
              </a:lnSpc>
              <a:spcBef>
                <a:spcPts val="750"/>
              </a:spcBef>
              <a:buAutoNum type="alphaLcParenBoth" startAt="3"/>
              <a:tabLst>
                <a:tab pos="508000" algn="l"/>
              </a:tabLst>
            </a:pPr>
            <a:r>
              <a:rPr sz="2700" spc="-10" dirty="0">
                <a:latin typeface="Georgia"/>
                <a:cs typeface="Georgia"/>
              </a:rPr>
              <a:t>Osmotic</a:t>
            </a:r>
            <a:r>
              <a:rPr sz="2700" spc="-35" dirty="0">
                <a:latin typeface="Georgia"/>
                <a:cs typeface="Georgia"/>
              </a:rPr>
              <a:t> </a:t>
            </a:r>
            <a:r>
              <a:rPr sz="2700" spc="-5" dirty="0">
                <a:latin typeface="Georgia"/>
                <a:cs typeface="Georgia"/>
              </a:rPr>
              <a:t>diuretics:</a:t>
            </a:r>
            <a:endParaRPr sz="2700" dirty="0">
              <a:latin typeface="Georgia"/>
              <a:cs typeface="Georgia"/>
            </a:endParaRPr>
          </a:p>
          <a:p>
            <a:pPr marL="1334135" marR="315595">
              <a:lnSpc>
                <a:spcPct val="120000"/>
              </a:lnSpc>
              <a:spcBef>
                <a:spcPts val="5"/>
              </a:spcBef>
            </a:pPr>
            <a:r>
              <a:rPr sz="2700" spc="-5" dirty="0">
                <a:latin typeface="Georgia"/>
                <a:cs typeface="Georgia"/>
              </a:rPr>
              <a:t>Mannitol.  </a:t>
            </a:r>
            <a:r>
              <a:rPr sz="2700" dirty="0">
                <a:latin typeface="Georgia"/>
                <a:cs typeface="Georgia"/>
              </a:rPr>
              <a:t>Isos</a:t>
            </a:r>
            <a:r>
              <a:rPr sz="2700" spc="-10" dirty="0">
                <a:latin typeface="Georgia"/>
                <a:cs typeface="Georgia"/>
              </a:rPr>
              <a:t>o</a:t>
            </a:r>
            <a:r>
              <a:rPr sz="2700" dirty="0">
                <a:latin typeface="Georgia"/>
                <a:cs typeface="Georgia"/>
              </a:rPr>
              <a:t>rbid</a:t>
            </a:r>
            <a:r>
              <a:rPr sz="2700" spc="-10" dirty="0">
                <a:latin typeface="Georgia"/>
                <a:cs typeface="Georgia"/>
              </a:rPr>
              <a:t>e</a:t>
            </a:r>
            <a:r>
              <a:rPr sz="2700" dirty="0">
                <a:latin typeface="Georgia"/>
                <a:cs typeface="Georgia"/>
              </a:rPr>
              <a:t>.  </a:t>
            </a:r>
            <a:r>
              <a:rPr sz="2700" spc="-10" dirty="0">
                <a:latin typeface="Georgia"/>
                <a:cs typeface="Georgia"/>
              </a:rPr>
              <a:t>Glycerol.</a:t>
            </a:r>
            <a:endParaRPr sz="2700" dirty="0">
              <a:latin typeface="Georgia"/>
              <a:cs typeface="Georgia"/>
            </a:endParaRPr>
          </a:p>
          <a:p>
            <a:pPr>
              <a:lnSpc>
                <a:spcPct val="100000"/>
              </a:lnSpc>
              <a:spcBef>
                <a:spcPts val="50"/>
              </a:spcBef>
            </a:pPr>
            <a:endParaRPr sz="3900" dirty="0">
              <a:latin typeface="Times New Roman"/>
              <a:cs typeface="Times New Roman"/>
            </a:endParaRPr>
          </a:p>
          <a:p>
            <a:pPr marL="548640" indent="-536575">
              <a:lnSpc>
                <a:spcPct val="100000"/>
              </a:lnSpc>
              <a:buAutoNum type="alphaLcParenBoth" startAt="4"/>
              <a:tabLst>
                <a:tab pos="549275" algn="l"/>
              </a:tabLst>
            </a:pPr>
            <a:r>
              <a:rPr sz="2700" spc="-5" dirty="0">
                <a:latin typeface="Georgia"/>
                <a:cs typeface="Georgia"/>
              </a:rPr>
              <a:t>Xanthines:</a:t>
            </a:r>
            <a:endParaRPr sz="2700" dirty="0">
              <a:latin typeface="Georgia"/>
              <a:cs typeface="Georgia"/>
            </a:endParaRPr>
          </a:p>
          <a:p>
            <a:pPr marL="1416050">
              <a:lnSpc>
                <a:spcPct val="100000"/>
              </a:lnSpc>
              <a:spcBef>
                <a:spcPts val="650"/>
              </a:spcBef>
            </a:pPr>
            <a:r>
              <a:rPr sz="2700" spc="-5" dirty="0">
                <a:latin typeface="Georgia"/>
                <a:cs typeface="Georgia"/>
              </a:rPr>
              <a:t>Theophlline.</a:t>
            </a:r>
            <a:endParaRPr sz="2700" dirty="0">
              <a:latin typeface="Georgia"/>
              <a:cs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228600"/>
            <a:ext cx="8763000" cy="759460"/>
          </a:xfrm>
          <a:custGeom>
            <a:avLst/>
            <a:gdLst/>
            <a:ahLst/>
            <a:cxnLst/>
            <a:rect l="l" t="t" r="r" b="b"/>
            <a:pathLst>
              <a:path w="8763000" h="759460">
                <a:moveTo>
                  <a:pt x="0" y="758951"/>
                </a:moveTo>
                <a:lnTo>
                  <a:pt x="8763000" y="758951"/>
                </a:lnTo>
                <a:lnTo>
                  <a:pt x="8763000" y="0"/>
                </a:lnTo>
                <a:lnTo>
                  <a:pt x="0" y="0"/>
                </a:lnTo>
                <a:lnTo>
                  <a:pt x="0" y="758951"/>
                </a:lnTo>
                <a:close/>
              </a:path>
            </a:pathLst>
          </a:custGeom>
          <a:solidFill>
            <a:srgbClr val="FFFFFF"/>
          </a:solidFill>
        </p:spPr>
        <p:txBody>
          <a:bodyPr wrap="square" lIns="0" tIns="0" rIns="0" bIns="0" rtlCol="0"/>
          <a:lstStyle/>
          <a:p>
            <a:endParaRPr dirty="0"/>
          </a:p>
        </p:txBody>
      </p:sp>
      <p:sp>
        <p:nvSpPr>
          <p:cNvPr id="3" name="object 3"/>
          <p:cNvSpPr txBox="1">
            <a:spLocks noGrp="1"/>
          </p:cNvSpPr>
          <p:nvPr>
            <p:ph type="title"/>
          </p:nvPr>
        </p:nvSpPr>
        <p:spPr>
          <a:xfrm>
            <a:off x="1327785" y="412750"/>
            <a:ext cx="6410960" cy="528320"/>
          </a:xfrm>
          <a:prstGeom prst="rect">
            <a:avLst/>
          </a:prstGeom>
        </p:spPr>
        <p:txBody>
          <a:bodyPr vert="horz" wrap="square" lIns="0" tIns="12700" rIns="0" bIns="0" rtlCol="0">
            <a:spAutoFit/>
          </a:bodyPr>
          <a:lstStyle/>
          <a:p>
            <a:pPr marL="12700">
              <a:lnSpc>
                <a:spcPct val="100000"/>
              </a:lnSpc>
              <a:spcBef>
                <a:spcPts val="100"/>
              </a:spcBef>
            </a:pPr>
            <a:r>
              <a:rPr spc="-5" dirty="0"/>
              <a:t>MECHANISM </a:t>
            </a:r>
            <a:r>
              <a:rPr dirty="0"/>
              <a:t>OF</a:t>
            </a:r>
            <a:r>
              <a:rPr spc="-90" dirty="0"/>
              <a:t> </a:t>
            </a:r>
            <a:r>
              <a:rPr spc="-5" dirty="0"/>
              <a:t>DIURETICS</a:t>
            </a:r>
          </a:p>
        </p:txBody>
      </p:sp>
      <p:sp>
        <p:nvSpPr>
          <p:cNvPr id="4" name="object 4"/>
          <p:cNvSpPr/>
          <p:nvPr/>
        </p:nvSpPr>
        <p:spPr>
          <a:xfrm>
            <a:off x="152400" y="990600"/>
            <a:ext cx="8763000" cy="52578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28600"/>
            <a:ext cx="8763000" cy="990600"/>
          </a:xfrm>
          <a:custGeom>
            <a:avLst/>
            <a:gdLst/>
            <a:ahLst/>
            <a:cxnLst/>
            <a:rect l="l" t="t" r="r" b="b"/>
            <a:pathLst>
              <a:path w="8763000" h="990600">
                <a:moveTo>
                  <a:pt x="0" y="990600"/>
                </a:moveTo>
                <a:lnTo>
                  <a:pt x="8763000" y="990600"/>
                </a:lnTo>
                <a:lnTo>
                  <a:pt x="8763000" y="0"/>
                </a:lnTo>
                <a:lnTo>
                  <a:pt x="0" y="0"/>
                </a:lnTo>
                <a:lnTo>
                  <a:pt x="0" y="990600"/>
                </a:lnTo>
                <a:close/>
              </a:path>
            </a:pathLst>
          </a:custGeom>
          <a:solidFill>
            <a:srgbClr val="FFFFFF"/>
          </a:solidFill>
        </p:spPr>
        <p:txBody>
          <a:bodyPr wrap="square" lIns="0" tIns="0" rIns="0" bIns="0" rtlCol="0"/>
          <a:lstStyle/>
          <a:p>
            <a:endParaRPr dirty="0"/>
          </a:p>
        </p:txBody>
      </p:sp>
      <p:sp>
        <p:nvSpPr>
          <p:cNvPr id="3" name="object 3"/>
          <p:cNvSpPr txBox="1">
            <a:spLocks noGrp="1"/>
          </p:cNvSpPr>
          <p:nvPr>
            <p:ph type="title"/>
          </p:nvPr>
        </p:nvSpPr>
        <p:spPr>
          <a:xfrm>
            <a:off x="1091590" y="233883"/>
            <a:ext cx="7035165" cy="940435"/>
          </a:xfrm>
          <a:prstGeom prst="rect">
            <a:avLst/>
          </a:prstGeom>
        </p:spPr>
        <p:txBody>
          <a:bodyPr vert="horz" wrap="square" lIns="0" tIns="12700" rIns="0" bIns="0" rtlCol="0">
            <a:spAutoFit/>
          </a:bodyPr>
          <a:lstStyle/>
          <a:p>
            <a:pPr marL="2348865" marR="5080" indent="-2336800">
              <a:lnSpc>
                <a:spcPct val="100000"/>
              </a:lnSpc>
              <a:spcBef>
                <a:spcPts val="100"/>
              </a:spcBef>
            </a:pPr>
            <a:r>
              <a:rPr sz="3000" spc="-5" dirty="0"/>
              <a:t>MECHANISM </a:t>
            </a:r>
            <a:r>
              <a:rPr sz="3000" dirty="0"/>
              <a:t>OF </a:t>
            </a:r>
            <a:r>
              <a:rPr sz="3000" spc="-5" dirty="0"/>
              <a:t>ACTION </a:t>
            </a:r>
            <a:r>
              <a:rPr sz="3000" dirty="0"/>
              <a:t>OF </a:t>
            </a:r>
            <a:r>
              <a:rPr sz="3000" spc="-5" dirty="0"/>
              <a:t>LOOP  </a:t>
            </a:r>
            <a:r>
              <a:rPr sz="3000" i="1" spc="-5" dirty="0"/>
              <a:t>DIURETICS</a:t>
            </a:r>
            <a:endParaRPr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6363"/>
            <a:ext cx="8762999"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231</TotalTime>
  <Words>189</Words>
  <Application>Microsoft Office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DIURETICS</vt:lpstr>
      <vt:lpstr>DIURETICS</vt:lpstr>
      <vt:lpstr>PowerPoint Presentation</vt:lpstr>
      <vt:lpstr>DIURETICS CLASSIFICATION</vt:lpstr>
      <vt:lpstr>MEDIUM EFFICACY DIURETICS</vt:lpstr>
      <vt:lpstr>WEAK OR ADJUNCTIVE DIURETICS</vt:lpstr>
      <vt:lpstr>PowerPoint Presentation</vt:lpstr>
      <vt:lpstr>MECHANISM OF DIURETICS</vt:lpstr>
      <vt:lpstr>MECHANISM OF ACTION OF LOOP  DIURETICS</vt:lpstr>
      <vt:lpstr>PowerPoint Presentation</vt:lpstr>
      <vt:lpstr>PowerPoint Presentation</vt:lpstr>
      <vt:lpstr>THIAZIDE(Medium efficacy) Hydrochloro thiazide   Site:  Distal convoluted tubules.  MOA:  Inhibitors of Na+-Cl¯ symport  </vt:lpstr>
      <vt:lpstr>MECHANISM OF THIAZIDE DIURETICS</vt:lpstr>
      <vt:lpstr>Uses and Side effects</vt:lpstr>
      <vt:lpstr>POTASSIUM- SPARING DIURETICS  Aldosterone antagonist: Spironolactone  Site :   late DT and CD cells     </vt:lpstr>
      <vt:lpstr>Uses and Side effects  uses: 1. To counteract K+ loss due to thiazide and loop diuretics.  2. Edema: It is more useful in cirrhotic and nephrotic edema. 3. Hypertension: Used as adjuvant to thiazide to prevent hypokalaemia. 4.CHF: As additional drug to conventional therapy in moderate to severe CHF  Side effects: drowsiness, ataxia, mental confusion, epigastric distress and loose motions.</vt:lpstr>
      <vt:lpstr>PowerPoint Presentation</vt:lpstr>
      <vt:lpstr>OSMOTIC DIURETICS (Mannitol)  pharmacologically inert substance  Site: PT, thick AscLH   MOA: 1. Dilutes luminal fluid which opposes NaCl reabsorption.   2. Expands extracellular fluid volume (because it does not enter cells, mannitol draws water from the intracellular compartment)— increases g.f.r. and inhibits renin release.   </vt:lpstr>
      <vt:lpstr>Uses and Side effects  Uses: 1. Acute congestive glaucoma, head injury, stroke, etc.: movement of water from brain parenchyma, CSF and aqueous humour.  2.To maintain g.f.r. and urine flow in acute renal failure.  3. To counteract low osmolality of plasma/e.c.f. due to rapid haemodialysis.  Side effects:  Nausea and vomiting may occur; hypersensitivity reactions are rare.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DIURETICS</dc:title>
  <dc:creator>MANOHAR Y</dc:creator>
  <cp:lastModifiedBy>MANOHAR Y</cp:lastModifiedBy>
  <cp:revision>17</cp:revision>
  <dcterms:created xsi:type="dcterms:W3CDTF">2020-03-05T07:22:09Z</dcterms:created>
  <dcterms:modified xsi:type="dcterms:W3CDTF">2020-04-10T18:59:20Z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2017-11-30T00:00:00Z</vt:filetime>
  </property>
  <property fmtid="{D5CDD505-2E9C-101B-9397-08002B2CF9AE}" pid="3" name="Creator">
    <vt:lpwstr>Microsoft® PowerPoint® 2013</vt:lpwstr>
  </property>
  <property fmtid="{D5CDD505-2E9C-101B-9397-08002B2CF9AE}" pid="4" name="LastSaved">
    <vt:filetime>2020-03-05T00:00:00Z</vt:filetime>
  </property>
</Properties>
</file>